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63.xml" ContentType="application/vnd.openxmlformats-officedocument.presentationml.slide+xml"/>
  <Override PartName="/ppt/slides/slide100.xml" ContentType="application/vnd.openxmlformats-officedocument.presentationml.slide+xml"/>
  <Override PartName="/ppt/slides/slide61.xml" ContentType="application/vnd.openxmlformats-officedocument.presentationml.slide+xml"/>
  <Override PartName="/ppt/slides/slide60.xml" ContentType="application/vnd.openxmlformats-officedocument.presentationml.slide+xml"/>
  <Override PartName="/ppt/slides/slide59.xml" ContentType="application/vnd.openxmlformats-officedocument.presentationml.slide+xml"/>
  <Override PartName="/ppt/slides/slide58.xml" ContentType="application/vnd.openxmlformats-officedocument.presentationml.slide+xml"/>
  <Override PartName="/ppt/slides/slide99.xml" ContentType="application/vnd.openxmlformats-officedocument.presentationml.slide+xml"/>
  <Override PartName="/ppt/slides/slide98.xml" ContentType="application/vnd.openxmlformats-officedocument.presentationml.slide+xml"/>
  <Override PartName="/ppt/slides/slide97.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57.xml" ContentType="application/vnd.openxmlformats-officedocument.presentationml.slide+xml"/>
  <Override PartName="/ppt/slides/slide56.xml" ContentType="application/vnd.openxmlformats-officedocument.presentationml.slide+xml"/>
  <Override PartName="/ppt/slides/slide55.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4.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92.xml" ContentType="application/vnd.openxmlformats-officedocument.presentationml.slide+xml"/>
  <Override PartName="/ppt/slides/slide91.xml" ContentType="application/vnd.openxmlformats-officedocument.presentationml.slide+xml"/>
  <Override PartName="/ppt/slides/slide9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0.xml" ContentType="application/vnd.openxmlformats-officedocument.presentationml.slide+xml"/>
  <Override PartName="/ppt/slides/slide69.xml" ContentType="application/vnd.openxmlformats-officedocument.presentationml.slide+xml"/>
  <Override PartName="/ppt/slides/slide68.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85.xml" ContentType="application/vnd.openxmlformats-officedocument.presentationml.slide+xml"/>
  <Override PartName="/ppt/slides/slide84.xml" ContentType="application/vnd.openxmlformats-officedocument.presentationml.slide+xml"/>
  <Override PartName="/ppt/slides/slide83.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62.xml" ContentType="application/vnd.openxmlformats-officedocument.presentationml.slide+xml"/>
  <Override PartName="/ppt/slides/slide42.xml" ContentType="application/vnd.openxmlformats-officedocument.presentationml.slide+xml"/>
  <Override PartName="/ppt/slides/slide40.xml" ContentType="application/vnd.openxmlformats-officedocument.presentationml.slide+xml"/>
  <Override PartName="/ppt/slides/slide11.xml" ContentType="application/vnd.openxmlformats-officedocument.presentationml.slide+xml"/>
  <Override PartName="/ppt/slides/slide41.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19.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20.xml" ContentType="application/vnd.openxmlformats-officedocument.presentationml.slide+xml"/>
  <Override PartName="/ppt/slides/slide31.xml" ContentType="application/vnd.openxmlformats-officedocument.presentationml.slide+xml"/>
  <Override PartName="/ppt/slides/slide39.xml" ContentType="application/vnd.openxmlformats-officedocument.presentationml.slide+xml"/>
  <Override PartName="/ppt/slides/slide29.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0.xml" ContentType="application/vnd.openxmlformats-officedocument.presentationml.slide+xml"/>
  <Override PartName="/ppt/slides/slide26.xml" ContentType="application/vnd.openxmlformats-officedocument.presentationml.slide+xml"/>
  <Override PartName="/ppt/slides/slide28.xml" ContentType="application/vnd.openxmlformats-officedocument.presentationml.slide+xml"/>
  <Override PartName="/ppt/slides/slide25.xml" ContentType="application/vnd.openxmlformats-officedocument.presentationml.slide+xml"/>
  <Override PartName="/ppt/slides/slide27.xml" ContentType="application/vnd.openxmlformats-officedocument.presentationml.slide+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slideLayouts/slideLayout8.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2"/>
  </p:notesMasterIdLst>
  <p:sldIdLst>
    <p:sldId id="480" r:id="rId2"/>
    <p:sldId id="303" r:id="rId3"/>
    <p:sldId id="839" r:id="rId4"/>
    <p:sldId id="865" r:id="rId5"/>
    <p:sldId id="1039" r:id="rId6"/>
    <p:sldId id="1018" r:id="rId7"/>
    <p:sldId id="1040" r:id="rId8"/>
    <p:sldId id="1041" r:id="rId9"/>
    <p:sldId id="1042" r:id="rId10"/>
    <p:sldId id="1043" r:id="rId11"/>
    <p:sldId id="1044" r:id="rId12"/>
    <p:sldId id="1024" r:id="rId13"/>
    <p:sldId id="1025" r:id="rId14"/>
    <p:sldId id="1026" r:id="rId15"/>
    <p:sldId id="1045" r:id="rId16"/>
    <p:sldId id="1046" r:id="rId17"/>
    <p:sldId id="1047" r:id="rId18"/>
    <p:sldId id="1048" r:id="rId19"/>
    <p:sldId id="1049" r:id="rId20"/>
    <p:sldId id="1032" r:id="rId21"/>
    <p:sldId id="1038" r:id="rId22"/>
    <p:sldId id="1034" r:id="rId23"/>
    <p:sldId id="1035" r:id="rId24"/>
    <p:sldId id="1050" r:id="rId25"/>
    <p:sldId id="1051" r:id="rId26"/>
    <p:sldId id="995" r:id="rId27"/>
    <p:sldId id="748" r:id="rId28"/>
    <p:sldId id="749" r:id="rId29"/>
    <p:sldId id="755" r:id="rId30"/>
    <p:sldId id="770" r:id="rId31"/>
    <p:sldId id="771" r:id="rId32"/>
    <p:sldId id="772" r:id="rId33"/>
    <p:sldId id="775" r:id="rId34"/>
    <p:sldId id="780" r:id="rId35"/>
    <p:sldId id="781" r:id="rId36"/>
    <p:sldId id="782" r:id="rId37"/>
    <p:sldId id="788" r:id="rId38"/>
    <p:sldId id="789" r:id="rId39"/>
    <p:sldId id="933" r:id="rId40"/>
    <p:sldId id="934" r:id="rId41"/>
    <p:sldId id="935" r:id="rId42"/>
    <p:sldId id="936" r:id="rId43"/>
    <p:sldId id="937" r:id="rId44"/>
    <p:sldId id="938" r:id="rId45"/>
    <p:sldId id="939" r:id="rId46"/>
    <p:sldId id="940" r:id="rId47"/>
    <p:sldId id="941" r:id="rId48"/>
    <p:sldId id="942" r:id="rId49"/>
    <p:sldId id="943" r:id="rId50"/>
    <p:sldId id="944" r:id="rId51"/>
    <p:sldId id="945" r:id="rId52"/>
    <p:sldId id="946" r:id="rId53"/>
    <p:sldId id="947" r:id="rId54"/>
    <p:sldId id="948" r:id="rId55"/>
    <p:sldId id="949" r:id="rId56"/>
    <p:sldId id="950" r:id="rId57"/>
    <p:sldId id="951" r:id="rId58"/>
    <p:sldId id="952" r:id="rId59"/>
    <p:sldId id="953" r:id="rId60"/>
    <p:sldId id="954" r:id="rId61"/>
    <p:sldId id="955" r:id="rId62"/>
    <p:sldId id="956" r:id="rId63"/>
    <p:sldId id="957" r:id="rId64"/>
    <p:sldId id="958" r:id="rId65"/>
    <p:sldId id="959" r:id="rId66"/>
    <p:sldId id="961" r:id="rId67"/>
    <p:sldId id="962" r:id="rId68"/>
    <p:sldId id="963" r:id="rId69"/>
    <p:sldId id="964" r:id="rId70"/>
    <p:sldId id="965" r:id="rId71"/>
    <p:sldId id="966" r:id="rId72"/>
    <p:sldId id="967" r:id="rId73"/>
    <p:sldId id="968" r:id="rId74"/>
    <p:sldId id="969" r:id="rId75"/>
    <p:sldId id="970" r:id="rId76"/>
    <p:sldId id="971" r:id="rId77"/>
    <p:sldId id="972" r:id="rId78"/>
    <p:sldId id="973" r:id="rId79"/>
    <p:sldId id="974" r:id="rId80"/>
    <p:sldId id="975" r:id="rId81"/>
    <p:sldId id="976" r:id="rId82"/>
    <p:sldId id="977" r:id="rId83"/>
    <p:sldId id="978" r:id="rId84"/>
    <p:sldId id="979" r:id="rId85"/>
    <p:sldId id="980" r:id="rId86"/>
    <p:sldId id="981" r:id="rId87"/>
    <p:sldId id="982" r:id="rId88"/>
    <p:sldId id="983" r:id="rId89"/>
    <p:sldId id="984" r:id="rId90"/>
    <p:sldId id="985" r:id="rId91"/>
    <p:sldId id="986" r:id="rId92"/>
    <p:sldId id="987" r:id="rId93"/>
    <p:sldId id="988" r:id="rId94"/>
    <p:sldId id="989" r:id="rId95"/>
    <p:sldId id="990" r:id="rId96"/>
    <p:sldId id="991" r:id="rId97"/>
    <p:sldId id="992" r:id="rId98"/>
    <p:sldId id="993" r:id="rId99"/>
    <p:sldId id="994" r:id="rId100"/>
    <p:sldId id="349" r:id="rId10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839"/>
            <p14:sldId id="865"/>
            <p14:sldId id="1039"/>
            <p14:sldId id="1018"/>
            <p14:sldId id="1040"/>
            <p14:sldId id="1041"/>
            <p14:sldId id="1042"/>
            <p14:sldId id="1043"/>
            <p14:sldId id="1044"/>
            <p14:sldId id="1024"/>
            <p14:sldId id="1025"/>
            <p14:sldId id="1026"/>
            <p14:sldId id="1045"/>
            <p14:sldId id="1046"/>
            <p14:sldId id="1047"/>
            <p14:sldId id="1048"/>
            <p14:sldId id="1049"/>
            <p14:sldId id="1032"/>
            <p14:sldId id="1038"/>
            <p14:sldId id="1034"/>
            <p14:sldId id="1035"/>
            <p14:sldId id="1050"/>
            <p14:sldId id="1051"/>
            <p14:sldId id="995"/>
            <p14:sldId id="748"/>
            <p14:sldId id="749"/>
            <p14:sldId id="755"/>
            <p14:sldId id="770"/>
            <p14:sldId id="771"/>
            <p14:sldId id="772"/>
            <p14:sldId id="775"/>
            <p14:sldId id="780"/>
            <p14:sldId id="781"/>
            <p14:sldId id="782"/>
            <p14:sldId id="788"/>
            <p14:sldId id="789"/>
            <p14:sldId id="933"/>
            <p14:sldId id="934"/>
            <p14:sldId id="935"/>
            <p14:sldId id="936"/>
            <p14:sldId id="937"/>
            <p14:sldId id="938"/>
            <p14:sldId id="939"/>
            <p14:sldId id="940"/>
            <p14:sldId id="941"/>
            <p14:sldId id="942"/>
            <p14:sldId id="943"/>
            <p14:sldId id="944"/>
            <p14:sldId id="945"/>
            <p14:sldId id="946"/>
            <p14:sldId id="947"/>
            <p14:sldId id="948"/>
            <p14:sldId id="949"/>
            <p14:sldId id="950"/>
            <p14:sldId id="951"/>
            <p14:sldId id="952"/>
            <p14:sldId id="953"/>
            <p14:sldId id="954"/>
            <p14:sldId id="955"/>
            <p14:sldId id="956"/>
            <p14:sldId id="957"/>
            <p14:sldId id="958"/>
            <p14:sldId id="959"/>
            <p14:sldId id="961"/>
            <p14:sldId id="962"/>
            <p14:sldId id="963"/>
            <p14:sldId id="964"/>
            <p14:sldId id="965"/>
            <p14:sldId id="966"/>
            <p14:sldId id="967"/>
            <p14:sldId id="968"/>
            <p14:sldId id="969"/>
            <p14:sldId id="970"/>
            <p14:sldId id="971"/>
            <p14:sldId id="972"/>
            <p14:sldId id="973"/>
            <p14:sldId id="974"/>
            <p14:sldId id="975"/>
            <p14:sldId id="976"/>
            <p14:sldId id="977"/>
            <p14:sldId id="978"/>
            <p14:sldId id="979"/>
            <p14:sldId id="980"/>
            <p14:sldId id="981"/>
            <p14:sldId id="982"/>
            <p14:sldId id="983"/>
            <p14:sldId id="984"/>
            <p14:sldId id="985"/>
            <p14:sldId id="986"/>
            <p14:sldId id="987"/>
            <p14:sldId id="988"/>
            <p14:sldId id="989"/>
            <p14:sldId id="990"/>
            <p14:sldId id="991"/>
            <p14:sldId id="992"/>
            <p14:sldId id="993"/>
            <p14:sldId id="99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06" autoAdjust="0"/>
    <p:restoredTop sz="93738" autoAdjust="0"/>
  </p:normalViewPr>
  <p:slideViewPr>
    <p:cSldViewPr snapToGrid="0">
      <p:cViewPr varScale="1">
        <p:scale>
          <a:sx n="79" d="100"/>
          <a:sy n="79" d="100"/>
        </p:scale>
        <p:origin x="547"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07" Type="http://schemas.openxmlformats.org/officeDocument/2006/relationships/customXml" Target="../customXml/item1.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notesMaster" Target="notesMasters/notesMaster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presProps" Target="presProps.xml"/><Relationship Id="rId108" Type="http://schemas.openxmlformats.org/officeDocument/2006/relationships/customXml" Target="../customXml/item2.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customXml" Target="../customXml/item3.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image" Target="../media/image9.wmf"/><Relationship Id="rId5" Type="http://schemas.openxmlformats.org/officeDocument/2006/relationships/oleObject" Target="../embeddings/oleObject1.bin"/><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7.png"/><Relationship Id="rId7" Type="http://schemas.openxmlformats.org/officeDocument/2006/relationships/image" Target="../media/image31.png"/><Relationship Id="rId12" Type="http://schemas.openxmlformats.org/officeDocument/2006/relationships/image" Target="../media/image36.pn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30.png"/><Relationship Id="rId11" Type="http://schemas.openxmlformats.org/officeDocument/2006/relationships/image" Target="../media/image35.png"/><Relationship Id="rId5" Type="http://schemas.openxmlformats.org/officeDocument/2006/relationships/image" Target="../media/image29.png"/><Relationship Id="rId10" Type="http://schemas.openxmlformats.org/officeDocument/2006/relationships/image" Target="../media/image34.png"/><Relationship Id="rId4" Type="http://schemas.openxmlformats.org/officeDocument/2006/relationships/image" Target="../media/image28.png"/><Relationship Id="rId9" Type="http://schemas.openxmlformats.org/officeDocument/2006/relationships/image" Target="../media/image33.pn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37.png"/></Relationships>
</file>

<file path=ppt/slides/_rels/slide5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38.png"/></Relationships>
</file>

<file path=ppt/slides/_rels/slide5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7.png"/><Relationship Id="rId7" Type="http://schemas.openxmlformats.org/officeDocument/2006/relationships/image" Target="../media/image33.pn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5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42.png"/></Relationships>
</file>

<file path=ppt/slides/_rels/slide6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43.png"/></Relationships>
</file>

<file path=ppt/slides/_rels/slide6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0.xml.rels><?xml version="1.0" encoding="UTF-8" standalone="yes"?>
<Relationships xmlns="http://schemas.openxmlformats.org/package/2006/relationships"><Relationship Id="rId3" Type="http://schemas.openxmlformats.org/officeDocument/2006/relationships/image" Target="../media/image45.png"/><Relationship Id="rId7" Type="http://schemas.openxmlformats.org/officeDocument/2006/relationships/image" Target="../media/image7.svg"/><Relationship Id="rId2" Type="http://schemas.openxmlformats.org/officeDocument/2006/relationships/image" Target="../media/image44.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46.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40923" y="3774442"/>
            <a:ext cx="4886463" cy="461665"/>
          </a:xfrm>
          <a:prstGeom prst="rect">
            <a:avLst/>
          </a:prstGeom>
          <a:noFill/>
        </p:spPr>
        <p:txBody>
          <a:bodyPr wrap="square" rtlCol="0">
            <a:spAutoFit/>
          </a:bodyPr>
          <a:lstStyle/>
          <a:p>
            <a:r>
              <a:rPr lang="en-US" sz="2400" dirty="0">
                <a:latin typeface="Alexandria" pitchFamily="2" charset="-78"/>
                <a:cs typeface="Alexandria" pitchFamily="2" charset="-78"/>
              </a:rPr>
              <a:t>Prepared by Dr. </a:t>
            </a:r>
            <a:r>
              <a:rPr lang="en-US" sz="2400" dirty="0" smtClean="0">
                <a:latin typeface="Alexandria" pitchFamily="2" charset="-78"/>
                <a:cs typeface="Alexandria" pitchFamily="2" charset="-78"/>
              </a:rPr>
              <a:t>Diaa Salama</a:t>
            </a:r>
            <a:endParaRPr lang="en-US" sz="2400" dirty="0">
              <a:latin typeface="Alexandria" pitchFamily="2" charset="-78"/>
              <a:cs typeface="Alexandria" pitchFamily="2" charset="-78"/>
            </a:endParaRPr>
          </a:p>
        </p:txBody>
      </p:sp>
      <p:sp>
        <p:nvSpPr>
          <p:cNvPr id="31" name="TextBox 30"/>
          <p:cNvSpPr txBox="1"/>
          <p:nvPr/>
        </p:nvSpPr>
        <p:spPr>
          <a:xfrm>
            <a:off x="1108644" y="2424037"/>
            <a:ext cx="4658648" cy="1200329"/>
          </a:xfrm>
          <a:prstGeom prst="rect">
            <a:avLst/>
          </a:prstGeom>
          <a:noFill/>
        </p:spPr>
        <p:txBody>
          <a:bodyPr wrap="none" rtlCol="0">
            <a:spAutoFit/>
          </a:bodyPr>
          <a:lstStyle/>
          <a:p>
            <a:r>
              <a:rPr lang="en-US" sz="3600" b="1" dirty="0" smtClean="0">
                <a:solidFill>
                  <a:srgbClr val="00B0F0"/>
                </a:solidFill>
                <a:latin typeface="Alexandria" pitchFamily="2" charset="-78"/>
                <a:cs typeface="Alexandria" pitchFamily="2" charset="-78"/>
              </a:rPr>
              <a:t> Machine </a:t>
            </a:r>
            <a:r>
              <a:rPr lang="en-US" sz="3600" b="1" dirty="0">
                <a:solidFill>
                  <a:srgbClr val="00B0F0"/>
                </a:solidFill>
                <a:latin typeface="Alexandria" pitchFamily="2" charset="-78"/>
                <a:cs typeface="Alexandria" pitchFamily="2" charset="-78"/>
              </a:rPr>
              <a:t>Learning </a:t>
            </a:r>
            <a:endParaRPr lang="en-US" sz="3600" b="1" dirty="0" smtClean="0">
              <a:solidFill>
                <a:srgbClr val="00B0F0"/>
              </a:solidFill>
              <a:latin typeface="Alexandria" pitchFamily="2" charset="-78"/>
              <a:cs typeface="Alexandria" pitchFamily="2" charset="-78"/>
            </a:endParaRPr>
          </a:p>
          <a:p>
            <a:r>
              <a:rPr lang="en-US" sz="3600" b="1" dirty="0" smtClean="0">
                <a:solidFill>
                  <a:srgbClr val="00B0F0"/>
                </a:solidFill>
                <a:latin typeface="Alexandria" pitchFamily="2" charset="-78"/>
                <a:cs typeface="Alexandria" pitchFamily="2" charset="-78"/>
              </a:rPr>
              <a:t>for </a:t>
            </a:r>
            <a:r>
              <a:rPr lang="en-US" sz="3600" b="1" dirty="0">
                <a:solidFill>
                  <a:srgbClr val="00B0F0"/>
                </a:solidFill>
                <a:latin typeface="Alexandria" pitchFamily="2" charset="-78"/>
                <a:cs typeface="Alexandria" pitchFamily="2" charset="-78"/>
              </a:rPr>
              <a:t>Finance</a:t>
            </a:r>
          </a:p>
        </p:txBody>
      </p:sp>
      <p:sp>
        <p:nvSpPr>
          <p:cNvPr id="34" name="Rectangle: Rounded Corners 33"/>
          <p:cNvSpPr/>
          <p:nvPr/>
        </p:nvSpPr>
        <p:spPr>
          <a:xfrm>
            <a:off x="102149" y="587985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Black" pitchFamily="2" charset="-78"/>
                <a:cs typeface="Alexandria Black" pitchFamily="2" charset="-78"/>
              </a:rPr>
              <a:t>Lecture 4</a:t>
            </a:r>
          </a:p>
        </p:txBody>
      </p:sp>
      <p:sp>
        <p:nvSpPr>
          <p:cNvPr id="46" name="TextBox 45"/>
          <p:cNvSpPr txBox="1"/>
          <p:nvPr/>
        </p:nvSpPr>
        <p:spPr>
          <a:xfrm>
            <a:off x="329269" y="5104240"/>
            <a:ext cx="4310795" cy="584775"/>
          </a:xfrm>
          <a:prstGeom prst="rect">
            <a:avLst/>
          </a:prstGeom>
          <a:noFill/>
        </p:spPr>
        <p:txBody>
          <a:bodyPr wrap="none" rtlCol="0">
            <a:spAutoFit/>
          </a:bodyPr>
          <a:lstStyle/>
          <a:p>
            <a:r>
              <a:rPr lang="en-US" sz="1600" dirty="0" smtClean="0">
                <a:latin typeface="Alexandria" pitchFamily="2" charset="-78"/>
                <a:cs typeface="Alexandria" pitchFamily="2" charset="-78"/>
              </a:rPr>
              <a:t>FNT633</a:t>
            </a:r>
            <a:r>
              <a:rPr lang="ar-EG" sz="1600" dirty="0" smtClean="0">
                <a:latin typeface="Alexandria" pitchFamily="2" charset="-78"/>
                <a:cs typeface="Alexandria" pitchFamily="2" charset="-78"/>
              </a:rPr>
              <a:t> </a:t>
            </a:r>
          </a:p>
          <a:p>
            <a:r>
              <a:rPr lang="en-US" sz="1600" dirty="0" smtClean="0">
                <a:latin typeface="Alexandria" pitchFamily="2" charset="-78"/>
                <a:cs typeface="Alexandria" pitchFamily="2" charset="-78"/>
              </a:rPr>
              <a:t>Data Preprocessing , Data </a:t>
            </a:r>
            <a:r>
              <a:rPr lang="en-US" sz="1600" dirty="0" err="1" smtClean="0">
                <a:latin typeface="Alexandria" pitchFamily="2" charset="-78"/>
                <a:cs typeface="Alexandria" pitchFamily="2" charset="-78"/>
              </a:rPr>
              <a:t>Normilization</a:t>
            </a:r>
            <a:r>
              <a:rPr lang="en-US" sz="1600" dirty="0" smtClean="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8895"/>
    </mc:Choice>
    <mc:Fallback xmlns="">
      <p:transition spd="slow" advTm="15889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58648" cy="1877437"/>
          </a:xfrm>
          <a:prstGeom prst="rect">
            <a:avLst/>
          </a:prstGeom>
          <a:noFill/>
        </p:spPr>
        <p:txBody>
          <a:bodyPr wrap="none" rtlCol="0">
            <a:spAutoFit/>
          </a:bodyPr>
          <a:lstStyle/>
          <a:p>
            <a:pPr lvl="0"/>
            <a:r>
              <a:rPr lang="en-US" sz="3600" b="1" dirty="0" smtClean="0">
                <a:solidFill>
                  <a:srgbClr val="00B0F0"/>
                </a:solidFill>
                <a:latin typeface="Alexandria" pitchFamily="2" charset="-78"/>
                <a:cs typeface="Alexandria" pitchFamily="2" charset="-78"/>
              </a:rPr>
              <a:t> Machine </a:t>
            </a:r>
            <a:r>
              <a:rPr lang="en-US" sz="3600" b="1" dirty="0">
                <a:solidFill>
                  <a:srgbClr val="00B0F0"/>
                </a:solidFill>
                <a:latin typeface="Alexandria" pitchFamily="2" charset="-78"/>
                <a:cs typeface="Alexandria" pitchFamily="2" charset="-78"/>
              </a:rPr>
              <a:t>Learning </a:t>
            </a:r>
          </a:p>
          <a:p>
            <a:pPr lvl="0"/>
            <a:r>
              <a:rPr lang="en-US" sz="3600" b="1" dirty="0">
                <a:solidFill>
                  <a:srgbClr val="00B0F0"/>
                </a:solidFill>
                <a:latin typeface="Alexandria" pitchFamily="2" charset="-78"/>
                <a:cs typeface="Alexandria" pitchFamily="2" charset="-78"/>
              </a:rPr>
              <a:t>for Finance</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Alexandria" pitchFamily="2" charset="-78"/>
                <a:cs typeface="Alexandria" pitchFamily="2" charset="-78"/>
              </a:rPr>
              <a:t>Lecture </a:t>
            </a:r>
          </a:p>
        </p:txBody>
      </p:sp>
      <p:sp>
        <p:nvSpPr>
          <p:cNvPr id="11" name="TextBox 10"/>
          <p:cNvSpPr txBox="1"/>
          <p:nvPr/>
        </p:nvSpPr>
        <p:spPr>
          <a:xfrm>
            <a:off x="6878591" y="4846425"/>
            <a:ext cx="4317207" cy="584775"/>
          </a:xfrm>
          <a:prstGeom prst="rect">
            <a:avLst/>
          </a:prstGeom>
          <a:noFill/>
        </p:spPr>
        <p:txBody>
          <a:bodyPr wrap="none" rtlCol="0">
            <a:spAutoFit/>
          </a:bodyPr>
          <a:lstStyle/>
          <a:p>
            <a:r>
              <a:rPr lang="en-US" sz="1600" dirty="0" smtClean="0">
                <a:latin typeface="Alexandria" pitchFamily="2" charset="-78"/>
                <a:cs typeface="Alexandria" pitchFamily="2" charset="-78"/>
              </a:rPr>
              <a:t>FNT633</a:t>
            </a:r>
            <a:endParaRPr lang="en-US" sz="1600" dirty="0">
              <a:latin typeface="Alexandria" pitchFamily="2" charset="-78"/>
              <a:cs typeface="Alexandria" pitchFamily="2" charset="-78"/>
            </a:endParaRPr>
          </a:p>
          <a:p>
            <a:r>
              <a:rPr lang="en-US" sz="1600" dirty="0" smtClean="0">
                <a:latin typeface="Alexandria" pitchFamily="2" charset="-78"/>
                <a:cs typeface="Alexandria" pitchFamily="2" charset="-78"/>
              </a:rPr>
              <a:t>Data Preprocessing , Data Normalization</a:t>
            </a:r>
            <a:endParaRPr lang="en-US" sz="1600" dirty="0">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Diaa Salama</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3135"/>
    </mc:Choice>
    <mc:Fallback xmlns="">
      <p:transition spd="slow" advTm="3313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13452" y="1022245"/>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Today</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407795" y="960690"/>
            <a:ext cx="8817067" cy="3908249"/>
          </a:xfrm>
          <a:prstGeom prst="rect">
            <a:avLst/>
          </a:prstGeom>
          <a:noFill/>
        </p:spPr>
        <p:txBody>
          <a:bodyPr wrap="square" rtlCol="0">
            <a:spAutoFit/>
          </a:bodyPr>
          <a:lstStyle/>
          <a:p>
            <a:pPr marL="342900" lvl="0" indent="-342900" algn="justLow" eaLnBrk="0" fontAlgn="base" hangingPunct="0">
              <a:lnSpc>
                <a:spcPct val="300000"/>
              </a:lnSpc>
              <a:spcBef>
                <a:spcPct val="20000"/>
              </a:spcBef>
              <a:spcAft>
                <a:spcPct val="0"/>
              </a:spcAft>
              <a:buSzPct val="80000"/>
              <a:buBlip>
                <a:blip r:embed="rId2"/>
              </a:buBlip>
            </a:pPr>
            <a:r>
              <a:rPr lang="en-US" altLang="en-US" sz="2800" dirty="0" smtClean="0">
                <a:solidFill>
                  <a:prstClr val="black"/>
                </a:solidFill>
                <a:latin typeface="Alexandria" pitchFamily="2" charset="-78"/>
                <a:cs typeface="Alexandria" pitchFamily="2" charset="-78"/>
              </a:rPr>
              <a:t>Data </a:t>
            </a:r>
          </a:p>
          <a:p>
            <a:pPr marL="342900" lvl="0" indent="-342900" algn="justLow" eaLnBrk="0" fontAlgn="base" hangingPunct="0">
              <a:lnSpc>
                <a:spcPct val="300000"/>
              </a:lnSpc>
              <a:spcBef>
                <a:spcPct val="20000"/>
              </a:spcBef>
              <a:spcAft>
                <a:spcPct val="0"/>
              </a:spcAft>
              <a:buSzPct val="80000"/>
              <a:buBlip>
                <a:blip r:embed="rId2"/>
              </a:buBlip>
            </a:pPr>
            <a:r>
              <a:rPr lang="en-US" altLang="en-US" sz="2800" dirty="0" smtClean="0">
                <a:solidFill>
                  <a:prstClr val="black"/>
                </a:solidFill>
                <a:latin typeface="Alexandria" pitchFamily="2" charset="-78"/>
                <a:cs typeface="Alexandria" pitchFamily="2" charset="-78"/>
              </a:rPr>
              <a:t>Data Preparation (Preprocessing)</a:t>
            </a:r>
          </a:p>
          <a:p>
            <a:pPr marL="342900" lvl="0" indent="-342900" algn="justLow" eaLnBrk="0" fontAlgn="base" hangingPunct="0">
              <a:lnSpc>
                <a:spcPct val="300000"/>
              </a:lnSpc>
              <a:spcBef>
                <a:spcPct val="20000"/>
              </a:spcBef>
              <a:spcAft>
                <a:spcPct val="0"/>
              </a:spcAft>
              <a:buSzPct val="80000"/>
              <a:buBlip>
                <a:blip r:embed="rId2"/>
              </a:buBlip>
            </a:pPr>
            <a:r>
              <a:rPr lang="en-US" altLang="en-US" sz="2800" dirty="0" smtClean="0">
                <a:solidFill>
                  <a:prstClr val="black"/>
                </a:solidFill>
                <a:latin typeface="Alexandria" pitchFamily="2" charset="-78"/>
                <a:cs typeface="Alexandria" pitchFamily="2" charset="-78"/>
              </a:rPr>
              <a:t>Data Integration and Normalization</a:t>
            </a:r>
            <a:endParaRPr lang="en-US" altLang="en-US" sz="28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5495442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13452" y="1022245"/>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36183" y="2703520"/>
            <a:ext cx="8736542" cy="646331"/>
          </a:xfrm>
          <a:prstGeom prst="rect">
            <a:avLst/>
          </a:prstGeom>
          <a:noFill/>
        </p:spPr>
        <p:txBody>
          <a:bodyPr wrap="square" rtlCol="0">
            <a:spAutoFit/>
          </a:bodyPr>
          <a:lstStyle/>
          <a:p>
            <a:pPr algn="ctr"/>
            <a:r>
              <a:rPr lang="en-US" sz="3600" b="1" dirty="0" smtClean="0">
                <a:latin typeface="Alexandria Black" pitchFamily="2" charset="-78"/>
                <a:cs typeface="Alexandria Black" pitchFamily="2" charset="-78"/>
              </a:rPr>
              <a:t>Data</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89380893"/>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7374823"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Data Objects and Attributes Types</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14179" y="1483910"/>
            <a:ext cx="9953174" cy="4647426"/>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OBJECTS </a:t>
            </a:r>
            <a:r>
              <a:rPr lang="en-US" altLang="en-US" sz="1600" b="1" dirty="0">
                <a:solidFill>
                  <a:prstClr val="black"/>
                </a:solidFill>
                <a:latin typeface="Alexandria" pitchFamily="2" charset="-78"/>
                <a:cs typeface="Alexandria" pitchFamily="2" charset="-78"/>
              </a:rPr>
              <a:t>AND </a:t>
            </a:r>
            <a:r>
              <a:rPr lang="en-US" altLang="en-US" sz="1600" b="1" dirty="0" smtClean="0">
                <a:solidFill>
                  <a:prstClr val="black"/>
                </a:solidFill>
                <a:latin typeface="Alexandria" pitchFamily="2" charset="-78"/>
                <a:cs typeface="Alexandria" pitchFamily="2" charset="-78"/>
              </a:rPr>
              <a:t>ATTRIBUTES</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data object</a:t>
            </a:r>
            <a:r>
              <a:rPr lang="en-US" altLang="en-US" sz="1600" dirty="0">
                <a:solidFill>
                  <a:prstClr val="black"/>
                </a:solidFill>
                <a:latin typeface="Alexandria" pitchFamily="2" charset="-78"/>
                <a:cs typeface="Alexandria" pitchFamily="2" charset="-78"/>
              </a:rPr>
              <a:t> </a:t>
            </a:r>
            <a:r>
              <a:rPr lang="en-US" altLang="en-US" sz="1600" dirty="0" smtClean="0">
                <a:solidFill>
                  <a:prstClr val="black"/>
                </a:solidFill>
                <a:latin typeface="Alexandria" pitchFamily="2" charset="-78"/>
                <a:cs typeface="Alexandria" pitchFamily="2" charset="-78"/>
              </a:rPr>
              <a:t>represents </a:t>
            </a:r>
            <a:r>
              <a:rPr lang="en-US" altLang="en-US" sz="1600" dirty="0">
                <a:solidFill>
                  <a:prstClr val="black"/>
                </a:solidFill>
                <a:latin typeface="Alexandria" pitchFamily="2" charset="-78"/>
                <a:cs typeface="Alexandria" pitchFamily="2" charset="-78"/>
              </a:rPr>
              <a:t>an </a:t>
            </a:r>
            <a:r>
              <a:rPr lang="en-US" altLang="en-US" sz="1600" b="1" dirty="0" smtClean="0">
                <a:solidFill>
                  <a:prstClr val="black"/>
                </a:solidFill>
                <a:latin typeface="Alexandria" pitchFamily="2" charset="-78"/>
                <a:cs typeface="Alexandria" pitchFamily="2" charset="-78"/>
              </a:rPr>
              <a:t>entity</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 </a:t>
            </a:r>
            <a:r>
              <a:rPr lang="en-US" altLang="en-US" sz="1600" dirty="0">
                <a:solidFill>
                  <a:prstClr val="black"/>
                </a:solidFill>
                <a:latin typeface="Alexandria" pitchFamily="2" charset="-78"/>
                <a:cs typeface="Alexandria" pitchFamily="2" charset="-78"/>
              </a:rPr>
              <a:t>Also, sample, example, instance, data point, or object (in a DB : Data Tuple)- </a:t>
            </a:r>
            <a:endParaRPr lang="en-US" altLang="en-US" sz="1600" dirty="0" smtClean="0">
              <a:solidFill>
                <a:prstClr val="black"/>
              </a:solidFill>
              <a:latin typeface="Alexandria" pitchFamily="2" charset="-78"/>
              <a:cs typeface="Alexandria" pitchFamily="2" charset="-78"/>
            </a:endParaRP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e.g</a:t>
            </a:r>
            <a:r>
              <a:rPr lang="en-US" altLang="en-US" sz="1600" dirty="0">
                <a:solidFill>
                  <a:prstClr val="black"/>
                </a:solidFill>
                <a:latin typeface="Alexandria" pitchFamily="2" charset="-78"/>
                <a:cs typeface="Alexandria" pitchFamily="2" charset="-78"/>
              </a:rPr>
              <a:t>. customers, students, patients, </a:t>
            </a:r>
            <a:r>
              <a:rPr lang="en-US" altLang="en-US" sz="1600" dirty="0" smtClean="0">
                <a:solidFill>
                  <a:prstClr val="black"/>
                </a:solidFill>
                <a:latin typeface="Alexandria" pitchFamily="2" charset="-78"/>
                <a:cs typeface="Alexandria" pitchFamily="2" charset="-78"/>
              </a:rPr>
              <a:t>books</a:t>
            </a:r>
            <a:endParaRPr lang="en-US" altLang="en-US" sz="1600" dirty="0">
              <a:solidFill>
                <a:prstClr val="black"/>
              </a:solidFill>
              <a:latin typeface="Alexandria" pitchFamily="2" charset="-78"/>
              <a:cs typeface="Alexandria" pitchFamily="2" charset="-78"/>
            </a:endParaRPr>
          </a:p>
          <a:p>
            <a:pPr marL="398463" lvl="2"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Attribute</a:t>
            </a: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data </a:t>
            </a:r>
            <a:r>
              <a:rPr lang="en-US" altLang="en-US" sz="1600" dirty="0">
                <a:solidFill>
                  <a:prstClr val="black"/>
                </a:solidFill>
                <a:latin typeface="Alexandria" pitchFamily="2" charset="-78"/>
                <a:cs typeface="Alexandria" pitchFamily="2" charset="-78"/>
              </a:rPr>
              <a:t>field, representing a characteristic or feature of a data object </a:t>
            </a:r>
            <a:endParaRPr lang="en-US" altLang="en-US" sz="1600" dirty="0" smtClean="0">
              <a:solidFill>
                <a:prstClr val="black"/>
              </a:solidFill>
              <a:latin typeface="Alexandria" pitchFamily="2" charset="-78"/>
              <a:cs typeface="Alexandria" pitchFamily="2" charset="-78"/>
            </a:endParaRP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Also </a:t>
            </a:r>
            <a:r>
              <a:rPr lang="en-US" altLang="en-US" sz="1600" dirty="0">
                <a:solidFill>
                  <a:prstClr val="black"/>
                </a:solidFill>
                <a:latin typeface="Alexandria" pitchFamily="2" charset="-78"/>
                <a:cs typeface="Alexandria" pitchFamily="2" charset="-78"/>
              </a:rPr>
              <a:t>noun attribute, dimension, feature, and variable (DB and </a:t>
            </a:r>
            <a:r>
              <a:rPr lang="en-US" altLang="en-US" sz="1600" dirty="0" smtClean="0">
                <a:solidFill>
                  <a:prstClr val="black"/>
                </a:solidFill>
                <a:latin typeface="Alexandria" pitchFamily="2" charset="-78"/>
                <a:cs typeface="Alexandria" pitchFamily="2" charset="-78"/>
              </a:rPr>
              <a:t>DM</a:t>
            </a: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DWs</a:t>
            </a:r>
            <a:r>
              <a:rPr lang="en-US" altLang="en-US" sz="1600" dirty="0">
                <a:solidFill>
                  <a:prstClr val="black"/>
                </a:solidFill>
                <a:latin typeface="Alexandria" pitchFamily="2" charset="-78"/>
                <a:cs typeface="Alexandria" pitchFamily="2" charset="-78"/>
              </a:rPr>
              <a:t>, ML. Statistics</a:t>
            </a:r>
            <a:r>
              <a:rPr lang="en-US" altLang="en-US" sz="1600" dirty="0" smtClean="0">
                <a:solidFill>
                  <a:prstClr val="black"/>
                </a:solidFill>
                <a:latin typeface="Alexandria" pitchFamily="2" charset="-78"/>
                <a:cs typeface="Alexandria" pitchFamily="2" charset="-78"/>
              </a:rPr>
              <a:t>)</a:t>
            </a: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e.g</a:t>
            </a:r>
            <a:r>
              <a:rPr lang="en-US" altLang="en-US" sz="1600" dirty="0">
                <a:solidFill>
                  <a:prstClr val="black"/>
                </a:solidFill>
                <a:latin typeface="Alexandria" pitchFamily="2" charset="-78"/>
                <a:cs typeface="Alexandria" pitchFamily="2" charset="-78"/>
              </a:rPr>
              <a:t>. name, age, salary, gender. grade</a:t>
            </a:r>
            <a:r>
              <a:rPr lang="en-US" altLang="en-US" sz="1600" dirty="0" smtClean="0">
                <a:solidFill>
                  <a:prstClr val="black"/>
                </a:solidFill>
                <a:latin typeface="Alexandria" pitchFamily="2" charset="-78"/>
                <a:cs typeface="Alexandria" pitchFamily="2" charset="-78"/>
              </a:rPr>
              <a:t>.</a:t>
            </a:r>
            <a:endParaRPr lang="en-US" altLang="en-US" sz="1600" dirty="0">
              <a:solidFill>
                <a:prstClr val="black"/>
              </a:solidFill>
              <a:latin typeface="Alexandria" pitchFamily="2" charset="-78"/>
              <a:cs typeface="Alexandria" pitchFamily="2" charset="-78"/>
            </a:endParaRPr>
          </a:p>
          <a:p>
            <a:pPr marL="398463" lvl="4"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Attribute </a:t>
            </a:r>
            <a:r>
              <a:rPr lang="en-US" altLang="en-US" sz="1600" b="1" dirty="0">
                <a:solidFill>
                  <a:prstClr val="black"/>
                </a:solidFill>
                <a:latin typeface="Alexandria" pitchFamily="2" charset="-78"/>
                <a:cs typeface="Alexandria" pitchFamily="2" charset="-78"/>
              </a:rPr>
              <a:t>(feature) </a:t>
            </a:r>
            <a:r>
              <a:rPr lang="en-US" altLang="en-US" sz="1600" b="1" dirty="0" smtClean="0">
                <a:solidFill>
                  <a:prstClr val="black"/>
                </a:solidFill>
                <a:latin typeface="Alexandria" pitchFamily="2" charset="-78"/>
                <a:cs typeface="Alexandria" pitchFamily="2" charset="-78"/>
              </a:rPr>
              <a:t>vector</a:t>
            </a:r>
          </a:p>
          <a:p>
            <a:pPr marL="1312863" lvl="6"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 </a:t>
            </a:r>
            <a:r>
              <a:rPr lang="en-US" altLang="en-US" sz="1600" dirty="0">
                <a:solidFill>
                  <a:prstClr val="black"/>
                </a:solidFill>
                <a:latin typeface="Alexandria" pitchFamily="2" charset="-78"/>
                <a:cs typeface="Alexandria" pitchFamily="2" charset="-78"/>
              </a:rPr>
              <a:t>A set of attributes that describe an </a:t>
            </a:r>
            <a:r>
              <a:rPr lang="en-US" altLang="en-US" sz="1600" dirty="0" smtClean="0">
                <a:solidFill>
                  <a:prstClr val="black"/>
                </a:solidFill>
                <a:latin typeface="Alexandria" pitchFamily="2" charset="-78"/>
                <a:cs typeface="Alexandria" pitchFamily="2" charset="-78"/>
              </a:rPr>
              <a:t>object</a:t>
            </a:r>
            <a:endParaRPr lang="en-US" altLang="en-US"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1249925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4377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What is Data?</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5087335" cy="4819781"/>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3"/>
              </a:buBlip>
            </a:pPr>
            <a:r>
              <a:rPr lang="en-US" altLang="en-US" sz="1600" dirty="0" smtClean="0">
                <a:solidFill>
                  <a:prstClr val="black"/>
                </a:solidFill>
                <a:latin typeface="Alexandria" pitchFamily="2" charset="-78"/>
                <a:cs typeface="Alexandria" pitchFamily="2" charset="-78"/>
              </a:rPr>
              <a:t>Collection </a:t>
            </a:r>
            <a:r>
              <a:rPr lang="en-US" altLang="en-US" sz="1600" dirty="0">
                <a:solidFill>
                  <a:prstClr val="black"/>
                </a:solidFill>
                <a:latin typeface="Alexandria" pitchFamily="2" charset="-78"/>
                <a:cs typeface="Alexandria" pitchFamily="2" charset="-78"/>
              </a:rPr>
              <a:t>of data </a:t>
            </a:r>
            <a:r>
              <a:rPr lang="en-US" altLang="en-US" sz="1600" b="1" dirty="0">
                <a:solidFill>
                  <a:prstClr val="black"/>
                </a:solidFill>
                <a:latin typeface="Alexandria" pitchFamily="2" charset="-78"/>
                <a:cs typeface="Alexandria" pitchFamily="2" charset="-78"/>
              </a:rPr>
              <a:t>objects</a:t>
            </a:r>
            <a:r>
              <a:rPr lang="en-US" altLang="en-US" sz="1600" dirty="0">
                <a:solidFill>
                  <a:prstClr val="black"/>
                </a:solidFill>
                <a:latin typeface="Alexandria" pitchFamily="2" charset="-78"/>
                <a:cs typeface="Alexandria" pitchFamily="2" charset="-78"/>
              </a:rPr>
              <a:t> and their </a:t>
            </a:r>
            <a:r>
              <a:rPr lang="en-US" altLang="en-US" sz="1600" b="1" dirty="0">
                <a:solidFill>
                  <a:prstClr val="black"/>
                </a:solidFill>
                <a:latin typeface="Alexandria" pitchFamily="2" charset="-78"/>
                <a:cs typeface="Alexandria" pitchFamily="2" charset="-78"/>
              </a:rPr>
              <a:t>attributes</a:t>
            </a:r>
          </a:p>
          <a:p>
            <a:pPr marL="342900" lvl="0" indent="-342900" algn="justLow" eaLnBrk="0" fontAlgn="base" hangingPunct="0">
              <a:lnSpc>
                <a:spcPct val="150000"/>
              </a:lnSpc>
              <a:spcBef>
                <a:spcPct val="20000"/>
              </a:spcBef>
              <a:spcAft>
                <a:spcPct val="0"/>
              </a:spcAft>
              <a:buSzPct val="80000"/>
              <a:buBlip>
                <a:blip r:embed="rId3"/>
              </a:buBlip>
            </a:pP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3"/>
              </a:buBlip>
            </a:pPr>
            <a:r>
              <a:rPr lang="en-US" altLang="en-US" sz="1600" dirty="0">
                <a:solidFill>
                  <a:prstClr val="black"/>
                </a:solidFill>
                <a:latin typeface="Alexandria" pitchFamily="2" charset="-78"/>
                <a:cs typeface="Alexandria" pitchFamily="2" charset="-78"/>
              </a:rPr>
              <a:t>An </a:t>
            </a:r>
            <a:r>
              <a:rPr lang="en-US" altLang="en-US" sz="1600" b="1" dirty="0">
                <a:solidFill>
                  <a:prstClr val="black"/>
                </a:solidFill>
                <a:latin typeface="Alexandria" pitchFamily="2" charset="-78"/>
                <a:cs typeface="Alexandria" pitchFamily="2" charset="-78"/>
              </a:rPr>
              <a:t>attribute</a:t>
            </a:r>
            <a:r>
              <a:rPr lang="en-US" altLang="en-US" sz="1600" dirty="0">
                <a:solidFill>
                  <a:prstClr val="black"/>
                </a:solidFill>
                <a:latin typeface="Alexandria" pitchFamily="2" charset="-78"/>
                <a:cs typeface="Alexandria" pitchFamily="2" charset="-78"/>
              </a:rPr>
              <a:t> is a property or characteristic of an object</a:t>
            </a:r>
          </a:p>
          <a:p>
            <a:pPr marL="796925" lvl="2" indent="-342900" algn="justLow" eaLnBrk="0" fontAlgn="base" hangingPunct="0">
              <a:lnSpc>
                <a:spcPct val="150000"/>
              </a:lnSpc>
              <a:spcBef>
                <a:spcPct val="20000"/>
              </a:spcBef>
              <a:spcAft>
                <a:spcPct val="0"/>
              </a:spcAft>
              <a:buSzPct val="80000"/>
              <a:buBlip>
                <a:blip r:embed="rId3"/>
              </a:buBlip>
            </a:pPr>
            <a:r>
              <a:rPr lang="en-US" altLang="en-US" sz="1600" dirty="0" smtClean="0">
                <a:solidFill>
                  <a:prstClr val="black"/>
                </a:solidFill>
                <a:latin typeface="Alexandria" pitchFamily="2" charset="-78"/>
                <a:cs typeface="Alexandria" pitchFamily="2" charset="-78"/>
              </a:rPr>
              <a:t>Examples: eye color of a person, temperature, etc.</a:t>
            </a:r>
          </a:p>
          <a:p>
            <a:pPr marL="796925" lvl="2" indent="-342900" algn="justLow" eaLnBrk="0" fontAlgn="base" hangingPunct="0">
              <a:lnSpc>
                <a:spcPct val="150000"/>
              </a:lnSpc>
              <a:spcBef>
                <a:spcPct val="20000"/>
              </a:spcBef>
              <a:spcAft>
                <a:spcPct val="0"/>
              </a:spcAft>
              <a:buSzPct val="80000"/>
              <a:buBlip>
                <a:blip r:embed="rId3"/>
              </a:buBlip>
            </a:pPr>
            <a:r>
              <a:rPr lang="en-US" altLang="en-US" sz="1600" dirty="0" smtClean="0">
                <a:solidFill>
                  <a:prstClr val="black"/>
                </a:solidFill>
                <a:latin typeface="Alexandria" pitchFamily="2" charset="-78"/>
                <a:cs typeface="Alexandria" pitchFamily="2" charset="-78"/>
              </a:rPr>
              <a:t>Attribute is also known as variable, field, characteristic, dimension, or feature</a:t>
            </a:r>
          </a:p>
          <a:p>
            <a:pPr marL="342900" lvl="0" indent="-342900" algn="justLow" eaLnBrk="0" fontAlgn="base" hangingPunct="0">
              <a:lnSpc>
                <a:spcPct val="150000"/>
              </a:lnSpc>
              <a:spcBef>
                <a:spcPct val="20000"/>
              </a:spcBef>
              <a:spcAft>
                <a:spcPct val="0"/>
              </a:spcAft>
              <a:buSzPct val="80000"/>
              <a:buBlip>
                <a:blip r:embed="rId3"/>
              </a:buBlip>
            </a:pPr>
            <a:r>
              <a:rPr lang="en-US" altLang="en-US" sz="1600" dirty="0" smtClean="0">
                <a:solidFill>
                  <a:prstClr val="black"/>
                </a:solidFill>
                <a:latin typeface="Alexandria" pitchFamily="2" charset="-78"/>
                <a:cs typeface="Alexandria" pitchFamily="2" charset="-78"/>
              </a:rPr>
              <a:t>A </a:t>
            </a:r>
            <a:r>
              <a:rPr lang="en-US" altLang="en-US" sz="1600" dirty="0">
                <a:solidFill>
                  <a:prstClr val="black"/>
                </a:solidFill>
                <a:latin typeface="Alexandria" pitchFamily="2" charset="-78"/>
                <a:cs typeface="Alexandria" pitchFamily="2" charset="-78"/>
              </a:rPr>
              <a:t>collection of attributes describe an </a:t>
            </a:r>
            <a:r>
              <a:rPr lang="en-US" altLang="en-US" sz="1600" b="1" dirty="0">
                <a:solidFill>
                  <a:prstClr val="black"/>
                </a:solidFill>
                <a:latin typeface="Alexandria" pitchFamily="2" charset="-78"/>
                <a:cs typeface="Alexandria" pitchFamily="2" charset="-78"/>
              </a:rPr>
              <a:t>object</a:t>
            </a:r>
          </a:p>
          <a:p>
            <a:pPr marL="800100" lvl="1" indent="-342900" algn="justLow" eaLnBrk="0" fontAlgn="base" hangingPunct="0">
              <a:lnSpc>
                <a:spcPct val="150000"/>
              </a:lnSpc>
              <a:spcBef>
                <a:spcPct val="20000"/>
              </a:spcBef>
              <a:spcAft>
                <a:spcPct val="0"/>
              </a:spcAft>
              <a:buSzPct val="80000"/>
              <a:buBlip>
                <a:blip r:embed="rId3"/>
              </a:buBlip>
            </a:pPr>
            <a:r>
              <a:rPr lang="en-US" altLang="en-US" sz="1600" dirty="0">
                <a:solidFill>
                  <a:prstClr val="black"/>
                </a:solidFill>
                <a:latin typeface="Alexandria" pitchFamily="2" charset="-78"/>
                <a:cs typeface="Alexandria" pitchFamily="2" charset="-78"/>
              </a:rPr>
              <a:t>Object is also known as record, point, case, sample, entity, or instance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p:cNvGrpSpPr/>
          <p:nvPr/>
        </p:nvGrpSpPr>
        <p:grpSpPr>
          <a:xfrm>
            <a:off x="6232525" y="1069976"/>
            <a:ext cx="4422776" cy="5601321"/>
            <a:chOff x="6232525" y="1069976"/>
            <a:chExt cx="4422776" cy="5601321"/>
          </a:xfrm>
        </p:grpSpPr>
        <p:grpSp>
          <p:nvGrpSpPr>
            <p:cNvPr id="12" name="Group 16"/>
            <p:cNvGrpSpPr>
              <a:grpSpLocks/>
            </p:cNvGrpSpPr>
            <p:nvPr/>
          </p:nvGrpSpPr>
          <p:grpSpPr bwMode="auto">
            <a:xfrm>
              <a:off x="7142164" y="1601788"/>
              <a:ext cx="3513137" cy="5069509"/>
              <a:chOff x="3395" y="1104"/>
              <a:chExt cx="2213" cy="2662"/>
            </a:xfrm>
          </p:grpSpPr>
          <p:graphicFrame>
            <p:nvGraphicFramePr>
              <p:cNvPr id="15" name="Object 10"/>
              <p:cNvGraphicFramePr>
                <a:graphicFrameLocks noChangeAspect="1"/>
              </p:cNvGraphicFramePr>
              <p:nvPr>
                <p:extLst>
                  <p:ext uri="{D42A27DB-BD31-4B8C-83A1-F6EECF244321}">
                    <p14:modId xmlns:p14="http://schemas.microsoft.com/office/powerpoint/2010/main" val="2236121657"/>
                  </p:ext>
                </p:extLst>
              </p:nvPr>
            </p:nvGraphicFramePr>
            <p:xfrm>
              <a:off x="3395" y="1400"/>
              <a:ext cx="2213" cy="2366"/>
            </p:xfrm>
            <a:graphic>
              <a:graphicData uri="http://schemas.openxmlformats.org/presentationml/2006/ole">
                <mc:AlternateContent xmlns:mc="http://schemas.openxmlformats.org/markup-compatibility/2006">
                  <mc:Choice xmlns:v="urn:schemas-microsoft-com:vml" Requires="v">
                    <p:oleObj spid="_x0000_s2056" name="Document" r:id="rId5" imgW="5405628" imgH="5779008" progId="Word.Document.8">
                      <p:embed/>
                    </p:oleObj>
                  </mc:Choice>
                  <mc:Fallback>
                    <p:oleObj name="Document" r:id="rId5" imgW="5405628" imgH="5779008" progId="Word.Document.8">
                      <p:embed/>
                      <p:pic>
                        <p:nvPicPr>
                          <p:cNvPr id="4107" name="Object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95" y="1400"/>
                            <a:ext cx="2213" cy="23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6" name="AutoShape 12"/>
              <p:cNvSpPr>
                <a:spLocks/>
              </p:cNvSpPr>
              <p:nvPr/>
            </p:nvSpPr>
            <p:spPr bwMode="auto">
              <a:xfrm rot="5400000">
                <a:off x="4340" y="240"/>
                <a:ext cx="240" cy="1968"/>
              </a:xfrm>
              <a:prstGeom prst="leftBrace">
                <a:avLst>
                  <a:gd name="adj1" fmla="val 68333"/>
                  <a:gd name="adj2" fmla="val 50000"/>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sp>
          <p:nvSpPr>
            <p:cNvPr id="13" name="Text Box 14"/>
            <p:cNvSpPr txBox="1">
              <a:spLocks noChangeArrowheads="1"/>
            </p:cNvSpPr>
            <p:nvPr/>
          </p:nvSpPr>
          <p:spPr bwMode="auto">
            <a:xfrm>
              <a:off x="8001000" y="1069976"/>
              <a:ext cx="1447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sz="1400" b="1">
                  <a:solidFill>
                    <a:schemeClr val="tx1"/>
                  </a:solidFill>
                  <a:latin typeface="Arial" pitchFamily="34" charset="0"/>
                </a:defRPr>
              </a:lvl1pPr>
              <a:lvl2pPr marL="742950" indent="-285750">
                <a:defRPr sz="1400" b="1">
                  <a:solidFill>
                    <a:schemeClr val="tx1"/>
                  </a:solidFill>
                  <a:latin typeface="Arial" pitchFamily="34" charset="0"/>
                </a:defRPr>
              </a:lvl2pPr>
              <a:lvl3pPr marL="1143000" indent="-228600">
                <a:defRPr sz="1400" b="1">
                  <a:solidFill>
                    <a:schemeClr val="tx1"/>
                  </a:solidFill>
                  <a:latin typeface="Arial" pitchFamily="34" charset="0"/>
                </a:defRPr>
              </a:lvl3pPr>
              <a:lvl4pPr marL="1600200" indent="-228600">
                <a:defRPr sz="1400" b="1">
                  <a:solidFill>
                    <a:schemeClr val="tx1"/>
                  </a:solidFill>
                  <a:latin typeface="Arial" pitchFamily="34" charset="0"/>
                </a:defRPr>
              </a:lvl4pPr>
              <a:lvl5pPr marL="2057400" indent="-228600">
                <a:defRPr sz="1400" b="1">
                  <a:solidFill>
                    <a:schemeClr val="tx1"/>
                  </a:solidFill>
                  <a:latin typeface="Arial" pitchFamily="34" charset="0"/>
                </a:defRPr>
              </a:lvl5pPr>
              <a:lvl6pPr marL="2514600" indent="-228600" eaLnBrk="0" fontAlgn="base" hangingPunct="0">
                <a:spcBef>
                  <a:spcPct val="0"/>
                </a:spcBef>
                <a:spcAft>
                  <a:spcPct val="0"/>
                </a:spcAft>
                <a:defRPr sz="1400" b="1">
                  <a:solidFill>
                    <a:schemeClr val="tx1"/>
                  </a:solidFill>
                  <a:latin typeface="Arial" pitchFamily="34" charset="0"/>
                </a:defRPr>
              </a:lvl6pPr>
              <a:lvl7pPr marL="2971800" indent="-228600" eaLnBrk="0" fontAlgn="base" hangingPunct="0">
                <a:spcBef>
                  <a:spcPct val="0"/>
                </a:spcBef>
                <a:spcAft>
                  <a:spcPct val="0"/>
                </a:spcAft>
                <a:defRPr sz="1400" b="1">
                  <a:solidFill>
                    <a:schemeClr val="tx1"/>
                  </a:solidFill>
                  <a:latin typeface="Arial" pitchFamily="34" charset="0"/>
                </a:defRPr>
              </a:lvl7pPr>
              <a:lvl8pPr marL="3429000" indent="-228600" eaLnBrk="0" fontAlgn="base" hangingPunct="0">
                <a:spcBef>
                  <a:spcPct val="0"/>
                </a:spcBef>
                <a:spcAft>
                  <a:spcPct val="0"/>
                </a:spcAft>
                <a:defRPr sz="1400" b="1">
                  <a:solidFill>
                    <a:schemeClr val="tx1"/>
                  </a:solidFill>
                  <a:latin typeface="Arial" pitchFamily="34" charset="0"/>
                </a:defRPr>
              </a:lvl8pPr>
              <a:lvl9pPr marL="3886200" indent="-228600" eaLnBrk="0" fontAlgn="base" hangingPunct="0">
                <a:spcBef>
                  <a:spcPct val="0"/>
                </a:spcBef>
                <a:spcAft>
                  <a:spcPct val="0"/>
                </a:spcAft>
                <a:defRPr sz="1400" b="1">
                  <a:solidFill>
                    <a:schemeClr val="tx1"/>
                  </a:solidFill>
                  <a:latin typeface="Arial" pitchFamily="34" charset="0"/>
                </a:defRPr>
              </a:lvl9pPr>
            </a:lstStyle>
            <a:p>
              <a:pPr>
                <a:spcBef>
                  <a:spcPct val="50000"/>
                </a:spcBef>
              </a:pPr>
              <a:r>
                <a:rPr lang="en-US" sz="2000" dirty="0">
                  <a:solidFill>
                    <a:srgbClr val="FF0000"/>
                  </a:solidFill>
                </a:rPr>
                <a:t>Attributes</a:t>
              </a:r>
            </a:p>
          </p:txBody>
        </p:sp>
        <p:sp>
          <p:nvSpPr>
            <p:cNvPr id="14" name="Text Box 17"/>
            <p:cNvSpPr txBox="1">
              <a:spLocks noChangeArrowheads="1"/>
            </p:cNvSpPr>
            <p:nvPr/>
          </p:nvSpPr>
          <p:spPr bwMode="auto">
            <a:xfrm rot="16200000">
              <a:off x="5859463" y="3889376"/>
              <a:ext cx="1143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sz="1400" b="1">
                  <a:solidFill>
                    <a:schemeClr val="tx1"/>
                  </a:solidFill>
                  <a:latin typeface="Arial" pitchFamily="34" charset="0"/>
                </a:defRPr>
              </a:lvl1pPr>
              <a:lvl2pPr marL="742950" indent="-285750">
                <a:defRPr sz="1400" b="1">
                  <a:solidFill>
                    <a:schemeClr val="tx1"/>
                  </a:solidFill>
                  <a:latin typeface="Arial" pitchFamily="34" charset="0"/>
                </a:defRPr>
              </a:lvl2pPr>
              <a:lvl3pPr marL="1143000" indent="-228600">
                <a:defRPr sz="1400" b="1">
                  <a:solidFill>
                    <a:schemeClr val="tx1"/>
                  </a:solidFill>
                  <a:latin typeface="Arial" pitchFamily="34" charset="0"/>
                </a:defRPr>
              </a:lvl3pPr>
              <a:lvl4pPr marL="1600200" indent="-228600">
                <a:defRPr sz="1400" b="1">
                  <a:solidFill>
                    <a:schemeClr val="tx1"/>
                  </a:solidFill>
                  <a:latin typeface="Arial" pitchFamily="34" charset="0"/>
                </a:defRPr>
              </a:lvl4pPr>
              <a:lvl5pPr marL="2057400" indent="-228600">
                <a:defRPr sz="1400" b="1">
                  <a:solidFill>
                    <a:schemeClr val="tx1"/>
                  </a:solidFill>
                  <a:latin typeface="Arial" pitchFamily="34" charset="0"/>
                </a:defRPr>
              </a:lvl5pPr>
              <a:lvl6pPr marL="2514600" indent="-228600" eaLnBrk="0" fontAlgn="base" hangingPunct="0">
                <a:spcBef>
                  <a:spcPct val="0"/>
                </a:spcBef>
                <a:spcAft>
                  <a:spcPct val="0"/>
                </a:spcAft>
                <a:defRPr sz="1400" b="1">
                  <a:solidFill>
                    <a:schemeClr val="tx1"/>
                  </a:solidFill>
                  <a:latin typeface="Arial" pitchFamily="34" charset="0"/>
                </a:defRPr>
              </a:lvl6pPr>
              <a:lvl7pPr marL="2971800" indent="-228600" eaLnBrk="0" fontAlgn="base" hangingPunct="0">
                <a:spcBef>
                  <a:spcPct val="0"/>
                </a:spcBef>
                <a:spcAft>
                  <a:spcPct val="0"/>
                </a:spcAft>
                <a:defRPr sz="1400" b="1">
                  <a:solidFill>
                    <a:schemeClr val="tx1"/>
                  </a:solidFill>
                  <a:latin typeface="Arial" pitchFamily="34" charset="0"/>
                </a:defRPr>
              </a:lvl7pPr>
              <a:lvl8pPr marL="3429000" indent="-228600" eaLnBrk="0" fontAlgn="base" hangingPunct="0">
                <a:spcBef>
                  <a:spcPct val="0"/>
                </a:spcBef>
                <a:spcAft>
                  <a:spcPct val="0"/>
                </a:spcAft>
                <a:defRPr sz="1400" b="1">
                  <a:solidFill>
                    <a:schemeClr val="tx1"/>
                  </a:solidFill>
                  <a:latin typeface="Arial" pitchFamily="34" charset="0"/>
                </a:defRPr>
              </a:lvl8pPr>
              <a:lvl9pPr marL="3886200" indent="-228600" eaLnBrk="0" fontAlgn="base" hangingPunct="0">
                <a:spcBef>
                  <a:spcPct val="0"/>
                </a:spcBef>
                <a:spcAft>
                  <a:spcPct val="0"/>
                </a:spcAft>
                <a:defRPr sz="1400" b="1">
                  <a:solidFill>
                    <a:schemeClr val="tx1"/>
                  </a:solidFill>
                  <a:latin typeface="Arial" pitchFamily="34" charset="0"/>
                </a:defRPr>
              </a:lvl9pPr>
            </a:lstStyle>
            <a:p>
              <a:pPr>
                <a:spcBef>
                  <a:spcPct val="50000"/>
                </a:spcBef>
              </a:pPr>
              <a:r>
                <a:rPr lang="en-US" sz="2000" dirty="0">
                  <a:solidFill>
                    <a:srgbClr val="FF0000"/>
                  </a:solidFill>
                </a:rPr>
                <a:t>Objects</a:t>
              </a:r>
            </a:p>
          </p:txBody>
        </p:sp>
      </p:grpSp>
      <p:sp>
        <p:nvSpPr>
          <p:cNvPr id="17" name="AutoShape 15"/>
          <p:cNvSpPr>
            <a:spLocks/>
          </p:cNvSpPr>
          <p:nvPr/>
        </p:nvSpPr>
        <p:spPr bwMode="auto">
          <a:xfrm>
            <a:off x="6781800" y="2517776"/>
            <a:ext cx="381000" cy="3808413"/>
          </a:xfrm>
          <a:prstGeom prst="leftBrace">
            <a:avLst>
              <a:gd name="adj1" fmla="val 83299"/>
              <a:gd name="adj2" fmla="val 50000"/>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Tree>
    <p:extLst>
      <p:ext uri="{BB962C8B-B14F-4D97-AF65-F5344CB8AC3E}">
        <p14:creationId xmlns:p14="http://schemas.microsoft.com/office/powerpoint/2010/main" val="67139898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7374823"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Data Objects and Attributes Types</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14179" y="1483910"/>
            <a:ext cx="9953174" cy="2554545"/>
          </a:xfrm>
          <a:prstGeom prst="rect">
            <a:avLst/>
          </a:prstGeom>
          <a:noFill/>
        </p:spPr>
        <p:txBody>
          <a:bodyPr wrap="square" rtlCol="0">
            <a:spAutoFit/>
          </a:bodyPr>
          <a:lstStyle/>
          <a:p>
            <a:pPr marL="398463"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NOMINAL ATTRIBUTES</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Symbol </a:t>
            </a:r>
            <a:r>
              <a:rPr lang="en-US" altLang="en-US" sz="1600" b="1" dirty="0">
                <a:solidFill>
                  <a:prstClr val="black"/>
                </a:solidFill>
                <a:latin typeface="Alexandria" pitchFamily="2" charset="-78"/>
                <a:cs typeface="Alexandria" pitchFamily="2" charset="-78"/>
              </a:rPr>
              <a:t>or names of </a:t>
            </a:r>
            <a:r>
              <a:rPr lang="en-US" altLang="en-US" sz="1600" b="1" dirty="0" smtClean="0">
                <a:solidFill>
                  <a:prstClr val="black"/>
                </a:solidFill>
                <a:latin typeface="Alexandria" pitchFamily="2" charset="-78"/>
                <a:cs typeface="Alexandria" pitchFamily="2" charset="-78"/>
              </a:rPr>
              <a:t>things</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Each </a:t>
            </a:r>
            <a:r>
              <a:rPr lang="en-US" altLang="en-US" sz="1600" dirty="0">
                <a:solidFill>
                  <a:prstClr val="black"/>
                </a:solidFill>
                <a:latin typeface="Alexandria" pitchFamily="2" charset="-78"/>
                <a:cs typeface="Alexandria" pitchFamily="2" charset="-78"/>
              </a:rPr>
              <a:t>value represents </a:t>
            </a:r>
            <a:r>
              <a:rPr lang="en-US" altLang="en-US" sz="1600" b="1" dirty="0">
                <a:solidFill>
                  <a:prstClr val="black"/>
                </a:solidFill>
                <a:latin typeface="Alexandria" pitchFamily="2" charset="-78"/>
                <a:cs typeface="Alexandria" pitchFamily="2" charset="-78"/>
              </a:rPr>
              <a:t>category, code, or </a:t>
            </a:r>
            <a:r>
              <a:rPr lang="en-US" altLang="en-US" sz="1600" b="1" dirty="0" smtClean="0">
                <a:solidFill>
                  <a:prstClr val="black"/>
                </a:solidFill>
                <a:latin typeface="Alexandria" pitchFamily="2" charset="-78"/>
                <a:cs typeface="Alexandria" pitchFamily="2" charset="-78"/>
              </a:rPr>
              <a:t>state</a:t>
            </a: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also </a:t>
            </a:r>
            <a:r>
              <a:rPr lang="en-US" altLang="en-US" sz="1600" dirty="0">
                <a:solidFill>
                  <a:prstClr val="black"/>
                </a:solidFill>
                <a:latin typeface="Alexandria" pitchFamily="2" charset="-78"/>
                <a:cs typeface="Alexandria" pitchFamily="2" charset="-78"/>
              </a:rPr>
              <a:t>referred to as </a:t>
            </a:r>
            <a:r>
              <a:rPr lang="en-US" altLang="en-US" sz="1600" b="1" dirty="0" smtClean="0">
                <a:solidFill>
                  <a:prstClr val="black"/>
                </a:solidFill>
                <a:latin typeface="Alexandria" pitchFamily="2" charset="-78"/>
                <a:cs typeface="Alexandria" pitchFamily="2" charset="-78"/>
              </a:rPr>
              <a:t>categorical</a:t>
            </a: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e.g</a:t>
            </a:r>
            <a:r>
              <a:rPr lang="en-US" altLang="en-US" sz="1600" dirty="0">
                <a:solidFill>
                  <a:prstClr val="black"/>
                </a:solidFill>
                <a:latin typeface="Alexandria" pitchFamily="2" charset="-78"/>
                <a:cs typeface="Alexandria" pitchFamily="2" charset="-78"/>
              </a:rPr>
              <a:t>. hair color, marital status, customer </a:t>
            </a:r>
            <a:r>
              <a:rPr lang="en-US" altLang="en-US" sz="1600" dirty="0" smtClean="0">
                <a:solidFill>
                  <a:prstClr val="black"/>
                </a:solidFill>
                <a:latin typeface="Alexandria" pitchFamily="2" charset="-78"/>
                <a:cs typeface="Alexandria" pitchFamily="2" charset="-78"/>
              </a:rPr>
              <a:t>ID</a:t>
            </a: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 </a:t>
            </a:r>
            <a:r>
              <a:rPr lang="en-US" altLang="en-US" sz="1600" dirty="0">
                <a:solidFill>
                  <a:prstClr val="black"/>
                </a:solidFill>
                <a:latin typeface="Alexandria" pitchFamily="2" charset="-78"/>
                <a:cs typeface="Alexandria" pitchFamily="2" charset="-78"/>
              </a:rPr>
              <a:t>Possible to be represented as numbers (coding)</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3315078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5"/>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7374823"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Attributes Types </a:t>
            </a:r>
            <a:r>
              <a:rPr lang="en-US" sz="2000" b="1" dirty="0">
                <a:solidFill>
                  <a:srgbClr val="FF0000"/>
                </a:solidFill>
                <a:latin typeface="Alexandria Black" pitchFamily="2" charset="-78"/>
                <a:cs typeface="Alexandria Black" pitchFamily="2" charset="-78"/>
              </a:rPr>
              <a:t>:(Binary Attributes)</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14179" y="1483910"/>
            <a:ext cx="9953174" cy="5016758"/>
          </a:xfrm>
          <a:prstGeom prst="rect">
            <a:avLst/>
          </a:prstGeom>
          <a:noFill/>
        </p:spPr>
        <p:txBody>
          <a:bodyPr wrap="square" rtlCol="0">
            <a:spAutoFit/>
          </a:bodyPr>
          <a:lstStyle/>
          <a:p>
            <a:pPr marL="398463" lvl="2"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Nominal</a:t>
            </a:r>
            <a:r>
              <a:rPr lang="en-US" altLang="en-US" sz="1600" dirty="0" smtClean="0">
                <a:solidFill>
                  <a:prstClr val="black"/>
                </a:solidFill>
                <a:latin typeface="Alexandria" pitchFamily="2" charset="-78"/>
                <a:cs typeface="Alexandria" pitchFamily="2" charset="-78"/>
              </a:rPr>
              <a:t> </a:t>
            </a:r>
            <a:r>
              <a:rPr lang="en-US" altLang="en-US" sz="1600" dirty="0">
                <a:solidFill>
                  <a:prstClr val="black"/>
                </a:solidFill>
                <a:latin typeface="Alexandria" pitchFamily="2" charset="-78"/>
                <a:cs typeface="Alexandria" pitchFamily="2" charset="-78"/>
              </a:rPr>
              <a:t>with only two values representing two states or categories: </a:t>
            </a:r>
            <a:r>
              <a:rPr lang="en-US" altLang="en-US" sz="1600" b="1" dirty="0">
                <a:solidFill>
                  <a:prstClr val="black"/>
                </a:solidFill>
                <a:latin typeface="Alexandria" pitchFamily="2" charset="-78"/>
                <a:cs typeface="Alexandria" pitchFamily="2" charset="-78"/>
              </a:rPr>
              <a:t>0 or 1</a:t>
            </a:r>
            <a:r>
              <a:rPr lang="en-US" altLang="en-US" sz="1600" dirty="0">
                <a:solidFill>
                  <a:prstClr val="black"/>
                </a:solidFill>
                <a:latin typeface="Alexandria" pitchFamily="2" charset="-78"/>
                <a:cs typeface="Alexandria" pitchFamily="2" charset="-78"/>
              </a:rPr>
              <a:t> (</a:t>
            </a:r>
            <a:r>
              <a:rPr lang="en-US" altLang="en-US" sz="1600" b="1" dirty="0">
                <a:solidFill>
                  <a:prstClr val="black"/>
                </a:solidFill>
                <a:latin typeface="Alexandria" pitchFamily="2" charset="-78"/>
                <a:cs typeface="Alexandria" pitchFamily="2" charset="-78"/>
              </a:rPr>
              <a:t>absent or </a:t>
            </a:r>
            <a:r>
              <a:rPr lang="en-US" altLang="en-US" sz="1600" b="1" dirty="0" smtClean="0">
                <a:solidFill>
                  <a:prstClr val="black"/>
                </a:solidFill>
                <a:latin typeface="Alexandria" pitchFamily="2" charset="-78"/>
                <a:cs typeface="Alexandria" pitchFamily="2" charset="-78"/>
              </a:rPr>
              <a:t>present</a:t>
            </a:r>
            <a:r>
              <a:rPr lang="en-US" altLang="en-US" sz="1600" dirty="0" smtClean="0">
                <a:solidFill>
                  <a:prstClr val="black"/>
                </a:solidFill>
                <a:latin typeface="Alexandria" pitchFamily="2" charset="-78"/>
                <a:cs typeface="Alexandria" pitchFamily="2" charset="-78"/>
              </a:rPr>
              <a:t>)</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Also</a:t>
            </a:r>
            <a:r>
              <a:rPr lang="en-US" altLang="en-US" sz="1600" dirty="0">
                <a:solidFill>
                  <a:prstClr val="black"/>
                </a:solidFill>
                <a:latin typeface="Alexandria" pitchFamily="2" charset="-78"/>
                <a:cs typeface="Alexandria" pitchFamily="2" charset="-78"/>
              </a:rPr>
              <a:t>, </a:t>
            </a:r>
            <a:r>
              <a:rPr lang="en-US" altLang="en-US" sz="1600" b="1" dirty="0">
                <a:solidFill>
                  <a:prstClr val="black"/>
                </a:solidFill>
                <a:latin typeface="Alexandria" pitchFamily="2" charset="-78"/>
                <a:cs typeface="Alexandria" pitchFamily="2" charset="-78"/>
              </a:rPr>
              <a:t>Boolean (true or </a:t>
            </a:r>
            <a:r>
              <a:rPr lang="en-US" altLang="en-US" sz="1600" b="1" dirty="0" smtClean="0">
                <a:solidFill>
                  <a:prstClr val="black"/>
                </a:solidFill>
                <a:latin typeface="Alexandria" pitchFamily="2" charset="-78"/>
                <a:cs typeface="Alexandria" pitchFamily="2" charset="-78"/>
              </a:rPr>
              <a:t>false)</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Qualitative</a:t>
            </a:r>
          </a:p>
          <a:p>
            <a:pPr marL="398463" lvl="2" indent="-342900" algn="justLow" eaLnBrk="0" fontAlgn="base" hangingPunct="0">
              <a:lnSpc>
                <a:spcPct val="15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398463" lvl="2"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Symmetric</a:t>
            </a:r>
            <a:r>
              <a:rPr lang="en-US" altLang="en-US" sz="1600" dirty="0" smtClean="0">
                <a:solidFill>
                  <a:prstClr val="black"/>
                </a:solidFill>
                <a:latin typeface="Alexandria" pitchFamily="2" charset="-78"/>
                <a:cs typeface="Alexandria" pitchFamily="2" charset="-78"/>
              </a:rPr>
              <a:t>:</a:t>
            </a: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 </a:t>
            </a:r>
            <a:r>
              <a:rPr lang="en-US" altLang="en-US" sz="1600" dirty="0">
                <a:solidFill>
                  <a:prstClr val="black"/>
                </a:solidFill>
                <a:latin typeface="Alexandria" pitchFamily="2" charset="-78"/>
                <a:cs typeface="Alexandria" pitchFamily="2" charset="-78"/>
              </a:rPr>
              <a:t>both states are </a:t>
            </a:r>
            <a:r>
              <a:rPr lang="en-US" altLang="en-US" sz="1600" b="1" dirty="0">
                <a:solidFill>
                  <a:prstClr val="black"/>
                </a:solidFill>
                <a:latin typeface="Alexandria" pitchFamily="2" charset="-78"/>
                <a:cs typeface="Alexandria" pitchFamily="2" charset="-78"/>
              </a:rPr>
              <a:t>equally valuable </a:t>
            </a:r>
            <a:r>
              <a:rPr lang="en-US" altLang="en-US" sz="1600" dirty="0">
                <a:solidFill>
                  <a:prstClr val="black"/>
                </a:solidFill>
                <a:latin typeface="Alexandria" pitchFamily="2" charset="-78"/>
                <a:cs typeface="Alexandria" pitchFamily="2" charset="-78"/>
              </a:rPr>
              <a:t>and have the same weight- </a:t>
            </a:r>
            <a:endParaRPr lang="en-US" altLang="en-US" sz="1600" dirty="0" smtClean="0">
              <a:solidFill>
                <a:prstClr val="black"/>
              </a:solidFill>
              <a:latin typeface="Alexandria" pitchFamily="2" charset="-78"/>
              <a:cs typeface="Alexandria" pitchFamily="2" charset="-78"/>
            </a:endParaRP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e.g</a:t>
            </a:r>
            <a:r>
              <a:rPr lang="en-US" altLang="en-US" sz="1600" dirty="0">
                <a:solidFill>
                  <a:prstClr val="black"/>
                </a:solidFill>
                <a:latin typeface="Alexandria" pitchFamily="2" charset="-78"/>
                <a:cs typeface="Alexandria" pitchFamily="2" charset="-78"/>
              </a:rPr>
              <a:t>. </a:t>
            </a:r>
            <a:r>
              <a:rPr lang="en-US" altLang="en-US" sz="1600" b="1" dirty="0" smtClean="0">
                <a:solidFill>
                  <a:prstClr val="black"/>
                </a:solidFill>
                <a:latin typeface="Alexandria" pitchFamily="2" charset="-78"/>
                <a:cs typeface="Alexandria" pitchFamily="2" charset="-78"/>
              </a:rPr>
              <a:t>gender</a:t>
            </a:r>
          </a:p>
          <a:p>
            <a:pPr marL="1312863" lvl="4" indent="-342900" algn="justLow" eaLnBrk="0" fontAlgn="base" hangingPunct="0">
              <a:lnSpc>
                <a:spcPct val="15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284163" lvl="4" indent="-284163"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Asymmetric- </a:t>
            </a:r>
          </a:p>
          <a:p>
            <a:pPr marL="1198563" lvl="6" indent="-284163"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states </a:t>
            </a:r>
            <a:r>
              <a:rPr lang="en-US" altLang="en-US" sz="1600" dirty="0">
                <a:solidFill>
                  <a:prstClr val="black"/>
                </a:solidFill>
                <a:latin typeface="Alexandria" pitchFamily="2" charset="-78"/>
                <a:cs typeface="Alexandria" pitchFamily="2" charset="-78"/>
              </a:rPr>
              <a:t>are not equally </a:t>
            </a:r>
            <a:r>
              <a:rPr lang="en-US" altLang="en-US" sz="1600" dirty="0" smtClean="0">
                <a:solidFill>
                  <a:prstClr val="black"/>
                </a:solidFill>
                <a:latin typeface="Alexandria" pitchFamily="2" charset="-78"/>
                <a:cs typeface="Alexandria" pitchFamily="2" charset="-78"/>
              </a:rPr>
              <a:t>important</a:t>
            </a:r>
          </a:p>
          <a:p>
            <a:pPr marL="1198563" lvl="6" indent="-284163"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e.g</a:t>
            </a:r>
            <a:r>
              <a:rPr lang="en-US" altLang="en-US" sz="1600" dirty="0">
                <a:solidFill>
                  <a:prstClr val="black"/>
                </a:solidFill>
                <a:latin typeface="Alexandria" pitchFamily="2" charset="-78"/>
                <a:cs typeface="Alexandria" pitchFamily="2" charset="-78"/>
              </a:rPr>
              <a:t>. </a:t>
            </a:r>
            <a:r>
              <a:rPr lang="en-US" altLang="en-US" sz="1600" b="1" dirty="0">
                <a:solidFill>
                  <a:prstClr val="black"/>
                </a:solidFill>
                <a:latin typeface="Alexandria" pitchFamily="2" charset="-78"/>
                <a:cs typeface="Alexandria" pitchFamily="2" charset="-78"/>
              </a:rPr>
              <a:t>medical test </a:t>
            </a:r>
            <a:r>
              <a:rPr lang="en-US" altLang="en-US" sz="1600" b="1" dirty="0" smtClean="0">
                <a:solidFill>
                  <a:prstClr val="black"/>
                </a:solidFill>
                <a:latin typeface="Alexandria" pitchFamily="2" charset="-78"/>
                <a:cs typeface="Alexandria" pitchFamily="2" charset="-78"/>
              </a:rPr>
              <a:t>outcomes</a:t>
            </a:r>
            <a:endParaRPr lang="en-US" altLang="en-US" sz="1600" b="1"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69019952"/>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7374823"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Attributes Types :(</a:t>
            </a:r>
            <a:r>
              <a:rPr lang="en-US" sz="2000" b="1" dirty="0">
                <a:solidFill>
                  <a:srgbClr val="FF0000"/>
                </a:solidFill>
                <a:latin typeface="Alexandria Black" pitchFamily="2" charset="-78"/>
                <a:cs typeface="Alexandria Black" pitchFamily="2" charset="-78"/>
              </a:rPr>
              <a:t>Ordinal Attributes</a:t>
            </a:r>
            <a:r>
              <a:rPr lang="en-US" sz="2000" b="1" dirty="0">
                <a:latin typeface="Alexandria Black" pitchFamily="2" charset="-78"/>
                <a:cs typeface="Alexandria Black" pitchFamily="2" charset="-78"/>
              </a:rPr>
              <a:t>)</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5223"/>
            <a:ext cx="925906"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14179" y="2106480"/>
            <a:ext cx="9953174" cy="2086725"/>
          </a:xfrm>
          <a:prstGeom prst="rect">
            <a:avLst/>
          </a:prstGeom>
          <a:noFill/>
        </p:spPr>
        <p:txBody>
          <a:bodyPr wrap="square" rtlCol="0">
            <a:spAutoFit/>
          </a:bodyPr>
          <a:lstStyle/>
          <a:p>
            <a:pPr marL="342900" lvl="4"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 </a:t>
            </a:r>
            <a:r>
              <a:rPr lang="en-US" altLang="en-US" sz="1600" dirty="0">
                <a:solidFill>
                  <a:prstClr val="black"/>
                </a:solidFill>
                <a:latin typeface="Alexandria" pitchFamily="2" charset="-78"/>
                <a:cs typeface="Alexandria" pitchFamily="2" charset="-78"/>
              </a:rPr>
              <a:t>Qualitative</a:t>
            </a:r>
            <a:r>
              <a:rPr lang="en-US" altLang="en-US" sz="1600" dirty="0" smtClean="0">
                <a:solidFill>
                  <a:prstClr val="black"/>
                </a:solidFill>
                <a:latin typeface="Alexandria" pitchFamily="2" charset="-78"/>
                <a:cs typeface="Alexandria" pitchFamily="2" charset="-78"/>
              </a:rPr>
              <a:t>*</a:t>
            </a:r>
          </a:p>
          <a:p>
            <a:pPr marL="800100" lvl="5"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 </a:t>
            </a:r>
            <a:r>
              <a:rPr lang="en-US" altLang="en-US" sz="1600" dirty="0">
                <a:solidFill>
                  <a:prstClr val="black"/>
                </a:solidFill>
                <a:latin typeface="Alexandria" pitchFamily="2" charset="-78"/>
                <a:cs typeface="Alexandria" pitchFamily="2" charset="-78"/>
              </a:rPr>
              <a:t>Values have </a:t>
            </a:r>
            <a:r>
              <a:rPr lang="en-US" altLang="en-US" sz="1600" b="1" dirty="0">
                <a:solidFill>
                  <a:prstClr val="black"/>
                </a:solidFill>
                <a:latin typeface="Alexandria" pitchFamily="2" charset="-78"/>
                <a:cs typeface="Alexandria" pitchFamily="2" charset="-78"/>
              </a:rPr>
              <a:t>a meaningful order or ranking</a:t>
            </a:r>
            <a:r>
              <a:rPr lang="en-US" altLang="en-US" sz="1600" dirty="0">
                <a:solidFill>
                  <a:prstClr val="black"/>
                </a:solidFill>
                <a:latin typeface="Alexandria" pitchFamily="2" charset="-78"/>
                <a:cs typeface="Alexandria" pitchFamily="2" charset="-78"/>
              </a:rPr>
              <a:t>, but magnitude between successive values is not </a:t>
            </a:r>
            <a:r>
              <a:rPr lang="en-US" altLang="en-US" sz="1600" dirty="0" smtClean="0">
                <a:solidFill>
                  <a:prstClr val="black"/>
                </a:solidFill>
                <a:latin typeface="Alexandria" pitchFamily="2" charset="-78"/>
                <a:cs typeface="Alexandria" pitchFamily="2" charset="-78"/>
              </a:rPr>
              <a:t>known</a:t>
            </a:r>
          </a:p>
          <a:p>
            <a:pPr marL="1714500" lvl="7"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 e.g. professional rank, grade, customer satisfaction- </a:t>
            </a:r>
          </a:p>
          <a:p>
            <a:pPr marL="1714500" lvl="7"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Useful </a:t>
            </a:r>
            <a:r>
              <a:rPr lang="en-US" altLang="en-US" sz="1600" dirty="0">
                <a:solidFill>
                  <a:prstClr val="black"/>
                </a:solidFill>
                <a:latin typeface="Alexandria" pitchFamily="2" charset="-78"/>
                <a:cs typeface="Alexandria" pitchFamily="2" charset="-78"/>
              </a:rPr>
              <a:t>for, data reduction of numerical attributes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91792502"/>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7374823" cy="400110"/>
          </a:xfrm>
          <a:prstGeom prst="rect">
            <a:avLst/>
          </a:prstGeom>
          <a:noFill/>
        </p:spPr>
        <p:txBody>
          <a:bodyPr wrap="square" rtlCol="0">
            <a:spAutoFit/>
          </a:bodyPr>
          <a:lstStyle/>
          <a:p>
            <a:r>
              <a:rPr lang="en-US" sz="2000" b="1" dirty="0">
                <a:solidFill>
                  <a:srgbClr val="FF0000"/>
                </a:solidFill>
                <a:latin typeface="Alexandria Black" pitchFamily="2" charset="-78"/>
                <a:cs typeface="Alexandria Black" pitchFamily="2" charset="-78"/>
              </a:rPr>
              <a:t>Attributes Types :(Numeric Attributes)</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14179" y="1483910"/>
            <a:ext cx="9953174" cy="4228850"/>
          </a:xfrm>
          <a:prstGeom prst="rect">
            <a:avLst/>
          </a:prstGeom>
          <a:noFill/>
        </p:spPr>
        <p:txBody>
          <a:bodyPr wrap="square" rtlCol="0">
            <a:spAutoFit/>
          </a:bodyPr>
          <a:lstStyle/>
          <a:p>
            <a:pPr marL="398463" lvl="2"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Quantitative</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Interval-scaled</a:t>
            </a:r>
            <a:r>
              <a:rPr lang="en-US" altLang="en-US" sz="1600" b="1" dirty="0">
                <a:solidFill>
                  <a:prstClr val="black"/>
                </a:solidFill>
                <a:latin typeface="Alexandria" pitchFamily="2" charset="-78"/>
                <a:cs typeface="Alexandria" pitchFamily="2" charset="-78"/>
              </a:rPr>
              <a:t>:* </a:t>
            </a:r>
            <a:endParaRPr lang="en-US" altLang="en-US" sz="1600" b="1" dirty="0" smtClean="0">
              <a:solidFill>
                <a:prstClr val="black"/>
              </a:solidFill>
              <a:latin typeface="Alexandria" pitchFamily="2" charset="-78"/>
              <a:cs typeface="Alexandria" pitchFamily="2" charset="-78"/>
            </a:endParaRP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measured </a:t>
            </a:r>
            <a:r>
              <a:rPr lang="en-US" altLang="en-US" sz="1600" dirty="0">
                <a:solidFill>
                  <a:prstClr val="black"/>
                </a:solidFill>
                <a:latin typeface="Alexandria" pitchFamily="2" charset="-78"/>
                <a:cs typeface="Alexandria" pitchFamily="2" charset="-78"/>
              </a:rPr>
              <a:t>on a scale of equal-size units- </a:t>
            </a:r>
            <a:endParaRPr lang="en-US" altLang="en-US" sz="1600" dirty="0" smtClean="0">
              <a:solidFill>
                <a:prstClr val="black"/>
              </a:solidFill>
              <a:latin typeface="Alexandria" pitchFamily="2" charset="-78"/>
              <a:cs typeface="Alexandria" pitchFamily="2" charset="-78"/>
            </a:endParaRP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e.g</a:t>
            </a:r>
            <a:r>
              <a:rPr lang="en-US" altLang="en-US" sz="1600" dirty="0">
                <a:solidFill>
                  <a:prstClr val="black"/>
                </a:solidFill>
                <a:latin typeface="Alexandria" pitchFamily="2" charset="-78"/>
                <a:cs typeface="Alexandria" pitchFamily="2" charset="-78"/>
              </a:rPr>
              <a:t>. temperature, year- </a:t>
            </a:r>
            <a:endParaRPr lang="en-US" altLang="en-US" sz="1600" dirty="0" smtClean="0">
              <a:solidFill>
                <a:prstClr val="black"/>
              </a:solidFill>
              <a:latin typeface="Alexandria" pitchFamily="2" charset="-78"/>
              <a:cs typeface="Alexandria" pitchFamily="2" charset="-78"/>
            </a:endParaRP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Do </a:t>
            </a:r>
            <a:r>
              <a:rPr lang="en-US" altLang="en-US" sz="1600" dirty="0">
                <a:solidFill>
                  <a:prstClr val="black"/>
                </a:solidFill>
                <a:latin typeface="Alexandria" pitchFamily="2" charset="-78"/>
                <a:cs typeface="Alexandria" pitchFamily="2" charset="-78"/>
              </a:rPr>
              <a:t>not have a true zero point- </a:t>
            </a:r>
            <a:endParaRPr lang="en-US" altLang="en-US" sz="1600" dirty="0" smtClean="0">
              <a:solidFill>
                <a:prstClr val="black"/>
              </a:solidFill>
              <a:latin typeface="Alexandria" pitchFamily="2" charset="-78"/>
              <a:cs typeface="Alexandria" pitchFamily="2" charset="-78"/>
            </a:endParaRP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Not </a:t>
            </a:r>
            <a:r>
              <a:rPr lang="en-US" altLang="en-US" sz="1600" dirty="0">
                <a:solidFill>
                  <a:prstClr val="black"/>
                </a:solidFill>
                <a:latin typeface="Alexandria" pitchFamily="2" charset="-78"/>
                <a:cs typeface="Alexandria" pitchFamily="2" charset="-78"/>
              </a:rPr>
              <a:t>possible to be expressed as </a:t>
            </a:r>
            <a:r>
              <a:rPr lang="en-US" altLang="en-US" sz="1600" dirty="0" smtClean="0">
                <a:solidFill>
                  <a:prstClr val="black"/>
                </a:solidFill>
                <a:latin typeface="Alexandria" pitchFamily="2" charset="-78"/>
                <a:cs typeface="Alexandria" pitchFamily="2" charset="-78"/>
              </a:rPr>
              <a:t>multiples</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Ratio-scaled</a:t>
            </a:r>
            <a:r>
              <a:rPr lang="en-US" altLang="en-US" sz="1600" b="1" dirty="0">
                <a:solidFill>
                  <a:prstClr val="black"/>
                </a:solidFill>
                <a:latin typeface="Alexandria" pitchFamily="2" charset="-78"/>
                <a:cs typeface="Alexandria" pitchFamily="2" charset="-78"/>
              </a:rPr>
              <a:t>:- </a:t>
            </a:r>
            <a:endParaRPr lang="en-US" altLang="en-US" sz="1600" b="1" dirty="0" smtClean="0">
              <a:solidFill>
                <a:prstClr val="black"/>
              </a:solidFill>
              <a:latin typeface="Alexandria" pitchFamily="2" charset="-78"/>
              <a:cs typeface="Alexandria" pitchFamily="2" charset="-78"/>
            </a:endParaRP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have </a:t>
            </a:r>
            <a:r>
              <a:rPr lang="en-US" altLang="en-US" sz="1600" dirty="0">
                <a:solidFill>
                  <a:prstClr val="black"/>
                </a:solidFill>
                <a:latin typeface="Alexandria" pitchFamily="2" charset="-78"/>
                <a:cs typeface="Alexandria" pitchFamily="2" charset="-78"/>
              </a:rPr>
              <a:t>a true zero point- </a:t>
            </a:r>
            <a:endParaRPr lang="en-US" altLang="en-US" sz="1600" dirty="0" smtClean="0">
              <a:solidFill>
                <a:prstClr val="black"/>
              </a:solidFill>
              <a:latin typeface="Alexandria" pitchFamily="2" charset="-78"/>
              <a:cs typeface="Alexandria" pitchFamily="2" charset="-78"/>
            </a:endParaRP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A </a:t>
            </a:r>
            <a:r>
              <a:rPr lang="en-US" altLang="en-US" sz="1600" dirty="0">
                <a:solidFill>
                  <a:prstClr val="black"/>
                </a:solidFill>
                <a:latin typeface="Alexandria" pitchFamily="2" charset="-78"/>
                <a:cs typeface="Alexandria" pitchFamily="2" charset="-78"/>
              </a:rPr>
              <a:t>value can be expressed as a multiple of another- </a:t>
            </a:r>
            <a:endParaRPr lang="en-US" altLang="en-US" sz="1600" dirty="0" smtClean="0">
              <a:solidFill>
                <a:prstClr val="black"/>
              </a:solidFill>
              <a:latin typeface="Alexandria" pitchFamily="2" charset="-78"/>
              <a:cs typeface="Alexandria" pitchFamily="2" charset="-78"/>
            </a:endParaRP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e.g</a:t>
            </a:r>
            <a:r>
              <a:rPr lang="en-US" altLang="en-US" sz="1600" dirty="0">
                <a:solidFill>
                  <a:prstClr val="black"/>
                </a:solidFill>
                <a:latin typeface="Alexandria" pitchFamily="2" charset="-78"/>
                <a:cs typeface="Alexandria" pitchFamily="2" charset="-78"/>
              </a:rPr>
              <a:t>. years of experience, weight, salary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06544400"/>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7374823" cy="400110"/>
          </a:xfrm>
          <a:prstGeom prst="rect">
            <a:avLst/>
          </a:prstGeom>
          <a:noFill/>
        </p:spPr>
        <p:txBody>
          <a:bodyPr wrap="square" rtlCol="0">
            <a:spAutoFit/>
          </a:bodyPr>
          <a:lstStyle/>
          <a:p>
            <a:r>
              <a:rPr lang="en-US" sz="2000" b="1" dirty="0">
                <a:solidFill>
                  <a:srgbClr val="FF0000"/>
                </a:solidFill>
                <a:latin typeface="Alexandria Black" pitchFamily="2" charset="-78"/>
                <a:cs typeface="Alexandria Black" pitchFamily="2" charset="-78"/>
              </a:rPr>
              <a:t>Discrete and Continuous Attributes</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14179" y="1483910"/>
            <a:ext cx="9953174" cy="3342453"/>
          </a:xfrm>
          <a:prstGeom prst="rect">
            <a:avLst/>
          </a:prstGeom>
          <a:noFill/>
        </p:spPr>
        <p:txBody>
          <a:bodyPr wrap="square" rtlCol="0">
            <a:spAutoFit/>
          </a:bodyPr>
          <a:lstStyle/>
          <a:p>
            <a:pPr marL="398463" lvl="2"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Discrete </a:t>
            </a:r>
            <a:r>
              <a:rPr lang="en-US" altLang="en-US" sz="1600" b="1" dirty="0">
                <a:solidFill>
                  <a:prstClr val="black"/>
                </a:solidFill>
                <a:latin typeface="Alexandria" pitchFamily="2" charset="-78"/>
                <a:cs typeface="Alexandria" pitchFamily="2" charset="-78"/>
              </a:rPr>
              <a:t>Attribute</a:t>
            </a:r>
            <a:r>
              <a:rPr lang="en-US" altLang="en-US" sz="1600" b="1" dirty="0" smtClean="0">
                <a:solidFill>
                  <a:prstClr val="black"/>
                </a:solidFill>
                <a:latin typeface="Alexandria" pitchFamily="2" charset="-78"/>
                <a:cs typeface="Alexandria" pitchFamily="2" charset="-78"/>
              </a:rPr>
              <a:t>:</a:t>
            </a: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has </a:t>
            </a:r>
            <a:r>
              <a:rPr lang="en-US" altLang="en-US" sz="1600" dirty="0">
                <a:solidFill>
                  <a:prstClr val="black"/>
                </a:solidFill>
                <a:latin typeface="Alexandria" pitchFamily="2" charset="-78"/>
                <a:cs typeface="Alexandria" pitchFamily="2" charset="-78"/>
              </a:rPr>
              <a:t>a finite or countably infinite set of values, integers or </a:t>
            </a:r>
            <a:r>
              <a:rPr lang="en-US" altLang="en-US" sz="1600" dirty="0" smtClean="0">
                <a:solidFill>
                  <a:prstClr val="black"/>
                </a:solidFill>
                <a:latin typeface="Alexandria" pitchFamily="2" charset="-78"/>
                <a:cs typeface="Alexandria" pitchFamily="2" charset="-78"/>
              </a:rPr>
              <a:t>otherwise</a:t>
            </a:r>
          </a:p>
          <a:p>
            <a:pPr marL="2227263" lvl="6"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 </a:t>
            </a:r>
            <a:r>
              <a:rPr lang="en-US" altLang="en-US" sz="1600" dirty="0">
                <a:solidFill>
                  <a:prstClr val="black"/>
                </a:solidFill>
                <a:latin typeface="Alexandria" pitchFamily="2" charset="-78"/>
                <a:cs typeface="Alexandria" pitchFamily="2" charset="-78"/>
              </a:rPr>
              <a:t>e.g. hair color, smoker, medical test, </a:t>
            </a:r>
            <a:r>
              <a:rPr lang="en-US" altLang="en-US" sz="1600" dirty="0" err="1">
                <a:solidFill>
                  <a:prstClr val="black"/>
                </a:solidFill>
                <a:latin typeface="Alexandria" pitchFamily="2" charset="-78"/>
                <a:cs typeface="Alexandria" pitchFamily="2" charset="-78"/>
              </a:rPr>
              <a:t>Customer_D</a:t>
            </a:r>
            <a:r>
              <a:rPr lang="en-US" altLang="en-US" sz="1600" dirty="0">
                <a:solidFill>
                  <a:prstClr val="black"/>
                </a:solidFill>
                <a:latin typeface="Alexandria" pitchFamily="2" charset="-78"/>
                <a:cs typeface="Alexandria" pitchFamily="2" charset="-78"/>
              </a:rPr>
              <a:t>- </a:t>
            </a:r>
            <a:endParaRPr lang="en-US" altLang="en-US" sz="1600" dirty="0" smtClean="0">
              <a:solidFill>
                <a:prstClr val="black"/>
              </a:solidFill>
              <a:latin typeface="Alexandria" pitchFamily="2" charset="-78"/>
              <a:cs typeface="Alexandria" pitchFamily="2" charset="-78"/>
            </a:endParaRPr>
          </a:p>
          <a:p>
            <a:pPr marL="2227263" lvl="6" indent="-342900" algn="justLow" eaLnBrk="0" fontAlgn="base" hangingPunct="0">
              <a:lnSpc>
                <a:spcPct val="150000"/>
              </a:lnSpc>
              <a:spcBef>
                <a:spcPct val="20000"/>
              </a:spcBef>
              <a:spcAft>
                <a:spcPct val="0"/>
              </a:spcAft>
              <a:buSzPct val="80000"/>
              <a:buBlip>
                <a:blip r:embed="rId2"/>
              </a:buBlip>
            </a:pPr>
            <a:r>
              <a:rPr lang="en-US" altLang="en-US" sz="1600" dirty="0" err="1" smtClean="0">
                <a:solidFill>
                  <a:prstClr val="black"/>
                </a:solidFill>
                <a:latin typeface="Alexandria" pitchFamily="2" charset="-78"/>
                <a:cs typeface="Alexandria" pitchFamily="2" charset="-78"/>
              </a:rPr>
              <a:t>Customer_ID</a:t>
            </a:r>
            <a:r>
              <a:rPr lang="en-US" altLang="en-US" sz="1600" dirty="0" smtClean="0">
                <a:solidFill>
                  <a:prstClr val="black"/>
                </a:solidFill>
                <a:latin typeface="Alexandria" pitchFamily="2" charset="-78"/>
                <a:cs typeface="Alexandria" pitchFamily="2" charset="-78"/>
              </a:rPr>
              <a:t> </a:t>
            </a:r>
            <a:r>
              <a:rPr lang="en-US" altLang="en-US" sz="1600" dirty="0">
                <a:solidFill>
                  <a:prstClr val="black"/>
                </a:solidFill>
                <a:latin typeface="Alexandria" pitchFamily="2" charset="-78"/>
                <a:cs typeface="Alexandria" pitchFamily="2" charset="-78"/>
              </a:rPr>
              <a:t>is countably infinite à infinite values but one-to-one correspondence with natural numbers</a:t>
            </a:r>
            <a:r>
              <a:rPr lang="en-US" altLang="en-US" sz="1600" dirty="0" smtClean="0">
                <a:solidFill>
                  <a:prstClr val="black"/>
                </a:solidFill>
                <a:latin typeface="Alexandria" pitchFamily="2" charset="-78"/>
                <a:cs typeface="Alexandria" pitchFamily="2" charset="-78"/>
              </a:rPr>
              <a:t>*</a:t>
            </a:r>
          </a:p>
          <a:p>
            <a:pPr marL="2227263" lvl="6" indent="-342900" algn="justLow" eaLnBrk="0" fontAlgn="base" hangingPunct="0">
              <a:lnSpc>
                <a:spcPct val="15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342900" lvl="6"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 </a:t>
            </a:r>
            <a:r>
              <a:rPr lang="en-US" altLang="en-US" sz="1600" dirty="0">
                <a:solidFill>
                  <a:prstClr val="black"/>
                </a:solidFill>
                <a:latin typeface="Alexandria" pitchFamily="2" charset="-78"/>
                <a:cs typeface="Alexandria" pitchFamily="2" charset="-78"/>
              </a:rPr>
              <a:t>If an attribute is not discrete, it's </a:t>
            </a:r>
            <a:r>
              <a:rPr lang="en-US" altLang="en-US" sz="1600" b="1" dirty="0">
                <a:solidFill>
                  <a:prstClr val="black"/>
                </a:solidFill>
                <a:latin typeface="Alexandria" pitchFamily="2" charset="-78"/>
                <a:cs typeface="Alexandria" pitchFamily="2" charset="-78"/>
              </a:rPr>
              <a:t>continuous-</a:t>
            </a:r>
            <a:r>
              <a:rPr lang="en-US" altLang="en-US" sz="1600" dirty="0">
                <a:solidFill>
                  <a:prstClr val="black"/>
                </a:solidFill>
                <a:latin typeface="Alexandria" pitchFamily="2" charset="-78"/>
                <a:cs typeface="Alexandria" pitchFamily="2" charset="-78"/>
              </a:rPr>
              <a:t> </a:t>
            </a:r>
            <a:endParaRPr lang="en-US" altLang="en-US" sz="1600" dirty="0" smtClean="0">
              <a:solidFill>
                <a:prstClr val="black"/>
              </a:solidFill>
              <a:latin typeface="Alexandria" pitchFamily="2" charset="-78"/>
              <a:cs typeface="Alexandria" pitchFamily="2" charset="-78"/>
            </a:endParaRPr>
          </a:p>
          <a:p>
            <a:pPr marL="1257300" lvl="8"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e.g</a:t>
            </a:r>
            <a:r>
              <a:rPr lang="en-US" altLang="en-US" sz="1600" dirty="0">
                <a:solidFill>
                  <a:prstClr val="black"/>
                </a:solidFill>
                <a:latin typeface="Alexandria" pitchFamily="2" charset="-78"/>
                <a:cs typeface="Alexandria" pitchFamily="2" charset="-78"/>
              </a:rPr>
              <a:t>. height, weight, age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850083"/>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solidFill>
                  <a:srgbClr val="FF0000"/>
                </a:solidFill>
                <a:latin typeface="Alexandria Black" pitchFamily="2" charset="-78"/>
                <a:cs typeface="Alexandria Black" pitchFamily="2" charset="-78"/>
              </a:rPr>
              <a:t>Discrete and Continuous Attributes </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3149" y="5711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187172"/>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Discrete </a:t>
            </a:r>
            <a:r>
              <a:rPr lang="en-US" altLang="en-US" sz="1600" b="1" dirty="0">
                <a:solidFill>
                  <a:prstClr val="black"/>
                </a:solidFill>
                <a:latin typeface="Alexandria" pitchFamily="2" charset="-78"/>
                <a:cs typeface="Alexandria" pitchFamily="2" charset="-78"/>
              </a:rPr>
              <a:t>Attribute</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Has only a finite or countably infinite set of values</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Examples: zip codes, counts, or the set of words in a collection of documents </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Often represented as integer variables.   </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Note: binary attributes are a special case of discrete attributes </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Continuous Attribute </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Has real numbers as attribute values</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Examples: temperature, height, or weight.  </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Practically, real values can only be measured and represented using a finite number of digits.</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Continuous attributes are typically represented as floating-point variables.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425014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Basic Statistical of data </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p:cNvGrpSpPr/>
          <p:nvPr/>
        </p:nvGrpSpPr>
        <p:grpSpPr>
          <a:xfrm>
            <a:off x="2682625" y="1346977"/>
            <a:ext cx="7635902" cy="4587637"/>
            <a:chOff x="609600" y="1364805"/>
            <a:chExt cx="7635902" cy="4587637"/>
          </a:xfrm>
        </p:grpSpPr>
        <p:pic>
          <p:nvPicPr>
            <p:cNvPr id="12" name="Picture 11"/>
            <p:cNvPicPr>
              <a:picLocks noChangeAspect="1"/>
            </p:cNvPicPr>
            <p:nvPr/>
          </p:nvPicPr>
          <p:blipFill>
            <a:blip r:embed="rId3"/>
            <a:stretch>
              <a:fillRect/>
            </a:stretch>
          </p:blipFill>
          <p:spPr>
            <a:xfrm>
              <a:off x="609600" y="1364805"/>
              <a:ext cx="7635902" cy="3048264"/>
            </a:xfrm>
            <a:prstGeom prst="rect">
              <a:avLst/>
            </a:prstGeom>
          </p:spPr>
        </p:pic>
        <p:pic>
          <p:nvPicPr>
            <p:cNvPr id="13" name="Picture 12"/>
            <p:cNvPicPr>
              <a:picLocks noChangeAspect="1"/>
            </p:cNvPicPr>
            <p:nvPr/>
          </p:nvPicPr>
          <p:blipFill>
            <a:blip r:embed="rId4"/>
            <a:stretch>
              <a:fillRect/>
            </a:stretch>
          </p:blipFill>
          <p:spPr>
            <a:xfrm>
              <a:off x="2286000" y="4413069"/>
              <a:ext cx="4496190" cy="1539373"/>
            </a:xfrm>
            <a:prstGeom prst="rect">
              <a:avLst/>
            </a:prstGeom>
          </p:spPr>
        </p:pic>
      </p:grpSp>
    </p:spTree>
    <p:extLst>
      <p:ext uri="{BB962C8B-B14F-4D97-AF65-F5344CB8AC3E}">
        <p14:creationId xmlns:p14="http://schemas.microsoft.com/office/powerpoint/2010/main" val="1269629964"/>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Measuring Central Tendency (Mean)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2579323" y="1522752"/>
            <a:ext cx="8252097" cy="4221846"/>
          </a:xfrm>
          <a:prstGeom prst="rect">
            <a:avLst/>
          </a:prstGeom>
        </p:spPr>
      </p:pic>
    </p:spTree>
    <p:extLst>
      <p:ext uri="{BB962C8B-B14F-4D97-AF65-F5344CB8AC3E}">
        <p14:creationId xmlns:p14="http://schemas.microsoft.com/office/powerpoint/2010/main" val="269521162"/>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7374823"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Measuring Central Tendency (</a:t>
            </a:r>
            <a:r>
              <a:rPr lang="en-US" sz="2000" b="1" dirty="0">
                <a:solidFill>
                  <a:srgbClr val="FF0000"/>
                </a:solidFill>
                <a:latin typeface="Alexandria Black" pitchFamily="2" charset="-78"/>
                <a:cs typeface="Alexandria Black" pitchFamily="2" charset="-78"/>
              </a:rPr>
              <a:t>Median ,Mode</a:t>
            </a:r>
            <a:r>
              <a:rPr lang="en-US" sz="2000" b="1" dirty="0">
                <a:latin typeface="Alexandria Black" pitchFamily="2" charset="-78"/>
                <a:cs typeface="Alexandria Black" pitchFamily="2" charset="-78"/>
              </a:rPr>
              <a:t>) </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14179" y="1483910"/>
            <a:ext cx="9953174" cy="3810274"/>
          </a:xfrm>
          <a:prstGeom prst="rect">
            <a:avLst/>
          </a:prstGeom>
          <a:noFill/>
        </p:spPr>
        <p:txBody>
          <a:bodyPr wrap="square" rtlCol="0">
            <a:spAutoFit/>
          </a:bodyPr>
          <a:lstStyle/>
          <a:p>
            <a:pPr marL="398463" lvl="2"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Median</a:t>
            </a:r>
            <a:endParaRPr lang="en-US" altLang="en-US" sz="1600" dirty="0" smtClean="0">
              <a:solidFill>
                <a:prstClr val="black"/>
              </a:solidFill>
              <a:latin typeface="Alexandria" pitchFamily="2" charset="-78"/>
              <a:cs typeface="Alexandria" pitchFamily="2" charset="-78"/>
            </a:endParaRPr>
          </a:p>
          <a:p>
            <a:pPr marL="855663" lvl="3"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middle </a:t>
            </a:r>
            <a:r>
              <a:rPr lang="en-US" altLang="en-US" sz="1600" b="1" dirty="0">
                <a:solidFill>
                  <a:prstClr val="black"/>
                </a:solidFill>
                <a:latin typeface="Alexandria" pitchFamily="2" charset="-78"/>
                <a:cs typeface="Alexandria" pitchFamily="2" charset="-78"/>
              </a:rPr>
              <a:t>value </a:t>
            </a:r>
            <a:r>
              <a:rPr lang="en-US" altLang="en-US" sz="1600" dirty="0">
                <a:solidFill>
                  <a:prstClr val="black"/>
                </a:solidFill>
                <a:latin typeface="Alexandria" pitchFamily="2" charset="-78"/>
                <a:cs typeface="Alexandria" pitchFamily="2" charset="-78"/>
              </a:rPr>
              <a:t>in set of ordered values* </a:t>
            </a:r>
            <a:endParaRPr lang="en-US" altLang="en-US" sz="1600" dirty="0" smtClean="0">
              <a:solidFill>
                <a:prstClr val="black"/>
              </a:solidFill>
              <a:latin typeface="Alexandria" pitchFamily="2" charset="-78"/>
              <a:cs typeface="Alexandria" pitchFamily="2" charset="-78"/>
            </a:endParaRPr>
          </a:p>
          <a:p>
            <a:pPr marL="1770063" lvl="5"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N </a:t>
            </a:r>
            <a:r>
              <a:rPr lang="en-US" altLang="en-US" sz="1600" dirty="0">
                <a:solidFill>
                  <a:prstClr val="black"/>
                </a:solidFill>
                <a:latin typeface="Alexandria" pitchFamily="2" charset="-78"/>
                <a:cs typeface="Alexandria" pitchFamily="2" charset="-78"/>
              </a:rPr>
              <a:t>is odd à median is middle value of ordered set* </a:t>
            </a:r>
            <a:endParaRPr lang="en-US" altLang="en-US" sz="1600" dirty="0" smtClean="0">
              <a:solidFill>
                <a:prstClr val="black"/>
              </a:solidFill>
              <a:latin typeface="Alexandria" pitchFamily="2" charset="-78"/>
              <a:cs typeface="Alexandria" pitchFamily="2" charset="-78"/>
            </a:endParaRPr>
          </a:p>
          <a:p>
            <a:pPr marL="1770063" lvl="5"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N </a:t>
            </a:r>
            <a:r>
              <a:rPr lang="en-US" altLang="en-US" sz="1600" dirty="0">
                <a:solidFill>
                  <a:prstClr val="black"/>
                </a:solidFill>
                <a:latin typeface="Alexandria" pitchFamily="2" charset="-78"/>
                <a:cs typeface="Alexandria" pitchFamily="2" charset="-78"/>
              </a:rPr>
              <a:t>is even à median is not unique à average of two middlemost values* </a:t>
            </a:r>
            <a:endParaRPr lang="en-US" altLang="en-US" sz="1600" dirty="0" smtClean="0">
              <a:solidFill>
                <a:prstClr val="black"/>
              </a:solidFill>
              <a:latin typeface="Alexandria" pitchFamily="2" charset="-78"/>
              <a:cs typeface="Alexandria" pitchFamily="2" charset="-78"/>
            </a:endParaRPr>
          </a:p>
          <a:p>
            <a:pPr marL="1770063" lvl="5"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Expensive </a:t>
            </a:r>
            <a:r>
              <a:rPr lang="en-US" altLang="en-US" sz="1600" dirty="0">
                <a:solidFill>
                  <a:prstClr val="black"/>
                </a:solidFill>
                <a:latin typeface="Alexandria" pitchFamily="2" charset="-78"/>
                <a:cs typeface="Alexandria" pitchFamily="2" charset="-78"/>
              </a:rPr>
              <a:t>to compute for large # of </a:t>
            </a:r>
            <a:r>
              <a:rPr lang="en-US" altLang="en-US" sz="1600" dirty="0" smtClean="0">
                <a:solidFill>
                  <a:prstClr val="black"/>
                </a:solidFill>
                <a:latin typeface="Alexandria" pitchFamily="2" charset="-78"/>
                <a:cs typeface="Alexandria" pitchFamily="2" charset="-78"/>
              </a:rPr>
              <a:t>observations</a:t>
            </a:r>
          </a:p>
          <a:p>
            <a:pPr marL="342900" lvl="5"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Mode</a:t>
            </a:r>
            <a:r>
              <a:rPr lang="en-US" altLang="en-US" sz="1600" dirty="0" smtClean="0">
                <a:solidFill>
                  <a:prstClr val="black"/>
                </a:solidFill>
                <a:latin typeface="Alexandria" pitchFamily="2" charset="-78"/>
                <a:cs typeface="Alexandria" pitchFamily="2" charset="-78"/>
              </a:rPr>
              <a:t>: </a:t>
            </a:r>
          </a:p>
          <a:p>
            <a:pPr marL="342900" lvl="5"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value </a:t>
            </a:r>
            <a:r>
              <a:rPr lang="en-US" altLang="en-US" sz="1600" dirty="0">
                <a:solidFill>
                  <a:prstClr val="black"/>
                </a:solidFill>
                <a:latin typeface="Alexandria" pitchFamily="2" charset="-78"/>
                <a:cs typeface="Alexandria" pitchFamily="2" charset="-78"/>
              </a:rPr>
              <a:t>that occurs </a:t>
            </a:r>
            <a:r>
              <a:rPr lang="en-US" altLang="en-US" sz="1600" b="1" dirty="0">
                <a:solidFill>
                  <a:prstClr val="black"/>
                </a:solidFill>
                <a:latin typeface="Alexandria" pitchFamily="2" charset="-78"/>
                <a:cs typeface="Alexandria" pitchFamily="2" charset="-78"/>
              </a:rPr>
              <a:t>most frequently </a:t>
            </a:r>
            <a:r>
              <a:rPr lang="en-US" altLang="en-US" sz="1600" dirty="0">
                <a:solidFill>
                  <a:prstClr val="black"/>
                </a:solidFill>
                <a:latin typeface="Alexandria" pitchFamily="2" charset="-78"/>
                <a:cs typeface="Alexandria" pitchFamily="2" charset="-78"/>
              </a:rPr>
              <a:t>in the attribute values* </a:t>
            </a:r>
            <a:endParaRPr lang="en-US" altLang="en-US" sz="1600" dirty="0" smtClean="0">
              <a:solidFill>
                <a:prstClr val="black"/>
              </a:solidFill>
              <a:latin typeface="Alexandria" pitchFamily="2" charset="-78"/>
              <a:cs typeface="Alexandria" pitchFamily="2" charset="-78"/>
            </a:endParaRPr>
          </a:p>
          <a:p>
            <a:pPr marL="1714500" lvl="8"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Works </a:t>
            </a:r>
            <a:r>
              <a:rPr lang="en-US" altLang="en-US" sz="1600" dirty="0">
                <a:solidFill>
                  <a:prstClr val="black"/>
                </a:solidFill>
                <a:latin typeface="Alexandria" pitchFamily="2" charset="-78"/>
                <a:cs typeface="Alexandria" pitchFamily="2" charset="-78"/>
              </a:rPr>
              <a:t>for both </a:t>
            </a:r>
            <a:r>
              <a:rPr lang="en-US" altLang="en-US" sz="1600" b="1" dirty="0">
                <a:solidFill>
                  <a:prstClr val="black"/>
                </a:solidFill>
                <a:latin typeface="Alexandria" pitchFamily="2" charset="-78"/>
                <a:cs typeface="Alexandria" pitchFamily="2" charset="-78"/>
              </a:rPr>
              <a:t>qualitative and quantitative </a:t>
            </a:r>
            <a:r>
              <a:rPr lang="en-US" altLang="en-US" sz="1600" dirty="0">
                <a:solidFill>
                  <a:prstClr val="black"/>
                </a:solidFill>
                <a:latin typeface="Alexandria" pitchFamily="2" charset="-78"/>
                <a:cs typeface="Alexandria" pitchFamily="2" charset="-78"/>
              </a:rPr>
              <a:t>attributes •* </a:t>
            </a:r>
            <a:endParaRPr lang="en-US" altLang="en-US" sz="1600" dirty="0" smtClean="0">
              <a:solidFill>
                <a:prstClr val="black"/>
              </a:solidFill>
              <a:latin typeface="Alexandria" pitchFamily="2" charset="-78"/>
              <a:cs typeface="Alexandria" pitchFamily="2" charset="-78"/>
            </a:endParaRPr>
          </a:p>
          <a:p>
            <a:pPr marL="1714500" lvl="8"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Data </a:t>
            </a:r>
            <a:r>
              <a:rPr lang="en-US" altLang="en-US" sz="1600" dirty="0">
                <a:solidFill>
                  <a:prstClr val="black"/>
                </a:solidFill>
                <a:latin typeface="Alexandria" pitchFamily="2" charset="-78"/>
                <a:cs typeface="Alexandria" pitchFamily="2" charset="-78"/>
              </a:rPr>
              <a:t>can be unimodal, bimodal, or </a:t>
            </a:r>
            <a:r>
              <a:rPr lang="en-US" altLang="en-US" sz="1600" dirty="0" err="1">
                <a:solidFill>
                  <a:prstClr val="black"/>
                </a:solidFill>
                <a:latin typeface="Alexandria" pitchFamily="2" charset="-78"/>
                <a:cs typeface="Alexandria" pitchFamily="2" charset="-78"/>
              </a:rPr>
              <a:t>trimodal</a:t>
            </a:r>
            <a:r>
              <a:rPr lang="en-US" altLang="en-US" sz="1600" dirty="0">
                <a:solidFill>
                  <a:prstClr val="black"/>
                </a:solidFill>
                <a:latin typeface="Alexandria" pitchFamily="2" charset="-78"/>
                <a:cs typeface="Alexandria" pitchFamily="2" charset="-78"/>
              </a:rPr>
              <a:t> - no mode?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20118564"/>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7374823"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Example 1 : </a:t>
            </a:r>
            <a:r>
              <a:rPr lang="en-US" sz="2000" b="1" dirty="0">
                <a:solidFill>
                  <a:srgbClr val="FF0000"/>
                </a:solidFill>
                <a:latin typeface="Alexandria Black" pitchFamily="2" charset="-78"/>
                <a:cs typeface="Alexandria Black" pitchFamily="2" charset="-78"/>
              </a:rPr>
              <a:t>Central Tendency</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2630085" y="1483910"/>
            <a:ext cx="8339405" cy="4495800"/>
          </a:xfrm>
          <a:prstGeom prst="rect">
            <a:avLst/>
          </a:prstGeom>
        </p:spPr>
      </p:pic>
    </p:spTree>
    <p:extLst>
      <p:ext uri="{BB962C8B-B14F-4D97-AF65-F5344CB8AC3E}">
        <p14:creationId xmlns:p14="http://schemas.microsoft.com/office/powerpoint/2010/main" val="4128818834"/>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7374823"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Central Tendency </a:t>
            </a:r>
            <a:r>
              <a:rPr lang="en-US" sz="2000" b="1" dirty="0">
                <a:solidFill>
                  <a:srgbClr val="FF0000"/>
                </a:solidFill>
                <a:latin typeface="Alexandria Black" pitchFamily="2" charset="-78"/>
                <a:cs typeface="Alexandria Black" pitchFamily="2" charset="-78"/>
              </a:rPr>
              <a:t>(+V and –V Skewed)</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14179" y="1483910"/>
            <a:ext cx="6178842" cy="3736407"/>
          </a:xfrm>
          <a:prstGeom prst="rect">
            <a:avLst/>
          </a:prstGeom>
          <a:noFill/>
        </p:spPr>
        <p:txBody>
          <a:bodyPr wrap="square" rtlCol="0">
            <a:spAutoFit/>
          </a:bodyPr>
          <a:lstStyle/>
          <a:p>
            <a:pPr marL="398463" lvl="2" indent="-342900" algn="justLow" eaLnBrk="0" fontAlgn="base" hangingPunct="0">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Right </a:t>
            </a:r>
            <a:r>
              <a:rPr lang="en-US" altLang="en-US" sz="1600" b="1" dirty="0">
                <a:solidFill>
                  <a:prstClr val="black"/>
                </a:solidFill>
                <a:latin typeface="Alexandria" pitchFamily="2" charset="-78"/>
                <a:cs typeface="Alexandria" pitchFamily="2" charset="-78"/>
              </a:rPr>
              <a:t>Skewed or </a:t>
            </a:r>
            <a:r>
              <a:rPr lang="en-US" altLang="en-US" sz="1600" b="1" dirty="0" err="1">
                <a:solidFill>
                  <a:prstClr val="black"/>
                </a:solidFill>
                <a:latin typeface="Alexandria" pitchFamily="2" charset="-78"/>
                <a:cs typeface="Alexandria" pitchFamily="2" charset="-78"/>
              </a:rPr>
              <a:t>Postive</a:t>
            </a:r>
            <a:r>
              <a:rPr lang="en-US" altLang="en-US" sz="1600" b="1" dirty="0">
                <a:solidFill>
                  <a:prstClr val="black"/>
                </a:solidFill>
                <a:latin typeface="Alexandria" pitchFamily="2" charset="-78"/>
                <a:cs typeface="Alexandria" pitchFamily="2" charset="-78"/>
              </a:rPr>
              <a:t> Skewed- </a:t>
            </a:r>
            <a:endParaRPr lang="en-US" altLang="en-US" sz="1600" b="1" dirty="0" smtClean="0">
              <a:solidFill>
                <a:prstClr val="black"/>
              </a:solidFill>
              <a:latin typeface="Alexandria" pitchFamily="2" charset="-78"/>
              <a:cs typeface="Alexandria" pitchFamily="2" charset="-78"/>
            </a:endParaRPr>
          </a:p>
          <a:p>
            <a:pPr marL="855663" lvl="3" indent="-342900" algn="justLow" eaLnBrk="0" fontAlgn="base" hangingPunct="0">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long </a:t>
            </a:r>
            <a:r>
              <a:rPr lang="en-US" altLang="en-US" sz="1600" dirty="0">
                <a:solidFill>
                  <a:prstClr val="black"/>
                </a:solidFill>
                <a:latin typeface="Alexandria" pitchFamily="2" charset="-78"/>
                <a:cs typeface="Alexandria" pitchFamily="2" charset="-78"/>
              </a:rPr>
              <a:t>tail that extends to the right or positive side of the x axis, same as the below plot</a:t>
            </a:r>
            <a:r>
              <a:rPr lang="en-US" altLang="en-US" sz="1600" dirty="0" smtClean="0">
                <a:solidFill>
                  <a:prstClr val="black"/>
                </a:solidFill>
                <a:latin typeface="Alexandria" pitchFamily="2" charset="-78"/>
                <a:cs typeface="Alexandria" pitchFamily="2" charset="-78"/>
              </a:rPr>
              <a:t>.</a:t>
            </a:r>
          </a:p>
          <a:p>
            <a:pPr marL="855663" lvl="3" indent="-342900" algn="justLow" eaLnBrk="0" fontAlgn="base" hangingPunct="0">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mean </a:t>
            </a:r>
            <a:r>
              <a:rPr lang="en-US" altLang="en-US" sz="1600" dirty="0">
                <a:solidFill>
                  <a:prstClr val="black"/>
                </a:solidFill>
                <a:latin typeface="Alexandria" pitchFamily="2" charset="-78"/>
                <a:cs typeface="Alexandria" pitchFamily="2" charset="-78"/>
              </a:rPr>
              <a:t>greater than the </a:t>
            </a:r>
            <a:r>
              <a:rPr lang="en-US" altLang="en-US" sz="1600" dirty="0" smtClean="0">
                <a:solidFill>
                  <a:prstClr val="black"/>
                </a:solidFill>
                <a:latin typeface="Alexandria" pitchFamily="2" charset="-78"/>
                <a:cs typeface="Alexandria" pitchFamily="2" charset="-78"/>
              </a:rPr>
              <a:t>mode</a:t>
            </a:r>
          </a:p>
          <a:p>
            <a:pPr marL="855663" lvl="3" indent="-342900" algn="justLow" eaLnBrk="0" fontAlgn="base" hangingPunct="0">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median </a:t>
            </a:r>
            <a:r>
              <a:rPr lang="en-US" altLang="en-US" sz="1600" dirty="0">
                <a:solidFill>
                  <a:prstClr val="black"/>
                </a:solidFill>
                <a:latin typeface="Alexandria" pitchFamily="2" charset="-78"/>
                <a:cs typeface="Alexandria" pitchFamily="2" charset="-78"/>
              </a:rPr>
              <a:t>greater than the </a:t>
            </a:r>
            <a:r>
              <a:rPr lang="en-US" altLang="en-US" sz="1600" dirty="0" smtClean="0">
                <a:solidFill>
                  <a:prstClr val="black"/>
                </a:solidFill>
                <a:latin typeface="Alexandria" pitchFamily="2" charset="-78"/>
                <a:cs typeface="Alexandria" pitchFamily="2" charset="-78"/>
              </a:rPr>
              <a:t>mode</a:t>
            </a:r>
          </a:p>
          <a:p>
            <a:pPr marL="855663" lvl="3" indent="-342900" algn="justLow" eaLnBrk="0" fontAlgn="base" hangingPunct="0">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mean </a:t>
            </a:r>
            <a:r>
              <a:rPr lang="en-US" altLang="en-US" sz="1600" dirty="0">
                <a:solidFill>
                  <a:prstClr val="black"/>
                </a:solidFill>
                <a:latin typeface="Alexandria" pitchFamily="2" charset="-78"/>
                <a:cs typeface="Alexandria" pitchFamily="2" charset="-78"/>
              </a:rPr>
              <a:t>greater than </a:t>
            </a:r>
            <a:r>
              <a:rPr lang="en-US" altLang="en-US" sz="1600" dirty="0" smtClean="0">
                <a:solidFill>
                  <a:prstClr val="black"/>
                </a:solidFill>
                <a:latin typeface="Alexandria" pitchFamily="2" charset="-78"/>
                <a:cs typeface="Alexandria" pitchFamily="2" charset="-78"/>
              </a:rPr>
              <a:t>median</a:t>
            </a:r>
          </a:p>
          <a:p>
            <a:pPr marL="342900" lvl="3" indent="-342900" algn="justLow" eaLnBrk="0" fontAlgn="base" hangingPunct="0">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Left </a:t>
            </a:r>
            <a:r>
              <a:rPr lang="en-US" altLang="en-US" sz="1600" b="1" dirty="0">
                <a:solidFill>
                  <a:prstClr val="black"/>
                </a:solidFill>
                <a:latin typeface="Alexandria" pitchFamily="2" charset="-78"/>
                <a:cs typeface="Alexandria" pitchFamily="2" charset="-78"/>
              </a:rPr>
              <a:t>Skewed or Negative </a:t>
            </a:r>
            <a:r>
              <a:rPr lang="en-US" altLang="en-US" sz="1600" b="1" dirty="0" smtClean="0">
                <a:solidFill>
                  <a:prstClr val="black"/>
                </a:solidFill>
                <a:latin typeface="Alexandria" pitchFamily="2" charset="-78"/>
                <a:cs typeface="Alexandria" pitchFamily="2" charset="-78"/>
              </a:rPr>
              <a:t>Skewed-</a:t>
            </a:r>
          </a:p>
          <a:p>
            <a:pPr marL="800100" lvl="4" indent="-342900" algn="justLow" eaLnBrk="0" fontAlgn="base" hangingPunct="0">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which </a:t>
            </a:r>
            <a:r>
              <a:rPr lang="en-US" altLang="en-US" sz="1600" dirty="0">
                <a:solidFill>
                  <a:prstClr val="black"/>
                </a:solidFill>
                <a:latin typeface="Alexandria" pitchFamily="2" charset="-78"/>
                <a:cs typeface="Alexandria" pitchFamily="2" charset="-78"/>
              </a:rPr>
              <a:t>is left skewed have a long tail that extends to the left or negative side of the x axis, same as the below plot</a:t>
            </a:r>
            <a:r>
              <a:rPr lang="en-US" altLang="en-US" sz="1600" dirty="0" smtClean="0">
                <a:solidFill>
                  <a:prstClr val="black"/>
                </a:solidFill>
                <a:latin typeface="Alexandria" pitchFamily="2" charset="-78"/>
                <a:cs typeface="Alexandria" pitchFamily="2" charset="-78"/>
              </a:rPr>
              <a:t>.</a:t>
            </a:r>
          </a:p>
          <a:p>
            <a:pPr marL="800100" lvl="4" indent="-342900" algn="justLow" eaLnBrk="0" fontAlgn="base" hangingPunct="0">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 </a:t>
            </a:r>
            <a:r>
              <a:rPr lang="en-US" altLang="en-US" sz="1600" dirty="0">
                <a:solidFill>
                  <a:prstClr val="black"/>
                </a:solidFill>
                <a:latin typeface="Alexandria" pitchFamily="2" charset="-78"/>
                <a:cs typeface="Alexandria" pitchFamily="2" charset="-78"/>
              </a:rPr>
              <a:t>mean less than the </a:t>
            </a:r>
            <a:r>
              <a:rPr lang="en-US" altLang="en-US" sz="1600" dirty="0" smtClean="0">
                <a:solidFill>
                  <a:prstClr val="black"/>
                </a:solidFill>
                <a:latin typeface="Alexandria" pitchFamily="2" charset="-78"/>
                <a:cs typeface="Alexandria" pitchFamily="2" charset="-78"/>
              </a:rPr>
              <a:t>mode</a:t>
            </a:r>
          </a:p>
          <a:p>
            <a:pPr marL="800100" lvl="4" indent="-342900" algn="justLow" eaLnBrk="0" fontAlgn="base" hangingPunct="0">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 </a:t>
            </a:r>
            <a:r>
              <a:rPr lang="en-US" altLang="en-US" sz="1600" dirty="0">
                <a:solidFill>
                  <a:prstClr val="black"/>
                </a:solidFill>
                <a:latin typeface="Alexandria" pitchFamily="2" charset="-78"/>
                <a:cs typeface="Alexandria" pitchFamily="2" charset="-78"/>
              </a:rPr>
              <a:t>median less than the </a:t>
            </a:r>
            <a:r>
              <a:rPr lang="en-US" altLang="en-US" sz="1600" dirty="0" smtClean="0">
                <a:solidFill>
                  <a:prstClr val="black"/>
                </a:solidFill>
                <a:latin typeface="Alexandria" pitchFamily="2" charset="-78"/>
                <a:cs typeface="Alexandria" pitchFamily="2" charset="-78"/>
              </a:rPr>
              <a:t>mode</a:t>
            </a:r>
          </a:p>
          <a:p>
            <a:pPr marL="800100" lvl="4" indent="-342900" algn="justLow" eaLnBrk="0" fontAlgn="base" hangingPunct="0">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 </a:t>
            </a:r>
            <a:r>
              <a:rPr lang="en-US" altLang="en-US" sz="1600" dirty="0">
                <a:solidFill>
                  <a:prstClr val="black"/>
                </a:solidFill>
                <a:latin typeface="Alexandria" pitchFamily="2" charset="-78"/>
                <a:cs typeface="Alexandria" pitchFamily="2" charset="-78"/>
              </a:rPr>
              <a:t>mean less than median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4"/>
          <a:stretch>
            <a:fillRect/>
          </a:stretch>
        </p:blipFill>
        <p:spPr>
          <a:xfrm>
            <a:off x="7563684" y="1424729"/>
            <a:ext cx="3193057" cy="3619814"/>
          </a:xfrm>
          <a:prstGeom prst="rect">
            <a:avLst/>
          </a:prstGeom>
        </p:spPr>
      </p:pic>
    </p:spTree>
    <p:extLst>
      <p:ext uri="{BB962C8B-B14F-4D97-AF65-F5344CB8AC3E}">
        <p14:creationId xmlns:p14="http://schemas.microsoft.com/office/powerpoint/2010/main" val="4136623098"/>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7374823"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Dispersion  Measures </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14179" y="1483910"/>
            <a:ext cx="5040706" cy="2825389"/>
          </a:xfrm>
          <a:prstGeom prst="rect">
            <a:avLst/>
          </a:prstGeom>
          <a:noFill/>
        </p:spPr>
        <p:txBody>
          <a:bodyPr wrap="square" rtlCol="0">
            <a:spAutoFit/>
          </a:bodyPr>
          <a:lstStyle/>
          <a:p>
            <a:pPr marL="398463" lvl="2"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Variance </a:t>
            </a:r>
            <a:r>
              <a:rPr lang="en-US" altLang="en-US" sz="1600" b="1" dirty="0">
                <a:solidFill>
                  <a:prstClr val="black"/>
                </a:solidFill>
                <a:latin typeface="Alexandria" pitchFamily="2" charset="-78"/>
                <a:cs typeface="Alexandria" pitchFamily="2" charset="-78"/>
              </a:rPr>
              <a:t>&amp; </a:t>
            </a:r>
            <a:r>
              <a:rPr lang="en-US" altLang="en-US" sz="1600" b="1" dirty="0" smtClean="0">
                <a:solidFill>
                  <a:prstClr val="black"/>
                </a:solidFill>
                <a:latin typeface="Alexandria" pitchFamily="2" charset="-78"/>
                <a:cs typeface="Alexandria" pitchFamily="2" charset="-78"/>
              </a:rPr>
              <a:t>SD</a:t>
            </a:r>
          </a:p>
          <a:p>
            <a:pPr marL="855663" lvl="3"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Indicate </a:t>
            </a:r>
            <a:r>
              <a:rPr lang="en-US" altLang="en-US" sz="1600" b="1" dirty="0">
                <a:solidFill>
                  <a:prstClr val="black"/>
                </a:solidFill>
                <a:latin typeface="Alexandria" pitchFamily="2" charset="-78"/>
                <a:cs typeface="Alexandria" pitchFamily="2" charset="-78"/>
              </a:rPr>
              <a:t>how spread out </a:t>
            </a:r>
            <a:r>
              <a:rPr lang="en-US" altLang="en-US" sz="1600" dirty="0">
                <a:solidFill>
                  <a:prstClr val="black"/>
                </a:solidFill>
                <a:latin typeface="Alexandria" pitchFamily="2" charset="-78"/>
                <a:cs typeface="Alexandria" pitchFamily="2" charset="-78"/>
              </a:rPr>
              <a:t>a data distributed </a:t>
            </a:r>
            <a:r>
              <a:rPr lang="en-US" altLang="en-US" sz="1600" dirty="0" smtClean="0">
                <a:solidFill>
                  <a:prstClr val="black"/>
                </a:solidFill>
                <a:latin typeface="Alexandria" pitchFamily="2" charset="-78"/>
                <a:cs typeface="Alexandria" pitchFamily="2" charset="-78"/>
              </a:rPr>
              <a:t>is</a:t>
            </a:r>
          </a:p>
          <a:p>
            <a:pPr marL="855663" lvl="3"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Low </a:t>
            </a:r>
            <a:r>
              <a:rPr lang="en-US" altLang="en-US" sz="1600" dirty="0">
                <a:solidFill>
                  <a:prstClr val="black"/>
                </a:solidFill>
                <a:latin typeface="Alexandria" pitchFamily="2" charset="-78"/>
                <a:cs typeface="Alexandria" pitchFamily="2" charset="-78"/>
              </a:rPr>
              <a:t>SD: data observations tend to be </a:t>
            </a:r>
            <a:r>
              <a:rPr lang="en-US" altLang="en-US" sz="1600" b="1" dirty="0">
                <a:solidFill>
                  <a:prstClr val="black"/>
                </a:solidFill>
                <a:latin typeface="Alexandria" pitchFamily="2" charset="-78"/>
                <a:cs typeface="Alexandria" pitchFamily="2" charset="-78"/>
              </a:rPr>
              <a:t>very close to the mean </a:t>
            </a:r>
          </a:p>
          <a:p>
            <a:pPr marL="855663" lvl="3"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High </a:t>
            </a:r>
            <a:r>
              <a:rPr lang="en-US" altLang="en-US" sz="1600" dirty="0">
                <a:solidFill>
                  <a:prstClr val="black"/>
                </a:solidFill>
                <a:latin typeface="Alexandria" pitchFamily="2" charset="-78"/>
                <a:cs typeface="Alexandria" pitchFamily="2" charset="-78"/>
              </a:rPr>
              <a:t>SD: data is </a:t>
            </a:r>
            <a:r>
              <a:rPr lang="en-US" altLang="en-US" sz="1600" b="1" dirty="0">
                <a:solidFill>
                  <a:prstClr val="black"/>
                </a:solidFill>
                <a:latin typeface="Alexandria" pitchFamily="2" charset="-78"/>
                <a:cs typeface="Alexandria" pitchFamily="2" charset="-78"/>
              </a:rPr>
              <a:t>spread out </a:t>
            </a:r>
            <a:r>
              <a:rPr lang="en-US" altLang="en-US" sz="1600" dirty="0">
                <a:solidFill>
                  <a:prstClr val="black"/>
                </a:solidFill>
                <a:latin typeface="Alexandria" pitchFamily="2" charset="-78"/>
                <a:cs typeface="Alexandria" pitchFamily="2" charset="-78"/>
              </a:rPr>
              <a:t>over a large range of value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4"/>
          <a:stretch>
            <a:fillRect/>
          </a:stretch>
        </p:blipFill>
        <p:spPr>
          <a:xfrm>
            <a:off x="7513551" y="1252307"/>
            <a:ext cx="2606266" cy="2156647"/>
          </a:xfrm>
          <a:prstGeom prst="rect">
            <a:avLst/>
          </a:prstGeom>
        </p:spPr>
      </p:pic>
      <p:pic>
        <p:nvPicPr>
          <p:cNvPr id="8" name="Picture 7"/>
          <p:cNvPicPr>
            <a:picLocks noChangeAspect="1"/>
          </p:cNvPicPr>
          <p:nvPr/>
        </p:nvPicPr>
        <p:blipFill>
          <a:blip r:embed="rId5"/>
          <a:stretch>
            <a:fillRect/>
          </a:stretch>
        </p:blipFill>
        <p:spPr>
          <a:xfrm>
            <a:off x="2180407" y="4591681"/>
            <a:ext cx="6187976" cy="1173582"/>
          </a:xfrm>
          <a:prstGeom prst="rect">
            <a:avLst/>
          </a:prstGeom>
        </p:spPr>
      </p:pic>
    </p:spTree>
    <p:extLst>
      <p:ext uri="{BB962C8B-B14F-4D97-AF65-F5344CB8AC3E}">
        <p14:creationId xmlns:p14="http://schemas.microsoft.com/office/powerpoint/2010/main" val="84350885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7374823"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Measuring of Dispersion  data </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95890" y="1686002"/>
            <a:ext cx="6324757" cy="4450449"/>
          </a:xfrm>
          <a:prstGeom prst="rect">
            <a:avLst/>
          </a:prstGeom>
          <a:noFill/>
        </p:spPr>
        <p:txBody>
          <a:bodyPr wrap="square" rtlCol="0">
            <a:spAutoFit/>
          </a:bodyPr>
          <a:lstStyle/>
          <a:p>
            <a:pPr marL="398463"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For </a:t>
            </a:r>
            <a:r>
              <a:rPr lang="en-US" altLang="en-US" sz="1600" dirty="0">
                <a:solidFill>
                  <a:prstClr val="black"/>
                </a:solidFill>
                <a:latin typeface="Alexandria" pitchFamily="2" charset="-78"/>
                <a:cs typeface="Alexandria" pitchFamily="2" charset="-78"/>
              </a:rPr>
              <a:t>N observations of numerical variable X: X1, X2, ... </a:t>
            </a:r>
            <a:r>
              <a:rPr lang="en-US" altLang="en-US" sz="1600" dirty="0" smtClean="0">
                <a:solidFill>
                  <a:prstClr val="black"/>
                </a:solidFill>
                <a:latin typeface="Alexandria" pitchFamily="2" charset="-78"/>
                <a:cs typeface="Alexandria" pitchFamily="2" charset="-78"/>
              </a:rPr>
              <a:t>XN</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 </a:t>
            </a:r>
            <a:r>
              <a:rPr lang="en-US" altLang="en-US" sz="1600" dirty="0">
                <a:solidFill>
                  <a:prstClr val="black"/>
                </a:solidFill>
                <a:latin typeface="Alexandria" pitchFamily="2" charset="-78"/>
                <a:cs typeface="Alexandria" pitchFamily="2" charset="-78"/>
              </a:rPr>
              <a:t>Rang: difference between the largest and smallest values</a:t>
            </a:r>
            <a:endParaRPr lang="en-US" altLang="en-US" sz="1600" dirty="0" smtClean="0">
              <a:solidFill>
                <a:prstClr val="black"/>
              </a:solidFill>
              <a:latin typeface="Alexandria" pitchFamily="2" charset="-78"/>
              <a:cs typeface="Alexandria" pitchFamily="2" charset="-78"/>
            </a:endParaRPr>
          </a:p>
          <a:p>
            <a:pPr marL="855663" lvl="5"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Quantiles</a:t>
            </a:r>
            <a:r>
              <a:rPr lang="en-US" altLang="en-US" sz="1600" b="1" dirty="0">
                <a:solidFill>
                  <a:prstClr val="black"/>
                </a:solidFill>
                <a:latin typeface="Alexandria" pitchFamily="2" charset="-78"/>
                <a:cs typeface="Alexandria" pitchFamily="2" charset="-78"/>
              </a:rPr>
              <a:t>:</a:t>
            </a:r>
            <a:endParaRPr lang="en-US" altLang="en-US" sz="1600" b="1" dirty="0" smtClean="0">
              <a:solidFill>
                <a:prstClr val="black"/>
              </a:solidFill>
              <a:latin typeface="Alexandria" pitchFamily="2" charset="-78"/>
              <a:cs typeface="Alexandria" pitchFamily="2" charset="-78"/>
            </a:endParaRPr>
          </a:p>
          <a:p>
            <a:pPr marL="1312863" lvl="6"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points </a:t>
            </a:r>
            <a:r>
              <a:rPr lang="en-US" altLang="en-US" sz="1600" dirty="0">
                <a:solidFill>
                  <a:prstClr val="black"/>
                </a:solidFill>
                <a:latin typeface="Alexandria" pitchFamily="2" charset="-78"/>
                <a:cs typeface="Alexandria" pitchFamily="2" charset="-78"/>
              </a:rPr>
              <a:t>taken at regular intervals of a data distribution, diving it into (almost) equal-size consecutive </a:t>
            </a:r>
            <a:r>
              <a:rPr lang="en-US" altLang="en-US" sz="1600" dirty="0" smtClean="0">
                <a:solidFill>
                  <a:prstClr val="black"/>
                </a:solidFill>
                <a:latin typeface="Alexandria" pitchFamily="2" charset="-78"/>
                <a:cs typeface="Alexandria" pitchFamily="2" charset="-78"/>
              </a:rPr>
              <a:t>sets</a:t>
            </a:r>
          </a:p>
          <a:p>
            <a:pPr marL="1312863" lvl="6" indent="-342900" algn="justLow" eaLnBrk="0" fontAlgn="base" hangingPunct="0">
              <a:lnSpc>
                <a:spcPct val="15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1312863" lvl="6"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Interquartile </a:t>
            </a:r>
            <a:r>
              <a:rPr lang="en-US" altLang="en-US" sz="1600" dirty="0">
                <a:solidFill>
                  <a:prstClr val="black"/>
                </a:solidFill>
                <a:latin typeface="Alexandria" pitchFamily="2" charset="-78"/>
                <a:cs typeface="Alexandria" pitchFamily="2" charset="-78"/>
              </a:rPr>
              <a:t>Range:= Q3 - Q1* the middle 50% of values </a:t>
            </a:r>
            <a:r>
              <a:rPr lang="en-US" altLang="en-US" sz="1600" dirty="0" smtClean="0">
                <a:solidFill>
                  <a:prstClr val="black"/>
                </a:solidFill>
                <a:latin typeface="Alexandria" pitchFamily="2" charset="-78"/>
                <a:cs typeface="Alexandria" pitchFamily="2" charset="-78"/>
              </a:rPr>
              <a:t>when</a:t>
            </a:r>
          </a:p>
          <a:p>
            <a:pPr marL="1770063" lvl="7"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 </a:t>
            </a:r>
            <a:r>
              <a:rPr lang="en-US" altLang="en-US" sz="1600" dirty="0">
                <a:solidFill>
                  <a:prstClr val="black"/>
                </a:solidFill>
                <a:latin typeface="Alexandria" pitchFamily="2" charset="-78"/>
                <a:cs typeface="Alexandria" pitchFamily="2" charset="-78"/>
              </a:rPr>
              <a:t>ordered from lowest to highest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4"/>
          <a:stretch>
            <a:fillRect/>
          </a:stretch>
        </p:blipFill>
        <p:spPr>
          <a:xfrm>
            <a:off x="7646391" y="1522752"/>
            <a:ext cx="2926334" cy="1562235"/>
          </a:xfrm>
          <a:prstGeom prst="rect">
            <a:avLst/>
          </a:prstGeom>
        </p:spPr>
      </p:pic>
      <p:pic>
        <p:nvPicPr>
          <p:cNvPr id="8" name="Picture 7"/>
          <p:cNvPicPr>
            <a:picLocks noChangeAspect="1"/>
          </p:cNvPicPr>
          <p:nvPr/>
        </p:nvPicPr>
        <p:blipFill>
          <a:blip r:embed="rId5"/>
          <a:stretch>
            <a:fillRect/>
          </a:stretch>
        </p:blipFill>
        <p:spPr>
          <a:xfrm>
            <a:off x="7220214" y="3911226"/>
            <a:ext cx="3276884" cy="1318374"/>
          </a:xfrm>
          <a:prstGeom prst="rect">
            <a:avLst/>
          </a:prstGeom>
        </p:spPr>
      </p:pic>
    </p:spTree>
    <p:extLst>
      <p:ext uri="{BB962C8B-B14F-4D97-AF65-F5344CB8AC3E}">
        <p14:creationId xmlns:p14="http://schemas.microsoft.com/office/powerpoint/2010/main" val="1850923609"/>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Five Number Summary</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1790327" y="2095385"/>
            <a:ext cx="8611346" cy="2667231"/>
          </a:xfrm>
          <a:prstGeom prst="rect">
            <a:avLst/>
          </a:prstGeom>
        </p:spPr>
      </p:pic>
    </p:spTree>
    <p:extLst>
      <p:ext uri="{BB962C8B-B14F-4D97-AF65-F5344CB8AC3E}">
        <p14:creationId xmlns:p14="http://schemas.microsoft.com/office/powerpoint/2010/main" val="16737680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Five Number Summary</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p:cNvPicPr>
            <a:picLocks noChangeAspect="1"/>
          </p:cNvPicPr>
          <p:nvPr/>
        </p:nvPicPr>
        <p:blipFill>
          <a:blip r:embed="rId3"/>
          <a:stretch>
            <a:fillRect/>
          </a:stretch>
        </p:blipFill>
        <p:spPr>
          <a:xfrm>
            <a:off x="2612905" y="1284307"/>
            <a:ext cx="8373764" cy="4712977"/>
          </a:xfrm>
          <a:prstGeom prst="rect">
            <a:avLst/>
          </a:prstGeom>
        </p:spPr>
      </p:pic>
    </p:spTree>
    <p:extLst>
      <p:ext uri="{BB962C8B-B14F-4D97-AF65-F5344CB8AC3E}">
        <p14:creationId xmlns:p14="http://schemas.microsoft.com/office/powerpoint/2010/main" val="227041144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Five Number Summary</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1998630" y="1524001"/>
            <a:ext cx="8093141" cy="3246401"/>
          </a:xfrm>
          <a:prstGeom prst="rect">
            <a:avLst/>
          </a:prstGeom>
        </p:spPr>
      </p:pic>
    </p:spTree>
    <p:extLst>
      <p:ext uri="{BB962C8B-B14F-4D97-AF65-F5344CB8AC3E}">
        <p14:creationId xmlns:p14="http://schemas.microsoft.com/office/powerpoint/2010/main" val="815434980"/>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Quiz </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2095503" y="1947949"/>
            <a:ext cx="8055038" cy="2103302"/>
          </a:xfrm>
          <a:prstGeom prst="rect">
            <a:avLst/>
          </a:prstGeom>
        </p:spPr>
      </p:pic>
    </p:spTree>
    <p:extLst>
      <p:ext uri="{BB962C8B-B14F-4D97-AF65-F5344CB8AC3E}">
        <p14:creationId xmlns:p14="http://schemas.microsoft.com/office/powerpoint/2010/main" val="403388196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7374823" cy="400110"/>
          </a:xfrm>
          <a:prstGeom prst="rect">
            <a:avLst/>
          </a:prstGeom>
          <a:noFill/>
        </p:spPr>
        <p:txBody>
          <a:bodyPr wrap="square" rtlCol="0">
            <a:spAutoFit/>
          </a:bodyPr>
          <a:lstStyle/>
          <a:p>
            <a:r>
              <a:rPr lang="en-US" sz="2000" b="1" dirty="0">
                <a:solidFill>
                  <a:srgbClr val="FF0000"/>
                </a:solidFill>
                <a:latin typeface="Alexandria Black" pitchFamily="2" charset="-78"/>
                <a:cs typeface="Alexandria Black" pitchFamily="2" charset="-78"/>
              </a:rPr>
              <a:t>Quiz Solution </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14179" y="1483910"/>
            <a:ext cx="9953174" cy="4228850"/>
          </a:xfrm>
          <a:prstGeom prst="rect">
            <a:avLst/>
          </a:prstGeom>
          <a:noFill/>
        </p:spPr>
        <p:txBody>
          <a:bodyPr wrap="square" rtlCol="0">
            <a:spAutoFit/>
          </a:bodyPr>
          <a:lstStyle/>
          <a:p>
            <a:pPr marL="398463"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Problem </a:t>
            </a:r>
            <a:r>
              <a:rPr lang="en-US" altLang="en-US" sz="1600" dirty="0">
                <a:solidFill>
                  <a:prstClr val="black"/>
                </a:solidFill>
                <a:latin typeface="Alexandria" pitchFamily="2" charset="-78"/>
                <a:cs typeface="Alexandria" pitchFamily="2" charset="-78"/>
              </a:rPr>
              <a:t>Solution: </a:t>
            </a:r>
            <a:endParaRPr lang="en-US" altLang="en-US" sz="1600" dirty="0" smtClean="0">
              <a:solidFill>
                <a:prstClr val="black"/>
              </a:solidFill>
              <a:latin typeface="Alexandria" pitchFamily="2" charset="-78"/>
              <a:cs typeface="Alexandria" pitchFamily="2" charset="-78"/>
            </a:endParaRPr>
          </a:p>
          <a:p>
            <a:pPr marL="398463"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Draw </a:t>
            </a:r>
            <a:r>
              <a:rPr lang="en-US" altLang="en-US" sz="1600" dirty="0">
                <a:solidFill>
                  <a:prstClr val="black"/>
                </a:solidFill>
                <a:latin typeface="Alexandria" pitchFamily="2" charset="-78"/>
                <a:cs typeface="Alexandria" pitchFamily="2" charset="-78"/>
              </a:rPr>
              <a:t>the boxplots for age and %fat</a:t>
            </a:r>
            <a:r>
              <a:rPr lang="en-US" altLang="en-US" sz="1600" dirty="0" smtClean="0">
                <a:solidFill>
                  <a:prstClr val="black"/>
                </a:solidFill>
                <a:latin typeface="Alexandria" pitchFamily="2" charset="-78"/>
                <a:cs typeface="Alexandria" pitchFamily="2" charset="-78"/>
              </a:rPr>
              <a:t>.</a:t>
            </a:r>
          </a:p>
          <a:p>
            <a:pPr marL="855663" lvl="3"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For Age</a:t>
            </a: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Q1=39</a:t>
            </a:r>
            <a:r>
              <a:rPr lang="en-US" altLang="en-US" sz="1600" dirty="0">
                <a:solidFill>
                  <a:prstClr val="black"/>
                </a:solidFill>
                <a:latin typeface="Alexandria" pitchFamily="2" charset="-78"/>
                <a:cs typeface="Alexandria" pitchFamily="2" charset="-78"/>
              </a:rPr>
              <a:t>, median= 51, Q3=57, min=23, max=61- </a:t>
            </a:r>
            <a:endParaRPr lang="en-US" altLang="en-US" sz="1600" dirty="0" smtClean="0">
              <a:solidFill>
                <a:prstClr val="black"/>
              </a:solidFill>
              <a:latin typeface="Alexandria" pitchFamily="2" charset="-78"/>
              <a:cs typeface="Alexandria" pitchFamily="2" charset="-78"/>
            </a:endParaRP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IQR</a:t>
            </a:r>
            <a:r>
              <a:rPr lang="en-US" altLang="en-US" sz="1600" dirty="0">
                <a:solidFill>
                  <a:prstClr val="black"/>
                </a:solidFill>
                <a:latin typeface="Alexandria" pitchFamily="2" charset="-78"/>
                <a:cs typeface="Alexandria" pitchFamily="2" charset="-78"/>
              </a:rPr>
              <a:t>= 57-39= 18, 1.5 IQR= 27* </a:t>
            </a:r>
            <a:endParaRPr lang="en-US" altLang="en-US" sz="1600" dirty="0" smtClean="0">
              <a:solidFill>
                <a:prstClr val="black"/>
              </a:solidFill>
              <a:latin typeface="Alexandria" pitchFamily="2" charset="-78"/>
              <a:cs typeface="Alexandria" pitchFamily="2" charset="-78"/>
            </a:endParaRPr>
          </a:p>
          <a:p>
            <a:pPr marL="1312863" lvl="4" indent="-342900" algn="justLow" eaLnBrk="0" fontAlgn="base" hangingPunct="0">
              <a:lnSpc>
                <a:spcPct val="150000"/>
              </a:lnSpc>
              <a:spcBef>
                <a:spcPct val="20000"/>
              </a:spcBef>
              <a:spcAft>
                <a:spcPct val="0"/>
              </a:spcAft>
              <a:buSzPct val="80000"/>
              <a:buBlip>
                <a:blip r:embed="rId2"/>
              </a:buBlip>
            </a:pPr>
            <a:r>
              <a:rPr lang="en-US" altLang="en-US" sz="1600" dirty="0" err="1" smtClean="0">
                <a:solidFill>
                  <a:prstClr val="black"/>
                </a:solidFill>
                <a:latin typeface="Alexandria" pitchFamily="2" charset="-78"/>
                <a:cs typeface="Alexandria" pitchFamily="2" charset="-78"/>
              </a:rPr>
              <a:t>newMin</a:t>
            </a:r>
            <a:r>
              <a:rPr lang="en-US" altLang="en-US" sz="1600" dirty="0">
                <a:solidFill>
                  <a:prstClr val="black"/>
                </a:solidFill>
                <a:latin typeface="Alexandria" pitchFamily="2" charset="-78"/>
                <a:cs typeface="Alexandria" pitchFamily="2" charset="-78"/>
              </a:rPr>
              <a:t>= 39-27= 12, </a:t>
            </a:r>
            <a:r>
              <a:rPr lang="en-US" altLang="en-US" sz="1600" dirty="0" err="1">
                <a:solidFill>
                  <a:prstClr val="black"/>
                </a:solidFill>
                <a:latin typeface="Alexandria" pitchFamily="2" charset="-78"/>
                <a:cs typeface="Alexandria" pitchFamily="2" charset="-78"/>
              </a:rPr>
              <a:t>newMax</a:t>
            </a:r>
            <a:r>
              <a:rPr lang="en-US" altLang="en-US" sz="1600" dirty="0">
                <a:solidFill>
                  <a:prstClr val="black"/>
                </a:solidFill>
                <a:latin typeface="Alexandria" pitchFamily="2" charset="-78"/>
                <a:cs typeface="Alexandria" pitchFamily="2" charset="-78"/>
              </a:rPr>
              <a:t>= 57+27= </a:t>
            </a:r>
            <a:r>
              <a:rPr lang="en-US" altLang="en-US" sz="1600" dirty="0" smtClean="0">
                <a:solidFill>
                  <a:prstClr val="black"/>
                </a:solidFill>
                <a:latin typeface="Alexandria" pitchFamily="2" charset="-78"/>
                <a:cs typeface="Alexandria" pitchFamily="2" charset="-78"/>
              </a:rPr>
              <a:t>84</a:t>
            </a:r>
            <a:endParaRPr lang="en-US" altLang="en-US" sz="1600" dirty="0">
              <a:solidFill>
                <a:prstClr val="black"/>
              </a:solidFill>
              <a:latin typeface="Alexandria" pitchFamily="2" charset="-78"/>
              <a:cs typeface="Alexandria" pitchFamily="2" charset="-78"/>
            </a:endParaRPr>
          </a:p>
          <a:p>
            <a:pPr marL="800100" lvl="4"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For Fat</a:t>
            </a:r>
          </a:p>
          <a:p>
            <a:pPr marL="1257300" lvl="5"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Q1=26.5</a:t>
            </a:r>
            <a:r>
              <a:rPr lang="en-US" altLang="en-US" sz="1600" dirty="0">
                <a:solidFill>
                  <a:prstClr val="black"/>
                </a:solidFill>
                <a:latin typeface="Alexandria" pitchFamily="2" charset="-78"/>
                <a:cs typeface="Alexandria" pitchFamily="2" charset="-78"/>
              </a:rPr>
              <a:t>, median= 30.7, Q3=34.1, min=7.8, </a:t>
            </a:r>
            <a:r>
              <a:rPr lang="en-US" altLang="en-US" sz="1600" dirty="0" smtClean="0">
                <a:solidFill>
                  <a:prstClr val="black"/>
                </a:solidFill>
                <a:latin typeface="Alexandria" pitchFamily="2" charset="-78"/>
                <a:cs typeface="Alexandria" pitchFamily="2" charset="-78"/>
              </a:rPr>
              <a:t>max=42.5</a:t>
            </a:r>
          </a:p>
          <a:p>
            <a:pPr marL="1257300" lvl="5"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IQR</a:t>
            </a:r>
            <a:r>
              <a:rPr lang="en-US" altLang="en-US" sz="1600" dirty="0">
                <a:solidFill>
                  <a:prstClr val="black"/>
                </a:solidFill>
                <a:latin typeface="Alexandria" pitchFamily="2" charset="-78"/>
                <a:cs typeface="Alexandria" pitchFamily="2" charset="-78"/>
              </a:rPr>
              <a:t>= 34.1 - 26.5= 7.6, 1.5 1QR= </a:t>
            </a:r>
            <a:r>
              <a:rPr lang="en-US" altLang="en-US" sz="1600" dirty="0" smtClean="0">
                <a:solidFill>
                  <a:prstClr val="black"/>
                </a:solidFill>
                <a:latin typeface="Alexandria" pitchFamily="2" charset="-78"/>
                <a:cs typeface="Alexandria" pitchFamily="2" charset="-78"/>
              </a:rPr>
              <a:t>11.4</a:t>
            </a:r>
          </a:p>
          <a:p>
            <a:pPr marL="1257300" lvl="5"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new </a:t>
            </a:r>
            <a:r>
              <a:rPr lang="en-US" altLang="en-US" sz="1600" dirty="0">
                <a:solidFill>
                  <a:prstClr val="black"/>
                </a:solidFill>
                <a:latin typeface="Alexandria" pitchFamily="2" charset="-78"/>
                <a:cs typeface="Alexandria" pitchFamily="2" charset="-78"/>
              </a:rPr>
              <a:t>Min= 26.5-11.4 = 15.1,newMax= 34.1+11.4= 45.5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70671989"/>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7374823" cy="400110"/>
          </a:xfrm>
          <a:prstGeom prst="rect">
            <a:avLst/>
          </a:prstGeom>
          <a:noFill/>
        </p:spPr>
        <p:txBody>
          <a:bodyPr wrap="square" rtlCol="0">
            <a:spAutoFit/>
          </a:bodyPr>
          <a:lstStyle/>
          <a:p>
            <a:r>
              <a:rPr lang="en-US" sz="2000" b="1" dirty="0">
                <a:solidFill>
                  <a:srgbClr val="FF0000"/>
                </a:solidFill>
                <a:latin typeface="Alexandria Black" pitchFamily="2" charset="-78"/>
                <a:cs typeface="Alexandria Black" pitchFamily="2" charset="-78"/>
              </a:rPr>
              <a:t>Visual Representation of Data </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14179" y="1483910"/>
            <a:ext cx="9953174" cy="2554545"/>
          </a:xfrm>
          <a:prstGeom prst="rect">
            <a:avLst/>
          </a:prstGeom>
          <a:noFill/>
        </p:spPr>
        <p:txBody>
          <a:bodyPr wrap="square" rtlCol="0">
            <a:spAutoFit/>
          </a:bodyPr>
          <a:lstStyle/>
          <a:p>
            <a:pPr marL="398463"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1. Histograms</a:t>
            </a:r>
          </a:p>
          <a:p>
            <a:pPr marL="398463"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2</a:t>
            </a:r>
            <a:r>
              <a:rPr lang="en-US" altLang="en-US" sz="1600" dirty="0">
                <a:solidFill>
                  <a:prstClr val="black"/>
                </a:solidFill>
                <a:latin typeface="Alexandria" pitchFamily="2" charset="-78"/>
                <a:cs typeface="Alexandria" pitchFamily="2" charset="-78"/>
              </a:rPr>
              <a:t>. Scatter </a:t>
            </a:r>
            <a:r>
              <a:rPr lang="en-US" altLang="en-US" sz="1600" dirty="0" smtClean="0">
                <a:solidFill>
                  <a:prstClr val="black"/>
                </a:solidFill>
                <a:latin typeface="Alexandria" pitchFamily="2" charset="-78"/>
                <a:cs typeface="Alexandria" pitchFamily="2" charset="-78"/>
              </a:rPr>
              <a:t>Plots</a:t>
            </a:r>
          </a:p>
          <a:p>
            <a:pPr marL="855663" lvl="3"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each </a:t>
            </a:r>
            <a:r>
              <a:rPr lang="en-US" altLang="en-US" sz="1600" dirty="0">
                <a:solidFill>
                  <a:prstClr val="black"/>
                </a:solidFill>
                <a:latin typeface="Alexandria" pitchFamily="2" charset="-78"/>
                <a:cs typeface="Alexandria" pitchFamily="2" charset="-78"/>
              </a:rPr>
              <a:t>pair of values is treated as a pair of coordinates and plotted as points in </a:t>
            </a:r>
            <a:r>
              <a:rPr lang="en-US" altLang="en-US" sz="1600" dirty="0" smtClean="0">
                <a:solidFill>
                  <a:prstClr val="black"/>
                </a:solidFill>
                <a:latin typeface="Alexandria" pitchFamily="2" charset="-78"/>
                <a:cs typeface="Alexandria" pitchFamily="2" charset="-78"/>
              </a:rPr>
              <a:t>plane</a:t>
            </a:r>
          </a:p>
          <a:p>
            <a:pPr marL="1770063" lvl="5"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 </a:t>
            </a:r>
            <a:r>
              <a:rPr lang="en-US" altLang="en-US" sz="1600" dirty="0">
                <a:solidFill>
                  <a:prstClr val="black"/>
                </a:solidFill>
                <a:latin typeface="Alexandria" pitchFamily="2" charset="-78"/>
                <a:cs typeface="Alexandria" pitchFamily="2" charset="-78"/>
              </a:rPr>
              <a:t>X and Y are correlated if one attribute implies the </a:t>
            </a:r>
            <a:r>
              <a:rPr lang="en-US" altLang="en-US" sz="1600" dirty="0" smtClean="0">
                <a:solidFill>
                  <a:prstClr val="black"/>
                </a:solidFill>
                <a:latin typeface="Alexandria" pitchFamily="2" charset="-78"/>
                <a:cs typeface="Alexandria" pitchFamily="2" charset="-78"/>
              </a:rPr>
              <a:t>other</a:t>
            </a:r>
          </a:p>
          <a:p>
            <a:pPr marL="1770063" lvl="5"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 </a:t>
            </a:r>
            <a:r>
              <a:rPr lang="en-US" altLang="en-US" sz="1600" dirty="0">
                <a:solidFill>
                  <a:prstClr val="black"/>
                </a:solidFill>
                <a:latin typeface="Alexandria" pitchFamily="2" charset="-78"/>
                <a:cs typeface="Alexandria" pitchFamily="2" charset="-78"/>
              </a:rPr>
              <a:t>positive, negative, or null (uncorrelated</a:t>
            </a:r>
            <a:r>
              <a:rPr lang="en-US" altLang="en-US" sz="1600" dirty="0" smtClean="0">
                <a:solidFill>
                  <a:prstClr val="black"/>
                </a:solidFill>
                <a:latin typeface="Alexandria" pitchFamily="2" charset="-78"/>
                <a:cs typeface="Alexandria" pitchFamily="2" charset="-78"/>
              </a:rPr>
              <a:t>)</a:t>
            </a:r>
          </a:p>
          <a:p>
            <a:pPr marL="1770063" lvl="5"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For </a:t>
            </a:r>
            <a:r>
              <a:rPr lang="en-US" altLang="en-US" sz="1600" dirty="0">
                <a:solidFill>
                  <a:prstClr val="black"/>
                </a:solidFill>
                <a:latin typeface="Alexandria" pitchFamily="2" charset="-78"/>
                <a:cs typeface="Alexandria" pitchFamily="2" charset="-78"/>
              </a:rPr>
              <a:t>more attributes, we use a scatter plot matrix</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4"/>
          <a:stretch>
            <a:fillRect/>
          </a:stretch>
        </p:blipFill>
        <p:spPr>
          <a:xfrm>
            <a:off x="2577077" y="4092178"/>
            <a:ext cx="6424217" cy="1714649"/>
          </a:xfrm>
          <a:prstGeom prst="rect">
            <a:avLst/>
          </a:prstGeom>
        </p:spPr>
      </p:pic>
    </p:spTree>
    <p:extLst>
      <p:ext uri="{BB962C8B-B14F-4D97-AF65-F5344CB8AC3E}">
        <p14:creationId xmlns:p14="http://schemas.microsoft.com/office/powerpoint/2010/main" val="4004072740"/>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13452" y="1022245"/>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36183" y="2703520"/>
            <a:ext cx="8736542" cy="1200329"/>
          </a:xfrm>
          <a:prstGeom prst="rect">
            <a:avLst/>
          </a:prstGeom>
          <a:noFill/>
        </p:spPr>
        <p:txBody>
          <a:bodyPr wrap="square" rtlCol="0">
            <a:spAutoFit/>
          </a:bodyPr>
          <a:lstStyle/>
          <a:p>
            <a:pPr algn="ctr"/>
            <a:r>
              <a:rPr lang="en-US" sz="3600" b="1" dirty="0" smtClean="0">
                <a:latin typeface="Alexandria Black" pitchFamily="2" charset="-78"/>
                <a:cs typeface="Alexandria Black" pitchFamily="2" charset="-78"/>
              </a:rPr>
              <a:t>Data Preparation </a:t>
            </a:r>
          </a:p>
          <a:p>
            <a:pPr algn="ctr"/>
            <a:r>
              <a:rPr lang="en-US" sz="3600" b="1" dirty="0" smtClean="0">
                <a:solidFill>
                  <a:srgbClr val="FF0000"/>
                </a:solidFill>
                <a:latin typeface="Alexandria Black" pitchFamily="2" charset="-78"/>
                <a:cs typeface="Alexandria Black" pitchFamily="2" charset="-78"/>
              </a:rPr>
              <a:t>(Data Preprocessing )</a:t>
            </a:r>
            <a:endParaRPr lang="en-US" sz="3600" b="1" dirty="0">
              <a:solidFill>
                <a:srgbClr val="FF0000"/>
              </a:solidFill>
              <a:latin typeface="Alexandria Black" pitchFamily="2" charset="-78"/>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6649843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Reasons for Data Cleansing</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2825389"/>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data to be analyzed may be:</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Incomplete</a:t>
            </a:r>
            <a:r>
              <a:rPr lang="en-US" altLang="en-US" sz="1600" dirty="0">
                <a:solidFill>
                  <a:prstClr val="black"/>
                </a:solidFill>
                <a:latin typeface="Alexandria" pitchFamily="2" charset="-78"/>
                <a:cs typeface="Alexandria" pitchFamily="2" charset="-78"/>
              </a:rPr>
              <a:t>; where the data is missing (empty record)</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Noisy</a:t>
            </a:r>
            <a:r>
              <a:rPr lang="en-US" altLang="en-US" sz="1600" dirty="0">
                <a:solidFill>
                  <a:prstClr val="black"/>
                </a:solidFill>
                <a:latin typeface="Alexandria" pitchFamily="2" charset="-78"/>
                <a:cs typeface="Alexandria" pitchFamily="2" charset="-78"/>
              </a:rPr>
              <a:t>; where data may contain errors (data that have incorrect values -Gender Z )or outlier values (Outliers are data values that deviate from expected values of the rest of the data set) (Age 2500) </a:t>
            </a:r>
          </a:p>
          <a:p>
            <a:pPr marL="800100" lvl="1"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Inconsistent</a:t>
            </a:r>
            <a:r>
              <a:rPr lang="en-US" altLang="en-US" sz="1600" dirty="0">
                <a:solidFill>
                  <a:prstClr val="black"/>
                </a:solidFill>
                <a:latin typeface="Alexandria" pitchFamily="2" charset="-78"/>
                <a:cs typeface="Alexandria" pitchFamily="2" charset="-78"/>
              </a:rPr>
              <a:t>; where data may contain discrepancies in the values (age – birthdate ) , (Total-price and (unit-price and quantity).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087737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How can Data be Cleaned?</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334574" y="2353083"/>
            <a:ext cx="10367006" cy="2137380"/>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Filling-in </a:t>
            </a:r>
            <a:r>
              <a:rPr lang="en-US" altLang="en-US" sz="1600" dirty="0">
                <a:solidFill>
                  <a:prstClr val="black"/>
                </a:solidFill>
                <a:latin typeface="Alexandria" pitchFamily="2" charset="-78"/>
                <a:cs typeface="Alexandria" pitchFamily="2" charset="-78"/>
              </a:rPr>
              <a:t>Missing Values</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Smoothing Noisy Data (Validation and correction – Standardization)</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Identifying and Removing Outliers Using Inter-quartile Range</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Resolving Inconsistency (age – birthdate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08350233"/>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Dealing with Incomplete Data</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21743" y="51043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2012482"/>
            <a:ext cx="10367006" cy="3071610"/>
          </a:xfrm>
          <a:prstGeom prst="rect">
            <a:avLst/>
          </a:prstGeom>
          <a:noFill/>
        </p:spPr>
        <p:txBody>
          <a:bodyPr wrap="square" rtlCol="0">
            <a:spAutoFit/>
          </a:bodyPr>
          <a:lstStyle/>
          <a:p>
            <a:pPr lvl="0" algn="justLow" eaLnBrk="0" fontAlgn="base" hangingPunct="0">
              <a:lnSpc>
                <a:spcPct val="150000"/>
              </a:lnSpc>
              <a:spcBef>
                <a:spcPct val="20000"/>
              </a:spcBef>
              <a:spcAft>
                <a:spcPct val="0"/>
              </a:spcAft>
              <a:buSzPct val="80000"/>
            </a:pPr>
            <a:r>
              <a:rPr lang="en-US" altLang="en-US" sz="1600" dirty="0">
                <a:solidFill>
                  <a:prstClr val="black"/>
                </a:solidFill>
                <a:latin typeface="Alexandria" pitchFamily="2" charset="-78"/>
                <a:cs typeface="Alexandria" pitchFamily="2" charset="-78"/>
              </a:rPr>
              <a:t>There are several ways to deal with missing data:</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Replace </a:t>
            </a:r>
            <a:r>
              <a:rPr lang="en-US" altLang="en-US" sz="1600" dirty="0">
                <a:solidFill>
                  <a:prstClr val="black"/>
                </a:solidFill>
                <a:latin typeface="Alexandria" pitchFamily="2" charset="-78"/>
                <a:cs typeface="Alexandria" pitchFamily="2" charset="-78"/>
              </a:rPr>
              <a:t>the missing value with some </a:t>
            </a:r>
            <a:r>
              <a:rPr lang="en-US" altLang="en-US" sz="1600" b="1" u="sng" dirty="0">
                <a:solidFill>
                  <a:prstClr val="black"/>
                </a:solidFill>
                <a:latin typeface="Alexandria" pitchFamily="2" charset="-78"/>
                <a:cs typeface="Alexandria" pitchFamily="2" charset="-78"/>
              </a:rPr>
              <a:t>default value</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Replace the missing value with the field </a:t>
            </a:r>
            <a:r>
              <a:rPr lang="en-US" altLang="en-US" sz="1600" b="1" u="sng" dirty="0">
                <a:solidFill>
                  <a:prstClr val="black"/>
                </a:solidFill>
                <a:latin typeface="Alexandria" pitchFamily="2" charset="-78"/>
                <a:cs typeface="Alexandria" pitchFamily="2" charset="-78"/>
              </a:rPr>
              <a:t>mean</a:t>
            </a:r>
            <a:r>
              <a:rPr lang="en-US" altLang="en-US" sz="1600" dirty="0">
                <a:solidFill>
                  <a:prstClr val="black"/>
                </a:solidFill>
                <a:latin typeface="Alexandria" pitchFamily="2" charset="-78"/>
                <a:cs typeface="Alexandria" pitchFamily="2" charset="-78"/>
              </a:rPr>
              <a:t> for the fields that take numerical values or the </a:t>
            </a:r>
            <a:r>
              <a:rPr lang="en-US" altLang="en-US" sz="1600" b="1" u="sng" dirty="0">
                <a:solidFill>
                  <a:prstClr val="black"/>
                </a:solidFill>
                <a:latin typeface="Alexandria" pitchFamily="2" charset="-78"/>
                <a:cs typeface="Alexandria" pitchFamily="2" charset="-78"/>
              </a:rPr>
              <a:t>mode</a:t>
            </a:r>
            <a:r>
              <a:rPr lang="en-US" altLang="en-US" sz="1600" dirty="0">
                <a:solidFill>
                  <a:prstClr val="black"/>
                </a:solidFill>
                <a:latin typeface="Alexandria" pitchFamily="2" charset="-78"/>
                <a:cs typeface="Alexandria" pitchFamily="2" charset="-78"/>
              </a:rPr>
              <a:t> (if exists) for the fields that take categorical values</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Replace the missing values with a value generated at </a:t>
            </a:r>
            <a:r>
              <a:rPr lang="en-US" altLang="en-US" sz="1600" b="1" u="sng" dirty="0">
                <a:solidFill>
                  <a:prstClr val="black"/>
                </a:solidFill>
                <a:latin typeface="Alexandria" pitchFamily="2" charset="-78"/>
                <a:cs typeface="Alexandria" pitchFamily="2" charset="-78"/>
              </a:rPr>
              <a:t>random</a:t>
            </a:r>
            <a:r>
              <a:rPr lang="en-US" altLang="en-US" sz="1600" dirty="0">
                <a:solidFill>
                  <a:prstClr val="black"/>
                </a:solidFill>
                <a:latin typeface="Alexandria" pitchFamily="2" charset="-78"/>
                <a:cs typeface="Alexandria" pitchFamily="2" charset="-78"/>
              </a:rPr>
              <a:t> from the field distribution observed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86717982"/>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098290"/>
            <a:ext cx="10812720" cy="5441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Handling Outliers</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3" name="Group 22"/>
          <p:cNvGrpSpPr/>
          <p:nvPr/>
        </p:nvGrpSpPr>
        <p:grpSpPr>
          <a:xfrm>
            <a:off x="2102298" y="1292246"/>
            <a:ext cx="8645525" cy="3048000"/>
            <a:chOff x="1793876" y="1828800"/>
            <a:chExt cx="8645525" cy="3048000"/>
          </a:xfrm>
        </p:grpSpPr>
        <p:sp>
          <p:nvSpPr>
            <p:cNvPr id="24" name="Google Shape;339;p43"/>
            <p:cNvSpPr txBox="1"/>
            <p:nvPr/>
          </p:nvSpPr>
          <p:spPr>
            <a:xfrm>
              <a:off x="3886200" y="4038600"/>
              <a:ext cx="4419600" cy="461962"/>
            </a:xfrm>
            <a:prstGeom prst="rect">
              <a:avLst/>
            </a:prstGeom>
            <a:noFill/>
            <a:ln>
              <a:noFill/>
            </a:ln>
          </p:spPr>
          <p:txBody>
            <a:bodyPr spcFirstLastPara="1" wrap="square" lIns="91425" tIns="45700" rIns="91425" bIns="45700" anchor="ctr" anchorCtr="0">
              <a:noAutofit/>
            </a:bodyPr>
            <a:lstStyle/>
            <a:p>
              <a:pPr algn="ctr">
                <a:buClr>
                  <a:schemeClr val="dk1"/>
                </a:buClr>
                <a:buSzPts val="2400"/>
              </a:pPr>
              <a:r>
                <a:rPr lang="en-US" sz="2400" b="1">
                  <a:solidFill>
                    <a:schemeClr val="dk1"/>
                  </a:solidFill>
                  <a:latin typeface="Calibri"/>
                  <a:ea typeface="Calibri"/>
                  <a:cs typeface="Calibri"/>
                  <a:sym typeface="Calibri"/>
                </a:rPr>
                <a:t>Sample Table</a:t>
              </a:r>
              <a:endParaRPr/>
            </a:p>
          </p:txBody>
        </p:sp>
        <p:pic>
          <p:nvPicPr>
            <p:cNvPr id="26" name="Google Shape;341;p43"/>
            <p:cNvPicPr preferRelativeResize="0"/>
            <p:nvPr/>
          </p:nvPicPr>
          <p:blipFill rotWithShape="1">
            <a:blip r:embed="rId3">
              <a:alphaModFix/>
            </a:blip>
            <a:srcRect/>
            <a:stretch/>
          </p:blipFill>
          <p:spPr>
            <a:xfrm>
              <a:off x="1793876" y="1828800"/>
              <a:ext cx="8645525" cy="2286000"/>
            </a:xfrm>
            <a:prstGeom prst="rect">
              <a:avLst/>
            </a:prstGeom>
            <a:noFill/>
            <a:ln>
              <a:noFill/>
            </a:ln>
          </p:spPr>
        </p:pic>
        <p:grpSp>
          <p:nvGrpSpPr>
            <p:cNvPr id="27" name="Google Shape;342;p43"/>
            <p:cNvGrpSpPr/>
            <p:nvPr/>
          </p:nvGrpSpPr>
          <p:grpSpPr>
            <a:xfrm>
              <a:off x="2895600" y="2438400"/>
              <a:ext cx="3505200" cy="2362200"/>
              <a:chOff x="0" y="0"/>
              <a:chExt cx="2147483647" cy="2147483647"/>
            </a:xfrm>
          </p:grpSpPr>
          <p:sp>
            <p:nvSpPr>
              <p:cNvPr id="34" name="Google Shape;343;p43"/>
              <p:cNvSpPr txBox="1"/>
              <p:nvPr/>
            </p:nvSpPr>
            <p:spPr>
              <a:xfrm>
                <a:off x="1260479546" y="0"/>
                <a:ext cx="887004100" cy="1385473264"/>
              </a:xfrm>
              <a:prstGeom prst="rect">
                <a:avLst/>
              </a:prstGeom>
              <a:noFill/>
              <a:ln w="38100" cap="flat" cmpd="sng">
                <a:solidFill>
                  <a:srgbClr val="00206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Arial"/>
                  <a:ea typeface="Arial"/>
                  <a:cs typeface="Arial"/>
                  <a:sym typeface="Arial"/>
                </a:endParaRPr>
              </a:p>
            </p:txBody>
          </p:sp>
          <p:cxnSp>
            <p:nvCxnSpPr>
              <p:cNvPr id="35" name="Google Shape;344;p43"/>
              <p:cNvCxnSpPr/>
              <p:nvPr/>
            </p:nvCxnSpPr>
            <p:spPr>
              <a:xfrm rot="10800000" flipH="1">
                <a:off x="326791022" y="1246925868"/>
                <a:ext cx="933688538" cy="623462953"/>
              </a:xfrm>
              <a:prstGeom prst="straightConnector1">
                <a:avLst/>
              </a:prstGeom>
              <a:noFill/>
              <a:ln w="19050" cap="flat" cmpd="sng">
                <a:solidFill>
                  <a:srgbClr val="513E1B"/>
                </a:solidFill>
                <a:prstDash val="solid"/>
                <a:miter lim="800000"/>
                <a:headEnd type="none" w="med" len="med"/>
                <a:tailEnd type="stealth" w="med" len="med"/>
              </a:ln>
            </p:spPr>
          </p:cxnSp>
          <p:sp>
            <p:nvSpPr>
              <p:cNvPr id="36" name="Google Shape;345;p43"/>
              <p:cNvSpPr txBox="1"/>
              <p:nvPr/>
            </p:nvSpPr>
            <p:spPr>
              <a:xfrm>
                <a:off x="0" y="1801115330"/>
                <a:ext cx="700266421" cy="346368316"/>
              </a:xfrm>
              <a:prstGeom prst="rect">
                <a:avLst/>
              </a:prstGeom>
              <a:noFill/>
              <a:ln>
                <a:noFill/>
              </a:ln>
            </p:spPr>
            <p:txBody>
              <a:bodyPr spcFirstLastPara="1" wrap="square" lIns="91425" tIns="45700" rIns="91425" bIns="45700" anchor="t" anchorCtr="0">
                <a:noAutofit/>
              </a:bodyPr>
              <a:lstStyle/>
              <a:p>
                <a:pPr>
                  <a:buClr>
                    <a:schemeClr val="dk1"/>
                  </a:buClr>
                  <a:buSzPts val="1800"/>
                </a:pPr>
                <a:r>
                  <a:rPr lang="en-US" dirty="0">
                    <a:solidFill>
                      <a:schemeClr val="dk1"/>
                    </a:solidFill>
                    <a:latin typeface="Arial"/>
                    <a:ea typeface="Arial"/>
                    <a:cs typeface="Arial"/>
                    <a:sym typeface="Arial"/>
                  </a:rPr>
                  <a:t>Data Set</a:t>
                </a:r>
                <a:endParaRPr dirty="0"/>
              </a:p>
            </p:txBody>
          </p:sp>
        </p:grpSp>
        <p:grpSp>
          <p:nvGrpSpPr>
            <p:cNvPr id="28" name="Google Shape;346;p43"/>
            <p:cNvGrpSpPr/>
            <p:nvPr/>
          </p:nvGrpSpPr>
          <p:grpSpPr>
            <a:xfrm>
              <a:off x="5105400" y="2743200"/>
              <a:ext cx="4191000" cy="2133600"/>
              <a:chOff x="0" y="0"/>
              <a:chExt cx="2147483647" cy="2147483647"/>
            </a:xfrm>
          </p:grpSpPr>
          <p:grpSp>
            <p:nvGrpSpPr>
              <p:cNvPr id="29" name="Google Shape;347;p43"/>
              <p:cNvGrpSpPr/>
              <p:nvPr/>
            </p:nvGrpSpPr>
            <p:grpSpPr>
              <a:xfrm>
                <a:off x="0" y="0"/>
                <a:ext cx="585677388" cy="613566760"/>
                <a:chOff x="0" y="0"/>
                <a:chExt cx="2147483647" cy="2147483647"/>
              </a:xfrm>
            </p:grpSpPr>
            <p:sp>
              <p:nvSpPr>
                <p:cNvPr id="32" name="Google Shape;348;p43"/>
                <p:cNvSpPr txBox="1"/>
                <p:nvPr/>
              </p:nvSpPr>
              <p:spPr>
                <a:xfrm>
                  <a:off x="0" y="0"/>
                  <a:ext cx="2147483647" cy="1073741801"/>
                </a:xfrm>
                <a:prstGeom prst="rect">
                  <a:avLst/>
                </a:prstGeom>
                <a:noFill/>
                <a:ln w="38100" cap="flat" cmpd="sng">
                  <a:solidFill>
                    <a:srgbClr val="FF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Arial"/>
                    <a:ea typeface="Arial"/>
                    <a:cs typeface="Arial"/>
                    <a:sym typeface="Arial"/>
                  </a:endParaRPr>
                </a:p>
              </p:txBody>
            </p:sp>
            <p:sp>
              <p:nvSpPr>
                <p:cNvPr id="33" name="Google Shape;349;p43"/>
                <p:cNvSpPr txBox="1"/>
                <p:nvPr/>
              </p:nvSpPr>
              <p:spPr>
                <a:xfrm>
                  <a:off x="0" y="1073741845"/>
                  <a:ext cx="2147483647" cy="1073741801"/>
                </a:xfrm>
                <a:prstGeom prst="rect">
                  <a:avLst/>
                </a:prstGeom>
                <a:noFill/>
                <a:ln w="38100" cap="flat" cmpd="sng">
                  <a:solidFill>
                    <a:srgbClr val="FF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Arial"/>
                    <a:ea typeface="Arial"/>
                    <a:cs typeface="Arial"/>
                    <a:sym typeface="Arial"/>
                  </a:endParaRPr>
                </a:p>
              </p:txBody>
            </p:sp>
          </p:grpSp>
          <p:cxnSp>
            <p:nvCxnSpPr>
              <p:cNvPr id="30" name="Google Shape;350;p43"/>
              <p:cNvCxnSpPr/>
              <p:nvPr/>
            </p:nvCxnSpPr>
            <p:spPr>
              <a:xfrm rot="10800000">
                <a:off x="585677554" y="306783109"/>
                <a:ext cx="858993439" cy="1533916955"/>
              </a:xfrm>
              <a:prstGeom prst="straightConnector1">
                <a:avLst/>
              </a:prstGeom>
              <a:noFill/>
              <a:ln w="19050" cap="flat" cmpd="sng">
                <a:solidFill>
                  <a:srgbClr val="513E1B"/>
                </a:solidFill>
                <a:prstDash val="solid"/>
                <a:miter lim="800000"/>
                <a:headEnd type="none" w="med" len="med"/>
                <a:tailEnd type="stealth" w="med" len="med"/>
              </a:ln>
            </p:spPr>
          </p:cxnSp>
          <p:sp>
            <p:nvSpPr>
              <p:cNvPr id="31" name="Google Shape;351;p43"/>
              <p:cNvSpPr txBox="1"/>
              <p:nvPr/>
            </p:nvSpPr>
            <p:spPr>
              <a:xfrm>
                <a:off x="780903152" y="1764004408"/>
                <a:ext cx="1366580494" cy="383479238"/>
              </a:xfrm>
              <a:prstGeom prst="rect">
                <a:avLst/>
              </a:prstGeom>
              <a:noFill/>
              <a:ln>
                <a:noFill/>
              </a:ln>
            </p:spPr>
            <p:txBody>
              <a:bodyPr spcFirstLastPara="1" wrap="square" lIns="91425" tIns="45700" rIns="91425" bIns="45700" anchor="t" anchorCtr="0">
                <a:noAutofit/>
              </a:bodyPr>
              <a:lstStyle/>
              <a:p>
                <a:pPr>
                  <a:buClr>
                    <a:schemeClr val="dk1"/>
                  </a:buClr>
                  <a:buSzPts val="1800"/>
                </a:pPr>
                <a:r>
                  <a:rPr lang="en-US" dirty="0">
                    <a:solidFill>
                      <a:schemeClr val="dk1"/>
                    </a:solidFill>
                    <a:latin typeface="Arial"/>
                    <a:ea typeface="Arial"/>
                    <a:cs typeface="Arial"/>
                    <a:sym typeface="Arial"/>
                  </a:rPr>
                  <a:t>Possible Outlier Values</a:t>
                </a:r>
                <a:endParaRPr dirty="0"/>
              </a:p>
            </p:txBody>
          </p:sp>
        </p:grpSp>
      </p:grpSp>
      <p:sp>
        <p:nvSpPr>
          <p:cNvPr id="37" name="Google Shape;340;p43"/>
          <p:cNvSpPr txBox="1"/>
          <p:nvPr/>
        </p:nvSpPr>
        <p:spPr>
          <a:xfrm>
            <a:off x="1214180" y="4401646"/>
            <a:ext cx="9692148" cy="1754187"/>
          </a:xfrm>
          <a:prstGeom prst="rect">
            <a:avLst/>
          </a:prstGeom>
          <a:noFill/>
          <a:ln>
            <a:noFill/>
          </a:ln>
        </p:spPr>
        <p:txBody>
          <a:bodyPr spcFirstLastPara="1" wrap="square" lIns="91425" tIns="45700" rIns="91425" bIns="45700" anchor="t" anchorCtr="0">
            <a:noAutofit/>
          </a:bodyPr>
          <a:lstStyle/>
          <a:p>
            <a:pPr marL="280987" indent="-280987" algn="just">
              <a:lnSpc>
                <a:spcPct val="150000"/>
              </a:lnSpc>
              <a:buClr>
                <a:schemeClr val="dk1"/>
              </a:buClr>
              <a:buSzPts val="1800"/>
              <a:buFont typeface="Arial"/>
              <a:buChar char="•"/>
            </a:pPr>
            <a:r>
              <a:rPr lang="en-US" dirty="0">
                <a:solidFill>
                  <a:schemeClr val="dk1"/>
                </a:solidFill>
                <a:latin typeface="Arial"/>
                <a:ea typeface="Arial"/>
                <a:cs typeface="Arial"/>
                <a:sym typeface="Arial"/>
              </a:rPr>
              <a:t>Outliers are data values that deviate from expected values of the rest of the data set</a:t>
            </a:r>
            <a:endParaRPr dirty="0"/>
          </a:p>
          <a:p>
            <a:pPr marL="280987" indent="-280987" algn="just">
              <a:lnSpc>
                <a:spcPct val="150000"/>
              </a:lnSpc>
              <a:buClr>
                <a:schemeClr val="dk1"/>
              </a:buClr>
              <a:buSzPts val="1800"/>
              <a:buFont typeface="Arial"/>
              <a:buChar char="•"/>
            </a:pPr>
            <a:r>
              <a:rPr lang="en-US" dirty="0">
                <a:solidFill>
                  <a:schemeClr val="dk1"/>
                </a:solidFill>
                <a:latin typeface="Arial"/>
                <a:ea typeface="Arial"/>
                <a:cs typeface="Arial"/>
                <a:sym typeface="Arial"/>
              </a:rPr>
              <a:t>Outliers are extreme values that lie near the limits of the data range or go against the trend of the remaining data.</a:t>
            </a:r>
            <a:endParaRPr dirty="0"/>
          </a:p>
          <a:p>
            <a:pPr marL="280987" indent="-280987" algn="just">
              <a:lnSpc>
                <a:spcPct val="150000"/>
              </a:lnSpc>
              <a:buClr>
                <a:schemeClr val="dk1"/>
              </a:buClr>
              <a:buSzPts val="1800"/>
              <a:buFont typeface="Arial"/>
              <a:buChar char="•"/>
            </a:pPr>
            <a:r>
              <a:rPr lang="en-US" dirty="0">
                <a:solidFill>
                  <a:schemeClr val="dk1"/>
                </a:solidFill>
                <a:latin typeface="Arial"/>
                <a:ea typeface="Arial"/>
                <a:cs typeface="Arial"/>
                <a:sym typeface="Arial"/>
              </a:rPr>
              <a:t>Normally, outliers need </a:t>
            </a:r>
            <a:r>
              <a:rPr lang="en-US" b="1" u="sng" dirty="0">
                <a:solidFill>
                  <a:schemeClr val="dk1"/>
                </a:solidFill>
                <a:latin typeface="Arial"/>
                <a:ea typeface="Arial"/>
                <a:cs typeface="Arial"/>
                <a:sym typeface="Arial"/>
              </a:rPr>
              <a:t>more investigation</a:t>
            </a:r>
            <a:r>
              <a:rPr lang="en-US" dirty="0">
                <a:solidFill>
                  <a:schemeClr val="dk1"/>
                </a:solidFill>
                <a:latin typeface="Arial"/>
                <a:ea typeface="Arial"/>
                <a:cs typeface="Arial"/>
                <a:sym typeface="Arial"/>
              </a:rPr>
              <a:t> to make sure that they don’t occur due to mistakes during data entry</a:t>
            </a:r>
            <a:endParaRPr dirty="0"/>
          </a:p>
        </p:txBody>
      </p:sp>
    </p:spTree>
    <p:extLst>
      <p:ext uri="{BB962C8B-B14F-4D97-AF65-F5344CB8AC3E}">
        <p14:creationId xmlns:p14="http://schemas.microsoft.com/office/powerpoint/2010/main" val="591221909"/>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7060214"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Handling Outliers Using Inter-quartile Range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14179" y="4274038"/>
            <a:ext cx="10367006" cy="1717393"/>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A Quartile </a:t>
            </a:r>
            <a:r>
              <a:rPr lang="en-US" altLang="en-US" sz="1600" dirty="0">
                <a:solidFill>
                  <a:prstClr val="black"/>
                </a:solidFill>
                <a:latin typeface="Alexandria" pitchFamily="2" charset="-78"/>
                <a:cs typeface="Alexandria" pitchFamily="2" charset="-78"/>
              </a:rPr>
              <a:t>is any of the three values which divide the sorted data set into four equal parts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First quartile (Q1) </a:t>
            </a:r>
            <a:r>
              <a:rPr lang="en-US" altLang="en-US" sz="1600" dirty="0">
                <a:solidFill>
                  <a:prstClr val="black"/>
                </a:solidFill>
                <a:latin typeface="Alexandria" pitchFamily="2" charset="-78"/>
                <a:cs typeface="Alexandria" pitchFamily="2" charset="-78"/>
              </a:rPr>
              <a:t>cuts off lowest 25% of data </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Second quartile (Q2) </a:t>
            </a:r>
            <a:r>
              <a:rPr lang="en-US" altLang="en-US" sz="1600" dirty="0">
                <a:solidFill>
                  <a:prstClr val="black"/>
                </a:solidFill>
                <a:latin typeface="Alexandria" pitchFamily="2" charset="-78"/>
                <a:cs typeface="Alexandria" pitchFamily="2" charset="-78"/>
              </a:rPr>
              <a:t>cuts data set in half (it is the median of the data set)</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Third quartile (Q3) </a:t>
            </a:r>
            <a:r>
              <a:rPr lang="en-US" altLang="en-US" sz="1600" dirty="0">
                <a:solidFill>
                  <a:prstClr val="black"/>
                </a:solidFill>
                <a:latin typeface="Alexandria" pitchFamily="2" charset="-78"/>
                <a:cs typeface="Alexandria" pitchFamily="2" charset="-78"/>
              </a:rPr>
              <a:t>cuts off highest 25% of data, or lowest 75%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p:cNvGrpSpPr/>
          <p:nvPr/>
        </p:nvGrpSpPr>
        <p:grpSpPr>
          <a:xfrm>
            <a:off x="2788138" y="1378439"/>
            <a:ext cx="7010400" cy="2895599"/>
            <a:chOff x="2514600" y="1905001"/>
            <a:chExt cx="7010400" cy="2895599"/>
          </a:xfrm>
        </p:grpSpPr>
        <p:sp>
          <p:nvSpPr>
            <p:cNvPr id="12" name="Google Shape;356;p44"/>
            <p:cNvSpPr txBox="1"/>
            <p:nvPr/>
          </p:nvSpPr>
          <p:spPr>
            <a:xfrm>
              <a:off x="2590800" y="2373313"/>
              <a:ext cx="5105400" cy="369887"/>
            </a:xfrm>
            <a:prstGeom prst="rect">
              <a:avLst/>
            </a:prstGeom>
            <a:solidFill>
              <a:srgbClr val="EAE8E8"/>
            </a:solidFill>
            <a:ln>
              <a:noFill/>
            </a:ln>
          </p:spPr>
          <p:txBody>
            <a:bodyPr spcFirstLastPara="1" wrap="square" lIns="91425" tIns="45700" rIns="91425" bIns="45700" anchor="t" anchorCtr="0">
              <a:noAutofit/>
            </a:bodyPr>
            <a:lstStyle/>
            <a:p>
              <a:pPr algn="ctr">
                <a:buClr>
                  <a:schemeClr val="dk1"/>
                </a:buClr>
                <a:buSzPts val="1800"/>
              </a:pPr>
              <a:r>
                <a:rPr lang="en-US">
                  <a:solidFill>
                    <a:schemeClr val="dk1"/>
                  </a:solidFill>
                  <a:latin typeface="Arial"/>
                  <a:ea typeface="Arial"/>
                  <a:cs typeface="Arial"/>
                  <a:sym typeface="Arial"/>
                </a:rPr>
                <a:t>        75% of data items</a:t>
              </a:r>
              <a:endParaRPr/>
            </a:p>
          </p:txBody>
        </p:sp>
        <p:sp>
          <p:nvSpPr>
            <p:cNvPr id="13" name="Google Shape;357;p44"/>
            <p:cNvSpPr txBox="1"/>
            <p:nvPr/>
          </p:nvSpPr>
          <p:spPr>
            <a:xfrm>
              <a:off x="2590800" y="2743200"/>
              <a:ext cx="3429000" cy="381000"/>
            </a:xfrm>
            <a:prstGeom prst="rect">
              <a:avLst/>
            </a:prstGeom>
            <a:solidFill>
              <a:schemeClr val="accent1"/>
            </a:solidFill>
            <a:ln w="19050" cap="flat" cmpd="sng">
              <a:solidFill>
                <a:srgbClr val="6B859A"/>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Arial"/>
                <a:ea typeface="Arial"/>
                <a:cs typeface="Arial"/>
                <a:sym typeface="Arial"/>
              </a:endParaRPr>
            </a:p>
          </p:txBody>
        </p:sp>
        <p:cxnSp>
          <p:nvCxnSpPr>
            <p:cNvPr id="14" name="Google Shape;360;p44"/>
            <p:cNvCxnSpPr/>
            <p:nvPr/>
          </p:nvCxnSpPr>
          <p:spPr>
            <a:xfrm rot="5400000" flipH="1">
              <a:off x="5393531" y="3753644"/>
              <a:ext cx="1293812" cy="34925"/>
            </a:xfrm>
            <a:prstGeom prst="straightConnector1">
              <a:avLst/>
            </a:prstGeom>
            <a:noFill/>
            <a:ln w="38100" cap="flat" cmpd="sng">
              <a:solidFill>
                <a:srgbClr val="FF0000"/>
              </a:solidFill>
              <a:prstDash val="solid"/>
              <a:miter lim="800000"/>
              <a:headEnd type="none" w="med" len="med"/>
              <a:tailEnd type="stealth" w="med" len="med"/>
            </a:ln>
          </p:spPr>
        </p:cxnSp>
        <p:sp>
          <p:nvSpPr>
            <p:cNvPr id="15" name="Google Shape;361;p44"/>
            <p:cNvSpPr txBox="1"/>
            <p:nvPr/>
          </p:nvSpPr>
          <p:spPr>
            <a:xfrm>
              <a:off x="5791200" y="4419600"/>
              <a:ext cx="533400" cy="381000"/>
            </a:xfrm>
            <a:prstGeom prst="rect">
              <a:avLst/>
            </a:prstGeom>
            <a:noFill/>
            <a:ln>
              <a:noFill/>
            </a:ln>
          </p:spPr>
          <p:txBody>
            <a:bodyPr spcFirstLastPara="1" wrap="square" lIns="91425" tIns="45700" rIns="91425" bIns="45700" anchor="t" anchorCtr="0">
              <a:noAutofit/>
            </a:bodyPr>
            <a:lstStyle/>
            <a:p>
              <a:pPr>
                <a:buClr>
                  <a:schemeClr val="dk1"/>
                </a:buClr>
                <a:buSzPts val="1800"/>
              </a:pPr>
              <a:r>
                <a:rPr lang="en-US" b="1">
                  <a:solidFill>
                    <a:schemeClr val="dk1"/>
                  </a:solidFill>
                  <a:latin typeface="Arial"/>
                  <a:ea typeface="Arial"/>
                  <a:cs typeface="Arial"/>
                  <a:sym typeface="Arial"/>
                </a:rPr>
                <a:t>Q2</a:t>
              </a:r>
              <a:endParaRPr/>
            </a:p>
          </p:txBody>
        </p:sp>
        <p:sp>
          <p:nvSpPr>
            <p:cNvPr id="16" name="Google Shape;362;p44"/>
            <p:cNvSpPr txBox="1"/>
            <p:nvPr/>
          </p:nvSpPr>
          <p:spPr>
            <a:xfrm>
              <a:off x="2590800" y="2743200"/>
              <a:ext cx="1676400" cy="381000"/>
            </a:xfrm>
            <a:prstGeom prst="rect">
              <a:avLst/>
            </a:prstGeom>
            <a:solidFill>
              <a:srgbClr val="EBB391"/>
            </a:solidFill>
            <a:ln w="19050" cap="flat" cmpd="sng">
              <a:solidFill>
                <a:srgbClr val="6B859A"/>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Arial"/>
                <a:ea typeface="Arial"/>
                <a:cs typeface="Arial"/>
                <a:sym typeface="Arial"/>
              </a:endParaRPr>
            </a:p>
          </p:txBody>
        </p:sp>
        <p:grpSp>
          <p:nvGrpSpPr>
            <p:cNvPr id="17" name="Google Shape;363;p44"/>
            <p:cNvGrpSpPr/>
            <p:nvPr/>
          </p:nvGrpSpPr>
          <p:grpSpPr>
            <a:xfrm>
              <a:off x="4038600" y="1905001"/>
              <a:ext cx="533400" cy="839787"/>
              <a:chOff x="0" y="0"/>
              <a:chExt cx="2147483647" cy="2147483647"/>
            </a:xfrm>
          </p:grpSpPr>
          <p:cxnSp>
            <p:nvCxnSpPr>
              <p:cNvPr id="26" name="Google Shape;364;p44"/>
              <p:cNvCxnSpPr/>
              <p:nvPr/>
            </p:nvCxnSpPr>
            <p:spPr>
              <a:xfrm rot="5400000">
                <a:off x="-152374785" y="1461421807"/>
                <a:ext cx="2145454581" cy="8126707"/>
              </a:xfrm>
              <a:prstGeom prst="straightConnector1">
                <a:avLst/>
              </a:prstGeom>
              <a:noFill/>
              <a:ln w="38100" cap="flat" cmpd="sng">
                <a:solidFill>
                  <a:srgbClr val="FF0000"/>
                </a:solidFill>
                <a:prstDash val="solid"/>
                <a:miter lim="800000"/>
                <a:headEnd type="none" w="med" len="med"/>
                <a:tailEnd type="stealth" w="med" len="med"/>
              </a:ln>
            </p:spPr>
          </p:cxnSp>
          <p:sp>
            <p:nvSpPr>
              <p:cNvPr id="27" name="Google Shape;365;p44"/>
              <p:cNvSpPr txBox="1"/>
              <p:nvPr/>
            </p:nvSpPr>
            <p:spPr>
              <a:xfrm>
                <a:off x="0" y="0"/>
                <a:ext cx="2147483647" cy="975204968"/>
              </a:xfrm>
              <a:prstGeom prst="rect">
                <a:avLst/>
              </a:prstGeom>
              <a:noFill/>
              <a:ln>
                <a:noFill/>
              </a:ln>
            </p:spPr>
            <p:txBody>
              <a:bodyPr spcFirstLastPara="1" wrap="square" lIns="91425" tIns="45700" rIns="91425" bIns="45700" anchor="t" anchorCtr="0">
                <a:noAutofit/>
              </a:bodyPr>
              <a:lstStyle/>
              <a:p>
                <a:pPr>
                  <a:buClr>
                    <a:schemeClr val="dk1"/>
                  </a:buClr>
                  <a:buSzPts val="1800"/>
                </a:pPr>
                <a:r>
                  <a:rPr lang="en-US" b="1">
                    <a:solidFill>
                      <a:schemeClr val="dk1"/>
                    </a:solidFill>
                    <a:latin typeface="Arial"/>
                    <a:ea typeface="Arial"/>
                    <a:cs typeface="Arial"/>
                    <a:sym typeface="Arial"/>
                  </a:rPr>
                  <a:t>Q1</a:t>
                </a:r>
                <a:endParaRPr/>
              </a:p>
            </p:txBody>
          </p:sp>
        </p:grpSp>
        <p:sp>
          <p:nvSpPr>
            <p:cNvPr id="18" name="Google Shape;366;p44"/>
            <p:cNvSpPr txBox="1"/>
            <p:nvPr/>
          </p:nvSpPr>
          <p:spPr>
            <a:xfrm>
              <a:off x="6019800" y="2743200"/>
              <a:ext cx="1676400" cy="381000"/>
            </a:xfrm>
            <a:prstGeom prst="rect">
              <a:avLst/>
            </a:prstGeom>
            <a:solidFill>
              <a:srgbClr val="7F7F7F"/>
            </a:solidFill>
            <a:ln w="19050" cap="flat" cmpd="sng">
              <a:solidFill>
                <a:srgbClr val="6B859A"/>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Arial"/>
                <a:ea typeface="Arial"/>
                <a:cs typeface="Arial"/>
                <a:sym typeface="Arial"/>
              </a:endParaRPr>
            </a:p>
          </p:txBody>
        </p:sp>
        <p:grpSp>
          <p:nvGrpSpPr>
            <p:cNvPr id="19" name="Google Shape;367;p44"/>
            <p:cNvGrpSpPr/>
            <p:nvPr/>
          </p:nvGrpSpPr>
          <p:grpSpPr>
            <a:xfrm>
              <a:off x="7467600" y="1905001"/>
              <a:ext cx="533400" cy="839787"/>
              <a:chOff x="0" y="0"/>
              <a:chExt cx="2147483647" cy="2147483647"/>
            </a:xfrm>
          </p:grpSpPr>
          <p:cxnSp>
            <p:nvCxnSpPr>
              <p:cNvPr id="23" name="Google Shape;368;p44"/>
              <p:cNvCxnSpPr/>
              <p:nvPr/>
            </p:nvCxnSpPr>
            <p:spPr>
              <a:xfrm rot="5400000">
                <a:off x="-152374785" y="1461421807"/>
                <a:ext cx="2145454581" cy="8126707"/>
              </a:xfrm>
              <a:prstGeom prst="straightConnector1">
                <a:avLst/>
              </a:prstGeom>
              <a:noFill/>
              <a:ln w="38100" cap="flat" cmpd="sng">
                <a:solidFill>
                  <a:srgbClr val="FF0000"/>
                </a:solidFill>
                <a:prstDash val="solid"/>
                <a:miter lim="800000"/>
                <a:headEnd type="none" w="med" len="med"/>
                <a:tailEnd type="stealth" w="med" len="med"/>
              </a:ln>
            </p:spPr>
          </p:cxnSp>
          <p:sp>
            <p:nvSpPr>
              <p:cNvPr id="24" name="Google Shape;369;p44"/>
              <p:cNvSpPr txBox="1"/>
              <p:nvPr/>
            </p:nvSpPr>
            <p:spPr>
              <a:xfrm>
                <a:off x="0" y="0"/>
                <a:ext cx="2147483647" cy="975204968"/>
              </a:xfrm>
              <a:prstGeom prst="rect">
                <a:avLst/>
              </a:prstGeom>
              <a:noFill/>
              <a:ln>
                <a:noFill/>
              </a:ln>
            </p:spPr>
            <p:txBody>
              <a:bodyPr spcFirstLastPara="1" wrap="square" lIns="91425" tIns="45700" rIns="91425" bIns="45700" anchor="t" anchorCtr="0">
                <a:noAutofit/>
              </a:bodyPr>
              <a:lstStyle/>
              <a:p>
                <a:pPr>
                  <a:buClr>
                    <a:schemeClr val="dk1"/>
                  </a:buClr>
                  <a:buSzPts val="1800"/>
                </a:pPr>
                <a:r>
                  <a:rPr lang="en-US" b="1">
                    <a:solidFill>
                      <a:schemeClr val="dk1"/>
                    </a:solidFill>
                    <a:latin typeface="Arial"/>
                    <a:ea typeface="Arial"/>
                    <a:cs typeface="Arial"/>
                    <a:sym typeface="Arial"/>
                  </a:rPr>
                  <a:t>Q3</a:t>
                </a:r>
                <a:endParaRPr/>
              </a:p>
            </p:txBody>
          </p:sp>
        </p:grpSp>
        <p:sp>
          <p:nvSpPr>
            <p:cNvPr id="20" name="Google Shape;370;p44"/>
            <p:cNvSpPr txBox="1"/>
            <p:nvPr/>
          </p:nvSpPr>
          <p:spPr>
            <a:xfrm>
              <a:off x="2590800" y="2754313"/>
              <a:ext cx="6934200" cy="369887"/>
            </a:xfrm>
            <a:prstGeom prst="rect">
              <a:avLst/>
            </a:prstGeom>
            <a:noFill/>
            <a:ln w="38100" cap="flat" cmpd="sng">
              <a:solidFill>
                <a:srgbClr val="002060"/>
              </a:solidFill>
              <a:prstDash val="solid"/>
              <a:miter lim="800000"/>
              <a:headEnd type="none" w="sm" len="sm"/>
              <a:tailEnd type="none" w="sm" len="sm"/>
            </a:ln>
          </p:spPr>
          <p:txBody>
            <a:bodyPr spcFirstLastPara="1" wrap="square" lIns="91425" tIns="45700" rIns="91425" bIns="45700" anchor="t" anchorCtr="0">
              <a:noAutofit/>
            </a:bodyPr>
            <a:lstStyle/>
            <a:p>
              <a:pPr algn="ctr">
                <a:buClr>
                  <a:schemeClr val="dk1"/>
                </a:buClr>
                <a:buSzPts val="1800"/>
              </a:pPr>
              <a:r>
                <a:rPr lang="en-US" b="1" dirty="0">
                  <a:solidFill>
                    <a:schemeClr val="dk1"/>
                  </a:solidFill>
                  <a:latin typeface="Arial"/>
                  <a:ea typeface="Arial"/>
                  <a:cs typeface="Arial"/>
                  <a:sym typeface="Arial"/>
                </a:rPr>
                <a:t>Sorted Data Items</a:t>
              </a:r>
              <a:endParaRPr dirty="0"/>
            </a:p>
          </p:txBody>
        </p:sp>
        <p:sp>
          <p:nvSpPr>
            <p:cNvPr id="21" name="Google Shape;371;p44"/>
            <p:cNvSpPr txBox="1"/>
            <p:nvPr/>
          </p:nvSpPr>
          <p:spPr>
            <a:xfrm>
              <a:off x="2590800" y="3163887"/>
              <a:ext cx="1676400" cy="646112"/>
            </a:xfrm>
            <a:prstGeom prst="rect">
              <a:avLst/>
            </a:prstGeom>
            <a:solidFill>
              <a:srgbClr val="EAE8E8"/>
            </a:solidFill>
            <a:ln>
              <a:noFill/>
            </a:ln>
          </p:spPr>
          <p:txBody>
            <a:bodyPr spcFirstLastPara="1" wrap="square" lIns="91425" tIns="45700" rIns="91425" bIns="45700" anchor="t" anchorCtr="0">
              <a:noAutofit/>
            </a:bodyPr>
            <a:lstStyle/>
            <a:p>
              <a:pPr algn="ctr">
                <a:buClr>
                  <a:schemeClr val="dk1"/>
                </a:buClr>
                <a:buSzPts val="1800"/>
              </a:pPr>
              <a:r>
                <a:rPr lang="en-US" dirty="0">
                  <a:solidFill>
                    <a:schemeClr val="dk1"/>
                  </a:solidFill>
                  <a:latin typeface="Arial"/>
                  <a:ea typeface="Arial"/>
                  <a:cs typeface="Arial"/>
                  <a:sym typeface="Arial"/>
                </a:rPr>
                <a:t>25% of data items</a:t>
              </a:r>
              <a:endParaRPr dirty="0"/>
            </a:p>
          </p:txBody>
        </p:sp>
        <p:sp>
          <p:nvSpPr>
            <p:cNvPr id="22" name="Google Shape;372;p44"/>
            <p:cNvSpPr txBox="1"/>
            <p:nvPr/>
          </p:nvSpPr>
          <p:spPr>
            <a:xfrm>
              <a:off x="2514600" y="3973513"/>
              <a:ext cx="3505200" cy="369887"/>
            </a:xfrm>
            <a:prstGeom prst="rect">
              <a:avLst/>
            </a:prstGeom>
            <a:solidFill>
              <a:srgbClr val="EAE8E8"/>
            </a:solidFill>
            <a:ln>
              <a:noFill/>
            </a:ln>
          </p:spPr>
          <p:txBody>
            <a:bodyPr spcFirstLastPara="1" wrap="square" lIns="91425" tIns="45700" rIns="91425" bIns="45700" anchor="t" anchorCtr="0">
              <a:noAutofit/>
            </a:bodyPr>
            <a:lstStyle/>
            <a:p>
              <a:pPr algn="ctr">
                <a:buClr>
                  <a:schemeClr val="dk1"/>
                </a:buClr>
                <a:buSzPts val="1800"/>
              </a:pPr>
              <a:r>
                <a:rPr lang="en-US">
                  <a:solidFill>
                    <a:schemeClr val="dk1"/>
                  </a:solidFill>
                  <a:latin typeface="Arial"/>
                  <a:ea typeface="Arial"/>
                  <a:cs typeface="Arial"/>
                  <a:sym typeface="Arial"/>
                </a:rPr>
                <a:t>50% of data items</a:t>
              </a:r>
              <a:endParaRPr/>
            </a:p>
          </p:txBody>
        </p:sp>
      </p:grpSp>
    </p:spTree>
    <p:extLst>
      <p:ext uri="{BB962C8B-B14F-4D97-AF65-F5344CB8AC3E}">
        <p14:creationId xmlns:p14="http://schemas.microsoft.com/office/powerpoint/2010/main" val="351727588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Computing Q1, Q2, and Q3</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3663952"/>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to </a:t>
            </a:r>
            <a:r>
              <a:rPr lang="en-US" altLang="en-US" sz="1600" dirty="0">
                <a:solidFill>
                  <a:prstClr val="black"/>
                </a:solidFill>
                <a:latin typeface="Alexandria" pitchFamily="2" charset="-78"/>
                <a:cs typeface="Alexandria" pitchFamily="2" charset="-78"/>
              </a:rPr>
              <a:t>compute Q1, Q2, and Q3, use the following method:</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Order </a:t>
            </a:r>
            <a:r>
              <a:rPr lang="en-US" altLang="en-US" sz="1600" dirty="0">
                <a:solidFill>
                  <a:prstClr val="black"/>
                </a:solidFill>
                <a:latin typeface="Alexandria" pitchFamily="2" charset="-78"/>
                <a:cs typeface="Alexandria" pitchFamily="2" charset="-78"/>
              </a:rPr>
              <a:t>the given data set in ascending order.</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Use the median to divide the ordered data set into two halves. This median is second quartile (Q2). Exclude this median (if it is one of the data items) from any further computation.</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first quartile (Q1) value is the median of the lower half of the data.</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third quartile (Q3) value is the median of the upper half of the data.</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6251342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6654185"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Detecting Outliers using Inter-quartile Range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401;p48"/>
          <p:cNvSpPr txBox="1">
            <a:spLocks/>
          </p:cNvSpPr>
          <p:nvPr/>
        </p:nvSpPr>
        <p:spPr>
          <a:xfrm>
            <a:off x="1600200" y="1600200"/>
            <a:ext cx="8915400" cy="2913434"/>
          </a:xfrm>
          <a:prstGeom prst="rect">
            <a:avLst/>
          </a:prstGeom>
          <a:noFill/>
          <a:ln>
            <a:noFill/>
          </a:ln>
        </p:spPr>
        <p:txBody>
          <a:bodyPr spcFirstLastPara="1" vert="horz" wrap="square" lIns="91425" tIns="45700" rIns="91425" bIns="4570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19087" indent="-319087">
              <a:lnSpc>
                <a:spcPct val="150000"/>
              </a:lnSpc>
              <a:spcBef>
                <a:spcPts val="0"/>
              </a:spcBef>
              <a:buClr>
                <a:schemeClr val="accent2"/>
              </a:buClr>
              <a:buSzPts val="1740"/>
              <a:buFont typeface="Noto Sans Symbols"/>
              <a:buChar char="◻"/>
            </a:pPr>
            <a:r>
              <a:rPr lang="en-US" sz="2900" dirty="0" smtClean="0">
                <a:solidFill>
                  <a:schemeClr val="dk1"/>
                </a:solidFill>
                <a:latin typeface="Questrial"/>
                <a:ea typeface="Questrial"/>
                <a:cs typeface="Questrial"/>
                <a:sym typeface="Questrial"/>
              </a:rPr>
              <a:t>Compute the Inter-Quartile Range (</a:t>
            </a:r>
            <a:r>
              <a:rPr lang="en-US" sz="2900" b="1" u="sng" dirty="0" smtClean="0">
                <a:solidFill>
                  <a:schemeClr val="dk1"/>
                </a:solidFill>
                <a:latin typeface="Questrial"/>
                <a:ea typeface="Questrial"/>
                <a:cs typeface="Questrial"/>
                <a:sym typeface="Questrial"/>
              </a:rPr>
              <a:t>IQR</a:t>
            </a:r>
            <a:r>
              <a:rPr lang="en-US" sz="2900" dirty="0" smtClean="0">
                <a:solidFill>
                  <a:schemeClr val="dk1"/>
                </a:solidFill>
                <a:latin typeface="Questrial"/>
                <a:ea typeface="Questrial"/>
                <a:cs typeface="Questrial"/>
                <a:sym typeface="Questrial"/>
              </a:rPr>
              <a:t>) as follows:</a:t>
            </a:r>
            <a:endParaRPr lang="en-US" dirty="0" smtClean="0"/>
          </a:p>
          <a:p>
            <a:pPr marL="319087" indent="-319087" algn="ctr">
              <a:lnSpc>
                <a:spcPct val="150000"/>
              </a:lnSpc>
              <a:spcBef>
                <a:spcPts val="700"/>
              </a:spcBef>
              <a:buClr>
                <a:schemeClr val="accent2"/>
              </a:buClr>
              <a:buSzPts val="1740"/>
              <a:buFont typeface="Arial" panose="020B0604020202020204" pitchFamily="34" charset="0"/>
              <a:buNone/>
            </a:pPr>
            <a:r>
              <a:rPr lang="en-US" sz="2900" dirty="0" smtClean="0">
                <a:solidFill>
                  <a:schemeClr val="dk1"/>
                </a:solidFill>
                <a:latin typeface="Questrial"/>
                <a:ea typeface="Questrial"/>
                <a:cs typeface="Questrial"/>
                <a:sym typeface="Questrial"/>
              </a:rPr>
              <a:t>IQR = Q3 − Q1</a:t>
            </a:r>
            <a:endParaRPr lang="en-US" dirty="0" smtClean="0"/>
          </a:p>
          <a:p>
            <a:pPr marL="319087" indent="-319087">
              <a:lnSpc>
                <a:spcPct val="150000"/>
              </a:lnSpc>
              <a:spcBef>
                <a:spcPts val="700"/>
              </a:spcBef>
              <a:buClr>
                <a:schemeClr val="accent2"/>
              </a:buClr>
              <a:buSzPts val="1740"/>
              <a:buFont typeface="Noto Sans Symbols"/>
              <a:buChar char="◻"/>
            </a:pPr>
            <a:r>
              <a:rPr lang="en-US" sz="2900" dirty="0" smtClean="0">
                <a:solidFill>
                  <a:schemeClr val="dk1"/>
                </a:solidFill>
                <a:latin typeface="Questrial"/>
                <a:ea typeface="Questrial"/>
                <a:cs typeface="Questrial"/>
                <a:sym typeface="Questrial"/>
              </a:rPr>
              <a:t>A data value is an outlier if:</a:t>
            </a:r>
            <a:endParaRPr lang="en-US" dirty="0" smtClean="0"/>
          </a:p>
          <a:p>
            <a:pPr marL="639762" lvl="1" indent="-273049">
              <a:lnSpc>
                <a:spcPct val="150000"/>
              </a:lnSpc>
              <a:buClr>
                <a:schemeClr val="accent1"/>
              </a:buClr>
              <a:buSzPts val="1820"/>
              <a:buFont typeface="Noto Sans Symbols"/>
              <a:buChar char="⬜"/>
            </a:pPr>
            <a:r>
              <a:rPr lang="en-US" sz="2600" dirty="0" smtClean="0">
                <a:solidFill>
                  <a:schemeClr val="dk1"/>
                </a:solidFill>
                <a:latin typeface="Questrial"/>
                <a:ea typeface="Questrial"/>
                <a:cs typeface="Questrial"/>
                <a:sym typeface="Questrial"/>
              </a:rPr>
              <a:t>its value is &lt;= (Q1 – 1.5*IQR), or</a:t>
            </a:r>
            <a:endParaRPr lang="en-US" dirty="0" smtClean="0"/>
          </a:p>
          <a:p>
            <a:pPr marL="639762" lvl="1" indent="-273049">
              <a:lnSpc>
                <a:spcPct val="150000"/>
              </a:lnSpc>
              <a:buClr>
                <a:schemeClr val="accent1"/>
              </a:buClr>
              <a:buSzPts val="1820"/>
              <a:buFont typeface="Noto Sans Symbols"/>
              <a:buChar char="⬜"/>
            </a:pPr>
            <a:r>
              <a:rPr lang="en-US" sz="2600" dirty="0" smtClean="0">
                <a:solidFill>
                  <a:schemeClr val="dk1"/>
                </a:solidFill>
                <a:latin typeface="Questrial"/>
                <a:ea typeface="Questrial"/>
                <a:cs typeface="Questrial"/>
                <a:sym typeface="Questrial"/>
              </a:rPr>
              <a:t>its value is &gt;= (Q3 + 1.5*IQR).</a:t>
            </a:r>
            <a:endParaRPr lang="en-US" dirty="0"/>
          </a:p>
        </p:txBody>
      </p:sp>
    </p:spTree>
    <p:extLst>
      <p:ext uri="{BB962C8B-B14F-4D97-AF65-F5344CB8AC3E}">
        <p14:creationId xmlns:p14="http://schemas.microsoft.com/office/powerpoint/2010/main" val="1208761630"/>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Noisy Data</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2554545"/>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Noisy </a:t>
            </a:r>
            <a:r>
              <a:rPr lang="en-US" altLang="en-US" sz="1600" dirty="0">
                <a:solidFill>
                  <a:prstClr val="black"/>
                </a:solidFill>
                <a:latin typeface="Alexandria" pitchFamily="2" charset="-78"/>
                <a:cs typeface="Alexandria" pitchFamily="2" charset="-78"/>
              </a:rPr>
              <a:t>data are the kind of data that have incorrect values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Some reasons for noisy data:</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Data </a:t>
            </a:r>
            <a:r>
              <a:rPr lang="en-US" altLang="en-US" sz="1600" dirty="0">
                <a:solidFill>
                  <a:prstClr val="black"/>
                </a:solidFill>
                <a:latin typeface="Alexandria" pitchFamily="2" charset="-78"/>
                <a:cs typeface="Alexandria" pitchFamily="2" charset="-78"/>
              </a:rPr>
              <a:t>collection instruments may be faulty</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Human or computer errors may occur during data entry</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Transmission errors may occur</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Technology limitations like buffer size, may occur during data-entry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38504640"/>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Noisy Data</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Google Shape;454;p54"/>
          <p:cNvPicPr preferRelativeResize="0"/>
          <p:nvPr/>
        </p:nvPicPr>
        <p:blipFill rotWithShape="1">
          <a:blip r:embed="rId3">
            <a:alphaModFix/>
          </a:blip>
          <a:srcRect/>
          <a:stretch/>
        </p:blipFill>
        <p:spPr>
          <a:xfrm>
            <a:off x="1762125" y="1828800"/>
            <a:ext cx="8667750" cy="2305050"/>
          </a:xfrm>
          <a:prstGeom prst="rect">
            <a:avLst/>
          </a:prstGeom>
          <a:noFill/>
          <a:ln>
            <a:noFill/>
          </a:ln>
        </p:spPr>
      </p:pic>
      <p:sp>
        <p:nvSpPr>
          <p:cNvPr id="12" name="Google Shape;455;p54"/>
          <p:cNvSpPr txBox="1"/>
          <p:nvPr/>
        </p:nvSpPr>
        <p:spPr>
          <a:xfrm>
            <a:off x="3886200" y="4038600"/>
            <a:ext cx="4419600" cy="461962"/>
          </a:xfrm>
          <a:prstGeom prst="rect">
            <a:avLst/>
          </a:prstGeom>
          <a:noFill/>
          <a:ln>
            <a:noFill/>
          </a:ln>
        </p:spPr>
        <p:txBody>
          <a:bodyPr spcFirstLastPara="1" wrap="square" lIns="91425" tIns="45700" rIns="91425" bIns="45700" anchor="ctr" anchorCtr="0">
            <a:noAutofit/>
          </a:bodyPr>
          <a:lstStyle/>
          <a:p>
            <a:pPr algn="ctr">
              <a:buClr>
                <a:schemeClr val="dk1"/>
              </a:buClr>
              <a:buSzPts val="2400"/>
            </a:pPr>
            <a:r>
              <a:rPr lang="en-US" sz="2400" b="1" dirty="0">
                <a:solidFill>
                  <a:schemeClr val="dk1"/>
                </a:solidFill>
                <a:latin typeface="Calibri"/>
                <a:ea typeface="Calibri"/>
                <a:cs typeface="Calibri"/>
                <a:sym typeface="Calibri"/>
              </a:rPr>
              <a:t>Examples of Noisy Data</a:t>
            </a:r>
            <a:endParaRPr dirty="0"/>
          </a:p>
        </p:txBody>
      </p:sp>
    </p:spTree>
    <p:extLst>
      <p:ext uri="{BB962C8B-B14F-4D97-AF65-F5344CB8AC3E}">
        <p14:creationId xmlns:p14="http://schemas.microsoft.com/office/powerpoint/2010/main" val="120282649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Smoothing Noisy Data</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153149" y="1947949"/>
            <a:ext cx="10367006" cy="2209836"/>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By </a:t>
            </a:r>
            <a:r>
              <a:rPr lang="en-US" altLang="en-US" sz="1600" b="1" dirty="0">
                <a:solidFill>
                  <a:prstClr val="black"/>
                </a:solidFill>
                <a:latin typeface="Alexandria" pitchFamily="2" charset="-78"/>
                <a:cs typeface="Alexandria" pitchFamily="2" charset="-78"/>
              </a:rPr>
              <a:t>smoothing noisy data </a:t>
            </a:r>
            <a:r>
              <a:rPr lang="en-US" altLang="en-US" sz="1600" dirty="0">
                <a:solidFill>
                  <a:prstClr val="black"/>
                </a:solidFill>
                <a:latin typeface="Alexandria" pitchFamily="2" charset="-78"/>
                <a:cs typeface="Alexandria" pitchFamily="2" charset="-78"/>
              </a:rPr>
              <a:t>we can correct the errors</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Smoothing noisy data is performed by:</a:t>
            </a:r>
          </a:p>
          <a:p>
            <a:pPr marL="1257300" lvl="2"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Validation </a:t>
            </a:r>
            <a:r>
              <a:rPr lang="en-US" altLang="en-US" sz="1600" dirty="0">
                <a:solidFill>
                  <a:prstClr val="black"/>
                </a:solidFill>
                <a:latin typeface="Alexandria" pitchFamily="2" charset="-78"/>
                <a:cs typeface="Alexandria" pitchFamily="2" charset="-78"/>
              </a:rPr>
              <a:t>and correction</a:t>
            </a:r>
          </a:p>
          <a:p>
            <a:pPr marL="1257300" lvl="2"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Standardization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9634873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Data Inconsistency </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031873"/>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b="1" u="sng" dirty="0" smtClean="0">
                <a:solidFill>
                  <a:prstClr val="black"/>
                </a:solidFill>
                <a:latin typeface="Alexandria" pitchFamily="2" charset="-78"/>
                <a:cs typeface="Alexandria" pitchFamily="2" charset="-78"/>
              </a:rPr>
              <a:t>Data </a:t>
            </a:r>
            <a:r>
              <a:rPr lang="en-US" altLang="en-US" sz="1600" b="1" u="sng" dirty="0">
                <a:solidFill>
                  <a:prstClr val="black"/>
                </a:solidFill>
                <a:latin typeface="Alexandria" pitchFamily="2" charset="-78"/>
                <a:cs typeface="Alexandria" pitchFamily="2" charset="-78"/>
              </a:rPr>
              <a:t>inconsistency </a:t>
            </a:r>
            <a:r>
              <a:rPr lang="en-US" altLang="en-US" sz="1600" dirty="0">
                <a:solidFill>
                  <a:prstClr val="black"/>
                </a:solidFill>
                <a:latin typeface="Alexandria" pitchFamily="2" charset="-78"/>
                <a:cs typeface="Alexandria" pitchFamily="2" charset="-78"/>
              </a:rPr>
              <a:t>means that different data items contain discrepancies in their values </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It can occur when different data items depend on other data items and their values don’t match; for example:</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u="sng" dirty="0">
                <a:solidFill>
                  <a:prstClr val="black"/>
                </a:solidFill>
                <a:latin typeface="Alexandria" pitchFamily="2" charset="-78"/>
                <a:cs typeface="Alexandria" pitchFamily="2" charset="-78"/>
              </a:rPr>
              <a:t>Age</a:t>
            </a:r>
            <a:r>
              <a:rPr lang="en-US" altLang="en-US" sz="1600" dirty="0">
                <a:solidFill>
                  <a:prstClr val="black"/>
                </a:solidFill>
                <a:latin typeface="Alexandria" pitchFamily="2" charset="-78"/>
                <a:cs typeface="Alexandria" pitchFamily="2" charset="-78"/>
              </a:rPr>
              <a:t> and </a:t>
            </a:r>
            <a:r>
              <a:rPr lang="en-US" altLang="en-US" sz="1600" b="1" u="sng" dirty="0">
                <a:solidFill>
                  <a:prstClr val="black"/>
                </a:solidFill>
                <a:latin typeface="Alexandria" pitchFamily="2" charset="-78"/>
                <a:cs typeface="Alexandria" pitchFamily="2" charset="-78"/>
              </a:rPr>
              <a:t>Birth-date</a:t>
            </a:r>
            <a:r>
              <a:rPr lang="en-US" altLang="en-US" sz="1600" dirty="0">
                <a:solidFill>
                  <a:prstClr val="black"/>
                </a:solidFill>
                <a:latin typeface="Alexandria" pitchFamily="2" charset="-78"/>
                <a:cs typeface="Alexandria" pitchFamily="2" charset="-78"/>
              </a:rPr>
              <a:t>; age can be computed from the birth-date, hence the value of Age must match the value computed from the birth-date</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City</a:t>
            </a:r>
            <a:r>
              <a:rPr lang="en-US" altLang="en-US" sz="1600" dirty="0">
                <a:solidFill>
                  <a:prstClr val="black"/>
                </a:solidFill>
                <a:latin typeface="Alexandria" pitchFamily="2" charset="-78"/>
                <a:cs typeface="Alexandria" pitchFamily="2" charset="-78"/>
              </a:rPr>
              <a:t> and </a:t>
            </a:r>
            <a:r>
              <a:rPr lang="en-US" altLang="en-US" sz="1600" b="1" dirty="0">
                <a:solidFill>
                  <a:prstClr val="black"/>
                </a:solidFill>
                <a:latin typeface="Alexandria" pitchFamily="2" charset="-78"/>
                <a:cs typeface="Alexandria" pitchFamily="2" charset="-78"/>
              </a:rPr>
              <a:t>Phone-area-code</a:t>
            </a:r>
            <a:r>
              <a:rPr lang="en-US" altLang="en-US" sz="1600" dirty="0">
                <a:solidFill>
                  <a:prstClr val="black"/>
                </a:solidFill>
                <a:latin typeface="Alexandria" pitchFamily="2" charset="-78"/>
                <a:cs typeface="Alexandria" pitchFamily="2" charset="-78"/>
              </a:rPr>
              <a:t>; each city has certain area-code</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Total-price</a:t>
            </a:r>
            <a:r>
              <a:rPr lang="en-US" altLang="en-US" sz="1600" dirty="0">
                <a:solidFill>
                  <a:prstClr val="black"/>
                </a:solidFill>
                <a:latin typeface="Alexandria" pitchFamily="2" charset="-78"/>
                <a:cs typeface="Alexandria" pitchFamily="2" charset="-78"/>
              </a:rPr>
              <a:t> and (</a:t>
            </a:r>
            <a:r>
              <a:rPr lang="en-US" altLang="en-US" sz="1600" b="1" dirty="0">
                <a:solidFill>
                  <a:prstClr val="black"/>
                </a:solidFill>
                <a:latin typeface="Alexandria" pitchFamily="2" charset="-78"/>
                <a:cs typeface="Alexandria" pitchFamily="2" charset="-78"/>
              </a:rPr>
              <a:t>unit-price</a:t>
            </a:r>
            <a:r>
              <a:rPr lang="en-US" altLang="en-US" sz="1600" dirty="0">
                <a:solidFill>
                  <a:prstClr val="black"/>
                </a:solidFill>
                <a:latin typeface="Alexandria" pitchFamily="2" charset="-78"/>
                <a:cs typeface="Alexandria" pitchFamily="2" charset="-78"/>
              </a:rPr>
              <a:t> and </a:t>
            </a:r>
            <a:r>
              <a:rPr lang="en-US" altLang="en-US" sz="1600" b="1" dirty="0">
                <a:solidFill>
                  <a:prstClr val="black"/>
                </a:solidFill>
                <a:latin typeface="Alexandria" pitchFamily="2" charset="-78"/>
                <a:cs typeface="Alexandria" pitchFamily="2" charset="-78"/>
              </a:rPr>
              <a:t>quantity</a:t>
            </a:r>
            <a:r>
              <a:rPr lang="en-US" altLang="en-US" sz="1600" dirty="0">
                <a:solidFill>
                  <a:prstClr val="black"/>
                </a:solidFill>
                <a:latin typeface="Alexandria" pitchFamily="2" charset="-78"/>
                <a:cs typeface="Alexandria" pitchFamily="2" charset="-78"/>
              </a:rPr>
              <a:t>); total-price can be computed from the unit-price and quantity</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These dependencies can be utilized to detect errors and substitute missing values or correct wrong values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9659164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065069"/>
            <a:ext cx="10812720" cy="5564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Data Inconsistency Example </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p:cNvGrpSpPr/>
          <p:nvPr/>
        </p:nvGrpSpPr>
        <p:grpSpPr>
          <a:xfrm>
            <a:off x="2029838" y="871478"/>
            <a:ext cx="8895944" cy="5101442"/>
            <a:chOff x="1524000" y="1271588"/>
            <a:chExt cx="8895944" cy="5101442"/>
          </a:xfrm>
        </p:grpSpPr>
        <p:sp>
          <p:nvSpPr>
            <p:cNvPr id="12" name="Google Shape;510;p62"/>
            <p:cNvSpPr txBox="1"/>
            <p:nvPr/>
          </p:nvSpPr>
          <p:spPr>
            <a:xfrm>
              <a:off x="1524000" y="1271588"/>
              <a:ext cx="533400" cy="244475"/>
            </a:xfrm>
            <a:prstGeom prst="rect">
              <a:avLst/>
            </a:prstGeom>
            <a:noFill/>
            <a:ln>
              <a:noFill/>
            </a:ln>
          </p:spPr>
          <p:txBody>
            <a:bodyPr spcFirstLastPara="1" wrap="square" lIns="91425" tIns="45700" rIns="91425" bIns="45700" anchor="ctr" anchorCtr="0">
              <a:noAutofit/>
            </a:bodyPr>
            <a:lstStyle/>
            <a:p>
              <a:pPr algn="ctr">
                <a:lnSpc>
                  <a:spcPct val="80000"/>
                </a:lnSpc>
                <a:buClr>
                  <a:srgbClr val="FFFFFF"/>
                </a:buClr>
                <a:buSzPts val="1200"/>
              </a:pPr>
              <a:fld id="{00000000-1234-1234-1234-123412341234}" type="slidenum">
                <a:rPr lang="en-US" sz="1200" b="1">
                  <a:solidFill>
                    <a:srgbClr val="FFFFFF"/>
                  </a:solidFill>
                  <a:latin typeface="Arial"/>
                  <a:ea typeface="Arial"/>
                  <a:cs typeface="Arial"/>
                  <a:sym typeface="Arial"/>
                </a:rPr>
                <a:pPr algn="ctr">
                  <a:lnSpc>
                    <a:spcPct val="80000"/>
                  </a:lnSpc>
                  <a:buClr>
                    <a:srgbClr val="FFFFFF"/>
                  </a:buClr>
                  <a:buSzPts val="1200"/>
                </a:pPr>
                <a:t>38</a:t>
              </a:fld>
              <a:endParaRPr/>
            </a:p>
          </p:txBody>
        </p:sp>
        <p:grpSp>
          <p:nvGrpSpPr>
            <p:cNvPr id="13" name="Google Shape;511;p62"/>
            <p:cNvGrpSpPr/>
            <p:nvPr/>
          </p:nvGrpSpPr>
          <p:grpSpPr>
            <a:xfrm>
              <a:off x="1905000" y="1600201"/>
              <a:ext cx="8382000" cy="1933575"/>
              <a:chOff x="0" y="0"/>
              <a:chExt cx="2147483647" cy="2147483646"/>
            </a:xfrm>
          </p:grpSpPr>
          <p:pic>
            <p:nvPicPr>
              <p:cNvPr id="26" name="Google Shape;512;p62"/>
              <p:cNvPicPr preferRelativeResize="0"/>
              <p:nvPr/>
            </p:nvPicPr>
            <p:blipFill rotWithShape="1">
              <a:blip r:embed="rId3">
                <a:alphaModFix/>
              </a:blip>
              <a:srcRect/>
              <a:stretch/>
            </p:blipFill>
            <p:spPr>
              <a:xfrm>
                <a:off x="0" y="0"/>
                <a:ext cx="2147483647" cy="1682019170"/>
              </a:xfrm>
              <a:prstGeom prst="rect">
                <a:avLst/>
              </a:prstGeom>
              <a:noFill/>
              <a:ln>
                <a:noFill/>
              </a:ln>
            </p:spPr>
          </p:pic>
          <p:sp>
            <p:nvSpPr>
              <p:cNvPr id="27" name="Google Shape;513;p62"/>
              <p:cNvSpPr txBox="1"/>
              <p:nvPr/>
            </p:nvSpPr>
            <p:spPr>
              <a:xfrm>
                <a:off x="507587027" y="1634745318"/>
                <a:ext cx="1132309597" cy="512738328"/>
              </a:xfrm>
              <a:prstGeom prst="rect">
                <a:avLst/>
              </a:prstGeom>
              <a:noFill/>
              <a:ln>
                <a:noFill/>
              </a:ln>
            </p:spPr>
            <p:txBody>
              <a:bodyPr spcFirstLastPara="1" wrap="square" lIns="91425" tIns="45700" rIns="91425" bIns="45700" anchor="ctr" anchorCtr="0">
                <a:noAutofit/>
              </a:bodyPr>
              <a:lstStyle/>
              <a:p>
                <a:pPr algn="ctr">
                  <a:buClr>
                    <a:schemeClr val="dk1"/>
                  </a:buClr>
                  <a:buSzPts val="2400"/>
                </a:pPr>
                <a:r>
                  <a:rPr lang="en-US" sz="2400" b="1" dirty="0">
                    <a:solidFill>
                      <a:schemeClr val="dk1"/>
                    </a:solidFill>
                    <a:latin typeface="Calibri"/>
                    <a:ea typeface="Calibri"/>
                    <a:cs typeface="Calibri"/>
                    <a:sym typeface="Calibri"/>
                  </a:rPr>
                  <a:t>Example of Inconsistent Data</a:t>
                </a:r>
                <a:endParaRPr dirty="0"/>
              </a:p>
            </p:txBody>
          </p:sp>
        </p:grpSp>
        <p:grpSp>
          <p:nvGrpSpPr>
            <p:cNvPr id="14" name="Google Shape;514;p62"/>
            <p:cNvGrpSpPr/>
            <p:nvPr/>
          </p:nvGrpSpPr>
          <p:grpSpPr>
            <a:xfrm>
              <a:off x="1919288" y="3733800"/>
              <a:ext cx="8353425" cy="1962150"/>
              <a:chOff x="0" y="0"/>
              <a:chExt cx="2147483647" cy="2147483647"/>
            </a:xfrm>
          </p:grpSpPr>
          <p:pic>
            <p:nvPicPr>
              <p:cNvPr id="23" name="Google Shape;515;p62"/>
              <p:cNvPicPr preferRelativeResize="0"/>
              <p:nvPr/>
            </p:nvPicPr>
            <p:blipFill rotWithShape="1">
              <a:blip r:embed="rId4">
                <a:alphaModFix/>
              </a:blip>
              <a:srcRect/>
              <a:stretch/>
            </p:blipFill>
            <p:spPr>
              <a:xfrm>
                <a:off x="0" y="0"/>
                <a:ext cx="2147483647" cy="1647099074"/>
              </a:xfrm>
              <a:prstGeom prst="rect">
                <a:avLst/>
              </a:prstGeom>
              <a:noFill/>
              <a:ln>
                <a:noFill/>
              </a:ln>
            </p:spPr>
          </p:pic>
          <p:sp>
            <p:nvSpPr>
              <p:cNvPr id="24" name="Google Shape;516;p62"/>
              <p:cNvSpPr txBox="1"/>
              <p:nvPr/>
            </p:nvSpPr>
            <p:spPr>
              <a:xfrm>
                <a:off x="427292781" y="1642212378"/>
                <a:ext cx="1371255212" cy="505271268"/>
              </a:xfrm>
              <a:prstGeom prst="rect">
                <a:avLst/>
              </a:prstGeom>
              <a:noFill/>
              <a:ln>
                <a:noFill/>
              </a:ln>
            </p:spPr>
            <p:txBody>
              <a:bodyPr spcFirstLastPara="1" wrap="square" lIns="91425" tIns="45700" rIns="91425" bIns="45700" anchor="ctr" anchorCtr="0">
                <a:noAutofit/>
              </a:bodyPr>
              <a:lstStyle/>
              <a:p>
                <a:pPr algn="ctr">
                  <a:buClr>
                    <a:schemeClr val="dk1"/>
                  </a:buClr>
                  <a:buSzPts val="2400"/>
                </a:pPr>
                <a:r>
                  <a:rPr lang="en-US" sz="2400" b="1">
                    <a:solidFill>
                      <a:schemeClr val="dk1"/>
                    </a:solidFill>
                    <a:latin typeface="Calibri"/>
                    <a:ea typeface="Calibri"/>
                    <a:cs typeface="Calibri"/>
                    <a:sym typeface="Calibri"/>
                  </a:rPr>
                  <a:t>Data Inconsistency Marked in Red</a:t>
                </a:r>
                <a:endParaRPr/>
              </a:p>
            </p:txBody>
          </p:sp>
        </p:grpSp>
        <p:grpSp>
          <p:nvGrpSpPr>
            <p:cNvPr id="15" name="Google Shape;517;p62"/>
            <p:cNvGrpSpPr/>
            <p:nvPr/>
          </p:nvGrpSpPr>
          <p:grpSpPr>
            <a:xfrm>
              <a:off x="1752600" y="4495801"/>
              <a:ext cx="3048000" cy="1817687"/>
              <a:chOff x="0" y="0"/>
              <a:chExt cx="2147483647" cy="2147483647"/>
            </a:xfrm>
          </p:grpSpPr>
          <p:cxnSp>
            <p:nvCxnSpPr>
              <p:cNvPr id="20" name="Google Shape;518;p62"/>
              <p:cNvCxnSpPr/>
              <p:nvPr/>
            </p:nvCxnSpPr>
            <p:spPr>
              <a:xfrm rot="10800000" flipH="1">
                <a:off x="858993463" y="0"/>
                <a:ext cx="1288490183" cy="1710484177"/>
              </a:xfrm>
              <a:prstGeom prst="straightConnector1">
                <a:avLst/>
              </a:prstGeom>
              <a:noFill/>
              <a:ln w="19050" cap="flat" cmpd="sng">
                <a:solidFill>
                  <a:schemeClr val="dk1"/>
                </a:solidFill>
                <a:prstDash val="solid"/>
                <a:miter lim="800000"/>
                <a:headEnd type="none" w="med" len="med"/>
                <a:tailEnd type="stealth" w="med" len="med"/>
              </a:ln>
            </p:spPr>
          </p:cxnSp>
          <p:cxnSp>
            <p:nvCxnSpPr>
              <p:cNvPr id="21" name="Google Shape;519;p62"/>
              <p:cNvCxnSpPr/>
              <p:nvPr/>
            </p:nvCxnSpPr>
            <p:spPr>
              <a:xfrm rot="10800000" flipH="1">
                <a:off x="858993463" y="540152747"/>
                <a:ext cx="1288490183" cy="1170331430"/>
              </a:xfrm>
              <a:prstGeom prst="straightConnector1">
                <a:avLst/>
              </a:prstGeom>
              <a:noFill/>
              <a:ln w="19050" cap="flat" cmpd="sng">
                <a:solidFill>
                  <a:schemeClr val="dk1"/>
                </a:solidFill>
                <a:prstDash val="solid"/>
                <a:miter lim="800000"/>
                <a:headEnd type="none" w="med" len="med"/>
                <a:tailEnd type="stealth" w="med" len="med"/>
              </a:ln>
            </p:spPr>
          </p:cxnSp>
          <p:sp>
            <p:nvSpPr>
              <p:cNvPr id="22" name="Google Shape;520;p62"/>
              <p:cNvSpPr txBox="1"/>
              <p:nvPr/>
            </p:nvSpPr>
            <p:spPr>
              <a:xfrm>
                <a:off x="0" y="1711007667"/>
                <a:ext cx="1717986856" cy="436475979"/>
              </a:xfrm>
              <a:prstGeom prst="rect">
                <a:avLst/>
              </a:prstGeom>
              <a:noFill/>
              <a:ln>
                <a:noFill/>
              </a:ln>
            </p:spPr>
            <p:txBody>
              <a:bodyPr spcFirstLastPara="1" wrap="square" lIns="91425" tIns="45700" rIns="91425" bIns="45700" anchor="t" anchorCtr="0">
                <a:noAutofit/>
              </a:bodyPr>
              <a:lstStyle/>
              <a:p>
                <a:pPr>
                  <a:buClr>
                    <a:schemeClr val="dk1"/>
                  </a:buClr>
                  <a:buSzPts val="1800"/>
                </a:pPr>
                <a:r>
                  <a:rPr lang="en-US" b="1">
                    <a:solidFill>
                      <a:schemeClr val="dk1"/>
                    </a:solidFill>
                    <a:latin typeface="Arial"/>
                    <a:ea typeface="Arial"/>
                    <a:cs typeface="Arial"/>
                    <a:sym typeface="Arial"/>
                  </a:rPr>
                  <a:t>Incorrect Area-Code</a:t>
                </a:r>
                <a:endParaRPr/>
              </a:p>
            </p:txBody>
          </p:sp>
        </p:grpSp>
        <p:grpSp>
          <p:nvGrpSpPr>
            <p:cNvPr id="16" name="Google Shape;521;p62"/>
            <p:cNvGrpSpPr/>
            <p:nvPr/>
          </p:nvGrpSpPr>
          <p:grpSpPr>
            <a:xfrm>
              <a:off x="5085944" y="5217829"/>
              <a:ext cx="5334000" cy="1155201"/>
              <a:chOff x="-7833041" y="556236860"/>
              <a:chExt cx="2147483646" cy="1302243962"/>
            </a:xfrm>
          </p:grpSpPr>
          <p:cxnSp>
            <p:nvCxnSpPr>
              <p:cNvPr id="17" name="Google Shape;522;p62"/>
              <p:cNvCxnSpPr/>
              <p:nvPr/>
            </p:nvCxnSpPr>
            <p:spPr>
              <a:xfrm rot="-5400000">
                <a:off x="964130673" y="306911505"/>
                <a:ext cx="618040891" cy="1116691602"/>
              </a:xfrm>
              <a:prstGeom prst="straightConnector1">
                <a:avLst/>
              </a:prstGeom>
              <a:noFill/>
              <a:ln w="19050" cap="flat" cmpd="sng">
                <a:solidFill>
                  <a:schemeClr val="dk1"/>
                </a:solidFill>
                <a:prstDash val="solid"/>
                <a:miter lim="800000"/>
                <a:headEnd type="none" w="med" len="med"/>
                <a:tailEnd type="stealth" w="med" len="med"/>
              </a:ln>
            </p:spPr>
          </p:cxnSp>
          <p:cxnSp>
            <p:nvCxnSpPr>
              <p:cNvPr id="18" name="Google Shape;523;p62"/>
              <p:cNvCxnSpPr/>
              <p:nvPr/>
            </p:nvCxnSpPr>
            <p:spPr>
              <a:xfrm rot="-5400000">
                <a:off x="1040826514" y="521659875"/>
                <a:ext cx="464649208" cy="1116691602"/>
              </a:xfrm>
              <a:prstGeom prst="straightConnector1">
                <a:avLst/>
              </a:prstGeom>
              <a:noFill/>
              <a:ln w="19050" cap="flat" cmpd="sng">
                <a:solidFill>
                  <a:schemeClr val="dk1"/>
                </a:solidFill>
                <a:prstDash val="solid"/>
                <a:miter lim="800000"/>
                <a:headEnd type="none" w="med" len="med"/>
                <a:tailEnd type="stealth" w="med" len="med"/>
              </a:ln>
            </p:spPr>
          </p:cxnSp>
          <p:sp>
            <p:nvSpPr>
              <p:cNvPr id="19" name="Google Shape;524;p62"/>
              <p:cNvSpPr txBox="1"/>
              <p:nvPr/>
            </p:nvSpPr>
            <p:spPr>
              <a:xfrm>
                <a:off x="-7833041" y="1442137289"/>
                <a:ext cx="2147483646" cy="416343533"/>
              </a:xfrm>
              <a:prstGeom prst="rect">
                <a:avLst/>
              </a:prstGeom>
              <a:noFill/>
              <a:ln>
                <a:noFill/>
              </a:ln>
            </p:spPr>
            <p:txBody>
              <a:bodyPr spcFirstLastPara="1" wrap="square" lIns="91425" tIns="45700" rIns="91425" bIns="45700" anchor="t" anchorCtr="0">
                <a:noAutofit/>
              </a:bodyPr>
              <a:lstStyle/>
              <a:p>
                <a:pPr>
                  <a:buClr>
                    <a:schemeClr val="dk1"/>
                  </a:buClr>
                  <a:buSzPts val="1800"/>
                </a:pPr>
                <a:r>
                  <a:rPr lang="en-US" b="1" dirty="0" err="1">
                    <a:solidFill>
                      <a:schemeClr val="dk1"/>
                    </a:solidFill>
                    <a:latin typeface="Arial"/>
                    <a:ea typeface="Arial"/>
                    <a:cs typeface="Arial"/>
                    <a:sym typeface="Arial"/>
                  </a:rPr>
                  <a:t>Total_Price</a:t>
                </a:r>
                <a:r>
                  <a:rPr lang="en-US" b="1" dirty="0">
                    <a:solidFill>
                      <a:schemeClr val="dk1"/>
                    </a:solidFill>
                    <a:latin typeface="Arial"/>
                    <a:ea typeface="Arial"/>
                    <a:cs typeface="Arial"/>
                    <a:sym typeface="Arial"/>
                  </a:rPr>
                  <a:t> doesn’t equal (Quantity*</a:t>
                </a:r>
                <a:r>
                  <a:rPr lang="en-US" b="1" dirty="0" err="1">
                    <a:solidFill>
                      <a:schemeClr val="dk1"/>
                    </a:solidFill>
                    <a:latin typeface="Arial"/>
                    <a:ea typeface="Arial"/>
                    <a:cs typeface="Arial"/>
                    <a:sym typeface="Arial"/>
                  </a:rPr>
                  <a:t>Unit_Price</a:t>
                </a:r>
                <a:r>
                  <a:rPr lang="en-US" b="1" dirty="0">
                    <a:solidFill>
                      <a:schemeClr val="dk1"/>
                    </a:solidFill>
                    <a:latin typeface="Arial"/>
                    <a:ea typeface="Arial"/>
                    <a:cs typeface="Arial"/>
                    <a:sym typeface="Arial"/>
                  </a:rPr>
                  <a:t>)</a:t>
                </a:r>
                <a:endParaRPr dirty="0"/>
              </a:p>
            </p:txBody>
          </p:sp>
        </p:grpSp>
      </p:grpSp>
    </p:spTree>
    <p:extLst>
      <p:ext uri="{BB962C8B-B14F-4D97-AF65-F5344CB8AC3E}">
        <p14:creationId xmlns:p14="http://schemas.microsoft.com/office/powerpoint/2010/main" val="410517362"/>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13452" y="1022245"/>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36183" y="2703520"/>
            <a:ext cx="8736542" cy="1200329"/>
          </a:xfrm>
          <a:prstGeom prst="rect">
            <a:avLst/>
          </a:prstGeom>
          <a:noFill/>
        </p:spPr>
        <p:txBody>
          <a:bodyPr wrap="square" rtlCol="0">
            <a:spAutoFit/>
          </a:bodyPr>
          <a:lstStyle/>
          <a:p>
            <a:pPr algn="ctr"/>
            <a:r>
              <a:rPr lang="en-US" sz="3600" b="1" dirty="0" smtClean="0">
                <a:solidFill>
                  <a:srgbClr val="FF0000"/>
                </a:solidFill>
                <a:latin typeface="Alexandria Black" pitchFamily="2" charset="-78"/>
                <a:cs typeface="Alexandria Black" pitchFamily="2" charset="-78"/>
              </a:rPr>
              <a:t>Data </a:t>
            </a:r>
            <a:r>
              <a:rPr lang="en-US" sz="3600" b="1" dirty="0">
                <a:solidFill>
                  <a:srgbClr val="FF0000"/>
                </a:solidFill>
                <a:latin typeface="Alexandria Black" pitchFamily="2" charset="-78"/>
                <a:cs typeface="Alexandria Black" pitchFamily="2" charset="-78"/>
              </a:rPr>
              <a:t>Integration , Transformation and Normalization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5026233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5"/>
            <a:ext cx="10812720" cy="5422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Methods for Collecting Raw Data</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5066002"/>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Manually</a:t>
            </a:r>
            <a:endParaRPr lang="en-US" altLang="en-US" sz="1600" b="1" dirty="0">
              <a:solidFill>
                <a:prstClr val="black"/>
              </a:solidFill>
              <a:latin typeface="Alexandria" pitchFamily="2" charset="-78"/>
              <a:cs typeface="Alexandria" pitchFamily="2" charset="-78"/>
            </a:endParaRP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Using Surveys</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Using Observations</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Based on Contributions from experts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Using special computer peripherals </a:t>
            </a:r>
            <a:r>
              <a:rPr lang="en-US" altLang="en-US" sz="1600" b="1" dirty="0" err="1">
                <a:solidFill>
                  <a:prstClr val="black"/>
                </a:solidFill>
                <a:latin typeface="Alexandria" pitchFamily="2" charset="-78"/>
                <a:cs typeface="Alexandria" pitchFamily="2" charset="-78"/>
              </a:rPr>
              <a:t>equipments</a:t>
            </a:r>
            <a:r>
              <a:rPr lang="en-US" altLang="en-US" sz="1600" b="1" dirty="0">
                <a:solidFill>
                  <a:prstClr val="black"/>
                </a:solidFill>
                <a:latin typeface="Alexandria" pitchFamily="2" charset="-78"/>
                <a:cs typeface="Alexandria" pitchFamily="2" charset="-78"/>
              </a:rPr>
              <a:t> (instruments and/or sensors)</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Bar-code readers</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Computer-based medical imaging system</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Remote sensing instruments</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Atmosphere sensing instruments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Web-based systems</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Becomes very popular to collect clients’ feedback via web</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Examples are online polls and </a:t>
            </a:r>
            <a:r>
              <a:rPr lang="en-US" altLang="en-US" sz="1600" dirty="0" smtClean="0">
                <a:solidFill>
                  <a:prstClr val="black"/>
                </a:solidFill>
                <a:latin typeface="Alexandria" pitchFamily="2" charset="-78"/>
                <a:cs typeface="Alexandria" pitchFamily="2" charset="-78"/>
              </a:rPr>
              <a:t>questionnaires</a:t>
            </a:r>
            <a:endParaRPr lang="en-US" altLang="en-US" sz="1600" dirty="0">
              <a:solidFill>
                <a:prstClr val="black"/>
              </a:solidFill>
              <a:latin typeface="Alexandria" pitchFamily="2" charset="-78"/>
              <a:cs typeface="Alexandria" pitchFamily="2" charset="-78"/>
            </a:endParaRPr>
          </a:p>
        </p:txBody>
      </p:sp>
      <p:sp>
        <p:nvSpPr>
          <p:cNvPr id="4" name="TextBox 3"/>
          <p:cNvSpPr txBox="1"/>
          <p:nvPr/>
        </p:nvSpPr>
        <p:spPr>
          <a:xfrm>
            <a:off x="8914397" y="608835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7613498"/>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5"/>
            <a:ext cx="10812720" cy="5422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Data Sources Classifications</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827347"/>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Internal data </a:t>
            </a:r>
            <a:r>
              <a:rPr lang="en-US" altLang="en-US" sz="1600" b="1" dirty="0">
                <a:solidFill>
                  <a:prstClr val="black"/>
                </a:solidFill>
                <a:latin typeface="Alexandria" pitchFamily="2" charset="-78"/>
                <a:cs typeface="Alexandria" pitchFamily="2" charset="-78"/>
              </a:rPr>
              <a:t>sources</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Internal </a:t>
            </a:r>
            <a:r>
              <a:rPr lang="en-US" altLang="en-US" sz="1600" dirty="0" smtClean="0">
                <a:solidFill>
                  <a:prstClr val="black"/>
                </a:solidFill>
                <a:latin typeface="Alexandria" pitchFamily="2" charset="-78"/>
                <a:cs typeface="Alexandria" pitchFamily="2" charset="-78"/>
              </a:rPr>
              <a:t>sources </a:t>
            </a:r>
            <a:r>
              <a:rPr lang="en-US" altLang="en-US" sz="1600" dirty="0">
                <a:solidFill>
                  <a:prstClr val="black"/>
                </a:solidFill>
                <a:latin typeface="Alexandria" pitchFamily="2" charset="-78"/>
                <a:cs typeface="Alexandria" pitchFamily="2" charset="-78"/>
              </a:rPr>
              <a:t>are data sources that are housed within a company</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An organization’s internal data are about people, products, services, and processes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Personal data sources</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Employees may document their own expertise by creating personal data. These data are not necessarily just facts, but may include concepts, thoughts, and opinions. They include, for example, opinions about what competitors are likely to do, and certain rules and formulas developed by the users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External data sources</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There are many sources for external data, ranging from commercial databases to data collected by sensors and satellites</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Internet and commercial database sources also considered as external sources</a:t>
            </a:r>
          </a:p>
        </p:txBody>
      </p:sp>
      <p:sp>
        <p:nvSpPr>
          <p:cNvPr id="4" name="TextBox 3"/>
          <p:cNvSpPr txBox="1"/>
          <p:nvPr/>
        </p:nvSpPr>
        <p:spPr>
          <a:xfrm>
            <a:off x="9167316" y="650960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0754330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Data integration </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367158" y="2299360"/>
            <a:ext cx="8953889" cy="1126462"/>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Data </a:t>
            </a:r>
            <a:r>
              <a:rPr lang="en-US" altLang="en-US" sz="1600" dirty="0">
                <a:solidFill>
                  <a:prstClr val="black"/>
                </a:solidFill>
                <a:latin typeface="Alexandria" pitchFamily="2" charset="-78"/>
                <a:cs typeface="Alexandria" pitchFamily="2" charset="-78"/>
              </a:rPr>
              <a:t>Integration means that we need to merge data coming from multiple sources</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This is normally happened in data warehousing and data mining systems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19551699"/>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5"/>
            <a:ext cx="10812720" cy="5422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7052650"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Issues to be considered during data integration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739725"/>
            <a:ext cx="10367006" cy="3614707"/>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Entity Identification Problem </a:t>
            </a:r>
            <a:r>
              <a:rPr lang="en-US" altLang="en-US" sz="1600" dirty="0" smtClean="0">
                <a:solidFill>
                  <a:prstClr val="black"/>
                </a:solidFill>
                <a:latin typeface="Alexandria" pitchFamily="2" charset="-78"/>
                <a:cs typeface="Alexandria" pitchFamily="2" charset="-78"/>
              </a:rPr>
              <a:t>(</a:t>
            </a:r>
            <a:r>
              <a:rPr lang="en-US" altLang="en-US" sz="1600" dirty="0">
                <a:solidFill>
                  <a:prstClr val="black"/>
                </a:solidFill>
                <a:latin typeface="Alexandria" pitchFamily="2" charset="-78"/>
                <a:cs typeface="Alexandria" pitchFamily="2" charset="-78"/>
              </a:rPr>
              <a:t>we have attributes (coming from different data sources) with different names that represent the same entity (</a:t>
            </a:r>
            <a:r>
              <a:rPr lang="en-US" altLang="en-US" sz="1600" b="1" dirty="0">
                <a:solidFill>
                  <a:srgbClr val="FF0000"/>
                </a:solidFill>
                <a:latin typeface="Alexandria" pitchFamily="2" charset="-78"/>
                <a:cs typeface="Alexandria" pitchFamily="2" charset="-78"/>
              </a:rPr>
              <a:t>Student ID </a:t>
            </a:r>
            <a:r>
              <a:rPr lang="en-US" altLang="en-US" sz="1600" dirty="0">
                <a:solidFill>
                  <a:prstClr val="black"/>
                </a:solidFill>
                <a:latin typeface="Alexandria" pitchFamily="2" charset="-78"/>
                <a:cs typeface="Alexandria" pitchFamily="2" charset="-78"/>
              </a:rPr>
              <a:t>, </a:t>
            </a:r>
            <a:r>
              <a:rPr lang="en-US" altLang="en-US" sz="1600" b="1" dirty="0">
                <a:solidFill>
                  <a:srgbClr val="FF0000"/>
                </a:solidFill>
                <a:latin typeface="Alexandria" pitchFamily="2" charset="-78"/>
                <a:cs typeface="Alexandria" pitchFamily="2" charset="-78"/>
              </a:rPr>
              <a:t>Student no</a:t>
            </a:r>
            <a:r>
              <a:rPr lang="en-US" altLang="en-US" sz="1600" dirty="0">
                <a:solidFill>
                  <a:prstClr val="black"/>
                </a:solidFill>
                <a:latin typeface="Alexandria" pitchFamily="2" charset="-78"/>
                <a:cs typeface="Alexandria" pitchFamily="2" charset="-78"/>
              </a:rPr>
              <a:t>)</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Redundancy</a:t>
            </a:r>
            <a:r>
              <a:rPr lang="en-US" altLang="en-US" sz="1600" dirty="0">
                <a:solidFill>
                  <a:prstClr val="black"/>
                </a:solidFill>
                <a:latin typeface="Alexandria" pitchFamily="2" charset="-78"/>
                <a:cs typeface="Alexandria" pitchFamily="2" charset="-78"/>
              </a:rPr>
              <a:t> (An attribute is redundant if it can be derived from another attribute  (</a:t>
            </a:r>
            <a:r>
              <a:rPr lang="en-US" altLang="en-US" sz="1600" b="1" dirty="0">
                <a:solidFill>
                  <a:srgbClr val="FF0000"/>
                </a:solidFill>
                <a:latin typeface="Alexandria" pitchFamily="2" charset="-78"/>
                <a:cs typeface="Alexandria" pitchFamily="2" charset="-78"/>
              </a:rPr>
              <a:t>correlation</a:t>
            </a:r>
            <a:r>
              <a:rPr lang="en-US" altLang="en-US" sz="1600" dirty="0">
                <a:solidFill>
                  <a:prstClr val="black"/>
                </a:solidFill>
                <a:latin typeface="Alexandria" pitchFamily="2" charset="-78"/>
                <a:cs typeface="Alexandria" pitchFamily="2" charset="-78"/>
              </a:rPr>
              <a:t>))</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Data Value Conflicts </a:t>
            </a:r>
            <a:r>
              <a:rPr lang="en-US" altLang="en-US" sz="1600" dirty="0">
                <a:solidFill>
                  <a:prstClr val="black"/>
                </a:solidFill>
                <a:latin typeface="Alexandria" pitchFamily="2" charset="-78"/>
                <a:cs typeface="Alexandria" pitchFamily="2" charset="-78"/>
              </a:rPr>
              <a:t>(For the same entity, attribute values from different sources may differ (</a:t>
            </a:r>
            <a:r>
              <a:rPr lang="en-US" altLang="en-US" sz="1600" b="1" dirty="0">
                <a:solidFill>
                  <a:srgbClr val="FF0000"/>
                </a:solidFill>
                <a:latin typeface="Alexandria" pitchFamily="2" charset="-78"/>
                <a:cs typeface="Alexandria" pitchFamily="2" charset="-78"/>
              </a:rPr>
              <a:t>meter, kilogram </a:t>
            </a:r>
            <a:r>
              <a:rPr lang="en-US" altLang="en-US" sz="1600" dirty="0">
                <a:solidFill>
                  <a:prstClr val="black"/>
                </a:solidFill>
                <a:latin typeface="Alexandria" pitchFamily="2" charset="-78"/>
                <a:cs typeface="Alexandria" pitchFamily="2" charset="-78"/>
              </a:rPr>
              <a:t>)</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Duplication</a:t>
            </a:r>
            <a:r>
              <a:rPr lang="en-US" altLang="en-US" sz="1600" dirty="0">
                <a:solidFill>
                  <a:prstClr val="black"/>
                </a:solidFill>
                <a:latin typeface="Alexandria" pitchFamily="2" charset="-78"/>
                <a:cs typeface="Alexandria" pitchFamily="2" charset="-78"/>
              </a:rPr>
              <a:t> (there are two or more identical records for a given unique data </a:t>
            </a:r>
            <a:r>
              <a:rPr lang="en-US" altLang="en-US" sz="1600" b="1" dirty="0">
                <a:solidFill>
                  <a:srgbClr val="FF0000"/>
                </a:solidFill>
                <a:latin typeface="Alexandria" pitchFamily="2" charset="-78"/>
                <a:cs typeface="Alexandria" pitchFamily="2" charset="-78"/>
              </a:rPr>
              <a:t>entry(discarding all duplication</a:t>
            </a:r>
            <a:r>
              <a:rPr lang="en-US" altLang="en-US" sz="1600" dirty="0">
                <a:solidFill>
                  <a:prstClr val="black"/>
                </a:solidFill>
                <a:latin typeface="Alexandria" pitchFamily="2" charset="-78"/>
                <a:cs typeface="Alexandria" pitchFamily="2" charset="-78"/>
              </a:rPr>
              <a:t>))</a:t>
            </a:r>
          </a:p>
        </p:txBody>
      </p:sp>
      <p:sp>
        <p:nvSpPr>
          <p:cNvPr id="4" name="TextBox 3"/>
          <p:cNvSpPr txBox="1"/>
          <p:nvPr/>
        </p:nvSpPr>
        <p:spPr>
          <a:xfrm>
            <a:off x="9167316" y="650960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62677044"/>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2393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Entity Identification Problem</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747325"/>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Means </a:t>
            </a:r>
            <a:r>
              <a:rPr lang="en-US" altLang="en-US" sz="1600" dirty="0">
                <a:solidFill>
                  <a:prstClr val="black"/>
                </a:solidFill>
                <a:latin typeface="Alexandria" pitchFamily="2" charset="-78"/>
                <a:cs typeface="Alexandria" pitchFamily="2" charset="-78"/>
              </a:rPr>
              <a:t>that we have attributes (coming from different data sources) with different names that represent the same entity</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Example: we may have all the following attributes that represent the same entity:</a:t>
            </a:r>
          </a:p>
          <a:p>
            <a:pPr marL="1257300" lvl="2" indent="-342900" algn="justLow" eaLnBrk="0" fontAlgn="base" hangingPunct="0">
              <a:lnSpc>
                <a:spcPct val="200000"/>
              </a:lnSpc>
              <a:spcBef>
                <a:spcPct val="20000"/>
              </a:spcBef>
              <a:spcAft>
                <a:spcPct val="0"/>
              </a:spcAft>
              <a:buSzPct val="80000"/>
              <a:buBlip>
                <a:blip r:embed="rId2"/>
              </a:buBlip>
            </a:pPr>
            <a:r>
              <a:rPr lang="en-US" altLang="en-US" sz="1600" dirty="0" err="1">
                <a:solidFill>
                  <a:prstClr val="black"/>
                </a:solidFill>
                <a:latin typeface="Alexandria" pitchFamily="2" charset="-78"/>
                <a:cs typeface="Alexandria" pitchFamily="2" charset="-78"/>
              </a:rPr>
              <a:t>Student_No</a:t>
            </a:r>
            <a:endParaRPr lang="en-US" altLang="en-US" sz="1600" dirty="0">
              <a:solidFill>
                <a:prstClr val="black"/>
              </a:solidFill>
              <a:latin typeface="Alexandria" pitchFamily="2" charset="-78"/>
              <a:cs typeface="Alexandria" pitchFamily="2" charset="-78"/>
            </a:endParaRPr>
          </a:p>
          <a:p>
            <a:pPr marL="1257300" lvl="2" indent="-342900" algn="justLow" eaLnBrk="0" fontAlgn="base" hangingPunct="0">
              <a:lnSpc>
                <a:spcPct val="200000"/>
              </a:lnSpc>
              <a:spcBef>
                <a:spcPct val="20000"/>
              </a:spcBef>
              <a:spcAft>
                <a:spcPct val="0"/>
              </a:spcAft>
              <a:buSzPct val="80000"/>
              <a:buBlip>
                <a:blip r:embed="rId2"/>
              </a:buBlip>
            </a:pPr>
            <a:r>
              <a:rPr lang="en-US" altLang="en-US" sz="1600" dirty="0" err="1">
                <a:solidFill>
                  <a:prstClr val="black"/>
                </a:solidFill>
                <a:latin typeface="Alexandria" pitchFamily="2" charset="-78"/>
                <a:cs typeface="Alexandria" pitchFamily="2" charset="-78"/>
              </a:rPr>
              <a:t>Bench_No</a:t>
            </a:r>
            <a:endParaRPr lang="en-US" altLang="en-US" sz="1600" dirty="0">
              <a:solidFill>
                <a:prstClr val="black"/>
              </a:solidFill>
              <a:latin typeface="Alexandria" pitchFamily="2" charset="-78"/>
              <a:cs typeface="Alexandria" pitchFamily="2" charset="-78"/>
            </a:endParaRPr>
          </a:p>
          <a:p>
            <a:pPr marL="1257300" lvl="2" indent="-342900" algn="justLow" eaLnBrk="0" fontAlgn="base" hangingPunct="0">
              <a:lnSpc>
                <a:spcPct val="200000"/>
              </a:lnSpc>
              <a:spcBef>
                <a:spcPct val="20000"/>
              </a:spcBef>
              <a:spcAft>
                <a:spcPct val="0"/>
              </a:spcAft>
              <a:buSzPct val="80000"/>
              <a:buBlip>
                <a:blip r:embed="rId2"/>
              </a:buBlip>
            </a:pPr>
            <a:r>
              <a:rPr lang="en-US" altLang="en-US" sz="1600" dirty="0" err="1">
                <a:solidFill>
                  <a:prstClr val="black"/>
                </a:solidFill>
                <a:latin typeface="Alexandria" pitchFamily="2" charset="-78"/>
                <a:cs typeface="Alexandria" pitchFamily="2" charset="-78"/>
              </a:rPr>
              <a:t>Student_Id</a:t>
            </a: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All of these attributes could represent the same entity</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During data integration these attributes must be identified to reduce data redundancy and inconsistency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4733453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Redundancy</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14179" y="2353083"/>
            <a:ext cx="8192468" cy="1372683"/>
          </a:xfrm>
          <a:prstGeom prst="rect">
            <a:avLst/>
          </a:prstGeom>
          <a:noFill/>
        </p:spPr>
        <p:txBody>
          <a:bodyPr wrap="square" rtlCol="0">
            <a:spAutoFit/>
          </a:bodyPr>
          <a:lstStyle/>
          <a:p>
            <a:pPr marL="342900" lvl="0" indent="-342900" algn="justLow" eaLnBrk="0" fontAlgn="base" hangingPunct="0">
              <a:lnSpc>
                <a:spcPct val="2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An </a:t>
            </a:r>
            <a:r>
              <a:rPr lang="en-US" altLang="en-US" sz="1600" dirty="0">
                <a:solidFill>
                  <a:prstClr val="black"/>
                </a:solidFill>
                <a:latin typeface="Alexandria" pitchFamily="2" charset="-78"/>
                <a:cs typeface="Alexandria" pitchFamily="2" charset="-78"/>
              </a:rPr>
              <a:t>attribute is redundant if it can be derived from another attribute</a:t>
            </a:r>
          </a:p>
          <a:p>
            <a:pPr marL="342900" lvl="0" indent="-342900" algn="justLow" eaLnBrk="0" fontAlgn="base" hangingPunct="0">
              <a:lnSpc>
                <a:spcPct val="2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Some redundancy can be detected by </a:t>
            </a:r>
            <a:r>
              <a:rPr lang="en-US" altLang="en-US" sz="1600" b="1" dirty="0">
                <a:solidFill>
                  <a:prstClr val="black"/>
                </a:solidFill>
                <a:latin typeface="Alexandria" pitchFamily="2" charset="-78"/>
                <a:cs typeface="Alexandria" pitchFamily="2" charset="-78"/>
              </a:rPr>
              <a:t>correlation analysis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25798420"/>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668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7462371"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Detecting Redundancies using </a:t>
            </a:r>
            <a:r>
              <a:rPr lang="en-US" sz="2000" b="1" dirty="0" smtClean="0">
                <a:latin typeface="Alexandria Black" pitchFamily="2" charset="-78"/>
                <a:cs typeface="Alexandria Black" pitchFamily="2" charset="-78"/>
              </a:rPr>
              <a:t>Correlation Analysis</a:t>
            </a:r>
            <a:endParaRPr lang="en-US" sz="2000" b="1" dirty="0">
              <a:latin typeface="Alexandria Black" pitchFamily="2" charset="-78"/>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5312223"/>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Consider </a:t>
            </a:r>
            <a:r>
              <a:rPr lang="en-US" altLang="en-US" sz="1600" dirty="0">
                <a:solidFill>
                  <a:prstClr val="black"/>
                </a:solidFill>
                <a:latin typeface="Alexandria" pitchFamily="2" charset="-78"/>
                <a:cs typeface="Alexandria" pitchFamily="2" charset="-78"/>
              </a:rPr>
              <a:t>two attributes A and B coming from two different data sources. The correlation between attributes A and B can be measured by the correlation coefficient </a:t>
            </a:r>
            <a:r>
              <a:rPr lang="en-US" altLang="en-US" sz="1600" dirty="0" err="1">
                <a:solidFill>
                  <a:prstClr val="black"/>
                </a:solidFill>
                <a:latin typeface="Alexandria" pitchFamily="2" charset="-78"/>
                <a:cs typeface="Alexandria" pitchFamily="2" charset="-78"/>
              </a:rPr>
              <a:t>rA,B</a:t>
            </a:r>
            <a:r>
              <a:rPr lang="en-US" altLang="en-US" sz="1600" dirty="0" smtClean="0">
                <a:solidFill>
                  <a:prstClr val="black"/>
                </a:solidFill>
                <a:latin typeface="Alexandria" pitchFamily="2" charset="-78"/>
                <a:cs typeface="Alexandria" pitchFamily="2" charset="-78"/>
              </a:rPr>
              <a:t>:</a:t>
            </a:r>
          </a:p>
          <a:p>
            <a:pPr lvl="0" algn="justLow" eaLnBrk="0" fontAlgn="base" hangingPunct="0">
              <a:lnSpc>
                <a:spcPct val="200000"/>
              </a:lnSpc>
              <a:spcBef>
                <a:spcPct val="20000"/>
              </a:spcBef>
              <a:spcAft>
                <a:spcPct val="0"/>
              </a:spcAft>
              <a:buSzPct val="80000"/>
            </a:pPr>
            <a:endParaRPr lang="en-US" altLang="en-US" sz="1600" dirty="0">
              <a:solidFill>
                <a:prstClr val="black"/>
              </a:solidFill>
              <a:latin typeface="Alexandria" pitchFamily="2" charset="-78"/>
              <a:cs typeface="Alexandria" pitchFamily="2" charset="-78"/>
            </a:endParaRPr>
          </a:p>
          <a:p>
            <a:pPr lvl="0" algn="justLow" eaLnBrk="0" fontAlgn="base" hangingPunct="0">
              <a:lnSpc>
                <a:spcPct val="200000"/>
              </a:lnSpc>
              <a:spcBef>
                <a:spcPct val="20000"/>
              </a:spcBef>
              <a:spcAft>
                <a:spcPct val="0"/>
              </a:spcAft>
              <a:buSzPct val="80000"/>
            </a:pPr>
            <a:endParaRPr lang="en-US" altLang="en-US" sz="1600" dirty="0">
              <a:solidFill>
                <a:prstClr val="black"/>
              </a:solidFill>
              <a:latin typeface="Alexandria" pitchFamily="2" charset="-78"/>
              <a:cs typeface="Alexandria" pitchFamily="2" charset="-78"/>
            </a:endParaRPr>
          </a:p>
          <a:p>
            <a:pPr marL="800100" lvl="1" indent="-342900" algn="justLow" eaLnBrk="0" fontAlgn="base" hangingPunct="0">
              <a:lnSpc>
                <a:spcPct val="200000"/>
              </a:lnSpc>
              <a:spcBef>
                <a:spcPct val="20000"/>
              </a:spcBef>
              <a:spcAft>
                <a:spcPct val="0"/>
              </a:spcAft>
              <a:buSzPct val="80000"/>
              <a:buBlip>
                <a:blip r:embed="rId2"/>
              </a:buBlip>
            </a:pPr>
            <a:endParaRPr lang="en-US" altLang="en-US" sz="1600" dirty="0" smtClean="0">
              <a:solidFill>
                <a:prstClr val="black"/>
              </a:solidFill>
              <a:latin typeface="Alexandria" pitchFamily="2" charset="-78"/>
              <a:cs typeface="Alexandria" pitchFamily="2" charset="-78"/>
            </a:endParaRPr>
          </a:p>
          <a:p>
            <a:pPr marL="800100" lvl="1" indent="-342900" algn="justLow" eaLnBrk="0" fontAlgn="base" hangingPunct="0">
              <a:lnSpc>
                <a:spcPct val="20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800100" lvl="1" indent="-342900" algn="justLow" eaLnBrk="0" fontAlgn="base" hangingPunct="0">
              <a:lnSpc>
                <a:spcPct val="200000"/>
              </a:lnSpc>
              <a:spcBef>
                <a:spcPct val="20000"/>
              </a:spcBef>
              <a:spcAft>
                <a:spcPct val="0"/>
              </a:spcAft>
              <a:buSzPct val="80000"/>
              <a:buBlip>
                <a:blip r:embed="rId2"/>
              </a:buBlip>
            </a:pPr>
            <a:endParaRPr lang="en-US" altLang="en-US" sz="1600" dirty="0" smtClean="0">
              <a:solidFill>
                <a:prstClr val="black"/>
              </a:solidFill>
              <a:latin typeface="Alexandria" pitchFamily="2" charset="-78"/>
              <a:cs typeface="Alexandria" pitchFamily="2" charset="-78"/>
            </a:endParaRP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Where </a:t>
            </a:r>
            <a:r>
              <a:rPr lang="en-US" altLang="en-US" sz="1600" dirty="0">
                <a:solidFill>
                  <a:prstClr val="black"/>
                </a:solidFill>
                <a:latin typeface="Alexandria" pitchFamily="2" charset="-78"/>
                <a:cs typeface="Alexandria" pitchFamily="2" charset="-78"/>
              </a:rPr>
              <a:t>n is the number of data items in A or B (assuming they have the same number of data items),     and    are the mean values of A and B, and      </a:t>
            </a:r>
            <a:r>
              <a:rPr lang="en-US" altLang="en-US" sz="1600" dirty="0" err="1">
                <a:solidFill>
                  <a:prstClr val="black"/>
                </a:solidFill>
                <a:latin typeface="Alexandria" pitchFamily="2" charset="-78"/>
                <a:cs typeface="Alexandria" pitchFamily="2" charset="-78"/>
              </a:rPr>
              <a:t>and</a:t>
            </a:r>
            <a:r>
              <a:rPr lang="en-US" altLang="en-US" sz="1600" dirty="0">
                <a:solidFill>
                  <a:prstClr val="black"/>
                </a:solidFill>
                <a:latin typeface="Alexandria" pitchFamily="2" charset="-78"/>
                <a:cs typeface="Alexandria" pitchFamily="2" charset="-78"/>
              </a:rPr>
              <a:t>       are the standard deviations of A and B</a:t>
            </a:r>
          </a:p>
        </p:txBody>
      </p:sp>
      <p:sp>
        <p:nvSpPr>
          <p:cNvPr id="4" name="TextBox 3"/>
          <p:cNvSpPr txBox="1"/>
          <p:nvPr/>
        </p:nvSpPr>
        <p:spPr>
          <a:xfrm>
            <a:off x="8691540" y="63315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p:cNvGrpSpPr/>
          <p:nvPr/>
        </p:nvGrpSpPr>
        <p:grpSpPr>
          <a:xfrm>
            <a:off x="1752601" y="2881889"/>
            <a:ext cx="8686799" cy="2272711"/>
            <a:chOff x="1752601" y="2881889"/>
            <a:chExt cx="8686799" cy="2272711"/>
          </a:xfrm>
        </p:grpSpPr>
        <p:pic>
          <p:nvPicPr>
            <p:cNvPr id="12" name="Google Shape;202;p27"/>
            <p:cNvPicPr preferRelativeResize="0"/>
            <p:nvPr/>
          </p:nvPicPr>
          <p:blipFill rotWithShape="1">
            <a:blip r:embed="rId4">
              <a:alphaModFix/>
            </a:blip>
            <a:srcRect/>
            <a:stretch/>
          </p:blipFill>
          <p:spPr>
            <a:xfrm>
              <a:off x="3461962" y="2881889"/>
              <a:ext cx="6284912" cy="854075"/>
            </a:xfrm>
            <a:prstGeom prst="rect">
              <a:avLst/>
            </a:prstGeom>
            <a:noFill/>
            <a:ln>
              <a:noFill/>
            </a:ln>
          </p:spPr>
        </p:pic>
        <p:pic>
          <p:nvPicPr>
            <p:cNvPr id="13" name="Google Shape;204;p27"/>
            <p:cNvPicPr preferRelativeResize="0"/>
            <p:nvPr/>
          </p:nvPicPr>
          <p:blipFill rotWithShape="1">
            <a:blip r:embed="rId5">
              <a:alphaModFix/>
            </a:blip>
            <a:srcRect/>
            <a:stretch/>
          </p:blipFill>
          <p:spPr>
            <a:xfrm>
              <a:off x="2546787" y="3668700"/>
              <a:ext cx="1214436" cy="1485900"/>
            </a:xfrm>
            <a:prstGeom prst="rect">
              <a:avLst/>
            </a:prstGeom>
            <a:noFill/>
            <a:ln>
              <a:noFill/>
            </a:ln>
          </p:spPr>
        </p:pic>
        <p:pic>
          <p:nvPicPr>
            <p:cNvPr id="14" name="Google Shape;205;p27"/>
            <p:cNvPicPr preferRelativeResize="0"/>
            <p:nvPr/>
          </p:nvPicPr>
          <p:blipFill rotWithShape="1">
            <a:blip r:embed="rId6">
              <a:alphaModFix/>
            </a:blip>
            <a:srcRect/>
            <a:stretch/>
          </p:blipFill>
          <p:spPr>
            <a:xfrm>
              <a:off x="5791200" y="3584575"/>
              <a:ext cx="1905000" cy="1162050"/>
            </a:xfrm>
            <a:prstGeom prst="rect">
              <a:avLst/>
            </a:prstGeom>
            <a:noFill/>
            <a:ln>
              <a:noFill/>
            </a:ln>
          </p:spPr>
        </p:pic>
        <p:sp>
          <p:nvSpPr>
            <p:cNvPr id="15" name="Google Shape;206;p27"/>
            <p:cNvSpPr txBox="1"/>
            <p:nvPr/>
          </p:nvSpPr>
          <p:spPr>
            <a:xfrm>
              <a:off x="1752601" y="3581401"/>
              <a:ext cx="928687" cy="369887"/>
            </a:xfrm>
            <a:prstGeom prst="rect">
              <a:avLst/>
            </a:prstGeom>
            <a:noFill/>
            <a:ln>
              <a:noFill/>
            </a:ln>
          </p:spPr>
          <p:txBody>
            <a:bodyPr spcFirstLastPara="1" wrap="square" lIns="91425" tIns="45700" rIns="91425" bIns="45700" anchor="t" anchorCtr="0">
              <a:noAutofit/>
            </a:bodyPr>
            <a:lstStyle/>
            <a:p>
              <a:pPr>
                <a:buClr>
                  <a:schemeClr val="dk1"/>
                </a:buClr>
                <a:buSzPts val="1800"/>
              </a:pPr>
              <a:r>
                <a:rPr lang="en-US">
                  <a:solidFill>
                    <a:schemeClr val="dk1"/>
                  </a:solidFill>
                  <a:latin typeface="Arial"/>
                  <a:ea typeface="Arial"/>
                  <a:cs typeface="Arial"/>
                  <a:sym typeface="Arial"/>
                </a:rPr>
                <a:t>Where </a:t>
              </a:r>
              <a:endParaRPr/>
            </a:p>
          </p:txBody>
        </p:sp>
        <p:sp>
          <p:nvSpPr>
            <p:cNvPr id="16" name="Google Shape;207;p27"/>
            <p:cNvSpPr txBox="1"/>
            <p:nvPr/>
          </p:nvSpPr>
          <p:spPr>
            <a:xfrm>
              <a:off x="7812087" y="4202113"/>
              <a:ext cx="569912" cy="369887"/>
            </a:xfrm>
            <a:prstGeom prst="rect">
              <a:avLst/>
            </a:prstGeom>
            <a:noFill/>
            <a:ln>
              <a:noFill/>
            </a:ln>
          </p:spPr>
          <p:txBody>
            <a:bodyPr spcFirstLastPara="1" wrap="square" lIns="91425" tIns="45700" rIns="91425" bIns="45700" anchor="t" anchorCtr="0">
              <a:noAutofit/>
            </a:bodyPr>
            <a:lstStyle/>
            <a:p>
              <a:pPr>
                <a:buClr>
                  <a:schemeClr val="dk1"/>
                </a:buClr>
                <a:buSzPts val="1800"/>
              </a:pPr>
              <a:r>
                <a:rPr lang="en-US">
                  <a:solidFill>
                    <a:schemeClr val="dk1"/>
                  </a:solidFill>
                  <a:latin typeface="Arial"/>
                  <a:ea typeface="Arial"/>
                  <a:cs typeface="Arial"/>
                  <a:sym typeface="Arial"/>
                </a:rPr>
                <a:t>and</a:t>
              </a:r>
              <a:endParaRPr/>
            </a:p>
          </p:txBody>
        </p:sp>
        <p:pic>
          <p:nvPicPr>
            <p:cNvPr id="17" name="Google Shape;212;p27"/>
            <p:cNvPicPr preferRelativeResize="0"/>
            <p:nvPr/>
          </p:nvPicPr>
          <p:blipFill rotWithShape="1">
            <a:blip r:embed="rId7">
              <a:alphaModFix/>
            </a:blip>
            <a:srcRect/>
            <a:stretch/>
          </p:blipFill>
          <p:spPr>
            <a:xfrm>
              <a:off x="4119287" y="3644100"/>
              <a:ext cx="1214436" cy="1485900"/>
            </a:xfrm>
            <a:prstGeom prst="rect">
              <a:avLst/>
            </a:prstGeom>
            <a:noFill/>
            <a:ln>
              <a:noFill/>
            </a:ln>
          </p:spPr>
        </p:pic>
        <p:pic>
          <p:nvPicPr>
            <p:cNvPr id="18" name="Google Shape;213;p27"/>
            <p:cNvPicPr preferRelativeResize="0"/>
            <p:nvPr/>
          </p:nvPicPr>
          <p:blipFill rotWithShape="1">
            <a:blip r:embed="rId8">
              <a:alphaModFix/>
            </a:blip>
            <a:srcRect/>
            <a:stretch/>
          </p:blipFill>
          <p:spPr>
            <a:xfrm>
              <a:off x="8534400" y="3581400"/>
              <a:ext cx="1905000" cy="1162050"/>
            </a:xfrm>
            <a:prstGeom prst="rect">
              <a:avLst/>
            </a:prstGeom>
            <a:noFill/>
            <a:ln>
              <a:noFill/>
            </a:ln>
          </p:spPr>
        </p:pic>
      </p:grpSp>
      <p:pic>
        <p:nvPicPr>
          <p:cNvPr id="19" name="Google Shape;208;p27"/>
          <p:cNvPicPr preferRelativeResize="0"/>
          <p:nvPr/>
        </p:nvPicPr>
        <p:blipFill rotWithShape="1">
          <a:blip r:embed="rId9">
            <a:alphaModFix/>
          </a:blip>
          <a:srcRect/>
          <a:stretch/>
        </p:blipFill>
        <p:spPr>
          <a:xfrm>
            <a:off x="2896940" y="5829032"/>
            <a:ext cx="368300" cy="330200"/>
          </a:xfrm>
          <a:prstGeom prst="rect">
            <a:avLst/>
          </a:prstGeom>
          <a:noFill/>
          <a:ln>
            <a:noFill/>
          </a:ln>
        </p:spPr>
      </p:pic>
      <p:pic>
        <p:nvPicPr>
          <p:cNvPr id="20" name="Google Shape;209;p27"/>
          <p:cNvPicPr preferRelativeResize="0"/>
          <p:nvPr/>
        </p:nvPicPr>
        <p:blipFill rotWithShape="1">
          <a:blip r:embed="rId10">
            <a:alphaModFix/>
          </a:blip>
          <a:srcRect/>
          <a:stretch/>
        </p:blipFill>
        <p:spPr>
          <a:xfrm>
            <a:off x="3752972" y="5829032"/>
            <a:ext cx="368300" cy="330200"/>
          </a:xfrm>
          <a:prstGeom prst="rect">
            <a:avLst/>
          </a:prstGeom>
          <a:noFill/>
          <a:ln>
            <a:noFill/>
          </a:ln>
        </p:spPr>
      </p:pic>
      <p:pic>
        <p:nvPicPr>
          <p:cNvPr id="21" name="Google Shape;210;p27"/>
          <p:cNvPicPr preferRelativeResize="0"/>
          <p:nvPr/>
        </p:nvPicPr>
        <p:blipFill rotWithShape="1">
          <a:blip r:embed="rId11">
            <a:alphaModFix/>
          </a:blip>
          <a:srcRect/>
          <a:stretch/>
        </p:blipFill>
        <p:spPr>
          <a:xfrm>
            <a:off x="7864821" y="5760400"/>
            <a:ext cx="457200" cy="533400"/>
          </a:xfrm>
          <a:prstGeom prst="rect">
            <a:avLst/>
          </a:prstGeom>
          <a:noFill/>
          <a:ln>
            <a:noFill/>
          </a:ln>
        </p:spPr>
      </p:pic>
      <p:pic>
        <p:nvPicPr>
          <p:cNvPr id="22" name="Google Shape;211;p27"/>
          <p:cNvPicPr preferRelativeResize="0"/>
          <p:nvPr/>
        </p:nvPicPr>
        <p:blipFill rotWithShape="1">
          <a:blip r:embed="rId12">
            <a:alphaModFix/>
          </a:blip>
          <a:srcRect/>
          <a:stretch/>
        </p:blipFill>
        <p:spPr>
          <a:xfrm>
            <a:off x="9007821" y="5760400"/>
            <a:ext cx="457200" cy="533400"/>
          </a:xfrm>
          <a:prstGeom prst="rect">
            <a:avLst/>
          </a:prstGeom>
          <a:noFill/>
          <a:ln>
            <a:noFill/>
          </a:ln>
        </p:spPr>
      </p:pic>
    </p:spTree>
    <p:extLst>
      <p:ext uri="{BB962C8B-B14F-4D97-AF65-F5344CB8AC3E}">
        <p14:creationId xmlns:p14="http://schemas.microsoft.com/office/powerpoint/2010/main" val="3645041510"/>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7219008"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Detecting Redundancies using Correlation Analysis</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1483" y="1894226"/>
            <a:ext cx="10367006" cy="3317831"/>
          </a:xfrm>
          <a:prstGeom prst="rect">
            <a:avLst/>
          </a:prstGeom>
          <a:noFill/>
        </p:spPr>
        <p:txBody>
          <a:bodyPr wrap="square" rtlCol="0">
            <a:spAutoFit/>
          </a:bodyPr>
          <a:lstStyle/>
          <a:p>
            <a:pPr marL="342900" lvl="0" indent="-342900" algn="justLow" eaLnBrk="0" fontAlgn="base" hangingPunct="0">
              <a:lnSpc>
                <a:spcPct val="2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If </a:t>
            </a:r>
            <a:r>
              <a:rPr lang="en-US" altLang="en-US" sz="1600" dirty="0">
                <a:solidFill>
                  <a:prstClr val="black"/>
                </a:solidFill>
                <a:latin typeface="Alexandria" pitchFamily="2" charset="-78"/>
                <a:cs typeface="Alexandria" pitchFamily="2" charset="-78"/>
              </a:rPr>
              <a:t>the </a:t>
            </a:r>
            <a:r>
              <a:rPr lang="en-US" altLang="en-US" sz="1600" dirty="0" err="1">
                <a:solidFill>
                  <a:prstClr val="black"/>
                </a:solidFill>
                <a:latin typeface="Alexandria" pitchFamily="2" charset="-78"/>
                <a:cs typeface="Alexandria" pitchFamily="2" charset="-78"/>
              </a:rPr>
              <a:t>rA,B</a:t>
            </a:r>
            <a:r>
              <a:rPr lang="en-US" altLang="en-US" sz="1600" dirty="0">
                <a:solidFill>
                  <a:prstClr val="black"/>
                </a:solidFill>
                <a:latin typeface="Alexandria" pitchFamily="2" charset="-78"/>
                <a:cs typeface="Alexandria" pitchFamily="2" charset="-78"/>
              </a:rPr>
              <a:t> is greater than 0 then A and B are positively correlated</a:t>
            </a:r>
          </a:p>
          <a:p>
            <a:pPr marL="342900" lvl="0" indent="-342900" algn="justLow" eaLnBrk="0" fontAlgn="base" hangingPunct="0">
              <a:lnSpc>
                <a:spcPct val="2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If A and B are positively correlated then the values of A increase as the values of B increase</a:t>
            </a:r>
          </a:p>
          <a:p>
            <a:pPr marL="342900" lvl="0" indent="-342900" algn="justLow" eaLnBrk="0" fontAlgn="base" hangingPunct="0">
              <a:lnSpc>
                <a:spcPct val="2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higher the value of </a:t>
            </a:r>
            <a:r>
              <a:rPr lang="en-US" altLang="en-US" sz="1600" dirty="0" err="1">
                <a:solidFill>
                  <a:prstClr val="black"/>
                </a:solidFill>
                <a:latin typeface="Alexandria" pitchFamily="2" charset="-78"/>
                <a:cs typeface="Alexandria" pitchFamily="2" charset="-78"/>
              </a:rPr>
              <a:t>rA,B</a:t>
            </a:r>
            <a:r>
              <a:rPr lang="en-US" altLang="en-US" sz="1600" dirty="0">
                <a:solidFill>
                  <a:prstClr val="black"/>
                </a:solidFill>
                <a:latin typeface="Alexandria" pitchFamily="2" charset="-78"/>
                <a:cs typeface="Alexandria" pitchFamily="2" charset="-78"/>
              </a:rPr>
              <a:t> the more each attribute implies the other</a:t>
            </a:r>
          </a:p>
          <a:p>
            <a:pPr marL="342900" lvl="0" indent="-342900" algn="justLow" eaLnBrk="0" fontAlgn="base" hangingPunct="0">
              <a:lnSpc>
                <a:spcPct val="2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So, a high value of </a:t>
            </a:r>
            <a:r>
              <a:rPr lang="en-US" altLang="en-US" sz="1600" dirty="0" err="1">
                <a:solidFill>
                  <a:prstClr val="black"/>
                </a:solidFill>
                <a:latin typeface="Alexandria" pitchFamily="2" charset="-78"/>
                <a:cs typeface="Alexandria" pitchFamily="2" charset="-78"/>
              </a:rPr>
              <a:t>rA,B</a:t>
            </a:r>
            <a:r>
              <a:rPr lang="en-US" altLang="en-US" sz="1600" dirty="0">
                <a:solidFill>
                  <a:prstClr val="black"/>
                </a:solidFill>
                <a:latin typeface="Alexandria" pitchFamily="2" charset="-78"/>
                <a:cs typeface="Alexandria" pitchFamily="2" charset="-78"/>
              </a:rPr>
              <a:t> implies that </a:t>
            </a:r>
            <a:r>
              <a:rPr lang="en-US" altLang="en-US" sz="1600" b="1" dirty="0">
                <a:solidFill>
                  <a:prstClr val="black"/>
                </a:solidFill>
                <a:latin typeface="Alexandria" pitchFamily="2" charset="-78"/>
                <a:cs typeface="Alexandria" pitchFamily="2" charset="-78"/>
              </a:rPr>
              <a:t>either A or B </a:t>
            </a:r>
            <a:r>
              <a:rPr lang="en-US" altLang="en-US" sz="1600" dirty="0">
                <a:solidFill>
                  <a:prstClr val="black"/>
                </a:solidFill>
                <a:latin typeface="Alexandria" pitchFamily="2" charset="-78"/>
                <a:cs typeface="Alexandria" pitchFamily="2" charset="-78"/>
              </a:rPr>
              <a:t>may be removed as a redundancy but not both of them</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9801672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7060214"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Detecting Redundancies using Correlation Analysis</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2845" y="1894226"/>
            <a:ext cx="10367006" cy="3165354"/>
          </a:xfrm>
          <a:prstGeom prst="rect">
            <a:avLst/>
          </a:prstGeom>
          <a:noFill/>
        </p:spPr>
        <p:txBody>
          <a:bodyPr wrap="square" rtlCol="0">
            <a:spAutoFit/>
          </a:bodyPr>
          <a:lstStyle/>
          <a:p>
            <a:pPr marL="342900" lvl="0" indent="-342900" algn="justLow" eaLnBrk="0" fontAlgn="base" hangingPunct="0">
              <a:lnSpc>
                <a:spcPct val="2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If </a:t>
            </a:r>
            <a:r>
              <a:rPr lang="en-US" altLang="en-US" sz="1600" dirty="0">
                <a:solidFill>
                  <a:prstClr val="black"/>
                </a:solidFill>
                <a:latin typeface="Alexandria" pitchFamily="2" charset="-78"/>
                <a:cs typeface="Alexandria" pitchFamily="2" charset="-78"/>
              </a:rPr>
              <a:t>the </a:t>
            </a:r>
            <a:r>
              <a:rPr lang="en-US" altLang="en-US" sz="1600" dirty="0" err="1">
                <a:solidFill>
                  <a:prstClr val="black"/>
                </a:solidFill>
                <a:latin typeface="Alexandria" pitchFamily="2" charset="-78"/>
                <a:cs typeface="Alexandria" pitchFamily="2" charset="-78"/>
              </a:rPr>
              <a:t>rA,B</a:t>
            </a:r>
            <a:r>
              <a:rPr lang="en-US" altLang="en-US" sz="1600" dirty="0">
                <a:solidFill>
                  <a:prstClr val="black"/>
                </a:solidFill>
                <a:latin typeface="Alexandria" pitchFamily="2" charset="-78"/>
                <a:cs typeface="Alexandria" pitchFamily="2" charset="-78"/>
              </a:rPr>
              <a:t> is 0, then A and B are independent, hence there is no redundancy and we cannot remove any of them</a:t>
            </a:r>
          </a:p>
          <a:p>
            <a:pPr marL="342900" lvl="0" indent="-342900" algn="justLow" eaLnBrk="0" fontAlgn="base" hangingPunct="0">
              <a:lnSpc>
                <a:spcPct val="2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If </a:t>
            </a:r>
            <a:r>
              <a:rPr lang="en-US" altLang="en-US" sz="1600" dirty="0" err="1">
                <a:solidFill>
                  <a:prstClr val="black"/>
                </a:solidFill>
                <a:latin typeface="Alexandria" pitchFamily="2" charset="-78"/>
                <a:cs typeface="Alexandria" pitchFamily="2" charset="-78"/>
              </a:rPr>
              <a:t>rA,B</a:t>
            </a:r>
            <a:r>
              <a:rPr lang="en-US" altLang="en-US" sz="1600" dirty="0">
                <a:solidFill>
                  <a:prstClr val="black"/>
                </a:solidFill>
                <a:latin typeface="Alexandria" pitchFamily="2" charset="-78"/>
                <a:cs typeface="Alexandria" pitchFamily="2" charset="-78"/>
              </a:rPr>
              <a:t> is less than 0 then A and B are negatively correlated </a:t>
            </a:r>
          </a:p>
          <a:p>
            <a:pPr marL="342900" lvl="0" indent="-342900" algn="justLow" eaLnBrk="0" fontAlgn="base" hangingPunct="0">
              <a:lnSpc>
                <a:spcPct val="2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This implies that the values of one attribute increase as the values of the other decrease and also we cannot remove any of the attributes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0993827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5"/>
            <a:ext cx="10812720" cy="5618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Data Value Conflicts</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408771"/>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For </a:t>
            </a:r>
            <a:r>
              <a:rPr lang="en-US" altLang="en-US" sz="1600" dirty="0">
                <a:solidFill>
                  <a:prstClr val="black"/>
                </a:solidFill>
                <a:latin typeface="Alexandria" pitchFamily="2" charset="-78"/>
                <a:cs typeface="Alexandria" pitchFamily="2" charset="-78"/>
              </a:rPr>
              <a:t>the same entity, attribute values from different sources may differ </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This may be due to differences in representation, scaling, or encoding</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Example</a:t>
            </a:r>
            <a:r>
              <a:rPr lang="en-US" altLang="en-US" sz="1600" dirty="0">
                <a:solidFill>
                  <a:prstClr val="black"/>
                </a:solidFill>
                <a:latin typeface="Alexandria" pitchFamily="2" charset="-78"/>
                <a:cs typeface="Alexandria" pitchFamily="2" charset="-78"/>
              </a:rPr>
              <a:t>: a weight attribute may be stored in </a:t>
            </a:r>
            <a:r>
              <a:rPr lang="en-US" altLang="en-US" sz="1600" b="1" dirty="0">
                <a:solidFill>
                  <a:prstClr val="black"/>
                </a:solidFill>
                <a:latin typeface="Alexandria" pitchFamily="2" charset="-78"/>
                <a:cs typeface="Alexandria" pitchFamily="2" charset="-78"/>
              </a:rPr>
              <a:t>metric units </a:t>
            </a:r>
            <a:r>
              <a:rPr lang="en-US" altLang="en-US" sz="1600" dirty="0">
                <a:solidFill>
                  <a:prstClr val="black"/>
                </a:solidFill>
                <a:latin typeface="Alexandria" pitchFamily="2" charset="-78"/>
                <a:cs typeface="Alexandria" pitchFamily="2" charset="-78"/>
              </a:rPr>
              <a:t>(</a:t>
            </a:r>
            <a:r>
              <a:rPr lang="en-US" altLang="en-US" sz="1600" b="1" dirty="0">
                <a:solidFill>
                  <a:prstClr val="black"/>
                </a:solidFill>
                <a:latin typeface="Alexandria" pitchFamily="2" charset="-78"/>
                <a:cs typeface="Alexandria" pitchFamily="2" charset="-78"/>
              </a:rPr>
              <a:t>meter, kilogram </a:t>
            </a:r>
            <a:r>
              <a:rPr lang="en-US" altLang="en-US" sz="1600" dirty="0">
                <a:solidFill>
                  <a:prstClr val="black"/>
                </a:solidFill>
                <a:latin typeface="Alexandria" pitchFamily="2" charset="-78"/>
                <a:cs typeface="Alexandria" pitchFamily="2" charset="-78"/>
              </a:rPr>
              <a:t>…) in one system and </a:t>
            </a:r>
            <a:r>
              <a:rPr lang="en-US" altLang="en-US" sz="1600" b="1" dirty="0">
                <a:solidFill>
                  <a:prstClr val="black"/>
                </a:solidFill>
                <a:latin typeface="Alexandria" pitchFamily="2" charset="-78"/>
                <a:cs typeface="Alexandria" pitchFamily="2" charset="-78"/>
              </a:rPr>
              <a:t>British units (Pound, inch …) </a:t>
            </a:r>
            <a:r>
              <a:rPr lang="en-US" altLang="en-US" sz="1600" dirty="0">
                <a:solidFill>
                  <a:prstClr val="black"/>
                </a:solidFill>
                <a:latin typeface="Alexandria" pitchFamily="2" charset="-78"/>
                <a:cs typeface="Alexandria" pitchFamily="2" charset="-78"/>
              </a:rPr>
              <a:t>in another</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price of different hotels may involve not only different currencies but also different services and taxes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Hence, these conflicts must be resolved before integrating data sources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Resolving these kinds of conflicts is done by converting one unit to the other so that we use a unified unit for all integrated data sources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Careful integration of data from multiple sources helps in reducing and avoiding redundancy and inconsistency in the resulting data sets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62087918"/>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Duplication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2088136"/>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Duplication </a:t>
            </a:r>
            <a:r>
              <a:rPr lang="en-US" altLang="en-US" sz="1600" dirty="0">
                <a:solidFill>
                  <a:prstClr val="black"/>
                </a:solidFill>
                <a:latin typeface="Alexandria" pitchFamily="2" charset="-78"/>
                <a:cs typeface="Alexandria" pitchFamily="2" charset="-78"/>
              </a:rPr>
              <a:t>means there are two or more identical records for a given unique data entry</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It occurs when you have the same record coming from different data sources</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Resolving it can be done by discarding all duplication and leaving single unique data entry for each entity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2332513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022245"/>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Data Normalization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03707" y="2109970"/>
            <a:ext cx="9618201" cy="1885003"/>
          </a:xfrm>
          <a:prstGeom prst="rect">
            <a:avLst/>
          </a:prstGeom>
          <a:noFill/>
        </p:spPr>
        <p:txBody>
          <a:bodyPr wrap="square" rtlCol="0">
            <a:spAutoFit/>
          </a:bodyPr>
          <a:lstStyle/>
          <a:p>
            <a:pPr marL="342900" lvl="0" indent="-342900" algn="justLow" eaLnBrk="0" fontAlgn="base" hangingPunct="0">
              <a:lnSpc>
                <a:spcPct val="2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Data </a:t>
            </a:r>
            <a:r>
              <a:rPr lang="en-US" altLang="en-US" sz="1600" dirty="0">
                <a:solidFill>
                  <a:prstClr val="black"/>
                </a:solidFill>
                <a:latin typeface="Alexandria" pitchFamily="2" charset="-78"/>
                <a:cs typeface="Alexandria" pitchFamily="2" charset="-78"/>
              </a:rPr>
              <a:t>Normalization means that the attribute data are scaled to fall within a small specified range such as –1.0 to +1.0, or 0.0 to 1.0 </a:t>
            </a:r>
          </a:p>
          <a:p>
            <a:pPr marL="342900" lvl="0" indent="-342900" algn="justLow" eaLnBrk="0" fontAlgn="base" hangingPunct="0">
              <a:lnSpc>
                <a:spcPct val="2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Normalization is important for data classification and analysis by data mining techniques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4939570"/>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Data Normalization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2531334"/>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Data </a:t>
            </a:r>
            <a:r>
              <a:rPr lang="en-US" altLang="en-US" sz="1600" dirty="0">
                <a:solidFill>
                  <a:prstClr val="black"/>
                </a:solidFill>
                <a:latin typeface="Alexandria" pitchFamily="2" charset="-78"/>
                <a:cs typeface="Alexandria" pitchFamily="2" charset="-78"/>
              </a:rPr>
              <a:t>normalization is a critical preprocessing step in data analysis and machine learning to bring data into a standard format or scale, ensuring that different features contribute equally to the analysis and preventing issues caused by varying scales. </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There are various methods of data normalization, each suited to specific types of data or analysis. Here are some common types of data normalization</a:t>
            </a:r>
            <a:r>
              <a:rPr lang="en-US" altLang="en-US" sz="1600" dirty="0" smtClean="0">
                <a:solidFill>
                  <a:prstClr val="black"/>
                </a:solidFill>
                <a:latin typeface="Alexandria" pitchFamily="2" charset="-78"/>
                <a:cs typeface="Alexandria" pitchFamily="2" charset="-78"/>
              </a:rPr>
              <a:t>:</a:t>
            </a:r>
            <a:endParaRPr lang="en-US" altLang="en-US"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1378708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13453" y="98472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Data Normalization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71988" y="1676453"/>
            <a:ext cx="5400126" cy="3293209"/>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smtClean="0">
                <a:solidFill>
                  <a:srgbClr val="FF0000"/>
                </a:solidFill>
                <a:latin typeface="Alexandria" pitchFamily="2" charset="-78"/>
                <a:cs typeface="Alexandria" pitchFamily="2" charset="-78"/>
              </a:rPr>
              <a:t>Min-Max </a:t>
            </a:r>
            <a:r>
              <a:rPr lang="en-US" altLang="en-US" sz="1600" b="1" dirty="0">
                <a:solidFill>
                  <a:srgbClr val="FF0000"/>
                </a:solidFill>
                <a:latin typeface="Alexandria" pitchFamily="2" charset="-78"/>
                <a:cs typeface="Alexandria" pitchFamily="2" charset="-78"/>
              </a:rPr>
              <a:t>Scaling (Normalization)</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a:solidFill>
                  <a:srgbClr val="FF0000"/>
                </a:solidFill>
                <a:latin typeface="Alexandria" pitchFamily="2" charset="-78"/>
                <a:cs typeface="Alexandria" pitchFamily="2" charset="-78"/>
              </a:rPr>
              <a:t>Z-Score Standardization (Standard Scaling)</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a:solidFill>
                  <a:srgbClr val="FF0000"/>
                </a:solidFill>
                <a:latin typeface="Alexandria" pitchFamily="2" charset="-78"/>
                <a:cs typeface="Alexandria" pitchFamily="2" charset="-78"/>
              </a:rPr>
              <a:t>Decimal Scaling </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Robust Scaling (Scaling by Median and IQR)</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Logarithmic Transformation</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Box-Cox </a:t>
            </a:r>
            <a:r>
              <a:rPr lang="en-US" altLang="en-US" sz="1600" dirty="0" smtClean="0">
                <a:solidFill>
                  <a:prstClr val="black"/>
                </a:solidFill>
                <a:latin typeface="Alexandria" pitchFamily="2" charset="-78"/>
                <a:cs typeface="Alexandria" pitchFamily="2" charset="-78"/>
              </a:rPr>
              <a:t>Transformation</a:t>
            </a:r>
            <a:endParaRPr lang="en-US" altLang="en-US"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6810477" y="1676453"/>
            <a:ext cx="4434698" cy="2751522"/>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Quantile </a:t>
            </a:r>
            <a:r>
              <a:rPr lang="en-US" altLang="en-US" sz="1600" dirty="0">
                <a:solidFill>
                  <a:prstClr val="black"/>
                </a:solidFill>
                <a:latin typeface="Alexandria" pitchFamily="2" charset="-78"/>
                <a:cs typeface="Alexandria" pitchFamily="2" charset="-78"/>
              </a:rPr>
              <a:t>Transformation</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Rank Transformation</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Unit Vector Transformation</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Sparse Data Normalization</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Image Normalization</a:t>
            </a:r>
          </a:p>
        </p:txBody>
      </p:sp>
    </p:spTree>
    <p:extLst>
      <p:ext uri="{BB962C8B-B14F-4D97-AF65-F5344CB8AC3E}">
        <p14:creationId xmlns:p14="http://schemas.microsoft.com/office/powerpoint/2010/main" val="71013850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Min-Max Normalization: Example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097596"/>
            <a:ext cx="10367006" cy="2549801"/>
          </a:xfrm>
          <a:prstGeom prst="rect">
            <a:avLst/>
          </a:prstGeom>
          <a:noFill/>
        </p:spPr>
        <p:txBody>
          <a:bodyPr wrap="square" rtlCol="0">
            <a:spAutoFit/>
          </a:bodyPr>
          <a:lstStyle/>
          <a:p>
            <a:pPr marL="342900" lvl="0" indent="-342900" algn="justLow" eaLnBrk="0" fontAlgn="base" hangingPunct="0">
              <a:lnSpc>
                <a:spcPct val="2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Also </a:t>
            </a:r>
            <a:r>
              <a:rPr lang="en-US" altLang="en-US" sz="1600" dirty="0">
                <a:solidFill>
                  <a:prstClr val="black"/>
                </a:solidFill>
                <a:latin typeface="Alexandria" pitchFamily="2" charset="-78"/>
                <a:cs typeface="Alexandria" pitchFamily="2" charset="-78"/>
              </a:rPr>
              <a:t>known as feature scaling, it scales the data between a specified range, typically [0, 1].</a:t>
            </a:r>
          </a:p>
          <a:p>
            <a:pPr marL="1257300" lvl="2" indent="-342900" algn="justLow" eaLnBrk="0" fontAlgn="base" hangingPunct="0">
              <a:lnSpc>
                <a:spcPct val="2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Formula: </a:t>
            </a:r>
            <a:r>
              <a:rPr lang="en-US" altLang="en-US" sz="1600" dirty="0" err="1">
                <a:solidFill>
                  <a:prstClr val="black"/>
                </a:solidFill>
                <a:latin typeface="Alexandria" pitchFamily="2" charset="-78"/>
                <a:cs typeface="Alexandria" pitchFamily="2" charset="-78"/>
              </a:rPr>
              <a:t>X_normalized</a:t>
            </a:r>
            <a:r>
              <a:rPr lang="en-US" altLang="en-US" sz="1600" dirty="0">
                <a:solidFill>
                  <a:prstClr val="black"/>
                </a:solidFill>
                <a:latin typeface="Alexandria" pitchFamily="2" charset="-78"/>
                <a:cs typeface="Alexandria" pitchFamily="2" charset="-78"/>
              </a:rPr>
              <a:t> = (X - </a:t>
            </a:r>
            <a:r>
              <a:rPr lang="en-US" altLang="en-US" sz="1600" dirty="0" err="1">
                <a:solidFill>
                  <a:prstClr val="black"/>
                </a:solidFill>
                <a:latin typeface="Alexandria" pitchFamily="2" charset="-78"/>
                <a:cs typeface="Alexandria" pitchFamily="2" charset="-78"/>
              </a:rPr>
              <a:t>X_min</a:t>
            </a:r>
            <a:r>
              <a:rPr lang="en-US" altLang="en-US" sz="1600" dirty="0">
                <a:solidFill>
                  <a:prstClr val="black"/>
                </a:solidFill>
                <a:latin typeface="Alexandria" pitchFamily="2" charset="-78"/>
                <a:cs typeface="Alexandria" pitchFamily="2" charset="-78"/>
              </a:rPr>
              <a:t>) / (</a:t>
            </a:r>
            <a:r>
              <a:rPr lang="en-US" altLang="en-US" sz="1600" dirty="0" err="1">
                <a:solidFill>
                  <a:prstClr val="black"/>
                </a:solidFill>
                <a:latin typeface="Alexandria" pitchFamily="2" charset="-78"/>
                <a:cs typeface="Alexandria" pitchFamily="2" charset="-78"/>
              </a:rPr>
              <a:t>X_max</a:t>
            </a:r>
            <a:r>
              <a:rPr lang="en-US" altLang="en-US" sz="1600" dirty="0">
                <a:solidFill>
                  <a:prstClr val="black"/>
                </a:solidFill>
                <a:latin typeface="Alexandria" pitchFamily="2" charset="-78"/>
                <a:cs typeface="Alexandria" pitchFamily="2" charset="-78"/>
              </a:rPr>
              <a:t> - </a:t>
            </a:r>
            <a:r>
              <a:rPr lang="en-US" altLang="en-US" sz="1600" dirty="0" err="1">
                <a:solidFill>
                  <a:prstClr val="black"/>
                </a:solidFill>
                <a:latin typeface="Alexandria" pitchFamily="2" charset="-78"/>
                <a:cs typeface="Alexandria" pitchFamily="2" charset="-78"/>
              </a:rPr>
              <a:t>X_min</a:t>
            </a:r>
            <a:r>
              <a:rPr lang="en-US" altLang="en-US" sz="1600" dirty="0">
                <a:solidFill>
                  <a:prstClr val="black"/>
                </a:solidFill>
                <a:latin typeface="Alexandria" pitchFamily="2" charset="-78"/>
                <a:cs typeface="Alexandria" pitchFamily="2" charset="-78"/>
              </a:rPr>
              <a:t>)</a:t>
            </a:r>
          </a:p>
          <a:p>
            <a:pPr marL="342900" lvl="0" indent="-342900" algn="justLow" eaLnBrk="0" fontAlgn="base" hangingPunct="0">
              <a:lnSpc>
                <a:spcPct val="2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Useful when you have features with varying ranges and want to bring them into a common scale.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02409132"/>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Min-Max Normalization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869025"/>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Min-Max </a:t>
            </a:r>
            <a:r>
              <a:rPr lang="en-US" altLang="en-US" sz="1600" dirty="0">
                <a:solidFill>
                  <a:prstClr val="black"/>
                </a:solidFill>
                <a:latin typeface="Alexandria" pitchFamily="2" charset="-78"/>
                <a:cs typeface="Alexandria" pitchFamily="2" charset="-78"/>
              </a:rPr>
              <a:t>normalization performs a linear transformation on the original data</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Suppose that </a:t>
            </a:r>
            <a:r>
              <a:rPr lang="en-US" altLang="en-US" sz="1600" dirty="0" err="1">
                <a:solidFill>
                  <a:prstClr val="black"/>
                </a:solidFill>
                <a:latin typeface="Alexandria" pitchFamily="2" charset="-78"/>
                <a:cs typeface="Alexandria" pitchFamily="2" charset="-78"/>
              </a:rPr>
              <a:t>minA</a:t>
            </a:r>
            <a:r>
              <a:rPr lang="en-US" altLang="en-US" sz="1600" dirty="0">
                <a:solidFill>
                  <a:prstClr val="black"/>
                </a:solidFill>
                <a:latin typeface="Alexandria" pitchFamily="2" charset="-78"/>
                <a:cs typeface="Alexandria" pitchFamily="2" charset="-78"/>
              </a:rPr>
              <a:t> and </a:t>
            </a:r>
            <a:r>
              <a:rPr lang="en-US" altLang="en-US" sz="1600" dirty="0" err="1">
                <a:solidFill>
                  <a:prstClr val="black"/>
                </a:solidFill>
                <a:latin typeface="Alexandria" pitchFamily="2" charset="-78"/>
                <a:cs typeface="Alexandria" pitchFamily="2" charset="-78"/>
              </a:rPr>
              <a:t>maxA</a:t>
            </a:r>
            <a:r>
              <a:rPr lang="en-US" altLang="en-US" sz="1600" dirty="0">
                <a:solidFill>
                  <a:prstClr val="black"/>
                </a:solidFill>
                <a:latin typeface="Alexandria" pitchFamily="2" charset="-78"/>
                <a:cs typeface="Alexandria" pitchFamily="2" charset="-78"/>
              </a:rPr>
              <a:t> are the minimum and maximum values of an attribute A</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Min-Max normalization maps any value v of A to v’ in the range[</a:t>
            </a:r>
            <a:r>
              <a:rPr lang="en-US" altLang="en-US" sz="1600" dirty="0" err="1">
                <a:solidFill>
                  <a:prstClr val="black"/>
                </a:solidFill>
                <a:latin typeface="Alexandria" pitchFamily="2" charset="-78"/>
                <a:cs typeface="Alexandria" pitchFamily="2" charset="-78"/>
              </a:rPr>
              <a:t>new_minA</a:t>
            </a:r>
            <a:r>
              <a:rPr lang="en-US" altLang="en-US" sz="1600" dirty="0">
                <a:solidFill>
                  <a:prstClr val="black"/>
                </a:solidFill>
                <a:latin typeface="Alexandria" pitchFamily="2" charset="-78"/>
                <a:cs typeface="Alexandria" pitchFamily="2" charset="-78"/>
              </a:rPr>
              <a:t>, </a:t>
            </a:r>
            <a:r>
              <a:rPr lang="en-US" altLang="en-US" sz="1600" dirty="0" err="1">
                <a:solidFill>
                  <a:prstClr val="black"/>
                </a:solidFill>
                <a:latin typeface="Alexandria" pitchFamily="2" charset="-78"/>
                <a:cs typeface="Alexandria" pitchFamily="2" charset="-78"/>
              </a:rPr>
              <a:t>new_maxA</a:t>
            </a:r>
            <a:r>
              <a:rPr lang="en-US" altLang="en-US" sz="1600" dirty="0">
                <a:solidFill>
                  <a:prstClr val="black"/>
                </a:solidFill>
                <a:latin typeface="Alexandria" pitchFamily="2" charset="-78"/>
                <a:cs typeface="Alexandria" pitchFamily="2" charset="-78"/>
              </a:rPr>
              <a:t>] by computing</a:t>
            </a:r>
            <a:r>
              <a:rPr lang="en-US" altLang="en-US" sz="1600" dirty="0" smtClean="0">
                <a:solidFill>
                  <a:prstClr val="black"/>
                </a:solidFill>
                <a:latin typeface="Alexandria" pitchFamily="2" charset="-78"/>
                <a:cs typeface="Alexandria" pitchFamily="2" charset="-78"/>
              </a:rPr>
              <a:t>:</a:t>
            </a:r>
          </a:p>
          <a:p>
            <a:pPr lvl="0" algn="justLow" eaLnBrk="0" fontAlgn="base" hangingPunct="0">
              <a:lnSpc>
                <a:spcPct val="200000"/>
              </a:lnSpc>
              <a:spcBef>
                <a:spcPct val="20000"/>
              </a:spcBef>
              <a:spcAft>
                <a:spcPct val="0"/>
              </a:spcAft>
              <a:buSzPct val="80000"/>
            </a:pPr>
            <a:endParaRPr lang="en-US" altLang="en-US" sz="1600" dirty="0" smtClean="0">
              <a:solidFill>
                <a:prstClr val="black"/>
              </a:solidFill>
              <a:latin typeface="Alexandria" pitchFamily="2" charset="-78"/>
              <a:cs typeface="Alexandria" pitchFamily="2" charset="-78"/>
            </a:endParaRPr>
          </a:p>
          <a:p>
            <a:pPr lvl="0" algn="justLow" eaLnBrk="0" fontAlgn="base" hangingPunct="0">
              <a:lnSpc>
                <a:spcPct val="200000"/>
              </a:lnSpc>
              <a:spcBef>
                <a:spcPct val="20000"/>
              </a:spcBef>
              <a:spcAft>
                <a:spcPct val="0"/>
              </a:spcAft>
              <a:buSzPct val="80000"/>
            </a:pPr>
            <a:endParaRPr lang="en-US" altLang="en-US" sz="1600" dirty="0" smtClean="0">
              <a:solidFill>
                <a:prstClr val="black"/>
              </a:solidFill>
              <a:latin typeface="Alexandria" pitchFamily="2" charset="-78"/>
              <a:cs typeface="Alexandria" pitchFamily="2" charset="-78"/>
            </a:endParaRPr>
          </a:p>
          <a:p>
            <a:pPr lvl="0" algn="justLow" eaLnBrk="0" fontAlgn="base" hangingPunct="0">
              <a:lnSpc>
                <a:spcPct val="200000"/>
              </a:lnSpc>
              <a:spcBef>
                <a:spcPct val="20000"/>
              </a:spcBef>
              <a:spcAft>
                <a:spcPct val="0"/>
              </a:spcAft>
              <a:buSzPct val="80000"/>
            </a:pPr>
            <a:endParaRPr lang="en-US" altLang="en-US" sz="1600" dirty="0" smtClean="0">
              <a:solidFill>
                <a:prstClr val="black"/>
              </a:solidFill>
              <a:latin typeface="Alexandria" pitchFamily="2" charset="-78"/>
              <a:cs typeface="Alexandria" pitchFamily="2" charset="-78"/>
            </a:endParaRP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Min-max normalization preserves the relationships among the original data values</a:t>
            </a:r>
          </a:p>
          <a:p>
            <a:pPr marL="342900" lvl="0" indent="-342900" algn="justLow" eaLnBrk="0" fontAlgn="base" hangingPunct="0">
              <a:lnSpc>
                <a:spcPct val="20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Google Shape;256;p33"/>
          <p:cNvPicPr preferRelativeResize="0"/>
          <p:nvPr/>
        </p:nvPicPr>
        <p:blipFill rotWithShape="1">
          <a:blip r:embed="rId4">
            <a:alphaModFix/>
          </a:blip>
          <a:srcRect/>
          <a:stretch/>
        </p:blipFill>
        <p:spPr>
          <a:xfrm>
            <a:off x="1644536" y="3786711"/>
            <a:ext cx="8402637" cy="1068387"/>
          </a:xfrm>
          <a:prstGeom prst="rect">
            <a:avLst/>
          </a:prstGeom>
          <a:noFill/>
          <a:ln>
            <a:noFill/>
          </a:ln>
        </p:spPr>
      </p:pic>
    </p:spTree>
    <p:extLst>
      <p:ext uri="{BB962C8B-B14F-4D97-AF65-F5344CB8AC3E}">
        <p14:creationId xmlns:p14="http://schemas.microsoft.com/office/powerpoint/2010/main" val="73705475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Min-Max Normalization: Example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3834896"/>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Let </a:t>
            </a:r>
            <a:r>
              <a:rPr lang="en-US" altLang="en-US" sz="1600" dirty="0">
                <a:solidFill>
                  <a:prstClr val="black"/>
                </a:solidFill>
                <a:latin typeface="Alexandria" pitchFamily="2" charset="-78"/>
                <a:cs typeface="Alexandria" pitchFamily="2" charset="-78"/>
              </a:rPr>
              <a:t>the minimum and maximum values for the attribute income be $12000 and $98000</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To map income to the range [0.0, 1.0], we have:</a:t>
            </a:r>
          </a:p>
          <a:p>
            <a:pPr lvl="0" algn="justLow" eaLnBrk="0" fontAlgn="base" hangingPunct="0">
              <a:lnSpc>
                <a:spcPct val="200000"/>
              </a:lnSpc>
              <a:spcBef>
                <a:spcPct val="20000"/>
              </a:spcBef>
              <a:spcAft>
                <a:spcPct val="0"/>
              </a:spcAft>
              <a:buSzPct val="80000"/>
            </a:pPr>
            <a:r>
              <a:rPr lang="en-US" altLang="en-US" sz="1600" dirty="0">
                <a:solidFill>
                  <a:prstClr val="black"/>
                </a:solidFill>
                <a:latin typeface="Alexandria" pitchFamily="2" charset="-78"/>
                <a:cs typeface="Alexandria" pitchFamily="2" charset="-78"/>
              </a:rPr>
              <a:t>	</a:t>
            </a:r>
            <a:r>
              <a:rPr lang="en-US" altLang="en-US" sz="1600" b="1" dirty="0" err="1">
                <a:solidFill>
                  <a:prstClr val="black"/>
                </a:solidFill>
                <a:latin typeface="Alexandria" pitchFamily="2" charset="-78"/>
                <a:cs typeface="Alexandria" pitchFamily="2" charset="-78"/>
              </a:rPr>
              <a:t>minA</a:t>
            </a:r>
            <a:r>
              <a:rPr lang="en-US" altLang="en-US" sz="1600" b="1" dirty="0">
                <a:solidFill>
                  <a:prstClr val="black"/>
                </a:solidFill>
                <a:latin typeface="Alexandria" pitchFamily="2" charset="-78"/>
                <a:cs typeface="Alexandria" pitchFamily="2" charset="-78"/>
              </a:rPr>
              <a:t> 	       = 12000	</a:t>
            </a:r>
            <a:r>
              <a:rPr lang="en-US" altLang="en-US" sz="1600" b="1" dirty="0" err="1">
                <a:solidFill>
                  <a:prstClr val="black"/>
                </a:solidFill>
                <a:latin typeface="Alexandria" pitchFamily="2" charset="-78"/>
                <a:cs typeface="Alexandria" pitchFamily="2" charset="-78"/>
              </a:rPr>
              <a:t>maxA</a:t>
            </a:r>
            <a:r>
              <a:rPr lang="en-US" altLang="en-US" sz="1600" b="1" dirty="0">
                <a:solidFill>
                  <a:prstClr val="black"/>
                </a:solidFill>
                <a:latin typeface="Alexandria" pitchFamily="2" charset="-78"/>
                <a:cs typeface="Alexandria" pitchFamily="2" charset="-78"/>
              </a:rPr>
              <a:t>          = 98000</a:t>
            </a:r>
          </a:p>
          <a:p>
            <a:pPr lvl="0" algn="justLow" eaLnBrk="0" fontAlgn="base" hangingPunct="0">
              <a:lnSpc>
                <a:spcPct val="200000"/>
              </a:lnSpc>
              <a:spcBef>
                <a:spcPct val="20000"/>
              </a:spcBef>
              <a:spcAft>
                <a:spcPct val="0"/>
              </a:spcAft>
              <a:buSzPct val="80000"/>
            </a:pPr>
            <a:r>
              <a:rPr lang="en-US" altLang="en-US" sz="1600" b="1" dirty="0" smtClean="0">
                <a:solidFill>
                  <a:prstClr val="black"/>
                </a:solidFill>
                <a:latin typeface="Alexandria" pitchFamily="2" charset="-78"/>
                <a:cs typeface="Alexandria" pitchFamily="2" charset="-78"/>
              </a:rPr>
              <a:t>	</a:t>
            </a:r>
            <a:r>
              <a:rPr lang="en-US" altLang="en-US" sz="1600" b="1" dirty="0" err="1" smtClean="0">
                <a:solidFill>
                  <a:prstClr val="black"/>
                </a:solidFill>
                <a:latin typeface="Alexandria" pitchFamily="2" charset="-78"/>
                <a:cs typeface="Alexandria" pitchFamily="2" charset="-78"/>
              </a:rPr>
              <a:t>new_minA</a:t>
            </a:r>
            <a:r>
              <a:rPr lang="en-US" altLang="en-US" sz="1600" b="1" dirty="0" smtClean="0">
                <a:solidFill>
                  <a:prstClr val="black"/>
                </a:solidFill>
                <a:latin typeface="Alexandria" pitchFamily="2" charset="-78"/>
                <a:cs typeface="Alexandria" pitchFamily="2" charset="-78"/>
              </a:rPr>
              <a:t> </a:t>
            </a:r>
            <a:r>
              <a:rPr lang="en-US" altLang="en-US" sz="1600" b="1" dirty="0">
                <a:solidFill>
                  <a:prstClr val="black"/>
                </a:solidFill>
                <a:latin typeface="Alexandria" pitchFamily="2" charset="-78"/>
                <a:cs typeface="Alexandria" pitchFamily="2" charset="-78"/>
              </a:rPr>
              <a:t>= 0.0		</a:t>
            </a:r>
            <a:r>
              <a:rPr lang="en-US" altLang="en-US" sz="1600" b="1" dirty="0" err="1">
                <a:solidFill>
                  <a:prstClr val="black"/>
                </a:solidFill>
                <a:latin typeface="Alexandria" pitchFamily="2" charset="-78"/>
                <a:cs typeface="Alexandria" pitchFamily="2" charset="-78"/>
              </a:rPr>
              <a:t>new_maxA</a:t>
            </a:r>
            <a:r>
              <a:rPr lang="en-US" altLang="en-US" sz="1600" b="1" dirty="0">
                <a:solidFill>
                  <a:prstClr val="black"/>
                </a:solidFill>
                <a:latin typeface="Alexandria" pitchFamily="2" charset="-78"/>
                <a:cs typeface="Alexandria" pitchFamily="2" charset="-78"/>
              </a:rPr>
              <a:t>  = 1.0</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By min-max normalization, a value of $73600 for income is transformed to</a:t>
            </a:r>
            <a:r>
              <a:rPr lang="en-US" altLang="en-US" sz="1600" dirty="0" smtClean="0">
                <a:solidFill>
                  <a:prstClr val="black"/>
                </a:solidFill>
                <a:latin typeface="Alexandria" pitchFamily="2" charset="-78"/>
                <a:cs typeface="Alexandria" pitchFamily="2" charset="-78"/>
              </a:rPr>
              <a:t>:</a:t>
            </a:r>
          </a:p>
          <a:p>
            <a:pPr lvl="0" algn="justLow" eaLnBrk="0" fontAlgn="base" hangingPunct="0">
              <a:lnSpc>
                <a:spcPct val="200000"/>
              </a:lnSpc>
              <a:spcBef>
                <a:spcPct val="20000"/>
              </a:spcBef>
              <a:spcAft>
                <a:spcPct val="0"/>
              </a:spcAft>
              <a:buSzPct val="80000"/>
            </a:pP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20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Google Shape;265;p34"/>
          <p:cNvPicPr preferRelativeResize="0"/>
          <p:nvPr/>
        </p:nvPicPr>
        <p:blipFill rotWithShape="1">
          <a:blip r:embed="rId4">
            <a:alphaModFix amt="58000"/>
          </a:blip>
          <a:srcRect/>
          <a:stretch/>
        </p:blipFill>
        <p:spPr>
          <a:xfrm>
            <a:off x="2733792" y="4611803"/>
            <a:ext cx="5978525" cy="792162"/>
          </a:xfrm>
          <a:prstGeom prst="rect">
            <a:avLst/>
          </a:prstGeom>
          <a:noFill/>
          <a:ln>
            <a:noFill/>
          </a:ln>
        </p:spPr>
      </p:pic>
    </p:spTree>
    <p:extLst>
      <p:ext uri="{BB962C8B-B14F-4D97-AF65-F5344CB8AC3E}">
        <p14:creationId xmlns:p14="http://schemas.microsoft.com/office/powerpoint/2010/main" val="168065401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Z-Score Normalization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2137380"/>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In </a:t>
            </a:r>
            <a:r>
              <a:rPr lang="en-US" altLang="en-US" sz="1600" dirty="0">
                <a:solidFill>
                  <a:prstClr val="black"/>
                </a:solidFill>
                <a:latin typeface="Alexandria" pitchFamily="2" charset="-78"/>
                <a:cs typeface="Alexandria" pitchFamily="2" charset="-78"/>
              </a:rPr>
              <a:t>Z-Score normalization, </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It scales the data to have a mean of 0 and a standard deviation of 1.</a:t>
            </a:r>
          </a:p>
          <a:p>
            <a:pPr marL="342900" lvl="0" indent="-342900" algn="ctr" eaLnBrk="0" fontAlgn="base" hangingPunct="0">
              <a:lnSpc>
                <a:spcPct val="200000"/>
              </a:lnSpc>
              <a:spcBef>
                <a:spcPct val="20000"/>
              </a:spcBef>
              <a:spcAft>
                <a:spcPct val="0"/>
              </a:spcAft>
              <a:buSzPct val="80000"/>
              <a:buBlip>
                <a:blip r:embed="rId2"/>
              </a:buBlip>
            </a:pPr>
            <a:r>
              <a:rPr lang="en-US" altLang="en-US" sz="1600" b="1" dirty="0">
                <a:solidFill>
                  <a:srgbClr val="FF0000"/>
                </a:solidFill>
                <a:latin typeface="Alexandria" pitchFamily="2" charset="-78"/>
                <a:cs typeface="Alexandria" pitchFamily="2" charset="-78"/>
              </a:rPr>
              <a:t>Formula: </a:t>
            </a:r>
            <a:r>
              <a:rPr lang="en-US" altLang="en-US" sz="1600" b="1" dirty="0" err="1">
                <a:solidFill>
                  <a:srgbClr val="FF0000"/>
                </a:solidFill>
                <a:latin typeface="Alexandria" pitchFamily="2" charset="-78"/>
                <a:cs typeface="Alexandria" pitchFamily="2" charset="-78"/>
              </a:rPr>
              <a:t>X_standardized</a:t>
            </a:r>
            <a:r>
              <a:rPr lang="en-US" altLang="en-US" sz="1600" b="1" dirty="0">
                <a:solidFill>
                  <a:srgbClr val="FF0000"/>
                </a:solidFill>
                <a:latin typeface="Alexandria" pitchFamily="2" charset="-78"/>
                <a:cs typeface="Alexandria" pitchFamily="2" charset="-78"/>
              </a:rPr>
              <a:t> = (X - mean(X)) / </a:t>
            </a:r>
            <a:r>
              <a:rPr lang="en-US" altLang="en-US" sz="1600" b="1" dirty="0" err="1">
                <a:solidFill>
                  <a:srgbClr val="FF0000"/>
                </a:solidFill>
                <a:latin typeface="Alexandria" pitchFamily="2" charset="-78"/>
                <a:cs typeface="Alexandria" pitchFamily="2" charset="-78"/>
              </a:rPr>
              <a:t>std</a:t>
            </a:r>
            <a:r>
              <a:rPr lang="en-US" altLang="en-US" sz="1600" b="1" dirty="0">
                <a:solidFill>
                  <a:srgbClr val="FF0000"/>
                </a:solidFill>
                <a:latin typeface="Alexandria" pitchFamily="2" charset="-78"/>
                <a:cs typeface="Alexandria" pitchFamily="2" charset="-78"/>
              </a:rPr>
              <a:t>(X)</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Useful when you want to center data around zero and have it in units of standard deviations.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54111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5"/>
            <a:ext cx="10812720" cy="54766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Z-Score Normalization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5903154"/>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In </a:t>
            </a:r>
            <a:r>
              <a:rPr lang="en-US" altLang="en-US" sz="1600" dirty="0">
                <a:solidFill>
                  <a:prstClr val="black"/>
                </a:solidFill>
                <a:latin typeface="Alexandria" pitchFamily="2" charset="-78"/>
                <a:cs typeface="Alexandria" pitchFamily="2" charset="-78"/>
              </a:rPr>
              <a:t>Z-Score normalization, the values for an attribute A are normalized based on the mean and standard deviation of A</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A value v of A is normalized to v’ by computing</a:t>
            </a:r>
            <a:r>
              <a:rPr lang="en-US" altLang="en-US" sz="1600" dirty="0" smtClean="0">
                <a:solidFill>
                  <a:prstClr val="black"/>
                </a:solidFill>
                <a:latin typeface="Alexandria" pitchFamily="2" charset="-78"/>
                <a:cs typeface="Alexandria" pitchFamily="2" charset="-78"/>
              </a:rPr>
              <a:t>:</a:t>
            </a:r>
          </a:p>
          <a:p>
            <a:pPr marL="342900" lvl="0" indent="-342900" algn="justLow" eaLnBrk="0" fontAlgn="base" hangingPunct="0">
              <a:lnSpc>
                <a:spcPct val="20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200000"/>
              </a:lnSpc>
              <a:spcBef>
                <a:spcPct val="20000"/>
              </a:spcBef>
              <a:spcAft>
                <a:spcPct val="0"/>
              </a:spcAft>
              <a:buSzPct val="80000"/>
              <a:buBlip>
                <a:blip r:embed="rId2"/>
              </a:buBlip>
            </a:pPr>
            <a:endParaRPr lang="en-US" altLang="en-US" sz="1600" dirty="0" smtClean="0">
              <a:solidFill>
                <a:prstClr val="black"/>
              </a:solidFill>
              <a:latin typeface="Alexandria" pitchFamily="2" charset="-78"/>
              <a:cs typeface="Alexandria" pitchFamily="2" charset="-78"/>
            </a:endParaRPr>
          </a:p>
          <a:p>
            <a:pPr marL="342900" lvl="0" indent="-342900" algn="justLow" eaLnBrk="0" fontAlgn="base" hangingPunct="0">
              <a:lnSpc>
                <a:spcPct val="200000"/>
              </a:lnSpc>
              <a:spcBef>
                <a:spcPct val="20000"/>
              </a:spcBef>
              <a:spcAft>
                <a:spcPct val="0"/>
              </a:spcAft>
              <a:buSzPct val="80000"/>
              <a:buBlip>
                <a:blip r:embed="rId2"/>
              </a:buBlip>
            </a:pPr>
            <a:endParaRPr lang="en-US" altLang="en-US" sz="1600" dirty="0" smtClean="0">
              <a:solidFill>
                <a:prstClr val="black"/>
              </a:solidFill>
              <a:latin typeface="Alexandria" pitchFamily="2" charset="-78"/>
              <a:cs typeface="Alexandria" pitchFamily="2" charset="-78"/>
            </a:endParaRP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Where        is </a:t>
            </a:r>
            <a:r>
              <a:rPr lang="en-US" altLang="en-US" sz="1600" dirty="0">
                <a:solidFill>
                  <a:prstClr val="black"/>
                </a:solidFill>
                <a:latin typeface="Alexandria" pitchFamily="2" charset="-78"/>
                <a:cs typeface="Alexandria" pitchFamily="2" charset="-78"/>
              </a:rPr>
              <a:t>the mean value of A and      </a:t>
            </a:r>
            <a:r>
              <a:rPr lang="en-US" altLang="en-US" sz="1600" dirty="0" smtClean="0">
                <a:solidFill>
                  <a:prstClr val="black"/>
                </a:solidFill>
                <a:latin typeface="Alexandria" pitchFamily="2" charset="-78"/>
                <a:cs typeface="Alexandria" pitchFamily="2" charset="-78"/>
              </a:rPr>
              <a:t>    is </a:t>
            </a:r>
            <a:r>
              <a:rPr lang="en-US" altLang="en-US" sz="1600" dirty="0">
                <a:solidFill>
                  <a:prstClr val="black"/>
                </a:solidFill>
                <a:latin typeface="Alexandria" pitchFamily="2" charset="-78"/>
                <a:cs typeface="Alexandria" pitchFamily="2" charset="-78"/>
              </a:rPr>
              <a:t>the standard deviation of A</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Z-Score normalization method is useful when the actual minimum and maximum of attribute A are </a:t>
            </a:r>
            <a:r>
              <a:rPr lang="en-US" altLang="en-US" sz="1600" b="1" dirty="0">
                <a:solidFill>
                  <a:prstClr val="black"/>
                </a:solidFill>
                <a:latin typeface="Alexandria" pitchFamily="2" charset="-78"/>
                <a:cs typeface="Alexandria" pitchFamily="2" charset="-78"/>
              </a:rPr>
              <a:t>unknown,</a:t>
            </a:r>
            <a:r>
              <a:rPr lang="en-US" altLang="en-US" sz="1600" dirty="0">
                <a:solidFill>
                  <a:prstClr val="black"/>
                </a:solidFill>
                <a:latin typeface="Alexandria" pitchFamily="2" charset="-78"/>
                <a:cs typeface="Alexandria" pitchFamily="2" charset="-78"/>
              </a:rPr>
              <a:t> or when there are </a:t>
            </a:r>
            <a:r>
              <a:rPr lang="en-US" altLang="en-US" sz="1600" b="1" dirty="0">
                <a:solidFill>
                  <a:prstClr val="black"/>
                </a:solidFill>
                <a:latin typeface="Alexandria" pitchFamily="2" charset="-78"/>
                <a:cs typeface="Alexandria" pitchFamily="2" charset="-78"/>
              </a:rPr>
              <a:t>outliers</a:t>
            </a:r>
            <a:r>
              <a:rPr lang="en-US" altLang="en-US" sz="1600" dirty="0">
                <a:solidFill>
                  <a:prstClr val="black"/>
                </a:solidFill>
                <a:latin typeface="Alexandria" pitchFamily="2" charset="-78"/>
                <a:cs typeface="Alexandria" pitchFamily="2" charset="-78"/>
              </a:rPr>
              <a:t> that dominate the min-max normalization</a:t>
            </a:r>
          </a:p>
          <a:p>
            <a:pPr marL="342900" lvl="0" indent="-342900" algn="justLow" eaLnBrk="0" fontAlgn="base" hangingPunct="0">
              <a:lnSpc>
                <a:spcPct val="200000"/>
              </a:lnSpc>
              <a:spcBef>
                <a:spcPct val="20000"/>
              </a:spcBef>
              <a:spcAft>
                <a:spcPct val="0"/>
              </a:spcAft>
              <a:buSzPct val="80000"/>
              <a:buBlip>
                <a:blip r:embed="rId2"/>
              </a:buBlip>
            </a:pPr>
            <a:endParaRPr lang="en-US" altLang="en-US" sz="1600" dirty="0" smtClean="0">
              <a:solidFill>
                <a:prstClr val="black"/>
              </a:solidFill>
              <a:latin typeface="Alexandria" pitchFamily="2" charset="-78"/>
              <a:cs typeface="Alexandria" pitchFamily="2" charset="-78"/>
            </a:endParaRPr>
          </a:p>
          <a:p>
            <a:pPr marL="342900" lvl="0" indent="-342900" algn="justLow" eaLnBrk="0" fontAlgn="base" hangingPunct="0">
              <a:lnSpc>
                <a:spcPct val="20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p:cNvGrpSpPr/>
          <p:nvPr/>
        </p:nvGrpSpPr>
        <p:grpSpPr>
          <a:xfrm>
            <a:off x="1377645" y="3145427"/>
            <a:ext cx="7796212" cy="1462087"/>
            <a:chOff x="2535237" y="3071813"/>
            <a:chExt cx="7796212" cy="1462087"/>
          </a:xfrm>
        </p:grpSpPr>
        <p:pic>
          <p:nvPicPr>
            <p:cNvPr id="12" name="Google Shape;274;p35"/>
            <p:cNvPicPr preferRelativeResize="0"/>
            <p:nvPr/>
          </p:nvPicPr>
          <p:blipFill rotWithShape="1">
            <a:blip r:embed="rId4">
              <a:alphaModFix amt="80000"/>
            </a:blip>
            <a:srcRect/>
            <a:stretch/>
          </p:blipFill>
          <p:spPr>
            <a:xfrm>
              <a:off x="2535237" y="3276600"/>
              <a:ext cx="1960562" cy="1066800"/>
            </a:xfrm>
            <a:prstGeom prst="rect">
              <a:avLst/>
            </a:prstGeom>
            <a:noFill/>
            <a:ln>
              <a:noFill/>
            </a:ln>
          </p:spPr>
        </p:pic>
        <p:pic>
          <p:nvPicPr>
            <p:cNvPr id="13" name="Google Shape;277;p35"/>
            <p:cNvPicPr preferRelativeResize="0"/>
            <p:nvPr/>
          </p:nvPicPr>
          <p:blipFill rotWithShape="1">
            <a:blip r:embed="rId5">
              <a:alphaModFix/>
            </a:blip>
            <a:srcRect/>
            <a:stretch/>
          </p:blipFill>
          <p:spPr>
            <a:xfrm>
              <a:off x="6407150" y="3071813"/>
              <a:ext cx="1136650" cy="1462087"/>
            </a:xfrm>
            <a:prstGeom prst="rect">
              <a:avLst/>
            </a:prstGeom>
            <a:noFill/>
            <a:ln>
              <a:noFill/>
            </a:ln>
          </p:spPr>
        </p:pic>
        <p:pic>
          <p:nvPicPr>
            <p:cNvPr id="14" name="Google Shape;278;p35"/>
            <p:cNvPicPr preferRelativeResize="0"/>
            <p:nvPr/>
          </p:nvPicPr>
          <p:blipFill rotWithShape="1">
            <a:blip r:embed="rId6">
              <a:alphaModFix/>
            </a:blip>
            <a:srcRect/>
            <a:stretch/>
          </p:blipFill>
          <p:spPr>
            <a:xfrm>
              <a:off x="8281987" y="3167063"/>
              <a:ext cx="2049462" cy="1252537"/>
            </a:xfrm>
            <a:prstGeom prst="rect">
              <a:avLst/>
            </a:prstGeom>
            <a:noFill/>
            <a:ln>
              <a:noFill/>
            </a:ln>
          </p:spPr>
        </p:pic>
        <p:sp>
          <p:nvSpPr>
            <p:cNvPr id="15" name="Google Shape;279;p35"/>
            <p:cNvSpPr txBox="1"/>
            <p:nvPr/>
          </p:nvSpPr>
          <p:spPr>
            <a:xfrm>
              <a:off x="5410201" y="3657601"/>
              <a:ext cx="928687" cy="369887"/>
            </a:xfrm>
            <a:prstGeom prst="rect">
              <a:avLst/>
            </a:prstGeom>
            <a:noFill/>
            <a:ln>
              <a:noFill/>
            </a:ln>
          </p:spPr>
          <p:txBody>
            <a:bodyPr spcFirstLastPara="1" wrap="square" lIns="91425" tIns="45700" rIns="91425" bIns="45700" anchor="t" anchorCtr="0">
              <a:noAutofit/>
            </a:bodyPr>
            <a:lstStyle/>
            <a:p>
              <a:pPr>
                <a:buClr>
                  <a:schemeClr val="dk1"/>
                </a:buClr>
                <a:buSzPts val="1800"/>
              </a:pPr>
              <a:r>
                <a:rPr lang="en-US">
                  <a:solidFill>
                    <a:schemeClr val="dk1"/>
                  </a:solidFill>
                  <a:latin typeface="Arial"/>
                  <a:ea typeface="Arial"/>
                  <a:cs typeface="Arial"/>
                  <a:sym typeface="Arial"/>
                </a:rPr>
                <a:t>Where </a:t>
              </a:r>
              <a:endParaRPr/>
            </a:p>
          </p:txBody>
        </p:sp>
        <p:sp>
          <p:nvSpPr>
            <p:cNvPr id="16" name="Google Shape;280;p35"/>
            <p:cNvSpPr txBox="1"/>
            <p:nvPr/>
          </p:nvSpPr>
          <p:spPr>
            <a:xfrm>
              <a:off x="7739062" y="3668713"/>
              <a:ext cx="569912" cy="369887"/>
            </a:xfrm>
            <a:prstGeom prst="rect">
              <a:avLst/>
            </a:prstGeom>
            <a:noFill/>
            <a:ln>
              <a:noFill/>
            </a:ln>
          </p:spPr>
          <p:txBody>
            <a:bodyPr spcFirstLastPara="1" wrap="square" lIns="91425" tIns="45700" rIns="91425" bIns="45700" anchor="t" anchorCtr="0">
              <a:noAutofit/>
            </a:bodyPr>
            <a:lstStyle/>
            <a:p>
              <a:pPr>
                <a:buClr>
                  <a:schemeClr val="dk1"/>
                </a:buClr>
                <a:buSzPts val="1800"/>
              </a:pPr>
              <a:r>
                <a:rPr lang="en-US" dirty="0">
                  <a:solidFill>
                    <a:schemeClr val="dk1"/>
                  </a:solidFill>
                  <a:latin typeface="Arial"/>
                  <a:ea typeface="Arial"/>
                  <a:cs typeface="Arial"/>
                  <a:sym typeface="Arial"/>
                </a:rPr>
                <a:t>and</a:t>
              </a:r>
              <a:endParaRPr dirty="0"/>
            </a:p>
          </p:txBody>
        </p:sp>
      </p:grpSp>
      <p:pic>
        <p:nvPicPr>
          <p:cNvPr id="17" name="Google Shape;275;p35"/>
          <p:cNvPicPr preferRelativeResize="0"/>
          <p:nvPr/>
        </p:nvPicPr>
        <p:blipFill rotWithShape="1">
          <a:blip r:embed="rId7">
            <a:alphaModFix/>
          </a:blip>
          <a:srcRect/>
          <a:stretch/>
        </p:blipFill>
        <p:spPr>
          <a:xfrm>
            <a:off x="1914625" y="4773360"/>
            <a:ext cx="393970" cy="330200"/>
          </a:xfrm>
          <a:prstGeom prst="rect">
            <a:avLst/>
          </a:prstGeom>
          <a:noFill/>
          <a:ln>
            <a:noFill/>
          </a:ln>
        </p:spPr>
      </p:pic>
      <p:pic>
        <p:nvPicPr>
          <p:cNvPr id="18" name="Google Shape;276;p35"/>
          <p:cNvPicPr preferRelativeResize="0"/>
          <p:nvPr/>
        </p:nvPicPr>
        <p:blipFill rotWithShape="1">
          <a:blip r:embed="rId8">
            <a:alphaModFix/>
          </a:blip>
          <a:srcRect/>
          <a:stretch/>
        </p:blipFill>
        <p:spPr>
          <a:xfrm>
            <a:off x="5119552" y="4730037"/>
            <a:ext cx="457200" cy="533400"/>
          </a:xfrm>
          <a:prstGeom prst="rect">
            <a:avLst/>
          </a:prstGeom>
          <a:noFill/>
          <a:ln>
            <a:noFill/>
          </a:ln>
        </p:spPr>
      </p:pic>
    </p:spTree>
    <p:extLst>
      <p:ext uri="{BB962C8B-B14F-4D97-AF65-F5344CB8AC3E}">
        <p14:creationId xmlns:p14="http://schemas.microsoft.com/office/powerpoint/2010/main" val="1055062260"/>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Z-Score Normalization: Example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1885003"/>
          </a:xfrm>
          <a:prstGeom prst="rect">
            <a:avLst/>
          </a:prstGeom>
          <a:noFill/>
        </p:spPr>
        <p:txBody>
          <a:bodyPr wrap="square" rtlCol="0">
            <a:spAutoFit/>
          </a:bodyPr>
          <a:lstStyle/>
          <a:p>
            <a:pPr marL="342900" lvl="0" indent="-342900" algn="justLow" eaLnBrk="0" fontAlgn="base" hangingPunct="0">
              <a:lnSpc>
                <a:spcPct val="2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Suppose </a:t>
            </a:r>
            <a:r>
              <a:rPr lang="en-US" altLang="en-US" sz="1600" dirty="0">
                <a:solidFill>
                  <a:prstClr val="black"/>
                </a:solidFill>
                <a:latin typeface="Alexandria" pitchFamily="2" charset="-78"/>
                <a:cs typeface="Alexandria" pitchFamily="2" charset="-78"/>
              </a:rPr>
              <a:t>that the mean and standard deviation of the values for the attribute income are $54000 and $16000, respectively</a:t>
            </a:r>
          </a:p>
          <a:p>
            <a:pPr marL="342900" lvl="0" indent="-342900" algn="justLow" eaLnBrk="0" fontAlgn="base" hangingPunct="0">
              <a:lnSpc>
                <a:spcPct val="2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With Z-Score normalization, a value of $73600 for income is transformed to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Google Shape;288;p36"/>
          <p:cNvPicPr preferRelativeResize="0"/>
          <p:nvPr/>
        </p:nvPicPr>
        <p:blipFill rotWithShape="1">
          <a:blip r:embed="rId4">
            <a:alphaModFix/>
          </a:blip>
          <a:srcRect/>
          <a:stretch/>
        </p:blipFill>
        <p:spPr>
          <a:xfrm>
            <a:off x="3211513" y="4114801"/>
            <a:ext cx="5310187" cy="935037"/>
          </a:xfrm>
          <a:prstGeom prst="rect">
            <a:avLst/>
          </a:prstGeom>
          <a:noFill/>
          <a:ln>
            <a:noFill/>
          </a:ln>
        </p:spPr>
      </p:pic>
    </p:spTree>
    <p:extLst>
      <p:ext uri="{BB962C8B-B14F-4D97-AF65-F5344CB8AC3E}">
        <p14:creationId xmlns:p14="http://schemas.microsoft.com/office/powerpoint/2010/main" val="3517307928"/>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18681"/>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Normalization by decimal scaling</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3834896"/>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This </a:t>
            </a:r>
            <a:r>
              <a:rPr lang="en-US" altLang="en-US" sz="1600" dirty="0">
                <a:solidFill>
                  <a:prstClr val="black"/>
                </a:solidFill>
                <a:latin typeface="Alexandria" pitchFamily="2" charset="-78"/>
                <a:cs typeface="Alexandria" pitchFamily="2" charset="-78"/>
              </a:rPr>
              <a:t>method normalizes by moving the decimal point of values of attribute A </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number of decimal points moved depends on </a:t>
            </a:r>
            <a:r>
              <a:rPr lang="en-US" altLang="en-US" sz="1600" b="1" dirty="0">
                <a:solidFill>
                  <a:prstClr val="black"/>
                </a:solidFill>
                <a:latin typeface="Alexandria" pitchFamily="2" charset="-78"/>
                <a:cs typeface="Alexandria" pitchFamily="2" charset="-78"/>
              </a:rPr>
              <a:t>the maximum absolute value of A</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A value v of A is normalized to v’ by computing</a:t>
            </a:r>
            <a:r>
              <a:rPr lang="en-US" altLang="en-US" sz="1600" dirty="0" smtClean="0">
                <a:solidFill>
                  <a:prstClr val="black"/>
                </a:solidFill>
                <a:latin typeface="Alexandria" pitchFamily="2" charset="-78"/>
                <a:cs typeface="Alexandria" pitchFamily="2" charset="-78"/>
              </a:rPr>
              <a:t>:</a:t>
            </a:r>
          </a:p>
          <a:p>
            <a:pPr marL="342900" lvl="0" indent="-342900" algn="justLow" eaLnBrk="0" fontAlgn="base" hangingPunct="0">
              <a:lnSpc>
                <a:spcPct val="20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lvl="0" algn="justLow" eaLnBrk="0" fontAlgn="base" hangingPunct="0">
              <a:lnSpc>
                <a:spcPct val="200000"/>
              </a:lnSpc>
              <a:spcBef>
                <a:spcPct val="20000"/>
              </a:spcBef>
              <a:spcAft>
                <a:spcPct val="0"/>
              </a:spcAft>
              <a:buSzPct val="80000"/>
            </a:pPr>
            <a:endParaRPr lang="en-US" altLang="en-US" sz="1600" dirty="0" smtClean="0">
              <a:solidFill>
                <a:prstClr val="black"/>
              </a:solidFill>
              <a:latin typeface="Alexandria" pitchFamily="2" charset="-78"/>
              <a:cs typeface="Alexandria" pitchFamily="2" charset="-78"/>
            </a:endParaRPr>
          </a:p>
          <a:p>
            <a:pPr marL="342900" indent="-342900" algn="justLow" eaLnBrk="0" fontAlgn="base" hangingPunct="0">
              <a:lnSpc>
                <a:spcPct val="200000"/>
              </a:lnSpc>
              <a:spcBef>
                <a:spcPct val="20000"/>
              </a:spcBef>
              <a:spcAft>
                <a:spcPct val="0"/>
              </a:spcAft>
              <a:buSzPct val="80000"/>
              <a:buBlip>
                <a:blip r:embed="rId2"/>
              </a:buBlip>
            </a:pPr>
            <a:r>
              <a:rPr lang="en-US" sz="1600" dirty="0">
                <a:solidFill>
                  <a:schemeClr val="dk1"/>
                </a:solidFill>
                <a:latin typeface="Questrial"/>
                <a:ea typeface="Questrial"/>
                <a:cs typeface="Questrial"/>
                <a:sym typeface="Questrial"/>
              </a:rPr>
              <a:t>Where </a:t>
            </a:r>
            <a:r>
              <a:rPr lang="en-US" sz="1600" dirty="0">
                <a:solidFill>
                  <a:schemeClr val="dk1"/>
                </a:solidFill>
                <a:latin typeface="Times New Roman"/>
                <a:ea typeface="Times New Roman"/>
                <a:cs typeface="Times New Roman"/>
                <a:sym typeface="Times New Roman"/>
              </a:rPr>
              <a:t>j</a:t>
            </a:r>
            <a:r>
              <a:rPr lang="en-US" sz="1600" dirty="0">
                <a:solidFill>
                  <a:schemeClr val="dk1"/>
                </a:solidFill>
                <a:latin typeface="Questrial"/>
                <a:ea typeface="Questrial"/>
                <a:cs typeface="Questrial"/>
                <a:sym typeface="Questrial"/>
              </a:rPr>
              <a:t> is the smallest integer such that </a:t>
            </a:r>
            <a:r>
              <a:rPr lang="en-US" sz="1600" b="1" dirty="0">
                <a:solidFill>
                  <a:schemeClr val="dk1"/>
                </a:solidFill>
                <a:latin typeface="Questrial"/>
                <a:ea typeface="Questrial"/>
                <a:cs typeface="Questrial"/>
                <a:sym typeface="Questrial"/>
              </a:rPr>
              <a:t>Max(|v'|) &lt; 1</a:t>
            </a:r>
            <a:endParaRPr lang="en-US" sz="1600" dirty="0"/>
          </a:p>
          <a:p>
            <a:pPr marL="342900" lvl="0" indent="-342900" algn="justLow" eaLnBrk="0" fontAlgn="base" hangingPunct="0">
              <a:lnSpc>
                <a:spcPct val="20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Google Shape;296;p37"/>
          <p:cNvPicPr preferRelativeResize="0"/>
          <p:nvPr/>
        </p:nvPicPr>
        <p:blipFill rotWithShape="1">
          <a:blip r:embed="rId4">
            <a:alphaModFix/>
          </a:blip>
          <a:srcRect/>
          <a:stretch/>
        </p:blipFill>
        <p:spPr>
          <a:xfrm>
            <a:off x="5653392" y="3271736"/>
            <a:ext cx="1397000" cy="965200"/>
          </a:xfrm>
          <a:prstGeom prst="rect">
            <a:avLst/>
          </a:prstGeom>
          <a:noFill/>
          <a:ln>
            <a:noFill/>
          </a:ln>
        </p:spPr>
      </p:pic>
    </p:spTree>
    <p:extLst>
      <p:ext uri="{BB962C8B-B14F-4D97-AF65-F5344CB8AC3E}">
        <p14:creationId xmlns:p14="http://schemas.microsoft.com/office/powerpoint/2010/main" val="197153568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Normalization by decimal scaling: Example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809345"/>
            <a:ext cx="9297189" cy="2702278"/>
          </a:xfrm>
          <a:prstGeom prst="rect">
            <a:avLst/>
          </a:prstGeom>
          <a:noFill/>
        </p:spPr>
        <p:txBody>
          <a:bodyPr wrap="square" rtlCol="0">
            <a:spAutoFit/>
          </a:bodyPr>
          <a:lstStyle/>
          <a:p>
            <a:pPr marL="342900" lvl="0" indent="-342900" algn="justLow" eaLnBrk="0" fontAlgn="base" hangingPunct="0">
              <a:lnSpc>
                <a:spcPct val="2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Let </a:t>
            </a:r>
            <a:r>
              <a:rPr lang="en-US" altLang="en-US" sz="1600" dirty="0">
                <a:solidFill>
                  <a:prstClr val="black"/>
                </a:solidFill>
                <a:latin typeface="Alexandria" pitchFamily="2" charset="-78"/>
                <a:cs typeface="Alexandria" pitchFamily="2" charset="-78"/>
              </a:rPr>
              <a:t>the values of A range from -986 to 917</a:t>
            </a:r>
          </a:p>
          <a:p>
            <a:pPr marL="342900" lvl="0" indent="-342900" algn="justLow" eaLnBrk="0" fontAlgn="base" hangingPunct="0">
              <a:lnSpc>
                <a:spcPct val="2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maximum absolute value of A is 986</a:t>
            </a:r>
          </a:p>
          <a:p>
            <a:pPr marL="342900" lvl="0" indent="-342900" algn="justLow" eaLnBrk="0" fontAlgn="base" hangingPunct="0">
              <a:lnSpc>
                <a:spcPct val="2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To normalize by decimal scaling, we divide each value by 1000, which means j = 3</a:t>
            </a:r>
          </a:p>
          <a:p>
            <a:pPr marL="342900" lvl="0" indent="-342900" algn="justLow" eaLnBrk="0" fontAlgn="base" hangingPunct="0">
              <a:lnSpc>
                <a:spcPct val="2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Hence, -986 normalizes to -0.986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6631496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6804783" cy="707886"/>
          </a:xfrm>
          <a:prstGeom prst="rect">
            <a:avLst/>
          </a:prstGeom>
          <a:noFill/>
        </p:spPr>
        <p:txBody>
          <a:bodyPr wrap="square" rtlCol="0">
            <a:spAutoFit/>
          </a:bodyPr>
          <a:lstStyle/>
          <a:p>
            <a:r>
              <a:rPr lang="en-US" sz="2000" b="1" dirty="0">
                <a:latin typeface="Alexandria Black" pitchFamily="2" charset="-78"/>
                <a:cs typeface="Alexandria Black" pitchFamily="2" charset="-78"/>
              </a:rPr>
              <a:t>Robust Scaling (Scaling by Median and IQR):</a:t>
            </a:r>
            <a:br>
              <a:rPr lang="en-US" sz="2000" b="1" dirty="0">
                <a:latin typeface="Alexandria Black" pitchFamily="2" charset="-78"/>
                <a:cs typeface="Alexandria Black" pitchFamily="2" charset="-78"/>
              </a:rPr>
            </a:br>
            <a:endParaRPr lang="en-US" sz="2000" b="1" dirty="0">
              <a:latin typeface="Alexandria Black" pitchFamily="2" charset="-78"/>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809345"/>
            <a:ext cx="10367006" cy="3165354"/>
          </a:xfrm>
          <a:prstGeom prst="rect">
            <a:avLst/>
          </a:prstGeom>
          <a:noFill/>
        </p:spPr>
        <p:txBody>
          <a:bodyPr wrap="square" rtlCol="0">
            <a:spAutoFit/>
          </a:bodyPr>
          <a:lstStyle/>
          <a:p>
            <a:pPr marL="342900" lvl="0" indent="-342900" algn="justLow" eaLnBrk="0" fontAlgn="base" hangingPunct="0">
              <a:lnSpc>
                <a:spcPct val="2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Let </a:t>
            </a:r>
            <a:r>
              <a:rPr lang="en-US" altLang="en-US" sz="1600" dirty="0">
                <a:solidFill>
                  <a:prstClr val="black"/>
                </a:solidFill>
                <a:latin typeface="Alexandria" pitchFamily="2" charset="-78"/>
                <a:cs typeface="Alexandria" pitchFamily="2" charset="-78"/>
              </a:rPr>
              <a:t>Scales data based on the median and the interquartile range (IQR) to minimize the effect of outliers.</a:t>
            </a:r>
          </a:p>
          <a:p>
            <a:pPr marL="1714500" lvl="3" indent="-342900" algn="justLow" eaLnBrk="0" fontAlgn="base" hangingPunct="0">
              <a:lnSpc>
                <a:spcPct val="250000"/>
              </a:lnSpc>
              <a:spcBef>
                <a:spcPct val="20000"/>
              </a:spcBef>
              <a:spcAft>
                <a:spcPct val="0"/>
              </a:spcAft>
              <a:buSzPct val="80000"/>
              <a:buBlip>
                <a:blip r:embed="rId2"/>
              </a:buBlip>
            </a:pPr>
            <a:r>
              <a:rPr lang="en-US" altLang="en-US" sz="1600" b="1" dirty="0">
                <a:solidFill>
                  <a:srgbClr val="FF0000"/>
                </a:solidFill>
                <a:latin typeface="Alexandria" pitchFamily="2" charset="-78"/>
                <a:cs typeface="Alexandria" pitchFamily="2" charset="-78"/>
              </a:rPr>
              <a:t>Formula: </a:t>
            </a:r>
            <a:r>
              <a:rPr lang="en-US" altLang="en-US" sz="1600" b="1" dirty="0" err="1">
                <a:solidFill>
                  <a:srgbClr val="FF0000"/>
                </a:solidFill>
                <a:latin typeface="Alexandria" pitchFamily="2" charset="-78"/>
                <a:cs typeface="Alexandria" pitchFamily="2" charset="-78"/>
              </a:rPr>
              <a:t>X_robust</a:t>
            </a:r>
            <a:r>
              <a:rPr lang="en-US" altLang="en-US" sz="1600" b="1" dirty="0">
                <a:solidFill>
                  <a:srgbClr val="FF0000"/>
                </a:solidFill>
                <a:latin typeface="Alexandria" pitchFamily="2" charset="-78"/>
                <a:cs typeface="Alexandria" pitchFamily="2" charset="-78"/>
              </a:rPr>
              <a:t> = (X - median(X)) / IQR(X)</a:t>
            </a:r>
          </a:p>
          <a:p>
            <a:pPr marL="342900" lvl="0" indent="-342900" algn="justLow" eaLnBrk="0" fontAlgn="base" hangingPunct="0">
              <a:lnSpc>
                <a:spcPct val="2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Useful when your data has outliers, and you want a scaling method that is robust to extreme values.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022910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6654185" cy="707886"/>
          </a:xfrm>
          <a:prstGeom prst="rect">
            <a:avLst/>
          </a:prstGeom>
          <a:noFill/>
        </p:spPr>
        <p:txBody>
          <a:bodyPr wrap="square" rtlCol="0">
            <a:spAutoFit/>
          </a:bodyPr>
          <a:lstStyle/>
          <a:p>
            <a:r>
              <a:rPr lang="en-US" sz="2000" b="1" dirty="0">
                <a:latin typeface="Alexandria Black" pitchFamily="2" charset="-78"/>
                <a:cs typeface="Alexandria Black" pitchFamily="2" charset="-78"/>
              </a:rPr>
              <a:t>Robust Scaling (Scaling by Median and IQR):</a:t>
            </a:r>
            <a:br>
              <a:rPr lang="en-US" sz="2000" b="1" dirty="0">
                <a:latin typeface="Alexandria Black" pitchFamily="2" charset="-78"/>
                <a:cs typeface="Alexandria Black" pitchFamily="2" charset="-78"/>
              </a:rPr>
            </a:br>
            <a:endParaRPr lang="en-US" sz="2000" b="1" dirty="0">
              <a:latin typeface="Alexandria Black" pitchFamily="2" charset="-78"/>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7446" y="53900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2531334"/>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Robust </a:t>
            </a:r>
            <a:r>
              <a:rPr lang="en-US" altLang="en-US" sz="1600" dirty="0">
                <a:solidFill>
                  <a:prstClr val="black"/>
                </a:solidFill>
                <a:latin typeface="Alexandria" pitchFamily="2" charset="-78"/>
                <a:cs typeface="Alexandria" pitchFamily="2" charset="-78"/>
              </a:rPr>
              <a:t>scaling, also known as scaling by the median and interquartile range (IQR), is a data normalization technique that minimizes the effect of outliers on your data. It's particularly useful when your dataset contains extreme values that can significantly affect other scaling methods like standardization (z-score). </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Let's walk through a solved example to demonstrate how to perform robust scaling:</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5550593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5"/>
            <a:ext cx="10812720" cy="5554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6804783" cy="707886"/>
          </a:xfrm>
          <a:prstGeom prst="rect">
            <a:avLst/>
          </a:prstGeom>
          <a:noFill/>
        </p:spPr>
        <p:txBody>
          <a:bodyPr wrap="square" rtlCol="0">
            <a:spAutoFit/>
          </a:bodyPr>
          <a:lstStyle/>
          <a:p>
            <a:r>
              <a:rPr lang="en-US" sz="2000" b="1" dirty="0">
                <a:latin typeface="Alexandria Black" pitchFamily="2" charset="-78"/>
                <a:cs typeface="Alexandria Black" pitchFamily="2" charset="-78"/>
              </a:rPr>
              <a:t>Robust Scaling (Scaling by Median and IQR):</a:t>
            </a:r>
            <a:br>
              <a:rPr lang="en-US" sz="2000" b="1" dirty="0">
                <a:latin typeface="Alexandria Black" pitchFamily="2" charset="-78"/>
                <a:cs typeface="Alexandria Black" pitchFamily="2" charset="-78"/>
              </a:rPr>
            </a:br>
            <a:endParaRPr lang="en-US" sz="2000" b="1" dirty="0">
              <a:latin typeface="Alexandria Black" pitchFamily="2" charset="-78"/>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499693"/>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to </a:t>
            </a:r>
            <a:r>
              <a:rPr lang="en-US" altLang="en-US" sz="1600" dirty="0">
                <a:solidFill>
                  <a:prstClr val="black"/>
                </a:solidFill>
                <a:latin typeface="Alexandria" pitchFamily="2" charset="-78"/>
                <a:cs typeface="Alexandria" pitchFamily="2" charset="-78"/>
              </a:rPr>
              <a:t>Ages (in years):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18, 21, 22, 25, 29, 31, 34, 35, 42, </a:t>
            </a:r>
            <a:r>
              <a:rPr lang="en-US" altLang="en-US" sz="1600" dirty="0" smtClean="0">
                <a:solidFill>
                  <a:prstClr val="black"/>
                </a:solidFill>
                <a:latin typeface="Alexandria" pitchFamily="2" charset="-78"/>
                <a:cs typeface="Alexandria" pitchFamily="2" charset="-78"/>
              </a:rPr>
              <a:t>170</a:t>
            </a: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Step 1: Collect Data</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Suppose you have a dataset representing the ages of individuals in a small town, and it contains some outliers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Step 2: Calculate the Median and IQR</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First, calculate the median (M) and the interquartile range (IQR) of your data. The IQR is the range between the 75th percentile (Q3) and the 25th percentile (Q1</a:t>
            </a:r>
            <a:r>
              <a:rPr lang="en-US" altLang="en-US" sz="1600" dirty="0" smtClean="0">
                <a:solidFill>
                  <a:prstClr val="black"/>
                </a:solidFill>
                <a:latin typeface="Alexandria" pitchFamily="2" charset="-78"/>
                <a:cs typeface="Alexandria" pitchFamily="2" charset="-78"/>
              </a:rPr>
              <a:t>).</a:t>
            </a: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Median (M): To find the median, first sort your data and find the middle value. In this case, the sorted ages are</a:t>
            </a:r>
            <a:r>
              <a:rPr lang="en-US" altLang="en-US" sz="1600" dirty="0" smtClean="0">
                <a:solidFill>
                  <a:prstClr val="black"/>
                </a:solidFill>
                <a:latin typeface="Alexandria" pitchFamily="2" charset="-78"/>
                <a:cs typeface="Alexandria" pitchFamily="2" charset="-78"/>
              </a:rPr>
              <a:t>:</a:t>
            </a: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The middle value is 29, so the median (M) is 29.</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49991593"/>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2393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1" y="560580"/>
            <a:ext cx="6654185" cy="707886"/>
          </a:xfrm>
          <a:prstGeom prst="rect">
            <a:avLst/>
          </a:prstGeom>
          <a:noFill/>
        </p:spPr>
        <p:txBody>
          <a:bodyPr wrap="square" rtlCol="0">
            <a:spAutoFit/>
          </a:bodyPr>
          <a:lstStyle/>
          <a:p>
            <a:r>
              <a:rPr lang="en-US" sz="2000" b="1" dirty="0">
                <a:latin typeface="Alexandria Black" pitchFamily="2" charset="-78"/>
                <a:cs typeface="Alexandria Black" pitchFamily="2" charset="-78"/>
              </a:rPr>
              <a:t>Robust Scaling (Scaling by Median and IQR):</a:t>
            </a:r>
            <a:br>
              <a:rPr lang="en-US" sz="2000" b="1" dirty="0">
                <a:latin typeface="Alexandria Black" pitchFamily="2" charset="-78"/>
                <a:cs typeface="Alexandria Black" pitchFamily="2" charset="-78"/>
              </a:rPr>
            </a:br>
            <a:endParaRPr lang="en-US" sz="2000" b="1" dirty="0">
              <a:latin typeface="Alexandria Black" pitchFamily="2" charset="-78"/>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869025"/>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Step </a:t>
            </a:r>
            <a:r>
              <a:rPr lang="en-US" altLang="en-US" sz="1600" b="1" dirty="0">
                <a:solidFill>
                  <a:prstClr val="black"/>
                </a:solidFill>
                <a:latin typeface="Alexandria" pitchFamily="2" charset="-78"/>
                <a:cs typeface="Alexandria" pitchFamily="2" charset="-78"/>
              </a:rPr>
              <a:t>3: Perform Robust Scaling Now that you have the median (M) and the IQR</a:t>
            </a:r>
            <a:r>
              <a:rPr lang="en-US" altLang="en-US" sz="1600" dirty="0">
                <a:solidFill>
                  <a:prstClr val="black"/>
                </a:solidFill>
                <a:latin typeface="Alexandria" pitchFamily="2" charset="-78"/>
                <a:cs typeface="Alexandria" pitchFamily="2" charset="-78"/>
              </a:rPr>
              <a:t>, you can scale your data using the robust scaling formula:</a:t>
            </a:r>
          </a:p>
          <a:p>
            <a:pPr marL="1257300" lvl="2" indent="-342900" algn="justLow" eaLnBrk="0" fontAlgn="base" hangingPunct="0">
              <a:lnSpc>
                <a:spcPct val="200000"/>
              </a:lnSpc>
              <a:spcBef>
                <a:spcPct val="20000"/>
              </a:spcBef>
              <a:spcAft>
                <a:spcPct val="0"/>
              </a:spcAft>
              <a:buSzPct val="80000"/>
              <a:buBlip>
                <a:blip r:embed="rId2"/>
              </a:buBlip>
            </a:pPr>
            <a:r>
              <a:rPr lang="en-US" altLang="en-US" sz="1600" b="1" dirty="0" err="1">
                <a:solidFill>
                  <a:prstClr val="black"/>
                </a:solidFill>
                <a:latin typeface="Alexandria" pitchFamily="2" charset="-78"/>
                <a:cs typeface="Alexandria" pitchFamily="2" charset="-78"/>
              </a:rPr>
              <a:t>X_robust</a:t>
            </a:r>
            <a:r>
              <a:rPr lang="en-US" altLang="en-US" sz="1600" b="1" dirty="0">
                <a:solidFill>
                  <a:prstClr val="black"/>
                </a:solidFill>
                <a:latin typeface="Alexandria" pitchFamily="2" charset="-78"/>
                <a:cs typeface="Alexandria" pitchFamily="2" charset="-78"/>
              </a:rPr>
              <a:t> = (X - M) / IQR</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Apply this formula to each data point:</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For 18 years old:</a:t>
            </a:r>
          </a:p>
          <a:p>
            <a:pPr marL="1257300" lvl="2" indent="-342900" algn="justLow" eaLnBrk="0" fontAlgn="base" hangingPunct="0">
              <a:lnSpc>
                <a:spcPct val="200000"/>
              </a:lnSpc>
              <a:spcBef>
                <a:spcPct val="20000"/>
              </a:spcBef>
              <a:spcAft>
                <a:spcPct val="0"/>
              </a:spcAft>
              <a:buSzPct val="80000"/>
              <a:buBlip>
                <a:blip r:embed="rId2"/>
              </a:buBlip>
            </a:pPr>
            <a:r>
              <a:rPr lang="en-US" altLang="en-US" sz="1600" b="1" dirty="0" err="1">
                <a:solidFill>
                  <a:prstClr val="black"/>
                </a:solidFill>
                <a:latin typeface="Alexandria" pitchFamily="2" charset="-78"/>
                <a:cs typeface="Alexandria" pitchFamily="2" charset="-78"/>
              </a:rPr>
              <a:t>X_robust</a:t>
            </a:r>
            <a:r>
              <a:rPr lang="en-US" altLang="en-US" sz="1600" b="1" dirty="0">
                <a:solidFill>
                  <a:prstClr val="black"/>
                </a:solidFill>
                <a:latin typeface="Alexandria" pitchFamily="2" charset="-78"/>
                <a:cs typeface="Alexandria" pitchFamily="2" charset="-78"/>
              </a:rPr>
              <a:t> = (18 - 29) / 16 ≈ -0.6875</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For 21 years old:</a:t>
            </a:r>
          </a:p>
          <a:p>
            <a:pPr marL="1257300" lvl="2" indent="-342900" algn="justLow" eaLnBrk="0" fontAlgn="base" hangingPunct="0">
              <a:lnSpc>
                <a:spcPct val="200000"/>
              </a:lnSpc>
              <a:spcBef>
                <a:spcPct val="20000"/>
              </a:spcBef>
              <a:spcAft>
                <a:spcPct val="0"/>
              </a:spcAft>
              <a:buSzPct val="80000"/>
              <a:buBlip>
                <a:blip r:embed="rId2"/>
              </a:buBlip>
            </a:pPr>
            <a:r>
              <a:rPr lang="en-US" altLang="en-US" sz="1600" b="1" dirty="0" err="1">
                <a:solidFill>
                  <a:prstClr val="black"/>
                </a:solidFill>
                <a:latin typeface="Alexandria" pitchFamily="2" charset="-78"/>
                <a:cs typeface="Alexandria" pitchFamily="2" charset="-78"/>
              </a:rPr>
              <a:t>X_robust</a:t>
            </a:r>
            <a:r>
              <a:rPr lang="en-US" altLang="en-US" sz="1600" b="1" dirty="0">
                <a:solidFill>
                  <a:prstClr val="black"/>
                </a:solidFill>
                <a:latin typeface="Alexandria" pitchFamily="2" charset="-78"/>
                <a:cs typeface="Alexandria" pitchFamily="2" charset="-78"/>
              </a:rPr>
              <a:t> = (21 - 29) / 16 ≈ -0.5</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Continue this process for all data points, including the outlier (170 years old).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77720872"/>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6917622" cy="707886"/>
          </a:xfrm>
          <a:prstGeom prst="rect">
            <a:avLst/>
          </a:prstGeom>
          <a:noFill/>
        </p:spPr>
        <p:txBody>
          <a:bodyPr wrap="square" rtlCol="0">
            <a:spAutoFit/>
          </a:bodyPr>
          <a:lstStyle/>
          <a:p>
            <a:r>
              <a:rPr lang="en-US" sz="2000" b="1" dirty="0">
                <a:latin typeface="Alexandria Black" pitchFamily="2" charset="-78"/>
                <a:cs typeface="Alexandria Black" pitchFamily="2" charset="-78"/>
              </a:rPr>
              <a:t>Robust Scaling (Scaling by Median and IQR):</a:t>
            </a:r>
            <a:br>
              <a:rPr lang="en-US" sz="2000" b="1" dirty="0">
                <a:latin typeface="Alexandria Black" pitchFamily="2" charset="-78"/>
                <a:cs typeface="Alexandria Black" pitchFamily="2" charset="-78"/>
              </a:rPr>
            </a:br>
            <a:endParaRPr lang="en-US" sz="2000" b="1" dirty="0">
              <a:latin typeface="Alexandria Black" pitchFamily="2" charset="-78"/>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3145476"/>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Step </a:t>
            </a:r>
            <a:r>
              <a:rPr lang="en-US" altLang="en-US" sz="1600" b="1" dirty="0">
                <a:solidFill>
                  <a:prstClr val="black"/>
                </a:solidFill>
                <a:latin typeface="Alexandria" pitchFamily="2" charset="-78"/>
                <a:cs typeface="Alexandria" pitchFamily="2" charset="-78"/>
              </a:rPr>
              <a:t>4: Analyze the Scaled Data</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After performing the robust scaling, you have a new dataset of scaled values. These values are less affected by the outlier, and the entire dataset is now on a similar scale, making it suitable for various statistical analyses and machine learning algorithms</a:t>
            </a:r>
            <a:r>
              <a:rPr lang="en-US" altLang="en-US" sz="1600" dirty="0" smtClean="0">
                <a:solidFill>
                  <a:prstClr val="black"/>
                </a:solidFill>
                <a:latin typeface="Alexandria" pitchFamily="2" charset="-78"/>
                <a:cs typeface="Alexandria" pitchFamily="2" charset="-78"/>
              </a:rPr>
              <a:t>.</a:t>
            </a: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Robust scaling is valuable when you want to normalize your data while minimizing the impact of extreme values like outliers, as it relies on the robust statistics of the median and IQR.</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9124017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707886"/>
          </a:xfrm>
          <a:prstGeom prst="rect">
            <a:avLst/>
          </a:prstGeom>
          <a:noFill/>
        </p:spPr>
        <p:txBody>
          <a:bodyPr wrap="square" rtlCol="0">
            <a:spAutoFit/>
          </a:bodyPr>
          <a:lstStyle/>
          <a:p>
            <a:r>
              <a:rPr lang="en-US" sz="2000" b="1" dirty="0">
                <a:latin typeface="Alexandria Black" pitchFamily="2" charset="-78"/>
                <a:cs typeface="Alexandria Black" pitchFamily="2" charset="-78"/>
              </a:rPr>
              <a:t>Logarithmic Transformation</a:t>
            </a:r>
            <a:br>
              <a:rPr lang="en-US" sz="2000" b="1" dirty="0">
                <a:latin typeface="Alexandria Black" pitchFamily="2" charset="-78"/>
                <a:cs typeface="Alexandria Black" pitchFamily="2" charset="-78"/>
              </a:rPr>
            </a:br>
            <a:endParaRPr lang="en-US" sz="2000" b="1" dirty="0">
              <a:latin typeface="Alexandria Black" pitchFamily="2" charset="-78"/>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2061368"/>
            <a:ext cx="10367006" cy="1885003"/>
          </a:xfrm>
          <a:prstGeom prst="rect">
            <a:avLst/>
          </a:prstGeom>
          <a:noFill/>
        </p:spPr>
        <p:txBody>
          <a:bodyPr wrap="square" rtlCol="0">
            <a:spAutoFit/>
          </a:bodyPr>
          <a:lstStyle/>
          <a:p>
            <a:pPr marL="342900" lvl="0" indent="-342900" algn="justLow" eaLnBrk="0" fontAlgn="base" hangingPunct="0">
              <a:lnSpc>
                <a:spcPct val="2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Takes </a:t>
            </a:r>
            <a:r>
              <a:rPr lang="en-US" altLang="en-US" sz="1600" dirty="0">
                <a:solidFill>
                  <a:prstClr val="black"/>
                </a:solidFill>
                <a:latin typeface="Alexandria" pitchFamily="2" charset="-78"/>
                <a:cs typeface="Alexandria" pitchFamily="2" charset="-78"/>
              </a:rPr>
              <a:t>the logarithm of the data values.</a:t>
            </a:r>
          </a:p>
          <a:p>
            <a:pPr marL="342900" lvl="0" indent="-342900" algn="justLow" eaLnBrk="0" fontAlgn="base" hangingPunct="0">
              <a:lnSpc>
                <a:spcPct val="2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Useful when dealing with data that follows an exponential distribution or has a large range of values, making it right-skewed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20165392"/>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707886"/>
          </a:xfrm>
          <a:prstGeom prst="rect">
            <a:avLst/>
          </a:prstGeom>
          <a:noFill/>
        </p:spPr>
        <p:txBody>
          <a:bodyPr wrap="square" rtlCol="0">
            <a:spAutoFit/>
          </a:bodyPr>
          <a:lstStyle/>
          <a:p>
            <a:r>
              <a:rPr lang="en-US" sz="2000" b="1" dirty="0">
                <a:latin typeface="Alexandria Black" pitchFamily="2" charset="-78"/>
                <a:cs typeface="Alexandria Black" pitchFamily="2" charset="-78"/>
              </a:rPr>
              <a:t>Logarithmic Transformation</a:t>
            </a:r>
            <a:br>
              <a:rPr lang="en-US" sz="2000" b="1" dirty="0">
                <a:latin typeface="Alexandria Black" pitchFamily="2" charset="-78"/>
                <a:cs typeface="Alexandria Black" pitchFamily="2" charset="-78"/>
              </a:rPr>
            </a:br>
            <a:endParaRPr lang="en-US" sz="2000" b="1" dirty="0">
              <a:latin typeface="Alexandria Black" pitchFamily="2" charset="-78"/>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3637919"/>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Logarithmic </a:t>
            </a:r>
            <a:r>
              <a:rPr lang="en-US" altLang="en-US" sz="1600" b="1" dirty="0">
                <a:solidFill>
                  <a:prstClr val="black"/>
                </a:solidFill>
                <a:latin typeface="Alexandria" pitchFamily="2" charset="-78"/>
                <a:cs typeface="Alexandria" pitchFamily="2" charset="-78"/>
              </a:rPr>
              <a:t>normalization is a data transformation technique commonly used to reduce the skewness in data that follows a highly right-skewed distribution.</a:t>
            </a:r>
            <a:r>
              <a:rPr lang="en-US" altLang="en-US" sz="1600" dirty="0">
                <a:solidFill>
                  <a:prstClr val="black"/>
                </a:solidFill>
                <a:latin typeface="Alexandria" pitchFamily="2" charset="-78"/>
                <a:cs typeface="Alexandria" pitchFamily="2" charset="-78"/>
              </a:rPr>
              <a:t> This technique is particularly useful when dealing with data that spans several orders of magnitude, such as income or population data</a:t>
            </a:r>
            <a:r>
              <a:rPr lang="en-US" altLang="en-US" sz="1600" dirty="0" smtClean="0">
                <a:solidFill>
                  <a:prstClr val="black"/>
                </a:solidFill>
                <a:latin typeface="Alexandria" pitchFamily="2" charset="-78"/>
                <a:cs typeface="Alexandria" pitchFamily="2" charset="-78"/>
              </a:rPr>
              <a:t>.</a:t>
            </a: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 By applying a logarithmic transformation, you can make the data more symmetric and amenable to analysis</a:t>
            </a:r>
            <a:r>
              <a:rPr lang="en-US" altLang="en-US" sz="1600" b="1" dirty="0" smtClean="0">
                <a:solidFill>
                  <a:prstClr val="black"/>
                </a:solidFill>
                <a:latin typeface="Alexandria" pitchFamily="2" charset="-78"/>
                <a:cs typeface="Alexandria" pitchFamily="2" charset="-78"/>
              </a:rPr>
              <a:t>.</a:t>
            </a:r>
            <a:endParaRPr lang="en-US" altLang="en-US" sz="1600" b="1" dirty="0">
              <a:solidFill>
                <a:prstClr val="black"/>
              </a:solidFill>
              <a:latin typeface="Alexandria" pitchFamily="2" charset="-78"/>
              <a:cs typeface="Alexandria" pitchFamily="2" charset="-78"/>
            </a:endParaRP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Here's a step-by-step example of logarithmic normalization using a simple dataset: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72511699"/>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5"/>
            <a:ext cx="10812720" cy="51544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Logarithmic </a:t>
            </a:r>
            <a:r>
              <a:rPr lang="en-US" sz="2000" b="1" dirty="0" smtClean="0">
                <a:latin typeface="Alexandria Black" pitchFamily="2" charset="-78"/>
                <a:cs typeface="Alexandria Black" pitchFamily="2" charset="-78"/>
              </a:rPr>
              <a:t>Transformation</a:t>
            </a:r>
            <a:endParaRPr lang="en-US" sz="2000" b="1" dirty="0">
              <a:latin typeface="Alexandria Black" pitchFamily="2" charset="-78"/>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605748"/>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Step </a:t>
            </a:r>
            <a:r>
              <a:rPr lang="en-US" altLang="en-US" sz="1600" b="1" dirty="0">
                <a:solidFill>
                  <a:prstClr val="black"/>
                </a:solidFill>
                <a:latin typeface="Alexandria" pitchFamily="2" charset="-78"/>
                <a:cs typeface="Alexandria" pitchFamily="2" charset="-78"/>
              </a:rPr>
              <a:t>1: Collect Data</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Let's assume you have a dataset representing the income of individuals in a small town</a:t>
            </a:r>
            <a:r>
              <a:rPr lang="en-US" altLang="en-US" sz="1600" dirty="0" smtClean="0">
                <a:solidFill>
                  <a:prstClr val="black"/>
                </a:solidFill>
                <a:latin typeface="Alexandria" pitchFamily="2" charset="-78"/>
                <a:cs typeface="Alexandria" pitchFamily="2" charset="-78"/>
              </a:rPr>
              <a:t>:</a:t>
            </a: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Income (in dollars):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$10,000</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$20,000</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$30,000</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a:t>
            </a:r>
            <a:r>
              <a:rPr lang="en-US" altLang="en-US" sz="1600" dirty="0" smtClean="0">
                <a:solidFill>
                  <a:prstClr val="black"/>
                </a:solidFill>
                <a:latin typeface="Alexandria" pitchFamily="2" charset="-78"/>
                <a:cs typeface="Alexandria" pitchFamily="2" charset="-78"/>
              </a:rPr>
              <a:t>50,000</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$80,000</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$120,000</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$200,000</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$300,000</a:t>
            </a:r>
            <a:endParaRPr lang="en-US" altLang="en-US"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93265349"/>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6517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707886"/>
          </a:xfrm>
          <a:prstGeom prst="rect">
            <a:avLst/>
          </a:prstGeom>
          <a:noFill/>
        </p:spPr>
        <p:txBody>
          <a:bodyPr wrap="square" rtlCol="0">
            <a:spAutoFit/>
          </a:bodyPr>
          <a:lstStyle/>
          <a:p>
            <a:r>
              <a:rPr lang="en-US" sz="2000" b="1" dirty="0">
                <a:latin typeface="Alexandria Black" pitchFamily="2" charset="-78"/>
                <a:cs typeface="Alexandria Black" pitchFamily="2" charset="-78"/>
              </a:rPr>
              <a:t>Logarithmic Transformation</a:t>
            </a:r>
            <a:br>
              <a:rPr lang="en-US" sz="2000" b="1" dirty="0">
                <a:latin typeface="Alexandria Black" pitchFamily="2" charset="-78"/>
                <a:cs typeface="Alexandria Black" pitchFamily="2" charset="-78"/>
              </a:rPr>
            </a:br>
            <a:endParaRPr lang="en-US" sz="2000" b="1" dirty="0">
              <a:latin typeface="Alexandria Black" pitchFamily="2" charset="-78"/>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5312223"/>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Step </a:t>
            </a:r>
            <a:r>
              <a:rPr lang="en-US" altLang="en-US" sz="1600" dirty="0">
                <a:solidFill>
                  <a:prstClr val="black"/>
                </a:solidFill>
                <a:latin typeface="Alexandria" pitchFamily="2" charset="-78"/>
                <a:cs typeface="Alexandria" pitchFamily="2" charset="-78"/>
              </a:rPr>
              <a:t>2: Calculate the Logarithm</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To perform logarithmic normalization, you'll take the natural logarithm (base e) of each data point. You can use a calculator or a programming language like Python to do this. The formula is: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Logarithm (x) = ln(x)</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Applying this to our dataset</a:t>
            </a:r>
            <a:r>
              <a:rPr lang="en-US" altLang="en-US" sz="1600" dirty="0" smtClean="0">
                <a:solidFill>
                  <a:prstClr val="black"/>
                </a:solidFill>
                <a:latin typeface="Alexandria" pitchFamily="2" charset="-78"/>
                <a:cs typeface="Alexandria" pitchFamily="2" charset="-78"/>
              </a:rPr>
              <a:t>:</a:t>
            </a: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Logarithm(10,000) ≈ 9.210</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Logarithm(20,000) ≈ 9.903</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Logarithm(30,000) ≈ 10.308</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Logarithm(50,000) ≈ 10.819</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Logarithm(80,000) ≈ 11.289</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Logarithm(120,000) ≈ 11.695</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Logarithm(200,000) ≈ 12.206</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Logarithm(300,000) ≈ 12.611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614837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454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707886"/>
          </a:xfrm>
          <a:prstGeom prst="rect">
            <a:avLst/>
          </a:prstGeom>
          <a:noFill/>
        </p:spPr>
        <p:txBody>
          <a:bodyPr wrap="square" rtlCol="0">
            <a:spAutoFit/>
          </a:bodyPr>
          <a:lstStyle/>
          <a:p>
            <a:r>
              <a:rPr lang="en-US" sz="2000" b="1" dirty="0">
                <a:latin typeface="Alexandria Black" pitchFamily="2" charset="-78"/>
                <a:cs typeface="Alexandria Black" pitchFamily="2" charset="-78"/>
              </a:rPr>
              <a:t>Logarithmic Transformation</a:t>
            </a:r>
            <a:br>
              <a:rPr lang="en-US" sz="2000" b="1" dirty="0">
                <a:latin typeface="Alexandria Black" pitchFamily="2" charset="-78"/>
                <a:cs typeface="Alexandria Black" pitchFamily="2" charset="-78"/>
              </a:rPr>
            </a:br>
            <a:endParaRPr lang="en-US" sz="2000" b="1" dirty="0">
              <a:latin typeface="Alexandria Black" pitchFamily="2" charset="-78"/>
              <a:cs typeface="Alexandria Black" pitchFamily="2" charset="-78"/>
            </a:endParaRP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21743" y="50685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5098191"/>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Step </a:t>
            </a:r>
            <a:r>
              <a:rPr lang="en-US" altLang="en-US" sz="1600" b="1" dirty="0">
                <a:solidFill>
                  <a:prstClr val="black"/>
                </a:solidFill>
                <a:latin typeface="Alexandria" pitchFamily="2" charset="-78"/>
                <a:cs typeface="Alexandria" pitchFamily="2" charset="-78"/>
              </a:rPr>
              <a:t>3: Analyze the Transformed Data</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Now that you've applied the logarithmic transformation to your data, you can analyze the transformed values. Notice that the transformed data is much less skewed and spans a smaller range compared to the original income values. This makes it easier to work with in various statistical analyses</a:t>
            </a:r>
            <a:r>
              <a:rPr lang="en-US" altLang="en-US" sz="1600" dirty="0" smtClean="0">
                <a:solidFill>
                  <a:prstClr val="black"/>
                </a:solidFill>
                <a:latin typeface="Alexandria" pitchFamily="2" charset="-78"/>
                <a:cs typeface="Alexandria" pitchFamily="2" charset="-78"/>
              </a:rPr>
              <a:t>.</a:t>
            </a: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Step 4: Interpretation</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When interpreting the results, keep in mind that the transformed values represent the logarithm of income rather than income itself. For example, an income of $30,000 corresponds to a logarithmic value of approximately 10.308. To get back to the original income scale, you can take the antilogarithm, which is the inverse operation:</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Income = e^(Logarithm)</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Logarithmic normalization is useful when you want to make data with a wide range of values more suitable for analysis, particularly when dealing with skewed datasets</a:t>
            </a:r>
            <a:r>
              <a:rPr lang="en-US" altLang="en-US" sz="1600" dirty="0">
                <a:solidFill>
                  <a:prstClr val="black"/>
                </a:solidFill>
                <a:latin typeface="Alexandria" pitchFamily="2" charset="-78"/>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91973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Box-Cox Transformation: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3219920"/>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A </a:t>
            </a:r>
            <a:r>
              <a:rPr lang="en-US" altLang="en-US" sz="1600" dirty="0">
                <a:solidFill>
                  <a:prstClr val="black"/>
                </a:solidFill>
                <a:latin typeface="Alexandria" pitchFamily="2" charset="-78"/>
                <a:cs typeface="Alexandria" pitchFamily="2" charset="-78"/>
              </a:rPr>
              <a:t>family of power transformations that can handle data with different shapes.</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It includes the logarithm transformation as a special case.</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Useful when you want to stabilize variance or make data more normally distributed.</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To perform the transformation, use the formula:</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Transformed Value = (</a:t>
            </a:r>
            <a:r>
              <a:rPr lang="en-US" altLang="en-US" sz="1600" dirty="0" err="1">
                <a:solidFill>
                  <a:prstClr val="black"/>
                </a:solidFill>
                <a:latin typeface="Alexandria" pitchFamily="2" charset="-78"/>
                <a:cs typeface="Alexandria" pitchFamily="2" charset="-78"/>
              </a:rPr>
              <a:t>X^λ</a:t>
            </a:r>
            <a:r>
              <a:rPr lang="en-US" altLang="en-US" sz="1600" dirty="0">
                <a:solidFill>
                  <a:prstClr val="black"/>
                </a:solidFill>
                <a:latin typeface="Alexandria" pitchFamily="2" charset="-78"/>
                <a:cs typeface="Alexandria" pitchFamily="2" charset="-78"/>
              </a:rPr>
              <a:t> - 1) / λ, if λ ≠ 0</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                  ln(X), if λ = 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0792878"/>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Box-Cox Transformation: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3663952"/>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to </a:t>
            </a:r>
            <a:r>
              <a:rPr lang="en-US" altLang="en-US" sz="1600" dirty="0">
                <a:solidFill>
                  <a:prstClr val="black"/>
                </a:solidFill>
                <a:latin typeface="Alexandria" pitchFamily="2" charset="-78"/>
                <a:cs typeface="Alexandria" pitchFamily="2" charset="-78"/>
              </a:rPr>
              <a:t>compute Q1, Q2, and Q3, use the following method:</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Order </a:t>
            </a:r>
            <a:r>
              <a:rPr lang="en-US" altLang="en-US" sz="1600" dirty="0">
                <a:solidFill>
                  <a:prstClr val="black"/>
                </a:solidFill>
                <a:latin typeface="Alexandria" pitchFamily="2" charset="-78"/>
                <a:cs typeface="Alexandria" pitchFamily="2" charset="-78"/>
              </a:rPr>
              <a:t>the given data set in ascending order.</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Use the median to divide the ordered data set into two halves. This median is second quartile (Q2). Exclude this median (if it is one of the data items) from any further computation.</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first quartile (Q1) value is the median of the lower half of the data.</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third quartile (Q3) value is the median of the upper half of the data.</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37410784"/>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Box-Cox Transformation: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3663952"/>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to </a:t>
            </a:r>
            <a:r>
              <a:rPr lang="en-US" altLang="en-US" sz="1600" dirty="0">
                <a:solidFill>
                  <a:prstClr val="black"/>
                </a:solidFill>
                <a:latin typeface="Alexandria" pitchFamily="2" charset="-78"/>
                <a:cs typeface="Alexandria" pitchFamily="2" charset="-78"/>
              </a:rPr>
              <a:t>compute Q1, Q2, and Q3, use the following method:</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Order </a:t>
            </a:r>
            <a:r>
              <a:rPr lang="en-US" altLang="en-US" sz="1600" dirty="0">
                <a:solidFill>
                  <a:prstClr val="black"/>
                </a:solidFill>
                <a:latin typeface="Alexandria" pitchFamily="2" charset="-78"/>
                <a:cs typeface="Alexandria" pitchFamily="2" charset="-78"/>
              </a:rPr>
              <a:t>the given data set in ascending order.</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Use the median to divide the ordered data set into two halves. This median is second quartile (Q2). Exclude this median (if it is one of the data items) from any further computation.</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first quartile (Q1) value is the median of the lower half of the data.</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third quartile (Q3) value is the median of the upper half of the data.</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28548539"/>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Box-Cox Transformation: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648837"/>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Step </a:t>
            </a:r>
            <a:r>
              <a:rPr lang="en-US" altLang="en-US" sz="1600" b="1" dirty="0">
                <a:solidFill>
                  <a:prstClr val="black"/>
                </a:solidFill>
                <a:latin typeface="Alexandria" pitchFamily="2" charset="-78"/>
                <a:cs typeface="Alexandria" pitchFamily="2" charset="-78"/>
              </a:rPr>
              <a:t>2: Determine the Lambda (λ) Parameter</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The Box-Cox transformation involves raising each data point to the power of a lambda (λ) parameter, which you need to determine. To do this, you can use statistical software or libraries in Python or R to find the lambda that maximizes the normality of the transformed data. We'll assume that the lambda for this dataset is approximately 0.25.</a:t>
            </a:r>
          </a:p>
          <a:p>
            <a:pPr marL="342900" lvl="0" indent="-342900" algn="justLow" eaLnBrk="0" fontAlgn="base" hangingPunct="0">
              <a:lnSpc>
                <a:spcPct val="20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Step 3: Apply the Box-Cox Transformation</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Now that you have the lambda parameter (λ = 0.25), you can apply the Box-Cox transformation to each data point: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66535138"/>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2393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Box-Cox Transformation: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918269"/>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To </a:t>
            </a:r>
            <a:r>
              <a:rPr lang="en-US" altLang="en-US" sz="1600" dirty="0">
                <a:solidFill>
                  <a:prstClr val="black"/>
                </a:solidFill>
                <a:latin typeface="Alexandria" pitchFamily="2" charset="-78"/>
                <a:cs typeface="Alexandria" pitchFamily="2" charset="-78"/>
              </a:rPr>
              <a:t>perform the transformation, use the formula:</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Transformed Value = (</a:t>
            </a:r>
            <a:r>
              <a:rPr lang="en-US" altLang="en-US" sz="1600" dirty="0" err="1">
                <a:solidFill>
                  <a:prstClr val="black"/>
                </a:solidFill>
                <a:latin typeface="Alexandria" pitchFamily="2" charset="-78"/>
                <a:cs typeface="Alexandria" pitchFamily="2" charset="-78"/>
              </a:rPr>
              <a:t>X^λ</a:t>
            </a:r>
            <a:r>
              <a:rPr lang="en-US" altLang="en-US" sz="1600" dirty="0">
                <a:solidFill>
                  <a:prstClr val="black"/>
                </a:solidFill>
                <a:latin typeface="Alexandria" pitchFamily="2" charset="-78"/>
                <a:cs typeface="Alexandria" pitchFamily="2" charset="-78"/>
              </a:rPr>
              <a:t> - 1) / λ, if λ ≠ 0</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                   ln(X), if λ = </a:t>
            </a:r>
            <a:r>
              <a:rPr lang="en-US" altLang="en-US" sz="1600" dirty="0" smtClean="0">
                <a:solidFill>
                  <a:prstClr val="black"/>
                </a:solidFill>
                <a:latin typeface="Alexandria" pitchFamily="2" charset="-78"/>
                <a:cs typeface="Alexandria" pitchFamily="2" charset="-78"/>
              </a:rPr>
              <a:t>0</a:t>
            </a: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In our case, λ is approximately 0.25, so we use the first part of the formula.</a:t>
            </a:r>
          </a:p>
          <a:p>
            <a:pPr marL="1257300" lvl="2"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For $150,000:</a:t>
            </a:r>
          </a:p>
          <a:p>
            <a:pPr marL="1257300" lvl="2"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Transformed Value = (150,000^0.25 - 1) / 0.25 ≈ 121.67</a:t>
            </a:r>
          </a:p>
          <a:p>
            <a:pPr marL="1257300" lvl="2"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For $200,000:</a:t>
            </a:r>
          </a:p>
          <a:p>
            <a:pPr marL="1257300" lvl="2"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Transformed Value = (200,000^0.25 - 1) / 0.25 ≈ 141.42</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Continue this process for all data points.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3126409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2393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Box-Cox Transformation: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728859"/>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Transformed </a:t>
            </a:r>
            <a:r>
              <a:rPr lang="en-US" altLang="en-US" sz="1600" dirty="0">
                <a:solidFill>
                  <a:prstClr val="black"/>
                </a:solidFill>
                <a:latin typeface="Alexandria" pitchFamily="2" charset="-78"/>
                <a:cs typeface="Alexandria" pitchFamily="2" charset="-78"/>
              </a:rPr>
              <a:t>House Prices:</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$121.67</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$141.42</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$149.70</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$162.28</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$174.92</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$193.53</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$206.14</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$218.18</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$226.16</a:t>
            </a:r>
          </a:p>
          <a:p>
            <a:pPr marL="1257300" lvl="2"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$243.34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78688323"/>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778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Box-Cox Transformation: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622804"/>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Step </a:t>
            </a:r>
            <a:r>
              <a:rPr lang="en-US" altLang="en-US" sz="1600" b="1" dirty="0">
                <a:solidFill>
                  <a:prstClr val="black"/>
                </a:solidFill>
                <a:latin typeface="Alexandria" pitchFamily="2" charset="-78"/>
                <a:cs typeface="Alexandria" pitchFamily="2" charset="-78"/>
              </a:rPr>
              <a:t>4: Analyze the Transformed Data</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After applying the Box-Cox transformation, you have a new dataset of transformed values. This transformed data is expected to have a reduced degree of heteroscedasticity and be closer to a normal distribution. You can use this transformed data for statistical analyses that assume normality or when you want to improve the performance of certain machine learning models</a:t>
            </a:r>
            <a:r>
              <a:rPr lang="en-US" altLang="en-US" sz="1600" dirty="0" smtClean="0">
                <a:solidFill>
                  <a:prstClr val="black"/>
                </a:solidFill>
                <a:latin typeface="Alexandria" pitchFamily="2" charset="-78"/>
                <a:cs typeface="Alexandria" pitchFamily="2" charset="-78"/>
              </a:rPr>
              <a:t>.</a:t>
            </a:r>
            <a:endParaRPr lang="en-US" altLang="en-US" sz="1600" dirty="0">
              <a:solidFill>
                <a:prstClr val="black"/>
              </a:solidFill>
              <a:latin typeface="Alexandria" pitchFamily="2" charset="-78"/>
              <a:cs typeface="Alexandria" pitchFamily="2" charset="-78"/>
            </a:endParaRP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Keep in mind that the lambda parameter is essential, and it should be chosen carefully to maximize the normality of the transformed data. Different datasets may require different lambda values to achieve the desired transformation.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8805069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Quantile Transformation: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3663952"/>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Maps </a:t>
            </a:r>
            <a:r>
              <a:rPr lang="en-US" altLang="en-US" sz="1600" dirty="0">
                <a:solidFill>
                  <a:prstClr val="black"/>
                </a:solidFill>
                <a:latin typeface="Alexandria" pitchFamily="2" charset="-78"/>
                <a:cs typeface="Alexandria" pitchFamily="2" charset="-78"/>
              </a:rPr>
              <a:t>the data to a specified quantile distribution, often resulting in a uniform distribution.</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Useful when you want to ensure that the data follows a specific distribution or remove the effect of outliers</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Quantile transformation is a data normalization technique that maps the data to a specified quantile distribution, often resulting in a uniform distribution. This transformation is useful when you want to ensure that the data follows a specific distribution or remove the effects of outliers. Here's a solved example of quantile transformation: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8008410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Quantile Transformation: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031873"/>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Step </a:t>
            </a:r>
            <a:r>
              <a:rPr lang="en-US" altLang="en-US" sz="1600" b="1" dirty="0">
                <a:solidFill>
                  <a:prstClr val="black"/>
                </a:solidFill>
                <a:latin typeface="Alexandria" pitchFamily="2" charset="-78"/>
                <a:cs typeface="Alexandria" pitchFamily="2" charset="-78"/>
              </a:rPr>
              <a:t>1: Collect Data</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Suppose you have a dataset representing the scores of students on a difficult exam:</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Exam Scores:</a:t>
            </a:r>
          </a:p>
          <a:p>
            <a:pPr marL="342900" lvl="0" indent="-342900" algn="justLow" eaLnBrk="0" fontAlgn="base" hangingPunct="0">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45</a:t>
            </a:r>
          </a:p>
          <a:p>
            <a:pPr marL="342900" lvl="0" indent="-342900" algn="justLow" eaLnBrk="0" fontAlgn="base" hangingPunct="0">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60</a:t>
            </a:r>
          </a:p>
          <a:p>
            <a:pPr marL="342900" lvl="0" indent="-342900" algn="justLow" eaLnBrk="0" fontAlgn="base" hangingPunct="0">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62</a:t>
            </a:r>
          </a:p>
          <a:p>
            <a:pPr marL="342900" lvl="0" indent="-342900" algn="justLow" eaLnBrk="0" fontAlgn="base" hangingPunct="0">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70</a:t>
            </a:r>
          </a:p>
          <a:p>
            <a:pPr marL="342900" lvl="0" indent="-342900" algn="justLow" eaLnBrk="0" fontAlgn="base" hangingPunct="0">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80</a:t>
            </a:r>
          </a:p>
          <a:p>
            <a:pPr marL="342900" lvl="0" indent="-342900" algn="justLow" eaLnBrk="0" fontAlgn="base" hangingPunct="0">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90</a:t>
            </a:r>
          </a:p>
          <a:p>
            <a:pPr marL="342900" lvl="0" indent="-342900" algn="justLow" eaLnBrk="0" fontAlgn="base" hangingPunct="0">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95</a:t>
            </a:r>
          </a:p>
          <a:p>
            <a:pPr marL="342900" lvl="0" indent="-342900" algn="justLow" eaLnBrk="0" fontAlgn="base" hangingPunct="0">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100</a:t>
            </a:r>
            <a:endParaRPr lang="en-US" altLang="en-US"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08349429"/>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Quantile Transformation: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278094"/>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Step </a:t>
            </a:r>
            <a:r>
              <a:rPr lang="en-US" altLang="en-US" sz="1600" b="1" dirty="0">
                <a:solidFill>
                  <a:prstClr val="black"/>
                </a:solidFill>
                <a:latin typeface="Alexandria" pitchFamily="2" charset="-78"/>
                <a:cs typeface="Alexandria" pitchFamily="2" charset="-78"/>
              </a:rPr>
              <a:t>2: Specify the Desired Quantile Distribution</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In this example, let's assume we want to transform the data into a uniform distribution between 0 and 1. This means we'll map the data to the percentiles of a uniform distribution.</a:t>
            </a:r>
          </a:p>
          <a:p>
            <a:pPr marL="342900" lvl="0" indent="-342900" algn="justLow" eaLnBrk="0" fontAlgn="base" hangingPunct="0">
              <a:lnSpc>
                <a:spcPct val="20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Step 3: Calculate the Percentiles of the Original Data</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To perform quantile transformation, you need to calculate the percentile ranks of each data point. You can use a formula like:</a:t>
            </a:r>
          </a:p>
          <a:p>
            <a:pPr marL="1257300" lvl="2" indent="-342900" algn="justLow" eaLnBrk="0" fontAlgn="base" hangingPunct="0">
              <a:lnSpc>
                <a:spcPct val="20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Percentile Rank = (Number of values below X + 0.5) / Total number of values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7411074"/>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Quantile Transformation: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3220753"/>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Apply </a:t>
            </a:r>
            <a:r>
              <a:rPr lang="en-US" altLang="en-US" sz="1600" dirty="0">
                <a:solidFill>
                  <a:prstClr val="black"/>
                </a:solidFill>
                <a:latin typeface="Alexandria" pitchFamily="2" charset="-78"/>
                <a:cs typeface="Alexandria" pitchFamily="2" charset="-78"/>
              </a:rPr>
              <a:t>this formula to each data point:</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For 45:</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Percentile Rank = (0 + 0.5) / 8 ≈ 0.0625</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For 60:</a:t>
            </a:r>
          </a:p>
          <a:p>
            <a:pPr marL="800100" lvl="1"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Percentile Rank = (1 + 0.5) / 8 ≈ 0.1875</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Continue this process for all data points.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7589017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2393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Quantile Transformation: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52162" y="1299798"/>
            <a:ext cx="10367006" cy="4819781"/>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Step </a:t>
            </a:r>
            <a:r>
              <a:rPr lang="en-US" altLang="en-US" sz="1600" b="1" dirty="0">
                <a:solidFill>
                  <a:prstClr val="black"/>
                </a:solidFill>
                <a:latin typeface="Alexandria" pitchFamily="2" charset="-78"/>
                <a:cs typeface="Alexandria" pitchFamily="2" charset="-78"/>
              </a:rPr>
              <a:t>4: Map the Percentiles to the Desired Distribution</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Now that you have calculated the percentile ranks for each data point, you can map these percentiles to the desired uniform distribution (0 to 1). The mapped values become the transformed data</a:t>
            </a:r>
            <a:r>
              <a:rPr lang="en-US" altLang="en-US" sz="1600" dirty="0" smtClean="0">
                <a:solidFill>
                  <a:prstClr val="black"/>
                </a:solidFill>
                <a:latin typeface="Alexandria" pitchFamily="2" charset="-78"/>
                <a:cs typeface="Alexandria" pitchFamily="2" charset="-78"/>
              </a:rPr>
              <a:t>.</a:t>
            </a: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For a percentile rank of 0.0625, the transformed value would be:</a:t>
            </a:r>
          </a:p>
          <a:p>
            <a:pPr marL="1257300" lvl="2"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Transformed Value = 0 + 0.0625 * (1 - 0) = 0.0625</a:t>
            </a:r>
          </a:p>
          <a:p>
            <a:pPr marL="1257300" lvl="2"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For a percentile rank of 0.1875, the transformed value would be</a:t>
            </a:r>
            <a:r>
              <a:rPr lang="en-US" altLang="en-US" sz="1600" dirty="0" smtClean="0">
                <a:solidFill>
                  <a:prstClr val="black"/>
                </a:solidFill>
                <a:latin typeface="Alexandria" pitchFamily="2" charset="-78"/>
                <a:cs typeface="Alexandria" pitchFamily="2" charset="-78"/>
              </a:rPr>
              <a:t>:</a:t>
            </a:r>
            <a:endParaRPr lang="en-US" altLang="en-US" sz="1600" dirty="0">
              <a:solidFill>
                <a:prstClr val="black"/>
              </a:solidFill>
              <a:latin typeface="Alexandria" pitchFamily="2" charset="-78"/>
              <a:cs typeface="Alexandria" pitchFamily="2" charset="-78"/>
            </a:endParaRPr>
          </a:p>
          <a:p>
            <a:pPr marL="1257300" lvl="2"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Transformed Value = 0 + 0.1875 * (1 - 0) = 0.1875</a:t>
            </a:r>
          </a:p>
          <a:p>
            <a:pPr marL="1257300" lvl="2"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Continue this process for all percentile ranks.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7567547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Quantile Transformation: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3588675"/>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Step </a:t>
            </a:r>
            <a:r>
              <a:rPr lang="en-US" altLang="en-US" sz="1600" b="1" dirty="0">
                <a:solidFill>
                  <a:prstClr val="black"/>
                </a:solidFill>
                <a:latin typeface="Alexandria" pitchFamily="2" charset="-78"/>
                <a:cs typeface="Alexandria" pitchFamily="2" charset="-78"/>
              </a:rPr>
              <a:t>5: Analyze the Transformed Data </a:t>
            </a:r>
            <a:r>
              <a:rPr lang="en-US" altLang="en-US" sz="1600" dirty="0">
                <a:solidFill>
                  <a:prstClr val="black"/>
                </a:solidFill>
                <a:latin typeface="Alexandria" pitchFamily="2" charset="-78"/>
                <a:cs typeface="Alexandria" pitchFamily="2" charset="-78"/>
              </a:rPr>
              <a:t>After applying the quantile transformation, you have a new dataset of transformed values that follow a uniform distribution between 0 and 1. This transformation can be useful when you want to work with data that conforms to a specific distribution, such as uniformity, and it can be especially beneficial in statistical analyses that assume uniformity.</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Keep in mind that the choice of the desired distribution and the mapping of percentiles may vary based on your specific goals and the characteristics of your data.</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02896280"/>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5"/>
            <a:ext cx="10812720" cy="5554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Rank Transformation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5115246"/>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Assigns </a:t>
            </a:r>
            <a:r>
              <a:rPr lang="en-US" altLang="en-US" sz="1600" dirty="0">
                <a:solidFill>
                  <a:prstClr val="black"/>
                </a:solidFill>
                <a:latin typeface="Alexandria" pitchFamily="2" charset="-78"/>
                <a:cs typeface="Alexandria" pitchFamily="2" charset="-78"/>
              </a:rPr>
              <a:t>ranks to data points, converting them into a uniform distribution.</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Useful when you want to make the data more robust to outliers and non-normality.</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Step 1: Collect Data</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Suppose you have a dataset representing the test scores of students in a class:</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Test Scores:</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78</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85</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92</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70</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65</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88</a:t>
            </a:r>
          </a:p>
          <a:p>
            <a:pPr marL="342900" lvl="0" indent="-342900" algn="justLow" eaLnBrk="0" fontAlgn="base" hangingPunct="0">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95</a:t>
            </a: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60</a:t>
            </a:r>
            <a:endParaRPr lang="en-US" altLang="en-US"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76994490"/>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3836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Rank Transformation Example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5016758"/>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Step </a:t>
            </a:r>
            <a:r>
              <a:rPr lang="en-US" altLang="en-US" sz="1600" b="1" dirty="0">
                <a:solidFill>
                  <a:prstClr val="black"/>
                </a:solidFill>
                <a:latin typeface="Alexandria" pitchFamily="2" charset="-78"/>
                <a:cs typeface="Alexandria" pitchFamily="2" charset="-78"/>
              </a:rPr>
              <a:t>2: Rank the Data</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To perform rank transformation, you need to assign a rank to each data point. Ranks are assigned based on the order of the data values, with the lowest value receiving a rank of 1, the second lowest a rank of 2, and so on. Ties are typically handled by giving tied values the average rank.</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Let's rank the data based on ascending order:</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Rank of 60: 1</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Rank of 65: 2</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Rank of 70: 3</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Rank of 78: 4</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Rank of 85: 5</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Rank of 88: 6</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Rank of 92: 7</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Rank of 95: 8</a:t>
            </a:r>
          </a:p>
        </p:txBody>
      </p:sp>
      <p:sp>
        <p:nvSpPr>
          <p:cNvPr id="4" name="TextBox 3"/>
          <p:cNvSpPr txBox="1"/>
          <p:nvPr/>
        </p:nvSpPr>
        <p:spPr>
          <a:xfrm>
            <a:off x="8914397" y="601052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74151554"/>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Rank Transformation Example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031873"/>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Step </a:t>
            </a:r>
            <a:r>
              <a:rPr lang="en-US" altLang="en-US" sz="1600" b="1" dirty="0">
                <a:solidFill>
                  <a:prstClr val="black"/>
                </a:solidFill>
                <a:latin typeface="Alexandria" pitchFamily="2" charset="-78"/>
                <a:cs typeface="Alexandria" pitchFamily="2" charset="-78"/>
              </a:rPr>
              <a:t>3: Replace Data with Ranks</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Replace the original data with their corresponding ranks:</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Ranked Test Scores:</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4</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5</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3</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1</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2</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6</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7</a:t>
            </a:r>
          </a:p>
          <a:p>
            <a:pPr marL="342900" lvl="0" indent="-342900" algn="justLow" eaLnBrk="0" fontAlgn="base" hangingPunct="0">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4397866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Rank Transformation Example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672048"/>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Step </a:t>
            </a:r>
            <a:r>
              <a:rPr lang="en-US" altLang="en-US" sz="1600" b="1" dirty="0">
                <a:solidFill>
                  <a:prstClr val="black"/>
                </a:solidFill>
                <a:latin typeface="Alexandria" pitchFamily="2" charset="-78"/>
                <a:cs typeface="Alexandria" pitchFamily="2" charset="-78"/>
              </a:rPr>
              <a:t>4: Analyze the Transformed Data</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After performing the rank transformation, you have a new dataset of ranked values. This transformation can be beneficial when you want to make the data more robust to outliers and make it suitable for non-parametric statistical tests or analyses that assume uniformity</a:t>
            </a:r>
            <a:r>
              <a:rPr lang="en-US" altLang="en-US" sz="1600" dirty="0" smtClean="0">
                <a:solidFill>
                  <a:prstClr val="black"/>
                </a:solidFill>
                <a:latin typeface="Alexandria" pitchFamily="2" charset="-78"/>
                <a:cs typeface="Alexandria" pitchFamily="2" charset="-78"/>
              </a:rPr>
              <a:t>.</a:t>
            </a:r>
          </a:p>
          <a:p>
            <a:pPr lvl="0" algn="justLow" eaLnBrk="0" fontAlgn="base" hangingPunct="0">
              <a:lnSpc>
                <a:spcPct val="200000"/>
              </a:lnSpc>
              <a:spcBef>
                <a:spcPct val="20000"/>
              </a:spcBef>
              <a:spcAft>
                <a:spcPct val="0"/>
              </a:spcAft>
              <a:buSzPct val="80000"/>
            </a:pP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Keep in mind that rank transformation does not change the order of values relative to each other. It simply replaces the original values with their positions in the sorted order. This can be useful when you want to focus on the order or rank of data points rather than their absolute values.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7494139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Unit Vector Transformation: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3780907"/>
          </a:xfrm>
          <a:prstGeom prst="rect">
            <a:avLst/>
          </a:prstGeom>
          <a:noFill/>
        </p:spPr>
        <p:txBody>
          <a:bodyPr wrap="square" rtlCol="0">
            <a:spAutoFit/>
          </a:bodyPr>
          <a:lstStyle/>
          <a:p>
            <a:pPr marL="342900" lvl="0" indent="-342900" algn="justLow" eaLnBrk="0" fontAlgn="base" hangingPunct="0">
              <a:lnSpc>
                <a:spcPct val="2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Scales </a:t>
            </a:r>
            <a:r>
              <a:rPr lang="en-US" altLang="en-US" sz="1600" dirty="0">
                <a:solidFill>
                  <a:prstClr val="black"/>
                </a:solidFill>
                <a:latin typeface="Alexandria" pitchFamily="2" charset="-78"/>
                <a:cs typeface="Alexandria" pitchFamily="2" charset="-78"/>
              </a:rPr>
              <a:t>each data point to have a length of 1, turning it into a unit vector.</a:t>
            </a:r>
          </a:p>
          <a:p>
            <a:pPr marL="342900" lvl="0" indent="-342900" algn="justLow" eaLnBrk="0" fontAlgn="base" hangingPunct="0">
              <a:lnSpc>
                <a:spcPct val="2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Often used in text mining and natural language processing to normalize word frequency data</a:t>
            </a:r>
          </a:p>
          <a:p>
            <a:pPr marL="342900" lvl="0" indent="-342900" algn="justLow" eaLnBrk="0" fontAlgn="base" hangingPunct="0">
              <a:lnSpc>
                <a:spcPct val="2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Unit vector transformation, also known as vector normalization, is a data preprocessing technique used to scale data vectors to have a length or magnitude of 1. This normalization is often used in machine learning, particularly in algorithms like cosine similarity or K-nearest neighbors (K-NN). Let's go through an example of unit vector transformation: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55498427"/>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Unit Vector Transformation Example: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3171509"/>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Step </a:t>
            </a:r>
            <a:r>
              <a:rPr lang="en-US" altLang="en-US" sz="1600" b="1" dirty="0">
                <a:solidFill>
                  <a:prstClr val="black"/>
                </a:solidFill>
                <a:latin typeface="Alexandria" pitchFamily="2" charset="-78"/>
                <a:cs typeface="Alexandria" pitchFamily="2" charset="-78"/>
              </a:rPr>
              <a:t>1: Collect Data</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Suppose you have a dataset of three-dimensional vectors representing the positions of points in a 3D space:</a:t>
            </a:r>
          </a:p>
          <a:p>
            <a:pPr marL="1257300" lvl="2"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Vector 1: [2, 3, 4]</a:t>
            </a:r>
          </a:p>
          <a:p>
            <a:pPr marL="1257300" lvl="2"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Vector 2: [1, 0, 1]</a:t>
            </a:r>
          </a:p>
          <a:p>
            <a:pPr marL="1257300" lvl="2"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Vector 3: [4, 1, 2]</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7382683"/>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5"/>
            <a:ext cx="10812720" cy="5554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Unit Vector Transformation Example: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556504"/>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Step </a:t>
            </a:r>
            <a:r>
              <a:rPr lang="en-US" altLang="en-US" sz="1600" b="1" dirty="0">
                <a:solidFill>
                  <a:prstClr val="black"/>
                </a:solidFill>
                <a:latin typeface="Alexandria" pitchFamily="2" charset="-78"/>
                <a:cs typeface="Alexandria" pitchFamily="2" charset="-78"/>
              </a:rPr>
              <a:t>2: Calculate the Magnitude of Each Vector</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To perform unit vector transformation, you first need to calculate the magnitude (length) of each vector using the Euclidean distance formula:</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Magnitude (||V||) = </a:t>
            </a:r>
            <a:r>
              <a:rPr lang="en-US" altLang="en-US" sz="1600" dirty="0" err="1">
                <a:solidFill>
                  <a:prstClr val="black"/>
                </a:solidFill>
                <a:latin typeface="Alexandria" pitchFamily="2" charset="-78"/>
                <a:cs typeface="Alexandria" pitchFamily="2" charset="-78"/>
              </a:rPr>
              <a:t>sqrt</a:t>
            </a:r>
            <a:r>
              <a:rPr lang="en-US" altLang="en-US" sz="1600" dirty="0">
                <a:solidFill>
                  <a:prstClr val="black"/>
                </a:solidFill>
                <a:latin typeface="Alexandria" pitchFamily="2" charset="-78"/>
                <a:cs typeface="Alexandria" pitchFamily="2" charset="-78"/>
              </a:rPr>
              <a:t>(x^2 + y^2 + z^2)</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For each vector, calculate its magnitude:</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Magnitude of Vector 1:</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||[2, 3, 4]|| = </a:t>
            </a:r>
            <a:r>
              <a:rPr lang="en-US" altLang="en-US" sz="1600" dirty="0" err="1">
                <a:solidFill>
                  <a:prstClr val="black"/>
                </a:solidFill>
                <a:latin typeface="Alexandria" pitchFamily="2" charset="-78"/>
                <a:cs typeface="Alexandria" pitchFamily="2" charset="-78"/>
              </a:rPr>
              <a:t>sqrt</a:t>
            </a:r>
            <a:r>
              <a:rPr lang="en-US" altLang="en-US" sz="1600" dirty="0">
                <a:solidFill>
                  <a:prstClr val="black"/>
                </a:solidFill>
                <a:latin typeface="Alexandria" pitchFamily="2" charset="-78"/>
                <a:cs typeface="Alexandria" pitchFamily="2" charset="-78"/>
              </a:rPr>
              <a:t>(2^2 + 3^2 + 4^2) = </a:t>
            </a:r>
            <a:r>
              <a:rPr lang="en-US" altLang="en-US" sz="1600" dirty="0" err="1">
                <a:solidFill>
                  <a:prstClr val="black"/>
                </a:solidFill>
                <a:latin typeface="Alexandria" pitchFamily="2" charset="-78"/>
                <a:cs typeface="Alexandria" pitchFamily="2" charset="-78"/>
              </a:rPr>
              <a:t>sqrt</a:t>
            </a:r>
            <a:r>
              <a:rPr lang="en-US" altLang="en-US" sz="1600" dirty="0">
                <a:solidFill>
                  <a:prstClr val="black"/>
                </a:solidFill>
                <a:latin typeface="Alexandria" pitchFamily="2" charset="-78"/>
                <a:cs typeface="Alexandria" pitchFamily="2" charset="-78"/>
              </a:rPr>
              <a:t>(4 + 9 + 16) = </a:t>
            </a:r>
            <a:r>
              <a:rPr lang="en-US" altLang="en-US" sz="1600" dirty="0" err="1">
                <a:solidFill>
                  <a:prstClr val="black"/>
                </a:solidFill>
                <a:latin typeface="Alexandria" pitchFamily="2" charset="-78"/>
                <a:cs typeface="Alexandria" pitchFamily="2" charset="-78"/>
              </a:rPr>
              <a:t>sqrt</a:t>
            </a:r>
            <a:r>
              <a:rPr lang="en-US" altLang="en-US" sz="1600" dirty="0">
                <a:solidFill>
                  <a:prstClr val="black"/>
                </a:solidFill>
                <a:latin typeface="Alexandria" pitchFamily="2" charset="-78"/>
                <a:cs typeface="Alexandria" pitchFamily="2" charset="-78"/>
              </a:rPr>
              <a:t>(29)</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Magnitude of Vector 2:</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||[1, 0, 1]|| = </a:t>
            </a:r>
            <a:r>
              <a:rPr lang="en-US" altLang="en-US" sz="1600" dirty="0" err="1">
                <a:solidFill>
                  <a:prstClr val="black"/>
                </a:solidFill>
                <a:latin typeface="Alexandria" pitchFamily="2" charset="-78"/>
                <a:cs typeface="Alexandria" pitchFamily="2" charset="-78"/>
              </a:rPr>
              <a:t>sqrt</a:t>
            </a:r>
            <a:r>
              <a:rPr lang="en-US" altLang="en-US" sz="1600" dirty="0">
                <a:solidFill>
                  <a:prstClr val="black"/>
                </a:solidFill>
                <a:latin typeface="Alexandria" pitchFamily="2" charset="-78"/>
                <a:cs typeface="Alexandria" pitchFamily="2" charset="-78"/>
              </a:rPr>
              <a:t>(1^2 + 0^2 + 1^2) = </a:t>
            </a:r>
            <a:r>
              <a:rPr lang="en-US" altLang="en-US" sz="1600" dirty="0" err="1">
                <a:solidFill>
                  <a:prstClr val="black"/>
                </a:solidFill>
                <a:latin typeface="Alexandria" pitchFamily="2" charset="-78"/>
                <a:cs typeface="Alexandria" pitchFamily="2" charset="-78"/>
              </a:rPr>
              <a:t>sqrt</a:t>
            </a:r>
            <a:r>
              <a:rPr lang="en-US" altLang="en-US" sz="1600" dirty="0">
                <a:solidFill>
                  <a:prstClr val="black"/>
                </a:solidFill>
                <a:latin typeface="Alexandria" pitchFamily="2" charset="-78"/>
                <a:cs typeface="Alexandria" pitchFamily="2" charset="-78"/>
              </a:rPr>
              <a:t>(1 + 0 + 1) = </a:t>
            </a:r>
            <a:r>
              <a:rPr lang="en-US" altLang="en-US" sz="1600" dirty="0" err="1">
                <a:solidFill>
                  <a:prstClr val="black"/>
                </a:solidFill>
                <a:latin typeface="Alexandria" pitchFamily="2" charset="-78"/>
                <a:cs typeface="Alexandria" pitchFamily="2" charset="-78"/>
              </a:rPr>
              <a:t>sqrt</a:t>
            </a:r>
            <a:r>
              <a:rPr lang="en-US" altLang="en-US" sz="1600" dirty="0">
                <a:solidFill>
                  <a:prstClr val="black"/>
                </a:solidFill>
                <a:latin typeface="Alexandria" pitchFamily="2" charset="-78"/>
                <a:cs typeface="Alexandria" pitchFamily="2" charset="-78"/>
              </a:rPr>
              <a:t>(2)</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Magnitude of Vector 3:</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||[4, 1, 2]|| = </a:t>
            </a:r>
            <a:r>
              <a:rPr lang="en-US" altLang="en-US" sz="1600" dirty="0" err="1">
                <a:solidFill>
                  <a:prstClr val="black"/>
                </a:solidFill>
                <a:latin typeface="Alexandria" pitchFamily="2" charset="-78"/>
                <a:cs typeface="Alexandria" pitchFamily="2" charset="-78"/>
              </a:rPr>
              <a:t>sqrt</a:t>
            </a:r>
            <a:r>
              <a:rPr lang="en-US" altLang="en-US" sz="1600" dirty="0">
                <a:solidFill>
                  <a:prstClr val="black"/>
                </a:solidFill>
                <a:latin typeface="Alexandria" pitchFamily="2" charset="-78"/>
                <a:cs typeface="Alexandria" pitchFamily="2" charset="-78"/>
              </a:rPr>
              <a:t>(4^2 + 1^2 + 2^2) = </a:t>
            </a:r>
            <a:r>
              <a:rPr lang="en-US" altLang="en-US" sz="1600" dirty="0" err="1">
                <a:solidFill>
                  <a:prstClr val="black"/>
                </a:solidFill>
                <a:latin typeface="Alexandria" pitchFamily="2" charset="-78"/>
                <a:cs typeface="Alexandria" pitchFamily="2" charset="-78"/>
              </a:rPr>
              <a:t>sqrt</a:t>
            </a:r>
            <a:r>
              <a:rPr lang="en-US" altLang="en-US" sz="1600" dirty="0">
                <a:solidFill>
                  <a:prstClr val="black"/>
                </a:solidFill>
                <a:latin typeface="Alexandria" pitchFamily="2" charset="-78"/>
                <a:cs typeface="Alexandria" pitchFamily="2" charset="-78"/>
              </a:rPr>
              <a:t>(16 + 1 + 4) = </a:t>
            </a:r>
            <a:r>
              <a:rPr lang="en-US" altLang="en-US" sz="1600" dirty="0" err="1">
                <a:solidFill>
                  <a:prstClr val="black"/>
                </a:solidFill>
                <a:latin typeface="Alexandria" pitchFamily="2" charset="-78"/>
                <a:cs typeface="Alexandria" pitchFamily="2" charset="-78"/>
              </a:rPr>
              <a:t>sqrt</a:t>
            </a:r>
            <a:r>
              <a:rPr lang="en-US" altLang="en-US" sz="1600" dirty="0">
                <a:solidFill>
                  <a:prstClr val="black"/>
                </a:solidFill>
                <a:latin typeface="Alexandria" pitchFamily="2" charset="-78"/>
                <a:cs typeface="Alexandria" pitchFamily="2" charset="-78"/>
              </a:rPr>
              <a:t>(21)</a:t>
            </a:r>
          </a:p>
        </p:txBody>
      </p:sp>
      <p:sp>
        <p:nvSpPr>
          <p:cNvPr id="4" name="TextBox 3"/>
          <p:cNvSpPr txBox="1"/>
          <p:nvPr/>
        </p:nvSpPr>
        <p:spPr>
          <a:xfrm>
            <a:off x="8802968" y="6146717"/>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33177889"/>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5"/>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Unit Vector Transformation Example: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70757" y="59813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548938"/>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Step </a:t>
            </a:r>
            <a:r>
              <a:rPr lang="en-US" altLang="en-US" sz="1600" b="1" dirty="0">
                <a:solidFill>
                  <a:prstClr val="black"/>
                </a:solidFill>
                <a:latin typeface="Alexandria" pitchFamily="2" charset="-78"/>
                <a:cs typeface="Alexandria" pitchFamily="2" charset="-78"/>
              </a:rPr>
              <a:t>3: Normalize the Vectors to Unit Vectors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To normalize each vector to a unit vector, divide each component of the vector by its magnitude:</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Unit Vector 1:</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[2/</a:t>
            </a:r>
            <a:r>
              <a:rPr lang="en-US" altLang="en-US" sz="1600" dirty="0" err="1">
                <a:solidFill>
                  <a:prstClr val="black"/>
                </a:solidFill>
                <a:latin typeface="Alexandria" pitchFamily="2" charset="-78"/>
                <a:cs typeface="Alexandria" pitchFamily="2" charset="-78"/>
              </a:rPr>
              <a:t>sqrt</a:t>
            </a:r>
            <a:r>
              <a:rPr lang="en-US" altLang="en-US" sz="1600" dirty="0">
                <a:solidFill>
                  <a:prstClr val="black"/>
                </a:solidFill>
                <a:latin typeface="Alexandria" pitchFamily="2" charset="-78"/>
                <a:cs typeface="Alexandria" pitchFamily="2" charset="-78"/>
              </a:rPr>
              <a:t>(29), 3/</a:t>
            </a:r>
            <a:r>
              <a:rPr lang="en-US" altLang="en-US" sz="1600" dirty="0" err="1">
                <a:solidFill>
                  <a:prstClr val="black"/>
                </a:solidFill>
                <a:latin typeface="Alexandria" pitchFamily="2" charset="-78"/>
                <a:cs typeface="Alexandria" pitchFamily="2" charset="-78"/>
              </a:rPr>
              <a:t>sqrt</a:t>
            </a:r>
            <a:r>
              <a:rPr lang="en-US" altLang="en-US" sz="1600" dirty="0">
                <a:solidFill>
                  <a:prstClr val="black"/>
                </a:solidFill>
                <a:latin typeface="Alexandria" pitchFamily="2" charset="-78"/>
                <a:cs typeface="Alexandria" pitchFamily="2" charset="-78"/>
              </a:rPr>
              <a:t>(29), 4/</a:t>
            </a:r>
            <a:r>
              <a:rPr lang="en-US" altLang="en-US" sz="1600" dirty="0" err="1">
                <a:solidFill>
                  <a:prstClr val="black"/>
                </a:solidFill>
                <a:latin typeface="Alexandria" pitchFamily="2" charset="-78"/>
                <a:cs typeface="Alexandria" pitchFamily="2" charset="-78"/>
              </a:rPr>
              <a:t>sqrt</a:t>
            </a:r>
            <a:r>
              <a:rPr lang="en-US" altLang="en-US" sz="1600" dirty="0">
                <a:solidFill>
                  <a:prstClr val="black"/>
                </a:solidFill>
                <a:latin typeface="Alexandria" pitchFamily="2" charset="-78"/>
                <a:cs typeface="Alexandria" pitchFamily="2" charset="-78"/>
              </a:rPr>
              <a:t>(29)]</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Unit Vector 2:</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[1/</a:t>
            </a:r>
            <a:r>
              <a:rPr lang="en-US" altLang="en-US" sz="1600" dirty="0" err="1">
                <a:solidFill>
                  <a:prstClr val="black"/>
                </a:solidFill>
                <a:latin typeface="Alexandria" pitchFamily="2" charset="-78"/>
                <a:cs typeface="Alexandria" pitchFamily="2" charset="-78"/>
              </a:rPr>
              <a:t>sqrt</a:t>
            </a:r>
            <a:r>
              <a:rPr lang="en-US" altLang="en-US" sz="1600" dirty="0">
                <a:solidFill>
                  <a:prstClr val="black"/>
                </a:solidFill>
                <a:latin typeface="Alexandria" pitchFamily="2" charset="-78"/>
                <a:cs typeface="Alexandria" pitchFamily="2" charset="-78"/>
              </a:rPr>
              <a:t>(2), 0/</a:t>
            </a:r>
            <a:r>
              <a:rPr lang="en-US" altLang="en-US" sz="1600" dirty="0" err="1">
                <a:solidFill>
                  <a:prstClr val="black"/>
                </a:solidFill>
                <a:latin typeface="Alexandria" pitchFamily="2" charset="-78"/>
                <a:cs typeface="Alexandria" pitchFamily="2" charset="-78"/>
              </a:rPr>
              <a:t>sqrt</a:t>
            </a:r>
            <a:r>
              <a:rPr lang="en-US" altLang="en-US" sz="1600" dirty="0">
                <a:solidFill>
                  <a:prstClr val="black"/>
                </a:solidFill>
                <a:latin typeface="Alexandria" pitchFamily="2" charset="-78"/>
                <a:cs typeface="Alexandria" pitchFamily="2" charset="-78"/>
              </a:rPr>
              <a:t>(2), 1/</a:t>
            </a:r>
            <a:r>
              <a:rPr lang="en-US" altLang="en-US" sz="1600" dirty="0" err="1">
                <a:solidFill>
                  <a:prstClr val="black"/>
                </a:solidFill>
                <a:latin typeface="Alexandria" pitchFamily="2" charset="-78"/>
                <a:cs typeface="Alexandria" pitchFamily="2" charset="-78"/>
              </a:rPr>
              <a:t>sqrt</a:t>
            </a:r>
            <a:r>
              <a:rPr lang="en-US" altLang="en-US" sz="1600" dirty="0">
                <a:solidFill>
                  <a:prstClr val="black"/>
                </a:solidFill>
                <a:latin typeface="Alexandria" pitchFamily="2" charset="-78"/>
                <a:cs typeface="Alexandria" pitchFamily="2" charset="-78"/>
              </a:rPr>
              <a:t>(2)]</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Unit Vector 3:</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[4/</a:t>
            </a:r>
            <a:r>
              <a:rPr lang="en-US" altLang="en-US" sz="1600" dirty="0" err="1">
                <a:solidFill>
                  <a:prstClr val="black"/>
                </a:solidFill>
                <a:latin typeface="Alexandria" pitchFamily="2" charset="-78"/>
                <a:cs typeface="Alexandria" pitchFamily="2" charset="-78"/>
              </a:rPr>
              <a:t>sqrt</a:t>
            </a:r>
            <a:r>
              <a:rPr lang="en-US" altLang="en-US" sz="1600" dirty="0">
                <a:solidFill>
                  <a:prstClr val="black"/>
                </a:solidFill>
                <a:latin typeface="Alexandria" pitchFamily="2" charset="-78"/>
                <a:cs typeface="Alexandria" pitchFamily="2" charset="-78"/>
              </a:rPr>
              <a:t>(21), 1/</a:t>
            </a:r>
            <a:r>
              <a:rPr lang="en-US" altLang="en-US" sz="1600" dirty="0" err="1">
                <a:solidFill>
                  <a:prstClr val="black"/>
                </a:solidFill>
                <a:latin typeface="Alexandria" pitchFamily="2" charset="-78"/>
                <a:cs typeface="Alexandria" pitchFamily="2" charset="-78"/>
              </a:rPr>
              <a:t>sqrt</a:t>
            </a:r>
            <a:r>
              <a:rPr lang="en-US" altLang="en-US" sz="1600" dirty="0">
                <a:solidFill>
                  <a:prstClr val="black"/>
                </a:solidFill>
                <a:latin typeface="Alexandria" pitchFamily="2" charset="-78"/>
                <a:cs typeface="Alexandria" pitchFamily="2" charset="-78"/>
              </a:rPr>
              <a:t>(21), 2/</a:t>
            </a:r>
            <a:r>
              <a:rPr lang="en-US" altLang="en-US" sz="1600" dirty="0" err="1">
                <a:solidFill>
                  <a:prstClr val="black"/>
                </a:solidFill>
                <a:latin typeface="Alexandria" pitchFamily="2" charset="-78"/>
                <a:cs typeface="Alexandria" pitchFamily="2" charset="-78"/>
              </a:rPr>
              <a:t>sqrt</a:t>
            </a:r>
            <a:r>
              <a:rPr lang="en-US" altLang="en-US" sz="1600" dirty="0">
                <a:solidFill>
                  <a:prstClr val="black"/>
                </a:solidFill>
                <a:latin typeface="Alexandria" pitchFamily="2" charset="-78"/>
                <a:cs typeface="Alexandria" pitchFamily="2" charset="-78"/>
              </a:rPr>
              <a:t>(21)]</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These </a:t>
            </a:r>
            <a:r>
              <a:rPr lang="en-US" altLang="en-US" sz="1600" dirty="0">
                <a:solidFill>
                  <a:prstClr val="black"/>
                </a:solidFill>
                <a:latin typeface="Alexandria" pitchFamily="2" charset="-78"/>
                <a:cs typeface="Alexandria" pitchFamily="2" charset="-78"/>
              </a:rPr>
              <a:t>are the unit vectors corresponding to the original vectors. They all have a magnitude of 1, and they point in the same direction as the original vectors but have been scaled down to have unit length.</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8497858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Unit Vector Transformation Example:</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179606"/>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Step </a:t>
            </a:r>
            <a:r>
              <a:rPr lang="en-US" altLang="en-US" sz="1600" b="1" dirty="0">
                <a:solidFill>
                  <a:prstClr val="black"/>
                </a:solidFill>
                <a:latin typeface="Alexandria" pitchFamily="2" charset="-78"/>
                <a:cs typeface="Alexandria" pitchFamily="2" charset="-78"/>
              </a:rPr>
              <a:t>4: Analyze the Transformed Data</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After applying the unit vector transformation, you have a new dataset of unit vectors. These unit vectors are useful when you want to compare the directions or similarities between vectors without being influenced by their magnitudes</a:t>
            </a:r>
            <a:r>
              <a:rPr lang="en-US" altLang="en-US" sz="1600" dirty="0" smtClean="0">
                <a:solidFill>
                  <a:prstClr val="black"/>
                </a:solidFill>
                <a:latin typeface="Alexandria" pitchFamily="2" charset="-78"/>
                <a:cs typeface="Alexandria" pitchFamily="2" charset="-78"/>
              </a:rPr>
              <a:t>.</a:t>
            </a:r>
          </a:p>
          <a:p>
            <a:pPr lvl="0" algn="justLow" eaLnBrk="0" fontAlgn="base" hangingPunct="0">
              <a:lnSpc>
                <a:spcPct val="200000"/>
              </a:lnSpc>
              <a:spcBef>
                <a:spcPct val="20000"/>
              </a:spcBef>
              <a:spcAft>
                <a:spcPct val="0"/>
              </a:spcAft>
              <a:buSzPct val="80000"/>
            </a:pP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Unit vector transformation is often used in various applications, such as text analysis (for representing documents as unit vectors) and recommendation systems (for finding similar items based on user preferences).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2669270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Sparse Data Normalization (TF-IDF):</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2040185"/>
            <a:ext cx="10367006" cy="2500556"/>
          </a:xfrm>
          <a:prstGeom prst="rect">
            <a:avLst/>
          </a:prstGeom>
          <a:noFill/>
        </p:spPr>
        <p:txBody>
          <a:bodyPr wrap="square" rtlCol="0">
            <a:spAutoFit/>
          </a:bodyPr>
          <a:lstStyle/>
          <a:p>
            <a:pPr marL="342900" lvl="0" indent="-342900" algn="justLow" eaLnBrk="0" fontAlgn="base" hangingPunct="0">
              <a:lnSpc>
                <a:spcPct val="25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Specialized </a:t>
            </a:r>
            <a:r>
              <a:rPr lang="en-US" altLang="en-US" sz="1600" dirty="0">
                <a:solidFill>
                  <a:prstClr val="black"/>
                </a:solidFill>
                <a:latin typeface="Alexandria" pitchFamily="2" charset="-78"/>
                <a:cs typeface="Alexandria" pitchFamily="2" charset="-78"/>
              </a:rPr>
              <a:t>normalization techniques for sparse data, such as TF-IDF (Term Frequency-Inverse Document Frequency) for text data.</a:t>
            </a:r>
          </a:p>
          <a:p>
            <a:pPr marL="342900" lvl="0" indent="-342900" algn="justLow" eaLnBrk="0" fontAlgn="base" hangingPunct="0">
              <a:lnSpc>
                <a:spcPct val="2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 The goal is to normalize non-zero values without affecting the zeros. Here's an example of sparse data normalization using a simple document-term matrix:</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17182421"/>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2393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Sparse Data Normalization (TF-IDF):</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796569"/>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Step </a:t>
            </a:r>
            <a:r>
              <a:rPr lang="en-US" altLang="en-US" sz="1600" b="1" dirty="0">
                <a:solidFill>
                  <a:prstClr val="black"/>
                </a:solidFill>
                <a:latin typeface="Alexandria" pitchFamily="2" charset="-78"/>
                <a:cs typeface="Alexandria" pitchFamily="2" charset="-78"/>
              </a:rPr>
              <a:t>1: Collect Data</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Suppose you have a document-term matrix that represents the frequency of words in three documents:</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Term Frequency Matrix:</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             term1  term2  term3  term4</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Doc1      2            0      	1      0</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Doc2      1            3   	 0      2</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Doc3      0            0      	1      1</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In this matrix, most of the entries are zeros, indicating the absence of a term in a document.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22909940"/>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5"/>
            <a:ext cx="10812720" cy="5293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Sparse Data Normalization (TF-IDF):</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5139869"/>
          </a:xfrm>
          <a:prstGeom prst="rect">
            <a:avLst/>
          </a:prstGeom>
          <a:noFill/>
        </p:spPr>
        <p:txBody>
          <a:bodyPr wrap="square" rtlCol="0">
            <a:spAutoFit/>
          </a:bodyPr>
          <a:lstStyle/>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Step </a:t>
            </a:r>
            <a:r>
              <a:rPr lang="en-US" altLang="en-US" sz="1600" b="1" dirty="0">
                <a:solidFill>
                  <a:prstClr val="black"/>
                </a:solidFill>
                <a:latin typeface="Alexandria" pitchFamily="2" charset="-78"/>
                <a:cs typeface="Alexandria" pitchFamily="2" charset="-78"/>
              </a:rPr>
              <a:t>2: Normalize the Non-Zero Values</a:t>
            </a:r>
          </a:p>
          <a:p>
            <a:pPr marL="342900" lvl="0" indent="-342900" algn="justLow" eaLnBrk="0" fontAlgn="base" hangingPunct="0">
              <a:lnSpc>
                <a:spcPct val="15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To normalize the non-zero values in a sparse matrix, you typically use one of the standard normalization techniques like Min-Max scaling, z-score standardization, or </a:t>
            </a:r>
            <a:r>
              <a:rPr lang="en-US" altLang="en-US" sz="1600" b="1" dirty="0">
                <a:solidFill>
                  <a:prstClr val="black"/>
                </a:solidFill>
                <a:latin typeface="Alexandria" pitchFamily="2" charset="-78"/>
                <a:cs typeface="Alexandria" pitchFamily="2" charset="-78"/>
              </a:rPr>
              <a:t>TF-IDF (Term Frequency-Inverse Document Frequency)</a:t>
            </a:r>
            <a:r>
              <a:rPr lang="en-US" altLang="en-US" sz="1600" dirty="0">
                <a:solidFill>
                  <a:prstClr val="black"/>
                </a:solidFill>
                <a:latin typeface="Alexandria" pitchFamily="2" charset="-78"/>
                <a:cs typeface="Alexandria" pitchFamily="2" charset="-78"/>
              </a:rPr>
              <a:t>. Let's use TF-IDF as an example:</a:t>
            </a:r>
          </a:p>
          <a:p>
            <a:pPr marL="342900" lvl="0" indent="-342900" algn="justLow" eaLnBrk="0" fontAlgn="base" hangingPunct="0">
              <a:lnSpc>
                <a:spcPct val="15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Term Frequency (TF):</a:t>
            </a:r>
            <a:r>
              <a:rPr lang="en-US" altLang="en-US" sz="1600" dirty="0">
                <a:solidFill>
                  <a:prstClr val="black"/>
                </a:solidFill>
                <a:latin typeface="Alexandria" pitchFamily="2" charset="-78"/>
                <a:cs typeface="Alexandria" pitchFamily="2" charset="-78"/>
              </a:rPr>
              <a:t> Calculate the term frequency for each term in each document. This is the count of how many times each term appears in the document divided by the total number of terms in the document.</a:t>
            </a:r>
          </a:p>
          <a:p>
            <a:pPr marL="342900" lvl="0" indent="-342900" algn="justLow" eaLnBrk="0" fontAlgn="base" hangingPunct="0">
              <a:lnSpc>
                <a:spcPct val="150000"/>
              </a:lnSpc>
              <a:spcBef>
                <a:spcPct val="20000"/>
              </a:spcBef>
              <a:spcAft>
                <a:spcPct val="0"/>
              </a:spcAft>
              <a:buSzPct val="80000"/>
              <a:buBlip>
                <a:blip r:embed="rId2"/>
              </a:buBlip>
            </a:pP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150000"/>
              </a:lnSpc>
              <a:spcBef>
                <a:spcPct val="20000"/>
              </a:spcBef>
              <a:spcAft>
                <a:spcPct val="0"/>
              </a:spcAft>
              <a:buSzPct val="80000"/>
              <a:buBlip>
                <a:blip r:embed="rId2"/>
              </a:buBlip>
            </a:pPr>
            <a:r>
              <a:rPr lang="en-US" altLang="en-US" sz="1600" b="1" dirty="0">
                <a:solidFill>
                  <a:prstClr val="black"/>
                </a:solidFill>
                <a:latin typeface="Alexandria" pitchFamily="2" charset="-78"/>
                <a:cs typeface="Alexandria" pitchFamily="2" charset="-78"/>
              </a:rPr>
              <a:t>Inverse Document Frequency (IDF): </a:t>
            </a:r>
            <a:r>
              <a:rPr lang="en-US" altLang="en-US" sz="1600" dirty="0">
                <a:solidFill>
                  <a:prstClr val="black"/>
                </a:solidFill>
                <a:latin typeface="Alexandria" pitchFamily="2" charset="-78"/>
                <a:cs typeface="Alexandria" pitchFamily="2" charset="-78"/>
              </a:rPr>
              <a:t>Calculate the inverse document frequency for each term. This is a measure of how important a term is across all documents. It's calculated as the logarithm of the total number of documents divided by the number of documents containing the term.</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20110692"/>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Sparse Data Normalization (TF-IDF):</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4327338"/>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Here's </a:t>
            </a:r>
            <a:r>
              <a:rPr lang="en-US" altLang="en-US" sz="1600" dirty="0">
                <a:solidFill>
                  <a:prstClr val="black"/>
                </a:solidFill>
                <a:latin typeface="Alexandria" pitchFamily="2" charset="-78"/>
                <a:cs typeface="Alexandria" pitchFamily="2" charset="-78"/>
              </a:rPr>
              <a:t>a simplified example of TF-IDF calculation:</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TF-IDF Matrix</a:t>
            </a:r>
            <a:r>
              <a:rPr lang="en-US" altLang="en-US" sz="1600" dirty="0" smtClean="0">
                <a:solidFill>
                  <a:prstClr val="black"/>
                </a:solidFill>
                <a:latin typeface="Alexandria" pitchFamily="2" charset="-78"/>
                <a:cs typeface="Alexandria" pitchFamily="2" charset="-78"/>
              </a:rPr>
              <a:t>:</a:t>
            </a: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        	    term1     term2     term3     term4</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Doc1  0.7071    0.0000    0.3010    0.0000</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Doc2  0.3010    0.7071    0.0000    0.3010</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Doc3  0.0000    0.0000    0.3010    </a:t>
            </a:r>
            <a:r>
              <a:rPr lang="en-US" altLang="en-US" sz="1600" dirty="0" smtClean="0">
                <a:solidFill>
                  <a:prstClr val="black"/>
                </a:solidFill>
                <a:latin typeface="Alexandria" pitchFamily="2" charset="-78"/>
                <a:cs typeface="Alexandria" pitchFamily="2" charset="-78"/>
              </a:rPr>
              <a:t>0.3010</a:t>
            </a: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In this TF-IDF matrix, the non-zero values have been normalized based on their term frequency and inverse document frequency, while the zeros remain unchanged.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83686318"/>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Sparse Data Normalization (TF-IDF):</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1494481"/>
            <a:ext cx="10367006" cy="3637919"/>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b="1" dirty="0" smtClean="0">
                <a:solidFill>
                  <a:prstClr val="black"/>
                </a:solidFill>
                <a:latin typeface="Alexandria" pitchFamily="2" charset="-78"/>
                <a:cs typeface="Alexandria" pitchFamily="2" charset="-78"/>
              </a:rPr>
              <a:t>Step </a:t>
            </a:r>
            <a:r>
              <a:rPr lang="en-US" altLang="en-US" sz="1600" b="1" dirty="0">
                <a:solidFill>
                  <a:prstClr val="black"/>
                </a:solidFill>
                <a:latin typeface="Alexandria" pitchFamily="2" charset="-78"/>
                <a:cs typeface="Alexandria" pitchFamily="2" charset="-78"/>
              </a:rPr>
              <a:t>3: Analyze the Transformed Data</a:t>
            </a: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After applying sparse data normalization, you have a new matrix where the non-zero values have been scaled and normalized. This is particularly useful in NLP tasks like text classification or information retrieval, where you want to focus on the importance of terms in documents without being affected by the varying document lengths or the presence of many zeros in the data</a:t>
            </a:r>
            <a:r>
              <a:rPr lang="en-US" altLang="en-US" sz="1600" dirty="0" smtClean="0">
                <a:solidFill>
                  <a:prstClr val="black"/>
                </a:solidFill>
                <a:latin typeface="Alexandria" pitchFamily="2" charset="-78"/>
                <a:cs typeface="Alexandria" pitchFamily="2" charset="-78"/>
              </a:rPr>
              <a:t>.</a:t>
            </a:r>
            <a:endParaRPr lang="en-US" altLang="en-US" sz="1600" dirty="0">
              <a:solidFill>
                <a:prstClr val="black"/>
              </a:solidFill>
              <a:latin typeface="Alexandria" pitchFamily="2" charset="-78"/>
              <a:cs typeface="Alexandria" pitchFamily="2" charset="-78"/>
            </a:endParaRPr>
          </a:p>
          <a:p>
            <a:pPr marL="342900" lvl="0" indent="-342900" algn="justLow" eaLnBrk="0" fontAlgn="base" hangingPunct="0">
              <a:lnSpc>
                <a:spcPct val="200000"/>
              </a:lnSpc>
              <a:spcBef>
                <a:spcPct val="20000"/>
              </a:spcBef>
              <a:spcAft>
                <a:spcPct val="0"/>
              </a:spcAft>
              <a:buSzPct val="80000"/>
              <a:buBlip>
                <a:blip r:embed="rId2"/>
              </a:buBlip>
            </a:pPr>
            <a:r>
              <a:rPr lang="en-US" altLang="en-US" sz="1600" dirty="0">
                <a:solidFill>
                  <a:prstClr val="black"/>
                </a:solidFill>
                <a:latin typeface="Alexandria" pitchFamily="2" charset="-78"/>
                <a:cs typeface="Alexandria" pitchFamily="2" charset="-78"/>
              </a:rPr>
              <a:t>Sparse data normalization helps capture the relative importance of terms and documents in a sparse matrix, making it a crucial step in many text analysis applications.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72275806"/>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38136"/>
            <a:ext cx="10812720" cy="5005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560580"/>
            <a:ext cx="5959046" cy="400110"/>
          </a:xfrm>
          <a:prstGeom prst="rect">
            <a:avLst/>
          </a:prstGeom>
          <a:noFill/>
        </p:spPr>
        <p:txBody>
          <a:bodyPr wrap="square" rtlCol="0">
            <a:spAutoFit/>
          </a:bodyPr>
          <a:lstStyle/>
          <a:p>
            <a:r>
              <a:rPr lang="en-US" sz="2000" b="1" dirty="0">
                <a:latin typeface="Alexandria Black" pitchFamily="2" charset="-78"/>
                <a:cs typeface="Alexandria Black" pitchFamily="2" charset="-78"/>
              </a:rPr>
              <a:t>Image Normalization:</a:t>
            </a:r>
          </a:p>
        </p:txBody>
      </p:sp>
      <p:sp>
        <p:nvSpPr>
          <p:cNvPr id="5" name="Rectangle 4"/>
          <p:cNvSpPr/>
          <p:nvPr/>
        </p:nvSpPr>
        <p:spPr>
          <a:xfrm>
            <a:off x="942308" y="2641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04765"/>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Week</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56058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9305" y="2501489"/>
            <a:ext cx="10367006" cy="1004762"/>
          </a:xfrm>
          <a:prstGeom prst="rect">
            <a:avLst/>
          </a:prstGeom>
          <a:noFill/>
        </p:spPr>
        <p:txBody>
          <a:bodyPr wrap="square" rtlCol="0">
            <a:spAutoFit/>
          </a:bodyPr>
          <a:lstStyle/>
          <a:p>
            <a:pPr marL="342900" lvl="0" indent="-342900" algn="justLow" eaLnBrk="0" fontAlgn="base" hangingPunct="0">
              <a:lnSpc>
                <a:spcPct val="200000"/>
              </a:lnSpc>
              <a:spcBef>
                <a:spcPct val="20000"/>
              </a:spcBef>
              <a:spcAft>
                <a:spcPct val="0"/>
              </a:spcAft>
              <a:buSzPct val="80000"/>
              <a:buBlip>
                <a:blip r:embed="rId2"/>
              </a:buBlip>
            </a:pPr>
            <a:r>
              <a:rPr lang="en-US" altLang="en-US" sz="1600" dirty="0" smtClean="0">
                <a:solidFill>
                  <a:prstClr val="black"/>
                </a:solidFill>
                <a:latin typeface="Alexandria" pitchFamily="2" charset="-78"/>
                <a:cs typeface="Alexandria" pitchFamily="2" charset="-78"/>
              </a:rPr>
              <a:t>Specific </a:t>
            </a:r>
            <a:r>
              <a:rPr lang="en-US" altLang="en-US" sz="1600" dirty="0">
                <a:solidFill>
                  <a:prstClr val="black"/>
                </a:solidFill>
                <a:latin typeface="Alexandria" pitchFamily="2" charset="-78"/>
                <a:cs typeface="Alexandria" pitchFamily="2" charset="-78"/>
              </a:rPr>
              <a:t>techniques for normalizing pixel values in images, such as mean subtraction and standard deviation scaling.</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31111093"/>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090"/>
    </mc:Choice>
    <mc:Fallback xmlns="">
      <p:transition spd="slow" advTm="4509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94E2733-71E3-4D9E-A070-95F4C3169A0E}"/>
</file>

<file path=customXml/itemProps2.xml><?xml version="1.0" encoding="utf-8"?>
<ds:datastoreItem xmlns:ds="http://schemas.openxmlformats.org/officeDocument/2006/customXml" ds:itemID="{793B7C48-0FBD-4CF4-9ED0-F9F4D5953667}"/>
</file>

<file path=customXml/itemProps3.xml><?xml version="1.0" encoding="utf-8"?>
<ds:datastoreItem xmlns:ds="http://schemas.openxmlformats.org/officeDocument/2006/customXml" ds:itemID="{4A0B2B54-E48E-4D90-91B0-49342D79259C}"/>
</file>

<file path=docProps/app.xml><?xml version="1.0" encoding="utf-8"?>
<Properties xmlns="http://schemas.openxmlformats.org/officeDocument/2006/extended-properties" xmlns:vt="http://schemas.openxmlformats.org/officeDocument/2006/docPropsVTypes">
  <TotalTime>2308</TotalTime>
  <Words>6598</Words>
  <Application>Microsoft Office PowerPoint</Application>
  <PresentationFormat>Widescreen</PresentationFormat>
  <Paragraphs>934</Paragraphs>
  <Slides>100</Slides>
  <Notes>2</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100</vt:i4>
      </vt:variant>
    </vt:vector>
  </HeadingPairs>
  <TitlesOfParts>
    <vt:vector size="111" baseType="lpstr">
      <vt:lpstr>Alexandria</vt:lpstr>
      <vt:lpstr>Alexandria Black</vt:lpstr>
      <vt:lpstr>Arial</vt:lpstr>
      <vt:lpstr>Calibri</vt:lpstr>
      <vt:lpstr>Calibri Light</vt:lpstr>
      <vt:lpstr>Noto Sans Symbols</vt:lpstr>
      <vt:lpstr>Questrial</vt:lpstr>
      <vt:lpstr>Roboto Light</vt:lpstr>
      <vt:lpstr>Times New Roman</vt:lpstr>
      <vt:lpstr>Office Theme</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Diaa Salama</cp:lastModifiedBy>
  <cp:revision>147</cp:revision>
  <dcterms:created xsi:type="dcterms:W3CDTF">2023-04-29T09:08:00Z</dcterms:created>
  <dcterms:modified xsi:type="dcterms:W3CDTF">2024-07-04T17:07:23Z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