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4" r:id="rId5"/>
    <p:sldMasterId id="2147483693" r:id="rId6"/>
  </p:sldMasterIdLst>
  <p:notesMasterIdLst>
    <p:notesMasterId r:id="rId53"/>
  </p:notesMasterIdLst>
  <p:sldIdLst>
    <p:sldId id="498" r:id="rId7"/>
    <p:sldId id="1028" r:id="rId8"/>
    <p:sldId id="953" r:id="rId9"/>
    <p:sldId id="1031" r:id="rId10"/>
    <p:sldId id="1032" r:id="rId11"/>
    <p:sldId id="1033" r:id="rId12"/>
    <p:sldId id="1034" r:id="rId13"/>
    <p:sldId id="1055" r:id="rId14"/>
    <p:sldId id="1035" r:id="rId15"/>
    <p:sldId id="1036" r:id="rId16"/>
    <p:sldId id="1037" r:id="rId17"/>
    <p:sldId id="1038" r:id="rId18"/>
    <p:sldId id="339" r:id="rId19"/>
    <p:sldId id="1039" r:id="rId20"/>
    <p:sldId id="1040" r:id="rId21"/>
    <p:sldId id="1041" r:id="rId22"/>
    <p:sldId id="1056" r:id="rId23"/>
    <p:sldId id="1057" r:id="rId24"/>
    <p:sldId id="1058" r:id="rId25"/>
    <p:sldId id="1054" r:id="rId26"/>
    <p:sldId id="336" r:id="rId27"/>
    <p:sldId id="281" r:id="rId28"/>
    <p:sldId id="1042" r:id="rId29"/>
    <p:sldId id="1043" r:id="rId30"/>
    <p:sldId id="1044" r:id="rId31"/>
    <p:sldId id="1045" r:id="rId32"/>
    <p:sldId id="1046" r:id="rId33"/>
    <p:sldId id="307" r:id="rId34"/>
    <p:sldId id="314" r:id="rId35"/>
    <p:sldId id="315" r:id="rId36"/>
    <p:sldId id="310" r:id="rId37"/>
    <p:sldId id="311" r:id="rId38"/>
    <p:sldId id="1048" r:id="rId39"/>
    <p:sldId id="1049" r:id="rId40"/>
    <p:sldId id="1050" r:id="rId41"/>
    <p:sldId id="1051" r:id="rId42"/>
    <p:sldId id="1052" r:id="rId43"/>
    <p:sldId id="348" r:id="rId44"/>
    <p:sldId id="349" r:id="rId45"/>
    <p:sldId id="351" r:id="rId46"/>
    <p:sldId id="352" r:id="rId47"/>
    <p:sldId id="359" r:id="rId48"/>
    <p:sldId id="357" r:id="rId49"/>
    <p:sldId id="360" r:id="rId50"/>
    <p:sldId id="1059" r:id="rId51"/>
    <p:sldId id="483" r:id="rId52"/>
  </p:sldIdLst>
  <p:sldSz cx="12192000" cy="6858000"/>
  <p:notesSz cx="6858000" cy="9144000"/>
  <p:embeddedFontLst>
    <p:embeddedFont>
      <p:font typeface="Alexandria" pitchFamily="2" charset="-78"/>
      <p:regular r:id="rId54"/>
      <p:bold r:id="rId55"/>
    </p:embeddedFont>
    <p:embeddedFont>
      <p:font typeface="Century Gothic" panose="020B0502020202020204" pitchFamily="34" charset="0"/>
      <p:regular r:id="rId56"/>
      <p:bold r:id="rId57"/>
      <p:italic r:id="rId58"/>
      <p:boldItalic r:id="rId59"/>
    </p:embeddedFont>
    <p:embeddedFont>
      <p:font typeface="Roboto Light" panose="02000000000000000000" pitchFamily="2" charset="0"/>
      <p:regular r:id="rId60"/>
      <p:italic r:id="rId61"/>
    </p:embeddedFont>
    <p:embeddedFont>
      <p:font typeface="Tw Cen MT" panose="020B0602020104020603" pitchFamily="34"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13F61"/>
    <a:srgbClr val="F58221"/>
    <a:srgbClr val="FFCC00"/>
    <a:srgbClr val="4472C4"/>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9" autoAdjust="0"/>
    <p:restoredTop sz="94660"/>
  </p:normalViewPr>
  <p:slideViewPr>
    <p:cSldViewPr>
      <p:cViewPr varScale="1">
        <p:scale>
          <a:sx n="77" d="100"/>
          <a:sy n="77" d="100"/>
        </p:scale>
        <p:origin x="605" y="67"/>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font" Target="fonts/font10.fntdata"/><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8" Type="http://schemas.openxmlformats.org/officeDocument/2006/relationships/font" Target="fonts/font5.fntdata"/><Relationship Id="rId5" Type="http://schemas.openxmlformats.org/officeDocument/2006/relationships/slideMaster" Target="slideMasters/slideMaster2.xml"/><Relationship Id="rId61" Type="http://schemas.openxmlformats.org/officeDocument/2006/relationships/font" Target="fonts/font8.fntdata"/><Relationship Id="rId90" Type="http://customschemas.google.com/relationships/presentationmetadata" Target="meta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3.fntdata"/><Relationship Id="rId64" Type="http://schemas.openxmlformats.org/officeDocument/2006/relationships/font" Target="fonts/font11.fntdata"/><Relationship Id="rId8" Type="http://schemas.openxmlformats.org/officeDocument/2006/relationships/slide" Target="slides/slide2.xml"/><Relationship Id="rId51" Type="http://schemas.openxmlformats.org/officeDocument/2006/relationships/slide" Target="slides/slide45.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6.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1.fntdata"/><Relationship Id="rId62" Type="http://schemas.openxmlformats.org/officeDocument/2006/relationships/font" Target="fonts/font9.fntdata"/><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4.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7.fntdata"/><Relationship Id="rId65" Type="http://schemas.openxmlformats.org/officeDocument/2006/relationships/font" Target="fonts/font12.fntdata"/><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font" Target="fonts/font2.fntdata"/></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720A9D-691A-4226-BE00-A6A7DA44AFF3}" type="doc">
      <dgm:prSet loTypeId="urn:microsoft.com/office/officeart/2005/8/layout/cycle8" loCatId="cycle" qsTypeId="urn:microsoft.com/office/officeart/2005/8/quickstyle/simple1" qsCatId="simple" csTypeId="urn:microsoft.com/office/officeart/2005/8/colors/accent1_1" csCatId="accent1" phldr="1"/>
      <dgm:spPr/>
      <dgm:t>
        <a:bodyPr/>
        <a:lstStyle/>
        <a:p>
          <a:endParaRPr lang="en-US"/>
        </a:p>
      </dgm:t>
    </dgm:pt>
    <dgm:pt modelId="{9D9D4A9A-7471-4E3F-BF02-3EFEC9DB0FFC}">
      <dgm:prSet phldrT="[Text]" custT="1"/>
      <dgm:spPr/>
      <dgm:t>
        <a:bodyPr/>
        <a:lstStyle/>
        <a:p>
          <a:r>
            <a:rPr lang="ar-JO" sz="2400" b="1" dirty="0"/>
            <a:t>بناء الشخصية </a:t>
          </a:r>
        </a:p>
        <a:p>
          <a:r>
            <a:rPr lang="ar-JO" sz="2400" b="1" dirty="0"/>
            <a:t>الناضجة</a:t>
          </a:r>
          <a:endParaRPr lang="en-US" sz="2400" b="1" dirty="0"/>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2400" b="1" dirty="0"/>
            <a:t>الإعداد المتكامل </a:t>
          </a:r>
          <a:endParaRPr lang="en-US" sz="2400" b="1" dirty="0"/>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2400" b="1" dirty="0"/>
            <a:t>تنمية المقدرات </a:t>
          </a:r>
        </a:p>
        <a:p>
          <a:r>
            <a:rPr lang="ar-JO" sz="2400" b="1" dirty="0"/>
            <a:t>واكتشاف الموهوبين</a:t>
          </a:r>
          <a:endParaRPr lang="en-US" sz="2400" b="1" dirty="0"/>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08B549E6-F745-48D4-89F0-B211F4B5FB69}" type="pres">
      <dgm:prSet presAssocID="{47720A9D-691A-4226-BE00-A6A7DA44AFF3}" presName="compositeShape" presStyleCnt="0">
        <dgm:presLayoutVars>
          <dgm:chMax val="7"/>
          <dgm:dir/>
          <dgm:resizeHandles val="exact"/>
        </dgm:presLayoutVars>
      </dgm:prSet>
      <dgm:spPr/>
    </dgm:pt>
    <dgm:pt modelId="{17BFFBFA-AF27-49D1-B444-AFDD838A0AD6}" type="pres">
      <dgm:prSet presAssocID="{47720A9D-691A-4226-BE00-A6A7DA44AFF3}" presName="wedge1" presStyleLbl="node1" presStyleIdx="0" presStyleCnt="3"/>
      <dgm:spPr/>
    </dgm:pt>
    <dgm:pt modelId="{CA78A5C6-DE33-41D0-BC88-EC0F39A92E15}" type="pres">
      <dgm:prSet presAssocID="{47720A9D-691A-4226-BE00-A6A7DA44AFF3}" presName="dummy1a" presStyleCnt="0"/>
      <dgm:spPr/>
    </dgm:pt>
    <dgm:pt modelId="{751BEFC2-A3D5-4D49-8F7A-E91B859D5441}" type="pres">
      <dgm:prSet presAssocID="{47720A9D-691A-4226-BE00-A6A7DA44AFF3}" presName="dummy1b" presStyleCnt="0"/>
      <dgm:spPr/>
    </dgm:pt>
    <dgm:pt modelId="{07CC662C-FED8-484F-ABEF-5B155A621373}" type="pres">
      <dgm:prSet presAssocID="{47720A9D-691A-4226-BE00-A6A7DA44AFF3}" presName="wedge1Tx" presStyleLbl="node1" presStyleIdx="0" presStyleCnt="3">
        <dgm:presLayoutVars>
          <dgm:chMax val="0"/>
          <dgm:chPref val="0"/>
          <dgm:bulletEnabled val="1"/>
        </dgm:presLayoutVars>
      </dgm:prSet>
      <dgm:spPr/>
    </dgm:pt>
    <dgm:pt modelId="{F77D6B42-E41D-4E9E-B9E4-EC1AD2D4811E}" type="pres">
      <dgm:prSet presAssocID="{47720A9D-691A-4226-BE00-A6A7DA44AFF3}" presName="wedge2" presStyleLbl="node1" presStyleIdx="1" presStyleCnt="3"/>
      <dgm:spPr/>
    </dgm:pt>
    <dgm:pt modelId="{1D42D40B-B2E2-4D54-99B3-D704B90F367E}" type="pres">
      <dgm:prSet presAssocID="{47720A9D-691A-4226-BE00-A6A7DA44AFF3}" presName="dummy2a" presStyleCnt="0"/>
      <dgm:spPr/>
    </dgm:pt>
    <dgm:pt modelId="{6AEEAA87-DE05-440A-99D3-2B1DA85669C4}" type="pres">
      <dgm:prSet presAssocID="{47720A9D-691A-4226-BE00-A6A7DA44AFF3}" presName="dummy2b" presStyleCnt="0"/>
      <dgm:spPr/>
    </dgm:pt>
    <dgm:pt modelId="{F31F3F9D-DE85-4412-8AF1-E9DECC9CC276}" type="pres">
      <dgm:prSet presAssocID="{47720A9D-691A-4226-BE00-A6A7DA44AFF3}" presName="wedge2Tx" presStyleLbl="node1" presStyleIdx="1" presStyleCnt="3">
        <dgm:presLayoutVars>
          <dgm:chMax val="0"/>
          <dgm:chPref val="0"/>
          <dgm:bulletEnabled val="1"/>
        </dgm:presLayoutVars>
      </dgm:prSet>
      <dgm:spPr/>
    </dgm:pt>
    <dgm:pt modelId="{B244D3FD-3D09-42E3-9AE0-1C3AD38A4839}" type="pres">
      <dgm:prSet presAssocID="{47720A9D-691A-4226-BE00-A6A7DA44AFF3}" presName="wedge3" presStyleLbl="node1" presStyleIdx="2" presStyleCnt="3"/>
      <dgm:spPr/>
    </dgm:pt>
    <dgm:pt modelId="{DF7905AF-2790-4D34-84BA-7A0520015EB8}" type="pres">
      <dgm:prSet presAssocID="{47720A9D-691A-4226-BE00-A6A7DA44AFF3}" presName="dummy3a" presStyleCnt="0"/>
      <dgm:spPr/>
    </dgm:pt>
    <dgm:pt modelId="{E27986F3-6E47-4540-AFB8-9D0A80B3F88D}" type="pres">
      <dgm:prSet presAssocID="{47720A9D-691A-4226-BE00-A6A7DA44AFF3}" presName="dummy3b" presStyleCnt="0"/>
      <dgm:spPr/>
    </dgm:pt>
    <dgm:pt modelId="{5B89ADCF-C6D8-4E6F-B8D2-5F22BF3FAE2C}" type="pres">
      <dgm:prSet presAssocID="{47720A9D-691A-4226-BE00-A6A7DA44AFF3}" presName="wedge3Tx" presStyleLbl="node1" presStyleIdx="2" presStyleCnt="3">
        <dgm:presLayoutVars>
          <dgm:chMax val="0"/>
          <dgm:chPref val="0"/>
          <dgm:bulletEnabled val="1"/>
        </dgm:presLayoutVars>
      </dgm:prSet>
      <dgm:spPr/>
    </dgm:pt>
    <dgm:pt modelId="{51F5C599-86A2-44C2-B05F-08A5C66DEC0E}" type="pres">
      <dgm:prSet presAssocID="{B603E69A-F9B1-41E3-AF67-8B57F2BD5B08}" presName="arrowWedge1" presStyleLbl="fgSibTrans2D1" presStyleIdx="0" presStyleCnt="3"/>
      <dgm:spPr>
        <a:solidFill>
          <a:srgbClr val="00B0F0"/>
        </a:solidFill>
      </dgm:spPr>
    </dgm:pt>
    <dgm:pt modelId="{327EFDA6-0343-4405-9F5C-18DEE6795FBC}" type="pres">
      <dgm:prSet presAssocID="{0F07FB6D-550D-4E19-8492-601C4703AF9D}" presName="arrowWedge2" presStyleLbl="fgSibTrans2D1" presStyleIdx="1" presStyleCnt="3"/>
      <dgm:spPr>
        <a:solidFill>
          <a:srgbClr val="00B0F0"/>
        </a:solidFill>
      </dgm:spPr>
    </dgm:pt>
    <dgm:pt modelId="{57AAFEFC-E208-47B9-8FB1-13BF0B487396}" type="pres">
      <dgm:prSet presAssocID="{2A2E48C6-9F02-425C-B665-DA898AD38120}" presName="arrowWedge3" presStyleLbl="fgSibTrans2D1" presStyleIdx="2" presStyleCnt="3"/>
      <dgm:spPr>
        <a:solidFill>
          <a:srgbClr val="00B0F0"/>
        </a:solidFill>
      </dgm:spPr>
    </dgm:pt>
  </dgm:ptLst>
  <dgm:cxnLst>
    <dgm:cxn modelId="{14250F25-D3CF-40D4-8AC4-200A060B0E55}" type="presOf" srcId="{6A96A28C-FC75-4E34-B795-A475300BF5C6}" destId="{B244D3FD-3D09-42E3-9AE0-1C3AD38A4839}" srcOrd="0" destOrd="0" presId="urn:microsoft.com/office/officeart/2005/8/layout/cycle8"/>
    <dgm:cxn modelId="{882B0535-151F-4C55-AB66-EE87BAEAAF4F}" type="presOf" srcId="{47720A9D-691A-4226-BE00-A6A7DA44AFF3}" destId="{08B549E6-F745-48D4-89F0-B211F4B5FB69}" srcOrd="0" destOrd="0" presId="urn:microsoft.com/office/officeart/2005/8/layout/cycle8"/>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47E83458-4BDA-49C5-8AFE-E498D79A7DCA}" type="presOf" srcId="{6A96A28C-FC75-4E34-B795-A475300BF5C6}" destId="{5B89ADCF-C6D8-4E6F-B8D2-5F22BF3FAE2C}" srcOrd="1" destOrd="0" presId="urn:microsoft.com/office/officeart/2005/8/layout/cycle8"/>
    <dgm:cxn modelId="{AA3EB496-9DC0-441F-8D37-DF27A5FF1220}" type="presOf" srcId="{B9A09FF2-03E8-41BD-98EE-31B77BADB2F3}" destId="{F31F3F9D-DE85-4412-8AF1-E9DECC9CC276}" srcOrd="1" destOrd="0" presId="urn:microsoft.com/office/officeart/2005/8/layout/cycle8"/>
    <dgm:cxn modelId="{B4384CA2-78DE-413B-81A6-BEE9DB21E225}" type="presOf" srcId="{9D9D4A9A-7471-4E3F-BF02-3EFEC9DB0FFC}" destId="{07CC662C-FED8-484F-ABEF-5B155A621373}" srcOrd="1" destOrd="0" presId="urn:microsoft.com/office/officeart/2005/8/layout/cycle8"/>
    <dgm:cxn modelId="{9F26B4CA-B16C-42E1-AB81-A21E5D5ACD1B}" type="presOf" srcId="{B9A09FF2-03E8-41BD-98EE-31B77BADB2F3}" destId="{F77D6B42-E41D-4E9E-B9E4-EC1AD2D4811E}" srcOrd="0" destOrd="0" presId="urn:microsoft.com/office/officeart/2005/8/layout/cycle8"/>
    <dgm:cxn modelId="{09F78ED1-93D2-494D-859F-316A2A1DC45B}" type="presOf" srcId="{9D9D4A9A-7471-4E3F-BF02-3EFEC9DB0FFC}" destId="{17BFFBFA-AF27-49D1-B444-AFDD838A0AD6}" srcOrd="0" destOrd="0" presId="urn:microsoft.com/office/officeart/2005/8/layout/cycle8"/>
    <dgm:cxn modelId="{A788B5FD-BCA3-4FD3-B836-B8D23BCEFEEE}" srcId="{47720A9D-691A-4226-BE00-A6A7DA44AFF3}" destId="{B9A09FF2-03E8-41BD-98EE-31B77BADB2F3}" srcOrd="1" destOrd="0" parTransId="{050F9E3C-44E1-4ABB-A186-B6E04D29E7D2}" sibTransId="{0F07FB6D-550D-4E19-8492-601C4703AF9D}"/>
    <dgm:cxn modelId="{E9D27DFB-088F-4A2C-8E13-2440202D72D4}" type="presParOf" srcId="{08B549E6-F745-48D4-89F0-B211F4B5FB69}" destId="{17BFFBFA-AF27-49D1-B444-AFDD838A0AD6}" srcOrd="0" destOrd="0" presId="urn:microsoft.com/office/officeart/2005/8/layout/cycle8"/>
    <dgm:cxn modelId="{B8764E0F-2201-4FF8-BB9F-C662325BADA2}" type="presParOf" srcId="{08B549E6-F745-48D4-89F0-B211F4B5FB69}" destId="{CA78A5C6-DE33-41D0-BC88-EC0F39A92E15}" srcOrd="1" destOrd="0" presId="urn:microsoft.com/office/officeart/2005/8/layout/cycle8"/>
    <dgm:cxn modelId="{3FC5BEE1-49AF-4DD6-83EC-88641E8D6891}" type="presParOf" srcId="{08B549E6-F745-48D4-89F0-B211F4B5FB69}" destId="{751BEFC2-A3D5-4D49-8F7A-E91B859D5441}" srcOrd="2" destOrd="0" presId="urn:microsoft.com/office/officeart/2005/8/layout/cycle8"/>
    <dgm:cxn modelId="{86BB76F8-9C51-42B3-9C6C-A9EB210E983B}" type="presParOf" srcId="{08B549E6-F745-48D4-89F0-B211F4B5FB69}" destId="{07CC662C-FED8-484F-ABEF-5B155A621373}" srcOrd="3" destOrd="0" presId="urn:microsoft.com/office/officeart/2005/8/layout/cycle8"/>
    <dgm:cxn modelId="{1A1E37C7-583A-460C-A7A8-4B63C6DCFF9E}" type="presParOf" srcId="{08B549E6-F745-48D4-89F0-B211F4B5FB69}" destId="{F77D6B42-E41D-4E9E-B9E4-EC1AD2D4811E}" srcOrd="4" destOrd="0" presId="urn:microsoft.com/office/officeart/2005/8/layout/cycle8"/>
    <dgm:cxn modelId="{D07DEDFC-5E95-48B6-9FCC-F68FC727B25C}" type="presParOf" srcId="{08B549E6-F745-48D4-89F0-B211F4B5FB69}" destId="{1D42D40B-B2E2-4D54-99B3-D704B90F367E}" srcOrd="5" destOrd="0" presId="urn:microsoft.com/office/officeart/2005/8/layout/cycle8"/>
    <dgm:cxn modelId="{B868E902-B79A-4615-A47D-B3FF2E785812}" type="presParOf" srcId="{08B549E6-F745-48D4-89F0-B211F4B5FB69}" destId="{6AEEAA87-DE05-440A-99D3-2B1DA85669C4}" srcOrd="6" destOrd="0" presId="urn:microsoft.com/office/officeart/2005/8/layout/cycle8"/>
    <dgm:cxn modelId="{F961C057-B441-4AFB-8509-026DF5420F21}" type="presParOf" srcId="{08B549E6-F745-48D4-89F0-B211F4B5FB69}" destId="{F31F3F9D-DE85-4412-8AF1-E9DECC9CC276}" srcOrd="7" destOrd="0" presId="urn:microsoft.com/office/officeart/2005/8/layout/cycle8"/>
    <dgm:cxn modelId="{6D600F96-77B7-4B3B-932F-9332F713C120}" type="presParOf" srcId="{08B549E6-F745-48D4-89F0-B211F4B5FB69}" destId="{B244D3FD-3D09-42E3-9AE0-1C3AD38A4839}" srcOrd="8" destOrd="0" presId="urn:microsoft.com/office/officeart/2005/8/layout/cycle8"/>
    <dgm:cxn modelId="{ABD659BD-24F5-4007-9F33-848599E09E87}" type="presParOf" srcId="{08B549E6-F745-48D4-89F0-B211F4B5FB69}" destId="{DF7905AF-2790-4D34-84BA-7A0520015EB8}" srcOrd="9" destOrd="0" presId="urn:microsoft.com/office/officeart/2005/8/layout/cycle8"/>
    <dgm:cxn modelId="{988458C8-3D46-4DB5-A4CA-041E6EC4E955}" type="presParOf" srcId="{08B549E6-F745-48D4-89F0-B211F4B5FB69}" destId="{E27986F3-6E47-4540-AFB8-9D0A80B3F88D}" srcOrd="10" destOrd="0" presId="urn:microsoft.com/office/officeart/2005/8/layout/cycle8"/>
    <dgm:cxn modelId="{D7A5B44A-DC77-4160-9C36-6572A6085415}" type="presParOf" srcId="{08B549E6-F745-48D4-89F0-B211F4B5FB69}" destId="{5B89ADCF-C6D8-4E6F-B8D2-5F22BF3FAE2C}" srcOrd="11" destOrd="0" presId="urn:microsoft.com/office/officeart/2005/8/layout/cycle8"/>
    <dgm:cxn modelId="{9689E72B-AD4E-4903-B8B7-F02A9D3D131E}" type="presParOf" srcId="{08B549E6-F745-48D4-89F0-B211F4B5FB69}" destId="{51F5C599-86A2-44C2-B05F-08A5C66DEC0E}" srcOrd="12" destOrd="0" presId="urn:microsoft.com/office/officeart/2005/8/layout/cycle8"/>
    <dgm:cxn modelId="{30CA7670-4CE1-44E8-8F84-D7EDADA7237C}" type="presParOf" srcId="{08B549E6-F745-48D4-89F0-B211F4B5FB69}" destId="{327EFDA6-0343-4405-9F5C-18DEE6795FBC}" srcOrd="13" destOrd="0" presId="urn:microsoft.com/office/officeart/2005/8/layout/cycle8"/>
    <dgm:cxn modelId="{5C682178-46D1-47DA-BE38-105EF6D85027}" type="presParOf" srcId="{08B549E6-F745-48D4-89F0-B211F4B5FB69}" destId="{57AAFEFC-E208-47B9-8FB1-13BF0B487396}"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720A9D-691A-4226-BE00-A6A7DA44AFF3}" type="doc">
      <dgm:prSet loTypeId="urn:microsoft.com/office/officeart/2005/8/layout/cycle2" loCatId="cycle" qsTypeId="urn:microsoft.com/office/officeart/2005/8/quickstyle/simple3" qsCatId="simple" csTypeId="urn:microsoft.com/office/officeart/2005/8/colors/colorful5" csCatId="colorful" phldr="1"/>
      <dgm:spPr/>
      <dgm:t>
        <a:bodyPr/>
        <a:lstStyle/>
        <a:p>
          <a:endParaRPr lang="en-US"/>
        </a:p>
      </dgm:t>
    </dgm:pt>
    <dgm:pt modelId="{9D9D4A9A-7471-4E3F-BF02-3EFEC9DB0FFC}">
      <dgm:prSet phldrT="[Text]" custT="1"/>
      <dgm:spPr/>
      <dgm:t>
        <a:bodyPr/>
        <a:lstStyle/>
        <a:p>
          <a:r>
            <a:rPr lang="ar-JO" sz="1600" b="1" dirty="0">
              <a:latin typeface="Alexandria" pitchFamily="2" charset="-78"/>
              <a:cs typeface="Alexandria" pitchFamily="2" charset="-78"/>
            </a:rPr>
            <a:t>التنمية الشاملة</a:t>
          </a:r>
        </a:p>
      </dgm:t>
    </dgm:pt>
    <dgm:pt modelId="{018FFB71-C8BE-43EF-9C25-88F7CE1B8E03}" type="parTrans" cxnId="{EC7AE235-0567-4FAC-A017-BCF4DCC47D2F}">
      <dgm:prSet/>
      <dgm:spPr/>
      <dgm:t>
        <a:bodyPr/>
        <a:lstStyle/>
        <a:p>
          <a:endParaRPr lang="en-US"/>
        </a:p>
      </dgm:t>
    </dgm:pt>
    <dgm:pt modelId="{B603E69A-F9B1-41E3-AF67-8B57F2BD5B08}" type="sibTrans" cxnId="{EC7AE235-0567-4FAC-A017-BCF4DCC47D2F}">
      <dgm:prSet/>
      <dgm:spPr/>
      <dgm:t>
        <a:bodyPr/>
        <a:lstStyle/>
        <a:p>
          <a:endParaRPr lang="en-US"/>
        </a:p>
      </dgm:t>
    </dgm:pt>
    <dgm:pt modelId="{B9A09FF2-03E8-41BD-98EE-31B77BADB2F3}">
      <dgm:prSet phldrT="[Text]" custT="1"/>
      <dgm:spPr/>
      <dgm:t>
        <a:bodyPr/>
        <a:lstStyle/>
        <a:p>
          <a:r>
            <a:rPr lang="ar-JO" sz="1600" b="1" kern="1200" dirty="0">
              <a:solidFill>
                <a:srgbClr val="000000"/>
              </a:solidFill>
              <a:latin typeface="Alexandria" pitchFamily="2" charset="-78"/>
              <a:ea typeface="+mn-ea"/>
              <a:cs typeface="Alexandria" pitchFamily="2" charset="-78"/>
            </a:rPr>
            <a:t>المستقبل</a:t>
          </a:r>
          <a:endParaRPr lang="en-US" sz="1600" b="1" kern="1200" dirty="0">
            <a:solidFill>
              <a:srgbClr val="000000"/>
            </a:solidFill>
            <a:latin typeface="Alexandria" pitchFamily="2" charset="-78"/>
            <a:ea typeface="+mn-ea"/>
            <a:cs typeface="Alexandria" pitchFamily="2" charset="-78"/>
          </a:endParaRPr>
        </a:p>
      </dgm:t>
    </dgm:pt>
    <dgm:pt modelId="{050F9E3C-44E1-4ABB-A186-B6E04D29E7D2}" type="parTrans" cxnId="{A788B5FD-BCA3-4FD3-B836-B8D23BCEFEEE}">
      <dgm:prSet/>
      <dgm:spPr/>
      <dgm:t>
        <a:bodyPr/>
        <a:lstStyle/>
        <a:p>
          <a:endParaRPr lang="en-US"/>
        </a:p>
      </dgm:t>
    </dgm:pt>
    <dgm:pt modelId="{0F07FB6D-550D-4E19-8492-601C4703AF9D}" type="sibTrans" cxnId="{A788B5FD-BCA3-4FD3-B836-B8D23BCEFEEE}">
      <dgm:prSet/>
      <dgm:spPr/>
      <dgm:t>
        <a:bodyPr/>
        <a:lstStyle/>
        <a:p>
          <a:endParaRPr lang="en-US"/>
        </a:p>
      </dgm:t>
    </dgm:pt>
    <dgm:pt modelId="{6A96A28C-FC75-4E34-B795-A475300BF5C6}">
      <dgm:prSet phldrT="[Text]" custT="1"/>
      <dgm:spPr/>
      <dgm:t>
        <a:bodyPr/>
        <a:lstStyle/>
        <a:p>
          <a:r>
            <a:rPr lang="ar-JO" sz="1600" b="1" kern="1200" dirty="0">
              <a:solidFill>
                <a:srgbClr val="000000"/>
              </a:solidFill>
              <a:latin typeface="Alexandria" pitchFamily="2" charset="-78"/>
              <a:ea typeface="+mn-ea"/>
              <a:cs typeface="Alexandria" pitchFamily="2" charset="-78"/>
            </a:rPr>
            <a:t>مجتمع المعرفة</a:t>
          </a:r>
          <a:endParaRPr lang="en-US" sz="1600" b="1" kern="1200" dirty="0">
            <a:solidFill>
              <a:srgbClr val="000000"/>
            </a:solidFill>
            <a:latin typeface="Alexandria" pitchFamily="2" charset="-78"/>
            <a:ea typeface="+mn-ea"/>
            <a:cs typeface="Alexandria" pitchFamily="2" charset="-78"/>
          </a:endParaRPr>
        </a:p>
      </dgm:t>
    </dgm:pt>
    <dgm:pt modelId="{6910D187-7C6C-49D6-96FC-3527C6DBA149}" type="parTrans" cxnId="{02B7FB40-453F-4649-8CCE-9BB0953167F1}">
      <dgm:prSet/>
      <dgm:spPr/>
      <dgm:t>
        <a:bodyPr/>
        <a:lstStyle/>
        <a:p>
          <a:endParaRPr lang="en-US"/>
        </a:p>
      </dgm:t>
    </dgm:pt>
    <dgm:pt modelId="{2A2E48C6-9F02-425C-B665-DA898AD38120}" type="sibTrans" cxnId="{02B7FB40-453F-4649-8CCE-9BB0953167F1}">
      <dgm:prSet/>
      <dgm:spPr/>
      <dgm:t>
        <a:bodyPr/>
        <a:lstStyle/>
        <a:p>
          <a:endParaRPr lang="en-US"/>
        </a:p>
      </dgm:t>
    </dgm:pt>
    <dgm:pt modelId="{56B8BA8A-5AFA-40B9-954B-2EC5558AA3C2}" type="pres">
      <dgm:prSet presAssocID="{47720A9D-691A-4226-BE00-A6A7DA44AFF3}" presName="cycle" presStyleCnt="0">
        <dgm:presLayoutVars>
          <dgm:dir/>
          <dgm:resizeHandles val="exact"/>
        </dgm:presLayoutVars>
      </dgm:prSet>
      <dgm:spPr/>
    </dgm:pt>
    <dgm:pt modelId="{1832E71C-6A85-4F25-865F-4B4E9DCBD938}" type="pres">
      <dgm:prSet presAssocID="{9D9D4A9A-7471-4E3F-BF02-3EFEC9DB0FFC}" presName="node" presStyleLbl="node1" presStyleIdx="0" presStyleCnt="3">
        <dgm:presLayoutVars>
          <dgm:bulletEnabled val="1"/>
        </dgm:presLayoutVars>
      </dgm:prSet>
      <dgm:spPr/>
    </dgm:pt>
    <dgm:pt modelId="{61C59EBF-6A4B-40E0-8496-5BD01D4822E3}" type="pres">
      <dgm:prSet presAssocID="{B603E69A-F9B1-41E3-AF67-8B57F2BD5B08}" presName="sibTrans" presStyleLbl="sibTrans2D1" presStyleIdx="0" presStyleCnt="3"/>
      <dgm:spPr/>
    </dgm:pt>
    <dgm:pt modelId="{9D4EF8E6-11C8-4BAE-BB7D-E96CD466FA36}" type="pres">
      <dgm:prSet presAssocID="{B603E69A-F9B1-41E3-AF67-8B57F2BD5B08}" presName="connectorText" presStyleLbl="sibTrans2D1" presStyleIdx="0" presStyleCnt="3"/>
      <dgm:spPr/>
    </dgm:pt>
    <dgm:pt modelId="{FC61F0D5-7A58-417C-88AB-57D7191EA46F}" type="pres">
      <dgm:prSet presAssocID="{B9A09FF2-03E8-41BD-98EE-31B77BADB2F3}" presName="node" presStyleLbl="node1" presStyleIdx="1" presStyleCnt="3">
        <dgm:presLayoutVars>
          <dgm:bulletEnabled val="1"/>
        </dgm:presLayoutVars>
      </dgm:prSet>
      <dgm:spPr/>
    </dgm:pt>
    <dgm:pt modelId="{2D80BB63-1824-471F-A5AE-11120D1C1D4D}" type="pres">
      <dgm:prSet presAssocID="{0F07FB6D-550D-4E19-8492-601C4703AF9D}" presName="sibTrans" presStyleLbl="sibTrans2D1" presStyleIdx="1" presStyleCnt="3"/>
      <dgm:spPr/>
    </dgm:pt>
    <dgm:pt modelId="{CDCB8FFE-1F7D-44ED-9A9F-AC256F3ACFBC}" type="pres">
      <dgm:prSet presAssocID="{0F07FB6D-550D-4E19-8492-601C4703AF9D}" presName="connectorText" presStyleLbl="sibTrans2D1" presStyleIdx="1" presStyleCnt="3"/>
      <dgm:spPr/>
    </dgm:pt>
    <dgm:pt modelId="{C0284E8D-2D31-4A55-A9D9-3BBB611E93B7}" type="pres">
      <dgm:prSet presAssocID="{6A96A28C-FC75-4E34-B795-A475300BF5C6}" presName="node" presStyleLbl="node1" presStyleIdx="2" presStyleCnt="3">
        <dgm:presLayoutVars>
          <dgm:bulletEnabled val="1"/>
        </dgm:presLayoutVars>
      </dgm:prSet>
      <dgm:spPr/>
    </dgm:pt>
    <dgm:pt modelId="{EC7DC17E-1BE7-4C60-871B-BF13891CCDF1}" type="pres">
      <dgm:prSet presAssocID="{2A2E48C6-9F02-425C-B665-DA898AD38120}" presName="sibTrans" presStyleLbl="sibTrans2D1" presStyleIdx="2" presStyleCnt="3"/>
      <dgm:spPr/>
    </dgm:pt>
    <dgm:pt modelId="{70F8A9A0-D18E-40C8-9DF5-DCCD701FBC82}" type="pres">
      <dgm:prSet presAssocID="{2A2E48C6-9F02-425C-B665-DA898AD38120}" presName="connectorText" presStyleLbl="sibTrans2D1" presStyleIdx="2" presStyleCnt="3"/>
      <dgm:spPr/>
    </dgm:pt>
  </dgm:ptLst>
  <dgm:cxnLst>
    <dgm:cxn modelId="{263D5109-9D8C-4AE6-9C0E-6501D91D90E4}" type="presOf" srcId="{2A2E48C6-9F02-425C-B665-DA898AD38120}" destId="{70F8A9A0-D18E-40C8-9DF5-DCCD701FBC82}" srcOrd="1" destOrd="0" presId="urn:microsoft.com/office/officeart/2005/8/layout/cycle2"/>
    <dgm:cxn modelId="{2FB05E0B-BFD4-4E97-9CC4-46903D9FCB82}" type="presOf" srcId="{2A2E48C6-9F02-425C-B665-DA898AD38120}" destId="{EC7DC17E-1BE7-4C60-871B-BF13891CCDF1}" srcOrd="0" destOrd="0" presId="urn:microsoft.com/office/officeart/2005/8/layout/cycle2"/>
    <dgm:cxn modelId="{19C7E00F-ED97-41DE-B90C-08420EC9165E}" type="presOf" srcId="{47720A9D-691A-4226-BE00-A6A7DA44AFF3}" destId="{56B8BA8A-5AFA-40B9-954B-2EC5558AA3C2}" srcOrd="0" destOrd="0" presId="urn:microsoft.com/office/officeart/2005/8/layout/cycle2"/>
    <dgm:cxn modelId="{5EE1B218-A104-4F6F-8A4E-6B1D69BD6E82}" type="presOf" srcId="{B603E69A-F9B1-41E3-AF67-8B57F2BD5B08}" destId="{9D4EF8E6-11C8-4BAE-BB7D-E96CD466FA36}" srcOrd="1" destOrd="0" presId="urn:microsoft.com/office/officeart/2005/8/layout/cycle2"/>
    <dgm:cxn modelId="{A21A3D30-E800-48E0-BAC9-9A7A44E7802E}" type="presOf" srcId="{6A96A28C-FC75-4E34-B795-A475300BF5C6}" destId="{C0284E8D-2D31-4A55-A9D9-3BBB611E93B7}" srcOrd="0" destOrd="0" presId="urn:microsoft.com/office/officeart/2005/8/layout/cycle2"/>
    <dgm:cxn modelId="{EC7AE235-0567-4FAC-A017-BCF4DCC47D2F}" srcId="{47720A9D-691A-4226-BE00-A6A7DA44AFF3}" destId="{9D9D4A9A-7471-4E3F-BF02-3EFEC9DB0FFC}" srcOrd="0" destOrd="0" parTransId="{018FFB71-C8BE-43EF-9C25-88F7CE1B8E03}" sibTransId="{B603E69A-F9B1-41E3-AF67-8B57F2BD5B08}"/>
    <dgm:cxn modelId="{02B7FB40-453F-4649-8CCE-9BB0953167F1}" srcId="{47720A9D-691A-4226-BE00-A6A7DA44AFF3}" destId="{6A96A28C-FC75-4E34-B795-A475300BF5C6}" srcOrd="2" destOrd="0" parTransId="{6910D187-7C6C-49D6-96FC-3527C6DBA149}" sibTransId="{2A2E48C6-9F02-425C-B665-DA898AD38120}"/>
    <dgm:cxn modelId="{7FBC727C-3D74-4867-B884-2543A9A22C9C}" type="presOf" srcId="{9D9D4A9A-7471-4E3F-BF02-3EFEC9DB0FFC}" destId="{1832E71C-6A85-4F25-865F-4B4E9DCBD938}" srcOrd="0" destOrd="0" presId="urn:microsoft.com/office/officeart/2005/8/layout/cycle2"/>
    <dgm:cxn modelId="{24128B81-1860-4873-844B-BE45243E22AE}" type="presOf" srcId="{0F07FB6D-550D-4E19-8492-601C4703AF9D}" destId="{2D80BB63-1824-471F-A5AE-11120D1C1D4D}" srcOrd="0" destOrd="0" presId="urn:microsoft.com/office/officeart/2005/8/layout/cycle2"/>
    <dgm:cxn modelId="{86D8858E-DD02-43E0-B1FD-B948D0CEB0FF}" type="presOf" srcId="{0F07FB6D-550D-4E19-8492-601C4703AF9D}" destId="{CDCB8FFE-1F7D-44ED-9A9F-AC256F3ACFBC}" srcOrd="1" destOrd="0" presId="urn:microsoft.com/office/officeart/2005/8/layout/cycle2"/>
    <dgm:cxn modelId="{178474C8-E13E-4551-881F-56BDE7A8BCE5}" type="presOf" srcId="{B9A09FF2-03E8-41BD-98EE-31B77BADB2F3}" destId="{FC61F0D5-7A58-417C-88AB-57D7191EA46F}" srcOrd="0" destOrd="0" presId="urn:microsoft.com/office/officeart/2005/8/layout/cycle2"/>
    <dgm:cxn modelId="{65D17CD6-4523-4F96-932B-865C99F0F826}" type="presOf" srcId="{B603E69A-F9B1-41E3-AF67-8B57F2BD5B08}" destId="{61C59EBF-6A4B-40E0-8496-5BD01D4822E3}" srcOrd="0" destOrd="0" presId="urn:microsoft.com/office/officeart/2005/8/layout/cycle2"/>
    <dgm:cxn modelId="{A788B5FD-BCA3-4FD3-B836-B8D23BCEFEEE}" srcId="{47720A9D-691A-4226-BE00-A6A7DA44AFF3}" destId="{B9A09FF2-03E8-41BD-98EE-31B77BADB2F3}" srcOrd="1" destOrd="0" parTransId="{050F9E3C-44E1-4ABB-A186-B6E04D29E7D2}" sibTransId="{0F07FB6D-550D-4E19-8492-601C4703AF9D}"/>
    <dgm:cxn modelId="{066B5E10-980D-459A-AAED-F7C8E9ADC55C}" type="presParOf" srcId="{56B8BA8A-5AFA-40B9-954B-2EC5558AA3C2}" destId="{1832E71C-6A85-4F25-865F-4B4E9DCBD938}" srcOrd="0" destOrd="0" presId="urn:microsoft.com/office/officeart/2005/8/layout/cycle2"/>
    <dgm:cxn modelId="{68E2257A-9A29-42B7-B8A1-BFFE595D6494}" type="presParOf" srcId="{56B8BA8A-5AFA-40B9-954B-2EC5558AA3C2}" destId="{61C59EBF-6A4B-40E0-8496-5BD01D4822E3}" srcOrd="1" destOrd="0" presId="urn:microsoft.com/office/officeart/2005/8/layout/cycle2"/>
    <dgm:cxn modelId="{1012E66F-2970-475C-8069-091246ABF7B4}" type="presParOf" srcId="{61C59EBF-6A4B-40E0-8496-5BD01D4822E3}" destId="{9D4EF8E6-11C8-4BAE-BB7D-E96CD466FA36}" srcOrd="0" destOrd="0" presId="urn:microsoft.com/office/officeart/2005/8/layout/cycle2"/>
    <dgm:cxn modelId="{F4D274AB-1F8E-4415-86F1-468168965D70}" type="presParOf" srcId="{56B8BA8A-5AFA-40B9-954B-2EC5558AA3C2}" destId="{FC61F0D5-7A58-417C-88AB-57D7191EA46F}" srcOrd="2" destOrd="0" presId="urn:microsoft.com/office/officeart/2005/8/layout/cycle2"/>
    <dgm:cxn modelId="{E6670746-8204-4406-89E5-7637541AFA58}" type="presParOf" srcId="{56B8BA8A-5AFA-40B9-954B-2EC5558AA3C2}" destId="{2D80BB63-1824-471F-A5AE-11120D1C1D4D}" srcOrd="3" destOrd="0" presId="urn:microsoft.com/office/officeart/2005/8/layout/cycle2"/>
    <dgm:cxn modelId="{5C60B7C1-36E8-4E1C-A9BF-2C6AC3E9FD0D}" type="presParOf" srcId="{2D80BB63-1824-471F-A5AE-11120D1C1D4D}" destId="{CDCB8FFE-1F7D-44ED-9A9F-AC256F3ACFBC}" srcOrd="0" destOrd="0" presId="urn:microsoft.com/office/officeart/2005/8/layout/cycle2"/>
    <dgm:cxn modelId="{6A720B3C-5110-490C-9549-CA03D683B5C9}" type="presParOf" srcId="{56B8BA8A-5AFA-40B9-954B-2EC5558AA3C2}" destId="{C0284E8D-2D31-4A55-A9D9-3BBB611E93B7}" srcOrd="4" destOrd="0" presId="urn:microsoft.com/office/officeart/2005/8/layout/cycle2"/>
    <dgm:cxn modelId="{1900D8F2-C7F5-442B-B519-D6A23542AB31}" type="presParOf" srcId="{56B8BA8A-5AFA-40B9-954B-2EC5558AA3C2}" destId="{EC7DC17E-1BE7-4C60-871B-BF13891CCDF1}" srcOrd="5" destOrd="0" presId="urn:microsoft.com/office/officeart/2005/8/layout/cycle2"/>
    <dgm:cxn modelId="{567FFDAF-E4AB-4D20-A7E7-8597EC1B54A0}" type="presParOf" srcId="{EC7DC17E-1BE7-4C60-871B-BF13891CCDF1}" destId="{70F8A9A0-D18E-40C8-9DF5-DCCD701FBC82}"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80BF83-8B21-4B86-AE1D-A9A91E9F63E9}" type="doc">
      <dgm:prSet loTypeId="urn:microsoft.com/office/officeart/2005/8/layout/cycle8" loCatId="cycle" qsTypeId="urn:microsoft.com/office/officeart/2005/8/quickstyle/3d4" qsCatId="3D" csTypeId="urn:microsoft.com/office/officeart/2005/8/colors/colorful4" csCatId="colorful" phldr="1"/>
      <dgm:spPr/>
      <dgm:t>
        <a:bodyPr/>
        <a:lstStyle/>
        <a:p>
          <a:endParaRPr lang="en-US"/>
        </a:p>
      </dgm:t>
    </dgm:pt>
    <dgm:pt modelId="{49B39920-B300-4DE2-97AE-4B6AB49BDBCE}">
      <dgm:prSet phldrT="[Text]"/>
      <dgm:spPr/>
      <dgm:t>
        <a:bodyPr/>
        <a:lstStyle/>
        <a:p>
          <a:pPr marL="179388" indent="-179388" rtl="1"/>
          <a:r>
            <a:rPr lang="ar-JO" b="1" dirty="0">
              <a:solidFill>
                <a:schemeClr val="tx1"/>
              </a:solidFill>
              <a:latin typeface="Alexandria" pitchFamily="2" charset="-78"/>
              <a:cs typeface="Alexandria" pitchFamily="2" charset="-78"/>
            </a:rPr>
            <a:t>خدمة المجتمع</a:t>
          </a:r>
          <a:endParaRPr lang="en-US" b="1" dirty="0">
            <a:solidFill>
              <a:schemeClr val="tx1"/>
            </a:solidFill>
            <a:latin typeface="Alexandria" pitchFamily="2" charset="-78"/>
            <a:cs typeface="Alexandria" pitchFamily="2" charset="-78"/>
          </a:endParaRPr>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b="1" dirty="0">
              <a:solidFill>
                <a:schemeClr val="tx1"/>
              </a:solidFill>
              <a:latin typeface="Alexandria" pitchFamily="2" charset="-78"/>
              <a:cs typeface="Alexandria" pitchFamily="2" charset="-78"/>
            </a:rPr>
            <a:t>البحث العلمي</a:t>
          </a:r>
          <a:endParaRPr lang="en-US" b="1" dirty="0">
            <a:solidFill>
              <a:schemeClr val="tx1"/>
            </a:solidFill>
            <a:latin typeface="Alexandria" pitchFamily="2" charset="-78"/>
            <a:cs typeface="Alexandria" pitchFamily="2" charset="-78"/>
          </a:endParaRPr>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1" dirty="0">
              <a:solidFill>
                <a:schemeClr val="tx1"/>
              </a:solidFill>
              <a:latin typeface="Alexandria" pitchFamily="2" charset="-78"/>
              <a:cs typeface="Alexandria" pitchFamily="2" charset="-78"/>
            </a:rPr>
            <a:t>التدريس</a:t>
          </a:r>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1B6936DC-36F0-448B-A192-7344528401DD}" type="pres">
      <dgm:prSet presAssocID="{2180BF83-8B21-4B86-AE1D-A9A91E9F63E9}" presName="compositeShape" presStyleCnt="0">
        <dgm:presLayoutVars>
          <dgm:chMax val="7"/>
          <dgm:dir val="rev"/>
          <dgm:resizeHandles val="exact"/>
        </dgm:presLayoutVars>
      </dgm:prSet>
      <dgm:spPr/>
    </dgm:pt>
    <dgm:pt modelId="{BDB1F356-80E9-402C-8762-D263A3166B58}" type="pres">
      <dgm:prSet presAssocID="{2180BF83-8B21-4B86-AE1D-A9A91E9F63E9}" presName="wedge1" presStyleLbl="node1" presStyleIdx="0" presStyleCnt="3"/>
      <dgm:spPr/>
    </dgm:pt>
    <dgm:pt modelId="{9D15B1D6-E8CE-4FF1-8CEC-2A2FAFFEA75F}" type="pres">
      <dgm:prSet presAssocID="{2180BF83-8B21-4B86-AE1D-A9A91E9F63E9}" presName="dummy1a" presStyleCnt="0"/>
      <dgm:spPr/>
    </dgm:pt>
    <dgm:pt modelId="{16059EE0-DE48-4C74-8E32-F3D32A5467FF}" type="pres">
      <dgm:prSet presAssocID="{2180BF83-8B21-4B86-AE1D-A9A91E9F63E9}" presName="dummy1b" presStyleCnt="0"/>
      <dgm:spPr/>
    </dgm:pt>
    <dgm:pt modelId="{7E5FF1B7-FDA0-4305-B2C3-613B9AA8379F}" type="pres">
      <dgm:prSet presAssocID="{2180BF83-8B21-4B86-AE1D-A9A91E9F63E9}" presName="wedge1Tx" presStyleLbl="node1" presStyleIdx="0" presStyleCnt="3">
        <dgm:presLayoutVars>
          <dgm:chMax val="0"/>
          <dgm:chPref val="0"/>
          <dgm:bulletEnabled val="1"/>
        </dgm:presLayoutVars>
      </dgm:prSet>
      <dgm:spPr/>
    </dgm:pt>
    <dgm:pt modelId="{AFCFF4B6-75BB-45CA-8063-04A09D94519A}" type="pres">
      <dgm:prSet presAssocID="{2180BF83-8B21-4B86-AE1D-A9A91E9F63E9}" presName="wedge2" presStyleLbl="node1" presStyleIdx="1" presStyleCnt="3"/>
      <dgm:spPr/>
    </dgm:pt>
    <dgm:pt modelId="{56B09F39-CAB1-4C19-B9DC-123AB2922396}" type="pres">
      <dgm:prSet presAssocID="{2180BF83-8B21-4B86-AE1D-A9A91E9F63E9}" presName="dummy2a" presStyleCnt="0"/>
      <dgm:spPr/>
    </dgm:pt>
    <dgm:pt modelId="{55B994A2-EE22-4EF3-96C2-2A762683E412}" type="pres">
      <dgm:prSet presAssocID="{2180BF83-8B21-4B86-AE1D-A9A91E9F63E9}" presName="dummy2b" presStyleCnt="0"/>
      <dgm:spPr/>
    </dgm:pt>
    <dgm:pt modelId="{7671F8CA-4AAA-4AC7-83D2-6DD26CC2D6EB}" type="pres">
      <dgm:prSet presAssocID="{2180BF83-8B21-4B86-AE1D-A9A91E9F63E9}" presName="wedge2Tx" presStyleLbl="node1" presStyleIdx="1" presStyleCnt="3">
        <dgm:presLayoutVars>
          <dgm:chMax val="0"/>
          <dgm:chPref val="0"/>
          <dgm:bulletEnabled val="1"/>
        </dgm:presLayoutVars>
      </dgm:prSet>
      <dgm:spPr/>
    </dgm:pt>
    <dgm:pt modelId="{4AE20A4A-982E-4C92-851B-6FEACF076BBF}" type="pres">
      <dgm:prSet presAssocID="{2180BF83-8B21-4B86-AE1D-A9A91E9F63E9}" presName="wedge3" presStyleLbl="node1" presStyleIdx="2" presStyleCnt="3"/>
      <dgm:spPr/>
    </dgm:pt>
    <dgm:pt modelId="{B0E9ACEF-0FE9-464F-863F-B19790898F46}" type="pres">
      <dgm:prSet presAssocID="{2180BF83-8B21-4B86-AE1D-A9A91E9F63E9}" presName="dummy3a" presStyleCnt="0"/>
      <dgm:spPr/>
    </dgm:pt>
    <dgm:pt modelId="{FA4E9FEF-21A8-4296-B32B-8104C0CA5830}" type="pres">
      <dgm:prSet presAssocID="{2180BF83-8B21-4B86-AE1D-A9A91E9F63E9}" presName="dummy3b" presStyleCnt="0"/>
      <dgm:spPr/>
    </dgm:pt>
    <dgm:pt modelId="{1F4CB66F-6990-4884-A0C4-A16025674A58}" type="pres">
      <dgm:prSet presAssocID="{2180BF83-8B21-4B86-AE1D-A9A91E9F63E9}" presName="wedge3Tx" presStyleLbl="node1" presStyleIdx="2" presStyleCnt="3">
        <dgm:presLayoutVars>
          <dgm:chMax val="0"/>
          <dgm:chPref val="0"/>
          <dgm:bulletEnabled val="1"/>
        </dgm:presLayoutVars>
      </dgm:prSet>
      <dgm:spPr/>
    </dgm:pt>
    <dgm:pt modelId="{7079958C-414A-42A6-9406-7C5512A3F157}" type="pres">
      <dgm:prSet presAssocID="{1622A517-2BDE-4A97-B7D2-79F7AE2A476E}" presName="arrowWedge1" presStyleLbl="fgSibTrans2D1" presStyleIdx="0" presStyleCnt="3"/>
      <dgm:spPr/>
    </dgm:pt>
    <dgm:pt modelId="{9DE421C4-ACD0-4FD8-BA51-931C94DAEC1F}" type="pres">
      <dgm:prSet presAssocID="{D79E306A-E6CF-434A-BA6C-957E464A1631}" presName="arrowWedge2" presStyleLbl="fgSibTrans2D1" presStyleIdx="1" presStyleCnt="3"/>
      <dgm:spPr/>
    </dgm:pt>
    <dgm:pt modelId="{A45FAEEF-EC64-4520-8CC0-657E9A88B2CB}" type="pres">
      <dgm:prSet presAssocID="{6FB6EC45-4CFF-4790-8618-F8E4FE358427}" presName="arrowWedge3" presStyleLbl="fgSibTrans2D1" presStyleIdx="2" presStyleCnt="3"/>
      <dgm:spPr/>
    </dgm:pt>
  </dgm:ptLst>
  <dgm:cxnLst>
    <dgm:cxn modelId="{D945331A-9BA5-4815-911E-A4127754A850}" type="presOf" srcId="{2180BF83-8B21-4B86-AE1D-A9A91E9F63E9}" destId="{1B6936DC-36F0-448B-A192-7344528401DD}" srcOrd="0" destOrd="0" presId="urn:microsoft.com/office/officeart/2005/8/layout/cycle8"/>
    <dgm:cxn modelId="{2BAB7D1F-6CC5-4CD7-8AA8-32428FFBB31E}" srcId="{2180BF83-8B21-4B86-AE1D-A9A91E9F63E9}" destId="{C8C4BC7A-27CC-406E-8CCE-FA9B547216D3}" srcOrd="2" destOrd="0" parTransId="{7C34364C-B271-4F1A-90CC-B6CAB0B9C135}" sibTransId="{6FB6EC45-4CFF-4790-8618-F8E4FE358427}"/>
    <dgm:cxn modelId="{04B4D33D-53D5-4D30-A89A-C6AEAB46EC3B}" type="presOf" srcId="{49B39920-B300-4DE2-97AE-4B6AB49BDBCE}" destId="{1F4CB66F-6990-4884-A0C4-A16025674A58}" srcOrd="1" destOrd="0" presId="urn:microsoft.com/office/officeart/2005/8/layout/cycle8"/>
    <dgm:cxn modelId="{D9F48A5B-2EB7-4235-ACDE-F0CB6419DF70}" type="presOf" srcId="{C8C4BC7A-27CC-406E-8CCE-FA9B547216D3}" destId="{7E5FF1B7-FDA0-4305-B2C3-613B9AA8379F}" srcOrd="1" destOrd="0" presId="urn:microsoft.com/office/officeart/2005/8/layout/cycle8"/>
    <dgm:cxn modelId="{9640A15F-E4DA-4F98-A4D5-E9A352E477C5}" srcId="{2180BF83-8B21-4B86-AE1D-A9A91E9F63E9}" destId="{8641F3A2-7C2A-4530-8CC7-1914BD9CE855}" srcOrd="1" destOrd="0" parTransId="{4FD28F37-EFAE-4AFE-819B-3646C41C5144}" sibTransId="{D79E306A-E6CF-434A-BA6C-957E464A1631}"/>
    <dgm:cxn modelId="{A48EA560-65B7-4773-8191-FE509DE6E264}" type="presOf" srcId="{C8C4BC7A-27CC-406E-8CCE-FA9B547216D3}" destId="{BDB1F356-80E9-402C-8762-D263A3166B58}" srcOrd="0" destOrd="0" presId="urn:microsoft.com/office/officeart/2005/8/layout/cycle8"/>
    <dgm:cxn modelId="{21605478-9F0A-40AA-8C0A-EBEF639C7EA8}" srcId="{2180BF83-8B21-4B86-AE1D-A9A91E9F63E9}" destId="{49B39920-B300-4DE2-97AE-4B6AB49BDBCE}" srcOrd="0" destOrd="0" parTransId="{813F9561-9816-4867-BF7D-00CE870570D0}" sibTransId="{1622A517-2BDE-4A97-B7D2-79F7AE2A476E}"/>
    <dgm:cxn modelId="{1AB5738A-3DA7-40F7-BEA7-91E7FDCF9A44}" type="presOf" srcId="{49B39920-B300-4DE2-97AE-4B6AB49BDBCE}" destId="{4AE20A4A-982E-4C92-851B-6FEACF076BBF}" srcOrd="0" destOrd="0" presId="urn:microsoft.com/office/officeart/2005/8/layout/cycle8"/>
    <dgm:cxn modelId="{DC1859B3-1D8E-45F0-A6AD-AA24B5E01BAE}" type="presOf" srcId="{8641F3A2-7C2A-4530-8CC7-1914BD9CE855}" destId="{AFCFF4B6-75BB-45CA-8063-04A09D94519A}" srcOrd="0" destOrd="0" presId="urn:microsoft.com/office/officeart/2005/8/layout/cycle8"/>
    <dgm:cxn modelId="{46A623FA-8CF5-465A-98EE-A30777CD934A}" type="presOf" srcId="{8641F3A2-7C2A-4530-8CC7-1914BD9CE855}" destId="{7671F8CA-4AAA-4AC7-83D2-6DD26CC2D6EB}" srcOrd="1" destOrd="0" presId="urn:microsoft.com/office/officeart/2005/8/layout/cycle8"/>
    <dgm:cxn modelId="{EC5B0D8A-6E30-4F98-9FB5-7505C5D8061B}" type="presParOf" srcId="{1B6936DC-36F0-448B-A192-7344528401DD}" destId="{BDB1F356-80E9-402C-8762-D263A3166B58}" srcOrd="0" destOrd="0" presId="urn:microsoft.com/office/officeart/2005/8/layout/cycle8"/>
    <dgm:cxn modelId="{BB0F98EA-4065-49C0-B311-E9873C19186D}" type="presParOf" srcId="{1B6936DC-36F0-448B-A192-7344528401DD}" destId="{9D15B1D6-E8CE-4FF1-8CEC-2A2FAFFEA75F}" srcOrd="1" destOrd="0" presId="urn:microsoft.com/office/officeart/2005/8/layout/cycle8"/>
    <dgm:cxn modelId="{79A0BEA6-3160-482A-84DB-25DB4A5637CA}" type="presParOf" srcId="{1B6936DC-36F0-448B-A192-7344528401DD}" destId="{16059EE0-DE48-4C74-8E32-F3D32A5467FF}" srcOrd="2" destOrd="0" presId="urn:microsoft.com/office/officeart/2005/8/layout/cycle8"/>
    <dgm:cxn modelId="{F29A35A1-172A-47EA-B76F-884EB94E4599}" type="presParOf" srcId="{1B6936DC-36F0-448B-A192-7344528401DD}" destId="{7E5FF1B7-FDA0-4305-B2C3-613B9AA8379F}" srcOrd="3" destOrd="0" presId="urn:microsoft.com/office/officeart/2005/8/layout/cycle8"/>
    <dgm:cxn modelId="{0D8E66BF-B823-4BEE-AB5D-827BBF805309}" type="presParOf" srcId="{1B6936DC-36F0-448B-A192-7344528401DD}" destId="{AFCFF4B6-75BB-45CA-8063-04A09D94519A}" srcOrd="4" destOrd="0" presId="urn:microsoft.com/office/officeart/2005/8/layout/cycle8"/>
    <dgm:cxn modelId="{9052CA1B-0E3B-45E1-93D6-6CC2D8B02D0D}" type="presParOf" srcId="{1B6936DC-36F0-448B-A192-7344528401DD}" destId="{56B09F39-CAB1-4C19-B9DC-123AB2922396}" srcOrd="5" destOrd="0" presId="urn:microsoft.com/office/officeart/2005/8/layout/cycle8"/>
    <dgm:cxn modelId="{2B65BC20-7A9A-42D4-A8DE-480B6AAA8CE5}" type="presParOf" srcId="{1B6936DC-36F0-448B-A192-7344528401DD}" destId="{55B994A2-EE22-4EF3-96C2-2A762683E412}" srcOrd="6" destOrd="0" presId="urn:microsoft.com/office/officeart/2005/8/layout/cycle8"/>
    <dgm:cxn modelId="{02B1556B-FB1A-4AA0-9038-5D0B507E0F8E}" type="presParOf" srcId="{1B6936DC-36F0-448B-A192-7344528401DD}" destId="{7671F8CA-4AAA-4AC7-83D2-6DD26CC2D6EB}" srcOrd="7" destOrd="0" presId="urn:microsoft.com/office/officeart/2005/8/layout/cycle8"/>
    <dgm:cxn modelId="{A461A935-9FD2-404A-8B02-4FFF85EB2FA9}" type="presParOf" srcId="{1B6936DC-36F0-448B-A192-7344528401DD}" destId="{4AE20A4A-982E-4C92-851B-6FEACF076BBF}" srcOrd="8" destOrd="0" presId="urn:microsoft.com/office/officeart/2005/8/layout/cycle8"/>
    <dgm:cxn modelId="{7A547179-0DD2-4D56-9C36-E1CA60AF593A}" type="presParOf" srcId="{1B6936DC-36F0-448B-A192-7344528401DD}" destId="{B0E9ACEF-0FE9-464F-863F-B19790898F46}" srcOrd="9" destOrd="0" presId="urn:microsoft.com/office/officeart/2005/8/layout/cycle8"/>
    <dgm:cxn modelId="{8FF9E480-7442-42FD-9E8B-17FC83066B1C}" type="presParOf" srcId="{1B6936DC-36F0-448B-A192-7344528401DD}" destId="{FA4E9FEF-21A8-4296-B32B-8104C0CA5830}" srcOrd="10" destOrd="0" presId="urn:microsoft.com/office/officeart/2005/8/layout/cycle8"/>
    <dgm:cxn modelId="{347CF5EB-EABA-4AB1-8E86-C8A66B3CAF4E}" type="presParOf" srcId="{1B6936DC-36F0-448B-A192-7344528401DD}" destId="{1F4CB66F-6990-4884-A0C4-A16025674A58}" srcOrd="11" destOrd="0" presId="urn:microsoft.com/office/officeart/2005/8/layout/cycle8"/>
    <dgm:cxn modelId="{DBD71BE2-B595-4962-9FC6-4AE34AA7A148}" type="presParOf" srcId="{1B6936DC-36F0-448B-A192-7344528401DD}" destId="{7079958C-414A-42A6-9406-7C5512A3F157}" srcOrd="12" destOrd="0" presId="urn:microsoft.com/office/officeart/2005/8/layout/cycle8"/>
    <dgm:cxn modelId="{492AC393-0AAF-44C9-A398-22C6D783E726}" type="presParOf" srcId="{1B6936DC-36F0-448B-A192-7344528401DD}" destId="{9DE421C4-ACD0-4FD8-BA51-931C94DAEC1F}" srcOrd="13" destOrd="0" presId="urn:microsoft.com/office/officeart/2005/8/layout/cycle8"/>
    <dgm:cxn modelId="{B55C9100-5663-41BA-8043-D13FD2723E5A}" type="presParOf" srcId="{1B6936DC-36F0-448B-A192-7344528401DD}" destId="{A45FAEEF-EC64-4520-8CC0-657E9A88B2CB}" srcOrd="1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BFFBFA-AF27-49D1-B444-AFDD838A0AD6}">
      <dsp:nvSpPr>
        <dsp:cNvPr id="0" name=""/>
        <dsp:cNvSpPr/>
      </dsp:nvSpPr>
      <dsp:spPr>
        <a:xfrm>
          <a:off x="1892572" y="269849"/>
          <a:ext cx="3487289" cy="3487289"/>
        </a:xfrm>
        <a:prstGeom prst="pie">
          <a:avLst>
            <a:gd name="adj1" fmla="val 16200000"/>
            <a:gd name="adj2" fmla="val 18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بناء الشخصية </a:t>
          </a:r>
        </a:p>
        <a:p>
          <a:pPr marL="0" lvl="0" indent="0" algn="ctr" defTabSz="1066800">
            <a:lnSpc>
              <a:spcPct val="90000"/>
            </a:lnSpc>
            <a:spcBef>
              <a:spcPct val="0"/>
            </a:spcBef>
            <a:spcAft>
              <a:spcPct val="35000"/>
            </a:spcAft>
            <a:buNone/>
          </a:pPr>
          <a:r>
            <a:rPr lang="ar-JO" sz="2400" b="1" kern="1200" dirty="0"/>
            <a:t>الناضجة</a:t>
          </a:r>
          <a:endParaRPr lang="en-US" sz="2400" b="1" kern="1200" dirty="0"/>
        </a:p>
      </dsp:txBody>
      <dsp:txXfrm>
        <a:off x="3730457" y="1008823"/>
        <a:ext cx="1245460" cy="1037883"/>
      </dsp:txXfrm>
    </dsp:sp>
    <dsp:sp modelId="{F77D6B42-E41D-4E9E-B9E4-EC1AD2D4811E}">
      <dsp:nvSpPr>
        <dsp:cNvPr id="0" name=""/>
        <dsp:cNvSpPr/>
      </dsp:nvSpPr>
      <dsp:spPr>
        <a:xfrm>
          <a:off x="1820751" y="394395"/>
          <a:ext cx="3487289" cy="3487289"/>
        </a:xfrm>
        <a:prstGeom prst="pie">
          <a:avLst>
            <a:gd name="adj1" fmla="val 1800000"/>
            <a:gd name="adj2" fmla="val 90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الإعداد المتكامل </a:t>
          </a:r>
          <a:endParaRPr lang="en-US" sz="2400" b="1" kern="1200" dirty="0"/>
        </a:p>
      </dsp:txBody>
      <dsp:txXfrm>
        <a:off x="2651058" y="2656982"/>
        <a:ext cx="1868190" cy="913337"/>
      </dsp:txXfrm>
    </dsp:sp>
    <dsp:sp modelId="{B244D3FD-3D09-42E3-9AE0-1C3AD38A4839}">
      <dsp:nvSpPr>
        <dsp:cNvPr id="0" name=""/>
        <dsp:cNvSpPr/>
      </dsp:nvSpPr>
      <dsp:spPr>
        <a:xfrm>
          <a:off x="1748929" y="269849"/>
          <a:ext cx="3487289" cy="3487289"/>
        </a:xfrm>
        <a:prstGeom prst="pie">
          <a:avLst>
            <a:gd name="adj1" fmla="val 9000000"/>
            <a:gd name="adj2" fmla="val 1620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JO" sz="2400" b="1" kern="1200" dirty="0"/>
            <a:t>تنمية المقدرات </a:t>
          </a:r>
        </a:p>
        <a:p>
          <a:pPr marL="0" lvl="0" indent="0" algn="ctr" defTabSz="1066800">
            <a:lnSpc>
              <a:spcPct val="90000"/>
            </a:lnSpc>
            <a:spcBef>
              <a:spcPct val="0"/>
            </a:spcBef>
            <a:spcAft>
              <a:spcPct val="35000"/>
            </a:spcAft>
            <a:buNone/>
          </a:pPr>
          <a:r>
            <a:rPr lang="ar-JO" sz="2400" b="1" kern="1200" dirty="0"/>
            <a:t>واكتشاف الموهوبين</a:t>
          </a:r>
          <a:endParaRPr lang="en-US" sz="2400" b="1" kern="1200" dirty="0"/>
        </a:p>
      </dsp:txBody>
      <dsp:txXfrm>
        <a:off x="2152874" y="1008823"/>
        <a:ext cx="1245460" cy="1037883"/>
      </dsp:txXfrm>
    </dsp:sp>
    <dsp:sp modelId="{51F5C599-86A2-44C2-B05F-08A5C66DEC0E}">
      <dsp:nvSpPr>
        <dsp:cNvPr id="0" name=""/>
        <dsp:cNvSpPr/>
      </dsp:nvSpPr>
      <dsp:spPr>
        <a:xfrm>
          <a:off x="1676980" y="53969"/>
          <a:ext cx="3919049" cy="3919049"/>
        </a:xfrm>
        <a:prstGeom prst="circularArrow">
          <a:avLst>
            <a:gd name="adj1" fmla="val 5085"/>
            <a:gd name="adj2" fmla="val 327528"/>
            <a:gd name="adj3" fmla="val 1472472"/>
            <a:gd name="adj4" fmla="val 1619943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327EFDA6-0343-4405-9F5C-18DEE6795FBC}">
      <dsp:nvSpPr>
        <dsp:cNvPr id="0" name=""/>
        <dsp:cNvSpPr/>
      </dsp:nvSpPr>
      <dsp:spPr>
        <a:xfrm>
          <a:off x="1604871" y="178295"/>
          <a:ext cx="3919049" cy="3919049"/>
        </a:xfrm>
        <a:prstGeom prst="circularArrow">
          <a:avLst>
            <a:gd name="adj1" fmla="val 5085"/>
            <a:gd name="adj2" fmla="val 327528"/>
            <a:gd name="adj3" fmla="val 8671970"/>
            <a:gd name="adj4" fmla="val 1800502"/>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57AAFEFC-E208-47B9-8FB1-13BF0B487396}">
      <dsp:nvSpPr>
        <dsp:cNvPr id="0" name=""/>
        <dsp:cNvSpPr/>
      </dsp:nvSpPr>
      <dsp:spPr>
        <a:xfrm>
          <a:off x="1532762" y="53969"/>
          <a:ext cx="3919049" cy="3919049"/>
        </a:xfrm>
        <a:prstGeom prst="circularArrow">
          <a:avLst>
            <a:gd name="adj1" fmla="val 5085"/>
            <a:gd name="adj2" fmla="val 327528"/>
            <a:gd name="adj3" fmla="val 15873039"/>
            <a:gd name="adj4" fmla="val 9000000"/>
            <a:gd name="adj5" fmla="val 5932"/>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32E71C-6A85-4F25-865F-4B4E9DCBD938}">
      <dsp:nvSpPr>
        <dsp:cNvPr id="0" name=""/>
        <dsp:cNvSpPr/>
      </dsp:nvSpPr>
      <dsp:spPr>
        <a:xfrm>
          <a:off x="1305479" y="153"/>
          <a:ext cx="1586249" cy="1586249"/>
        </a:xfrm>
        <a:prstGeom prst="ellipse">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JO" sz="1600" b="1" kern="1200" dirty="0">
              <a:latin typeface="Alexandria" pitchFamily="2" charset="-78"/>
              <a:cs typeface="Alexandria" pitchFamily="2" charset="-78"/>
            </a:rPr>
            <a:t>التنمية الشاملة</a:t>
          </a:r>
        </a:p>
      </dsp:txBody>
      <dsp:txXfrm>
        <a:off x="1537780" y="232454"/>
        <a:ext cx="1121647" cy="1121647"/>
      </dsp:txXfrm>
    </dsp:sp>
    <dsp:sp modelId="{61C59EBF-6A4B-40E0-8496-5BD01D4822E3}">
      <dsp:nvSpPr>
        <dsp:cNvPr id="0" name=""/>
        <dsp:cNvSpPr/>
      </dsp:nvSpPr>
      <dsp:spPr>
        <a:xfrm rot="3600000">
          <a:off x="2477267" y="1546587"/>
          <a:ext cx="421607" cy="535359"/>
        </a:xfrm>
        <a:prstGeom prst="rightArrow">
          <a:avLst>
            <a:gd name="adj1" fmla="val 60000"/>
            <a:gd name="adj2" fmla="val 50000"/>
          </a:avLst>
        </a:prstGeom>
        <a:gradFill rotWithShape="0">
          <a:gsLst>
            <a:gs pos="0">
              <a:schemeClr val="accent5">
                <a:hueOff val="0"/>
                <a:satOff val="0"/>
                <a:lumOff val="0"/>
                <a:alphaOff val="0"/>
                <a:tint val="50000"/>
                <a:satMod val="300000"/>
              </a:schemeClr>
            </a:gs>
            <a:gs pos="35000">
              <a:schemeClr val="accent5">
                <a:hueOff val="0"/>
                <a:satOff val="0"/>
                <a:lumOff val="0"/>
                <a:alphaOff val="0"/>
                <a:tint val="37000"/>
                <a:satMod val="300000"/>
              </a:schemeClr>
            </a:gs>
            <a:gs pos="100000">
              <a:schemeClr val="accent5">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508888" y="1598891"/>
        <a:ext cx="295125" cy="321215"/>
      </dsp:txXfrm>
    </dsp:sp>
    <dsp:sp modelId="{FC61F0D5-7A58-417C-88AB-57D7191EA46F}">
      <dsp:nvSpPr>
        <dsp:cNvPr id="0" name=""/>
        <dsp:cNvSpPr/>
      </dsp:nvSpPr>
      <dsp:spPr>
        <a:xfrm>
          <a:off x="2496347" y="2062797"/>
          <a:ext cx="1586249" cy="1586249"/>
        </a:xfrm>
        <a:prstGeom prst="ellipse">
          <a:avLst/>
        </a:prstGeom>
        <a:gradFill rotWithShape="0">
          <a:gsLst>
            <a:gs pos="0">
              <a:schemeClr val="accent5">
                <a:hueOff val="-3379271"/>
                <a:satOff val="-8710"/>
                <a:lumOff val="-5883"/>
                <a:alphaOff val="0"/>
                <a:tint val="50000"/>
                <a:satMod val="300000"/>
              </a:schemeClr>
            </a:gs>
            <a:gs pos="35000">
              <a:schemeClr val="accent5">
                <a:hueOff val="-3379271"/>
                <a:satOff val="-8710"/>
                <a:lumOff val="-5883"/>
                <a:alphaOff val="0"/>
                <a:tint val="37000"/>
                <a:satMod val="300000"/>
              </a:schemeClr>
            </a:gs>
            <a:gs pos="100000">
              <a:schemeClr val="accent5">
                <a:hueOff val="-3379271"/>
                <a:satOff val="-8710"/>
                <a:lumOff val="-588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JO" sz="1600" b="1" kern="1200" dirty="0">
              <a:solidFill>
                <a:srgbClr val="000000"/>
              </a:solidFill>
              <a:latin typeface="Alexandria" pitchFamily="2" charset="-78"/>
              <a:ea typeface="+mn-ea"/>
              <a:cs typeface="Alexandria" pitchFamily="2" charset="-78"/>
            </a:rPr>
            <a:t>المستقبل</a:t>
          </a:r>
          <a:endParaRPr lang="en-US" sz="1600" b="1" kern="1200" dirty="0">
            <a:solidFill>
              <a:srgbClr val="000000"/>
            </a:solidFill>
            <a:latin typeface="Alexandria" pitchFamily="2" charset="-78"/>
            <a:ea typeface="+mn-ea"/>
            <a:cs typeface="Alexandria" pitchFamily="2" charset="-78"/>
          </a:endParaRPr>
        </a:p>
      </dsp:txBody>
      <dsp:txXfrm>
        <a:off x="2728648" y="2295098"/>
        <a:ext cx="1121647" cy="1121647"/>
      </dsp:txXfrm>
    </dsp:sp>
    <dsp:sp modelId="{2D80BB63-1824-471F-A5AE-11120D1C1D4D}">
      <dsp:nvSpPr>
        <dsp:cNvPr id="0" name=""/>
        <dsp:cNvSpPr/>
      </dsp:nvSpPr>
      <dsp:spPr>
        <a:xfrm rot="10800000">
          <a:off x="1899732" y="2588242"/>
          <a:ext cx="421607" cy="535359"/>
        </a:xfrm>
        <a:prstGeom prst="rightArrow">
          <a:avLst>
            <a:gd name="adj1" fmla="val 60000"/>
            <a:gd name="adj2" fmla="val 50000"/>
          </a:avLst>
        </a:prstGeom>
        <a:gradFill rotWithShape="0">
          <a:gsLst>
            <a:gs pos="0">
              <a:schemeClr val="accent5">
                <a:hueOff val="-3379271"/>
                <a:satOff val="-8710"/>
                <a:lumOff val="-5883"/>
                <a:alphaOff val="0"/>
                <a:tint val="50000"/>
                <a:satMod val="300000"/>
              </a:schemeClr>
            </a:gs>
            <a:gs pos="35000">
              <a:schemeClr val="accent5">
                <a:hueOff val="-3379271"/>
                <a:satOff val="-8710"/>
                <a:lumOff val="-5883"/>
                <a:alphaOff val="0"/>
                <a:tint val="37000"/>
                <a:satMod val="300000"/>
              </a:schemeClr>
            </a:gs>
            <a:gs pos="100000">
              <a:schemeClr val="accent5">
                <a:hueOff val="-3379271"/>
                <a:satOff val="-8710"/>
                <a:lumOff val="-5883"/>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rot="10800000">
        <a:off x="2026214" y="2695314"/>
        <a:ext cx="295125" cy="321215"/>
      </dsp:txXfrm>
    </dsp:sp>
    <dsp:sp modelId="{C0284E8D-2D31-4A55-A9D9-3BBB611E93B7}">
      <dsp:nvSpPr>
        <dsp:cNvPr id="0" name=""/>
        <dsp:cNvSpPr/>
      </dsp:nvSpPr>
      <dsp:spPr>
        <a:xfrm>
          <a:off x="114611" y="2062797"/>
          <a:ext cx="1586249" cy="1586249"/>
        </a:xfrm>
        <a:prstGeom prst="ellipse">
          <a:avLst/>
        </a:prstGeom>
        <a:gradFill rotWithShape="0">
          <a:gsLst>
            <a:gs pos="0">
              <a:schemeClr val="accent5">
                <a:hueOff val="-6758543"/>
                <a:satOff val="-17419"/>
                <a:lumOff val="-11765"/>
                <a:alphaOff val="0"/>
                <a:tint val="50000"/>
                <a:satMod val="300000"/>
              </a:schemeClr>
            </a:gs>
            <a:gs pos="35000">
              <a:schemeClr val="accent5">
                <a:hueOff val="-6758543"/>
                <a:satOff val="-17419"/>
                <a:lumOff val="-11765"/>
                <a:alphaOff val="0"/>
                <a:tint val="37000"/>
                <a:satMod val="300000"/>
              </a:schemeClr>
            </a:gs>
            <a:gs pos="100000">
              <a:schemeClr val="accent5">
                <a:hueOff val="-6758543"/>
                <a:satOff val="-17419"/>
                <a:lumOff val="-1176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ar-JO" sz="1600" b="1" kern="1200" dirty="0">
              <a:solidFill>
                <a:srgbClr val="000000"/>
              </a:solidFill>
              <a:latin typeface="Alexandria" pitchFamily="2" charset="-78"/>
              <a:ea typeface="+mn-ea"/>
              <a:cs typeface="Alexandria" pitchFamily="2" charset="-78"/>
            </a:rPr>
            <a:t>مجتمع المعرفة</a:t>
          </a:r>
          <a:endParaRPr lang="en-US" sz="1600" b="1" kern="1200" dirty="0">
            <a:solidFill>
              <a:srgbClr val="000000"/>
            </a:solidFill>
            <a:latin typeface="Alexandria" pitchFamily="2" charset="-78"/>
            <a:ea typeface="+mn-ea"/>
            <a:cs typeface="Alexandria" pitchFamily="2" charset="-78"/>
          </a:endParaRPr>
        </a:p>
      </dsp:txBody>
      <dsp:txXfrm>
        <a:off x="346912" y="2295098"/>
        <a:ext cx="1121647" cy="1121647"/>
      </dsp:txXfrm>
    </dsp:sp>
    <dsp:sp modelId="{EC7DC17E-1BE7-4C60-871B-BF13891CCDF1}">
      <dsp:nvSpPr>
        <dsp:cNvPr id="0" name=""/>
        <dsp:cNvSpPr/>
      </dsp:nvSpPr>
      <dsp:spPr>
        <a:xfrm rot="18000000">
          <a:off x="1286400" y="1567254"/>
          <a:ext cx="421607" cy="535359"/>
        </a:xfrm>
        <a:prstGeom prst="rightArrow">
          <a:avLst>
            <a:gd name="adj1" fmla="val 60000"/>
            <a:gd name="adj2" fmla="val 50000"/>
          </a:avLst>
        </a:prstGeom>
        <a:gradFill rotWithShape="0">
          <a:gsLst>
            <a:gs pos="0">
              <a:schemeClr val="accent5">
                <a:hueOff val="-6758543"/>
                <a:satOff val="-17419"/>
                <a:lumOff val="-11765"/>
                <a:alphaOff val="0"/>
                <a:tint val="50000"/>
                <a:satMod val="300000"/>
              </a:schemeClr>
            </a:gs>
            <a:gs pos="35000">
              <a:schemeClr val="accent5">
                <a:hueOff val="-6758543"/>
                <a:satOff val="-17419"/>
                <a:lumOff val="-11765"/>
                <a:alphaOff val="0"/>
                <a:tint val="37000"/>
                <a:satMod val="300000"/>
              </a:schemeClr>
            </a:gs>
            <a:gs pos="100000">
              <a:schemeClr val="accent5">
                <a:hueOff val="-6758543"/>
                <a:satOff val="-17419"/>
                <a:lumOff val="-11765"/>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318021" y="1729094"/>
        <a:ext cx="295125" cy="3212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1F356-80E9-402C-8762-D263A3166B58}">
      <dsp:nvSpPr>
        <dsp:cNvPr id="0" name=""/>
        <dsp:cNvSpPr/>
      </dsp:nvSpPr>
      <dsp:spPr>
        <a:xfrm>
          <a:off x="2807180" y="308188"/>
          <a:ext cx="3982737" cy="3982737"/>
        </a:xfrm>
        <a:prstGeom prst="pie">
          <a:avLst>
            <a:gd name="adj1" fmla="val 16200000"/>
            <a:gd name="adj2" fmla="val 1800000"/>
          </a:avLst>
        </a:prstGeom>
        <a:solidFill>
          <a:schemeClr val="accent4">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JO" sz="2200" b="1" kern="1200" dirty="0">
              <a:solidFill>
                <a:schemeClr val="tx1"/>
              </a:solidFill>
              <a:latin typeface="Alexandria" pitchFamily="2" charset="-78"/>
              <a:cs typeface="Alexandria" pitchFamily="2" charset="-78"/>
            </a:rPr>
            <a:t>التدريس</a:t>
          </a:r>
        </a:p>
      </dsp:txBody>
      <dsp:txXfrm>
        <a:off x="4906178" y="1152149"/>
        <a:ext cx="1422406" cy="1185338"/>
      </dsp:txXfrm>
    </dsp:sp>
    <dsp:sp modelId="{AFCFF4B6-75BB-45CA-8063-04A09D94519A}">
      <dsp:nvSpPr>
        <dsp:cNvPr id="0" name=""/>
        <dsp:cNvSpPr/>
      </dsp:nvSpPr>
      <dsp:spPr>
        <a:xfrm>
          <a:off x="2725155" y="450428"/>
          <a:ext cx="3982737" cy="3982737"/>
        </a:xfrm>
        <a:prstGeom prst="pie">
          <a:avLst>
            <a:gd name="adj1" fmla="val 1800000"/>
            <a:gd name="adj2" fmla="val 9000000"/>
          </a:avLst>
        </a:prstGeom>
        <a:solidFill>
          <a:schemeClr val="accent4">
            <a:hueOff val="4900445"/>
            <a:satOff val="-20388"/>
            <a:lumOff val="4804"/>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ar-JO" sz="2200" b="1" kern="1200" dirty="0">
              <a:solidFill>
                <a:schemeClr val="tx1"/>
              </a:solidFill>
              <a:latin typeface="Alexandria" pitchFamily="2" charset="-78"/>
              <a:cs typeface="Alexandria" pitchFamily="2" charset="-78"/>
            </a:rPr>
            <a:t>البحث العلمي</a:t>
          </a:r>
          <a:endParaRPr lang="en-US" sz="2200" b="1" kern="1200" dirty="0">
            <a:solidFill>
              <a:schemeClr val="tx1"/>
            </a:solidFill>
            <a:latin typeface="Alexandria" pitchFamily="2" charset="-78"/>
            <a:cs typeface="Alexandria" pitchFamily="2" charset="-78"/>
          </a:endParaRPr>
        </a:p>
      </dsp:txBody>
      <dsp:txXfrm>
        <a:off x="3673426" y="3034466"/>
        <a:ext cx="2133609" cy="1043097"/>
      </dsp:txXfrm>
    </dsp:sp>
    <dsp:sp modelId="{4AE20A4A-982E-4C92-851B-6FEACF076BBF}">
      <dsp:nvSpPr>
        <dsp:cNvPr id="0" name=""/>
        <dsp:cNvSpPr/>
      </dsp:nvSpPr>
      <dsp:spPr>
        <a:xfrm>
          <a:off x="2643129" y="308188"/>
          <a:ext cx="3982737" cy="3982737"/>
        </a:xfrm>
        <a:prstGeom prst="pie">
          <a:avLst>
            <a:gd name="adj1" fmla="val 9000000"/>
            <a:gd name="adj2" fmla="val 16200000"/>
          </a:avLst>
        </a:prstGeom>
        <a:solidFill>
          <a:schemeClr val="accent4">
            <a:hueOff val="9800891"/>
            <a:satOff val="-40777"/>
            <a:lumOff val="960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179388" lvl="0" indent="-179388" algn="ctr" defTabSz="977900" rtl="1">
            <a:lnSpc>
              <a:spcPct val="90000"/>
            </a:lnSpc>
            <a:spcBef>
              <a:spcPct val="0"/>
            </a:spcBef>
            <a:spcAft>
              <a:spcPct val="35000"/>
            </a:spcAft>
            <a:buNone/>
          </a:pPr>
          <a:r>
            <a:rPr lang="ar-JO" sz="2200" b="1" kern="1200" dirty="0">
              <a:solidFill>
                <a:schemeClr val="tx1"/>
              </a:solidFill>
              <a:latin typeface="Alexandria" pitchFamily="2" charset="-78"/>
              <a:cs typeface="Alexandria" pitchFamily="2" charset="-78"/>
            </a:rPr>
            <a:t>خدمة المجتمع</a:t>
          </a:r>
          <a:endParaRPr lang="en-US" sz="2200" b="1" kern="1200" dirty="0">
            <a:solidFill>
              <a:schemeClr val="tx1"/>
            </a:solidFill>
            <a:latin typeface="Alexandria" pitchFamily="2" charset="-78"/>
            <a:cs typeface="Alexandria" pitchFamily="2" charset="-78"/>
          </a:endParaRPr>
        </a:p>
      </dsp:txBody>
      <dsp:txXfrm>
        <a:off x="3104463" y="1152149"/>
        <a:ext cx="1422406" cy="1185338"/>
      </dsp:txXfrm>
    </dsp:sp>
    <dsp:sp modelId="{7079958C-414A-42A6-9406-7C5512A3F157}">
      <dsp:nvSpPr>
        <dsp:cNvPr id="0" name=""/>
        <dsp:cNvSpPr/>
      </dsp:nvSpPr>
      <dsp:spPr>
        <a:xfrm>
          <a:off x="2560959" y="61637"/>
          <a:ext cx="4475838" cy="4475838"/>
        </a:xfrm>
        <a:prstGeom prst="leftCircularArrow">
          <a:avLst>
            <a:gd name="adj1" fmla="val 5085"/>
            <a:gd name="adj2" fmla="val 327528"/>
            <a:gd name="adj3" fmla="val 16526961"/>
            <a:gd name="adj4" fmla="val 1800000"/>
            <a:gd name="adj5" fmla="val 5932"/>
          </a:avLst>
        </a:prstGeom>
        <a:solidFill>
          <a:schemeClr val="accent4">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9DE421C4-ACD0-4FD8-BA51-931C94DAEC1F}">
      <dsp:nvSpPr>
        <dsp:cNvPr id="0" name=""/>
        <dsp:cNvSpPr/>
      </dsp:nvSpPr>
      <dsp:spPr>
        <a:xfrm>
          <a:off x="2478604" y="203626"/>
          <a:ext cx="4475838" cy="4475838"/>
        </a:xfrm>
        <a:prstGeom prst="leftCircularArrow">
          <a:avLst>
            <a:gd name="adj1" fmla="val 5085"/>
            <a:gd name="adj2" fmla="val 327528"/>
            <a:gd name="adj3" fmla="val 2128030"/>
            <a:gd name="adj4" fmla="val 8999498"/>
            <a:gd name="adj5" fmla="val 5932"/>
          </a:avLst>
        </a:prstGeom>
        <a:solidFill>
          <a:schemeClr val="accent4">
            <a:hueOff val="4900445"/>
            <a:satOff val="-20388"/>
            <a:lumOff val="4804"/>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A45FAEEF-EC64-4520-8CC0-657E9A88B2CB}">
      <dsp:nvSpPr>
        <dsp:cNvPr id="0" name=""/>
        <dsp:cNvSpPr/>
      </dsp:nvSpPr>
      <dsp:spPr>
        <a:xfrm>
          <a:off x="2396250" y="61637"/>
          <a:ext cx="4475838" cy="4475838"/>
        </a:xfrm>
        <a:prstGeom prst="leftCircularArrow">
          <a:avLst>
            <a:gd name="adj1" fmla="val 5085"/>
            <a:gd name="adj2" fmla="val 327528"/>
            <a:gd name="adj3" fmla="val 9327528"/>
            <a:gd name="adj4" fmla="val 16200568"/>
            <a:gd name="adj5" fmla="val 5932"/>
          </a:avLst>
        </a:prstGeom>
        <a:solidFill>
          <a:schemeClr val="accent4">
            <a:hueOff val="9800891"/>
            <a:satOff val="-40777"/>
            <a:lumOff val="9608"/>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2392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4240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A2615EAB-667B-022D-C0F2-FC28C603C5BA}"/>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7E24DE28-1C53-8274-DCAA-24E961B3E34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4B590CDE-E2DC-0E3D-51EF-C43CB922C4B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9777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95535D72-7557-710C-5A87-0F7963BFDC93}"/>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323F66D2-4707-2A1A-A84E-D80E948322DB}"/>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DFD2C7F3-88E3-9745-D21B-2A825F118D0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4999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F45E5EE3-1813-E1F3-8552-089EE57E34B0}"/>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DBE2258E-A59D-3F17-DA44-A57C51D9E1F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9C84FBC-6B70-0B06-46F8-19E4F809FDE5}"/>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5604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93994C4F-93E0-1396-3D7F-44F538D650C9}"/>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202E34AC-7D38-FD9D-99C1-DD447C45BE3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FCF9B268-D365-D2BB-6E0D-25D69BA4BB4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33513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F88C9DF9-666B-7204-AB7E-E85DB4178B9A}"/>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A14FB5E7-F40C-2D69-A30A-D92078AE6A0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18341742-231A-56D0-F467-3C09C583C49E}"/>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2458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1BB04CF2-BAEE-BCE7-46F1-300DE5D47406}"/>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5A4D6789-C320-02B3-0E2B-1141F26E05F3}"/>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00AFF419-1DBA-A600-2515-C5E96D024F4B}"/>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357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82FF0FA9-0DBB-B249-EECE-3C7139FC3537}"/>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8820AF52-1EEC-6A68-34C6-9714827A06C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23EE44CF-8999-A03B-48D4-0C50F4D6D3E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4313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28126F40-228B-E8C4-BA28-7EF03913E075}"/>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DAB3191A-FCDF-F9F4-C356-DD25D160038A}"/>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1E445879-710E-211E-E7F2-BBE3F401ACD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4233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1C41288B-19A2-2CF5-8742-CBF8675254E7}"/>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BFE325E5-169A-1B65-7743-F6DC1ADEB6F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DB1F2381-E41B-3D0F-B6CD-97EC04D34CE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0037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latin typeface="Alexandria" pitchFamily="2" charset="-78"/>
                <a:cs typeface="Alexandria" pitchFamily="2" charset="-78"/>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latin typeface="Alexandria" pitchFamily="2" charset="-78"/>
            </a:endParaRPr>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latin typeface="Alexandria" pitchFamily="2" charset="-78"/>
                <a:cs typeface="Alexandria" pitchFamily="2" charset="-78"/>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2699264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Alexandria" pitchFamily="2" charset="-78"/>
                <a:cs typeface="Alexandria" pitchFamily="2" charset="-78"/>
              </a:defRPr>
            </a:lvl1pPr>
          </a:lstStyle>
          <a:p>
            <a:r>
              <a:rPr lang="en-US" dirty="0"/>
              <a:t>Click to edit Master title style</a:t>
            </a:r>
            <a:endParaRPr lang="en-GB" dirty="0"/>
          </a:p>
        </p:txBody>
      </p:sp>
      <p:sp>
        <p:nvSpPr>
          <p:cNvPr id="3" name="Text Placeholder 2"/>
          <p:cNvSpPr>
            <a:spLocks noGrp="1"/>
          </p:cNvSpPr>
          <p:nvPr>
            <p:ph type="body" idx="1"/>
          </p:nvPr>
        </p:nvSpPr>
        <p:spPr>
          <a:xfrm>
            <a:off x="609600" y="1600200"/>
            <a:ext cx="10972800" cy="4525963"/>
          </a:xfrm>
          <a:prstGeom prst="rect">
            <a:avLst/>
          </a:prstGeom>
        </p:spPr>
        <p:txBody>
          <a:bodyPr/>
          <a:lstStyle>
            <a:lvl1pPr>
              <a:defRPr>
                <a:latin typeface="Alexandria" pitchFamily="2" charset="-78"/>
                <a:cs typeface="Alexandria" pitchFamily="2" charset="-78"/>
              </a:defRPr>
            </a:lvl1pPr>
            <a:lvl2pPr>
              <a:defRPr>
                <a:latin typeface="Alexandria" pitchFamily="2" charset="-78"/>
                <a:cs typeface="Alexandria" pitchFamily="2" charset="-78"/>
              </a:defRPr>
            </a:lvl2pPr>
            <a:lvl3pPr>
              <a:defRPr>
                <a:latin typeface="Alexandria" pitchFamily="2" charset="-78"/>
                <a:cs typeface="Alexandria" pitchFamily="2" charset="-78"/>
              </a:defRPr>
            </a:lvl3pPr>
            <a:lvl4pPr>
              <a:defRPr>
                <a:latin typeface="Alexandria" pitchFamily="2" charset="-78"/>
                <a:cs typeface="Alexandria" pitchFamily="2" charset="-78"/>
              </a:defRPr>
            </a:lvl4pPr>
            <a:lvl5pPr>
              <a:defRPr>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0594505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Alexandria" pitchFamily="2" charset="-78"/>
                <a:cs typeface="Alexandria" pitchFamily="2" charset="-78"/>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25859131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image" Target="../media/image1.png"/><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19" Type="http://schemas.openxmlformats.org/officeDocument/2006/relationships/theme" Target="../theme/theme3.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2" r:id="rId6"/>
    <p:sldLayoutId id="2147483663" r:id="rId7"/>
    <p:sldLayoutId id="2147483664" r:id="rId8"/>
    <p:sldLayoutId id="2147483665" r:id="rId9"/>
    <p:sldLayoutId id="2147483666" r:id="rId10"/>
    <p:sldLayoutId id="2147483669" r:id="rId11"/>
    <p:sldLayoutId id="2147483673"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3" Type="http://schemas.openxmlformats.org/officeDocument/2006/relationships/image" Target="../media/image12.sv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 Id="rId1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3.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png"/><Relationship Id="rId1" Type="http://schemas.openxmlformats.org/officeDocument/2006/relationships/slideLayout" Target="../slideLayouts/slideLayout13.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notesSlide" Target="../notesSlides/notesSlide2.xml"/><Relationship Id="rId7" Type="http://schemas.openxmlformats.org/officeDocument/2006/relationships/diagramColors" Target="../diagrams/colors3.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26.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26.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5" Type="http://schemas.openxmlformats.org/officeDocument/2006/relationships/image" Target="../media/image27.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27.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6" Type="http://schemas.microsoft.com/office/2007/relationships/hdphoto" Target="../media/hdphoto3.wdp"/><Relationship Id="rId5" Type="http://schemas.openxmlformats.org/officeDocument/2006/relationships/image" Target="../media/image28.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6" Type="http://schemas.microsoft.com/office/2007/relationships/hdphoto" Target="../media/hdphoto4.wdp"/><Relationship Id="rId5" Type="http://schemas.openxmlformats.org/officeDocument/2006/relationships/image" Target="../media/image2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1.xml"/><Relationship Id="rId1" Type="http://schemas.openxmlformats.org/officeDocument/2006/relationships/tags" Target="../tags/tag12.xml"/><Relationship Id="rId4" Type="http://schemas.openxmlformats.org/officeDocument/2006/relationships/image" Target="../media/image31.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1.xml"/><Relationship Id="rId1" Type="http://schemas.openxmlformats.org/officeDocument/2006/relationships/tags" Target="../tags/tag13.xml"/><Relationship Id="rId4" Type="http://schemas.openxmlformats.org/officeDocument/2006/relationships/image" Target="../media/image31.png"/></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11.xml"/><Relationship Id="rId1" Type="http://schemas.openxmlformats.org/officeDocument/2006/relationships/tags" Target="../tags/tag14.xml"/><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5.xml"/><Relationship Id="rId6" Type="http://schemas.microsoft.com/office/2007/relationships/hdphoto" Target="../media/hdphoto4.wdp"/><Relationship Id="rId5" Type="http://schemas.openxmlformats.org/officeDocument/2006/relationships/image" Target="../media/image2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43.xml"/><Relationship Id="rId5" Type="http://schemas.openxmlformats.org/officeDocument/2006/relationships/image" Target="../media/image8.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1</a:t>
            </a: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0" y="1507277"/>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013" b="15013"/>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الأولى</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662563" y="5191167"/>
            <a:ext cx="5686425" cy="792909"/>
          </a:xfrm>
          <a:prstGeom prst="rect">
            <a:avLst/>
          </a:prstGeom>
          <a:noFill/>
        </p:spPr>
        <p:txBody>
          <a:bodyPr wrap="square">
            <a:spAutoFit/>
          </a:bodyPr>
          <a:lstStyle/>
          <a:p>
            <a:pPr algn="ctr" rtl="1"/>
            <a:r>
              <a:rPr lang="ar-EG" sz="2800" b="1" dirty="0">
                <a:solidFill>
                  <a:srgbClr val="002060"/>
                </a:solidFill>
                <a:latin typeface="Alexandria" pitchFamily="2" charset="-78"/>
                <a:cs typeface="Alexandria" pitchFamily="2" charset="-78"/>
              </a:rPr>
              <a:t>التعليم العام والتعليم العالي</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721356" y="1258788"/>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مفاهيم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17739" y="210961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فلسفة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81823" y="2892661"/>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أهداف وأهمية</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وظائف</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52433" y="457585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تصنيفات، وأنماط</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898855" y="5385528"/>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تحديات ومقترحات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أهداف التعليم العالي، وأهمية</a:t>
            </a:r>
            <a:r>
              <a:rPr kumimoji="0" lang="ar-EG" sz="1600" b="0" i="0" u="none" strike="noStrike" kern="1200" cap="none" spc="0" normalizeH="0" noProof="0" dirty="0">
                <a:ln>
                  <a:noFill/>
                </a:ln>
                <a:solidFill>
                  <a:srgbClr val="002060"/>
                </a:solidFill>
                <a:effectLst/>
                <a:uLnTx/>
                <a:uFillTx/>
                <a:latin typeface="Alexandria" pitchFamily="2" charset="-78"/>
                <a:cs typeface="Alexandria" pitchFamily="2" charset="-78"/>
              </a:rPr>
              <a:t> مؤسساته</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وظائف الجامعات</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تصنيفات مؤسسات التعليم العالي، وأنماطه</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تحديات مؤسسات التعليم العالي، ومقترحات تطويرها</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731354"/>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الأولى: </a:t>
            </a:r>
            <a:r>
              <a:rPr lang="ar-EG" sz="2400" b="1" dirty="0">
                <a:solidFill>
                  <a:srgbClr val="002060"/>
                </a:solidFill>
                <a:latin typeface="Alexandria" pitchFamily="2" charset="-78"/>
                <a:cs typeface="Alexandria" pitchFamily="2" charset="-78"/>
              </a:rPr>
              <a:t>التعليم العام والتعليم العالي</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مفهوم التعليم العام، والتعليم العالي وخصائصه</a:t>
            </a: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فلسفة التعليم العام،و التعليم العالي</a:t>
            </a:r>
            <a:endParaRPr lang="en-US" dirty="0"/>
          </a:p>
        </p:txBody>
      </p:sp>
    </p:spTree>
    <p:extLst>
      <p:ext uri="{BB962C8B-B14F-4D97-AF65-F5344CB8AC3E}">
        <p14:creationId xmlns:p14="http://schemas.microsoft.com/office/powerpoint/2010/main" val="408183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4" name="TextBox 47">
            <a:extLst>
              <a:ext uri="{FF2B5EF4-FFF2-40B4-BE49-F238E27FC236}">
                <a16:creationId xmlns:a16="http://schemas.microsoft.com/office/drawing/2014/main" id="{7F0D4478-E313-784C-90E4-867019AFB696}"/>
              </a:ext>
            </a:extLst>
          </p:cNvPr>
          <p:cNvSpPr txBox="1"/>
          <p:nvPr/>
        </p:nvSpPr>
        <p:spPr>
          <a:xfrm>
            <a:off x="2351584" y="2491416"/>
            <a:ext cx="9292020" cy="297459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تعدّ منظومتا التعليم العام والتعليم العالي من أهم الركائز التي تقوم عليها نهضة المجتمعات واستقرارها، إذ يرتبط بهما بناء الإنسان القادر على التعلّم المستمر، وتشكيل الوعي، وإنتاج المعرفة، وتعزيز التماسك الاجتماعي.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فالتعليم العام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يمثل القاعدة التي تُرسِّخ المهارات الأساسية والقيم والاتجاهات،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بينما يؤدي </a:t>
            </a: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التعليم العالي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دورًا محوريًا في إعداد الكفاءات المهنية والبحث العلمي والابتكار، بما ينعكس على التنمية الاقتصادية وجودة الحياة.</a:t>
            </a:r>
          </a:p>
        </p:txBody>
      </p:sp>
      <p:pic>
        <p:nvPicPr>
          <p:cNvPr id="8" name="Picture 7">
            <a:extLst>
              <a:ext uri="{FF2B5EF4-FFF2-40B4-BE49-F238E27FC236}">
                <a16:creationId xmlns:a16="http://schemas.microsoft.com/office/drawing/2014/main" id="{1855F6D1-E425-FD00-5073-B22BC0947D9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8763" b="89691" l="6950" r="95367">
                        <a14:foregroundMark x1="45174" y1="18041" x2="45174" y2="18041"/>
                        <a14:foregroundMark x1="62934" y1="18041" x2="62934" y2="18041"/>
                        <a14:foregroundMark x1="81081" y1="19588" x2="81081" y2="19588"/>
                        <a14:foregroundMark x1="83398" y1="42268" x2="83398" y2="42268"/>
                        <a14:foregroundMark x1="88417" y1="50000" x2="88417" y2="50000"/>
                        <a14:foregroundMark x1="90347" y1="50000" x2="90347" y2="50000"/>
                        <a14:foregroundMark x1="75290" y1="73711" x2="75290" y2="73711"/>
                        <a14:foregroundMark x1="54826" y1="76289" x2="54826" y2="76289"/>
                        <a14:foregroundMark x1="33591" y1="79897" x2="33591" y2="79897"/>
                        <a14:foregroundMark x1="21236" y1="72680" x2="21236" y2="72680"/>
                        <a14:foregroundMark x1="18919" y1="58247" x2="18919" y2="58247"/>
                        <a14:foregroundMark x1="10425" y1="62887" x2="10425" y2="62887"/>
                        <a14:foregroundMark x1="8108" y1="58763" x2="8108" y2="58763"/>
                        <a14:foregroundMark x1="8108" y1="60825" x2="8108" y2="60825"/>
                        <a14:foregroundMark x1="20463" y1="45361" x2="20463" y2="45361"/>
                        <a14:foregroundMark x1="22008" y1="35052" x2="22008" y2="35052"/>
                        <a14:foregroundMark x1="7336" y1="31959" x2="7336" y2="31959"/>
                        <a14:foregroundMark x1="41699" y1="17010" x2="41699" y2="17010"/>
                        <a14:foregroundMark x1="33205" y1="14433" x2="33205" y2="14433"/>
                        <a14:foregroundMark x1="48649" y1="8763" x2="48649" y2="8763"/>
                        <a14:foregroundMark x1="62162" y1="13918" x2="62162" y2="13918"/>
                        <a14:foregroundMark x1="72201" y1="21649" x2="72201" y2="21649"/>
                        <a14:foregroundMark x1="77992" y1="27320" x2="77992" y2="27320"/>
                        <a14:foregroundMark x1="81467" y1="32990" x2="81467" y2="32990"/>
                        <a14:foregroundMark x1="84170" y1="29381" x2="84170" y2="29381"/>
                        <a14:foregroundMark x1="84170" y1="22680" x2="84170" y2="22680"/>
                        <a14:foregroundMark x1="86486" y1="31443" x2="86486" y2="31443"/>
                        <a14:foregroundMark x1="89189" y1="40206" x2="89189" y2="40206"/>
                        <a14:foregroundMark x1="92278" y1="58247" x2="92278" y2="58247"/>
                        <a14:foregroundMark x1="86100" y1="65464" x2="86100" y2="65464"/>
                        <a14:foregroundMark x1="83012" y1="76804" x2="83012" y2="76804"/>
                        <a14:foregroundMark x1="70656" y1="74227" x2="70656" y2="74227"/>
                        <a14:foregroundMark x1="62934" y1="82474" x2="62934" y2="82474"/>
                        <a14:foregroundMark x1="70656" y1="86082" x2="70656" y2="86082"/>
                        <a14:foregroundMark x1="61004" y1="83505" x2="61004" y2="83505"/>
                        <a14:foregroundMark x1="39768" y1="84536" x2="39768" y2="84536"/>
                        <a14:foregroundMark x1="33205" y1="84021" x2="33205" y2="84021"/>
                        <a14:foregroundMark x1="33205" y1="84021" x2="33205" y2="84021"/>
                        <a14:foregroundMark x1="38996" y1="87629" x2="38996" y2="87629"/>
                        <a14:foregroundMark x1="28958" y1="70103" x2="28958" y2="70103"/>
                        <a14:foregroundMark x1="18147" y1="61856" x2="18147" y2="61856"/>
                        <a14:foregroundMark x1="16602" y1="68557" x2="16602" y2="68557"/>
                        <a14:foregroundMark x1="12355" y1="63402" x2="12355" y2="63402"/>
                        <a14:foregroundMark x1="13900" y1="43299" x2="13900" y2="43299"/>
                        <a14:foregroundMark x1="16988" y1="36082" x2="16988" y2="36082"/>
                        <a14:foregroundMark x1="6950" y1="35052" x2="6950" y2="35052"/>
                        <a14:foregroundMark x1="13900" y1="48969" x2="13900" y2="48969"/>
                        <a14:foregroundMark x1="11197" y1="50000" x2="11197" y2="50000"/>
                        <a14:foregroundMark x1="10811" y1="40722" x2="10811" y2="40722"/>
                        <a14:foregroundMark x1="8880" y1="54639" x2="8880" y2="54639"/>
                        <a14:foregroundMark x1="61390" y1="14948" x2="61390" y2="14948"/>
                        <a14:foregroundMark x1="61776" y1="10309" x2="61776" y2="10309"/>
                        <a14:foregroundMark x1="40154" y1="9278" x2="40154" y2="9278"/>
                        <a14:foregroundMark x1="52124" y1="11340" x2="52124" y2="11340"/>
                        <a14:foregroundMark x1="37066" y1="11340" x2="37066" y2="11340"/>
                        <a14:foregroundMark x1="28958" y1="11856" x2="28958" y2="11856"/>
                        <a14:foregroundMark x1="49421" y1="11856" x2="49421" y2="11856"/>
                        <a14:foregroundMark x1="62162" y1="10309" x2="62162" y2="10309"/>
                        <a14:foregroundMark x1="69498" y1="10309" x2="69498" y2="10309"/>
                        <a14:foregroundMark x1="69884" y1="11856" x2="69884" y2="11856"/>
                        <a14:foregroundMark x1="76062" y1="12887" x2="76062" y2="12887"/>
                        <a14:foregroundMark x1="84170" y1="9794" x2="84170" y2="9794"/>
                        <a14:foregroundMark x1="83398" y1="17526" x2="83398" y2="17526"/>
                        <a14:foregroundMark x1="83398" y1="25258" x2="83398" y2="25258"/>
                        <a14:foregroundMark x1="83012" y1="11856" x2="81081" y2="11340"/>
                        <a14:foregroundMark x1="76062" y1="11340" x2="76062" y2="11340"/>
                        <a14:foregroundMark x1="70270" y1="9794" x2="69498" y2="9794"/>
                        <a14:foregroundMark x1="58301" y1="9794" x2="58301" y2="9794"/>
                        <a14:foregroundMark x1="45174" y1="11856" x2="45174" y2="11856"/>
                        <a14:foregroundMark x1="40154" y1="10309" x2="40154" y2="10309"/>
                        <a14:foregroundMark x1="30116" y1="10309" x2="31274" y2="10309"/>
                        <a14:foregroundMark x1="44788" y1="10309" x2="47104" y2="10309"/>
                        <a14:foregroundMark x1="56757" y1="10309" x2="56757" y2="10309"/>
                        <a14:foregroundMark x1="86486" y1="28351" x2="86486" y2="28351"/>
                        <a14:foregroundMark x1="86486" y1="44330" x2="86486" y2="44330"/>
                        <a14:foregroundMark x1="86486" y1="57216" x2="86486" y2="57216"/>
                        <a14:foregroundMark x1="86100" y1="75773" x2="86100" y2="75773"/>
                        <a14:foregroundMark x1="79537" y1="84021" x2="79537" y2="84021"/>
                        <a14:foregroundMark x1="78378" y1="75258" x2="78378" y2="75258"/>
                        <a14:foregroundMark x1="73745" y1="78351" x2="73745" y2="78351"/>
                        <a14:foregroundMark x1="70270" y1="78351" x2="70270" y2="78351"/>
                        <a14:foregroundMark x1="69112" y1="82990" x2="69112" y2="82990"/>
                        <a14:foregroundMark x1="91120" y1="56186" x2="91120" y2="56186"/>
                        <a14:foregroundMark x1="91892" y1="48454" x2="91892" y2="48454"/>
                        <a14:foregroundMark x1="94208" y1="43299" x2="94208" y2="43299"/>
                        <a14:foregroundMark x1="95367" y1="55670" x2="95367" y2="55670"/>
                        <a14:foregroundMark x1="91120" y1="56701" x2="91120" y2="56701"/>
                        <a14:foregroundMark x1="91506" y1="46392" x2="91506" y2="46392"/>
                        <a14:foregroundMark x1="89961" y1="39175" x2="89961" y2="39175"/>
                        <a14:foregroundMark x1="88417" y1="32990" x2="88417" y2="35052"/>
                        <a14:foregroundMark x1="88031" y1="47423" x2="88031" y2="47423"/>
                        <a14:foregroundMark x1="89575" y1="52577" x2="90734" y2="52062"/>
                        <a14:foregroundMark x1="91506" y1="47938" x2="91506" y2="47938"/>
                        <a14:foregroundMark x1="88031" y1="42784" x2="88031" y2="42784"/>
                        <a14:foregroundMark x1="92664" y1="47938" x2="92664" y2="47938"/>
                        <a14:foregroundMark x1="93436" y1="42268" x2="93436" y2="42268"/>
                        <a14:foregroundMark x1="88803" y1="44845" x2="88803" y2="44845"/>
                      </a14:backgroundRemoval>
                    </a14:imgEffect>
                  </a14:imgLayer>
                </a14:imgProps>
              </a:ext>
            </a:extLst>
          </a:blip>
          <a:srcRect l="-953"/>
          <a:stretch>
            <a:fillRect/>
          </a:stretch>
        </p:blipFill>
        <p:spPr>
          <a:xfrm rot="21293685">
            <a:off x="-165855" y="4321690"/>
            <a:ext cx="3389833" cy="2381489"/>
          </a:xfrm>
          <a:prstGeom prst="ellipse">
            <a:avLst/>
          </a:prstGeom>
          <a:ln>
            <a:noFill/>
          </a:ln>
          <a:effectLst>
            <a:softEdge rad="112500"/>
          </a:effectLst>
        </p:spPr>
      </p:pic>
    </p:spTree>
    <p:extLst>
      <p:ext uri="{BB962C8B-B14F-4D97-AF65-F5344CB8AC3E}">
        <p14:creationId xmlns:p14="http://schemas.microsoft.com/office/powerpoint/2010/main" val="42209028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2795473" y="1985500"/>
            <a:ext cx="8893452" cy="4451924"/>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وفي الوطن العربي، يكتسب التعليم أهمية مضاعفة في ظل التحولات المتسارعة عالميًا، والتغيرات الاقتصادية والتكنولوجية، وتنامي المنافسة على المعرفة والمهارات. كما تتداخل قضايا التعليم مع أولويات التنمية الوطنية، ومتطلبات سوق العمل، وبناء الهوية، وتحقيق العدالة وتكافؤ الفرص. </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وتبرز هنا </a:t>
            </a:r>
            <a:r>
              <a:rPr lang="ar-EG" sz="1600" b="1" kern="1200" dirty="0">
                <a:solidFill>
                  <a:srgbClr val="00B0F0"/>
                </a:solidFill>
                <a:latin typeface="Alexandria" pitchFamily="2" charset="-78"/>
                <a:ea typeface="+mn-ea"/>
                <a:cs typeface="Alexandria" pitchFamily="2" charset="-78"/>
              </a:rPr>
              <a:t>قيمة القيادة التربوية </a:t>
            </a:r>
            <a:r>
              <a:rPr lang="ar-EG" sz="1600" kern="1200" dirty="0">
                <a:solidFill>
                  <a:schemeClr val="tx1"/>
                </a:solidFill>
                <a:latin typeface="Alexandria" pitchFamily="2" charset="-78"/>
                <a:ea typeface="+mn-ea"/>
                <a:cs typeface="Alexandria" pitchFamily="2" charset="-78"/>
              </a:rPr>
              <a:t>بوصفها عاملًا حاسمًا في تحويل التحديات إلى فرص، وترسيخ ثقافة الجودة، وتحسين الأداء المؤسسي، وبناء بيئات تعليمية محفزة وفعّالة.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إن الاستثمار في التعليم لم يعد خيارًا، بل ضرورة استراتيجية تتطلب رؤية واضحة، وحوكمة فعّالة، وقدرة على إدارة التغيير، بما يضمن أن تظل المؤسسات التعليمية قادرة على الاستجابة للمتغيرات، والمحافظة على رسالتها التعليمية والمعرفية والاجتماعية، وتحقيق أثر مستدام في الفرد والمجتمع.</a:t>
            </a:r>
          </a:p>
        </p:txBody>
      </p:sp>
      <p:pic>
        <p:nvPicPr>
          <p:cNvPr id="6" name="Picture 5">
            <a:extLst>
              <a:ext uri="{FF2B5EF4-FFF2-40B4-BE49-F238E27FC236}">
                <a16:creationId xmlns:a16="http://schemas.microsoft.com/office/drawing/2014/main" id="{FAE025A6-50FD-EF5D-43AB-86B229DBBCE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6154" l="4462" r="97308">
                        <a14:foregroundMark x1="37538" y1="23077" x2="37538" y2="23077"/>
                        <a14:foregroundMark x1="28308" y1="26462" x2="28308" y2="26462"/>
                        <a14:foregroundMark x1="15462" y1="38000" x2="15462" y2="38000"/>
                        <a14:foregroundMark x1="22923" y1="28462" x2="22923" y2="28462"/>
                        <a14:foregroundMark x1="51769" y1="20000" x2="51769" y2="20000"/>
                        <a14:foregroundMark x1="64000" y1="19308" x2="64000" y2="19308"/>
                        <a14:foregroundMark x1="79000" y1="33923" x2="79000" y2="33923"/>
                        <a14:foregroundMark x1="82692" y1="45846" x2="82692" y2="45846"/>
                        <a14:foregroundMark x1="88846" y1="60769" x2="88846" y2="60769"/>
                        <a14:foregroundMark x1="93615" y1="39385" x2="93615" y2="39385"/>
                        <a14:foregroundMark x1="97308" y1="33231" x2="97308" y2="33231"/>
                        <a14:foregroundMark x1="86769" y1="44769" x2="86769" y2="44769"/>
                        <a14:foregroundMark x1="84769" y1="54000" x2="84769" y2="54000"/>
                        <a14:foregroundMark x1="83077" y1="25769" x2="83077" y2="25769"/>
                        <a14:foregroundMark x1="71462" y1="29154" x2="71462" y2="29154"/>
                        <a14:foregroundMark x1="75231" y1="30538" x2="75231" y2="30538"/>
                        <a14:foregroundMark x1="61000" y1="24077" x2="61000" y2="24077"/>
                        <a14:foregroundMark x1="64000" y1="19308" x2="64000" y2="19308"/>
                        <a14:foregroundMark x1="52462" y1="18615" x2="52462" y2="18615"/>
                        <a14:foregroundMark x1="30385" y1="19000" x2="30385" y2="19000"/>
                        <a14:foregroundMark x1="40538" y1="20000" x2="40538" y2="20000"/>
                        <a14:foregroundMark x1="44308" y1="19000" x2="44308" y2="19000"/>
                        <a14:foregroundMark x1="27000" y1="26769" x2="27000" y2="26769"/>
                        <a14:foregroundMark x1="15462" y1="32923" x2="14077" y2="34923"/>
                        <a14:foregroundMark x1="11000" y1="42462" x2="10000" y2="45462"/>
                        <a14:foregroundMark x1="4538" y1="43462" x2="4538" y2="43462"/>
                        <a14:foregroundMark x1="5538" y1="40692" x2="5538" y2="40692"/>
                        <a14:foregroundMark x1="24923" y1="32231" x2="25615" y2="29846"/>
                        <a14:foregroundMark x1="23923" y1="26154" x2="23923" y2="26154"/>
                        <a14:foregroundMark x1="24923" y1="19000" x2="24923" y2="19000"/>
                        <a14:foregroundMark x1="33769" y1="18308" x2="33769" y2="18308"/>
                        <a14:foregroundMark x1="56538" y1="18308" x2="57538" y2="18308"/>
                        <a14:foregroundMark x1="73846" y1="20692" x2="73846" y2="20692"/>
                        <a14:foregroundMark x1="78308" y1="30231" x2="80308" y2="32231"/>
                        <a14:foregroundMark x1="92538" y1="40385" x2="92923" y2="43462"/>
                        <a14:foregroundMark x1="90154" y1="60462" x2="90154" y2="67538"/>
                        <a14:foregroundMark x1="89154" y1="75077" x2="83692" y2="79154"/>
                        <a14:foregroundMark x1="76923" y1="82154" x2="75231" y2="84538"/>
                        <a14:foregroundMark x1="70846" y1="93769" x2="70846" y2="93769"/>
                        <a14:foregroundMark x1="56231" y1="90000" x2="56231" y2="90000"/>
                        <a14:foregroundMark x1="45308" y1="90692" x2="45308" y2="90692"/>
                        <a14:foregroundMark x1="25615" y1="89692" x2="25615" y2="89692"/>
                        <a14:foregroundMark x1="25615" y1="80846" x2="25615" y2="80846"/>
                        <a14:foregroundMark x1="19538" y1="75077" x2="19538" y2="75077"/>
                        <a14:foregroundMark x1="19538" y1="74385" x2="19538" y2="74385"/>
                        <a14:foregroundMark x1="16769" y1="78077" x2="16769" y2="79154"/>
                        <a14:foregroundMark x1="16769" y1="59385" x2="16769" y2="59385"/>
                        <a14:foregroundMark x1="14077" y1="73692" x2="14077" y2="73692"/>
                        <a14:foregroundMark x1="18846" y1="82154" x2="18846" y2="82154"/>
                        <a14:foregroundMark x1="19154" y1="74692" x2="19154" y2="73385"/>
                        <a14:foregroundMark x1="14385" y1="60077" x2="14385" y2="60077"/>
                        <a14:foregroundMark x1="12692" y1="54000" x2="12692" y2="54000"/>
                        <a14:foregroundMark x1="10692" y1="51231" x2="10308" y2="52308"/>
                        <a14:foregroundMark x1="9000" y1="49538" x2="9000" y2="49538"/>
                        <a14:foregroundMark x1="9308" y1="48538" x2="9308" y2="51231"/>
                        <a14:foregroundMark x1="9308" y1="53615" x2="9615" y2="58077"/>
                        <a14:foregroundMark x1="10692" y1="65231" x2="10692" y2="65231"/>
                        <a14:foregroundMark x1="10692" y1="70308" x2="11000" y2="71615"/>
                        <a14:foregroundMark x1="14385" y1="77462" x2="14385" y2="77462"/>
                        <a14:foregroundMark x1="15769" y1="81154" x2="15769" y2="81154"/>
                        <a14:foregroundMark x1="27308" y1="83846" x2="27308" y2="83846"/>
                        <a14:foregroundMark x1="32077" y1="86615" x2="34462" y2="86615"/>
                        <a14:foregroundMark x1="48077" y1="87615" x2="48077" y2="87615"/>
                        <a14:foregroundMark x1="60615" y1="91692" x2="60615" y2="91692"/>
                        <a14:foregroundMark x1="76231" y1="91692" x2="76231" y2="91692"/>
                        <a14:foregroundMark x1="84385" y1="89000" x2="85462" y2="89000"/>
                        <a14:foregroundMark x1="85769" y1="61154" x2="85769" y2="61154"/>
                        <a14:foregroundMark x1="87462" y1="34923" x2="87769" y2="31923"/>
                        <a14:foregroundMark x1="87769" y1="28154" x2="87769" y2="28154"/>
                        <a14:foregroundMark x1="83692" y1="23769" x2="81000" y2="23769"/>
                        <a14:foregroundMark x1="74231" y1="21692" x2="74231" y2="21692"/>
                        <a14:foregroundMark x1="69769" y1="21692" x2="68462" y2="21000"/>
                        <a14:foregroundMark x1="65077" y1="16923" x2="65077" y2="16923"/>
                        <a14:foregroundMark x1="56846" y1="12846" x2="56846" y2="12846"/>
                        <a14:foregroundMark x1="49385" y1="13846" x2="47385" y2="13846"/>
                        <a14:foregroundMark x1="42308" y1="13846" x2="42308" y2="13846"/>
                        <a14:foregroundMark x1="14385" y1="13846" x2="14385" y2="13846"/>
                        <a14:foregroundMark x1="33077" y1="16231" x2="33077" y2="16231"/>
                        <a14:foregroundMark x1="33769" y1="26154" x2="33769" y2="26154"/>
                        <a14:foregroundMark x1="30692" y1="18308" x2="30692" y2="18308"/>
                        <a14:foregroundMark x1="48077" y1="19308" x2="48077" y2="19308"/>
                        <a14:foregroundMark x1="61615" y1="16615" x2="64692" y2="19000"/>
                        <a14:foregroundMark x1="74923" y1="27154" x2="74923" y2="27154"/>
                        <a14:foregroundMark x1="75923" y1="21692" x2="75923" y2="21692"/>
                        <a14:foregroundMark x1="56846" y1="20308" x2="56846" y2="20308"/>
                        <a14:foregroundMark x1="39923" y1="12846" x2="39923" y2="12846"/>
                        <a14:foregroundMark x1="51077" y1="15615" x2="51077" y2="15615"/>
                        <a14:foregroundMark x1="42308" y1="15615" x2="42308" y2="15615"/>
                        <a14:foregroundMark x1="51077" y1="15615" x2="51077" y2="15615"/>
                        <a14:foregroundMark x1="62692" y1="12846" x2="62692" y2="12846"/>
                        <a14:foregroundMark x1="55846" y1="14538" x2="51769" y2="14923"/>
                        <a14:foregroundMark x1="31385" y1="14923" x2="31385" y2="14923"/>
                        <a14:foregroundMark x1="25615" y1="20308" x2="25615" y2="20308"/>
                        <a14:foregroundMark x1="21231" y1="22385" x2="20846" y2="23385"/>
                        <a14:foregroundMark x1="19154" y1="28462" x2="19154" y2="28462"/>
                        <a14:foregroundMark x1="13385" y1="29846" x2="11692" y2="32538"/>
                        <a14:foregroundMark x1="10000" y1="40692" x2="10000" y2="40692"/>
                        <a14:foregroundMark x1="8615" y1="50615" x2="8308" y2="57385"/>
                        <a14:foregroundMark x1="10000" y1="71308" x2="10000" y2="71308"/>
                        <a14:foregroundMark x1="14077" y1="67538" x2="14077" y2="67538"/>
                        <a14:foregroundMark x1="14077" y1="59077" x2="14077" y2="59077"/>
                        <a14:foregroundMark x1="14077" y1="71308" x2="14077" y2="72308"/>
                        <a14:foregroundMark x1="33769" y1="88000" x2="33769" y2="88000"/>
                        <a14:foregroundMark x1="33769" y1="88000" x2="33769" y2="88000"/>
                        <a14:foregroundMark x1="42308" y1="96154" x2="42308" y2="96154"/>
                        <a14:foregroundMark x1="48385" y1="92385" x2="50077" y2="92385"/>
                        <a14:foregroundMark x1="59231" y1="92385" x2="59231" y2="92385"/>
                        <a14:foregroundMark x1="68462" y1="89692" x2="68462" y2="89692"/>
                        <a14:foregroundMark x1="77923" y1="89308" x2="77923" y2="89308"/>
                        <a14:foregroundMark x1="90846" y1="88615" x2="90846" y2="88615"/>
                        <a14:foregroundMark x1="70462" y1="89308" x2="70462" y2="89308"/>
                        <a14:foregroundMark x1="53154" y1="89308" x2="53154" y2="89308"/>
                        <a14:foregroundMark x1="35846" y1="89308" x2="35846" y2="89308"/>
                        <a14:foregroundMark x1="7923" y1="89692" x2="7923" y2="89692"/>
                        <a14:foregroundMark x1="29385" y1="93077" x2="29385" y2="93077"/>
                        <a14:foregroundMark x1="44615" y1="93077" x2="48077" y2="92385"/>
                        <a14:foregroundMark x1="66077" y1="91692" x2="66077" y2="91692"/>
                        <a14:foregroundMark x1="66077" y1="91692" x2="66077" y2="91692"/>
                        <a14:foregroundMark x1="70846" y1="90000" x2="70846" y2="90000"/>
                        <a14:foregroundMark x1="65385" y1="87308" x2="65385" y2="87308"/>
                        <a14:foregroundMark x1="48385" y1="87308" x2="46000" y2="87308"/>
                        <a14:foregroundMark x1="32077" y1="88615" x2="32077" y2="88615"/>
                        <a14:foregroundMark x1="37154" y1="85231" x2="37154" y2="85231"/>
                        <a14:foregroundMark x1="27308" y1="85231" x2="27308" y2="85231"/>
                        <a14:foregroundMark x1="27308" y1="85231" x2="27308" y2="85231"/>
                        <a14:foregroundMark x1="24923" y1="89308" x2="22538" y2="90308"/>
                        <a14:foregroundMark x1="17462" y1="91692" x2="17462" y2="91692"/>
                        <a14:foregroundMark x1="17462" y1="84231" x2="17462" y2="84231"/>
                        <a14:foregroundMark x1="26615" y1="92077" x2="32077" y2="93077"/>
                        <a14:foregroundMark x1="56846" y1="92385" x2="56846" y2="92385"/>
                        <a14:foregroundMark x1="57231" y1="92077" x2="56538" y2="93077"/>
                        <a14:foregroundMark x1="86462" y1="27154" x2="84385" y2="26462"/>
                        <a14:foregroundMark x1="77923" y1="18000" x2="77923" y2="18000"/>
                        <a14:foregroundMark x1="75231" y1="23077" x2="75231" y2="23077"/>
                        <a14:foregroundMark x1="70462" y1="19308" x2="70462" y2="19308"/>
                        <a14:foregroundMark x1="71462" y1="17615" x2="71462" y2="17615"/>
                        <a14:foregroundMark x1="68077" y1="12538" x2="68077" y2="12538"/>
                        <a14:foregroundMark x1="52769" y1="15615" x2="52769" y2="15615"/>
                        <a14:foregroundMark x1="39923" y1="13846" x2="39923" y2="13846"/>
                        <a14:foregroundMark x1="36462" y1="15231" x2="36462" y2="15231"/>
                        <a14:foregroundMark x1="23923" y1="17308" x2="23923" y2="17308"/>
                        <a14:foregroundMark x1="30077" y1="17308" x2="30077" y2="17308"/>
                        <a14:foregroundMark x1="31385" y1="26462" x2="31385" y2="26462"/>
                        <a14:foregroundMark x1="35462" y1="15923" x2="35462" y2="15923"/>
                        <a14:foregroundMark x1="35462" y1="20692" x2="35462" y2="20692"/>
                        <a14:foregroundMark x1="24231" y1="21385" x2="26000" y2="21385"/>
                        <a14:foregroundMark x1="30077" y1="21385" x2="30077" y2="21385"/>
                        <a14:foregroundMark x1="41231" y1="17308" x2="41231" y2="17308"/>
                        <a14:foregroundMark x1="39538" y1="17308" x2="37538" y2="17615"/>
                        <a14:foregroundMark x1="22231" y1="21000" x2="22231" y2="21000"/>
                        <a14:foregroundMark x1="19154" y1="24385" x2="19154" y2="24385"/>
                        <a14:foregroundMark x1="28000" y1="24385" x2="29385" y2="24385"/>
                        <a14:foregroundMark x1="38846" y1="22077" x2="38846" y2="22077"/>
                        <a14:foregroundMark x1="50077" y1="19000" x2="50077" y2="19000"/>
                        <a14:foregroundMark x1="50077" y1="19000" x2="50077" y2="19000"/>
                        <a14:foregroundMark x1="47385" y1="15923" x2="47385" y2="15923"/>
                        <a14:foregroundMark x1="44308" y1="11846" x2="39538" y2="11538"/>
                        <a14:foregroundMark x1="38231" y1="11538" x2="38231" y2="11538"/>
                        <a14:foregroundMark x1="38231" y1="11538" x2="38231" y2="11538"/>
                        <a14:foregroundMark x1="38231" y1="11538" x2="38231" y2="11538"/>
                        <a14:foregroundMark x1="38231" y1="11538" x2="38231" y2="11538"/>
                        <a14:foregroundMark x1="38231" y1="11538" x2="38231" y2="11538"/>
                        <a14:foregroundMark x1="38231" y1="11538" x2="38231" y2="11538"/>
                      </a14:backgroundRemoval>
                    </a14:imgEffect>
                  </a14:imgLayer>
                </a14:imgProps>
              </a:ext>
            </a:extLst>
          </a:blip>
          <a:stretch>
            <a:fillRect/>
          </a:stretch>
        </p:blipFill>
        <p:spPr>
          <a:xfrm>
            <a:off x="-129471" y="2502769"/>
            <a:ext cx="2924944" cy="2924944"/>
          </a:xfrm>
          <a:prstGeom prst="rect">
            <a:avLst/>
          </a:prstGeom>
        </p:spPr>
      </p:pic>
    </p:spTree>
    <p:extLst>
      <p:ext uri="{BB962C8B-B14F-4D97-AF65-F5344CB8AC3E}">
        <p14:creationId xmlns:p14="http://schemas.microsoft.com/office/powerpoint/2010/main" val="39172722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26886-576E-2D9D-5D71-5DC96118B1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7F1AD2-AECB-1C28-396D-F6BA336538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5B7E34C-3A7C-D9A3-D959-3D60660D466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DC7A112-5160-38AE-B5A9-58360035F91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A7DF951-AAEB-1469-8938-21477A2C03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7BE4DC0-0AB1-D11B-2BCB-49DD36398AC2}"/>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التعليم العام</a:t>
            </a:r>
          </a:p>
        </p:txBody>
      </p:sp>
      <p:sp>
        <p:nvSpPr>
          <p:cNvPr id="9" name="TextBox 8">
            <a:extLst>
              <a:ext uri="{FF2B5EF4-FFF2-40B4-BE49-F238E27FC236}">
                <a16:creationId xmlns:a16="http://schemas.microsoft.com/office/drawing/2014/main" id="{7C9810CA-6630-245D-4CAC-0934844FBC02}"/>
              </a:ext>
            </a:extLst>
          </p:cNvPr>
          <p:cNvSpPr txBox="1"/>
          <p:nvPr/>
        </p:nvSpPr>
        <p:spPr>
          <a:xfrm>
            <a:off x="876682" y="1682882"/>
            <a:ext cx="10925249" cy="2543710"/>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مفهوم التعليم العام:</a:t>
            </a:r>
          </a:p>
          <a:p>
            <a:pPr algn="r" rtl="1">
              <a:lnSpc>
                <a:spcPct val="200000"/>
              </a:lnSpc>
              <a:buClrTx/>
              <a:defRPr/>
            </a:pPr>
            <a:r>
              <a:rPr lang="ar-EG" sz="1600" kern="1200" dirty="0">
                <a:solidFill>
                  <a:schemeClr val="tx1"/>
                </a:solidFill>
                <a:latin typeface="Alexandria" pitchFamily="2" charset="-78"/>
                <a:ea typeface="+mn-ea"/>
                <a:cs typeface="Alexandria" pitchFamily="2" charset="-78"/>
              </a:rPr>
              <a:t>برامج تعليمية تُصمَّم لتنمية المعرفة والمهارات والكفايات العامة لدى المتعلمين، بما في ذلك مهارات القراءة والكتابة والحساب، وغالبًا بهدف إعدادهم للانتقال إلى برامج تعليمية أكثر تقدّمًا ووضع أساس للتعلّم مدى الحياة.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a:t>
            </a:r>
            <a:r>
              <a:rPr lang="ar-EG" sz="1600" dirty="0">
                <a:solidFill>
                  <a:schemeClr val="tx1"/>
                </a:solidFill>
                <a:latin typeface="Alexandria" pitchFamily="2" charset="-78"/>
                <a:cs typeface="Alexandria" pitchFamily="2" charset="-78"/>
              </a:rPr>
              <a:t>يشير التعليم العام إلى التعليم قبل الجامعي، </a:t>
            </a:r>
            <a:r>
              <a:rPr lang="ar-EG" sz="1600" b="1" dirty="0">
                <a:solidFill>
                  <a:schemeClr val="tx1"/>
                </a:solidFill>
                <a:latin typeface="Alexandria" pitchFamily="2" charset="-78"/>
                <a:cs typeface="Alexandria" pitchFamily="2" charset="-78"/>
              </a:rPr>
              <a:t>ويشمل عادة المراحل </a:t>
            </a:r>
            <a:r>
              <a:rPr lang="ar-EG" sz="1600" dirty="0">
                <a:solidFill>
                  <a:schemeClr val="tx1"/>
                </a:solidFill>
                <a:latin typeface="Alexandria" pitchFamily="2" charset="-78"/>
                <a:cs typeface="Alexandria" pitchFamily="2" charset="-78"/>
              </a:rPr>
              <a:t>من الابتدائية حتى الثانوية، وتسبقه مرحلة رياض الأطفال/التعليم قبل الابتدائي ضمن تعليم الطفولة المبكرة.”</a:t>
            </a:r>
            <a:endParaRPr lang="ar-EG" sz="1600" kern="1200" dirty="0">
              <a:solidFill>
                <a:schemeClr val="tx1"/>
              </a:solidFill>
              <a:latin typeface="Alexandria" pitchFamily="2" charset="-78"/>
              <a:cs typeface="Alexandria" pitchFamily="2" charset="-78"/>
            </a:endParaRPr>
          </a:p>
        </p:txBody>
      </p:sp>
      <p:grpSp>
        <p:nvGrpSpPr>
          <p:cNvPr id="62" name="Group 61">
            <a:extLst>
              <a:ext uri="{FF2B5EF4-FFF2-40B4-BE49-F238E27FC236}">
                <a16:creationId xmlns:a16="http://schemas.microsoft.com/office/drawing/2014/main" id="{D8305F08-A479-D362-A0A0-73CB9CDE1CEC}"/>
              </a:ext>
            </a:extLst>
          </p:cNvPr>
          <p:cNvGrpSpPr/>
          <p:nvPr/>
        </p:nvGrpSpPr>
        <p:grpSpPr>
          <a:xfrm>
            <a:off x="9076310" y="4441370"/>
            <a:ext cx="2723661" cy="2817705"/>
            <a:chOff x="1277256" y="1233055"/>
            <a:chExt cx="4306127" cy="4064659"/>
          </a:xfrm>
        </p:grpSpPr>
        <p:sp>
          <p:nvSpPr>
            <p:cNvPr id="63" name="Rectangle 3">
              <a:extLst>
                <a:ext uri="{FF2B5EF4-FFF2-40B4-BE49-F238E27FC236}">
                  <a16:creationId xmlns:a16="http://schemas.microsoft.com/office/drawing/2014/main" id="{B435C608-DF87-3D24-E8E6-ED2692C8917F}"/>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Rectangle 3">
              <a:extLst>
                <a:ext uri="{FF2B5EF4-FFF2-40B4-BE49-F238E27FC236}">
                  <a16:creationId xmlns:a16="http://schemas.microsoft.com/office/drawing/2014/main" id="{AE2A3DBA-CDC9-A2AD-715F-E38EDDD5101B}"/>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التعليم الابتدائي</a:t>
              </a:r>
            </a:p>
          </p:txBody>
        </p:sp>
      </p:grpSp>
      <p:grpSp>
        <p:nvGrpSpPr>
          <p:cNvPr id="68" name="Group 67">
            <a:extLst>
              <a:ext uri="{FF2B5EF4-FFF2-40B4-BE49-F238E27FC236}">
                <a16:creationId xmlns:a16="http://schemas.microsoft.com/office/drawing/2014/main" id="{0BB8E9A2-35BB-733B-B8D1-25F6B63F36FF}"/>
              </a:ext>
            </a:extLst>
          </p:cNvPr>
          <p:cNvGrpSpPr/>
          <p:nvPr/>
        </p:nvGrpSpPr>
        <p:grpSpPr>
          <a:xfrm>
            <a:off x="4826487" y="4437111"/>
            <a:ext cx="2723661" cy="2817705"/>
            <a:chOff x="1277256" y="1233055"/>
            <a:chExt cx="4306127" cy="4064659"/>
          </a:xfrm>
        </p:grpSpPr>
        <p:sp>
          <p:nvSpPr>
            <p:cNvPr id="69" name="Rectangle 3">
              <a:extLst>
                <a:ext uri="{FF2B5EF4-FFF2-40B4-BE49-F238E27FC236}">
                  <a16:creationId xmlns:a16="http://schemas.microsoft.com/office/drawing/2014/main" id="{5AF84B7F-18FC-5F99-256D-846475F3CB05}"/>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0" name="Rectangle 3">
              <a:extLst>
                <a:ext uri="{FF2B5EF4-FFF2-40B4-BE49-F238E27FC236}">
                  <a16:creationId xmlns:a16="http://schemas.microsoft.com/office/drawing/2014/main" id="{FFB1DE70-BA54-98D2-7668-E2BE8D4CBBE5}"/>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التعليم المتوسط/ الإعدادي </a:t>
              </a:r>
            </a:p>
          </p:txBody>
        </p:sp>
      </p:grpSp>
      <p:grpSp>
        <p:nvGrpSpPr>
          <p:cNvPr id="71" name="Group 70">
            <a:extLst>
              <a:ext uri="{FF2B5EF4-FFF2-40B4-BE49-F238E27FC236}">
                <a16:creationId xmlns:a16="http://schemas.microsoft.com/office/drawing/2014/main" id="{823D07C0-98D8-70F1-68B5-5B49226D17EC}"/>
              </a:ext>
            </a:extLst>
          </p:cNvPr>
          <p:cNvGrpSpPr/>
          <p:nvPr/>
        </p:nvGrpSpPr>
        <p:grpSpPr>
          <a:xfrm>
            <a:off x="667045" y="4437111"/>
            <a:ext cx="2723661" cy="2817705"/>
            <a:chOff x="1277256" y="1233055"/>
            <a:chExt cx="4306127" cy="4064659"/>
          </a:xfrm>
        </p:grpSpPr>
        <p:sp>
          <p:nvSpPr>
            <p:cNvPr id="72" name="Rectangle 3">
              <a:extLst>
                <a:ext uri="{FF2B5EF4-FFF2-40B4-BE49-F238E27FC236}">
                  <a16:creationId xmlns:a16="http://schemas.microsoft.com/office/drawing/2014/main" id="{97279F35-E105-DCE4-9270-A7E9684E0602}"/>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3">
              <a:extLst>
                <a:ext uri="{FF2B5EF4-FFF2-40B4-BE49-F238E27FC236}">
                  <a16:creationId xmlns:a16="http://schemas.microsoft.com/office/drawing/2014/main" id="{48F0C17D-C50B-4C7C-549D-38AE673C86F2}"/>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التعليم الثانوي</a:t>
              </a:r>
            </a:p>
          </p:txBody>
        </p:sp>
      </p:grpSp>
    </p:spTree>
    <p:extLst>
      <p:ext uri="{BB962C8B-B14F-4D97-AF65-F5344CB8AC3E}">
        <p14:creationId xmlns:p14="http://schemas.microsoft.com/office/powerpoint/2010/main" val="116860247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70FA7-80B3-CE64-8EB2-63580B8593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36B8D24-A513-7305-A1CD-E213FFBEEB2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C685A83-3C62-1814-4DF8-597C599E2BB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8BABEB1-8FC0-A84D-47E2-7BBD0CF09119}"/>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F65DB25-14BD-0C12-5EC8-CCCBC4AC48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28F2553-5AD8-B411-8BDC-87AC14EEF819}"/>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التعليم العالي</a:t>
            </a:r>
          </a:p>
        </p:txBody>
      </p:sp>
      <p:sp>
        <p:nvSpPr>
          <p:cNvPr id="9" name="TextBox 8">
            <a:extLst>
              <a:ext uri="{FF2B5EF4-FFF2-40B4-BE49-F238E27FC236}">
                <a16:creationId xmlns:a16="http://schemas.microsoft.com/office/drawing/2014/main" id="{A6D4DDDB-9168-C3FA-C1EB-03E19FBE3B94}"/>
              </a:ext>
            </a:extLst>
          </p:cNvPr>
          <p:cNvSpPr txBox="1"/>
          <p:nvPr/>
        </p:nvSpPr>
        <p:spPr>
          <a:xfrm>
            <a:off x="876682" y="1682882"/>
            <a:ext cx="10925249" cy="2543710"/>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مفهوم التعليم العالي:</a:t>
            </a:r>
          </a:p>
          <a:p>
            <a:pPr algn="r" rtl="1">
              <a:lnSpc>
                <a:spcPct val="200000"/>
              </a:lnSpc>
              <a:buClrTx/>
              <a:defRPr/>
            </a:pPr>
            <a:r>
              <a:rPr lang="ar-EG" sz="1600" kern="1200" dirty="0">
                <a:solidFill>
                  <a:schemeClr val="tx1"/>
                </a:solidFill>
                <a:latin typeface="Alexandria" pitchFamily="2" charset="-78"/>
                <a:ea typeface="+mn-ea"/>
                <a:cs typeface="Alexandria" pitchFamily="2" charset="-78"/>
              </a:rPr>
              <a:t>يقصد بـ التعليم العالي (التعليم ما بعد الثانوي): أنه كل تعليم نظامي بعد المرحلة الثانوية يشمل الجامعات والكليات والمعاهد (العامة والخاصة)، بما في ذلك البرامج الأكاديمية والبرامج المهنية/التقنية المتقدمة.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ويشمل التعليم العالي ما يلي: الجامعات والكليات و المعاهد.</a:t>
            </a:r>
          </a:p>
          <a:p>
            <a:pPr algn="ctr" rtl="1">
              <a:lnSpc>
                <a:spcPct val="200000"/>
              </a:lnSpc>
              <a:buClrTx/>
              <a:defRPr/>
            </a:pPr>
            <a:r>
              <a:rPr lang="ar-EG" sz="1600" b="1" kern="1200" dirty="0">
                <a:solidFill>
                  <a:schemeClr val="tx1"/>
                </a:solidFill>
                <a:latin typeface="Alexandria" pitchFamily="2" charset="-78"/>
                <a:ea typeface="+mn-ea"/>
                <a:cs typeface="Alexandria" pitchFamily="2" charset="-78"/>
              </a:rPr>
              <a:t> ويتضمن الحصول على الدرجات العلمية:</a:t>
            </a:r>
          </a:p>
        </p:txBody>
      </p:sp>
      <p:grpSp>
        <p:nvGrpSpPr>
          <p:cNvPr id="2" name="Group 1">
            <a:extLst>
              <a:ext uri="{FF2B5EF4-FFF2-40B4-BE49-F238E27FC236}">
                <a16:creationId xmlns:a16="http://schemas.microsoft.com/office/drawing/2014/main" id="{83DB913E-5400-8C1B-DDD1-884E60688C50}"/>
              </a:ext>
            </a:extLst>
          </p:cNvPr>
          <p:cNvGrpSpPr/>
          <p:nvPr/>
        </p:nvGrpSpPr>
        <p:grpSpPr>
          <a:xfrm>
            <a:off x="667045" y="4437111"/>
            <a:ext cx="2723661" cy="2817705"/>
            <a:chOff x="1277256" y="1233055"/>
            <a:chExt cx="4306127" cy="4064659"/>
          </a:xfrm>
        </p:grpSpPr>
        <p:sp>
          <p:nvSpPr>
            <p:cNvPr id="4" name="Rectangle 3">
              <a:extLst>
                <a:ext uri="{FF2B5EF4-FFF2-40B4-BE49-F238E27FC236}">
                  <a16:creationId xmlns:a16="http://schemas.microsoft.com/office/drawing/2014/main" id="{DE4B4AF6-DBA4-DFFB-99B6-D0B85922AE5B}"/>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3">
              <a:extLst>
                <a:ext uri="{FF2B5EF4-FFF2-40B4-BE49-F238E27FC236}">
                  <a16:creationId xmlns:a16="http://schemas.microsoft.com/office/drawing/2014/main" id="{637D1623-59EF-4485-BDA7-51D1A7FB97E7}"/>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الدكتوراه</a:t>
              </a:r>
            </a:p>
          </p:txBody>
        </p:sp>
      </p:grpSp>
      <p:grpSp>
        <p:nvGrpSpPr>
          <p:cNvPr id="7" name="Group 6">
            <a:extLst>
              <a:ext uri="{FF2B5EF4-FFF2-40B4-BE49-F238E27FC236}">
                <a16:creationId xmlns:a16="http://schemas.microsoft.com/office/drawing/2014/main" id="{D5415838-F442-8E9E-DFB3-DF40170AC62D}"/>
              </a:ext>
            </a:extLst>
          </p:cNvPr>
          <p:cNvGrpSpPr/>
          <p:nvPr/>
        </p:nvGrpSpPr>
        <p:grpSpPr>
          <a:xfrm>
            <a:off x="3235961" y="4437110"/>
            <a:ext cx="2723661" cy="2817705"/>
            <a:chOff x="1277256" y="1233055"/>
            <a:chExt cx="4306127" cy="4064659"/>
          </a:xfrm>
        </p:grpSpPr>
        <p:sp>
          <p:nvSpPr>
            <p:cNvPr id="8" name="Rectangle 3">
              <a:extLst>
                <a:ext uri="{FF2B5EF4-FFF2-40B4-BE49-F238E27FC236}">
                  <a16:creationId xmlns:a16="http://schemas.microsoft.com/office/drawing/2014/main" id="{153A55E4-9CA1-1E22-496C-44390FC78E28}"/>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3">
              <a:extLst>
                <a:ext uri="{FF2B5EF4-FFF2-40B4-BE49-F238E27FC236}">
                  <a16:creationId xmlns:a16="http://schemas.microsoft.com/office/drawing/2014/main" id="{D2063B29-3099-C2FB-F77A-C9232E1B2A04}"/>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الماجستير </a:t>
              </a:r>
            </a:p>
          </p:txBody>
        </p:sp>
      </p:grpSp>
      <p:grpSp>
        <p:nvGrpSpPr>
          <p:cNvPr id="11" name="Group 10">
            <a:extLst>
              <a:ext uri="{FF2B5EF4-FFF2-40B4-BE49-F238E27FC236}">
                <a16:creationId xmlns:a16="http://schemas.microsoft.com/office/drawing/2014/main" id="{FC989F2C-873E-129C-D759-AD52B2A4F25D}"/>
              </a:ext>
            </a:extLst>
          </p:cNvPr>
          <p:cNvGrpSpPr/>
          <p:nvPr/>
        </p:nvGrpSpPr>
        <p:grpSpPr>
          <a:xfrm>
            <a:off x="6293938" y="4437109"/>
            <a:ext cx="2723661" cy="2817705"/>
            <a:chOff x="1277256" y="1233055"/>
            <a:chExt cx="4306127" cy="4064659"/>
          </a:xfrm>
        </p:grpSpPr>
        <p:sp>
          <p:nvSpPr>
            <p:cNvPr id="12" name="Rectangle 3">
              <a:extLst>
                <a:ext uri="{FF2B5EF4-FFF2-40B4-BE49-F238E27FC236}">
                  <a16:creationId xmlns:a16="http://schemas.microsoft.com/office/drawing/2014/main" id="{8BCBC13F-C3B4-5A42-AE47-401FABD84859}"/>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3">
              <a:extLst>
                <a:ext uri="{FF2B5EF4-FFF2-40B4-BE49-F238E27FC236}">
                  <a16:creationId xmlns:a16="http://schemas.microsoft.com/office/drawing/2014/main" id="{4D562987-151C-5243-03E6-15B17C1AB455}"/>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البكالوريوس</a:t>
              </a:r>
            </a:p>
          </p:txBody>
        </p:sp>
      </p:grpSp>
      <p:grpSp>
        <p:nvGrpSpPr>
          <p:cNvPr id="14" name="Group 13">
            <a:extLst>
              <a:ext uri="{FF2B5EF4-FFF2-40B4-BE49-F238E27FC236}">
                <a16:creationId xmlns:a16="http://schemas.microsoft.com/office/drawing/2014/main" id="{475C11C2-B636-CA52-E145-5BDC5183DC3A}"/>
              </a:ext>
            </a:extLst>
          </p:cNvPr>
          <p:cNvGrpSpPr/>
          <p:nvPr/>
        </p:nvGrpSpPr>
        <p:grpSpPr>
          <a:xfrm>
            <a:off x="9278116" y="4433864"/>
            <a:ext cx="2723661" cy="2817705"/>
            <a:chOff x="1277256" y="1233055"/>
            <a:chExt cx="4306127" cy="4064659"/>
          </a:xfrm>
        </p:grpSpPr>
        <p:sp>
          <p:nvSpPr>
            <p:cNvPr id="15" name="Rectangle 3">
              <a:extLst>
                <a:ext uri="{FF2B5EF4-FFF2-40B4-BE49-F238E27FC236}">
                  <a16:creationId xmlns:a16="http://schemas.microsoft.com/office/drawing/2014/main" id="{5DC4D15E-8F79-0D38-30B2-3123A7C7B604}"/>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3">
              <a:extLst>
                <a:ext uri="{FF2B5EF4-FFF2-40B4-BE49-F238E27FC236}">
                  <a16:creationId xmlns:a16="http://schemas.microsoft.com/office/drawing/2014/main" id="{8E335FCB-7221-4637-8809-76136A5E26DE}"/>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8288" marR="0" lvl="0" algn="ct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white"/>
                  </a:solidFill>
                  <a:effectLst/>
                  <a:uLnTx/>
                  <a:uFillTx/>
                  <a:latin typeface="Alexandria" pitchFamily="2" charset="-78"/>
                  <a:cs typeface="Alexandria" pitchFamily="2" charset="-78"/>
                </a:rPr>
                <a:t>الدبلوم</a:t>
              </a:r>
            </a:p>
          </p:txBody>
        </p:sp>
      </p:grpSp>
    </p:spTree>
    <p:extLst>
      <p:ext uri="{BB962C8B-B14F-4D97-AF65-F5344CB8AC3E}">
        <p14:creationId xmlns:p14="http://schemas.microsoft.com/office/powerpoint/2010/main" val="193766752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5DE6A8-A237-3E43-D302-54B4FAA7304A}"/>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FB0AEF3-765A-37BF-DA3C-E24C70970CD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8C0924FB-0959-133F-2EFC-DFA8AD1082B4}"/>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046C492E-0A9B-F6DD-FBD6-4CE1E0033CE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0278B18E-80B6-B39C-0630-A8C90E8A31BE}"/>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A385F1D-09C5-B061-12C7-C759EC6D6B04}"/>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خصائص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93E82EEE-AF7E-2B2F-830C-26FF71979805}"/>
              </a:ext>
            </a:extLst>
          </p:cNvPr>
          <p:cNvSpPr txBox="1"/>
          <p:nvPr/>
        </p:nvSpPr>
        <p:spPr>
          <a:xfrm>
            <a:off x="190128" y="2089274"/>
            <a:ext cx="11163672" cy="3295005"/>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للتعليم العالي مجموعة من الخصائص منها:</a:t>
            </a:r>
          </a:p>
          <a:p>
            <a:pPr algn="just" rtl="1">
              <a:lnSpc>
                <a:spcPct val="150000"/>
              </a:lnSpc>
            </a:pPr>
            <a:endParaRPr lang="ar-EG" sz="1600" b="1" dirty="0">
              <a:latin typeface="Alexandria" pitchFamily="2" charset="-78"/>
              <a:cs typeface="Alexandria" pitchFamily="2" charset="-78"/>
            </a:endParaRP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يعتمد التعليم العالي على العنصر البشري بوصفه المدخل الأساسي للعملية التعليمية.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يتسم بالتنوع في الكفاءات والخبرات والخلفيات الثقافية.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يتسم بتعقيد الإدارة وتعدد المستويات التنظيمية.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يرتبط ارتباطًا مباشرًا بالبحث العلمي وخدمة المجتمع.</a:t>
            </a:r>
            <a:endParaRPr lang="ar-EG" sz="20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3686638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26E16-158A-3C4B-80DD-930E114FFCAC}"/>
            </a:ext>
          </a:extLst>
        </p:cNvPr>
        <p:cNvGrpSpPr/>
        <p:nvPr/>
      </p:nvGrpSpPr>
      <p:grpSpPr>
        <a:xfrm>
          <a:off x="0" y="0"/>
          <a:ext cx="0" cy="0"/>
          <a:chOff x="0" y="0"/>
          <a:chExt cx="0" cy="0"/>
        </a:xfrm>
      </p:grpSpPr>
      <p:grpSp>
        <p:nvGrpSpPr>
          <p:cNvPr id="97" name="그룹 96">
            <a:extLst>
              <a:ext uri="{FF2B5EF4-FFF2-40B4-BE49-F238E27FC236}">
                <a16:creationId xmlns:a16="http://schemas.microsoft.com/office/drawing/2014/main" id="{3F411FFD-7787-D6EF-124B-5BE6BC49BCBC}"/>
              </a:ext>
            </a:extLst>
          </p:cNvPr>
          <p:cNvGrpSpPr/>
          <p:nvPr/>
        </p:nvGrpSpPr>
        <p:grpSpPr>
          <a:xfrm>
            <a:off x="6829707" y="2487132"/>
            <a:ext cx="1271173" cy="2017336"/>
            <a:chOff x="7311137" y="4104801"/>
            <a:chExt cx="1360941" cy="2159797"/>
          </a:xfrm>
        </p:grpSpPr>
        <p:grpSp>
          <p:nvGrpSpPr>
            <p:cNvPr id="53" name="그룹 52">
              <a:extLst>
                <a:ext uri="{FF2B5EF4-FFF2-40B4-BE49-F238E27FC236}">
                  <a16:creationId xmlns:a16="http://schemas.microsoft.com/office/drawing/2014/main" id="{54D9717A-92F1-815E-AA65-AE009BB7BFE7}"/>
                </a:ext>
              </a:extLst>
            </p:cNvPr>
            <p:cNvGrpSpPr/>
            <p:nvPr/>
          </p:nvGrpSpPr>
          <p:grpSpPr>
            <a:xfrm>
              <a:off x="7521194" y="5284915"/>
              <a:ext cx="1137987" cy="979683"/>
              <a:chOff x="7521194" y="5284915"/>
              <a:chExt cx="1137987" cy="979683"/>
            </a:xfrm>
          </p:grpSpPr>
          <p:grpSp>
            <p:nvGrpSpPr>
              <p:cNvPr id="35" name="Group 7">
                <a:extLst>
                  <a:ext uri="{FF2B5EF4-FFF2-40B4-BE49-F238E27FC236}">
                    <a16:creationId xmlns:a16="http://schemas.microsoft.com/office/drawing/2014/main" id="{BFA7ACE4-E213-FDFE-8833-530B1DC53E1A}"/>
                  </a:ext>
                </a:extLst>
              </p:cNvPr>
              <p:cNvGrpSpPr/>
              <p:nvPr/>
            </p:nvGrpSpPr>
            <p:grpSpPr>
              <a:xfrm>
                <a:off x="7521194" y="5284915"/>
                <a:ext cx="1137987" cy="979683"/>
                <a:chOff x="5580112" y="4160675"/>
                <a:chExt cx="2016224" cy="1735751"/>
              </a:xfrm>
            </p:grpSpPr>
            <p:sp>
              <p:nvSpPr>
                <p:cNvPr id="50" name="Trapezoid 1">
                  <a:extLst>
                    <a:ext uri="{FF2B5EF4-FFF2-40B4-BE49-F238E27FC236}">
                      <a16:creationId xmlns:a16="http://schemas.microsoft.com/office/drawing/2014/main" id="{D6A6921B-9841-BE20-635E-12DBB1138C33}"/>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51" name="Trapezoid 6">
                  <a:extLst>
                    <a:ext uri="{FF2B5EF4-FFF2-40B4-BE49-F238E27FC236}">
                      <a16:creationId xmlns:a16="http://schemas.microsoft.com/office/drawing/2014/main" id="{23A5105F-0214-F543-E0D7-ED9F76724A17}"/>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52" name="Oval 5">
                  <a:extLst>
                    <a:ext uri="{FF2B5EF4-FFF2-40B4-BE49-F238E27FC236}">
                      <a16:creationId xmlns:a16="http://schemas.microsoft.com/office/drawing/2014/main" id="{DE9BE1AA-7A19-C799-A6F8-0BF2EA12CF7D}"/>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42" name="Chord 23">
                <a:extLst>
                  <a:ext uri="{FF2B5EF4-FFF2-40B4-BE49-F238E27FC236}">
                    <a16:creationId xmlns:a16="http://schemas.microsoft.com/office/drawing/2014/main" id="{925AAC80-EBCA-8F84-EDA5-67275AC6597A}"/>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5" name="그룹 94">
              <a:extLst>
                <a:ext uri="{FF2B5EF4-FFF2-40B4-BE49-F238E27FC236}">
                  <a16:creationId xmlns:a16="http://schemas.microsoft.com/office/drawing/2014/main" id="{2C2C447C-51AA-603A-5339-133A2B108C82}"/>
                </a:ext>
              </a:extLst>
            </p:cNvPr>
            <p:cNvGrpSpPr/>
            <p:nvPr/>
          </p:nvGrpSpPr>
          <p:grpSpPr>
            <a:xfrm>
              <a:off x="7311137" y="4104801"/>
              <a:ext cx="1360941" cy="1233787"/>
              <a:chOff x="7311137" y="4104801"/>
              <a:chExt cx="1360941" cy="1233787"/>
            </a:xfrm>
          </p:grpSpPr>
          <p:sp>
            <p:nvSpPr>
              <p:cNvPr id="59" name="Freeform 9">
                <a:extLst>
                  <a:ext uri="{FF2B5EF4-FFF2-40B4-BE49-F238E27FC236}">
                    <a16:creationId xmlns:a16="http://schemas.microsoft.com/office/drawing/2014/main" id="{42DB05D6-9F3A-8A72-A92C-161D5168CECB}"/>
                  </a:ext>
                </a:extLst>
              </p:cNvPr>
              <p:cNvSpPr/>
              <p:nvPr/>
            </p:nvSpPr>
            <p:spPr>
              <a:xfrm>
                <a:off x="7967244" y="4411127"/>
                <a:ext cx="165150" cy="927461"/>
              </a:xfrm>
              <a:custGeom>
                <a:avLst/>
                <a:gdLst>
                  <a:gd name="connsiteX0" fmla="*/ 171450 w 323850"/>
                  <a:gd name="connsiteY0" fmla="*/ 28575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71450 w 323850"/>
                  <a:gd name="connsiteY9" fmla="*/ 28575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76225 w 323850"/>
                  <a:gd name="connsiteY7" fmla="*/ 0 h 2152650"/>
                  <a:gd name="connsiteX8" fmla="*/ 167117 w 323850"/>
                  <a:gd name="connsiteY8" fmla="*/ 2573 h 2152650"/>
                  <a:gd name="connsiteX0" fmla="*/ 167117 w 327783"/>
                  <a:gd name="connsiteY0" fmla="*/ 2573 h 2152650"/>
                  <a:gd name="connsiteX1" fmla="*/ 152400 w 327783"/>
                  <a:gd name="connsiteY1" fmla="*/ 647700 h 2152650"/>
                  <a:gd name="connsiteX2" fmla="*/ 0 w 327783"/>
                  <a:gd name="connsiteY2" fmla="*/ 1457325 h 2152650"/>
                  <a:gd name="connsiteX3" fmla="*/ 180975 w 327783"/>
                  <a:gd name="connsiteY3" fmla="*/ 2152650 h 2152650"/>
                  <a:gd name="connsiteX4" fmla="*/ 323850 w 327783"/>
                  <a:gd name="connsiteY4" fmla="*/ 2066925 h 2152650"/>
                  <a:gd name="connsiteX5" fmla="*/ 161925 w 327783"/>
                  <a:gd name="connsiteY5" fmla="*/ 1419225 h 2152650"/>
                  <a:gd name="connsiteX6" fmla="*/ 295275 w 327783"/>
                  <a:gd name="connsiteY6" fmla="*/ 628650 h 2152650"/>
                  <a:gd name="connsiteX7" fmla="*/ 276225 w 327783"/>
                  <a:gd name="connsiteY7" fmla="*/ 0 h 2152650"/>
                  <a:gd name="connsiteX8" fmla="*/ 167117 w 327783"/>
                  <a:gd name="connsiteY8"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78793 w 361458"/>
                  <a:gd name="connsiteY0" fmla="*/ 2573 h 2152650"/>
                  <a:gd name="connsiteX1" fmla="*/ 164076 w 361458"/>
                  <a:gd name="connsiteY1" fmla="*/ 647700 h 2152650"/>
                  <a:gd name="connsiteX2" fmla="*/ 11676 w 361458"/>
                  <a:gd name="connsiteY2" fmla="*/ 1457325 h 2152650"/>
                  <a:gd name="connsiteX3" fmla="*/ 192651 w 361458"/>
                  <a:gd name="connsiteY3" fmla="*/ 2152650 h 2152650"/>
                  <a:gd name="connsiteX4" fmla="*/ 335526 w 361458"/>
                  <a:gd name="connsiteY4" fmla="*/ 2066925 h 2152650"/>
                  <a:gd name="connsiteX5" fmla="*/ 173601 w 361458"/>
                  <a:gd name="connsiteY5" fmla="*/ 1419225 h 2152650"/>
                  <a:gd name="connsiteX6" fmla="*/ 306951 w 361458"/>
                  <a:gd name="connsiteY6" fmla="*/ 628650 h 2152650"/>
                  <a:gd name="connsiteX7" fmla="*/ 360986 w 361458"/>
                  <a:gd name="connsiteY7" fmla="*/ 216050 h 2152650"/>
                  <a:gd name="connsiteX8" fmla="*/ 287901 w 361458"/>
                  <a:gd name="connsiteY8" fmla="*/ 0 h 2152650"/>
                  <a:gd name="connsiteX9" fmla="*/ 178793 w 361458"/>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35526 w 361849"/>
                  <a:gd name="connsiteY4" fmla="*/ 2066925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61528 w 361849"/>
                  <a:gd name="connsiteY4" fmla="*/ 2131929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528"/>
                  <a:gd name="connsiteY0" fmla="*/ 2573 h 2152650"/>
                  <a:gd name="connsiteX1" fmla="*/ 164076 w 361528"/>
                  <a:gd name="connsiteY1" fmla="*/ 647700 h 2152650"/>
                  <a:gd name="connsiteX2" fmla="*/ 11676 w 361528"/>
                  <a:gd name="connsiteY2" fmla="*/ 1457325 h 2152650"/>
                  <a:gd name="connsiteX3" fmla="*/ 192651 w 361528"/>
                  <a:gd name="connsiteY3" fmla="*/ 2152650 h 2152650"/>
                  <a:gd name="connsiteX4" fmla="*/ 361528 w 361528"/>
                  <a:gd name="connsiteY4" fmla="*/ 2131929 h 2152650"/>
                  <a:gd name="connsiteX5" fmla="*/ 173601 w 361528"/>
                  <a:gd name="connsiteY5" fmla="*/ 1419225 h 2152650"/>
                  <a:gd name="connsiteX6" fmla="*/ 315618 w 361528"/>
                  <a:gd name="connsiteY6" fmla="*/ 654652 h 2152650"/>
                  <a:gd name="connsiteX7" fmla="*/ 287901 w 361528"/>
                  <a:gd name="connsiteY7" fmla="*/ 0 h 2152650"/>
                  <a:gd name="connsiteX8" fmla="*/ 178793 w 361528"/>
                  <a:gd name="connsiteY8" fmla="*/ 2573 h 2152650"/>
                  <a:gd name="connsiteX0" fmla="*/ 178793 w 374776"/>
                  <a:gd name="connsiteY0" fmla="*/ 2573 h 2152650"/>
                  <a:gd name="connsiteX1" fmla="*/ 164076 w 374776"/>
                  <a:gd name="connsiteY1" fmla="*/ 647700 h 2152650"/>
                  <a:gd name="connsiteX2" fmla="*/ 11676 w 374776"/>
                  <a:gd name="connsiteY2" fmla="*/ 1457325 h 2152650"/>
                  <a:gd name="connsiteX3" fmla="*/ 192651 w 374776"/>
                  <a:gd name="connsiteY3" fmla="*/ 2152650 h 2152650"/>
                  <a:gd name="connsiteX4" fmla="*/ 361528 w 374776"/>
                  <a:gd name="connsiteY4" fmla="*/ 2131929 h 2152650"/>
                  <a:gd name="connsiteX5" fmla="*/ 173601 w 374776"/>
                  <a:gd name="connsiteY5" fmla="*/ 1419225 h 2152650"/>
                  <a:gd name="connsiteX6" fmla="*/ 315618 w 374776"/>
                  <a:gd name="connsiteY6" fmla="*/ 654652 h 2152650"/>
                  <a:gd name="connsiteX7" fmla="*/ 287901 w 374776"/>
                  <a:gd name="connsiteY7" fmla="*/ 0 h 2152650"/>
                  <a:gd name="connsiteX8" fmla="*/ 178793 w 374776"/>
                  <a:gd name="connsiteY8" fmla="*/ 2573 h 2152650"/>
                  <a:gd name="connsiteX0" fmla="*/ 178793 w 391181"/>
                  <a:gd name="connsiteY0" fmla="*/ 2573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78793 w 391181"/>
                  <a:gd name="connsiteY8" fmla="*/ 2573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50132 w 392855"/>
                  <a:gd name="connsiteY0" fmla="*/ 15574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50132 w 392855"/>
                  <a:gd name="connsiteY8" fmla="*/ 15574 h 2152650"/>
                  <a:gd name="connsiteX0" fmla="*/ 132798 w 392855"/>
                  <a:gd name="connsiteY0" fmla="*/ 11240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32798 w 392855"/>
                  <a:gd name="connsiteY8" fmla="*/ 11240 h 2152650"/>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46589 w 418794"/>
                  <a:gd name="connsiteY0" fmla="*/ 0 h 2158745"/>
                  <a:gd name="connsiteX1" fmla="*/ 179541 w 418794"/>
                  <a:gd name="connsiteY1" fmla="*/ 653795 h 2158745"/>
                  <a:gd name="connsiteX2" fmla="*/ 22807 w 418794"/>
                  <a:gd name="connsiteY2" fmla="*/ 1463420 h 2158745"/>
                  <a:gd name="connsiteX3" fmla="*/ 225450 w 418794"/>
                  <a:gd name="connsiteY3" fmla="*/ 2158745 h 2158745"/>
                  <a:gd name="connsiteX4" fmla="*/ 394327 w 418794"/>
                  <a:gd name="connsiteY4" fmla="*/ 2138024 h 2158745"/>
                  <a:gd name="connsiteX5" fmla="*/ 206400 w 418794"/>
                  <a:gd name="connsiteY5" fmla="*/ 1425320 h 2158745"/>
                  <a:gd name="connsiteX6" fmla="*/ 348417 w 418794"/>
                  <a:gd name="connsiteY6" fmla="*/ 660747 h 2158745"/>
                  <a:gd name="connsiteX7" fmla="*/ 320700 w 418794"/>
                  <a:gd name="connsiteY7" fmla="*/ 6095 h 2158745"/>
                  <a:gd name="connsiteX8" fmla="*/ 146589 w 418794"/>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2139 w 408867"/>
                  <a:gd name="connsiteY5" fmla="*/ 1442655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388246"/>
                  <a:gd name="connsiteY0" fmla="*/ 0 h 2158745"/>
                  <a:gd name="connsiteX1" fmla="*/ 169614 w 388246"/>
                  <a:gd name="connsiteY1" fmla="*/ 653795 h 2158745"/>
                  <a:gd name="connsiteX2" fmla="*/ 12880 w 388246"/>
                  <a:gd name="connsiteY2" fmla="*/ 1463420 h 2158745"/>
                  <a:gd name="connsiteX3" fmla="*/ 215523 w 388246"/>
                  <a:gd name="connsiteY3" fmla="*/ 2158745 h 2158745"/>
                  <a:gd name="connsiteX4" fmla="*/ 384400 w 388246"/>
                  <a:gd name="connsiteY4" fmla="*/ 2138024 h 2158745"/>
                  <a:gd name="connsiteX5" fmla="*/ 183472 w 388246"/>
                  <a:gd name="connsiteY5" fmla="*/ 1464323 h 2158745"/>
                  <a:gd name="connsiteX6" fmla="*/ 338490 w 388246"/>
                  <a:gd name="connsiteY6" fmla="*/ 660747 h 2158745"/>
                  <a:gd name="connsiteX7" fmla="*/ 266867 w 388246"/>
                  <a:gd name="connsiteY7" fmla="*/ 6095 h 2158745"/>
                  <a:gd name="connsiteX8" fmla="*/ 136662 w 388246"/>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83472 w 384400"/>
                  <a:gd name="connsiteY5" fmla="*/ 1464323 h 2158745"/>
                  <a:gd name="connsiteX6" fmla="*/ 309219 w 384400"/>
                  <a:gd name="connsiteY6" fmla="*/ 631477 h 2158745"/>
                  <a:gd name="connsiteX7" fmla="*/ 266867 w 384400"/>
                  <a:gd name="connsiteY7" fmla="*/ 6095 h 2158745"/>
                  <a:gd name="connsiteX8" fmla="*/ 136662 w 384400"/>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39567 w 384400"/>
                  <a:gd name="connsiteY5" fmla="*/ 1464322 h 2158745"/>
                  <a:gd name="connsiteX6" fmla="*/ 309219 w 384400"/>
                  <a:gd name="connsiteY6" fmla="*/ 631477 h 2158745"/>
                  <a:gd name="connsiteX7" fmla="*/ 266867 w 384400"/>
                  <a:gd name="connsiteY7" fmla="*/ 6095 h 2158745"/>
                  <a:gd name="connsiteX8" fmla="*/ 136662 w 384400"/>
                  <a:gd name="connsiteY8" fmla="*/ 0 h 2158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400" h="2158745">
                    <a:moveTo>
                      <a:pt x="136662" y="0"/>
                    </a:moveTo>
                    <a:cubicBezTo>
                      <a:pt x="357106" y="423057"/>
                      <a:pt x="226524" y="447420"/>
                      <a:pt x="169614" y="653795"/>
                    </a:cubicBezTo>
                    <a:cubicBezTo>
                      <a:pt x="62476" y="928004"/>
                      <a:pt x="-35995" y="1228214"/>
                      <a:pt x="12880" y="1463420"/>
                    </a:cubicBezTo>
                    <a:cubicBezTo>
                      <a:pt x="90539" y="1695195"/>
                      <a:pt x="124862" y="1909635"/>
                      <a:pt x="215523" y="2158745"/>
                    </a:cubicBezTo>
                    <a:lnTo>
                      <a:pt x="384400" y="2138024"/>
                    </a:lnTo>
                    <a:cubicBezTo>
                      <a:pt x="291422" y="1891788"/>
                      <a:pt x="202209" y="1701890"/>
                      <a:pt x="139567" y="1464322"/>
                    </a:cubicBezTo>
                    <a:cubicBezTo>
                      <a:pt x="80011" y="1200797"/>
                      <a:pt x="191096" y="899335"/>
                      <a:pt x="309219" y="631477"/>
                    </a:cubicBezTo>
                    <a:cubicBezTo>
                      <a:pt x="380273" y="429608"/>
                      <a:pt x="419680" y="335791"/>
                      <a:pt x="266867" y="6095"/>
                    </a:cubicBezTo>
                    <a:cubicBezTo>
                      <a:pt x="208830" y="4063"/>
                      <a:pt x="194699" y="2032"/>
                      <a:pt x="13666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2" name="Freeform 13">
                <a:extLst>
                  <a:ext uri="{FF2B5EF4-FFF2-40B4-BE49-F238E27FC236}">
                    <a16:creationId xmlns:a16="http://schemas.microsoft.com/office/drawing/2014/main" id="{6BB98061-32C4-2A3B-98D6-7F94CF509FF6}"/>
                  </a:ext>
                </a:extLst>
              </p:cNvPr>
              <p:cNvSpPr/>
              <p:nvPr/>
            </p:nvSpPr>
            <p:spPr>
              <a:xfrm rot="4407011">
                <a:off x="8237652" y="4255565"/>
                <a:ext cx="202973" cy="57163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4" name="Freeform 19">
                <a:extLst>
                  <a:ext uri="{FF2B5EF4-FFF2-40B4-BE49-F238E27FC236}">
                    <a16:creationId xmlns:a16="http://schemas.microsoft.com/office/drawing/2014/main" id="{A817D70F-D0C6-1DA6-E8C4-9734B495AB3A}"/>
                  </a:ext>
                </a:extLst>
              </p:cNvPr>
              <p:cNvSpPr/>
              <p:nvPr/>
            </p:nvSpPr>
            <p:spPr>
              <a:xfrm rot="3762166">
                <a:off x="8242421" y="4782780"/>
                <a:ext cx="225169" cy="63414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5" name="Freeform 20">
                <a:extLst>
                  <a:ext uri="{FF2B5EF4-FFF2-40B4-BE49-F238E27FC236}">
                    <a16:creationId xmlns:a16="http://schemas.microsoft.com/office/drawing/2014/main" id="{347D55AF-1B7A-9052-D147-2A19A90DD304}"/>
                  </a:ext>
                </a:extLst>
              </p:cNvPr>
              <p:cNvSpPr/>
              <p:nvPr/>
            </p:nvSpPr>
            <p:spPr>
              <a:xfrm rot="6040617" flipV="1">
                <a:off x="7530207" y="4416473"/>
                <a:ext cx="241225" cy="67936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66" name="Group 15">
                <a:extLst>
                  <a:ext uri="{FF2B5EF4-FFF2-40B4-BE49-F238E27FC236}">
                    <a16:creationId xmlns:a16="http://schemas.microsoft.com/office/drawing/2014/main" id="{E96A1D9C-F127-95EA-50F6-DA51410DF903}"/>
                  </a:ext>
                </a:extLst>
              </p:cNvPr>
              <p:cNvGrpSpPr/>
              <p:nvPr/>
            </p:nvGrpSpPr>
            <p:grpSpPr>
              <a:xfrm rot="18284720">
                <a:off x="7684494" y="4027143"/>
                <a:ext cx="352096" cy="507412"/>
                <a:chOff x="967240" y="3289369"/>
                <a:chExt cx="1100200" cy="1585520"/>
              </a:xfrm>
            </p:grpSpPr>
            <p:sp>
              <p:nvSpPr>
                <p:cNvPr id="67" name="Freeform 16">
                  <a:extLst>
                    <a:ext uri="{FF2B5EF4-FFF2-40B4-BE49-F238E27FC236}">
                      <a16:creationId xmlns:a16="http://schemas.microsoft.com/office/drawing/2014/main" id="{2DD6D561-CB83-98E3-3DDC-876E3E5B61FB}"/>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68" name="Freeform 17">
                  <a:extLst>
                    <a:ext uri="{FF2B5EF4-FFF2-40B4-BE49-F238E27FC236}">
                      <a16:creationId xmlns:a16="http://schemas.microsoft.com/office/drawing/2014/main" id="{D41FDCF7-C497-DFC5-4156-B3A57E4487AD}"/>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grpSp>
        <p:nvGrpSpPr>
          <p:cNvPr id="96" name="그룹 95">
            <a:extLst>
              <a:ext uri="{FF2B5EF4-FFF2-40B4-BE49-F238E27FC236}">
                <a16:creationId xmlns:a16="http://schemas.microsoft.com/office/drawing/2014/main" id="{7C2E86C3-2398-D258-5CB9-C7F8681B42BA}"/>
              </a:ext>
            </a:extLst>
          </p:cNvPr>
          <p:cNvGrpSpPr/>
          <p:nvPr/>
        </p:nvGrpSpPr>
        <p:grpSpPr>
          <a:xfrm>
            <a:off x="9545779" y="1506218"/>
            <a:ext cx="1934637" cy="2885841"/>
            <a:chOff x="9489281" y="3235423"/>
            <a:chExt cx="1998856" cy="2981634"/>
          </a:xfrm>
        </p:grpSpPr>
        <p:grpSp>
          <p:nvGrpSpPr>
            <p:cNvPr id="73" name="그룹 72">
              <a:extLst>
                <a:ext uri="{FF2B5EF4-FFF2-40B4-BE49-F238E27FC236}">
                  <a16:creationId xmlns:a16="http://schemas.microsoft.com/office/drawing/2014/main" id="{E968735B-C473-77C4-E647-8A699C2371C4}"/>
                </a:ext>
              </a:extLst>
            </p:cNvPr>
            <p:cNvGrpSpPr/>
            <p:nvPr/>
          </p:nvGrpSpPr>
          <p:grpSpPr>
            <a:xfrm>
              <a:off x="10076677" y="5237374"/>
              <a:ext cx="1137987" cy="979683"/>
              <a:chOff x="10076677" y="5237374"/>
              <a:chExt cx="1137987" cy="979683"/>
            </a:xfrm>
          </p:grpSpPr>
          <p:grpSp>
            <p:nvGrpSpPr>
              <p:cNvPr id="7" name="Group 7">
                <a:extLst>
                  <a:ext uri="{FF2B5EF4-FFF2-40B4-BE49-F238E27FC236}">
                    <a16:creationId xmlns:a16="http://schemas.microsoft.com/office/drawing/2014/main" id="{8281A2A9-1AC8-53B4-5A9E-DBEACFA6DBCE}"/>
                  </a:ext>
                </a:extLst>
              </p:cNvPr>
              <p:cNvGrpSpPr/>
              <p:nvPr/>
            </p:nvGrpSpPr>
            <p:grpSpPr>
              <a:xfrm>
                <a:off x="10076677" y="5237374"/>
                <a:ext cx="1137987" cy="979683"/>
                <a:chOff x="5580112" y="4160675"/>
                <a:chExt cx="2016224" cy="1735751"/>
              </a:xfrm>
            </p:grpSpPr>
            <p:sp>
              <p:nvSpPr>
                <p:cNvPr id="22" name="Trapezoid 1">
                  <a:extLst>
                    <a:ext uri="{FF2B5EF4-FFF2-40B4-BE49-F238E27FC236}">
                      <a16:creationId xmlns:a16="http://schemas.microsoft.com/office/drawing/2014/main" id="{FE0E56BC-A93D-10C8-76DA-AC688E655A0B}"/>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3" name="Trapezoid 6">
                  <a:extLst>
                    <a:ext uri="{FF2B5EF4-FFF2-40B4-BE49-F238E27FC236}">
                      <a16:creationId xmlns:a16="http://schemas.microsoft.com/office/drawing/2014/main" id="{268C5D1E-F4F1-EA2F-4720-5843DCEBB9C2}"/>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24" name="Oval 5">
                  <a:extLst>
                    <a:ext uri="{FF2B5EF4-FFF2-40B4-BE49-F238E27FC236}">
                      <a16:creationId xmlns:a16="http://schemas.microsoft.com/office/drawing/2014/main" id="{E279848F-9594-E304-E97D-F4D5F88D9370}"/>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17" name="Chord 23">
                <a:extLst>
                  <a:ext uri="{FF2B5EF4-FFF2-40B4-BE49-F238E27FC236}">
                    <a16:creationId xmlns:a16="http://schemas.microsoft.com/office/drawing/2014/main" id="{5397491E-AC8D-0FE6-E830-D02CA1AFF67E}"/>
                  </a:ext>
                </a:extLst>
              </p:cNvPr>
              <p:cNvSpPr/>
              <p:nvPr/>
            </p:nvSpPr>
            <p:spPr>
              <a:xfrm>
                <a:off x="10344068" y="5259227"/>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57" name="그룹 56">
              <a:extLst>
                <a:ext uri="{FF2B5EF4-FFF2-40B4-BE49-F238E27FC236}">
                  <a16:creationId xmlns:a16="http://schemas.microsoft.com/office/drawing/2014/main" id="{300BAB95-9067-ADC5-C024-06471E71FE24}"/>
                </a:ext>
              </a:extLst>
            </p:cNvPr>
            <p:cNvGrpSpPr/>
            <p:nvPr/>
          </p:nvGrpSpPr>
          <p:grpSpPr>
            <a:xfrm>
              <a:off x="9489281" y="3235423"/>
              <a:ext cx="1998856" cy="2055624"/>
              <a:chOff x="9498806" y="3311273"/>
              <a:chExt cx="1998856" cy="2055624"/>
            </a:xfrm>
          </p:grpSpPr>
          <p:sp>
            <p:nvSpPr>
              <p:cNvPr id="9" name="Freeform 9">
                <a:extLst>
                  <a:ext uri="{FF2B5EF4-FFF2-40B4-BE49-F238E27FC236}">
                    <a16:creationId xmlns:a16="http://schemas.microsoft.com/office/drawing/2014/main" id="{7C615951-8753-DB37-22EB-22D6962FA7C9}"/>
                  </a:ext>
                </a:extLst>
              </p:cNvPr>
              <p:cNvSpPr/>
              <p:nvPr/>
            </p:nvSpPr>
            <p:spPr>
              <a:xfrm>
                <a:off x="10435912" y="3742328"/>
                <a:ext cx="289282" cy="1624569"/>
              </a:xfrm>
              <a:custGeom>
                <a:avLst/>
                <a:gdLst>
                  <a:gd name="connsiteX0" fmla="*/ 171450 w 323850"/>
                  <a:gd name="connsiteY0" fmla="*/ 28575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71450 w 323850"/>
                  <a:gd name="connsiteY9" fmla="*/ 28575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85750 w 323850"/>
                  <a:gd name="connsiteY7" fmla="*/ 542925 h 2152650"/>
                  <a:gd name="connsiteX8" fmla="*/ 276225 w 323850"/>
                  <a:gd name="connsiteY8" fmla="*/ 0 h 2152650"/>
                  <a:gd name="connsiteX9" fmla="*/ 167117 w 323850"/>
                  <a:gd name="connsiteY9" fmla="*/ 2573 h 2152650"/>
                  <a:gd name="connsiteX0" fmla="*/ 167117 w 323850"/>
                  <a:gd name="connsiteY0" fmla="*/ 2573 h 2152650"/>
                  <a:gd name="connsiteX1" fmla="*/ 152400 w 323850"/>
                  <a:gd name="connsiteY1" fmla="*/ 647700 h 2152650"/>
                  <a:gd name="connsiteX2" fmla="*/ 0 w 323850"/>
                  <a:gd name="connsiteY2" fmla="*/ 1457325 h 2152650"/>
                  <a:gd name="connsiteX3" fmla="*/ 180975 w 323850"/>
                  <a:gd name="connsiteY3" fmla="*/ 2152650 h 2152650"/>
                  <a:gd name="connsiteX4" fmla="*/ 323850 w 323850"/>
                  <a:gd name="connsiteY4" fmla="*/ 2066925 h 2152650"/>
                  <a:gd name="connsiteX5" fmla="*/ 161925 w 323850"/>
                  <a:gd name="connsiteY5" fmla="*/ 1419225 h 2152650"/>
                  <a:gd name="connsiteX6" fmla="*/ 295275 w 323850"/>
                  <a:gd name="connsiteY6" fmla="*/ 628650 h 2152650"/>
                  <a:gd name="connsiteX7" fmla="*/ 276225 w 323850"/>
                  <a:gd name="connsiteY7" fmla="*/ 0 h 2152650"/>
                  <a:gd name="connsiteX8" fmla="*/ 167117 w 323850"/>
                  <a:gd name="connsiteY8" fmla="*/ 2573 h 2152650"/>
                  <a:gd name="connsiteX0" fmla="*/ 167117 w 327783"/>
                  <a:gd name="connsiteY0" fmla="*/ 2573 h 2152650"/>
                  <a:gd name="connsiteX1" fmla="*/ 152400 w 327783"/>
                  <a:gd name="connsiteY1" fmla="*/ 647700 h 2152650"/>
                  <a:gd name="connsiteX2" fmla="*/ 0 w 327783"/>
                  <a:gd name="connsiteY2" fmla="*/ 1457325 h 2152650"/>
                  <a:gd name="connsiteX3" fmla="*/ 180975 w 327783"/>
                  <a:gd name="connsiteY3" fmla="*/ 2152650 h 2152650"/>
                  <a:gd name="connsiteX4" fmla="*/ 323850 w 327783"/>
                  <a:gd name="connsiteY4" fmla="*/ 2066925 h 2152650"/>
                  <a:gd name="connsiteX5" fmla="*/ 161925 w 327783"/>
                  <a:gd name="connsiteY5" fmla="*/ 1419225 h 2152650"/>
                  <a:gd name="connsiteX6" fmla="*/ 295275 w 327783"/>
                  <a:gd name="connsiteY6" fmla="*/ 628650 h 2152650"/>
                  <a:gd name="connsiteX7" fmla="*/ 276225 w 327783"/>
                  <a:gd name="connsiteY7" fmla="*/ 0 h 2152650"/>
                  <a:gd name="connsiteX8" fmla="*/ 167117 w 327783"/>
                  <a:gd name="connsiteY8"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517"/>
                  <a:gd name="connsiteY0" fmla="*/ 2573 h 2152650"/>
                  <a:gd name="connsiteX1" fmla="*/ 152400 w 349517"/>
                  <a:gd name="connsiteY1" fmla="*/ 647700 h 2152650"/>
                  <a:gd name="connsiteX2" fmla="*/ 0 w 349517"/>
                  <a:gd name="connsiteY2" fmla="*/ 1457325 h 2152650"/>
                  <a:gd name="connsiteX3" fmla="*/ 180975 w 349517"/>
                  <a:gd name="connsiteY3" fmla="*/ 2152650 h 2152650"/>
                  <a:gd name="connsiteX4" fmla="*/ 323850 w 349517"/>
                  <a:gd name="connsiteY4" fmla="*/ 2066925 h 2152650"/>
                  <a:gd name="connsiteX5" fmla="*/ 161925 w 349517"/>
                  <a:gd name="connsiteY5" fmla="*/ 1419225 h 2152650"/>
                  <a:gd name="connsiteX6" fmla="*/ 295275 w 349517"/>
                  <a:gd name="connsiteY6" fmla="*/ 628650 h 2152650"/>
                  <a:gd name="connsiteX7" fmla="*/ 349310 w 349517"/>
                  <a:gd name="connsiteY7" fmla="*/ 216050 h 2152650"/>
                  <a:gd name="connsiteX8" fmla="*/ 276225 w 349517"/>
                  <a:gd name="connsiteY8" fmla="*/ 0 h 2152650"/>
                  <a:gd name="connsiteX9" fmla="*/ 167117 w 349517"/>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67117 w 349782"/>
                  <a:gd name="connsiteY0" fmla="*/ 2573 h 2152650"/>
                  <a:gd name="connsiteX1" fmla="*/ 152400 w 349782"/>
                  <a:gd name="connsiteY1" fmla="*/ 647700 h 2152650"/>
                  <a:gd name="connsiteX2" fmla="*/ 0 w 349782"/>
                  <a:gd name="connsiteY2" fmla="*/ 1457325 h 2152650"/>
                  <a:gd name="connsiteX3" fmla="*/ 180975 w 349782"/>
                  <a:gd name="connsiteY3" fmla="*/ 2152650 h 2152650"/>
                  <a:gd name="connsiteX4" fmla="*/ 323850 w 349782"/>
                  <a:gd name="connsiteY4" fmla="*/ 2066925 h 2152650"/>
                  <a:gd name="connsiteX5" fmla="*/ 161925 w 349782"/>
                  <a:gd name="connsiteY5" fmla="*/ 1419225 h 2152650"/>
                  <a:gd name="connsiteX6" fmla="*/ 295275 w 349782"/>
                  <a:gd name="connsiteY6" fmla="*/ 628650 h 2152650"/>
                  <a:gd name="connsiteX7" fmla="*/ 349310 w 349782"/>
                  <a:gd name="connsiteY7" fmla="*/ 216050 h 2152650"/>
                  <a:gd name="connsiteX8" fmla="*/ 276225 w 349782"/>
                  <a:gd name="connsiteY8" fmla="*/ 0 h 2152650"/>
                  <a:gd name="connsiteX9" fmla="*/ 167117 w 349782"/>
                  <a:gd name="connsiteY9" fmla="*/ 2573 h 2152650"/>
                  <a:gd name="connsiteX0" fmla="*/ 178793 w 361458"/>
                  <a:gd name="connsiteY0" fmla="*/ 2573 h 2152650"/>
                  <a:gd name="connsiteX1" fmla="*/ 164076 w 361458"/>
                  <a:gd name="connsiteY1" fmla="*/ 647700 h 2152650"/>
                  <a:gd name="connsiteX2" fmla="*/ 11676 w 361458"/>
                  <a:gd name="connsiteY2" fmla="*/ 1457325 h 2152650"/>
                  <a:gd name="connsiteX3" fmla="*/ 192651 w 361458"/>
                  <a:gd name="connsiteY3" fmla="*/ 2152650 h 2152650"/>
                  <a:gd name="connsiteX4" fmla="*/ 335526 w 361458"/>
                  <a:gd name="connsiteY4" fmla="*/ 2066925 h 2152650"/>
                  <a:gd name="connsiteX5" fmla="*/ 173601 w 361458"/>
                  <a:gd name="connsiteY5" fmla="*/ 1419225 h 2152650"/>
                  <a:gd name="connsiteX6" fmla="*/ 306951 w 361458"/>
                  <a:gd name="connsiteY6" fmla="*/ 628650 h 2152650"/>
                  <a:gd name="connsiteX7" fmla="*/ 360986 w 361458"/>
                  <a:gd name="connsiteY7" fmla="*/ 216050 h 2152650"/>
                  <a:gd name="connsiteX8" fmla="*/ 287901 w 361458"/>
                  <a:gd name="connsiteY8" fmla="*/ 0 h 2152650"/>
                  <a:gd name="connsiteX9" fmla="*/ 178793 w 361458"/>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35526 w 361849"/>
                  <a:gd name="connsiteY4" fmla="*/ 2066925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849"/>
                  <a:gd name="connsiteY0" fmla="*/ 2573 h 2152650"/>
                  <a:gd name="connsiteX1" fmla="*/ 164076 w 361849"/>
                  <a:gd name="connsiteY1" fmla="*/ 647700 h 2152650"/>
                  <a:gd name="connsiteX2" fmla="*/ 11676 w 361849"/>
                  <a:gd name="connsiteY2" fmla="*/ 1457325 h 2152650"/>
                  <a:gd name="connsiteX3" fmla="*/ 192651 w 361849"/>
                  <a:gd name="connsiteY3" fmla="*/ 2152650 h 2152650"/>
                  <a:gd name="connsiteX4" fmla="*/ 361528 w 361849"/>
                  <a:gd name="connsiteY4" fmla="*/ 2131929 h 2152650"/>
                  <a:gd name="connsiteX5" fmla="*/ 173601 w 361849"/>
                  <a:gd name="connsiteY5" fmla="*/ 1419225 h 2152650"/>
                  <a:gd name="connsiteX6" fmla="*/ 315618 w 361849"/>
                  <a:gd name="connsiteY6" fmla="*/ 654652 h 2152650"/>
                  <a:gd name="connsiteX7" fmla="*/ 360986 w 361849"/>
                  <a:gd name="connsiteY7" fmla="*/ 216050 h 2152650"/>
                  <a:gd name="connsiteX8" fmla="*/ 287901 w 361849"/>
                  <a:gd name="connsiteY8" fmla="*/ 0 h 2152650"/>
                  <a:gd name="connsiteX9" fmla="*/ 178793 w 361849"/>
                  <a:gd name="connsiteY9" fmla="*/ 2573 h 2152650"/>
                  <a:gd name="connsiteX0" fmla="*/ 178793 w 361528"/>
                  <a:gd name="connsiteY0" fmla="*/ 2573 h 2152650"/>
                  <a:gd name="connsiteX1" fmla="*/ 164076 w 361528"/>
                  <a:gd name="connsiteY1" fmla="*/ 647700 h 2152650"/>
                  <a:gd name="connsiteX2" fmla="*/ 11676 w 361528"/>
                  <a:gd name="connsiteY2" fmla="*/ 1457325 h 2152650"/>
                  <a:gd name="connsiteX3" fmla="*/ 192651 w 361528"/>
                  <a:gd name="connsiteY3" fmla="*/ 2152650 h 2152650"/>
                  <a:gd name="connsiteX4" fmla="*/ 361528 w 361528"/>
                  <a:gd name="connsiteY4" fmla="*/ 2131929 h 2152650"/>
                  <a:gd name="connsiteX5" fmla="*/ 173601 w 361528"/>
                  <a:gd name="connsiteY5" fmla="*/ 1419225 h 2152650"/>
                  <a:gd name="connsiteX6" fmla="*/ 315618 w 361528"/>
                  <a:gd name="connsiteY6" fmla="*/ 654652 h 2152650"/>
                  <a:gd name="connsiteX7" fmla="*/ 287901 w 361528"/>
                  <a:gd name="connsiteY7" fmla="*/ 0 h 2152650"/>
                  <a:gd name="connsiteX8" fmla="*/ 178793 w 361528"/>
                  <a:gd name="connsiteY8" fmla="*/ 2573 h 2152650"/>
                  <a:gd name="connsiteX0" fmla="*/ 178793 w 374776"/>
                  <a:gd name="connsiteY0" fmla="*/ 2573 h 2152650"/>
                  <a:gd name="connsiteX1" fmla="*/ 164076 w 374776"/>
                  <a:gd name="connsiteY1" fmla="*/ 647700 h 2152650"/>
                  <a:gd name="connsiteX2" fmla="*/ 11676 w 374776"/>
                  <a:gd name="connsiteY2" fmla="*/ 1457325 h 2152650"/>
                  <a:gd name="connsiteX3" fmla="*/ 192651 w 374776"/>
                  <a:gd name="connsiteY3" fmla="*/ 2152650 h 2152650"/>
                  <a:gd name="connsiteX4" fmla="*/ 361528 w 374776"/>
                  <a:gd name="connsiteY4" fmla="*/ 2131929 h 2152650"/>
                  <a:gd name="connsiteX5" fmla="*/ 173601 w 374776"/>
                  <a:gd name="connsiteY5" fmla="*/ 1419225 h 2152650"/>
                  <a:gd name="connsiteX6" fmla="*/ 315618 w 374776"/>
                  <a:gd name="connsiteY6" fmla="*/ 654652 h 2152650"/>
                  <a:gd name="connsiteX7" fmla="*/ 287901 w 374776"/>
                  <a:gd name="connsiteY7" fmla="*/ 0 h 2152650"/>
                  <a:gd name="connsiteX8" fmla="*/ 178793 w 374776"/>
                  <a:gd name="connsiteY8" fmla="*/ 2573 h 2152650"/>
                  <a:gd name="connsiteX0" fmla="*/ 178793 w 391181"/>
                  <a:gd name="connsiteY0" fmla="*/ 2573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78793 w 391181"/>
                  <a:gd name="connsiteY8" fmla="*/ 2573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48458 w 391181"/>
                  <a:gd name="connsiteY0" fmla="*/ 15574 h 2152650"/>
                  <a:gd name="connsiteX1" fmla="*/ 164076 w 391181"/>
                  <a:gd name="connsiteY1" fmla="*/ 647700 h 2152650"/>
                  <a:gd name="connsiteX2" fmla="*/ 11676 w 391181"/>
                  <a:gd name="connsiteY2" fmla="*/ 1457325 h 2152650"/>
                  <a:gd name="connsiteX3" fmla="*/ 192651 w 391181"/>
                  <a:gd name="connsiteY3" fmla="*/ 2152650 h 2152650"/>
                  <a:gd name="connsiteX4" fmla="*/ 361528 w 391181"/>
                  <a:gd name="connsiteY4" fmla="*/ 2131929 h 2152650"/>
                  <a:gd name="connsiteX5" fmla="*/ 173601 w 391181"/>
                  <a:gd name="connsiteY5" fmla="*/ 1419225 h 2152650"/>
                  <a:gd name="connsiteX6" fmla="*/ 315618 w 391181"/>
                  <a:gd name="connsiteY6" fmla="*/ 654652 h 2152650"/>
                  <a:gd name="connsiteX7" fmla="*/ 287901 w 391181"/>
                  <a:gd name="connsiteY7" fmla="*/ 0 h 2152650"/>
                  <a:gd name="connsiteX8" fmla="*/ 148458 w 391181"/>
                  <a:gd name="connsiteY8" fmla="*/ 15574 h 2152650"/>
                  <a:gd name="connsiteX0" fmla="*/ 150132 w 392855"/>
                  <a:gd name="connsiteY0" fmla="*/ 15574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50132 w 392855"/>
                  <a:gd name="connsiteY8" fmla="*/ 15574 h 2152650"/>
                  <a:gd name="connsiteX0" fmla="*/ 132798 w 392855"/>
                  <a:gd name="connsiteY0" fmla="*/ 11240 h 2152650"/>
                  <a:gd name="connsiteX1" fmla="*/ 148416 w 392855"/>
                  <a:gd name="connsiteY1" fmla="*/ 647700 h 2152650"/>
                  <a:gd name="connsiteX2" fmla="*/ 13350 w 392855"/>
                  <a:gd name="connsiteY2" fmla="*/ 1457325 h 2152650"/>
                  <a:gd name="connsiteX3" fmla="*/ 194325 w 392855"/>
                  <a:gd name="connsiteY3" fmla="*/ 2152650 h 2152650"/>
                  <a:gd name="connsiteX4" fmla="*/ 363202 w 392855"/>
                  <a:gd name="connsiteY4" fmla="*/ 2131929 h 2152650"/>
                  <a:gd name="connsiteX5" fmla="*/ 175275 w 392855"/>
                  <a:gd name="connsiteY5" fmla="*/ 1419225 h 2152650"/>
                  <a:gd name="connsiteX6" fmla="*/ 317292 w 392855"/>
                  <a:gd name="connsiteY6" fmla="*/ 654652 h 2152650"/>
                  <a:gd name="connsiteX7" fmla="*/ 289575 w 392855"/>
                  <a:gd name="connsiteY7" fmla="*/ 0 h 2152650"/>
                  <a:gd name="connsiteX8" fmla="*/ 132798 w 392855"/>
                  <a:gd name="connsiteY8" fmla="*/ 11240 h 2152650"/>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92855"/>
                  <a:gd name="connsiteY0" fmla="*/ 0 h 2158745"/>
                  <a:gd name="connsiteX1" fmla="*/ 148416 w 392855"/>
                  <a:gd name="connsiteY1" fmla="*/ 653795 h 2158745"/>
                  <a:gd name="connsiteX2" fmla="*/ 13350 w 392855"/>
                  <a:gd name="connsiteY2" fmla="*/ 1463420 h 2158745"/>
                  <a:gd name="connsiteX3" fmla="*/ 194325 w 392855"/>
                  <a:gd name="connsiteY3" fmla="*/ 2158745 h 2158745"/>
                  <a:gd name="connsiteX4" fmla="*/ 363202 w 392855"/>
                  <a:gd name="connsiteY4" fmla="*/ 2138024 h 2158745"/>
                  <a:gd name="connsiteX5" fmla="*/ 175275 w 392855"/>
                  <a:gd name="connsiteY5" fmla="*/ 1425320 h 2158745"/>
                  <a:gd name="connsiteX6" fmla="*/ 317292 w 392855"/>
                  <a:gd name="connsiteY6" fmla="*/ 660747 h 2158745"/>
                  <a:gd name="connsiteX7" fmla="*/ 289575 w 392855"/>
                  <a:gd name="connsiteY7" fmla="*/ 6095 h 2158745"/>
                  <a:gd name="connsiteX8" fmla="*/ 115464 w 392855"/>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15464 w 387669"/>
                  <a:gd name="connsiteY0" fmla="*/ 0 h 2158745"/>
                  <a:gd name="connsiteX1" fmla="*/ 148416 w 387669"/>
                  <a:gd name="connsiteY1" fmla="*/ 653795 h 2158745"/>
                  <a:gd name="connsiteX2" fmla="*/ 13350 w 387669"/>
                  <a:gd name="connsiteY2" fmla="*/ 1463420 h 2158745"/>
                  <a:gd name="connsiteX3" fmla="*/ 194325 w 387669"/>
                  <a:gd name="connsiteY3" fmla="*/ 2158745 h 2158745"/>
                  <a:gd name="connsiteX4" fmla="*/ 363202 w 387669"/>
                  <a:gd name="connsiteY4" fmla="*/ 2138024 h 2158745"/>
                  <a:gd name="connsiteX5" fmla="*/ 175275 w 387669"/>
                  <a:gd name="connsiteY5" fmla="*/ 1425320 h 2158745"/>
                  <a:gd name="connsiteX6" fmla="*/ 317292 w 387669"/>
                  <a:gd name="connsiteY6" fmla="*/ 660747 h 2158745"/>
                  <a:gd name="connsiteX7" fmla="*/ 289575 w 387669"/>
                  <a:gd name="connsiteY7" fmla="*/ 6095 h 2158745"/>
                  <a:gd name="connsiteX8" fmla="*/ 115464 w 387669"/>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27719 w 399924"/>
                  <a:gd name="connsiteY0" fmla="*/ 0 h 2158745"/>
                  <a:gd name="connsiteX1" fmla="*/ 160671 w 399924"/>
                  <a:gd name="connsiteY1" fmla="*/ 653795 h 2158745"/>
                  <a:gd name="connsiteX2" fmla="*/ 25605 w 399924"/>
                  <a:gd name="connsiteY2" fmla="*/ 1463420 h 2158745"/>
                  <a:gd name="connsiteX3" fmla="*/ 206580 w 399924"/>
                  <a:gd name="connsiteY3" fmla="*/ 2158745 h 2158745"/>
                  <a:gd name="connsiteX4" fmla="*/ 375457 w 399924"/>
                  <a:gd name="connsiteY4" fmla="*/ 2138024 h 2158745"/>
                  <a:gd name="connsiteX5" fmla="*/ 187530 w 399924"/>
                  <a:gd name="connsiteY5" fmla="*/ 1425320 h 2158745"/>
                  <a:gd name="connsiteX6" fmla="*/ 329547 w 399924"/>
                  <a:gd name="connsiteY6" fmla="*/ 660747 h 2158745"/>
                  <a:gd name="connsiteX7" fmla="*/ 301830 w 399924"/>
                  <a:gd name="connsiteY7" fmla="*/ 6095 h 2158745"/>
                  <a:gd name="connsiteX8" fmla="*/ 127719 w 399924"/>
                  <a:gd name="connsiteY8" fmla="*/ 0 h 2158745"/>
                  <a:gd name="connsiteX0" fmla="*/ 146589 w 418794"/>
                  <a:gd name="connsiteY0" fmla="*/ 0 h 2158745"/>
                  <a:gd name="connsiteX1" fmla="*/ 179541 w 418794"/>
                  <a:gd name="connsiteY1" fmla="*/ 653795 h 2158745"/>
                  <a:gd name="connsiteX2" fmla="*/ 22807 w 418794"/>
                  <a:gd name="connsiteY2" fmla="*/ 1463420 h 2158745"/>
                  <a:gd name="connsiteX3" fmla="*/ 225450 w 418794"/>
                  <a:gd name="connsiteY3" fmla="*/ 2158745 h 2158745"/>
                  <a:gd name="connsiteX4" fmla="*/ 394327 w 418794"/>
                  <a:gd name="connsiteY4" fmla="*/ 2138024 h 2158745"/>
                  <a:gd name="connsiteX5" fmla="*/ 206400 w 418794"/>
                  <a:gd name="connsiteY5" fmla="*/ 1425320 h 2158745"/>
                  <a:gd name="connsiteX6" fmla="*/ 348417 w 418794"/>
                  <a:gd name="connsiteY6" fmla="*/ 660747 h 2158745"/>
                  <a:gd name="connsiteX7" fmla="*/ 320700 w 418794"/>
                  <a:gd name="connsiteY7" fmla="*/ 6095 h 2158745"/>
                  <a:gd name="connsiteX8" fmla="*/ 146589 w 418794"/>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6473 w 408867"/>
                  <a:gd name="connsiteY5" fmla="*/ 1425320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92139 w 408867"/>
                  <a:gd name="connsiteY5" fmla="*/ 1442655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408867"/>
                  <a:gd name="connsiteY0" fmla="*/ 0 h 2158745"/>
                  <a:gd name="connsiteX1" fmla="*/ 169614 w 408867"/>
                  <a:gd name="connsiteY1" fmla="*/ 653795 h 2158745"/>
                  <a:gd name="connsiteX2" fmla="*/ 12880 w 408867"/>
                  <a:gd name="connsiteY2" fmla="*/ 1463420 h 2158745"/>
                  <a:gd name="connsiteX3" fmla="*/ 215523 w 408867"/>
                  <a:gd name="connsiteY3" fmla="*/ 2158745 h 2158745"/>
                  <a:gd name="connsiteX4" fmla="*/ 384400 w 408867"/>
                  <a:gd name="connsiteY4" fmla="*/ 2138024 h 2158745"/>
                  <a:gd name="connsiteX5" fmla="*/ 183472 w 408867"/>
                  <a:gd name="connsiteY5" fmla="*/ 1464323 h 2158745"/>
                  <a:gd name="connsiteX6" fmla="*/ 338490 w 408867"/>
                  <a:gd name="connsiteY6" fmla="*/ 660747 h 2158745"/>
                  <a:gd name="connsiteX7" fmla="*/ 310773 w 408867"/>
                  <a:gd name="connsiteY7" fmla="*/ 6095 h 2158745"/>
                  <a:gd name="connsiteX8" fmla="*/ 136662 w 408867"/>
                  <a:gd name="connsiteY8" fmla="*/ 0 h 2158745"/>
                  <a:gd name="connsiteX0" fmla="*/ 136662 w 388246"/>
                  <a:gd name="connsiteY0" fmla="*/ 0 h 2158745"/>
                  <a:gd name="connsiteX1" fmla="*/ 169614 w 388246"/>
                  <a:gd name="connsiteY1" fmla="*/ 653795 h 2158745"/>
                  <a:gd name="connsiteX2" fmla="*/ 12880 w 388246"/>
                  <a:gd name="connsiteY2" fmla="*/ 1463420 h 2158745"/>
                  <a:gd name="connsiteX3" fmla="*/ 215523 w 388246"/>
                  <a:gd name="connsiteY3" fmla="*/ 2158745 h 2158745"/>
                  <a:gd name="connsiteX4" fmla="*/ 384400 w 388246"/>
                  <a:gd name="connsiteY4" fmla="*/ 2138024 h 2158745"/>
                  <a:gd name="connsiteX5" fmla="*/ 183472 w 388246"/>
                  <a:gd name="connsiteY5" fmla="*/ 1464323 h 2158745"/>
                  <a:gd name="connsiteX6" fmla="*/ 338490 w 388246"/>
                  <a:gd name="connsiteY6" fmla="*/ 660747 h 2158745"/>
                  <a:gd name="connsiteX7" fmla="*/ 266867 w 388246"/>
                  <a:gd name="connsiteY7" fmla="*/ 6095 h 2158745"/>
                  <a:gd name="connsiteX8" fmla="*/ 136662 w 388246"/>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83472 w 384400"/>
                  <a:gd name="connsiteY5" fmla="*/ 1464323 h 2158745"/>
                  <a:gd name="connsiteX6" fmla="*/ 309219 w 384400"/>
                  <a:gd name="connsiteY6" fmla="*/ 631477 h 2158745"/>
                  <a:gd name="connsiteX7" fmla="*/ 266867 w 384400"/>
                  <a:gd name="connsiteY7" fmla="*/ 6095 h 2158745"/>
                  <a:gd name="connsiteX8" fmla="*/ 136662 w 384400"/>
                  <a:gd name="connsiteY8" fmla="*/ 0 h 2158745"/>
                  <a:gd name="connsiteX0" fmla="*/ 136662 w 384400"/>
                  <a:gd name="connsiteY0" fmla="*/ 0 h 2158745"/>
                  <a:gd name="connsiteX1" fmla="*/ 169614 w 384400"/>
                  <a:gd name="connsiteY1" fmla="*/ 653795 h 2158745"/>
                  <a:gd name="connsiteX2" fmla="*/ 12880 w 384400"/>
                  <a:gd name="connsiteY2" fmla="*/ 1463420 h 2158745"/>
                  <a:gd name="connsiteX3" fmla="*/ 215523 w 384400"/>
                  <a:gd name="connsiteY3" fmla="*/ 2158745 h 2158745"/>
                  <a:gd name="connsiteX4" fmla="*/ 384400 w 384400"/>
                  <a:gd name="connsiteY4" fmla="*/ 2138024 h 2158745"/>
                  <a:gd name="connsiteX5" fmla="*/ 139567 w 384400"/>
                  <a:gd name="connsiteY5" fmla="*/ 1464322 h 2158745"/>
                  <a:gd name="connsiteX6" fmla="*/ 309219 w 384400"/>
                  <a:gd name="connsiteY6" fmla="*/ 631477 h 2158745"/>
                  <a:gd name="connsiteX7" fmla="*/ 266867 w 384400"/>
                  <a:gd name="connsiteY7" fmla="*/ 6095 h 2158745"/>
                  <a:gd name="connsiteX8" fmla="*/ 136662 w 384400"/>
                  <a:gd name="connsiteY8" fmla="*/ 0 h 2158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4400" h="2158745">
                    <a:moveTo>
                      <a:pt x="136662" y="0"/>
                    </a:moveTo>
                    <a:cubicBezTo>
                      <a:pt x="357106" y="423057"/>
                      <a:pt x="226524" y="447420"/>
                      <a:pt x="169614" y="653795"/>
                    </a:cubicBezTo>
                    <a:cubicBezTo>
                      <a:pt x="62476" y="928004"/>
                      <a:pt x="-35995" y="1228214"/>
                      <a:pt x="12880" y="1463420"/>
                    </a:cubicBezTo>
                    <a:cubicBezTo>
                      <a:pt x="90539" y="1695195"/>
                      <a:pt x="124862" y="1909635"/>
                      <a:pt x="215523" y="2158745"/>
                    </a:cubicBezTo>
                    <a:lnTo>
                      <a:pt x="384400" y="2138024"/>
                    </a:lnTo>
                    <a:cubicBezTo>
                      <a:pt x="291422" y="1891788"/>
                      <a:pt x="202209" y="1701890"/>
                      <a:pt x="139567" y="1464322"/>
                    </a:cubicBezTo>
                    <a:cubicBezTo>
                      <a:pt x="80011" y="1200797"/>
                      <a:pt x="191096" y="899335"/>
                      <a:pt x="309219" y="631477"/>
                    </a:cubicBezTo>
                    <a:cubicBezTo>
                      <a:pt x="380273" y="429608"/>
                      <a:pt x="419680" y="335791"/>
                      <a:pt x="266867" y="6095"/>
                    </a:cubicBezTo>
                    <a:cubicBezTo>
                      <a:pt x="208830" y="4063"/>
                      <a:pt x="194699" y="2032"/>
                      <a:pt x="13666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56" name="그룹 55">
                <a:extLst>
                  <a:ext uri="{FF2B5EF4-FFF2-40B4-BE49-F238E27FC236}">
                    <a16:creationId xmlns:a16="http://schemas.microsoft.com/office/drawing/2014/main" id="{A2C95E55-D667-2941-B9D9-9B5C0A4B1E73}"/>
                  </a:ext>
                </a:extLst>
              </p:cNvPr>
              <p:cNvGrpSpPr/>
              <p:nvPr/>
            </p:nvGrpSpPr>
            <p:grpSpPr>
              <a:xfrm>
                <a:off x="9498806" y="3311273"/>
                <a:ext cx="1998856" cy="1963514"/>
                <a:chOff x="9498806" y="3311273"/>
                <a:chExt cx="1998856" cy="1963514"/>
              </a:xfrm>
            </p:grpSpPr>
            <p:grpSp>
              <p:nvGrpSpPr>
                <p:cNvPr id="10" name="Group 2">
                  <a:extLst>
                    <a:ext uri="{FF2B5EF4-FFF2-40B4-BE49-F238E27FC236}">
                      <a16:creationId xmlns:a16="http://schemas.microsoft.com/office/drawing/2014/main" id="{795033EF-9010-FCE7-DA0A-A407E55B1992}"/>
                    </a:ext>
                  </a:extLst>
                </p:cNvPr>
                <p:cNvGrpSpPr/>
                <p:nvPr/>
              </p:nvGrpSpPr>
              <p:grpSpPr>
                <a:xfrm rot="15300000">
                  <a:off x="9647135" y="4453947"/>
                  <a:ext cx="672511" cy="969170"/>
                  <a:chOff x="967240" y="3289369"/>
                  <a:chExt cx="1100200" cy="1585520"/>
                </a:xfrm>
              </p:grpSpPr>
              <p:sp>
                <p:nvSpPr>
                  <p:cNvPr id="20" name="Freeform 3">
                    <a:extLst>
                      <a:ext uri="{FF2B5EF4-FFF2-40B4-BE49-F238E27FC236}">
                        <a16:creationId xmlns:a16="http://schemas.microsoft.com/office/drawing/2014/main" id="{478A6916-41D4-937F-BB1B-A441054BCAB2}"/>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21" name="Freeform 4">
                    <a:extLst>
                      <a:ext uri="{FF2B5EF4-FFF2-40B4-BE49-F238E27FC236}">
                        <a16:creationId xmlns:a16="http://schemas.microsoft.com/office/drawing/2014/main" id="{27A70F72-36BF-6BDD-8961-DDA85A223BD1}"/>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11" name="Freeform 13">
                  <a:extLst>
                    <a:ext uri="{FF2B5EF4-FFF2-40B4-BE49-F238E27FC236}">
                      <a16:creationId xmlns:a16="http://schemas.microsoft.com/office/drawing/2014/main" id="{4680F629-00C2-6D1F-B3F2-DBE886B47B30}"/>
                    </a:ext>
                  </a:extLst>
                </p:cNvPr>
                <p:cNvSpPr/>
                <p:nvPr/>
              </p:nvSpPr>
              <p:spPr>
                <a:xfrm rot="4407011">
                  <a:off x="10918637" y="3366457"/>
                  <a:ext cx="290163" cy="817189"/>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12" name="Group 15">
                  <a:extLst>
                    <a:ext uri="{FF2B5EF4-FFF2-40B4-BE49-F238E27FC236}">
                      <a16:creationId xmlns:a16="http://schemas.microsoft.com/office/drawing/2014/main" id="{ACFF50C1-B895-52EC-A58A-F280114ABA0B}"/>
                    </a:ext>
                  </a:extLst>
                </p:cNvPr>
                <p:cNvGrpSpPr/>
                <p:nvPr/>
              </p:nvGrpSpPr>
              <p:grpSpPr>
                <a:xfrm rot="5400000">
                  <a:off x="10675128" y="4128426"/>
                  <a:ext cx="577045" cy="831590"/>
                  <a:chOff x="967240" y="3289369"/>
                  <a:chExt cx="1100200" cy="1585520"/>
                </a:xfrm>
              </p:grpSpPr>
              <p:sp>
                <p:nvSpPr>
                  <p:cNvPr id="18" name="Freeform 16">
                    <a:extLst>
                      <a:ext uri="{FF2B5EF4-FFF2-40B4-BE49-F238E27FC236}">
                        <a16:creationId xmlns:a16="http://schemas.microsoft.com/office/drawing/2014/main" id="{CA583419-81DA-27F9-4A2D-22234FCA7273}"/>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19" name="Freeform 17">
                    <a:extLst>
                      <a:ext uri="{FF2B5EF4-FFF2-40B4-BE49-F238E27FC236}">
                        <a16:creationId xmlns:a16="http://schemas.microsoft.com/office/drawing/2014/main" id="{F008C3A7-3445-073D-F0D5-5E30ACB4AADC}"/>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sp>
              <p:nvSpPr>
                <p:cNvPr id="14" name="Freeform 19">
                  <a:extLst>
                    <a:ext uri="{FF2B5EF4-FFF2-40B4-BE49-F238E27FC236}">
                      <a16:creationId xmlns:a16="http://schemas.microsoft.com/office/drawing/2014/main" id="{BA3D2CE7-0FAE-6AAE-4AEC-1A8A1C70E548}"/>
                    </a:ext>
                  </a:extLst>
                </p:cNvPr>
                <p:cNvSpPr/>
                <p:nvPr/>
              </p:nvSpPr>
              <p:spPr>
                <a:xfrm rot="3762166">
                  <a:off x="10883440" y="4518509"/>
                  <a:ext cx="321894" cy="906551"/>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15" name="Freeform 20">
                  <a:extLst>
                    <a:ext uri="{FF2B5EF4-FFF2-40B4-BE49-F238E27FC236}">
                      <a16:creationId xmlns:a16="http://schemas.microsoft.com/office/drawing/2014/main" id="{F41D3F84-D931-F083-9381-5B9300DD3B14}"/>
                    </a:ext>
                  </a:extLst>
                </p:cNvPr>
                <p:cNvSpPr/>
                <p:nvPr/>
              </p:nvSpPr>
              <p:spPr>
                <a:xfrm rot="6040617" flipV="1">
                  <a:off x="9893194" y="3712846"/>
                  <a:ext cx="344847" cy="971195"/>
                </a:xfrm>
                <a:custGeom>
                  <a:avLst/>
                  <a:gdLst>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52234 w 552481"/>
                    <a:gd name="connsiteY21" fmla="*/ 1420947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52201 w 552481"/>
                    <a:gd name="connsiteY19" fmla="*/ 1398749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51942 w 552481"/>
                    <a:gd name="connsiteY18" fmla="*/ 1226335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51910 w 552481"/>
                    <a:gd name="connsiteY16" fmla="*/ 1205103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51646 w 552481"/>
                    <a:gd name="connsiteY15" fmla="*/ 1029766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51613 w 552481"/>
                    <a:gd name="connsiteY13" fmla="*/ 1007603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51364 w 552481"/>
                    <a:gd name="connsiteY12" fmla="*/ 841805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51331 w 552481"/>
                    <a:gd name="connsiteY10" fmla="*/ 81978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51056 w 552481"/>
                    <a:gd name="connsiteY9" fmla="*/ 637056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51026 w 552481"/>
                    <a:gd name="connsiteY7" fmla="*/ 616991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50756 w 552481"/>
                    <a:gd name="connsiteY6" fmla="*/ 437477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50735 w 552481"/>
                    <a:gd name="connsiteY4" fmla="*/ 423083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50466 w 552481"/>
                    <a:gd name="connsiteY3" fmla="*/ 244157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52481"/>
                    <a:gd name="connsiteY0" fmla="*/ 0 h 1585520"/>
                    <a:gd name="connsiteX1" fmla="*/ 550454 w 552481"/>
                    <a:gd name="connsiteY1" fmla="*/ 236086 h 1585520"/>
                    <a:gd name="connsiteX2" fmla="*/ 488816 w 552481"/>
                    <a:gd name="connsiteY2" fmla="*/ 193543 h 1585520"/>
                    <a:gd name="connsiteX3" fmla="*/ 532877 w 552481"/>
                    <a:gd name="connsiteY3" fmla="*/ 241409 h 1585520"/>
                    <a:gd name="connsiteX4" fmla="*/ 528440 w 552481"/>
                    <a:gd name="connsiteY4" fmla="*/ 395095 h 1585520"/>
                    <a:gd name="connsiteX5" fmla="*/ 440807 w 552481"/>
                    <a:gd name="connsiteY5" fmla="*/ 347209 h 1585520"/>
                    <a:gd name="connsiteX6" fmla="*/ 530748 w 552481"/>
                    <a:gd name="connsiteY6" fmla="*/ 427144 h 1585520"/>
                    <a:gd name="connsiteX7" fmla="*/ 523630 w 552481"/>
                    <a:gd name="connsiteY7" fmla="*/ 593972 h 1585520"/>
                    <a:gd name="connsiteX8" fmla="*/ 372197 w 552481"/>
                    <a:gd name="connsiteY8" fmla="*/ 491984 h 1585520"/>
                    <a:gd name="connsiteX9" fmla="*/ 521176 w 552481"/>
                    <a:gd name="connsiteY9" fmla="*/ 611487 h 1585520"/>
                    <a:gd name="connsiteX10" fmla="*/ 508896 w 552481"/>
                    <a:gd name="connsiteY10" fmla="*/ 791532 h 1585520"/>
                    <a:gd name="connsiteX11" fmla="*/ 270832 w 552481"/>
                    <a:gd name="connsiteY11" fmla="*/ 619203 h 1585520"/>
                    <a:gd name="connsiteX12" fmla="*/ 501344 w 552481"/>
                    <a:gd name="connsiteY12" fmla="*/ 815973 h 1585520"/>
                    <a:gd name="connsiteX13" fmla="*/ 534221 w 552481"/>
                    <a:gd name="connsiteY13" fmla="*/ 989751 h 1585520"/>
                    <a:gd name="connsiteX14" fmla="*/ 184579 w 552481"/>
                    <a:gd name="connsiteY14" fmla="*/ 741931 h 1585520"/>
                    <a:gd name="connsiteX15" fmla="*/ 521700 w 552481"/>
                    <a:gd name="connsiteY15" fmla="*/ 1009232 h 1585520"/>
                    <a:gd name="connsiteX16" fmla="*/ 507056 w 552481"/>
                    <a:gd name="connsiteY16" fmla="*/ 1169267 h 1585520"/>
                    <a:gd name="connsiteX17" fmla="*/ 119129 w 552481"/>
                    <a:gd name="connsiteY17" fmla="*/ 889458 h 1585520"/>
                    <a:gd name="connsiteX18" fmla="*/ 504472 w 552481"/>
                    <a:gd name="connsiteY18" fmla="*/ 1198018 h 1585520"/>
                    <a:gd name="connsiteX19" fmla="*/ 519836 w 552481"/>
                    <a:gd name="connsiteY19" fmla="*/ 1370630 h 1585520"/>
                    <a:gd name="connsiteX20" fmla="*/ 184579 w 552481"/>
                    <a:gd name="connsiteY20" fmla="*/ 1132651 h 1585520"/>
                    <a:gd name="connsiteX21" fmla="*/ 509865 w 552481"/>
                    <a:gd name="connsiteY21" fmla="*/ 1387661 h 1585520"/>
                    <a:gd name="connsiteX22" fmla="*/ 552481 w 552481"/>
                    <a:gd name="connsiteY22" fmla="*/ 1585328 h 1585520"/>
                    <a:gd name="connsiteX23" fmla="*/ 103908 w 552481"/>
                    <a:gd name="connsiteY23" fmla="*/ 1357263 h 1585520"/>
                    <a:gd name="connsiteX24" fmla="*/ 550099 w 552481"/>
                    <a:gd name="connsiteY24" fmla="*/ 0 h 1585520"/>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534221 w 580141"/>
                    <a:gd name="connsiteY14" fmla="*/ 1044490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521700 w 580141"/>
                    <a:gd name="connsiteY16" fmla="*/ 1063971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507056 w 580141"/>
                    <a:gd name="connsiteY17" fmla="*/ 1224006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504472 w 580141"/>
                    <a:gd name="connsiteY19" fmla="*/ 125275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509865 w 580141"/>
                    <a:gd name="connsiteY22" fmla="*/ 1442400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519836 w 580141"/>
                    <a:gd name="connsiteY20" fmla="*/ 1425369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7405 w 580141"/>
                    <a:gd name="connsiteY20" fmla="*/ 1402284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521176 w 580141"/>
                    <a:gd name="connsiteY10" fmla="*/ 666226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523630 w 580141"/>
                    <a:gd name="connsiteY8" fmla="*/ 648711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30748 w 580141"/>
                    <a:gd name="connsiteY7" fmla="*/ 481883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508896 w 580141"/>
                    <a:gd name="connsiteY11" fmla="*/ 846271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501344 w 580141"/>
                    <a:gd name="connsiteY13" fmla="*/ 870712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74625 w 580141"/>
                    <a:gd name="connsiteY17" fmla="*/ 1200922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79002 w 580141"/>
                    <a:gd name="connsiteY16" fmla="*/ 1055860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84201 w 580141"/>
                    <a:gd name="connsiteY14" fmla="*/ 1018658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28440 w 580141"/>
                    <a:gd name="connsiteY5" fmla="*/ 449834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0141"/>
                    <a:gd name="connsiteY0" fmla="*/ 54739 h 1640259"/>
                    <a:gd name="connsiteX1" fmla="*/ 536842 w 580141"/>
                    <a:gd name="connsiteY1" fmla="*/ 262901 h 1640259"/>
                    <a:gd name="connsiteX2" fmla="*/ 550454 w 580141"/>
                    <a:gd name="connsiteY2" fmla="*/ 290825 h 1640259"/>
                    <a:gd name="connsiteX3" fmla="*/ 488816 w 580141"/>
                    <a:gd name="connsiteY3" fmla="*/ 248282 h 1640259"/>
                    <a:gd name="connsiteX4" fmla="*/ 532877 w 580141"/>
                    <a:gd name="connsiteY4" fmla="*/ 296148 h 1640259"/>
                    <a:gd name="connsiteX5" fmla="*/ 511048 w 580141"/>
                    <a:gd name="connsiteY5" fmla="*/ 431982 h 1640259"/>
                    <a:gd name="connsiteX6" fmla="*/ 440807 w 580141"/>
                    <a:gd name="connsiteY6" fmla="*/ 401948 h 1640259"/>
                    <a:gd name="connsiteX7" fmla="*/ 518260 w 580141"/>
                    <a:gd name="connsiteY7" fmla="*/ 474167 h 1640259"/>
                    <a:gd name="connsiteX8" fmla="*/ 498587 w 580141"/>
                    <a:gd name="connsiteY8" fmla="*/ 638313 h 1640259"/>
                    <a:gd name="connsiteX9" fmla="*/ 372197 w 580141"/>
                    <a:gd name="connsiteY9" fmla="*/ 546723 h 1640259"/>
                    <a:gd name="connsiteX10" fmla="*/ 498617 w 580141"/>
                    <a:gd name="connsiteY10" fmla="*/ 658378 h 1640259"/>
                    <a:gd name="connsiteX11" fmla="*/ 484050 w 580141"/>
                    <a:gd name="connsiteY11" fmla="*/ 820768 h 1640259"/>
                    <a:gd name="connsiteX12" fmla="*/ 270832 w 580141"/>
                    <a:gd name="connsiteY12" fmla="*/ 673942 h 1640259"/>
                    <a:gd name="connsiteX13" fmla="*/ 478917 w 580141"/>
                    <a:gd name="connsiteY13" fmla="*/ 852794 h 1640259"/>
                    <a:gd name="connsiteX14" fmla="*/ 469294 w 580141"/>
                    <a:gd name="connsiteY14" fmla="*/ 1003356 h 1640259"/>
                    <a:gd name="connsiteX15" fmla="*/ 184579 w 580141"/>
                    <a:gd name="connsiteY15" fmla="*/ 796670 h 1640259"/>
                    <a:gd name="connsiteX16" fmla="*/ 466579 w 580141"/>
                    <a:gd name="connsiteY16" fmla="*/ 1043108 h 1640259"/>
                    <a:gd name="connsiteX17" fmla="*/ 459783 w 580141"/>
                    <a:gd name="connsiteY17" fmla="*/ 1180585 h 1640259"/>
                    <a:gd name="connsiteX18" fmla="*/ 119129 w 580141"/>
                    <a:gd name="connsiteY18" fmla="*/ 944197 h 1640259"/>
                    <a:gd name="connsiteX19" fmla="*/ 467006 w 580141"/>
                    <a:gd name="connsiteY19" fmla="*/ 1229607 h 1640259"/>
                    <a:gd name="connsiteX20" fmla="*/ 480083 w 580141"/>
                    <a:gd name="connsiteY20" fmla="*/ 1384563 h 1640259"/>
                    <a:gd name="connsiteX21" fmla="*/ 184579 w 580141"/>
                    <a:gd name="connsiteY21" fmla="*/ 1187390 h 1640259"/>
                    <a:gd name="connsiteX22" fmla="*/ 480050 w 580141"/>
                    <a:gd name="connsiteY22" fmla="*/ 1411796 h 1640259"/>
                    <a:gd name="connsiteX23" fmla="*/ 552481 w 580141"/>
                    <a:gd name="connsiteY23" fmla="*/ 1640067 h 1640259"/>
                    <a:gd name="connsiteX24" fmla="*/ 103908 w 580141"/>
                    <a:gd name="connsiteY24" fmla="*/ 1412002 h 1640259"/>
                    <a:gd name="connsiteX25" fmla="*/ 550099 w 580141"/>
                    <a:gd name="connsiteY25" fmla="*/ 54739 h 1640259"/>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11048 w 582162"/>
                    <a:gd name="connsiteY4" fmla="*/ 431271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 name="connsiteX0" fmla="*/ 550099 w 582162"/>
                    <a:gd name="connsiteY0" fmla="*/ 54028 h 1639548"/>
                    <a:gd name="connsiteX1" fmla="*/ 536842 w 582162"/>
                    <a:gd name="connsiteY1" fmla="*/ 262190 h 1639548"/>
                    <a:gd name="connsiteX2" fmla="*/ 488816 w 582162"/>
                    <a:gd name="connsiteY2" fmla="*/ 247571 h 1639548"/>
                    <a:gd name="connsiteX3" fmla="*/ 532877 w 582162"/>
                    <a:gd name="connsiteY3" fmla="*/ 295437 h 1639548"/>
                    <a:gd name="connsiteX4" fmla="*/ 526021 w 582162"/>
                    <a:gd name="connsiteY4" fmla="*/ 441538 h 1639548"/>
                    <a:gd name="connsiteX5" fmla="*/ 440807 w 582162"/>
                    <a:gd name="connsiteY5" fmla="*/ 401237 h 1639548"/>
                    <a:gd name="connsiteX6" fmla="*/ 518260 w 582162"/>
                    <a:gd name="connsiteY6" fmla="*/ 473456 h 1639548"/>
                    <a:gd name="connsiteX7" fmla="*/ 498587 w 582162"/>
                    <a:gd name="connsiteY7" fmla="*/ 637602 h 1639548"/>
                    <a:gd name="connsiteX8" fmla="*/ 372197 w 582162"/>
                    <a:gd name="connsiteY8" fmla="*/ 546012 h 1639548"/>
                    <a:gd name="connsiteX9" fmla="*/ 498617 w 582162"/>
                    <a:gd name="connsiteY9" fmla="*/ 657667 h 1639548"/>
                    <a:gd name="connsiteX10" fmla="*/ 484050 w 582162"/>
                    <a:gd name="connsiteY10" fmla="*/ 820057 h 1639548"/>
                    <a:gd name="connsiteX11" fmla="*/ 270832 w 582162"/>
                    <a:gd name="connsiteY11" fmla="*/ 673231 h 1639548"/>
                    <a:gd name="connsiteX12" fmla="*/ 478917 w 582162"/>
                    <a:gd name="connsiteY12" fmla="*/ 852083 h 1639548"/>
                    <a:gd name="connsiteX13" fmla="*/ 469294 w 582162"/>
                    <a:gd name="connsiteY13" fmla="*/ 1002645 h 1639548"/>
                    <a:gd name="connsiteX14" fmla="*/ 184579 w 582162"/>
                    <a:gd name="connsiteY14" fmla="*/ 795959 h 1639548"/>
                    <a:gd name="connsiteX15" fmla="*/ 466579 w 582162"/>
                    <a:gd name="connsiteY15" fmla="*/ 1042397 h 1639548"/>
                    <a:gd name="connsiteX16" fmla="*/ 459783 w 582162"/>
                    <a:gd name="connsiteY16" fmla="*/ 1179874 h 1639548"/>
                    <a:gd name="connsiteX17" fmla="*/ 119129 w 582162"/>
                    <a:gd name="connsiteY17" fmla="*/ 943486 h 1639548"/>
                    <a:gd name="connsiteX18" fmla="*/ 467006 w 582162"/>
                    <a:gd name="connsiteY18" fmla="*/ 1228896 h 1639548"/>
                    <a:gd name="connsiteX19" fmla="*/ 480083 w 582162"/>
                    <a:gd name="connsiteY19" fmla="*/ 1383852 h 1639548"/>
                    <a:gd name="connsiteX20" fmla="*/ 184579 w 582162"/>
                    <a:gd name="connsiteY20" fmla="*/ 1186679 h 1639548"/>
                    <a:gd name="connsiteX21" fmla="*/ 480050 w 582162"/>
                    <a:gd name="connsiteY21" fmla="*/ 1411085 h 1639548"/>
                    <a:gd name="connsiteX22" fmla="*/ 552481 w 582162"/>
                    <a:gd name="connsiteY22" fmla="*/ 1639356 h 1639548"/>
                    <a:gd name="connsiteX23" fmla="*/ 103908 w 582162"/>
                    <a:gd name="connsiteY23" fmla="*/ 1411291 h 1639548"/>
                    <a:gd name="connsiteX24" fmla="*/ 550099 w 582162"/>
                    <a:gd name="connsiteY24" fmla="*/ 54028 h 1639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82162" h="1639548">
                      <a:moveTo>
                        <a:pt x="550099" y="54028"/>
                      </a:moveTo>
                      <a:cubicBezTo>
                        <a:pt x="624739" y="-134938"/>
                        <a:pt x="547056" y="229933"/>
                        <a:pt x="536842" y="262190"/>
                      </a:cubicBezTo>
                      <a:cubicBezTo>
                        <a:pt x="526628" y="294447"/>
                        <a:pt x="489477" y="242030"/>
                        <a:pt x="488816" y="247571"/>
                      </a:cubicBezTo>
                      <a:lnTo>
                        <a:pt x="532877" y="295437"/>
                      </a:lnTo>
                      <a:cubicBezTo>
                        <a:pt x="532967" y="355079"/>
                        <a:pt x="525931" y="381896"/>
                        <a:pt x="526021" y="441538"/>
                      </a:cubicBezTo>
                      <a:lnTo>
                        <a:pt x="440807" y="401237"/>
                      </a:lnTo>
                      <a:lnTo>
                        <a:pt x="518260" y="473456"/>
                      </a:lnTo>
                      <a:lnTo>
                        <a:pt x="498587" y="637602"/>
                      </a:lnTo>
                      <a:lnTo>
                        <a:pt x="372197" y="546012"/>
                      </a:lnTo>
                      <a:lnTo>
                        <a:pt x="498617" y="657667"/>
                      </a:lnTo>
                      <a:cubicBezTo>
                        <a:pt x="498709" y="718576"/>
                        <a:pt x="483958" y="759148"/>
                        <a:pt x="484050" y="820057"/>
                      </a:cubicBezTo>
                      <a:lnTo>
                        <a:pt x="270832" y="673231"/>
                      </a:lnTo>
                      <a:lnTo>
                        <a:pt x="478917" y="852083"/>
                      </a:lnTo>
                      <a:lnTo>
                        <a:pt x="469294" y="1002645"/>
                      </a:lnTo>
                      <a:lnTo>
                        <a:pt x="184579" y="795959"/>
                      </a:lnTo>
                      <a:lnTo>
                        <a:pt x="466579" y="1042397"/>
                      </a:lnTo>
                      <a:lnTo>
                        <a:pt x="459783" y="1179874"/>
                      </a:lnTo>
                      <a:lnTo>
                        <a:pt x="119129" y="943486"/>
                      </a:lnTo>
                      <a:lnTo>
                        <a:pt x="467006" y="1228896"/>
                      </a:lnTo>
                      <a:cubicBezTo>
                        <a:pt x="467092" y="1286367"/>
                        <a:pt x="479997" y="1326381"/>
                        <a:pt x="480083" y="1383852"/>
                      </a:cubicBezTo>
                      <a:lnTo>
                        <a:pt x="184579" y="1186679"/>
                      </a:lnTo>
                      <a:lnTo>
                        <a:pt x="480050" y="1411085"/>
                      </a:lnTo>
                      <a:cubicBezTo>
                        <a:pt x="480132" y="1465879"/>
                        <a:pt x="497607" y="1538525"/>
                        <a:pt x="552481" y="1639356"/>
                      </a:cubicBezTo>
                      <a:cubicBezTo>
                        <a:pt x="331520" y="1644295"/>
                        <a:pt x="189138" y="1553987"/>
                        <a:pt x="103908" y="1411291"/>
                      </a:cubicBezTo>
                      <a:cubicBezTo>
                        <a:pt x="-144138" y="987527"/>
                        <a:pt x="70524" y="647047"/>
                        <a:pt x="550099" y="54028"/>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nvGrpSpPr>
                <p:cNvPr id="30" name="Group 15">
                  <a:extLst>
                    <a:ext uri="{FF2B5EF4-FFF2-40B4-BE49-F238E27FC236}">
                      <a16:creationId xmlns:a16="http://schemas.microsoft.com/office/drawing/2014/main" id="{3295F797-CCB3-83BF-9A65-436BC5DD346B}"/>
                    </a:ext>
                  </a:extLst>
                </p:cNvPr>
                <p:cNvGrpSpPr/>
                <p:nvPr/>
              </p:nvGrpSpPr>
              <p:grpSpPr>
                <a:xfrm rot="18284720">
                  <a:off x="10094144" y="3209875"/>
                  <a:ext cx="459730" cy="662525"/>
                  <a:chOff x="967240" y="3289369"/>
                  <a:chExt cx="1100200" cy="1585520"/>
                </a:xfrm>
              </p:grpSpPr>
              <p:sp>
                <p:nvSpPr>
                  <p:cNvPr id="31" name="Freeform 16">
                    <a:extLst>
                      <a:ext uri="{FF2B5EF4-FFF2-40B4-BE49-F238E27FC236}">
                        <a16:creationId xmlns:a16="http://schemas.microsoft.com/office/drawing/2014/main" id="{B28B8E36-1601-4038-F252-3656704B4F58}"/>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32" name="Freeform 17">
                    <a:extLst>
                      <a:ext uri="{FF2B5EF4-FFF2-40B4-BE49-F238E27FC236}">
                        <a16:creationId xmlns:a16="http://schemas.microsoft.com/office/drawing/2014/main" id="{30B538E7-EC8B-B5EE-DC27-5D3E37BCF7D0}"/>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grpSp>
      <p:grpSp>
        <p:nvGrpSpPr>
          <p:cNvPr id="80" name="그룹 79">
            <a:extLst>
              <a:ext uri="{FF2B5EF4-FFF2-40B4-BE49-F238E27FC236}">
                <a16:creationId xmlns:a16="http://schemas.microsoft.com/office/drawing/2014/main" id="{3A9736D8-DE45-E08C-67D2-3A5FC7FACE2B}"/>
              </a:ext>
            </a:extLst>
          </p:cNvPr>
          <p:cNvGrpSpPr/>
          <p:nvPr/>
        </p:nvGrpSpPr>
        <p:grpSpPr>
          <a:xfrm>
            <a:off x="1306972" y="3609344"/>
            <a:ext cx="924444" cy="795845"/>
            <a:chOff x="7521194" y="5284915"/>
            <a:chExt cx="1137987" cy="979683"/>
          </a:xfrm>
        </p:grpSpPr>
        <p:grpSp>
          <p:nvGrpSpPr>
            <p:cNvPr id="81" name="Group 7">
              <a:extLst>
                <a:ext uri="{FF2B5EF4-FFF2-40B4-BE49-F238E27FC236}">
                  <a16:creationId xmlns:a16="http://schemas.microsoft.com/office/drawing/2014/main" id="{F25438BE-FF60-D8C9-CAB0-5A616223C484}"/>
                </a:ext>
              </a:extLst>
            </p:cNvPr>
            <p:cNvGrpSpPr/>
            <p:nvPr/>
          </p:nvGrpSpPr>
          <p:grpSpPr>
            <a:xfrm>
              <a:off x="7521194" y="5284915"/>
              <a:ext cx="1137987" cy="979683"/>
              <a:chOff x="5580112" y="4160675"/>
              <a:chExt cx="2016224" cy="1735751"/>
            </a:xfrm>
          </p:grpSpPr>
          <p:sp>
            <p:nvSpPr>
              <p:cNvPr id="83" name="Trapezoid 1">
                <a:extLst>
                  <a:ext uri="{FF2B5EF4-FFF2-40B4-BE49-F238E27FC236}">
                    <a16:creationId xmlns:a16="http://schemas.microsoft.com/office/drawing/2014/main" id="{37B11039-2148-05B6-6387-0B0AF5DCDAB0}"/>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84" name="Trapezoid 6">
                <a:extLst>
                  <a:ext uri="{FF2B5EF4-FFF2-40B4-BE49-F238E27FC236}">
                    <a16:creationId xmlns:a16="http://schemas.microsoft.com/office/drawing/2014/main" id="{C36DE3BB-4911-0A1B-A3D2-CB8F34673165}"/>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85" name="Oval 5">
                <a:extLst>
                  <a:ext uri="{FF2B5EF4-FFF2-40B4-BE49-F238E27FC236}">
                    <a16:creationId xmlns:a16="http://schemas.microsoft.com/office/drawing/2014/main" id="{4F8A5DD8-5671-0179-0642-9739D08E1261}"/>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82" name="Chord 23">
              <a:extLst>
                <a:ext uri="{FF2B5EF4-FFF2-40B4-BE49-F238E27FC236}">
                  <a16:creationId xmlns:a16="http://schemas.microsoft.com/office/drawing/2014/main" id="{4F79A7F9-86BA-01FC-9F90-0BC55E1E896C}"/>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8" name="그룹 97">
            <a:extLst>
              <a:ext uri="{FF2B5EF4-FFF2-40B4-BE49-F238E27FC236}">
                <a16:creationId xmlns:a16="http://schemas.microsoft.com/office/drawing/2014/main" id="{936187B8-02E5-CB30-540C-AE5837B53B3A}"/>
              </a:ext>
            </a:extLst>
          </p:cNvPr>
          <p:cNvGrpSpPr/>
          <p:nvPr/>
        </p:nvGrpSpPr>
        <p:grpSpPr>
          <a:xfrm>
            <a:off x="4055338" y="3050113"/>
            <a:ext cx="924443" cy="1300294"/>
            <a:chOff x="4994868" y="4685792"/>
            <a:chExt cx="1137987" cy="1600659"/>
          </a:xfrm>
        </p:grpSpPr>
        <p:grpSp>
          <p:nvGrpSpPr>
            <p:cNvPr id="74" name="그룹 73">
              <a:extLst>
                <a:ext uri="{FF2B5EF4-FFF2-40B4-BE49-F238E27FC236}">
                  <a16:creationId xmlns:a16="http://schemas.microsoft.com/office/drawing/2014/main" id="{F5E34428-92E5-D766-D1C1-B3F9D765DDB3}"/>
                </a:ext>
              </a:extLst>
            </p:cNvPr>
            <p:cNvGrpSpPr/>
            <p:nvPr/>
          </p:nvGrpSpPr>
          <p:grpSpPr>
            <a:xfrm>
              <a:off x="4994868" y="5306768"/>
              <a:ext cx="1137987" cy="979683"/>
              <a:chOff x="7521194" y="5284915"/>
              <a:chExt cx="1137987" cy="979683"/>
            </a:xfrm>
          </p:grpSpPr>
          <p:grpSp>
            <p:nvGrpSpPr>
              <p:cNvPr id="75" name="Group 7">
                <a:extLst>
                  <a:ext uri="{FF2B5EF4-FFF2-40B4-BE49-F238E27FC236}">
                    <a16:creationId xmlns:a16="http://schemas.microsoft.com/office/drawing/2014/main" id="{9AE94766-3CCC-F46D-9698-2A5738A17777}"/>
                  </a:ext>
                </a:extLst>
              </p:cNvPr>
              <p:cNvGrpSpPr/>
              <p:nvPr/>
            </p:nvGrpSpPr>
            <p:grpSpPr>
              <a:xfrm>
                <a:off x="7521194" y="5284915"/>
                <a:ext cx="1137987" cy="979683"/>
                <a:chOff x="5580112" y="4160675"/>
                <a:chExt cx="2016224" cy="1735751"/>
              </a:xfrm>
            </p:grpSpPr>
            <p:sp>
              <p:nvSpPr>
                <p:cNvPr id="77" name="Trapezoid 1">
                  <a:extLst>
                    <a:ext uri="{FF2B5EF4-FFF2-40B4-BE49-F238E27FC236}">
                      <a16:creationId xmlns:a16="http://schemas.microsoft.com/office/drawing/2014/main" id="{9CB6A8FF-5D89-1BAD-5D8C-CF057FE91A39}"/>
                    </a:ext>
                  </a:extLst>
                </p:cNvPr>
                <p:cNvSpPr/>
                <p:nvPr/>
              </p:nvSpPr>
              <p:spPr>
                <a:xfrm rot="10800000">
                  <a:off x="5796136" y="4653136"/>
                  <a:ext cx="1584176" cy="1243290"/>
                </a:xfrm>
                <a:custGeom>
                  <a:avLst/>
                  <a:gdLst>
                    <a:gd name="connsiteX0" fmla="*/ 0 w 1584176"/>
                    <a:gd name="connsiteY0" fmla="*/ 1216152 h 1216152"/>
                    <a:gd name="connsiteX1" fmla="*/ 304038 w 1584176"/>
                    <a:gd name="connsiteY1" fmla="*/ 0 h 1216152"/>
                    <a:gd name="connsiteX2" fmla="*/ 1280138 w 1584176"/>
                    <a:gd name="connsiteY2" fmla="*/ 0 h 1216152"/>
                    <a:gd name="connsiteX3" fmla="*/ 1584176 w 1584176"/>
                    <a:gd name="connsiteY3" fmla="*/ 1216152 h 1216152"/>
                    <a:gd name="connsiteX4" fmla="*/ 0 w 1584176"/>
                    <a:gd name="connsiteY4" fmla="*/ 1216152 h 1216152"/>
                    <a:gd name="connsiteX0" fmla="*/ 0 w 1584176"/>
                    <a:gd name="connsiteY0" fmla="*/ 1235792 h 1235792"/>
                    <a:gd name="connsiteX1" fmla="*/ 304038 w 1584176"/>
                    <a:gd name="connsiteY1" fmla="*/ 19640 h 1235792"/>
                    <a:gd name="connsiteX2" fmla="*/ 1280138 w 1584176"/>
                    <a:gd name="connsiteY2" fmla="*/ 19640 h 1235792"/>
                    <a:gd name="connsiteX3" fmla="*/ 1584176 w 1584176"/>
                    <a:gd name="connsiteY3" fmla="*/ 1235792 h 1235792"/>
                    <a:gd name="connsiteX4" fmla="*/ 0 w 1584176"/>
                    <a:gd name="connsiteY4" fmla="*/ 1235792 h 1235792"/>
                    <a:gd name="connsiteX0" fmla="*/ 0 w 1584176"/>
                    <a:gd name="connsiteY0" fmla="*/ 1243290 h 1243290"/>
                    <a:gd name="connsiteX1" fmla="*/ 304038 w 1584176"/>
                    <a:gd name="connsiteY1" fmla="*/ 27138 h 1243290"/>
                    <a:gd name="connsiteX2" fmla="*/ 1280138 w 1584176"/>
                    <a:gd name="connsiteY2" fmla="*/ 27138 h 1243290"/>
                    <a:gd name="connsiteX3" fmla="*/ 1584176 w 1584176"/>
                    <a:gd name="connsiteY3" fmla="*/ 1243290 h 1243290"/>
                    <a:gd name="connsiteX4" fmla="*/ 0 w 1584176"/>
                    <a:gd name="connsiteY4" fmla="*/ 1243290 h 12432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176" h="1243290">
                      <a:moveTo>
                        <a:pt x="0" y="1243290"/>
                      </a:moveTo>
                      <a:lnTo>
                        <a:pt x="304038" y="27138"/>
                      </a:lnTo>
                      <a:cubicBezTo>
                        <a:pt x="629405" y="-57"/>
                        <a:pt x="941174" y="-17053"/>
                        <a:pt x="1280138" y="27138"/>
                      </a:cubicBezTo>
                      <a:lnTo>
                        <a:pt x="1584176" y="1243290"/>
                      </a:lnTo>
                      <a:lnTo>
                        <a:pt x="0" y="1243290"/>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78" name="Trapezoid 6">
                  <a:extLst>
                    <a:ext uri="{FF2B5EF4-FFF2-40B4-BE49-F238E27FC236}">
                      <a16:creationId xmlns:a16="http://schemas.microsoft.com/office/drawing/2014/main" id="{E8D0C109-9366-8E24-DC7D-94025D5A6959}"/>
                    </a:ext>
                  </a:extLst>
                </p:cNvPr>
                <p:cNvSpPr/>
                <p:nvPr/>
              </p:nvSpPr>
              <p:spPr>
                <a:xfrm rot="10800000">
                  <a:off x="5580112" y="4312147"/>
                  <a:ext cx="2016224" cy="471979"/>
                </a:xfrm>
                <a:custGeom>
                  <a:avLst/>
                  <a:gdLst>
                    <a:gd name="connsiteX0" fmla="*/ 0 w 2016224"/>
                    <a:gd name="connsiteY0" fmla="*/ 360040 h 360040"/>
                    <a:gd name="connsiteX1" fmla="*/ 128109 w 2016224"/>
                    <a:gd name="connsiteY1" fmla="*/ 0 h 360040"/>
                    <a:gd name="connsiteX2" fmla="*/ 1888115 w 2016224"/>
                    <a:gd name="connsiteY2" fmla="*/ 0 h 360040"/>
                    <a:gd name="connsiteX3" fmla="*/ 2016224 w 2016224"/>
                    <a:gd name="connsiteY3" fmla="*/ 360040 h 360040"/>
                    <a:gd name="connsiteX4" fmla="*/ 0 w 2016224"/>
                    <a:gd name="connsiteY4" fmla="*/ 360040 h 360040"/>
                    <a:gd name="connsiteX0" fmla="*/ 0 w 2016224"/>
                    <a:gd name="connsiteY0" fmla="*/ 431046 h 431046"/>
                    <a:gd name="connsiteX1" fmla="*/ 128109 w 2016224"/>
                    <a:gd name="connsiteY1" fmla="*/ 71006 h 431046"/>
                    <a:gd name="connsiteX2" fmla="*/ 1888115 w 2016224"/>
                    <a:gd name="connsiteY2" fmla="*/ 71006 h 431046"/>
                    <a:gd name="connsiteX3" fmla="*/ 2016224 w 2016224"/>
                    <a:gd name="connsiteY3" fmla="*/ 431046 h 431046"/>
                    <a:gd name="connsiteX4" fmla="*/ 0 w 2016224"/>
                    <a:gd name="connsiteY4" fmla="*/ 431046 h 431046"/>
                    <a:gd name="connsiteX0" fmla="*/ 0 w 2016224"/>
                    <a:gd name="connsiteY0" fmla="*/ 458241 h 458241"/>
                    <a:gd name="connsiteX1" fmla="*/ 128109 w 2016224"/>
                    <a:gd name="connsiteY1" fmla="*/ 98201 h 458241"/>
                    <a:gd name="connsiteX2" fmla="*/ 1888115 w 2016224"/>
                    <a:gd name="connsiteY2" fmla="*/ 98201 h 458241"/>
                    <a:gd name="connsiteX3" fmla="*/ 2016224 w 2016224"/>
                    <a:gd name="connsiteY3" fmla="*/ 458241 h 458241"/>
                    <a:gd name="connsiteX4" fmla="*/ 0 w 2016224"/>
                    <a:gd name="connsiteY4" fmla="*/ 458241 h 458241"/>
                    <a:gd name="connsiteX0" fmla="*/ 0 w 2016224"/>
                    <a:gd name="connsiteY0" fmla="*/ 465296 h 465296"/>
                    <a:gd name="connsiteX1" fmla="*/ 128109 w 2016224"/>
                    <a:gd name="connsiteY1" fmla="*/ 105256 h 465296"/>
                    <a:gd name="connsiteX2" fmla="*/ 1888115 w 2016224"/>
                    <a:gd name="connsiteY2" fmla="*/ 105256 h 465296"/>
                    <a:gd name="connsiteX3" fmla="*/ 2016224 w 2016224"/>
                    <a:gd name="connsiteY3" fmla="*/ 465296 h 465296"/>
                    <a:gd name="connsiteX4" fmla="*/ 0 w 2016224"/>
                    <a:gd name="connsiteY4" fmla="*/ 465296 h 465296"/>
                    <a:gd name="connsiteX0" fmla="*/ 0 w 2016224"/>
                    <a:gd name="connsiteY0" fmla="*/ 471979 h 471979"/>
                    <a:gd name="connsiteX1" fmla="*/ 128109 w 2016224"/>
                    <a:gd name="connsiteY1" fmla="*/ 111939 h 471979"/>
                    <a:gd name="connsiteX2" fmla="*/ 1888115 w 2016224"/>
                    <a:gd name="connsiteY2" fmla="*/ 111939 h 471979"/>
                    <a:gd name="connsiteX3" fmla="*/ 2016224 w 2016224"/>
                    <a:gd name="connsiteY3" fmla="*/ 471979 h 471979"/>
                    <a:gd name="connsiteX4" fmla="*/ 0 w 2016224"/>
                    <a:gd name="connsiteY4" fmla="*/ 471979 h 471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24" h="471979">
                      <a:moveTo>
                        <a:pt x="0" y="471979"/>
                      </a:moveTo>
                      <a:lnTo>
                        <a:pt x="128109" y="111939"/>
                      </a:lnTo>
                      <a:cubicBezTo>
                        <a:pt x="572010" y="-7034"/>
                        <a:pt x="1260655" y="-64822"/>
                        <a:pt x="1888115" y="111939"/>
                      </a:cubicBezTo>
                      <a:lnTo>
                        <a:pt x="2016224" y="471979"/>
                      </a:lnTo>
                      <a:lnTo>
                        <a:pt x="0" y="471979"/>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sp>
              <p:nvSpPr>
                <p:cNvPr id="79" name="Oval 5">
                  <a:extLst>
                    <a:ext uri="{FF2B5EF4-FFF2-40B4-BE49-F238E27FC236}">
                      <a16:creationId xmlns:a16="http://schemas.microsoft.com/office/drawing/2014/main" id="{D212BED1-6F79-A445-AE1A-EEB9CD8E76C1}"/>
                    </a:ext>
                  </a:extLst>
                </p:cNvPr>
                <p:cNvSpPr/>
                <p:nvPr/>
              </p:nvSpPr>
              <p:spPr>
                <a:xfrm>
                  <a:off x="5580223" y="4160675"/>
                  <a:ext cx="2016000" cy="302944"/>
                </a:xfrm>
                <a:prstGeom prst="ellips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sp>
            <p:nvSpPr>
              <p:cNvPr id="76" name="Chord 23">
                <a:extLst>
                  <a:ext uri="{FF2B5EF4-FFF2-40B4-BE49-F238E27FC236}">
                    <a16:creationId xmlns:a16="http://schemas.microsoft.com/office/drawing/2014/main" id="{B6E00134-E963-E8DB-BF80-78F1632F9B7E}"/>
                  </a:ext>
                </a:extLst>
              </p:cNvPr>
              <p:cNvSpPr/>
              <p:nvPr/>
            </p:nvSpPr>
            <p:spPr>
              <a:xfrm>
                <a:off x="7788585" y="5306768"/>
                <a:ext cx="578589" cy="141955"/>
              </a:xfrm>
              <a:custGeom>
                <a:avLst/>
                <a:gdLst>
                  <a:gd name="connsiteX0" fmla="*/ 115433 w 914400"/>
                  <a:gd name="connsiteY0" fmla="*/ 153510 h 914400"/>
                  <a:gd name="connsiteX1" fmla="*/ 462323 w 914400"/>
                  <a:gd name="connsiteY1" fmla="*/ 28 h 914400"/>
                  <a:gd name="connsiteX2" fmla="*/ 805686 w 914400"/>
                  <a:gd name="connsiteY2" fmla="*/ 161244 h 914400"/>
                  <a:gd name="connsiteX3" fmla="*/ 115433 w 914400"/>
                  <a:gd name="connsiteY3" fmla="*/ 153510 h 914400"/>
                  <a:gd name="connsiteX0" fmla="*/ 0 w 723591"/>
                  <a:gd name="connsiteY0" fmla="*/ 177315 h 177532"/>
                  <a:gd name="connsiteX1" fmla="*/ 380228 w 723591"/>
                  <a:gd name="connsiteY1" fmla="*/ 21 h 177532"/>
                  <a:gd name="connsiteX2" fmla="*/ 723591 w 723591"/>
                  <a:gd name="connsiteY2" fmla="*/ 161237 h 177532"/>
                  <a:gd name="connsiteX3" fmla="*/ 0 w 723591"/>
                  <a:gd name="connsiteY3" fmla="*/ 177315 h 177532"/>
                  <a:gd name="connsiteX0" fmla="*/ 0 w 759310"/>
                  <a:gd name="connsiteY0" fmla="*/ 177315 h 185049"/>
                  <a:gd name="connsiteX1" fmla="*/ 380228 w 759310"/>
                  <a:gd name="connsiteY1" fmla="*/ 21 h 185049"/>
                  <a:gd name="connsiteX2" fmla="*/ 759310 w 759310"/>
                  <a:gd name="connsiteY2" fmla="*/ 185049 h 185049"/>
                  <a:gd name="connsiteX3" fmla="*/ 0 w 759310"/>
                  <a:gd name="connsiteY3" fmla="*/ 177315 h 185049"/>
                  <a:gd name="connsiteX0" fmla="*/ 0 w 759310"/>
                  <a:gd name="connsiteY0" fmla="*/ 177315 h 188144"/>
                  <a:gd name="connsiteX1" fmla="*/ 380228 w 759310"/>
                  <a:gd name="connsiteY1" fmla="*/ 21 h 188144"/>
                  <a:gd name="connsiteX2" fmla="*/ 759310 w 759310"/>
                  <a:gd name="connsiteY2" fmla="*/ 185049 h 188144"/>
                  <a:gd name="connsiteX3" fmla="*/ 0 w 759310"/>
                  <a:gd name="connsiteY3" fmla="*/ 177315 h 188144"/>
                  <a:gd name="connsiteX0" fmla="*/ 0 w 759310"/>
                  <a:gd name="connsiteY0" fmla="*/ 177315 h 191233"/>
                  <a:gd name="connsiteX1" fmla="*/ 380228 w 759310"/>
                  <a:gd name="connsiteY1" fmla="*/ 21 h 191233"/>
                  <a:gd name="connsiteX2" fmla="*/ 759310 w 759310"/>
                  <a:gd name="connsiteY2" fmla="*/ 185049 h 191233"/>
                  <a:gd name="connsiteX3" fmla="*/ 0 w 759310"/>
                  <a:gd name="connsiteY3" fmla="*/ 177315 h 191233"/>
                  <a:gd name="connsiteX0" fmla="*/ 0 w 759310"/>
                  <a:gd name="connsiteY0" fmla="*/ 177315 h 187572"/>
                  <a:gd name="connsiteX1" fmla="*/ 380228 w 759310"/>
                  <a:gd name="connsiteY1" fmla="*/ 21 h 187572"/>
                  <a:gd name="connsiteX2" fmla="*/ 759310 w 759310"/>
                  <a:gd name="connsiteY2" fmla="*/ 177905 h 187572"/>
                  <a:gd name="connsiteX3" fmla="*/ 0 w 759310"/>
                  <a:gd name="connsiteY3" fmla="*/ 177315 h 187572"/>
                  <a:gd name="connsiteX0" fmla="*/ 0 w 768835"/>
                  <a:gd name="connsiteY0" fmla="*/ 177315 h 188632"/>
                  <a:gd name="connsiteX1" fmla="*/ 380228 w 768835"/>
                  <a:gd name="connsiteY1" fmla="*/ 21 h 188632"/>
                  <a:gd name="connsiteX2" fmla="*/ 768835 w 768835"/>
                  <a:gd name="connsiteY2" fmla="*/ 180287 h 188632"/>
                  <a:gd name="connsiteX3" fmla="*/ 0 w 768835"/>
                  <a:gd name="connsiteY3" fmla="*/ 177315 h 188632"/>
                </a:gdLst>
                <a:ahLst/>
                <a:cxnLst>
                  <a:cxn ang="0">
                    <a:pos x="connsiteX0" y="connsiteY0"/>
                  </a:cxn>
                  <a:cxn ang="0">
                    <a:pos x="connsiteX1" y="connsiteY1"/>
                  </a:cxn>
                  <a:cxn ang="0">
                    <a:pos x="connsiteX2" y="connsiteY2"/>
                  </a:cxn>
                  <a:cxn ang="0">
                    <a:pos x="connsiteX3" y="connsiteY3"/>
                  </a:cxn>
                </a:cxnLst>
                <a:rect l="l" t="t" r="r" b="b"/>
                <a:pathLst>
                  <a:path w="768835" h="188632">
                    <a:moveTo>
                      <a:pt x="0" y="177315"/>
                    </a:moveTo>
                    <a:cubicBezTo>
                      <a:pt x="87950" y="78338"/>
                      <a:pt x="247828" y="-1462"/>
                      <a:pt x="380228" y="21"/>
                    </a:cubicBezTo>
                    <a:cubicBezTo>
                      <a:pt x="512627" y="1505"/>
                      <a:pt x="683125" y="79364"/>
                      <a:pt x="768835" y="180287"/>
                    </a:cubicBezTo>
                    <a:cubicBezTo>
                      <a:pt x="513351" y="189616"/>
                      <a:pt x="257866" y="194180"/>
                      <a:pt x="0" y="177315"/>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latin typeface="Alexandria" pitchFamily="2" charset="-78"/>
                </a:endParaRPr>
              </a:p>
            </p:txBody>
          </p:sp>
        </p:grpSp>
        <p:grpSp>
          <p:nvGrpSpPr>
            <p:cNvPr id="94" name="그룹 93">
              <a:extLst>
                <a:ext uri="{FF2B5EF4-FFF2-40B4-BE49-F238E27FC236}">
                  <a16:creationId xmlns:a16="http://schemas.microsoft.com/office/drawing/2014/main" id="{6E3404CF-760B-F221-B262-CCB598D3EDDE}"/>
                </a:ext>
              </a:extLst>
            </p:cNvPr>
            <p:cNvGrpSpPr/>
            <p:nvPr/>
          </p:nvGrpSpPr>
          <p:grpSpPr>
            <a:xfrm>
              <a:off x="5172645" y="4685792"/>
              <a:ext cx="469469" cy="643505"/>
              <a:chOff x="5172645" y="4685792"/>
              <a:chExt cx="469469" cy="643505"/>
            </a:xfrm>
          </p:grpSpPr>
          <p:sp>
            <p:nvSpPr>
              <p:cNvPr id="93" name="자유형: 도형 92">
                <a:extLst>
                  <a:ext uri="{FF2B5EF4-FFF2-40B4-BE49-F238E27FC236}">
                    <a16:creationId xmlns:a16="http://schemas.microsoft.com/office/drawing/2014/main" id="{D54CEC20-CEB1-609B-7E93-0FABB7E247E1}"/>
                  </a:ext>
                </a:extLst>
              </p:cNvPr>
              <p:cNvSpPr/>
              <p:nvPr/>
            </p:nvSpPr>
            <p:spPr>
              <a:xfrm>
                <a:off x="5517203" y="4940891"/>
                <a:ext cx="124911" cy="388406"/>
              </a:xfrm>
              <a:custGeom>
                <a:avLst/>
                <a:gdLst>
                  <a:gd name="connsiteX0" fmla="*/ 23804 w 124911"/>
                  <a:gd name="connsiteY0" fmla="*/ 0 h 388406"/>
                  <a:gd name="connsiteX1" fmla="*/ 79744 w 124911"/>
                  <a:gd name="connsiteY1" fmla="*/ 2619 h 388406"/>
                  <a:gd name="connsiteX2" fmla="*/ 97940 w 124911"/>
                  <a:gd name="connsiteY2" fmla="*/ 271302 h 388406"/>
                  <a:gd name="connsiteX3" fmla="*/ 61544 w 124911"/>
                  <a:gd name="connsiteY3" fmla="*/ 359838 h 388406"/>
                  <a:gd name="connsiteX4" fmla="*/ 52549 w 124911"/>
                  <a:gd name="connsiteY4" fmla="*/ 388406 h 388406"/>
                  <a:gd name="connsiteX5" fmla="*/ 0 w 124911"/>
                  <a:gd name="connsiteY5" fmla="*/ 388406 h 388406"/>
                  <a:gd name="connsiteX6" fmla="*/ 5069 w 124911"/>
                  <a:gd name="connsiteY6" fmla="*/ 370730 h 388406"/>
                  <a:gd name="connsiteX7" fmla="*/ 37962 w 124911"/>
                  <a:gd name="connsiteY7" fmla="*/ 280890 h 388406"/>
                  <a:gd name="connsiteX8" fmla="*/ 23804 w 124911"/>
                  <a:gd name="connsiteY8" fmla="*/ 0 h 388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911" h="388406">
                    <a:moveTo>
                      <a:pt x="23804" y="0"/>
                    </a:moveTo>
                    <a:cubicBezTo>
                      <a:pt x="48739" y="873"/>
                      <a:pt x="54810" y="1746"/>
                      <a:pt x="79744" y="2619"/>
                    </a:cubicBezTo>
                    <a:cubicBezTo>
                      <a:pt x="145398" y="144266"/>
                      <a:pt x="128467" y="184573"/>
                      <a:pt x="97940" y="271302"/>
                    </a:cubicBezTo>
                    <a:cubicBezTo>
                      <a:pt x="85253" y="300072"/>
                      <a:pt x="72755" y="329744"/>
                      <a:pt x="61544" y="359838"/>
                    </a:cubicBezTo>
                    <a:lnTo>
                      <a:pt x="52549" y="388406"/>
                    </a:lnTo>
                    <a:lnTo>
                      <a:pt x="0" y="388406"/>
                    </a:lnTo>
                    <a:lnTo>
                      <a:pt x="5069" y="370730"/>
                    </a:lnTo>
                    <a:cubicBezTo>
                      <a:pt x="15180" y="340492"/>
                      <a:pt x="26455" y="310342"/>
                      <a:pt x="37962" y="280890"/>
                    </a:cubicBezTo>
                    <a:cubicBezTo>
                      <a:pt x="62412" y="192225"/>
                      <a:pt x="118514" y="181758"/>
                      <a:pt x="23804"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latin typeface="Alexandria" pitchFamily="2" charset="-78"/>
                </a:endParaRPr>
              </a:p>
            </p:txBody>
          </p:sp>
          <p:grpSp>
            <p:nvGrpSpPr>
              <p:cNvPr id="89" name="Group 15">
                <a:extLst>
                  <a:ext uri="{FF2B5EF4-FFF2-40B4-BE49-F238E27FC236}">
                    <a16:creationId xmlns:a16="http://schemas.microsoft.com/office/drawing/2014/main" id="{CA67E377-436A-9702-0C81-B89F47B87304}"/>
                  </a:ext>
                </a:extLst>
              </p:cNvPr>
              <p:cNvGrpSpPr/>
              <p:nvPr/>
            </p:nvGrpSpPr>
            <p:grpSpPr>
              <a:xfrm rot="18284720">
                <a:off x="5239011" y="4619426"/>
                <a:ext cx="300898" cy="433630"/>
                <a:chOff x="967240" y="3289369"/>
                <a:chExt cx="1100200" cy="1585520"/>
              </a:xfrm>
            </p:grpSpPr>
            <p:sp>
              <p:nvSpPr>
                <p:cNvPr id="90" name="Freeform 16">
                  <a:extLst>
                    <a:ext uri="{FF2B5EF4-FFF2-40B4-BE49-F238E27FC236}">
                      <a16:creationId xmlns:a16="http://schemas.microsoft.com/office/drawing/2014/main" id="{D0A42323-C5BC-FECF-A090-B9DA7A228F16}"/>
                    </a:ext>
                  </a:extLst>
                </p:cNvPr>
                <p:cNvSpPr/>
                <p:nvPr/>
              </p:nvSpPr>
              <p:spPr>
                <a:xfrm>
                  <a:off x="967240"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sp>
              <p:nvSpPr>
                <p:cNvPr id="91" name="Freeform 17">
                  <a:extLst>
                    <a:ext uri="{FF2B5EF4-FFF2-40B4-BE49-F238E27FC236}">
                      <a16:creationId xmlns:a16="http://schemas.microsoft.com/office/drawing/2014/main" id="{3F5ED239-4EF4-D2BB-B323-AEABA68D3A5C}"/>
                    </a:ext>
                  </a:extLst>
                </p:cNvPr>
                <p:cNvSpPr/>
                <p:nvPr/>
              </p:nvSpPr>
              <p:spPr>
                <a:xfrm flipH="1">
                  <a:off x="1514959" y="3289369"/>
                  <a:ext cx="552481" cy="1585520"/>
                </a:xfrm>
                <a:custGeom>
                  <a:avLst/>
                  <a:gdLst/>
                  <a:ahLst/>
                  <a:cxnLst/>
                  <a:rect l="l" t="t" r="r" b="b"/>
                  <a:pathLst>
                    <a:path w="552481" h="1585520">
                      <a:moveTo>
                        <a:pt x="550099" y="0"/>
                      </a:moveTo>
                      <a:lnTo>
                        <a:pt x="550454" y="236086"/>
                      </a:lnTo>
                      <a:lnTo>
                        <a:pt x="488816" y="193543"/>
                      </a:lnTo>
                      <a:lnTo>
                        <a:pt x="550466" y="244157"/>
                      </a:lnTo>
                      <a:lnTo>
                        <a:pt x="550735" y="423083"/>
                      </a:lnTo>
                      <a:lnTo>
                        <a:pt x="440807" y="347209"/>
                      </a:lnTo>
                      <a:lnTo>
                        <a:pt x="550756" y="437477"/>
                      </a:lnTo>
                      <a:lnTo>
                        <a:pt x="551026" y="616991"/>
                      </a:lnTo>
                      <a:lnTo>
                        <a:pt x="372197" y="491984"/>
                      </a:lnTo>
                      <a:lnTo>
                        <a:pt x="551056" y="637056"/>
                      </a:lnTo>
                      <a:lnTo>
                        <a:pt x="551331" y="819782"/>
                      </a:lnTo>
                      <a:lnTo>
                        <a:pt x="270832" y="619203"/>
                      </a:lnTo>
                      <a:lnTo>
                        <a:pt x="551364" y="841805"/>
                      </a:lnTo>
                      <a:lnTo>
                        <a:pt x="551613" y="1007603"/>
                      </a:lnTo>
                      <a:lnTo>
                        <a:pt x="184579" y="741931"/>
                      </a:lnTo>
                      <a:lnTo>
                        <a:pt x="551646" y="1029766"/>
                      </a:lnTo>
                      <a:lnTo>
                        <a:pt x="551910" y="1205103"/>
                      </a:lnTo>
                      <a:lnTo>
                        <a:pt x="119129" y="889458"/>
                      </a:lnTo>
                      <a:lnTo>
                        <a:pt x="551942" y="1226335"/>
                      </a:lnTo>
                      <a:lnTo>
                        <a:pt x="552201" y="1398749"/>
                      </a:lnTo>
                      <a:lnTo>
                        <a:pt x="184579" y="1132651"/>
                      </a:lnTo>
                      <a:lnTo>
                        <a:pt x="552234" y="1420947"/>
                      </a:lnTo>
                      <a:lnTo>
                        <a:pt x="552481" y="1585328"/>
                      </a:lnTo>
                      <a:cubicBezTo>
                        <a:pt x="331520" y="1590267"/>
                        <a:pt x="189138" y="1499959"/>
                        <a:pt x="103908" y="1357263"/>
                      </a:cubicBezTo>
                      <a:cubicBezTo>
                        <a:pt x="-144138" y="933499"/>
                        <a:pt x="70524" y="593019"/>
                        <a:pt x="550099" y="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latin typeface="Alexandria" pitchFamily="2" charset="-78"/>
                  </a:endParaRPr>
                </a:p>
              </p:txBody>
            </p:sp>
          </p:grpSp>
        </p:grpSp>
      </p:grpSp>
      <p:sp>
        <p:nvSpPr>
          <p:cNvPr id="133" name="TextBox 132">
            <a:extLst>
              <a:ext uri="{FF2B5EF4-FFF2-40B4-BE49-F238E27FC236}">
                <a16:creationId xmlns:a16="http://schemas.microsoft.com/office/drawing/2014/main" id="{91A1471A-64AE-70DB-B973-51BC43A51CB7}"/>
              </a:ext>
            </a:extLst>
          </p:cNvPr>
          <p:cNvSpPr txBox="1"/>
          <p:nvPr/>
        </p:nvSpPr>
        <p:spPr>
          <a:xfrm>
            <a:off x="9212326" y="4687316"/>
            <a:ext cx="2679474" cy="876522"/>
          </a:xfrm>
          <a:prstGeom prst="rect">
            <a:avLst/>
          </a:prstGeom>
          <a:noFill/>
        </p:spPr>
        <p:txBody>
          <a:bodyPr wrap="square" rtlCol="0">
            <a:spAutoFit/>
          </a:bodyPr>
          <a:lstStyle/>
          <a:p>
            <a:pPr algn="ctr">
              <a:lnSpc>
                <a:spcPct val="150000"/>
              </a:lnSpc>
            </a:pPr>
            <a:r>
              <a:rPr lang="ar-JO" altLang="ko-KR" sz="1800" b="1" dirty="0">
                <a:solidFill>
                  <a:schemeClr val="tx1"/>
                </a:solidFill>
                <a:latin typeface="Alexandria" pitchFamily="2" charset="-78"/>
                <a:cs typeface="Alexandria" pitchFamily="2" charset="-78"/>
              </a:rPr>
              <a:t>الدراسات العليا</a:t>
            </a:r>
            <a:r>
              <a:rPr lang="ar-EG" altLang="ko-KR" sz="1800" b="1" dirty="0">
                <a:solidFill>
                  <a:schemeClr val="tx1"/>
                </a:solidFill>
                <a:latin typeface="Alexandria" pitchFamily="2" charset="-78"/>
                <a:cs typeface="Alexandria" pitchFamily="2" charset="-78"/>
              </a:rPr>
              <a:t> مثل</a:t>
            </a:r>
            <a:endParaRPr lang="ar-JO" altLang="ko-KR" sz="1800" b="1" dirty="0">
              <a:solidFill>
                <a:schemeClr val="tx1"/>
              </a:solidFill>
              <a:latin typeface="Alexandria" pitchFamily="2" charset="-78"/>
              <a:cs typeface="Alexandria" pitchFamily="2" charset="-78"/>
            </a:endParaRPr>
          </a:p>
          <a:p>
            <a:pPr algn="ctr">
              <a:lnSpc>
                <a:spcPct val="150000"/>
              </a:lnSpc>
            </a:pPr>
            <a:r>
              <a:rPr lang="ar-JO" altLang="ko-KR" sz="1800" b="1" dirty="0">
                <a:solidFill>
                  <a:schemeClr val="tx1"/>
                </a:solidFill>
                <a:latin typeface="Alexandria" pitchFamily="2" charset="-78"/>
                <a:cs typeface="Alexandria" pitchFamily="2" charset="-78"/>
              </a:rPr>
              <a:t>الماجستير </a:t>
            </a:r>
            <a:r>
              <a:rPr lang="ar-AE" altLang="ko-KR" sz="1800" b="1" dirty="0">
                <a:solidFill>
                  <a:schemeClr val="tx1"/>
                </a:solidFill>
                <a:latin typeface="Alexandria" pitchFamily="2" charset="-78"/>
                <a:cs typeface="Alexandria" pitchFamily="2" charset="-78"/>
              </a:rPr>
              <a:t>،</a:t>
            </a:r>
            <a:r>
              <a:rPr lang="ar-JO" altLang="ko-KR" sz="1800" b="1" dirty="0">
                <a:solidFill>
                  <a:schemeClr val="tx1"/>
                </a:solidFill>
                <a:latin typeface="Alexandria" pitchFamily="2" charset="-78"/>
                <a:cs typeface="Alexandria" pitchFamily="2" charset="-78"/>
              </a:rPr>
              <a:t> الدكتورا</a:t>
            </a:r>
            <a:r>
              <a:rPr lang="ar-AE" altLang="ko-KR" sz="1800" b="1" dirty="0">
                <a:solidFill>
                  <a:schemeClr val="tx1"/>
                </a:solidFill>
                <a:latin typeface="Alexandria" pitchFamily="2" charset="-78"/>
                <a:cs typeface="Alexandria" pitchFamily="2" charset="-78"/>
              </a:rPr>
              <a:t>ة</a:t>
            </a:r>
            <a:endParaRPr lang="ko-KR" altLang="en-US" sz="1800" b="1" dirty="0">
              <a:solidFill>
                <a:schemeClr val="tx1"/>
              </a:solidFill>
              <a:latin typeface="Alexandria" pitchFamily="2" charset="-78"/>
              <a:cs typeface="Alexandria" pitchFamily="2" charset="-78"/>
            </a:endParaRPr>
          </a:p>
        </p:txBody>
      </p:sp>
      <p:sp>
        <p:nvSpPr>
          <p:cNvPr id="139" name="TextBox 138">
            <a:extLst>
              <a:ext uri="{FF2B5EF4-FFF2-40B4-BE49-F238E27FC236}">
                <a16:creationId xmlns:a16="http://schemas.microsoft.com/office/drawing/2014/main" id="{6A27E6A7-E5BC-55B4-F907-96B8E52EA10E}"/>
              </a:ext>
            </a:extLst>
          </p:cNvPr>
          <p:cNvSpPr txBox="1"/>
          <p:nvPr/>
        </p:nvSpPr>
        <p:spPr>
          <a:xfrm>
            <a:off x="3442807" y="4860897"/>
            <a:ext cx="2294914" cy="646331"/>
          </a:xfrm>
          <a:prstGeom prst="rect">
            <a:avLst/>
          </a:prstGeom>
          <a:noFill/>
        </p:spPr>
        <p:txBody>
          <a:bodyPr wrap="square" rtlCol="0">
            <a:spAutoFit/>
          </a:bodyPr>
          <a:lstStyle/>
          <a:p>
            <a:pPr algn="ctr"/>
            <a:r>
              <a:rPr lang="ar-EG" sz="1800" b="1" dirty="0">
                <a:latin typeface="Alexandria" pitchFamily="2" charset="-78"/>
                <a:cs typeface="Alexandria" pitchFamily="2" charset="-78"/>
              </a:rPr>
              <a:t>المراحل الابتدائية – الإعدادية- الثانوية</a:t>
            </a:r>
            <a:endParaRPr lang="ko-KR" altLang="en-US" sz="1800" b="1" dirty="0">
              <a:solidFill>
                <a:schemeClr val="tx1">
                  <a:lumMod val="75000"/>
                  <a:lumOff val="25000"/>
                </a:schemeClr>
              </a:solidFill>
              <a:latin typeface="Alexandria" pitchFamily="2" charset="-78"/>
              <a:cs typeface="Alexandria" pitchFamily="2" charset="-78"/>
            </a:endParaRPr>
          </a:p>
        </p:txBody>
      </p:sp>
      <p:sp>
        <p:nvSpPr>
          <p:cNvPr id="86" name="TextBox 85">
            <a:extLst>
              <a:ext uri="{FF2B5EF4-FFF2-40B4-BE49-F238E27FC236}">
                <a16:creationId xmlns:a16="http://schemas.microsoft.com/office/drawing/2014/main" id="{F9595BFB-1082-9986-E21A-F00D50E8E93C}"/>
              </a:ext>
            </a:extLst>
          </p:cNvPr>
          <p:cNvSpPr txBox="1"/>
          <p:nvPr/>
        </p:nvSpPr>
        <p:spPr>
          <a:xfrm>
            <a:off x="6245156" y="4701844"/>
            <a:ext cx="2230129" cy="768031"/>
          </a:xfrm>
          <a:prstGeom prst="rect">
            <a:avLst/>
          </a:prstGeom>
          <a:noFill/>
        </p:spPr>
        <p:txBody>
          <a:bodyPr wrap="square" rtlCol="0">
            <a:spAutoFit/>
          </a:bodyPr>
          <a:lstStyle/>
          <a:p>
            <a:pPr lvl="0" algn="r">
              <a:lnSpc>
                <a:spcPct val="120000"/>
              </a:lnSpc>
            </a:pPr>
            <a:r>
              <a:rPr lang="ar-JO" sz="2000" b="1" dirty="0">
                <a:latin typeface="Alexandria" pitchFamily="2" charset="-78"/>
                <a:cs typeface="Alexandria" pitchFamily="2" charset="-78"/>
              </a:rPr>
              <a:t>      </a:t>
            </a:r>
            <a:r>
              <a:rPr lang="ar-JO" sz="1800" b="1" dirty="0">
                <a:latin typeface="Alexandria" pitchFamily="2" charset="-78"/>
                <a:cs typeface="Alexandria" pitchFamily="2" charset="-78"/>
              </a:rPr>
              <a:t>الدبلوم</a:t>
            </a:r>
          </a:p>
          <a:p>
            <a:pPr lvl="0" algn="r">
              <a:lnSpc>
                <a:spcPct val="120000"/>
              </a:lnSpc>
            </a:pPr>
            <a:r>
              <a:rPr lang="ar-JO" sz="1800" b="1" dirty="0">
                <a:latin typeface="Alexandria" pitchFamily="2" charset="-78"/>
                <a:cs typeface="Alexandria" pitchFamily="2" charset="-78"/>
              </a:rPr>
              <a:t>أو البكالوريوس</a:t>
            </a:r>
          </a:p>
        </p:txBody>
      </p:sp>
      <p:sp>
        <p:nvSpPr>
          <p:cNvPr id="3" name="Rectangle 2">
            <a:extLst>
              <a:ext uri="{FF2B5EF4-FFF2-40B4-BE49-F238E27FC236}">
                <a16:creationId xmlns:a16="http://schemas.microsoft.com/office/drawing/2014/main" id="{2FB7EE42-22B5-7E7C-8B93-A861583CB824}"/>
              </a:ext>
            </a:extLst>
          </p:cNvPr>
          <p:cNvSpPr/>
          <p:nvPr/>
        </p:nvSpPr>
        <p:spPr>
          <a:xfrm>
            <a:off x="736329" y="4823544"/>
            <a:ext cx="1938351" cy="646331"/>
          </a:xfrm>
          <a:prstGeom prst="rect">
            <a:avLst/>
          </a:prstGeom>
        </p:spPr>
        <p:txBody>
          <a:bodyPr wrap="none">
            <a:spAutoFit/>
          </a:bodyPr>
          <a:lstStyle/>
          <a:p>
            <a:pPr algn="ctr" rtl="1"/>
            <a:r>
              <a:rPr lang="ar-JO" sz="1800" b="1" dirty="0">
                <a:latin typeface="Alexandria" pitchFamily="2" charset="-78"/>
                <a:cs typeface="Alexandria" pitchFamily="2" charset="-78"/>
              </a:rPr>
              <a:t>الأسرة</a:t>
            </a:r>
          </a:p>
          <a:p>
            <a:pPr algn="ctr" rtl="1"/>
            <a:r>
              <a:rPr lang="ar-JO" altLang="ko-KR" sz="1800" b="1" dirty="0">
                <a:solidFill>
                  <a:schemeClr val="tx1"/>
                </a:solidFill>
                <a:latin typeface="Alexandria" pitchFamily="2" charset="-78"/>
                <a:cs typeface="Alexandria" pitchFamily="2" charset="-78"/>
              </a:rPr>
              <a:t>+ رياض الأطفال</a:t>
            </a:r>
            <a:endParaRPr lang="ko-KR" altLang="en-US"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1D6E9A2-7EA3-2D82-AABD-4FDCD883762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3738" y="39606"/>
            <a:ext cx="2305141" cy="1076343"/>
          </a:xfrm>
          <a:prstGeom prst="rect">
            <a:avLst/>
          </a:prstGeom>
        </p:spPr>
      </p:pic>
      <p:sp>
        <p:nvSpPr>
          <p:cNvPr id="6" name="Google Shape;145;p3">
            <a:extLst>
              <a:ext uri="{FF2B5EF4-FFF2-40B4-BE49-F238E27FC236}">
                <a16:creationId xmlns:a16="http://schemas.microsoft.com/office/drawing/2014/main" id="{C8567D0A-AC5F-D707-FAE9-459D6720222C}"/>
              </a:ext>
            </a:extLst>
          </p:cNvPr>
          <p:cNvSpPr txBox="1"/>
          <p:nvPr/>
        </p:nvSpPr>
        <p:spPr>
          <a:xfrm>
            <a:off x="4763284" y="834388"/>
            <a:ext cx="3312368" cy="584735"/>
          </a:xfrm>
          <a:prstGeom prst="rect">
            <a:avLst/>
          </a:prstGeom>
          <a:noFill/>
          <a:ln>
            <a:noFill/>
          </a:ln>
        </p:spPr>
        <p:txBody>
          <a:bodyPr spcFirstLastPara="1" wrap="square" lIns="91425" tIns="45700" rIns="91425" bIns="45700" anchor="t" anchorCtr="0">
            <a:spAutoFit/>
          </a:bodyPr>
          <a:lstStyle/>
          <a:p>
            <a:pPr lvl="0" algn="ctr" rtl="1"/>
            <a:r>
              <a:rPr lang="ar-AE" sz="3200" b="1" dirty="0">
                <a:solidFill>
                  <a:srgbClr val="00B0F0"/>
                </a:solidFill>
                <a:latin typeface="Alexandria" pitchFamily="2" charset="-78"/>
                <a:cs typeface="Alexandria" pitchFamily="2" charset="-78"/>
              </a:rPr>
              <a:t>مراحل التعليم</a:t>
            </a:r>
            <a:endParaRPr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7D0999A8-FA15-3E0D-60DB-B2270C7893F9}"/>
              </a:ext>
            </a:extLst>
          </p:cNvPr>
          <p:cNvSpPr txBox="1"/>
          <p:nvPr/>
        </p:nvSpPr>
        <p:spPr>
          <a:xfrm>
            <a:off x="7507171" y="6047763"/>
            <a:ext cx="290698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التعليم العالي</a:t>
            </a:r>
            <a:endParaRPr lang="ko-KR" altLang="en-US" sz="2000" b="1" dirty="0">
              <a:solidFill>
                <a:srgbClr val="4472C4"/>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4FAA8037-05A9-9A64-D890-F0CA8141E6C7}"/>
              </a:ext>
            </a:extLst>
          </p:cNvPr>
          <p:cNvSpPr txBox="1"/>
          <p:nvPr/>
        </p:nvSpPr>
        <p:spPr>
          <a:xfrm>
            <a:off x="3189018" y="6052535"/>
            <a:ext cx="2906982" cy="400110"/>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التعليم العام</a:t>
            </a:r>
            <a:endParaRPr lang="ko-KR" altLang="en-US" sz="2000" b="1" dirty="0">
              <a:solidFill>
                <a:srgbClr val="4472C4"/>
              </a:solidFill>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D7CEE40-C121-A42F-63DC-4DEB079B3913}"/>
              </a:ext>
            </a:extLst>
          </p:cNvPr>
          <p:cNvSpPr txBox="1"/>
          <p:nvPr/>
        </p:nvSpPr>
        <p:spPr>
          <a:xfrm>
            <a:off x="275731" y="5894932"/>
            <a:ext cx="2496912" cy="707886"/>
          </a:xfrm>
          <a:prstGeom prst="rect">
            <a:avLst/>
          </a:prstGeom>
          <a:noFill/>
        </p:spPr>
        <p:txBody>
          <a:bodyPr wrap="square" rtlCol="0">
            <a:spAutoFit/>
          </a:bodyPr>
          <a:lstStyle/>
          <a:p>
            <a:pPr algn="ctr"/>
            <a:r>
              <a:rPr lang="ar-EG" sz="2000" b="1" dirty="0">
                <a:solidFill>
                  <a:srgbClr val="4472C4"/>
                </a:solidFill>
                <a:latin typeface="Alexandria" pitchFamily="2" charset="-78"/>
                <a:cs typeface="Alexandria" pitchFamily="2" charset="-78"/>
              </a:rPr>
              <a:t>تعليم الطفولة المبكرة</a:t>
            </a:r>
            <a:endParaRPr lang="ko-KR" altLang="en-US" sz="2000" b="1" dirty="0">
              <a:solidFill>
                <a:srgbClr val="4472C4"/>
              </a:solidFill>
              <a:latin typeface="Alexandria" pitchFamily="2" charset="-78"/>
              <a:cs typeface="Alexandria" pitchFamily="2" charset="-78"/>
            </a:endParaRPr>
          </a:p>
        </p:txBody>
      </p:sp>
      <p:sp>
        <p:nvSpPr>
          <p:cNvPr id="25" name="Rectangle 24">
            <a:extLst>
              <a:ext uri="{FF2B5EF4-FFF2-40B4-BE49-F238E27FC236}">
                <a16:creationId xmlns:a16="http://schemas.microsoft.com/office/drawing/2014/main" id="{A630D36D-2B1A-CB6F-743C-57D0B7F55D03}"/>
              </a:ext>
            </a:extLst>
          </p:cNvPr>
          <p:cNvSpPr/>
          <p:nvPr/>
        </p:nvSpPr>
        <p:spPr>
          <a:xfrm>
            <a:off x="1994203" y="5350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257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9"/>
                                        </p:tgtEl>
                                        <p:attrNameLst>
                                          <p:attrName>style.visibility</p:attrName>
                                        </p:attrNameLst>
                                      </p:cBhvr>
                                      <p:to>
                                        <p:strVal val="visible"/>
                                      </p:to>
                                    </p:set>
                                    <p:animEffect transition="in" filter="barn(inVertical)">
                                      <p:cBhvr>
                                        <p:cTn id="12" dur="500"/>
                                        <p:tgtEl>
                                          <p:spTgt spid="13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6"/>
                                        </p:tgtEl>
                                        <p:attrNameLst>
                                          <p:attrName>style.visibility</p:attrName>
                                        </p:attrNameLst>
                                      </p:cBhvr>
                                      <p:to>
                                        <p:strVal val="visible"/>
                                      </p:to>
                                    </p:set>
                                    <p:animEffect transition="in" filter="barn(inVertical)">
                                      <p:cBhvr>
                                        <p:cTn id="17" dur="500"/>
                                        <p:tgtEl>
                                          <p:spTgt spid="8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3"/>
                                        </p:tgtEl>
                                        <p:attrNameLst>
                                          <p:attrName>style.visibility</p:attrName>
                                        </p:attrNameLst>
                                      </p:cBhvr>
                                      <p:to>
                                        <p:strVal val="visible"/>
                                      </p:to>
                                    </p:set>
                                    <p:animEffect transition="in" filter="barn(inVertical)">
                                      <p:cBhvr>
                                        <p:cTn id="22" dur="500"/>
                                        <p:tgtEl>
                                          <p:spTgt spid="13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arn(inVertic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p:bldP spid="139" grpId="0"/>
      <p:bldP spid="86" grpId="0"/>
      <p:bldP spid="3" grpId="0"/>
      <p:bldP spid="4" grpId="0"/>
      <p:bldP spid="8"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C59BD-BAF2-6741-782E-2C0DAFE9EC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0AFE26-84A5-E56B-5F64-87F30F9FE643}"/>
              </a:ext>
            </a:extLst>
          </p:cNvPr>
          <p:cNvSpPr/>
          <p:nvPr/>
        </p:nvSpPr>
        <p:spPr>
          <a:xfrm flipV="1">
            <a:off x="2626179" y="455181"/>
            <a:ext cx="9086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A7C520-C067-2832-13FE-E44F5CD8553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0A553A5-B942-F368-FE1C-9DE5E50F6ED9}"/>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8DE1974-5948-EAD2-DF4F-44DE904ACA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7787DCCC-94A7-5CE8-2B6E-54FB121DA116}"/>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فلسفة التعليم</a:t>
            </a:r>
          </a:p>
        </p:txBody>
      </p:sp>
      <p:sp>
        <p:nvSpPr>
          <p:cNvPr id="9" name="TextBox 8">
            <a:extLst>
              <a:ext uri="{FF2B5EF4-FFF2-40B4-BE49-F238E27FC236}">
                <a16:creationId xmlns:a16="http://schemas.microsoft.com/office/drawing/2014/main" id="{FE3B4E9A-47AA-9C5A-BA3E-1F9FF8330D1F}"/>
              </a:ext>
            </a:extLst>
          </p:cNvPr>
          <p:cNvSpPr txBox="1"/>
          <p:nvPr/>
        </p:nvSpPr>
        <p:spPr>
          <a:xfrm>
            <a:off x="876682" y="1682882"/>
            <a:ext cx="10925249" cy="4575035"/>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فلسفة التعليم وأهميتها:</a:t>
            </a:r>
          </a:p>
          <a:p>
            <a:pPr algn="just" rtl="1">
              <a:lnSpc>
                <a:spcPct val="200000"/>
              </a:lnSpc>
              <a:buClrTx/>
              <a:defRPr/>
            </a:pPr>
            <a:r>
              <a:rPr lang="ar-EG" sz="1600" kern="1200" dirty="0">
                <a:solidFill>
                  <a:schemeClr val="tx1"/>
                </a:solidFill>
                <a:latin typeface="Alexandria" pitchFamily="2" charset="-78"/>
                <a:ea typeface="+mn-ea"/>
                <a:cs typeface="Alexandria" pitchFamily="2" charset="-78"/>
              </a:rPr>
              <a:t>تشير فلسفة التعليم إلى الإطار الفكري والقيمي الذي يستند إليه النظام التعليمي في تحديد أهدافه، ومضامينه، وأساليبه، وأدواره في المجتمع. وهي تعكس رؤية المجتمع للإنسان والمعرفة والتنمية، وتُعد مرجعًا أساسيًا لصياغة السياسات التعليمية والتشريعات المنظمة لها.</a:t>
            </a:r>
          </a:p>
          <a:p>
            <a:pPr algn="just" rtl="1">
              <a:lnSpc>
                <a:spcPct val="200000"/>
              </a:lnSpc>
              <a:buClrTx/>
              <a:defRPr/>
            </a:pPr>
            <a:r>
              <a:rPr lang="ar-EG" sz="1800" b="1" kern="1200" dirty="0">
                <a:solidFill>
                  <a:srgbClr val="00B0F0"/>
                </a:solidFill>
                <a:latin typeface="Alexandria" pitchFamily="2" charset="-78"/>
                <a:ea typeface="+mn-ea"/>
                <a:cs typeface="Alexandria" pitchFamily="2" charset="-78"/>
              </a:rPr>
              <a:t>وتكمن أهمية فلسفة التعليم في كونها:</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توجه بناء المناهج والبرامج التعليمية.</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تفسر اختلاف النظم التعليمية بين الدول.</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تدعم اتخاذ القرار التربوي الواعي.</a:t>
            </a:r>
          </a:p>
          <a:p>
            <a:pPr marL="625475"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تساعد القيادات التربوية على إدارة التغيير وتحقيق الاتساق المؤسسي.</a:t>
            </a:r>
          </a:p>
        </p:txBody>
      </p:sp>
      <p:pic>
        <p:nvPicPr>
          <p:cNvPr id="36" name="Picture 35">
            <a:extLst>
              <a:ext uri="{FF2B5EF4-FFF2-40B4-BE49-F238E27FC236}">
                <a16:creationId xmlns:a16="http://schemas.microsoft.com/office/drawing/2014/main" id="{495B8F7A-0055-7FAA-3E7E-EB8E9E8E4450}"/>
              </a:ext>
            </a:extLst>
          </p:cNvPr>
          <p:cNvPicPr>
            <a:picLocks noChangeAspect="1"/>
          </p:cNvPicPr>
          <p:nvPr/>
        </p:nvPicPr>
        <p:blipFill>
          <a:blip r:embed="rId3"/>
          <a:srcRect l="20428"/>
          <a:stretch>
            <a:fillRect/>
          </a:stretch>
        </p:blipFill>
        <p:spPr>
          <a:xfrm flipH="1">
            <a:off x="1369138" y="4024524"/>
            <a:ext cx="2756636" cy="19281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2994035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163641-01F5-F70F-5D86-BB06321D80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7DF1D0-AAD9-7918-96DE-6DF233DCE1D8}"/>
              </a:ext>
            </a:extLst>
          </p:cNvPr>
          <p:cNvSpPr/>
          <p:nvPr/>
        </p:nvSpPr>
        <p:spPr>
          <a:xfrm flipV="1">
            <a:off x="2626179" y="455181"/>
            <a:ext cx="9086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AF6B66-BA20-5078-93D0-82D4D2C48142}"/>
              </a:ext>
            </a:extLst>
          </p:cNvPr>
          <p:cNvSpPr/>
          <p:nvPr/>
        </p:nvSpPr>
        <p:spPr>
          <a:xfrm>
            <a:off x="7896200" y="1401285"/>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88B56D1-994F-1F19-DB8A-4B7DAA5F5072}"/>
              </a:ext>
            </a:extLst>
          </p:cNvPr>
          <p:cNvSpPr/>
          <p:nvPr/>
        </p:nvSpPr>
        <p:spPr>
          <a:xfrm>
            <a:off x="763676" y="1634630"/>
            <a:ext cx="11038255" cy="4825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E2450AD-9A38-211C-DDDD-B9CA1A1FC2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FCB327A-AF67-8745-0900-5A046EF32F46}"/>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فلسفة التعليم العام</a:t>
            </a:r>
          </a:p>
        </p:txBody>
      </p:sp>
      <p:sp>
        <p:nvSpPr>
          <p:cNvPr id="9" name="TextBox 8">
            <a:extLst>
              <a:ext uri="{FF2B5EF4-FFF2-40B4-BE49-F238E27FC236}">
                <a16:creationId xmlns:a16="http://schemas.microsoft.com/office/drawing/2014/main" id="{0166D6B0-541A-775D-7031-A47D8B799EC1}"/>
              </a:ext>
            </a:extLst>
          </p:cNvPr>
          <p:cNvSpPr txBox="1"/>
          <p:nvPr/>
        </p:nvSpPr>
        <p:spPr>
          <a:xfrm>
            <a:off x="876683" y="1682882"/>
            <a:ext cx="10763934" cy="4082592"/>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فلسفة التعليم العام:</a:t>
            </a:r>
          </a:p>
          <a:p>
            <a:pPr algn="just" rtl="1">
              <a:lnSpc>
                <a:spcPct val="200000"/>
              </a:lnSpc>
              <a:buClrTx/>
              <a:defRPr/>
            </a:pPr>
            <a:r>
              <a:rPr lang="ar-EG" sz="1600" kern="1200" dirty="0">
                <a:solidFill>
                  <a:schemeClr val="tx1"/>
                </a:solidFill>
                <a:latin typeface="Alexandria" pitchFamily="2" charset="-78"/>
                <a:ea typeface="+mn-ea"/>
                <a:cs typeface="Alexandria" pitchFamily="2" charset="-78"/>
              </a:rPr>
              <a:t>تعكس فلسفة التعليم العام الأسس الفكرية والقيمية للمجتمع، وتركز على إعداد الفرد إعدادًا متكاملًا معرفيًا وقيميًا ومهاريًا، بما يسهم في بناء الشخصية، وترسيخ الهوية، وتعزيز المواطنة، وإعداد المتعلم للحياة والعمل ومواصلة التعليم.</a:t>
            </a:r>
          </a:p>
          <a:p>
            <a:pPr marL="984250" indent="-285750" algn="just" rtl="1">
              <a:lnSpc>
                <a:spcPct val="200000"/>
              </a:lnSpc>
              <a:buClrTx/>
              <a:defRPr/>
            </a:pPr>
            <a:r>
              <a:rPr lang="ar-EG" sz="1800" b="1" kern="1200" dirty="0">
                <a:solidFill>
                  <a:srgbClr val="00B0F0"/>
                </a:solidFill>
                <a:latin typeface="Alexandria" pitchFamily="2" charset="-78"/>
                <a:ea typeface="+mn-ea"/>
                <a:cs typeface="Alexandria" pitchFamily="2" charset="-78"/>
              </a:rPr>
              <a:t>وتنبثق فلسفة التعليم العام من:</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ثقافة المجتمع وقيمه السائدة.</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أهداف التنمية الوطنية.</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حاجات المتعلمين والمجتمع.</a:t>
            </a:r>
          </a:p>
          <a:p>
            <a:pPr marL="1341438"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متطلبات العصر والتغيرات العالمية.</a:t>
            </a:r>
          </a:p>
        </p:txBody>
      </p:sp>
    </p:spTree>
    <p:extLst>
      <p:ext uri="{BB962C8B-B14F-4D97-AF65-F5344CB8AC3E}">
        <p14:creationId xmlns:p14="http://schemas.microsoft.com/office/powerpoint/2010/main" val="52033872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7B3EFD-FFCB-D39D-4D5A-BA0055ED86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4F928F-957E-D20A-92BA-08D7C1255AC3}"/>
              </a:ext>
            </a:extLst>
          </p:cNvPr>
          <p:cNvSpPr/>
          <p:nvPr/>
        </p:nvSpPr>
        <p:spPr>
          <a:xfrm flipV="1">
            <a:off x="2626179" y="455181"/>
            <a:ext cx="9086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8CAEFF4-0F17-85B8-39E5-ABCE3C1C089C}"/>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338E31D-423B-BED2-ADB6-CB55E23190E4}"/>
              </a:ext>
            </a:extLst>
          </p:cNvPr>
          <p:cNvSpPr/>
          <p:nvPr/>
        </p:nvSpPr>
        <p:spPr>
          <a:xfrm>
            <a:off x="763676" y="1634630"/>
            <a:ext cx="11038255" cy="48255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37D9E2E-73AE-EB0A-8D5E-A8DCA48E5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51641C1-0A07-B81D-367F-45CC11E063E5}"/>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فلسفة التعليم العالي</a:t>
            </a:r>
          </a:p>
        </p:txBody>
      </p:sp>
      <p:sp>
        <p:nvSpPr>
          <p:cNvPr id="9" name="TextBox 8">
            <a:extLst>
              <a:ext uri="{FF2B5EF4-FFF2-40B4-BE49-F238E27FC236}">
                <a16:creationId xmlns:a16="http://schemas.microsoft.com/office/drawing/2014/main" id="{2C18DEF4-ED17-589E-7E2A-F6723537D8D5}"/>
              </a:ext>
            </a:extLst>
          </p:cNvPr>
          <p:cNvSpPr txBox="1"/>
          <p:nvPr/>
        </p:nvSpPr>
        <p:spPr>
          <a:xfrm>
            <a:off x="948692" y="1757978"/>
            <a:ext cx="10513169" cy="4021037"/>
          </a:xfrm>
          <a:prstGeom prst="rect">
            <a:avLst/>
          </a:prstGeom>
          <a:noFill/>
        </p:spPr>
        <p:txBody>
          <a:bodyPr wrap="square" rtlCol="1">
            <a:spAutoFit/>
          </a:bodyPr>
          <a:lstStyle/>
          <a:p>
            <a:pPr algn="r" rtl="1">
              <a:lnSpc>
                <a:spcPct val="200000"/>
              </a:lnSpc>
              <a:buClrTx/>
              <a:defRPr/>
            </a:pPr>
            <a:r>
              <a:rPr lang="ar-EG" sz="1800" b="1" kern="1200" dirty="0">
                <a:solidFill>
                  <a:schemeClr val="accent2">
                    <a:lumMod val="75000"/>
                  </a:schemeClr>
                </a:solidFill>
                <a:latin typeface="Alexandria" pitchFamily="2" charset="-78"/>
                <a:ea typeface="+mn-ea"/>
                <a:cs typeface="Alexandria" pitchFamily="2" charset="-78"/>
              </a:rPr>
              <a:t>فلسفة التعليم العالي:</a:t>
            </a:r>
          </a:p>
          <a:p>
            <a:pPr algn="just" rtl="1">
              <a:lnSpc>
                <a:spcPct val="200000"/>
              </a:lnSpc>
              <a:buClrTx/>
              <a:defRPr/>
            </a:pPr>
            <a:r>
              <a:rPr lang="ar-EG" sz="1600" kern="1200" dirty="0">
                <a:solidFill>
                  <a:schemeClr val="tx1"/>
                </a:solidFill>
                <a:latin typeface="Alexandria" pitchFamily="2" charset="-78"/>
                <a:ea typeface="+mn-ea"/>
                <a:cs typeface="Alexandria" pitchFamily="2" charset="-78"/>
              </a:rPr>
              <a:t>تُعد فلسفة التعليم العالي امتدادًا لفلسفة التعليم العام، وتهدف إلى إعداد الكفاءات المتخصصة، وتنمية البحث العلمي، وإنتاج المعرفة، وخدمة المجتمع، بما يدعم التنمية المستدامة والقدرة التنافسية للدولة.</a:t>
            </a:r>
          </a:p>
          <a:p>
            <a:pPr marL="536575" indent="-88900" algn="just" rtl="1">
              <a:lnSpc>
                <a:spcPct val="200000"/>
              </a:lnSpc>
              <a:buClrTx/>
              <a:defRPr/>
            </a:pPr>
            <a:r>
              <a:rPr lang="ar-EG" sz="1600" b="1" kern="1200" dirty="0">
                <a:solidFill>
                  <a:srgbClr val="00B0F0"/>
                </a:solidFill>
                <a:latin typeface="Alexandria" pitchFamily="2" charset="-78"/>
                <a:ea typeface="+mn-ea"/>
                <a:cs typeface="Alexandria" pitchFamily="2" charset="-78"/>
              </a:rPr>
              <a:t>وتتأثر فلسفة التعليم العالي بـ:</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الفلسفة المجتمعية السائدة.</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السياسات والاستراتيجيات الوطنية.</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متطلبات سوق العمل والاقتصاد المعرفي.</a:t>
            </a:r>
          </a:p>
          <a:p>
            <a:pPr marL="1073150" indent="-285750" algn="just"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الدور القيادي لمؤسسات التعليم العالي في الابتكار والتنمية.</a:t>
            </a:r>
          </a:p>
        </p:txBody>
      </p:sp>
    </p:spTree>
    <p:extLst>
      <p:ext uri="{BB962C8B-B14F-4D97-AF65-F5344CB8AC3E}">
        <p14:creationId xmlns:p14="http://schemas.microsoft.com/office/powerpoint/2010/main" val="81466505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7677027-9A5B-5729-0F44-C8D618901FC1}"/>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FD04C330-E10D-89CA-C215-D4BA318771F9}"/>
              </a:ext>
            </a:extLst>
          </p:cNvPr>
          <p:cNvSpPr/>
          <p:nvPr/>
        </p:nvSpPr>
        <p:spPr>
          <a:xfrm>
            <a:off x="4007768" y="1700808"/>
            <a:ext cx="7807229" cy="4704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itle 1">
            <a:extLst>
              <a:ext uri="{FF2B5EF4-FFF2-40B4-BE49-F238E27FC236}">
                <a16:creationId xmlns:a16="http://schemas.microsoft.com/office/drawing/2014/main" id="{7E3EA2A2-DE5A-4292-AA15-56E18B229C48}"/>
              </a:ext>
            </a:extLst>
          </p:cNvPr>
          <p:cNvSpPr>
            <a:spLocks noGrp="1"/>
          </p:cNvSpPr>
          <p:nvPr>
            <p:ph type="title"/>
          </p:nvPr>
        </p:nvSpPr>
        <p:spPr>
          <a:xfrm>
            <a:off x="4367808" y="2103437"/>
            <a:ext cx="7247307" cy="1325563"/>
          </a:xfrm>
        </p:spPr>
        <p:txBody>
          <a:bodyPr>
            <a:normAutofit fontScale="90000"/>
          </a:bodyPr>
          <a:lstStyle/>
          <a:p>
            <a:pPr algn="r" rtl="1">
              <a:lnSpc>
                <a:spcPct val="200000"/>
              </a:lnSpc>
            </a:pPr>
            <a:r>
              <a:rPr lang="ar-JO" sz="1800" b="1" dirty="0">
                <a:solidFill>
                  <a:srgbClr val="00B0F0"/>
                </a:solidFill>
              </a:rPr>
              <a:t>فلسفة مؤسسات التعليم العالي المرجوّة</a:t>
            </a:r>
            <a:r>
              <a:rPr lang="ar-EG" sz="1800" b="1" dirty="0">
                <a:solidFill>
                  <a:srgbClr val="00B0F0"/>
                </a:solidFill>
              </a:rPr>
              <a:t>:</a:t>
            </a:r>
            <a:br>
              <a:rPr lang="ar-EG" sz="1800" b="1" dirty="0">
                <a:solidFill>
                  <a:srgbClr val="00B0F0"/>
                </a:solidFill>
              </a:rPr>
            </a:br>
            <a:r>
              <a:rPr lang="ar-JO" sz="1800" dirty="0"/>
              <a:t>تهدف مؤسسات التعليم العالي، في ضوء فلسفتها المعاصرة، إلى إحداث تغيير إيجابي ومستدام في الفرد والمجتمع، من خلال أبعاد متكاملة.</a:t>
            </a:r>
            <a:endParaRPr lang="en-US" sz="1800" dirty="0">
              <a:solidFill>
                <a:schemeClr val="bg2">
                  <a:lumMod val="50000"/>
                </a:schemeClr>
              </a:solidFill>
            </a:endParaRPr>
          </a:p>
        </p:txBody>
      </p:sp>
      <p:graphicFrame>
        <p:nvGraphicFramePr>
          <p:cNvPr id="4" name="Content Placeholder 3">
            <a:extLst>
              <a:ext uri="{FF2B5EF4-FFF2-40B4-BE49-F238E27FC236}">
                <a16:creationId xmlns:a16="http://schemas.microsoft.com/office/drawing/2014/main" id="{2EEEA9C0-6966-479F-8C1B-E6836F1D8965}"/>
              </a:ext>
            </a:extLst>
          </p:cNvPr>
          <p:cNvGraphicFramePr>
            <a:graphicFrameLocks noGrp="1"/>
          </p:cNvGraphicFramePr>
          <p:nvPr>
            <p:ph idx="1"/>
            <p:extLst>
              <p:ext uri="{D42A27DB-BD31-4B8C-83A1-F6EECF244321}">
                <p14:modId xmlns:p14="http://schemas.microsoft.com/office/powerpoint/2010/main" val="420365817"/>
              </p:ext>
            </p:extLst>
          </p:nvPr>
        </p:nvGraphicFramePr>
        <p:xfrm>
          <a:off x="-1536847" y="1596245"/>
          <a:ext cx="7128792" cy="41515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Graphic 21">
            <a:extLst>
              <a:ext uri="{FF2B5EF4-FFF2-40B4-BE49-F238E27FC236}">
                <a16:creationId xmlns:a16="http://schemas.microsoft.com/office/drawing/2014/main" id="{700221B0-5D2E-A5D1-E0B0-ECA7DD6BB98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76D4BC60-63CF-CCBC-421B-AA0CAF282A06}"/>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E915630-8BED-1491-AED9-93E23CFF8098}"/>
              </a:ext>
            </a:extLst>
          </p:cNvPr>
          <p:cNvSpPr txBox="1"/>
          <p:nvPr/>
        </p:nvSpPr>
        <p:spPr>
          <a:xfrm>
            <a:off x="4102360" y="3968744"/>
            <a:ext cx="7535338" cy="1497269"/>
          </a:xfrm>
          <a:prstGeom prst="rect">
            <a:avLst/>
          </a:prstGeom>
          <a:noFill/>
        </p:spPr>
        <p:txBody>
          <a:bodyPr wrap="square" rtlCol="1">
            <a:spAutoFit/>
          </a:bodyPr>
          <a:lstStyle/>
          <a:p>
            <a:pPr marL="285750" indent="-285750" algn="r"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ea typeface="Calibri"/>
                <a:cs typeface="Alexandria" pitchFamily="2" charset="-78"/>
                <a:sym typeface="Calibri"/>
              </a:rPr>
              <a:t>بناء الشخصية الناضجة: </a:t>
            </a:r>
            <a:r>
              <a:rPr lang="ar-EG" sz="1600" dirty="0">
                <a:solidFill>
                  <a:schemeClr val="dk1"/>
                </a:solidFill>
                <a:latin typeface="Alexandria" pitchFamily="2" charset="-78"/>
                <a:ea typeface="Calibri"/>
                <a:cs typeface="Alexandria" pitchFamily="2" charset="-78"/>
                <a:sym typeface="Calibri"/>
              </a:rPr>
              <a:t>ترسيخ القيم والهوية والمسؤولية والمواطنة.</a:t>
            </a:r>
          </a:p>
          <a:p>
            <a:pPr marL="285750" indent="-285750" algn="r"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ea typeface="Calibri"/>
                <a:cs typeface="Alexandria" pitchFamily="2" charset="-78"/>
                <a:sym typeface="Calibri"/>
              </a:rPr>
              <a:t>الإعداد المتكامل: </a:t>
            </a:r>
            <a:r>
              <a:rPr lang="ar-EG" sz="1600" dirty="0">
                <a:solidFill>
                  <a:schemeClr val="dk1"/>
                </a:solidFill>
                <a:latin typeface="Alexandria" pitchFamily="2" charset="-78"/>
                <a:ea typeface="Calibri"/>
                <a:cs typeface="Alexandria" pitchFamily="2" charset="-78"/>
                <a:sym typeface="Calibri"/>
              </a:rPr>
              <a:t>إعداد معرفي ومهاري يوازن بين النظرية والتطبيق.</a:t>
            </a:r>
          </a:p>
          <a:p>
            <a:pPr marL="285750" indent="-285750" algn="r" rtl="1">
              <a:lnSpc>
                <a:spcPct val="200000"/>
              </a:lnSpc>
              <a:buClr>
                <a:srgbClr val="00B0F0"/>
              </a:buClr>
              <a:buFont typeface="Wingdings" panose="05000000000000000000" pitchFamily="2" charset="2"/>
              <a:buChar char="v"/>
            </a:pPr>
            <a:r>
              <a:rPr lang="ar-EG" sz="1600" b="1" dirty="0">
                <a:solidFill>
                  <a:srgbClr val="C00000"/>
                </a:solidFill>
                <a:latin typeface="Alexandria" pitchFamily="2" charset="-78"/>
                <a:ea typeface="Calibri"/>
                <a:cs typeface="Alexandria" pitchFamily="2" charset="-78"/>
                <a:sym typeface="Calibri"/>
              </a:rPr>
              <a:t>تنمية القدرات واكتشاف الموهوبين: </a:t>
            </a:r>
            <a:r>
              <a:rPr lang="ar-EG" sz="1600" dirty="0">
                <a:solidFill>
                  <a:schemeClr val="dk1"/>
                </a:solidFill>
                <a:latin typeface="Alexandria" pitchFamily="2" charset="-78"/>
                <a:ea typeface="Calibri"/>
                <a:cs typeface="Alexandria" pitchFamily="2" charset="-78"/>
                <a:sym typeface="Calibri"/>
              </a:rPr>
              <a:t>رعاية المتميزين وتطوير الإبداع والابتكار</a:t>
            </a:r>
            <a:r>
              <a:rPr lang="ar-EG" dirty="0"/>
              <a:t>.</a:t>
            </a:r>
          </a:p>
        </p:txBody>
      </p:sp>
    </p:spTree>
    <p:extLst>
      <p:ext uri="{BB962C8B-B14F-4D97-AF65-F5344CB8AC3E}">
        <p14:creationId xmlns:p14="http://schemas.microsoft.com/office/powerpoint/2010/main" val="15338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E31C40-DD37-C6A0-1C0E-50AF47301423}"/>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3F65A74-B8A6-21F5-37C3-ACA8001D008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93853042-911F-7C8E-000F-3BF416042437}"/>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36AD1B96-4027-C629-1E64-510FA1FEB9B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347DA755-E6E1-53F5-A6F0-3223506D2EB4}"/>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FD59E8AF-9331-DEBA-8C69-AAF60C59F415}"/>
              </a:ext>
            </a:extLst>
          </p:cNvPr>
          <p:cNvSpPr txBox="1"/>
          <p:nvPr/>
        </p:nvSpPr>
        <p:spPr>
          <a:xfrm>
            <a:off x="3287688" y="962544"/>
            <a:ext cx="4968552" cy="369332"/>
          </a:xfrm>
          <a:prstGeom prst="rect">
            <a:avLst/>
          </a:prstGeom>
          <a:noFill/>
        </p:spPr>
        <p:txBody>
          <a:bodyPr wrap="square" rtlCol="1">
            <a:spAutoFit/>
          </a:bodyPr>
          <a:lstStyle/>
          <a:p>
            <a:pPr algn="ctr" rtl="1"/>
            <a:r>
              <a:rPr lang="ar-JO" sz="1800" b="1" dirty="0">
                <a:solidFill>
                  <a:srgbClr val="00B0F0"/>
                </a:solidFill>
                <a:latin typeface="Alexandria" pitchFamily="2" charset="-78"/>
                <a:cs typeface="Alexandria" pitchFamily="2" charset="-78"/>
              </a:rPr>
              <a:t>فلسفة مؤسسات التعليم العالي المرجوّة</a:t>
            </a:r>
            <a:r>
              <a:rPr lang="ar-EG" sz="1800" b="1" dirty="0">
                <a:solidFill>
                  <a:srgbClr val="00B0F0"/>
                </a:solidFill>
                <a:latin typeface="Alexandria" pitchFamily="2" charset="-78"/>
                <a:cs typeface="Alexandria" pitchFamily="2" charset="-78"/>
              </a:rPr>
              <a:t>:</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200DC6BC-763B-7BEB-41C1-1C517C4989F2}"/>
              </a:ext>
            </a:extLst>
          </p:cNvPr>
          <p:cNvSpPr txBox="1"/>
          <p:nvPr/>
        </p:nvSpPr>
        <p:spPr>
          <a:xfrm>
            <a:off x="623391" y="1674915"/>
            <a:ext cx="11017225" cy="4928978"/>
          </a:xfrm>
          <a:prstGeom prst="rect">
            <a:avLst/>
          </a:prstGeom>
          <a:noFill/>
        </p:spPr>
        <p:txBody>
          <a:bodyPr wrap="square" rtlCol="1">
            <a:spAutoFit/>
          </a:bodyPr>
          <a:lstStyle/>
          <a:p>
            <a:pPr algn="just" rtl="1">
              <a:lnSpc>
                <a:spcPct val="150000"/>
              </a:lnSpc>
            </a:pPr>
            <a:r>
              <a:rPr lang="ar-EG" b="1" dirty="0">
                <a:solidFill>
                  <a:srgbClr val="C00000"/>
                </a:solidFill>
                <a:latin typeface="Alexandria" pitchFamily="2" charset="-78"/>
                <a:cs typeface="Alexandria" pitchFamily="2" charset="-78"/>
              </a:rPr>
              <a:t>بناء الشخصية الناضجة للطالب الجامعي:</a:t>
            </a:r>
          </a:p>
          <a:p>
            <a:pPr algn="just" rtl="1">
              <a:lnSpc>
                <a:spcPct val="200000"/>
              </a:lnSpc>
            </a:pPr>
            <a:r>
              <a:rPr lang="ar-EG" sz="1600" dirty="0">
                <a:latin typeface="Alexandria" pitchFamily="2" charset="-78"/>
                <a:cs typeface="Alexandria" pitchFamily="2" charset="-78"/>
              </a:rPr>
              <a:t>تُعدّ الجامعة محورًا أساسيًا في البناء الحقيقي لشخصية الطالب الجامعي، حيث تسهم في تكوين شخصية عقلانية واعية وقادرة على التفكير الرشيد واتخاذ القرار المسؤول.وتتمثل الشخصية الناضجة للطالب الجامعي في:</a:t>
            </a:r>
          </a:p>
          <a:p>
            <a:pPr marL="625475"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الوعي والمسؤولية والانضباط الذاتي.</a:t>
            </a:r>
          </a:p>
          <a:p>
            <a:pPr marL="625475"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القدرة على التفكير النقدي والتحليل واتخاذ القرار.</a:t>
            </a:r>
          </a:p>
          <a:p>
            <a:pPr marL="625475" indent="-285750" algn="just" rtl="1">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الالتزام بالقيم الأخلاقية والمواطنة.</a:t>
            </a:r>
          </a:p>
          <a:p>
            <a:pPr algn="just" rtl="1">
              <a:lnSpc>
                <a:spcPct val="200000"/>
              </a:lnSpc>
              <a:buClr>
                <a:srgbClr val="00B0F0"/>
              </a:buClr>
            </a:pPr>
            <a:r>
              <a:rPr lang="ar-EG" sz="1600" b="1" dirty="0">
                <a:solidFill>
                  <a:srgbClr val="00B050"/>
                </a:solidFill>
                <a:latin typeface="Alexandria" pitchFamily="2" charset="-78"/>
                <a:cs typeface="Alexandria" pitchFamily="2" charset="-78"/>
              </a:rPr>
              <a:t>ولا يعتمد نضج الشخصية على عامل واحد أو على سنٍّ أو زمنٍ معيّن، بل يتأثر بتكامل مجموعة من العوامل، من أبرزها:</a:t>
            </a:r>
          </a:p>
          <a:p>
            <a:pPr marL="625475" indent="-284163"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البيئة التعليمية الداعمة داخل الجامعة.</a:t>
            </a:r>
          </a:p>
          <a:p>
            <a:pPr marL="625475" indent="-284163"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العوامل الوراثية والاجتماعية.</a:t>
            </a:r>
          </a:p>
          <a:p>
            <a:pPr marL="625475" indent="-284163" algn="just" rtl="1">
              <a:lnSpc>
                <a:spcPct val="150000"/>
              </a:lnSpc>
              <a:buClr>
                <a:srgbClr val="00B0F0"/>
              </a:buClr>
              <a:buFont typeface="Wingdings" panose="05000000000000000000" pitchFamily="2" charset="2"/>
              <a:buChar char="v"/>
            </a:pPr>
            <a:r>
              <a:rPr lang="ar-EG" sz="1600" dirty="0">
                <a:latin typeface="Alexandria" pitchFamily="2" charset="-78"/>
                <a:cs typeface="Alexandria" pitchFamily="2" charset="-78"/>
              </a:rPr>
              <a:t>الاستعداد الشخصي للتعلّم والنمو والتطوير.</a:t>
            </a:r>
          </a:p>
        </p:txBody>
      </p:sp>
    </p:spTree>
    <p:extLst>
      <p:ext uri="{BB962C8B-B14F-4D97-AF65-F5344CB8AC3E}">
        <p14:creationId xmlns:p14="http://schemas.microsoft.com/office/powerpoint/2010/main" val="3158293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0131F-CC9C-F2BB-7933-8F3B9EA53FC5}"/>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8355591-97ED-7168-B380-95FE4356CD6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6E0DAD84-C1F5-6A90-E626-40E21A7CB474}"/>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46717529-3D9D-3255-3B39-1E945A2447A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CD71F800-3031-3D5B-F764-688F8C308C88}"/>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676CAE5-D081-241B-E2A5-1DE4CC55BBDF}"/>
              </a:ext>
            </a:extLst>
          </p:cNvPr>
          <p:cNvSpPr txBox="1"/>
          <p:nvPr/>
        </p:nvSpPr>
        <p:spPr>
          <a:xfrm>
            <a:off x="3287688" y="962544"/>
            <a:ext cx="4968552" cy="369332"/>
          </a:xfrm>
          <a:prstGeom prst="rect">
            <a:avLst/>
          </a:prstGeom>
          <a:noFill/>
        </p:spPr>
        <p:txBody>
          <a:bodyPr wrap="square" rtlCol="1">
            <a:spAutoFit/>
          </a:bodyPr>
          <a:lstStyle/>
          <a:p>
            <a:pPr algn="ctr" rtl="1"/>
            <a:r>
              <a:rPr lang="ar-JO" sz="1800" b="1" dirty="0">
                <a:solidFill>
                  <a:srgbClr val="00B0F0"/>
                </a:solidFill>
                <a:latin typeface="Alexandria" pitchFamily="2" charset="-78"/>
                <a:cs typeface="Alexandria" pitchFamily="2" charset="-78"/>
              </a:rPr>
              <a:t>فلسفة مؤسسات التعليم العالي المرجوّة</a:t>
            </a:r>
            <a:r>
              <a:rPr lang="ar-EG" sz="1800" b="1" dirty="0">
                <a:solidFill>
                  <a:srgbClr val="00B0F0"/>
                </a:solidFill>
                <a:latin typeface="Alexandria" pitchFamily="2" charset="-78"/>
                <a:cs typeface="Alexandria" pitchFamily="2" charset="-78"/>
              </a:rPr>
              <a:t>:</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A30B5C87-9F82-A5B8-4476-9C4FB63CA012}"/>
              </a:ext>
            </a:extLst>
          </p:cNvPr>
          <p:cNvSpPr txBox="1"/>
          <p:nvPr/>
        </p:nvSpPr>
        <p:spPr>
          <a:xfrm>
            <a:off x="587387" y="2266122"/>
            <a:ext cx="11017225" cy="3543984"/>
          </a:xfrm>
          <a:prstGeom prst="rect">
            <a:avLst/>
          </a:prstGeom>
          <a:noFill/>
        </p:spPr>
        <p:txBody>
          <a:bodyPr wrap="square" rtlCol="1">
            <a:spAutoFit/>
          </a:bodyPr>
          <a:lstStyle/>
          <a:p>
            <a:pPr algn="just" rtl="1">
              <a:lnSpc>
                <a:spcPct val="150000"/>
              </a:lnSpc>
            </a:pPr>
            <a:r>
              <a:rPr lang="ar-EG" b="1" dirty="0">
                <a:solidFill>
                  <a:srgbClr val="C00000"/>
                </a:solidFill>
                <a:latin typeface="Alexandria" pitchFamily="2" charset="-78"/>
                <a:cs typeface="Alexandria" pitchFamily="2" charset="-78"/>
              </a:rPr>
              <a:t>الإعداد المتكامل للطالب الجامعي:</a:t>
            </a:r>
          </a:p>
          <a:p>
            <a:pPr algn="just" rtl="1">
              <a:lnSpc>
                <a:spcPct val="150000"/>
              </a:lnSpc>
            </a:pPr>
            <a:r>
              <a:rPr lang="ar-EG" sz="1600" dirty="0">
                <a:latin typeface="Alexandria" pitchFamily="2" charset="-78"/>
                <a:cs typeface="Alexandria" pitchFamily="2" charset="-78"/>
              </a:rPr>
              <a:t>يقصد بـ الإعداد المتكامل إعداد الطالب إعدادًا شاملًا يوازن بين المعرفة النظرية والتطبيق العملي، بما يمكّنه من توظيف ما يتعلمه في حل المشكلات والتعامل مع مواقف العمل والحياة.ويتضمن الإعداد المتكامل:</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معرفي: </a:t>
            </a:r>
            <a:r>
              <a:rPr lang="ar-EG" sz="1600" dirty="0">
                <a:latin typeface="Alexandria" pitchFamily="2" charset="-78"/>
                <a:cs typeface="Alexandria" pitchFamily="2" charset="-78"/>
              </a:rPr>
              <a:t>فهم التخصص وبناء قاعدة علمية راسخة.</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مهاري: </a:t>
            </a:r>
            <a:r>
              <a:rPr lang="ar-EG" sz="1600" dirty="0">
                <a:latin typeface="Alexandria" pitchFamily="2" charset="-78"/>
                <a:cs typeface="Alexandria" pitchFamily="2" charset="-78"/>
              </a:rPr>
              <a:t>مهارات التفكير الناقد، حل المشكلات، التواصل، والعمل الجماعي.</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مهني: </a:t>
            </a:r>
            <a:r>
              <a:rPr lang="ar-EG" sz="1600" dirty="0">
                <a:latin typeface="Alexandria" pitchFamily="2" charset="-78"/>
                <a:cs typeface="Alexandria" pitchFamily="2" charset="-78"/>
              </a:rPr>
              <a:t>خبرات تطبيقية وتدريب ميداني يربط التعلم بسياق العمل.</a:t>
            </a:r>
          </a:p>
          <a:p>
            <a:pPr marL="625475" indent="-285750" algn="just" rtl="1">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إعداد قيمي: </a:t>
            </a:r>
            <a:r>
              <a:rPr lang="ar-EG" sz="1600" dirty="0">
                <a:latin typeface="Alexandria" pitchFamily="2" charset="-78"/>
                <a:cs typeface="Alexandria" pitchFamily="2" charset="-78"/>
              </a:rPr>
              <a:t>أخلاقيات المهنة والمسؤولية والانضباط والالتزام.</a:t>
            </a:r>
          </a:p>
          <a:p>
            <a:pPr marL="339725" algn="just" rtl="1">
              <a:lnSpc>
                <a:spcPct val="200000"/>
              </a:lnSpc>
              <a:buClr>
                <a:srgbClr val="00B0F0"/>
              </a:buClr>
            </a:pPr>
            <a:r>
              <a:rPr lang="ar-EG" sz="1600" dirty="0">
                <a:latin typeface="Alexandria" pitchFamily="2" charset="-78"/>
                <a:cs typeface="Alexandria" pitchFamily="2" charset="-78"/>
              </a:rPr>
              <a:t>تتحقق جودة الإعداد المتكامل حين تتكامل المناهج والأنشطة والتدريب مع متطلبات المجتمع وسوق العمل.</a:t>
            </a:r>
            <a:endParaRPr lang="ar-EG" sz="1600" b="1" dirty="0">
              <a:solidFill>
                <a:srgbClr val="00B050"/>
              </a:solidFill>
              <a:latin typeface="Alexandria" pitchFamily="2" charset="-78"/>
              <a:cs typeface="Alexandria" pitchFamily="2" charset="-78"/>
            </a:endParaRPr>
          </a:p>
        </p:txBody>
      </p:sp>
    </p:spTree>
    <p:extLst>
      <p:ext uri="{BB962C8B-B14F-4D97-AF65-F5344CB8AC3E}">
        <p14:creationId xmlns:p14="http://schemas.microsoft.com/office/powerpoint/2010/main" val="10223451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7EE27-833E-E46A-10F9-C7CC81342245}"/>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29C134A-ED75-7FB8-AC26-44A1A4BDA99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BBAFB3DF-DF2F-809D-300F-F9504E84A9E5}"/>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EEF54CBA-3192-E4DF-029A-8C468DB124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03CE4714-CDC3-B7E2-4357-59F1DFEB155C}"/>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CBDA74A-FA61-845B-5BA9-5DCB83C09AC3}"/>
              </a:ext>
            </a:extLst>
          </p:cNvPr>
          <p:cNvSpPr txBox="1"/>
          <p:nvPr/>
        </p:nvSpPr>
        <p:spPr>
          <a:xfrm>
            <a:off x="3287688" y="962544"/>
            <a:ext cx="4968552" cy="369332"/>
          </a:xfrm>
          <a:prstGeom prst="rect">
            <a:avLst/>
          </a:prstGeom>
          <a:noFill/>
        </p:spPr>
        <p:txBody>
          <a:bodyPr wrap="square" rtlCol="1">
            <a:spAutoFit/>
          </a:bodyPr>
          <a:lstStyle/>
          <a:p>
            <a:pPr algn="ctr" rtl="1"/>
            <a:r>
              <a:rPr lang="ar-JO" sz="1800" b="1" dirty="0">
                <a:solidFill>
                  <a:srgbClr val="00B0F0"/>
                </a:solidFill>
                <a:latin typeface="Alexandria" pitchFamily="2" charset="-78"/>
                <a:cs typeface="Alexandria" pitchFamily="2" charset="-78"/>
              </a:rPr>
              <a:t>فلسفة مؤسسات التعليم العالي المرجوّة</a:t>
            </a:r>
            <a:r>
              <a:rPr lang="ar-EG" sz="1800" b="1" dirty="0">
                <a:solidFill>
                  <a:srgbClr val="00B0F0"/>
                </a:solidFill>
                <a:latin typeface="Alexandria" pitchFamily="2" charset="-78"/>
                <a:cs typeface="Alexandria" pitchFamily="2" charset="-78"/>
              </a:rPr>
              <a:t>:</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287E22AE-7347-D533-1F52-AC6134EF9EC6}"/>
              </a:ext>
            </a:extLst>
          </p:cNvPr>
          <p:cNvSpPr txBox="1"/>
          <p:nvPr/>
        </p:nvSpPr>
        <p:spPr>
          <a:xfrm>
            <a:off x="587387" y="2266122"/>
            <a:ext cx="11017225" cy="3543984"/>
          </a:xfrm>
          <a:prstGeom prst="rect">
            <a:avLst/>
          </a:prstGeom>
          <a:noFill/>
        </p:spPr>
        <p:txBody>
          <a:bodyPr wrap="square" rtlCol="1">
            <a:spAutoFit/>
          </a:bodyPr>
          <a:lstStyle/>
          <a:p>
            <a:pPr algn="just" rtl="1">
              <a:lnSpc>
                <a:spcPct val="150000"/>
              </a:lnSpc>
            </a:pPr>
            <a:r>
              <a:rPr lang="ar-EG" b="1" dirty="0">
                <a:solidFill>
                  <a:srgbClr val="C00000"/>
                </a:solidFill>
                <a:latin typeface="Alexandria" pitchFamily="2" charset="-78"/>
                <a:cs typeface="Alexandria" pitchFamily="2" charset="-78"/>
              </a:rPr>
              <a:t>تنمية القدرات واكتشاف الموهوبين</a:t>
            </a:r>
          </a:p>
          <a:p>
            <a:pPr algn="just" rtl="1">
              <a:lnSpc>
                <a:spcPct val="150000"/>
              </a:lnSpc>
            </a:pPr>
            <a:r>
              <a:rPr lang="ar-EG" sz="1600" dirty="0">
                <a:latin typeface="Alexandria" pitchFamily="2" charset="-78"/>
                <a:cs typeface="Alexandria" pitchFamily="2" charset="-78"/>
              </a:rPr>
              <a:t>تسهم مؤسسات التعليم العالي في تنمية قدرات الطلبة واكتشاف الموهوبين ورعايتهم، بما يعزز الإبداع والابتكار ويرفع القدرة التنافسية للفرد والمؤسسة والمجتمع.وتشمل تنمية القدرات والموهوبين:</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اكتشاف الميول والقدرات عبر التقييمات والأنشطة والمشروعات.</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رعاية المتميزين ببرامج إثرائية ومسارات متقدمة.</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دعم الإبداع والابتكار من خلال الأندية العلمية وحاضنات الأفكار والمشاريع.</a:t>
            </a:r>
          </a:p>
          <a:p>
            <a:pPr marL="625475" indent="-285750" algn="just" rtl="1">
              <a:lnSpc>
                <a:spcPct val="200000"/>
              </a:lnSpc>
              <a:buClr>
                <a:srgbClr val="00B0F0"/>
              </a:buClr>
              <a:buFont typeface="Wingdings" panose="05000000000000000000" pitchFamily="2" charset="2"/>
              <a:buChar char="v"/>
            </a:pPr>
            <a:r>
              <a:rPr lang="ar-EG" sz="1600" dirty="0">
                <a:solidFill>
                  <a:schemeClr val="tx1"/>
                </a:solidFill>
                <a:latin typeface="Alexandria" pitchFamily="2" charset="-78"/>
                <a:cs typeface="Alexandria" pitchFamily="2" charset="-78"/>
              </a:rPr>
              <a:t>إتاحة فرص التميز (مسابقات، أبحاث طلابية، مبادرات مجتمعية)</a:t>
            </a:r>
          </a:p>
          <a:p>
            <a:pPr marL="339725" algn="ctr" rtl="1">
              <a:lnSpc>
                <a:spcPct val="200000"/>
              </a:lnSpc>
              <a:buClr>
                <a:srgbClr val="00B0F0"/>
              </a:buClr>
            </a:pPr>
            <a:r>
              <a:rPr lang="ar-EG" sz="1600" dirty="0">
                <a:solidFill>
                  <a:schemeClr val="tx1"/>
                </a:solidFill>
                <a:latin typeface="Alexandria" pitchFamily="2" charset="-78"/>
                <a:cs typeface="Alexandria" pitchFamily="2" charset="-78"/>
              </a:rPr>
              <a:t>رعاية المواهب ليست نشاطًا إضافيًا، بل وظيفة أساسية لتعظيم أثر الجامعة في التنمية والابتكار.</a:t>
            </a:r>
          </a:p>
        </p:txBody>
      </p:sp>
    </p:spTree>
    <p:extLst>
      <p:ext uri="{BB962C8B-B14F-4D97-AF65-F5344CB8AC3E}">
        <p14:creationId xmlns:p14="http://schemas.microsoft.com/office/powerpoint/2010/main" val="68169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BF8D3-E236-9052-162E-FB1016C9D565}"/>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C18DBE08-82BB-B609-4B25-60B83A820CAB}"/>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CBF5D287-A00E-1305-F8CF-953E42DEDA38}"/>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86B0310D-71A7-0647-930C-505BED6583C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DAB5D033-2E17-BFE8-05E8-71316140A203}"/>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03C5355-1756-9EE1-93B9-5E7C7E255D7D}"/>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أهداف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DE2FBA5-73AB-CF15-B322-274AD1593330}"/>
              </a:ext>
            </a:extLst>
          </p:cNvPr>
          <p:cNvSpPr txBox="1"/>
          <p:nvPr/>
        </p:nvSpPr>
        <p:spPr>
          <a:xfrm>
            <a:off x="874812" y="1783209"/>
            <a:ext cx="10442376" cy="4526111"/>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دور محوري في التنمية وبناء رأس المال البشري:</a:t>
            </a:r>
          </a:p>
          <a:p>
            <a:pPr algn="just" rtl="1">
              <a:lnSpc>
                <a:spcPct val="150000"/>
              </a:lnSpc>
            </a:pPr>
            <a:endParaRPr lang="ar-EG" sz="1600" b="1" dirty="0">
              <a:latin typeface="Alexandria" pitchFamily="2" charset="-78"/>
              <a:cs typeface="Alexandria" pitchFamily="2" charset="-78"/>
            </a:endParaRPr>
          </a:p>
          <a:p>
            <a:pPr algn="just" rtl="1">
              <a:lnSpc>
                <a:spcPct val="200000"/>
              </a:lnSpc>
              <a:buClr>
                <a:srgbClr val="C00000"/>
              </a:buClr>
            </a:pPr>
            <a:r>
              <a:rPr lang="ar-EG" sz="2000" dirty="0">
                <a:latin typeface="Alexandria" pitchFamily="2" charset="-78"/>
                <a:cs typeface="Alexandria" pitchFamily="2" charset="-78"/>
              </a:rPr>
              <a:t>مؤسسات التعليم العالي شريك أساسي في التنمية الشاملة عبر :</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كوادر مؤهلة ومبدعة وخدمة المجتمع.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أفراد مبتكرين ومبدعين لخدمة المجتمع.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تحويل المعرفة إلى تطبيقات ومشروعات ذات أثر.</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مواءمة المخرجات مع متطلبات سوق العمل محليًا وعالميًا.</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تنمية مهارات الخريجين بوصفهم رأس مال بشري وفكري للمستقبل.</a:t>
            </a:r>
            <a:endParaRPr lang="ar-EG" sz="20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440656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6A768-4512-766F-246F-F454CE817FBE}"/>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55E3BA2-5053-CFD8-61B8-AB1347644258}"/>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70F5B200-2F6F-8FF0-FD1D-A73ACC9B4AF9}"/>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6BED9666-6F49-F762-C703-762C4057714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8AB7C5D2-17E7-9605-AD66-882D60B59D9C}"/>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905CD57-0253-90ED-3A33-AFB72A56DBCD}"/>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أهداف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A6E864FA-E451-8D6B-2703-6F1FF20A82FD}"/>
              </a:ext>
            </a:extLst>
          </p:cNvPr>
          <p:cNvSpPr txBox="1"/>
          <p:nvPr/>
        </p:nvSpPr>
        <p:spPr>
          <a:xfrm>
            <a:off x="983432" y="2158172"/>
            <a:ext cx="10442376" cy="3910558"/>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أهداف معرفية وثقافية وقيمية:</a:t>
            </a:r>
          </a:p>
          <a:p>
            <a:pPr algn="just" rtl="1">
              <a:lnSpc>
                <a:spcPct val="150000"/>
              </a:lnSpc>
            </a:pPr>
            <a:endParaRPr lang="ar-EG" sz="1600" b="1" dirty="0">
              <a:latin typeface="Alexandria" pitchFamily="2" charset="-78"/>
              <a:cs typeface="Alexandria" pitchFamily="2" charset="-78"/>
            </a:endParaRPr>
          </a:p>
          <a:p>
            <a:pPr algn="just" rtl="1">
              <a:lnSpc>
                <a:spcPct val="200000"/>
              </a:lnSpc>
              <a:buClr>
                <a:srgbClr val="C00000"/>
              </a:buClr>
            </a:pPr>
            <a:r>
              <a:rPr lang="ar-EG" sz="2000" dirty="0">
                <a:latin typeface="Alexandria" pitchFamily="2" charset="-78"/>
                <a:cs typeface="Alexandria" pitchFamily="2" charset="-78"/>
              </a:rPr>
              <a:t>دور التعليم العالي في صناعة المعرفة وحماية الهوية والقيم، وليس مجرد منح شهادات:</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الإسهام في تطوير المعرفة الفاعلة والإبداعية.</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نشر التراث الثقافي ذي البعد الإنساني والتقدمي.</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تكريس التعددية الثقافية واحترام التنوع.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الحفاظ على منظومة القيم الأخلاقية ونشرها وتدعيمها.</a:t>
            </a:r>
          </a:p>
        </p:txBody>
      </p:sp>
    </p:spTree>
    <p:extLst>
      <p:ext uri="{BB962C8B-B14F-4D97-AF65-F5344CB8AC3E}">
        <p14:creationId xmlns:p14="http://schemas.microsoft.com/office/powerpoint/2010/main" val="514348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8A4FD-DAAD-F648-BC31-89FCEB5F570D}"/>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AFD8525-69AC-F668-9EA3-C8E32096F1C2}"/>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34A2CF37-3D15-2771-68AA-11DB1DB59517}"/>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2029C044-91C6-5ED7-DDC8-C72186C84B6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C6F45985-2421-7C6C-933E-DCC36B1E30F3}"/>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C5C23618-509C-146C-185F-AAB3332BD368}"/>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أهداف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B96A4C62-8589-4024-C238-60840418DE07}"/>
              </a:ext>
            </a:extLst>
          </p:cNvPr>
          <p:cNvSpPr txBox="1"/>
          <p:nvPr/>
        </p:nvSpPr>
        <p:spPr>
          <a:xfrm>
            <a:off x="874812" y="1940300"/>
            <a:ext cx="10442376" cy="4526111"/>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أهداف مجتمعية وتنموية وإعداد الإنسان:</a:t>
            </a:r>
          </a:p>
          <a:p>
            <a:pPr algn="just" rtl="1">
              <a:lnSpc>
                <a:spcPct val="150000"/>
              </a:lnSpc>
            </a:pPr>
            <a:endParaRPr lang="ar-EG" sz="1600" b="1" dirty="0">
              <a:latin typeface="Alexandria" pitchFamily="2" charset="-78"/>
              <a:cs typeface="Alexandria" pitchFamily="2" charset="-78"/>
            </a:endParaRPr>
          </a:p>
          <a:p>
            <a:pPr algn="just" rtl="1">
              <a:lnSpc>
                <a:spcPct val="200000"/>
              </a:lnSpc>
              <a:buClr>
                <a:srgbClr val="C00000"/>
              </a:buClr>
            </a:pPr>
            <a:r>
              <a:rPr lang="ar-EG" sz="2000" dirty="0">
                <a:latin typeface="Alexandria" pitchFamily="2" charset="-78"/>
                <a:cs typeface="Alexandria" pitchFamily="2" charset="-78"/>
              </a:rPr>
              <a:t>إذا كانت المعرفة هدفًا، فالأثر هو الهدف الأكبر: جامعة تخرّج إنسانًا نافعًا لمجتمعه وقادرًا على القيادة.”</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تطوير المجتمع وتقديم خدمات ثقافية واقتصادية واجتماعية.</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الكفاءات البشرية والموارد المدربة بما يلائم احتياجات المجتمع.</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الإسهام في إعداد المواطن البنّاء القادر على المسؤولية والإنتاج.</a:t>
            </a:r>
          </a:p>
          <a:p>
            <a:pPr marL="342900" indent="-34290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القادة والعلماء والمبدعين في مختلف جوانب الحياة.</a:t>
            </a:r>
          </a:p>
        </p:txBody>
      </p:sp>
    </p:spTree>
    <p:extLst>
      <p:ext uri="{BB962C8B-B14F-4D97-AF65-F5344CB8AC3E}">
        <p14:creationId xmlns:p14="http://schemas.microsoft.com/office/powerpoint/2010/main" val="33430791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DA9F5-DB9F-8C2E-F5F6-6C44422D31A1}"/>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043BB07-34BA-DDC9-3705-3501A535258D}"/>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a16="http://schemas.microsoft.com/office/drawing/2014/main" id="{6D43FBCF-8B7D-02F4-FDD4-A3078A4C4F4F}"/>
              </a:ext>
            </a:extLst>
          </p:cNvPr>
          <p:cNvSpPr/>
          <p:nvPr/>
        </p:nvSpPr>
        <p:spPr>
          <a:xfrm>
            <a:off x="440940" y="1641096"/>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77E51D81-003F-A7AC-D8FD-3EAA6CA9A6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56227"/>
            <a:ext cx="2305141" cy="1076343"/>
          </a:xfrm>
          <a:prstGeom prst="rect">
            <a:avLst/>
          </a:prstGeom>
        </p:spPr>
      </p:pic>
      <p:sp>
        <p:nvSpPr>
          <p:cNvPr id="3" name="Rectangle 2">
            <a:extLst>
              <a:ext uri="{FF2B5EF4-FFF2-40B4-BE49-F238E27FC236}">
                <a16:creationId xmlns:a16="http://schemas.microsoft.com/office/drawing/2014/main" id="{020CD063-773D-7D88-8E87-E662A84128DA}"/>
              </a:ext>
            </a:extLst>
          </p:cNvPr>
          <p:cNvSpPr/>
          <p:nvPr/>
        </p:nvSpPr>
        <p:spPr>
          <a:xfrm>
            <a:off x="1703512" y="54868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5001D1FD-E33C-0350-E6A3-E781943AF2E8}"/>
              </a:ext>
            </a:extLst>
          </p:cNvPr>
          <p:cNvSpPr txBox="1"/>
          <p:nvPr/>
        </p:nvSpPr>
        <p:spPr>
          <a:xfrm>
            <a:off x="3287688" y="962544"/>
            <a:ext cx="4968552" cy="369332"/>
          </a:xfrm>
          <a:prstGeom prst="rect">
            <a:avLst/>
          </a:prstGeom>
          <a:noFill/>
        </p:spPr>
        <p:txBody>
          <a:bodyPr wrap="square" rtlCol="1">
            <a:spAutoFit/>
          </a:bodyPr>
          <a:lstStyle/>
          <a:p>
            <a:pPr algn="ctr" rtl="1"/>
            <a:r>
              <a:rPr lang="ar-EG" sz="1800" b="1" dirty="0">
                <a:solidFill>
                  <a:srgbClr val="00B0F0"/>
                </a:solidFill>
                <a:latin typeface="Alexandria" pitchFamily="2" charset="-78"/>
                <a:cs typeface="Alexandria" pitchFamily="2" charset="-78"/>
              </a:rPr>
              <a:t>أهمية مؤسسات التعليم العالي</a:t>
            </a:r>
            <a:endParaRPr lang="ar-EG" sz="1800" dirty="0">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E963A654-F0ED-3749-50B3-AF02E6BC316D}"/>
              </a:ext>
            </a:extLst>
          </p:cNvPr>
          <p:cNvSpPr txBox="1"/>
          <p:nvPr/>
        </p:nvSpPr>
        <p:spPr>
          <a:xfrm>
            <a:off x="190128" y="2089274"/>
            <a:ext cx="11163672" cy="2679451"/>
          </a:xfrm>
          <a:prstGeom prst="rect">
            <a:avLst/>
          </a:prstGeom>
          <a:noFill/>
        </p:spPr>
        <p:txBody>
          <a:bodyPr wrap="square" rtlCol="1">
            <a:spAutoFit/>
          </a:bodyPr>
          <a:lstStyle/>
          <a:p>
            <a:pPr algn="just" rtl="1">
              <a:lnSpc>
                <a:spcPct val="150000"/>
              </a:lnSpc>
            </a:pPr>
            <a:r>
              <a:rPr lang="ar-EG" sz="2000" b="1" dirty="0">
                <a:solidFill>
                  <a:srgbClr val="C00000"/>
                </a:solidFill>
                <a:latin typeface="Alexandria" pitchFamily="2" charset="-78"/>
                <a:cs typeface="Alexandria" pitchFamily="2" charset="-78"/>
              </a:rPr>
              <a:t>تُعد مؤسسات التعليم العالي من أهم مؤسسات المجتمع؛ لما لها من دور محوري في:</a:t>
            </a:r>
          </a:p>
          <a:p>
            <a:pPr algn="just" rtl="1">
              <a:lnSpc>
                <a:spcPct val="150000"/>
              </a:lnSpc>
            </a:pPr>
            <a:endParaRPr lang="ar-EG" sz="1600" b="1" dirty="0">
              <a:latin typeface="Alexandria" pitchFamily="2" charset="-78"/>
              <a:cs typeface="Alexandria" pitchFamily="2" charset="-78"/>
            </a:endParaRP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إعداد القوى البشرية المؤهلة في مختلف مجالات المعرفة.</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الإسهام في رسم المسارات المستقبلية للمجتمع.</a:t>
            </a:r>
          </a:p>
          <a:p>
            <a:pPr marL="285750" indent="-285750" algn="just" rtl="1">
              <a:lnSpc>
                <a:spcPct val="200000"/>
              </a:lnSpc>
              <a:buClr>
                <a:srgbClr val="C00000"/>
              </a:buClr>
              <a:buFont typeface="Wingdings" panose="05000000000000000000" pitchFamily="2" charset="2"/>
              <a:buChar char="v"/>
            </a:pPr>
            <a:r>
              <a:rPr lang="ar-EG" sz="2000" dirty="0">
                <a:latin typeface="Alexandria" pitchFamily="2" charset="-78"/>
                <a:cs typeface="Alexandria" pitchFamily="2" charset="-78"/>
              </a:rPr>
              <a:t>دعم التحول نحو مجتمع المعرفة وتحقيق التنمية الشاملة.</a:t>
            </a:r>
            <a:endParaRPr lang="ar-EG" sz="2000" dirty="0">
              <a:solidFill>
                <a:schemeClr val="tx1"/>
              </a:solidFill>
              <a:latin typeface="Alexandria" pitchFamily="2" charset="-78"/>
              <a:cs typeface="Alexandria" pitchFamily="2" charset="-78"/>
            </a:endParaRPr>
          </a:p>
        </p:txBody>
      </p:sp>
      <p:graphicFrame>
        <p:nvGraphicFramePr>
          <p:cNvPr id="2" name="Content Placeholder 3">
            <a:extLst>
              <a:ext uri="{FF2B5EF4-FFF2-40B4-BE49-F238E27FC236}">
                <a16:creationId xmlns:a16="http://schemas.microsoft.com/office/drawing/2014/main" id="{4B5FA396-C1C3-9155-1BC8-85643BE1D1A9}"/>
              </a:ext>
            </a:extLst>
          </p:cNvPr>
          <p:cNvGraphicFramePr>
            <a:graphicFrameLocks/>
          </p:cNvGraphicFramePr>
          <p:nvPr>
            <p:extLst>
              <p:ext uri="{D42A27DB-BD31-4B8C-83A1-F6EECF244321}">
                <p14:modId xmlns:p14="http://schemas.microsoft.com/office/powerpoint/2010/main" val="1854442211"/>
              </p:ext>
            </p:extLst>
          </p:nvPr>
        </p:nvGraphicFramePr>
        <p:xfrm>
          <a:off x="587388" y="2677454"/>
          <a:ext cx="4197208" cy="3649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1816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215680" y="951772"/>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graphicFrame>
        <p:nvGraphicFramePr>
          <p:cNvPr id="11" name="Diagram 10">
            <a:extLst>
              <a:ext uri="{FF2B5EF4-FFF2-40B4-BE49-F238E27FC236}">
                <a16:creationId xmlns:a16="http://schemas.microsoft.com/office/drawing/2014/main" id="{A22B3EC6-6AA7-4B36-943F-0F2E8D9B9778}"/>
              </a:ext>
            </a:extLst>
          </p:cNvPr>
          <p:cNvGraphicFramePr/>
          <p:nvPr>
            <p:extLst>
              <p:ext uri="{D42A27DB-BD31-4B8C-83A1-F6EECF244321}">
                <p14:modId xmlns:p14="http://schemas.microsoft.com/office/powerpoint/2010/main" val="3382652081"/>
              </p:ext>
            </p:extLst>
          </p:nvPr>
        </p:nvGraphicFramePr>
        <p:xfrm>
          <a:off x="-1572074" y="1700808"/>
          <a:ext cx="9433048" cy="47413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Graphic 21">
            <a:extLst>
              <a:ext uri="{FF2B5EF4-FFF2-40B4-BE49-F238E27FC236}">
                <a16:creationId xmlns:a16="http://schemas.microsoft.com/office/drawing/2014/main" id="{50D3EEB7-AF20-8DDB-9B04-D0F89D0280C8}"/>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36360" y="67401"/>
            <a:ext cx="2305141" cy="1076343"/>
          </a:xfrm>
          <a:prstGeom prst="rect">
            <a:avLst/>
          </a:prstGeom>
        </p:spPr>
      </p:pic>
      <p:sp>
        <p:nvSpPr>
          <p:cNvPr id="2" name="Rectangle 1">
            <a:extLst>
              <a:ext uri="{FF2B5EF4-FFF2-40B4-BE49-F238E27FC236}">
                <a16:creationId xmlns:a16="http://schemas.microsoft.com/office/drawing/2014/main" id="{3E5CB530-2EC2-DB8E-08A6-4C2D33018708}"/>
              </a:ext>
            </a:extLst>
          </p:cNvPr>
          <p:cNvSpPr/>
          <p:nvPr/>
        </p:nvSpPr>
        <p:spPr>
          <a:xfrm>
            <a:off x="1199456" y="55985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45A7C889-CDBB-BB20-085A-B55C4C42267F}"/>
              </a:ext>
            </a:extLst>
          </p:cNvPr>
          <p:cNvGrpSpPr/>
          <p:nvPr/>
        </p:nvGrpSpPr>
        <p:grpSpPr>
          <a:xfrm>
            <a:off x="6128522" y="2144316"/>
            <a:ext cx="5489471" cy="4347108"/>
            <a:chOff x="263352" y="1391987"/>
            <a:chExt cx="11748217" cy="5292254"/>
          </a:xfrm>
        </p:grpSpPr>
        <p:sp>
          <p:nvSpPr>
            <p:cNvPr id="7" name="Rectangle: Rounded Corners 6">
              <a:extLst>
                <a:ext uri="{FF2B5EF4-FFF2-40B4-BE49-F238E27FC236}">
                  <a16:creationId xmlns:a16="http://schemas.microsoft.com/office/drawing/2014/main" id="{56F1C268-57F6-11B2-8FAB-645419191DC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3B6EC324-8C02-4C73-A0FD-C2049C3754F0}"/>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5" name="TextBox 4">
            <a:extLst>
              <a:ext uri="{FF2B5EF4-FFF2-40B4-BE49-F238E27FC236}">
                <a16:creationId xmlns:a16="http://schemas.microsoft.com/office/drawing/2014/main" id="{00DE3D77-2528-F5C7-10B1-7F7AF4152687}"/>
              </a:ext>
            </a:extLst>
          </p:cNvPr>
          <p:cNvSpPr txBox="1"/>
          <p:nvPr/>
        </p:nvSpPr>
        <p:spPr>
          <a:xfrm>
            <a:off x="6258197" y="3356992"/>
            <a:ext cx="5025415" cy="1671933"/>
          </a:xfrm>
          <a:prstGeom prst="rect">
            <a:avLst/>
          </a:prstGeom>
          <a:noFill/>
        </p:spPr>
        <p:txBody>
          <a:bodyPr wrap="square">
            <a:spAutoFit/>
          </a:bodyPr>
          <a:lstStyle/>
          <a:p>
            <a:pPr algn="ctr" rtl="1">
              <a:lnSpc>
                <a:spcPct val="200000"/>
              </a:lnSpc>
            </a:pPr>
            <a:r>
              <a:rPr lang="ar-JO" sz="1800" dirty="0">
                <a:latin typeface="Alexandria" pitchFamily="2" charset="-78"/>
                <a:cs typeface="Alexandria" pitchFamily="2" charset="-78"/>
              </a:rPr>
              <a:t>من المتفق عليه بين المختصين والدارسين أن وظائف الجامعات تتلخص في ثلاثة أمور رئيسة هي: </a:t>
            </a:r>
            <a:endParaRPr lang="ar-EG" sz="1800" dirty="0"/>
          </a:p>
        </p:txBody>
      </p:sp>
    </p:spTree>
    <p:custDataLst>
      <p:tags r:id="rId1"/>
    </p:custDataLst>
    <p:extLst>
      <p:ext uri="{BB962C8B-B14F-4D97-AF65-F5344CB8AC3E}">
        <p14:creationId xmlns:p14="http://schemas.microsoft.com/office/powerpoint/2010/main" val="2150320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B39738BF-4E9D-3402-895F-BCAEACFEBDE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6943BA71-98A5-6733-30CD-C3C35919050C}"/>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713BA4C0-6A77-4464-D67B-45B11437BD7A}"/>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D6FB9AFD-9468-2A4D-CA69-8B4205B07A62}"/>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836" y="4625138"/>
            <a:ext cx="3105150" cy="1476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4" name="Google Shape;144;p3"/>
          <p:cNvSpPr/>
          <p:nvPr/>
        </p:nvSpPr>
        <p:spPr>
          <a:xfrm>
            <a:off x="611157" y="1628800"/>
            <a:ext cx="10813435" cy="3170058"/>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أولًا: </a:t>
            </a:r>
            <a:r>
              <a:rPr lang="ar-JO" sz="1800" b="1" dirty="0">
                <a:solidFill>
                  <a:srgbClr val="C00000"/>
                </a:solidFill>
                <a:latin typeface="Alexandria" pitchFamily="2" charset="-78"/>
                <a:cs typeface="Alexandria" pitchFamily="2" charset="-78"/>
              </a:rPr>
              <a:t>وظيفة التدريس</a:t>
            </a:r>
            <a:r>
              <a:rPr lang="ar-EG" sz="1800" b="1" dirty="0">
                <a:solidFill>
                  <a:srgbClr val="C00000"/>
                </a:solidFill>
                <a:latin typeface="Alexandria" pitchFamily="2" charset="-78"/>
                <a:cs typeface="Alexandria" pitchFamily="2" charset="-78"/>
              </a:rPr>
              <a:t>:</a:t>
            </a:r>
          </a:p>
          <a:p>
            <a:pPr algn="just" rtl="1" fontAlgn="base">
              <a:lnSpc>
                <a:spcPct val="200000"/>
              </a:lnSpc>
            </a:pPr>
            <a:r>
              <a:rPr lang="ar-JO" sz="1800" dirty="0">
                <a:latin typeface="Alexandria" pitchFamily="2" charset="-78"/>
                <a:cs typeface="Alexandria" pitchFamily="2" charset="-78"/>
              </a:rPr>
              <a:t> </a:t>
            </a:r>
            <a:r>
              <a:rPr lang="ar-EG" sz="1600" dirty="0">
                <a:latin typeface="Alexandria" pitchFamily="2" charset="-78"/>
                <a:cs typeface="Alexandria" pitchFamily="2" charset="-78"/>
              </a:rPr>
              <a:t>تهدف الجامعة من خلال وظيفة التدريس إلى إعداد خريجين مؤهلين علميًا ومهنيًا، ومزودين بالمعارف والمهارات والاتجاهات اللازمة التي تمكّنهم من شغل الوظائف المطروحة في سوق العمل المحلي والعالمي، والتكيف مع المتغيرات المتسارعة في مجالات العمل والمعرفة. </a:t>
            </a:r>
          </a:p>
          <a:p>
            <a:pPr algn="ctr" rtl="1" fontAlgn="base">
              <a:lnSpc>
                <a:spcPct val="200000"/>
              </a:lnSpc>
            </a:pPr>
            <a:r>
              <a:rPr lang="ar-JO" sz="1600" dirty="0">
                <a:latin typeface="Alexandria" pitchFamily="2" charset="-78"/>
                <a:cs typeface="Alexandria" pitchFamily="2" charset="-78"/>
              </a:rPr>
              <a:t>ولا يقتصر دور التدريس الجامعي على نقل المعلومات، بل يمتد ليشمل تنمية القدرات الفكرية وبناء الشخصية الأكاديمية والمهنية للطالب</a:t>
            </a:r>
            <a:r>
              <a:rPr lang="ar-EG" sz="1600" dirty="0">
                <a:latin typeface="Alexandria" pitchFamily="2" charset="-78"/>
                <a:cs typeface="Alexandria" pitchFamily="2" charset="-78"/>
              </a:rPr>
              <a:t> </a:t>
            </a:r>
            <a:r>
              <a:rPr lang="ar-EG" sz="1600" b="1" dirty="0">
                <a:latin typeface="Alexandria" pitchFamily="2" charset="-78"/>
                <a:cs typeface="Alexandria" pitchFamily="2" charset="-78"/>
              </a:rPr>
              <a:t>من خلال التالي:</a:t>
            </a:r>
          </a:p>
        </p:txBody>
      </p:sp>
      <p:sp>
        <p:nvSpPr>
          <p:cNvPr id="6" name="Rectangle 5">
            <a:extLst>
              <a:ext uri="{FF2B5EF4-FFF2-40B4-BE49-F238E27FC236}">
                <a16:creationId xmlns:a16="http://schemas.microsoft.com/office/drawing/2014/main" id="{698C3F55-F40A-12AF-18D0-03222D5679B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7386460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44">
                                            <p:txEl>
                                              <p:pRg st="2" end="2"/>
                                            </p:txEl>
                                          </p:spTgt>
                                        </p:tgtEl>
                                        <p:attrNameLst>
                                          <p:attrName>style.visibility</p:attrName>
                                        </p:attrNameLst>
                                      </p:cBhvr>
                                      <p:to>
                                        <p:strVal val="visible"/>
                                      </p:to>
                                    </p:set>
                                    <p:animEffect transition="in" filter="wheel(1)">
                                      <p:cBhvr>
                                        <p:cTn id="15" dur="2000"/>
                                        <p:tgtEl>
                                          <p:spTgt spid="14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7B28CD4C-FEA8-B1C6-9977-F2220FEC4613}"/>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EE94FAA9-6473-74E5-B54A-99D774B60125}"/>
              </a:ext>
            </a:extLst>
          </p:cNvPr>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2AF5A14E-94CD-FBC2-ECCE-9699846F993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F597D3E9-2E88-63CF-D42F-2F095F65EDAD}"/>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E0C352FA-403F-6ECE-61B6-51CC9816A429}"/>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8E93748B-1DE6-C0D6-54E6-67727BF307FA}"/>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pic>
        <p:nvPicPr>
          <p:cNvPr id="1026" name="Picture 2">
            <a:extLst>
              <a:ext uri="{FF2B5EF4-FFF2-40B4-BE49-F238E27FC236}">
                <a16:creationId xmlns:a16="http://schemas.microsoft.com/office/drawing/2014/main" id="{DC3AE75F-EA7B-9EAC-78F9-37DE77F8C93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327" y="1510573"/>
            <a:ext cx="3105150" cy="1476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4" name="Google Shape;144;p3">
            <a:extLst>
              <a:ext uri="{FF2B5EF4-FFF2-40B4-BE49-F238E27FC236}">
                <a16:creationId xmlns:a16="http://schemas.microsoft.com/office/drawing/2014/main" id="{D71FFC88-5141-AFA6-0D81-773058A79B91}"/>
              </a:ext>
            </a:extLst>
          </p:cNvPr>
          <p:cNvSpPr/>
          <p:nvPr/>
        </p:nvSpPr>
        <p:spPr>
          <a:xfrm>
            <a:off x="611157" y="1628800"/>
            <a:ext cx="10813435" cy="415494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أولًا: </a:t>
            </a:r>
            <a:r>
              <a:rPr lang="ar-JO" sz="1800" b="1" dirty="0">
                <a:solidFill>
                  <a:srgbClr val="C00000"/>
                </a:solidFill>
                <a:latin typeface="Alexandria" pitchFamily="2" charset="-78"/>
                <a:cs typeface="Alexandria" pitchFamily="2" charset="-78"/>
              </a:rPr>
              <a:t>وظيفة التدريس</a:t>
            </a:r>
            <a:r>
              <a:rPr lang="ar-EG" sz="1800" b="1" dirty="0">
                <a:solidFill>
                  <a:srgbClr val="C00000"/>
                </a:solidFill>
                <a:latin typeface="Alexandria" pitchFamily="2" charset="-78"/>
                <a:cs typeface="Alexandria" pitchFamily="2" charset="-78"/>
              </a:rPr>
              <a:t>:</a:t>
            </a: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تنمية مهارات التفكير الناقد والتحليل وحل المشكلات واتخاذ القرار.</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إكساب الطلبة مهارات التواصل والعمل الجماعي والقيادة والمسؤولية.</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الربط بين المعرفة النظرية والتطبيق العملي من خلال التدريب الميداني، والتطبيقات، ودراسات الحالة، والمشروعات.</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تعزيز أخلاقيات المهنة والانضباط والالتزام والجودة في الأداء.</a:t>
            </a:r>
            <a:endParaRPr lang="ar-EG" sz="1600" dirty="0">
              <a:latin typeface="Alexandria" pitchFamily="2" charset="-78"/>
              <a:cs typeface="Alexandria" pitchFamily="2" charset="-78"/>
            </a:endParaRPr>
          </a:p>
          <a:p>
            <a:pPr marL="285750" indent="-285750" algn="just" rtl="1" fontAlgn="base">
              <a:lnSpc>
                <a:spcPct val="200000"/>
              </a:lnSpc>
              <a:buClr>
                <a:srgbClr val="00B0F0"/>
              </a:buClr>
              <a:buFont typeface="Wingdings" panose="05000000000000000000" pitchFamily="2" charset="2"/>
              <a:buChar char="v"/>
            </a:pPr>
            <a:r>
              <a:rPr lang="ar-JO" sz="1600" dirty="0">
                <a:latin typeface="Alexandria" pitchFamily="2" charset="-78"/>
                <a:cs typeface="Alexandria" pitchFamily="2" charset="-78"/>
              </a:rPr>
              <a:t>دعم التعلم المستمر والقدرة على التعلم الذاتي ومتابعة المستجدات العلمية والتقنية.</a:t>
            </a:r>
            <a:endParaRPr lang="ar-EG" sz="1600" dirty="0">
              <a:latin typeface="Alexandria" pitchFamily="2" charset="-78"/>
              <a:cs typeface="Alexandria" pitchFamily="2" charset="-78"/>
            </a:endParaRPr>
          </a:p>
          <a:p>
            <a:pPr algn="ctr" rtl="1" fontAlgn="base">
              <a:lnSpc>
                <a:spcPct val="200000"/>
              </a:lnSpc>
              <a:buClr>
                <a:srgbClr val="00B0F0"/>
              </a:buClr>
            </a:pPr>
            <a:r>
              <a:rPr lang="ar-JO" sz="1600" b="1" dirty="0">
                <a:solidFill>
                  <a:srgbClr val="00B0F0"/>
                </a:solidFill>
                <a:latin typeface="Alexandria" pitchFamily="2" charset="-78"/>
                <a:cs typeface="Alexandria" pitchFamily="2" charset="-78"/>
              </a:rPr>
              <a:t>وبذلك تسهم وظيفة التدريس في بناء رأس مال بشري قادر على الإنتاج والابتكار والمنافسة، وتؤدي دورًا محوريًا في تحقيق التنمية الشاملة وتلبية احتياجات المجتمع</a:t>
            </a:r>
            <a:r>
              <a:rPr lang="ar-JO" sz="1800" b="1" dirty="0">
                <a:solidFill>
                  <a:srgbClr val="00B0F0"/>
                </a:solidFill>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56BF66DE-3A2B-B0D6-A52B-63B57DEE99CA}"/>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8948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44">
                                            <p:txEl>
                                              <p:pRg st="2" end="2"/>
                                            </p:txEl>
                                          </p:spTgt>
                                        </p:tgtEl>
                                        <p:attrNameLst>
                                          <p:attrName>style.visibility</p:attrName>
                                        </p:attrNameLst>
                                      </p:cBhvr>
                                      <p:to>
                                        <p:strVal val="visible"/>
                                      </p:to>
                                    </p:set>
                                    <p:animEffect transition="in" filter="wheel(1)">
                                      <p:cBhvr>
                                        <p:cTn id="15" dur="2000"/>
                                        <p:tgtEl>
                                          <p:spTgt spid="144">
                                            <p:txEl>
                                              <p:pRg st="2" end="2"/>
                                            </p:txEl>
                                          </p:spTgt>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144">
                                            <p:txEl>
                                              <p:pRg st="3" end="3"/>
                                            </p:txEl>
                                          </p:spTgt>
                                        </p:tgtEl>
                                        <p:attrNameLst>
                                          <p:attrName>style.visibility</p:attrName>
                                        </p:attrNameLst>
                                      </p:cBhvr>
                                      <p:to>
                                        <p:strVal val="visible"/>
                                      </p:to>
                                    </p:set>
                                    <p:animEffect transition="in" filter="wheel(1)">
                                      <p:cBhvr>
                                        <p:cTn id="19" dur="2000"/>
                                        <p:tgtEl>
                                          <p:spTgt spid="144">
                                            <p:txEl>
                                              <p:pRg st="3" end="3"/>
                                            </p:txEl>
                                          </p:spTgt>
                                        </p:tgtEl>
                                      </p:cBhvr>
                                    </p:animEffect>
                                  </p:childTnLst>
                                </p:cTn>
                              </p:par>
                            </p:childTnLst>
                          </p:cTn>
                        </p:par>
                        <p:par>
                          <p:cTn id="20" fill="hold">
                            <p:stCondLst>
                              <p:cond delay="8000"/>
                            </p:stCondLst>
                            <p:childTnLst>
                              <p:par>
                                <p:cTn id="21" presetID="21" presetClass="entr" presetSubtype="1" fill="hold" nodeType="afterEffect">
                                  <p:stCondLst>
                                    <p:cond delay="0"/>
                                  </p:stCondLst>
                                  <p:childTnLst>
                                    <p:set>
                                      <p:cBhvr>
                                        <p:cTn id="22" dur="1" fill="hold">
                                          <p:stCondLst>
                                            <p:cond delay="0"/>
                                          </p:stCondLst>
                                        </p:cTn>
                                        <p:tgtEl>
                                          <p:spTgt spid="144">
                                            <p:txEl>
                                              <p:pRg st="4" end="4"/>
                                            </p:txEl>
                                          </p:spTgt>
                                        </p:tgtEl>
                                        <p:attrNameLst>
                                          <p:attrName>style.visibility</p:attrName>
                                        </p:attrNameLst>
                                      </p:cBhvr>
                                      <p:to>
                                        <p:strVal val="visible"/>
                                      </p:to>
                                    </p:set>
                                    <p:animEffect transition="in" filter="wheel(1)">
                                      <p:cBhvr>
                                        <p:cTn id="23" dur="2000"/>
                                        <p:tgtEl>
                                          <p:spTgt spid="144">
                                            <p:txEl>
                                              <p:pRg st="4" end="4"/>
                                            </p:txEl>
                                          </p:spTgt>
                                        </p:tgtEl>
                                      </p:cBhvr>
                                    </p:animEffect>
                                  </p:childTnLst>
                                </p:cTn>
                              </p:par>
                            </p:childTnLst>
                          </p:cTn>
                        </p:par>
                        <p:par>
                          <p:cTn id="24" fill="hold">
                            <p:stCondLst>
                              <p:cond delay="10000"/>
                            </p:stCondLst>
                            <p:childTnLst>
                              <p:par>
                                <p:cTn id="25" presetID="21" presetClass="entr" presetSubtype="1" fill="hold" nodeType="afterEffect">
                                  <p:stCondLst>
                                    <p:cond delay="0"/>
                                  </p:stCondLst>
                                  <p:childTnLst>
                                    <p:set>
                                      <p:cBhvr>
                                        <p:cTn id="26" dur="1" fill="hold">
                                          <p:stCondLst>
                                            <p:cond delay="0"/>
                                          </p:stCondLst>
                                        </p:cTn>
                                        <p:tgtEl>
                                          <p:spTgt spid="144">
                                            <p:txEl>
                                              <p:pRg st="5" end="5"/>
                                            </p:txEl>
                                          </p:spTgt>
                                        </p:tgtEl>
                                        <p:attrNameLst>
                                          <p:attrName>style.visibility</p:attrName>
                                        </p:attrNameLst>
                                      </p:cBhvr>
                                      <p:to>
                                        <p:strVal val="visible"/>
                                      </p:to>
                                    </p:set>
                                    <p:animEffect transition="in" filter="wheel(1)">
                                      <p:cBhvr>
                                        <p:cTn id="27" dur="2000"/>
                                        <p:tgtEl>
                                          <p:spTgt spid="144">
                                            <p:txEl>
                                              <p:pRg st="5" end="5"/>
                                            </p:txEl>
                                          </p:spTgt>
                                        </p:tgtEl>
                                      </p:cBhvr>
                                    </p:animEffect>
                                  </p:childTnLst>
                                </p:cTn>
                              </p:par>
                            </p:childTnLst>
                          </p:cTn>
                        </p:par>
                        <p:par>
                          <p:cTn id="28" fill="hold">
                            <p:stCondLst>
                              <p:cond delay="12000"/>
                            </p:stCondLst>
                            <p:childTnLst>
                              <p:par>
                                <p:cTn id="29" presetID="21" presetClass="entr" presetSubtype="1" fill="hold" nodeType="afterEffect">
                                  <p:stCondLst>
                                    <p:cond delay="0"/>
                                  </p:stCondLst>
                                  <p:childTnLst>
                                    <p:set>
                                      <p:cBhvr>
                                        <p:cTn id="30" dur="1" fill="hold">
                                          <p:stCondLst>
                                            <p:cond delay="0"/>
                                          </p:stCondLst>
                                        </p:cTn>
                                        <p:tgtEl>
                                          <p:spTgt spid="144">
                                            <p:txEl>
                                              <p:pRg st="6" end="6"/>
                                            </p:txEl>
                                          </p:spTgt>
                                        </p:tgtEl>
                                        <p:attrNameLst>
                                          <p:attrName>style.visibility</p:attrName>
                                        </p:attrNameLst>
                                      </p:cBhvr>
                                      <p:to>
                                        <p:strVal val="visible"/>
                                      </p:to>
                                    </p:set>
                                    <p:animEffect transition="in" filter="wheel(1)">
                                      <p:cBhvr>
                                        <p:cTn id="31" dur="2000"/>
                                        <p:tgtEl>
                                          <p:spTgt spid="14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FB331AD8-4150-640E-C573-C6F5BCF42216}"/>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D367A01F-0556-1CB9-9889-E3BE9354189B}"/>
              </a:ext>
            </a:extLst>
          </p:cNvPr>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FF9EBE99-5963-4B97-3061-73710B5FCD9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5B1E26D0-AFC5-A04F-4B02-F0CA1F78D567}"/>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43F92205-7A0C-B12C-3D67-4857FA6C293E}"/>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FB368415-A316-69B7-751D-A9B9EC5B3BBC}"/>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8EFC3F26-B94A-1E75-C167-25741D150743}"/>
              </a:ext>
            </a:extLst>
          </p:cNvPr>
          <p:cNvSpPr/>
          <p:nvPr/>
        </p:nvSpPr>
        <p:spPr>
          <a:xfrm>
            <a:off x="611157" y="1628800"/>
            <a:ext cx="10813435" cy="415494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ثانيًا: </a:t>
            </a:r>
            <a:r>
              <a:rPr lang="ar-JO" sz="1800" b="1" dirty="0">
                <a:solidFill>
                  <a:srgbClr val="C00000"/>
                </a:solidFill>
                <a:latin typeface="Alexandria" pitchFamily="2" charset="-78"/>
                <a:cs typeface="Alexandria" pitchFamily="2" charset="-78"/>
              </a:rPr>
              <a:t>وظيفة </a:t>
            </a:r>
            <a:r>
              <a:rPr lang="ar-EG" sz="1800" b="1" dirty="0">
                <a:solidFill>
                  <a:srgbClr val="C00000"/>
                </a:solidFill>
                <a:latin typeface="Alexandria" pitchFamily="2" charset="-78"/>
                <a:cs typeface="Alexandria" pitchFamily="2" charset="-78"/>
              </a:rPr>
              <a:t>البحث العلمي:</a:t>
            </a:r>
          </a:p>
          <a:p>
            <a:pPr algn="just" rtl="1" fontAlgn="base">
              <a:lnSpc>
                <a:spcPct val="200000"/>
              </a:lnSpc>
            </a:pPr>
            <a:r>
              <a:rPr lang="ar-JO" sz="1800" dirty="0">
                <a:latin typeface="Alexandria" pitchFamily="2" charset="-78"/>
                <a:cs typeface="Alexandria" pitchFamily="2" charset="-78"/>
              </a:rPr>
              <a:t> </a:t>
            </a:r>
            <a:r>
              <a:rPr lang="ar-EG" sz="1600" dirty="0">
                <a:latin typeface="Alexandria" pitchFamily="2" charset="-78"/>
                <a:cs typeface="Alexandria" pitchFamily="2" charset="-78"/>
              </a:rPr>
              <a:t>تتمثل وظيفة البحث العلمي في الجامعات في إعداد وتنفيذ البحوث العلمية في مختلف المجالات المعرفية، ويضطلع بهذه المهمة عادةً أعضاء هيئة التدريس وطلبة الدراسات العليا، بما يسهم في تطوير المعرفة الإنسانية والارتقاء بالمستوى العلمي للمؤسسة والمجتمع.</a:t>
            </a:r>
            <a:r>
              <a:rPr lang="ar-EG" sz="1600" b="1" dirty="0">
                <a:latin typeface="Alexandria" pitchFamily="2" charset="-78"/>
                <a:cs typeface="Alexandria" pitchFamily="2" charset="-78"/>
              </a:rPr>
              <a:t>ويهدف البحث العلمي بوجه عام إلى:</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إنتاج المعرفة الجديدة وتطوير المعارف القائمة.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دراسة المشكلات المجتمعية وتحليلها واقتراح الحلول المناسبة لها.</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توفير المعلومات والبيانات العلمية التي تُسهم في دعم اتخاذ القرار السليم.</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تعزيز الابتكار والإبداع وربط البحث العلمي باحتياجات التنمية وسوق العمل.</a:t>
            </a:r>
          </a:p>
        </p:txBody>
      </p:sp>
      <p:sp>
        <p:nvSpPr>
          <p:cNvPr id="6" name="Rectangle 5">
            <a:extLst>
              <a:ext uri="{FF2B5EF4-FFF2-40B4-BE49-F238E27FC236}">
                <a16:creationId xmlns:a16="http://schemas.microsoft.com/office/drawing/2014/main" id="{88EA54FD-88AB-2550-83F2-12CCC7771BA6}"/>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DE6C425C-0B27-4F76-889D-BA4D2EA99CCF}"/>
              </a:ext>
            </a:extLst>
          </p:cNvPr>
          <p:cNvPicPr>
            <a:picLocks noChangeAspect="1"/>
          </p:cNvPicPr>
          <p:nvPr/>
        </p:nvPicPr>
        <p:blipFill>
          <a:blip r:embed="rId5"/>
          <a:stretch>
            <a:fillRect/>
          </a:stretch>
        </p:blipFill>
        <p:spPr>
          <a:xfrm>
            <a:off x="800335" y="3811842"/>
            <a:ext cx="3142036" cy="15790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extLst>
      <p:ext uri="{BB962C8B-B14F-4D97-AF65-F5344CB8AC3E}">
        <p14:creationId xmlns:p14="http://schemas.microsoft.com/office/powerpoint/2010/main" val="35157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56DCC6DF-A2A9-6D6B-2D61-2356A6E6B4CC}"/>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A467932D-7A6D-01F2-8034-0DDF97520363}"/>
              </a:ext>
            </a:extLst>
          </p:cNvPr>
          <p:cNvSpPr txBox="1"/>
          <p:nvPr/>
        </p:nvSpPr>
        <p:spPr>
          <a:xfrm>
            <a:off x="3395344" y="745128"/>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363C0E28-9E7A-920C-4C83-15E907433EC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AB15E46E-BB3D-39CC-5E5E-D109F228E8E5}"/>
              </a:ext>
            </a:extLst>
          </p:cNvPr>
          <p:cNvGrpSpPr/>
          <p:nvPr/>
        </p:nvGrpSpPr>
        <p:grpSpPr>
          <a:xfrm>
            <a:off x="269302" y="1293833"/>
            <a:ext cx="11748217" cy="5292254"/>
            <a:chOff x="263352" y="1391987"/>
            <a:chExt cx="11748217" cy="5292254"/>
          </a:xfrm>
        </p:grpSpPr>
        <p:sp>
          <p:nvSpPr>
            <p:cNvPr id="4" name="Rectangle: Rounded Corners 3">
              <a:extLst>
                <a:ext uri="{FF2B5EF4-FFF2-40B4-BE49-F238E27FC236}">
                  <a16:creationId xmlns:a16="http://schemas.microsoft.com/office/drawing/2014/main" id="{BB1509F5-8A33-B477-6236-9D5E73C2121D}"/>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52E68082-B3C0-2D67-6C99-CEB781157F05}"/>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2E053991-9598-2563-0B2C-FC33D083C33A}"/>
              </a:ext>
            </a:extLst>
          </p:cNvPr>
          <p:cNvSpPr/>
          <p:nvPr/>
        </p:nvSpPr>
        <p:spPr>
          <a:xfrm>
            <a:off x="4007768" y="1575444"/>
            <a:ext cx="7261994" cy="3662501"/>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ثانيًا: </a:t>
            </a:r>
            <a:r>
              <a:rPr lang="ar-JO" sz="1800" b="1" dirty="0">
                <a:solidFill>
                  <a:srgbClr val="C00000"/>
                </a:solidFill>
                <a:latin typeface="Alexandria" pitchFamily="2" charset="-78"/>
                <a:cs typeface="Alexandria" pitchFamily="2" charset="-78"/>
              </a:rPr>
              <a:t>وظيفة </a:t>
            </a:r>
            <a:r>
              <a:rPr lang="ar-EG" sz="1800" b="1" dirty="0">
                <a:solidFill>
                  <a:srgbClr val="C00000"/>
                </a:solidFill>
                <a:latin typeface="Alexandria" pitchFamily="2" charset="-78"/>
                <a:cs typeface="Alexandria" pitchFamily="2" charset="-78"/>
              </a:rPr>
              <a:t>البحث العلمي:</a:t>
            </a:r>
          </a:p>
          <a:p>
            <a:pPr algn="just" rtl="1" fontAlgn="base">
              <a:lnSpc>
                <a:spcPct val="200000"/>
              </a:lnSpc>
            </a:pPr>
            <a:r>
              <a:rPr lang="ar-JO" sz="1800" dirty="0">
                <a:latin typeface="Alexandria" pitchFamily="2" charset="-78"/>
                <a:cs typeface="Alexandria" pitchFamily="2" charset="-78"/>
              </a:rPr>
              <a:t> </a:t>
            </a:r>
            <a:r>
              <a:rPr lang="ar-EG" sz="1600" dirty="0">
                <a:latin typeface="Alexandria" pitchFamily="2" charset="-78"/>
                <a:cs typeface="Alexandria" pitchFamily="2" charset="-78"/>
              </a:rPr>
              <a:t>ويعتمد البحث العلمي على أساليب علمية منظمة، مثل </a:t>
            </a:r>
            <a:r>
              <a:rPr lang="ar-EG" sz="1600" b="1" dirty="0">
                <a:latin typeface="Alexandria" pitchFamily="2" charset="-78"/>
                <a:cs typeface="Alexandria" pitchFamily="2" charset="-78"/>
              </a:rPr>
              <a:t>المسح، والتجربة، والتحليل العلمي، </a:t>
            </a:r>
            <a:r>
              <a:rPr lang="ar-EG" sz="1600" dirty="0">
                <a:latin typeface="Alexandria" pitchFamily="2" charset="-78"/>
                <a:cs typeface="Alexandria" pitchFamily="2" charset="-78"/>
              </a:rPr>
              <a:t>وذلك وفقًا لطبيعة الأهداف المراد تحقيقها. واستنادًا إلى هذه الأهداف، ينقسم البحث العلمي إلى:</a:t>
            </a:r>
          </a:p>
          <a:p>
            <a:pPr marL="633413" indent="-285750" algn="just" rtl="1" fontAlgn="base">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بحوث نظرية: </a:t>
            </a:r>
            <a:r>
              <a:rPr lang="ar-EG" sz="1600" dirty="0">
                <a:latin typeface="Alexandria" pitchFamily="2" charset="-78"/>
                <a:cs typeface="Alexandria" pitchFamily="2" charset="-78"/>
              </a:rPr>
              <a:t>تهدف إلى إثراء المعرفة وبناء الأطر والمفاهيم العلمية.</a:t>
            </a:r>
          </a:p>
          <a:p>
            <a:pPr marL="633413" indent="-285750" algn="just" rtl="1" fontAlgn="base">
              <a:lnSpc>
                <a:spcPct val="200000"/>
              </a:lnSpc>
              <a:buClr>
                <a:srgbClr val="00B0F0"/>
              </a:buClr>
              <a:buFont typeface="Wingdings" panose="05000000000000000000" pitchFamily="2" charset="2"/>
              <a:buChar char="v"/>
            </a:pPr>
            <a:r>
              <a:rPr lang="ar-EG" sz="1600" b="1" dirty="0">
                <a:solidFill>
                  <a:srgbClr val="00B0F0"/>
                </a:solidFill>
                <a:latin typeface="Alexandria" pitchFamily="2" charset="-78"/>
                <a:cs typeface="Alexandria" pitchFamily="2" charset="-78"/>
              </a:rPr>
              <a:t>بحوث تطبيقية: </a:t>
            </a:r>
            <a:r>
              <a:rPr lang="ar-EG" sz="1600" dirty="0">
                <a:latin typeface="Alexandria" pitchFamily="2" charset="-78"/>
                <a:cs typeface="Alexandria" pitchFamily="2" charset="-78"/>
              </a:rPr>
              <a:t>تسعى إلى توظيف المعرفة العلمية في معالجة المشكلات الواقعية وتحسين الممارسات العملية.</a:t>
            </a:r>
          </a:p>
        </p:txBody>
      </p:sp>
      <p:sp>
        <p:nvSpPr>
          <p:cNvPr id="6" name="Rectangle 5">
            <a:extLst>
              <a:ext uri="{FF2B5EF4-FFF2-40B4-BE49-F238E27FC236}">
                <a16:creationId xmlns:a16="http://schemas.microsoft.com/office/drawing/2014/main" id="{0285F7CB-8186-B142-6F8D-201B99D5404B}"/>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83E3EF03-E0D0-99B5-7AA6-7FCE71D34BB3}"/>
              </a:ext>
            </a:extLst>
          </p:cNvPr>
          <p:cNvPicPr>
            <a:picLocks noChangeAspect="1"/>
          </p:cNvPicPr>
          <p:nvPr/>
        </p:nvPicPr>
        <p:blipFill>
          <a:blip r:embed="rId5"/>
          <a:stretch>
            <a:fillRect/>
          </a:stretch>
        </p:blipFill>
        <p:spPr>
          <a:xfrm>
            <a:off x="612578" y="2492896"/>
            <a:ext cx="3142036" cy="201622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Box 7">
            <a:extLst>
              <a:ext uri="{FF2B5EF4-FFF2-40B4-BE49-F238E27FC236}">
                <a16:creationId xmlns:a16="http://schemas.microsoft.com/office/drawing/2014/main" id="{7B21E3B4-1C4A-D3B9-B319-8727B2DF7239}"/>
              </a:ext>
            </a:extLst>
          </p:cNvPr>
          <p:cNvSpPr txBox="1"/>
          <p:nvPr/>
        </p:nvSpPr>
        <p:spPr>
          <a:xfrm>
            <a:off x="612578" y="5237945"/>
            <a:ext cx="10657184" cy="1004827"/>
          </a:xfrm>
          <a:prstGeom prst="rect">
            <a:avLst/>
          </a:prstGeom>
          <a:noFill/>
        </p:spPr>
        <p:txBody>
          <a:bodyPr wrap="square" rtlCol="1">
            <a:spAutoFit/>
          </a:bodyPr>
          <a:lstStyle/>
          <a:p>
            <a:pPr marL="347663" marR="0" lvl="0" indent="0" algn="ctr" defTabSz="914400" rtl="1" eaLnBrk="1" fontAlgn="base" latinLnBrk="0" hangingPunct="1">
              <a:lnSpc>
                <a:spcPct val="200000"/>
              </a:lnSpc>
              <a:spcBef>
                <a:spcPts val="0"/>
              </a:spcBef>
              <a:spcAft>
                <a:spcPts val="0"/>
              </a:spcAft>
              <a:buClr>
                <a:srgbClr val="00B0F0"/>
              </a:buClr>
              <a:buSzTx/>
              <a:buFont typeface="Arial"/>
              <a:buNone/>
              <a:tabLst/>
              <a:defRPr/>
            </a:pPr>
            <a:r>
              <a:rPr kumimoji="0" lang="ar-EG" sz="1600" b="1" i="0" u="none" strike="noStrike" kern="0" cap="none" spc="0" normalizeH="0" baseline="0" noProof="0" dirty="0">
                <a:ln>
                  <a:noFill/>
                </a:ln>
                <a:solidFill>
                  <a:srgbClr val="00B0F0"/>
                </a:solidFill>
                <a:effectLst/>
                <a:uLnTx/>
                <a:uFillTx/>
                <a:latin typeface="Alexandria" pitchFamily="2" charset="-78"/>
                <a:cs typeface="Alexandria" pitchFamily="2" charset="-78"/>
                <a:sym typeface="Arial"/>
              </a:rPr>
              <a:t>وبذلك تُعد وظيفة البحث العلمي ركيزة أساسية في تحقيق رسالة الجامعة، ودعم التنمية المستدامة، وتعزيز مكانة المجتمع في عصر المعرفة.</a:t>
            </a:r>
          </a:p>
        </p:txBody>
      </p:sp>
    </p:spTree>
    <p:custDataLst>
      <p:tags r:id="rId1"/>
    </p:custDataLst>
    <p:extLst>
      <p:ext uri="{BB962C8B-B14F-4D97-AF65-F5344CB8AC3E}">
        <p14:creationId xmlns:p14="http://schemas.microsoft.com/office/powerpoint/2010/main" val="419849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par>
                          <p:cTn id="12" fill="hold">
                            <p:stCondLst>
                              <p:cond delay="4000"/>
                            </p:stCondLst>
                            <p:childTnLst>
                              <p:par>
                                <p:cTn id="13" presetID="21" presetClass="entr" presetSubtype="1" fill="hold" nodeType="afterEffect">
                                  <p:stCondLst>
                                    <p:cond delay="0"/>
                                  </p:stCondLst>
                                  <p:childTnLst>
                                    <p:set>
                                      <p:cBhvr>
                                        <p:cTn id="14" dur="1" fill="hold">
                                          <p:stCondLst>
                                            <p:cond delay="0"/>
                                          </p:stCondLst>
                                        </p:cTn>
                                        <p:tgtEl>
                                          <p:spTgt spid="144">
                                            <p:txEl>
                                              <p:pRg st="2" end="2"/>
                                            </p:txEl>
                                          </p:spTgt>
                                        </p:tgtEl>
                                        <p:attrNameLst>
                                          <p:attrName>style.visibility</p:attrName>
                                        </p:attrNameLst>
                                      </p:cBhvr>
                                      <p:to>
                                        <p:strVal val="visible"/>
                                      </p:to>
                                    </p:set>
                                    <p:animEffect transition="in" filter="wheel(1)">
                                      <p:cBhvr>
                                        <p:cTn id="15" dur="2000"/>
                                        <p:tgtEl>
                                          <p:spTgt spid="144">
                                            <p:txEl>
                                              <p:pRg st="2" end="2"/>
                                            </p:txEl>
                                          </p:spTgt>
                                        </p:tgtEl>
                                      </p:cBhvr>
                                    </p:animEffect>
                                  </p:childTnLst>
                                </p:cTn>
                              </p:par>
                            </p:childTnLst>
                          </p:cTn>
                        </p:par>
                        <p:par>
                          <p:cTn id="16" fill="hold">
                            <p:stCondLst>
                              <p:cond delay="6000"/>
                            </p:stCondLst>
                            <p:childTnLst>
                              <p:par>
                                <p:cTn id="17" presetID="21" presetClass="entr" presetSubtype="1" fill="hold" nodeType="afterEffect">
                                  <p:stCondLst>
                                    <p:cond delay="0"/>
                                  </p:stCondLst>
                                  <p:childTnLst>
                                    <p:set>
                                      <p:cBhvr>
                                        <p:cTn id="18" dur="1" fill="hold">
                                          <p:stCondLst>
                                            <p:cond delay="0"/>
                                          </p:stCondLst>
                                        </p:cTn>
                                        <p:tgtEl>
                                          <p:spTgt spid="144">
                                            <p:txEl>
                                              <p:pRg st="3" end="3"/>
                                            </p:txEl>
                                          </p:spTgt>
                                        </p:tgtEl>
                                        <p:attrNameLst>
                                          <p:attrName>style.visibility</p:attrName>
                                        </p:attrNameLst>
                                      </p:cBhvr>
                                      <p:to>
                                        <p:strVal val="visible"/>
                                      </p:to>
                                    </p:set>
                                    <p:animEffect transition="in" filter="wheel(1)">
                                      <p:cBhvr>
                                        <p:cTn id="19" dur="2000"/>
                                        <p:tgtEl>
                                          <p:spTgt spid="14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F768DF66-BBFD-7D63-DAB0-971E11A6E7C4}"/>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3428033A-9A09-37F3-812E-22AA53205250}"/>
              </a:ext>
            </a:extLst>
          </p:cNvPr>
          <p:cNvSpPr txBox="1"/>
          <p:nvPr/>
        </p:nvSpPr>
        <p:spPr>
          <a:xfrm>
            <a:off x="3431067" y="699324"/>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D7107793-B4BD-A511-EEEC-ABD3FA805C2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8DA1A949-F51B-8D9F-7DA0-B0407627F662}"/>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B372D884-2E61-6103-E513-80C43D62FF93}"/>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FD108A40-59A9-0D5F-7693-ECF219E8C2C6}"/>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C23F8912-4320-E033-22C9-482FD468060E}"/>
              </a:ext>
            </a:extLst>
          </p:cNvPr>
          <p:cNvSpPr/>
          <p:nvPr/>
        </p:nvSpPr>
        <p:spPr>
          <a:xfrm>
            <a:off x="234279" y="1341288"/>
            <a:ext cx="11190313" cy="507827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ثالثًا: </a:t>
            </a:r>
            <a:r>
              <a:rPr lang="ar-JO" sz="1800" b="1" dirty="0">
                <a:solidFill>
                  <a:srgbClr val="C00000"/>
                </a:solidFill>
                <a:latin typeface="Alexandria" pitchFamily="2" charset="-78"/>
                <a:cs typeface="Alexandria" pitchFamily="2" charset="-78"/>
              </a:rPr>
              <a:t>وظيفة </a:t>
            </a:r>
            <a:r>
              <a:rPr lang="ar-EG" sz="1800" b="1" dirty="0">
                <a:solidFill>
                  <a:srgbClr val="C00000"/>
                </a:solidFill>
                <a:latin typeface="Alexandria" pitchFamily="2" charset="-78"/>
                <a:cs typeface="Alexandria" pitchFamily="2" charset="-78"/>
              </a:rPr>
              <a:t>خدمة المجتمع:</a:t>
            </a:r>
          </a:p>
          <a:p>
            <a:pPr algn="just" rtl="1" fontAlgn="base">
              <a:lnSpc>
                <a:spcPct val="200000"/>
              </a:lnSpc>
            </a:pPr>
            <a:r>
              <a:rPr lang="ar-JO" sz="1600" dirty="0">
                <a:latin typeface="Alexandria" pitchFamily="2" charset="-78"/>
                <a:cs typeface="Alexandria" pitchFamily="2" charset="-78"/>
              </a:rPr>
              <a:t>تُقصد بوظيفة خدمة المجتمع قيام الجامعة بدور فاعل في محيطها من خلال توظيف خبراتها العلمية والأكاديمية لتلبية احتياجات المجتمع المحلي، والمساهمة في معالجة قضاياه، ودعم خطط التنمية.</a:t>
            </a:r>
            <a:r>
              <a:rPr lang="ar-JO" sz="1600" b="1" dirty="0">
                <a:latin typeface="Alexandria" pitchFamily="2" charset="-78"/>
                <a:cs typeface="Alexandria" pitchFamily="2" charset="-78"/>
              </a:rPr>
              <a:t>وتتحقق خدمة المجتمع عبر:</a:t>
            </a:r>
            <a:endParaRPr lang="ar-EG" sz="1600" b="1" dirty="0">
              <a:latin typeface="Alexandria" pitchFamily="2" charset="-78"/>
              <a:cs typeface="Alexandria" pitchFamily="2" charset="-78"/>
            </a:endParaRP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تقديم الخدمات الاستشارية والتوجيهية للمؤسسات الحكومية والخاصة.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تنظيم الدورات التدريبية وورش العمل وبرامج التطوير المهني.</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تنفيذ مبادرات ومشروعات مجتمعية مرتبطة بقضايا التعليم والتنمية.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نشر الوعي والمعرفة من خلال الندوات والمؤتمرات والفعاليات المفتوحة.</a:t>
            </a:r>
          </a:p>
          <a:p>
            <a:pPr marL="536575" indent="-285750" algn="just" rtl="1" fontAlgn="base">
              <a:lnSpc>
                <a:spcPct val="200000"/>
              </a:lnSpc>
              <a:buClr>
                <a:srgbClr val="00B0F0"/>
              </a:buClr>
              <a:buFont typeface="Wingdings" panose="05000000000000000000" pitchFamily="2" charset="2"/>
              <a:buChar char="v"/>
            </a:pPr>
            <a:r>
              <a:rPr lang="ar-EG" sz="1600" dirty="0">
                <a:latin typeface="Alexandria" pitchFamily="2" charset="-78"/>
                <a:cs typeface="Alexandria" pitchFamily="2" charset="-78"/>
              </a:rPr>
              <a:t>بناء شراكات مع المدارس والقطاعات المختلفة بما يعزز أثر الجامعة.</a:t>
            </a:r>
          </a:p>
          <a:p>
            <a:pPr marL="250825" algn="ctr" rtl="1" fontAlgn="base">
              <a:lnSpc>
                <a:spcPct val="200000"/>
              </a:lnSpc>
              <a:buClr>
                <a:srgbClr val="00B0F0"/>
              </a:buClr>
            </a:pPr>
            <a:r>
              <a:rPr lang="ar-EG" sz="1600" b="1" dirty="0">
                <a:solidFill>
                  <a:srgbClr val="00B0F0"/>
                </a:solidFill>
                <a:latin typeface="Alexandria" pitchFamily="2" charset="-78"/>
                <a:cs typeface="Alexandria" pitchFamily="2" charset="-78"/>
              </a:rPr>
              <a:t>وبذلك تُعد خدمة المجتمع امتدادًا لرسالة الجامعة، وتكمل وظيفتي التدريس والبحث العلمي؛ إذ يتحول أثر المعرفة من داخل الجامعة إلى واقع ينعكس على المجتمع بصورة ملموسة.</a:t>
            </a:r>
          </a:p>
        </p:txBody>
      </p:sp>
      <p:sp>
        <p:nvSpPr>
          <p:cNvPr id="6" name="Rectangle 5">
            <a:extLst>
              <a:ext uri="{FF2B5EF4-FFF2-40B4-BE49-F238E27FC236}">
                <a16:creationId xmlns:a16="http://schemas.microsoft.com/office/drawing/2014/main" id="{68B87734-C245-77FC-E7FD-254E4D431E37}"/>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3">
            <a:extLst>
              <a:ext uri="{FF2B5EF4-FFF2-40B4-BE49-F238E27FC236}">
                <a16:creationId xmlns:a16="http://schemas.microsoft.com/office/drawing/2014/main" id="{7C8D22B0-88A3-5221-3D09-F610E211AB78}"/>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335360" y="3429000"/>
            <a:ext cx="3647185"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extLst>
      <p:ext uri="{BB962C8B-B14F-4D97-AF65-F5344CB8AC3E}">
        <p14:creationId xmlns:p14="http://schemas.microsoft.com/office/powerpoint/2010/main" val="380793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144">
                                            <p:txEl>
                                              <p:pRg st="1" end="1"/>
                                            </p:txEl>
                                          </p:spTgt>
                                        </p:tgtEl>
                                        <p:attrNameLst>
                                          <p:attrName>style.visibility</p:attrName>
                                        </p:attrNameLst>
                                      </p:cBhvr>
                                      <p:to>
                                        <p:strVal val="visible"/>
                                      </p:to>
                                    </p:set>
                                    <p:animEffect transition="in" filter="wheel(1)">
                                      <p:cBhvr>
                                        <p:cTn id="11" dur="2000"/>
                                        <p:tgtEl>
                                          <p:spTgt spid="14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B6BD66E9-8ED8-BDF6-F0FA-55B7F082E9B1}"/>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5D423F36-4ACD-177B-E9C0-269FDD50902F}"/>
              </a:ext>
            </a:extLst>
          </p:cNvPr>
          <p:cNvSpPr txBox="1"/>
          <p:nvPr/>
        </p:nvSpPr>
        <p:spPr>
          <a:xfrm>
            <a:off x="3431067" y="699324"/>
            <a:ext cx="4680520" cy="584735"/>
          </a:xfrm>
          <a:prstGeom prst="rect">
            <a:avLst/>
          </a:prstGeom>
          <a:noFill/>
          <a:ln>
            <a:noFill/>
          </a:ln>
        </p:spPr>
        <p:txBody>
          <a:bodyPr spcFirstLastPara="1" wrap="square" lIns="91425" tIns="45700" rIns="91425" bIns="45700" anchor="t" anchorCtr="0">
            <a:spAutoFit/>
          </a:bodyPr>
          <a:lstStyle/>
          <a:p>
            <a:pPr algn="ctr" rtl="1"/>
            <a:r>
              <a:rPr lang="ar-JO" sz="3200" b="1" dirty="0">
                <a:solidFill>
                  <a:srgbClr val="00B0F0"/>
                </a:solidFill>
                <a:latin typeface="Alexandria" pitchFamily="2" charset="-78"/>
                <a:ea typeface="Times New Roman" pitchFamily="18" charset="0"/>
                <a:cs typeface="Alexandria" pitchFamily="2" charset="-78"/>
              </a:rPr>
              <a:t>وظائف الجامعات</a:t>
            </a:r>
          </a:p>
        </p:txBody>
      </p:sp>
      <p:pic>
        <p:nvPicPr>
          <p:cNvPr id="3" name="Graphic 21">
            <a:extLst>
              <a:ext uri="{FF2B5EF4-FFF2-40B4-BE49-F238E27FC236}">
                <a16:creationId xmlns:a16="http://schemas.microsoft.com/office/drawing/2014/main" id="{B8984CA7-EE6B-7DB7-C187-D7B3B752B8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B85B220E-F4DA-EC51-F051-EF70AC76E703}"/>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1E4AB56E-4BCB-2627-4AB8-7B72C8B3ED02}"/>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14DC5545-4D73-9FF4-0528-063F79745FEA}"/>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F483CAE-8C2C-B65A-088C-2B29F144A72F}"/>
              </a:ext>
            </a:extLst>
          </p:cNvPr>
          <p:cNvSpPr/>
          <p:nvPr/>
        </p:nvSpPr>
        <p:spPr>
          <a:xfrm>
            <a:off x="407368" y="1341288"/>
            <a:ext cx="11017224" cy="507827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800" b="1" dirty="0">
                <a:solidFill>
                  <a:srgbClr val="C00000"/>
                </a:solidFill>
                <a:latin typeface="Alexandria" pitchFamily="2" charset="-78"/>
                <a:cs typeface="Alexandria" pitchFamily="2" charset="-78"/>
              </a:rPr>
              <a:t>رابعًا: تحقيق المواطنة العالمية:</a:t>
            </a:r>
          </a:p>
          <a:p>
            <a:pPr algn="just" rtl="1" fontAlgn="base">
              <a:lnSpc>
                <a:spcPct val="200000"/>
              </a:lnSpc>
            </a:pPr>
            <a:r>
              <a:rPr lang="ar-JO" sz="1600" dirty="0">
                <a:latin typeface="Alexandria" pitchFamily="2" charset="-78"/>
                <a:cs typeface="Alexandria" pitchFamily="2" charset="-78"/>
              </a:rPr>
              <a:t>تشير بعض المراجع إلى أن تحقيق المواطنة العالمية يُعد وظيفة رابعة للجامعات، حيث تسهم مؤسسات التعليم العالي في جمع أفراد من ثقافات وخلفيات متعددة داخل بيئة تعليمية واحدة، بما يعزز قيم التفاهم والتعايش المشترك</a:t>
            </a:r>
            <a:r>
              <a:rPr lang="ar-EG" sz="1600" dirty="0">
                <a:latin typeface="Alexandria" pitchFamily="2" charset="-78"/>
                <a:cs typeface="Alexandria" pitchFamily="2" charset="-78"/>
              </a:rPr>
              <a:t>، </a:t>
            </a:r>
            <a:r>
              <a:rPr lang="ar-EG" sz="1600" b="1" dirty="0">
                <a:latin typeface="Alexandria" pitchFamily="2" charset="-78"/>
                <a:cs typeface="Alexandria" pitchFamily="2" charset="-78"/>
              </a:rPr>
              <a:t>وتسهم الجامعات في تحقيق المواطنة العالمية من خلال:</a:t>
            </a:r>
          </a:p>
          <a:p>
            <a:pPr marL="536575" indent="-285750" algn="just" rtl="1" fontAlgn="base">
              <a:lnSpc>
                <a:spcPct val="200000"/>
              </a:lnSpc>
              <a:buClr>
                <a:srgbClr val="00B0F0"/>
              </a:buClr>
              <a:buFont typeface="Wingdings" panose="05000000000000000000" pitchFamily="2" charset="2"/>
              <a:buChar char="v"/>
            </a:pPr>
            <a:r>
              <a:rPr lang="ar-EG" sz="1600" b="1" dirty="0">
                <a:solidFill>
                  <a:srgbClr val="00AEEF"/>
                </a:solidFill>
                <a:latin typeface="Alexandria" pitchFamily="2" charset="-78"/>
                <a:cs typeface="Alexandria" pitchFamily="2" charset="-78"/>
              </a:rPr>
              <a:t>التبادل الثقافي:  </a:t>
            </a:r>
            <a:r>
              <a:rPr lang="ar-EG" sz="1600" dirty="0">
                <a:latin typeface="Alexandria" pitchFamily="2" charset="-78"/>
                <a:cs typeface="Alexandria" pitchFamily="2" charset="-78"/>
              </a:rPr>
              <a:t>تهيّئ الجامعة بيئة متعددة الثقافات تتيح تبادل المعارف والخبرات والقيم بين الطلبة من خلفيات مختلفة، بما يوسّع آفاقهم ويعزز فهمهم للآخر.</a:t>
            </a:r>
          </a:p>
          <a:p>
            <a:pPr marL="536575" indent="-285750" algn="just" rtl="1" fontAlgn="base">
              <a:lnSpc>
                <a:spcPct val="200000"/>
              </a:lnSpc>
              <a:buClr>
                <a:srgbClr val="00B0F0"/>
              </a:buClr>
              <a:buFont typeface="Wingdings" panose="05000000000000000000" pitchFamily="2" charset="2"/>
              <a:buChar char="v"/>
            </a:pPr>
            <a:r>
              <a:rPr lang="ar-EG" sz="1600" b="1" dirty="0">
                <a:solidFill>
                  <a:srgbClr val="00AEEF"/>
                </a:solidFill>
                <a:latin typeface="Alexandria" pitchFamily="2" charset="-78"/>
                <a:cs typeface="Alexandria" pitchFamily="2" charset="-78"/>
              </a:rPr>
              <a:t>التفاعل الحضاري:: </a:t>
            </a:r>
            <a:r>
              <a:rPr lang="ar-EG" sz="1600" dirty="0">
                <a:latin typeface="Alexandria" pitchFamily="2" charset="-78"/>
                <a:cs typeface="Alexandria" pitchFamily="2" charset="-78"/>
              </a:rPr>
              <a:t>تعزز الجامعة التواصل والتعاون بين الأفراد والجماعات عبر أنشطة أكاديمية ومجتمعية مشتركة، بما ينمي مهارات الحوار واحترام التنوع الثقافي والتعايش الإيجابي.</a:t>
            </a:r>
          </a:p>
          <a:p>
            <a:pPr marL="250825" algn="ctr" rtl="1" fontAlgn="base">
              <a:lnSpc>
                <a:spcPct val="200000"/>
              </a:lnSpc>
              <a:buClr>
                <a:srgbClr val="00B0F0"/>
              </a:buClr>
            </a:pPr>
            <a:r>
              <a:rPr lang="ar-EG" sz="1600" b="1" dirty="0">
                <a:solidFill>
                  <a:schemeClr val="tx1"/>
                </a:solidFill>
                <a:latin typeface="Alexandria" pitchFamily="2" charset="-78"/>
                <a:cs typeface="Alexandria" pitchFamily="2" charset="-78"/>
              </a:rPr>
              <a:t>وبذلك تؤدي الجامعات دورًا فاعلًا في إعداد خريجين قادرين على التفاعل الإيجابي مع العالم، والمشاركة في بناء مجتمع عالمي يقوم على الاحترام المتبادل والتنوع الثقافي.</a:t>
            </a:r>
          </a:p>
        </p:txBody>
      </p:sp>
      <p:sp>
        <p:nvSpPr>
          <p:cNvPr id="6" name="Rectangle 5">
            <a:extLst>
              <a:ext uri="{FF2B5EF4-FFF2-40B4-BE49-F238E27FC236}">
                <a16:creationId xmlns:a16="http://schemas.microsoft.com/office/drawing/2014/main" id="{97CE95E5-1BED-8A56-33AE-98F9C9AC4047}"/>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584825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44">
                                            <p:txEl>
                                              <p:pRg st="0" end="0"/>
                                            </p:txEl>
                                          </p:spTgt>
                                        </p:tgtEl>
                                        <p:attrNameLst>
                                          <p:attrName>style.visibility</p:attrName>
                                        </p:attrNameLst>
                                      </p:cBhvr>
                                      <p:to>
                                        <p:strVal val="visible"/>
                                      </p:to>
                                    </p:set>
                                    <p:animEffect transition="in" filter="wheel(1)">
                                      <p:cBhvr>
                                        <p:cTn id="7" dur="2000"/>
                                        <p:tgtEl>
                                          <p:spTgt spid="14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384032" y="2696137"/>
            <a:ext cx="5040000" cy="3600000"/>
          </a:xfrm>
          <a:prstGeom prst="rect">
            <a:avLst/>
          </a:prstGeom>
          <a:solidFill>
            <a:srgbClr val="00B0F0">
              <a:alpha val="74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a:lnSpc>
                <a:spcPct val="115000"/>
              </a:lnSpc>
            </a:pPr>
            <a:r>
              <a:rPr lang="ar-EG" sz="1800" b="1" dirty="0">
                <a:solidFill>
                  <a:schemeClr val="bg1"/>
                </a:solidFill>
                <a:latin typeface="Alexandria" pitchFamily="2" charset="-78"/>
                <a:ea typeface="Times New Roman"/>
                <a:cs typeface="Alexandria" pitchFamily="2" charset="-78"/>
              </a:rPr>
              <a:t>ك</a:t>
            </a:r>
            <a:r>
              <a:rPr lang="ar-SA" sz="1800" b="1" dirty="0">
                <a:solidFill>
                  <a:schemeClr val="bg1"/>
                </a:solidFill>
                <a:latin typeface="Alexandria" pitchFamily="2" charset="-78"/>
                <a:ea typeface="Times New Roman"/>
                <a:cs typeface="Alexandria" pitchFamily="2" charset="-78"/>
              </a:rPr>
              <a:t>ليات </a:t>
            </a:r>
            <a:r>
              <a:rPr lang="ar-AE" sz="1800" b="1" dirty="0">
                <a:solidFill>
                  <a:schemeClr val="bg1"/>
                </a:solidFill>
                <a:latin typeface="Alexandria" pitchFamily="2" charset="-78"/>
                <a:ea typeface="Times New Roman"/>
                <a:cs typeface="Alexandria" pitchFamily="2" charset="-78"/>
              </a:rPr>
              <a:t>ال</a:t>
            </a:r>
            <a:r>
              <a:rPr lang="ar-SA" sz="1800" b="1" dirty="0">
                <a:solidFill>
                  <a:schemeClr val="bg1"/>
                </a:solidFill>
                <a:latin typeface="Alexandria" pitchFamily="2" charset="-78"/>
                <a:ea typeface="Times New Roman"/>
                <a:cs typeface="Alexandria" pitchFamily="2" charset="-78"/>
              </a:rPr>
              <a:t>مجتمع </a:t>
            </a:r>
            <a:r>
              <a:rPr lang="ar-AE" sz="1800" b="1" dirty="0">
                <a:solidFill>
                  <a:schemeClr val="bg1"/>
                </a:solidFill>
                <a:latin typeface="Alexandria" pitchFamily="2" charset="-78"/>
                <a:ea typeface="Times New Roman"/>
                <a:cs typeface="Alexandria" pitchFamily="2" charset="-78"/>
              </a:rPr>
              <a:t>: </a:t>
            </a:r>
            <a:endParaRPr lang="ar-EG" sz="1800" b="1" dirty="0">
              <a:solidFill>
                <a:schemeClr val="bg1"/>
              </a:solidFill>
              <a:latin typeface="Alexandria" pitchFamily="2" charset="-78"/>
              <a:ea typeface="Times New Roman"/>
              <a:cs typeface="Alexandria" pitchFamily="2" charset="-78"/>
            </a:endParaRPr>
          </a:p>
          <a:p>
            <a:pPr algn="ctr" rtl="1">
              <a:lnSpc>
                <a:spcPct val="150000"/>
              </a:lnSpc>
            </a:pPr>
            <a:r>
              <a:rPr lang="ar-EG" sz="2000" dirty="0">
                <a:latin typeface="Alexandria" pitchFamily="2" charset="-78"/>
                <a:ea typeface="Times New Roman"/>
                <a:cs typeface="Alexandria" pitchFamily="2" charset="-78"/>
              </a:rPr>
              <a:t>تكون الدراسة بها </a:t>
            </a:r>
            <a:r>
              <a:rPr lang="ar-SA" sz="2000" dirty="0">
                <a:latin typeface="Alexandria" pitchFamily="2" charset="-78"/>
                <a:ea typeface="Times New Roman"/>
                <a:cs typeface="Alexandria" pitchFamily="2" charset="-78"/>
              </a:rPr>
              <a:t>سنتين</a:t>
            </a:r>
            <a:r>
              <a:rPr lang="ar-EG" sz="2000" dirty="0">
                <a:latin typeface="Alexandria" pitchFamily="2" charset="-78"/>
                <a:ea typeface="Times New Roman"/>
                <a:cs typeface="Alexandria" pitchFamily="2" charset="-78"/>
              </a:rPr>
              <a:t> أو أقل</a:t>
            </a:r>
            <a:endParaRPr lang="ar-JO" sz="2000" dirty="0">
              <a:latin typeface="Alexandria" pitchFamily="2" charset="-78"/>
              <a:ea typeface="Times New Roman"/>
              <a:cs typeface="Alexandria" pitchFamily="2" charset="-78"/>
            </a:endParaRPr>
          </a:p>
          <a:p>
            <a:pPr algn="ctr" rtl="1">
              <a:lnSpc>
                <a:spcPct val="150000"/>
              </a:lnSpc>
            </a:pPr>
            <a:r>
              <a:rPr lang="ar-JO" sz="2000" dirty="0">
                <a:latin typeface="Alexandria" pitchFamily="2" charset="-78"/>
                <a:cs typeface="Alexandria" pitchFamily="2" charset="-78"/>
              </a:rPr>
              <a:t>وتُعد تلك الشهادة أقل الشهادات الجامعية من حيث كثافة المناهج الدراسية، وكذلك عدد الساعات المقررة للدراسة، ومدة الدراسة المطلوبة للحصول على ذلك المؤهل.</a:t>
            </a:r>
            <a:endParaRPr lang="en-GB" sz="2000" dirty="0">
              <a:latin typeface="Alexandria" pitchFamily="2" charset="-78"/>
              <a:ea typeface="Calibri"/>
            </a:endParaRPr>
          </a:p>
        </p:txBody>
      </p:sp>
      <p:sp>
        <p:nvSpPr>
          <p:cNvPr id="22" name="Rectangle 21"/>
          <p:cNvSpPr/>
          <p:nvPr/>
        </p:nvSpPr>
        <p:spPr>
          <a:xfrm>
            <a:off x="405550" y="2698167"/>
            <a:ext cx="5040000" cy="36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a:lnSpc>
                <a:spcPct val="115000"/>
              </a:lnSpc>
            </a:pPr>
            <a:r>
              <a:rPr lang="ar-SA" sz="2000" b="1" dirty="0">
                <a:solidFill>
                  <a:srgbClr val="00B0F0"/>
                </a:solidFill>
                <a:latin typeface="Alexandria" pitchFamily="2" charset="-78"/>
                <a:ea typeface="Times New Roman"/>
                <a:cs typeface="Alexandria" pitchFamily="2" charset="-78"/>
              </a:rPr>
              <a:t>الجامعات</a:t>
            </a:r>
            <a:r>
              <a:rPr lang="ar-AE" sz="2000" b="1" dirty="0">
                <a:solidFill>
                  <a:srgbClr val="00B0F0"/>
                </a:solidFill>
                <a:latin typeface="Alexandria" pitchFamily="2" charset="-78"/>
                <a:ea typeface="Times New Roman"/>
                <a:cs typeface="Alexandria" pitchFamily="2" charset="-78"/>
              </a:rPr>
              <a:t>:</a:t>
            </a:r>
            <a:r>
              <a:rPr lang="ar-SA" sz="2000" b="1" dirty="0">
                <a:solidFill>
                  <a:srgbClr val="00B0F0"/>
                </a:solidFill>
                <a:latin typeface="Alexandria" pitchFamily="2" charset="-78"/>
                <a:ea typeface="Times New Roman"/>
                <a:cs typeface="Alexandria" pitchFamily="2" charset="-78"/>
              </a:rPr>
              <a:t> </a:t>
            </a:r>
            <a:endParaRPr lang="ar-EG" sz="2000" b="1" dirty="0">
              <a:solidFill>
                <a:srgbClr val="00B0F0"/>
              </a:solidFill>
              <a:latin typeface="Alexandria" pitchFamily="2" charset="-78"/>
              <a:ea typeface="Times New Roman"/>
              <a:cs typeface="Alexandria" pitchFamily="2" charset="-78"/>
            </a:endParaRPr>
          </a:p>
          <a:p>
            <a:pPr algn="ctr" rtl="1">
              <a:lnSpc>
                <a:spcPct val="150000"/>
              </a:lnSpc>
            </a:pPr>
            <a:r>
              <a:rPr lang="ar-SA" sz="2000" dirty="0">
                <a:solidFill>
                  <a:srgbClr val="00B0F0"/>
                </a:solidFill>
                <a:latin typeface="Alexandria" pitchFamily="2" charset="-78"/>
                <a:ea typeface="Times New Roman"/>
                <a:cs typeface="Alexandria" pitchFamily="2" charset="-78"/>
              </a:rPr>
              <a:t>وتكون الدراسة فيها أربع سنوات</a:t>
            </a:r>
            <a:endParaRPr lang="ar-JO" sz="2000" dirty="0">
              <a:solidFill>
                <a:srgbClr val="00B0F0"/>
              </a:solidFill>
              <a:latin typeface="Alexandria" pitchFamily="2" charset="-78"/>
              <a:ea typeface="Times New Roman"/>
              <a:cs typeface="Alexandria" pitchFamily="2" charset="-78"/>
            </a:endParaRPr>
          </a:p>
          <a:p>
            <a:pPr algn="ctr" rtl="1">
              <a:lnSpc>
                <a:spcPct val="150000"/>
              </a:lnSpc>
            </a:pPr>
            <a:r>
              <a:rPr lang="ar-JO" sz="2000" dirty="0">
                <a:solidFill>
                  <a:srgbClr val="00B0F0"/>
                </a:solidFill>
                <a:latin typeface="Alexandria" pitchFamily="2" charset="-78"/>
                <a:cs typeface="Alexandria" pitchFamily="2" charset="-78"/>
              </a:rPr>
              <a:t>يقوم الطلاب بالتقدم للدراسة بالجامعات المختلفة لمدة 4 سنوات تقريبًا وبعدها يتم الحصول على درجة البكالوريوس، والتي تعتبر أحد أشهر الدرجات العلمية التي يحصل عليها الطلاب. </a:t>
            </a:r>
            <a:endParaRPr lang="en-GB" sz="2000" dirty="0">
              <a:solidFill>
                <a:srgbClr val="00B0F0"/>
              </a:solidFill>
              <a:latin typeface="Alexandria" pitchFamily="2" charset="-78"/>
              <a:ea typeface="Calibri"/>
            </a:endParaRPr>
          </a:p>
        </p:txBody>
      </p:sp>
      <p:sp>
        <p:nvSpPr>
          <p:cNvPr id="5" name="Rectangle 4"/>
          <p:cNvSpPr/>
          <p:nvPr/>
        </p:nvSpPr>
        <p:spPr>
          <a:xfrm>
            <a:off x="2423592" y="861779"/>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sp>
        <p:nvSpPr>
          <p:cNvPr id="12" name="Rectangle 11"/>
          <p:cNvSpPr/>
          <p:nvPr/>
        </p:nvSpPr>
        <p:spPr>
          <a:xfrm>
            <a:off x="3215680" y="1717679"/>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SA" sz="2000" b="1" dirty="0">
                <a:solidFill>
                  <a:schemeClr val="tx1"/>
                </a:solidFill>
                <a:latin typeface="Alexandria" pitchFamily="2" charset="-78"/>
                <a:ea typeface="Times New Roman"/>
                <a:cs typeface="Alexandria" pitchFamily="2" charset="-78"/>
              </a:rPr>
              <a:t>المستوى الأكاديمي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pic>
        <p:nvPicPr>
          <p:cNvPr id="3" name="Graphic 21">
            <a:extLst>
              <a:ext uri="{FF2B5EF4-FFF2-40B4-BE49-F238E27FC236}">
                <a16:creationId xmlns:a16="http://schemas.microsoft.com/office/drawing/2014/main" id="{CB932A64-CCAE-78BC-11E9-2938918BB1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6570" y="84018"/>
            <a:ext cx="2305141" cy="1076343"/>
          </a:xfrm>
          <a:prstGeom prst="rect">
            <a:avLst/>
          </a:prstGeom>
        </p:spPr>
      </p:pic>
      <p:sp>
        <p:nvSpPr>
          <p:cNvPr id="2" name="Rectangle 1">
            <a:extLst>
              <a:ext uri="{FF2B5EF4-FFF2-40B4-BE49-F238E27FC236}">
                <a16:creationId xmlns:a16="http://schemas.microsoft.com/office/drawing/2014/main" id="{1D58051E-8821-55E9-FF5A-97040A10B9C5}"/>
              </a:ext>
            </a:extLst>
          </p:cNvPr>
          <p:cNvSpPr/>
          <p:nvPr/>
        </p:nvSpPr>
        <p:spPr>
          <a:xfrm>
            <a:off x="1703512" y="599329"/>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404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629425" y="2747221"/>
            <a:ext cx="5040000" cy="3600000"/>
          </a:xfrm>
          <a:prstGeom prst="rect">
            <a:avLst/>
          </a:prstGeom>
          <a:solidFill>
            <a:srgbClr val="00B0F0">
              <a:alpha val="77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400" dirty="0">
                <a:latin typeface="Alexandria" pitchFamily="2" charset="-78"/>
                <a:ea typeface="Times New Roman"/>
                <a:cs typeface="Alexandria" pitchFamily="2" charset="-78"/>
              </a:rPr>
              <a:t>جامعات متخصصة بنوع واحد من المعارف</a:t>
            </a:r>
            <a:r>
              <a:rPr lang="ar-AE" sz="2400" dirty="0">
                <a:latin typeface="Alexandria" pitchFamily="2" charset="-78"/>
                <a:ea typeface="Times New Roman"/>
                <a:cs typeface="Alexandria" pitchFamily="2" charset="-78"/>
              </a:rPr>
              <a:t> والعلوم</a:t>
            </a:r>
            <a:endParaRPr lang="en-GB" sz="2400" dirty="0">
              <a:latin typeface="Alexandria" pitchFamily="2" charset="-78"/>
              <a:ea typeface="Calibri"/>
            </a:endParaRPr>
          </a:p>
        </p:txBody>
      </p:sp>
      <p:sp>
        <p:nvSpPr>
          <p:cNvPr id="22" name="Rectangle 21"/>
          <p:cNvSpPr/>
          <p:nvPr/>
        </p:nvSpPr>
        <p:spPr>
          <a:xfrm>
            <a:off x="503261" y="2747222"/>
            <a:ext cx="5040000" cy="36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400" dirty="0">
                <a:solidFill>
                  <a:srgbClr val="00B0F0"/>
                </a:solidFill>
                <a:latin typeface="Alexandria" pitchFamily="2" charset="-78"/>
                <a:ea typeface="Times New Roman"/>
                <a:cs typeface="Alexandria" pitchFamily="2" charset="-78"/>
              </a:rPr>
              <a:t>جامعات تتضمن عدة برامج وهي النمط الأكثر شيوع</a:t>
            </a:r>
            <a:r>
              <a:rPr lang="ar-JO" sz="2400" dirty="0">
                <a:solidFill>
                  <a:srgbClr val="00B0F0"/>
                </a:solidFill>
                <a:latin typeface="Alexandria" pitchFamily="2" charset="-78"/>
                <a:ea typeface="Times New Roman"/>
                <a:cs typeface="Alexandria" pitchFamily="2" charset="-78"/>
              </a:rPr>
              <a:t>ً</a:t>
            </a:r>
            <a:r>
              <a:rPr lang="ar-SA" sz="2400" dirty="0">
                <a:solidFill>
                  <a:srgbClr val="00B0F0"/>
                </a:solidFill>
                <a:latin typeface="Alexandria" pitchFamily="2" charset="-78"/>
                <a:ea typeface="Times New Roman"/>
                <a:cs typeface="Alexandria" pitchFamily="2" charset="-78"/>
              </a:rPr>
              <a:t>ا في الجامعات ويشمل عدة تخصصات ومعارف متعددة طبية وتكنولوجي</a:t>
            </a:r>
            <a:r>
              <a:rPr lang="ar-AE"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وتربوية وهندسي</a:t>
            </a:r>
            <a:r>
              <a:rPr lang="ar-JO"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وغيرها</a:t>
            </a:r>
            <a:r>
              <a:rPr lang="ar-JO" sz="2400" dirty="0">
                <a:solidFill>
                  <a:srgbClr val="00B0F0"/>
                </a:solidFill>
                <a:latin typeface="Alexandria" pitchFamily="2" charset="-78"/>
                <a:ea typeface="Times New Roman"/>
                <a:cs typeface="Alexandria" pitchFamily="2" charset="-78"/>
              </a:rPr>
              <a:t>.</a:t>
            </a:r>
            <a:endParaRPr lang="en-GB" sz="2400" dirty="0">
              <a:solidFill>
                <a:srgbClr val="00B0F0"/>
              </a:solidFill>
              <a:latin typeface="Alexandria" pitchFamily="2" charset="-78"/>
              <a:ea typeface="Calibri"/>
            </a:endParaRPr>
          </a:p>
          <a:p>
            <a:pPr algn="just" rtl="1">
              <a:lnSpc>
                <a:spcPct val="115000"/>
              </a:lnSpc>
            </a:pPr>
            <a:r>
              <a:rPr lang="ar-JO" sz="2400" dirty="0">
                <a:latin typeface="Alexandria" pitchFamily="2" charset="-78"/>
                <a:cs typeface="Alexandria" pitchFamily="2" charset="-78"/>
              </a:rPr>
              <a:t> </a:t>
            </a:r>
            <a:endParaRPr lang="en-GB" sz="2400" dirty="0">
              <a:latin typeface="Alexandria" pitchFamily="2" charset="-78"/>
              <a:ea typeface="Calibri"/>
            </a:endParaRPr>
          </a:p>
        </p:txBody>
      </p:sp>
      <p:sp>
        <p:nvSpPr>
          <p:cNvPr id="4" name="Rectangle 3">
            <a:extLst>
              <a:ext uri="{FF2B5EF4-FFF2-40B4-BE49-F238E27FC236}">
                <a16:creationId xmlns:a16="http://schemas.microsoft.com/office/drawing/2014/main" id="{E47CCC6D-69F0-01C5-51C9-24943DF0320A}"/>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2" name="Graphic 21">
            <a:extLst>
              <a:ext uri="{FF2B5EF4-FFF2-40B4-BE49-F238E27FC236}">
                <a16:creationId xmlns:a16="http://schemas.microsoft.com/office/drawing/2014/main" id="{3D705410-B382-95AF-1639-A3CB2E42CC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5" name="Rectangle 4">
            <a:extLst>
              <a:ext uri="{FF2B5EF4-FFF2-40B4-BE49-F238E27FC236}">
                <a16:creationId xmlns:a16="http://schemas.microsoft.com/office/drawing/2014/main" id="{B5818E06-9BFB-1D90-1134-E49AC5AF1540}"/>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A58800A-69D9-2635-D5CE-9F22DF89BB57}"/>
              </a:ext>
            </a:extLst>
          </p:cNvPr>
          <p:cNvSpPr/>
          <p:nvPr/>
        </p:nvSpPr>
        <p:spPr>
          <a:xfrm>
            <a:off x="3088621" y="1686246"/>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البرامج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181361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716485" y="2685837"/>
            <a:ext cx="5040000" cy="3600000"/>
          </a:xfrm>
          <a:prstGeom prst="rect">
            <a:avLst/>
          </a:prstGeom>
          <a:solidFill>
            <a:srgbClr val="00B0F0">
              <a:alpha val="87000"/>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EG" sz="2400" dirty="0">
                <a:latin typeface="Alexandria" pitchFamily="2" charset="-78"/>
                <a:ea typeface="Times New Roman"/>
                <a:cs typeface="Alexandria" pitchFamily="2" charset="-78"/>
              </a:rPr>
              <a:t>جا</a:t>
            </a:r>
            <a:r>
              <a:rPr lang="ar-SA" sz="2400" dirty="0">
                <a:latin typeface="Alexandria" pitchFamily="2" charset="-78"/>
                <a:ea typeface="Times New Roman"/>
                <a:cs typeface="Alexandria" pitchFamily="2" charset="-78"/>
              </a:rPr>
              <a:t>معات حكومية وهي الجامعات التي تشرف عليها الحكومات </a:t>
            </a:r>
            <a:r>
              <a:rPr lang="ar-AE" sz="2400" dirty="0">
                <a:latin typeface="Alexandria" pitchFamily="2" charset="-78"/>
                <a:ea typeface="Times New Roman"/>
                <a:cs typeface="Alexandria" pitchFamily="2" charset="-78"/>
              </a:rPr>
              <a:t>و</a:t>
            </a:r>
            <a:r>
              <a:rPr lang="ar-SA" sz="2400" dirty="0">
                <a:latin typeface="Alexandria" pitchFamily="2" charset="-78"/>
                <a:ea typeface="Times New Roman"/>
                <a:cs typeface="Alexandria" pitchFamily="2" charset="-78"/>
              </a:rPr>
              <a:t>السلطات المحلية في الدولة</a:t>
            </a:r>
            <a:endParaRPr lang="en-GB" dirty="0">
              <a:latin typeface="Alexandria" pitchFamily="2" charset="-78"/>
              <a:ea typeface="Calibri"/>
            </a:endParaRPr>
          </a:p>
        </p:txBody>
      </p:sp>
      <p:sp>
        <p:nvSpPr>
          <p:cNvPr id="22" name="Rectangle 21"/>
          <p:cNvSpPr/>
          <p:nvPr/>
        </p:nvSpPr>
        <p:spPr>
          <a:xfrm>
            <a:off x="335360" y="2725149"/>
            <a:ext cx="5040000" cy="36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400" dirty="0">
                <a:solidFill>
                  <a:srgbClr val="00B0F0"/>
                </a:solidFill>
                <a:latin typeface="Alexandria" pitchFamily="2" charset="-78"/>
                <a:ea typeface="Times New Roman"/>
                <a:cs typeface="Alexandria" pitchFamily="2" charset="-78"/>
              </a:rPr>
              <a:t>جامعات خاص</a:t>
            </a:r>
            <a:r>
              <a:rPr lang="ar-JO" sz="2400" dirty="0">
                <a:solidFill>
                  <a:srgbClr val="00B0F0"/>
                </a:solidFill>
                <a:latin typeface="Alexandria" pitchFamily="2" charset="-78"/>
                <a:ea typeface="Times New Roman"/>
                <a:cs typeface="Alexandria" pitchFamily="2" charset="-78"/>
              </a:rPr>
              <a:t>ة</a:t>
            </a:r>
            <a:r>
              <a:rPr lang="ar-SA" sz="2400" dirty="0">
                <a:solidFill>
                  <a:srgbClr val="00B0F0"/>
                </a:solidFill>
                <a:latin typeface="Alexandria" pitchFamily="2" charset="-78"/>
                <a:ea typeface="Times New Roman"/>
                <a:cs typeface="Alexandria" pitchFamily="2" charset="-78"/>
              </a:rPr>
              <a:t> وهي الجامعات التي تشرف عليها وتديرها جهات </a:t>
            </a:r>
            <a:r>
              <a:rPr lang="ar-AE"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و </a:t>
            </a:r>
            <a:r>
              <a:rPr lang="ar-JO"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فراد </a:t>
            </a:r>
            <a:r>
              <a:rPr lang="ar-JO" sz="2400" dirty="0">
                <a:solidFill>
                  <a:srgbClr val="00B0F0"/>
                </a:solidFill>
                <a:latin typeface="Alexandria" pitchFamily="2" charset="-78"/>
                <a:ea typeface="Times New Roman"/>
                <a:cs typeface="Alexandria" pitchFamily="2" charset="-78"/>
              </a:rPr>
              <a:t>أ</a:t>
            </a:r>
            <a:r>
              <a:rPr lang="ar-SA" sz="2400" dirty="0">
                <a:solidFill>
                  <a:srgbClr val="00B0F0"/>
                </a:solidFill>
                <a:latin typeface="Alexandria" pitchFamily="2" charset="-78"/>
                <a:ea typeface="Times New Roman"/>
                <a:cs typeface="Alexandria" pitchFamily="2" charset="-78"/>
              </a:rPr>
              <a:t>و جمعيات أهلي</a:t>
            </a:r>
            <a:r>
              <a:rPr lang="ar-EG" sz="2400" dirty="0">
                <a:solidFill>
                  <a:srgbClr val="00B0F0"/>
                </a:solidFill>
                <a:latin typeface="Alexandria" pitchFamily="2" charset="-78"/>
                <a:ea typeface="Times New Roman"/>
                <a:cs typeface="Alexandria" pitchFamily="2" charset="-78"/>
              </a:rPr>
              <a:t>ة</a:t>
            </a:r>
            <a:r>
              <a:rPr lang="ar-JO" sz="2400" dirty="0">
                <a:latin typeface="Alexandria" pitchFamily="2" charset="-78"/>
                <a:cs typeface="Alexandria" pitchFamily="2" charset="-78"/>
              </a:rPr>
              <a:t> </a:t>
            </a:r>
            <a:endParaRPr lang="en-GB" sz="2400" dirty="0">
              <a:latin typeface="Alexandria" pitchFamily="2" charset="-78"/>
              <a:ea typeface="Calibri"/>
            </a:endParaRPr>
          </a:p>
        </p:txBody>
      </p:sp>
      <p:sp>
        <p:nvSpPr>
          <p:cNvPr id="2" name="Rectangle 1">
            <a:extLst>
              <a:ext uri="{FF2B5EF4-FFF2-40B4-BE49-F238E27FC236}">
                <a16:creationId xmlns:a16="http://schemas.microsoft.com/office/drawing/2014/main" id="{9B29B8E2-392A-44F4-0512-C33211199DA4}"/>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5" name="Graphic 21">
            <a:extLst>
              <a:ext uri="{FF2B5EF4-FFF2-40B4-BE49-F238E27FC236}">
                <a16:creationId xmlns:a16="http://schemas.microsoft.com/office/drawing/2014/main" id="{6748023C-B978-846A-54F9-FCD28EE2B72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6" name="Rectangle 5">
            <a:extLst>
              <a:ext uri="{FF2B5EF4-FFF2-40B4-BE49-F238E27FC236}">
                <a16:creationId xmlns:a16="http://schemas.microsoft.com/office/drawing/2014/main" id="{F8F1E392-3FF6-5D98-A55F-096FB7E5D30D}"/>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AE96472-B247-24DE-1575-7F8B3A8CABE6}"/>
              </a:ext>
            </a:extLst>
          </p:cNvPr>
          <p:cNvSpPr/>
          <p:nvPr/>
        </p:nvSpPr>
        <p:spPr>
          <a:xfrm>
            <a:off x="3088621" y="1686246"/>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الجهة المشرفة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872065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heel(1)">
                                      <p:cBhvr>
                                        <p:cTn id="1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788428" y="2494703"/>
            <a:ext cx="5040000" cy="1868593"/>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EG" sz="2000" dirty="0">
                <a:solidFill>
                  <a:schemeClr val="tx1"/>
                </a:solidFill>
                <a:latin typeface="Alexandria" pitchFamily="2" charset="-78"/>
                <a:cs typeface="Alexandria" pitchFamily="2" charset="-78"/>
              </a:rPr>
              <a:t>جام</a:t>
            </a:r>
            <a:r>
              <a:rPr lang="ar-SA" sz="2000" dirty="0">
                <a:solidFill>
                  <a:schemeClr val="tx1"/>
                </a:solidFill>
                <a:latin typeface="Alexandria" pitchFamily="2" charset="-78"/>
                <a:cs typeface="Alexandria" pitchFamily="2" charset="-78"/>
              </a:rPr>
              <a:t>عات تقليدية يتم </a:t>
            </a:r>
            <a:r>
              <a:rPr lang="ar-AE" sz="2000" dirty="0">
                <a:solidFill>
                  <a:schemeClr val="tx1"/>
                </a:solidFill>
                <a:latin typeface="Alexandria" pitchFamily="2" charset="-78"/>
                <a:cs typeface="Alexandria" pitchFamily="2" charset="-78"/>
              </a:rPr>
              <a:t>فيها </a:t>
            </a:r>
            <a:r>
              <a:rPr lang="ar-SA" sz="2000" dirty="0">
                <a:solidFill>
                  <a:schemeClr val="tx1"/>
                </a:solidFill>
                <a:latin typeface="Alexandria" pitchFamily="2" charset="-78"/>
                <a:cs typeface="Alexandria" pitchFamily="2" charset="-78"/>
              </a:rPr>
              <a:t>حضور </a:t>
            </a:r>
            <a:r>
              <a:rPr lang="ar-AE" sz="2000" dirty="0">
                <a:solidFill>
                  <a:schemeClr val="tx1"/>
                </a:solidFill>
                <a:latin typeface="Alexandria" pitchFamily="2" charset="-78"/>
                <a:cs typeface="Alexandria" pitchFamily="2" charset="-78"/>
              </a:rPr>
              <a:t>الطالب فيها مباشرة إلى حرم الجامعة </a:t>
            </a:r>
            <a:r>
              <a:rPr lang="ar-SA" sz="2000" dirty="0">
                <a:solidFill>
                  <a:schemeClr val="tx1"/>
                </a:solidFill>
                <a:latin typeface="Alexandria" pitchFamily="2" charset="-78"/>
                <a:cs typeface="Alexandria" pitchFamily="2" charset="-78"/>
              </a:rPr>
              <a:t>لتلقي العلم</a:t>
            </a:r>
            <a:endParaRPr lang="en-GB" sz="2000" dirty="0">
              <a:solidFill>
                <a:schemeClr val="tx1"/>
              </a:solidFill>
              <a:latin typeface="Alexandria" pitchFamily="2" charset="-78"/>
              <a:cs typeface="Alexandria" pitchFamily="2" charset="-78"/>
            </a:endParaRPr>
          </a:p>
        </p:txBody>
      </p:sp>
      <p:sp>
        <p:nvSpPr>
          <p:cNvPr id="25" name="Rectangle 24"/>
          <p:cNvSpPr/>
          <p:nvPr/>
        </p:nvSpPr>
        <p:spPr>
          <a:xfrm>
            <a:off x="3647728" y="4653136"/>
            <a:ext cx="5040000" cy="18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lvl="0" algn="ctr" rtl="1" fontAlgn="base">
              <a:lnSpc>
                <a:spcPct val="150000"/>
              </a:lnSpc>
              <a:buSzPts val="1000"/>
              <a:tabLst>
                <a:tab pos="457200" algn="l"/>
              </a:tabLst>
            </a:pPr>
            <a:r>
              <a:rPr lang="ar-SA" sz="2000" dirty="0">
                <a:solidFill>
                  <a:schemeClr val="tx1"/>
                </a:solidFill>
                <a:latin typeface="Alexandria" pitchFamily="2" charset="-78"/>
                <a:ea typeface="Times New Roman"/>
                <a:cs typeface="Alexandria" pitchFamily="2" charset="-78"/>
              </a:rPr>
              <a:t>جامعات تدمج بين </a:t>
            </a:r>
            <a:r>
              <a:rPr lang="ar-AE" sz="2000" dirty="0">
                <a:solidFill>
                  <a:schemeClr val="tx1"/>
                </a:solidFill>
                <a:latin typeface="Alexandria" pitchFamily="2" charset="-78"/>
                <a:ea typeface="Times New Roman"/>
                <a:cs typeface="Alexandria" pitchFamily="2" charset="-78"/>
              </a:rPr>
              <a:t>الجامعات </a:t>
            </a:r>
            <a:r>
              <a:rPr lang="ar-SA" sz="2000" dirty="0">
                <a:solidFill>
                  <a:schemeClr val="tx1"/>
                </a:solidFill>
                <a:latin typeface="Alexandria" pitchFamily="2" charset="-78"/>
                <a:ea typeface="Times New Roman"/>
                <a:cs typeface="Alexandria" pitchFamily="2" charset="-78"/>
              </a:rPr>
              <a:t>التقليدي</a:t>
            </a:r>
            <a:r>
              <a:rPr lang="ar-AE" sz="2000" dirty="0">
                <a:solidFill>
                  <a:schemeClr val="tx1"/>
                </a:solidFill>
                <a:latin typeface="Alexandria" pitchFamily="2" charset="-78"/>
                <a:ea typeface="Times New Roman"/>
                <a:cs typeface="Alexandria" pitchFamily="2" charset="-78"/>
              </a:rPr>
              <a:t>ة</a:t>
            </a:r>
            <a:r>
              <a:rPr lang="ar-SA" sz="2000" dirty="0">
                <a:solidFill>
                  <a:schemeClr val="tx1"/>
                </a:solidFill>
                <a:latin typeface="Alexandria" pitchFamily="2" charset="-78"/>
                <a:ea typeface="Times New Roman"/>
                <a:cs typeface="Alexandria" pitchFamily="2" charset="-78"/>
              </a:rPr>
              <a:t> والالكتروني</a:t>
            </a:r>
            <a:r>
              <a:rPr lang="ar-AE" sz="2000" dirty="0">
                <a:solidFill>
                  <a:schemeClr val="tx1"/>
                </a:solidFill>
                <a:latin typeface="Alexandria" pitchFamily="2" charset="-78"/>
                <a:ea typeface="Times New Roman"/>
                <a:cs typeface="Alexandria" pitchFamily="2" charset="-78"/>
              </a:rPr>
              <a:t>ة</a:t>
            </a:r>
            <a:r>
              <a:rPr lang="ar-SA" sz="2000" dirty="0">
                <a:solidFill>
                  <a:schemeClr val="tx1"/>
                </a:solidFill>
                <a:latin typeface="Alexandria" pitchFamily="2" charset="-78"/>
                <a:ea typeface="Times New Roman"/>
                <a:cs typeface="Alexandria" pitchFamily="2" charset="-78"/>
              </a:rPr>
              <a:t> وهو النمط الأكثر شيوع</a:t>
            </a:r>
            <a:r>
              <a:rPr lang="ar-AE" sz="2000" dirty="0">
                <a:solidFill>
                  <a:schemeClr val="tx1"/>
                </a:solidFill>
                <a:latin typeface="Alexandria" pitchFamily="2" charset="-78"/>
                <a:ea typeface="Times New Roman"/>
                <a:cs typeface="Alexandria" pitchFamily="2" charset="-78"/>
              </a:rPr>
              <a:t>ً</a:t>
            </a:r>
            <a:r>
              <a:rPr lang="ar-SA" sz="2000" dirty="0">
                <a:solidFill>
                  <a:schemeClr val="tx1"/>
                </a:solidFill>
                <a:latin typeface="Alexandria" pitchFamily="2" charset="-78"/>
                <a:ea typeface="Times New Roman"/>
                <a:cs typeface="Alexandria" pitchFamily="2" charset="-78"/>
              </a:rPr>
              <a:t>ا بين الجامعات</a:t>
            </a:r>
            <a:endParaRPr lang="en-GB" sz="2000" dirty="0">
              <a:solidFill>
                <a:schemeClr val="tx1"/>
              </a:solidFill>
              <a:latin typeface="Alexandria" pitchFamily="2" charset="-78"/>
              <a:ea typeface="Calibri"/>
            </a:endParaRPr>
          </a:p>
        </p:txBody>
      </p:sp>
      <p:sp>
        <p:nvSpPr>
          <p:cNvPr id="30" name="TextBox 29"/>
          <p:cNvSpPr txBox="1"/>
          <p:nvPr/>
        </p:nvSpPr>
        <p:spPr>
          <a:xfrm>
            <a:off x="363572" y="2529000"/>
            <a:ext cx="5040000" cy="1800000"/>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defPPr marR="0" lvl="0" algn="l" rtl="0">
              <a:lnSpc>
                <a:spcPct val="100000"/>
              </a:lnSpc>
              <a:spcBef>
                <a:spcPts val="0"/>
              </a:spcBef>
              <a:spcAft>
                <a:spcPts val="0"/>
              </a:spcAft>
            </a:defPPr>
            <a:lvl1pPr algn="ctr" rtl="1" fontAlgn="base">
              <a:lnSpc>
                <a:spcPct val="150000"/>
              </a:lnSpc>
              <a:buSzPts val="1000"/>
              <a:tabLst>
                <a:tab pos="457200" algn="l"/>
              </a:tabLst>
              <a:defRPr sz="2000">
                <a:solidFill>
                  <a:schemeClr val="tx1"/>
                </a:solidFill>
                <a:latin typeface="Alexandria" pitchFamily="2" charset="-78"/>
                <a:ea typeface="Times New Roman"/>
                <a:cs typeface="Alexandria" pitchFamily="2" charset="-78"/>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ar-SA"/>
              <a:t>جامعة إلكترونية</a:t>
            </a:r>
            <a:r>
              <a:rPr lang="ar-AE"/>
              <a:t> -</a:t>
            </a:r>
            <a:r>
              <a:rPr lang="ar-SA" dirty="0"/>
              <a:t> التعلم عن بعد يقضي الطالب وقته </a:t>
            </a:r>
            <a:r>
              <a:rPr lang="ar-SA"/>
              <a:t>خارج الجامعة</a:t>
            </a:r>
            <a:endParaRPr lang="en-GB" dirty="0"/>
          </a:p>
        </p:txBody>
      </p:sp>
      <p:sp>
        <p:nvSpPr>
          <p:cNvPr id="3" name="Rectangle 2">
            <a:extLst>
              <a:ext uri="{FF2B5EF4-FFF2-40B4-BE49-F238E27FC236}">
                <a16:creationId xmlns:a16="http://schemas.microsoft.com/office/drawing/2014/main" id="{9BCB3E92-E35A-740C-6D94-A58CCFEA7252}"/>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5" name="Graphic 21">
            <a:extLst>
              <a:ext uri="{FF2B5EF4-FFF2-40B4-BE49-F238E27FC236}">
                <a16:creationId xmlns:a16="http://schemas.microsoft.com/office/drawing/2014/main" id="{F36A8AC1-2326-AC69-F685-79AE6B3DAD8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6" name="Rectangle 5">
            <a:extLst>
              <a:ext uri="{FF2B5EF4-FFF2-40B4-BE49-F238E27FC236}">
                <a16:creationId xmlns:a16="http://schemas.microsoft.com/office/drawing/2014/main" id="{2B3410CB-1DD9-5954-0850-2A72710A64B6}"/>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E4BE2770-77CD-11A5-76D2-5DDFC1016AD4}"/>
              </a:ext>
            </a:extLst>
          </p:cNvPr>
          <p:cNvSpPr/>
          <p:nvPr/>
        </p:nvSpPr>
        <p:spPr>
          <a:xfrm>
            <a:off x="3237959" y="1630103"/>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عملية التدريس والتقويم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1341990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1)">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3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6814143" y="2250760"/>
            <a:ext cx="4991727" cy="2062264"/>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SA" sz="2000" dirty="0">
                <a:solidFill>
                  <a:schemeClr val="tx1"/>
                </a:solidFill>
                <a:latin typeface="Alexandria" pitchFamily="2" charset="-78"/>
                <a:cs typeface="Alexandria" pitchFamily="2" charset="-78"/>
              </a:rPr>
              <a:t>جامعات تدريسية وتقوم بالتدريس فقط مثل كليات معاهد وجامعات تعطي درجة </a:t>
            </a:r>
            <a:r>
              <a:rPr lang="ar-SA" sz="2000">
                <a:solidFill>
                  <a:schemeClr val="tx1"/>
                </a:solidFill>
                <a:latin typeface="Alexandria" pitchFamily="2" charset="-78"/>
                <a:cs typeface="Alexandria" pitchFamily="2" charset="-78"/>
              </a:rPr>
              <a:t>البكالوريوس فقط</a:t>
            </a:r>
            <a:endParaRPr lang="en-GB" sz="2000" dirty="0">
              <a:solidFill>
                <a:schemeClr val="tx1"/>
              </a:solidFill>
              <a:latin typeface="Alexandria" pitchFamily="2" charset="-78"/>
              <a:cs typeface="Alexandria" pitchFamily="2" charset="-78"/>
            </a:endParaRPr>
          </a:p>
        </p:txBody>
      </p:sp>
      <p:sp>
        <p:nvSpPr>
          <p:cNvPr id="25" name="Rectangle 24"/>
          <p:cNvSpPr/>
          <p:nvPr/>
        </p:nvSpPr>
        <p:spPr>
          <a:xfrm>
            <a:off x="6881012" y="4725144"/>
            <a:ext cx="4952309" cy="1873743"/>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SA" sz="2000" dirty="0">
                <a:solidFill>
                  <a:schemeClr val="tx1"/>
                </a:solidFill>
                <a:latin typeface="Alexandria" pitchFamily="2" charset="-78"/>
                <a:cs typeface="Alexandria" pitchFamily="2" charset="-78"/>
              </a:rPr>
              <a:t>جامعة تدريسية بحثي</a:t>
            </a:r>
            <a:r>
              <a:rPr lang="ar-JO" sz="2000" dirty="0">
                <a:solidFill>
                  <a:schemeClr val="tx1"/>
                </a:solidFill>
                <a:latin typeface="Alexandria" pitchFamily="2" charset="-78"/>
                <a:cs typeface="Alexandria" pitchFamily="2" charset="-78"/>
              </a:rPr>
              <a:t>ة</a:t>
            </a:r>
            <a:r>
              <a:rPr lang="ar-SA" sz="2000" dirty="0">
                <a:solidFill>
                  <a:schemeClr val="tx1"/>
                </a:solidFill>
                <a:latin typeface="Alexandria" pitchFamily="2" charset="-78"/>
                <a:cs typeface="Alexandria" pitchFamily="2" charset="-78"/>
              </a:rPr>
              <a:t> وهي النمط الأكثر شيوع</a:t>
            </a:r>
            <a:r>
              <a:rPr lang="ar-EG" sz="2000" dirty="0">
                <a:solidFill>
                  <a:schemeClr val="tx1"/>
                </a:solidFill>
                <a:latin typeface="Alexandria" pitchFamily="2" charset="-78"/>
                <a:cs typeface="Alexandria" pitchFamily="2" charset="-78"/>
              </a:rPr>
              <a:t>ًا</a:t>
            </a:r>
            <a:r>
              <a:rPr lang="ar-SA" sz="2000" dirty="0">
                <a:solidFill>
                  <a:schemeClr val="tx1"/>
                </a:solidFill>
                <a:latin typeface="Alexandria" pitchFamily="2" charset="-78"/>
                <a:cs typeface="Alexandria" pitchFamily="2" charset="-78"/>
              </a:rPr>
              <a:t> بين الجامعات في العالم</a:t>
            </a:r>
            <a:endParaRPr lang="en-GB" sz="2000" dirty="0">
              <a:solidFill>
                <a:schemeClr val="tx1"/>
              </a:solidFill>
              <a:latin typeface="Alexandria" pitchFamily="2" charset="-78"/>
              <a:cs typeface="Alexandria" pitchFamily="2" charset="-78"/>
            </a:endParaRPr>
          </a:p>
        </p:txBody>
      </p:sp>
      <p:sp>
        <p:nvSpPr>
          <p:cNvPr id="22" name="Rectangle 21"/>
          <p:cNvSpPr/>
          <p:nvPr/>
        </p:nvSpPr>
        <p:spPr>
          <a:xfrm>
            <a:off x="437431" y="4684694"/>
            <a:ext cx="5311302" cy="1914193"/>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rtl="1" fontAlgn="base">
              <a:lnSpc>
                <a:spcPct val="150000"/>
              </a:lnSpc>
              <a:buSzPts val="1000"/>
              <a:tabLst>
                <a:tab pos="457200" algn="l"/>
              </a:tabLst>
            </a:pPr>
            <a:r>
              <a:rPr lang="ar-SA" sz="2000" dirty="0">
                <a:solidFill>
                  <a:schemeClr val="tx1"/>
                </a:solidFill>
                <a:latin typeface="Alexandria" pitchFamily="2" charset="-78"/>
                <a:cs typeface="Alexandria" pitchFamily="2" charset="-78"/>
              </a:rPr>
              <a:t>جامعات دراسية بحثية خادمة للمجتمع أي تجمع بين أهداف مؤسسات التعليم العالي </a:t>
            </a:r>
            <a:r>
              <a:rPr lang="ar-SA" sz="2000">
                <a:solidFill>
                  <a:schemeClr val="tx1"/>
                </a:solidFill>
                <a:latin typeface="Alexandria" pitchFamily="2" charset="-78"/>
                <a:cs typeface="Alexandria" pitchFamily="2" charset="-78"/>
              </a:rPr>
              <a:t>وتشمل ال</a:t>
            </a:r>
            <a:r>
              <a:rPr lang="ar-AE" sz="2000">
                <a:solidFill>
                  <a:schemeClr val="tx1"/>
                </a:solidFill>
                <a:latin typeface="Alexandria" pitchFamily="2" charset="-78"/>
                <a:cs typeface="Alexandria" pitchFamily="2" charset="-78"/>
              </a:rPr>
              <a:t>أ</a:t>
            </a:r>
            <a:r>
              <a:rPr lang="ar-SA" sz="2000">
                <a:solidFill>
                  <a:schemeClr val="tx1"/>
                </a:solidFill>
                <a:latin typeface="Alexandria" pitchFamily="2" charset="-78"/>
                <a:cs typeface="Alexandria" pitchFamily="2" charset="-78"/>
              </a:rPr>
              <a:t>نواع السابق</a:t>
            </a:r>
            <a:r>
              <a:rPr lang="ar-JO" sz="2000">
                <a:solidFill>
                  <a:schemeClr val="tx1"/>
                </a:solidFill>
                <a:latin typeface="Alexandria" pitchFamily="2" charset="-78"/>
                <a:cs typeface="Alexandria" pitchFamily="2" charset="-78"/>
              </a:rPr>
              <a:t>ة</a:t>
            </a:r>
            <a:r>
              <a:rPr lang="ar-SA" sz="2000">
                <a:solidFill>
                  <a:schemeClr val="tx1"/>
                </a:solidFill>
                <a:latin typeface="Alexandria" pitchFamily="2" charset="-78"/>
                <a:cs typeface="Alexandria" pitchFamily="2" charset="-78"/>
              </a:rPr>
              <a:t> جميعها</a:t>
            </a:r>
            <a:endParaRPr lang="ko-KR" altLang="en-US" sz="2000" dirty="0">
              <a:solidFill>
                <a:schemeClr val="tx1"/>
              </a:solidFill>
              <a:latin typeface="Alexandria" pitchFamily="2" charset="-78"/>
              <a:cs typeface="Alexandria" pitchFamily="2" charset="-78"/>
            </a:endParaRPr>
          </a:p>
        </p:txBody>
      </p:sp>
      <p:sp>
        <p:nvSpPr>
          <p:cNvPr id="30" name="TextBox 29"/>
          <p:cNvSpPr txBox="1"/>
          <p:nvPr/>
        </p:nvSpPr>
        <p:spPr>
          <a:xfrm>
            <a:off x="408561" y="2412561"/>
            <a:ext cx="5139179" cy="1311765"/>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defPPr marR="0" lvl="0" algn="l" rtl="0">
              <a:lnSpc>
                <a:spcPct val="100000"/>
              </a:lnSpc>
              <a:spcBef>
                <a:spcPts val="0"/>
              </a:spcBef>
              <a:spcAft>
                <a:spcPts val="0"/>
              </a:spcAft>
            </a:defPPr>
            <a:lvl1pPr algn="ctr" rtl="1" fontAlgn="base">
              <a:lnSpc>
                <a:spcPct val="150000"/>
              </a:lnSpc>
              <a:buSzPts val="1000"/>
              <a:tabLst>
                <a:tab pos="457200" algn="l"/>
              </a:tabLst>
              <a:defRPr sz="2000">
                <a:solidFill>
                  <a:schemeClr val="tx1"/>
                </a:solidFill>
                <a:latin typeface="Alexandria" pitchFamily="2" charset="-78"/>
                <a:ea typeface="+mn-ea"/>
                <a:cs typeface="Alexandria" pitchFamily="2" charset="-78"/>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ar-SA" dirty="0"/>
              <a:t>جامعات بحثية حيث يكون البحث هي الوظيفة الرئيسية فيها</a:t>
            </a:r>
            <a:endParaRPr lang="en-GB" dirty="0"/>
          </a:p>
        </p:txBody>
      </p:sp>
      <p:sp>
        <p:nvSpPr>
          <p:cNvPr id="3" name="Rectangle 2">
            <a:extLst>
              <a:ext uri="{FF2B5EF4-FFF2-40B4-BE49-F238E27FC236}">
                <a16:creationId xmlns:a16="http://schemas.microsoft.com/office/drawing/2014/main" id="{C10C06E9-24FA-FAA4-38FA-7C737D453DC3}"/>
              </a:ext>
            </a:extLst>
          </p:cNvPr>
          <p:cNvSpPr/>
          <p:nvPr/>
        </p:nvSpPr>
        <p:spPr>
          <a:xfrm>
            <a:off x="2279576" y="712120"/>
            <a:ext cx="6123791" cy="523220"/>
          </a:xfrm>
          <a:prstGeom prst="rect">
            <a:avLst/>
          </a:prstGeom>
        </p:spPr>
        <p:txBody>
          <a:bodyPr wrap="none">
            <a:spAutoFit/>
          </a:bodyPr>
          <a:lstStyle/>
          <a:p>
            <a:pPr lvl="0" algn="r"/>
            <a:r>
              <a:rPr lang="ar-JO" sz="2800" b="1" dirty="0">
                <a:solidFill>
                  <a:srgbClr val="00B0F0"/>
                </a:solidFill>
                <a:latin typeface="Alexandria" pitchFamily="2" charset="-78"/>
                <a:ea typeface="Times New Roman" pitchFamily="18" charset="0"/>
                <a:cs typeface="Alexandria" pitchFamily="2" charset="-78"/>
              </a:rPr>
              <a:t>تصنيفات مؤسسات التعليم العالي</a:t>
            </a:r>
          </a:p>
        </p:txBody>
      </p:sp>
      <p:pic>
        <p:nvPicPr>
          <p:cNvPr id="5" name="Graphic 21">
            <a:extLst>
              <a:ext uri="{FF2B5EF4-FFF2-40B4-BE49-F238E27FC236}">
                <a16:creationId xmlns:a16="http://schemas.microsoft.com/office/drawing/2014/main" id="{D004A9F9-85DC-7F66-BAEB-5A11C341F14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7" name="Rectangle 6">
            <a:extLst>
              <a:ext uri="{FF2B5EF4-FFF2-40B4-BE49-F238E27FC236}">
                <a16:creationId xmlns:a16="http://schemas.microsoft.com/office/drawing/2014/main" id="{B1CE61E6-6B28-C745-7D27-C347E75458B6}"/>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CBC61B9-F33B-EABE-EF06-760DE05FB33E}"/>
              </a:ext>
            </a:extLst>
          </p:cNvPr>
          <p:cNvSpPr/>
          <p:nvPr/>
        </p:nvSpPr>
        <p:spPr>
          <a:xfrm>
            <a:off x="3215680" y="1613380"/>
            <a:ext cx="8383740" cy="421141"/>
          </a:xfrm>
          <a:prstGeom prst="rect">
            <a:avLst/>
          </a:prstGeom>
        </p:spPr>
        <p:txBody>
          <a:bodyPr wrap="square">
            <a:spAutoFit/>
          </a:bodyPr>
          <a:lstStyle/>
          <a:p>
            <a:pPr lvl="0" algn="r" rtl="1">
              <a:lnSpc>
                <a:spcPct val="115000"/>
              </a:lnSpc>
            </a:pPr>
            <a:r>
              <a:rPr lang="ar-SA" sz="2000" dirty="0">
                <a:solidFill>
                  <a:schemeClr val="tx1"/>
                </a:solidFill>
                <a:latin typeface="Alexandria" pitchFamily="2" charset="-78"/>
                <a:ea typeface="Times New Roman"/>
                <a:cs typeface="Alexandria" pitchFamily="2" charset="-78"/>
              </a:rPr>
              <a:t>تصن</a:t>
            </a:r>
            <a:r>
              <a:rPr lang="ar-EG" sz="2000" dirty="0">
                <a:solidFill>
                  <a:schemeClr val="tx1"/>
                </a:solidFill>
                <a:latin typeface="Alexandria" pitchFamily="2" charset="-78"/>
                <a:ea typeface="Times New Roman"/>
                <a:cs typeface="Alexandria" pitchFamily="2" charset="-78"/>
              </a:rPr>
              <a:t>ف </a:t>
            </a:r>
            <a:r>
              <a:rPr lang="ar-SA" sz="2000" dirty="0">
                <a:solidFill>
                  <a:schemeClr val="tx1"/>
                </a:solidFill>
                <a:latin typeface="Alexandria" pitchFamily="2" charset="-78"/>
                <a:ea typeface="Times New Roman"/>
                <a:cs typeface="Alexandria" pitchFamily="2" charset="-78"/>
              </a:rPr>
              <a:t>مؤسسات التعليم العالي من حيث </a:t>
            </a:r>
            <a:r>
              <a:rPr lang="ar-EG" sz="2000" b="1" dirty="0">
                <a:solidFill>
                  <a:schemeClr val="tx1"/>
                </a:solidFill>
                <a:latin typeface="Alexandria" pitchFamily="2" charset="-78"/>
                <a:ea typeface="Times New Roman"/>
                <a:cs typeface="Alexandria" pitchFamily="2" charset="-78"/>
              </a:rPr>
              <a:t>الوظيفة الرئيسة لها </a:t>
            </a:r>
            <a:r>
              <a:rPr lang="ar-JO" sz="2000" dirty="0">
                <a:solidFill>
                  <a:schemeClr val="tx1"/>
                </a:solidFill>
                <a:latin typeface="Alexandria" pitchFamily="2" charset="-78"/>
                <a:ea typeface="Times New Roman"/>
                <a:cs typeface="Alexandria" pitchFamily="2" charset="-78"/>
              </a:rPr>
              <a:t>إ</a:t>
            </a:r>
            <a:r>
              <a:rPr lang="ar-SA" sz="2000" dirty="0">
                <a:solidFill>
                  <a:schemeClr val="tx1"/>
                </a:solidFill>
                <a:latin typeface="Alexandria" pitchFamily="2" charset="-78"/>
                <a:ea typeface="Times New Roman"/>
                <a:cs typeface="Alexandria" pitchFamily="2" charset="-78"/>
              </a:rPr>
              <a:t>لى:</a:t>
            </a:r>
            <a:endParaRPr lang="ar-JO" sz="2000" dirty="0">
              <a:solidFill>
                <a:schemeClr val="tx1"/>
              </a:solidFill>
              <a:latin typeface="Alexandria" pitchFamily="2" charset="-78"/>
              <a:ea typeface="Times New Roman"/>
              <a:cs typeface="Alexandria" pitchFamily="2" charset="-78"/>
            </a:endParaRPr>
          </a:p>
        </p:txBody>
      </p:sp>
    </p:spTree>
    <p:extLst>
      <p:ext uri="{BB962C8B-B14F-4D97-AF65-F5344CB8AC3E}">
        <p14:creationId xmlns:p14="http://schemas.microsoft.com/office/powerpoint/2010/main" val="859726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heel(1)">
                                      <p:cBhvr>
                                        <p:cTn id="12" dur="20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heel(1)">
                                      <p:cBhvr>
                                        <p:cTn id="17" dur="20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heel(1)">
                                      <p:cBhvr>
                                        <p:cTn id="22"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2" grpId="0" animBg="1"/>
      <p:bldP spid="3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3F7D3-9DD7-924A-07BE-054651FA82B5}"/>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6382F07B-C257-4E31-316D-38AADDBAD1DB}"/>
              </a:ext>
            </a:extLst>
          </p:cNvPr>
          <p:cNvSpPr/>
          <p:nvPr/>
        </p:nvSpPr>
        <p:spPr>
          <a:xfrm>
            <a:off x="3684167" y="803265"/>
            <a:ext cx="3688830" cy="523220"/>
          </a:xfrm>
          <a:prstGeom prst="rect">
            <a:avLst/>
          </a:prstGeom>
        </p:spPr>
        <p:txBody>
          <a:bodyPr wrap="none">
            <a:spAutoFit/>
          </a:bodyPr>
          <a:lstStyle/>
          <a:p>
            <a:pPr lvl="0" algn="r"/>
            <a:r>
              <a:rPr lang="ar-EG" sz="2800" b="1" dirty="0">
                <a:solidFill>
                  <a:srgbClr val="00B0F0"/>
                </a:solidFill>
                <a:latin typeface="Alexandria" pitchFamily="2" charset="-78"/>
                <a:ea typeface="Times New Roman" pitchFamily="18" charset="0"/>
                <a:cs typeface="Alexandria" pitchFamily="2" charset="-78"/>
              </a:rPr>
              <a:t>أنماط التعليم العالي</a:t>
            </a:r>
            <a:endParaRPr lang="ar-JO" sz="2800" b="1" dirty="0">
              <a:solidFill>
                <a:srgbClr val="00B0F0"/>
              </a:solidFill>
              <a:latin typeface="Alexandria" pitchFamily="2" charset="-78"/>
              <a:ea typeface="Times New Roman" pitchFamily="18" charset="0"/>
              <a:cs typeface="Alexandria" pitchFamily="2" charset="-78"/>
            </a:endParaRPr>
          </a:p>
        </p:txBody>
      </p:sp>
      <p:pic>
        <p:nvPicPr>
          <p:cNvPr id="5" name="Graphic 21">
            <a:extLst>
              <a:ext uri="{FF2B5EF4-FFF2-40B4-BE49-F238E27FC236}">
                <a16:creationId xmlns:a16="http://schemas.microsoft.com/office/drawing/2014/main" id="{73CF10B6-2BCB-7C82-CB99-88E12777D9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08368" y="36727"/>
            <a:ext cx="2305141" cy="1076343"/>
          </a:xfrm>
          <a:prstGeom prst="rect">
            <a:avLst/>
          </a:prstGeom>
        </p:spPr>
      </p:pic>
      <p:sp>
        <p:nvSpPr>
          <p:cNvPr id="7" name="Rectangle 6">
            <a:extLst>
              <a:ext uri="{FF2B5EF4-FFF2-40B4-BE49-F238E27FC236}">
                <a16:creationId xmlns:a16="http://schemas.microsoft.com/office/drawing/2014/main" id="{FD6537E1-CF90-A9CE-E50D-51D6FAB02DC7}"/>
              </a:ext>
            </a:extLst>
          </p:cNvPr>
          <p:cNvSpPr/>
          <p:nvPr/>
        </p:nvSpPr>
        <p:spPr>
          <a:xfrm>
            <a:off x="1385310" y="55203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354">
            <a:extLst>
              <a:ext uri="{FF2B5EF4-FFF2-40B4-BE49-F238E27FC236}">
                <a16:creationId xmlns:a16="http://schemas.microsoft.com/office/drawing/2014/main" id="{929025D6-E45B-64A5-6B4B-4036C892A167}"/>
              </a:ext>
            </a:extLst>
          </p:cNvPr>
          <p:cNvSpPr/>
          <p:nvPr/>
        </p:nvSpPr>
        <p:spPr>
          <a:xfrm>
            <a:off x="4894042" y="1746451"/>
            <a:ext cx="2105140" cy="2673365"/>
          </a:xfrm>
          <a:custGeom>
            <a:avLst/>
            <a:gdLst>
              <a:gd name="connsiteX0" fmla="*/ 140719 w 169815"/>
              <a:gd name="connsiteY0" fmla="*/ 126640 h 215652"/>
              <a:gd name="connsiteX1" fmla="*/ 40971 w 169815"/>
              <a:gd name="connsiteY1" fmla="*/ 215652 h 215652"/>
              <a:gd name="connsiteX2" fmla="*/ 3228 w 169815"/>
              <a:gd name="connsiteY2" fmla="*/ 96295 h 215652"/>
              <a:gd name="connsiteX3" fmla="*/ 109716 w 169815"/>
              <a:gd name="connsiteY3" fmla="*/ 1213 h 215652"/>
              <a:gd name="connsiteX4" fmla="*/ 148806 w 169815"/>
              <a:gd name="connsiteY4" fmla="*/ 22792 h 215652"/>
              <a:gd name="connsiteX5" fmla="*/ 168352 w 169815"/>
              <a:gd name="connsiteY5" fmla="*/ 86180 h 215652"/>
              <a:gd name="connsiteX6" fmla="*/ 140719 w 169815"/>
              <a:gd name="connsiteY6" fmla="*/ 126640 h 21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815" h="215652">
                <a:moveTo>
                  <a:pt x="140719" y="126640"/>
                </a:moveTo>
                <a:cubicBezTo>
                  <a:pt x="107020" y="130686"/>
                  <a:pt x="61864" y="148893"/>
                  <a:pt x="40971" y="215652"/>
                </a:cubicBezTo>
                <a:cubicBezTo>
                  <a:pt x="40971" y="215652"/>
                  <a:pt x="-13621" y="165077"/>
                  <a:pt x="3228" y="96295"/>
                </a:cubicBezTo>
                <a:cubicBezTo>
                  <a:pt x="16708" y="40325"/>
                  <a:pt x="65234" y="14026"/>
                  <a:pt x="109716" y="1213"/>
                </a:cubicBezTo>
                <a:cubicBezTo>
                  <a:pt x="126565" y="-3507"/>
                  <a:pt x="144089" y="5934"/>
                  <a:pt x="148806" y="22792"/>
                </a:cubicBezTo>
                <a:lnTo>
                  <a:pt x="168352" y="86180"/>
                </a:lnTo>
                <a:cubicBezTo>
                  <a:pt x="174417" y="105061"/>
                  <a:pt x="160938" y="124617"/>
                  <a:pt x="140719" y="126640"/>
                </a:cubicBezTo>
                <a:close/>
              </a:path>
            </a:pathLst>
          </a:custGeom>
          <a:solidFill>
            <a:schemeClr val="accent2"/>
          </a:solidFill>
          <a:ln w="0"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0CDEE6E7-0201-D6DF-58BD-55931F89D00C}"/>
              </a:ext>
            </a:extLst>
          </p:cNvPr>
          <p:cNvSpPr/>
          <p:nvPr/>
        </p:nvSpPr>
        <p:spPr>
          <a:xfrm>
            <a:off x="6234155" y="3411914"/>
            <a:ext cx="1903951" cy="2465358"/>
          </a:xfrm>
          <a:custGeom>
            <a:avLst/>
            <a:gdLst>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93437 w 1903951"/>
              <a:gd name="connsiteY14" fmla="*/ 2340564 h 2465358"/>
              <a:gd name="connsiteX15" fmla="*/ 879478 w 1903951"/>
              <a:gd name="connsiteY15" fmla="*/ 2335311 h 2465358"/>
              <a:gd name="connsiteX16" fmla="*/ 509652 w 1903951"/>
              <a:gd name="connsiteY16" fmla="*/ 2232963 h 2465358"/>
              <a:gd name="connsiteX17" fmla="*/ 267359 w 1903951"/>
              <a:gd name="connsiteY17" fmla="*/ 1672882 h 2465358"/>
              <a:gd name="connsiteX18" fmla="*/ 0 w 1903951"/>
              <a:gd name="connsiteY18" fmla="*/ 42771 h 2465358"/>
              <a:gd name="connsiteX19" fmla="*/ 411994 w 1903951"/>
              <a:gd name="connsiteY19"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79478 w 1903951"/>
              <a:gd name="connsiteY14" fmla="*/ 2335311 h 2465358"/>
              <a:gd name="connsiteX15" fmla="*/ 509652 w 1903951"/>
              <a:gd name="connsiteY15" fmla="*/ 2232963 h 2465358"/>
              <a:gd name="connsiteX16" fmla="*/ 267359 w 1903951"/>
              <a:gd name="connsiteY16" fmla="*/ 1672882 h 2465358"/>
              <a:gd name="connsiteX17" fmla="*/ 0 w 1903951"/>
              <a:gd name="connsiteY17" fmla="*/ 42771 h 2465358"/>
              <a:gd name="connsiteX18" fmla="*/ 411994 w 1903951"/>
              <a:gd name="connsiteY18"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70970 w 1903951"/>
              <a:gd name="connsiteY7" fmla="*/ 2242464 h 2465358"/>
              <a:gd name="connsiteX8" fmla="*/ 1468328 w 1903951"/>
              <a:gd name="connsiteY8" fmla="*/ 2460562 h 2465358"/>
              <a:gd name="connsiteX9" fmla="*/ 1458028 w 1903951"/>
              <a:gd name="connsiteY9" fmla="*/ 2460991 h 2465358"/>
              <a:gd name="connsiteX10" fmla="*/ 1450640 w 1903951"/>
              <a:gd name="connsiteY10" fmla="*/ 2462596 h 2465358"/>
              <a:gd name="connsiteX11" fmla="*/ 1295030 w 1903951"/>
              <a:gd name="connsiteY11" fmla="*/ 2450314 h 2465358"/>
              <a:gd name="connsiteX12" fmla="*/ 1015861 w 1903951"/>
              <a:gd name="connsiteY12" fmla="*/ 2373055 h 2465358"/>
              <a:gd name="connsiteX13" fmla="*/ 879478 w 1903951"/>
              <a:gd name="connsiteY13" fmla="*/ 2335311 h 2465358"/>
              <a:gd name="connsiteX14" fmla="*/ 509652 w 1903951"/>
              <a:gd name="connsiteY14" fmla="*/ 2232963 h 2465358"/>
              <a:gd name="connsiteX15" fmla="*/ 267359 w 1903951"/>
              <a:gd name="connsiteY15" fmla="*/ 1672882 h 2465358"/>
              <a:gd name="connsiteX16" fmla="*/ 0 w 1903951"/>
              <a:gd name="connsiteY16" fmla="*/ 42771 h 2465358"/>
              <a:gd name="connsiteX17" fmla="*/ 411994 w 1903951"/>
              <a:gd name="connsiteY17"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796327 w 1903951"/>
              <a:gd name="connsiteY5" fmla="*/ 2182806 h 2465358"/>
              <a:gd name="connsiteX6" fmla="*/ 1770970 w 1903951"/>
              <a:gd name="connsiteY6" fmla="*/ 2242464 h 2465358"/>
              <a:gd name="connsiteX7" fmla="*/ 1468328 w 1903951"/>
              <a:gd name="connsiteY7" fmla="*/ 2460562 h 2465358"/>
              <a:gd name="connsiteX8" fmla="*/ 1458028 w 1903951"/>
              <a:gd name="connsiteY8" fmla="*/ 2460991 h 2465358"/>
              <a:gd name="connsiteX9" fmla="*/ 1450640 w 1903951"/>
              <a:gd name="connsiteY9" fmla="*/ 2462596 h 2465358"/>
              <a:gd name="connsiteX10" fmla="*/ 1295030 w 1903951"/>
              <a:gd name="connsiteY10" fmla="*/ 2450314 h 2465358"/>
              <a:gd name="connsiteX11" fmla="*/ 1015861 w 1903951"/>
              <a:gd name="connsiteY11" fmla="*/ 2373055 h 2465358"/>
              <a:gd name="connsiteX12" fmla="*/ 879478 w 1903951"/>
              <a:gd name="connsiteY12" fmla="*/ 2335311 h 2465358"/>
              <a:gd name="connsiteX13" fmla="*/ 509652 w 1903951"/>
              <a:gd name="connsiteY13" fmla="*/ 2232963 h 2465358"/>
              <a:gd name="connsiteX14" fmla="*/ 267359 w 1903951"/>
              <a:gd name="connsiteY14" fmla="*/ 1672882 h 2465358"/>
              <a:gd name="connsiteX15" fmla="*/ 0 w 1903951"/>
              <a:gd name="connsiteY15" fmla="*/ 42771 h 2465358"/>
              <a:gd name="connsiteX16" fmla="*/ 411994 w 1903951"/>
              <a:gd name="connsiteY16"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03951" h="2465358">
                <a:moveTo>
                  <a:pt x="411994" y="71"/>
                </a:moveTo>
                <a:cubicBezTo>
                  <a:pt x="723752" y="2772"/>
                  <a:pt x="1156124" y="83005"/>
                  <a:pt x="1503902" y="435670"/>
                </a:cubicBezTo>
                <a:cubicBezTo>
                  <a:pt x="1935236" y="881865"/>
                  <a:pt x="1957167" y="1462455"/>
                  <a:pt x="1849559" y="1970244"/>
                </a:cubicBezTo>
                <a:lnTo>
                  <a:pt x="1829273" y="2051250"/>
                </a:lnTo>
                <a:cubicBezTo>
                  <a:pt x="1815910" y="2123677"/>
                  <a:pt x="1807309" y="2138954"/>
                  <a:pt x="1796327" y="2182806"/>
                </a:cubicBezTo>
                <a:lnTo>
                  <a:pt x="1770970" y="2242464"/>
                </a:lnTo>
                <a:cubicBezTo>
                  <a:pt x="1711724" y="2361668"/>
                  <a:pt x="1597158" y="2442311"/>
                  <a:pt x="1468328" y="2460562"/>
                </a:cubicBezTo>
                <a:lnTo>
                  <a:pt x="1458028" y="2460991"/>
                </a:lnTo>
                <a:lnTo>
                  <a:pt x="1450640" y="2462596"/>
                </a:lnTo>
                <a:cubicBezTo>
                  <a:pt x="1399988" y="2468604"/>
                  <a:pt x="1347248" y="2464945"/>
                  <a:pt x="1295030" y="2450314"/>
                </a:cubicBezTo>
                <a:lnTo>
                  <a:pt x="1015861" y="2373055"/>
                </a:lnTo>
                <a:lnTo>
                  <a:pt x="879478" y="2335311"/>
                </a:lnTo>
                <a:lnTo>
                  <a:pt x="509652" y="2232963"/>
                </a:lnTo>
                <a:cubicBezTo>
                  <a:pt x="267359" y="2166096"/>
                  <a:pt x="158752" y="1898588"/>
                  <a:pt x="267359" y="1672882"/>
                </a:cubicBezTo>
                <a:cubicBezTo>
                  <a:pt x="451177" y="1296705"/>
                  <a:pt x="559784" y="703178"/>
                  <a:pt x="0" y="42771"/>
                </a:cubicBezTo>
                <a:cubicBezTo>
                  <a:pt x="0" y="42771"/>
                  <a:pt x="169515" y="-2030"/>
                  <a:pt x="411994" y="71"/>
                </a:cubicBezTo>
                <a:close/>
              </a:path>
            </a:pathLst>
          </a:custGeom>
          <a:solidFill>
            <a:schemeClr val="accent4"/>
          </a:solidFill>
          <a:ln w="0" cap="flat">
            <a:noFill/>
            <a:prstDash val="solid"/>
            <a:miter/>
          </a:ln>
        </p:spPr>
        <p:txBody>
          <a:bodyPr wrap="square" rtlCol="0" anchor="ctr">
            <a:noAutofit/>
          </a:bodyPr>
          <a:lstStyle/>
          <a:p>
            <a:endParaRPr lang="en-US"/>
          </a:p>
        </p:txBody>
      </p:sp>
      <p:sp>
        <p:nvSpPr>
          <p:cNvPr id="24" name="Freeform 356">
            <a:extLst>
              <a:ext uri="{FF2B5EF4-FFF2-40B4-BE49-F238E27FC236}">
                <a16:creationId xmlns:a16="http://schemas.microsoft.com/office/drawing/2014/main" id="{9795942D-3C20-3A3D-7B2A-1130AF5990DD}"/>
              </a:ext>
            </a:extLst>
          </p:cNvPr>
          <p:cNvSpPr/>
          <p:nvPr/>
        </p:nvSpPr>
        <p:spPr>
          <a:xfrm>
            <a:off x="3695256" y="3974775"/>
            <a:ext cx="2856390" cy="1890640"/>
          </a:xfrm>
          <a:custGeom>
            <a:avLst/>
            <a:gdLst>
              <a:gd name="connsiteX0" fmla="*/ 229742 w 230416"/>
              <a:gd name="connsiteY0" fmla="*/ 56500 h 152512"/>
              <a:gd name="connsiteX1" fmla="*/ 144148 w 230416"/>
              <a:gd name="connsiteY1" fmla="*/ 148210 h 152512"/>
              <a:gd name="connsiteX2" fmla="*/ 9353 w 230416"/>
              <a:gd name="connsiteY2" fmla="*/ 102355 h 152512"/>
              <a:gd name="connsiteX3" fmla="*/ 9353 w 230416"/>
              <a:gd name="connsiteY3" fmla="*/ 57849 h 152512"/>
              <a:gd name="connsiteX4" fmla="*/ 55183 w 230416"/>
              <a:gd name="connsiteY4" fmla="*/ 9971 h 152512"/>
              <a:gd name="connsiteX5" fmla="*/ 104383 w 230416"/>
              <a:gd name="connsiteY5" fmla="*/ 14017 h 152512"/>
              <a:gd name="connsiteX6" fmla="*/ 230416 w 230416"/>
              <a:gd name="connsiteY6" fmla="*/ 57174 h 15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16" h="152512">
                <a:moveTo>
                  <a:pt x="229742" y="56500"/>
                </a:moveTo>
                <a:cubicBezTo>
                  <a:pt x="229742" y="56500"/>
                  <a:pt x="212893" y="128654"/>
                  <a:pt x="144148" y="148210"/>
                </a:cubicBezTo>
                <a:cubicBezTo>
                  <a:pt x="88882" y="163720"/>
                  <a:pt x="42378" y="134723"/>
                  <a:pt x="9353" y="102355"/>
                </a:cubicBezTo>
                <a:cubicBezTo>
                  <a:pt x="-2778" y="90217"/>
                  <a:pt x="-3452" y="69987"/>
                  <a:pt x="9353" y="57849"/>
                </a:cubicBezTo>
                <a:lnTo>
                  <a:pt x="55183" y="9971"/>
                </a:lnTo>
                <a:cubicBezTo>
                  <a:pt x="69337" y="-4864"/>
                  <a:pt x="92252" y="-2842"/>
                  <a:pt x="104383" y="14017"/>
                </a:cubicBezTo>
                <a:cubicBezTo>
                  <a:pt x="123928" y="41665"/>
                  <a:pt x="162345" y="72010"/>
                  <a:pt x="230416" y="57174"/>
                </a:cubicBezTo>
                <a:close/>
              </a:path>
            </a:pathLst>
          </a:custGeom>
          <a:solidFill>
            <a:schemeClr val="accent5"/>
          </a:solidFill>
          <a:ln w="0" cap="flat">
            <a:noFill/>
            <a:prstDash val="solid"/>
            <a:miter/>
          </a:ln>
        </p:spPr>
        <p:txBody>
          <a:bodyPr rtlCol="0" anchor="ctr"/>
          <a:lstStyle/>
          <a:p>
            <a:pPr marL="357188" algn="ctr" rtl="1"/>
            <a:endParaRPr lang="en-US" sz="2000" dirty="0">
              <a:latin typeface="Alexandria" pitchFamily="2" charset="-78"/>
              <a:cs typeface="Alexandria" pitchFamily="2" charset="-78"/>
            </a:endParaRPr>
          </a:p>
        </p:txBody>
      </p:sp>
      <p:sp>
        <p:nvSpPr>
          <p:cNvPr id="53" name="TextBox 52">
            <a:extLst>
              <a:ext uri="{FF2B5EF4-FFF2-40B4-BE49-F238E27FC236}">
                <a16:creationId xmlns:a16="http://schemas.microsoft.com/office/drawing/2014/main" id="{EF881382-AC04-E058-DBE0-3E0BF3C57917}"/>
              </a:ext>
            </a:extLst>
          </p:cNvPr>
          <p:cNvSpPr txBox="1"/>
          <p:nvPr/>
        </p:nvSpPr>
        <p:spPr>
          <a:xfrm>
            <a:off x="4961864" y="3543718"/>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01</a:t>
            </a:r>
          </a:p>
        </p:txBody>
      </p:sp>
      <p:sp>
        <p:nvSpPr>
          <p:cNvPr id="54" name="TextBox 53">
            <a:extLst>
              <a:ext uri="{FF2B5EF4-FFF2-40B4-BE49-F238E27FC236}">
                <a16:creationId xmlns:a16="http://schemas.microsoft.com/office/drawing/2014/main" id="{45BDC50B-A390-91E2-EEDB-48BA72EE0322}"/>
              </a:ext>
            </a:extLst>
          </p:cNvPr>
          <p:cNvSpPr txBox="1"/>
          <p:nvPr/>
        </p:nvSpPr>
        <p:spPr>
          <a:xfrm>
            <a:off x="6400399" y="3449109"/>
            <a:ext cx="687796" cy="461665"/>
          </a:xfrm>
          <a:prstGeom prst="rect">
            <a:avLst/>
          </a:prstGeom>
          <a:noFill/>
        </p:spPr>
        <p:txBody>
          <a:bodyPr wrap="square" lIns="0" rIns="0" rtlCol="0" anchor="ctr">
            <a:spAutoFit/>
          </a:bodyPr>
          <a:lstStyle/>
          <a:p>
            <a:pPr algn="ctr"/>
            <a:r>
              <a:rPr lang="en-US" sz="2400" b="1" noProof="1">
                <a:solidFill>
                  <a:schemeClr val="bg1"/>
                </a:solidFill>
              </a:rPr>
              <a:t>02</a:t>
            </a:r>
          </a:p>
        </p:txBody>
      </p:sp>
      <p:sp>
        <p:nvSpPr>
          <p:cNvPr id="56" name="TextBox 55">
            <a:extLst>
              <a:ext uri="{FF2B5EF4-FFF2-40B4-BE49-F238E27FC236}">
                <a16:creationId xmlns:a16="http://schemas.microsoft.com/office/drawing/2014/main" id="{B41F764C-1B0C-06E9-6A06-37074AAD8DC3}"/>
              </a:ext>
            </a:extLst>
          </p:cNvPr>
          <p:cNvSpPr txBox="1"/>
          <p:nvPr/>
        </p:nvSpPr>
        <p:spPr>
          <a:xfrm>
            <a:off x="5725303" y="4764395"/>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03</a:t>
            </a:r>
          </a:p>
        </p:txBody>
      </p:sp>
      <p:sp>
        <p:nvSpPr>
          <p:cNvPr id="57" name="TextBox 56">
            <a:extLst>
              <a:ext uri="{FF2B5EF4-FFF2-40B4-BE49-F238E27FC236}">
                <a16:creationId xmlns:a16="http://schemas.microsoft.com/office/drawing/2014/main" id="{7A6B7AD3-7057-0B09-B219-27042AA16BB8}"/>
              </a:ext>
            </a:extLst>
          </p:cNvPr>
          <p:cNvSpPr txBox="1"/>
          <p:nvPr/>
        </p:nvSpPr>
        <p:spPr>
          <a:xfrm>
            <a:off x="6698461" y="4127817"/>
            <a:ext cx="687796" cy="461665"/>
          </a:xfrm>
          <a:prstGeom prst="rect">
            <a:avLst/>
          </a:prstGeom>
          <a:noFill/>
        </p:spPr>
        <p:txBody>
          <a:bodyPr wrap="square" lIns="0" rIns="0" rtlCol="0" anchor="b">
            <a:spAutoFit/>
          </a:bodyPr>
          <a:lstStyle/>
          <a:p>
            <a:pPr algn="ctr"/>
            <a:r>
              <a:rPr lang="en-US" sz="2400" b="1" noProof="1">
                <a:solidFill>
                  <a:schemeClr val="accent4"/>
                </a:solidFill>
              </a:rPr>
              <a:t>05</a:t>
            </a:r>
          </a:p>
        </p:txBody>
      </p:sp>
      <p:grpSp>
        <p:nvGrpSpPr>
          <p:cNvPr id="63" name="Group 62">
            <a:extLst>
              <a:ext uri="{FF2B5EF4-FFF2-40B4-BE49-F238E27FC236}">
                <a16:creationId xmlns:a16="http://schemas.microsoft.com/office/drawing/2014/main" id="{A0A143D1-673B-FB1A-21CD-A5E29B3B0842}"/>
              </a:ext>
            </a:extLst>
          </p:cNvPr>
          <p:cNvGrpSpPr/>
          <p:nvPr/>
        </p:nvGrpSpPr>
        <p:grpSpPr>
          <a:xfrm>
            <a:off x="263352" y="3235967"/>
            <a:ext cx="2926080" cy="2356535"/>
            <a:chOff x="332936" y="4652338"/>
            <a:chExt cx="2926080" cy="2356535"/>
          </a:xfrm>
        </p:grpSpPr>
        <p:sp>
          <p:nvSpPr>
            <p:cNvPr id="65" name="TextBox 64">
              <a:extLst>
                <a:ext uri="{FF2B5EF4-FFF2-40B4-BE49-F238E27FC236}">
                  <a16:creationId xmlns:a16="http://schemas.microsoft.com/office/drawing/2014/main" id="{8285B5CD-FF3E-41E9-C298-0488B7C377AA}"/>
                </a:ext>
              </a:extLst>
            </p:cNvPr>
            <p:cNvSpPr txBox="1"/>
            <p:nvPr/>
          </p:nvSpPr>
          <p:spPr>
            <a:xfrm>
              <a:off x="332936" y="4652338"/>
              <a:ext cx="2926080" cy="461665"/>
            </a:xfrm>
            <a:prstGeom prst="rect">
              <a:avLst/>
            </a:prstGeom>
            <a:noFill/>
          </p:spPr>
          <p:txBody>
            <a:bodyPr wrap="square" lIns="0" rIns="0" rtlCol="0" anchor="b">
              <a:spAutoFit/>
            </a:bodyPr>
            <a:lstStyle/>
            <a:p>
              <a:pPr algn="r"/>
              <a:r>
                <a:rPr lang="ar-EG" sz="2400" b="1" dirty="0"/>
                <a:t>حسب نمط الدراسة</a:t>
              </a:r>
              <a:endParaRPr lang="en-US" sz="2400" b="1" dirty="0"/>
            </a:p>
          </p:txBody>
        </p:sp>
        <p:sp>
          <p:nvSpPr>
            <p:cNvPr id="66" name="TextBox 65">
              <a:extLst>
                <a:ext uri="{FF2B5EF4-FFF2-40B4-BE49-F238E27FC236}">
                  <a16:creationId xmlns:a16="http://schemas.microsoft.com/office/drawing/2014/main" id="{C85F939F-4B84-114F-BB86-4F0D575496EB}"/>
                </a:ext>
              </a:extLst>
            </p:cNvPr>
            <p:cNvSpPr txBox="1"/>
            <p:nvPr/>
          </p:nvSpPr>
          <p:spPr>
            <a:xfrm>
              <a:off x="332936" y="5111494"/>
              <a:ext cx="2926080" cy="1897379"/>
            </a:xfrm>
            <a:prstGeom prst="rect">
              <a:avLst/>
            </a:prstGeom>
            <a:noFill/>
          </p:spPr>
          <p:txBody>
            <a:bodyPr wrap="square" lIns="0" rIns="0" rtlCol="0" anchor="t">
              <a:spAutoFit/>
            </a:bodyPr>
            <a:lstStyle/>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التعليم العالي النظامي</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التعليم عن بعد</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التعليم المدمج</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الجامعة المفتوحة</a:t>
              </a:r>
            </a:p>
            <a:p>
              <a:pPr marL="285750" indent="-285750" algn="just" rtl="1">
                <a:lnSpc>
                  <a:spcPct val="150000"/>
                </a:lnSpc>
                <a:buClr>
                  <a:srgbClr val="6699FF"/>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الجامعة الافتراضية</a:t>
              </a:r>
              <a:endParaRPr lang="en-US" sz="1600" dirty="0">
                <a:solidFill>
                  <a:schemeClr val="tx1">
                    <a:lumMod val="65000"/>
                    <a:lumOff val="35000"/>
                  </a:schemeClr>
                </a:solidFill>
                <a:latin typeface="Alexandria" pitchFamily="2" charset="-78"/>
                <a:cs typeface="Alexandria" pitchFamily="2" charset="-78"/>
              </a:endParaRPr>
            </a:p>
          </p:txBody>
        </p:sp>
      </p:grpSp>
      <p:sp>
        <p:nvSpPr>
          <p:cNvPr id="72" name="TextBox 71">
            <a:extLst>
              <a:ext uri="{FF2B5EF4-FFF2-40B4-BE49-F238E27FC236}">
                <a16:creationId xmlns:a16="http://schemas.microsoft.com/office/drawing/2014/main" id="{6245FFAB-97AF-B035-66BE-558089104F8C}"/>
              </a:ext>
            </a:extLst>
          </p:cNvPr>
          <p:cNvSpPr txBox="1"/>
          <p:nvPr/>
        </p:nvSpPr>
        <p:spPr>
          <a:xfrm>
            <a:off x="4349796" y="4692729"/>
            <a:ext cx="1224136" cy="646331"/>
          </a:xfrm>
          <a:prstGeom prst="rect">
            <a:avLst/>
          </a:prstGeom>
          <a:noFill/>
        </p:spPr>
        <p:txBody>
          <a:bodyPr wrap="square" rtlCol="1">
            <a:spAutoFit/>
          </a:bodyPr>
          <a:lstStyle/>
          <a:p>
            <a:pPr algn="ctr" rtl="1"/>
            <a:r>
              <a:rPr lang="ar-EG" sz="1800" b="1" dirty="0">
                <a:solidFill>
                  <a:schemeClr val="tx1"/>
                </a:solidFill>
                <a:latin typeface="Alexandria" pitchFamily="2" charset="-78"/>
                <a:cs typeface="Alexandria" pitchFamily="2" charset="-78"/>
              </a:rPr>
              <a:t>نمط الدراسة</a:t>
            </a:r>
          </a:p>
        </p:txBody>
      </p:sp>
      <p:grpSp>
        <p:nvGrpSpPr>
          <p:cNvPr id="74" name="Group 73">
            <a:extLst>
              <a:ext uri="{FF2B5EF4-FFF2-40B4-BE49-F238E27FC236}">
                <a16:creationId xmlns:a16="http://schemas.microsoft.com/office/drawing/2014/main" id="{3B7CD907-713E-43C2-1AEA-2B943FBE9EC6}"/>
              </a:ext>
            </a:extLst>
          </p:cNvPr>
          <p:cNvGrpSpPr/>
          <p:nvPr/>
        </p:nvGrpSpPr>
        <p:grpSpPr>
          <a:xfrm>
            <a:off x="7042359" y="1393944"/>
            <a:ext cx="2926080" cy="1617871"/>
            <a:chOff x="332936" y="4652338"/>
            <a:chExt cx="2926080" cy="1617871"/>
          </a:xfrm>
        </p:grpSpPr>
        <p:sp>
          <p:nvSpPr>
            <p:cNvPr id="75" name="TextBox 74">
              <a:extLst>
                <a:ext uri="{FF2B5EF4-FFF2-40B4-BE49-F238E27FC236}">
                  <a16:creationId xmlns:a16="http://schemas.microsoft.com/office/drawing/2014/main" id="{E5C0A3D7-5930-805F-06A1-14F552125333}"/>
                </a:ext>
              </a:extLst>
            </p:cNvPr>
            <p:cNvSpPr txBox="1"/>
            <p:nvPr/>
          </p:nvSpPr>
          <p:spPr>
            <a:xfrm>
              <a:off x="332936" y="4652338"/>
              <a:ext cx="2926080" cy="461665"/>
            </a:xfrm>
            <a:prstGeom prst="rect">
              <a:avLst/>
            </a:prstGeom>
            <a:noFill/>
          </p:spPr>
          <p:txBody>
            <a:bodyPr wrap="square" lIns="0" rIns="0" rtlCol="0" anchor="b">
              <a:spAutoFit/>
            </a:bodyPr>
            <a:lstStyle/>
            <a:p>
              <a:pPr algn="r"/>
              <a:r>
                <a:rPr lang="ar-EG" sz="2400" b="1" dirty="0"/>
                <a:t>حسب الجهة المشرفة</a:t>
              </a:r>
              <a:endParaRPr lang="en-US" sz="2400" b="1" dirty="0"/>
            </a:p>
          </p:txBody>
        </p:sp>
        <p:sp>
          <p:nvSpPr>
            <p:cNvPr id="76" name="TextBox 75">
              <a:extLst>
                <a:ext uri="{FF2B5EF4-FFF2-40B4-BE49-F238E27FC236}">
                  <a16:creationId xmlns:a16="http://schemas.microsoft.com/office/drawing/2014/main" id="{9AC3BACE-5081-ACF0-1611-A55FD5856EDE}"/>
                </a:ext>
              </a:extLst>
            </p:cNvPr>
            <p:cNvSpPr txBox="1"/>
            <p:nvPr/>
          </p:nvSpPr>
          <p:spPr>
            <a:xfrm>
              <a:off x="332936" y="5111494"/>
              <a:ext cx="2926080" cy="1158715"/>
            </a:xfrm>
            <a:prstGeom prst="rect">
              <a:avLst/>
            </a:prstGeom>
            <a:noFill/>
          </p:spPr>
          <p:txBody>
            <a:bodyPr wrap="square" lIns="0" rIns="0" rtlCol="0" anchor="t">
              <a:spAutoFit/>
            </a:bodyPr>
            <a:lstStyle/>
            <a:p>
              <a:pPr marL="285750" indent="-285750" algn="just" rtl="1">
                <a:lnSpc>
                  <a:spcPct val="150000"/>
                </a:lnSpc>
                <a:buClr>
                  <a:srgbClr val="F58221"/>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حكومي</a:t>
              </a:r>
            </a:p>
            <a:p>
              <a:pPr marL="285750" indent="-285750" algn="just" rtl="1">
                <a:lnSpc>
                  <a:spcPct val="150000"/>
                </a:lnSpc>
                <a:buClr>
                  <a:srgbClr val="F58221"/>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خاص / اهلي.</a:t>
              </a:r>
            </a:p>
            <a:p>
              <a:pPr marL="285750" indent="-285750" algn="just" rtl="1">
                <a:lnSpc>
                  <a:spcPct val="150000"/>
                </a:lnSpc>
                <a:buClr>
                  <a:srgbClr val="F58221"/>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جامعات الشركات</a:t>
              </a:r>
            </a:p>
          </p:txBody>
        </p:sp>
      </p:grpSp>
      <p:sp>
        <p:nvSpPr>
          <p:cNvPr id="77" name="TextBox 76">
            <a:extLst>
              <a:ext uri="{FF2B5EF4-FFF2-40B4-BE49-F238E27FC236}">
                <a16:creationId xmlns:a16="http://schemas.microsoft.com/office/drawing/2014/main" id="{AC02F46E-53FA-38E0-C843-D0B026F25712}"/>
              </a:ext>
            </a:extLst>
          </p:cNvPr>
          <p:cNvSpPr txBox="1"/>
          <p:nvPr/>
        </p:nvSpPr>
        <p:spPr>
          <a:xfrm>
            <a:off x="5457133" y="2219000"/>
            <a:ext cx="1224136" cy="646331"/>
          </a:xfrm>
          <a:prstGeom prst="rect">
            <a:avLst/>
          </a:prstGeom>
          <a:noFill/>
        </p:spPr>
        <p:txBody>
          <a:bodyPr wrap="square" rtlCol="1">
            <a:spAutoFit/>
          </a:bodyPr>
          <a:lstStyle/>
          <a:p>
            <a:pPr algn="ctr" rtl="1"/>
            <a:r>
              <a:rPr lang="ar-EG" sz="1800" b="1" dirty="0">
                <a:solidFill>
                  <a:schemeClr val="tx1"/>
                </a:solidFill>
                <a:latin typeface="Alexandria" pitchFamily="2" charset="-78"/>
                <a:cs typeface="Alexandria" pitchFamily="2" charset="-78"/>
              </a:rPr>
              <a:t>الجهة المشرفة </a:t>
            </a:r>
          </a:p>
        </p:txBody>
      </p:sp>
      <p:sp>
        <p:nvSpPr>
          <p:cNvPr id="78" name="TextBox 77">
            <a:extLst>
              <a:ext uri="{FF2B5EF4-FFF2-40B4-BE49-F238E27FC236}">
                <a16:creationId xmlns:a16="http://schemas.microsoft.com/office/drawing/2014/main" id="{D830ADB1-C225-6B55-ABB2-0E2D98CA36AA}"/>
              </a:ext>
            </a:extLst>
          </p:cNvPr>
          <p:cNvSpPr txBox="1"/>
          <p:nvPr/>
        </p:nvSpPr>
        <p:spPr>
          <a:xfrm>
            <a:off x="6686014" y="4373617"/>
            <a:ext cx="1224136" cy="646331"/>
          </a:xfrm>
          <a:prstGeom prst="rect">
            <a:avLst/>
          </a:prstGeom>
          <a:noFill/>
        </p:spPr>
        <p:txBody>
          <a:bodyPr wrap="square" rtlCol="1">
            <a:spAutoFit/>
          </a:bodyPr>
          <a:lstStyle/>
          <a:p>
            <a:pPr algn="ctr" rtl="1"/>
            <a:r>
              <a:rPr lang="ar-EG" sz="1800" b="1" dirty="0">
                <a:solidFill>
                  <a:schemeClr val="tx1"/>
                </a:solidFill>
                <a:latin typeface="Alexandria" pitchFamily="2" charset="-78"/>
                <a:cs typeface="Alexandria" pitchFamily="2" charset="-78"/>
              </a:rPr>
              <a:t>طبيعة البرنامج</a:t>
            </a:r>
          </a:p>
        </p:txBody>
      </p:sp>
      <p:grpSp>
        <p:nvGrpSpPr>
          <p:cNvPr id="79" name="Group 78">
            <a:extLst>
              <a:ext uri="{FF2B5EF4-FFF2-40B4-BE49-F238E27FC236}">
                <a16:creationId xmlns:a16="http://schemas.microsoft.com/office/drawing/2014/main" id="{48230C4C-BA20-C72A-D976-8A8A85E6AFF3}"/>
              </a:ext>
            </a:extLst>
          </p:cNvPr>
          <p:cNvGrpSpPr/>
          <p:nvPr/>
        </p:nvGrpSpPr>
        <p:grpSpPr>
          <a:xfrm>
            <a:off x="7886795" y="4358649"/>
            <a:ext cx="2926080" cy="1617871"/>
            <a:chOff x="332936" y="4652338"/>
            <a:chExt cx="2926080" cy="1617871"/>
          </a:xfrm>
        </p:grpSpPr>
        <p:sp>
          <p:nvSpPr>
            <p:cNvPr id="80" name="TextBox 79">
              <a:extLst>
                <a:ext uri="{FF2B5EF4-FFF2-40B4-BE49-F238E27FC236}">
                  <a16:creationId xmlns:a16="http://schemas.microsoft.com/office/drawing/2014/main" id="{B75122E9-B759-4D8C-E8A3-2661BCED395E}"/>
                </a:ext>
              </a:extLst>
            </p:cNvPr>
            <p:cNvSpPr txBox="1"/>
            <p:nvPr/>
          </p:nvSpPr>
          <p:spPr>
            <a:xfrm>
              <a:off x="332936" y="4652338"/>
              <a:ext cx="2926080" cy="461665"/>
            </a:xfrm>
            <a:prstGeom prst="rect">
              <a:avLst/>
            </a:prstGeom>
            <a:noFill/>
          </p:spPr>
          <p:txBody>
            <a:bodyPr wrap="square" lIns="0" rIns="0" rtlCol="0" anchor="b">
              <a:spAutoFit/>
            </a:bodyPr>
            <a:lstStyle/>
            <a:p>
              <a:pPr algn="r"/>
              <a:r>
                <a:rPr lang="ar-EG" sz="2400" b="1" dirty="0"/>
                <a:t>حسب طبيعة البرنامج</a:t>
              </a:r>
              <a:endParaRPr lang="en-US" sz="2400" b="1" dirty="0"/>
            </a:p>
          </p:txBody>
        </p:sp>
        <p:sp>
          <p:nvSpPr>
            <p:cNvPr id="81" name="TextBox 80">
              <a:extLst>
                <a:ext uri="{FF2B5EF4-FFF2-40B4-BE49-F238E27FC236}">
                  <a16:creationId xmlns:a16="http://schemas.microsoft.com/office/drawing/2014/main" id="{5064E25C-3583-1A13-F1C2-1A21131641CE}"/>
                </a:ext>
              </a:extLst>
            </p:cNvPr>
            <p:cNvSpPr txBox="1"/>
            <p:nvPr/>
          </p:nvSpPr>
          <p:spPr>
            <a:xfrm>
              <a:off x="332936" y="5111494"/>
              <a:ext cx="2926080" cy="1158715"/>
            </a:xfrm>
            <a:prstGeom prst="rect">
              <a:avLst/>
            </a:prstGeom>
            <a:noFill/>
          </p:spPr>
          <p:txBody>
            <a:bodyPr wrap="square" lIns="0" rIns="0" rtlCol="0" anchor="t">
              <a:spAutoFit/>
            </a:bodyPr>
            <a:lstStyle/>
            <a:p>
              <a:pPr marL="285750" indent="-285750" algn="just" rtl="1">
                <a:lnSpc>
                  <a:spcPct val="150000"/>
                </a:lnSpc>
                <a:buClr>
                  <a:srgbClr val="FFCC00"/>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أكاديمي</a:t>
              </a:r>
            </a:p>
            <a:p>
              <a:pPr marL="285750" indent="-285750" algn="just" rtl="1">
                <a:lnSpc>
                  <a:spcPct val="150000"/>
                </a:lnSpc>
                <a:buClr>
                  <a:srgbClr val="FFCC00"/>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عال تطبيقي</a:t>
              </a:r>
            </a:p>
            <a:p>
              <a:pPr marL="285750" indent="-285750" algn="just" rtl="1">
                <a:lnSpc>
                  <a:spcPct val="150000"/>
                </a:lnSpc>
                <a:buClr>
                  <a:srgbClr val="FFCC00"/>
                </a:buClr>
                <a:buFont typeface="Wingdings" panose="05000000000000000000" pitchFamily="2" charset="2"/>
                <a:buChar char="§"/>
              </a:pPr>
              <a:r>
                <a:rPr lang="ar-EG" sz="1600" dirty="0">
                  <a:solidFill>
                    <a:schemeClr val="tx1">
                      <a:lumMod val="65000"/>
                      <a:lumOff val="35000"/>
                    </a:schemeClr>
                  </a:solidFill>
                  <a:latin typeface="Alexandria" pitchFamily="2" charset="-78"/>
                  <a:cs typeface="Alexandria" pitchFamily="2" charset="-78"/>
                </a:rPr>
                <a:t>تعليم تعاوني</a:t>
              </a:r>
            </a:p>
          </p:txBody>
        </p:sp>
      </p:grpSp>
    </p:spTree>
    <p:extLst>
      <p:ext uri="{BB962C8B-B14F-4D97-AF65-F5344CB8AC3E}">
        <p14:creationId xmlns:p14="http://schemas.microsoft.com/office/powerpoint/2010/main" val="292039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D4CC9CAF-AD85-6330-F409-DB5EDDBEF98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8BED5739-7E4A-9F26-F840-D9F5E82737FD}"/>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FFC46719-7CED-ABB2-54A8-F7F2CAA98CA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F9376985-72EF-D388-1F58-B23C14C05957}"/>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050A3539-A25C-870E-4BEC-BC270D893680}"/>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1AF3727A-812D-A59E-1183-A3E65380B2F2}"/>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CEBF71D6-DCE3-5D54-880E-44945CEACC93}"/>
              </a:ext>
            </a:extLst>
          </p:cNvPr>
          <p:cNvSpPr/>
          <p:nvPr/>
        </p:nvSpPr>
        <p:spPr>
          <a:xfrm>
            <a:off x="6141472" y="2053381"/>
            <a:ext cx="5328593" cy="452427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b="1" dirty="0">
                <a:solidFill>
                  <a:srgbClr val="00B0F0"/>
                </a:solidFill>
                <a:latin typeface="Alexandria" pitchFamily="2" charset="-78"/>
                <a:cs typeface="Alexandria" pitchFamily="2" charset="-78"/>
              </a:rPr>
              <a:t>التعليم العالي الحكومي</a:t>
            </a:r>
            <a:r>
              <a:rPr lang="ar-EG" sz="1600" b="1" dirty="0">
                <a:solidFill>
                  <a:srgbClr val="00B0F0"/>
                </a:solidFill>
                <a:latin typeface="Alexandria" pitchFamily="2" charset="-78"/>
                <a:cs typeface="Alexandria" pitchFamily="2" charset="-78"/>
              </a:rPr>
              <a:t>:</a:t>
            </a:r>
          </a:p>
          <a:p>
            <a:pPr algn="just" rtl="1" fontAlgn="base">
              <a:lnSpc>
                <a:spcPct val="200000"/>
              </a:lnSpc>
            </a:pPr>
            <a:r>
              <a:rPr lang="ar-JO" sz="1600" dirty="0">
                <a:latin typeface="Alexandria" pitchFamily="2" charset="-78"/>
                <a:cs typeface="Alexandria" pitchFamily="2" charset="-78"/>
              </a:rPr>
              <a:t>تعليم تقدمه مؤسسات مملوكة للدولة وتخضع لإشرافها وتمويلها وتنظيمها، وفق أنظمة اعتماد وجودة رسمية، ويهدف إلى تحقيق سياسات الدولة التعليمية وخدمة المجتمع.</a:t>
            </a:r>
            <a:endParaRPr lang="ar-EG" sz="1600" dirty="0">
              <a:latin typeface="Alexandria" pitchFamily="2" charset="-78"/>
              <a:cs typeface="Alexandria" pitchFamily="2" charset="-78"/>
            </a:endParaRPr>
          </a:p>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الخاص:</a:t>
            </a:r>
          </a:p>
          <a:p>
            <a:pPr algn="just" rtl="1" fontAlgn="base">
              <a:lnSpc>
                <a:spcPct val="200000"/>
              </a:lnSpc>
            </a:pPr>
            <a:r>
              <a:rPr lang="ar-EG" sz="1600" dirty="0">
                <a:latin typeface="Alexandria" pitchFamily="2" charset="-78"/>
                <a:cs typeface="Alexandria" pitchFamily="2" charset="-78"/>
              </a:rPr>
              <a:t>تعليم تقدمه مؤسسات يملكها ويديرها القطاع الخاص، وتعمل بترخيص واعتماد رسمي، وقد تكون ربحية أو غير ربحية بحسب النظام القانوني في الدولة.</a:t>
            </a:r>
          </a:p>
        </p:txBody>
      </p:sp>
      <p:sp>
        <p:nvSpPr>
          <p:cNvPr id="6" name="Rectangle 5">
            <a:extLst>
              <a:ext uri="{FF2B5EF4-FFF2-40B4-BE49-F238E27FC236}">
                <a16:creationId xmlns:a16="http://schemas.microsoft.com/office/drawing/2014/main" id="{159EDB76-5988-FD80-9833-975E2F75BB30}"/>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ECE1CBFE-42B9-67EE-3CDB-732D3A1D9AB5}"/>
              </a:ext>
            </a:extLst>
          </p:cNvPr>
          <p:cNvSpPr/>
          <p:nvPr/>
        </p:nvSpPr>
        <p:spPr>
          <a:xfrm>
            <a:off x="348269" y="2066377"/>
            <a:ext cx="5531708" cy="452427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الأهلي:</a:t>
            </a:r>
          </a:p>
          <a:p>
            <a:pPr algn="just" rtl="1" fontAlgn="base">
              <a:lnSpc>
                <a:spcPct val="200000"/>
              </a:lnSpc>
            </a:pPr>
            <a:r>
              <a:rPr lang="ar-EG" sz="1600" dirty="0">
                <a:latin typeface="Alexandria" pitchFamily="2" charset="-78"/>
                <a:cs typeface="Alexandria" pitchFamily="2" charset="-78"/>
              </a:rPr>
              <a:t>تعليم تقدمه مؤسسات ينشئها المجتمع (جمعيات/هيئات/أوقاف/مبادرات أهلية) وغالبًا يعتمد على الوقف أو التبرعات أو الرسوم، ويُدار في كثير من الحالات بهدف خدمة المجتمع مع الالتزام بالاعتماد الرسمي.</a:t>
            </a:r>
          </a:p>
          <a:p>
            <a:pPr algn="just" rtl="1" fontAlgn="base">
              <a:lnSpc>
                <a:spcPct val="200000"/>
              </a:lnSpc>
            </a:pPr>
            <a:r>
              <a:rPr lang="ar-EG" sz="1600" b="1" dirty="0">
                <a:solidFill>
                  <a:srgbClr val="00B0F0"/>
                </a:solidFill>
                <a:latin typeface="Alexandria" pitchFamily="2" charset="-78"/>
                <a:cs typeface="Alexandria" pitchFamily="2" charset="-78"/>
              </a:rPr>
              <a:t>جامعات الشركات:</a:t>
            </a:r>
          </a:p>
          <a:p>
            <a:pPr algn="just" rtl="1" fontAlgn="base">
              <a:lnSpc>
                <a:spcPct val="200000"/>
              </a:lnSpc>
            </a:pPr>
            <a:r>
              <a:rPr lang="ar-EG" sz="1600" dirty="0">
                <a:latin typeface="Alexandria" pitchFamily="2" charset="-78"/>
                <a:cs typeface="Alexandria" pitchFamily="2" charset="-78"/>
              </a:rPr>
              <a:t>كيانات أو برامج تعليمية تنشئها الشركات لتأهيل العاملين أو استقطاب الكفاءات، عبر مسارات تدريبية ومعرفية متقدمة مرتبطة باحتياجات المؤسسة ورفع الأداء والإنتاجية.</a:t>
            </a:r>
          </a:p>
        </p:txBody>
      </p:sp>
      <p:sp>
        <p:nvSpPr>
          <p:cNvPr id="9" name="TextBox 8">
            <a:extLst>
              <a:ext uri="{FF2B5EF4-FFF2-40B4-BE49-F238E27FC236}">
                <a16:creationId xmlns:a16="http://schemas.microsoft.com/office/drawing/2014/main" id="{FBFB859D-2163-7F07-4ACA-5F04992EED64}"/>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أولاً: حسب الجهة المشرفة:</a:t>
            </a:r>
          </a:p>
        </p:txBody>
      </p:sp>
      <p:cxnSp>
        <p:nvCxnSpPr>
          <p:cNvPr id="11" name="Straight Connector 10">
            <a:extLst>
              <a:ext uri="{FF2B5EF4-FFF2-40B4-BE49-F238E27FC236}">
                <a16:creationId xmlns:a16="http://schemas.microsoft.com/office/drawing/2014/main" id="{CAD6ECE3-1A0C-D941-2FCE-BDC07F155F07}"/>
              </a:ext>
            </a:extLst>
          </p:cNvPr>
          <p:cNvCxnSpPr>
            <a:cxnSpLocks/>
          </p:cNvCxnSpPr>
          <p:nvPr/>
        </p:nvCxnSpPr>
        <p:spPr>
          <a:xfrm>
            <a:off x="6038931" y="2325339"/>
            <a:ext cx="0" cy="3994514"/>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1918290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78E6B5D0-6CF0-DFCD-B620-9092FC57F057}"/>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812D2D43-B2A1-1AB2-6F54-2F097600FCE6}"/>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CAA76AD-9E1A-DE53-E91E-1253D29FF9C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9B743632-43D4-3462-BC1B-161A3DCE2A74}"/>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427FF725-E7D7-2B29-F422-1BD667510C2B}"/>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655C3506-6017-55A5-3AD7-01B815B07EE6}"/>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04CE3867-09DF-E0B1-1A46-61A08F386FD4}"/>
              </a:ext>
            </a:extLst>
          </p:cNvPr>
          <p:cNvSpPr/>
          <p:nvPr/>
        </p:nvSpPr>
        <p:spPr>
          <a:xfrm>
            <a:off x="6081883" y="2430225"/>
            <a:ext cx="532859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b="1" dirty="0">
                <a:solidFill>
                  <a:srgbClr val="00B0F0"/>
                </a:solidFill>
                <a:latin typeface="Alexandria" pitchFamily="2" charset="-78"/>
                <a:cs typeface="Alexandria" pitchFamily="2" charset="-78"/>
              </a:rPr>
              <a:t>التعليم العالي </a:t>
            </a:r>
            <a:r>
              <a:rPr lang="ar-EG" sz="1600" b="1" dirty="0">
                <a:solidFill>
                  <a:srgbClr val="00B0F0"/>
                </a:solidFill>
                <a:latin typeface="Alexandria" pitchFamily="2" charset="-78"/>
                <a:cs typeface="Alexandria" pitchFamily="2" charset="-78"/>
              </a:rPr>
              <a:t>الأكاديمي:</a:t>
            </a:r>
          </a:p>
          <a:p>
            <a:pPr algn="just" rtl="1" fontAlgn="base">
              <a:lnSpc>
                <a:spcPct val="200000"/>
              </a:lnSpc>
            </a:pPr>
            <a:r>
              <a:rPr lang="ar-JO" sz="1600" dirty="0">
                <a:latin typeface="Alexandria" pitchFamily="2" charset="-78"/>
                <a:cs typeface="Alexandria" pitchFamily="2" charset="-78"/>
              </a:rPr>
              <a:t>برامج تركز على بناء المعرفة النظرية والبحث العلمي والتخصصات الأكاديمية، وتؤهل للدرجات العلمية وللمسارات العلمية والبحثية.</a:t>
            </a:r>
            <a:endParaRPr lang="ar-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273240A-C0E2-08FD-6DDF-F7D1523E63E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519769E6-EB85-B7BD-6336-84F1C300EC46}"/>
              </a:ext>
            </a:extLst>
          </p:cNvPr>
          <p:cNvSpPr/>
          <p:nvPr/>
        </p:nvSpPr>
        <p:spPr>
          <a:xfrm>
            <a:off x="391191" y="2430225"/>
            <a:ext cx="5531708"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التطبيقي:</a:t>
            </a:r>
          </a:p>
          <a:p>
            <a:pPr algn="just" rtl="1" fontAlgn="base">
              <a:lnSpc>
                <a:spcPct val="200000"/>
              </a:lnSpc>
            </a:pPr>
            <a:r>
              <a:rPr lang="ar-EG" sz="1600" dirty="0">
                <a:latin typeface="Alexandria" pitchFamily="2" charset="-78"/>
                <a:cs typeface="Alexandria" pitchFamily="2" charset="-78"/>
              </a:rPr>
              <a:t>برامج تركز على المهارات العملية والتدريب الميداني والتقني، وتستهدف إعداد خريجين جاهزين لمتطلبات المهنة وسوق العمل.</a:t>
            </a:r>
          </a:p>
        </p:txBody>
      </p:sp>
      <p:sp>
        <p:nvSpPr>
          <p:cNvPr id="9" name="TextBox 8">
            <a:extLst>
              <a:ext uri="{FF2B5EF4-FFF2-40B4-BE49-F238E27FC236}">
                <a16:creationId xmlns:a16="http://schemas.microsoft.com/office/drawing/2014/main" id="{158FB2E7-D765-3EB0-4EF3-97CEEFDE9D0C}"/>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ثانيًا: حسب طبيعة البرنامج</a:t>
            </a:r>
          </a:p>
        </p:txBody>
      </p:sp>
      <p:cxnSp>
        <p:nvCxnSpPr>
          <p:cNvPr id="11" name="Straight Connector 10">
            <a:extLst>
              <a:ext uri="{FF2B5EF4-FFF2-40B4-BE49-F238E27FC236}">
                <a16:creationId xmlns:a16="http://schemas.microsoft.com/office/drawing/2014/main" id="{499EB4E2-ECC6-ADE8-D9AB-59FFFCC6783B}"/>
              </a:ext>
            </a:extLst>
          </p:cNvPr>
          <p:cNvCxnSpPr>
            <a:cxnSpLocks/>
          </p:cNvCxnSpPr>
          <p:nvPr/>
        </p:nvCxnSpPr>
        <p:spPr>
          <a:xfrm>
            <a:off x="6038931" y="2325339"/>
            <a:ext cx="0" cy="218378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Google Shape;144;p3">
            <a:extLst>
              <a:ext uri="{FF2B5EF4-FFF2-40B4-BE49-F238E27FC236}">
                <a16:creationId xmlns:a16="http://schemas.microsoft.com/office/drawing/2014/main" id="{75313640-0275-7C4F-AE78-7913F29F0CD0}"/>
              </a:ext>
            </a:extLst>
          </p:cNvPr>
          <p:cNvSpPr/>
          <p:nvPr/>
        </p:nvSpPr>
        <p:spPr>
          <a:xfrm>
            <a:off x="1899399" y="4492288"/>
            <a:ext cx="655272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العالي التعاوني:</a:t>
            </a:r>
          </a:p>
          <a:p>
            <a:pPr algn="just" rtl="1" fontAlgn="base">
              <a:lnSpc>
                <a:spcPct val="200000"/>
              </a:lnSpc>
            </a:pPr>
            <a:r>
              <a:rPr lang="ar-EG" sz="1600" dirty="0">
                <a:latin typeface="Alexandria" pitchFamily="2" charset="-78"/>
                <a:cs typeface="Alexandria" pitchFamily="2" charset="-78"/>
              </a:rPr>
              <a:t>نمط برنامج قائم على شراكة بين مؤسسة تعليمية وجهات مهنية/إنتاجية، يدمج الدراسة النظرية بتدريب عملي منظم ضمن الخطة الدراسية (مثل التدريب التعاوني أو التعليم بالتناوب).</a:t>
            </a:r>
          </a:p>
        </p:txBody>
      </p:sp>
    </p:spTree>
    <p:custDataLst>
      <p:tags r:id="rId1"/>
    </p:custDataLst>
    <p:extLst>
      <p:ext uri="{BB962C8B-B14F-4D97-AF65-F5344CB8AC3E}">
        <p14:creationId xmlns:p14="http://schemas.microsoft.com/office/powerpoint/2010/main" val="30575790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8B7722A9-7727-9C13-1548-B6068662BE68}"/>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BBCACA08-B71F-EED9-D322-5977669E76DF}"/>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61B2A4D9-C0D8-51CE-C8C0-971F326C665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A6B20FF0-BF15-B122-3849-FB22897F6226}"/>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37CBEEF4-976F-8005-91BF-9AAAAB070413}"/>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A1AD6839-E232-61D9-A6E9-F3A27514D1EB}"/>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C73355EC-AA37-89E8-C534-44E91A9E6E4C}"/>
              </a:ext>
            </a:extLst>
          </p:cNvPr>
          <p:cNvSpPr/>
          <p:nvPr/>
        </p:nvSpPr>
        <p:spPr>
          <a:xfrm>
            <a:off x="6081883" y="2430225"/>
            <a:ext cx="532859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b="1" dirty="0">
                <a:solidFill>
                  <a:srgbClr val="00B0F0"/>
                </a:solidFill>
                <a:latin typeface="Alexandria" pitchFamily="2" charset="-78"/>
                <a:cs typeface="Alexandria" pitchFamily="2" charset="-78"/>
              </a:rPr>
              <a:t>التعليم العالي </a:t>
            </a:r>
            <a:r>
              <a:rPr lang="ar-EG" sz="1600" b="1" dirty="0">
                <a:solidFill>
                  <a:srgbClr val="00B0F0"/>
                </a:solidFill>
                <a:latin typeface="Alexandria" pitchFamily="2" charset="-78"/>
                <a:cs typeface="Alexandria" pitchFamily="2" charset="-78"/>
              </a:rPr>
              <a:t>النظامي (الحضوري):</a:t>
            </a:r>
          </a:p>
          <a:p>
            <a:pPr algn="just" rtl="1" fontAlgn="base">
              <a:lnSpc>
                <a:spcPct val="200000"/>
              </a:lnSpc>
            </a:pPr>
            <a:r>
              <a:rPr lang="ar-JO" sz="1600" dirty="0">
                <a:latin typeface="Alexandria" pitchFamily="2" charset="-78"/>
                <a:cs typeface="Alexandria" pitchFamily="2" charset="-78"/>
              </a:rPr>
              <a:t>تعليم يتم داخل الحرم الجامعي وفق جدول دراسي منتظم، بحضور مباشر للمحاضرات والأنشطة، مع تقويم أكاديمي رسمي وخطط دراسية معتمدة.</a:t>
            </a:r>
            <a:endParaRPr lang="ar-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3EB9EFE-B4D1-94DD-46E3-645E916EE60C}"/>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644BD0DA-F709-A486-8B2F-E5A790294E9F}"/>
              </a:ext>
            </a:extLst>
          </p:cNvPr>
          <p:cNvSpPr/>
          <p:nvPr/>
        </p:nvSpPr>
        <p:spPr>
          <a:xfrm>
            <a:off x="391191" y="2430225"/>
            <a:ext cx="5531708"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عن بعد:</a:t>
            </a:r>
          </a:p>
          <a:p>
            <a:pPr algn="just" rtl="1" fontAlgn="base">
              <a:lnSpc>
                <a:spcPct val="200000"/>
              </a:lnSpc>
            </a:pPr>
            <a:r>
              <a:rPr lang="ar-EG" sz="1600" dirty="0">
                <a:latin typeface="Alexandria" pitchFamily="2" charset="-78"/>
                <a:cs typeface="Alexandria" pitchFamily="2" charset="-78"/>
              </a:rPr>
              <a:t>تعليم تُقدَّم فيه المقررات ويُدار التعلم مع تباعد مكاني و/أو زماني بين الطالب والأستاذ، عبر منصات وتقنيات رقمية تتيح التفاعل والتقويم والمتابعة.</a:t>
            </a:r>
          </a:p>
        </p:txBody>
      </p:sp>
      <p:sp>
        <p:nvSpPr>
          <p:cNvPr id="9" name="TextBox 8">
            <a:extLst>
              <a:ext uri="{FF2B5EF4-FFF2-40B4-BE49-F238E27FC236}">
                <a16:creationId xmlns:a16="http://schemas.microsoft.com/office/drawing/2014/main" id="{FF7D46FE-40A5-9FB7-0F8B-6E1DAFB9300A}"/>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ثالثًا: حسب نمط الدراسة</a:t>
            </a:r>
          </a:p>
        </p:txBody>
      </p:sp>
      <p:cxnSp>
        <p:nvCxnSpPr>
          <p:cNvPr id="11" name="Straight Connector 10">
            <a:extLst>
              <a:ext uri="{FF2B5EF4-FFF2-40B4-BE49-F238E27FC236}">
                <a16:creationId xmlns:a16="http://schemas.microsoft.com/office/drawing/2014/main" id="{64B5218F-7653-7EF0-5901-E6D5EF87F772}"/>
              </a:ext>
            </a:extLst>
          </p:cNvPr>
          <p:cNvCxnSpPr>
            <a:cxnSpLocks/>
          </p:cNvCxnSpPr>
          <p:nvPr/>
        </p:nvCxnSpPr>
        <p:spPr>
          <a:xfrm>
            <a:off x="6038931" y="2325339"/>
            <a:ext cx="0" cy="218378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10" name="Google Shape;144;p3">
            <a:extLst>
              <a:ext uri="{FF2B5EF4-FFF2-40B4-BE49-F238E27FC236}">
                <a16:creationId xmlns:a16="http://schemas.microsoft.com/office/drawing/2014/main" id="{52B451F5-844A-0BEE-73FE-9B782ACB795B}"/>
              </a:ext>
            </a:extLst>
          </p:cNvPr>
          <p:cNvSpPr/>
          <p:nvPr/>
        </p:nvSpPr>
        <p:spPr>
          <a:xfrm>
            <a:off x="1899399" y="4492288"/>
            <a:ext cx="6552723"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التعليم المدمج:</a:t>
            </a:r>
          </a:p>
          <a:p>
            <a:pPr algn="just" rtl="1" fontAlgn="base">
              <a:lnSpc>
                <a:spcPct val="200000"/>
              </a:lnSpc>
            </a:pPr>
            <a:r>
              <a:rPr lang="ar-EG" sz="1600" dirty="0">
                <a:latin typeface="Alexandria" pitchFamily="2" charset="-78"/>
                <a:cs typeface="Alexandria" pitchFamily="2" charset="-78"/>
              </a:rPr>
              <a:t>نمط يجمع بين التعلم الحضوري والتعلم الإلكتروني/عن بُعد ضمن تصميم تعليمي واحد، بحيث تُوزَّع الأنشطة بين القاعة والمنصة لتحقيق مرونة وجودة أعلى.</a:t>
            </a:r>
          </a:p>
        </p:txBody>
      </p:sp>
    </p:spTree>
    <p:custDataLst>
      <p:tags r:id="rId1"/>
    </p:custDataLst>
    <p:extLst>
      <p:ext uri="{BB962C8B-B14F-4D97-AF65-F5344CB8AC3E}">
        <p14:creationId xmlns:p14="http://schemas.microsoft.com/office/powerpoint/2010/main" val="15761268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1FAC365B-3D00-1050-07F0-71386744893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58BF152C-A9C3-DD5A-115D-55EE892D9851}"/>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أنماط التعليم العالي</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E339045-A457-B420-0191-7E976EDDFFA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E80B0ABD-C32F-4E7D-5A8D-8F7327A7311C}"/>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4D3B3757-9BAD-ACD5-14AA-635DABB5632F}"/>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D0FAD449-D89D-491B-F0FD-886D7A16A7FB}"/>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8A116901-38D5-AAC9-9DA8-455A337BC915}"/>
              </a:ext>
            </a:extLst>
          </p:cNvPr>
          <p:cNvSpPr/>
          <p:nvPr/>
        </p:nvSpPr>
        <p:spPr>
          <a:xfrm>
            <a:off x="6384033" y="2430225"/>
            <a:ext cx="5026443" cy="255450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الجامعة المفتوحة:</a:t>
            </a:r>
          </a:p>
          <a:p>
            <a:pPr algn="just" rtl="1" fontAlgn="base">
              <a:lnSpc>
                <a:spcPct val="200000"/>
              </a:lnSpc>
            </a:pPr>
            <a:r>
              <a:rPr lang="ar-JO" sz="1600" dirty="0">
                <a:latin typeface="Alexandria" pitchFamily="2" charset="-78"/>
                <a:cs typeface="Alexandria" pitchFamily="2" charset="-78"/>
              </a:rPr>
              <a:t>مؤسسة تعليم عالٍ تقوم على توسيع فرص الالتحاق عبر مرونة القبول ومسارات الدراسة، وتمكين المتعلم من التعلم وفق ظروفه باستخدام وسائل تعليمية وتقنيات متعددة.</a:t>
            </a:r>
            <a:endParaRPr lang="ar-EG"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BBD33AC5-0107-E4F7-A6ED-A441F1EA858D}"/>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Google Shape;144;p3">
            <a:extLst>
              <a:ext uri="{FF2B5EF4-FFF2-40B4-BE49-F238E27FC236}">
                <a16:creationId xmlns:a16="http://schemas.microsoft.com/office/drawing/2014/main" id="{B8C34D93-C3CE-D548-2B97-7A498284E751}"/>
              </a:ext>
            </a:extLst>
          </p:cNvPr>
          <p:cNvSpPr/>
          <p:nvPr/>
        </p:nvSpPr>
        <p:spPr>
          <a:xfrm>
            <a:off x="391191" y="2430225"/>
            <a:ext cx="5209643" cy="255450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b="1" dirty="0">
                <a:solidFill>
                  <a:srgbClr val="00B0F0"/>
                </a:solidFill>
                <a:latin typeface="Alexandria" pitchFamily="2" charset="-78"/>
                <a:cs typeface="Alexandria" pitchFamily="2" charset="-78"/>
              </a:rPr>
              <a:t>الجامعة الافتراضية:</a:t>
            </a:r>
          </a:p>
          <a:p>
            <a:pPr algn="just" rtl="1" fontAlgn="base">
              <a:lnSpc>
                <a:spcPct val="200000"/>
              </a:lnSpc>
            </a:pPr>
            <a:r>
              <a:rPr lang="ar-EG" sz="1600" dirty="0">
                <a:latin typeface="Alexandria" pitchFamily="2" charset="-78"/>
                <a:cs typeface="Alexandria" pitchFamily="2" charset="-78"/>
              </a:rPr>
              <a:t>مؤسسة أو نظام تعليم عالٍ يعتمد على بيئات رقمية بالكامل لإدارة التدريس والتعلم والتفاعل والتقويم، وتُقدَّم فيه البرامج عبر الإنترنت بصورة متزامنة أو غير متزامنة.</a:t>
            </a:r>
          </a:p>
        </p:txBody>
      </p:sp>
      <p:sp>
        <p:nvSpPr>
          <p:cNvPr id="9" name="TextBox 8">
            <a:extLst>
              <a:ext uri="{FF2B5EF4-FFF2-40B4-BE49-F238E27FC236}">
                <a16:creationId xmlns:a16="http://schemas.microsoft.com/office/drawing/2014/main" id="{99402876-44AF-5456-35FE-C491D12AC03A}"/>
              </a:ext>
            </a:extLst>
          </p:cNvPr>
          <p:cNvSpPr txBox="1"/>
          <p:nvPr/>
        </p:nvSpPr>
        <p:spPr>
          <a:xfrm>
            <a:off x="4583832" y="1556791"/>
            <a:ext cx="3063020" cy="512384"/>
          </a:xfrm>
          <a:prstGeom prst="rect">
            <a:avLst/>
          </a:prstGeom>
          <a:noFill/>
        </p:spPr>
        <p:txBody>
          <a:bodyPr wrap="square">
            <a:spAutoFit/>
          </a:bodyPr>
          <a:lstStyle/>
          <a:p>
            <a:pPr algn="ctr" rtl="1" fontAlgn="base">
              <a:lnSpc>
                <a:spcPct val="200000"/>
              </a:lnSpc>
            </a:pPr>
            <a:r>
              <a:rPr lang="ar-EG" sz="1600" b="1" dirty="0">
                <a:solidFill>
                  <a:srgbClr val="C00000"/>
                </a:solidFill>
                <a:latin typeface="Alexandria" pitchFamily="2" charset="-78"/>
                <a:cs typeface="Alexandria" pitchFamily="2" charset="-78"/>
              </a:rPr>
              <a:t>ثالثًا: حسب نمط الدراسة</a:t>
            </a:r>
          </a:p>
        </p:txBody>
      </p:sp>
      <p:cxnSp>
        <p:nvCxnSpPr>
          <p:cNvPr id="11" name="Straight Connector 10">
            <a:extLst>
              <a:ext uri="{FF2B5EF4-FFF2-40B4-BE49-F238E27FC236}">
                <a16:creationId xmlns:a16="http://schemas.microsoft.com/office/drawing/2014/main" id="{9F57FF72-1FE9-4238-F008-2511CF08D018}"/>
              </a:ext>
            </a:extLst>
          </p:cNvPr>
          <p:cNvCxnSpPr>
            <a:cxnSpLocks/>
          </p:cNvCxnSpPr>
          <p:nvPr/>
        </p:nvCxnSpPr>
        <p:spPr>
          <a:xfrm>
            <a:off x="6096000" y="2430225"/>
            <a:ext cx="0" cy="2183781"/>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pic>
        <p:nvPicPr>
          <p:cNvPr id="12" name="Picture 11">
            <a:extLst>
              <a:ext uri="{FF2B5EF4-FFF2-40B4-BE49-F238E27FC236}">
                <a16:creationId xmlns:a16="http://schemas.microsoft.com/office/drawing/2014/main" id="{AB62F6F7-BF61-7BB6-185B-E6BA052EC470}"/>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290" b="88525" l="5818" r="96364">
                        <a14:foregroundMark x1="35636" y1="57923" x2="35636" y2="57923"/>
                        <a14:foregroundMark x1="36364" y1="42077" x2="36364" y2="42077"/>
                        <a14:foregroundMark x1="49455" y1="33333" x2="49455" y2="33333"/>
                        <a14:foregroundMark x1="76727" y1="56284" x2="76727" y2="56284"/>
                        <a14:foregroundMark x1="75273" y1="42623" x2="75273" y2="42623"/>
                        <a14:foregroundMark x1="80727" y1="59016" x2="80727" y2="67213"/>
                        <a14:foregroundMark x1="82909" y1="78142" x2="82909" y2="78142"/>
                        <a14:foregroundMark x1="89818" y1="83060" x2="89818" y2="83060"/>
                        <a14:foregroundMark x1="94909" y1="81421" x2="94909" y2="81421"/>
                        <a14:foregroundMark x1="96364" y1="82514" x2="94909" y2="80328"/>
                        <a14:foregroundMark x1="67636" y1="35519" x2="67636" y2="35519"/>
                        <a14:foregroundMark x1="67636" y1="50273" x2="67636" y2="50273"/>
                        <a14:foregroundMark x1="78545" y1="48634" x2="78545" y2="48634"/>
                        <a14:foregroundMark x1="73818" y1="39891" x2="73818" y2="39891"/>
                        <a14:foregroundMark x1="70909" y1="42623" x2="70909" y2="42623"/>
                        <a14:foregroundMark x1="45818" y1="57923" x2="45818" y2="57923"/>
                        <a14:foregroundMark x1="21818" y1="58470" x2="21818" y2="58470"/>
                        <a14:foregroundMark x1="21091" y1="49180" x2="21091" y2="49180"/>
                        <a14:foregroundMark x1="28364" y1="35519" x2="28364" y2="35519"/>
                        <a14:foregroundMark x1="20727" y1="54645" x2="20000" y2="55738"/>
                        <a14:foregroundMark x1="5818" y1="81967" x2="5818" y2="81967"/>
                        <a14:foregroundMark x1="28364" y1="47541" x2="28364" y2="47541"/>
                        <a14:foregroundMark x1="26545" y1="36612" x2="26545" y2="36612"/>
                        <a14:foregroundMark x1="26545" y1="35519" x2="26545" y2="35519"/>
                        <a14:foregroundMark x1="64727" y1="40437" x2="64727" y2="40437"/>
                        <a14:foregroundMark x1="45818" y1="17486" x2="48364" y2="19126"/>
                        <a14:foregroundMark x1="52727" y1="42077" x2="52727" y2="42077"/>
                        <a14:foregroundMark x1="45455" y1="32787" x2="45455" y2="32787"/>
                        <a14:foregroundMark x1="30182" y1="53005" x2="30182" y2="53005"/>
                        <a14:foregroundMark x1="30909" y1="39891" x2="30909" y2="39891"/>
                        <a14:foregroundMark x1="95636" y1="84153" x2="95636" y2="84153"/>
                      </a14:backgroundRemoval>
                    </a14:imgEffect>
                  </a14:imgLayer>
                </a14:imgProps>
              </a:ext>
            </a:extLst>
          </a:blip>
          <a:stretch>
            <a:fillRect/>
          </a:stretch>
        </p:blipFill>
        <p:spPr>
          <a:xfrm>
            <a:off x="4842610" y="4614006"/>
            <a:ext cx="2619375" cy="1950655"/>
          </a:xfrm>
          <a:prstGeom prst="rect">
            <a:avLst/>
          </a:prstGeom>
        </p:spPr>
      </p:pic>
    </p:spTree>
    <p:custDataLst>
      <p:tags r:id="rId1"/>
    </p:custDataLst>
    <p:extLst>
      <p:ext uri="{BB962C8B-B14F-4D97-AF65-F5344CB8AC3E}">
        <p14:creationId xmlns:p14="http://schemas.microsoft.com/office/powerpoint/2010/main" val="38079168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44181" y="851032"/>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22" name="Rectangle 21"/>
          <p:cNvSpPr/>
          <p:nvPr/>
        </p:nvSpPr>
        <p:spPr>
          <a:xfrm>
            <a:off x="7843779" y="2735728"/>
            <a:ext cx="3633462" cy="501932"/>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التهافت على التعليم العالي</a:t>
            </a:r>
            <a:endParaRPr lang="en-US" sz="2000" b="1" dirty="0">
              <a:latin typeface="Alexandria" pitchFamily="2" charset="-78"/>
              <a:cs typeface="Alexandria" pitchFamily="2" charset="-78"/>
            </a:endParaRPr>
          </a:p>
        </p:txBody>
      </p:sp>
      <p:sp>
        <p:nvSpPr>
          <p:cNvPr id="23" name="Rectangle 22"/>
          <p:cNvSpPr/>
          <p:nvPr/>
        </p:nvSpPr>
        <p:spPr>
          <a:xfrm>
            <a:off x="1783871" y="1966744"/>
            <a:ext cx="2441694" cy="501932"/>
          </a:xfrm>
          <a:prstGeom prst="rect">
            <a:avLst/>
          </a:prstGeom>
        </p:spPr>
        <p:txBody>
          <a:bodyPr wrap="non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ازدياد عدد السكان</a:t>
            </a:r>
            <a:endParaRPr lang="en-US" sz="2000" b="1" dirty="0">
              <a:latin typeface="Alexandria" pitchFamily="2" charset="-78"/>
              <a:cs typeface="Alexandria" pitchFamily="2" charset="-78"/>
            </a:endParaRPr>
          </a:p>
        </p:txBody>
      </p:sp>
      <p:sp>
        <p:nvSpPr>
          <p:cNvPr id="24" name="Rectangle 23"/>
          <p:cNvSpPr/>
          <p:nvPr/>
        </p:nvSpPr>
        <p:spPr>
          <a:xfrm>
            <a:off x="1263082" y="4690202"/>
            <a:ext cx="2052165" cy="501932"/>
          </a:xfrm>
          <a:prstGeom prst="rect">
            <a:avLst/>
          </a:prstGeom>
        </p:spPr>
        <p:txBody>
          <a:bodyPr wrap="non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العزوف المهني</a:t>
            </a:r>
            <a:endParaRPr lang="en-US" sz="2000" b="1" dirty="0">
              <a:latin typeface="Alexandria" pitchFamily="2" charset="-78"/>
              <a:cs typeface="Alexandria" pitchFamily="2" charset="-78"/>
            </a:endParaRPr>
          </a:p>
        </p:txBody>
      </p:sp>
      <p:sp>
        <p:nvSpPr>
          <p:cNvPr id="25" name="Rectangle 24"/>
          <p:cNvSpPr/>
          <p:nvPr/>
        </p:nvSpPr>
        <p:spPr>
          <a:xfrm>
            <a:off x="7538968" y="5158707"/>
            <a:ext cx="3406244" cy="963597"/>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الكلفة المالية العالية للدراسة في الخارج</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F5160CC-9C06-E088-E31F-8CBDDB6275B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52384" y="31882"/>
            <a:ext cx="2305141" cy="1076343"/>
          </a:xfrm>
          <a:prstGeom prst="rect">
            <a:avLst/>
          </a:prstGeom>
        </p:spPr>
      </p:pic>
      <p:sp>
        <p:nvSpPr>
          <p:cNvPr id="2" name="Rectangle 1">
            <a:extLst>
              <a:ext uri="{FF2B5EF4-FFF2-40B4-BE49-F238E27FC236}">
                <a16:creationId xmlns:a16="http://schemas.microsoft.com/office/drawing/2014/main" id="{E2D18626-8F11-44D8-7FF1-5B3976552902}"/>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498514CC-7371-FACE-063B-A7AA0E632AE0}"/>
              </a:ext>
            </a:extLst>
          </p:cNvPr>
          <p:cNvGrpSpPr/>
          <p:nvPr/>
        </p:nvGrpSpPr>
        <p:grpSpPr>
          <a:xfrm>
            <a:off x="2783632" y="919757"/>
            <a:ext cx="6250864" cy="5878608"/>
            <a:chOff x="2941480" y="877477"/>
            <a:chExt cx="6250864" cy="5878608"/>
          </a:xfrm>
        </p:grpSpPr>
        <p:pic>
          <p:nvPicPr>
            <p:cNvPr id="6" name="Picture 5">
              <a:extLst>
                <a:ext uri="{FF2B5EF4-FFF2-40B4-BE49-F238E27FC236}">
                  <a16:creationId xmlns:a16="http://schemas.microsoft.com/office/drawing/2014/main" id="{E0AD3FB3-86F9-379C-A527-D9F5342C6A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8" name="Flowchart: Connector 7">
              <a:extLst>
                <a:ext uri="{FF2B5EF4-FFF2-40B4-BE49-F238E27FC236}">
                  <a16:creationId xmlns:a16="http://schemas.microsoft.com/office/drawing/2014/main" id="{17DDD981-A97F-8AE8-EB6D-D1511559C45F}"/>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9" name="Flowchart: Connector 8">
              <a:extLst>
                <a:ext uri="{FF2B5EF4-FFF2-40B4-BE49-F238E27FC236}">
                  <a16:creationId xmlns:a16="http://schemas.microsoft.com/office/drawing/2014/main" id="{50948105-328E-0438-5A50-D24EE23CCD49}"/>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10" name="Flowchart: Connector 9">
              <a:extLst>
                <a:ext uri="{FF2B5EF4-FFF2-40B4-BE49-F238E27FC236}">
                  <a16:creationId xmlns:a16="http://schemas.microsoft.com/office/drawing/2014/main" id="{F99FFE6B-0BCA-EA55-EBA0-547D7F18C985}"/>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1" name="Flowchart: Connector 10">
              <a:extLst>
                <a:ext uri="{FF2B5EF4-FFF2-40B4-BE49-F238E27FC236}">
                  <a16:creationId xmlns:a16="http://schemas.microsoft.com/office/drawing/2014/main" id="{3E069D4B-4DF8-BD72-59FB-9B8DCA94E98C}"/>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39546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circle(in)">
                                      <p:cBhvr>
                                        <p:cTn id="12" dur="20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circle(in)">
                                      <p:cBhvr>
                                        <p:cTn id="1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1041608" y="1774118"/>
            <a:ext cx="3916096" cy="501932"/>
          </a:xfrm>
          <a:prstGeom prst="rect">
            <a:avLst/>
          </a:prstGeom>
        </p:spPr>
        <p:txBody>
          <a:bodyPr wrap="square">
            <a:spAutoFit/>
          </a:bodyPr>
          <a:lstStyle/>
          <a:p>
            <a:pPr lvl="0" algn="ctr" rtl="1" eaLnBrk="0" hangingPunct="0">
              <a:lnSpc>
                <a:spcPct val="150000"/>
              </a:lnSpc>
              <a:buClr>
                <a:srgbClr val="A5A5A5"/>
              </a:buClr>
              <a:buSzPct val="115000"/>
              <a:defRPr/>
            </a:pPr>
            <a:r>
              <a:rPr lang="ar-EG" sz="2000" b="1" dirty="0">
                <a:latin typeface="Alexandria" pitchFamily="2" charset="-78"/>
                <a:cs typeface="Alexandria" pitchFamily="2" charset="-78"/>
              </a:rPr>
              <a:t> </a:t>
            </a:r>
            <a:r>
              <a:rPr lang="ar-JO" sz="2000" b="1" dirty="0">
                <a:latin typeface="Alexandria" pitchFamily="2" charset="-78"/>
                <a:cs typeface="Alexandria" pitchFamily="2" charset="-78"/>
              </a:rPr>
              <a:t>ضعف مدخلات التعليم العالي</a:t>
            </a:r>
            <a:endParaRPr lang="en-US" sz="2000" b="1" dirty="0">
              <a:latin typeface="Alexandria" pitchFamily="2" charset="-78"/>
              <a:cs typeface="Alexandria" pitchFamily="2" charset="-78"/>
            </a:endParaRPr>
          </a:p>
        </p:txBody>
      </p:sp>
      <p:sp>
        <p:nvSpPr>
          <p:cNvPr id="23" name="Rectangle 22"/>
          <p:cNvSpPr/>
          <p:nvPr/>
        </p:nvSpPr>
        <p:spPr>
          <a:xfrm>
            <a:off x="7608169" y="5301208"/>
            <a:ext cx="290335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ضعف مستوى الطلبة</a:t>
            </a:r>
            <a:endParaRPr lang="en-US" sz="2000" b="1" dirty="0">
              <a:latin typeface="Alexandria" pitchFamily="2" charset="-78"/>
              <a:cs typeface="Alexandria" pitchFamily="2" charset="-78"/>
            </a:endParaRPr>
          </a:p>
        </p:txBody>
      </p:sp>
      <p:sp>
        <p:nvSpPr>
          <p:cNvPr id="24" name="Rectangle 23"/>
          <p:cNvSpPr/>
          <p:nvPr/>
        </p:nvSpPr>
        <p:spPr>
          <a:xfrm>
            <a:off x="838902" y="4437112"/>
            <a:ext cx="279114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عدم تأهيل المعلمين</a:t>
            </a:r>
            <a:endParaRPr lang="en-US" sz="2000" b="1" dirty="0">
              <a:latin typeface="Alexandria" pitchFamily="2" charset="-78"/>
              <a:cs typeface="Alexandria" pitchFamily="2" charset="-78"/>
            </a:endParaRPr>
          </a:p>
        </p:txBody>
      </p:sp>
      <p:sp>
        <p:nvSpPr>
          <p:cNvPr id="25" name="Rectangle 24"/>
          <p:cNvSpPr/>
          <p:nvPr/>
        </p:nvSpPr>
        <p:spPr>
          <a:xfrm>
            <a:off x="8157093" y="2490352"/>
            <a:ext cx="3071580" cy="963597"/>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تراجع مستوى خريجي التعليم الأساسي</a:t>
            </a:r>
            <a:endParaRPr lang="en-US" sz="20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FF23CCE3-B572-3979-1D68-A193249221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9176" y="63725"/>
            <a:ext cx="2305141" cy="1076343"/>
          </a:xfrm>
          <a:prstGeom prst="rect">
            <a:avLst/>
          </a:prstGeom>
        </p:spPr>
      </p:pic>
      <p:sp>
        <p:nvSpPr>
          <p:cNvPr id="4" name="Rectangle 3">
            <a:extLst>
              <a:ext uri="{FF2B5EF4-FFF2-40B4-BE49-F238E27FC236}">
                <a16:creationId xmlns:a16="http://schemas.microsoft.com/office/drawing/2014/main" id="{A374DAEF-1FB4-10A1-4BDB-EF79A35F72A3}"/>
              </a:ext>
            </a:extLst>
          </p:cNvPr>
          <p:cNvSpPr/>
          <p:nvPr/>
        </p:nvSpPr>
        <p:spPr>
          <a:xfrm>
            <a:off x="1819869" y="902161"/>
            <a:ext cx="7684648"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3" name="Rectangle 2">
            <a:extLst>
              <a:ext uri="{FF2B5EF4-FFF2-40B4-BE49-F238E27FC236}">
                <a16:creationId xmlns:a16="http://schemas.microsoft.com/office/drawing/2014/main" id="{3A0B7728-C1D5-CF81-2A92-25D4AF487C33}"/>
              </a:ext>
            </a:extLst>
          </p:cNvPr>
          <p:cNvSpPr/>
          <p:nvPr/>
        </p:nvSpPr>
        <p:spPr>
          <a:xfrm>
            <a:off x="1631504" y="556178"/>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CBDD0229-3957-3D3A-F3E8-9D35A010FFD8}"/>
              </a:ext>
            </a:extLst>
          </p:cNvPr>
          <p:cNvGrpSpPr/>
          <p:nvPr/>
        </p:nvGrpSpPr>
        <p:grpSpPr>
          <a:xfrm>
            <a:off x="2941480" y="877477"/>
            <a:ext cx="6250864" cy="5878608"/>
            <a:chOff x="2941480" y="877477"/>
            <a:chExt cx="6250864" cy="5878608"/>
          </a:xfrm>
        </p:grpSpPr>
        <p:pic>
          <p:nvPicPr>
            <p:cNvPr id="6" name="Picture 5">
              <a:extLst>
                <a:ext uri="{FF2B5EF4-FFF2-40B4-BE49-F238E27FC236}">
                  <a16:creationId xmlns:a16="http://schemas.microsoft.com/office/drawing/2014/main" id="{0DAF7DC6-62CE-4B13-5D82-E9C9505656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5" name="Flowchart: Connector 4">
              <a:extLst>
                <a:ext uri="{FF2B5EF4-FFF2-40B4-BE49-F238E27FC236}">
                  <a16:creationId xmlns:a16="http://schemas.microsoft.com/office/drawing/2014/main" id="{497B1764-8C2E-CAD4-C72D-8E09F15C2AFD}"/>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7" name="Flowchart: Connector 6">
              <a:extLst>
                <a:ext uri="{FF2B5EF4-FFF2-40B4-BE49-F238E27FC236}">
                  <a16:creationId xmlns:a16="http://schemas.microsoft.com/office/drawing/2014/main" id="{8585EE40-24BB-A6B7-86B1-C50C8E3CE5A2}"/>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Flowchart: Connector 8">
              <a:extLst>
                <a:ext uri="{FF2B5EF4-FFF2-40B4-BE49-F238E27FC236}">
                  <a16:creationId xmlns:a16="http://schemas.microsoft.com/office/drawing/2014/main" id="{DDD429F5-424F-4C4D-C55E-01C7E6E3790D}"/>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Flowchart: Connector 9">
              <a:extLst>
                <a:ext uri="{FF2B5EF4-FFF2-40B4-BE49-F238E27FC236}">
                  <a16:creationId xmlns:a16="http://schemas.microsoft.com/office/drawing/2014/main" id="{C2F37DE1-A4E4-416D-E2D1-7DEDE4D3E4A6}"/>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6434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ircle(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67408" y="1759889"/>
            <a:ext cx="3916096" cy="501932"/>
          </a:xfrm>
          <a:prstGeom prst="rect">
            <a:avLst/>
          </a:prstGeom>
        </p:spPr>
        <p:txBody>
          <a:bodyPr wrap="square">
            <a:spAutoFit/>
          </a:bodyPr>
          <a:lstStyle/>
          <a:p>
            <a:pPr lvl="0" algn="justLow" rtl="1" eaLnBrk="0" hangingPunct="0">
              <a:lnSpc>
                <a:spcPct val="150000"/>
              </a:lnSpc>
              <a:buClr>
                <a:srgbClr val="A5A5A5"/>
              </a:buClr>
              <a:buSzPct val="115000"/>
              <a:defRPr/>
            </a:pPr>
            <a:r>
              <a:rPr lang="ar-EG" sz="2000" b="1" dirty="0">
                <a:latin typeface="Alexandria" pitchFamily="2" charset="-78"/>
                <a:cs typeface="Alexandria" pitchFamily="2" charset="-78"/>
              </a:rPr>
              <a:t> </a:t>
            </a:r>
            <a:r>
              <a:rPr lang="ar-JO" sz="2000" b="1" dirty="0">
                <a:latin typeface="Alexandria" pitchFamily="2" charset="-78"/>
                <a:cs typeface="Alexandria" pitchFamily="2" charset="-78"/>
              </a:rPr>
              <a:t>نقص مصادر التمويل</a:t>
            </a:r>
            <a:endParaRPr lang="en-US" sz="2000" b="1" dirty="0">
              <a:latin typeface="Alexandria" pitchFamily="2" charset="-78"/>
              <a:cs typeface="Alexandria" pitchFamily="2" charset="-78"/>
            </a:endParaRPr>
          </a:p>
        </p:txBody>
      </p:sp>
      <p:sp>
        <p:nvSpPr>
          <p:cNvPr id="23" name="Rectangle 22"/>
          <p:cNvSpPr/>
          <p:nvPr/>
        </p:nvSpPr>
        <p:spPr>
          <a:xfrm>
            <a:off x="616876" y="4533354"/>
            <a:ext cx="3036409"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الاعتماد على الحكومات</a:t>
            </a:r>
            <a:endParaRPr lang="en-US" sz="2000" b="1" dirty="0">
              <a:latin typeface="Alexandria" pitchFamily="2" charset="-78"/>
              <a:cs typeface="Alexandria" pitchFamily="2" charset="-78"/>
            </a:endParaRPr>
          </a:p>
        </p:txBody>
      </p:sp>
      <p:sp>
        <p:nvSpPr>
          <p:cNvPr id="24" name="Rectangle 23"/>
          <p:cNvSpPr/>
          <p:nvPr/>
        </p:nvSpPr>
        <p:spPr>
          <a:xfrm>
            <a:off x="7939516" y="5297509"/>
            <a:ext cx="1646605"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الهدر المالي</a:t>
            </a:r>
            <a:endParaRPr lang="en-US" sz="2000" b="1" dirty="0">
              <a:latin typeface="Alexandria" pitchFamily="2" charset="-78"/>
              <a:cs typeface="Alexandria" pitchFamily="2" charset="-78"/>
            </a:endParaRPr>
          </a:p>
        </p:txBody>
      </p:sp>
      <p:sp>
        <p:nvSpPr>
          <p:cNvPr id="25" name="Rectangle 24"/>
          <p:cNvSpPr/>
          <p:nvPr/>
        </p:nvSpPr>
        <p:spPr>
          <a:xfrm>
            <a:off x="8106898" y="2488030"/>
            <a:ext cx="3500553" cy="963597"/>
          </a:xfrm>
          <a:prstGeom prst="rect">
            <a:avLst/>
          </a:prstGeom>
        </p:spPr>
        <p:txBody>
          <a:bodyPr wrap="square">
            <a:spAutoFit/>
          </a:bodyPr>
          <a:lstStyle/>
          <a:p>
            <a:pPr lvl="0" algn="ctr" rtl="1" eaLnBrk="0" hangingPunct="0">
              <a:lnSpc>
                <a:spcPct val="150000"/>
              </a:lnSpc>
              <a:buClr>
                <a:srgbClr val="A5A5A5"/>
              </a:buClr>
              <a:buSzPct val="115000"/>
              <a:defRPr/>
            </a:pPr>
            <a:r>
              <a:rPr lang="ar-EG" sz="2000" b="1" dirty="0">
                <a:latin typeface="Alexandria" pitchFamily="2" charset="-78"/>
                <a:cs typeface="Alexandria" pitchFamily="2" charset="-78"/>
              </a:rPr>
              <a:t>ع</a:t>
            </a:r>
            <a:r>
              <a:rPr lang="ar-JO" sz="2000" b="1" dirty="0">
                <a:latin typeface="Alexandria" pitchFamily="2" charset="-78"/>
                <a:cs typeface="Alexandria" pitchFamily="2" charset="-78"/>
              </a:rPr>
              <a:t>دم التحول إلى الجامعات المنتجة</a:t>
            </a:r>
            <a:endParaRPr lang="en-US" sz="20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20FDEAC3-979E-476A-2ECE-E2856B6682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121" y="41861"/>
            <a:ext cx="2305141" cy="1076343"/>
          </a:xfrm>
          <a:prstGeom prst="rect">
            <a:avLst/>
          </a:prstGeom>
        </p:spPr>
      </p:pic>
      <p:grpSp>
        <p:nvGrpSpPr>
          <p:cNvPr id="3" name="Group 2">
            <a:extLst>
              <a:ext uri="{FF2B5EF4-FFF2-40B4-BE49-F238E27FC236}">
                <a16:creationId xmlns:a16="http://schemas.microsoft.com/office/drawing/2014/main" id="{632C4FF5-B2AE-90D3-FEA8-72358785D3E5}"/>
              </a:ext>
            </a:extLst>
          </p:cNvPr>
          <p:cNvGrpSpPr/>
          <p:nvPr/>
        </p:nvGrpSpPr>
        <p:grpSpPr>
          <a:xfrm>
            <a:off x="2616441" y="922709"/>
            <a:ext cx="6250864" cy="5878608"/>
            <a:chOff x="2941480" y="877477"/>
            <a:chExt cx="6250864" cy="5878608"/>
          </a:xfrm>
        </p:grpSpPr>
        <p:pic>
          <p:nvPicPr>
            <p:cNvPr id="5" name="Picture 4">
              <a:extLst>
                <a:ext uri="{FF2B5EF4-FFF2-40B4-BE49-F238E27FC236}">
                  <a16:creationId xmlns:a16="http://schemas.microsoft.com/office/drawing/2014/main" id="{F5D7B1DC-D60F-D37D-0618-6284F2B117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7" name="Flowchart: Connector 6">
              <a:extLst>
                <a:ext uri="{FF2B5EF4-FFF2-40B4-BE49-F238E27FC236}">
                  <a16:creationId xmlns:a16="http://schemas.microsoft.com/office/drawing/2014/main" id="{F18F1438-7303-B93F-9F28-FF41BD884B08}"/>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8" name="Flowchart: Connector 7">
              <a:extLst>
                <a:ext uri="{FF2B5EF4-FFF2-40B4-BE49-F238E27FC236}">
                  <a16:creationId xmlns:a16="http://schemas.microsoft.com/office/drawing/2014/main" id="{67FA5241-5391-6B7B-862D-DA2CE038BE7E}"/>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Flowchart: Connector 8">
              <a:extLst>
                <a:ext uri="{FF2B5EF4-FFF2-40B4-BE49-F238E27FC236}">
                  <a16:creationId xmlns:a16="http://schemas.microsoft.com/office/drawing/2014/main" id="{BE55A373-CDB2-2552-27A3-5DC1248AA009}"/>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Flowchart: Connector 9">
              <a:extLst>
                <a:ext uri="{FF2B5EF4-FFF2-40B4-BE49-F238E27FC236}">
                  <a16:creationId xmlns:a16="http://schemas.microsoft.com/office/drawing/2014/main" id="{3554893D-1D54-E0BA-57D4-F075732D7793}"/>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
        <p:nvSpPr>
          <p:cNvPr id="11" name="Rectangle 10">
            <a:extLst>
              <a:ext uri="{FF2B5EF4-FFF2-40B4-BE49-F238E27FC236}">
                <a16:creationId xmlns:a16="http://schemas.microsoft.com/office/drawing/2014/main" id="{3044F6BA-0606-305D-7664-04C288F085EB}"/>
              </a:ext>
            </a:extLst>
          </p:cNvPr>
          <p:cNvSpPr/>
          <p:nvPr/>
        </p:nvSpPr>
        <p:spPr>
          <a:xfrm>
            <a:off x="1655451" y="852964"/>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12" name="Rectangle 11">
            <a:extLst>
              <a:ext uri="{FF2B5EF4-FFF2-40B4-BE49-F238E27FC236}">
                <a16:creationId xmlns:a16="http://schemas.microsoft.com/office/drawing/2014/main" id="{AA8FD491-7D95-520A-1DC0-192D963B72C5}"/>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6805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ircle(in)">
                                      <p:cBhvr>
                                        <p:cTn id="17" dur="20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circle(in)">
                                      <p:cBhvr>
                                        <p:cTn id="22"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685998" y="1798617"/>
            <a:ext cx="3916096" cy="501932"/>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تراجع مستوى البحوث العلمية</a:t>
            </a:r>
            <a:endParaRPr lang="en-US" sz="2000" b="1" dirty="0">
              <a:latin typeface="Alexandria" pitchFamily="2" charset="-78"/>
              <a:cs typeface="Alexandria" pitchFamily="2" charset="-78"/>
            </a:endParaRPr>
          </a:p>
        </p:txBody>
      </p:sp>
      <p:sp>
        <p:nvSpPr>
          <p:cNvPr id="23" name="Rectangle 22"/>
          <p:cNvSpPr/>
          <p:nvPr/>
        </p:nvSpPr>
        <p:spPr>
          <a:xfrm>
            <a:off x="1846835" y="4486649"/>
            <a:ext cx="1938351"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نقص التمويل</a:t>
            </a:r>
            <a:endParaRPr lang="en-US" sz="2000" b="1" dirty="0">
              <a:latin typeface="Alexandria" pitchFamily="2" charset="-78"/>
              <a:cs typeface="Alexandria" pitchFamily="2" charset="-78"/>
            </a:endParaRPr>
          </a:p>
        </p:txBody>
      </p:sp>
      <p:sp>
        <p:nvSpPr>
          <p:cNvPr id="24" name="Rectangle 23"/>
          <p:cNvSpPr/>
          <p:nvPr/>
        </p:nvSpPr>
        <p:spPr>
          <a:xfrm>
            <a:off x="8519944" y="2567005"/>
            <a:ext cx="2735043" cy="501932"/>
          </a:xfrm>
          <a:prstGeom prst="rect">
            <a:avLst/>
          </a:prstGeom>
        </p:spPr>
        <p:txBody>
          <a:bodyPr wrap="none">
            <a:spAutoFit/>
          </a:bodyPr>
          <a:lstStyle/>
          <a:p>
            <a:pPr lvl="0" algn="justLow" rtl="1" eaLnBrk="0" hangingPunct="0">
              <a:lnSpc>
                <a:spcPct val="150000"/>
              </a:lnSpc>
              <a:buClr>
                <a:srgbClr val="A5A5A5"/>
              </a:buClr>
              <a:buSzPct val="115000"/>
              <a:defRPr/>
            </a:pPr>
            <a:r>
              <a:rPr lang="ar-JO" sz="2000" b="1" dirty="0">
                <a:latin typeface="Alexandria" pitchFamily="2" charset="-78"/>
                <a:cs typeface="Alexandria" pitchFamily="2" charset="-78"/>
              </a:rPr>
              <a:t>عدم الاهتمام الكافي</a:t>
            </a:r>
            <a:endParaRPr lang="en-US" sz="2000" b="1" dirty="0">
              <a:latin typeface="Alexandria" pitchFamily="2" charset="-78"/>
              <a:cs typeface="Alexandria" pitchFamily="2" charset="-78"/>
            </a:endParaRPr>
          </a:p>
        </p:txBody>
      </p:sp>
      <p:sp>
        <p:nvSpPr>
          <p:cNvPr id="25" name="Rectangle 24"/>
          <p:cNvSpPr/>
          <p:nvPr/>
        </p:nvSpPr>
        <p:spPr>
          <a:xfrm>
            <a:off x="8612649" y="5016926"/>
            <a:ext cx="2132401" cy="963597"/>
          </a:xfrm>
          <a:prstGeom prst="rect">
            <a:avLst/>
          </a:prstGeom>
        </p:spPr>
        <p:txBody>
          <a:bodyPr wrap="square">
            <a:spAutoFit/>
          </a:bodyPr>
          <a:lstStyle/>
          <a:p>
            <a:pPr lvl="0" algn="ctr" rtl="1" eaLnBrk="0" hangingPunct="0">
              <a:lnSpc>
                <a:spcPct val="150000"/>
              </a:lnSpc>
              <a:buClr>
                <a:srgbClr val="A5A5A5"/>
              </a:buClr>
              <a:buSzPct val="115000"/>
              <a:defRPr/>
            </a:pPr>
            <a:r>
              <a:rPr lang="ar-JO" sz="2000" b="1" dirty="0">
                <a:latin typeface="Alexandria" pitchFamily="2" charset="-78"/>
                <a:cs typeface="Alexandria" pitchFamily="2" charset="-78"/>
              </a:rPr>
              <a:t>غياب الحوافز التشجيعية</a:t>
            </a:r>
            <a:endParaRPr lang="en-US" sz="2000" b="1" dirty="0">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8A136B4-F1C3-B72C-5743-AE839BAD90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9190" y="19002"/>
            <a:ext cx="2305141" cy="1076343"/>
          </a:xfrm>
          <a:prstGeom prst="rect">
            <a:avLst/>
          </a:prstGeom>
        </p:spPr>
      </p:pic>
      <p:grpSp>
        <p:nvGrpSpPr>
          <p:cNvPr id="2" name="Group 1">
            <a:extLst>
              <a:ext uri="{FF2B5EF4-FFF2-40B4-BE49-F238E27FC236}">
                <a16:creationId xmlns:a16="http://schemas.microsoft.com/office/drawing/2014/main" id="{C7B708EA-8028-8364-FA9F-67C82ABE3D49}"/>
              </a:ext>
            </a:extLst>
          </p:cNvPr>
          <p:cNvGrpSpPr/>
          <p:nvPr/>
        </p:nvGrpSpPr>
        <p:grpSpPr>
          <a:xfrm>
            <a:off x="2941480" y="877477"/>
            <a:ext cx="6250864" cy="5878608"/>
            <a:chOff x="2941480" y="877477"/>
            <a:chExt cx="6250864" cy="5878608"/>
          </a:xfrm>
        </p:grpSpPr>
        <p:pic>
          <p:nvPicPr>
            <p:cNvPr id="3" name="Picture 2">
              <a:extLst>
                <a:ext uri="{FF2B5EF4-FFF2-40B4-BE49-F238E27FC236}">
                  <a16:creationId xmlns:a16="http://schemas.microsoft.com/office/drawing/2014/main" id="{F350B089-9C5F-C48D-F55A-3296C60621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480" y="877477"/>
              <a:ext cx="6250864" cy="5878608"/>
            </a:xfrm>
            <a:prstGeom prst="rect">
              <a:avLst/>
            </a:prstGeom>
          </p:spPr>
        </p:pic>
        <p:sp>
          <p:nvSpPr>
            <p:cNvPr id="7" name="Flowchart: Connector 6">
              <a:extLst>
                <a:ext uri="{FF2B5EF4-FFF2-40B4-BE49-F238E27FC236}">
                  <a16:creationId xmlns:a16="http://schemas.microsoft.com/office/drawing/2014/main" id="{1245905A-07B7-C7A2-9FCC-B3238F126BB9}"/>
                </a:ext>
              </a:extLst>
            </p:cNvPr>
            <p:cNvSpPr/>
            <p:nvPr/>
          </p:nvSpPr>
          <p:spPr>
            <a:xfrm>
              <a:off x="5077783" y="1741802"/>
              <a:ext cx="792088" cy="864096"/>
            </a:xfrm>
            <a:prstGeom prst="flowChartConnector">
              <a:avLst/>
            </a:prstGeom>
            <a:solidFill>
              <a:srgbClr val="FFCC00"/>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8" name="Flowchart: Connector 7">
              <a:extLst>
                <a:ext uri="{FF2B5EF4-FFF2-40B4-BE49-F238E27FC236}">
                  <a16:creationId xmlns:a16="http://schemas.microsoft.com/office/drawing/2014/main" id="{25203380-4A61-C98E-0299-4F4CF337B3DE}"/>
                </a:ext>
              </a:extLst>
            </p:cNvPr>
            <p:cNvSpPr/>
            <p:nvPr/>
          </p:nvSpPr>
          <p:spPr>
            <a:xfrm>
              <a:off x="7199531" y="2512366"/>
              <a:ext cx="792088" cy="864096"/>
            </a:xfrm>
            <a:prstGeom prst="flowChartConnector">
              <a:avLst/>
            </a:prstGeom>
            <a:solidFill>
              <a:srgbClr val="00AEEF"/>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9" name="Flowchart: Connector 8">
              <a:extLst>
                <a:ext uri="{FF2B5EF4-FFF2-40B4-BE49-F238E27FC236}">
                  <a16:creationId xmlns:a16="http://schemas.microsoft.com/office/drawing/2014/main" id="{0CE99069-1523-6BFD-F311-F1C42E53AD09}"/>
                </a:ext>
              </a:extLst>
            </p:cNvPr>
            <p:cNvSpPr/>
            <p:nvPr/>
          </p:nvSpPr>
          <p:spPr>
            <a:xfrm>
              <a:off x="4047062" y="4256030"/>
              <a:ext cx="792088" cy="864096"/>
            </a:xfrm>
            <a:prstGeom prst="flowChartConnector">
              <a:avLst/>
            </a:prstGeom>
            <a:solidFill>
              <a:srgbClr val="F5822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0" name="Flowchart: Connector 9">
              <a:extLst>
                <a:ext uri="{FF2B5EF4-FFF2-40B4-BE49-F238E27FC236}">
                  <a16:creationId xmlns:a16="http://schemas.microsoft.com/office/drawing/2014/main" id="{4E75D926-A8C4-13C8-4184-A9AA1590B405}"/>
                </a:ext>
              </a:extLst>
            </p:cNvPr>
            <p:cNvSpPr/>
            <p:nvPr/>
          </p:nvSpPr>
          <p:spPr>
            <a:xfrm>
              <a:off x="6407443" y="5116427"/>
              <a:ext cx="792088" cy="864096"/>
            </a:xfrm>
            <a:prstGeom prst="flowChartConnector">
              <a:avLst/>
            </a:prstGeom>
            <a:solidFill>
              <a:srgbClr val="213F61"/>
            </a:solid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EG"/>
            </a:p>
          </p:txBody>
        </p:sp>
      </p:grpSp>
      <p:sp>
        <p:nvSpPr>
          <p:cNvPr id="11" name="Rectangle 10">
            <a:extLst>
              <a:ext uri="{FF2B5EF4-FFF2-40B4-BE49-F238E27FC236}">
                <a16:creationId xmlns:a16="http://schemas.microsoft.com/office/drawing/2014/main" id="{AFBD3F2A-D58E-F92F-3236-5013CEE80857}"/>
              </a:ext>
            </a:extLst>
          </p:cNvPr>
          <p:cNvSpPr/>
          <p:nvPr/>
        </p:nvSpPr>
        <p:spPr>
          <a:xfrm>
            <a:off x="1898703" y="931046"/>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تحديات مؤسسات التعليم العالي في الوطن العربي</a:t>
            </a:r>
          </a:p>
        </p:txBody>
      </p:sp>
      <p:sp>
        <p:nvSpPr>
          <p:cNvPr id="12" name="Rectangle 11">
            <a:extLst>
              <a:ext uri="{FF2B5EF4-FFF2-40B4-BE49-F238E27FC236}">
                <a16:creationId xmlns:a16="http://schemas.microsoft.com/office/drawing/2014/main" id="{5D5C8787-7F66-3AC9-6B36-B7C5C3A24BE4}"/>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2768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arn(inVertic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993367" y="2955539"/>
            <a:ext cx="2766143" cy="400110"/>
          </a:xfrm>
          <a:prstGeom prst="rect">
            <a:avLst/>
          </a:prstGeom>
        </p:spPr>
        <p:txBody>
          <a:bodyPr wrap="square">
            <a:spAutoFit/>
          </a:bodyPr>
          <a:lstStyle/>
          <a:p>
            <a:pPr lvl="0" algn="ctr"/>
            <a:r>
              <a:rPr lang="ar-JO" sz="2000" b="1" dirty="0">
                <a:latin typeface="Alexandria" pitchFamily="2" charset="-78"/>
                <a:cs typeface="Alexandria" pitchFamily="2" charset="-78"/>
              </a:rPr>
              <a:t>التشاركية</a:t>
            </a:r>
            <a:endParaRPr lang="en-US" sz="2000" b="1" dirty="0">
              <a:latin typeface="Alexandria" pitchFamily="2" charset="-78"/>
              <a:cs typeface="Alexandria" pitchFamily="2" charset="-78"/>
            </a:endParaRPr>
          </a:p>
        </p:txBody>
      </p:sp>
      <p:sp>
        <p:nvSpPr>
          <p:cNvPr id="14" name="Rectangle 13"/>
          <p:cNvSpPr/>
          <p:nvPr/>
        </p:nvSpPr>
        <p:spPr>
          <a:xfrm>
            <a:off x="8149636" y="5235873"/>
            <a:ext cx="3058427" cy="707886"/>
          </a:xfrm>
          <a:prstGeom prst="rect">
            <a:avLst/>
          </a:prstGeom>
        </p:spPr>
        <p:txBody>
          <a:bodyPr wrap="square">
            <a:spAutoFit/>
          </a:bodyPr>
          <a:lstStyle/>
          <a:p>
            <a:pPr algn="ctr"/>
            <a:r>
              <a:rPr lang="ar-JO" sz="2000" b="1" dirty="0">
                <a:latin typeface="Alexandria" pitchFamily="2" charset="-78"/>
                <a:cs typeface="Alexandria" pitchFamily="2" charset="-78"/>
              </a:rPr>
              <a:t>إنشاء المراكز الوطنية للأبحاث</a:t>
            </a:r>
            <a:endParaRPr lang="en-GB" sz="2000" dirty="0">
              <a:latin typeface="Alexandria" pitchFamily="2" charset="-78"/>
              <a:cs typeface="Alexandria" pitchFamily="2" charset="-78"/>
            </a:endParaRPr>
          </a:p>
        </p:txBody>
      </p:sp>
      <p:sp>
        <p:nvSpPr>
          <p:cNvPr id="15" name="Rectangle 14"/>
          <p:cNvSpPr/>
          <p:nvPr/>
        </p:nvSpPr>
        <p:spPr>
          <a:xfrm>
            <a:off x="4965579" y="5761046"/>
            <a:ext cx="3049233" cy="400110"/>
          </a:xfrm>
          <a:prstGeom prst="rect">
            <a:avLst/>
          </a:prstGeom>
        </p:spPr>
        <p:txBody>
          <a:bodyPr wrap="none">
            <a:spAutoFit/>
          </a:bodyPr>
          <a:lstStyle/>
          <a:p>
            <a:r>
              <a:rPr lang="ar-JO" sz="2000" b="1" dirty="0">
                <a:latin typeface="Alexandria" pitchFamily="2" charset="-78"/>
                <a:cs typeface="Alexandria" pitchFamily="2" charset="-78"/>
              </a:rPr>
              <a:t>عدم </a:t>
            </a:r>
            <a:r>
              <a:rPr lang="ar-AE" sz="2000" b="1" dirty="0">
                <a:latin typeface="Alexandria" pitchFamily="2" charset="-78"/>
                <a:cs typeface="Alexandria" pitchFamily="2" charset="-78"/>
              </a:rPr>
              <a:t>إ</a:t>
            </a:r>
            <a:r>
              <a:rPr lang="ar-JO" sz="2000" b="1" dirty="0">
                <a:latin typeface="Alexandria" pitchFamily="2" charset="-78"/>
                <a:cs typeface="Alexandria" pitchFamily="2" charset="-78"/>
              </a:rPr>
              <a:t>هدار المال والجهد</a:t>
            </a:r>
            <a:endParaRPr lang="en-GB" sz="2000" dirty="0">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D2DE2280-87EC-9862-0815-2F58AE9C61F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4171" y="-10474"/>
            <a:ext cx="2305141" cy="1076343"/>
          </a:xfrm>
          <a:prstGeom prst="rect">
            <a:avLst/>
          </a:prstGeom>
        </p:spPr>
      </p:pic>
      <p:sp>
        <p:nvSpPr>
          <p:cNvPr id="11" name="TextBox 10">
            <a:extLst>
              <a:ext uri="{FF2B5EF4-FFF2-40B4-BE49-F238E27FC236}">
                <a16:creationId xmlns:a16="http://schemas.microsoft.com/office/drawing/2014/main" id="{93EC32CB-9BD8-EF92-AD12-B0A1C5FA9E1C}"/>
              </a:ext>
            </a:extLst>
          </p:cNvPr>
          <p:cNvSpPr txBox="1"/>
          <p:nvPr/>
        </p:nvSpPr>
        <p:spPr>
          <a:xfrm>
            <a:off x="-716217" y="5111016"/>
            <a:ext cx="6097904"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الاستفادة من البحوث العالمية</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13" name="Picture 12">
            <a:extLst>
              <a:ext uri="{FF2B5EF4-FFF2-40B4-BE49-F238E27FC236}">
                <a16:creationId xmlns:a16="http://schemas.microsoft.com/office/drawing/2014/main" id="{1C63E57D-D2B3-F49B-F78B-6C51E2869F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2025" y="787874"/>
            <a:ext cx="7416824" cy="5122027"/>
          </a:xfrm>
          <a:prstGeom prst="rect">
            <a:avLst/>
          </a:prstGeom>
        </p:spPr>
      </p:pic>
      <p:sp>
        <p:nvSpPr>
          <p:cNvPr id="18" name="TextBox 17">
            <a:extLst>
              <a:ext uri="{FF2B5EF4-FFF2-40B4-BE49-F238E27FC236}">
                <a16:creationId xmlns:a16="http://schemas.microsoft.com/office/drawing/2014/main" id="{8B7F7021-9811-43AA-BAFE-93EF6C32B2E7}"/>
              </a:ext>
            </a:extLst>
          </p:cNvPr>
          <p:cNvSpPr txBox="1"/>
          <p:nvPr/>
        </p:nvSpPr>
        <p:spPr>
          <a:xfrm>
            <a:off x="3537181" y="2586688"/>
            <a:ext cx="4185728" cy="1137812"/>
          </a:xfrm>
          <a:prstGeom prst="rect">
            <a:avLst/>
          </a:prstGeom>
          <a:noFill/>
        </p:spPr>
        <p:txBody>
          <a:bodyPr wrap="square">
            <a:spAutoFit/>
          </a:bodyPr>
          <a:lstStyle/>
          <a:p>
            <a:pPr algn="ctr" rtl="1">
              <a:lnSpc>
                <a:spcPct val="150000"/>
              </a:lnSpc>
            </a:pPr>
            <a:r>
              <a:rPr lang="ar-JO" sz="2400" b="1" dirty="0">
                <a:solidFill>
                  <a:prstClr val="black"/>
                </a:solidFill>
                <a:latin typeface="Tw Cen MT" panose="020B0602020104020603"/>
                <a:cs typeface="Alexandria" pitchFamily="2" charset="-78"/>
              </a:rPr>
              <a:t>دعم البحث العلمي</a:t>
            </a:r>
            <a:endParaRPr lang="ar-AE" sz="2400" b="1" dirty="0">
              <a:solidFill>
                <a:prstClr val="black"/>
              </a:solidFill>
              <a:latin typeface="Tw Cen MT" panose="020B0602020104020603"/>
              <a:cs typeface="Alexandria" pitchFamily="2" charset="-78"/>
            </a:endParaRPr>
          </a:p>
          <a:p>
            <a:pPr algn="ctr" rtl="1">
              <a:lnSpc>
                <a:spcPct val="150000"/>
              </a:lnSpc>
            </a:pPr>
            <a:r>
              <a:rPr lang="ar-JO" sz="2400" b="1" dirty="0">
                <a:solidFill>
                  <a:prstClr val="black"/>
                </a:solidFill>
                <a:latin typeface="Tw Cen MT" panose="020B0602020104020603"/>
                <a:cs typeface="Alexandria" pitchFamily="2" charset="-78"/>
              </a:rPr>
              <a:t> في الجامعات</a:t>
            </a:r>
            <a:endParaRPr lang="ar-JO" sz="2400" dirty="0">
              <a:solidFill>
                <a:prstClr val="black"/>
              </a:solidFill>
              <a:latin typeface="Tw Cen MT" panose="020B0602020104020603"/>
              <a:cs typeface="Alexandria" pitchFamily="2" charset="-78"/>
            </a:endParaRPr>
          </a:p>
        </p:txBody>
      </p:sp>
      <p:sp>
        <p:nvSpPr>
          <p:cNvPr id="2" name="Rectangle 1">
            <a:extLst>
              <a:ext uri="{FF2B5EF4-FFF2-40B4-BE49-F238E27FC236}">
                <a16:creationId xmlns:a16="http://schemas.microsoft.com/office/drawing/2014/main" id="{7B0F79E5-D61D-5913-AF79-774B76A3121C}"/>
              </a:ext>
            </a:extLst>
          </p:cNvPr>
          <p:cNvSpPr/>
          <p:nvPr/>
        </p:nvSpPr>
        <p:spPr>
          <a:xfrm>
            <a:off x="1739972" y="835037"/>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مقترحات لتطوير مؤسسات التعليم العالي</a:t>
            </a:r>
          </a:p>
        </p:txBody>
      </p:sp>
      <p:sp>
        <p:nvSpPr>
          <p:cNvPr id="3" name="Rectangle 2">
            <a:extLst>
              <a:ext uri="{FF2B5EF4-FFF2-40B4-BE49-F238E27FC236}">
                <a16:creationId xmlns:a16="http://schemas.microsoft.com/office/drawing/2014/main" id="{25405176-FA1A-4E41-DCB0-5E0255CE3C1D}"/>
              </a:ext>
            </a:extLst>
          </p:cNvPr>
          <p:cNvSpPr/>
          <p:nvPr/>
        </p:nvSpPr>
        <p:spPr>
          <a:xfrm>
            <a:off x="1676739" y="557174"/>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238859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heel(1)">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heel(1)">
                                      <p:cBhvr>
                                        <p:cTn id="2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976321" y="2552533"/>
            <a:ext cx="2766143" cy="707886"/>
          </a:xfrm>
          <a:prstGeom prst="rect">
            <a:avLst/>
          </a:prstGeom>
        </p:spPr>
        <p:txBody>
          <a:bodyPr wrap="square">
            <a:spAutoFit/>
          </a:bodyPr>
          <a:lstStyle/>
          <a:p>
            <a:pPr lvl="0" algn="ctr"/>
            <a:r>
              <a:rPr lang="ar-JO" sz="2000" b="1" dirty="0">
                <a:latin typeface="Alexandria" pitchFamily="2" charset="-78"/>
                <a:cs typeface="Alexandria" pitchFamily="2" charset="-78"/>
              </a:rPr>
              <a:t>الكفايات المعرفية والشخصية</a:t>
            </a:r>
            <a:endParaRPr lang="en-US" sz="2000" b="1" dirty="0">
              <a:latin typeface="Alexandria" pitchFamily="2" charset="-78"/>
              <a:cs typeface="Alexandria" pitchFamily="2" charset="-78"/>
            </a:endParaRPr>
          </a:p>
        </p:txBody>
      </p:sp>
      <p:sp>
        <p:nvSpPr>
          <p:cNvPr id="14" name="Rectangle 13"/>
          <p:cNvSpPr/>
          <p:nvPr/>
        </p:nvSpPr>
        <p:spPr>
          <a:xfrm>
            <a:off x="8976321" y="5039598"/>
            <a:ext cx="2730235" cy="400110"/>
          </a:xfrm>
          <a:prstGeom prst="rect">
            <a:avLst/>
          </a:prstGeom>
        </p:spPr>
        <p:txBody>
          <a:bodyPr wrap="none">
            <a:spAutoFit/>
          </a:bodyPr>
          <a:lstStyle/>
          <a:p>
            <a:r>
              <a:rPr lang="ar-JO" sz="2000" b="1" dirty="0">
                <a:latin typeface="Alexandria" pitchFamily="2" charset="-78"/>
                <a:cs typeface="Alexandria" pitchFamily="2" charset="-78"/>
              </a:rPr>
              <a:t>الكفايات التخطيطية </a:t>
            </a:r>
            <a:endParaRPr lang="en-GB" sz="2000" dirty="0">
              <a:latin typeface="Alexandria" pitchFamily="2" charset="-78"/>
              <a:cs typeface="Alexandria" pitchFamily="2" charset="-78"/>
            </a:endParaRPr>
          </a:p>
        </p:txBody>
      </p:sp>
      <p:sp>
        <p:nvSpPr>
          <p:cNvPr id="15" name="Rectangle 14"/>
          <p:cNvSpPr/>
          <p:nvPr/>
        </p:nvSpPr>
        <p:spPr>
          <a:xfrm>
            <a:off x="4743736" y="5737061"/>
            <a:ext cx="2967479" cy="400110"/>
          </a:xfrm>
          <a:prstGeom prst="rect">
            <a:avLst/>
          </a:prstGeom>
        </p:spPr>
        <p:txBody>
          <a:bodyPr wrap="none">
            <a:spAutoFit/>
          </a:bodyPr>
          <a:lstStyle/>
          <a:p>
            <a:r>
              <a:rPr lang="ar-JO" sz="2000" b="1" dirty="0">
                <a:latin typeface="Alexandria" pitchFamily="2" charset="-78"/>
                <a:cs typeface="Alexandria" pitchFamily="2" charset="-78"/>
              </a:rPr>
              <a:t>معايير التنمية المهنية</a:t>
            </a:r>
            <a:endParaRPr lang="en-GB" sz="20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8739C292-9A77-B963-8C3C-DD1FCC701D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58922" y="-31613"/>
            <a:ext cx="2305141" cy="1076343"/>
          </a:xfrm>
          <a:prstGeom prst="rect">
            <a:avLst/>
          </a:prstGeom>
        </p:spPr>
      </p:pic>
      <p:sp>
        <p:nvSpPr>
          <p:cNvPr id="18" name="TextBox 17">
            <a:extLst>
              <a:ext uri="{FF2B5EF4-FFF2-40B4-BE49-F238E27FC236}">
                <a16:creationId xmlns:a16="http://schemas.microsoft.com/office/drawing/2014/main" id="{C4CCA466-7D82-062B-DEFB-34EFECF713DA}"/>
              </a:ext>
            </a:extLst>
          </p:cNvPr>
          <p:cNvSpPr txBox="1"/>
          <p:nvPr/>
        </p:nvSpPr>
        <p:spPr>
          <a:xfrm>
            <a:off x="377528" y="4966166"/>
            <a:ext cx="511873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معايير المسؤولية المجتمعية </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19" name="Picture 18">
            <a:extLst>
              <a:ext uri="{FF2B5EF4-FFF2-40B4-BE49-F238E27FC236}">
                <a16:creationId xmlns:a16="http://schemas.microsoft.com/office/drawing/2014/main" id="{873E15C5-6BDC-8E28-35A2-9CC5461D4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3697" y="744155"/>
            <a:ext cx="7416824" cy="5122027"/>
          </a:xfrm>
          <a:prstGeom prst="rect">
            <a:avLst/>
          </a:prstGeom>
        </p:spPr>
      </p:pic>
      <p:sp>
        <p:nvSpPr>
          <p:cNvPr id="20" name="TextBox 19">
            <a:extLst>
              <a:ext uri="{FF2B5EF4-FFF2-40B4-BE49-F238E27FC236}">
                <a16:creationId xmlns:a16="http://schemas.microsoft.com/office/drawing/2014/main" id="{8B7F7021-9811-43AA-BAFE-93EF6C32B2E7}"/>
              </a:ext>
            </a:extLst>
          </p:cNvPr>
          <p:cNvSpPr txBox="1"/>
          <p:nvPr/>
        </p:nvSpPr>
        <p:spPr>
          <a:xfrm>
            <a:off x="3799439" y="2525152"/>
            <a:ext cx="3393639" cy="1425262"/>
          </a:xfrm>
          <a:prstGeom prst="rect">
            <a:avLst/>
          </a:prstGeom>
          <a:noFill/>
        </p:spPr>
        <p:txBody>
          <a:bodyPr wrap="square">
            <a:spAutoFit/>
          </a:bodyPr>
          <a:lstStyle/>
          <a:p>
            <a:pPr algn="ctr" rtl="1">
              <a:lnSpc>
                <a:spcPct val="150000"/>
              </a:lnSpc>
            </a:pPr>
            <a:r>
              <a:rPr lang="ar-JO" sz="2000" b="1" dirty="0">
                <a:solidFill>
                  <a:prstClr val="black"/>
                </a:solidFill>
                <a:latin typeface="Tw Cen MT" panose="020B0602020104020603"/>
                <a:cs typeface="Alexandria" pitchFamily="2" charset="-78"/>
              </a:rPr>
              <a:t>إيجاد القيادات الجامعية الطموحة المبدعة</a:t>
            </a:r>
          </a:p>
          <a:p>
            <a:pPr algn="ctr" rtl="1">
              <a:lnSpc>
                <a:spcPct val="150000"/>
              </a:lnSpc>
            </a:pPr>
            <a:r>
              <a:rPr lang="ar-JO" sz="2000" b="1" dirty="0">
                <a:solidFill>
                  <a:prstClr val="black"/>
                </a:solidFill>
                <a:latin typeface="Tw Cen MT" panose="020B0602020104020603"/>
                <a:cs typeface="Alexandria" pitchFamily="2" charset="-78"/>
              </a:rPr>
              <a:t>المؤهلة بالكفايات</a:t>
            </a:r>
            <a:endParaRPr lang="ar-JO" sz="2000" dirty="0">
              <a:solidFill>
                <a:prstClr val="black"/>
              </a:solidFill>
              <a:latin typeface="Tw Cen MT" panose="020B0602020104020603"/>
              <a:cs typeface="Alexandria" pitchFamily="2" charset="-78"/>
            </a:endParaRPr>
          </a:p>
        </p:txBody>
      </p:sp>
      <p:sp>
        <p:nvSpPr>
          <p:cNvPr id="2" name="Rectangle 1">
            <a:extLst>
              <a:ext uri="{FF2B5EF4-FFF2-40B4-BE49-F238E27FC236}">
                <a16:creationId xmlns:a16="http://schemas.microsoft.com/office/drawing/2014/main" id="{7E90E09D-12AD-A0DE-EF66-FBC509EFA57C}"/>
              </a:ext>
            </a:extLst>
          </p:cNvPr>
          <p:cNvSpPr/>
          <p:nvPr/>
        </p:nvSpPr>
        <p:spPr>
          <a:xfrm>
            <a:off x="1739972" y="735662"/>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مقترحات لتطوير مؤسسات التعليم العالي</a:t>
            </a:r>
          </a:p>
        </p:txBody>
      </p:sp>
      <p:sp>
        <p:nvSpPr>
          <p:cNvPr id="3" name="Rectangle 2">
            <a:extLst>
              <a:ext uri="{FF2B5EF4-FFF2-40B4-BE49-F238E27FC236}">
                <a16:creationId xmlns:a16="http://schemas.microsoft.com/office/drawing/2014/main" id="{6495A312-176A-2E52-F16D-BA5A7C59C462}"/>
              </a:ext>
            </a:extLst>
          </p:cNvPr>
          <p:cNvSpPr/>
          <p:nvPr/>
        </p:nvSpPr>
        <p:spPr>
          <a:xfrm>
            <a:off x="1653936" y="460840"/>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27103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circle(in)">
                                      <p:cBhvr>
                                        <p:cTn id="11" dur="2000"/>
                                        <p:tgtEl>
                                          <p:spTgt spid="1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circle(in)">
                                      <p:cBhvr>
                                        <p:cTn id="15" dur="2000"/>
                                        <p:tgtEl>
                                          <p:spTgt spid="15"/>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heel(1)">
                                      <p:cBhvr>
                                        <p:cTn id="19"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2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640182" y="4366590"/>
            <a:ext cx="2766143" cy="707886"/>
          </a:xfrm>
          <a:prstGeom prst="rect">
            <a:avLst/>
          </a:prstGeom>
        </p:spPr>
        <p:txBody>
          <a:bodyPr wrap="square">
            <a:spAutoFit/>
          </a:bodyPr>
          <a:lstStyle/>
          <a:p>
            <a:pPr lvl="0" algn="ctr"/>
            <a:r>
              <a:rPr lang="ar-JO" sz="2000" b="1" dirty="0">
                <a:latin typeface="Alexandria" pitchFamily="2" charset="-78"/>
                <a:cs typeface="Alexandria" pitchFamily="2" charset="-78"/>
              </a:rPr>
              <a:t>استخدام التكنولوجيا المتقدمة</a:t>
            </a:r>
            <a:endParaRPr lang="en-US" sz="2000" b="1" dirty="0">
              <a:latin typeface="Alexandria" pitchFamily="2" charset="-78"/>
              <a:cs typeface="Alexandria" pitchFamily="2" charset="-78"/>
            </a:endParaRPr>
          </a:p>
        </p:txBody>
      </p:sp>
      <p:sp>
        <p:nvSpPr>
          <p:cNvPr id="14" name="Rectangle 13"/>
          <p:cNvSpPr/>
          <p:nvPr/>
        </p:nvSpPr>
        <p:spPr>
          <a:xfrm>
            <a:off x="8904312" y="2716606"/>
            <a:ext cx="2945646" cy="707886"/>
          </a:xfrm>
          <a:prstGeom prst="rect">
            <a:avLst/>
          </a:prstGeom>
        </p:spPr>
        <p:txBody>
          <a:bodyPr wrap="square">
            <a:spAutoFit/>
          </a:bodyPr>
          <a:lstStyle/>
          <a:p>
            <a:pPr algn="ctr"/>
            <a:r>
              <a:rPr lang="ar-JO" sz="2000" b="1" dirty="0">
                <a:latin typeface="Alexandria" pitchFamily="2" charset="-78"/>
                <a:cs typeface="Alexandria" pitchFamily="2" charset="-78"/>
              </a:rPr>
              <a:t>تبنّي النظام التعليمي متعدد التخصص</a:t>
            </a:r>
            <a:endParaRPr lang="en-GB" sz="2000" dirty="0">
              <a:latin typeface="Alexandria" pitchFamily="2" charset="-78"/>
              <a:cs typeface="Alexandria" pitchFamily="2" charset="-78"/>
            </a:endParaRPr>
          </a:p>
        </p:txBody>
      </p:sp>
      <p:sp>
        <p:nvSpPr>
          <p:cNvPr id="15" name="Rectangle 14"/>
          <p:cNvSpPr/>
          <p:nvPr/>
        </p:nvSpPr>
        <p:spPr>
          <a:xfrm>
            <a:off x="8185440" y="4856995"/>
            <a:ext cx="2468946" cy="400110"/>
          </a:xfrm>
          <a:prstGeom prst="rect">
            <a:avLst/>
          </a:prstGeom>
        </p:spPr>
        <p:txBody>
          <a:bodyPr wrap="none">
            <a:spAutoFit/>
          </a:bodyPr>
          <a:lstStyle/>
          <a:p>
            <a:r>
              <a:rPr lang="ar-JO" sz="2000" b="1" dirty="0">
                <a:latin typeface="Alexandria" pitchFamily="2" charset="-78"/>
                <a:cs typeface="Alexandria" pitchFamily="2" charset="-78"/>
              </a:rPr>
              <a:t>تعزيز ثقافة الجودة</a:t>
            </a:r>
            <a:endParaRPr lang="en-GB" sz="20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73070535-ECE8-FB58-E731-FDF79A7B2D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9064" y="1179060"/>
            <a:ext cx="6570023" cy="4490864"/>
          </a:xfrm>
          <a:prstGeom prst="rect">
            <a:avLst/>
          </a:prstGeom>
        </p:spPr>
      </p:pic>
      <p:sp>
        <p:nvSpPr>
          <p:cNvPr id="11" name="TextBox 10">
            <a:extLst>
              <a:ext uri="{FF2B5EF4-FFF2-40B4-BE49-F238E27FC236}">
                <a16:creationId xmlns:a16="http://schemas.microsoft.com/office/drawing/2014/main" id="{5819570F-F630-90A4-77B4-F08C66D1C79B}"/>
              </a:ext>
            </a:extLst>
          </p:cNvPr>
          <p:cNvSpPr txBox="1"/>
          <p:nvPr/>
        </p:nvSpPr>
        <p:spPr>
          <a:xfrm>
            <a:off x="3406325" y="5634433"/>
            <a:ext cx="4392488"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rPr>
              <a:t>تدويل التعليم العالي</a:t>
            </a:r>
            <a:endParaRPr kumimoji="0" lang="ko-KR" altLang="en-US" sz="20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13" name="TextBox 12">
            <a:extLst>
              <a:ext uri="{FF2B5EF4-FFF2-40B4-BE49-F238E27FC236}">
                <a16:creationId xmlns:a16="http://schemas.microsoft.com/office/drawing/2014/main" id="{872B9137-D22D-36DE-FCC2-AB572DF3CE3C}"/>
              </a:ext>
            </a:extLst>
          </p:cNvPr>
          <p:cNvSpPr txBox="1"/>
          <p:nvPr/>
        </p:nvSpPr>
        <p:spPr>
          <a:xfrm>
            <a:off x="3791744" y="3053510"/>
            <a:ext cx="3395096" cy="461665"/>
          </a:xfrm>
          <a:prstGeom prst="rect">
            <a:avLst/>
          </a:prstGeom>
          <a:noFill/>
        </p:spPr>
        <p:txBody>
          <a:bodyPr wrap="square">
            <a:spAutoFit/>
          </a:bodyPr>
          <a:lstStyle/>
          <a:p>
            <a:pPr algn="ctr"/>
            <a:r>
              <a:rPr lang="ar-JO" sz="2400" b="1" dirty="0">
                <a:solidFill>
                  <a:prstClr val="black"/>
                </a:solidFill>
                <a:latin typeface="Tw Cen MT" panose="020B0602020104020603"/>
                <a:cs typeface="Alexandria" pitchFamily="2" charset="-78"/>
              </a:rPr>
              <a:t>تحو</a:t>
            </a:r>
            <a:r>
              <a:rPr lang="ar-AE" sz="2400" b="1" dirty="0">
                <a:solidFill>
                  <a:prstClr val="black"/>
                </a:solidFill>
                <a:latin typeface="Tw Cen MT" panose="020B0602020104020603"/>
                <a:cs typeface="Alexandria" pitchFamily="2" charset="-78"/>
              </a:rPr>
              <a:t>ّ</a:t>
            </a:r>
            <a:r>
              <a:rPr lang="ar-JO" sz="2400" b="1" dirty="0">
                <a:solidFill>
                  <a:prstClr val="black"/>
                </a:solidFill>
                <a:latin typeface="Tw Cen MT" panose="020B0602020104020603"/>
                <a:cs typeface="Alexandria" pitchFamily="2" charset="-78"/>
              </a:rPr>
              <a:t>لات إيجابية</a:t>
            </a:r>
            <a:endParaRPr lang="ar-JO" sz="2000" dirty="0">
              <a:solidFill>
                <a:prstClr val="black"/>
              </a:solidFill>
              <a:latin typeface="Tw Cen MT" panose="020B0602020104020603"/>
              <a:cs typeface="Alexandria" pitchFamily="2" charset="-78"/>
            </a:endParaRPr>
          </a:p>
        </p:txBody>
      </p:sp>
      <p:sp>
        <p:nvSpPr>
          <p:cNvPr id="2" name="Rectangle 1">
            <a:extLst>
              <a:ext uri="{FF2B5EF4-FFF2-40B4-BE49-F238E27FC236}">
                <a16:creationId xmlns:a16="http://schemas.microsoft.com/office/drawing/2014/main" id="{D9EDAAC6-59DE-FD7C-78B6-22EB0198995B}"/>
              </a:ext>
            </a:extLst>
          </p:cNvPr>
          <p:cNvSpPr/>
          <p:nvPr/>
        </p:nvSpPr>
        <p:spPr>
          <a:xfrm>
            <a:off x="2074986" y="692492"/>
            <a:ext cx="7780146" cy="461665"/>
          </a:xfrm>
          <a:prstGeom prst="rect">
            <a:avLst/>
          </a:prstGeom>
        </p:spPr>
        <p:txBody>
          <a:bodyPr wrap="square">
            <a:spAutoFit/>
          </a:bodyPr>
          <a:lstStyle/>
          <a:p>
            <a:pPr lvl="0" algn="ctr" rtl="1"/>
            <a:r>
              <a:rPr lang="ar-JO" sz="2400" b="1" dirty="0">
                <a:solidFill>
                  <a:srgbClr val="00B0F0"/>
                </a:solidFill>
                <a:latin typeface="Alexandria" pitchFamily="2" charset="-78"/>
                <a:ea typeface="Times New Roman" pitchFamily="18" charset="0"/>
                <a:cs typeface="Alexandria" pitchFamily="2" charset="-78"/>
              </a:rPr>
              <a:t>مقترحات لتطوير مؤسسات التعليم العالي</a:t>
            </a:r>
          </a:p>
        </p:txBody>
      </p:sp>
      <p:sp>
        <p:nvSpPr>
          <p:cNvPr id="3" name="Rectangle 2">
            <a:extLst>
              <a:ext uri="{FF2B5EF4-FFF2-40B4-BE49-F238E27FC236}">
                <a16:creationId xmlns:a16="http://schemas.microsoft.com/office/drawing/2014/main" id="{5DF124D7-3EFA-0F99-EEE7-41AD48D76BAC}"/>
              </a:ext>
            </a:extLst>
          </p:cNvPr>
          <p:cNvSpPr/>
          <p:nvPr/>
        </p:nvSpPr>
        <p:spPr>
          <a:xfrm>
            <a:off x="2011753" y="414629"/>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98CE57D-1AC3-AFAE-62D8-107AF410C8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3329" y="-26220"/>
            <a:ext cx="2305141" cy="1076343"/>
          </a:xfrm>
          <a:prstGeom prst="rect">
            <a:avLst/>
          </a:prstGeom>
        </p:spPr>
      </p:pic>
    </p:spTree>
    <p:custDataLst>
      <p:tags r:id="rId1"/>
    </p:custDataLst>
    <p:extLst>
      <p:ext uri="{BB962C8B-B14F-4D97-AF65-F5344CB8AC3E}">
        <p14:creationId xmlns:p14="http://schemas.microsoft.com/office/powerpoint/2010/main" val="730312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خاتمة</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234279" y="1135005"/>
            <a:ext cx="11748217" cy="5621103"/>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647601" y="1721762"/>
            <a:ext cx="10762875" cy="403183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dirty="0">
                <a:latin typeface="Alexandria" pitchFamily="2" charset="-78"/>
                <a:cs typeface="Alexandria" pitchFamily="2" charset="-78"/>
              </a:rPr>
              <a:t>تبيّن لنا أن التعليم العام والتعليم العالي يشكّلان منظومة متكاملة تهدف إلى بناء الإنسان وتنمية المجتمع. فقد تناولنا مفهوم التعليم العام</a:t>
            </a:r>
            <a:r>
              <a:rPr lang="ar-EG" sz="1600" dirty="0">
                <a:latin typeface="Alexandria" pitchFamily="2" charset="-78"/>
                <a:cs typeface="Alexandria" pitchFamily="2" charset="-78"/>
              </a:rPr>
              <a:t>،</a:t>
            </a:r>
            <a:r>
              <a:rPr lang="ar-JO" sz="1600" dirty="0">
                <a:latin typeface="Alexandria" pitchFamily="2" charset="-78"/>
                <a:cs typeface="Alexandria" pitchFamily="2" charset="-78"/>
              </a:rPr>
              <a:t> والتعليم العالي وخصائص</a:t>
            </a:r>
            <a:r>
              <a:rPr lang="ar-EG" sz="1600" dirty="0">
                <a:latin typeface="Alexandria" pitchFamily="2" charset="-78"/>
                <a:cs typeface="Alexandria" pitchFamily="2" charset="-78"/>
              </a:rPr>
              <a:t>ه</a:t>
            </a:r>
            <a:r>
              <a:rPr lang="ar-JO" sz="1600" dirty="0">
                <a:latin typeface="Alexandria" pitchFamily="2" charset="-78"/>
                <a:cs typeface="Alexandria" pitchFamily="2" charset="-78"/>
              </a:rPr>
              <a:t>، والأسس الفلسفية التي يقومان عليها، ثم ركّزنا على أهمية مؤسسات التعليم العالي ودورها المحوري في إعداد الكفاءات البشرية، وإنتاج المعرفة، وخدمة المجتمع، ودعم التنمية الشاملة.كما استعرضنا أهداف مؤسسات التعليم العالي المعرفية والثقافية والقيمية والمجتمعية، وأنماط التعليم العالي وتصنيفات مؤسساته، إضافة إلى التحديات التي تواجه هذه المؤسسات في ظل المتغيرات المعاصرة، مع التأكيد على ضرورة تطويرها لمواكبة متطلبات سوق العمل والتحول نحو مجتمع المعرفة.وبذلك يتضح أن </a:t>
            </a:r>
            <a:r>
              <a:rPr lang="ar-JO" sz="1600" b="1" dirty="0">
                <a:latin typeface="Alexandria" pitchFamily="2" charset="-78"/>
                <a:cs typeface="Alexandria" pitchFamily="2" charset="-78"/>
              </a:rPr>
              <a:t>التعليم العالي لم يعد يقتصر على نقل المعرفة، بل أصبح أداة استراتيجية لإعداد المواطن القادر على الإبداع والمشاركة الفاعلة في تنمية مجتمعه وبناء مستقبله.</a:t>
            </a:r>
            <a:endParaRPr lang="ar-EG" sz="1600" b="1"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2A8D51F-136E-AEF1-FFE6-48B0FC26542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1972B8-F61D-CEC8-8A78-22313A4672A7}"/>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290" b="88525" l="5818" r="96364">
                        <a14:foregroundMark x1="35636" y1="57923" x2="35636" y2="57923"/>
                        <a14:foregroundMark x1="36364" y1="42077" x2="36364" y2="42077"/>
                        <a14:foregroundMark x1="49455" y1="33333" x2="49455" y2="33333"/>
                        <a14:foregroundMark x1="76727" y1="56284" x2="76727" y2="56284"/>
                        <a14:foregroundMark x1="75273" y1="42623" x2="75273" y2="42623"/>
                        <a14:foregroundMark x1="80727" y1="59016" x2="80727" y2="67213"/>
                        <a14:foregroundMark x1="82909" y1="78142" x2="82909" y2="78142"/>
                        <a14:foregroundMark x1="89818" y1="83060" x2="89818" y2="83060"/>
                        <a14:foregroundMark x1="94909" y1="81421" x2="94909" y2="81421"/>
                        <a14:foregroundMark x1="96364" y1="82514" x2="94909" y2="80328"/>
                        <a14:foregroundMark x1="67636" y1="35519" x2="67636" y2="35519"/>
                        <a14:foregroundMark x1="67636" y1="50273" x2="67636" y2="50273"/>
                        <a14:foregroundMark x1="78545" y1="48634" x2="78545" y2="48634"/>
                        <a14:foregroundMark x1="73818" y1="39891" x2="73818" y2="39891"/>
                        <a14:foregroundMark x1="70909" y1="42623" x2="70909" y2="42623"/>
                        <a14:foregroundMark x1="45818" y1="57923" x2="45818" y2="57923"/>
                        <a14:foregroundMark x1="21818" y1="58470" x2="21818" y2="58470"/>
                        <a14:foregroundMark x1="21091" y1="49180" x2="21091" y2="49180"/>
                        <a14:foregroundMark x1="28364" y1="35519" x2="28364" y2="35519"/>
                        <a14:foregroundMark x1="20727" y1="54645" x2="20000" y2="55738"/>
                        <a14:foregroundMark x1="5818" y1="81967" x2="5818" y2="81967"/>
                        <a14:foregroundMark x1="28364" y1="47541" x2="28364" y2="47541"/>
                        <a14:foregroundMark x1="26545" y1="36612" x2="26545" y2="36612"/>
                        <a14:foregroundMark x1="26545" y1="35519" x2="26545" y2="35519"/>
                        <a14:foregroundMark x1="64727" y1="40437" x2="64727" y2="40437"/>
                        <a14:foregroundMark x1="45818" y1="17486" x2="48364" y2="19126"/>
                        <a14:foregroundMark x1="52727" y1="42077" x2="52727" y2="42077"/>
                        <a14:foregroundMark x1="45455" y1="32787" x2="45455" y2="32787"/>
                        <a14:foregroundMark x1="30182" y1="53005" x2="30182" y2="53005"/>
                        <a14:foregroundMark x1="30909" y1="39891" x2="30909" y2="39891"/>
                        <a14:foregroundMark x1="95636" y1="84153" x2="95636" y2="84153"/>
                      </a14:backgroundRemoval>
                    </a14:imgEffect>
                  </a14:imgLayer>
                </a14:imgProps>
              </a:ext>
            </a:extLst>
          </a:blip>
          <a:stretch>
            <a:fillRect/>
          </a:stretch>
        </p:blipFill>
        <p:spPr>
          <a:xfrm>
            <a:off x="-54851" y="4984730"/>
            <a:ext cx="2619375" cy="1950655"/>
          </a:xfrm>
          <a:prstGeom prst="rect">
            <a:avLst/>
          </a:prstGeom>
        </p:spPr>
      </p:pic>
    </p:spTree>
    <p:custDataLst>
      <p:tags r:id="rId1"/>
    </p:custDataLst>
    <p:extLst>
      <p:ext uri="{BB962C8B-B14F-4D97-AF65-F5344CB8AC3E}">
        <p14:creationId xmlns:p14="http://schemas.microsoft.com/office/powerpoint/2010/main" val="10055283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8|17.8|10.7"/>
</p:tagLst>
</file>

<file path=ppt/tags/tag2.xml><?xml version="1.0" encoding="utf-8"?>
<p:tagLst xmlns:a="http://schemas.openxmlformats.org/drawingml/2006/main" xmlns:r="http://schemas.openxmlformats.org/officeDocument/2006/relationships" xmlns:p="http://schemas.openxmlformats.org/presentationml/2006/main">
  <p:tag name="TIMING" val="|14.6"/>
</p:tagLst>
</file>

<file path=ppt/tags/tag3.xml><?xml version="1.0" encoding="utf-8"?>
<p:tagLst xmlns:a="http://schemas.openxmlformats.org/drawingml/2006/main" xmlns:r="http://schemas.openxmlformats.org/officeDocument/2006/relationships" xmlns:p="http://schemas.openxmlformats.org/presentationml/2006/main">
  <p:tag name="TIMING" val="|14.6"/>
</p:tagLst>
</file>

<file path=ppt/tags/tag4.xml><?xml version="1.0" encoding="utf-8"?>
<p:tagLst xmlns:a="http://schemas.openxmlformats.org/drawingml/2006/main" xmlns:r="http://schemas.openxmlformats.org/officeDocument/2006/relationships" xmlns:p="http://schemas.openxmlformats.org/presentationml/2006/main">
  <p:tag name="TIMING" val="|14.6"/>
</p:tagLst>
</file>

<file path=ppt/tags/tag5.xml><?xml version="1.0" encoding="utf-8"?>
<p:tagLst xmlns:a="http://schemas.openxmlformats.org/drawingml/2006/main" xmlns:r="http://schemas.openxmlformats.org/officeDocument/2006/relationships" xmlns:p="http://schemas.openxmlformats.org/presentationml/2006/main">
  <p:tag name="TIMING" val="|14.6"/>
</p:tagLst>
</file>

<file path=ppt/tags/tag6.xml><?xml version="1.0" encoding="utf-8"?>
<p:tagLst xmlns:a="http://schemas.openxmlformats.org/drawingml/2006/main" xmlns:r="http://schemas.openxmlformats.org/officeDocument/2006/relationships" xmlns:p="http://schemas.openxmlformats.org/presentationml/2006/main">
  <p:tag name="TIMING" val="|14.6"/>
</p:tagLst>
</file>

<file path=ppt/tags/tag7.xml><?xml version="1.0" encoding="utf-8"?>
<p:tagLst xmlns:a="http://schemas.openxmlformats.org/drawingml/2006/main" xmlns:r="http://schemas.openxmlformats.org/officeDocument/2006/relationships" xmlns:p="http://schemas.openxmlformats.org/presentationml/2006/main">
  <p:tag name="TIMING" val="|14.6"/>
</p:tagLst>
</file>

<file path=ppt/tags/tag8.xml><?xml version="1.0" encoding="utf-8"?>
<p:tagLst xmlns:a="http://schemas.openxmlformats.org/drawingml/2006/main" xmlns:r="http://schemas.openxmlformats.org/officeDocument/2006/relationships" xmlns:p="http://schemas.openxmlformats.org/presentationml/2006/main">
  <p:tag name="TIMING" val="|14.6"/>
</p:tagLst>
</file>

<file path=ppt/tags/tag9.xml><?xml version="1.0" encoding="utf-8"?>
<p:tagLst xmlns:a="http://schemas.openxmlformats.org/drawingml/2006/main" xmlns:r="http://schemas.openxmlformats.org/officeDocument/2006/relationships" xmlns:p="http://schemas.openxmlformats.org/presentationml/2006/main">
  <p:tag name="TIMING" val="|14.6"/>
</p:tagLst>
</file>

<file path=ppt/tags/tag10.xml><?xml version="1.0" encoding="utf-8"?>
<p:tagLst xmlns:a="http://schemas.openxmlformats.org/drawingml/2006/main" xmlns:r="http://schemas.openxmlformats.org/officeDocument/2006/relationships" xmlns:p="http://schemas.openxmlformats.org/presentationml/2006/main">
  <p:tag name="TIMING" val="|14.6"/>
</p:tagLst>
</file>

<file path=ppt/tags/tag11.xml><?xml version="1.0" encoding="utf-8"?>
<p:tagLst xmlns:a="http://schemas.openxmlformats.org/drawingml/2006/main" xmlns:r="http://schemas.openxmlformats.org/officeDocument/2006/relationships" xmlns:p="http://schemas.openxmlformats.org/presentationml/2006/main">
  <p:tag name="TIMING" val="|14.6"/>
</p:tagLst>
</file>

<file path=ppt/tags/tag12.xml><?xml version="1.0" encoding="utf-8"?>
<p:tagLst xmlns:a="http://schemas.openxmlformats.org/drawingml/2006/main" xmlns:r="http://schemas.openxmlformats.org/officeDocument/2006/relationships" xmlns:p="http://schemas.openxmlformats.org/presentationml/2006/main">
  <p:tag name="TIMING" val="|0.7"/>
</p:tagLst>
</file>

<file path=ppt/tags/tag13.xml><?xml version="1.0" encoding="utf-8"?>
<p:tagLst xmlns:a="http://schemas.openxmlformats.org/drawingml/2006/main" xmlns:r="http://schemas.openxmlformats.org/officeDocument/2006/relationships" xmlns:p="http://schemas.openxmlformats.org/presentationml/2006/main">
  <p:tag name="TIMING" val="|0.9"/>
</p:tagLst>
</file>

<file path=ppt/tags/tag14.xml><?xml version="1.0" encoding="utf-8"?>
<p:tagLst xmlns:a="http://schemas.openxmlformats.org/drawingml/2006/main" xmlns:r="http://schemas.openxmlformats.org/officeDocument/2006/relationships" xmlns:p="http://schemas.openxmlformats.org/presentationml/2006/main">
  <p:tag name="TIMING" val="|6.4"/>
</p:tagLst>
</file>

<file path=ppt/tags/tag15.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C5A0AB4-5E19-4D83-8409-59CEDDE018F8}">
  <ds:schemaRefs>
    <ds:schemaRef ds:uri="http://schemas.microsoft.com/office/2006/metadata/properties"/>
    <ds:schemaRef ds:uri="http://purl.org/dc/dcmitype/"/>
    <ds:schemaRef ds:uri="http://www.w3.org/XML/1998/namespace"/>
    <ds:schemaRef ds:uri="http://purl.org/dc/terms/"/>
    <ds:schemaRef ds:uri="d13aca44-ef33-4cf4-9980-7f0b00e6eeb9"/>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63194512-876E-437F-BA0D-72675A455B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0ABA5A-DC78-4AF7-8E1B-743888095B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32381</TotalTime>
  <Words>2988</Words>
  <Application>Microsoft Office PowerPoint</Application>
  <PresentationFormat>Widescreen</PresentationFormat>
  <Paragraphs>339</Paragraphs>
  <Slides>46</Slides>
  <Notes>13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46</vt:i4>
      </vt:variant>
    </vt:vector>
  </HeadingPairs>
  <TitlesOfParts>
    <vt:vector size="58" baseType="lpstr">
      <vt:lpstr>Arial</vt:lpstr>
      <vt:lpstr>Roboto Light</vt:lpstr>
      <vt:lpstr>Calibri</vt:lpstr>
      <vt:lpstr>Alexandria</vt:lpstr>
      <vt:lpstr>Wingdings</vt:lpstr>
      <vt:lpstr>Times New Roman</vt:lpstr>
      <vt:lpstr>Calibri Light</vt:lpstr>
      <vt:lpstr>Century Gothic</vt:lpstr>
      <vt:lpstr>Tw Cen MT</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فلسفة مؤسسات التعليم العالي المرجوّة: تهدف مؤسسات التعليم العالي، في ضوء فلسفتها المعاصرة، إلى إحداث تغيير إيجابي ومستدام في الفرد والمجتمع، من خلال أبعاد متكاملة.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DR&gt; WARDA KLOUB</dc:creator>
  <cp:lastModifiedBy>Dr</cp:lastModifiedBy>
  <cp:revision>289</cp:revision>
  <dcterms:created xsi:type="dcterms:W3CDTF">2023-04-29T09:08:23Z</dcterms:created>
  <dcterms:modified xsi:type="dcterms:W3CDTF">2026-02-06T09:51:42Z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