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271" r:id="rId7"/>
    <p:sldId id="313" r:id="rId8"/>
    <p:sldId id="524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7" r:id="rId19"/>
    <p:sldId id="481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483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487" r:id="rId43"/>
    <p:sldId id="519" r:id="rId44"/>
    <p:sldId id="520" r:id="rId45"/>
    <p:sldId id="521" r:id="rId46"/>
    <p:sldId id="522" r:id="rId47"/>
    <p:sldId id="523" r:id="rId48"/>
    <p:sldId id="306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524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81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483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487"/>
            <p14:sldId id="519"/>
            <p14:sldId id="520"/>
            <p14:sldId id="521"/>
            <p14:sldId id="522"/>
            <p14:sldId id="523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-8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384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195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414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( 611)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7592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Understanding resources and costs, and the ability to meet demand</a:t>
            </a:r>
            <a:endParaRPr 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79664" y="2951242"/>
            <a:ext cx="7106686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that creating value generates costs and how this influences business model management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to structure costs – reviewing costs and the breakeven model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79664" y="2951242"/>
            <a:ext cx="7106686" cy="2091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Congratulations!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business idea is brilliant!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what?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FA5110-D303-8E99-9318-4AD8A70C4786}"/>
              </a:ext>
            </a:extLst>
          </p:cNvPr>
          <p:cNvSpPr txBox="1"/>
          <p:nvPr/>
        </p:nvSpPr>
        <p:spPr>
          <a:xfrm>
            <a:off x="4801380" y="1241295"/>
            <a:ext cx="49141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Value proposition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DAB81E31-73CD-EEAD-C1F6-EDB24B530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7688" y="2099123"/>
            <a:ext cx="3384312" cy="379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868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500" b="0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miter lim="800000"/>
                </a:ln>
                <a:noFill/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0394D7F-FCB2-2AE4-6BFB-4417C2AA9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1465236"/>
            <a:ext cx="7725136" cy="486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49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293395" y="1468532"/>
            <a:ext cx="8799901" cy="4507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is your business going to be run and how is your product or service going to be produced?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the most important issues?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a certain extent depends on the nature of the business </a:t>
            </a:r>
            <a:r>
              <a:rPr kumimoji="0" lang="en-GB" alt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eg.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New product differing requirements to retail operation.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500" b="0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miter lim="800000"/>
                </a:ln>
                <a:noFill/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786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</a:t>
            </a: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operations </a:t>
            </a: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are transformation processes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60B4782-A03D-771D-A968-63A241B2B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203" y="2119008"/>
            <a:ext cx="9075821" cy="484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5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2298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your inputs?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 will they be sourced from and how much will they cost?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 equipment, raw materials, services, running costs.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 the channels through which you are going to reach the customers.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63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398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Operations and human resource requirements</a:t>
            </a:r>
          </a:p>
          <a:p>
            <a:pPr marL="533400" marR="0" lvl="0" indent="-5334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GB" altLang="en-US" sz="15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People </a:t>
            </a:r>
          </a:p>
          <a:p>
            <a:pPr marL="933450" marR="0" lvl="1" indent="-5334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Management team? </a:t>
            </a:r>
          </a:p>
          <a:p>
            <a:pPr marL="1314450" marR="0" lvl="2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Specialities </a:t>
            </a:r>
          </a:p>
          <a:p>
            <a:pPr marL="1314450" marR="0" lvl="2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their duties? </a:t>
            </a:r>
          </a:p>
          <a:p>
            <a:pPr marL="933450" marR="0" lvl="1" indent="-5334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your current personnel needs? </a:t>
            </a:r>
          </a:p>
          <a:p>
            <a:pPr marL="1314450" marR="0" lvl="2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skills/roles do you need to source elsewhere</a:t>
            </a:r>
          </a:p>
          <a:p>
            <a:pPr marL="1314450" marR="0" lvl="2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 will you source this from – internal or external?</a:t>
            </a:r>
          </a:p>
          <a:p>
            <a:pPr marL="933450" marR="0" lvl="1" indent="-5334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Salaries, benefits?</a:t>
            </a:r>
          </a:p>
          <a:p>
            <a:pPr marL="1314450" marR="0" lvl="2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Attract and keep staff/skills/expertise in context of industry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09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16668" y="1285192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5" y="1468530"/>
            <a:ext cx="8803529" cy="4655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Operations and human resource requirements</a:t>
            </a:r>
          </a:p>
          <a:p>
            <a:pPr marL="533400" marR="0" lvl="0" indent="-5334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</a:t>
            </a:r>
            <a:r>
              <a:rPr lang="en-GB" altLang="en-US" sz="1500" b="1" u="sng" dirty="0">
                <a:solidFill>
                  <a:prstClr val="black"/>
                </a:solidFill>
                <a:latin typeface="Calibri" panose="020F0502020204030204"/>
              </a:rPr>
              <a:t>Location </a:t>
            </a:r>
            <a:endParaRPr kumimoji="0" lang="en-GB" altLang="en-US" sz="15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 will you be located?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what type of premises?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advantages </a:t>
            </a:r>
            <a:r>
              <a:rPr kumimoji="0" lang="en-GB" alt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eg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visibility, access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close to markets/suppliers?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you will get product to market or market to service?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will supplies get to you?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COSTS of these? (buy or rent?)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Consider any legal requirements.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237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Example exercise: features and benefits </a:t>
            </a:r>
            <a:endParaRPr kumimoji="0" lang="en-GB" alt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220A088-F50E-609E-F1E4-02FEC6CC3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062" y="2175751"/>
            <a:ext cx="9797716" cy="418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599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16668" y="1285192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25580" y="1955809"/>
            <a:ext cx="8803529" cy="3103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Features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those things that make up the product/service – its practical utility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those things that people perceive they are buying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alt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of features and benefits of your product/service will help you identify a market, target a market and price more appropriately.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14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16668" y="1285192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5" y="1468530"/>
            <a:ext cx="8803529" cy="3541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Also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have to know the features in order to set up an operation to deliver these.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have to know the benefits as the basis of your promotional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22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5" y="1468530"/>
            <a:ext cx="8803529" cy="343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Now in your groups…</a:t>
            </a:r>
            <a:endParaRPr lang="en-GB" sz="2200" dirty="0">
              <a:solidFill>
                <a:prstClr val="black"/>
              </a:solidFill>
              <a:latin typeface="Calibri" panose="020F05020202040302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the features of your product/service?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the benefits for the customer?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inputs (resources, activities, partnerships) are required?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these inputs cost?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994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Structuring costs: breakeven model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7B2371B-372D-2C5C-017E-C72C15BE6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324" y="3133468"/>
            <a:ext cx="3858914" cy="229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4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processes generate costs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C7AB6EF-DD24-A5E7-280F-8684436C2D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71" y="1562095"/>
            <a:ext cx="9792100" cy="557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685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deliver value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62E8D31-D306-EF12-B4E2-3B81BAA953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984" y="1440051"/>
            <a:ext cx="8989962" cy="516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48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Fixed costs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will have to be paid no matter how many units are produced.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Variable costs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e.g. material costs per unit will increase as output increases.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difference between the variable costs and sales price is known as the ‘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contribution’.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24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What is your unit of sale?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srgbClr val="FF0000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srgbClr val="FF0000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srgbClr val="FF0000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FBF6781-AB22-BBDE-B6AF-54999524B4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558" y="2059640"/>
            <a:ext cx="8877300" cy="321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077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Breakeven Chart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51409A2-BAAF-9D94-D2A6-24DA823DF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592" y="1660530"/>
            <a:ext cx="7884476" cy="503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557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Construct a Graph: Excel spreadsheet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39BB718-F415-B15B-9E63-69E6E14F7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2710" y="1772843"/>
            <a:ext cx="6450127" cy="4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10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breakeven point can also be established using the following calculations: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in units =</a:t>
            </a:r>
            <a:r>
              <a:rPr kumimoji="0" lang="en-GB" altLang="en-US" sz="2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Fixed Costs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Contribution per unit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Sale Value =</a:t>
            </a:r>
            <a:r>
              <a:rPr kumimoji="0" lang="en-GB" altLang="en-US" sz="2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Fixed Costs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    	   	                                     % contribution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260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Cathie’s Colourful Carpets</a:t>
            </a:r>
            <a:endParaRPr kumimoji="0" lang="en-GB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Calculate the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points for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in units =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in sales value =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happens if Cathie reduces her selling price by 10%?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in units = 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Breakeven point in sales value =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4650157-A0A1-D663-89A8-AF0ABE76A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892" y="1651770"/>
            <a:ext cx="4123163" cy="4108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92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Break even chart: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it to monitor actual sales and set targets.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honest and again record your assumptions made and check back to sales forecasts, costing and capacity.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do not breakeven in year 1, you need to do this for a 2 year period to find the breakeven point.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7927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43544" y="1367934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altLang="en-US" sz="2800" dirty="0">
                <a:solidFill>
                  <a:prstClr val="black"/>
                </a:solidFill>
                <a:latin typeface="Calibri" panose="020F0502020204030204"/>
              </a:rPr>
              <a:t>Consider :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altLang="en-US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can the business reach breakeven sooner?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if the business does not reach breakeven in year 1?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your business, what is your unit of sale?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you have more than one product?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Start thinking about your breakeven model?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744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Finance and your business plan: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your businesses you need to construct a breakeven model and 2 year cashflow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need a sales forecast to feed into the income section of the cashflow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need to address the funding required and  where you will be seeking funding from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203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Finance (Cash Flow)and Risk  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C790C03-9DED-DAAA-D4A8-EEE3520A7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499" y="3440180"/>
            <a:ext cx="2894166" cy="193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852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Most new ventures need funding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Cashflow Challenges – inventory, employees trained &amp; paid, promotional plan put into operation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Capital Investments – buildings, equipment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Lengthy New Product Development (NPD)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24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Cashflow Challenges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Inadequate financial resources is one of the primary reasons new firms fail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example, a firm usually fails if it burns through all it capital before becoming profitable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firm can run out of cash even if it has good customers and products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Most entrepreneurs need credit or capital to cover cashflow shortfalls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94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Cashflow forecast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Shows timings and amounts of all income and expenditure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cash-based accounting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Individual for the business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this project, you will need to put your own cashflow spreadsheet together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7091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Cashflow Template </a:t>
            </a:r>
            <a:b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(example template on VISION)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302FCB6-FB24-8719-9D4C-D7BA3B2349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588" y="1994076"/>
            <a:ext cx="5706351" cy="456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08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How do you establish funding requirement?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Cashflow forecast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Month by month projected income and expenditure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3-year projection for Bank funding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5-ear projection for Capital investment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need a 2-year cashflow forecast in your business plan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001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Cashflow Assumptions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Remember to record your assumptions </a:t>
            </a:r>
            <a:r>
              <a:rPr kumimoji="0" lang="en-US" alt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eg.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Income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Cash received 30 days after sale – </a:t>
            </a:r>
            <a:r>
              <a:rPr kumimoji="0" lang="en-US" altLang="en-US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(refer back to your sales forecast)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Expenses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Rent &amp; Rates – paid monthly, all inclusive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677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Funding requirements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Once you have your cashflow forecast you can look at peak funding requirements. You can then address where the required cash will come from.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Then feed these figures into your cashflow showing bank loans, investors cash etc coming in and repayments going out!  Record assumptions</a:t>
            </a: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350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91671" y="1097446"/>
            <a:ext cx="9510144" cy="4788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Risks, problems and assumptions</a:t>
            </a:r>
            <a:endParaRPr kumimoji="0" lang="en-US" alt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section should accompany the cashflow forecasts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not omit. If you do the reader may think: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are naïve or stupid, or both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hope to pull the wool over the readers eyes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do not have enough objectivity to recognize and deal with assumptions and problems.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8431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0495" y="1097445"/>
            <a:ext cx="9351320" cy="58592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Risks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Addressing these helps you demonstrate that you have thought of them and can handle them: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Run out of cash before orders are secured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Potential price cutting by competitors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Unfavourable industry trends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Design or manufacturing costs exceed estimates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projections not achieved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not meet product launch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Difficulties in procuring raw materials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Difficulties in obtaining bank credit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Run out of cash after orders pour in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Customers do not pay you</a:t>
            </a:r>
            <a:endParaRPr lang="en-GB" altLang="en-US" sz="4000" dirty="0">
              <a:solidFill>
                <a:srgbClr val="FF0000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243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0494" y="1097445"/>
            <a:ext cx="9727531" cy="4286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Your Business Plans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your businesses you need to construct a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2-year cashflow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cashflow to identify how much funding your require to launch your business.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need to address the funding required and  where you will be seeking funding from. This will be covered next.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116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500" b="0" i="0" u="none" strike="noStrike" kern="1200" cap="none" spc="0" normalizeH="0" baseline="0" noProof="0">
                <a:ln w="22225">
                  <a:solidFill>
                    <a:prstClr val="black"/>
                  </a:solidFill>
                  <a:miter lim="800000"/>
                </a:ln>
                <a:noFill/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Sources of Finance	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100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5824" y="1097445"/>
            <a:ext cx="9922202" cy="4415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Finance available (theoretically) (1/3)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INTERNAL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sources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Personal funds: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Savings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Re-mortgages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Family and friends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Retained profit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firms are started with some investment from owners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8814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49923" y="1097445"/>
            <a:ext cx="9922202" cy="4415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dirty="0">
                <a:solidFill>
                  <a:prstClr val="black"/>
                </a:solidFill>
                <a:latin typeface="Calibri Light" panose="020F0302020204030204"/>
              </a:rPr>
              <a:t>Finance available (theoretically) (2/3)</a:t>
            </a:r>
            <a:endParaRPr lang="en-GB" altLang="en-US" sz="3200" dirty="0">
              <a:solidFill>
                <a:prstClr val="black"/>
              </a:solidFill>
              <a:latin typeface="Calibri Light" panose="020F03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EXTERNAL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sources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2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Debt</a:t>
            </a:r>
          </a:p>
          <a:p>
            <a:pPr marL="148590" marR="0" lvl="0" indent="-14859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8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Banks </a:t>
            </a:r>
          </a:p>
          <a:p>
            <a:pPr marL="148590" marR="0" lvl="0" indent="-14859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8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Loans </a:t>
            </a:r>
          </a:p>
          <a:p>
            <a:pPr marL="0" marR="0" lvl="0" indent="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Overdraft</a:t>
            </a:r>
          </a:p>
          <a:p>
            <a:pPr marL="0" marR="0" lvl="0" indent="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2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Equity</a:t>
            </a:r>
          </a:p>
          <a:p>
            <a:pPr marL="148590" marR="0" lvl="0" indent="-14859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8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Venture capital</a:t>
            </a:r>
          </a:p>
          <a:p>
            <a:pPr marL="148590" marR="0" lvl="0" indent="-14859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8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Informal investors</a:t>
            </a:r>
          </a:p>
          <a:p>
            <a:pPr marL="445770" marR="0" lvl="1" indent="-148590" algn="l" defTabSz="594360" rtl="0" eaLnBrk="1" fontAlgn="auto" latinLnBrk="0" hangingPunct="1">
              <a:lnSpc>
                <a:spcPct val="9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56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angels</a:t>
            </a:r>
          </a:p>
          <a:p>
            <a:pPr marL="445770" marR="0" lvl="1" indent="-148590" algn="l" defTabSz="594360" rtl="0" eaLnBrk="1" fontAlgn="auto" latinLnBrk="0" hangingPunct="1">
              <a:lnSpc>
                <a:spcPct val="90000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r>
              <a:rPr kumimoji="0" lang="en-GB" sz="156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Non-exec. directors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48590" marR="0" lvl="0" indent="-14859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Wingdings" pitchFamily="2" charset="2"/>
              <a:buChar char=""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155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84539" y="1562095"/>
            <a:ext cx="9922202" cy="4415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Finance available (theoretically) (3/3)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 sector: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Grants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Soft loans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Venture capital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Competitions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example, local authority, LEC, regional government, national government, Europe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Also industry specific – high tech (SMART) or manufacturing </a:t>
            </a:r>
          </a:p>
          <a:p>
            <a:pPr marR="0" lvl="0" algn="l" defTabSz="594360" rtl="0" eaLnBrk="1" fontAlgn="auto" latinLnBrk="0" hangingPunct="1">
              <a:lnSpc>
                <a:spcPct val="90000"/>
              </a:lnSpc>
              <a:spcBef>
                <a:spcPts val="65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649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84539" y="1562095"/>
            <a:ext cx="9922202" cy="4415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Other liquidity aids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Hire purchase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Leasing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Trade credit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Factoring services</a:t>
            </a:r>
            <a:endParaRPr kumimoji="0" lang="en-GB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473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84539" y="1562095"/>
            <a:ext cx="9922202" cy="44154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Venture capital: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	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VC companies 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Look for high growth potential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charset="2"/>
              </a:rPr>
              <a:t> high return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charset="2"/>
              </a:rPr>
              <a:t>Look for a strong entrepreneurial team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charset="2"/>
              </a:rPr>
              <a:t>Look for a firm offering a USP</a:t>
            </a: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Wingdings" charset="2"/>
              </a:rPr>
              <a:t>Usually put in a NED for monitoring, networking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1751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932448" y="1397680"/>
            <a:ext cx="5156998" cy="46120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Informal investors: one method of closing the funding gap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angels are very important to the SME sector because: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 not require the quick return that formal VC companies do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Are less likely to want direct involvement with the firm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Offer smaller financial amounts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Can act in consortia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expertise, experience, contacts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often greatest value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Management, strategy, etc…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credibility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angel matching services provided, e.g. LINC Scotland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792017" y="3801082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B3E7675-826D-E91E-1D98-8E68621CF794}"/>
              </a:ext>
            </a:extLst>
          </p:cNvPr>
          <p:cNvSpPr txBox="1"/>
          <p:nvPr/>
        </p:nvSpPr>
        <p:spPr>
          <a:xfrm>
            <a:off x="6094592" y="4388621"/>
            <a:ext cx="609700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Informal venture capital: business angels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EFEEDA-B306-4C29-86A8-37AC2DC71DC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59D818-3592-4058-ADB6-ACA7D3F21AA8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49100919-8a76-4266-be0c-7dc583902cb4"/>
    <ds:schemaRef ds:uri="d13aca44-ef33-4cf4-9980-7f0b00e6eeb9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01B61260-441D-4DF4-8D9F-FE641A1E2F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1347</Words>
  <Application>Microsoft Office PowerPoint</Application>
  <PresentationFormat>Custom</PresentationFormat>
  <Paragraphs>340</Paragraphs>
  <Slides>46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23</cp:revision>
  <dcterms:created xsi:type="dcterms:W3CDTF">2023-04-29T09:08:23Z</dcterms:created>
  <dcterms:modified xsi:type="dcterms:W3CDTF">2025-03-26T14:28:06Z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