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599"/>
  </p:normalViewPr>
  <p:slideViewPr>
    <p:cSldViewPr>
      <p:cViewPr varScale="1">
        <p:scale>
          <a:sx n="68" d="100"/>
          <a:sy n="68" d="100"/>
        </p:scale>
        <p:origin x="3256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rgbClr val="808080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‹#›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rgbClr val="808080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‹#›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rgbClr val="808080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‹#›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rgbClr val="808080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‹#›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rgbClr val="808080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‹#›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125016" y="9884359"/>
            <a:ext cx="5312410" cy="6350"/>
          </a:xfrm>
          <a:custGeom>
            <a:avLst/>
            <a:gdLst/>
            <a:ahLst/>
            <a:cxnLst/>
            <a:rect l="l" t="t" r="r" b="b"/>
            <a:pathLst>
              <a:path w="5312410" h="6350">
                <a:moveTo>
                  <a:pt x="5312029" y="0"/>
                </a:moveTo>
                <a:lnTo>
                  <a:pt x="0" y="0"/>
                </a:lnTo>
                <a:lnTo>
                  <a:pt x="0" y="6095"/>
                </a:lnTo>
                <a:lnTo>
                  <a:pt x="5312029" y="6095"/>
                </a:lnTo>
                <a:lnTo>
                  <a:pt x="5312029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2/8/23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82741" y="9917379"/>
            <a:ext cx="749935" cy="1657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0" i="0">
                <a:solidFill>
                  <a:srgbClr val="808080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‹#›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21053" y="3903090"/>
            <a:ext cx="492252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latin typeface="Georgia"/>
                <a:cs typeface="Georgia"/>
              </a:rPr>
              <a:t>Training</a:t>
            </a:r>
            <a:r>
              <a:rPr sz="2800" b="1" spc="-25" dirty="0">
                <a:latin typeface="Georgia"/>
                <a:cs typeface="Georgia"/>
              </a:rPr>
              <a:t> </a:t>
            </a:r>
            <a:r>
              <a:rPr sz="2800" b="1" spc="-5" dirty="0">
                <a:latin typeface="Georgia"/>
                <a:cs typeface="Georgia"/>
              </a:rPr>
              <a:t>and</a:t>
            </a:r>
            <a:r>
              <a:rPr sz="2800" b="1" spc="-20" dirty="0">
                <a:latin typeface="Georgia"/>
                <a:cs typeface="Georgia"/>
              </a:rPr>
              <a:t> </a:t>
            </a:r>
            <a:r>
              <a:rPr sz="2800" b="1" spc="-5" dirty="0">
                <a:latin typeface="Georgia"/>
                <a:cs typeface="Georgia"/>
              </a:rPr>
              <a:t>Development</a:t>
            </a:r>
            <a:endParaRPr sz="2800">
              <a:latin typeface="Georgia"/>
              <a:cs typeface="Georg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1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6713"/>
            <a:ext cx="5245735" cy="16929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Some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Important</a:t>
            </a:r>
            <a:r>
              <a:rPr sz="1400" b="1" u="sng" spc="-1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Definitions</a:t>
            </a:r>
            <a:endParaRPr sz="1400">
              <a:latin typeface="Georgia"/>
              <a:cs typeface="Georgia"/>
            </a:endParaRPr>
          </a:p>
          <a:p>
            <a:pPr marL="12700" marR="89535">
              <a:lnSpc>
                <a:spcPct val="108800"/>
              </a:lnSpc>
              <a:spcBef>
                <a:spcPts val="1050"/>
              </a:spcBef>
            </a:pPr>
            <a:r>
              <a:rPr sz="1200" b="1" dirty="0">
                <a:latin typeface="Georgia"/>
                <a:cs typeface="Georgia"/>
              </a:rPr>
              <a:t>Learning </a:t>
            </a:r>
            <a:r>
              <a:rPr sz="1200" spc="-5" dirty="0">
                <a:latin typeface="Georgia"/>
                <a:cs typeface="Georgia"/>
              </a:rPr>
              <a:t>is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broadest </a:t>
            </a:r>
            <a:r>
              <a:rPr sz="1200" dirty="0">
                <a:latin typeface="Georgia"/>
                <a:cs typeface="Georgia"/>
              </a:rPr>
              <a:t>term </a:t>
            </a:r>
            <a:r>
              <a:rPr sz="1200" spc="-5" dirty="0">
                <a:latin typeface="Georgia"/>
                <a:cs typeface="Georgia"/>
              </a:rPr>
              <a:t>of all,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act of acquiring knowledge or </a:t>
            </a:r>
            <a:r>
              <a:rPr sz="1200" dirty="0">
                <a:latin typeface="Georgia"/>
                <a:cs typeface="Georgia"/>
              </a:rPr>
              <a:t>skill,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Permanent </a:t>
            </a:r>
            <a:r>
              <a:rPr sz="1200" spc="-5" dirty="0">
                <a:latin typeface="Georgia"/>
                <a:cs typeface="Georgia"/>
              </a:rPr>
              <a:t>changes in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person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related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past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experiences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opportunity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acquire skills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knowledge</a:t>
            </a:r>
            <a:endParaRPr sz="1200">
              <a:latin typeface="Georgia"/>
              <a:cs typeface="Georgia"/>
            </a:endParaRPr>
          </a:p>
          <a:p>
            <a:pPr marL="12700" marR="5080">
              <a:lnSpc>
                <a:spcPct val="108800"/>
              </a:lnSpc>
              <a:spcBef>
                <a:spcPts val="1000"/>
              </a:spcBef>
            </a:pPr>
            <a:r>
              <a:rPr sz="1200" b="1" spc="-5" dirty="0">
                <a:latin typeface="Georgia"/>
                <a:cs typeface="Georgia"/>
              </a:rPr>
              <a:t>Training</a:t>
            </a:r>
            <a:r>
              <a:rPr sz="1200" b="1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must be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directed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acquiring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new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work,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even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program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about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giving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knowledge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only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knowledge must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aimed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at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facilitation of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new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30604" y="2697226"/>
            <a:ext cx="46062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Georgia"/>
                <a:cs typeface="Georgia"/>
              </a:rPr>
              <a:t>Development</a:t>
            </a:r>
            <a:r>
              <a:rPr sz="1200" b="1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activities are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not </a:t>
            </a:r>
            <a:r>
              <a:rPr sz="1200" spc="-5" dirty="0">
                <a:latin typeface="Georgia"/>
                <a:cs typeface="Georgia"/>
              </a:rPr>
              <a:t>job</a:t>
            </a:r>
            <a:r>
              <a:rPr sz="1200" dirty="0">
                <a:latin typeface="Georgia"/>
                <a:cs typeface="Georgia"/>
              </a:rPr>
              <a:t> related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but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 oriented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both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61990" y="2722117"/>
            <a:ext cx="581025" cy="17399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45"/>
              </a:lnSpc>
            </a:pPr>
            <a:r>
              <a:rPr sz="1200" spc="-5" dirty="0">
                <a:latin typeface="Georgia"/>
                <a:cs typeface="Georgia"/>
              </a:rPr>
              <a:t>p</a:t>
            </a:r>
            <a:r>
              <a:rPr sz="1200" spc="-10" dirty="0">
                <a:latin typeface="Georgia"/>
                <a:cs typeface="Georgia"/>
              </a:rPr>
              <a:t>e</a:t>
            </a:r>
            <a:r>
              <a:rPr sz="1200" dirty="0">
                <a:latin typeface="Georgia"/>
                <a:cs typeface="Georgia"/>
              </a:rPr>
              <a:t>rson</a:t>
            </a:r>
            <a:r>
              <a:rPr sz="1200" spc="-10" dirty="0">
                <a:latin typeface="Georgia"/>
                <a:cs typeface="Georgia"/>
              </a:rPr>
              <a:t>a</a:t>
            </a:r>
            <a:r>
              <a:rPr sz="1200" dirty="0">
                <a:latin typeface="Georgia"/>
                <a:cs typeface="Georgia"/>
              </a:rPr>
              <a:t>l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43304" y="2921761"/>
            <a:ext cx="1772920" cy="173990"/>
          </a:xfrm>
          <a:custGeom>
            <a:avLst/>
            <a:gdLst/>
            <a:ahLst/>
            <a:cxnLst/>
            <a:rect l="l" t="t" r="r" b="b"/>
            <a:pathLst>
              <a:path w="1772920" h="173989">
                <a:moveTo>
                  <a:pt x="1772666" y="0"/>
                </a:moveTo>
                <a:lnTo>
                  <a:pt x="0" y="0"/>
                </a:lnTo>
                <a:lnTo>
                  <a:pt x="0" y="173735"/>
                </a:lnTo>
                <a:lnTo>
                  <a:pt x="1772666" y="173735"/>
                </a:lnTo>
                <a:lnTo>
                  <a:pt x="1772666" y="0"/>
                </a:lnTo>
                <a:close/>
              </a:path>
            </a:pathLst>
          </a:custGeom>
          <a:solidFill>
            <a:srgbClr val="00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30604" y="2880105"/>
            <a:ext cx="5119370" cy="13487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8900"/>
              </a:lnSpc>
              <a:spcBef>
                <a:spcPts val="100"/>
              </a:spcBef>
            </a:pPr>
            <a:r>
              <a:rPr sz="1200" spc="-5" dirty="0">
                <a:latin typeface="Georgia"/>
                <a:cs typeface="Georgia"/>
              </a:rPr>
              <a:t>and organizational growth.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focus of such activities </a:t>
            </a:r>
            <a:r>
              <a:rPr sz="1200" dirty="0">
                <a:latin typeface="Georgia"/>
                <a:cs typeface="Georgia"/>
              </a:rPr>
              <a:t>is </a:t>
            </a:r>
            <a:r>
              <a:rPr sz="1200" spc="-5" dirty="0">
                <a:latin typeface="Georgia"/>
                <a:cs typeface="Georgia"/>
              </a:rPr>
              <a:t>on broadening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learner’s conceptual and perceptual base </a:t>
            </a:r>
            <a:r>
              <a:rPr sz="1200" dirty="0">
                <a:latin typeface="Georgia"/>
                <a:cs typeface="Georgia"/>
              </a:rPr>
              <a:t>in </a:t>
            </a:r>
            <a:r>
              <a:rPr sz="1200" spc="-5" dirty="0">
                <a:latin typeface="Georgia"/>
                <a:cs typeface="Georgia"/>
              </a:rPr>
              <a:t>areas </a:t>
            </a:r>
            <a:r>
              <a:rPr sz="1200" dirty="0">
                <a:latin typeface="Georgia"/>
                <a:cs typeface="Georgia"/>
              </a:rPr>
              <a:t>not </a:t>
            </a:r>
            <a:r>
              <a:rPr sz="1200" spc="-5" dirty="0">
                <a:latin typeface="Georgia"/>
                <a:cs typeface="Georgia"/>
              </a:rPr>
              <a:t>previously explored or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experienced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by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individual.</a:t>
            </a:r>
            <a:endParaRPr sz="1200">
              <a:latin typeface="Georgia"/>
              <a:cs typeface="Georgia"/>
            </a:endParaRPr>
          </a:p>
          <a:p>
            <a:pPr marL="12700" marR="137160">
              <a:lnSpc>
                <a:spcPct val="109200"/>
              </a:lnSpc>
              <a:spcBef>
                <a:spcPts val="1000"/>
              </a:spcBef>
            </a:pPr>
            <a:r>
              <a:rPr sz="1200" b="1" spc="-5" dirty="0">
                <a:latin typeface="Georgia"/>
                <a:cs typeface="Georgia"/>
              </a:rPr>
              <a:t>Education</a:t>
            </a:r>
            <a:r>
              <a:rPr sz="1200" b="1" spc="-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Theoretical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classroom or any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institution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education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which </a:t>
            </a:r>
            <a:r>
              <a:rPr sz="1200" dirty="0">
                <a:latin typeface="Georgia"/>
                <a:cs typeface="Georgia"/>
              </a:rPr>
              <a:t>is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process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systematic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learning </a:t>
            </a:r>
            <a:r>
              <a:rPr sz="1200" spc="-5" dirty="0">
                <a:latin typeface="Georgia"/>
                <a:cs typeface="Georgia"/>
              </a:rPr>
              <a:t>something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institution that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develops</a:t>
            </a:r>
            <a:r>
              <a:rPr sz="1200" dirty="0">
                <a:latin typeface="Georgia"/>
                <a:cs typeface="Georgia"/>
              </a:rPr>
              <a:t> a</a:t>
            </a:r>
            <a:r>
              <a:rPr sz="1200" spc="-5" dirty="0">
                <a:latin typeface="Georgia"/>
                <a:cs typeface="Georgia"/>
              </a:rPr>
              <a:t> sense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judgment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reasoning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employees.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2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6713"/>
            <a:ext cx="5300980" cy="62014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Difference between</a:t>
            </a:r>
            <a:r>
              <a:rPr sz="1400" b="1" u="sng" spc="1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Training</a:t>
            </a:r>
            <a:r>
              <a:rPr sz="1400" b="1" u="sng" spc="1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and</a:t>
            </a:r>
            <a:r>
              <a:rPr sz="1400" b="1" u="sng" spc="-1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Development</a:t>
            </a:r>
            <a:endParaRPr sz="1400">
              <a:latin typeface="Georgia"/>
              <a:cs typeface="Georgia"/>
            </a:endParaRPr>
          </a:p>
          <a:p>
            <a:pPr marL="12700" marR="5080" algn="just">
              <a:lnSpc>
                <a:spcPct val="108900"/>
              </a:lnSpc>
              <a:spcBef>
                <a:spcPts val="1045"/>
              </a:spcBef>
            </a:pPr>
            <a:r>
              <a:rPr sz="1200" spc="-5" dirty="0">
                <a:latin typeface="Georgia"/>
                <a:cs typeface="Georgia"/>
              </a:rPr>
              <a:t>Employee development is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joint, on-going effort on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part of an employee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organization for which </a:t>
            </a:r>
            <a:r>
              <a:rPr sz="1200" dirty="0">
                <a:latin typeface="Georgia"/>
                <a:cs typeface="Georgia"/>
              </a:rPr>
              <a:t>he </a:t>
            </a:r>
            <a:r>
              <a:rPr sz="1200" spc="-5" dirty="0">
                <a:latin typeface="Georgia"/>
                <a:cs typeface="Georgia"/>
              </a:rPr>
              <a:t>or she </a:t>
            </a:r>
            <a:r>
              <a:rPr sz="1200" dirty="0">
                <a:latin typeface="Georgia"/>
                <a:cs typeface="Georgia"/>
              </a:rPr>
              <a:t>works to </a:t>
            </a:r>
            <a:r>
              <a:rPr sz="1200" spc="-5" dirty="0">
                <a:latin typeface="Georgia"/>
                <a:cs typeface="Georgia"/>
              </a:rPr>
              <a:t>upgrade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planned growth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expansion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knowledge</a:t>
            </a:r>
            <a:r>
              <a:rPr sz="1200" dirty="0">
                <a:latin typeface="Georgia"/>
                <a:cs typeface="Georgia"/>
              </a:rPr>
              <a:t> 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expertise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beyond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present</a:t>
            </a:r>
            <a:r>
              <a:rPr sz="1200" dirty="0">
                <a:latin typeface="Georgia"/>
                <a:cs typeface="Georgia"/>
              </a:rPr>
              <a:t> job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requirements.</a:t>
            </a:r>
            <a:r>
              <a:rPr sz="1200" dirty="0">
                <a:latin typeface="Georgia"/>
                <a:cs typeface="Georgia"/>
              </a:rPr>
              <a:t> This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accomplished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through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systematic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experiences,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work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assignments,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assessment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efforts.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the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acquisition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knowledge,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</a:t>
            </a:r>
            <a:r>
              <a:rPr sz="1200" dirty="0">
                <a:latin typeface="Georgia"/>
                <a:cs typeface="Georgia"/>
              </a:rPr>
              <a:t> 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competencies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</a:t>
            </a:r>
            <a:r>
              <a:rPr sz="1200" dirty="0">
                <a:latin typeface="Georgia"/>
                <a:cs typeface="Georgia"/>
              </a:rPr>
              <a:t> a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result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teaching.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 teaches how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become </a:t>
            </a:r>
            <a:r>
              <a:rPr sz="1200" dirty="0">
                <a:latin typeface="Georgia"/>
                <a:cs typeface="Georgia"/>
              </a:rPr>
              <a:t>more </a:t>
            </a:r>
            <a:r>
              <a:rPr sz="1200" spc="-5" dirty="0">
                <a:latin typeface="Georgia"/>
                <a:cs typeface="Georgia"/>
              </a:rPr>
              <a:t>productive and effective at work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at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company.</a:t>
            </a:r>
            <a:r>
              <a:rPr sz="1200" dirty="0">
                <a:latin typeface="Georgia"/>
                <a:cs typeface="Georgia"/>
              </a:rPr>
              <a:t> 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other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words,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provides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 maximizes it.</a:t>
            </a:r>
            <a:endParaRPr sz="1200">
              <a:latin typeface="Georgia"/>
              <a:cs typeface="Georgia"/>
            </a:endParaRPr>
          </a:p>
          <a:p>
            <a:pPr marL="12700" marR="55880">
              <a:lnSpc>
                <a:spcPct val="109400"/>
              </a:lnSpc>
              <a:spcBef>
                <a:spcPts val="994"/>
              </a:spcBef>
            </a:pPr>
            <a:r>
              <a:rPr sz="1200" spc="-5" dirty="0">
                <a:latin typeface="Georgia"/>
                <a:cs typeface="Georgia"/>
              </a:rPr>
              <a:t>Employee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depends upon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individual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whether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 </a:t>
            </a:r>
            <a:r>
              <a:rPr sz="1200" dirty="0">
                <a:latin typeface="Georgia"/>
                <a:cs typeface="Georgia"/>
              </a:rPr>
              <a:t>is </a:t>
            </a:r>
            <a:r>
              <a:rPr sz="1200" spc="-5" dirty="0">
                <a:latin typeface="Georgia"/>
                <a:cs typeface="Georgia"/>
              </a:rPr>
              <a:t>willing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participate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</a:t>
            </a:r>
            <a:r>
              <a:rPr sz="1200" dirty="0">
                <a:latin typeface="Georgia"/>
                <a:cs typeface="Georgia"/>
              </a:rPr>
              <a:t> not. </a:t>
            </a:r>
            <a:r>
              <a:rPr sz="1200" spc="-5" dirty="0">
                <a:latin typeface="Georgia"/>
                <a:cs typeface="Georgia"/>
              </a:rPr>
              <a:t>Employee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also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depends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upon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organization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culture,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attitude 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top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management,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limited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opportunities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promotion</a:t>
            </a:r>
            <a:r>
              <a:rPr sz="1200" spc="-5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12700" marR="400050">
              <a:lnSpc>
                <a:spcPct val="110000"/>
              </a:lnSpc>
              <a:spcBef>
                <a:spcPts val="985"/>
              </a:spcBef>
            </a:pPr>
            <a:r>
              <a:rPr sz="1200" spc="-5" dirty="0">
                <a:latin typeface="Georgia"/>
                <a:cs typeface="Georgia"/>
              </a:rPr>
              <a:t>Development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education that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focuses on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future.</a:t>
            </a:r>
            <a:r>
              <a:rPr sz="1200" dirty="0">
                <a:latin typeface="Georgia"/>
                <a:cs typeface="Georgia"/>
              </a:rPr>
              <a:t> An</a:t>
            </a:r>
            <a:r>
              <a:rPr sz="1200" spc="-5" dirty="0">
                <a:latin typeface="Georgia"/>
                <a:cs typeface="Georgia"/>
              </a:rPr>
              <a:t> employee’s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plan focuses on what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doesn’t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know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he will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27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know</a:t>
            </a:r>
            <a:r>
              <a:rPr sz="1200" spc="-5" dirty="0">
                <a:latin typeface="Georgia"/>
                <a:cs typeface="Georgia"/>
              </a:rPr>
              <a:t> for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future promotion</a:t>
            </a:r>
            <a:r>
              <a:rPr sz="1200" spc="-5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12700" marR="196215">
              <a:lnSpc>
                <a:spcPct val="109500"/>
              </a:lnSpc>
              <a:spcBef>
                <a:spcPts val="990"/>
              </a:spcBef>
            </a:pPr>
            <a:r>
              <a:rPr sz="1200" spc="-5" dirty="0">
                <a:latin typeface="Georgia"/>
                <a:cs typeface="Georgia"/>
              </a:rPr>
              <a:t>Development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helps </a:t>
            </a:r>
            <a:r>
              <a:rPr sz="1200" dirty="0">
                <a:latin typeface="Georgia"/>
                <a:cs typeface="Georgia"/>
              </a:rPr>
              <a:t>round</a:t>
            </a:r>
            <a:r>
              <a:rPr sz="1200" spc="-5" dirty="0">
                <a:latin typeface="Georgia"/>
                <a:cs typeface="Georgia"/>
              </a:rPr>
              <a:t> out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employee’s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 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current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job</a:t>
            </a:r>
            <a:r>
              <a:rPr sz="1200" spc="3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--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perhaps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through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cross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--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and</a:t>
            </a:r>
            <a:r>
              <a:rPr sz="1200" spc="-5" dirty="0">
                <a:latin typeface="Georgia"/>
                <a:cs typeface="Georgia"/>
              </a:rPr>
              <a:t> prepares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him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different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job </a:t>
            </a:r>
            <a:r>
              <a:rPr sz="1200" dirty="0">
                <a:latin typeface="Georgia"/>
                <a:cs typeface="Georgia"/>
              </a:rPr>
              <a:t>in the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future.</a:t>
            </a:r>
            <a:r>
              <a:rPr sz="1200" dirty="0">
                <a:latin typeface="Georgia"/>
                <a:cs typeface="Georgia"/>
              </a:rPr>
              <a:t> It </a:t>
            </a:r>
            <a:r>
              <a:rPr sz="1200" spc="-5" dirty="0">
                <a:latin typeface="Georgia"/>
                <a:cs typeface="Georgia"/>
              </a:rPr>
              <a:t>can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include classes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management,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working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mentor in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another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department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another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form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preparation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new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position</a:t>
            </a:r>
            <a:r>
              <a:rPr sz="1200" spc="-5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12700" marR="120014">
              <a:lnSpc>
                <a:spcPct val="110000"/>
              </a:lnSpc>
              <a:spcBef>
                <a:spcPts val="985"/>
              </a:spcBef>
            </a:pPr>
            <a:r>
              <a:rPr sz="1200" dirty="0">
                <a:latin typeface="Georgia"/>
                <a:cs typeface="Georgia"/>
              </a:rPr>
              <a:t>HR</a:t>
            </a:r>
            <a:r>
              <a:rPr sz="1200" spc="-5" dirty="0">
                <a:latin typeface="Georgia"/>
                <a:cs typeface="Georgia"/>
              </a:rPr>
              <a:t> professionals </a:t>
            </a:r>
            <a:r>
              <a:rPr sz="1200" dirty="0">
                <a:latin typeface="Georgia"/>
                <a:cs typeface="Georgia"/>
              </a:rPr>
              <a:t>need to</a:t>
            </a:r>
            <a:r>
              <a:rPr sz="1200" spc="-5" dirty="0">
                <a:latin typeface="Georgia"/>
                <a:cs typeface="Georgia"/>
              </a:rPr>
              <a:t> look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at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together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versus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pulling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them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apart.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There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facets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both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efforts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efforts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have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value</a:t>
            </a:r>
            <a:r>
              <a:rPr sz="1200" spc="-5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12700" marR="47625" algn="just">
              <a:lnSpc>
                <a:spcPct val="109600"/>
              </a:lnSpc>
              <a:spcBef>
                <a:spcPts val="990"/>
              </a:spcBef>
            </a:pPr>
            <a:r>
              <a:rPr sz="1200" spc="-5" dirty="0">
                <a:latin typeface="Georgia"/>
                <a:cs typeface="Georgia"/>
              </a:rPr>
              <a:t>With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strong, constructed strategy </a:t>
            </a:r>
            <a:r>
              <a:rPr sz="1200" dirty="0">
                <a:latin typeface="Georgia"/>
                <a:cs typeface="Georgia"/>
              </a:rPr>
              <a:t>and </a:t>
            </a:r>
            <a:r>
              <a:rPr sz="1200" spc="-5" dirty="0">
                <a:latin typeface="Georgia"/>
                <a:cs typeface="Georgia"/>
              </a:rPr>
              <a:t>vision, incorporating these </a:t>
            </a:r>
            <a:r>
              <a:rPr sz="1200" dirty="0">
                <a:latin typeface="Georgia"/>
                <a:cs typeface="Georgia"/>
              </a:rPr>
              <a:t>two </a:t>
            </a:r>
            <a:r>
              <a:rPr sz="1200" spc="-5" dirty="0">
                <a:latin typeface="Georgia"/>
                <a:cs typeface="Georgia"/>
              </a:rPr>
              <a:t>things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actually </a:t>
            </a:r>
            <a:r>
              <a:rPr sz="1200" dirty="0">
                <a:latin typeface="Georgia"/>
                <a:cs typeface="Georgia"/>
              </a:rPr>
              <a:t>very </a:t>
            </a:r>
            <a:r>
              <a:rPr sz="1200" spc="-5" dirty="0">
                <a:latin typeface="Georgia"/>
                <a:cs typeface="Georgia"/>
              </a:rPr>
              <a:t>natural. Training and development are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partnership; they’re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process, </a:t>
            </a:r>
            <a:r>
              <a:rPr sz="1200" dirty="0">
                <a:latin typeface="Georgia"/>
                <a:cs typeface="Georgia"/>
              </a:rPr>
              <a:t>not </a:t>
            </a:r>
            <a:r>
              <a:rPr sz="1200" spc="-5" dirty="0">
                <a:latin typeface="Georgia"/>
                <a:cs typeface="Georgia"/>
              </a:rPr>
              <a:t>an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event</a:t>
            </a:r>
            <a:r>
              <a:rPr sz="1200" spc="-5" dirty="0">
                <a:latin typeface="Microsoft Sans Serif"/>
                <a:cs typeface="Microsoft Sans Serif"/>
              </a:rPr>
              <a:t>.</a:t>
            </a:r>
            <a:r>
              <a:rPr sz="1200" spc="-5" dirty="0">
                <a:latin typeface="Georgia"/>
                <a:cs typeface="Georgia"/>
              </a:rPr>
              <a:t>They </a:t>
            </a:r>
            <a:r>
              <a:rPr sz="1200" dirty="0">
                <a:latin typeface="Georgia"/>
                <a:cs typeface="Georgia"/>
              </a:rPr>
              <a:t>are</a:t>
            </a:r>
            <a:r>
              <a:rPr sz="1200" spc="-5" dirty="0">
                <a:latin typeface="Georgia"/>
                <a:cs typeface="Georgia"/>
              </a:rPr>
              <a:t> both </a:t>
            </a:r>
            <a:r>
              <a:rPr sz="1200" dirty="0">
                <a:latin typeface="Georgia"/>
                <a:cs typeface="Georgia"/>
              </a:rPr>
              <a:t>value</a:t>
            </a:r>
            <a:r>
              <a:rPr sz="1200" spc="-5" dirty="0">
                <a:latin typeface="Georgia"/>
                <a:cs typeface="Georgia"/>
              </a:rPr>
              <a:t> driven.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3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52469" y="952272"/>
            <a:ext cx="5378505" cy="3351717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4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6713"/>
            <a:ext cx="5275580" cy="1095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Onboarding</a:t>
            </a:r>
            <a:r>
              <a:rPr sz="1400" b="1" u="sng" spc="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and</a:t>
            </a:r>
            <a:r>
              <a:rPr sz="14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Orientation</a:t>
            </a:r>
            <a:r>
              <a:rPr sz="1400" b="1" u="sng" spc="1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(Induction)</a:t>
            </a:r>
            <a:endParaRPr sz="14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175"/>
              </a:spcBef>
            </a:pPr>
            <a:r>
              <a:rPr sz="1200" spc="-5" dirty="0">
                <a:latin typeface="Georgia"/>
                <a:cs typeface="Georgia"/>
              </a:rPr>
              <a:t>First,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difference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between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orientation and onboarding?</a:t>
            </a:r>
            <a:endParaRPr sz="1200">
              <a:latin typeface="Georgia"/>
              <a:cs typeface="Georgia"/>
            </a:endParaRPr>
          </a:p>
          <a:p>
            <a:pPr marL="12700" marR="5080">
              <a:lnSpc>
                <a:spcPct val="108300"/>
              </a:lnSpc>
              <a:spcBef>
                <a:spcPts val="1010"/>
              </a:spcBef>
            </a:pPr>
            <a:r>
              <a:rPr sz="1200" spc="-5" dirty="0">
                <a:latin typeface="Georgia"/>
                <a:cs typeface="Georgia"/>
              </a:rPr>
              <a:t>Well,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Orientation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</a:t>
            </a:r>
            <a:r>
              <a:rPr sz="1200" dirty="0">
                <a:latin typeface="Georgia"/>
                <a:cs typeface="Georgia"/>
              </a:rPr>
              <a:t>one </a:t>
            </a:r>
            <a:r>
              <a:rPr sz="1200" spc="-5" dirty="0">
                <a:latin typeface="Georgia"/>
                <a:cs typeface="Georgia"/>
              </a:rPr>
              <a:t>phase 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6 </a:t>
            </a:r>
            <a:r>
              <a:rPr sz="1200" spc="-5" dirty="0">
                <a:latin typeface="Georgia"/>
                <a:cs typeface="Georgia"/>
              </a:rPr>
              <a:t>phases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onboarding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process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 shown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below in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figure: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30604" y="5706236"/>
            <a:ext cx="462089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Georgia"/>
                <a:cs typeface="Georgia"/>
              </a:rPr>
              <a:t>Here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main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differences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between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Orientation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Onboarding:</a:t>
            </a:r>
            <a:endParaRPr sz="1200">
              <a:latin typeface="Georgia"/>
              <a:cs typeface="Georgi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28845" y="2217284"/>
            <a:ext cx="4711839" cy="3282101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304800" y="304799"/>
            <a:ext cx="6952615" cy="10084435"/>
            <a:chOff x="304800" y="304799"/>
            <a:chExt cx="6952615" cy="1008443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43000" y="6056502"/>
              <a:ext cx="6097905" cy="278413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04800" y="304799"/>
              <a:ext cx="6952615" cy="9973310"/>
            </a:xfrm>
            <a:custGeom>
              <a:avLst/>
              <a:gdLst/>
              <a:ahLst/>
              <a:cxnLst/>
              <a:rect l="l" t="t" r="r" b="b"/>
              <a:pathLst>
                <a:path w="6952615" h="9973310">
                  <a:moveTo>
                    <a:pt x="6859575" y="92964"/>
                  </a:moveTo>
                  <a:lnTo>
                    <a:pt x="6840982" y="92964"/>
                  </a:lnTo>
                  <a:lnTo>
                    <a:pt x="111239" y="92964"/>
                  </a:lnTo>
                  <a:lnTo>
                    <a:pt x="92964" y="92964"/>
                  </a:lnTo>
                  <a:lnTo>
                    <a:pt x="92964" y="111252"/>
                  </a:lnTo>
                  <a:lnTo>
                    <a:pt x="92964" y="9973056"/>
                  </a:lnTo>
                  <a:lnTo>
                    <a:pt x="111239" y="9973056"/>
                  </a:lnTo>
                  <a:lnTo>
                    <a:pt x="111239" y="111252"/>
                  </a:lnTo>
                  <a:lnTo>
                    <a:pt x="6840982" y="111252"/>
                  </a:lnTo>
                  <a:lnTo>
                    <a:pt x="6859575" y="111252"/>
                  </a:lnTo>
                  <a:lnTo>
                    <a:pt x="6859575" y="92964"/>
                  </a:lnTo>
                  <a:close/>
                </a:path>
                <a:path w="6952615" h="9973310">
                  <a:moveTo>
                    <a:pt x="6915963" y="36576"/>
                  </a:moveTo>
                  <a:lnTo>
                    <a:pt x="6915963" y="36576"/>
                  </a:lnTo>
                  <a:lnTo>
                    <a:pt x="36576" y="36576"/>
                  </a:lnTo>
                  <a:lnTo>
                    <a:pt x="36576" y="74676"/>
                  </a:lnTo>
                  <a:lnTo>
                    <a:pt x="36576" y="111252"/>
                  </a:lnTo>
                  <a:lnTo>
                    <a:pt x="36576" y="9973056"/>
                  </a:lnTo>
                  <a:lnTo>
                    <a:pt x="74676" y="9973056"/>
                  </a:lnTo>
                  <a:lnTo>
                    <a:pt x="74676" y="111252"/>
                  </a:lnTo>
                  <a:lnTo>
                    <a:pt x="74676" y="74676"/>
                  </a:lnTo>
                  <a:lnTo>
                    <a:pt x="111239" y="74676"/>
                  </a:lnTo>
                  <a:lnTo>
                    <a:pt x="6840982" y="74676"/>
                  </a:lnTo>
                  <a:lnTo>
                    <a:pt x="6877812" y="74676"/>
                  </a:lnTo>
                  <a:lnTo>
                    <a:pt x="6877812" y="111252"/>
                  </a:lnTo>
                  <a:lnTo>
                    <a:pt x="6915912" y="111252"/>
                  </a:lnTo>
                  <a:lnTo>
                    <a:pt x="6915912" y="74676"/>
                  </a:lnTo>
                  <a:lnTo>
                    <a:pt x="6915963" y="36576"/>
                  </a:lnTo>
                  <a:close/>
                </a:path>
                <a:path w="6952615" h="9973310">
                  <a:moveTo>
                    <a:pt x="6952539" y="0"/>
                  </a:moveTo>
                  <a:lnTo>
                    <a:pt x="6952539" y="0"/>
                  </a:lnTo>
                  <a:lnTo>
                    <a:pt x="0" y="0"/>
                  </a:lnTo>
                  <a:lnTo>
                    <a:pt x="0" y="18288"/>
                  </a:lnTo>
                  <a:lnTo>
                    <a:pt x="0" y="111252"/>
                  </a:lnTo>
                  <a:lnTo>
                    <a:pt x="0" y="9973056"/>
                  </a:lnTo>
                  <a:lnTo>
                    <a:pt x="18288" y="9973056"/>
                  </a:lnTo>
                  <a:lnTo>
                    <a:pt x="18288" y="111252"/>
                  </a:lnTo>
                  <a:lnTo>
                    <a:pt x="18288" y="18288"/>
                  </a:lnTo>
                  <a:lnTo>
                    <a:pt x="111239" y="18288"/>
                  </a:lnTo>
                  <a:lnTo>
                    <a:pt x="6840982" y="18288"/>
                  </a:lnTo>
                  <a:lnTo>
                    <a:pt x="6934200" y="18288"/>
                  </a:lnTo>
                  <a:lnTo>
                    <a:pt x="6934200" y="111252"/>
                  </a:lnTo>
                  <a:lnTo>
                    <a:pt x="6934200" y="9973056"/>
                  </a:lnTo>
                  <a:lnTo>
                    <a:pt x="6952488" y="9973056"/>
                  </a:lnTo>
                  <a:lnTo>
                    <a:pt x="6952488" y="111252"/>
                  </a:lnTo>
                  <a:lnTo>
                    <a:pt x="6952488" y="18288"/>
                  </a:lnTo>
                  <a:lnTo>
                    <a:pt x="695253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220711" y="416051"/>
              <a:ext cx="18415" cy="9862185"/>
            </a:xfrm>
            <a:custGeom>
              <a:avLst/>
              <a:gdLst/>
              <a:ahLst/>
              <a:cxnLst/>
              <a:rect l="l" t="t" r="r" b="b"/>
              <a:pathLst>
                <a:path w="18415" h="9862185">
                  <a:moveTo>
                    <a:pt x="18288" y="0"/>
                  </a:moveTo>
                  <a:lnTo>
                    <a:pt x="0" y="0"/>
                  </a:lnTo>
                  <a:lnTo>
                    <a:pt x="0" y="9861804"/>
                  </a:lnTo>
                  <a:lnTo>
                    <a:pt x="18288" y="9861804"/>
                  </a:lnTo>
                  <a:lnTo>
                    <a:pt x="182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182611" y="416051"/>
              <a:ext cx="38100" cy="9862185"/>
            </a:xfrm>
            <a:custGeom>
              <a:avLst/>
              <a:gdLst/>
              <a:ahLst/>
              <a:cxnLst/>
              <a:rect l="l" t="t" r="r" b="b"/>
              <a:pathLst>
                <a:path w="38100" h="9862185">
                  <a:moveTo>
                    <a:pt x="38100" y="0"/>
                  </a:moveTo>
                  <a:lnTo>
                    <a:pt x="0" y="0"/>
                  </a:lnTo>
                  <a:lnTo>
                    <a:pt x="0" y="9861804"/>
                  </a:lnTo>
                  <a:lnTo>
                    <a:pt x="38100" y="9861804"/>
                  </a:lnTo>
                  <a:lnTo>
                    <a:pt x="3810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164323" y="416051"/>
              <a:ext cx="18415" cy="9862185"/>
            </a:xfrm>
            <a:custGeom>
              <a:avLst/>
              <a:gdLst/>
              <a:ahLst/>
              <a:cxnLst/>
              <a:rect l="l" t="t" r="r" b="b"/>
              <a:pathLst>
                <a:path w="18415" h="9862185">
                  <a:moveTo>
                    <a:pt x="18288" y="0"/>
                  </a:moveTo>
                  <a:lnTo>
                    <a:pt x="0" y="0"/>
                  </a:lnTo>
                  <a:lnTo>
                    <a:pt x="0" y="9861804"/>
                  </a:lnTo>
                  <a:lnTo>
                    <a:pt x="18288" y="9861804"/>
                  </a:lnTo>
                  <a:lnTo>
                    <a:pt x="182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04800" y="416051"/>
              <a:ext cx="6952615" cy="9973310"/>
            </a:xfrm>
            <a:custGeom>
              <a:avLst/>
              <a:gdLst/>
              <a:ahLst/>
              <a:cxnLst/>
              <a:rect l="l" t="t" r="r" b="b"/>
              <a:pathLst>
                <a:path w="6952615" h="9973310">
                  <a:moveTo>
                    <a:pt x="6859575" y="0"/>
                  </a:moveTo>
                  <a:lnTo>
                    <a:pt x="6840982" y="0"/>
                  </a:lnTo>
                  <a:lnTo>
                    <a:pt x="6840982" y="9861804"/>
                  </a:lnTo>
                  <a:lnTo>
                    <a:pt x="111239" y="9861804"/>
                  </a:lnTo>
                  <a:lnTo>
                    <a:pt x="92964" y="9861804"/>
                  </a:lnTo>
                  <a:lnTo>
                    <a:pt x="92964" y="9880092"/>
                  </a:lnTo>
                  <a:lnTo>
                    <a:pt x="111239" y="9880092"/>
                  </a:lnTo>
                  <a:lnTo>
                    <a:pt x="6840982" y="9880092"/>
                  </a:lnTo>
                  <a:lnTo>
                    <a:pt x="6859575" y="9880092"/>
                  </a:lnTo>
                  <a:lnTo>
                    <a:pt x="6859575" y="9861804"/>
                  </a:lnTo>
                  <a:lnTo>
                    <a:pt x="6859575" y="0"/>
                  </a:lnTo>
                  <a:close/>
                </a:path>
                <a:path w="6952615" h="9973310">
                  <a:moveTo>
                    <a:pt x="6915963" y="9898380"/>
                  </a:moveTo>
                  <a:lnTo>
                    <a:pt x="6915912" y="9861804"/>
                  </a:lnTo>
                  <a:lnTo>
                    <a:pt x="6877812" y="9861804"/>
                  </a:lnTo>
                  <a:lnTo>
                    <a:pt x="6877812" y="9898380"/>
                  </a:lnTo>
                  <a:lnTo>
                    <a:pt x="6840982" y="9898380"/>
                  </a:lnTo>
                  <a:lnTo>
                    <a:pt x="111239" y="9898380"/>
                  </a:lnTo>
                  <a:lnTo>
                    <a:pt x="74676" y="9898380"/>
                  </a:lnTo>
                  <a:lnTo>
                    <a:pt x="74676" y="9861804"/>
                  </a:lnTo>
                  <a:lnTo>
                    <a:pt x="36576" y="9861804"/>
                  </a:lnTo>
                  <a:lnTo>
                    <a:pt x="36576" y="9898380"/>
                  </a:lnTo>
                  <a:lnTo>
                    <a:pt x="36576" y="9936480"/>
                  </a:lnTo>
                  <a:lnTo>
                    <a:pt x="74676" y="9936480"/>
                  </a:lnTo>
                  <a:lnTo>
                    <a:pt x="6915963" y="9936480"/>
                  </a:lnTo>
                  <a:lnTo>
                    <a:pt x="6915963" y="9898380"/>
                  </a:lnTo>
                  <a:close/>
                </a:path>
                <a:path w="6952615" h="9973310">
                  <a:moveTo>
                    <a:pt x="6952539" y="9954781"/>
                  </a:moveTo>
                  <a:lnTo>
                    <a:pt x="6952488" y="9861817"/>
                  </a:lnTo>
                  <a:lnTo>
                    <a:pt x="6934200" y="9861817"/>
                  </a:lnTo>
                  <a:lnTo>
                    <a:pt x="6934200" y="9954781"/>
                  </a:lnTo>
                  <a:lnTo>
                    <a:pt x="6840982" y="9954781"/>
                  </a:lnTo>
                  <a:lnTo>
                    <a:pt x="111239" y="9954781"/>
                  </a:lnTo>
                  <a:lnTo>
                    <a:pt x="18288" y="9954781"/>
                  </a:lnTo>
                  <a:lnTo>
                    <a:pt x="18288" y="9861817"/>
                  </a:lnTo>
                  <a:lnTo>
                    <a:pt x="0" y="9861817"/>
                  </a:lnTo>
                  <a:lnTo>
                    <a:pt x="0" y="9954781"/>
                  </a:lnTo>
                  <a:lnTo>
                    <a:pt x="0" y="9973056"/>
                  </a:lnTo>
                  <a:lnTo>
                    <a:pt x="18288" y="9973056"/>
                  </a:lnTo>
                  <a:lnTo>
                    <a:pt x="6952539" y="9973056"/>
                  </a:lnTo>
                  <a:lnTo>
                    <a:pt x="6952539" y="995478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5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6713"/>
            <a:ext cx="5300980" cy="4918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Can't</a:t>
            </a:r>
            <a:r>
              <a:rPr sz="1400" b="1" u="sng" spc="-1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do</a:t>
            </a:r>
            <a:r>
              <a:rPr sz="1400" b="1" u="sng" spc="-1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/</a:t>
            </a:r>
            <a:r>
              <a:rPr sz="1400" b="1" u="sng" spc="-1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won't</a:t>
            </a:r>
            <a:r>
              <a:rPr sz="1400" b="1" u="sng" spc="-1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do</a:t>
            </a:r>
            <a:r>
              <a:rPr sz="1400" b="1" u="sng" spc="-1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model</a:t>
            </a:r>
            <a:endParaRPr sz="1400">
              <a:latin typeface="Georgia"/>
              <a:cs typeface="Georgia"/>
            </a:endParaRPr>
          </a:p>
          <a:p>
            <a:pPr marL="12700" marR="8890" algn="just">
              <a:lnSpc>
                <a:spcPct val="108800"/>
              </a:lnSpc>
              <a:spcBef>
                <a:spcPts val="1050"/>
              </a:spcBef>
            </a:pPr>
            <a:r>
              <a:rPr sz="1200" spc="-5" dirty="0">
                <a:latin typeface="Georgia"/>
                <a:cs typeface="Georgia"/>
              </a:rPr>
              <a:t>Can't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simply</a:t>
            </a:r>
            <a:r>
              <a:rPr sz="1200" dirty="0">
                <a:latin typeface="Georgia"/>
                <a:cs typeface="Georgia"/>
              </a:rPr>
              <a:t> when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</a:t>
            </a:r>
            <a:r>
              <a:rPr sz="1200" dirty="0">
                <a:latin typeface="Georgia"/>
                <a:cs typeface="Georgia"/>
              </a:rPr>
              <a:t> has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missing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link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his</a:t>
            </a:r>
            <a:r>
              <a:rPr sz="1200" dirty="0">
                <a:latin typeface="Georgia"/>
                <a:cs typeface="Georgia"/>
              </a:rPr>
              <a:t> /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her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knowledge and skills but </a:t>
            </a:r>
            <a:r>
              <a:rPr sz="1200" dirty="0">
                <a:latin typeface="Georgia"/>
                <a:cs typeface="Georgia"/>
              </a:rPr>
              <a:t>he / </a:t>
            </a:r>
            <a:r>
              <a:rPr sz="1200" spc="-5" dirty="0">
                <a:latin typeface="Georgia"/>
                <a:cs typeface="Georgia"/>
              </a:rPr>
              <a:t>she wants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10" dirty="0">
                <a:latin typeface="Georgia"/>
                <a:cs typeface="Georgia"/>
              </a:rPr>
              <a:t>get </a:t>
            </a:r>
            <a:r>
              <a:rPr sz="1200" dirty="0">
                <a:latin typeface="Georgia"/>
                <a:cs typeface="Georgia"/>
              </a:rPr>
              <a:t>the job </a:t>
            </a:r>
            <a:r>
              <a:rPr sz="1200" spc="-5" dirty="0">
                <a:latin typeface="Georgia"/>
                <a:cs typeface="Georgia"/>
              </a:rPr>
              <a:t>done but simply can't,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perfectly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normal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acceptable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dirty="0">
                <a:latin typeface="Georgia"/>
                <a:cs typeface="Georgia"/>
              </a:rPr>
              <a:t>can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 solved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through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training…</a:t>
            </a:r>
            <a:endParaRPr sz="1200">
              <a:latin typeface="Georgia"/>
              <a:cs typeface="Georgia"/>
            </a:endParaRPr>
          </a:p>
          <a:p>
            <a:pPr marL="12700" marR="5080" algn="just">
              <a:lnSpc>
                <a:spcPct val="109200"/>
              </a:lnSpc>
              <a:spcBef>
                <a:spcPts val="995"/>
              </a:spcBef>
            </a:pPr>
            <a:r>
              <a:rPr sz="1200" spc="-5" dirty="0">
                <a:latin typeface="Georgia"/>
                <a:cs typeface="Georgia"/>
              </a:rPr>
              <a:t>But not every "Can't </a:t>
            </a:r>
            <a:r>
              <a:rPr sz="1200" dirty="0">
                <a:latin typeface="Georgia"/>
                <a:cs typeface="Georgia"/>
              </a:rPr>
              <a:t>do" </a:t>
            </a:r>
            <a:r>
              <a:rPr sz="1200" spc="-5" dirty="0">
                <a:latin typeface="Georgia"/>
                <a:cs typeface="Georgia"/>
              </a:rPr>
              <a:t>employee is cured </a:t>
            </a:r>
            <a:r>
              <a:rPr sz="1200" spc="5" dirty="0">
                <a:latin typeface="Georgia"/>
                <a:cs typeface="Georgia"/>
              </a:rPr>
              <a:t>by </a:t>
            </a:r>
            <a:r>
              <a:rPr sz="1200" spc="-5" dirty="0">
                <a:latin typeface="Georgia"/>
                <a:cs typeface="Georgia"/>
              </a:rPr>
              <a:t>training; here are </a:t>
            </a:r>
            <a:r>
              <a:rPr sz="1200" dirty="0">
                <a:latin typeface="Georgia"/>
                <a:cs typeface="Georgia"/>
              </a:rPr>
              <a:t>some </a:t>
            </a:r>
            <a:r>
              <a:rPr sz="1200" spc="-5" dirty="0">
                <a:latin typeface="Georgia"/>
                <a:cs typeface="Georgia"/>
              </a:rPr>
              <a:t>reasons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"Can't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do" employees:</a:t>
            </a:r>
            <a:endParaRPr sz="1200">
              <a:latin typeface="Georgia"/>
              <a:cs typeface="Georgia"/>
            </a:endParaRPr>
          </a:p>
          <a:p>
            <a:pPr marL="469265" marR="283210" indent="-228600">
              <a:lnSpc>
                <a:spcPct val="108300"/>
              </a:lnSpc>
              <a:spcBef>
                <a:spcPts val="1005"/>
              </a:spcBef>
              <a:buAutoNum type="arabicParenR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They were</a:t>
            </a:r>
            <a:r>
              <a:rPr sz="1200" dirty="0">
                <a:latin typeface="Georgia"/>
                <a:cs typeface="Georgia"/>
              </a:rPr>
              <a:t> never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trained 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were hired </a:t>
            </a:r>
            <a:r>
              <a:rPr sz="1200" dirty="0">
                <a:latin typeface="Georgia"/>
                <a:cs typeface="Georgia"/>
              </a:rPr>
              <a:t>with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knowing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 were </a:t>
            </a:r>
            <a:r>
              <a:rPr sz="1200" dirty="0">
                <a:latin typeface="Georgia"/>
                <a:cs typeface="Georgia"/>
              </a:rPr>
              <a:t>not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fully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competent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would need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35"/>
              </a:spcBef>
              <a:buAutoNum type="arabicParenR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They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 </a:t>
            </a:r>
            <a:r>
              <a:rPr sz="1200" dirty="0">
                <a:latin typeface="Georgia"/>
                <a:cs typeface="Georgia"/>
              </a:rPr>
              <a:t>not </a:t>
            </a:r>
            <a:r>
              <a:rPr sz="1200" spc="-5" dirty="0">
                <a:latin typeface="Georgia"/>
                <a:cs typeface="Georgia"/>
              </a:rPr>
              <a:t>have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materials or equipment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-5" dirty="0">
                <a:latin typeface="Georgia"/>
                <a:cs typeface="Georgia"/>
              </a:rPr>
              <a:t> do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job.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30"/>
              </a:spcBef>
              <a:buAutoNum type="arabicParenR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Not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enough staff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provided for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work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needs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be </a:t>
            </a:r>
            <a:r>
              <a:rPr sz="1200" spc="-10" dirty="0">
                <a:latin typeface="Georgia"/>
                <a:cs typeface="Georgia"/>
              </a:rPr>
              <a:t>done.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25"/>
              </a:spcBef>
              <a:buAutoNum type="arabicParenR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There is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lack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communication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 miscommunication.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30"/>
              </a:spcBef>
              <a:buAutoNum type="arabicParenR"/>
              <a:tabLst>
                <a:tab pos="469900" algn="l"/>
              </a:tabLst>
            </a:pPr>
            <a:r>
              <a:rPr sz="1200" dirty="0">
                <a:latin typeface="Georgia"/>
                <a:cs typeface="Georgia"/>
              </a:rPr>
              <a:t>The</a:t>
            </a:r>
            <a:r>
              <a:rPr sz="1200" spc="-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job</a:t>
            </a:r>
            <a:r>
              <a:rPr sz="1200" spc="-2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is</a:t>
            </a:r>
            <a:r>
              <a:rPr sz="1200" spc="-2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unsafe.</a:t>
            </a:r>
            <a:endParaRPr sz="1200">
              <a:latin typeface="Georgia"/>
              <a:cs typeface="Georgia"/>
            </a:endParaRPr>
          </a:p>
          <a:p>
            <a:pPr marL="12700" marR="10795" algn="just">
              <a:lnSpc>
                <a:spcPct val="109200"/>
              </a:lnSpc>
              <a:spcBef>
                <a:spcPts val="994"/>
              </a:spcBef>
            </a:pP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Won't do employee is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employee who has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knowledge and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skills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but does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not </a:t>
            </a:r>
            <a:r>
              <a:rPr sz="1200" spc="-5" dirty="0">
                <a:latin typeface="Georgia"/>
                <a:cs typeface="Georgia"/>
              </a:rPr>
              <a:t>want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spc="-10" dirty="0">
                <a:latin typeface="Georgia"/>
                <a:cs typeface="Georgia"/>
              </a:rPr>
              <a:t>get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job done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because</a:t>
            </a:r>
            <a:r>
              <a:rPr sz="1200" spc="-5" dirty="0">
                <a:latin typeface="Georgia"/>
                <a:cs typeface="Georgia"/>
              </a:rPr>
              <a:t> of lack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right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attitude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200" spc="-5" dirty="0">
                <a:latin typeface="Georgia"/>
                <a:cs typeface="Georgia"/>
              </a:rPr>
              <a:t>Here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some</a:t>
            </a:r>
            <a:r>
              <a:rPr sz="1200" spc="-5" dirty="0">
                <a:latin typeface="Georgia"/>
                <a:cs typeface="Georgia"/>
              </a:rPr>
              <a:t> reasons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"Won't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do"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employees: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125"/>
              </a:spcBef>
              <a:buAutoNum type="arabicParenR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They</a:t>
            </a:r>
            <a:r>
              <a:rPr sz="1200" spc="-2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spc="-10" dirty="0">
                <a:latin typeface="Georgia"/>
                <a:cs typeface="Georgia"/>
              </a:rPr>
              <a:t> lazy.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20"/>
              </a:spcBef>
              <a:buAutoNum type="arabicParenR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They</a:t>
            </a:r>
            <a:r>
              <a:rPr sz="1200" spc="-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underpaid.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35"/>
              </a:spcBef>
              <a:buAutoNum type="arabicParenR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They</a:t>
            </a:r>
            <a:r>
              <a:rPr sz="1200" spc="-3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lack</a:t>
            </a:r>
            <a:r>
              <a:rPr sz="1200" spc="-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motivation.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30"/>
              </a:spcBef>
              <a:buAutoNum type="arabicParenR"/>
              <a:tabLst>
                <a:tab pos="469900" algn="l"/>
              </a:tabLst>
            </a:pPr>
            <a:r>
              <a:rPr sz="1200" dirty="0">
                <a:latin typeface="Georgia"/>
                <a:cs typeface="Georgia"/>
              </a:rPr>
              <a:t>The</a:t>
            </a:r>
            <a:r>
              <a:rPr sz="1200" spc="-2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absence</a:t>
            </a:r>
            <a:r>
              <a:rPr sz="1200" spc="-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job</a:t>
            </a:r>
            <a:r>
              <a:rPr sz="1200" spc="-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fit.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won't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 any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good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"Won't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10" dirty="0">
                <a:latin typeface="Georgia"/>
                <a:cs typeface="Georgia"/>
              </a:rPr>
              <a:t>do"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employees.</a:t>
            </a:r>
            <a:endParaRPr sz="1200">
              <a:latin typeface="Georgia"/>
              <a:cs typeface="Georgia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10540" y="5947536"/>
          <a:ext cx="6518908" cy="9916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021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73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42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152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3088">
                <a:tc>
                  <a:txBody>
                    <a:bodyPr/>
                    <a:lstStyle/>
                    <a:p>
                      <a:pPr marL="425450" marR="351155" indent="-70485">
                        <a:lnSpc>
                          <a:spcPts val="1250"/>
                        </a:lnSpc>
                      </a:pPr>
                      <a:r>
                        <a:rPr sz="1100" b="1" spc="-5" dirty="0">
                          <a:latin typeface="Georgia"/>
                          <a:cs typeface="Georgia"/>
                        </a:rPr>
                        <a:t>C</a:t>
                      </a:r>
                      <a:r>
                        <a:rPr sz="1100" b="1" spc="5" dirty="0">
                          <a:latin typeface="Georgia"/>
                          <a:cs typeface="Georgia"/>
                        </a:rPr>
                        <a:t>o</a:t>
                      </a:r>
                      <a:r>
                        <a:rPr sz="1100" b="1" spc="-20" dirty="0">
                          <a:latin typeface="Georgia"/>
                          <a:cs typeface="Georgia"/>
                        </a:rPr>
                        <a:t>m</a:t>
                      </a:r>
                      <a:r>
                        <a:rPr sz="1100" b="1" dirty="0">
                          <a:latin typeface="Georgia"/>
                          <a:cs typeface="Georgia"/>
                        </a:rPr>
                        <a:t>p</a:t>
                      </a:r>
                      <a:r>
                        <a:rPr sz="1100" b="1" spc="-10" dirty="0">
                          <a:latin typeface="Georgia"/>
                          <a:cs typeface="Georgia"/>
                        </a:rPr>
                        <a:t>e</a:t>
                      </a:r>
                      <a:r>
                        <a:rPr sz="1100" b="1" dirty="0">
                          <a:latin typeface="Georgia"/>
                          <a:cs typeface="Georgia"/>
                        </a:rPr>
                        <a:t>t</a:t>
                      </a:r>
                      <a:r>
                        <a:rPr sz="1100" b="1" spc="-10" dirty="0">
                          <a:latin typeface="Georgia"/>
                          <a:cs typeface="Georgia"/>
                        </a:rPr>
                        <a:t>en</a:t>
                      </a:r>
                      <a:r>
                        <a:rPr sz="1100" b="1" spc="-5" dirty="0">
                          <a:latin typeface="Georgia"/>
                          <a:cs typeface="Georgia"/>
                        </a:rPr>
                        <a:t>cy  Autonomy</a:t>
                      </a:r>
                      <a:endParaRPr sz="11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015" marR="267335" indent="-356870">
                        <a:lnSpc>
                          <a:spcPts val="1250"/>
                        </a:lnSpc>
                      </a:pPr>
                      <a:r>
                        <a:rPr sz="1100" b="1" spc="-5" dirty="0">
                          <a:latin typeface="Georgia"/>
                          <a:cs typeface="Georgia"/>
                        </a:rPr>
                        <a:t>Knowledge</a:t>
                      </a:r>
                      <a:r>
                        <a:rPr sz="1100" b="1" spc="-65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b="1" dirty="0">
                          <a:latin typeface="Georgia"/>
                          <a:cs typeface="Georgia"/>
                        </a:rPr>
                        <a:t>and </a:t>
                      </a:r>
                      <a:r>
                        <a:rPr sz="1100" b="1" spc="-265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b="1" dirty="0">
                          <a:latin typeface="Georgia"/>
                          <a:cs typeface="Georgia"/>
                        </a:rPr>
                        <a:t>Skills</a:t>
                      </a:r>
                      <a:endParaRPr sz="11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50"/>
                        </a:lnSpc>
                      </a:pPr>
                      <a:r>
                        <a:rPr sz="1100" b="1" spc="-5" dirty="0">
                          <a:latin typeface="Georgia"/>
                          <a:cs typeface="Georgia"/>
                        </a:rPr>
                        <a:t>Attitude</a:t>
                      </a:r>
                      <a:endParaRPr sz="11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50"/>
                        </a:lnSpc>
                      </a:pPr>
                      <a:r>
                        <a:rPr sz="1100" b="1" spc="-5" dirty="0">
                          <a:latin typeface="Georgia"/>
                          <a:cs typeface="Georgia"/>
                        </a:rPr>
                        <a:t>Action</a:t>
                      </a:r>
                      <a:endParaRPr sz="11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6115">
                <a:tc>
                  <a:txBody>
                    <a:bodyPr/>
                    <a:lstStyle/>
                    <a:p>
                      <a:pPr algn="ctr">
                        <a:lnSpc>
                          <a:spcPts val="1210"/>
                        </a:lnSpc>
                      </a:pPr>
                      <a:r>
                        <a:rPr sz="1100" dirty="0">
                          <a:latin typeface="Georgia"/>
                          <a:cs typeface="Georgia"/>
                        </a:rPr>
                        <a:t>Type</a:t>
                      </a:r>
                      <a:r>
                        <a:rPr sz="1100" spc="-25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dirty="0">
                          <a:latin typeface="Georgia"/>
                          <a:cs typeface="Georgia"/>
                        </a:rPr>
                        <a:t>1</a:t>
                      </a:r>
                      <a:r>
                        <a:rPr sz="1100" spc="-20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spc="-5" dirty="0">
                          <a:latin typeface="Georgia"/>
                          <a:cs typeface="Georgia"/>
                        </a:rPr>
                        <a:t>Habiba</a:t>
                      </a:r>
                      <a:endParaRPr sz="11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80"/>
                        </a:lnSpc>
                      </a:pPr>
                      <a:r>
                        <a:rPr sz="1100" spc="-75" dirty="0">
                          <a:latin typeface="Microsoft Sans Serif"/>
                          <a:cs typeface="Microsoft Sans Serif"/>
                        </a:rPr>
                        <a:t>🗸</a:t>
                      </a:r>
                      <a:endParaRPr sz="1100">
                        <a:latin typeface="Microsoft Sans Serif"/>
                        <a:cs typeface="Microsoft Sans Serif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80"/>
                        </a:lnSpc>
                      </a:pPr>
                      <a:r>
                        <a:rPr sz="1100" spc="-75" dirty="0">
                          <a:latin typeface="Microsoft Sans Serif"/>
                          <a:cs typeface="Microsoft Sans Serif"/>
                        </a:rPr>
                        <a:t>🗸</a:t>
                      </a:r>
                      <a:endParaRPr sz="1100">
                        <a:latin typeface="Microsoft Sans Serif"/>
                        <a:cs typeface="Microsoft Sans Serif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10"/>
                        </a:lnSpc>
                      </a:pPr>
                      <a:r>
                        <a:rPr sz="1100" dirty="0">
                          <a:latin typeface="Georgia"/>
                          <a:cs typeface="Georgia"/>
                        </a:rPr>
                        <a:t>Minimum</a:t>
                      </a:r>
                      <a:r>
                        <a:rPr sz="1100" spc="-5" dirty="0">
                          <a:latin typeface="Georgia"/>
                          <a:cs typeface="Georgia"/>
                        </a:rPr>
                        <a:t> Interference</a:t>
                      </a:r>
                      <a:r>
                        <a:rPr sz="1100" dirty="0">
                          <a:latin typeface="Georgia"/>
                          <a:cs typeface="Georgia"/>
                        </a:rPr>
                        <a:t> /</a:t>
                      </a:r>
                      <a:r>
                        <a:rPr sz="1100" spc="-25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spc="-5" dirty="0">
                          <a:latin typeface="Georgia"/>
                          <a:cs typeface="Georgia"/>
                        </a:rPr>
                        <a:t>Development</a:t>
                      </a:r>
                      <a:endParaRPr sz="11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4591">
                <a:tc>
                  <a:txBody>
                    <a:bodyPr/>
                    <a:lstStyle/>
                    <a:p>
                      <a:pPr algn="ctr">
                        <a:lnSpc>
                          <a:spcPts val="1195"/>
                        </a:lnSpc>
                      </a:pPr>
                      <a:r>
                        <a:rPr sz="1100" dirty="0">
                          <a:latin typeface="Georgia"/>
                          <a:cs typeface="Georgia"/>
                        </a:rPr>
                        <a:t>Type</a:t>
                      </a:r>
                      <a:r>
                        <a:rPr sz="1100" spc="-20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dirty="0">
                          <a:latin typeface="Georgia"/>
                          <a:cs typeface="Georgia"/>
                        </a:rPr>
                        <a:t>2</a:t>
                      </a:r>
                      <a:r>
                        <a:rPr sz="1100" spc="-35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spc="-5" dirty="0">
                          <a:latin typeface="Georgia"/>
                          <a:cs typeface="Georgia"/>
                        </a:rPr>
                        <a:t>Disha</a:t>
                      </a:r>
                      <a:endParaRPr sz="11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70"/>
                        </a:lnSpc>
                      </a:pPr>
                      <a:r>
                        <a:rPr sz="1100" spc="-75" dirty="0">
                          <a:latin typeface="Microsoft Sans Serif"/>
                          <a:cs typeface="Microsoft Sans Serif"/>
                        </a:rPr>
                        <a:t>🗸</a:t>
                      </a:r>
                      <a:endParaRPr sz="1100">
                        <a:latin typeface="Microsoft Sans Serif"/>
                        <a:cs typeface="Microsoft Sans Serif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70"/>
                        </a:lnSpc>
                      </a:pPr>
                      <a:r>
                        <a:rPr sz="1100" spc="-114" dirty="0">
                          <a:latin typeface="Microsoft Sans Serif"/>
                          <a:cs typeface="Microsoft Sans Serif"/>
                        </a:rPr>
                        <a:t>🗴</a:t>
                      </a:r>
                      <a:endParaRPr sz="1100">
                        <a:latin typeface="Microsoft Sans Serif"/>
                        <a:cs typeface="Microsoft Sans Serif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95"/>
                        </a:lnSpc>
                      </a:pPr>
                      <a:r>
                        <a:rPr sz="1100" spc="-5" dirty="0">
                          <a:latin typeface="Georgia"/>
                          <a:cs typeface="Georgia"/>
                        </a:rPr>
                        <a:t>Coaching</a:t>
                      </a:r>
                      <a:endParaRPr sz="11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4592">
                <a:tc>
                  <a:txBody>
                    <a:bodyPr/>
                    <a:lstStyle/>
                    <a:p>
                      <a:pPr algn="ctr">
                        <a:lnSpc>
                          <a:spcPts val="1195"/>
                        </a:lnSpc>
                      </a:pPr>
                      <a:r>
                        <a:rPr sz="1100" dirty="0">
                          <a:latin typeface="Georgia"/>
                          <a:cs typeface="Georgia"/>
                        </a:rPr>
                        <a:t>Type</a:t>
                      </a:r>
                      <a:r>
                        <a:rPr sz="1100" spc="-30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dirty="0">
                          <a:latin typeface="Georgia"/>
                          <a:cs typeface="Georgia"/>
                        </a:rPr>
                        <a:t>3</a:t>
                      </a:r>
                      <a:r>
                        <a:rPr sz="1100" spc="-25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spc="-5" dirty="0">
                          <a:latin typeface="Georgia"/>
                          <a:cs typeface="Georgia"/>
                        </a:rPr>
                        <a:t>Rwan</a:t>
                      </a:r>
                      <a:endParaRPr sz="11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80"/>
                        </a:lnSpc>
                      </a:pPr>
                      <a:r>
                        <a:rPr sz="1100" spc="-114" dirty="0">
                          <a:latin typeface="Microsoft Sans Serif"/>
                          <a:cs typeface="Microsoft Sans Serif"/>
                        </a:rPr>
                        <a:t>🗴</a:t>
                      </a:r>
                      <a:endParaRPr sz="1100">
                        <a:latin typeface="Microsoft Sans Serif"/>
                        <a:cs typeface="Microsoft Sans Serif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80"/>
                        </a:lnSpc>
                      </a:pPr>
                      <a:r>
                        <a:rPr sz="1100" spc="-75" dirty="0">
                          <a:latin typeface="Microsoft Sans Serif"/>
                          <a:cs typeface="Microsoft Sans Serif"/>
                        </a:rPr>
                        <a:t>🗸</a:t>
                      </a:r>
                      <a:endParaRPr sz="1100">
                        <a:latin typeface="Microsoft Sans Serif"/>
                        <a:cs typeface="Microsoft Sans Serif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95"/>
                        </a:lnSpc>
                      </a:pPr>
                      <a:r>
                        <a:rPr sz="1100" dirty="0">
                          <a:latin typeface="Georgia"/>
                          <a:cs typeface="Georgia"/>
                        </a:rPr>
                        <a:t>Training</a:t>
                      </a:r>
                      <a:endParaRPr sz="11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6115">
                <a:tc>
                  <a:txBody>
                    <a:bodyPr/>
                    <a:lstStyle/>
                    <a:p>
                      <a:pPr algn="ctr">
                        <a:lnSpc>
                          <a:spcPts val="1210"/>
                        </a:lnSpc>
                      </a:pPr>
                      <a:r>
                        <a:rPr sz="1100" dirty="0">
                          <a:latin typeface="Georgia"/>
                          <a:cs typeface="Georgia"/>
                        </a:rPr>
                        <a:t>Type</a:t>
                      </a:r>
                      <a:r>
                        <a:rPr sz="1100" spc="-20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dirty="0">
                          <a:latin typeface="Georgia"/>
                          <a:cs typeface="Georgia"/>
                        </a:rPr>
                        <a:t>4</a:t>
                      </a:r>
                      <a:r>
                        <a:rPr sz="1100" spc="-10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dirty="0">
                          <a:latin typeface="Georgia"/>
                          <a:cs typeface="Georgia"/>
                        </a:rPr>
                        <a:t>HR</a:t>
                      </a:r>
                      <a:r>
                        <a:rPr sz="1100" spc="-5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spc="-10" dirty="0">
                          <a:latin typeface="Georgia"/>
                          <a:cs typeface="Georgia"/>
                        </a:rPr>
                        <a:t>Mistake</a:t>
                      </a:r>
                      <a:endParaRPr sz="11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80"/>
                        </a:lnSpc>
                      </a:pPr>
                      <a:r>
                        <a:rPr sz="1100" spc="-114" dirty="0">
                          <a:latin typeface="Microsoft Sans Serif"/>
                          <a:cs typeface="Microsoft Sans Serif"/>
                        </a:rPr>
                        <a:t>🗴</a:t>
                      </a:r>
                      <a:endParaRPr sz="1100">
                        <a:latin typeface="Microsoft Sans Serif"/>
                        <a:cs typeface="Microsoft Sans Serif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80"/>
                        </a:lnSpc>
                      </a:pPr>
                      <a:r>
                        <a:rPr sz="1100" spc="-114" dirty="0">
                          <a:latin typeface="Microsoft Sans Serif"/>
                          <a:cs typeface="Microsoft Sans Serif"/>
                        </a:rPr>
                        <a:t>🗴</a:t>
                      </a:r>
                      <a:endParaRPr sz="1100">
                        <a:latin typeface="Microsoft Sans Serif"/>
                        <a:cs typeface="Microsoft Sans Serif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10"/>
                        </a:lnSpc>
                      </a:pPr>
                      <a:r>
                        <a:rPr sz="1100" spc="-5" dirty="0">
                          <a:latin typeface="Georgia"/>
                          <a:cs typeface="Georgia"/>
                        </a:rPr>
                        <a:t>Coaching</a:t>
                      </a:r>
                      <a:r>
                        <a:rPr sz="1100" spc="-15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dirty="0">
                          <a:latin typeface="Georgia"/>
                          <a:cs typeface="Georgia"/>
                        </a:rPr>
                        <a:t>then</a:t>
                      </a:r>
                      <a:r>
                        <a:rPr sz="1100" spc="-15" dirty="0">
                          <a:latin typeface="Georgia"/>
                          <a:cs typeface="Georgia"/>
                        </a:rPr>
                        <a:t> </a:t>
                      </a:r>
                      <a:r>
                        <a:rPr sz="1100" spc="-5" dirty="0">
                          <a:latin typeface="Georgia"/>
                          <a:cs typeface="Georgia"/>
                        </a:rPr>
                        <a:t>Training</a:t>
                      </a:r>
                      <a:endParaRPr sz="1100">
                        <a:latin typeface="Georgia"/>
                        <a:cs typeface="Georgia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026666" y="7242429"/>
            <a:ext cx="3507104" cy="537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4290" algn="ctr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Georgia"/>
                <a:cs typeface="Georgia"/>
              </a:rPr>
              <a:t>Att</a:t>
            </a:r>
            <a:r>
              <a:rPr sz="1200" spc="-5" dirty="0">
                <a:latin typeface="Georgia"/>
                <a:cs typeface="Georgia"/>
              </a:rPr>
              <a:t>i</a:t>
            </a:r>
            <a:r>
              <a:rPr sz="1200" spc="-10" dirty="0">
                <a:latin typeface="Georgia"/>
                <a:cs typeface="Georgia"/>
              </a:rPr>
              <a:t>t</a:t>
            </a:r>
            <a:r>
              <a:rPr sz="1200" dirty="0">
                <a:latin typeface="Georgia"/>
                <a:cs typeface="Georgia"/>
              </a:rPr>
              <a:t>u</a:t>
            </a:r>
            <a:r>
              <a:rPr sz="1200" spc="-10" dirty="0">
                <a:latin typeface="Georgia"/>
                <a:cs typeface="Georgia"/>
              </a:rPr>
              <a:t>d</a:t>
            </a:r>
            <a:r>
              <a:rPr sz="1200" dirty="0">
                <a:latin typeface="Georgia"/>
                <a:cs typeface="Georgia"/>
              </a:rPr>
              <a:t>e</a:t>
            </a:r>
            <a:r>
              <a:rPr sz="1200" spc="-5" dirty="0">
                <a:latin typeface="Georgia"/>
                <a:cs typeface="Georgia"/>
              </a:rPr>
              <a:t> prob</a:t>
            </a:r>
            <a:r>
              <a:rPr sz="1200" dirty="0">
                <a:latin typeface="Georgia"/>
                <a:cs typeface="Georgia"/>
              </a:rPr>
              <a:t>l</a:t>
            </a:r>
            <a:r>
              <a:rPr sz="1200" spc="-5" dirty="0">
                <a:latin typeface="Georgia"/>
                <a:cs typeface="Georgia"/>
              </a:rPr>
              <a:t>e</a:t>
            </a:r>
            <a:r>
              <a:rPr sz="1200" dirty="0">
                <a:latin typeface="Georgia"/>
                <a:cs typeface="Georgia"/>
              </a:rPr>
              <a:t>m =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spc="15" dirty="0">
                <a:latin typeface="Georgia"/>
                <a:cs typeface="Georgia"/>
              </a:rPr>
              <a:t>W</a:t>
            </a:r>
            <a:r>
              <a:rPr sz="1200" spc="-5" dirty="0">
                <a:latin typeface="Georgia"/>
                <a:cs typeface="Georgia"/>
              </a:rPr>
              <a:t>on</a:t>
            </a:r>
            <a:r>
              <a:rPr sz="1200" dirty="0">
                <a:latin typeface="Georgia"/>
                <a:cs typeface="Georgia"/>
              </a:rPr>
              <a:t>’t </a:t>
            </a:r>
            <a:r>
              <a:rPr sz="1200" spc="-10" dirty="0">
                <a:latin typeface="Georgia"/>
                <a:cs typeface="Georgia"/>
              </a:rPr>
              <a:t>d</a:t>
            </a:r>
            <a:r>
              <a:rPr sz="1200" spc="5" dirty="0">
                <a:latin typeface="Georgia"/>
                <a:cs typeface="Georgia"/>
              </a:rPr>
              <a:t>o</a:t>
            </a:r>
            <a:r>
              <a:rPr sz="1200" spc="-5" dirty="0">
                <a:latin typeface="Microsoft Sans Serif"/>
                <a:cs typeface="Microsoft Sans Serif"/>
              </a:rPr>
              <a:t>ل</a:t>
            </a:r>
            <a:r>
              <a:rPr sz="1200" spc="60" dirty="0">
                <a:latin typeface="Microsoft Sans Serif"/>
                <a:cs typeface="Microsoft Sans Serif"/>
              </a:rPr>
              <a:t>م</a:t>
            </a:r>
            <a:r>
              <a:rPr sz="1200" spc="-190" dirty="0">
                <a:latin typeface="Microsoft Sans Serif"/>
                <a:cs typeface="Microsoft Sans Serif"/>
              </a:rPr>
              <a:t>ع</a:t>
            </a:r>
            <a:r>
              <a:rPr sz="1200" spc="-480" dirty="0">
                <a:latin typeface="Microsoft Sans Serif"/>
                <a:cs typeface="Microsoft Sans Serif"/>
              </a:rPr>
              <a:t>ي</a:t>
            </a:r>
            <a:r>
              <a:rPr sz="1200" spc="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ز</a:t>
            </a:r>
            <a:r>
              <a:rPr sz="1200" spc="-484" dirty="0">
                <a:latin typeface="Microsoft Sans Serif"/>
                <a:cs typeface="Microsoft Sans Serif"/>
              </a:rPr>
              <a:t>ي</a:t>
            </a:r>
            <a:r>
              <a:rPr sz="1200" spc="-15" dirty="0">
                <a:latin typeface="Microsoft Sans Serif"/>
                <a:cs typeface="Microsoft Sans Serif"/>
              </a:rPr>
              <a:t>ا</a:t>
            </a:r>
            <a:r>
              <a:rPr sz="1200" spc="-20" dirty="0">
                <a:latin typeface="Microsoft Sans Serif"/>
                <a:cs typeface="Microsoft Sans Serif"/>
              </a:rPr>
              <a:t>ع</a:t>
            </a:r>
            <a:r>
              <a:rPr sz="1200" spc="15" dirty="0">
                <a:latin typeface="Microsoft Sans Serif"/>
                <a:cs typeface="Microsoft Sans Serif"/>
              </a:rPr>
              <a:t> </a:t>
            </a:r>
            <a:r>
              <a:rPr sz="1200" spc="25" dirty="0">
                <a:latin typeface="Microsoft Sans Serif"/>
                <a:cs typeface="Microsoft Sans Serif"/>
              </a:rPr>
              <a:t>شم</a:t>
            </a:r>
            <a:endParaRPr sz="1200">
              <a:latin typeface="Microsoft Sans Serif"/>
              <a:cs typeface="Microsoft Sans Serif"/>
            </a:endParaRPr>
          </a:p>
          <a:p>
            <a:pPr algn="ctr">
              <a:lnSpc>
                <a:spcPct val="100000"/>
              </a:lnSpc>
              <a:spcBef>
                <a:spcPts val="1150"/>
              </a:spcBef>
            </a:pPr>
            <a:r>
              <a:rPr sz="1200" spc="-10" dirty="0">
                <a:latin typeface="Georgia"/>
                <a:cs typeface="Georgia"/>
              </a:rPr>
              <a:t>K</a:t>
            </a:r>
            <a:r>
              <a:rPr sz="1200" dirty="0">
                <a:latin typeface="Georgia"/>
                <a:cs typeface="Georgia"/>
              </a:rPr>
              <a:t>nowl</a:t>
            </a:r>
            <a:r>
              <a:rPr sz="1200" spc="-5" dirty="0">
                <a:latin typeface="Georgia"/>
                <a:cs typeface="Georgia"/>
              </a:rPr>
              <a:t>e</a:t>
            </a:r>
            <a:r>
              <a:rPr sz="1200" spc="-10" dirty="0">
                <a:latin typeface="Georgia"/>
                <a:cs typeface="Georgia"/>
              </a:rPr>
              <a:t>d</a:t>
            </a:r>
            <a:r>
              <a:rPr sz="1200" spc="-5" dirty="0">
                <a:latin typeface="Georgia"/>
                <a:cs typeface="Georgia"/>
              </a:rPr>
              <a:t>g</a:t>
            </a:r>
            <a:r>
              <a:rPr sz="1200" dirty="0">
                <a:latin typeface="Georgia"/>
                <a:cs typeface="Georgia"/>
              </a:rPr>
              <a:t>e</a:t>
            </a:r>
            <a:r>
              <a:rPr sz="1200" spc="-5" dirty="0">
                <a:latin typeface="Georgia"/>
                <a:cs typeface="Georgia"/>
              </a:rPr>
              <a:t> a</a:t>
            </a:r>
            <a:r>
              <a:rPr sz="1200" spc="5" dirty="0">
                <a:latin typeface="Georgia"/>
                <a:cs typeface="Georgia"/>
              </a:rPr>
              <a:t>n</a:t>
            </a:r>
            <a:r>
              <a:rPr sz="1200" dirty="0">
                <a:latin typeface="Georgia"/>
                <a:cs typeface="Georgia"/>
              </a:rPr>
              <a:t>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Skil</a:t>
            </a:r>
            <a:r>
              <a:rPr sz="1200" spc="5" dirty="0">
                <a:latin typeface="Georgia"/>
                <a:cs typeface="Georgia"/>
              </a:rPr>
              <a:t>l</a:t>
            </a:r>
            <a:r>
              <a:rPr sz="1200" dirty="0">
                <a:latin typeface="Georgia"/>
                <a:cs typeface="Georgia"/>
              </a:rPr>
              <a:t>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prob</a:t>
            </a:r>
            <a:r>
              <a:rPr sz="1200" dirty="0">
                <a:latin typeface="Georgia"/>
                <a:cs typeface="Georgia"/>
              </a:rPr>
              <a:t>l</a:t>
            </a:r>
            <a:r>
              <a:rPr sz="1200" spc="-5" dirty="0">
                <a:latin typeface="Georgia"/>
                <a:cs typeface="Georgia"/>
              </a:rPr>
              <a:t>e</a:t>
            </a:r>
            <a:r>
              <a:rPr sz="1200" dirty="0">
                <a:latin typeface="Georgia"/>
                <a:cs typeface="Georgia"/>
              </a:rPr>
              <a:t>m =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</a:t>
            </a:r>
            <a:r>
              <a:rPr sz="1200" spc="-10" dirty="0">
                <a:latin typeface="Georgia"/>
                <a:cs typeface="Georgia"/>
              </a:rPr>
              <a:t>a</a:t>
            </a:r>
            <a:r>
              <a:rPr sz="1200" dirty="0">
                <a:latin typeface="Georgia"/>
                <a:cs typeface="Georgia"/>
              </a:rPr>
              <a:t>n’t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10" dirty="0">
                <a:latin typeface="Georgia"/>
                <a:cs typeface="Georgia"/>
              </a:rPr>
              <a:t>d</a:t>
            </a:r>
            <a:r>
              <a:rPr sz="1200" spc="15" dirty="0">
                <a:latin typeface="Georgia"/>
                <a:cs typeface="Georgia"/>
              </a:rPr>
              <a:t>o</a:t>
            </a:r>
            <a:r>
              <a:rPr sz="1200" spc="-5" dirty="0">
                <a:latin typeface="Microsoft Sans Serif"/>
                <a:cs typeface="Microsoft Sans Serif"/>
              </a:rPr>
              <a:t>ل</a:t>
            </a:r>
            <a:r>
              <a:rPr sz="1200" spc="60" dirty="0">
                <a:latin typeface="Microsoft Sans Serif"/>
                <a:cs typeface="Microsoft Sans Serif"/>
              </a:rPr>
              <a:t>م</a:t>
            </a:r>
            <a:r>
              <a:rPr sz="1200" spc="-190" dirty="0">
                <a:latin typeface="Microsoft Sans Serif"/>
                <a:cs typeface="Microsoft Sans Serif"/>
              </a:rPr>
              <a:t>ع</a:t>
            </a:r>
            <a:r>
              <a:rPr sz="1200" spc="-480" dirty="0">
                <a:latin typeface="Microsoft Sans Serif"/>
                <a:cs typeface="Microsoft Sans Serif"/>
              </a:rPr>
              <a:t>ي</a:t>
            </a:r>
            <a:r>
              <a:rPr sz="1200" spc="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ر</a:t>
            </a:r>
            <a:r>
              <a:rPr sz="1200" spc="-10" dirty="0">
                <a:latin typeface="Microsoft Sans Serif"/>
                <a:cs typeface="Microsoft Sans Serif"/>
              </a:rPr>
              <a:t>د</a:t>
            </a:r>
            <a:r>
              <a:rPr sz="1200" spc="-5" dirty="0">
                <a:latin typeface="Microsoft Sans Serif"/>
                <a:cs typeface="Microsoft Sans Serif"/>
              </a:rPr>
              <a:t>ا</a:t>
            </a:r>
            <a:r>
              <a:rPr sz="1200" spc="-380" dirty="0">
                <a:latin typeface="Microsoft Sans Serif"/>
                <a:cs typeface="Microsoft Sans Serif"/>
              </a:rPr>
              <a:t>ق</a:t>
            </a:r>
            <a:r>
              <a:rPr sz="1200" spc="15" dirty="0">
                <a:latin typeface="Microsoft Sans Serif"/>
                <a:cs typeface="Microsoft Sans Serif"/>
              </a:rPr>
              <a:t> </a:t>
            </a:r>
            <a:r>
              <a:rPr sz="1200" dirty="0">
                <a:latin typeface="Microsoft Sans Serif"/>
                <a:cs typeface="Microsoft Sans Serif"/>
              </a:rPr>
              <a:t>ش</a:t>
            </a:r>
            <a:r>
              <a:rPr sz="1200" spc="65" dirty="0">
                <a:latin typeface="Microsoft Sans Serif"/>
                <a:cs typeface="Microsoft Sans Serif"/>
              </a:rPr>
              <a:t>م</a:t>
            </a:r>
            <a:endParaRPr sz="1200">
              <a:latin typeface="Microsoft Sans Serif"/>
              <a:cs typeface="Microsoft Sans Serif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6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6713"/>
            <a:ext cx="13493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Training</a:t>
            </a:r>
            <a:r>
              <a:rPr sz="1400" b="1" u="sng" spc="-5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Cycle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60246" y="1274317"/>
            <a:ext cx="972819" cy="17399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45"/>
              </a:lnSpc>
            </a:pPr>
            <a:r>
              <a:rPr sz="1200" dirty="0">
                <a:latin typeface="Georgia"/>
                <a:cs typeface="Georgia"/>
              </a:rPr>
              <a:t>ADDIE</a:t>
            </a:r>
            <a:r>
              <a:rPr sz="1200" spc="1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model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0604" y="1249426"/>
            <a:ext cx="52984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62710" algn="l"/>
              </a:tabLst>
            </a:pPr>
            <a:r>
              <a:rPr sz="1200" dirty="0">
                <a:latin typeface="Georgia"/>
                <a:cs typeface="Georgia"/>
              </a:rPr>
              <a:t>The	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spc="2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18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generic</a:t>
            </a:r>
            <a:r>
              <a:rPr sz="1200" spc="18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process</a:t>
            </a:r>
            <a:r>
              <a:rPr sz="1200" spc="19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traditionally</a:t>
            </a:r>
            <a:r>
              <a:rPr sz="1200" spc="18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used</a:t>
            </a:r>
            <a:r>
              <a:rPr sz="1200" spc="18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by</a:t>
            </a:r>
            <a:r>
              <a:rPr sz="1200" spc="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instructional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80965" y="1472437"/>
            <a:ext cx="1238250" cy="173990"/>
          </a:xfrm>
          <a:custGeom>
            <a:avLst/>
            <a:gdLst/>
            <a:ahLst/>
            <a:cxnLst/>
            <a:rect l="l" t="t" r="r" b="b"/>
            <a:pathLst>
              <a:path w="1238250" h="173989">
                <a:moveTo>
                  <a:pt x="1237792" y="0"/>
                </a:moveTo>
                <a:lnTo>
                  <a:pt x="0" y="0"/>
                </a:lnTo>
                <a:lnTo>
                  <a:pt x="0" y="173735"/>
                </a:lnTo>
                <a:lnTo>
                  <a:pt x="1237792" y="173735"/>
                </a:lnTo>
                <a:lnTo>
                  <a:pt x="1237792" y="0"/>
                </a:lnTo>
                <a:close/>
              </a:path>
            </a:pathLst>
          </a:custGeom>
          <a:solidFill>
            <a:srgbClr val="00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43304" y="1672081"/>
            <a:ext cx="3188970" cy="173990"/>
          </a:xfrm>
          <a:custGeom>
            <a:avLst/>
            <a:gdLst/>
            <a:ahLst/>
            <a:cxnLst/>
            <a:rect l="l" t="t" r="r" b="b"/>
            <a:pathLst>
              <a:path w="3188970" h="173989">
                <a:moveTo>
                  <a:pt x="3188843" y="0"/>
                </a:moveTo>
                <a:lnTo>
                  <a:pt x="0" y="0"/>
                </a:lnTo>
                <a:lnTo>
                  <a:pt x="0" y="173735"/>
                </a:lnTo>
                <a:lnTo>
                  <a:pt x="3188843" y="173735"/>
                </a:lnTo>
                <a:lnTo>
                  <a:pt x="3188843" y="0"/>
                </a:lnTo>
                <a:close/>
              </a:path>
            </a:pathLst>
          </a:custGeom>
          <a:solidFill>
            <a:srgbClr val="00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130604" y="1430781"/>
            <a:ext cx="5300345" cy="2601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9000"/>
              </a:lnSpc>
              <a:spcBef>
                <a:spcPts val="100"/>
              </a:spcBef>
            </a:pPr>
            <a:r>
              <a:rPr sz="1200" spc="-5" dirty="0">
                <a:latin typeface="Georgia"/>
                <a:cs typeface="Georgia"/>
              </a:rPr>
              <a:t>designers</a:t>
            </a:r>
            <a:r>
              <a:rPr sz="1200" dirty="0">
                <a:latin typeface="Georgia"/>
                <a:cs typeface="Georgia"/>
              </a:rPr>
              <a:t> 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developers.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five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phases—Analysis,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Design,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Development, Implementation, and Evaluation—represent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dynamic, flexible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guideline for building effective training </a:t>
            </a:r>
            <a:r>
              <a:rPr sz="1200" dirty="0">
                <a:latin typeface="Georgia"/>
                <a:cs typeface="Georgia"/>
              </a:rPr>
              <a:t>and </a:t>
            </a:r>
            <a:r>
              <a:rPr sz="1200" spc="-5" dirty="0">
                <a:latin typeface="Georgia"/>
                <a:cs typeface="Georgia"/>
              </a:rPr>
              <a:t>performance support tools. While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perhaps </a:t>
            </a:r>
            <a:r>
              <a:rPr sz="1200" dirty="0">
                <a:latin typeface="Georgia"/>
                <a:cs typeface="Georgia"/>
              </a:rPr>
              <a:t>the most common </a:t>
            </a:r>
            <a:r>
              <a:rPr sz="1200" spc="-10" dirty="0">
                <a:latin typeface="Georgia"/>
                <a:cs typeface="Georgia"/>
              </a:rPr>
              <a:t>design </a:t>
            </a:r>
            <a:r>
              <a:rPr sz="1200" spc="-5" dirty="0">
                <a:latin typeface="Georgia"/>
                <a:cs typeface="Georgia"/>
              </a:rPr>
              <a:t>model, </a:t>
            </a:r>
            <a:r>
              <a:rPr sz="1200" dirty="0">
                <a:latin typeface="Georgia"/>
                <a:cs typeface="Georgia"/>
              </a:rPr>
              <a:t>there </a:t>
            </a:r>
            <a:r>
              <a:rPr sz="1200" spc="-5" dirty="0">
                <a:latin typeface="Georgia"/>
                <a:cs typeface="Georgia"/>
              </a:rPr>
              <a:t>are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number of weaknesses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ADDIE</a:t>
            </a:r>
            <a:r>
              <a:rPr sz="1200" spc="-5" dirty="0">
                <a:latin typeface="Georgia"/>
                <a:cs typeface="Georgia"/>
              </a:rPr>
              <a:t> model</a:t>
            </a:r>
            <a:r>
              <a:rPr sz="1200" dirty="0">
                <a:latin typeface="Georgia"/>
                <a:cs typeface="Georgia"/>
              </a:rPr>
              <a:t> which </a:t>
            </a:r>
            <a:r>
              <a:rPr sz="1200" spc="-5" dirty="0">
                <a:latin typeface="Georgia"/>
                <a:cs typeface="Georgia"/>
              </a:rPr>
              <a:t>have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a</a:t>
            </a:r>
            <a:r>
              <a:rPr sz="1200" spc="-5" dirty="0">
                <a:latin typeface="Georgia"/>
                <a:cs typeface="Georgia"/>
              </a:rPr>
              <a:t> number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spin-offs or variations.</a:t>
            </a:r>
            <a:endParaRPr sz="1200">
              <a:latin typeface="Georgia"/>
              <a:cs typeface="Georgia"/>
            </a:endParaRPr>
          </a:p>
          <a:p>
            <a:pPr marL="240665">
              <a:lnSpc>
                <a:spcPct val="100000"/>
              </a:lnSpc>
              <a:spcBef>
                <a:spcPts val="1130"/>
              </a:spcBef>
            </a:pPr>
            <a:r>
              <a:rPr sz="1200" b="1" dirty="0">
                <a:latin typeface="Georgia"/>
                <a:cs typeface="Georgia"/>
              </a:rPr>
              <a:t>1)</a:t>
            </a:r>
            <a:r>
              <a:rPr sz="1200" b="1" spc="10" dirty="0">
                <a:latin typeface="Georgia"/>
                <a:cs typeface="Georgia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Analysis</a:t>
            </a:r>
            <a:endParaRPr sz="1200">
              <a:latin typeface="Georgia"/>
              <a:cs typeface="Georgia"/>
            </a:endParaRPr>
          </a:p>
          <a:p>
            <a:pPr marL="12700" marR="83185">
              <a:lnSpc>
                <a:spcPct val="109700"/>
              </a:lnSpc>
              <a:spcBef>
                <a:spcPts val="985"/>
              </a:spcBef>
            </a:pPr>
            <a:r>
              <a:rPr sz="1200" spc="-5" dirty="0">
                <a:latin typeface="Georgia"/>
                <a:cs typeface="Georgia"/>
              </a:rPr>
              <a:t>Data 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collected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identify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gaps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between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actual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desired organizational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performance.</a:t>
            </a:r>
            <a:r>
              <a:rPr sz="1200" dirty="0">
                <a:latin typeface="Georgia"/>
                <a:cs typeface="Georgia"/>
              </a:rPr>
              <a:t> If </a:t>
            </a:r>
            <a:r>
              <a:rPr sz="1200" spc="-5" dirty="0">
                <a:latin typeface="Georgia"/>
                <a:cs typeface="Georgia"/>
              </a:rPr>
              <a:t>those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gaps point</a:t>
            </a:r>
            <a:r>
              <a:rPr sz="1200" dirty="0">
                <a:latin typeface="Georgia"/>
                <a:cs typeface="Georgia"/>
              </a:rPr>
              <a:t> to a</a:t>
            </a:r>
            <a:r>
              <a:rPr sz="1200" spc="-5" dirty="0">
                <a:latin typeface="Georgia"/>
                <a:cs typeface="Georgia"/>
              </a:rPr>
              <a:t> lack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 knowledge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skills,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then specific 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objectives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established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address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needs</a:t>
            </a:r>
            <a:r>
              <a:rPr sz="1200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1140"/>
              </a:spcBef>
            </a:pPr>
            <a:r>
              <a:rPr sz="1200" spc="-5" dirty="0">
                <a:latin typeface="Georgia"/>
                <a:cs typeface="Georgia"/>
              </a:rPr>
              <a:t>According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ADDIE</a:t>
            </a:r>
            <a:r>
              <a:rPr sz="1200" spc="-5" dirty="0">
                <a:latin typeface="Georgia"/>
                <a:cs typeface="Georgia"/>
              </a:rPr>
              <a:t> model,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first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should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when</a:t>
            </a:r>
            <a:r>
              <a:rPr sz="1200" dirty="0">
                <a:latin typeface="Georgia"/>
                <a:cs typeface="Georgia"/>
              </a:rPr>
              <a:t> you’re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00" spc="-5" dirty="0">
                <a:latin typeface="Georgia"/>
                <a:cs typeface="Georgia"/>
              </a:rPr>
              <a:t>handed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new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project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detailed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analysis.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21433" y="4174870"/>
            <a:ext cx="363220" cy="17399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45"/>
              </a:lnSpc>
            </a:pPr>
            <a:r>
              <a:rPr sz="1200" dirty="0">
                <a:latin typeface="Georgia"/>
                <a:cs typeface="Georgia"/>
              </a:rPr>
              <a:t>thr</a:t>
            </a:r>
            <a:r>
              <a:rPr sz="1200" spc="-10" dirty="0">
                <a:latin typeface="Georgia"/>
                <a:cs typeface="Georgia"/>
              </a:rPr>
              <a:t>e</a:t>
            </a:r>
            <a:r>
              <a:rPr sz="1200" dirty="0">
                <a:latin typeface="Georgia"/>
                <a:cs typeface="Georgia"/>
              </a:rPr>
              <a:t>e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30604" y="4149978"/>
            <a:ext cx="35039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77595" algn="l"/>
              </a:tabLst>
            </a:pPr>
            <a:r>
              <a:rPr sz="1200" spc="-5" dirty="0">
                <a:latin typeface="Georgia"/>
                <a:cs typeface="Georgia"/>
              </a:rPr>
              <a:t>There</a:t>
            </a:r>
            <a:r>
              <a:rPr sz="1200" dirty="0">
                <a:latin typeface="Georgia"/>
                <a:cs typeface="Georgia"/>
              </a:rPr>
              <a:t> are	</a:t>
            </a:r>
            <a:r>
              <a:rPr sz="1200" spc="-5" dirty="0">
                <a:latin typeface="Georgia"/>
                <a:cs typeface="Georgia"/>
              </a:rPr>
              <a:t>types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5" dirty="0">
                <a:latin typeface="Georgia"/>
                <a:cs typeface="Georgia"/>
              </a:rPr>
              <a:t>of</a:t>
            </a:r>
            <a:r>
              <a:rPr sz="1200" spc="-5" dirty="0">
                <a:latin typeface="Georgia"/>
                <a:cs typeface="Georgia"/>
              </a:rPr>
              <a:t> analysis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 this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phase: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1853" y="4501006"/>
            <a:ext cx="1865630" cy="17399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45"/>
              </a:lnSpc>
            </a:pPr>
            <a:r>
              <a:rPr sz="1200" spc="-5" dirty="0">
                <a:latin typeface="Georgia"/>
                <a:cs typeface="Georgia"/>
              </a:rPr>
              <a:t>a)</a:t>
            </a:r>
            <a:r>
              <a:rPr sz="1200" spc="459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Analysis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30604" y="4785486"/>
            <a:ext cx="4908550" cy="1787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9200"/>
              </a:lnSpc>
              <a:spcBef>
                <a:spcPts val="100"/>
              </a:spcBef>
            </a:pP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coordinator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must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understand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programs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needed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through 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analysis which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done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 three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levels:</a:t>
            </a:r>
            <a:endParaRPr sz="1200">
              <a:latin typeface="Georgia"/>
              <a:cs typeface="Georgia"/>
            </a:endParaRPr>
          </a:p>
          <a:p>
            <a:pPr marL="469265" marR="271145" indent="-228600">
              <a:lnSpc>
                <a:spcPct val="109300"/>
              </a:lnSpc>
              <a:spcBef>
                <a:spcPts val="110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Individual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analysis: </a:t>
            </a:r>
            <a:r>
              <a:rPr sz="1200" dirty="0">
                <a:latin typeface="Georgia"/>
                <a:cs typeface="Georgia"/>
              </a:rPr>
              <a:t>this</a:t>
            </a:r>
            <a:r>
              <a:rPr sz="1200" spc="-5" dirty="0">
                <a:latin typeface="Georgia"/>
                <a:cs typeface="Georgia"/>
              </a:rPr>
              <a:t> is done as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result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performance </a:t>
            </a:r>
            <a:r>
              <a:rPr sz="1200" spc="-27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appraisal.</a:t>
            </a:r>
            <a:endParaRPr sz="1200">
              <a:latin typeface="Georgia"/>
              <a:cs typeface="Georgia"/>
            </a:endParaRPr>
          </a:p>
          <a:p>
            <a:pPr marL="469265" marR="20320" indent="-228600">
              <a:lnSpc>
                <a:spcPct val="109200"/>
              </a:lnSpc>
              <a:spcBef>
                <a:spcPts val="9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Team Analysis: </a:t>
            </a:r>
            <a:r>
              <a:rPr sz="1200" dirty="0">
                <a:latin typeface="Georgia"/>
                <a:cs typeface="Georgia"/>
              </a:rPr>
              <a:t>this </a:t>
            </a:r>
            <a:r>
              <a:rPr sz="1200" spc="-5" dirty="0">
                <a:latin typeface="Georgia"/>
                <a:cs typeface="Georgia"/>
              </a:rPr>
              <a:t>is done </a:t>
            </a:r>
            <a:r>
              <a:rPr sz="1200" dirty="0">
                <a:latin typeface="Georgia"/>
                <a:cs typeface="Georgia"/>
              </a:rPr>
              <a:t>as a result </a:t>
            </a:r>
            <a:r>
              <a:rPr sz="1200" spc="-5" dirty="0">
                <a:latin typeface="Georgia"/>
                <a:cs typeface="Georgia"/>
              </a:rPr>
              <a:t>of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understanding of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departmental goals</a:t>
            </a:r>
            <a:endParaRPr sz="1200">
              <a:latin typeface="Georgia"/>
              <a:cs typeface="Georgia"/>
            </a:endParaRPr>
          </a:p>
          <a:p>
            <a:pPr marL="469265" marR="55880" indent="-228600">
              <a:lnSpc>
                <a:spcPct val="109200"/>
              </a:lnSpc>
              <a:spcBef>
                <a:spcPts val="9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Strategic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Analysis: this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done as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result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understanding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strategic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goals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71853" y="6787260"/>
            <a:ext cx="1459230" cy="17399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45"/>
              </a:lnSpc>
            </a:pPr>
            <a:r>
              <a:rPr sz="1200" spc="-5" dirty="0">
                <a:latin typeface="Georgia"/>
                <a:cs typeface="Georgia"/>
              </a:rPr>
              <a:t>b)</a:t>
            </a:r>
            <a:r>
              <a:rPr sz="1200" spc="3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Audience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Analysis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30604" y="7088505"/>
            <a:ext cx="519366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Georgia"/>
                <a:cs typeface="Georgia"/>
              </a:rPr>
              <a:t>Once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validate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indeed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needed,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it’s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time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analyze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your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676779" y="7313040"/>
            <a:ext cx="960755" cy="17399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45"/>
              </a:lnSpc>
            </a:pPr>
            <a:r>
              <a:rPr sz="1200" spc="-10" dirty="0">
                <a:latin typeface="Georgia"/>
                <a:cs typeface="Georgia"/>
              </a:rPr>
              <a:t>d</a:t>
            </a:r>
            <a:r>
              <a:rPr sz="1200" spc="-5" dirty="0">
                <a:latin typeface="Georgia"/>
                <a:cs typeface="Georgia"/>
              </a:rPr>
              <a:t>e</a:t>
            </a:r>
            <a:r>
              <a:rPr sz="1200" dirty="0">
                <a:latin typeface="Georgia"/>
                <a:cs typeface="Georgia"/>
              </a:rPr>
              <a:t>mogr</a:t>
            </a:r>
            <a:r>
              <a:rPr sz="1200" spc="-5" dirty="0">
                <a:latin typeface="Georgia"/>
                <a:cs typeface="Georgia"/>
              </a:rPr>
              <a:t>ap</a:t>
            </a:r>
            <a:r>
              <a:rPr sz="1200" spc="5" dirty="0">
                <a:latin typeface="Georgia"/>
                <a:cs typeface="Georgia"/>
              </a:rPr>
              <a:t>h</a:t>
            </a:r>
            <a:r>
              <a:rPr sz="1200" spc="-5" dirty="0">
                <a:latin typeface="Georgia"/>
                <a:cs typeface="Georgia"/>
              </a:rPr>
              <a:t>ic</a:t>
            </a:r>
            <a:r>
              <a:rPr sz="1200" dirty="0">
                <a:latin typeface="Georgia"/>
                <a:cs typeface="Georgia"/>
              </a:rPr>
              <a:t>s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30604" y="7288148"/>
            <a:ext cx="27990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531745" algn="l"/>
              </a:tabLst>
            </a:pPr>
            <a:r>
              <a:rPr sz="1200" dirty="0">
                <a:latin typeface="Georgia"/>
                <a:cs typeface="Georgia"/>
              </a:rPr>
              <a:t>l</a:t>
            </a:r>
            <a:r>
              <a:rPr sz="1200" spc="-5" dirty="0">
                <a:latin typeface="Georgia"/>
                <a:cs typeface="Georgia"/>
              </a:rPr>
              <a:t>ea</a:t>
            </a:r>
            <a:r>
              <a:rPr sz="1200" dirty="0">
                <a:latin typeface="Georgia"/>
                <a:cs typeface="Georgia"/>
              </a:rPr>
              <a:t>rn</a:t>
            </a:r>
            <a:r>
              <a:rPr sz="1200" spc="-5" dirty="0">
                <a:latin typeface="Georgia"/>
                <a:cs typeface="Georgia"/>
              </a:rPr>
              <a:t>e</a:t>
            </a:r>
            <a:r>
              <a:rPr sz="1200" dirty="0">
                <a:latin typeface="Georgia"/>
                <a:cs typeface="Georgia"/>
              </a:rPr>
              <a:t>rs. Know</a:t>
            </a:r>
            <a:r>
              <a:rPr sz="1200" spc="-5" dirty="0">
                <a:latin typeface="Georgia"/>
                <a:cs typeface="Georgia"/>
              </a:rPr>
              <a:t>i</a:t>
            </a:r>
            <a:r>
              <a:rPr sz="1200" dirty="0">
                <a:latin typeface="Georgia"/>
                <a:cs typeface="Georgia"/>
              </a:rPr>
              <a:t>ng k</a:t>
            </a:r>
            <a:r>
              <a:rPr sz="1200" spc="-5" dirty="0">
                <a:latin typeface="Georgia"/>
                <a:cs typeface="Georgia"/>
              </a:rPr>
              <a:t>e</a:t>
            </a:r>
            <a:r>
              <a:rPr sz="1200" dirty="0">
                <a:latin typeface="Georgia"/>
                <a:cs typeface="Georgia"/>
              </a:rPr>
              <a:t>y	</a:t>
            </a:r>
            <a:r>
              <a:rPr sz="1200" spc="-5" dirty="0">
                <a:latin typeface="Georgia"/>
                <a:cs typeface="Georgia"/>
              </a:rPr>
              <a:t>a</a:t>
            </a:r>
            <a:r>
              <a:rPr sz="1200" dirty="0">
                <a:latin typeface="Georgia"/>
                <a:cs typeface="Georgia"/>
              </a:rPr>
              <a:t>nd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954145" y="7313040"/>
            <a:ext cx="1647825" cy="17399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45"/>
              </a:lnSpc>
            </a:pPr>
            <a:r>
              <a:rPr sz="1200" spc="-5" dirty="0">
                <a:latin typeface="Georgia"/>
                <a:cs typeface="Georgia"/>
              </a:rPr>
              <a:t>background</a:t>
            </a:r>
            <a:r>
              <a:rPr sz="1200" spc="-4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information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25846" y="7288148"/>
            <a:ext cx="75565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Georgia"/>
                <a:cs typeface="Georgia"/>
              </a:rPr>
              <a:t>about</a:t>
            </a:r>
            <a:r>
              <a:rPr sz="1200" spc="-5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your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30604" y="7472171"/>
            <a:ext cx="5234940" cy="4229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8500"/>
              </a:lnSpc>
              <a:spcBef>
                <a:spcPts val="100"/>
              </a:spcBef>
            </a:pPr>
            <a:r>
              <a:rPr sz="1200" spc="-5" dirty="0">
                <a:latin typeface="Georgia"/>
                <a:cs typeface="Georgia"/>
              </a:rPr>
              <a:t>learners will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help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identify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information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 </a:t>
            </a:r>
            <a:r>
              <a:rPr sz="1200" dirty="0">
                <a:latin typeface="Georgia"/>
                <a:cs typeface="Georgia"/>
              </a:rPr>
              <a:t>need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know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best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way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present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-5" dirty="0">
                <a:latin typeface="Georgia"/>
                <a:cs typeface="Georgia"/>
              </a:rPr>
              <a:t> them.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371853" y="8037321"/>
            <a:ext cx="1148080" cy="173990"/>
          </a:xfrm>
          <a:prstGeom prst="rect">
            <a:avLst/>
          </a:prstGeom>
          <a:solidFill>
            <a:srgbClr val="00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45"/>
              </a:lnSpc>
            </a:pPr>
            <a:r>
              <a:rPr sz="1200" spc="-5" dirty="0">
                <a:latin typeface="Georgia"/>
                <a:cs typeface="Georgia"/>
              </a:rPr>
              <a:t>c)</a:t>
            </a:r>
            <a:r>
              <a:rPr sz="1200" spc="484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Task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Analysis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130604" y="8324850"/>
            <a:ext cx="5160010" cy="1150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7625">
              <a:lnSpc>
                <a:spcPct val="109200"/>
              </a:lnSpc>
              <a:spcBef>
                <a:spcPts val="100"/>
              </a:spcBef>
            </a:pPr>
            <a:r>
              <a:rPr sz="1200" spc="-5" dirty="0">
                <a:latin typeface="Georgia"/>
                <a:cs typeface="Georgia"/>
              </a:rPr>
              <a:t>Now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know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10" dirty="0">
                <a:latin typeface="Georgia"/>
                <a:cs typeface="Georgia"/>
              </a:rPr>
              <a:t>what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course is about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who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 taking</a:t>
            </a:r>
            <a:r>
              <a:rPr sz="1200" spc="5" dirty="0">
                <a:latin typeface="Georgia"/>
                <a:cs typeface="Georgia"/>
              </a:rPr>
              <a:t> it</a:t>
            </a:r>
            <a:r>
              <a:rPr sz="1200" spc="5" dirty="0">
                <a:latin typeface="Microsoft Sans Serif"/>
                <a:cs typeface="Microsoft Sans Serif"/>
              </a:rPr>
              <a:t>,</a:t>
            </a:r>
            <a:r>
              <a:rPr sz="1200" spc="-25" dirty="0">
                <a:latin typeface="Microsoft Sans Serif"/>
                <a:cs typeface="Microsoft Sans Serif"/>
              </a:rPr>
              <a:t> </a:t>
            </a:r>
            <a:r>
              <a:rPr sz="1200" spc="-5" dirty="0">
                <a:latin typeface="Georgia"/>
                <a:cs typeface="Georgia"/>
              </a:rPr>
              <a:t>it’s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time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take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close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look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at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specific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processes</a:t>
            </a:r>
            <a:r>
              <a:rPr sz="1200" dirty="0">
                <a:latin typeface="Georgia"/>
                <a:cs typeface="Georgia"/>
              </a:rPr>
              <a:t> 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tasks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you’ll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 on by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breaking them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down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into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step-by-step chunks.</a:t>
            </a:r>
            <a:endParaRPr sz="1200">
              <a:latin typeface="Georgia"/>
              <a:cs typeface="Georgia"/>
            </a:endParaRPr>
          </a:p>
          <a:p>
            <a:pPr marL="12700" marR="5080">
              <a:lnSpc>
                <a:spcPct val="109100"/>
              </a:lnSpc>
              <a:spcBef>
                <a:spcPts val="994"/>
              </a:spcBef>
            </a:pPr>
            <a:r>
              <a:rPr sz="1200" spc="-5" dirty="0">
                <a:latin typeface="Georgia"/>
                <a:cs typeface="Georgia"/>
              </a:rPr>
              <a:t>This phase </a:t>
            </a:r>
            <a:r>
              <a:rPr sz="1200" dirty="0">
                <a:latin typeface="Georgia"/>
                <a:cs typeface="Georgia"/>
              </a:rPr>
              <a:t>is not </a:t>
            </a:r>
            <a:r>
              <a:rPr sz="1200" spc="-5" dirty="0">
                <a:latin typeface="Georgia"/>
                <a:cs typeface="Georgia"/>
              </a:rPr>
              <a:t>concluded </a:t>
            </a:r>
            <a:r>
              <a:rPr sz="1200" dirty="0">
                <a:latin typeface="Georgia"/>
                <a:cs typeface="Georgia"/>
              </a:rPr>
              <a:t>unless the </a:t>
            </a:r>
            <a:r>
              <a:rPr sz="1200" spc="-5" dirty="0">
                <a:latin typeface="Georgia"/>
                <a:cs typeface="Georgia"/>
              </a:rPr>
              <a:t>training coordinator </a:t>
            </a:r>
            <a:r>
              <a:rPr sz="1200" dirty="0">
                <a:latin typeface="Georgia"/>
                <a:cs typeface="Georgia"/>
              </a:rPr>
              <a:t>has </a:t>
            </a:r>
            <a:r>
              <a:rPr sz="1200" spc="-5" dirty="0">
                <a:latin typeface="Georgia"/>
                <a:cs typeface="Georgia"/>
              </a:rPr>
              <a:t>provided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most</a:t>
            </a:r>
            <a:r>
              <a:rPr sz="1200" spc="-5" dirty="0">
                <a:latin typeface="Georgia"/>
                <a:cs typeface="Georgia"/>
              </a:rPr>
              <a:t> important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document;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b="1" spc="-5" dirty="0">
                <a:latin typeface="Georgia"/>
                <a:cs typeface="Georgia"/>
              </a:rPr>
              <a:t>The</a:t>
            </a:r>
            <a:r>
              <a:rPr sz="1200" b="1" dirty="0">
                <a:latin typeface="Georgia"/>
                <a:cs typeface="Georgia"/>
              </a:rPr>
              <a:t> </a:t>
            </a:r>
            <a:r>
              <a:rPr sz="1200" b="1" spc="-5" dirty="0">
                <a:latin typeface="Georgia"/>
                <a:cs typeface="Georgia"/>
              </a:rPr>
              <a:t>Annual</a:t>
            </a:r>
            <a:r>
              <a:rPr sz="1200" b="1" spc="-10" dirty="0">
                <a:latin typeface="Georgia"/>
                <a:cs typeface="Georgia"/>
              </a:rPr>
              <a:t> </a:t>
            </a:r>
            <a:r>
              <a:rPr sz="1200" b="1" spc="-5" dirty="0">
                <a:latin typeface="Georgia"/>
                <a:cs typeface="Georgia"/>
              </a:rPr>
              <a:t>Training Plan…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7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00453" y="3298266"/>
            <a:ext cx="661670" cy="187960"/>
          </a:xfrm>
          <a:custGeom>
            <a:avLst/>
            <a:gdLst/>
            <a:ahLst/>
            <a:cxnLst/>
            <a:rect l="l" t="t" r="r" b="b"/>
            <a:pathLst>
              <a:path w="661669" h="187960">
                <a:moveTo>
                  <a:pt x="661416" y="0"/>
                </a:moveTo>
                <a:lnTo>
                  <a:pt x="0" y="0"/>
                </a:lnTo>
                <a:lnTo>
                  <a:pt x="0" y="187756"/>
                </a:lnTo>
                <a:lnTo>
                  <a:pt x="661416" y="187756"/>
                </a:lnTo>
                <a:lnTo>
                  <a:pt x="661416" y="0"/>
                </a:lnTo>
                <a:close/>
              </a:path>
            </a:pathLst>
          </a:custGeom>
          <a:solidFill>
            <a:srgbClr val="00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00453" y="4107814"/>
            <a:ext cx="1315720" cy="187960"/>
          </a:xfrm>
          <a:custGeom>
            <a:avLst/>
            <a:gdLst/>
            <a:ahLst/>
            <a:cxnLst/>
            <a:rect l="l" t="t" r="r" b="b"/>
            <a:pathLst>
              <a:path w="1315720" h="187960">
                <a:moveTo>
                  <a:pt x="1315466" y="0"/>
                </a:moveTo>
                <a:lnTo>
                  <a:pt x="0" y="0"/>
                </a:lnTo>
                <a:lnTo>
                  <a:pt x="0" y="187452"/>
                </a:lnTo>
                <a:lnTo>
                  <a:pt x="1315466" y="187452"/>
                </a:lnTo>
                <a:lnTo>
                  <a:pt x="1315466" y="0"/>
                </a:lnTo>
                <a:close/>
              </a:path>
            </a:pathLst>
          </a:custGeom>
          <a:solidFill>
            <a:srgbClr val="00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130604" y="889507"/>
            <a:ext cx="5297170" cy="87350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Georgia"/>
                <a:cs typeface="Georgia"/>
              </a:rPr>
              <a:t>2)</a:t>
            </a:r>
            <a:r>
              <a:rPr sz="1200" b="1" spc="145" dirty="0">
                <a:latin typeface="Georgia"/>
                <a:cs typeface="Georgia"/>
              </a:rPr>
              <a:t> </a:t>
            </a:r>
            <a:r>
              <a:rPr sz="1200" b="1" spc="-5" dirty="0">
                <a:latin typeface="Georgia"/>
                <a:cs typeface="Georgia"/>
              </a:rPr>
              <a:t>Design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200" spc="-5" dirty="0">
                <a:latin typeface="Georgia"/>
                <a:cs typeface="Georgia"/>
              </a:rPr>
              <a:t>With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analyses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out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way,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you’re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ready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start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right?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55"/>
              </a:spcBef>
            </a:pPr>
            <a:r>
              <a:rPr sz="1200" spc="-5" dirty="0">
                <a:latin typeface="Georgia"/>
                <a:cs typeface="Georgia"/>
              </a:rPr>
              <a:t>Wrong</a:t>
            </a:r>
            <a:r>
              <a:rPr sz="1200" spc="-5" dirty="0">
                <a:latin typeface="Microsoft Sans Serif"/>
                <a:cs typeface="Microsoft Sans Serif"/>
              </a:rPr>
              <a:t>!</a:t>
            </a:r>
            <a:endParaRPr sz="1200">
              <a:latin typeface="Microsoft Sans Serif"/>
              <a:cs typeface="Microsoft Sans Serif"/>
            </a:endParaRPr>
          </a:p>
          <a:p>
            <a:pPr marL="12700" marR="34925">
              <a:lnSpc>
                <a:spcPct val="109400"/>
              </a:lnSpc>
              <a:spcBef>
                <a:spcPts val="990"/>
              </a:spcBef>
            </a:pPr>
            <a:r>
              <a:rPr sz="1200" dirty="0">
                <a:latin typeface="Georgia"/>
                <a:cs typeface="Georgia"/>
              </a:rPr>
              <a:t>Don’t </a:t>
            </a:r>
            <a:r>
              <a:rPr sz="1200" spc="-5" dirty="0">
                <a:latin typeface="Georgia"/>
                <a:cs typeface="Georgia"/>
              </a:rPr>
              <a:t>skip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first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“D”! Starting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develop your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course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without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completing 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design phase </a:t>
            </a:r>
            <a:r>
              <a:rPr sz="1200" dirty="0">
                <a:latin typeface="Georgia"/>
                <a:cs typeface="Georgia"/>
              </a:rPr>
              <a:t>is</a:t>
            </a:r>
            <a:r>
              <a:rPr sz="1200" spc="-5" dirty="0">
                <a:latin typeface="Georgia"/>
                <a:cs typeface="Georgia"/>
              </a:rPr>
              <a:t> like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building</a:t>
            </a:r>
            <a:r>
              <a:rPr sz="1200" dirty="0">
                <a:latin typeface="Georgia"/>
                <a:cs typeface="Georgia"/>
              </a:rPr>
              <a:t> a</a:t>
            </a:r>
            <a:r>
              <a:rPr sz="1200" spc="-5" dirty="0">
                <a:latin typeface="Georgia"/>
                <a:cs typeface="Georgia"/>
              </a:rPr>
              <a:t> house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without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blueprint.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It </a:t>
            </a:r>
            <a:r>
              <a:rPr sz="1200" spc="-5" dirty="0">
                <a:latin typeface="Georgia"/>
                <a:cs typeface="Georgia"/>
              </a:rPr>
              <a:t>makes much </a:t>
            </a:r>
            <a:r>
              <a:rPr sz="1200" dirty="0">
                <a:latin typeface="Georgia"/>
                <a:cs typeface="Georgia"/>
              </a:rPr>
              <a:t> more</a:t>
            </a:r>
            <a:r>
              <a:rPr sz="1200" spc="-5" dirty="0">
                <a:latin typeface="Georgia"/>
                <a:cs typeface="Georgia"/>
              </a:rPr>
              <a:t> sense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-5" dirty="0">
                <a:latin typeface="Georgia"/>
                <a:cs typeface="Georgia"/>
              </a:rPr>
              <a:t> start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clear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plan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how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everything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course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laid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out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how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text</a:t>
            </a:r>
            <a:r>
              <a:rPr sz="1200" dirty="0">
                <a:latin typeface="Microsoft Sans Serif"/>
                <a:cs typeface="Microsoft Sans Serif"/>
              </a:rPr>
              <a:t>,</a:t>
            </a:r>
            <a:r>
              <a:rPr sz="1200" spc="-25" dirty="0">
                <a:latin typeface="Microsoft Sans Serif"/>
                <a:cs typeface="Microsoft Sans Serif"/>
              </a:rPr>
              <a:t> </a:t>
            </a:r>
            <a:r>
              <a:rPr sz="1200" spc="-5" dirty="0">
                <a:latin typeface="Georgia"/>
                <a:cs typeface="Georgia"/>
              </a:rPr>
              <a:t>multimedia,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navigation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fit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together.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Exactly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which deliverable you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create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</a:t>
            </a:r>
            <a:r>
              <a:rPr sz="1200" dirty="0">
                <a:latin typeface="Georgia"/>
                <a:cs typeface="Georgia"/>
              </a:rPr>
              <a:t> a result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10" dirty="0">
                <a:latin typeface="Georgia"/>
                <a:cs typeface="Georgia"/>
              </a:rPr>
              <a:t>design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phase depends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 your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time,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budget,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resources, and </a:t>
            </a:r>
            <a:r>
              <a:rPr sz="1200" dirty="0">
                <a:latin typeface="Georgia"/>
                <a:cs typeface="Georgia"/>
              </a:rPr>
              <a:t>what </a:t>
            </a:r>
            <a:r>
              <a:rPr sz="1200" spc="-5" dirty="0">
                <a:latin typeface="Georgia"/>
                <a:cs typeface="Georgia"/>
              </a:rPr>
              <a:t>you’ve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outlined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project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plan,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but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typically one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two</a:t>
            </a:r>
            <a:r>
              <a:rPr sz="1200" spc="-5" dirty="0">
                <a:latin typeface="Georgia"/>
                <a:cs typeface="Georgia"/>
              </a:rPr>
              <a:t> deliverables comes </a:t>
            </a:r>
            <a:r>
              <a:rPr sz="1200" dirty="0">
                <a:latin typeface="Georgia"/>
                <a:cs typeface="Georgia"/>
              </a:rPr>
              <a:t>out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design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phase</a:t>
            </a:r>
            <a:r>
              <a:rPr sz="1200" spc="-5" dirty="0">
                <a:latin typeface="Microsoft Sans Serif"/>
                <a:cs typeface="Microsoft Sans Serif"/>
              </a:rPr>
              <a:t>:</a:t>
            </a:r>
            <a:endParaRPr sz="1200">
              <a:latin typeface="Microsoft Sans Serif"/>
              <a:cs typeface="Microsoft Sans Serif"/>
            </a:endParaRPr>
          </a:p>
          <a:p>
            <a:pPr marL="469265" marR="12065" indent="-228600">
              <a:lnSpc>
                <a:spcPct val="108600"/>
              </a:lnSpc>
              <a:spcBef>
                <a:spcPts val="113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Prototype: This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typically</a:t>
            </a:r>
            <a:r>
              <a:rPr sz="1200" dirty="0">
                <a:latin typeface="Georgia"/>
                <a:cs typeface="Georgia"/>
              </a:rPr>
              <a:t> a </a:t>
            </a:r>
            <a:r>
              <a:rPr sz="1200" spc="-5" dirty="0">
                <a:latin typeface="Georgia"/>
                <a:cs typeface="Georgia"/>
              </a:rPr>
              <a:t>model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</a:t>
            </a:r>
            <a:r>
              <a:rPr sz="1200" dirty="0">
                <a:latin typeface="Georgia"/>
                <a:cs typeface="Georgia"/>
              </a:rPr>
              <a:t> sample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course that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created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test and identify whether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specific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features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 concepts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work.</a:t>
            </a:r>
            <a:r>
              <a:rPr sz="1200" dirty="0">
                <a:latin typeface="Georgia"/>
                <a:cs typeface="Georgia"/>
              </a:rPr>
              <a:t> The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prototype lets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stakeholder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get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feel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how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course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looks and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functions before developing</a:t>
            </a:r>
            <a:r>
              <a:rPr sz="1200" dirty="0">
                <a:latin typeface="Georgia"/>
                <a:cs typeface="Georgia"/>
              </a:rPr>
              <a:t> the </a:t>
            </a:r>
            <a:r>
              <a:rPr sz="1200" spc="-5" dirty="0">
                <a:latin typeface="Georgia"/>
                <a:cs typeface="Georgia"/>
              </a:rPr>
              <a:t>entire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course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its features.</a:t>
            </a:r>
            <a:endParaRPr sz="1200">
              <a:latin typeface="Georgia"/>
              <a:cs typeface="Georgia"/>
            </a:endParaRPr>
          </a:p>
          <a:p>
            <a:pPr marL="469265" marR="53340" indent="-228600">
              <a:lnSpc>
                <a:spcPct val="109000"/>
              </a:lnSpc>
              <a:spcBef>
                <a:spcPts val="11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Objectives: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objectives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intended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measurable outcome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 will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achieve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once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they’ve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finished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course.</a:t>
            </a:r>
            <a:r>
              <a:rPr sz="1200" dirty="0">
                <a:latin typeface="Georgia"/>
                <a:cs typeface="Georgia"/>
              </a:rPr>
              <a:t> They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should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detail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information that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acquired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what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will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 able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accomplish through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this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information.</a:t>
            </a:r>
            <a:endParaRPr sz="1200">
              <a:latin typeface="Georgia"/>
              <a:cs typeface="Georgia"/>
            </a:endParaRPr>
          </a:p>
          <a:p>
            <a:pPr>
              <a:lnSpc>
                <a:spcPct val="100000"/>
              </a:lnSpc>
            </a:pPr>
            <a:endParaRPr sz="15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buAutoNum type="arabicParenR" startAt="3"/>
              <a:tabLst>
                <a:tab pos="469900" algn="l"/>
              </a:tabLst>
            </a:pPr>
            <a:r>
              <a:rPr sz="1200" b="1" spc="-5" dirty="0">
                <a:latin typeface="Georgia"/>
                <a:cs typeface="Georgia"/>
              </a:rPr>
              <a:t>Development</a:t>
            </a:r>
            <a:endParaRPr sz="1200">
              <a:latin typeface="Georgia"/>
              <a:cs typeface="Georgia"/>
            </a:endParaRPr>
          </a:p>
          <a:p>
            <a:pPr marL="240665">
              <a:lnSpc>
                <a:spcPct val="100000"/>
              </a:lnSpc>
              <a:spcBef>
                <a:spcPts val="1130"/>
              </a:spcBef>
            </a:pPr>
            <a:r>
              <a:rPr sz="1200" spc="-5" dirty="0">
                <a:latin typeface="Georgia"/>
                <a:cs typeface="Georgia"/>
              </a:rPr>
              <a:t>You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have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program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have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details, let’s go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get</a:t>
            </a:r>
            <a:r>
              <a:rPr sz="1200" dirty="0">
                <a:latin typeface="Georgia"/>
                <a:cs typeface="Georgia"/>
              </a:rPr>
              <a:t> it…</a:t>
            </a:r>
            <a:endParaRPr sz="1200">
              <a:latin typeface="Georgia"/>
              <a:cs typeface="Georgia"/>
            </a:endParaRPr>
          </a:p>
          <a:p>
            <a:pPr marL="697865" marR="5080" lvl="1" indent="-228600">
              <a:lnSpc>
                <a:spcPct val="109200"/>
              </a:lnSpc>
              <a:spcBef>
                <a:spcPts val="1105"/>
              </a:spcBef>
              <a:buFont typeface="Symbol"/>
              <a:buChar char=""/>
              <a:tabLst>
                <a:tab pos="697865" algn="l"/>
                <a:tab pos="698500" algn="l"/>
              </a:tabLst>
            </a:pP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Provider: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contact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several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providers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(from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your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experience 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from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feedback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market)</a:t>
            </a:r>
            <a:endParaRPr sz="1200">
              <a:latin typeface="Georgia"/>
              <a:cs typeface="Georgia"/>
            </a:endParaRPr>
          </a:p>
          <a:p>
            <a:pPr marL="697865" marR="87630" lvl="1" indent="-228600">
              <a:lnSpc>
                <a:spcPct val="109200"/>
              </a:lnSpc>
              <a:spcBef>
                <a:spcPts val="105"/>
              </a:spcBef>
              <a:buFont typeface="Symbol"/>
              <a:buChar char=""/>
              <a:tabLst>
                <a:tab pos="697865" algn="l"/>
                <a:tab pos="698500" algn="l"/>
              </a:tabLst>
            </a:pPr>
            <a:r>
              <a:rPr sz="1200" spc="-5" dirty="0">
                <a:latin typeface="Georgia"/>
                <a:cs typeface="Georgia"/>
              </a:rPr>
              <a:t>Content Creation: </a:t>
            </a:r>
            <a:r>
              <a:rPr sz="1200" dirty="0">
                <a:latin typeface="Georgia"/>
                <a:cs typeface="Georgia"/>
              </a:rPr>
              <a:t>In this </a:t>
            </a:r>
            <a:r>
              <a:rPr sz="1200" spc="-5" dirty="0">
                <a:latin typeface="Georgia"/>
                <a:cs typeface="Georgia"/>
              </a:rPr>
              <a:t>phase you </a:t>
            </a:r>
            <a:r>
              <a:rPr sz="1200" dirty="0">
                <a:latin typeface="Georgia"/>
                <a:cs typeface="Georgia"/>
              </a:rPr>
              <a:t>choose and </a:t>
            </a:r>
            <a:r>
              <a:rPr sz="1200" spc="-5" dirty="0">
                <a:latin typeface="Georgia"/>
                <a:cs typeface="Georgia"/>
              </a:rPr>
              <a:t>add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final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graphics, multimedia</a:t>
            </a:r>
            <a:r>
              <a:rPr sz="1200" spc="-5" dirty="0">
                <a:latin typeface="Microsoft Sans Serif"/>
                <a:cs typeface="Microsoft Sans Serif"/>
              </a:rPr>
              <a:t>, </a:t>
            </a:r>
            <a:r>
              <a:rPr sz="1200" spc="-5" dirty="0">
                <a:latin typeface="Georgia"/>
                <a:cs typeface="Georgia"/>
              </a:rPr>
              <a:t>colors, and fonts </a:t>
            </a:r>
            <a:r>
              <a:rPr sz="1200" dirty="0">
                <a:latin typeface="Georgia"/>
                <a:cs typeface="Georgia"/>
              </a:rPr>
              <a:t>to make </a:t>
            </a:r>
            <a:r>
              <a:rPr sz="1200" spc="-5" dirty="0">
                <a:latin typeface="Georgia"/>
                <a:cs typeface="Georgia"/>
              </a:rPr>
              <a:t>your course look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polished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professional.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You’ll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also use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authoring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tool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build out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activities,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quizzes,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interactions,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functional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navigation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create an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engaging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course.</a:t>
            </a:r>
            <a:endParaRPr sz="1200">
              <a:latin typeface="Georgia"/>
              <a:cs typeface="Georgia"/>
            </a:endParaRPr>
          </a:p>
          <a:p>
            <a:pPr marL="697865" marR="189865" lvl="1" indent="-228600">
              <a:lnSpc>
                <a:spcPct val="108900"/>
              </a:lnSpc>
              <a:spcBef>
                <a:spcPts val="110"/>
              </a:spcBef>
              <a:buFont typeface="Symbol"/>
              <a:buChar char=""/>
              <a:tabLst>
                <a:tab pos="697865" algn="l"/>
                <a:tab pos="698500" algn="l"/>
              </a:tabLst>
            </a:pPr>
            <a:r>
              <a:rPr sz="1200" spc="-5" dirty="0">
                <a:latin typeface="Georgia"/>
                <a:cs typeface="Georgia"/>
              </a:rPr>
              <a:t>Testing: Once you’ve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created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content,</a:t>
            </a:r>
            <a:r>
              <a:rPr sz="1200" dirty="0">
                <a:latin typeface="Georgia"/>
                <a:cs typeface="Georgia"/>
              </a:rPr>
              <a:t> you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test </a:t>
            </a:r>
            <a:r>
              <a:rPr sz="1200" dirty="0">
                <a:latin typeface="Georgia"/>
                <a:cs typeface="Georgia"/>
              </a:rPr>
              <a:t>it.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Things that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be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tested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reviewed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include spelling,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grammar,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objectives,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navigation,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flow.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Testing</a:t>
            </a:r>
            <a:r>
              <a:rPr sz="1200" dirty="0">
                <a:latin typeface="Georgia"/>
                <a:cs typeface="Georgia"/>
              </a:rPr>
              <a:t> is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typically done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during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development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process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instead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after,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so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 testers identify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problem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areas,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developer can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make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changes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final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product.</a:t>
            </a:r>
            <a:endParaRPr sz="1200">
              <a:latin typeface="Georgia"/>
              <a:cs typeface="Georgia"/>
            </a:endParaRPr>
          </a:p>
          <a:p>
            <a:pPr marL="697865" marR="660400" lvl="1" indent="-228600">
              <a:lnSpc>
                <a:spcPct val="108300"/>
              </a:lnSpc>
              <a:spcBef>
                <a:spcPts val="125"/>
              </a:spcBef>
              <a:buFont typeface="Symbol"/>
              <a:buChar char=""/>
              <a:tabLst>
                <a:tab pos="697865" algn="l"/>
                <a:tab pos="698500" algn="l"/>
              </a:tabLst>
            </a:pPr>
            <a:r>
              <a:rPr sz="1200" spc="-5" dirty="0">
                <a:latin typeface="Georgia"/>
                <a:cs typeface="Georgia"/>
              </a:rPr>
              <a:t>Documents: Prepare </a:t>
            </a:r>
            <a:r>
              <a:rPr sz="1200" dirty="0">
                <a:latin typeface="Georgia"/>
                <a:cs typeface="Georgia"/>
              </a:rPr>
              <a:t>the roster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dirty="0">
                <a:latin typeface="Georgia"/>
                <a:cs typeface="Georgia"/>
              </a:rPr>
              <a:t>the training </a:t>
            </a:r>
            <a:r>
              <a:rPr sz="1200" spc="-5" dirty="0">
                <a:latin typeface="Georgia"/>
                <a:cs typeface="Georgia"/>
              </a:rPr>
              <a:t>evaluation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documents.</a:t>
            </a:r>
            <a:endParaRPr sz="1200">
              <a:latin typeface="Georgia"/>
              <a:cs typeface="Georgia"/>
            </a:endParaRPr>
          </a:p>
          <a:p>
            <a:pPr marL="697865" lvl="1" indent="-229235">
              <a:lnSpc>
                <a:spcPct val="100000"/>
              </a:lnSpc>
              <a:spcBef>
                <a:spcPts val="240"/>
              </a:spcBef>
              <a:buFont typeface="Symbol"/>
              <a:buChar char=""/>
              <a:tabLst>
                <a:tab pos="697865" algn="l"/>
                <a:tab pos="698500" algn="l"/>
              </a:tabLst>
            </a:pPr>
            <a:r>
              <a:rPr sz="1200" spc="-5" dirty="0">
                <a:latin typeface="Georgia"/>
                <a:cs typeface="Georgia"/>
              </a:rPr>
              <a:t>Facility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Management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(Logistics):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Choose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prepare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location.</a:t>
            </a:r>
            <a:endParaRPr sz="1200">
              <a:latin typeface="Georgia"/>
              <a:cs typeface="Georgia"/>
            </a:endParaRPr>
          </a:p>
          <a:p>
            <a:pPr marL="697865" marR="153035" lvl="1" indent="-228600">
              <a:lnSpc>
                <a:spcPct val="108300"/>
              </a:lnSpc>
              <a:spcBef>
                <a:spcPts val="120"/>
              </a:spcBef>
              <a:buFont typeface="Symbol"/>
              <a:buChar char=""/>
              <a:tabLst>
                <a:tab pos="697865" algn="l"/>
                <a:tab pos="698500" algn="l"/>
              </a:tabLst>
            </a:pPr>
            <a:r>
              <a:rPr sz="1200" spc="-5" dirty="0">
                <a:latin typeface="Georgia"/>
                <a:cs typeface="Georgia"/>
              </a:rPr>
              <a:t>Calendar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Management: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Inform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department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section heads'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date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location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8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9507"/>
            <a:ext cx="5294630" cy="61893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latin typeface="Georgia"/>
                <a:cs typeface="Georgia"/>
              </a:rPr>
              <a:t>4)</a:t>
            </a:r>
            <a:r>
              <a:rPr sz="1200" b="1" spc="140" dirty="0">
                <a:latin typeface="Georgia"/>
                <a:cs typeface="Georgia"/>
              </a:rPr>
              <a:t> </a:t>
            </a:r>
            <a:r>
              <a:rPr sz="1200" b="1" spc="-5" dirty="0">
                <a:latin typeface="Georgia"/>
                <a:cs typeface="Georgia"/>
              </a:rPr>
              <a:t>Implementation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200" spc="-5" dirty="0">
                <a:latin typeface="Georgia"/>
                <a:cs typeface="Georgia"/>
              </a:rPr>
              <a:t>Once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course is</a:t>
            </a:r>
            <a:r>
              <a:rPr sz="1200" dirty="0">
                <a:latin typeface="Georgia"/>
                <a:cs typeface="Georgia"/>
              </a:rPr>
              <a:t> fully </a:t>
            </a:r>
            <a:r>
              <a:rPr sz="1200" spc="-5" dirty="0">
                <a:latin typeface="Georgia"/>
                <a:cs typeface="Georgia"/>
              </a:rPr>
              <a:t>developed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thoroughly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tested,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you’re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ready</a:t>
            </a:r>
            <a:r>
              <a:rPr sz="1200" dirty="0">
                <a:latin typeface="Georgia"/>
                <a:cs typeface="Georgia"/>
              </a:rPr>
              <a:t> to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200" spc="-5" dirty="0">
                <a:latin typeface="Georgia"/>
                <a:cs typeface="Georgia"/>
              </a:rPr>
              <a:t>share it with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learners.</a:t>
            </a:r>
            <a:endParaRPr sz="1200">
              <a:latin typeface="Georgia"/>
              <a:cs typeface="Georgia"/>
            </a:endParaRPr>
          </a:p>
          <a:p>
            <a:pPr marL="12700" marR="245110">
              <a:lnSpc>
                <a:spcPct val="108300"/>
              </a:lnSpc>
              <a:spcBef>
                <a:spcPts val="1010"/>
              </a:spcBef>
            </a:pPr>
            <a:r>
              <a:rPr sz="1200" dirty="0">
                <a:latin typeface="Georgia"/>
                <a:cs typeface="Georgia"/>
              </a:rPr>
              <a:t>It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better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Training</a:t>
            </a:r>
            <a:r>
              <a:rPr sz="1200" spc="2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coordinators attend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percentage 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time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any given session.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</a:pPr>
            <a:r>
              <a:rPr sz="1200" spc="-5" dirty="0">
                <a:latin typeface="Georgia"/>
                <a:cs typeface="Georgia"/>
              </a:rPr>
              <a:t>You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shall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provide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material</a:t>
            </a:r>
            <a:r>
              <a:rPr sz="1200" dirty="0">
                <a:latin typeface="Georgia"/>
                <a:cs typeface="Georgia"/>
              </a:rPr>
              <a:t> to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 through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three</a:t>
            </a:r>
            <a:r>
              <a:rPr sz="1200" spc="-10" dirty="0">
                <a:latin typeface="Georgia"/>
                <a:cs typeface="Georgia"/>
              </a:rPr>
              <a:t> ways:</a:t>
            </a:r>
            <a:endParaRPr sz="12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05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Hand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hand: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print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material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hand</a:t>
            </a:r>
            <a:r>
              <a:rPr sz="1200" spc="-5" dirty="0">
                <a:latin typeface="Georgia"/>
                <a:cs typeface="Georgia"/>
              </a:rPr>
              <a:t> it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</a:t>
            </a:r>
            <a:endParaRPr sz="1200">
              <a:latin typeface="Georgia"/>
              <a:cs typeface="Georgia"/>
            </a:endParaRPr>
          </a:p>
          <a:p>
            <a:pPr marL="469265" marR="95885" indent="-228600">
              <a:lnSpc>
                <a:spcPct val="108800"/>
              </a:lnSpc>
              <a:spcBef>
                <a:spcPts val="11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Web: </a:t>
            </a:r>
            <a:r>
              <a:rPr sz="1200" dirty="0">
                <a:latin typeface="Georgia"/>
                <a:cs typeface="Georgia"/>
              </a:rPr>
              <a:t>If </a:t>
            </a:r>
            <a:r>
              <a:rPr sz="1200" spc="-5" dirty="0">
                <a:latin typeface="Georgia"/>
                <a:cs typeface="Georgia"/>
              </a:rPr>
              <a:t>you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don’t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track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behavior, you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upload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content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directly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web 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provide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URL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link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 your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access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training.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However,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since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activity</a:t>
            </a:r>
            <a:r>
              <a:rPr sz="1200" spc="-5" dirty="0">
                <a:latin typeface="Georgia"/>
                <a:cs typeface="Georgia"/>
              </a:rPr>
              <a:t> isn’t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tracked,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won’t know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whether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 completed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course,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how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long </a:t>
            </a:r>
            <a:r>
              <a:rPr sz="1200" dirty="0">
                <a:latin typeface="Georgia"/>
                <a:cs typeface="Georgia"/>
              </a:rPr>
              <a:t>it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took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them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 so, or if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went </a:t>
            </a:r>
            <a:r>
              <a:rPr sz="1200" spc="-5" dirty="0">
                <a:latin typeface="Georgia"/>
                <a:cs typeface="Georgia"/>
              </a:rPr>
              <a:t>wrong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somewhere.</a:t>
            </a:r>
            <a:endParaRPr sz="1200">
              <a:latin typeface="Georgia"/>
              <a:cs typeface="Georgia"/>
            </a:endParaRPr>
          </a:p>
          <a:p>
            <a:pPr marL="469265" marR="67310" indent="-228600">
              <a:lnSpc>
                <a:spcPct val="109000"/>
              </a:lnSpc>
              <a:spcBef>
                <a:spcPts val="11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Management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System: </a:t>
            </a:r>
            <a:r>
              <a:rPr sz="1200" dirty="0">
                <a:latin typeface="Georgia"/>
                <a:cs typeface="Georgia"/>
              </a:rPr>
              <a:t>If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</a:t>
            </a:r>
            <a:r>
              <a:rPr sz="1200" dirty="0">
                <a:latin typeface="Georgia"/>
                <a:cs typeface="Georgia"/>
              </a:rPr>
              <a:t> need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track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your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their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progress, </a:t>
            </a:r>
            <a:r>
              <a:rPr sz="1200" dirty="0">
                <a:latin typeface="Georgia"/>
                <a:cs typeface="Georgia"/>
              </a:rPr>
              <a:t>your </a:t>
            </a:r>
            <a:r>
              <a:rPr sz="1200" spc="-5" dirty="0">
                <a:latin typeface="Georgia"/>
                <a:cs typeface="Georgia"/>
              </a:rPr>
              <a:t>best bet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share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your </a:t>
            </a:r>
            <a:r>
              <a:rPr sz="1200" spc="-5" dirty="0">
                <a:latin typeface="Georgia"/>
                <a:cs typeface="Georgia"/>
              </a:rPr>
              <a:t>content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through an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LMS. Every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LMS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offers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different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features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functionalities,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share </a:t>
            </a:r>
            <a:r>
              <a:rPr sz="1200" dirty="0">
                <a:latin typeface="Georgia"/>
                <a:cs typeface="Georgia"/>
              </a:rPr>
              <a:t>some </a:t>
            </a:r>
            <a:r>
              <a:rPr sz="1200" spc="-5" dirty="0">
                <a:latin typeface="Georgia"/>
                <a:cs typeface="Georgia"/>
              </a:rPr>
              <a:t>tracking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capabilities,</a:t>
            </a:r>
            <a:r>
              <a:rPr sz="1200" dirty="0">
                <a:latin typeface="Georgia"/>
                <a:cs typeface="Georgia"/>
              </a:rPr>
              <a:t> such </a:t>
            </a:r>
            <a:r>
              <a:rPr sz="1200" spc="-5" dirty="0">
                <a:latin typeface="Georgia"/>
                <a:cs typeface="Georgia"/>
              </a:rPr>
              <a:t>as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whether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completed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module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how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long</a:t>
            </a:r>
            <a:r>
              <a:rPr sz="1200" dirty="0">
                <a:latin typeface="Georgia"/>
                <a:cs typeface="Georgia"/>
              </a:rPr>
              <a:t> it </a:t>
            </a:r>
            <a:r>
              <a:rPr sz="1200" spc="-5" dirty="0">
                <a:latin typeface="Georgia"/>
                <a:cs typeface="Georgia"/>
              </a:rPr>
              <a:t>took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them.</a:t>
            </a:r>
            <a:endParaRPr sz="12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450">
              <a:latin typeface="Georgia"/>
              <a:cs typeface="Georgia"/>
            </a:endParaRPr>
          </a:p>
          <a:p>
            <a:pPr marL="240665">
              <a:lnSpc>
                <a:spcPct val="100000"/>
              </a:lnSpc>
              <a:spcBef>
                <a:spcPts val="5"/>
              </a:spcBef>
            </a:pPr>
            <a:r>
              <a:rPr sz="1200" b="1" dirty="0">
                <a:latin typeface="Georgia"/>
                <a:cs typeface="Georgia"/>
              </a:rPr>
              <a:t>5)</a:t>
            </a:r>
            <a:r>
              <a:rPr sz="1200" b="1" spc="190" dirty="0">
                <a:latin typeface="Georgia"/>
                <a:cs typeface="Georgia"/>
              </a:rPr>
              <a:t> </a:t>
            </a:r>
            <a:r>
              <a:rPr sz="1200" b="1" spc="-5" dirty="0">
                <a:latin typeface="Georgia"/>
                <a:cs typeface="Georgia"/>
              </a:rPr>
              <a:t>Evaluation</a:t>
            </a:r>
            <a:endParaRPr sz="1200">
              <a:latin typeface="Georgia"/>
              <a:cs typeface="Georgia"/>
            </a:endParaRPr>
          </a:p>
          <a:p>
            <a:pPr marL="12700" marR="5080">
              <a:lnSpc>
                <a:spcPct val="108900"/>
              </a:lnSpc>
              <a:spcBef>
                <a:spcPts val="1000"/>
              </a:spcBef>
            </a:pP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evaluation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basically helps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discovery 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dirty="0">
                <a:latin typeface="Georgia"/>
                <a:cs typeface="Georgia"/>
              </a:rPr>
              <a:t> gaps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opportunities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employees.</a:t>
            </a:r>
            <a:r>
              <a:rPr sz="1200" dirty="0">
                <a:latin typeface="Georgia"/>
                <a:cs typeface="Georgia"/>
              </a:rPr>
              <a:t> 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evaluation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collects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information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help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determine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improvements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programs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help </a:t>
            </a:r>
            <a:r>
              <a:rPr sz="1200" spc="-5" dirty="0">
                <a:latin typeface="Georgia"/>
                <a:cs typeface="Georgia"/>
              </a:rPr>
              <a:t>trainers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decide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certain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programs should be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discontinued.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evaluation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process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essential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assess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effectiveness,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help </a:t>
            </a:r>
            <a:r>
              <a:rPr sz="1200" spc="-5" dirty="0">
                <a:latin typeface="Georgia"/>
                <a:cs typeface="Georgia"/>
              </a:rPr>
              <a:t>improve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overall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work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quality, and boost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morale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motivation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by engaging</a:t>
            </a:r>
            <a:r>
              <a:rPr sz="1200" dirty="0">
                <a:latin typeface="Georgia"/>
                <a:cs typeface="Georgia"/>
              </a:rPr>
              <a:t> them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 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 programs.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</a:pPr>
            <a:r>
              <a:rPr sz="1200" spc="-5" dirty="0">
                <a:latin typeface="Georgia"/>
                <a:cs typeface="Georgia"/>
              </a:rPr>
              <a:t>There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are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4</a:t>
            </a:r>
            <a:r>
              <a:rPr sz="1200" spc="-5" dirty="0">
                <a:latin typeface="Georgia"/>
                <a:cs typeface="Georgia"/>
              </a:rPr>
              <a:t> ways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evaluate training:</a:t>
            </a:r>
            <a:endParaRPr sz="1200">
              <a:latin typeface="Georgia"/>
              <a:cs typeface="Georgi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79573" y="7296326"/>
            <a:ext cx="3157730" cy="2131402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9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6713"/>
            <a:ext cx="139636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Training</a:t>
            </a:r>
            <a:r>
              <a:rPr sz="1400" b="1" u="sng" spc="-4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Types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59153" y="4802250"/>
            <a:ext cx="4985385" cy="495808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229"/>
              </a:spcBef>
            </a:pP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OJB</a:t>
            </a:r>
            <a:r>
              <a:rPr sz="1200" b="1" u="sng" spc="-2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&amp;</a:t>
            </a:r>
            <a:r>
              <a:rPr sz="1200" b="1" u="sng" spc="-2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Brick</a:t>
            </a:r>
            <a:r>
              <a:rPr sz="1200" b="1" u="sng" spc="-2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and</a:t>
            </a:r>
            <a:r>
              <a:rPr sz="1200" b="1" u="sng" spc="-2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Mortar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35"/>
              </a:spcBef>
              <a:buAutoNum type="arabicPeriod"/>
              <a:tabLst>
                <a:tab pos="241300" algn="l"/>
              </a:tabLst>
            </a:pPr>
            <a:r>
              <a:rPr sz="1200" spc="-5" dirty="0">
                <a:latin typeface="Georgia"/>
                <a:cs typeface="Georgia"/>
              </a:rPr>
              <a:t>Informal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 </a:t>
            </a:r>
            <a:r>
              <a:rPr sz="1200" dirty="0">
                <a:latin typeface="Georgia"/>
                <a:cs typeface="Georgia"/>
              </a:rPr>
              <a:t>(not</a:t>
            </a:r>
            <a:r>
              <a:rPr sz="1200" spc="-5" dirty="0">
                <a:latin typeface="Georgia"/>
                <a:cs typeface="Georgia"/>
              </a:rPr>
              <a:t> included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TP)</a:t>
            </a:r>
            <a:endParaRPr sz="1200">
              <a:latin typeface="Georgia"/>
              <a:cs typeface="Georgia"/>
            </a:endParaRPr>
          </a:p>
          <a:p>
            <a:pPr marL="12700" marR="126364">
              <a:lnSpc>
                <a:spcPct val="109300"/>
              </a:lnSpc>
              <a:spcBef>
                <a:spcPts val="990"/>
              </a:spcBef>
            </a:pPr>
            <a:r>
              <a:rPr sz="1200" dirty="0">
                <a:latin typeface="Georgia"/>
                <a:cs typeface="Georgia"/>
              </a:rPr>
              <a:t>It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involves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through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day-to-day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unplanned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interactions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between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new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worker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his/her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colleagues.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130"/>
              </a:spcBef>
              <a:buAutoNum type="arabicPeriod" startAt="2"/>
              <a:tabLst>
                <a:tab pos="241300" algn="l"/>
              </a:tabLst>
            </a:pPr>
            <a:r>
              <a:rPr sz="1200" spc="-5" dirty="0">
                <a:latin typeface="Georgia"/>
                <a:cs typeface="Georgia"/>
              </a:rPr>
              <a:t>Apprenticeship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Training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(not</a:t>
            </a:r>
            <a:r>
              <a:rPr sz="1200" spc="-5" dirty="0">
                <a:latin typeface="Georgia"/>
                <a:cs typeface="Georgia"/>
              </a:rPr>
              <a:t> included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TP)</a:t>
            </a:r>
            <a:endParaRPr sz="1200">
              <a:latin typeface="Georgia"/>
              <a:cs typeface="Georgia"/>
            </a:endParaRPr>
          </a:p>
          <a:p>
            <a:pPr marL="12700" marR="5080">
              <a:lnSpc>
                <a:spcPct val="108300"/>
              </a:lnSpc>
              <a:spcBef>
                <a:spcPts val="1010"/>
              </a:spcBef>
            </a:pPr>
            <a:r>
              <a:rPr sz="1200" dirty="0">
                <a:latin typeface="Georgia"/>
                <a:cs typeface="Georgia"/>
              </a:rPr>
              <a:t>It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a </a:t>
            </a:r>
            <a:r>
              <a:rPr sz="1200" spc="-5" dirty="0">
                <a:latin typeface="Georgia"/>
                <a:cs typeface="Georgia"/>
              </a:rPr>
              <a:t>structured process by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which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people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become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skilled workers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through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combination 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classroom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instruction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on-the-job training.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125"/>
              </a:spcBef>
              <a:buAutoNum type="arabicPeriod" startAt="3"/>
              <a:tabLst>
                <a:tab pos="241300" algn="l"/>
              </a:tabLst>
            </a:pPr>
            <a:r>
              <a:rPr sz="1200" dirty="0">
                <a:latin typeface="Georgia"/>
                <a:cs typeface="Georgia"/>
              </a:rPr>
              <a:t>Job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Instruction (not included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TP)</a:t>
            </a:r>
            <a:endParaRPr sz="1200">
              <a:latin typeface="Georgia"/>
              <a:cs typeface="Georgia"/>
            </a:endParaRPr>
          </a:p>
          <a:p>
            <a:pPr marL="12700" marR="76200">
              <a:lnSpc>
                <a:spcPct val="109200"/>
              </a:lnSpc>
              <a:spcBef>
                <a:spcPts val="994"/>
              </a:spcBef>
            </a:pPr>
            <a:r>
              <a:rPr sz="1200" dirty="0">
                <a:latin typeface="Georgia"/>
                <a:cs typeface="Georgia"/>
              </a:rPr>
              <a:t>It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refers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teaching</a:t>
            </a:r>
            <a:r>
              <a:rPr sz="1200" dirty="0">
                <a:latin typeface="Georgia"/>
                <a:cs typeface="Georgia"/>
              </a:rPr>
              <a:t> a new </a:t>
            </a:r>
            <a:r>
              <a:rPr sz="1200" spc="-5" dirty="0">
                <a:latin typeface="Georgia"/>
                <a:cs typeface="Georgia"/>
              </a:rPr>
              <a:t>employee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logical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sequence 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steps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dirty="0">
                <a:latin typeface="Georgia"/>
                <a:cs typeface="Georgia"/>
              </a:rPr>
              <a:t> a </a:t>
            </a:r>
            <a:r>
              <a:rPr sz="1200" spc="-5" dirty="0">
                <a:latin typeface="Georgia"/>
                <a:cs typeface="Georgia"/>
              </a:rPr>
              <a:t>job </a:t>
            </a:r>
            <a:r>
              <a:rPr sz="1200" spc="-27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step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by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step.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130"/>
              </a:spcBef>
              <a:buAutoNum type="arabicPeriod" startAt="4"/>
              <a:tabLst>
                <a:tab pos="241300" algn="l"/>
              </a:tabLst>
            </a:pPr>
            <a:r>
              <a:rPr sz="1200" spc="-5" dirty="0">
                <a:latin typeface="Georgia"/>
                <a:cs typeface="Georgia"/>
              </a:rPr>
              <a:t>Programmed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endParaRPr sz="1200">
              <a:latin typeface="Georgia"/>
              <a:cs typeface="Georgia"/>
            </a:endParaRPr>
          </a:p>
          <a:p>
            <a:pPr marL="12700" marR="20320">
              <a:lnSpc>
                <a:spcPct val="108700"/>
              </a:lnSpc>
              <a:spcBef>
                <a:spcPts val="1005"/>
              </a:spcBef>
            </a:pPr>
            <a:r>
              <a:rPr sz="1200" dirty="0">
                <a:latin typeface="Georgia"/>
                <a:cs typeface="Georgia"/>
              </a:rPr>
              <a:t>It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a </a:t>
            </a:r>
            <a:r>
              <a:rPr sz="1200" spc="-5" dirty="0">
                <a:latin typeface="Georgia"/>
                <a:cs typeface="Georgia"/>
              </a:rPr>
              <a:t>step-by-step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self-learning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method:</a:t>
            </a:r>
            <a:r>
              <a:rPr sz="1200" dirty="0">
                <a:latin typeface="Georgia"/>
                <a:cs typeface="Georgia"/>
              </a:rPr>
              <a:t> 1)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presenting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questions,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facts,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problems </a:t>
            </a:r>
            <a:r>
              <a:rPr sz="1200" dirty="0">
                <a:latin typeface="Georgia"/>
                <a:cs typeface="Georgia"/>
              </a:rPr>
              <a:t>to the </a:t>
            </a:r>
            <a:r>
              <a:rPr sz="1200" spc="-5" dirty="0">
                <a:latin typeface="Georgia"/>
                <a:cs typeface="Georgia"/>
              </a:rPr>
              <a:t>learner; </a:t>
            </a:r>
            <a:r>
              <a:rPr sz="1200" dirty="0">
                <a:latin typeface="Georgia"/>
                <a:cs typeface="Georgia"/>
              </a:rPr>
              <a:t>2) </a:t>
            </a:r>
            <a:r>
              <a:rPr sz="1200" spc="-5" dirty="0">
                <a:latin typeface="Georgia"/>
                <a:cs typeface="Georgia"/>
              </a:rPr>
              <a:t>allowing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person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respond; and </a:t>
            </a:r>
            <a:r>
              <a:rPr sz="1200" dirty="0">
                <a:latin typeface="Georgia"/>
                <a:cs typeface="Georgia"/>
              </a:rPr>
              <a:t>3)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providing feedback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accuracy 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answers.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130"/>
              </a:spcBef>
              <a:buAutoNum type="arabicPeriod" startAt="5"/>
              <a:tabLst>
                <a:tab pos="241300" algn="l"/>
              </a:tabLst>
            </a:pPr>
            <a:r>
              <a:rPr sz="1200" dirty="0">
                <a:latin typeface="Georgia"/>
                <a:cs typeface="Georgia"/>
              </a:rPr>
              <a:t>Group</a:t>
            </a:r>
            <a:r>
              <a:rPr sz="1200" spc="-4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Discussion</a:t>
            </a:r>
            <a:endParaRPr sz="1200">
              <a:latin typeface="Georgia"/>
              <a:cs typeface="Georgia"/>
            </a:endParaRPr>
          </a:p>
          <a:p>
            <a:pPr marL="12700" marR="73025">
              <a:lnSpc>
                <a:spcPct val="109700"/>
              </a:lnSpc>
              <a:spcBef>
                <a:spcPts val="985"/>
              </a:spcBef>
            </a:pPr>
            <a:r>
              <a:rPr sz="1200" dirty="0">
                <a:latin typeface="Georgia"/>
                <a:cs typeface="Georgia"/>
              </a:rPr>
              <a:t>Group</a:t>
            </a:r>
            <a:r>
              <a:rPr sz="1200" spc="-5" dirty="0">
                <a:latin typeface="Georgia"/>
                <a:cs typeface="Georgia"/>
              </a:rPr>
              <a:t> discussions provide</a:t>
            </a:r>
            <a:r>
              <a:rPr sz="1200" dirty="0">
                <a:latin typeface="Georgia"/>
                <a:cs typeface="Georgia"/>
              </a:rPr>
              <a:t> 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forum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exchange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this information.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 allow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participants</a:t>
            </a:r>
            <a:r>
              <a:rPr sz="1200" dirty="0">
                <a:latin typeface="Georgia"/>
                <a:cs typeface="Georgia"/>
              </a:rPr>
              <a:t> to </a:t>
            </a:r>
            <a:r>
              <a:rPr sz="1200" spc="-5" dirty="0">
                <a:latin typeface="Georgia"/>
                <a:cs typeface="Georgia"/>
              </a:rPr>
              <a:t>learn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from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one another.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Discussions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occur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 many sizes </a:t>
            </a:r>
            <a:r>
              <a:rPr sz="1200" dirty="0">
                <a:latin typeface="Georgia"/>
                <a:cs typeface="Georgia"/>
              </a:rPr>
              <a:t>(partners</a:t>
            </a:r>
            <a:r>
              <a:rPr sz="1200" dirty="0">
                <a:latin typeface="Microsoft Sans Serif"/>
                <a:cs typeface="Microsoft Sans Serif"/>
              </a:rPr>
              <a:t>, </a:t>
            </a:r>
            <a:r>
              <a:rPr sz="1200" spc="-5" dirty="0">
                <a:latin typeface="Georgia"/>
                <a:cs typeface="Georgia"/>
              </a:rPr>
              <a:t>small or large groups) and could be </a:t>
            </a:r>
            <a:r>
              <a:rPr sz="1200" dirty="0">
                <a:latin typeface="Georgia"/>
                <a:cs typeface="Georgia"/>
              </a:rPr>
              <a:t>led </a:t>
            </a:r>
            <a:r>
              <a:rPr sz="1200" spc="-5" dirty="0">
                <a:latin typeface="Georgia"/>
                <a:cs typeface="Georgia"/>
              </a:rPr>
              <a:t>by </a:t>
            </a:r>
            <a:r>
              <a:rPr sz="1200" spc="5" dirty="0">
                <a:latin typeface="Georgia"/>
                <a:cs typeface="Georgia"/>
              </a:rPr>
              <a:t>the 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instructor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 </a:t>
            </a:r>
            <a:r>
              <a:rPr sz="1200" dirty="0">
                <a:latin typeface="Georgia"/>
                <a:cs typeface="Georgia"/>
              </a:rPr>
              <a:t>not.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(Standup meetings)</a:t>
            </a:r>
            <a:endParaRPr sz="1200">
              <a:latin typeface="Georgia"/>
              <a:cs typeface="Georgi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10053" y="1360846"/>
            <a:ext cx="4513207" cy="2803748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10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59153" y="872489"/>
            <a:ext cx="5035550" cy="8631555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241300">
              <a:lnSpc>
                <a:spcPct val="100000"/>
              </a:lnSpc>
              <a:spcBef>
                <a:spcPts val="229"/>
              </a:spcBef>
            </a:pP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Off</a:t>
            </a:r>
            <a:r>
              <a:rPr sz="1200" b="1" u="sng" spc="-2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the</a:t>
            </a:r>
            <a:r>
              <a:rPr sz="1200" b="1" u="sng" spc="-2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job</a:t>
            </a:r>
            <a:r>
              <a:rPr sz="1200" b="1" u="sng" spc="-1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&amp;</a:t>
            </a:r>
            <a:r>
              <a:rPr sz="1200" b="1" u="sng" spc="-1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Brick</a:t>
            </a: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and</a:t>
            </a:r>
            <a:r>
              <a:rPr sz="1200" b="1" u="sng" spc="-2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Mortar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35"/>
              </a:spcBef>
              <a:buAutoNum type="arabicPeriod" startAt="6"/>
              <a:tabLst>
                <a:tab pos="241300" algn="l"/>
              </a:tabLst>
            </a:pPr>
            <a:r>
              <a:rPr sz="1200" spc="-5" dirty="0">
                <a:latin typeface="Georgia"/>
                <a:cs typeface="Georgia"/>
              </a:rPr>
              <a:t>Lectures</a:t>
            </a:r>
            <a:endParaRPr sz="1200">
              <a:latin typeface="Georgia"/>
              <a:cs typeface="Georgia"/>
            </a:endParaRPr>
          </a:p>
          <a:p>
            <a:pPr marL="12700" marR="237490">
              <a:lnSpc>
                <a:spcPct val="108300"/>
              </a:lnSpc>
              <a:spcBef>
                <a:spcPts val="1010"/>
              </a:spcBef>
            </a:pPr>
            <a:r>
              <a:rPr sz="1200" dirty="0">
                <a:latin typeface="Georgia"/>
                <a:cs typeface="Georgia"/>
              </a:rPr>
              <a:t>Just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like</a:t>
            </a:r>
            <a:r>
              <a:rPr sz="1200" spc="-5" dirty="0">
                <a:latin typeface="Georgia"/>
                <a:cs typeface="Georgia"/>
              </a:rPr>
              <a:t> 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school,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quick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simple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5" dirty="0">
                <a:latin typeface="Georgia"/>
                <a:cs typeface="Georgia"/>
              </a:rPr>
              <a:t>way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provide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knowledge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27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large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groups.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130"/>
              </a:spcBef>
              <a:buAutoNum type="arabicPeriod" startAt="7"/>
              <a:tabLst>
                <a:tab pos="241300" algn="l"/>
              </a:tabLst>
            </a:pPr>
            <a:r>
              <a:rPr sz="1200" spc="-5" dirty="0">
                <a:latin typeface="Georgia"/>
                <a:cs typeface="Georgia"/>
              </a:rPr>
              <a:t>Vestibule</a:t>
            </a:r>
            <a:endParaRPr sz="1200">
              <a:latin typeface="Georgia"/>
              <a:cs typeface="Georgia"/>
            </a:endParaRPr>
          </a:p>
          <a:p>
            <a:pPr marL="12700" marR="252729">
              <a:lnSpc>
                <a:spcPct val="109200"/>
              </a:lnSpc>
              <a:spcBef>
                <a:spcPts val="995"/>
              </a:spcBef>
            </a:pPr>
            <a:r>
              <a:rPr sz="1200" dirty="0">
                <a:latin typeface="Georgia"/>
                <a:cs typeface="Georgia"/>
              </a:rPr>
              <a:t>It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method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which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trainees </a:t>
            </a:r>
            <a:r>
              <a:rPr sz="1200" dirty="0">
                <a:latin typeface="Georgia"/>
                <a:cs typeface="Georgia"/>
              </a:rPr>
              <a:t>learn </a:t>
            </a:r>
            <a:r>
              <a:rPr sz="1200" spc="-5" dirty="0">
                <a:latin typeface="Georgia"/>
                <a:cs typeface="Georgia"/>
              </a:rPr>
              <a:t>on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actual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 simulated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equipment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 will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use on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job,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 trained off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job.</a:t>
            </a:r>
            <a:r>
              <a:rPr sz="1200" dirty="0">
                <a:latin typeface="Georgia"/>
                <a:cs typeface="Georgia"/>
              </a:rPr>
              <a:t> It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considered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combination 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 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off-the-job training.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125"/>
              </a:spcBef>
              <a:buAutoNum type="arabicPeriod" startAt="8"/>
              <a:tabLst>
                <a:tab pos="241300" algn="l"/>
              </a:tabLst>
            </a:pPr>
            <a:r>
              <a:rPr sz="1200" spc="-5" dirty="0">
                <a:latin typeface="Georgia"/>
                <a:cs typeface="Georgia"/>
              </a:rPr>
              <a:t>Case</a:t>
            </a:r>
            <a:r>
              <a:rPr sz="1200" spc="-4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Study</a:t>
            </a:r>
            <a:endParaRPr sz="1200">
              <a:latin typeface="Georgia"/>
              <a:cs typeface="Georgia"/>
            </a:endParaRPr>
          </a:p>
          <a:p>
            <a:pPr marL="12700" marR="66040">
              <a:lnSpc>
                <a:spcPct val="108300"/>
              </a:lnSpc>
              <a:spcBef>
                <a:spcPts val="1015"/>
              </a:spcBef>
            </a:pP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case study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provides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realistic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situation for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students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analyze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then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use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 practice 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their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new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 or knowledge.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125"/>
              </a:spcBef>
              <a:buAutoNum type="arabicPeriod" startAt="9"/>
              <a:tabLst>
                <a:tab pos="241300" algn="l"/>
              </a:tabLst>
            </a:pPr>
            <a:r>
              <a:rPr sz="1200" spc="-5" dirty="0">
                <a:latin typeface="Georgia"/>
                <a:cs typeface="Georgia"/>
              </a:rPr>
              <a:t>Self-Directed</a:t>
            </a:r>
            <a:endParaRPr sz="1200">
              <a:latin typeface="Georgia"/>
              <a:cs typeface="Georgia"/>
            </a:endParaRPr>
          </a:p>
          <a:p>
            <a:pPr marL="12700" marR="39370">
              <a:lnSpc>
                <a:spcPct val="109200"/>
              </a:lnSpc>
              <a:spcBef>
                <a:spcPts val="994"/>
              </a:spcBef>
            </a:pPr>
            <a:r>
              <a:rPr sz="1200" spc="-5" dirty="0">
                <a:latin typeface="Georgia"/>
                <a:cs typeface="Georgia"/>
              </a:rPr>
              <a:t>Self-directed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study allows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progress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their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own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pace</a:t>
            </a:r>
            <a:r>
              <a:rPr sz="1200" dirty="0">
                <a:latin typeface="Georgia"/>
                <a:cs typeface="Georgia"/>
              </a:rPr>
              <a:t> through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set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materials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such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workbooks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CD-ROM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Web-based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materials, usually without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aid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instructor.</a:t>
            </a:r>
            <a:endParaRPr sz="1200">
              <a:latin typeface="Georgia"/>
              <a:cs typeface="Georgia"/>
            </a:endParaRPr>
          </a:p>
          <a:p>
            <a:pPr marL="241300">
              <a:lnSpc>
                <a:spcPct val="100000"/>
              </a:lnSpc>
              <a:spcBef>
                <a:spcPts val="1130"/>
              </a:spcBef>
            </a:pP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OJB</a:t>
            </a:r>
            <a:r>
              <a:rPr sz="1200" b="1" u="sng" spc="-4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and</a:t>
            </a:r>
            <a:r>
              <a:rPr sz="1200" b="1" u="sng" spc="-4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Online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20"/>
              </a:spcBef>
              <a:buAutoNum type="arabicPeriod" startAt="10"/>
              <a:tabLst>
                <a:tab pos="241300" algn="l"/>
              </a:tabLst>
            </a:pPr>
            <a:r>
              <a:rPr sz="1200" spc="-5" dirty="0">
                <a:latin typeface="Georgia"/>
                <a:cs typeface="Georgia"/>
              </a:rPr>
              <a:t>Social</a:t>
            </a:r>
            <a:r>
              <a:rPr sz="1200" spc="-5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endParaRPr sz="1200">
              <a:latin typeface="Georgia"/>
              <a:cs typeface="Georgia"/>
            </a:endParaRPr>
          </a:p>
          <a:p>
            <a:pPr marL="12700" marR="197485">
              <a:lnSpc>
                <a:spcPct val="108900"/>
              </a:lnSpc>
              <a:spcBef>
                <a:spcPts val="1000"/>
              </a:spcBef>
            </a:pPr>
            <a:r>
              <a:rPr sz="1200" dirty="0">
                <a:latin typeface="Georgia"/>
                <a:cs typeface="Georgia"/>
              </a:rPr>
              <a:t>IT </a:t>
            </a:r>
            <a:r>
              <a:rPr sz="1200" spc="-5" dirty="0">
                <a:latin typeface="Georgia"/>
                <a:cs typeface="Georgia"/>
              </a:rPr>
              <a:t>posits that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people </a:t>
            </a:r>
            <a:r>
              <a:rPr sz="1200" dirty="0">
                <a:latin typeface="Georgia"/>
                <a:cs typeface="Georgia"/>
              </a:rPr>
              <a:t>learn </a:t>
            </a:r>
            <a:r>
              <a:rPr sz="1200" spc="-5" dirty="0">
                <a:latin typeface="Georgia"/>
                <a:cs typeface="Georgia"/>
              </a:rPr>
              <a:t>from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another,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via</a:t>
            </a:r>
            <a:r>
              <a:rPr sz="1200" spc="-5" dirty="0">
                <a:latin typeface="Georgia"/>
                <a:cs typeface="Georgia"/>
              </a:rPr>
              <a:t> observation, imitation,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modeling.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theory has often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been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called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bridge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between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behaviorist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cognitive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theories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because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encompasses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attention,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memory, </a:t>
            </a:r>
            <a:r>
              <a:rPr sz="1200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motivation.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130"/>
              </a:spcBef>
              <a:buAutoNum type="arabicPeriod" startAt="11"/>
              <a:tabLst>
                <a:tab pos="241300" algn="l"/>
              </a:tabLst>
            </a:pPr>
            <a:r>
              <a:rPr sz="1200" spc="-5" dirty="0">
                <a:latin typeface="Georgia"/>
                <a:cs typeface="Georgia"/>
              </a:rPr>
              <a:t>Discussion</a:t>
            </a:r>
            <a:r>
              <a:rPr sz="1200" spc="-4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Forum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</a:pPr>
            <a:r>
              <a:rPr sz="1200" dirty="0">
                <a:latin typeface="Georgia"/>
                <a:cs typeface="Georgia"/>
              </a:rPr>
              <a:t>It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same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group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discussion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but </a:t>
            </a:r>
            <a:r>
              <a:rPr sz="1200" dirty="0">
                <a:latin typeface="Georgia"/>
                <a:cs typeface="Georgia"/>
              </a:rPr>
              <a:t>online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Off</a:t>
            </a:r>
            <a:r>
              <a:rPr sz="1200" b="1" u="sng" spc="-2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the</a:t>
            </a:r>
            <a:r>
              <a:rPr sz="1200" b="1" u="sng" spc="-2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job</a:t>
            </a:r>
            <a:r>
              <a:rPr sz="1200" b="1" u="sng" spc="-2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and</a:t>
            </a:r>
            <a:r>
              <a:rPr sz="1200" b="1" u="sng" spc="-2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Online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130"/>
              </a:spcBef>
              <a:buAutoNum type="arabicPeriod" startAt="12"/>
              <a:tabLst>
                <a:tab pos="241300" algn="l"/>
              </a:tabLst>
            </a:pPr>
            <a:r>
              <a:rPr sz="1200" spc="-5" dirty="0">
                <a:latin typeface="Georgia"/>
                <a:cs typeface="Georgia"/>
              </a:rPr>
              <a:t>Audiovisual</a:t>
            </a:r>
            <a:r>
              <a:rPr sz="1200" spc="-30" dirty="0">
                <a:latin typeface="Georgia"/>
                <a:cs typeface="Georgia"/>
              </a:rPr>
              <a:t> </a:t>
            </a:r>
            <a:r>
              <a:rPr sz="1200" spc="-10" dirty="0">
                <a:latin typeface="Georgia"/>
                <a:cs typeface="Georgia"/>
              </a:rPr>
              <a:t>based</a:t>
            </a:r>
            <a:endParaRPr sz="1200">
              <a:latin typeface="Georgia"/>
              <a:cs typeface="Georgia"/>
            </a:endParaRPr>
          </a:p>
          <a:p>
            <a:pPr marL="12700" marR="530225">
              <a:lnSpc>
                <a:spcPct val="109400"/>
              </a:lnSpc>
              <a:spcBef>
                <a:spcPts val="990"/>
              </a:spcBef>
            </a:pPr>
            <a:r>
              <a:rPr sz="1200" dirty="0">
                <a:latin typeface="Georgia"/>
                <a:cs typeface="Georgia"/>
              </a:rPr>
              <a:t>Tools </a:t>
            </a:r>
            <a:r>
              <a:rPr sz="1200" spc="-5" dirty="0">
                <a:latin typeface="Georgia"/>
                <a:cs typeface="Georgia"/>
              </a:rPr>
              <a:t>include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films,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PowerPoint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presentations,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video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conferencing,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audiotapes,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videotapes.</a:t>
            </a:r>
            <a:endParaRPr sz="1200">
              <a:latin typeface="Georgia"/>
              <a:cs typeface="Georgia"/>
            </a:endParaRPr>
          </a:p>
          <a:p>
            <a:pPr marL="241300" indent="-228600">
              <a:lnSpc>
                <a:spcPct val="100000"/>
              </a:lnSpc>
              <a:spcBef>
                <a:spcPts val="1130"/>
              </a:spcBef>
              <a:buAutoNum type="arabicPeriod" startAt="13"/>
              <a:tabLst>
                <a:tab pos="241300" algn="l"/>
              </a:tabLst>
            </a:pPr>
            <a:r>
              <a:rPr sz="1200" spc="-5" dirty="0">
                <a:latin typeface="Georgia"/>
                <a:cs typeface="Georgia"/>
              </a:rPr>
              <a:t>Virtual</a:t>
            </a:r>
            <a:r>
              <a:rPr sz="1200" spc="-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endParaRPr sz="1200">
              <a:latin typeface="Georgia"/>
              <a:cs typeface="Georgia"/>
            </a:endParaRPr>
          </a:p>
          <a:p>
            <a:pPr marL="12700" marR="5080">
              <a:lnSpc>
                <a:spcPct val="109000"/>
              </a:lnSpc>
              <a:spcBef>
                <a:spcPts val="994"/>
              </a:spcBef>
            </a:pP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trainer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central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location teaches groups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employees at</a:t>
            </a:r>
            <a:r>
              <a:rPr sz="1200" dirty="0">
                <a:latin typeface="Georgia"/>
                <a:cs typeface="Georgia"/>
              </a:rPr>
              <a:t> remote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locations </a:t>
            </a:r>
            <a:r>
              <a:rPr sz="1200" dirty="0">
                <a:latin typeface="Georgia"/>
                <a:cs typeface="Georgia"/>
              </a:rPr>
              <a:t>via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television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hookups.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Videoconferencing</a:t>
            </a:r>
            <a:r>
              <a:rPr sz="1200" spc="2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–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allows people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one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location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communicate live </a:t>
            </a:r>
            <a:r>
              <a:rPr sz="1200" dirty="0">
                <a:latin typeface="Georgia"/>
                <a:cs typeface="Georgia"/>
              </a:rPr>
              <a:t>via a </a:t>
            </a:r>
            <a:r>
              <a:rPr sz="1200" spc="-5" dirty="0">
                <a:latin typeface="Georgia"/>
                <a:cs typeface="Georgia"/>
              </a:rPr>
              <a:t>combination of audio and </a:t>
            </a:r>
            <a:r>
              <a:rPr sz="1200" dirty="0">
                <a:latin typeface="Georgia"/>
                <a:cs typeface="Georgia"/>
              </a:rPr>
              <a:t>visual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equipment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people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different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locations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–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another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city 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country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groups 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several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cities.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11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9507"/>
            <a:ext cx="5262880" cy="7660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indent="-229235">
              <a:lnSpc>
                <a:spcPct val="100000"/>
              </a:lnSpc>
              <a:spcBef>
                <a:spcPts val="100"/>
              </a:spcBef>
              <a:buAutoNum type="arabicPeriod" startAt="14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Electronic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performance Support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Systems </a:t>
            </a:r>
            <a:r>
              <a:rPr sz="1200" dirty="0">
                <a:latin typeface="Georgia"/>
                <a:cs typeface="Georgia"/>
              </a:rPr>
              <a:t>(EPSS)</a:t>
            </a:r>
            <a:endParaRPr sz="1200">
              <a:latin typeface="Georgia"/>
              <a:cs typeface="Georgia"/>
            </a:endParaRPr>
          </a:p>
          <a:p>
            <a:pPr marL="12700" marR="273050">
              <a:lnSpc>
                <a:spcPct val="108900"/>
              </a:lnSpc>
              <a:spcBef>
                <a:spcPts val="1000"/>
              </a:spcBef>
            </a:pP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systems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sets 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computerized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tools and displays that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effectively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automate 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integrate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documentation,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phone support,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thus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enabling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individuals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provide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support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that’s faster, cheaper,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more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effective than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traditional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methods.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130"/>
              </a:spcBef>
              <a:buAutoNum type="arabicPeriod" startAt="15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Simulated</a:t>
            </a:r>
            <a:r>
              <a:rPr sz="1200" spc="-3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endParaRPr sz="1200">
              <a:latin typeface="Georgia"/>
              <a:cs typeface="Georgia"/>
            </a:endParaRPr>
          </a:p>
          <a:p>
            <a:pPr marL="12700" marR="41910">
              <a:lnSpc>
                <a:spcPct val="109200"/>
              </a:lnSpc>
              <a:spcBef>
                <a:spcPts val="994"/>
              </a:spcBef>
            </a:pPr>
            <a:r>
              <a:rPr sz="1200" dirty="0">
                <a:latin typeface="Georgia"/>
                <a:cs typeface="Georgia"/>
              </a:rPr>
              <a:t>It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a </a:t>
            </a:r>
            <a:r>
              <a:rPr sz="1200" spc="-5" dirty="0">
                <a:latin typeface="Georgia"/>
                <a:cs typeface="Georgia"/>
              </a:rPr>
              <a:t>variety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different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activities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including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not</a:t>
            </a:r>
            <a:r>
              <a:rPr sz="1200" spc="-5" dirty="0">
                <a:latin typeface="Georgia"/>
                <a:cs typeface="Georgia"/>
              </a:rPr>
              <a:t> limited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virtual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reality-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type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games,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step-by-step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animated guides,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role </a:t>
            </a:r>
            <a:r>
              <a:rPr sz="1200" spc="-5" dirty="0">
                <a:latin typeface="Georgia"/>
                <a:cs typeface="Georgia"/>
              </a:rPr>
              <a:t>playing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software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125"/>
              </a:spcBef>
              <a:buAutoNum type="arabicPeriod" startAt="16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Webinar</a:t>
            </a:r>
            <a:endParaRPr sz="1200">
              <a:latin typeface="Georgia"/>
              <a:cs typeface="Georgia"/>
            </a:endParaRPr>
          </a:p>
          <a:p>
            <a:pPr marL="12700" marR="21590">
              <a:lnSpc>
                <a:spcPct val="108900"/>
              </a:lnSpc>
              <a:spcBef>
                <a:spcPts val="1005"/>
              </a:spcBef>
            </a:pP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webinar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is a </a:t>
            </a:r>
            <a:r>
              <a:rPr sz="1200" spc="-5" dirty="0">
                <a:latin typeface="Georgia"/>
                <a:cs typeface="Georgia"/>
              </a:rPr>
              <a:t>presentation,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lecture,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workshop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seminar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transmitted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over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Web </a:t>
            </a:r>
            <a:r>
              <a:rPr sz="1200" spc="-5" dirty="0">
                <a:latin typeface="Georgia"/>
                <a:cs typeface="Georgia"/>
              </a:rPr>
              <a:t>using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video</a:t>
            </a:r>
            <a:r>
              <a:rPr sz="1200" spc="-5" dirty="0">
                <a:latin typeface="Georgia"/>
                <a:cs typeface="Georgia"/>
              </a:rPr>
              <a:t> conferencing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software.</a:t>
            </a:r>
            <a:r>
              <a:rPr sz="1200" dirty="0">
                <a:latin typeface="Georgia"/>
                <a:cs typeface="Georgia"/>
              </a:rPr>
              <a:t> A </a:t>
            </a:r>
            <a:r>
              <a:rPr sz="1200" spc="-5" dirty="0">
                <a:latin typeface="Georgia"/>
                <a:cs typeface="Georgia"/>
              </a:rPr>
              <a:t>key feature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a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Webinar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interactive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elements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ability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give,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receive</a:t>
            </a:r>
            <a:r>
              <a:rPr sz="1200" spc="3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discuss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information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 real-time.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130"/>
              </a:spcBef>
              <a:buAutoNum type="arabicPeriod" startAt="17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E-Learning</a:t>
            </a:r>
            <a:endParaRPr sz="1200">
              <a:latin typeface="Georgia"/>
              <a:cs typeface="Georgia"/>
            </a:endParaRPr>
          </a:p>
          <a:p>
            <a:pPr marL="12700" marR="5080">
              <a:lnSpc>
                <a:spcPct val="109500"/>
              </a:lnSpc>
              <a:spcBef>
                <a:spcPts val="990"/>
              </a:spcBef>
            </a:pPr>
            <a:r>
              <a:rPr sz="1200" spc="-5" dirty="0">
                <a:latin typeface="Georgia"/>
                <a:cs typeface="Georgia"/>
              </a:rPr>
              <a:t>E-learning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delivery 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formal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informal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educational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materials</a:t>
            </a:r>
            <a:r>
              <a:rPr sz="1200" spc="-5" dirty="0">
                <a:latin typeface="Microsoft Sans Serif"/>
                <a:cs typeface="Microsoft Sans Serif"/>
              </a:rPr>
              <a:t>, </a:t>
            </a:r>
            <a:r>
              <a:rPr sz="1200" spc="-5" dirty="0">
                <a:latin typeface="Georgia"/>
                <a:cs typeface="Georgia"/>
              </a:rPr>
              <a:t>processes, </a:t>
            </a:r>
            <a:r>
              <a:rPr sz="1200" dirty="0">
                <a:latin typeface="Georgia"/>
                <a:cs typeface="Georgia"/>
              </a:rPr>
              <a:t>and </a:t>
            </a:r>
            <a:r>
              <a:rPr sz="1200" spc="-5" dirty="0">
                <a:latin typeface="Georgia"/>
                <a:cs typeface="Georgia"/>
              </a:rPr>
              <a:t>programs </a:t>
            </a:r>
            <a:r>
              <a:rPr sz="1200" dirty="0">
                <a:latin typeface="Georgia"/>
                <a:cs typeface="Georgia"/>
              </a:rPr>
              <a:t>via the use </a:t>
            </a:r>
            <a:r>
              <a:rPr sz="1200" spc="-5" dirty="0">
                <a:latin typeface="Georgia"/>
                <a:cs typeface="Georgia"/>
              </a:rPr>
              <a:t>of electronic media. </a:t>
            </a:r>
            <a:r>
              <a:rPr sz="1200" dirty="0">
                <a:latin typeface="Georgia"/>
                <a:cs typeface="Georgia"/>
              </a:rPr>
              <a:t>E-learning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includes Web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based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computer-based 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(CBT),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dirty="0">
                <a:latin typeface="Georgia"/>
                <a:cs typeface="Georgia"/>
              </a:rPr>
              <a:t>virtual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classrooms.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Delivery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might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 over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Internet, </a:t>
            </a:r>
            <a:r>
              <a:rPr sz="1200" spc="-5" dirty="0">
                <a:latin typeface="Georgia"/>
                <a:cs typeface="Georgia"/>
              </a:rPr>
              <a:t>an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organization's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intranet/extranet,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satellite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broadcast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or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other</a:t>
            </a:r>
            <a:r>
              <a:rPr sz="1200" spc="3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means.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There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is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major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problem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e-Learning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long-term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retention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curriculum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content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</a:t>
            </a:r>
            <a:r>
              <a:rPr sz="1200" dirty="0">
                <a:latin typeface="Georgia"/>
                <a:cs typeface="Georgia"/>
              </a:rPr>
              <a:t> a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result of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speed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 which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learner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completes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course</a:t>
            </a:r>
            <a:r>
              <a:rPr sz="1200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12700" marR="516890">
              <a:lnSpc>
                <a:spcPct val="109200"/>
              </a:lnSpc>
              <a:spcBef>
                <a:spcPts val="994"/>
              </a:spcBef>
            </a:pPr>
            <a:r>
              <a:rPr sz="1200" spc="-5" dirty="0">
                <a:latin typeface="Georgia"/>
                <a:cs typeface="Georgia"/>
              </a:rPr>
              <a:t>Generally,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e-Learning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is a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cost-effective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method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should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 used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conjunction with other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methods.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125"/>
              </a:spcBef>
              <a:buAutoNum type="arabicPeriod" startAt="18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Mobile</a:t>
            </a:r>
            <a:r>
              <a:rPr sz="1200" spc="-3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endParaRPr sz="1200">
              <a:latin typeface="Georgia"/>
              <a:cs typeface="Georgia"/>
            </a:endParaRPr>
          </a:p>
          <a:p>
            <a:pPr marL="12700" marR="40005">
              <a:lnSpc>
                <a:spcPct val="109000"/>
              </a:lnSpc>
              <a:spcBef>
                <a:spcPts val="1000"/>
              </a:spcBef>
            </a:pPr>
            <a:r>
              <a:rPr sz="1200" spc="-5" dirty="0">
                <a:latin typeface="Georgia"/>
                <a:cs typeface="Georgia"/>
              </a:rPr>
              <a:t>Mobile learning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involves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use 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mobile technology,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either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alone </a:t>
            </a:r>
            <a:r>
              <a:rPr sz="1200" spc="5" dirty="0">
                <a:latin typeface="Georgia"/>
                <a:cs typeface="Georgia"/>
              </a:rPr>
              <a:t>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combination with </a:t>
            </a:r>
            <a:r>
              <a:rPr sz="1200" dirty="0">
                <a:latin typeface="Georgia"/>
                <a:cs typeface="Georgia"/>
              </a:rPr>
              <a:t>other </a:t>
            </a:r>
            <a:r>
              <a:rPr sz="1200" spc="-5" dirty="0">
                <a:latin typeface="Georgia"/>
                <a:cs typeface="Georgia"/>
              </a:rPr>
              <a:t>information 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communication technology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(ICT), to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enable learning anytime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anywhere.</a:t>
            </a:r>
            <a:r>
              <a:rPr sz="1200" dirty="0">
                <a:latin typeface="Georgia"/>
                <a:cs typeface="Georgia"/>
              </a:rPr>
              <a:t> Learning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unfold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variety</a:t>
            </a:r>
            <a:r>
              <a:rPr sz="1200" spc="-5" dirty="0">
                <a:latin typeface="Georgia"/>
                <a:cs typeface="Georgia"/>
              </a:rPr>
              <a:t> of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ways: people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use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mobile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devices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access </a:t>
            </a:r>
            <a:r>
              <a:rPr sz="1200" spc="-5" dirty="0">
                <a:latin typeface="Georgia"/>
                <a:cs typeface="Georgia"/>
              </a:rPr>
              <a:t>educational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resources,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connect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 others,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 create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content,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both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inside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outside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classrooms.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Mobile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also encompasses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efforts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support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broad educational</a:t>
            </a:r>
            <a:r>
              <a:rPr sz="1200" dirty="0">
                <a:latin typeface="Georgia"/>
                <a:cs typeface="Georgia"/>
              </a:rPr>
              <a:t> goals</a:t>
            </a:r>
            <a:r>
              <a:rPr sz="1200" spc="-5" dirty="0">
                <a:latin typeface="Georgia"/>
                <a:cs typeface="Georgia"/>
              </a:rPr>
              <a:t> such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 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effective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administration 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school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systems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dirty="0">
                <a:latin typeface="Georgia"/>
                <a:cs typeface="Georgia"/>
              </a:rPr>
              <a:t>improved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communication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between schools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families.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12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6713"/>
            <a:ext cx="5250180" cy="2095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Training</a:t>
            </a:r>
            <a:r>
              <a:rPr sz="1400" b="1" u="sng" spc="-2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Transfer</a:t>
            </a:r>
            <a:endParaRPr sz="1400">
              <a:latin typeface="Georgia"/>
              <a:cs typeface="Georgia"/>
            </a:endParaRPr>
          </a:p>
          <a:p>
            <a:pPr marL="12700" marR="5080">
              <a:lnSpc>
                <a:spcPct val="109200"/>
              </a:lnSpc>
              <a:spcBef>
                <a:spcPts val="1040"/>
              </a:spcBef>
            </a:pPr>
            <a:r>
              <a:rPr sz="1200" spc="-5" dirty="0">
                <a:latin typeface="Georgia"/>
                <a:cs typeface="Georgia"/>
              </a:rPr>
              <a:t>Ultimately,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goal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 implementation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transfer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on-the-job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use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knowledge,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behaviors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learned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training.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Transfer</a:t>
            </a:r>
            <a:r>
              <a:rPr sz="1200" spc="2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 requires</a:t>
            </a:r>
            <a:r>
              <a:rPr sz="1200" dirty="0">
                <a:latin typeface="Georgia"/>
                <a:cs typeface="Georgia"/>
              </a:rPr>
              <a:t> that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actually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content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training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program.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transfer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performing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certain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activities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before,</a:t>
            </a:r>
            <a:r>
              <a:rPr sz="1200" dirty="0">
                <a:latin typeface="Georgia"/>
                <a:cs typeface="Georgia"/>
              </a:rPr>
              <a:t> during,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after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sessions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enable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more </a:t>
            </a:r>
            <a:r>
              <a:rPr sz="1200" spc="-5" dirty="0">
                <a:latin typeface="Georgia"/>
                <a:cs typeface="Georgia"/>
              </a:rPr>
              <a:t>effectively 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quickly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apply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 learned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job</a:t>
            </a:r>
            <a:r>
              <a:rPr sz="1200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12700" marR="155575">
              <a:lnSpc>
                <a:spcPct val="109200"/>
              </a:lnSpc>
              <a:spcBef>
                <a:spcPts val="1000"/>
              </a:spcBef>
            </a:pP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transfer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goal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when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employees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involved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any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internal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external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activity,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session, seminar,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on-the-job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training.</a:t>
            </a:r>
            <a:endParaRPr sz="1200">
              <a:latin typeface="Georgia"/>
              <a:cs typeface="Georgi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09119" y="3323659"/>
            <a:ext cx="4958682" cy="1777379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13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6713"/>
            <a:ext cx="5292725" cy="8454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General</a:t>
            </a:r>
            <a:r>
              <a:rPr sz="1400" b="1" u="sng" spc="-2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Concepts</a:t>
            </a:r>
            <a:endParaRPr sz="1400">
              <a:latin typeface="Georgia"/>
              <a:cs typeface="Georgia"/>
            </a:endParaRPr>
          </a:p>
          <a:p>
            <a:pPr marL="240665">
              <a:lnSpc>
                <a:spcPct val="100000"/>
              </a:lnSpc>
              <a:spcBef>
                <a:spcPts val="1175"/>
              </a:spcBef>
            </a:pPr>
            <a:r>
              <a:rPr sz="1200" dirty="0">
                <a:latin typeface="Georgia"/>
                <a:cs typeface="Georgia"/>
              </a:rPr>
              <a:t>1.</a:t>
            </a:r>
            <a:r>
              <a:rPr sz="1200" spc="35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Adult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200" spc="-5" dirty="0">
                <a:latin typeface="Georgia"/>
                <a:cs typeface="Georgia"/>
              </a:rPr>
              <a:t>There </a:t>
            </a:r>
            <a:r>
              <a:rPr sz="1200" dirty="0">
                <a:latin typeface="Georgia"/>
                <a:cs typeface="Georgia"/>
              </a:rPr>
              <a:t>are 5 </a:t>
            </a:r>
            <a:r>
              <a:rPr sz="1200" spc="-5" dirty="0">
                <a:latin typeface="Georgia"/>
                <a:cs typeface="Georgia"/>
              </a:rPr>
              <a:t>concepts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understand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about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Adult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Learning:</a:t>
            </a:r>
            <a:endParaRPr sz="1200">
              <a:latin typeface="Georgia"/>
              <a:cs typeface="Georgia"/>
            </a:endParaRPr>
          </a:p>
          <a:p>
            <a:pPr marL="469265" marR="66675" indent="-228600">
              <a:lnSpc>
                <a:spcPct val="110000"/>
              </a:lnSpc>
              <a:spcBef>
                <a:spcPts val="109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need </a:t>
            </a:r>
            <a:r>
              <a:rPr sz="1200" dirty="0">
                <a:latin typeface="Georgia"/>
                <a:cs typeface="Georgia"/>
              </a:rPr>
              <a:t>to know: </a:t>
            </a:r>
            <a:r>
              <a:rPr sz="1200" spc="-5" dirty="0">
                <a:latin typeface="Georgia"/>
                <a:cs typeface="Georgia"/>
              </a:rPr>
              <a:t>adult learners </a:t>
            </a:r>
            <a:r>
              <a:rPr sz="1200" dirty="0">
                <a:latin typeface="Georgia"/>
                <a:cs typeface="Georgia"/>
              </a:rPr>
              <a:t>need to know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why</a:t>
            </a:r>
            <a:r>
              <a:rPr sz="1200" b="1" spc="-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 </a:t>
            </a:r>
            <a:r>
              <a:rPr sz="1200" dirty="0">
                <a:latin typeface="Georgia"/>
                <a:cs typeface="Georgia"/>
              </a:rPr>
              <a:t>need to learn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something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before undertaking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-5" dirty="0">
                <a:latin typeface="Georgia"/>
                <a:cs typeface="Georgia"/>
              </a:rPr>
              <a:t> learn</a:t>
            </a:r>
            <a:r>
              <a:rPr sz="1200" dirty="0">
                <a:latin typeface="Georgia"/>
                <a:cs typeface="Georgia"/>
              </a:rPr>
              <a:t> it</a:t>
            </a:r>
            <a:r>
              <a:rPr sz="1200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469265" marR="485775" indent="-228600">
              <a:lnSpc>
                <a:spcPct val="109200"/>
              </a:lnSpc>
              <a:spcBef>
                <a:spcPts val="10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Learner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self-concept: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adults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be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responsible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their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own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decisions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be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treated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capable 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self-direction</a:t>
            </a:r>
            <a:endParaRPr sz="1200">
              <a:latin typeface="Georgia"/>
              <a:cs typeface="Georgia"/>
            </a:endParaRPr>
          </a:p>
          <a:p>
            <a:pPr marL="469265" marR="77470" indent="-228600">
              <a:lnSpc>
                <a:spcPct val="110000"/>
              </a:lnSpc>
              <a:spcBef>
                <a:spcPts val="8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dirty="0">
                <a:latin typeface="Georgia"/>
                <a:cs typeface="Georgia"/>
              </a:rPr>
              <a:t>Role</a:t>
            </a:r>
            <a:r>
              <a:rPr sz="1200" spc="-5" dirty="0">
                <a:latin typeface="Georgia"/>
                <a:cs typeface="Georgia"/>
              </a:rPr>
              <a:t> 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learners'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experience: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adult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 </a:t>
            </a:r>
            <a:r>
              <a:rPr sz="1200" dirty="0">
                <a:latin typeface="Georgia"/>
                <a:cs typeface="Georgia"/>
              </a:rPr>
              <a:t>have 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variety of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experiences</a:t>
            </a:r>
            <a:r>
              <a:rPr sz="1200" b="1" spc="-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life,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which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represent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richest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resource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learning.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These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experiences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however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imbued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bias </a:t>
            </a:r>
            <a:r>
              <a:rPr sz="1200" dirty="0">
                <a:latin typeface="Georgia"/>
                <a:cs typeface="Georgia"/>
              </a:rPr>
              <a:t>and</a:t>
            </a:r>
            <a:r>
              <a:rPr sz="1200" spc="-5" dirty="0">
                <a:latin typeface="Georgia"/>
                <a:cs typeface="Georgia"/>
              </a:rPr>
              <a:t> presupposition</a:t>
            </a:r>
            <a:r>
              <a:rPr sz="1200" spc="-5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469265" marR="144145" indent="-228600">
              <a:lnSpc>
                <a:spcPct val="110000"/>
              </a:lnSpc>
              <a:spcBef>
                <a:spcPts val="10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Readiness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learn: </a:t>
            </a:r>
            <a:r>
              <a:rPr sz="1200" dirty="0">
                <a:latin typeface="Georgia"/>
                <a:cs typeface="Georgia"/>
              </a:rPr>
              <a:t>adults</a:t>
            </a:r>
            <a:r>
              <a:rPr sz="1200" spc="-5" dirty="0">
                <a:latin typeface="Georgia"/>
                <a:cs typeface="Georgia"/>
              </a:rPr>
              <a:t> are ready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learn</a:t>
            </a:r>
            <a:r>
              <a:rPr sz="1200" dirty="0">
                <a:latin typeface="Georgia"/>
                <a:cs typeface="Georgia"/>
              </a:rPr>
              <a:t> those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things</a:t>
            </a:r>
            <a:r>
              <a:rPr sz="1200" spc="-5" dirty="0">
                <a:latin typeface="Georgia"/>
                <a:cs typeface="Georgia"/>
              </a:rPr>
              <a:t> they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27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know</a:t>
            </a:r>
            <a:r>
              <a:rPr sz="1200" spc="-5" dirty="0">
                <a:latin typeface="Georgia"/>
                <a:cs typeface="Georgia"/>
              </a:rPr>
              <a:t> 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order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-5" dirty="0">
                <a:latin typeface="Georgia"/>
                <a:cs typeface="Georgia"/>
              </a:rPr>
              <a:t> cope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effectively with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life</a:t>
            </a:r>
            <a:r>
              <a:rPr sz="1200" b="1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situations</a:t>
            </a:r>
            <a:r>
              <a:rPr sz="1200" spc="-5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469265" marR="60960" indent="-228600">
              <a:lnSpc>
                <a:spcPct val="108700"/>
              </a:lnSpc>
              <a:spcBef>
                <a:spcPts val="114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Orientation</a:t>
            </a:r>
            <a:r>
              <a:rPr sz="1200" dirty="0">
                <a:latin typeface="Georgia"/>
                <a:cs typeface="Georgia"/>
              </a:rPr>
              <a:t> to </a:t>
            </a:r>
            <a:r>
              <a:rPr sz="1200" spc="-5" dirty="0">
                <a:latin typeface="Georgia"/>
                <a:cs typeface="Georgia"/>
              </a:rPr>
              <a:t>learning: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adults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motivated </a:t>
            </a:r>
            <a:r>
              <a:rPr sz="1200" spc="5" dirty="0">
                <a:latin typeface="Georgia"/>
                <a:cs typeface="Georgia"/>
              </a:rPr>
              <a:t>to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to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extent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 perceive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</a:t>
            </a:r>
            <a:r>
              <a:rPr sz="1200" dirty="0">
                <a:latin typeface="Georgia"/>
                <a:cs typeface="Georgia"/>
              </a:rPr>
              <a:t> will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help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them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perform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tasks</a:t>
            </a:r>
            <a:r>
              <a:rPr sz="1200" b="1" spc="-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confront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their life situations.</a:t>
            </a:r>
            <a:endParaRPr sz="1200">
              <a:latin typeface="Georgia"/>
              <a:cs typeface="Georgia"/>
            </a:endParaRPr>
          </a:p>
          <a:p>
            <a:pPr>
              <a:lnSpc>
                <a:spcPct val="100000"/>
              </a:lnSpc>
            </a:pPr>
            <a:endParaRPr sz="1500">
              <a:latin typeface="Georgia"/>
              <a:cs typeface="Georgia"/>
            </a:endParaRPr>
          </a:p>
          <a:p>
            <a:pPr marL="240665">
              <a:lnSpc>
                <a:spcPct val="100000"/>
              </a:lnSpc>
            </a:pPr>
            <a:r>
              <a:rPr sz="1200" dirty="0">
                <a:latin typeface="Georgia"/>
                <a:cs typeface="Georgia"/>
              </a:rPr>
              <a:t>2.</a:t>
            </a:r>
            <a:r>
              <a:rPr sz="1200" spc="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Styles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125"/>
              </a:spcBef>
            </a:pPr>
            <a:r>
              <a:rPr sz="1200" spc="-5" dirty="0">
                <a:latin typeface="Georgia"/>
                <a:cs typeface="Georgia"/>
              </a:rPr>
              <a:t>There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are</a:t>
            </a:r>
            <a:r>
              <a:rPr sz="1200" spc="-5" dirty="0">
                <a:latin typeface="Georgia"/>
                <a:cs typeface="Georgia"/>
              </a:rPr>
              <a:t> three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types </a:t>
            </a:r>
            <a:r>
              <a:rPr sz="1200" spc="5" dirty="0">
                <a:latin typeface="Georgia"/>
                <a:cs typeface="Georgia"/>
              </a:rPr>
              <a:t>of</a:t>
            </a:r>
            <a:r>
              <a:rPr sz="1200" spc="-5" dirty="0">
                <a:latin typeface="Georgia"/>
                <a:cs typeface="Georgia"/>
              </a:rPr>
              <a:t> learners as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below:</a:t>
            </a:r>
            <a:endParaRPr sz="1200">
              <a:latin typeface="Georgia"/>
              <a:cs typeface="Georgia"/>
            </a:endParaRPr>
          </a:p>
          <a:p>
            <a:pPr marL="469265" marR="167005" indent="-228600">
              <a:lnSpc>
                <a:spcPct val="110100"/>
              </a:lnSpc>
              <a:spcBef>
                <a:spcPts val="109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Visual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remember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best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 </a:t>
            </a:r>
            <a:r>
              <a:rPr sz="1200" dirty="0">
                <a:latin typeface="Georgia"/>
                <a:cs typeface="Georgia"/>
              </a:rPr>
              <a:t>see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pictures,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diagrams,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flow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charts</a:t>
            </a:r>
            <a:r>
              <a:rPr sz="1200" spc="-5" dirty="0">
                <a:latin typeface="Microsoft Sans Serif"/>
                <a:cs typeface="Microsoft Sans Serif"/>
              </a:rPr>
              <a:t>,</a:t>
            </a:r>
            <a:r>
              <a:rPr sz="1200" spc="-30" dirty="0">
                <a:latin typeface="Microsoft Sans Serif"/>
                <a:cs typeface="Microsoft Sans Serif"/>
              </a:rPr>
              <a:t> </a:t>
            </a:r>
            <a:r>
              <a:rPr sz="1200" spc="-5" dirty="0">
                <a:latin typeface="Georgia"/>
                <a:cs typeface="Georgia"/>
              </a:rPr>
              <a:t>time lines, films,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demonstrations</a:t>
            </a:r>
            <a:r>
              <a:rPr sz="1200" spc="-5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469265" marR="60325" indent="-228600">
              <a:lnSpc>
                <a:spcPct val="109600"/>
              </a:lnSpc>
              <a:spcBef>
                <a:spcPts val="10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Auditory learners,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called verbal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learners;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it’s</a:t>
            </a:r>
            <a:r>
              <a:rPr sz="1200" dirty="0">
                <a:latin typeface="Georgia"/>
                <a:cs typeface="Georgia"/>
              </a:rPr>
              <a:t> a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style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which a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person learns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through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listening.</a:t>
            </a:r>
            <a:r>
              <a:rPr sz="1200" dirty="0">
                <a:latin typeface="Georgia"/>
                <a:cs typeface="Georgia"/>
              </a:rPr>
              <a:t> An</a:t>
            </a:r>
            <a:r>
              <a:rPr sz="1200" spc="-5" dirty="0">
                <a:latin typeface="Georgia"/>
                <a:cs typeface="Georgia"/>
              </a:rPr>
              <a:t> auditory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depends on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hearing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speaking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as a</a:t>
            </a:r>
            <a:r>
              <a:rPr sz="1200" spc="-5" dirty="0">
                <a:latin typeface="Georgia"/>
                <a:cs typeface="Georgia"/>
              </a:rPr>
              <a:t> main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way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learning</a:t>
            </a:r>
            <a:r>
              <a:rPr sz="1200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469265" marR="97155" indent="-228600" algn="just">
              <a:lnSpc>
                <a:spcPct val="108800"/>
              </a:lnSpc>
              <a:spcBef>
                <a:spcPts val="115"/>
              </a:spcBef>
              <a:buFont typeface="Symbol"/>
              <a:buChar char="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Kinesthetic learners, </a:t>
            </a:r>
            <a:r>
              <a:rPr sz="1200" dirty="0">
                <a:latin typeface="Georgia"/>
                <a:cs typeface="Georgia"/>
              </a:rPr>
              <a:t>also known </a:t>
            </a:r>
            <a:r>
              <a:rPr sz="1200" spc="-5" dirty="0">
                <a:latin typeface="Georgia"/>
                <a:cs typeface="Georgia"/>
              </a:rPr>
              <a:t>as tactile learners, learn best through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hand </a:t>
            </a:r>
            <a:r>
              <a:rPr sz="1200" dirty="0">
                <a:latin typeface="Georgia"/>
                <a:cs typeface="Georgia"/>
              </a:rPr>
              <a:t>on </a:t>
            </a:r>
            <a:r>
              <a:rPr sz="1200" spc="-5" dirty="0">
                <a:latin typeface="Georgia"/>
                <a:cs typeface="Georgia"/>
              </a:rPr>
              <a:t>approach. They prefer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actively explore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physical world </a:t>
            </a:r>
            <a:r>
              <a:rPr sz="1200" dirty="0">
                <a:latin typeface="Georgia"/>
                <a:cs typeface="Georgia"/>
              </a:rPr>
              <a:t> around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them.</a:t>
            </a:r>
            <a:endParaRPr sz="12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450">
              <a:latin typeface="Georgia"/>
              <a:cs typeface="Georgia"/>
            </a:endParaRPr>
          </a:p>
          <a:p>
            <a:pPr marL="240665">
              <a:lnSpc>
                <a:spcPct val="100000"/>
              </a:lnSpc>
            </a:pPr>
            <a:r>
              <a:rPr sz="1200" spc="-5" dirty="0">
                <a:latin typeface="Georgia"/>
                <a:cs typeface="Georgia"/>
              </a:rPr>
              <a:t>3.</a:t>
            </a:r>
            <a:r>
              <a:rPr sz="1200" spc="22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Levels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 learning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225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Knowledge simply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means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that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the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learner</a:t>
            </a:r>
            <a:r>
              <a:rPr sz="1200" u="sng" spc="1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can</a:t>
            </a:r>
            <a:r>
              <a:rPr sz="1200" u="sng" spc="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recall</a:t>
            </a:r>
            <a:r>
              <a:rPr sz="1200" u="sng" spc="1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facts.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24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Comprehension allows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the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learner</a:t>
            </a:r>
            <a:r>
              <a:rPr sz="1200" u="sng" spc="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to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translate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or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interpret</a:t>
            </a:r>
            <a:r>
              <a:rPr sz="1200" u="sng" spc="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information.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234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Application 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is the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ability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to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use learned information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in</a:t>
            </a:r>
            <a:r>
              <a:rPr sz="1200" u="sng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a</a:t>
            </a:r>
            <a:r>
              <a:rPr sz="1200" u="sng" spc="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new</a:t>
            </a:r>
            <a:r>
              <a:rPr sz="1200" u="sng" spc="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200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situation.</a:t>
            </a:r>
            <a:endParaRPr sz="1200">
              <a:latin typeface="Georgia"/>
              <a:cs typeface="Georgia"/>
            </a:endParaRPr>
          </a:p>
          <a:p>
            <a:pPr marL="469265" marR="67945" indent="-228600">
              <a:lnSpc>
                <a:spcPct val="108300"/>
              </a:lnSpc>
              <a:spcBef>
                <a:spcPts val="12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Analysis means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understanding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information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level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able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break it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down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explain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how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fits together.</a:t>
            </a:r>
            <a:endParaRPr sz="1200">
              <a:latin typeface="Georgia"/>
              <a:cs typeface="Georgia"/>
            </a:endParaRPr>
          </a:p>
          <a:p>
            <a:pPr marL="469265" marR="160655" indent="-228600">
              <a:lnSpc>
                <a:spcPct val="108700"/>
              </a:lnSpc>
              <a:spcBef>
                <a:spcPts val="114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Synthesis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level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at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which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would be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able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respond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new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situations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determine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trouble-shooting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techniques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solutions.</a:t>
            </a:r>
            <a:endParaRPr sz="1200">
              <a:latin typeface="Georgia"/>
              <a:cs typeface="Georgia"/>
            </a:endParaRPr>
          </a:p>
          <a:p>
            <a:pPr marL="469265" marR="24765" indent="-228600">
              <a:lnSpc>
                <a:spcPct val="108300"/>
              </a:lnSpc>
              <a:spcBef>
                <a:spcPts val="12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Evaluation is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highest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level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because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allows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make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judgments.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14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6713"/>
            <a:ext cx="5244465" cy="4170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Development</a:t>
            </a:r>
            <a:r>
              <a:rPr sz="1400" b="1" u="sng" spc="-2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1400" b="1" u="sng" spc="-5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Cycle</a:t>
            </a:r>
            <a:endParaRPr sz="14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280"/>
              </a:spcBef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Succession</a:t>
            </a:r>
            <a:r>
              <a:rPr sz="1200" spc="-3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Planning</a:t>
            </a:r>
            <a:endParaRPr sz="1200">
              <a:latin typeface="Georgia"/>
              <a:cs typeface="Georgia"/>
            </a:endParaRPr>
          </a:p>
          <a:p>
            <a:pPr marL="12700" marR="5080">
              <a:lnSpc>
                <a:spcPct val="109100"/>
              </a:lnSpc>
              <a:spcBef>
                <a:spcPts val="1000"/>
              </a:spcBef>
            </a:pPr>
            <a:r>
              <a:rPr sz="1200" spc="-5" dirty="0">
                <a:latin typeface="Georgia"/>
                <a:cs typeface="Georgia"/>
              </a:rPr>
              <a:t>Succession planning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different</a:t>
            </a:r>
            <a:r>
              <a:rPr sz="1200" dirty="0">
                <a:latin typeface="Georgia"/>
                <a:cs typeface="Georgia"/>
              </a:rPr>
              <a:t> from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replacement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planning.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It </a:t>
            </a:r>
            <a:r>
              <a:rPr sz="1200" spc="-5" dirty="0">
                <a:latin typeface="Georgia"/>
                <a:cs typeface="Georgia"/>
              </a:rPr>
              <a:t>does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not </a:t>
            </a:r>
            <a:r>
              <a:rPr sz="1200" spc="-5" dirty="0">
                <a:latin typeface="Georgia"/>
                <a:cs typeface="Georgia"/>
              </a:rPr>
              <a:t>focus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finding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internal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backups</a:t>
            </a:r>
            <a:r>
              <a:rPr sz="1200" dirty="0">
                <a:latin typeface="Georgia"/>
                <a:cs typeface="Georgia"/>
              </a:rPr>
              <a:t> from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departments; rather,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examines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by level (such as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move </a:t>
            </a:r>
            <a:r>
              <a:rPr sz="1200" spc="-5" dirty="0">
                <a:latin typeface="Georgia"/>
                <a:cs typeface="Georgia"/>
              </a:rPr>
              <a:t>from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middle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-5" dirty="0">
                <a:latin typeface="Georgia"/>
                <a:cs typeface="Georgia"/>
              </a:rPr>
              <a:t> senior </a:t>
            </a:r>
            <a:r>
              <a:rPr sz="1200" dirty="0">
                <a:latin typeface="Georgia"/>
                <a:cs typeface="Georgia"/>
              </a:rPr>
              <a:t>manager).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talent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at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each level</a:t>
            </a:r>
            <a:r>
              <a:rPr sz="1200" dirty="0">
                <a:latin typeface="Georgia"/>
                <a:cs typeface="Georgia"/>
              </a:rPr>
              <a:t> is </a:t>
            </a:r>
            <a:r>
              <a:rPr sz="1200" spc="-5" dirty="0">
                <a:latin typeface="Georgia"/>
                <a:cs typeface="Georgia"/>
              </a:rPr>
              <a:t>"pooled".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Talent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pools are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thus defined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all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people</a:t>
            </a:r>
            <a:r>
              <a:rPr sz="1200" dirty="0">
                <a:latin typeface="Georgia"/>
                <a:cs typeface="Georgia"/>
              </a:rPr>
              <a:t> who</a:t>
            </a:r>
            <a:r>
              <a:rPr sz="1200" spc="-5" dirty="0">
                <a:latin typeface="Georgia"/>
                <a:cs typeface="Georgia"/>
              </a:rPr>
              <a:t> are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considered promotable </a:t>
            </a:r>
            <a:r>
              <a:rPr sz="1200" dirty="0">
                <a:latin typeface="Georgia"/>
                <a:cs typeface="Georgia"/>
              </a:rPr>
              <a:t>to the </a:t>
            </a:r>
            <a:r>
              <a:rPr sz="1200" spc="-5" dirty="0">
                <a:latin typeface="Georgia"/>
                <a:cs typeface="Georgia"/>
              </a:rPr>
              <a:t>next level </a:t>
            </a:r>
            <a:r>
              <a:rPr sz="1200" dirty="0">
                <a:latin typeface="Georgia"/>
                <a:cs typeface="Georgia"/>
              </a:rPr>
              <a:t>up </a:t>
            </a:r>
            <a:r>
              <a:rPr sz="1200" spc="-5" dirty="0">
                <a:latin typeface="Georgia"/>
                <a:cs typeface="Georgia"/>
              </a:rPr>
              <a:t>on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organization chart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regardless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department.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When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great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–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such </a:t>
            </a:r>
            <a:r>
              <a:rPr sz="1200" dirty="0">
                <a:latin typeface="Georgia"/>
                <a:cs typeface="Georgia"/>
              </a:rPr>
              <a:t>as </a:t>
            </a:r>
            <a:r>
              <a:rPr sz="1200" spc="-5" dirty="0">
                <a:latin typeface="Georgia"/>
                <a:cs typeface="Georgia"/>
              </a:rPr>
              <a:t>may </a:t>
            </a:r>
            <a:r>
              <a:rPr sz="1200" dirty="0">
                <a:latin typeface="Georgia"/>
                <a:cs typeface="Georgia"/>
              </a:rPr>
              <a:t>occur when </a:t>
            </a:r>
            <a:r>
              <a:rPr sz="1200" spc="-5" dirty="0">
                <a:latin typeface="Georgia"/>
                <a:cs typeface="Georgia"/>
              </a:rPr>
              <a:t>all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members 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group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(like senior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executives)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are</a:t>
            </a:r>
            <a:r>
              <a:rPr sz="1200" spc="-5" dirty="0">
                <a:latin typeface="Georgia"/>
                <a:cs typeface="Georgia"/>
              </a:rPr>
              <a:t> 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 near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retirement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age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–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then</a:t>
            </a:r>
            <a:r>
              <a:rPr sz="1200" dirty="0">
                <a:latin typeface="Georgia"/>
                <a:cs typeface="Georgia"/>
              </a:rPr>
              <a:t> 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special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focus</a:t>
            </a:r>
            <a:r>
              <a:rPr sz="1200" dirty="0">
                <a:latin typeface="Georgia"/>
                <a:cs typeface="Georgia"/>
              </a:rPr>
              <a:t> may</a:t>
            </a:r>
            <a:r>
              <a:rPr sz="1200" spc="-5" dirty="0">
                <a:latin typeface="Georgia"/>
                <a:cs typeface="Georgia"/>
              </a:rPr>
              <a:t> be placed on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accelerating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</a:t>
            </a:r>
            <a:r>
              <a:rPr sz="1200" spc="5" dirty="0">
                <a:latin typeface="Georgia"/>
                <a:cs typeface="Georgia"/>
              </a:rPr>
              <a:t> of</a:t>
            </a:r>
            <a:r>
              <a:rPr sz="1200" dirty="0">
                <a:latin typeface="Georgia"/>
                <a:cs typeface="Georgia"/>
              </a:rPr>
              <a:t> the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talent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pool.</a:t>
            </a:r>
            <a:r>
              <a:rPr sz="1200" dirty="0">
                <a:latin typeface="Georgia"/>
                <a:cs typeface="Georgia"/>
              </a:rPr>
              <a:t> Such 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group,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targeted for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faster development,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called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acceleration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pool</a:t>
            </a:r>
            <a:r>
              <a:rPr sz="1200" spc="-5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12700" marR="54610">
              <a:lnSpc>
                <a:spcPct val="109000"/>
              </a:lnSpc>
              <a:spcBef>
                <a:spcPts val="1000"/>
              </a:spcBef>
            </a:pP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organization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commits</a:t>
            </a:r>
            <a:r>
              <a:rPr sz="1200" dirty="0">
                <a:latin typeface="Georgia"/>
                <a:cs typeface="Georgia"/>
              </a:rPr>
              <a:t> to </a:t>
            </a:r>
            <a:r>
              <a:rPr sz="1200" spc="-5" dirty="0">
                <a:latin typeface="Georgia"/>
                <a:cs typeface="Georgia"/>
              </a:rPr>
              <a:t>develop all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who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express interest </a:t>
            </a:r>
            <a:r>
              <a:rPr sz="1200" dirty="0">
                <a:latin typeface="Georgia"/>
                <a:cs typeface="Georgia"/>
              </a:rPr>
              <a:t>in </a:t>
            </a:r>
            <a:r>
              <a:rPr sz="1200" spc="-5" dirty="0">
                <a:latin typeface="Georgia"/>
                <a:cs typeface="Georgia"/>
              </a:rPr>
              <a:t>promotion</a:t>
            </a:r>
            <a:r>
              <a:rPr sz="1200" spc="2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–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</a:t>
            </a:r>
            <a:r>
              <a:rPr sz="1200" spc="5" dirty="0">
                <a:latin typeface="Georgia"/>
                <a:cs typeface="Georgia"/>
              </a:rPr>
              <a:t>by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no means</a:t>
            </a:r>
            <a:r>
              <a:rPr sz="1200" spc="-5" dirty="0">
                <a:latin typeface="Georgia"/>
                <a:cs typeface="Georgia"/>
              </a:rPr>
              <a:t> everyone.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organizational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leaders </a:t>
            </a:r>
            <a:r>
              <a:rPr sz="1200" dirty="0">
                <a:latin typeface="Georgia"/>
                <a:cs typeface="Georgia"/>
              </a:rPr>
              <a:t>manage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expectations by </a:t>
            </a:r>
            <a:r>
              <a:rPr sz="1200" dirty="0">
                <a:latin typeface="Georgia"/>
                <a:cs typeface="Georgia"/>
              </a:rPr>
              <a:t>indicating </a:t>
            </a:r>
            <a:r>
              <a:rPr sz="1200" spc="-5" dirty="0">
                <a:latin typeface="Georgia"/>
                <a:cs typeface="Georgia"/>
              </a:rPr>
              <a:t>that when </a:t>
            </a:r>
            <a:r>
              <a:rPr sz="1200" dirty="0">
                <a:latin typeface="Georgia"/>
                <a:cs typeface="Georgia"/>
              </a:rPr>
              <a:t>a vacancy </a:t>
            </a:r>
            <a:r>
              <a:rPr sz="1200" spc="-5" dirty="0">
                <a:latin typeface="Georgia"/>
                <a:cs typeface="Georgia"/>
              </a:rPr>
              <a:t>occurs, the best </a:t>
            </a:r>
            <a:r>
              <a:rPr sz="1200" dirty="0">
                <a:latin typeface="Georgia"/>
                <a:cs typeface="Georgia"/>
              </a:rPr>
              <a:t>applicant to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meet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organization’s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needs will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chosen</a:t>
            </a:r>
            <a:r>
              <a:rPr sz="1200" spc="2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–</a:t>
            </a:r>
            <a:r>
              <a:rPr sz="1200" spc="-5" dirty="0">
                <a:latin typeface="Georgia"/>
                <a:cs typeface="Georgia"/>
              </a:rPr>
              <a:t> 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may mean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someone </a:t>
            </a:r>
            <a:r>
              <a:rPr sz="1200" dirty="0">
                <a:latin typeface="Georgia"/>
                <a:cs typeface="Georgia"/>
              </a:rPr>
              <a:t> from</a:t>
            </a:r>
            <a:r>
              <a:rPr sz="1200" spc="-5" dirty="0">
                <a:latin typeface="Georgia"/>
                <a:cs typeface="Georgia"/>
              </a:rPr>
              <a:t> outside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organization.</a:t>
            </a:r>
            <a:endParaRPr sz="12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buFont typeface="Symbol"/>
              <a:buChar char=""/>
              <a:tabLst>
                <a:tab pos="469265" algn="l"/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Development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Methods</a:t>
            </a:r>
            <a:endParaRPr sz="1200">
              <a:latin typeface="Georgia"/>
              <a:cs typeface="Georgi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5129" y="5302249"/>
            <a:ext cx="4238625" cy="3047999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15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9507"/>
            <a:ext cx="5267325" cy="78632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indent="-22923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Behavior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Role</a:t>
            </a:r>
            <a:r>
              <a:rPr sz="1200" spc="-5" dirty="0">
                <a:latin typeface="Georgia"/>
                <a:cs typeface="Georgia"/>
              </a:rPr>
              <a:t> modeling</a:t>
            </a:r>
            <a:endParaRPr sz="1200">
              <a:latin typeface="Georgia"/>
              <a:cs typeface="Georgia"/>
            </a:endParaRPr>
          </a:p>
          <a:p>
            <a:pPr marL="12700" marR="5080">
              <a:lnSpc>
                <a:spcPct val="109000"/>
              </a:lnSpc>
              <a:spcBef>
                <a:spcPts val="1000"/>
              </a:spcBef>
            </a:pP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method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uses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combination 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demonstration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(or videotape)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role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playing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enhance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interpersonal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skills.</a:t>
            </a:r>
            <a:r>
              <a:rPr sz="1200" dirty="0">
                <a:latin typeface="Georgia"/>
                <a:cs typeface="Georgia"/>
              </a:rPr>
              <a:t> Small </a:t>
            </a:r>
            <a:r>
              <a:rPr sz="1200" spc="-5" dirty="0">
                <a:latin typeface="Georgia"/>
                <a:cs typeface="Georgia"/>
              </a:rPr>
              <a:t>group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so 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trainees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observe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someone </a:t>
            </a:r>
            <a:r>
              <a:rPr sz="1200" dirty="0">
                <a:latin typeface="Georgia"/>
                <a:cs typeface="Georgia"/>
              </a:rPr>
              <a:t>demonstrate </a:t>
            </a:r>
            <a:r>
              <a:rPr sz="1200" spc="-5" dirty="0">
                <a:latin typeface="Georgia"/>
                <a:cs typeface="Georgia"/>
              </a:rPr>
              <a:t>how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handle </a:t>
            </a:r>
            <a:r>
              <a:rPr sz="1200" dirty="0">
                <a:latin typeface="Georgia"/>
                <a:cs typeface="Georgia"/>
              </a:rPr>
              <a:t>a particular </a:t>
            </a:r>
            <a:r>
              <a:rPr sz="1200" spc="-5" dirty="0">
                <a:latin typeface="Georgia"/>
                <a:cs typeface="Georgia"/>
              </a:rPr>
              <a:t>type of interpersonal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problem,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practice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behavior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role </a:t>
            </a:r>
            <a:r>
              <a:rPr sz="1200" spc="-5" dirty="0">
                <a:latin typeface="Georgia"/>
                <a:cs typeface="Georgia"/>
              </a:rPr>
              <a:t>play 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get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nonthreatening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feedback.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125"/>
              </a:spcBef>
              <a:buAutoNum type="arabicPeriod" startAt="2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Case</a:t>
            </a:r>
            <a:r>
              <a:rPr sz="1200" spc="-4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Study</a:t>
            </a:r>
            <a:endParaRPr sz="1200">
              <a:latin typeface="Georgia"/>
              <a:cs typeface="Georgia"/>
            </a:endParaRPr>
          </a:p>
          <a:p>
            <a:pPr marL="12700" marR="43815">
              <a:lnSpc>
                <a:spcPct val="108800"/>
              </a:lnSpc>
              <a:spcBef>
                <a:spcPts val="1005"/>
              </a:spcBef>
            </a:pPr>
            <a:r>
              <a:rPr sz="1200" spc="-10" dirty="0">
                <a:latin typeface="Georgia"/>
                <a:cs typeface="Georgia"/>
              </a:rPr>
              <a:t>Cases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descriptions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events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organization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used in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variety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ways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courses</a:t>
            </a:r>
            <a:r>
              <a:rPr sz="1200" dirty="0">
                <a:latin typeface="Georgia"/>
                <a:cs typeface="Georgia"/>
              </a:rPr>
              <a:t> to </a:t>
            </a:r>
            <a:r>
              <a:rPr sz="1200" spc="-5" dirty="0">
                <a:latin typeface="Georgia"/>
                <a:cs typeface="Georgia"/>
              </a:rPr>
              <a:t>develop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management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such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practice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analytical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decision-making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skills.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benefits 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using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case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study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dirty="0">
                <a:latin typeface="Georgia"/>
                <a:cs typeface="Georgia"/>
              </a:rPr>
              <a:t> to</a:t>
            </a:r>
            <a:r>
              <a:rPr sz="1200" spc="-5" dirty="0">
                <a:latin typeface="Georgia"/>
                <a:cs typeface="Georgia"/>
              </a:rPr>
              <a:t> increase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understanding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about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situations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managers </a:t>
            </a:r>
            <a:r>
              <a:rPr sz="1200" dirty="0">
                <a:latin typeface="Georgia"/>
                <a:cs typeface="Georgia"/>
              </a:rPr>
              <a:t>encounter </a:t>
            </a:r>
            <a:r>
              <a:rPr sz="1200" spc="-5" dirty="0">
                <a:latin typeface="Georgia"/>
                <a:cs typeface="Georgia"/>
              </a:rPr>
              <a:t>and effective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managerial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behavior.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125"/>
              </a:spcBef>
              <a:buAutoNum type="arabicPeriod" startAt="3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Business</a:t>
            </a:r>
            <a:r>
              <a:rPr sz="1200" spc="-4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Games</a:t>
            </a:r>
            <a:endParaRPr sz="1200">
              <a:latin typeface="Georgia"/>
              <a:cs typeface="Georgia"/>
            </a:endParaRPr>
          </a:p>
          <a:p>
            <a:pPr marL="12700" marR="116205">
              <a:lnSpc>
                <a:spcPct val="109000"/>
              </a:lnSpc>
              <a:spcBef>
                <a:spcPts val="1000"/>
              </a:spcBef>
            </a:pPr>
            <a:r>
              <a:rPr sz="1200" spc="-5" dirty="0">
                <a:latin typeface="Georgia"/>
                <a:cs typeface="Georgia"/>
              </a:rPr>
              <a:t>Simulations require trainees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analyze complex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problems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make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decisions.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After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decisions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made,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trainees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usually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receive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feedback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about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happened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 </a:t>
            </a:r>
            <a:r>
              <a:rPr sz="1200" dirty="0">
                <a:latin typeface="Georgia"/>
                <a:cs typeface="Georgia"/>
              </a:rPr>
              <a:t>a result </a:t>
            </a:r>
            <a:r>
              <a:rPr sz="1200" spc="-10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their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decision. Business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games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used</a:t>
            </a:r>
            <a:r>
              <a:rPr sz="1200" spc="2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also </a:t>
            </a:r>
            <a:r>
              <a:rPr sz="1200" spc="-27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assess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needs,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success 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prior training,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validity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manager’s mental</a:t>
            </a:r>
            <a:r>
              <a:rPr sz="1200" dirty="0">
                <a:latin typeface="Georgia"/>
                <a:cs typeface="Georgia"/>
              </a:rPr>
              <a:t> model </a:t>
            </a:r>
            <a:r>
              <a:rPr sz="1200" spc="-5" dirty="0">
                <a:latin typeface="Georgia"/>
                <a:cs typeface="Georgia"/>
              </a:rPr>
              <a:t>for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particular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decision situation.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130"/>
              </a:spcBef>
              <a:buAutoNum type="arabicPeriod" startAt="4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Experience</a:t>
            </a:r>
            <a:r>
              <a:rPr sz="1200" spc="-3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endParaRPr sz="1200">
              <a:latin typeface="Georgia"/>
              <a:cs typeface="Georgia"/>
            </a:endParaRPr>
          </a:p>
          <a:p>
            <a:pPr marL="12700" marR="173355">
              <a:lnSpc>
                <a:spcPct val="109400"/>
              </a:lnSpc>
              <a:spcBef>
                <a:spcPts val="990"/>
              </a:spcBef>
            </a:pPr>
            <a:r>
              <a:rPr sz="1200" spc="-5" dirty="0">
                <a:latin typeface="Georgia"/>
                <a:cs typeface="Georgia"/>
              </a:rPr>
              <a:t>Much 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management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essential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effective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leadership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learned </a:t>
            </a:r>
            <a:r>
              <a:rPr sz="1200" dirty="0">
                <a:latin typeface="Georgia"/>
                <a:cs typeface="Georgia"/>
              </a:rPr>
              <a:t> from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experience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rather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than</a:t>
            </a:r>
            <a:r>
              <a:rPr sz="1200" dirty="0">
                <a:latin typeface="Georgia"/>
                <a:cs typeface="Georgia"/>
              </a:rPr>
              <a:t> from</a:t>
            </a:r>
            <a:r>
              <a:rPr sz="1200" spc="-5" dirty="0">
                <a:latin typeface="Georgia"/>
                <a:cs typeface="Georgia"/>
              </a:rPr>
              <a:t> formal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programs.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Appropriate </a:t>
            </a:r>
            <a:r>
              <a:rPr sz="1200" dirty="0">
                <a:latin typeface="Georgia"/>
                <a:cs typeface="Georgia"/>
              </a:rPr>
              <a:t> values</a:t>
            </a:r>
            <a:r>
              <a:rPr sz="1200" spc="-5" dirty="0">
                <a:latin typeface="Georgia"/>
                <a:cs typeface="Georgia"/>
              </a:rPr>
              <a:t> and behaviors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learned </a:t>
            </a:r>
            <a:r>
              <a:rPr sz="1200" dirty="0">
                <a:latin typeface="Georgia"/>
                <a:cs typeface="Georgia"/>
              </a:rPr>
              <a:t>from </a:t>
            </a:r>
            <a:r>
              <a:rPr sz="1200" spc="-5" dirty="0">
                <a:latin typeface="Georgia"/>
                <a:cs typeface="Georgia"/>
              </a:rPr>
              <a:t>competent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superiors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who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provide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positive </a:t>
            </a:r>
            <a:r>
              <a:rPr sz="1200" dirty="0">
                <a:latin typeface="Georgia"/>
                <a:cs typeface="Georgia"/>
              </a:rPr>
              <a:t>role</a:t>
            </a:r>
            <a:r>
              <a:rPr sz="1200" spc="-5" dirty="0">
                <a:latin typeface="Georgia"/>
                <a:cs typeface="Georgia"/>
              </a:rPr>
              <a:t> models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emulate</a:t>
            </a:r>
            <a:r>
              <a:rPr sz="1200" spc="-5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12700" marR="41275">
              <a:lnSpc>
                <a:spcPct val="110000"/>
              </a:lnSpc>
              <a:spcBef>
                <a:spcPts val="985"/>
              </a:spcBef>
            </a:pPr>
            <a:r>
              <a:rPr sz="1200" spc="-5" dirty="0">
                <a:latin typeface="Georgia"/>
                <a:cs typeface="Georgia"/>
              </a:rPr>
              <a:t>Experiencing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failure</a:t>
            </a:r>
            <a:r>
              <a:rPr sz="1200" dirty="0">
                <a:latin typeface="Georgia"/>
                <a:cs typeface="Georgia"/>
              </a:rPr>
              <a:t> may not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result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beneficial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change </a:t>
            </a:r>
            <a:r>
              <a:rPr sz="1200" dirty="0">
                <a:latin typeface="Georgia"/>
                <a:cs typeface="Georgia"/>
              </a:rPr>
              <a:t>unless a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person accepts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some responsibility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it,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acknowledges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personal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limitations,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finds</a:t>
            </a:r>
            <a:r>
              <a:rPr sz="1200" spc="-5" dirty="0">
                <a:latin typeface="Georgia"/>
                <a:cs typeface="Georgia"/>
              </a:rPr>
              <a:t> way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overcome them</a:t>
            </a:r>
            <a:r>
              <a:rPr sz="1200" spc="-5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12700" marR="12700">
              <a:lnSpc>
                <a:spcPct val="109600"/>
              </a:lnSpc>
              <a:spcBef>
                <a:spcPts val="990"/>
              </a:spcBef>
            </a:pPr>
            <a:r>
              <a:rPr sz="1200" spc="-5" dirty="0">
                <a:latin typeface="Georgia"/>
                <a:cs typeface="Georgia"/>
              </a:rPr>
              <a:t>Also, growth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learning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greater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when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job</a:t>
            </a:r>
            <a:r>
              <a:rPr sz="1200" spc="-5" dirty="0">
                <a:latin typeface="Georgia"/>
                <a:cs typeface="Georgia"/>
              </a:rPr>
              <a:t> experiences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dirty="0">
                <a:latin typeface="Georgia"/>
                <a:cs typeface="Georgia"/>
              </a:rPr>
              <a:t> diverse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well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as challenging.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It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 beneficial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managers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5" dirty="0">
                <a:latin typeface="Georgia"/>
                <a:cs typeface="Georgia"/>
              </a:rPr>
              <a:t>to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have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early</a:t>
            </a:r>
            <a:r>
              <a:rPr sz="1200" spc="-5" dirty="0">
                <a:latin typeface="Georgia"/>
                <a:cs typeface="Georgia"/>
              </a:rPr>
              <a:t> experience</a:t>
            </a:r>
            <a:r>
              <a:rPr sz="1200" dirty="0">
                <a:latin typeface="Georgia"/>
                <a:cs typeface="Georgia"/>
              </a:rPr>
              <a:t> with a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wide </a:t>
            </a:r>
            <a:r>
              <a:rPr sz="1200" dirty="0">
                <a:latin typeface="Georgia"/>
                <a:cs typeface="Georgia"/>
              </a:rPr>
              <a:t>variety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problems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require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different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leadership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behavior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dirty="0">
                <a:latin typeface="Georgia"/>
                <a:cs typeface="Georgia"/>
              </a:rPr>
              <a:t>skills</a:t>
            </a:r>
            <a:r>
              <a:rPr sz="1200" dirty="0">
                <a:latin typeface="Microsoft Sans Serif"/>
                <a:cs typeface="Microsoft Sans Serif"/>
              </a:rPr>
              <a:t>.</a:t>
            </a:r>
            <a:endParaRPr sz="1200">
              <a:latin typeface="Microsoft Sans Serif"/>
              <a:cs typeface="Microsoft Sans Serif"/>
            </a:endParaRPr>
          </a:p>
          <a:p>
            <a:pPr marL="12700" marR="112395">
              <a:lnSpc>
                <a:spcPct val="108900"/>
              </a:lnSpc>
              <a:spcBef>
                <a:spcPts val="1015"/>
              </a:spcBef>
            </a:pP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obstacles </a:t>
            </a:r>
            <a:r>
              <a:rPr sz="1200" dirty="0">
                <a:latin typeface="Georgia"/>
                <a:cs typeface="Georgia"/>
              </a:rPr>
              <a:t>to learning from </a:t>
            </a:r>
            <a:r>
              <a:rPr sz="1200" spc="-5" dirty="0">
                <a:latin typeface="Georgia"/>
                <a:cs typeface="Georgia"/>
              </a:rPr>
              <a:t>experience are greatest </a:t>
            </a:r>
            <a:r>
              <a:rPr sz="1200" dirty="0">
                <a:latin typeface="Georgia"/>
                <a:cs typeface="Georgia"/>
              </a:rPr>
              <a:t>at </a:t>
            </a:r>
            <a:r>
              <a:rPr sz="1200" spc="-5" dirty="0">
                <a:latin typeface="Georgia"/>
                <a:cs typeface="Georgia"/>
              </a:rPr>
              <a:t>higher level of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management.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Hard-driving,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achievement-oriented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managers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more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likely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be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successful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early</a:t>
            </a:r>
            <a:r>
              <a:rPr sz="1200" dirty="0">
                <a:latin typeface="Georgia"/>
                <a:cs typeface="Georgia"/>
              </a:rPr>
              <a:t> 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their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careers,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these traits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may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also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interfere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their capacity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changing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situations.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16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9507"/>
            <a:ext cx="5281295" cy="4229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indent="-229235">
              <a:lnSpc>
                <a:spcPct val="100000"/>
              </a:lnSpc>
              <a:spcBef>
                <a:spcPts val="100"/>
              </a:spcBef>
              <a:buAutoNum type="arabicPeriod" startAt="5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Multisource</a:t>
            </a:r>
            <a:r>
              <a:rPr sz="1200" spc="-3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Feedback</a:t>
            </a:r>
            <a:endParaRPr sz="1200">
              <a:latin typeface="Georgia"/>
              <a:cs typeface="Georgia"/>
            </a:endParaRPr>
          </a:p>
          <a:p>
            <a:pPr marL="12700" marR="72390">
              <a:lnSpc>
                <a:spcPct val="108900"/>
              </a:lnSpc>
              <a:spcBef>
                <a:spcPts val="1000"/>
              </a:spcBef>
            </a:pPr>
            <a:r>
              <a:rPr sz="1200" spc="-5" dirty="0">
                <a:latin typeface="Georgia"/>
                <a:cs typeface="Georgia"/>
              </a:rPr>
              <a:t>This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approach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called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various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names,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including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360-degree feedback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spc="-27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multi</a:t>
            </a:r>
            <a:r>
              <a:rPr sz="1200" spc="-5" dirty="0">
                <a:latin typeface="Georgia"/>
                <a:cs typeface="Georgia"/>
              </a:rPr>
              <a:t> rater feedback.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approach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be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used</a:t>
            </a:r>
            <a:r>
              <a:rPr sz="1200" spc="-5" dirty="0">
                <a:latin typeface="Georgia"/>
                <a:cs typeface="Georgia"/>
              </a:rPr>
              <a:t> for variety 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purposes,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but </a:t>
            </a:r>
            <a:r>
              <a:rPr sz="1200" dirty="0">
                <a:latin typeface="Georgia"/>
                <a:cs typeface="Georgia"/>
              </a:rPr>
              <a:t> the </a:t>
            </a:r>
            <a:r>
              <a:rPr sz="1200" spc="-5" dirty="0">
                <a:latin typeface="Georgia"/>
                <a:cs typeface="Georgia"/>
              </a:rPr>
              <a:t>primary use is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assess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strengths and developmental needs </a:t>
            </a:r>
            <a:r>
              <a:rPr sz="1200" dirty="0">
                <a:latin typeface="Georgia"/>
                <a:cs typeface="Georgia"/>
              </a:rPr>
              <a:t>for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individual managers.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130"/>
              </a:spcBef>
              <a:buAutoNum type="arabicPeriod" startAt="6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Assessment</a:t>
            </a:r>
            <a:r>
              <a:rPr sz="1200" spc="-3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Centers</a:t>
            </a:r>
            <a:endParaRPr sz="1200">
              <a:latin typeface="Georgia"/>
              <a:cs typeface="Georgia"/>
            </a:endParaRPr>
          </a:p>
          <a:p>
            <a:pPr marL="12700" marR="5080">
              <a:lnSpc>
                <a:spcPct val="108900"/>
              </a:lnSpc>
              <a:spcBef>
                <a:spcPts val="1000"/>
              </a:spcBef>
            </a:pPr>
            <a:r>
              <a:rPr sz="1200" spc="-5" dirty="0">
                <a:latin typeface="Georgia"/>
                <a:cs typeface="Georgia"/>
              </a:rPr>
              <a:t>These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methods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may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include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interviews,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aptitude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tests,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personality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inventories,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short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autobiographical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essay,</a:t>
            </a:r>
            <a:r>
              <a:rPr sz="1200" dirty="0">
                <a:latin typeface="Georgia"/>
                <a:cs typeface="Georgia"/>
              </a:rPr>
              <a:t> a</a:t>
            </a:r>
            <a:r>
              <a:rPr sz="1200" spc="-5" dirty="0">
                <a:latin typeface="Georgia"/>
                <a:cs typeface="Georgia"/>
              </a:rPr>
              <a:t> speaking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exercise,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writing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exercise.</a:t>
            </a:r>
            <a:r>
              <a:rPr sz="1200" dirty="0">
                <a:latin typeface="Georgia"/>
                <a:cs typeface="Georgia"/>
              </a:rPr>
              <a:t> AC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can enhance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self-awareness,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help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identify</a:t>
            </a:r>
            <a:r>
              <a:rPr sz="1200" dirty="0">
                <a:latin typeface="Georgia"/>
                <a:cs typeface="Georgia"/>
              </a:rPr>
              <a:t> 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needs, </a:t>
            </a:r>
            <a:r>
              <a:rPr sz="1200" dirty="0">
                <a:latin typeface="Georgia"/>
                <a:cs typeface="Georgia"/>
              </a:rPr>
              <a:t>and</a:t>
            </a:r>
            <a:r>
              <a:rPr sz="1200" spc="-5" dirty="0">
                <a:latin typeface="Georgia"/>
                <a:cs typeface="Georgia"/>
              </a:rPr>
              <a:t> facilitate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subsequent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interpersonal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leadership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skills, </a:t>
            </a:r>
            <a:r>
              <a:rPr sz="1200" dirty="0">
                <a:latin typeface="Georgia"/>
                <a:cs typeface="Georgia"/>
              </a:rPr>
              <a:t>while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managers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who serve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5" dirty="0">
                <a:latin typeface="Georgia"/>
                <a:cs typeface="Georgia"/>
              </a:rPr>
              <a:t>on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-5" dirty="0">
                <a:latin typeface="Georgia"/>
                <a:cs typeface="Georgia"/>
              </a:rPr>
              <a:t> staff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these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centers may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also experience an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increase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in </a:t>
            </a:r>
            <a:r>
              <a:rPr sz="1200" spc="-5" dirty="0">
                <a:latin typeface="Georgia"/>
                <a:cs typeface="Georgia"/>
              </a:rPr>
              <a:t>their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managerial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125"/>
              </a:spcBef>
              <a:buAutoNum type="arabicPeriod" startAt="7"/>
              <a:tabLst>
                <a:tab pos="469900" algn="l"/>
              </a:tabLst>
            </a:pPr>
            <a:r>
              <a:rPr sz="1200" dirty="0">
                <a:latin typeface="Georgia"/>
                <a:cs typeface="Georgia"/>
              </a:rPr>
              <a:t>Job</a:t>
            </a:r>
            <a:r>
              <a:rPr sz="1200" spc="-4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Rotation</a:t>
            </a:r>
            <a:endParaRPr sz="1200">
              <a:latin typeface="Georgia"/>
              <a:cs typeface="Georgia"/>
            </a:endParaRPr>
          </a:p>
          <a:p>
            <a:pPr marL="12700" marR="261620">
              <a:lnSpc>
                <a:spcPct val="109000"/>
              </a:lnSpc>
              <a:spcBef>
                <a:spcPts val="1000"/>
              </a:spcBef>
            </a:pPr>
            <a:r>
              <a:rPr sz="1200" spc="-5" dirty="0">
                <a:latin typeface="Georgia"/>
                <a:cs typeface="Georgia"/>
              </a:rPr>
              <a:t>Managers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who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are assigned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work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dirty="0">
                <a:latin typeface="Georgia"/>
                <a:cs typeface="Georgia"/>
              </a:rPr>
              <a:t> 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variety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different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functional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subunits of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organization for periods of </a:t>
            </a:r>
            <a:r>
              <a:rPr sz="1200" dirty="0">
                <a:latin typeface="Georgia"/>
                <a:cs typeface="Georgia"/>
              </a:rPr>
              <a:t>time </a:t>
            </a:r>
            <a:r>
              <a:rPr sz="1200" spc="-5" dirty="0">
                <a:latin typeface="Georgia"/>
                <a:cs typeface="Georgia"/>
              </a:rPr>
              <a:t>can learn about </a:t>
            </a:r>
            <a:r>
              <a:rPr sz="1200" dirty="0">
                <a:latin typeface="Georgia"/>
                <a:cs typeface="Georgia"/>
              </a:rPr>
              <a:t>the unique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problems and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processes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different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subunits</a:t>
            </a:r>
            <a:r>
              <a:rPr sz="1200" dirty="0">
                <a:latin typeface="Georgia"/>
                <a:cs typeface="Georgia"/>
              </a:rPr>
              <a:t> and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interdependencies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among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different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parts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organization. </a:t>
            </a:r>
            <a:r>
              <a:rPr sz="1200" dirty="0">
                <a:latin typeface="Georgia"/>
                <a:cs typeface="Georgia"/>
              </a:rPr>
              <a:t>Also,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it</a:t>
            </a:r>
            <a:r>
              <a:rPr sz="1200" spc="-5" dirty="0">
                <a:latin typeface="Georgia"/>
                <a:cs typeface="Georgia"/>
              </a:rPr>
              <a:t> provides managers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opportunity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5" dirty="0">
                <a:latin typeface="Georgia"/>
                <a:cs typeface="Georgia"/>
              </a:rPr>
              <a:t> develop</a:t>
            </a:r>
            <a:r>
              <a:rPr sz="1200" spc="-1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large network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contact.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1853" y="5261482"/>
            <a:ext cx="2941320" cy="173990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45"/>
              </a:lnSpc>
            </a:pPr>
            <a:r>
              <a:rPr sz="1200" dirty="0">
                <a:latin typeface="Georgia"/>
                <a:cs typeface="Georgia"/>
              </a:rPr>
              <a:t>8.</a:t>
            </a:r>
            <a:r>
              <a:rPr sz="1200" spc="45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Action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(Forever </a:t>
            </a:r>
            <a:r>
              <a:rPr sz="1200" dirty="0">
                <a:latin typeface="Georgia"/>
                <a:cs typeface="Georgia"/>
              </a:rPr>
              <a:t>Strong </a:t>
            </a:r>
            <a:r>
              <a:rPr sz="1200" spc="-5" dirty="0">
                <a:latin typeface="Georgia"/>
                <a:cs typeface="Georgia"/>
              </a:rPr>
              <a:t>Movie)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0604" y="5546216"/>
            <a:ext cx="5236210" cy="16776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7620">
              <a:lnSpc>
                <a:spcPct val="109600"/>
              </a:lnSpc>
              <a:spcBef>
                <a:spcPts val="90"/>
              </a:spcBef>
            </a:pP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emphasis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cognitive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interpersonal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</a:t>
            </a:r>
            <a:r>
              <a:rPr sz="1200" dirty="0">
                <a:latin typeface="Georgia"/>
                <a:cs typeface="Georgia"/>
              </a:rPr>
              <a:t> rather </a:t>
            </a:r>
            <a:r>
              <a:rPr sz="1200" spc="-5" dirty="0">
                <a:latin typeface="Georgia"/>
                <a:cs typeface="Georgia"/>
              </a:rPr>
              <a:t>than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technical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knowledge.</a:t>
            </a:r>
            <a:r>
              <a:rPr sz="1200" dirty="0">
                <a:latin typeface="Georgia"/>
                <a:cs typeface="Georgia"/>
              </a:rPr>
              <a:t> The </a:t>
            </a:r>
            <a:r>
              <a:rPr sz="1200" spc="-5" dirty="0">
                <a:latin typeface="Georgia"/>
                <a:cs typeface="Georgia"/>
              </a:rPr>
              <a:t>managers meet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periodically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</a:t>
            </a:r>
            <a:r>
              <a:rPr sz="1200" dirty="0">
                <a:latin typeface="Georgia"/>
                <a:cs typeface="Georgia"/>
              </a:rPr>
              <a:t> a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skilled facilitator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to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discuss</a:t>
            </a:r>
            <a:r>
              <a:rPr sz="1200" spc="-5" dirty="0">
                <a:latin typeface="Microsoft Sans Serif"/>
                <a:cs typeface="Microsoft Sans Serif"/>
              </a:rPr>
              <a:t>,</a:t>
            </a:r>
            <a:r>
              <a:rPr sz="1200" spc="-30" dirty="0">
                <a:latin typeface="Microsoft Sans Serif"/>
                <a:cs typeface="Microsoft Sans Serif"/>
              </a:rPr>
              <a:t> </a:t>
            </a:r>
            <a:r>
              <a:rPr sz="1200" spc="-5" dirty="0">
                <a:latin typeface="Georgia"/>
                <a:cs typeface="Georgia"/>
              </a:rPr>
              <a:t>analyze,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learn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from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their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experiences.</a:t>
            </a:r>
            <a:endParaRPr sz="1200">
              <a:latin typeface="Georgia"/>
              <a:cs typeface="Georgia"/>
            </a:endParaRPr>
          </a:p>
          <a:p>
            <a:pPr marL="240665">
              <a:lnSpc>
                <a:spcPct val="100000"/>
              </a:lnSpc>
              <a:spcBef>
                <a:spcPts val="1140"/>
              </a:spcBef>
            </a:pPr>
            <a:r>
              <a:rPr sz="1200" dirty="0">
                <a:latin typeface="Georgia"/>
                <a:cs typeface="Georgia"/>
              </a:rPr>
              <a:t>9.</a:t>
            </a:r>
            <a:r>
              <a:rPr sz="1200" spc="204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Mentoring (Eva’s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Company: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Coffee with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CEO)</a:t>
            </a:r>
            <a:endParaRPr sz="1200">
              <a:latin typeface="Georgia"/>
              <a:cs typeface="Georgia"/>
            </a:endParaRPr>
          </a:p>
          <a:p>
            <a:pPr marL="12700" marR="5080" algn="just">
              <a:lnSpc>
                <a:spcPct val="108800"/>
              </a:lnSpc>
              <a:spcBef>
                <a:spcPts val="1005"/>
              </a:spcBef>
            </a:pPr>
            <a:r>
              <a:rPr sz="1200" spc="-5" dirty="0">
                <a:latin typeface="Georgia"/>
                <a:cs typeface="Georgia"/>
              </a:rPr>
              <a:t>Mentoring is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relationship in which </a:t>
            </a:r>
            <a:r>
              <a:rPr sz="1200" dirty="0">
                <a:latin typeface="Georgia"/>
                <a:cs typeface="Georgia"/>
              </a:rPr>
              <a:t>a more </a:t>
            </a:r>
            <a:r>
              <a:rPr sz="1200" spc="-5" dirty="0">
                <a:latin typeface="Georgia"/>
                <a:cs typeface="Georgia"/>
              </a:rPr>
              <a:t>experienced manager helps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less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experienced protégé;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mentor is usually at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higher managerial level and is </a:t>
            </a:r>
            <a:r>
              <a:rPr sz="1200" dirty="0">
                <a:latin typeface="Georgia"/>
                <a:cs typeface="Georgia"/>
              </a:rPr>
              <a:t> not</a:t>
            </a:r>
            <a:r>
              <a:rPr sz="1200" spc="-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protégé’s immediate supervisor.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1853" y="7366380"/>
            <a:ext cx="1545590" cy="173990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45"/>
              </a:lnSpc>
            </a:pPr>
            <a:r>
              <a:rPr sz="1200" dirty="0">
                <a:latin typeface="Georgia"/>
                <a:cs typeface="Georgia"/>
              </a:rPr>
              <a:t>1</a:t>
            </a:r>
            <a:r>
              <a:rPr sz="1200" spc="-5" dirty="0">
                <a:latin typeface="Georgia"/>
                <a:cs typeface="Georgia"/>
              </a:rPr>
              <a:t>0</a:t>
            </a:r>
            <a:r>
              <a:rPr sz="1200" dirty="0">
                <a:latin typeface="Georgia"/>
                <a:cs typeface="Georgia"/>
              </a:rPr>
              <a:t>.</a:t>
            </a:r>
            <a:r>
              <a:rPr sz="1200" spc="-6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Exe</a:t>
            </a:r>
            <a:r>
              <a:rPr sz="1200" spc="-10" dirty="0">
                <a:latin typeface="Georgia"/>
                <a:cs typeface="Georgia"/>
              </a:rPr>
              <a:t>c</a:t>
            </a:r>
            <a:r>
              <a:rPr sz="1200" dirty="0">
                <a:latin typeface="Georgia"/>
                <a:cs typeface="Georgia"/>
              </a:rPr>
              <a:t>ut</a:t>
            </a:r>
            <a:r>
              <a:rPr sz="1200" spc="-5" dirty="0">
                <a:latin typeface="Georgia"/>
                <a:cs typeface="Georgia"/>
              </a:rPr>
              <a:t>i</a:t>
            </a:r>
            <a:r>
              <a:rPr sz="1200" dirty="0">
                <a:latin typeface="Georgia"/>
                <a:cs typeface="Georgia"/>
              </a:rPr>
              <a:t>ve </a:t>
            </a:r>
            <a:r>
              <a:rPr sz="1200" spc="-5" dirty="0">
                <a:latin typeface="Georgia"/>
                <a:cs typeface="Georgia"/>
              </a:rPr>
              <a:t>Co</a:t>
            </a:r>
            <a:r>
              <a:rPr sz="1200" spc="-1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c</a:t>
            </a:r>
            <a:r>
              <a:rPr sz="1200" spc="5" dirty="0">
                <a:latin typeface="Georgia"/>
                <a:cs typeface="Georgia"/>
              </a:rPr>
              <a:t>h</a:t>
            </a:r>
            <a:r>
              <a:rPr sz="1200" spc="-5" dirty="0">
                <a:latin typeface="Georgia"/>
                <a:cs typeface="Georgia"/>
              </a:rPr>
              <a:t>i</a:t>
            </a:r>
            <a:r>
              <a:rPr sz="1200" dirty="0">
                <a:latin typeface="Georgia"/>
                <a:cs typeface="Georgia"/>
              </a:rPr>
              <a:t>ng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30604" y="7650479"/>
            <a:ext cx="5250180" cy="12211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9525">
              <a:lnSpc>
                <a:spcPct val="109000"/>
              </a:lnSpc>
              <a:spcBef>
                <a:spcPts val="105"/>
              </a:spcBef>
            </a:pPr>
            <a:r>
              <a:rPr sz="1200" spc="-5" dirty="0">
                <a:latin typeface="Georgia"/>
                <a:cs typeface="Georgia"/>
              </a:rPr>
              <a:t>Having </a:t>
            </a:r>
            <a:r>
              <a:rPr sz="1200" dirty="0">
                <a:latin typeface="Georgia"/>
                <a:cs typeface="Georgia"/>
              </a:rPr>
              <a:t>a </a:t>
            </a:r>
            <a:r>
              <a:rPr sz="1200" spc="-5" dirty="0">
                <a:latin typeface="Georgia"/>
                <a:cs typeface="Georgia"/>
              </a:rPr>
              <a:t>coach provides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unusual opportunity </a:t>
            </a:r>
            <a:r>
              <a:rPr sz="1200" dirty="0">
                <a:latin typeface="Georgia"/>
                <a:cs typeface="Georgia"/>
              </a:rPr>
              <a:t>to </a:t>
            </a:r>
            <a:r>
              <a:rPr sz="1200" spc="-5" dirty="0">
                <a:latin typeface="Georgia"/>
                <a:cs typeface="Georgia"/>
              </a:rPr>
              <a:t>discuss issues </a:t>
            </a:r>
            <a:r>
              <a:rPr sz="1200" dirty="0">
                <a:latin typeface="Georgia"/>
                <a:cs typeface="Georgia"/>
              </a:rPr>
              <a:t>and try out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ideas with someone who can </a:t>
            </a:r>
            <a:r>
              <a:rPr sz="1200" dirty="0">
                <a:latin typeface="Georgia"/>
                <a:cs typeface="Georgia"/>
              </a:rPr>
              <a:t>understand them </a:t>
            </a:r>
            <a:r>
              <a:rPr sz="1200" spc="-5" dirty="0">
                <a:latin typeface="Georgia"/>
                <a:cs typeface="Georgia"/>
              </a:rPr>
              <a:t>and provide helpful, objective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feedback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suggestions,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while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maintaining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strict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confidentiality.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Executive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coaching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especially useful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conjunction with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techniques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that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provide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information about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needs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but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do </a:t>
            </a:r>
            <a:r>
              <a:rPr sz="1200" dirty="0">
                <a:latin typeface="Georgia"/>
                <a:cs typeface="Georgia"/>
              </a:rPr>
              <a:t>not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directly improve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skills.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person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who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provides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coaching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may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</a:t>
            </a:r>
            <a:r>
              <a:rPr sz="1200" spc="1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external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internal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consultant.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17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30604" y="889507"/>
            <a:ext cx="5276215" cy="2186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indent="-229235">
              <a:lnSpc>
                <a:spcPct val="100000"/>
              </a:lnSpc>
              <a:spcBef>
                <a:spcPts val="100"/>
              </a:spcBef>
              <a:buAutoNum type="arabicPeriod" startAt="11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Outdoor</a:t>
            </a:r>
            <a:r>
              <a:rPr sz="1200" spc="-3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training</a:t>
            </a:r>
            <a:endParaRPr sz="1200">
              <a:latin typeface="Georgia"/>
              <a:cs typeface="Georgia"/>
            </a:endParaRPr>
          </a:p>
          <a:p>
            <a:pPr marL="12700" marR="5080">
              <a:lnSpc>
                <a:spcPct val="109200"/>
              </a:lnSpc>
              <a:spcBef>
                <a:spcPts val="994"/>
              </a:spcBef>
            </a:pPr>
            <a:r>
              <a:rPr sz="1200" dirty="0">
                <a:latin typeface="Georgia"/>
                <a:cs typeface="Georgia"/>
              </a:rPr>
              <a:t>The</a:t>
            </a:r>
            <a:r>
              <a:rPr sz="1200" spc="-5" dirty="0">
                <a:latin typeface="Georgia"/>
                <a:cs typeface="Georgia"/>
              </a:rPr>
              <a:t> methods, often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called outdoor training,</a:t>
            </a:r>
            <a:r>
              <a:rPr sz="1200" dirty="0">
                <a:latin typeface="Georgia"/>
                <a:cs typeface="Georgia"/>
              </a:rPr>
              <a:t> involve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physical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activities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performed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</a:t>
            </a:r>
            <a:r>
              <a:rPr sz="1200" spc="-5" dirty="0">
                <a:latin typeface="Georgia"/>
                <a:cs typeface="Georgia"/>
              </a:rPr>
              <a:t> group 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people in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outdoor setting.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An</a:t>
            </a:r>
            <a:r>
              <a:rPr sz="1200" spc="-5" dirty="0">
                <a:latin typeface="Georgia"/>
                <a:cs typeface="Georgia"/>
              </a:rPr>
              <a:t> experienced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facilitator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conducts</a:t>
            </a:r>
            <a:r>
              <a:rPr sz="1200" dirty="0">
                <a:latin typeface="Georgia"/>
                <a:cs typeface="Georgia"/>
              </a:rPr>
              <a:t> the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activities,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provides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coaching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and </a:t>
            </a:r>
            <a:r>
              <a:rPr sz="1200" spc="-5" dirty="0">
                <a:latin typeface="Georgia"/>
                <a:cs typeface="Georgia"/>
              </a:rPr>
              <a:t>encouragement,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helps participants</a:t>
            </a:r>
            <a:r>
              <a:rPr sz="1200" dirty="0">
                <a:latin typeface="Georgia"/>
                <a:cs typeface="Georgia"/>
              </a:rPr>
              <a:t> understand the</a:t>
            </a:r>
            <a:r>
              <a:rPr sz="1200" spc="-5" dirty="0">
                <a:latin typeface="Georgia"/>
                <a:cs typeface="Georgia"/>
              </a:rPr>
              <a:t> link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between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their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experiences</a:t>
            </a:r>
            <a:r>
              <a:rPr sz="1200" dirty="0">
                <a:latin typeface="Georgia"/>
                <a:cs typeface="Georgia"/>
              </a:rPr>
              <a:t> in</a:t>
            </a:r>
            <a:r>
              <a:rPr sz="1200" spc="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activity </a:t>
            </a:r>
            <a:r>
              <a:rPr sz="1200" spc="-27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organization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life.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dirty="0">
                <a:latin typeface="Georgia"/>
                <a:cs typeface="Georgia"/>
              </a:rPr>
              <a:t>The </a:t>
            </a:r>
            <a:r>
              <a:rPr sz="1200" spc="-5" dirty="0">
                <a:latin typeface="Georgia"/>
                <a:cs typeface="Georgia"/>
              </a:rPr>
              <a:t>perceptions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teamwork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and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individual</a:t>
            </a:r>
            <a:r>
              <a:rPr sz="1200" spc="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problem 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solving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increased for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participants</a:t>
            </a:r>
            <a:r>
              <a:rPr sz="1200" spc="-5" dirty="0">
                <a:latin typeface="Microsoft Sans Serif"/>
                <a:cs typeface="Microsoft Sans Serif"/>
              </a:rPr>
              <a:t>,</a:t>
            </a:r>
            <a:r>
              <a:rPr sz="1200" spc="-25" dirty="0">
                <a:latin typeface="Microsoft Sans Serif"/>
                <a:cs typeface="Microsoft Sans Serif"/>
              </a:rPr>
              <a:t> </a:t>
            </a:r>
            <a:r>
              <a:rPr sz="1200" spc="-5" dirty="0">
                <a:latin typeface="Georgia"/>
                <a:cs typeface="Georgia"/>
              </a:rPr>
              <a:t>especially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when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intact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groups</a:t>
            </a:r>
            <a:r>
              <a:rPr sz="1200" dirty="0">
                <a:latin typeface="Georgia"/>
                <a:cs typeface="Georgia"/>
              </a:rPr>
              <a:t> were </a:t>
            </a:r>
            <a:r>
              <a:rPr sz="1200" spc="-5" dirty="0">
                <a:latin typeface="Georgia"/>
                <a:cs typeface="Georgia"/>
              </a:rPr>
              <a:t>used.</a:t>
            </a:r>
            <a:endParaRPr sz="1200">
              <a:latin typeface="Georgia"/>
              <a:cs typeface="Georgia"/>
            </a:endParaRPr>
          </a:p>
          <a:p>
            <a:pPr marL="469265" indent="-229235">
              <a:lnSpc>
                <a:spcPct val="100000"/>
              </a:lnSpc>
              <a:spcBef>
                <a:spcPts val="1140"/>
              </a:spcBef>
              <a:buAutoNum type="arabicPeriod" startAt="12"/>
              <a:tabLst>
                <a:tab pos="469900" algn="l"/>
              </a:tabLst>
            </a:pPr>
            <a:r>
              <a:rPr sz="1200" spc="-5" dirty="0">
                <a:latin typeface="Georgia"/>
                <a:cs typeface="Georgia"/>
              </a:rPr>
              <a:t>Training</a:t>
            </a:r>
            <a:r>
              <a:rPr sz="1200" spc="-2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Program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200" dirty="0">
                <a:latin typeface="Georgia"/>
                <a:cs typeface="Georgia"/>
              </a:rPr>
              <a:t>Any</a:t>
            </a:r>
            <a:r>
              <a:rPr sz="1200" spc="-5" dirty="0">
                <a:latin typeface="Georgia"/>
                <a:cs typeface="Georgia"/>
              </a:rPr>
              <a:t> ordinary training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program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with </a:t>
            </a:r>
            <a:r>
              <a:rPr sz="1200" dirty="0">
                <a:latin typeface="Georgia"/>
                <a:cs typeface="Georgia"/>
              </a:rPr>
              <a:t>the</a:t>
            </a:r>
            <a:r>
              <a:rPr sz="1200" spc="-1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intent</a:t>
            </a:r>
            <a:r>
              <a:rPr sz="1200" spc="5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of</a:t>
            </a:r>
            <a:r>
              <a:rPr sz="1200" dirty="0">
                <a:latin typeface="Georgia"/>
                <a:cs typeface="Georgia"/>
              </a:rPr>
              <a:t> </a:t>
            </a:r>
            <a:r>
              <a:rPr sz="1200" spc="-5" dirty="0">
                <a:latin typeface="Georgia"/>
                <a:cs typeface="Georgia"/>
              </a:rPr>
              <a:t>development.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04800" y="304799"/>
            <a:ext cx="6952615" cy="10084435"/>
          </a:xfrm>
          <a:custGeom>
            <a:avLst/>
            <a:gdLst/>
            <a:ahLst/>
            <a:cxnLst/>
            <a:rect l="l" t="t" r="r" b="b"/>
            <a:pathLst>
              <a:path w="6952615" h="10084435">
                <a:moveTo>
                  <a:pt x="6859575" y="92964"/>
                </a:moveTo>
                <a:lnTo>
                  <a:pt x="6840982" y="92964"/>
                </a:lnTo>
                <a:lnTo>
                  <a:pt x="6840982" y="111252"/>
                </a:lnTo>
                <a:lnTo>
                  <a:pt x="6840982" y="9973056"/>
                </a:lnTo>
                <a:lnTo>
                  <a:pt x="111239" y="9973056"/>
                </a:lnTo>
                <a:lnTo>
                  <a:pt x="111239" y="111252"/>
                </a:lnTo>
                <a:lnTo>
                  <a:pt x="6840982" y="111252"/>
                </a:lnTo>
                <a:lnTo>
                  <a:pt x="6840982" y="92964"/>
                </a:lnTo>
                <a:lnTo>
                  <a:pt x="111239" y="92964"/>
                </a:lnTo>
                <a:lnTo>
                  <a:pt x="92964" y="92964"/>
                </a:lnTo>
                <a:lnTo>
                  <a:pt x="92964" y="111252"/>
                </a:lnTo>
                <a:lnTo>
                  <a:pt x="92964" y="9973056"/>
                </a:lnTo>
                <a:lnTo>
                  <a:pt x="92964" y="9991344"/>
                </a:lnTo>
                <a:lnTo>
                  <a:pt x="111239" y="9991344"/>
                </a:lnTo>
                <a:lnTo>
                  <a:pt x="6840982" y="9991344"/>
                </a:lnTo>
                <a:lnTo>
                  <a:pt x="6859575" y="9991344"/>
                </a:lnTo>
                <a:lnTo>
                  <a:pt x="6859575" y="9973056"/>
                </a:lnTo>
                <a:lnTo>
                  <a:pt x="6859575" y="111252"/>
                </a:lnTo>
                <a:lnTo>
                  <a:pt x="6859575" y="92964"/>
                </a:lnTo>
                <a:close/>
              </a:path>
              <a:path w="6952615" h="10084435">
                <a:moveTo>
                  <a:pt x="6915963" y="36576"/>
                </a:moveTo>
                <a:lnTo>
                  <a:pt x="6877812" y="36576"/>
                </a:lnTo>
                <a:lnTo>
                  <a:pt x="6877812" y="74676"/>
                </a:lnTo>
                <a:lnTo>
                  <a:pt x="6877812" y="111252"/>
                </a:lnTo>
                <a:lnTo>
                  <a:pt x="6877812" y="9973056"/>
                </a:lnTo>
                <a:lnTo>
                  <a:pt x="6877812" y="10009632"/>
                </a:lnTo>
                <a:lnTo>
                  <a:pt x="6840982" y="10009632"/>
                </a:lnTo>
                <a:lnTo>
                  <a:pt x="111239" y="10009632"/>
                </a:lnTo>
                <a:lnTo>
                  <a:pt x="74676" y="10009632"/>
                </a:lnTo>
                <a:lnTo>
                  <a:pt x="74676" y="9973056"/>
                </a:lnTo>
                <a:lnTo>
                  <a:pt x="74676" y="111252"/>
                </a:lnTo>
                <a:lnTo>
                  <a:pt x="74676" y="74676"/>
                </a:lnTo>
                <a:lnTo>
                  <a:pt x="111239" y="74676"/>
                </a:lnTo>
                <a:lnTo>
                  <a:pt x="6840982" y="74676"/>
                </a:lnTo>
                <a:lnTo>
                  <a:pt x="6877812" y="74676"/>
                </a:lnTo>
                <a:lnTo>
                  <a:pt x="6877812" y="36576"/>
                </a:lnTo>
                <a:lnTo>
                  <a:pt x="6840982" y="36576"/>
                </a:lnTo>
                <a:lnTo>
                  <a:pt x="111239" y="36576"/>
                </a:lnTo>
                <a:lnTo>
                  <a:pt x="74676" y="36576"/>
                </a:lnTo>
                <a:lnTo>
                  <a:pt x="36576" y="36576"/>
                </a:lnTo>
                <a:lnTo>
                  <a:pt x="36576" y="74676"/>
                </a:lnTo>
                <a:lnTo>
                  <a:pt x="36576" y="111252"/>
                </a:lnTo>
                <a:lnTo>
                  <a:pt x="36576" y="9973056"/>
                </a:lnTo>
                <a:lnTo>
                  <a:pt x="36576" y="10009632"/>
                </a:lnTo>
                <a:lnTo>
                  <a:pt x="36576" y="10047732"/>
                </a:lnTo>
                <a:lnTo>
                  <a:pt x="74676" y="10047732"/>
                </a:lnTo>
                <a:lnTo>
                  <a:pt x="6915963" y="10047732"/>
                </a:lnTo>
                <a:lnTo>
                  <a:pt x="6915963" y="10009632"/>
                </a:lnTo>
                <a:lnTo>
                  <a:pt x="6915912" y="9973056"/>
                </a:lnTo>
                <a:lnTo>
                  <a:pt x="6915912" y="111252"/>
                </a:lnTo>
                <a:lnTo>
                  <a:pt x="6915912" y="74676"/>
                </a:lnTo>
                <a:lnTo>
                  <a:pt x="6915963" y="36576"/>
                </a:lnTo>
                <a:close/>
              </a:path>
              <a:path w="6952615" h="10084435">
                <a:moveTo>
                  <a:pt x="6952539" y="10066033"/>
                </a:moveTo>
                <a:lnTo>
                  <a:pt x="6952488" y="9973069"/>
                </a:lnTo>
                <a:lnTo>
                  <a:pt x="6934200" y="9973069"/>
                </a:lnTo>
                <a:lnTo>
                  <a:pt x="6934200" y="10066033"/>
                </a:lnTo>
                <a:lnTo>
                  <a:pt x="6840982" y="10066033"/>
                </a:lnTo>
                <a:lnTo>
                  <a:pt x="111239" y="10066033"/>
                </a:lnTo>
                <a:lnTo>
                  <a:pt x="18288" y="10066033"/>
                </a:lnTo>
                <a:lnTo>
                  <a:pt x="18288" y="9973069"/>
                </a:lnTo>
                <a:lnTo>
                  <a:pt x="0" y="9973069"/>
                </a:lnTo>
                <a:lnTo>
                  <a:pt x="0" y="10066033"/>
                </a:lnTo>
                <a:lnTo>
                  <a:pt x="0" y="10084308"/>
                </a:lnTo>
                <a:lnTo>
                  <a:pt x="18288" y="10084308"/>
                </a:lnTo>
                <a:lnTo>
                  <a:pt x="6952539" y="10084308"/>
                </a:lnTo>
                <a:lnTo>
                  <a:pt x="6952539" y="10066033"/>
                </a:lnTo>
                <a:close/>
              </a:path>
              <a:path w="6952615" h="10084435">
                <a:moveTo>
                  <a:pt x="6952539" y="0"/>
                </a:moveTo>
                <a:lnTo>
                  <a:pt x="6952539" y="0"/>
                </a:lnTo>
                <a:lnTo>
                  <a:pt x="0" y="0"/>
                </a:lnTo>
                <a:lnTo>
                  <a:pt x="0" y="18288"/>
                </a:lnTo>
                <a:lnTo>
                  <a:pt x="0" y="111252"/>
                </a:lnTo>
                <a:lnTo>
                  <a:pt x="0" y="9973056"/>
                </a:lnTo>
                <a:lnTo>
                  <a:pt x="18288" y="9973056"/>
                </a:lnTo>
                <a:lnTo>
                  <a:pt x="18288" y="111252"/>
                </a:lnTo>
                <a:lnTo>
                  <a:pt x="18288" y="18288"/>
                </a:lnTo>
                <a:lnTo>
                  <a:pt x="111239" y="18288"/>
                </a:lnTo>
                <a:lnTo>
                  <a:pt x="6840982" y="18288"/>
                </a:lnTo>
                <a:lnTo>
                  <a:pt x="6934200" y="18288"/>
                </a:lnTo>
                <a:lnTo>
                  <a:pt x="6934200" y="111252"/>
                </a:lnTo>
                <a:lnTo>
                  <a:pt x="6934200" y="9973056"/>
                </a:lnTo>
                <a:lnTo>
                  <a:pt x="6952488" y="9973056"/>
                </a:lnTo>
                <a:lnTo>
                  <a:pt x="6952488" y="111252"/>
                </a:lnTo>
                <a:lnTo>
                  <a:pt x="6952488" y="18288"/>
                </a:lnTo>
                <a:lnTo>
                  <a:pt x="69525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150"/>
              </a:lnSpc>
            </a:pPr>
            <a:fld id="{81D60167-4931-47E6-BA6A-407CBD079E47}" type="slidenum">
              <a:rPr b="1" dirty="0">
                <a:solidFill>
                  <a:srgbClr val="000000"/>
                </a:solidFill>
                <a:latin typeface="Calibri"/>
                <a:cs typeface="Calibri"/>
              </a:rPr>
              <a:t>18</a:t>
            </a:fld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|</a:t>
            </a:r>
            <a:r>
              <a:rPr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P</a:t>
            </a:r>
            <a:r>
              <a:rPr spc="40" dirty="0"/>
              <a:t> </a:t>
            </a:r>
            <a:r>
              <a:rPr dirty="0"/>
              <a:t>a</a:t>
            </a:r>
            <a:r>
              <a:rPr spc="30" dirty="0"/>
              <a:t> </a:t>
            </a:r>
            <a:r>
              <a:rPr dirty="0"/>
              <a:t>g</a:t>
            </a:r>
            <a:r>
              <a:rPr spc="30" dirty="0"/>
              <a:t> </a:t>
            </a:r>
            <a:r>
              <a:rPr dirty="0"/>
              <a:t>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4024</Words>
  <Application>Microsoft Macintosh PowerPoint</Application>
  <PresentationFormat>Custom</PresentationFormat>
  <Paragraphs>228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Calibri</vt:lpstr>
      <vt:lpstr>Georgia</vt:lpstr>
      <vt:lpstr>Microsoft Sans Serif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Microsoft Office User</cp:lastModifiedBy>
  <cp:revision>1</cp:revision>
  <dcterms:created xsi:type="dcterms:W3CDTF">2023-02-08T12:48:55Z</dcterms:created>
  <dcterms:modified xsi:type="dcterms:W3CDTF">2023-02-08T12:49:45Z</dcterms:modified>
</cp:coreProperties>
</file>