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8" r:id="rId4"/>
  </p:sldMasterIdLst>
  <p:notesMasterIdLst>
    <p:notesMasterId r:id="rId57"/>
  </p:notesMasterIdLst>
  <p:sldIdLst>
    <p:sldId id="628" r:id="rId5"/>
    <p:sldId id="629" r:id="rId6"/>
    <p:sldId id="257" r:id="rId7"/>
    <p:sldId id="619" r:id="rId8"/>
    <p:sldId id="256" r:id="rId9"/>
    <p:sldId id="482" r:id="rId10"/>
    <p:sldId id="596" r:id="rId11"/>
    <p:sldId id="582" r:id="rId12"/>
    <p:sldId id="583" r:id="rId13"/>
    <p:sldId id="527" r:id="rId14"/>
    <p:sldId id="598" r:id="rId15"/>
    <p:sldId id="597" r:id="rId16"/>
    <p:sldId id="599" r:id="rId17"/>
    <p:sldId id="600" r:id="rId18"/>
    <p:sldId id="601" r:id="rId19"/>
    <p:sldId id="483" r:id="rId20"/>
    <p:sldId id="584" r:id="rId21"/>
    <p:sldId id="602" r:id="rId22"/>
    <p:sldId id="528" r:id="rId23"/>
    <p:sldId id="585" r:id="rId24"/>
    <p:sldId id="486" r:id="rId25"/>
    <p:sldId id="495" r:id="rId26"/>
    <p:sldId id="537" r:id="rId27"/>
    <p:sldId id="586" r:id="rId28"/>
    <p:sldId id="565" r:id="rId29"/>
    <p:sldId id="594" r:id="rId30"/>
    <p:sldId id="587" r:id="rId31"/>
    <p:sldId id="595" r:id="rId32"/>
    <p:sldId id="566" r:id="rId33"/>
    <p:sldId id="588" r:id="rId34"/>
    <p:sldId id="539" r:id="rId35"/>
    <p:sldId id="575" r:id="rId36"/>
    <p:sldId id="542" r:id="rId37"/>
    <p:sldId id="544" r:id="rId38"/>
    <p:sldId id="591" r:id="rId39"/>
    <p:sldId id="545" r:id="rId40"/>
    <p:sldId id="589" r:id="rId41"/>
    <p:sldId id="546" r:id="rId42"/>
    <p:sldId id="541" r:id="rId43"/>
    <p:sldId id="590" r:id="rId44"/>
    <p:sldId id="540" r:id="rId45"/>
    <p:sldId id="496" r:id="rId46"/>
    <p:sldId id="573" r:id="rId47"/>
    <p:sldId id="592" r:id="rId48"/>
    <p:sldId id="593" r:id="rId49"/>
    <p:sldId id="550" r:id="rId50"/>
    <p:sldId id="551" r:id="rId51"/>
    <p:sldId id="552" r:id="rId52"/>
    <p:sldId id="554" r:id="rId53"/>
    <p:sldId id="580" r:id="rId54"/>
    <p:sldId id="632" r:id="rId55"/>
    <p:sldId id="631" r:id="rId5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628"/>
            <p14:sldId id="629"/>
            <p14:sldId id="257"/>
            <p14:sldId id="619"/>
            <p14:sldId id="256"/>
            <p14:sldId id="482"/>
            <p14:sldId id="596"/>
            <p14:sldId id="582"/>
            <p14:sldId id="583"/>
            <p14:sldId id="527"/>
            <p14:sldId id="598"/>
            <p14:sldId id="597"/>
            <p14:sldId id="599"/>
            <p14:sldId id="600"/>
            <p14:sldId id="601"/>
            <p14:sldId id="483"/>
            <p14:sldId id="584"/>
            <p14:sldId id="602"/>
            <p14:sldId id="528"/>
            <p14:sldId id="585"/>
            <p14:sldId id="486"/>
            <p14:sldId id="495"/>
            <p14:sldId id="537"/>
            <p14:sldId id="586"/>
            <p14:sldId id="565"/>
            <p14:sldId id="594"/>
            <p14:sldId id="587"/>
            <p14:sldId id="595"/>
            <p14:sldId id="566"/>
            <p14:sldId id="588"/>
            <p14:sldId id="539"/>
            <p14:sldId id="575"/>
            <p14:sldId id="542"/>
            <p14:sldId id="544"/>
            <p14:sldId id="591"/>
            <p14:sldId id="545"/>
            <p14:sldId id="589"/>
            <p14:sldId id="546"/>
            <p14:sldId id="541"/>
            <p14:sldId id="590"/>
            <p14:sldId id="540"/>
            <p14:sldId id="496"/>
            <p14:sldId id="573"/>
            <p14:sldId id="592"/>
            <p14:sldId id="593"/>
            <p14:sldId id="550"/>
            <p14:sldId id="551"/>
            <p14:sldId id="552"/>
            <p14:sldId id="554"/>
            <p14:sldId id="580"/>
            <p14:sldId id="632"/>
            <p14:sldId id="631"/>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669BBC"/>
    <a:srgbClr val="000000"/>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نمط متوسط 2 - تمييز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221" autoAdjust="0"/>
    <p:restoredTop sz="93738" autoAdjust="0"/>
  </p:normalViewPr>
  <p:slideViewPr>
    <p:cSldViewPr snapToGrid="0">
      <p:cViewPr varScale="1">
        <p:scale>
          <a:sx n="66" d="100"/>
          <a:sy n="66" d="100"/>
        </p:scale>
        <p:origin x="604" y="56"/>
      </p:cViewPr>
      <p:guideLst>
        <p:guide orient="horz" pos="2160"/>
        <p:guide pos="3840"/>
      </p:guideLst>
    </p:cSldViewPr>
  </p:slideViewPr>
  <p:notesTextViewPr>
    <p:cViewPr>
      <p:scale>
        <a:sx n="1" d="1"/>
        <a:sy n="1" d="1"/>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slide" Target="slides/slide5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presProps" Target="presProps.xml"/><Relationship Id="rId5" Type="http://schemas.openxmlformats.org/officeDocument/2006/relationships/slide" Target="slides/slide1.xml"/><Relationship Id="rId61" Type="http://schemas.openxmlformats.org/officeDocument/2006/relationships/tableStyles" Target="tableStyles.xml"/><Relationship Id="rId19" Type="http://schemas.openxmlformats.org/officeDocument/2006/relationships/slide" Target="slides/slide1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slide" Target="slides/slide52.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viewProps" Target="viewProps.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notesMaster" Target="notesMasters/notesMaster1.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5.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D254EEF3-46CA-4816-B0D7-03405748D86E}" type="doc">
      <dgm:prSet loTypeId="urn:microsoft.com/office/officeart/2005/8/layout/process5" loCatId="process" qsTypeId="urn:microsoft.com/office/officeart/2005/8/quickstyle/simple1" qsCatId="simple" csTypeId="urn:microsoft.com/office/officeart/2005/8/colors/accent1_2" csCatId="accent1" phldr="1"/>
      <dgm:spPr/>
      <dgm:t>
        <a:bodyPr/>
        <a:lstStyle/>
        <a:p>
          <a:pPr rtl="1"/>
          <a:endParaRPr lang="ar-SA"/>
        </a:p>
      </dgm:t>
    </dgm:pt>
    <dgm:pt modelId="{CE7FFF0C-0A69-458A-B484-B61B37CD7438}">
      <dgm:prSet phldrT="[نص]" custT="1"/>
      <dgm:spPr>
        <a:solidFill>
          <a:srgbClr val="00B0F0"/>
        </a:solidFill>
      </dgm:spPr>
      <dgm:t>
        <a:bodyPr/>
        <a:lstStyle/>
        <a:p>
          <a:pPr rtl="1">
            <a:lnSpc>
              <a:spcPct val="150000"/>
            </a:lnSpc>
          </a:pPr>
          <a:r>
            <a:rPr lang="ar-SA" sz="1400" dirty="0">
              <a:solidFill>
                <a:schemeClr val="bg1"/>
              </a:solidFill>
              <a:latin typeface="Alexandria" pitchFamily="2" charset="-78"/>
              <a:cs typeface="Alexandria" pitchFamily="2" charset="-78"/>
            </a:rPr>
            <a:t>الحفاظ على الأمانة العلمية</a:t>
          </a:r>
        </a:p>
      </dgm:t>
    </dgm:pt>
    <dgm:pt modelId="{F8911AFA-5FC5-4AAD-B1FC-1F87E099881A}" type="parTrans" cxnId="{1041F778-3783-4297-8A91-F11CA8148E65}">
      <dgm:prSet/>
      <dgm:spPr/>
      <dgm:t>
        <a:bodyPr/>
        <a:lstStyle/>
        <a:p>
          <a:pPr rtl="1"/>
          <a:endParaRPr lang="ar-SA"/>
        </a:p>
      </dgm:t>
    </dgm:pt>
    <dgm:pt modelId="{791973CE-F0C2-4D42-AAE4-080F58157116}" type="sibTrans" cxnId="{1041F778-3783-4297-8A91-F11CA8148E65}">
      <dgm:prSet/>
      <dgm:spPr>
        <a:solidFill>
          <a:srgbClr val="00B0F0"/>
        </a:solidFill>
      </dgm:spPr>
      <dgm:t>
        <a:bodyPr/>
        <a:lstStyle/>
        <a:p>
          <a:pPr rtl="1"/>
          <a:endParaRPr lang="ar-SA"/>
        </a:p>
      </dgm:t>
    </dgm:pt>
    <dgm:pt modelId="{5FA7BF3B-70D3-42D8-B52F-A71C001ED4EA}">
      <dgm:prSet custT="1"/>
      <dgm:spPr>
        <a:solidFill>
          <a:srgbClr val="00B0F0"/>
        </a:solidFill>
      </dgm:spPr>
      <dgm:t>
        <a:bodyPr/>
        <a:lstStyle/>
        <a:p>
          <a:pPr rtl="1">
            <a:lnSpc>
              <a:spcPct val="150000"/>
            </a:lnSpc>
          </a:pPr>
          <a:r>
            <a:rPr lang="ar-SA" sz="1400" dirty="0">
              <a:solidFill>
                <a:schemeClr val="bg1"/>
              </a:solidFill>
              <a:latin typeface="Alexandria" pitchFamily="2" charset="-78"/>
              <a:cs typeface="Alexandria" pitchFamily="2" charset="-78"/>
            </a:rPr>
            <a:t>تعزيز النتائج التي وقع التوصل إليها من خلال طبيعة المصادر والمراجع المعتمدة في البحث. </a:t>
          </a:r>
          <a:endParaRPr lang="en-US" sz="1400" dirty="0">
            <a:solidFill>
              <a:schemeClr val="bg1"/>
            </a:solidFill>
            <a:latin typeface="Alexandria" pitchFamily="2" charset="-78"/>
            <a:cs typeface="Alexandria" pitchFamily="2" charset="-78"/>
          </a:endParaRPr>
        </a:p>
      </dgm:t>
    </dgm:pt>
    <dgm:pt modelId="{A5F6ED84-401A-4A82-8CAD-FB45A56106B8}" type="parTrans" cxnId="{0D292537-FFE9-4042-B3EA-9FF04DABCC46}">
      <dgm:prSet/>
      <dgm:spPr/>
      <dgm:t>
        <a:bodyPr/>
        <a:lstStyle/>
        <a:p>
          <a:pPr rtl="1"/>
          <a:endParaRPr lang="ar-SA"/>
        </a:p>
      </dgm:t>
    </dgm:pt>
    <dgm:pt modelId="{E1749217-D2F2-4722-BA4F-B88944E3F299}" type="sibTrans" cxnId="{0D292537-FFE9-4042-B3EA-9FF04DABCC46}">
      <dgm:prSet/>
      <dgm:spPr>
        <a:solidFill>
          <a:srgbClr val="00B0F0"/>
        </a:solidFill>
      </dgm:spPr>
      <dgm:t>
        <a:bodyPr/>
        <a:lstStyle/>
        <a:p>
          <a:pPr rtl="1"/>
          <a:endParaRPr lang="ar-SA"/>
        </a:p>
      </dgm:t>
    </dgm:pt>
    <dgm:pt modelId="{AF6775DE-7F24-40FF-9CDD-4D2981C76CD4}">
      <dgm:prSet custT="1"/>
      <dgm:spPr>
        <a:solidFill>
          <a:srgbClr val="00B0F0"/>
        </a:solidFill>
      </dgm:spPr>
      <dgm:t>
        <a:bodyPr/>
        <a:lstStyle/>
        <a:p>
          <a:pPr rtl="1">
            <a:lnSpc>
              <a:spcPct val="150000"/>
            </a:lnSpc>
          </a:pPr>
          <a:r>
            <a:rPr lang="ar-SA" sz="1400" dirty="0" err="1">
              <a:solidFill>
                <a:schemeClr val="bg1"/>
              </a:solidFill>
              <a:latin typeface="Alexandria" pitchFamily="2" charset="-78"/>
              <a:cs typeface="Alexandria" pitchFamily="2" charset="-78"/>
            </a:rPr>
            <a:t>بیان</a:t>
          </a:r>
          <a:r>
            <a:rPr lang="ar-SA" sz="1400" dirty="0">
              <a:solidFill>
                <a:schemeClr val="bg1"/>
              </a:solidFill>
              <a:latin typeface="Alexandria" pitchFamily="2" charset="-78"/>
              <a:cs typeface="Alexandria" pitchFamily="2" charset="-78"/>
            </a:rPr>
            <a:t> مدى حداثة المعلومات المعتمدة في البحث، استنادا إلى معلومات التوثيق الخاصة بالمصادر والمراجع الإسهام في التراكم المعرفي للعلوم الذي يعد إحدى وسائل تطويرها.</a:t>
          </a:r>
          <a:endParaRPr lang="en-US" sz="1400" dirty="0">
            <a:solidFill>
              <a:schemeClr val="bg1"/>
            </a:solidFill>
            <a:latin typeface="Alexandria" pitchFamily="2" charset="-78"/>
            <a:cs typeface="Alexandria" pitchFamily="2" charset="-78"/>
          </a:endParaRPr>
        </a:p>
      </dgm:t>
    </dgm:pt>
    <dgm:pt modelId="{AE078BC6-128C-4CD1-87A1-D700859E8119}" type="parTrans" cxnId="{EF387603-7012-4E52-A0C4-AC8158B3DE90}">
      <dgm:prSet/>
      <dgm:spPr/>
      <dgm:t>
        <a:bodyPr/>
        <a:lstStyle/>
        <a:p>
          <a:pPr rtl="1"/>
          <a:endParaRPr lang="ar-SA"/>
        </a:p>
      </dgm:t>
    </dgm:pt>
    <dgm:pt modelId="{AF64BD9A-A088-41A0-B808-DF2AE3B15238}" type="sibTrans" cxnId="{EF387603-7012-4E52-A0C4-AC8158B3DE90}">
      <dgm:prSet/>
      <dgm:spPr>
        <a:solidFill>
          <a:srgbClr val="00B0F0"/>
        </a:solidFill>
      </dgm:spPr>
      <dgm:t>
        <a:bodyPr/>
        <a:lstStyle/>
        <a:p>
          <a:pPr rtl="1"/>
          <a:endParaRPr lang="ar-SA"/>
        </a:p>
      </dgm:t>
    </dgm:pt>
    <dgm:pt modelId="{6C017D68-CE6D-48A6-8697-F647152CA3E8}">
      <dgm:prSet custT="1"/>
      <dgm:spPr>
        <a:solidFill>
          <a:srgbClr val="00B0F0"/>
        </a:solidFill>
      </dgm:spPr>
      <dgm:t>
        <a:bodyPr/>
        <a:lstStyle/>
        <a:p>
          <a:pPr rtl="1">
            <a:lnSpc>
              <a:spcPct val="150000"/>
            </a:lnSpc>
          </a:pPr>
          <a:r>
            <a:rPr lang="ar-SA" sz="1600" dirty="0">
              <a:solidFill>
                <a:schemeClr val="bg1"/>
              </a:solidFill>
              <a:latin typeface="Alexandria" pitchFamily="2" charset="-78"/>
              <a:cs typeface="Alexandria" pitchFamily="2" charset="-78"/>
            </a:rPr>
            <a:t>الإسهام في بيان السرقات العلمية في توثيق المعلومات المنقولة عن الغير دون توثيق.</a:t>
          </a:r>
          <a:endParaRPr lang="en-US" sz="1600" dirty="0">
            <a:solidFill>
              <a:schemeClr val="bg1"/>
            </a:solidFill>
            <a:latin typeface="Alexandria" pitchFamily="2" charset="-78"/>
            <a:cs typeface="Alexandria" pitchFamily="2" charset="-78"/>
          </a:endParaRPr>
        </a:p>
      </dgm:t>
    </dgm:pt>
    <dgm:pt modelId="{7A34D1E0-E071-4CE6-9244-8FCC5DB4F469}" type="parTrans" cxnId="{ACCD5B60-4DE4-422C-9697-39B7325376BE}">
      <dgm:prSet/>
      <dgm:spPr/>
      <dgm:t>
        <a:bodyPr/>
        <a:lstStyle/>
        <a:p>
          <a:pPr rtl="1"/>
          <a:endParaRPr lang="ar-SA"/>
        </a:p>
      </dgm:t>
    </dgm:pt>
    <dgm:pt modelId="{B9DD16C2-EF61-4CB5-BD27-969C315D853B}" type="sibTrans" cxnId="{ACCD5B60-4DE4-422C-9697-39B7325376BE}">
      <dgm:prSet/>
      <dgm:spPr>
        <a:solidFill>
          <a:srgbClr val="00B0F0"/>
        </a:solidFill>
      </dgm:spPr>
      <dgm:t>
        <a:bodyPr/>
        <a:lstStyle/>
        <a:p>
          <a:pPr rtl="1"/>
          <a:endParaRPr lang="ar-SA"/>
        </a:p>
      </dgm:t>
    </dgm:pt>
    <dgm:pt modelId="{AAED92B2-BDF7-487A-8312-A07924EB70D7}">
      <dgm:prSet custT="1"/>
      <dgm:spPr>
        <a:solidFill>
          <a:srgbClr val="00B0F0"/>
        </a:solidFill>
      </dgm:spPr>
      <dgm:t>
        <a:bodyPr/>
        <a:lstStyle/>
        <a:p>
          <a:pPr rtl="0">
            <a:lnSpc>
              <a:spcPct val="150000"/>
            </a:lnSpc>
          </a:pPr>
          <a:r>
            <a:rPr lang="ar-SA" sz="1600" dirty="0">
              <a:solidFill>
                <a:schemeClr val="bg1"/>
              </a:solidFill>
              <a:latin typeface="Alexandria" pitchFamily="2" charset="-78"/>
              <a:cs typeface="Alexandria" pitchFamily="2" charset="-78"/>
            </a:rPr>
            <a:t>توحيد لغة البحث العلمي. </a:t>
          </a:r>
          <a:endParaRPr lang="en-US" sz="1600" dirty="0">
            <a:solidFill>
              <a:schemeClr val="bg1"/>
            </a:solidFill>
            <a:latin typeface="Alexandria" pitchFamily="2" charset="-78"/>
            <a:cs typeface="Alexandria" pitchFamily="2" charset="-78"/>
          </a:endParaRPr>
        </a:p>
      </dgm:t>
    </dgm:pt>
    <dgm:pt modelId="{E2A44B7C-4AB8-4CB9-B6D0-FB9DA680F6FC}" type="parTrans" cxnId="{1A59C470-3E50-4A2F-A314-56A0E32186AB}">
      <dgm:prSet/>
      <dgm:spPr/>
      <dgm:t>
        <a:bodyPr/>
        <a:lstStyle/>
        <a:p>
          <a:pPr rtl="1"/>
          <a:endParaRPr lang="ar-SA"/>
        </a:p>
      </dgm:t>
    </dgm:pt>
    <dgm:pt modelId="{399BA42F-5E78-4EF0-BEF2-06F32EB154D2}" type="sibTrans" cxnId="{1A59C470-3E50-4A2F-A314-56A0E32186AB}">
      <dgm:prSet/>
      <dgm:spPr/>
      <dgm:t>
        <a:bodyPr/>
        <a:lstStyle/>
        <a:p>
          <a:pPr rtl="1"/>
          <a:endParaRPr lang="ar-SA"/>
        </a:p>
      </dgm:t>
    </dgm:pt>
    <dgm:pt modelId="{F266BD97-5DE7-4FE1-8CED-2F701DC17373}" type="pres">
      <dgm:prSet presAssocID="{D254EEF3-46CA-4816-B0D7-03405748D86E}" presName="diagram" presStyleCnt="0">
        <dgm:presLayoutVars>
          <dgm:dir/>
          <dgm:resizeHandles val="exact"/>
        </dgm:presLayoutVars>
      </dgm:prSet>
      <dgm:spPr/>
    </dgm:pt>
    <dgm:pt modelId="{80C16409-7A1A-4F2A-B249-B9334F96BE11}" type="pres">
      <dgm:prSet presAssocID="{CE7FFF0C-0A69-458A-B484-B61B37CD7438}" presName="node" presStyleLbl="node1" presStyleIdx="0" presStyleCnt="5" custScaleY="176485" custLinFactNeighborX="-56319" custLinFactNeighborY="-494">
        <dgm:presLayoutVars>
          <dgm:bulletEnabled val="1"/>
        </dgm:presLayoutVars>
      </dgm:prSet>
      <dgm:spPr/>
    </dgm:pt>
    <dgm:pt modelId="{5C8DB109-E889-422C-8199-CBF505BC872F}" type="pres">
      <dgm:prSet presAssocID="{791973CE-F0C2-4D42-AAE4-080F58157116}" presName="sibTrans" presStyleLbl="sibTrans2D1" presStyleIdx="0" presStyleCnt="4"/>
      <dgm:spPr/>
    </dgm:pt>
    <dgm:pt modelId="{60E7137B-B3E7-48CB-9C84-1E7E9089554F}" type="pres">
      <dgm:prSet presAssocID="{791973CE-F0C2-4D42-AAE4-080F58157116}" presName="connectorText" presStyleLbl="sibTrans2D1" presStyleIdx="0" presStyleCnt="4"/>
      <dgm:spPr/>
    </dgm:pt>
    <dgm:pt modelId="{00D48CDD-6A79-4898-8ADB-0E150568D2E0}" type="pres">
      <dgm:prSet presAssocID="{5FA7BF3B-70D3-42D8-B52F-A71C001ED4EA}" presName="node" presStyleLbl="node1" presStyleIdx="1" presStyleCnt="5" custScaleX="144460" custScaleY="173621">
        <dgm:presLayoutVars>
          <dgm:bulletEnabled val="1"/>
        </dgm:presLayoutVars>
      </dgm:prSet>
      <dgm:spPr/>
    </dgm:pt>
    <dgm:pt modelId="{E629C2BD-1EE1-4801-92BD-F17A228EE05B}" type="pres">
      <dgm:prSet presAssocID="{E1749217-D2F2-4722-BA4F-B88944E3F299}" presName="sibTrans" presStyleLbl="sibTrans2D1" presStyleIdx="1" presStyleCnt="4"/>
      <dgm:spPr/>
    </dgm:pt>
    <dgm:pt modelId="{25C0ACE7-769E-4726-BE12-A18B6ECC9401}" type="pres">
      <dgm:prSet presAssocID="{E1749217-D2F2-4722-BA4F-B88944E3F299}" presName="connectorText" presStyleLbl="sibTrans2D1" presStyleIdx="1" presStyleCnt="4"/>
      <dgm:spPr/>
    </dgm:pt>
    <dgm:pt modelId="{202D24A8-EDD0-4096-923A-89F4D099A2D7}" type="pres">
      <dgm:prSet presAssocID="{AF6775DE-7F24-40FF-9CDD-4D2981C76CD4}" presName="node" presStyleLbl="node1" presStyleIdx="2" presStyleCnt="5" custScaleX="183684" custScaleY="173431">
        <dgm:presLayoutVars>
          <dgm:bulletEnabled val="1"/>
        </dgm:presLayoutVars>
      </dgm:prSet>
      <dgm:spPr/>
    </dgm:pt>
    <dgm:pt modelId="{13A6EF76-42CA-44A2-B1A7-38FA1B99495F}" type="pres">
      <dgm:prSet presAssocID="{AF64BD9A-A088-41A0-B808-DF2AE3B15238}" presName="sibTrans" presStyleLbl="sibTrans2D1" presStyleIdx="2" presStyleCnt="4" custAng="399519"/>
      <dgm:spPr/>
    </dgm:pt>
    <dgm:pt modelId="{0E89D35D-6581-41EC-99BD-7D3000BD7C97}" type="pres">
      <dgm:prSet presAssocID="{AF64BD9A-A088-41A0-B808-DF2AE3B15238}" presName="connectorText" presStyleLbl="sibTrans2D1" presStyleIdx="2" presStyleCnt="4"/>
      <dgm:spPr/>
    </dgm:pt>
    <dgm:pt modelId="{9D5EE801-2D1D-42EC-8884-E382000A0764}" type="pres">
      <dgm:prSet presAssocID="{6C017D68-CE6D-48A6-8697-F647152CA3E8}" presName="node" presStyleLbl="node1" presStyleIdx="3" presStyleCnt="5" custScaleX="152291" custScaleY="140560" custLinFactNeighborX="3722" custLinFactNeighborY="-779">
        <dgm:presLayoutVars>
          <dgm:bulletEnabled val="1"/>
        </dgm:presLayoutVars>
      </dgm:prSet>
      <dgm:spPr/>
    </dgm:pt>
    <dgm:pt modelId="{9317C6C5-5B32-4BEA-88FD-48E8A2A1B787}" type="pres">
      <dgm:prSet presAssocID="{B9DD16C2-EF61-4CB5-BD27-969C315D853B}" presName="sibTrans" presStyleLbl="sibTrans2D1" presStyleIdx="3" presStyleCnt="4"/>
      <dgm:spPr/>
    </dgm:pt>
    <dgm:pt modelId="{B774B1A1-2D4D-4CA0-A137-C17DB7784F8E}" type="pres">
      <dgm:prSet presAssocID="{B9DD16C2-EF61-4CB5-BD27-969C315D853B}" presName="connectorText" presStyleLbl="sibTrans2D1" presStyleIdx="3" presStyleCnt="4"/>
      <dgm:spPr/>
    </dgm:pt>
    <dgm:pt modelId="{F1AFEE31-DD95-4C0B-B6F7-7CD81AD59785}" type="pres">
      <dgm:prSet presAssocID="{AAED92B2-BDF7-487A-8312-A07924EB70D7}" presName="node" presStyleLbl="node1" presStyleIdx="4" presStyleCnt="5" custScaleY="125973" custLinFactNeighborX="-35176">
        <dgm:presLayoutVars>
          <dgm:bulletEnabled val="1"/>
        </dgm:presLayoutVars>
      </dgm:prSet>
      <dgm:spPr/>
    </dgm:pt>
  </dgm:ptLst>
  <dgm:cxnLst>
    <dgm:cxn modelId="{EF387603-7012-4E52-A0C4-AC8158B3DE90}" srcId="{D254EEF3-46CA-4816-B0D7-03405748D86E}" destId="{AF6775DE-7F24-40FF-9CDD-4D2981C76CD4}" srcOrd="2" destOrd="0" parTransId="{AE078BC6-128C-4CD1-87A1-D700859E8119}" sibTransId="{AF64BD9A-A088-41A0-B808-DF2AE3B15238}"/>
    <dgm:cxn modelId="{C019F30E-F225-41DD-98F3-F4BEDB4DA3EF}" type="presOf" srcId="{791973CE-F0C2-4D42-AAE4-080F58157116}" destId="{60E7137B-B3E7-48CB-9C84-1E7E9089554F}" srcOrd="1" destOrd="0" presId="urn:microsoft.com/office/officeart/2005/8/layout/process5"/>
    <dgm:cxn modelId="{7709A930-07A1-4B9E-9FE7-53443FDC170E}" type="presOf" srcId="{791973CE-F0C2-4D42-AAE4-080F58157116}" destId="{5C8DB109-E889-422C-8199-CBF505BC872F}" srcOrd="0" destOrd="0" presId="urn:microsoft.com/office/officeart/2005/8/layout/process5"/>
    <dgm:cxn modelId="{108DE930-8C25-449A-918B-A168E97EBC90}" type="presOf" srcId="{6C017D68-CE6D-48A6-8697-F647152CA3E8}" destId="{9D5EE801-2D1D-42EC-8884-E382000A0764}" srcOrd="0" destOrd="0" presId="urn:microsoft.com/office/officeart/2005/8/layout/process5"/>
    <dgm:cxn modelId="{0D292537-FFE9-4042-B3EA-9FF04DABCC46}" srcId="{D254EEF3-46CA-4816-B0D7-03405748D86E}" destId="{5FA7BF3B-70D3-42D8-B52F-A71C001ED4EA}" srcOrd="1" destOrd="0" parTransId="{A5F6ED84-401A-4A82-8CAD-FB45A56106B8}" sibTransId="{E1749217-D2F2-4722-BA4F-B88944E3F299}"/>
    <dgm:cxn modelId="{59AAD437-7A29-4245-82B4-CCDEA4A4EDED}" type="presOf" srcId="{AAED92B2-BDF7-487A-8312-A07924EB70D7}" destId="{F1AFEE31-DD95-4C0B-B6F7-7CD81AD59785}" srcOrd="0" destOrd="0" presId="urn:microsoft.com/office/officeart/2005/8/layout/process5"/>
    <dgm:cxn modelId="{B790563A-4B46-4803-A0EA-D10688630CFA}" type="presOf" srcId="{D254EEF3-46CA-4816-B0D7-03405748D86E}" destId="{F266BD97-5DE7-4FE1-8CED-2F701DC17373}" srcOrd="0" destOrd="0" presId="urn:microsoft.com/office/officeart/2005/8/layout/process5"/>
    <dgm:cxn modelId="{ACCD5B60-4DE4-422C-9697-39B7325376BE}" srcId="{D254EEF3-46CA-4816-B0D7-03405748D86E}" destId="{6C017D68-CE6D-48A6-8697-F647152CA3E8}" srcOrd="3" destOrd="0" parTransId="{7A34D1E0-E071-4CE6-9244-8FCC5DB4F469}" sibTransId="{B9DD16C2-EF61-4CB5-BD27-969C315D853B}"/>
    <dgm:cxn modelId="{50298E4F-FD3D-4270-BDFF-3AD62E56AE3D}" type="presOf" srcId="{AF6775DE-7F24-40FF-9CDD-4D2981C76CD4}" destId="{202D24A8-EDD0-4096-923A-89F4D099A2D7}" srcOrd="0" destOrd="0" presId="urn:microsoft.com/office/officeart/2005/8/layout/process5"/>
    <dgm:cxn modelId="{1A59C470-3E50-4A2F-A314-56A0E32186AB}" srcId="{D254EEF3-46CA-4816-B0D7-03405748D86E}" destId="{AAED92B2-BDF7-487A-8312-A07924EB70D7}" srcOrd="4" destOrd="0" parTransId="{E2A44B7C-4AB8-4CB9-B6D0-FB9DA680F6FC}" sibTransId="{399BA42F-5E78-4EF0-BEF2-06F32EB154D2}"/>
    <dgm:cxn modelId="{CAD54D53-7280-41E9-8CF2-71B9B4D225F0}" type="presOf" srcId="{E1749217-D2F2-4722-BA4F-B88944E3F299}" destId="{25C0ACE7-769E-4726-BE12-A18B6ECC9401}" srcOrd="1" destOrd="0" presId="urn:microsoft.com/office/officeart/2005/8/layout/process5"/>
    <dgm:cxn modelId="{1041F778-3783-4297-8A91-F11CA8148E65}" srcId="{D254EEF3-46CA-4816-B0D7-03405748D86E}" destId="{CE7FFF0C-0A69-458A-B484-B61B37CD7438}" srcOrd="0" destOrd="0" parTransId="{F8911AFA-5FC5-4AAD-B1FC-1F87E099881A}" sibTransId="{791973CE-F0C2-4D42-AAE4-080F58157116}"/>
    <dgm:cxn modelId="{CF651784-70E3-43E1-A244-E3A406FE09A0}" type="presOf" srcId="{CE7FFF0C-0A69-458A-B484-B61B37CD7438}" destId="{80C16409-7A1A-4F2A-B249-B9334F96BE11}" srcOrd="0" destOrd="0" presId="urn:microsoft.com/office/officeart/2005/8/layout/process5"/>
    <dgm:cxn modelId="{56987D8F-4E60-418F-866A-68AFCBE7324B}" type="presOf" srcId="{5FA7BF3B-70D3-42D8-B52F-A71C001ED4EA}" destId="{00D48CDD-6A79-4898-8ADB-0E150568D2E0}" srcOrd="0" destOrd="0" presId="urn:microsoft.com/office/officeart/2005/8/layout/process5"/>
    <dgm:cxn modelId="{13F50B93-08B5-46CC-93FD-513DBCFF4A81}" type="presOf" srcId="{E1749217-D2F2-4722-BA4F-B88944E3F299}" destId="{E629C2BD-1EE1-4801-92BD-F17A228EE05B}" srcOrd="0" destOrd="0" presId="urn:microsoft.com/office/officeart/2005/8/layout/process5"/>
    <dgm:cxn modelId="{C9AA0098-4076-4E23-8492-DE88F729278F}" type="presOf" srcId="{AF64BD9A-A088-41A0-B808-DF2AE3B15238}" destId="{13A6EF76-42CA-44A2-B1A7-38FA1B99495F}" srcOrd="0" destOrd="0" presId="urn:microsoft.com/office/officeart/2005/8/layout/process5"/>
    <dgm:cxn modelId="{9F4724B9-A1CD-4874-8F10-C7B6F10E80B9}" type="presOf" srcId="{B9DD16C2-EF61-4CB5-BD27-969C315D853B}" destId="{B774B1A1-2D4D-4CA0-A137-C17DB7784F8E}" srcOrd="1" destOrd="0" presId="urn:microsoft.com/office/officeart/2005/8/layout/process5"/>
    <dgm:cxn modelId="{8FAEE9F7-BF15-401D-BF1D-CA2C7116E86E}" type="presOf" srcId="{AF64BD9A-A088-41A0-B808-DF2AE3B15238}" destId="{0E89D35D-6581-41EC-99BD-7D3000BD7C97}" srcOrd="1" destOrd="0" presId="urn:microsoft.com/office/officeart/2005/8/layout/process5"/>
    <dgm:cxn modelId="{5561FCFB-BB55-477C-8485-50677434800D}" type="presOf" srcId="{B9DD16C2-EF61-4CB5-BD27-969C315D853B}" destId="{9317C6C5-5B32-4BEA-88FD-48E8A2A1B787}" srcOrd="0" destOrd="0" presId="urn:microsoft.com/office/officeart/2005/8/layout/process5"/>
    <dgm:cxn modelId="{1EC7E196-BC9C-4C3E-A5E1-4C43F77B792C}" type="presParOf" srcId="{F266BD97-5DE7-4FE1-8CED-2F701DC17373}" destId="{80C16409-7A1A-4F2A-B249-B9334F96BE11}" srcOrd="0" destOrd="0" presId="urn:microsoft.com/office/officeart/2005/8/layout/process5"/>
    <dgm:cxn modelId="{FB7351A1-8CD7-4DD0-A357-207469094F53}" type="presParOf" srcId="{F266BD97-5DE7-4FE1-8CED-2F701DC17373}" destId="{5C8DB109-E889-422C-8199-CBF505BC872F}" srcOrd="1" destOrd="0" presId="urn:microsoft.com/office/officeart/2005/8/layout/process5"/>
    <dgm:cxn modelId="{6A93949E-097A-46F7-BAD4-A18A4081B8C4}" type="presParOf" srcId="{5C8DB109-E889-422C-8199-CBF505BC872F}" destId="{60E7137B-B3E7-48CB-9C84-1E7E9089554F}" srcOrd="0" destOrd="0" presId="urn:microsoft.com/office/officeart/2005/8/layout/process5"/>
    <dgm:cxn modelId="{460EC69B-F120-4279-8C0A-5918C2BCDE64}" type="presParOf" srcId="{F266BD97-5DE7-4FE1-8CED-2F701DC17373}" destId="{00D48CDD-6A79-4898-8ADB-0E150568D2E0}" srcOrd="2" destOrd="0" presId="urn:microsoft.com/office/officeart/2005/8/layout/process5"/>
    <dgm:cxn modelId="{877F7897-D71F-4C35-BF7B-1CC86EB6D45C}" type="presParOf" srcId="{F266BD97-5DE7-4FE1-8CED-2F701DC17373}" destId="{E629C2BD-1EE1-4801-92BD-F17A228EE05B}" srcOrd="3" destOrd="0" presId="urn:microsoft.com/office/officeart/2005/8/layout/process5"/>
    <dgm:cxn modelId="{EBF4845F-8FAA-4453-A799-AF833263FFE5}" type="presParOf" srcId="{E629C2BD-1EE1-4801-92BD-F17A228EE05B}" destId="{25C0ACE7-769E-4726-BE12-A18B6ECC9401}" srcOrd="0" destOrd="0" presId="urn:microsoft.com/office/officeart/2005/8/layout/process5"/>
    <dgm:cxn modelId="{F2662D00-1805-4E8B-A149-E60D785C0672}" type="presParOf" srcId="{F266BD97-5DE7-4FE1-8CED-2F701DC17373}" destId="{202D24A8-EDD0-4096-923A-89F4D099A2D7}" srcOrd="4" destOrd="0" presId="urn:microsoft.com/office/officeart/2005/8/layout/process5"/>
    <dgm:cxn modelId="{F05D51A7-E5D2-4BFB-9B15-4B998CDADBE0}" type="presParOf" srcId="{F266BD97-5DE7-4FE1-8CED-2F701DC17373}" destId="{13A6EF76-42CA-44A2-B1A7-38FA1B99495F}" srcOrd="5" destOrd="0" presId="urn:microsoft.com/office/officeart/2005/8/layout/process5"/>
    <dgm:cxn modelId="{8B9EFABF-31ED-464D-B15C-7DE863EA2AA4}" type="presParOf" srcId="{13A6EF76-42CA-44A2-B1A7-38FA1B99495F}" destId="{0E89D35D-6581-41EC-99BD-7D3000BD7C97}" srcOrd="0" destOrd="0" presId="urn:microsoft.com/office/officeart/2005/8/layout/process5"/>
    <dgm:cxn modelId="{A6BC6BAA-03BE-475F-A631-17D326C96784}" type="presParOf" srcId="{F266BD97-5DE7-4FE1-8CED-2F701DC17373}" destId="{9D5EE801-2D1D-42EC-8884-E382000A0764}" srcOrd="6" destOrd="0" presId="urn:microsoft.com/office/officeart/2005/8/layout/process5"/>
    <dgm:cxn modelId="{E4DFEC8B-4BCD-47C1-B713-4BCFA8B8D1DF}" type="presParOf" srcId="{F266BD97-5DE7-4FE1-8CED-2F701DC17373}" destId="{9317C6C5-5B32-4BEA-88FD-48E8A2A1B787}" srcOrd="7" destOrd="0" presId="urn:microsoft.com/office/officeart/2005/8/layout/process5"/>
    <dgm:cxn modelId="{0AB2CFF0-6F1B-4DF7-8286-D169E6D52DD4}" type="presParOf" srcId="{9317C6C5-5B32-4BEA-88FD-48E8A2A1B787}" destId="{B774B1A1-2D4D-4CA0-A137-C17DB7784F8E}" srcOrd="0" destOrd="0" presId="urn:microsoft.com/office/officeart/2005/8/layout/process5"/>
    <dgm:cxn modelId="{D6717E06-99C8-4CDA-86C8-25CB26DFF16A}" type="presParOf" srcId="{F266BD97-5DE7-4FE1-8CED-2F701DC17373}" destId="{F1AFEE31-DD95-4C0B-B6F7-7CD81AD59785}" srcOrd="8" destOrd="0" presId="urn:microsoft.com/office/officeart/2005/8/layout/process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0C16409-7A1A-4F2A-B249-B9334F96BE11}">
      <dsp:nvSpPr>
        <dsp:cNvPr id="0" name=""/>
        <dsp:cNvSpPr/>
      </dsp:nvSpPr>
      <dsp:spPr>
        <a:xfrm>
          <a:off x="0" y="31837"/>
          <a:ext cx="1873453" cy="1983818"/>
        </a:xfrm>
        <a:prstGeom prst="roundRect">
          <a:avLst>
            <a:gd name="adj" fmla="val 10000"/>
          </a:avLst>
        </a:prstGeom>
        <a:solidFill>
          <a:srgbClr val="00B0F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rtl="1">
            <a:lnSpc>
              <a:spcPct val="150000"/>
            </a:lnSpc>
            <a:spcBef>
              <a:spcPct val="0"/>
            </a:spcBef>
            <a:spcAft>
              <a:spcPct val="35000"/>
            </a:spcAft>
            <a:buNone/>
          </a:pPr>
          <a:r>
            <a:rPr lang="ar-SA" sz="1400" kern="1200" dirty="0">
              <a:solidFill>
                <a:schemeClr val="bg1"/>
              </a:solidFill>
              <a:latin typeface="Alexandria" pitchFamily="2" charset="-78"/>
              <a:cs typeface="Alexandria" pitchFamily="2" charset="-78"/>
            </a:rPr>
            <a:t>الحفاظ على الأمانة العلمية</a:t>
          </a:r>
        </a:p>
      </dsp:txBody>
      <dsp:txXfrm>
        <a:off x="54872" y="86709"/>
        <a:ext cx="1763709" cy="1874074"/>
      </dsp:txXfrm>
    </dsp:sp>
    <dsp:sp modelId="{5C8DB109-E889-422C-8199-CBF505BC872F}">
      <dsp:nvSpPr>
        <dsp:cNvPr id="0" name=""/>
        <dsp:cNvSpPr/>
      </dsp:nvSpPr>
      <dsp:spPr>
        <a:xfrm rot="6280">
          <a:off x="2038408" y="793813"/>
          <a:ext cx="397394" cy="464616"/>
        </a:xfrm>
        <a:prstGeom prst="rightArrow">
          <a:avLst>
            <a:gd name="adj1" fmla="val 60000"/>
            <a:gd name="adj2" fmla="val 50000"/>
          </a:avLst>
        </a:prstGeom>
        <a:solidFill>
          <a:srgbClr val="00B0F0"/>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933450" rtl="1">
            <a:lnSpc>
              <a:spcPct val="90000"/>
            </a:lnSpc>
            <a:spcBef>
              <a:spcPct val="0"/>
            </a:spcBef>
            <a:spcAft>
              <a:spcPct val="35000"/>
            </a:spcAft>
            <a:buNone/>
          </a:pPr>
          <a:endParaRPr lang="ar-SA" sz="2100" kern="1200"/>
        </a:p>
      </dsp:txBody>
      <dsp:txXfrm>
        <a:off x="2038408" y="886627"/>
        <a:ext cx="278176" cy="278770"/>
      </dsp:txXfrm>
    </dsp:sp>
    <dsp:sp modelId="{00D48CDD-6A79-4898-8ADB-0E150568D2E0}">
      <dsp:nvSpPr>
        <dsp:cNvPr id="0" name=""/>
        <dsp:cNvSpPr/>
      </dsp:nvSpPr>
      <dsp:spPr>
        <a:xfrm>
          <a:off x="2623252" y="53487"/>
          <a:ext cx="2706390" cy="1951625"/>
        </a:xfrm>
        <a:prstGeom prst="roundRect">
          <a:avLst>
            <a:gd name="adj" fmla="val 10000"/>
          </a:avLst>
        </a:prstGeom>
        <a:solidFill>
          <a:srgbClr val="00B0F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rtl="1">
            <a:lnSpc>
              <a:spcPct val="150000"/>
            </a:lnSpc>
            <a:spcBef>
              <a:spcPct val="0"/>
            </a:spcBef>
            <a:spcAft>
              <a:spcPct val="35000"/>
            </a:spcAft>
            <a:buNone/>
          </a:pPr>
          <a:r>
            <a:rPr lang="ar-SA" sz="1400" kern="1200" dirty="0">
              <a:solidFill>
                <a:schemeClr val="bg1"/>
              </a:solidFill>
              <a:latin typeface="Alexandria" pitchFamily="2" charset="-78"/>
              <a:cs typeface="Alexandria" pitchFamily="2" charset="-78"/>
            </a:rPr>
            <a:t>تعزيز النتائج التي وقع التوصل إليها من خلال طبيعة المصادر والمراجع المعتمدة في البحث. </a:t>
          </a:r>
          <a:endParaRPr lang="en-US" sz="1400" kern="1200" dirty="0">
            <a:solidFill>
              <a:schemeClr val="bg1"/>
            </a:solidFill>
            <a:latin typeface="Alexandria" pitchFamily="2" charset="-78"/>
            <a:cs typeface="Alexandria" pitchFamily="2" charset="-78"/>
          </a:endParaRPr>
        </a:p>
      </dsp:txBody>
      <dsp:txXfrm>
        <a:off x="2680413" y="110648"/>
        <a:ext cx="2592068" cy="1837303"/>
      </dsp:txXfrm>
    </dsp:sp>
    <dsp:sp modelId="{E629C2BD-1EE1-4801-92BD-F17A228EE05B}">
      <dsp:nvSpPr>
        <dsp:cNvPr id="0" name=""/>
        <dsp:cNvSpPr/>
      </dsp:nvSpPr>
      <dsp:spPr>
        <a:xfrm>
          <a:off x="5494506" y="796991"/>
          <a:ext cx="397172" cy="464616"/>
        </a:xfrm>
        <a:prstGeom prst="rightArrow">
          <a:avLst>
            <a:gd name="adj1" fmla="val 60000"/>
            <a:gd name="adj2" fmla="val 50000"/>
          </a:avLst>
        </a:prstGeom>
        <a:solidFill>
          <a:srgbClr val="00B0F0"/>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933450" rtl="1">
            <a:lnSpc>
              <a:spcPct val="90000"/>
            </a:lnSpc>
            <a:spcBef>
              <a:spcPct val="0"/>
            </a:spcBef>
            <a:spcAft>
              <a:spcPct val="35000"/>
            </a:spcAft>
            <a:buNone/>
          </a:pPr>
          <a:endParaRPr lang="ar-SA" sz="2100" kern="1200"/>
        </a:p>
      </dsp:txBody>
      <dsp:txXfrm>
        <a:off x="5494506" y="889914"/>
        <a:ext cx="278020" cy="278770"/>
      </dsp:txXfrm>
    </dsp:sp>
    <dsp:sp modelId="{202D24A8-EDD0-4096-923A-89F4D099A2D7}">
      <dsp:nvSpPr>
        <dsp:cNvPr id="0" name=""/>
        <dsp:cNvSpPr/>
      </dsp:nvSpPr>
      <dsp:spPr>
        <a:xfrm>
          <a:off x="6079024" y="54554"/>
          <a:ext cx="3441234" cy="1949489"/>
        </a:xfrm>
        <a:prstGeom prst="roundRect">
          <a:avLst>
            <a:gd name="adj" fmla="val 10000"/>
          </a:avLst>
        </a:prstGeom>
        <a:solidFill>
          <a:srgbClr val="00B0F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rtl="1">
            <a:lnSpc>
              <a:spcPct val="150000"/>
            </a:lnSpc>
            <a:spcBef>
              <a:spcPct val="0"/>
            </a:spcBef>
            <a:spcAft>
              <a:spcPct val="35000"/>
            </a:spcAft>
            <a:buNone/>
          </a:pPr>
          <a:r>
            <a:rPr lang="ar-SA" sz="1400" kern="1200" dirty="0" err="1">
              <a:solidFill>
                <a:schemeClr val="bg1"/>
              </a:solidFill>
              <a:latin typeface="Alexandria" pitchFamily="2" charset="-78"/>
              <a:cs typeface="Alexandria" pitchFamily="2" charset="-78"/>
            </a:rPr>
            <a:t>بیان</a:t>
          </a:r>
          <a:r>
            <a:rPr lang="ar-SA" sz="1400" kern="1200" dirty="0">
              <a:solidFill>
                <a:schemeClr val="bg1"/>
              </a:solidFill>
              <a:latin typeface="Alexandria" pitchFamily="2" charset="-78"/>
              <a:cs typeface="Alexandria" pitchFamily="2" charset="-78"/>
            </a:rPr>
            <a:t> مدى حداثة المعلومات المعتمدة في البحث، استنادا إلى معلومات التوثيق الخاصة بالمصادر والمراجع الإسهام في التراكم المعرفي للعلوم الذي يعد إحدى وسائل تطويرها.</a:t>
          </a:r>
          <a:endParaRPr lang="en-US" sz="1400" kern="1200" dirty="0">
            <a:solidFill>
              <a:schemeClr val="bg1"/>
            </a:solidFill>
            <a:latin typeface="Alexandria" pitchFamily="2" charset="-78"/>
            <a:cs typeface="Alexandria" pitchFamily="2" charset="-78"/>
          </a:endParaRPr>
        </a:p>
      </dsp:txBody>
      <dsp:txXfrm>
        <a:off x="6136123" y="111653"/>
        <a:ext cx="3327036" cy="1835291"/>
      </dsp:txXfrm>
    </dsp:sp>
    <dsp:sp modelId="{13A6EF76-42CA-44A2-B1A7-38FA1B99495F}">
      <dsp:nvSpPr>
        <dsp:cNvPr id="0" name=""/>
        <dsp:cNvSpPr/>
      </dsp:nvSpPr>
      <dsp:spPr>
        <a:xfrm rot="5400000">
          <a:off x="7754162" y="2139263"/>
          <a:ext cx="404355" cy="464616"/>
        </a:xfrm>
        <a:prstGeom prst="rightArrow">
          <a:avLst>
            <a:gd name="adj1" fmla="val 60000"/>
            <a:gd name="adj2" fmla="val 50000"/>
          </a:avLst>
        </a:prstGeom>
        <a:solidFill>
          <a:srgbClr val="00B0F0"/>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933450" rtl="1">
            <a:lnSpc>
              <a:spcPct val="90000"/>
            </a:lnSpc>
            <a:spcBef>
              <a:spcPct val="0"/>
            </a:spcBef>
            <a:spcAft>
              <a:spcPct val="35000"/>
            </a:spcAft>
            <a:buNone/>
          </a:pPr>
          <a:endParaRPr lang="ar-SA" sz="2100" kern="1200"/>
        </a:p>
      </dsp:txBody>
      <dsp:txXfrm rot="-5400000">
        <a:off x="7816954" y="2169394"/>
        <a:ext cx="278770" cy="283049"/>
      </dsp:txXfrm>
    </dsp:sp>
    <dsp:sp modelId="{9D5EE801-2D1D-42EC-8884-E382000A0764}">
      <dsp:nvSpPr>
        <dsp:cNvPr id="0" name=""/>
        <dsp:cNvSpPr/>
      </dsp:nvSpPr>
      <dsp:spPr>
        <a:xfrm>
          <a:off x="6667575" y="2761833"/>
          <a:ext cx="2853100" cy="1579995"/>
        </a:xfrm>
        <a:prstGeom prst="roundRect">
          <a:avLst>
            <a:gd name="adj" fmla="val 10000"/>
          </a:avLst>
        </a:prstGeom>
        <a:solidFill>
          <a:srgbClr val="00B0F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rtl="1">
            <a:lnSpc>
              <a:spcPct val="150000"/>
            </a:lnSpc>
            <a:spcBef>
              <a:spcPct val="0"/>
            </a:spcBef>
            <a:spcAft>
              <a:spcPct val="35000"/>
            </a:spcAft>
            <a:buNone/>
          </a:pPr>
          <a:r>
            <a:rPr lang="ar-SA" sz="1600" kern="1200" dirty="0">
              <a:solidFill>
                <a:schemeClr val="bg1"/>
              </a:solidFill>
              <a:latin typeface="Alexandria" pitchFamily="2" charset="-78"/>
              <a:cs typeface="Alexandria" pitchFamily="2" charset="-78"/>
            </a:rPr>
            <a:t>الإسهام في بيان السرقات العلمية في توثيق المعلومات المنقولة عن الغير دون توثيق.</a:t>
          </a:r>
          <a:endParaRPr lang="en-US" sz="1600" kern="1200" dirty="0">
            <a:solidFill>
              <a:schemeClr val="bg1"/>
            </a:solidFill>
            <a:latin typeface="Alexandria" pitchFamily="2" charset="-78"/>
            <a:cs typeface="Alexandria" pitchFamily="2" charset="-78"/>
          </a:endParaRPr>
        </a:p>
      </dsp:txBody>
      <dsp:txXfrm>
        <a:off x="6713851" y="2808109"/>
        <a:ext cx="2760548" cy="1487443"/>
      </dsp:txXfrm>
    </dsp:sp>
    <dsp:sp modelId="{9317C6C5-5B32-4BEA-88FD-48E8A2A1B787}">
      <dsp:nvSpPr>
        <dsp:cNvPr id="0" name=""/>
        <dsp:cNvSpPr/>
      </dsp:nvSpPr>
      <dsp:spPr>
        <a:xfrm rot="10792020">
          <a:off x="5610970" y="3324420"/>
          <a:ext cx="746668" cy="464616"/>
        </a:xfrm>
        <a:prstGeom prst="rightArrow">
          <a:avLst>
            <a:gd name="adj1" fmla="val 60000"/>
            <a:gd name="adj2" fmla="val 50000"/>
          </a:avLst>
        </a:prstGeom>
        <a:solidFill>
          <a:srgbClr val="00B0F0"/>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933450" rtl="1">
            <a:lnSpc>
              <a:spcPct val="90000"/>
            </a:lnSpc>
            <a:spcBef>
              <a:spcPct val="0"/>
            </a:spcBef>
            <a:spcAft>
              <a:spcPct val="35000"/>
            </a:spcAft>
            <a:buNone/>
          </a:pPr>
          <a:endParaRPr lang="ar-SA" sz="2100" kern="1200"/>
        </a:p>
      </dsp:txBody>
      <dsp:txXfrm rot="10800000">
        <a:off x="5750355" y="3417181"/>
        <a:ext cx="607283" cy="278770"/>
      </dsp:txXfrm>
    </dsp:sp>
    <dsp:sp modelId="{F1AFEE31-DD95-4C0B-B6F7-7CD81AD59785}">
      <dsp:nvSpPr>
        <dsp:cNvPr id="0" name=""/>
        <dsp:cNvSpPr/>
      </dsp:nvSpPr>
      <dsp:spPr>
        <a:xfrm>
          <a:off x="3385316" y="2852574"/>
          <a:ext cx="1873453" cy="1416027"/>
        </a:xfrm>
        <a:prstGeom prst="roundRect">
          <a:avLst>
            <a:gd name="adj" fmla="val 10000"/>
          </a:avLst>
        </a:prstGeom>
        <a:solidFill>
          <a:srgbClr val="00B0F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rtl="0">
            <a:lnSpc>
              <a:spcPct val="150000"/>
            </a:lnSpc>
            <a:spcBef>
              <a:spcPct val="0"/>
            </a:spcBef>
            <a:spcAft>
              <a:spcPct val="35000"/>
            </a:spcAft>
            <a:buNone/>
          </a:pPr>
          <a:r>
            <a:rPr lang="ar-SA" sz="1600" kern="1200" dirty="0">
              <a:solidFill>
                <a:schemeClr val="bg1"/>
              </a:solidFill>
              <a:latin typeface="Alexandria" pitchFamily="2" charset="-78"/>
              <a:cs typeface="Alexandria" pitchFamily="2" charset="-78"/>
            </a:rPr>
            <a:t>توحيد لغة البحث العلمي. </a:t>
          </a:r>
          <a:endParaRPr lang="en-US" sz="1600" kern="1200" dirty="0">
            <a:solidFill>
              <a:schemeClr val="bg1"/>
            </a:solidFill>
            <a:latin typeface="Alexandria" pitchFamily="2" charset="-78"/>
            <a:cs typeface="Alexandria" pitchFamily="2" charset="-78"/>
          </a:endParaRPr>
        </a:p>
      </dsp:txBody>
      <dsp:txXfrm>
        <a:off x="3426790" y="2894048"/>
        <a:ext cx="1790505" cy="1333079"/>
      </dsp:txXfrm>
    </dsp:sp>
  </dsp:spTree>
</dsp:drawing>
</file>

<file path=ppt/diagrams/layout1.xml><?xml version="1.0" encoding="utf-8"?>
<dgm:layoutDef xmlns:dgm="http://schemas.openxmlformats.org/drawingml/2006/diagram" xmlns:a="http://schemas.openxmlformats.org/drawingml/2006/main" uniqueId="urn:microsoft.com/office/officeart/2005/8/layout/process5">
  <dgm:title val=""/>
  <dgm:desc val=""/>
  <dgm:catLst>
    <dgm:cat type="process" pri="17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7" srcId="0" destId="1" srcOrd="0" destOrd="0"/>
        <dgm:cxn modelId="8" srcId="0" destId="2" srcOrd="1" destOrd="0"/>
        <dgm:cxn modelId="9" srcId="0" destId="3" srcOrd="2" destOrd="0"/>
        <dgm:cxn modelId="10" srcId="0" destId="4" srcOrd="3" destOrd="0"/>
        <dgm:cxn modelId="11"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diagram">
    <dgm:varLst>
      <dgm:dir/>
      <dgm:resizeHandles val="exact"/>
    </dgm:varLst>
    <dgm:choose name="Name0">
      <dgm:if name="Name1" axis="self" func="var" arg="dir" op="equ" val="norm">
        <dgm:alg type="snake">
          <dgm:param type="grDir" val="tL"/>
          <dgm:param type="flowDir" val="row"/>
          <dgm:param type="contDir" val="revDir"/>
          <dgm:param type="bkpt" val="endCnv"/>
        </dgm:alg>
      </dgm:if>
      <dgm:else name="Name2">
        <dgm:alg type="snake">
          <dgm:param type="grDir" val="tR"/>
          <dgm:param type="flowDir" val="row"/>
          <dgm:param type="contDir" val="revDir"/>
          <dgm:param type="bkpt" val="endCnv"/>
        </dgm:alg>
      </dgm:else>
    </dgm:choose>
    <dgm:shape xmlns:r="http://schemas.openxmlformats.org/officeDocument/2006/relationships" r:blip="">
      <dgm:adjLst/>
    </dgm:shape>
    <dgm:presOf/>
    <dgm:constrLst>
      <dgm:constr type="w" for="ch" ptType="node" refType="w"/>
      <dgm:constr type="w" for="ch" forName="sibTrans" refType="w" refFor="ch" refPtType="node" op="equ" fact="0.4"/>
      <dgm:constr type="sp" refType="w" refFor="ch" refForName="sibTrans" op="equ"/>
      <dgm:constr type="primFontSz" for="ch" ptType="node" op="equ" val="65"/>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h" refType="w" fact="0.6"/>
          <dgm:constr type="tMarg" refType="primFontSz" fact="0.3"/>
          <dgm:constr type="bMarg" refType="primFontSz" fact="0.3"/>
          <dgm:constr type="lMarg" refType="primFontSz" fact="0.3"/>
          <dgm:constr type="rMarg" refType="primFontSz" fact="0.3"/>
        </dgm:constrLst>
        <dgm:ruleLst>
          <dgm:rule type="primFontSz" val="5"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h" refType="w" fact="0.62"/>
            <dgm:constr type="connDist"/>
          </dgm:constrLst>
          <dgm:ruleLst/>
          <dgm:layoutNode name="connectorText">
            <dgm:alg type="tx">
              <dgm:param type="autoTxRot" val="upr"/>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pPr/>
              <a:t>2/27/2026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pPr/>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394084204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7"/>
        <p:cNvGrpSpPr/>
        <p:nvPr/>
      </p:nvGrpSpPr>
      <p:grpSpPr>
        <a:xfrm>
          <a:off x="0" y="0"/>
          <a:ext cx="0" cy="0"/>
          <a:chOff x="0" y="0"/>
          <a:chExt cx="0" cy="0"/>
        </a:xfrm>
      </p:grpSpPr>
      <p:sp>
        <p:nvSpPr>
          <p:cNvPr id="108" name="Google Shape;108;p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09" name="Google Shape;109;p2: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10" name="Google Shape;110;p2: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ar-SA">
                <a:cs typeface="Alexandria" pitchFamily="2" charset="-78"/>
              </a:rPr>
              <a:t>3</a:t>
            </a:fld>
            <a:endParaRPr dirty="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ar-JO" dirty="0"/>
          </a:p>
        </p:txBody>
      </p:sp>
      <p:sp>
        <p:nvSpPr>
          <p:cNvPr id="4" name="عنصر نائب لرقم الشريحة 3"/>
          <p:cNvSpPr>
            <a:spLocks noGrp="1"/>
          </p:cNvSpPr>
          <p:nvPr>
            <p:ph type="sldNum" sz="quarter" idx="10"/>
          </p:nvPr>
        </p:nvSpPr>
        <p:spPr/>
        <p:txBody>
          <a:bodyPr/>
          <a:lstStyle/>
          <a:p>
            <a:fld id="{E88088B5-5D3D-41C5-9929-9FAB3A249D9E}" type="slidenum">
              <a:rPr lang="en-US" smtClean="0"/>
              <a:pPr/>
              <a:t>6</a:t>
            </a:fld>
            <a:endParaRPr lang="en-US"/>
          </a:p>
        </p:txBody>
      </p:sp>
    </p:spTree>
    <p:extLst>
      <p:ext uri="{BB962C8B-B14F-4D97-AF65-F5344CB8AC3E}">
        <p14:creationId xmlns:p14="http://schemas.microsoft.com/office/powerpoint/2010/main" val="181499133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ar-JO" dirty="0"/>
          </a:p>
        </p:txBody>
      </p:sp>
      <p:sp>
        <p:nvSpPr>
          <p:cNvPr id="4" name="عنصر نائب لرقم الشريحة 3"/>
          <p:cNvSpPr>
            <a:spLocks noGrp="1"/>
          </p:cNvSpPr>
          <p:nvPr>
            <p:ph type="sldNum" sz="quarter" idx="10"/>
          </p:nvPr>
        </p:nvSpPr>
        <p:spPr/>
        <p:txBody>
          <a:bodyPr/>
          <a:lstStyle/>
          <a:p>
            <a:fld id="{E88088B5-5D3D-41C5-9929-9FAB3A249D9E}" type="slidenum">
              <a:rPr lang="en-US" smtClean="0"/>
              <a:pPr/>
              <a:t>7</a:t>
            </a:fld>
            <a:endParaRPr lang="en-US"/>
          </a:p>
        </p:txBody>
      </p:sp>
    </p:spTree>
    <p:extLst>
      <p:ext uri="{BB962C8B-B14F-4D97-AF65-F5344CB8AC3E}">
        <p14:creationId xmlns:p14="http://schemas.microsoft.com/office/powerpoint/2010/main" val="177925112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ar-JO" dirty="0"/>
          </a:p>
        </p:txBody>
      </p:sp>
      <p:sp>
        <p:nvSpPr>
          <p:cNvPr id="4" name="عنصر نائب لرقم الشريحة 3"/>
          <p:cNvSpPr>
            <a:spLocks noGrp="1"/>
          </p:cNvSpPr>
          <p:nvPr>
            <p:ph type="sldNum" sz="quarter" idx="10"/>
          </p:nvPr>
        </p:nvSpPr>
        <p:spPr/>
        <p:txBody>
          <a:bodyPr/>
          <a:lstStyle/>
          <a:p>
            <a:fld id="{E88088B5-5D3D-41C5-9929-9FAB3A249D9E}" type="slidenum">
              <a:rPr lang="en-US" smtClean="0"/>
              <a:pPr/>
              <a:t>36</a:t>
            </a:fld>
            <a:endParaRPr lang="en-US"/>
          </a:p>
        </p:txBody>
      </p:sp>
    </p:spTree>
    <p:extLst>
      <p:ext uri="{BB962C8B-B14F-4D97-AF65-F5344CB8AC3E}">
        <p14:creationId xmlns:p14="http://schemas.microsoft.com/office/powerpoint/2010/main" val="377289456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ar-JO" dirty="0"/>
          </a:p>
        </p:txBody>
      </p:sp>
      <p:sp>
        <p:nvSpPr>
          <p:cNvPr id="4" name="عنصر نائب لرقم الشريحة 3"/>
          <p:cNvSpPr>
            <a:spLocks noGrp="1"/>
          </p:cNvSpPr>
          <p:nvPr>
            <p:ph type="sldNum" sz="quarter" idx="10"/>
          </p:nvPr>
        </p:nvSpPr>
        <p:spPr/>
        <p:txBody>
          <a:bodyPr/>
          <a:lstStyle/>
          <a:p>
            <a:fld id="{E88088B5-5D3D-41C5-9929-9FAB3A249D9E}" type="slidenum">
              <a:rPr lang="en-US" smtClean="0"/>
              <a:pPr/>
              <a:t>37</a:t>
            </a:fld>
            <a:endParaRPr lang="en-US"/>
          </a:p>
        </p:txBody>
      </p:sp>
    </p:spTree>
    <p:extLst>
      <p:ext uri="{BB962C8B-B14F-4D97-AF65-F5344CB8AC3E}">
        <p14:creationId xmlns:p14="http://schemas.microsoft.com/office/powerpoint/2010/main" val="341824257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ar-JO" dirty="0"/>
          </a:p>
        </p:txBody>
      </p:sp>
      <p:sp>
        <p:nvSpPr>
          <p:cNvPr id="4" name="عنصر نائب لرقم الشريحة 3"/>
          <p:cNvSpPr>
            <a:spLocks noGrp="1"/>
          </p:cNvSpPr>
          <p:nvPr>
            <p:ph type="sldNum" sz="quarter" idx="10"/>
          </p:nvPr>
        </p:nvSpPr>
        <p:spPr/>
        <p:txBody>
          <a:bodyPr/>
          <a:lstStyle/>
          <a:p>
            <a:fld id="{E88088B5-5D3D-41C5-9929-9FAB3A249D9E}" type="slidenum">
              <a:rPr lang="en-US" smtClean="0"/>
              <a:pPr/>
              <a:t>38</a:t>
            </a:fld>
            <a:endParaRPr lang="en-US"/>
          </a:p>
        </p:txBody>
      </p:sp>
    </p:spTree>
    <p:extLst>
      <p:ext uri="{BB962C8B-B14F-4D97-AF65-F5344CB8AC3E}">
        <p14:creationId xmlns:p14="http://schemas.microsoft.com/office/powerpoint/2010/main" val="80725523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شريحة عنوان">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ar-SA"/>
              <a:t>انقر لتحرير نمط العنوان الرئيسي</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ar-SA"/>
              <a:t>انقر لتحرير نمط العنوان الثانوي الرئيسي</a:t>
            </a:r>
            <a:endParaRPr lang="en-US"/>
          </a:p>
        </p:txBody>
      </p:sp>
      <p:sp>
        <p:nvSpPr>
          <p:cNvPr id="4" name="Date Placeholder 3"/>
          <p:cNvSpPr>
            <a:spLocks noGrp="1"/>
          </p:cNvSpPr>
          <p:nvPr>
            <p:ph type="dt" sz="half" idx="10"/>
          </p:nvPr>
        </p:nvSpPr>
        <p:spPr/>
        <p:txBody>
          <a:bodyPr/>
          <a:lstStyle/>
          <a:p>
            <a:fld id="{7AD86B2E-B702-4422-B277-3A08C7449694}" type="datetimeFigureOut">
              <a:rPr lang="en-US" smtClean="0"/>
              <a:pPr/>
              <a:t>2/27/2026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p14="http://schemas.microsoft.com/office/powerpoint/2010/main" val="86167729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عنوان ومحتوى">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ar-SA"/>
              <a:t>انقر لتحرير نمط العنوان الرئيسي</a:t>
            </a:r>
            <a:endParaRPr lang="en-US"/>
          </a:p>
        </p:txBody>
      </p:sp>
      <p:sp>
        <p:nvSpPr>
          <p:cNvPr id="3" name="Content Placeholder 2"/>
          <p:cNvSpPr>
            <a:spLocks noGrp="1"/>
          </p:cNvSpPr>
          <p:nvPr>
            <p:ph idx="1"/>
          </p:nvPr>
        </p:nvSpPr>
        <p:spPr/>
        <p:txBody>
          <a:bodyPr/>
          <a:lstStyle/>
          <a:p>
            <a:pPr lvl="0"/>
            <a:r>
              <a:rPr lang="ar-SA"/>
              <a:t>تحرير أنماط النص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endParaRPr lang="en-US"/>
          </a:p>
        </p:txBody>
      </p:sp>
      <p:sp>
        <p:nvSpPr>
          <p:cNvPr id="4" name="Date Placeholder 3"/>
          <p:cNvSpPr>
            <a:spLocks noGrp="1"/>
          </p:cNvSpPr>
          <p:nvPr>
            <p:ph type="dt" sz="half" idx="10"/>
          </p:nvPr>
        </p:nvSpPr>
        <p:spPr/>
        <p:txBody>
          <a:bodyPr/>
          <a:lstStyle/>
          <a:p>
            <a:fld id="{7AD86B2E-B702-4422-B277-3A08C7449694}" type="datetimeFigureOut">
              <a:rPr lang="en-US" smtClean="0"/>
              <a:pPr/>
              <a:t>2/27/2026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p14="http://schemas.microsoft.com/office/powerpoint/2010/main" val="271896311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عنوان المقطع">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ar-SA"/>
              <a:t>انقر لتحرير نمط العنوان الرئيسي</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ar-SA"/>
              <a:t>تحرير أنماط النص الرئيسي</a:t>
            </a:r>
          </a:p>
        </p:txBody>
      </p:sp>
      <p:sp>
        <p:nvSpPr>
          <p:cNvPr id="4" name="Date Placeholder 3"/>
          <p:cNvSpPr>
            <a:spLocks noGrp="1"/>
          </p:cNvSpPr>
          <p:nvPr>
            <p:ph type="dt" sz="half" idx="10"/>
          </p:nvPr>
        </p:nvSpPr>
        <p:spPr/>
        <p:txBody>
          <a:bodyPr/>
          <a:lstStyle/>
          <a:p>
            <a:fld id="{7AD86B2E-B702-4422-B277-3A08C7449694}" type="datetimeFigureOut">
              <a:rPr lang="en-US" smtClean="0"/>
              <a:pPr/>
              <a:t>2/27/2026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p14="http://schemas.microsoft.com/office/powerpoint/2010/main" val="342131315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محتويين">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ar-SA"/>
              <a:t>انقر لتحرير نمط العنوان الرئيسي</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ar-SA"/>
              <a:t>تحرير أنماط النص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ar-SA"/>
              <a:t>تحرير أنماط النص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endParaRPr lang="en-US"/>
          </a:p>
        </p:txBody>
      </p:sp>
      <p:sp>
        <p:nvSpPr>
          <p:cNvPr id="5" name="Date Placeholder 4"/>
          <p:cNvSpPr>
            <a:spLocks noGrp="1"/>
          </p:cNvSpPr>
          <p:nvPr>
            <p:ph type="dt" sz="half" idx="10"/>
          </p:nvPr>
        </p:nvSpPr>
        <p:spPr/>
        <p:txBody>
          <a:bodyPr/>
          <a:lstStyle/>
          <a:p>
            <a:fld id="{7AD86B2E-B702-4422-B277-3A08C7449694}" type="datetimeFigureOut">
              <a:rPr lang="en-US" smtClean="0"/>
              <a:pPr/>
              <a:t>2/27/2026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p14="http://schemas.microsoft.com/office/powerpoint/2010/main" val="17895182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مقارنة">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ar-SA"/>
              <a:t>انقر لتحرير نمط العنوان الرئيسي</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ar-SA"/>
              <a:t>تحرير أنماط النص الرئيسي</a:t>
            </a:r>
          </a:p>
        </p:txBody>
      </p:sp>
      <p:sp>
        <p:nvSpPr>
          <p:cNvPr id="4" name="Content Placeholder 3"/>
          <p:cNvSpPr>
            <a:spLocks noGrp="1"/>
          </p:cNvSpPr>
          <p:nvPr>
            <p:ph sz="half" idx="2"/>
          </p:nvPr>
        </p:nvSpPr>
        <p:spPr>
          <a:xfrm>
            <a:off x="839788" y="2505075"/>
            <a:ext cx="5157787" cy="3684588"/>
          </a:xfrm>
        </p:spPr>
        <p:txBody>
          <a:bodyPr/>
          <a:lstStyle/>
          <a:p>
            <a:pPr lvl="0"/>
            <a:r>
              <a:rPr lang="ar-SA"/>
              <a:t>تحرير أنماط النص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ar-SA"/>
              <a:t>تحرير أنماط النص الرئيسي</a:t>
            </a:r>
          </a:p>
        </p:txBody>
      </p:sp>
      <p:sp>
        <p:nvSpPr>
          <p:cNvPr id="6" name="Content Placeholder 5"/>
          <p:cNvSpPr>
            <a:spLocks noGrp="1"/>
          </p:cNvSpPr>
          <p:nvPr>
            <p:ph sz="quarter" idx="4"/>
          </p:nvPr>
        </p:nvSpPr>
        <p:spPr>
          <a:xfrm>
            <a:off x="6172200" y="2505075"/>
            <a:ext cx="5183188" cy="3684588"/>
          </a:xfrm>
        </p:spPr>
        <p:txBody>
          <a:bodyPr/>
          <a:lstStyle/>
          <a:p>
            <a:pPr lvl="0"/>
            <a:r>
              <a:rPr lang="ar-SA"/>
              <a:t>تحرير أنماط النص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endParaRPr lang="en-US"/>
          </a:p>
        </p:txBody>
      </p:sp>
      <p:sp>
        <p:nvSpPr>
          <p:cNvPr id="7" name="Date Placeholder 6"/>
          <p:cNvSpPr>
            <a:spLocks noGrp="1"/>
          </p:cNvSpPr>
          <p:nvPr>
            <p:ph type="dt" sz="half" idx="10"/>
          </p:nvPr>
        </p:nvSpPr>
        <p:spPr/>
        <p:txBody>
          <a:bodyPr/>
          <a:lstStyle/>
          <a:p>
            <a:fld id="{7AD86B2E-B702-4422-B277-3A08C7449694}" type="datetimeFigureOut">
              <a:rPr lang="en-US" smtClean="0"/>
              <a:pPr/>
              <a:t>2/27/2026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p14="http://schemas.microsoft.com/office/powerpoint/2010/main" val="81159071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عنوان فقط">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ar-SA"/>
              <a:t>انقر لتحرير نمط العنوان الرئيسي</a:t>
            </a:r>
            <a:endParaRPr lang="en-US"/>
          </a:p>
        </p:txBody>
      </p:sp>
      <p:sp>
        <p:nvSpPr>
          <p:cNvPr id="3" name="Date Placeholder 2"/>
          <p:cNvSpPr>
            <a:spLocks noGrp="1"/>
          </p:cNvSpPr>
          <p:nvPr>
            <p:ph type="dt" sz="half" idx="10"/>
          </p:nvPr>
        </p:nvSpPr>
        <p:spPr/>
        <p:txBody>
          <a:bodyPr/>
          <a:lstStyle/>
          <a:p>
            <a:fld id="{7AD86B2E-B702-4422-B277-3A08C7449694}" type="datetimeFigureOut">
              <a:rPr lang="en-US" smtClean="0"/>
              <a:pPr/>
              <a:t>2/27/2026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p14="http://schemas.microsoft.com/office/powerpoint/2010/main" val="402820250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فارغ">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pPr/>
              <a:t>2/27/2026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p14="http://schemas.microsoft.com/office/powerpoint/2010/main" val="265808218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محتوى ذو تسمية توضيحية">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ar-SA"/>
              <a:t>انقر لتحرير نمط العنوان الرئيسي</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ar-SA"/>
              <a:t>تحرير أنماط النص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ar-SA"/>
              <a:t>تحرير أنماط النص الرئيسي</a:t>
            </a:r>
          </a:p>
        </p:txBody>
      </p:sp>
      <p:sp>
        <p:nvSpPr>
          <p:cNvPr id="5" name="Date Placeholder 4"/>
          <p:cNvSpPr>
            <a:spLocks noGrp="1"/>
          </p:cNvSpPr>
          <p:nvPr>
            <p:ph type="dt" sz="half" idx="10"/>
          </p:nvPr>
        </p:nvSpPr>
        <p:spPr/>
        <p:txBody>
          <a:bodyPr/>
          <a:lstStyle/>
          <a:p>
            <a:fld id="{7AD86B2E-B702-4422-B277-3A08C7449694}" type="datetimeFigureOut">
              <a:rPr lang="en-US" smtClean="0"/>
              <a:pPr/>
              <a:t>2/27/2026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p14="http://schemas.microsoft.com/office/powerpoint/2010/main" val="293692914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صورة مع تسمية توضيحية">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ar-SA"/>
              <a:t>انقر لتحرير نمط العنوان الرئيسي</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ar-SA"/>
              <a:t>انقر فوق الأيقونة لإضافة صورة</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ar-SA"/>
              <a:t>تحرير أنماط النص الرئيسي</a:t>
            </a:r>
          </a:p>
        </p:txBody>
      </p:sp>
      <p:sp>
        <p:nvSpPr>
          <p:cNvPr id="5" name="Date Placeholder 4"/>
          <p:cNvSpPr>
            <a:spLocks noGrp="1"/>
          </p:cNvSpPr>
          <p:nvPr>
            <p:ph type="dt" sz="half" idx="10"/>
          </p:nvPr>
        </p:nvSpPr>
        <p:spPr/>
        <p:txBody>
          <a:bodyPr/>
          <a:lstStyle/>
          <a:p>
            <a:fld id="{7AD86B2E-B702-4422-B277-3A08C7449694}" type="datetimeFigureOut">
              <a:rPr lang="en-US" smtClean="0"/>
              <a:pPr/>
              <a:t>2/27/2026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p14="http://schemas.microsoft.com/office/powerpoint/2010/main" val="269578210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عنوان ونص عمودي">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ar-SA"/>
              <a:t>انقر لتحرير نمط العنوان الرئيسي</a:t>
            </a:r>
            <a:endParaRPr lang="en-US"/>
          </a:p>
        </p:txBody>
      </p:sp>
      <p:sp>
        <p:nvSpPr>
          <p:cNvPr id="3" name="Vertical Text Placeholder 2"/>
          <p:cNvSpPr>
            <a:spLocks noGrp="1"/>
          </p:cNvSpPr>
          <p:nvPr>
            <p:ph type="body" orient="vert" idx="1"/>
          </p:nvPr>
        </p:nvSpPr>
        <p:spPr/>
        <p:txBody>
          <a:bodyPr vert="eaVert"/>
          <a:lstStyle/>
          <a:p>
            <a:pPr lvl="0"/>
            <a:r>
              <a:rPr lang="ar-SA"/>
              <a:t>تحرير أنماط النص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endParaRPr lang="en-US"/>
          </a:p>
        </p:txBody>
      </p:sp>
      <p:sp>
        <p:nvSpPr>
          <p:cNvPr id="4" name="Date Placeholder 3"/>
          <p:cNvSpPr>
            <a:spLocks noGrp="1"/>
          </p:cNvSpPr>
          <p:nvPr>
            <p:ph type="dt" sz="half" idx="10"/>
          </p:nvPr>
        </p:nvSpPr>
        <p:spPr/>
        <p:txBody>
          <a:bodyPr/>
          <a:lstStyle/>
          <a:p>
            <a:fld id="{7AD86B2E-B702-4422-B277-3A08C7449694}" type="datetimeFigureOut">
              <a:rPr lang="en-US" smtClean="0"/>
              <a:pPr/>
              <a:t>2/27/2026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p14="http://schemas.microsoft.com/office/powerpoint/2010/main" val="81236801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عنوان ونص عموديان">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ar-SA"/>
              <a:t>انقر لتحرير نمط العنوان الرئيسي</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ar-SA"/>
              <a:t>تحرير أنماط النص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endParaRPr lang="en-US"/>
          </a:p>
        </p:txBody>
      </p:sp>
      <p:sp>
        <p:nvSpPr>
          <p:cNvPr id="4" name="Date Placeholder 3"/>
          <p:cNvSpPr>
            <a:spLocks noGrp="1"/>
          </p:cNvSpPr>
          <p:nvPr>
            <p:ph type="dt" sz="half" idx="10"/>
          </p:nvPr>
        </p:nvSpPr>
        <p:spPr/>
        <p:txBody>
          <a:bodyPr/>
          <a:lstStyle/>
          <a:p>
            <a:fld id="{7AD86B2E-B702-4422-B277-3A08C7449694}" type="datetimeFigureOut">
              <a:rPr lang="en-US" smtClean="0"/>
              <a:pPr/>
              <a:t>2/27/2026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p14="http://schemas.microsoft.com/office/powerpoint/2010/main" val="270185842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r>
              <a:rPr lang="ar-SA"/>
              <a:t>انقر فوق الأيقونة لإضافة صورة</a:t>
            </a:r>
            <a:endParaRPr lang="en-US"/>
          </a:p>
        </p:txBody>
      </p:sp>
    </p:spTree>
    <p:extLst>
      <p:ext uri="{BB962C8B-B14F-4D97-AF65-F5344CB8AC3E}">
        <p14:creationId xmlns:p14="http://schemas.microsoft.com/office/powerpoint/2010/main" val="354133385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ar-SA"/>
              <a:t>انقر فوق الأيقونة لإضافة صورة</a:t>
            </a:r>
            <a:endParaRPr lang="id-ID"/>
          </a:p>
        </p:txBody>
      </p:sp>
    </p:spTree>
    <p:extLst>
      <p:ext uri="{BB962C8B-B14F-4D97-AF65-F5344CB8AC3E}">
        <p14:creationId xmlns:p14="http://schemas.microsoft.com/office/powerpoint/2010/main" val="14049146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r>
              <a:rPr lang="ar-SA"/>
              <a:t>انقر فوق الأيقونة لإضافة صورة</a:t>
            </a:r>
            <a:endParaRPr lang="id-ID"/>
          </a:p>
        </p:txBody>
      </p:sp>
    </p:spTree>
    <p:extLst>
      <p:ext uri="{BB962C8B-B14F-4D97-AF65-F5344CB8AC3E}">
        <p14:creationId xmlns:p14="http://schemas.microsoft.com/office/powerpoint/2010/main" val="17285660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9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24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34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4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9.xml><?xml version="1.0" encoding="utf-8"?>
<p:sldLayout xmlns:a="http://schemas.openxmlformats.org/drawingml/2006/main" xmlns:r="http://schemas.openxmlformats.org/officeDocument/2006/relationships" xmlns:p="http://schemas.openxmlformats.org/presentationml/2006/main" userDrawn="1">
  <p:cSld name="49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13055864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0.xml><?xml version="1.0" encoding="utf-8"?>
<p:sldLayout xmlns:a="http://schemas.openxmlformats.org/drawingml/2006/main" xmlns:r="http://schemas.openxmlformats.org/officeDocument/2006/relationships" xmlns:p="http://schemas.openxmlformats.org/presentationml/2006/main" matchingName="29_Title Slide">
  <p:cSld name="30_Title Slide">
    <p:spTree>
      <p:nvGrpSpPr>
        <p:cNvPr id="1" name="Shape 19"/>
        <p:cNvGrpSpPr/>
        <p:nvPr/>
      </p:nvGrpSpPr>
      <p:grpSpPr>
        <a:xfrm>
          <a:off x="0" y="0"/>
          <a:ext cx="0" cy="0"/>
          <a:chOff x="0" y="0"/>
          <a:chExt cx="0" cy="0"/>
        </a:xfrm>
      </p:grpSpPr>
      <p:pic>
        <p:nvPicPr>
          <p:cNvPr id="5" name="Graphic 21">
            <a:extLst>
              <a:ext uri="{FF2B5EF4-FFF2-40B4-BE49-F238E27FC236}">
                <a16:creationId xmlns:a16="http://schemas.microsoft.com/office/drawing/2014/main" id="{DE4FFA8A-BEA1-A378-4699-AE93B82C2FF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106796" y="145657"/>
            <a:ext cx="1864715" cy="809204"/>
          </a:xfrm>
          <a:prstGeom prst="rect">
            <a:avLst/>
          </a:prstGeom>
        </p:spPr>
      </p:pic>
      <p:sp>
        <p:nvSpPr>
          <p:cNvPr id="3" name="Google Shape;113;p2">
            <a:extLst>
              <a:ext uri="{FF2B5EF4-FFF2-40B4-BE49-F238E27FC236}">
                <a16:creationId xmlns:a16="http://schemas.microsoft.com/office/drawing/2014/main" id="{DFFDB9AB-BBFA-0464-DA10-23BDC6ABBF34}"/>
              </a:ext>
            </a:extLst>
          </p:cNvPr>
          <p:cNvSpPr txBox="1"/>
          <p:nvPr/>
        </p:nvSpPr>
        <p:spPr>
          <a:xfrm>
            <a:off x="459185" y="6187539"/>
            <a:ext cx="4886463" cy="400069"/>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ar-SA" sz="2000" dirty="0">
                <a:solidFill>
                  <a:srgbClr val="00B0F0"/>
                </a:solidFill>
                <a:latin typeface="Alexandria" pitchFamily="2" charset="-78"/>
                <a:ea typeface="Times New Roman"/>
                <a:cs typeface="Alexandria" pitchFamily="2" charset="-78"/>
                <a:sym typeface="Times New Roman"/>
              </a:rPr>
              <a:t>Dr. Alaa Eldmrat</a:t>
            </a:r>
            <a:endParaRPr sz="2000" dirty="0">
              <a:solidFill>
                <a:srgbClr val="00B0F0"/>
              </a:solidFill>
              <a:latin typeface="Alexandria" pitchFamily="2" charset="-78"/>
              <a:ea typeface="Times New Roman"/>
              <a:cs typeface="Alexandria" pitchFamily="2" charset="-78"/>
              <a:sym typeface="Times New Roman"/>
            </a:endParaRPr>
          </a:p>
        </p:txBody>
      </p:sp>
      <p:sp>
        <p:nvSpPr>
          <p:cNvPr id="4" name="Google Shape;114;p2">
            <a:extLst>
              <a:ext uri="{FF2B5EF4-FFF2-40B4-BE49-F238E27FC236}">
                <a16:creationId xmlns:a16="http://schemas.microsoft.com/office/drawing/2014/main" id="{67D87828-0581-03E8-6E3E-D5022A7A4DC3}"/>
              </a:ext>
            </a:extLst>
          </p:cNvPr>
          <p:cNvSpPr txBox="1"/>
          <p:nvPr/>
        </p:nvSpPr>
        <p:spPr>
          <a:xfrm>
            <a:off x="459185" y="5830966"/>
            <a:ext cx="4886463" cy="369291"/>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ar-SA" dirty="0">
                <a:solidFill>
                  <a:srgbClr val="00B0F0"/>
                </a:solidFill>
                <a:latin typeface="Alexandria" pitchFamily="2" charset="-78"/>
                <a:ea typeface="Times New Roman"/>
                <a:cs typeface="Alexandria" pitchFamily="2" charset="-78"/>
                <a:sym typeface="Times New Roman"/>
              </a:rPr>
              <a:t>Prepared by</a:t>
            </a:r>
            <a:endParaRPr sz="1400" dirty="0">
              <a:latin typeface="Alexandria" pitchFamily="2" charset="-78"/>
              <a:cs typeface="Alexandria" pitchFamily="2" charset="-78"/>
            </a:endParaRPr>
          </a:p>
        </p:txBody>
      </p:sp>
      <p:sp>
        <p:nvSpPr>
          <p:cNvPr id="6" name="Google Shape;116;p2">
            <a:extLst>
              <a:ext uri="{FF2B5EF4-FFF2-40B4-BE49-F238E27FC236}">
                <a16:creationId xmlns:a16="http://schemas.microsoft.com/office/drawing/2014/main" id="{A9A44239-8659-6E2D-9124-AEF8F8D4E389}"/>
              </a:ext>
            </a:extLst>
          </p:cNvPr>
          <p:cNvSpPr txBox="1"/>
          <p:nvPr/>
        </p:nvSpPr>
        <p:spPr>
          <a:xfrm>
            <a:off x="9116615" y="6187498"/>
            <a:ext cx="2616200" cy="307736"/>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SA" sz="1400" dirty="0">
                <a:latin typeface="Alexandria" pitchFamily="2" charset="-78"/>
                <a:ea typeface="Calibri"/>
                <a:cs typeface="Alexandria" pitchFamily="2" charset="-78"/>
                <a:sym typeface="Calibri"/>
              </a:rPr>
              <a:t>www.midocean.ae</a:t>
            </a:r>
            <a:endParaRPr sz="1200" dirty="0">
              <a:latin typeface="Alexandria" pitchFamily="2" charset="-78"/>
              <a:cs typeface="Alexandria" pitchFamily="2" charset="-78"/>
            </a:endParaRPr>
          </a:p>
        </p:txBody>
      </p:sp>
      <p:pic>
        <p:nvPicPr>
          <p:cNvPr id="2" name="Graphic 21">
            <a:extLst>
              <a:ext uri="{FF2B5EF4-FFF2-40B4-BE49-F238E27FC236}">
                <a16:creationId xmlns:a16="http://schemas.microsoft.com/office/drawing/2014/main" id="{33365CB3-76F1-D5B9-245A-73910669B5D1}"/>
              </a:ext>
            </a:extLst>
          </p:cNvPr>
          <p:cNvPicPr>
            <a:picLocks noChangeAspect="1"/>
          </p:cNvPicPr>
          <p:nvPr userDrawn="1"/>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106796" y="145657"/>
            <a:ext cx="1864715" cy="809204"/>
          </a:xfrm>
          <a:prstGeom prst="rect">
            <a:avLst/>
          </a:prstGeom>
        </p:spPr>
      </p:pic>
      <p:sp>
        <p:nvSpPr>
          <p:cNvPr id="7" name="Google Shape;113;p2">
            <a:extLst>
              <a:ext uri="{FF2B5EF4-FFF2-40B4-BE49-F238E27FC236}">
                <a16:creationId xmlns:a16="http://schemas.microsoft.com/office/drawing/2014/main" id="{01A9E1CC-B7DF-D5AD-B814-D820E4003C14}"/>
              </a:ext>
            </a:extLst>
          </p:cNvPr>
          <p:cNvSpPr txBox="1"/>
          <p:nvPr userDrawn="1"/>
        </p:nvSpPr>
        <p:spPr>
          <a:xfrm>
            <a:off x="459185" y="6187539"/>
            <a:ext cx="4886463" cy="400069"/>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ar-SA" sz="2000" dirty="0">
                <a:solidFill>
                  <a:srgbClr val="00B0F0"/>
                </a:solidFill>
                <a:latin typeface="Alexandria" pitchFamily="2" charset="-78"/>
                <a:ea typeface="Times New Roman"/>
                <a:cs typeface="Alexandria" pitchFamily="2" charset="-78"/>
                <a:sym typeface="Times New Roman"/>
              </a:rPr>
              <a:t>Dr. Alaa Eldmrat</a:t>
            </a:r>
            <a:endParaRPr sz="2000" dirty="0">
              <a:solidFill>
                <a:srgbClr val="00B0F0"/>
              </a:solidFill>
              <a:latin typeface="Alexandria" pitchFamily="2" charset="-78"/>
              <a:ea typeface="Times New Roman"/>
              <a:cs typeface="Alexandria" pitchFamily="2" charset="-78"/>
              <a:sym typeface="Times New Roman"/>
            </a:endParaRPr>
          </a:p>
        </p:txBody>
      </p:sp>
      <p:sp>
        <p:nvSpPr>
          <p:cNvPr id="8" name="Google Shape;114;p2">
            <a:extLst>
              <a:ext uri="{FF2B5EF4-FFF2-40B4-BE49-F238E27FC236}">
                <a16:creationId xmlns:a16="http://schemas.microsoft.com/office/drawing/2014/main" id="{F61F1714-26AD-4421-AD84-9EA512F1C525}"/>
              </a:ext>
            </a:extLst>
          </p:cNvPr>
          <p:cNvSpPr txBox="1"/>
          <p:nvPr userDrawn="1"/>
        </p:nvSpPr>
        <p:spPr>
          <a:xfrm>
            <a:off x="459185" y="5830966"/>
            <a:ext cx="4886463" cy="369291"/>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ar-SA" dirty="0">
                <a:solidFill>
                  <a:srgbClr val="00B0F0"/>
                </a:solidFill>
                <a:latin typeface="Alexandria" pitchFamily="2" charset="-78"/>
                <a:ea typeface="Times New Roman"/>
                <a:cs typeface="Alexandria" pitchFamily="2" charset="-78"/>
                <a:sym typeface="Times New Roman"/>
              </a:rPr>
              <a:t>Prepared by</a:t>
            </a:r>
            <a:endParaRPr sz="1400" dirty="0">
              <a:latin typeface="Alexandria" pitchFamily="2" charset="-78"/>
              <a:cs typeface="Alexandria" pitchFamily="2" charset="-78"/>
            </a:endParaRPr>
          </a:p>
        </p:txBody>
      </p:sp>
      <p:sp>
        <p:nvSpPr>
          <p:cNvPr id="9" name="Google Shape;116;p2">
            <a:extLst>
              <a:ext uri="{FF2B5EF4-FFF2-40B4-BE49-F238E27FC236}">
                <a16:creationId xmlns:a16="http://schemas.microsoft.com/office/drawing/2014/main" id="{C47A60A8-89C6-0E67-8E2C-F17F0AB4A5E0}"/>
              </a:ext>
            </a:extLst>
          </p:cNvPr>
          <p:cNvSpPr txBox="1"/>
          <p:nvPr userDrawn="1"/>
        </p:nvSpPr>
        <p:spPr>
          <a:xfrm>
            <a:off x="9116615" y="6187498"/>
            <a:ext cx="2616200" cy="307736"/>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SA" sz="1400" dirty="0">
                <a:latin typeface="Alexandria" pitchFamily="2" charset="-78"/>
                <a:ea typeface="Calibri"/>
                <a:cs typeface="Alexandria" pitchFamily="2" charset="-78"/>
                <a:sym typeface="Calibri"/>
              </a:rPr>
              <a:t>www.midocean.ae</a:t>
            </a:r>
            <a:endParaRPr sz="1200" dirty="0">
              <a:latin typeface="Alexandria" pitchFamily="2" charset="-78"/>
              <a:cs typeface="Alexandria" pitchFamily="2" charset="-78"/>
            </a:endParaRPr>
          </a:p>
        </p:txBody>
      </p:sp>
    </p:spTree>
    <p:extLst>
      <p:ext uri="{BB962C8B-B14F-4D97-AF65-F5344CB8AC3E}">
        <p14:creationId xmlns:p14="http://schemas.microsoft.com/office/powerpoint/2010/main" val="2316372363"/>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matchingName="29_Title Slide" preserve="1" userDrawn="1">
  <p:cSld name="30_Title Slide">
    <p:spTree>
      <p:nvGrpSpPr>
        <p:cNvPr id="1" name="Shape 19"/>
        <p:cNvGrpSpPr/>
        <p:nvPr/>
      </p:nvGrpSpPr>
      <p:grpSpPr>
        <a:xfrm>
          <a:off x="0" y="0"/>
          <a:ext cx="0" cy="0"/>
          <a:chOff x="0" y="0"/>
          <a:chExt cx="0" cy="0"/>
        </a:xfrm>
      </p:grpSpPr>
      <p:pic>
        <p:nvPicPr>
          <p:cNvPr id="5" name="Graphic 21">
            <a:extLst>
              <a:ext uri="{FF2B5EF4-FFF2-40B4-BE49-F238E27FC236}">
                <a16:creationId xmlns:a16="http://schemas.microsoft.com/office/drawing/2014/main" id="{DE4FFA8A-BEA1-A378-4699-AE93B82C2FF3}"/>
              </a:ext>
            </a:extLst>
          </p:cNvPr>
          <p:cNvPicPr>
            <a:picLocks noChangeAspect="1"/>
          </p:cNvPicPr>
          <p:nvPr userDrawn="1"/>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106796" y="145657"/>
            <a:ext cx="1864715" cy="809204"/>
          </a:xfrm>
          <a:prstGeom prst="rect">
            <a:avLst/>
          </a:prstGeom>
        </p:spPr>
      </p:pic>
      <p:sp>
        <p:nvSpPr>
          <p:cNvPr id="3" name="Google Shape;113;p2">
            <a:extLst>
              <a:ext uri="{FF2B5EF4-FFF2-40B4-BE49-F238E27FC236}">
                <a16:creationId xmlns:a16="http://schemas.microsoft.com/office/drawing/2014/main" id="{DFFDB9AB-BBFA-0464-DA10-23BDC6ABBF34}"/>
              </a:ext>
            </a:extLst>
          </p:cNvPr>
          <p:cNvSpPr txBox="1"/>
          <p:nvPr userDrawn="1"/>
        </p:nvSpPr>
        <p:spPr>
          <a:xfrm>
            <a:off x="459185" y="6187539"/>
            <a:ext cx="4886463" cy="400069"/>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ar-SA" sz="2000" dirty="0">
                <a:solidFill>
                  <a:srgbClr val="00B0F0"/>
                </a:solidFill>
                <a:latin typeface="Alexandria" pitchFamily="2" charset="-78"/>
                <a:ea typeface="Times New Roman"/>
                <a:cs typeface="Alexandria" pitchFamily="2" charset="-78"/>
                <a:sym typeface="Times New Roman"/>
              </a:rPr>
              <a:t>Dr. Alaa Eldmrat</a:t>
            </a:r>
            <a:endParaRPr sz="2000" dirty="0">
              <a:solidFill>
                <a:srgbClr val="00B0F0"/>
              </a:solidFill>
              <a:latin typeface="Alexandria" pitchFamily="2" charset="-78"/>
              <a:ea typeface="Times New Roman"/>
              <a:cs typeface="Alexandria" pitchFamily="2" charset="-78"/>
              <a:sym typeface="Times New Roman"/>
            </a:endParaRPr>
          </a:p>
        </p:txBody>
      </p:sp>
      <p:sp>
        <p:nvSpPr>
          <p:cNvPr id="4" name="Google Shape;114;p2">
            <a:extLst>
              <a:ext uri="{FF2B5EF4-FFF2-40B4-BE49-F238E27FC236}">
                <a16:creationId xmlns:a16="http://schemas.microsoft.com/office/drawing/2014/main" id="{67D87828-0581-03E8-6E3E-D5022A7A4DC3}"/>
              </a:ext>
            </a:extLst>
          </p:cNvPr>
          <p:cNvSpPr txBox="1"/>
          <p:nvPr userDrawn="1"/>
        </p:nvSpPr>
        <p:spPr>
          <a:xfrm>
            <a:off x="459185" y="5830966"/>
            <a:ext cx="4886463" cy="369291"/>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ar-SA" dirty="0">
                <a:solidFill>
                  <a:srgbClr val="00B0F0"/>
                </a:solidFill>
                <a:latin typeface="Alexandria" pitchFamily="2" charset="-78"/>
                <a:ea typeface="Times New Roman"/>
                <a:cs typeface="Alexandria" pitchFamily="2" charset="-78"/>
                <a:sym typeface="Times New Roman"/>
              </a:rPr>
              <a:t>Prepared by</a:t>
            </a:r>
            <a:endParaRPr sz="1400" dirty="0">
              <a:latin typeface="Alexandria" pitchFamily="2" charset="-78"/>
              <a:cs typeface="Alexandria" pitchFamily="2" charset="-78"/>
            </a:endParaRPr>
          </a:p>
        </p:txBody>
      </p:sp>
      <p:sp>
        <p:nvSpPr>
          <p:cNvPr id="6" name="Google Shape;116;p2">
            <a:extLst>
              <a:ext uri="{FF2B5EF4-FFF2-40B4-BE49-F238E27FC236}">
                <a16:creationId xmlns:a16="http://schemas.microsoft.com/office/drawing/2014/main" id="{A9A44239-8659-6E2D-9124-AEF8F8D4E389}"/>
              </a:ext>
            </a:extLst>
          </p:cNvPr>
          <p:cNvSpPr txBox="1"/>
          <p:nvPr userDrawn="1"/>
        </p:nvSpPr>
        <p:spPr>
          <a:xfrm>
            <a:off x="9116615" y="6187498"/>
            <a:ext cx="2616200" cy="307736"/>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SA" sz="1400" dirty="0">
                <a:latin typeface="Alexandria" pitchFamily="2" charset="-78"/>
                <a:ea typeface="Calibri"/>
                <a:cs typeface="Alexandria" pitchFamily="2" charset="-78"/>
                <a:sym typeface="Calibri"/>
              </a:rPr>
              <a:t>www.midocean.ae</a:t>
            </a:r>
            <a:endParaRPr sz="1200" dirty="0">
              <a:latin typeface="Alexandria" pitchFamily="2" charset="-78"/>
              <a:cs typeface="Alexandria" pitchFamily="2" charset="-78"/>
            </a:endParaRPr>
          </a:p>
        </p:txBody>
      </p:sp>
    </p:spTree>
    <p:extLst>
      <p:ext uri="{BB962C8B-B14F-4D97-AF65-F5344CB8AC3E}">
        <p14:creationId xmlns:p14="http://schemas.microsoft.com/office/powerpoint/2010/main" val="2560095741"/>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matchingName="29_Title Slide" preserve="1" userDrawn="1">
  <p:cSld name="30_Title Slide">
    <p:spTree>
      <p:nvGrpSpPr>
        <p:cNvPr id="1" name="Shape 19"/>
        <p:cNvGrpSpPr/>
        <p:nvPr/>
      </p:nvGrpSpPr>
      <p:grpSpPr>
        <a:xfrm>
          <a:off x="0" y="0"/>
          <a:ext cx="0" cy="0"/>
          <a:chOff x="0" y="0"/>
          <a:chExt cx="0" cy="0"/>
        </a:xfrm>
      </p:grpSpPr>
      <p:pic>
        <p:nvPicPr>
          <p:cNvPr id="5" name="Graphic 21">
            <a:extLst>
              <a:ext uri="{FF2B5EF4-FFF2-40B4-BE49-F238E27FC236}">
                <a16:creationId xmlns:a16="http://schemas.microsoft.com/office/drawing/2014/main" id="{DE4FFA8A-BEA1-A378-4699-AE93B82C2FF3}"/>
              </a:ext>
            </a:extLst>
          </p:cNvPr>
          <p:cNvPicPr>
            <a:picLocks noChangeAspect="1"/>
          </p:cNvPicPr>
          <p:nvPr userDrawn="1"/>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106796" y="145657"/>
            <a:ext cx="1864715" cy="809204"/>
          </a:xfrm>
          <a:prstGeom prst="rect">
            <a:avLst/>
          </a:prstGeom>
        </p:spPr>
      </p:pic>
      <p:sp>
        <p:nvSpPr>
          <p:cNvPr id="2" name="Google Shape;116;p2">
            <a:extLst>
              <a:ext uri="{FF2B5EF4-FFF2-40B4-BE49-F238E27FC236}">
                <a16:creationId xmlns:a16="http://schemas.microsoft.com/office/drawing/2014/main" id="{08412A3E-669E-BABB-3502-50E36BF833C4}"/>
              </a:ext>
            </a:extLst>
          </p:cNvPr>
          <p:cNvSpPr txBox="1"/>
          <p:nvPr userDrawn="1"/>
        </p:nvSpPr>
        <p:spPr>
          <a:xfrm>
            <a:off x="4787900" y="6463723"/>
            <a:ext cx="2616200" cy="307736"/>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SA" sz="1400" dirty="0">
                <a:latin typeface="Alexandria" pitchFamily="2" charset="-78"/>
                <a:ea typeface="Calibri"/>
                <a:cs typeface="Alexandria" pitchFamily="2" charset="-78"/>
                <a:sym typeface="Calibri"/>
              </a:rPr>
              <a:t>www.midocean.ae</a:t>
            </a:r>
            <a:endParaRPr sz="1200" dirty="0">
              <a:latin typeface="Alexandria" pitchFamily="2" charset="-78"/>
              <a:cs typeface="Alexandria" pitchFamily="2" charset="-78"/>
            </a:endParaRPr>
          </a:p>
        </p:txBody>
      </p:sp>
    </p:spTree>
    <p:extLst>
      <p:ext uri="{BB962C8B-B14F-4D97-AF65-F5344CB8AC3E}">
        <p14:creationId xmlns:p14="http://schemas.microsoft.com/office/powerpoint/2010/main" val="2481278386"/>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matchingName="29_Title Slide" preserve="1" userDrawn="1">
  <p:cSld name="30_Title Slide">
    <p:spTree>
      <p:nvGrpSpPr>
        <p:cNvPr id="1" name="Shape 19"/>
        <p:cNvGrpSpPr/>
        <p:nvPr/>
      </p:nvGrpSpPr>
      <p:grpSpPr>
        <a:xfrm>
          <a:off x="0" y="0"/>
          <a:ext cx="0" cy="0"/>
          <a:chOff x="0" y="0"/>
          <a:chExt cx="0" cy="0"/>
        </a:xfrm>
      </p:grpSpPr>
      <p:pic>
        <p:nvPicPr>
          <p:cNvPr id="5" name="Graphic 21">
            <a:extLst>
              <a:ext uri="{FF2B5EF4-FFF2-40B4-BE49-F238E27FC236}">
                <a16:creationId xmlns:a16="http://schemas.microsoft.com/office/drawing/2014/main" id="{DE4FFA8A-BEA1-A378-4699-AE93B82C2FF3}"/>
              </a:ext>
            </a:extLst>
          </p:cNvPr>
          <p:cNvPicPr>
            <a:picLocks noChangeAspect="1"/>
          </p:cNvPicPr>
          <p:nvPr userDrawn="1"/>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106796" y="145657"/>
            <a:ext cx="1864715" cy="809204"/>
          </a:xfrm>
          <a:prstGeom prst="rect">
            <a:avLst/>
          </a:prstGeom>
        </p:spPr>
      </p:pic>
    </p:spTree>
    <p:extLst>
      <p:ext uri="{BB962C8B-B14F-4D97-AF65-F5344CB8AC3E}">
        <p14:creationId xmlns:p14="http://schemas.microsoft.com/office/powerpoint/2010/main" val="218881470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theme" Target="../theme/theme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5">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ar-SA"/>
              <a:t>انقر لتحرير نمط العنوان الرئيسي</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ar-SA"/>
              <a:t>تحرير أنماط النص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pPr/>
              <a:t>2/27/2026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pPr/>
              <a:t>‹#›</a:t>
            </a:fld>
            <a:endParaRPr lang="en-US"/>
          </a:p>
        </p:txBody>
      </p:sp>
    </p:spTree>
    <p:extLst>
      <p:ext uri="{BB962C8B-B14F-4D97-AF65-F5344CB8AC3E}">
        <p14:creationId xmlns:p14="http://schemas.microsoft.com/office/powerpoint/2010/main" val="691802298"/>
      </p:ext>
    </p:extLst>
  </p:cSld>
  <p:clrMap bg1="lt1" tx1="dk1" bg2="lt2" tx2="dk2" accent1="accent1" accent2="accent2" accent3="accent3" accent4="accent4" accent5="accent5" accent6="accent6" hlink="hlink" folHlink="folHlink"/>
  <p:sldLayoutIdLst>
    <p:sldLayoutId id="2147483669" r:id="rId1"/>
    <p:sldLayoutId id="2147483670" r:id="rId2"/>
    <p:sldLayoutId id="2147483671" r:id="rId3"/>
    <p:sldLayoutId id="2147483672" r:id="rId4"/>
    <p:sldLayoutId id="2147483673" r:id="rId5"/>
    <p:sldLayoutId id="2147483674" r:id="rId6"/>
    <p:sldLayoutId id="2147483675" r:id="rId7"/>
    <p:sldLayoutId id="2147483676" r:id="rId8"/>
    <p:sldLayoutId id="2147483677" r:id="rId9"/>
    <p:sldLayoutId id="2147483678" r:id="rId10"/>
    <p:sldLayoutId id="2147483679" r:id="rId11"/>
    <p:sldLayoutId id="2147483680" r:id="rId12"/>
    <p:sldLayoutId id="2147483682" r:id="rId13"/>
    <p:sldLayoutId id="2147483686" r:id="rId14"/>
    <p:sldLayoutId id="2147483660" r:id="rId15"/>
    <p:sldLayoutId id="2147483662" r:id="rId16"/>
    <p:sldLayoutId id="2147483665" r:id="rId17"/>
    <p:sldLayoutId id="2147483666" r:id="rId18"/>
    <p:sldLayoutId id="2147483667" r:id="rId19"/>
    <p:sldLayoutId id="2147483687" r:id="rId20"/>
    <p:sldLayoutId id="2147483688" r:id="rId21"/>
    <p:sldLayoutId id="2147483689" r:id="rId22"/>
    <p:sldLayoutId id="2147483690" r:id="rId23"/>
  </p:sldLayoutIdLst>
  <p:txStyles>
    <p:titleStyle>
      <a:lvl1pPr algn="l" defTabSz="914400" rtl="1"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r" defTabSz="914400" rtl="1"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r" defTabSz="914400" rtl="1"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r" defTabSz="914400" rtl="1"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20.xml"/><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20.xml"/><Relationship Id="rId4" Type="http://schemas.openxmlformats.org/officeDocument/2006/relationships/image" Target="../media/image7.sv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2.xml"/></Relationships>
</file>

<file path=ppt/slides/_rels/slide13.xml.rels><?xml version="1.0" encoding="UTF-8" standalone="yes"?>
<Relationships xmlns="http://schemas.openxmlformats.org/package/2006/relationships"><Relationship Id="rId2" Type="http://schemas.openxmlformats.org/officeDocument/2006/relationships/hyperlink" Target="http://di.idm.oclc.org/login?url=https://ebookcentral.proquest.com/lib/dohainstitute-ebooks" TargetMode="External"/><Relationship Id="rId1" Type="http://schemas.openxmlformats.org/officeDocument/2006/relationships/slideLayout" Target="../slideLayouts/slideLayout2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2.xml"/></Relationships>
</file>

<file path=ppt/slides/_rels/slide16.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2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2.xml"/></Relationships>
</file>

<file path=ppt/slides/_rels/slide18.xml.rels><?xml version="1.0" encoding="UTF-8" standalone="yes"?>
<Relationships xmlns="http://schemas.openxmlformats.org/package/2006/relationships"><Relationship Id="rId3" Type="http://schemas.openxmlformats.org/officeDocument/2006/relationships/image" Target="../media/image10.svg"/><Relationship Id="rId2" Type="http://schemas.openxmlformats.org/officeDocument/2006/relationships/image" Target="../media/image9.png"/><Relationship Id="rId1" Type="http://schemas.openxmlformats.org/officeDocument/2006/relationships/slideLayout" Target="../slideLayouts/slideLayout2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2.xml"/></Relationships>
</file>

<file path=ppt/slides/_rels/slide33.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2.xml"/></Relationships>
</file>

<file path=ppt/slides/_rels/slide35.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2.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2.xml"/></Relationships>
</file>

<file path=ppt/slides/_rels/slide37.xml.rels><?xml version="1.0" encoding="UTF-8" standalone="yes"?>
<Relationships xmlns="http://schemas.openxmlformats.org/package/2006/relationships"><Relationship Id="rId3" Type="http://schemas.openxmlformats.org/officeDocument/2006/relationships/image" Target="../media/image12.jpg"/><Relationship Id="rId2" Type="http://schemas.openxmlformats.org/officeDocument/2006/relationships/notesSlide" Target="../notesSlides/notesSlide7.xml"/><Relationship Id="rId1" Type="http://schemas.openxmlformats.org/officeDocument/2006/relationships/slideLayout" Target="../slideLayouts/slideLayout22.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2.xml"/></Relationships>
</file>

<file path=ppt/slides/_rels/slide43.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2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2.xml"/></Relationships>
</file>

<file path=ppt/slides/_rels/slide50.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22.xml"/></Relationships>
</file>

<file path=ppt/slides/_rels/slide51.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0.xml"/></Relationships>
</file>

<file path=ppt/slides/_rels/slide52.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jpeg"/><Relationship Id="rId1" Type="http://schemas.openxmlformats.org/officeDocument/2006/relationships/slideLayout" Target="../slideLayouts/slideLayout19.xml"/><Relationship Id="rId5" Type="http://schemas.openxmlformats.org/officeDocument/2006/relationships/image" Target="../media/image19.png"/><Relationship Id="rId4" Type="http://schemas.openxmlformats.org/officeDocument/2006/relationships/image" Target="../media/image18.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418035" y="5816516"/>
            <a:ext cx="4705857" cy="400110"/>
          </a:xfrm>
          <a:prstGeom prst="rect">
            <a:avLst/>
          </a:prstGeom>
          <a:noFill/>
        </p:spPr>
        <p:txBody>
          <a:bodyPr wrap="square" rtlCol="0">
            <a:spAutoFit/>
          </a:bodyPr>
          <a:lstStyle/>
          <a:p>
            <a:r>
              <a:rPr lang="en-US" sz="2000" dirty="0">
                <a:solidFill>
                  <a:srgbClr val="000000"/>
                </a:solidFill>
                <a:latin typeface="Alexandria" pitchFamily="2" charset="-78"/>
                <a:cs typeface="Alexandria" pitchFamily="2" charset="-78"/>
              </a:rPr>
              <a:t>Prepared by Dr. </a:t>
            </a:r>
            <a:r>
              <a:rPr lang="en-US" sz="2000" dirty="0" err="1">
                <a:solidFill>
                  <a:srgbClr val="000000"/>
                </a:solidFill>
                <a:latin typeface="Alexandria" pitchFamily="2" charset="-78"/>
                <a:cs typeface="Alexandria" pitchFamily="2" charset="-78"/>
              </a:rPr>
              <a:t>Alaa</a:t>
            </a:r>
            <a:r>
              <a:rPr lang="en-US" sz="2000" dirty="0">
                <a:solidFill>
                  <a:srgbClr val="000000"/>
                </a:solidFill>
                <a:latin typeface="Alexandria" pitchFamily="2" charset="-78"/>
                <a:cs typeface="Alexandria" pitchFamily="2" charset="-78"/>
              </a:rPr>
              <a:t> Tariq </a:t>
            </a:r>
            <a:r>
              <a:rPr lang="en-US" sz="2000" dirty="0" err="1">
                <a:solidFill>
                  <a:srgbClr val="000000"/>
                </a:solidFill>
                <a:latin typeface="Alexandria" pitchFamily="2" charset="-78"/>
                <a:cs typeface="Alexandria" pitchFamily="2" charset="-78"/>
              </a:rPr>
              <a:t>Eldmrat</a:t>
            </a:r>
            <a:endParaRPr lang="en-US" sz="2000" dirty="0">
              <a:solidFill>
                <a:srgbClr val="000000"/>
              </a:solidFill>
              <a:latin typeface="Alexandria" pitchFamily="2" charset="-78"/>
              <a:cs typeface="Alexandria" pitchFamily="2" charset="-78"/>
            </a:endParaRP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1596235" y="4746017"/>
            <a:ext cx="2349456" cy="529167"/>
          </a:xfrm>
          <a:prstGeom prst="roundRect">
            <a:avLst/>
          </a:prstGeom>
          <a:solidFill>
            <a:srgbClr val="00B0F0"/>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bg1"/>
                </a:solidFill>
                <a:latin typeface="Alexandria" pitchFamily="2" charset="-78"/>
                <a:cs typeface="Alexandria" pitchFamily="2" charset="-78"/>
              </a:rPr>
              <a:t>Lecture </a:t>
            </a:r>
            <a:r>
              <a:rPr lang="ar-EG" sz="2400" b="1" dirty="0">
                <a:solidFill>
                  <a:schemeClr val="bg1"/>
                </a:solidFill>
                <a:latin typeface="Alexandria" pitchFamily="2" charset="-78"/>
                <a:cs typeface="Alexandria" pitchFamily="2" charset="-78"/>
              </a:rPr>
              <a:t>4</a:t>
            </a:r>
            <a:endParaRPr lang="en-US" sz="2400" b="1" dirty="0">
              <a:solidFill>
                <a:schemeClr val="bg1"/>
              </a:solidFill>
              <a:latin typeface="Alexandria" pitchFamily="2" charset="-78"/>
              <a:cs typeface="Alexandria" pitchFamily="2" charset="-78"/>
            </a:endParaRPr>
          </a:p>
        </p:txBody>
      </p:sp>
      <p:sp>
        <p:nvSpPr>
          <p:cNvPr id="46" name="TextBox 45">
            <a:extLst>
              <a:ext uri="{FF2B5EF4-FFF2-40B4-BE49-F238E27FC236}">
                <a16:creationId xmlns:a16="http://schemas.microsoft.com/office/drawing/2014/main" id="{FA59789B-D841-DB76-25B9-1348B202C2B5}"/>
              </a:ext>
            </a:extLst>
          </p:cNvPr>
          <p:cNvSpPr txBox="1"/>
          <p:nvPr/>
        </p:nvSpPr>
        <p:spPr>
          <a:xfrm>
            <a:off x="1337516" y="3234291"/>
            <a:ext cx="2834430" cy="1232902"/>
          </a:xfrm>
          <a:prstGeom prst="rect">
            <a:avLst/>
          </a:prstGeom>
          <a:noFill/>
        </p:spPr>
        <p:txBody>
          <a:bodyPr wrap="none" rtlCol="0">
            <a:spAutoFit/>
          </a:bodyPr>
          <a:lstStyle/>
          <a:p>
            <a:pPr algn="ctr">
              <a:lnSpc>
                <a:spcPct val="200000"/>
              </a:lnSpc>
            </a:pPr>
            <a:r>
              <a:rPr lang="en-US" sz="2000" dirty="0">
                <a:solidFill>
                  <a:srgbClr val="000000"/>
                </a:solidFill>
                <a:latin typeface="Alexandria" pitchFamily="2" charset="-78"/>
                <a:cs typeface="Alexandria" pitchFamily="2" charset="-78"/>
              </a:rPr>
              <a:t>RSC 701</a:t>
            </a:r>
          </a:p>
          <a:p>
            <a:pPr algn="ctr">
              <a:lnSpc>
                <a:spcPct val="200000"/>
              </a:lnSpc>
            </a:pPr>
            <a:r>
              <a:rPr lang="ar-EG" sz="2000" dirty="0">
                <a:solidFill>
                  <a:srgbClr val="000000"/>
                </a:solidFill>
                <a:latin typeface="Alexandria" pitchFamily="2" charset="-78"/>
                <a:cs typeface="Alexandria" pitchFamily="2" charset="-78"/>
              </a:rPr>
              <a:t>ماجستير القيادة التربوية</a:t>
            </a:r>
          </a:p>
        </p:txBody>
      </p:sp>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3"/>
            <a:stretch>
              <a:fillRect t="-1000"/>
            </a:stretch>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مستطيل 1"/>
          <p:cNvSpPr/>
          <p:nvPr/>
        </p:nvSpPr>
        <p:spPr>
          <a:xfrm>
            <a:off x="827319" y="2432247"/>
            <a:ext cx="3887289" cy="523220"/>
          </a:xfrm>
          <a:prstGeom prst="rect">
            <a:avLst/>
          </a:prstGeom>
        </p:spPr>
        <p:txBody>
          <a:bodyPr wrap="square">
            <a:spAutoFit/>
          </a:bodyPr>
          <a:lstStyle/>
          <a:p>
            <a:pPr algn="ctr"/>
            <a:r>
              <a:rPr lang="ar-SA" sz="2800" dirty="0">
                <a:solidFill>
                  <a:srgbClr val="00B0F0"/>
                </a:solidFill>
                <a:latin typeface="Alexandria" pitchFamily="2" charset="-78"/>
                <a:ea typeface="Times New Roman" panose="02020603050405020304" pitchFamily="18" charset="0"/>
                <a:cs typeface="Alexandria"/>
              </a:rPr>
              <a:t>أساليب البحث</a:t>
            </a:r>
          </a:p>
        </p:txBody>
      </p:sp>
      <p:pic>
        <p:nvPicPr>
          <p:cNvPr id="5" name="Graphic 21">
            <a:extLst>
              <a:ext uri="{FF2B5EF4-FFF2-40B4-BE49-F238E27FC236}">
                <a16:creationId xmlns:a16="http://schemas.microsoft.com/office/drawing/2014/main" id="{469B00E8-C753-0D6D-B9A3-94F024BDE178}"/>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extLst>
      <p:ext uri="{BB962C8B-B14F-4D97-AF65-F5344CB8AC3E}">
        <p14:creationId xmlns:p14="http://schemas.microsoft.com/office/powerpoint/2010/main" val="138089206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105769"/>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dirty="0"/>
          </a:p>
        </p:txBody>
      </p:sp>
      <p:sp>
        <p:nvSpPr>
          <p:cNvPr id="4" name="مربع نص 3"/>
          <p:cNvSpPr txBox="1"/>
          <p:nvPr/>
        </p:nvSpPr>
        <p:spPr>
          <a:xfrm>
            <a:off x="5332740" y="2745321"/>
            <a:ext cx="6653849" cy="2553584"/>
          </a:xfrm>
          <a:prstGeom prst="rect">
            <a:avLst/>
          </a:prstGeom>
          <a:noFill/>
        </p:spPr>
        <p:txBody>
          <a:bodyPr wrap="square" rtlCol="1">
            <a:spAutoFit/>
          </a:bodyPr>
          <a:lstStyle/>
          <a:p>
            <a:pPr algn="ctr" rtl="1">
              <a:lnSpc>
                <a:spcPct val="250000"/>
              </a:lnSpc>
            </a:pPr>
            <a:r>
              <a:rPr lang="ar-JO" sz="2400" b="1" dirty="0">
                <a:solidFill>
                  <a:srgbClr val="00B0F0"/>
                </a:solidFill>
                <a:latin typeface="Alexandria" pitchFamily="2" charset="-78"/>
                <a:cs typeface="Alexandria" pitchFamily="2" charset="-78"/>
              </a:rPr>
              <a:t>أساليب البحث</a:t>
            </a:r>
          </a:p>
          <a:p>
            <a:pPr algn="ctr" rtl="1">
              <a:lnSpc>
                <a:spcPct val="250000"/>
              </a:lnSpc>
            </a:pPr>
            <a:r>
              <a:rPr lang="ar-JO" sz="2000" dirty="0">
                <a:solidFill>
                  <a:srgbClr val="000000"/>
                </a:solidFill>
                <a:latin typeface="Alexandria" pitchFamily="2" charset="-78"/>
                <a:cs typeface="Alexandria" pitchFamily="2" charset="-78"/>
              </a:rPr>
              <a:t>مراجعة الأدبيات واستخدام قواعد البيانات والتوثيق</a:t>
            </a:r>
          </a:p>
          <a:p>
            <a:pPr algn="ctr" rtl="1">
              <a:lnSpc>
                <a:spcPct val="250000"/>
              </a:lnSpc>
            </a:pPr>
            <a:endParaRPr lang="ar-JO" sz="2400" b="1" dirty="0">
              <a:solidFill>
                <a:srgbClr val="00B0F0"/>
              </a:solidFill>
              <a:latin typeface="Alexandria" pitchFamily="2" charset="-78"/>
              <a:cs typeface="Alexandria" pitchFamily="2" charset="-78"/>
            </a:endParaRPr>
          </a:p>
        </p:txBody>
      </p:sp>
      <p:pic>
        <p:nvPicPr>
          <p:cNvPr id="9" name="Graphic 21">
            <a:extLst>
              <a:ext uri="{FF2B5EF4-FFF2-40B4-BE49-F238E27FC236}">
                <a16:creationId xmlns:a16="http://schemas.microsoft.com/office/drawing/2014/main" id="{4C345578-888C-CD85-D572-08F459C791F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106796" y="145657"/>
            <a:ext cx="1864715" cy="809204"/>
          </a:xfrm>
          <a:prstGeom prst="rect">
            <a:avLst/>
          </a:prstGeom>
        </p:spPr>
      </p:pic>
      <p:pic>
        <p:nvPicPr>
          <p:cNvPr id="7" name="Picture Placeholder 4">
            <a:extLst>
              <a:ext uri="{FF2B5EF4-FFF2-40B4-BE49-F238E27FC236}">
                <a16:creationId xmlns:a16="http://schemas.microsoft.com/office/drawing/2014/main" id="{8BF499D1-1F1D-149C-D36C-08D62A6F5D3B}"/>
              </a:ext>
            </a:extLst>
          </p:cNvPr>
          <p:cNvPicPr>
            <a:picLocks noChangeAspect="1"/>
          </p:cNvPicPr>
          <p:nvPr/>
        </p:nvPicPr>
        <p:blipFill>
          <a:blip r:embed="rId4" cstate="print">
            <a:extLst>
              <a:ext uri="{28A0092B-C50C-407E-A947-70E740481C1C}">
                <a14:useLocalDpi xmlns:a14="http://schemas.microsoft.com/office/drawing/2010/main" val="0"/>
              </a:ext>
            </a:extLst>
          </a:blip>
          <a:srcRect l="4175" r="4175"/>
          <a:stretch/>
        </p:blipFill>
        <p:spPr>
          <a:xfrm>
            <a:off x="0" y="-105769"/>
            <a:ext cx="8659664" cy="5300798"/>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p:spPr>
      </p:pic>
      <p:sp>
        <p:nvSpPr>
          <p:cNvPr id="3" name="Rectangle 2">
            <a:extLst>
              <a:ext uri="{FF2B5EF4-FFF2-40B4-BE49-F238E27FC236}">
                <a16:creationId xmlns:a16="http://schemas.microsoft.com/office/drawing/2014/main" id="{E6D708D1-EA90-9279-DCCB-C74CE8D4B265}"/>
              </a:ext>
            </a:extLst>
          </p:cNvPr>
          <p:cNvSpPr/>
          <p:nvPr/>
        </p:nvSpPr>
        <p:spPr>
          <a:xfrm>
            <a:off x="9596387" y="6160168"/>
            <a:ext cx="1742173" cy="404261"/>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09591116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11"/>
        <p:cNvGrpSpPr/>
        <p:nvPr/>
      </p:nvGrpSpPr>
      <p:grpSpPr>
        <a:xfrm>
          <a:off x="0" y="0"/>
          <a:ext cx="0" cy="0"/>
          <a:chOff x="0" y="0"/>
          <a:chExt cx="0" cy="0"/>
        </a:xfrm>
      </p:grpSpPr>
      <p:sp>
        <p:nvSpPr>
          <p:cNvPr id="112" name="Google Shape;112;p2"/>
          <p:cNvSpPr/>
          <p:nvPr/>
        </p:nvSpPr>
        <p:spPr>
          <a:xfrm rot="10800000" flipH="1">
            <a:off x="0" y="1028700"/>
            <a:ext cx="11973559" cy="4800600"/>
          </a:xfrm>
          <a:prstGeom prst="round1Rect">
            <a:avLst>
              <a:gd name="adj" fmla="val 32222"/>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117" name="Google Shape;117;p2"/>
          <p:cNvSpPr txBox="1"/>
          <p:nvPr/>
        </p:nvSpPr>
        <p:spPr>
          <a:xfrm>
            <a:off x="6970453" y="1578100"/>
            <a:ext cx="4513709" cy="3539390"/>
          </a:xfrm>
          <a:prstGeom prst="rect">
            <a:avLst/>
          </a:prstGeom>
          <a:noFill/>
          <a:ln>
            <a:noFill/>
          </a:ln>
        </p:spPr>
        <p:txBody>
          <a:bodyPr spcFirstLastPara="1" wrap="square" lIns="91425" tIns="45700" rIns="91425" bIns="45700" anchor="t" anchorCtr="0">
            <a:spAutoFit/>
          </a:bodyPr>
          <a:lstStyle/>
          <a:p>
            <a:pPr marL="342900" marR="0" lvl="0" indent="-342900" algn="r" rtl="1">
              <a:lnSpc>
                <a:spcPct val="200000"/>
              </a:lnSpc>
              <a:spcBef>
                <a:spcPts val="0"/>
              </a:spcBef>
              <a:spcAft>
                <a:spcPts val="0"/>
              </a:spcAft>
              <a:buClr>
                <a:schemeClr val="dk1"/>
              </a:buClr>
              <a:buSzPts val="2400"/>
              <a:buFont typeface="Noto Sans Symbols"/>
              <a:buChar char="❖"/>
            </a:pPr>
            <a:r>
              <a:rPr lang="ar-SA" sz="1600" dirty="0">
                <a:solidFill>
                  <a:schemeClr val="dk1"/>
                </a:solidFill>
                <a:latin typeface="Alexandria" pitchFamily="2" charset="-78"/>
                <a:ea typeface="Calibri"/>
                <a:cs typeface="Alexandria" pitchFamily="2" charset="-78"/>
                <a:sym typeface="Calibri"/>
              </a:rPr>
              <a:t>مقدمة </a:t>
            </a:r>
          </a:p>
          <a:p>
            <a:pPr marL="342900" marR="0" lvl="0" indent="-342900" algn="r" rtl="1">
              <a:lnSpc>
                <a:spcPct val="200000"/>
              </a:lnSpc>
              <a:spcBef>
                <a:spcPts val="0"/>
              </a:spcBef>
              <a:spcAft>
                <a:spcPts val="0"/>
              </a:spcAft>
              <a:buClr>
                <a:schemeClr val="dk1"/>
              </a:buClr>
              <a:buSzPts val="2400"/>
              <a:buFont typeface="Noto Sans Symbols"/>
              <a:buChar char="❖"/>
            </a:pPr>
            <a:r>
              <a:rPr lang="ar-SA" sz="1600" dirty="0">
                <a:solidFill>
                  <a:schemeClr val="dk1"/>
                </a:solidFill>
                <a:latin typeface="Alexandria" pitchFamily="2" charset="-78"/>
                <a:ea typeface="Calibri"/>
                <a:cs typeface="Alexandria" pitchFamily="2" charset="-78"/>
                <a:sym typeface="Calibri"/>
              </a:rPr>
              <a:t>مفهوم مراجعة الأدبيات </a:t>
            </a:r>
          </a:p>
          <a:p>
            <a:pPr marL="342900" marR="0" lvl="0" indent="-342900" algn="r" rtl="1">
              <a:lnSpc>
                <a:spcPct val="200000"/>
              </a:lnSpc>
              <a:spcBef>
                <a:spcPts val="0"/>
              </a:spcBef>
              <a:spcAft>
                <a:spcPts val="0"/>
              </a:spcAft>
              <a:buClr>
                <a:schemeClr val="dk1"/>
              </a:buClr>
              <a:buSzPts val="2400"/>
              <a:buFont typeface="Noto Sans Symbols"/>
              <a:buChar char="❖"/>
            </a:pPr>
            <a:r>
              <a:rPr lang="ar-SA" sz="1600" dirty="0">
                <a:solidFill>
                  <a:schemeClr val="dk1"/>
                </a:solidFill>
                <a:latin typeface="Alexandria" pitchFamily="2" charset="-78"/>
                <a:ea typeface="Calibri"/>
                <a:cs typeface="Alexandria" pitchFamily="2" charset="-78"/>
                <a:sym typeface="Calibri"/>
              </a:rPr>
              <a:t>أهمية مراجعة الأدبيات </a:t>
            </a:r>
          </a:p>
          <a:p>
            <a:pPr marL="342900" marR="0" lvl="0" indent="-342900" algn="r" rtl="1">
              <a:lnSpc>
                <a:spcPct val="200000"/>
              </a:lnSpc>
              <a:spcBef>
                <a:spcPts val="0"/>
              </a:spcBef>
              <a:spcAft>
                <a:spcPts val="0"/>
              </a:spcAft>
              <a:buClr>
                <a:schemeClr val="dk1"/>
              </a:buClr>
              <a:buSzPts val="2400"/>
              <a:buFont typeface="Noto Sans Symbols"/>
              <a:buChar char="❖"/>
            </a:pPr>
            <a:r>
              <a:rPr lang="ar-SA" sz="1600" dirty="0">
                <a:solidFill>
                  <a:schemeClr val="dk1"/>
                </a:solidFill>
                <a:latin typeface="Alexandria" pitchFamily="2" charset="-78"/>
                <a:ea typeface="Calibri"/>
                <a:cs typeface="Alexandria" pitchFamily="2" charset="-78"/>
                <a:sym typeface="Calibri"/>
              </a:rPr>
              <a:t>استخدام قواعد البيانات </a:t>
            </a:r>
          </a:p>
          <a:p>
            <a:pPr marL="342900" marR="0" lvl="0" indent="-342900" algn="r" rtl="1">
              <a:lnSpc>
                <a:spcPct val="200000"/>
              </a:lnSpc>
              <a:spcBef>
                <a:spcPts val="0"/>
              </a:spcBef>
              <a:spcAft>
                <a:spcPts val="0"/>
              </a:spcAft>
              <a:buClr>
                <a:schemeClr val="dk1"/>
              </a:buClr>
              <a:buSzPts val="2400"/>
              <a:buFont typeface="Noto Sans Symbols"/>
              <a:buChar char="❖"/>
            </a:pPr>
            <a:r>
              <a:rPr lang="ar-SA" sz="1600" dirty="0">
                <a:solidFill>
                  <a:schemeClr val="dk1"/>
                </a:solidFill>
                <a:latin typeface="Alexandria" pitchFamily="2" charset="-78"/>
                <a:ea typeface="Calibri"/>
                <a:cs typeface="Alexandria" pitchFamily="2" charset="-78"/>
                <a:sym typeface="Calibri"/>
              </a:rPr>
              <a:t>معايير اختيار الدراسات السابقة</a:t>
            </a:r>
          </a:p>
          <a:p>
            <a:pPr marL="342900" marR="0" lvl="0" indent="-342900" algn="r" rtl="1">
              <a:lnSpc>
                <a:spcPct val="200000"/>
              </a:lnSpc>
              <a:spcBef>
                <a:spcPts val="0"/>
              </a:spcBef>
              <a:spcAft>
                <a:spcPts val="0"/>
              </a:spcAft>
              <a:buClr>
                <a:schemeClr val="dk1"/>
              </a:buClr>
              <a:buSzPts val="2400"/>
              <a:buFont typeface="Noto Sans Symbols"/>
              <a:buChar char="❖"/>
            </a:pPr>
            <a:r>
              <a:rPr lang="ar-SA" sz="1600" dirty="0">
                <a:solidFill>
                  <a:schemeClr val="dk1"/>
                </a:solidFill>
                <a:latin typeface="Alexandria" pitchFamily="2" charset="-78"/>
                <a:ea typeface="Calibri"/>
                <a:cs typeface="Alexandria" pitchFamily="2" charset="-78"/>
                <a:sym typeface="Calibri"/>
              </a:rPr>
              <a:t>معايير نقد الدراسات السابقة</a:t>
            </a:r>
          </a:p>
          <a:p>
            <a:pPr marL="342900" marR="0" lvl="0" indent="-342900" algn="r" rtl="1">
              <a:lnSpc>
                <a:spcPct val="200000"/>
              </a:lnSpc>
              <a:spcBef>
                <a:spcPts val="0"/>
              </a:spcBef>
              <a:spcAft>
                <a:spcPts val="0"/>
              </a:spcAft>
              <a:buClr>
                <a:schemeClr val="dk1"/>
              </a:buClr>
              <a:buSzPts val="2400"/>
              <a:buFont typeface="Noto Sans Symbols"/>
              <a:buChar char="❖"/>
            </a:pPr>
            <a:r>
              <a:rPr lang="ar-SA" sz="1600" dirty="0">
                <a:solidFill>
                  <a:schemeClr val="dk1"/>
                </a:solidFill>
                <a:latin typeface="Alexandria" pitchFamily="2" charset="-78"/>
                <a:ea typeface="Calibri"/>
                <a:cs typeface="Alexandria" pitchFamily="2" charset="-78"/>
                <a:sym typeface="Calibri"/>
              </a:rPr>
              <a:t>التوثيق العلمي</a:t>
            </a:r>
          </a:p>
        </p:txBody>
      </p:sp>
      <p:sp>
        <p:nvSpPr>
          <p:cNvPr id="3" name="TextBox 2">
            <a:extLst>
              <a:ext uri="{FF2B5EF4-FFF2-40B4-BE49-F238E27FC236}">
                <a16:creationId xmlns:a16="http://schemas.microsoft.com/office/drawing/2014/main" id="{79E011B1-D4CD-DA63-024D-8F824E30CF1E}"/>
              </a:ext>
            </a:extLst>
          </p:cNvPr>
          <p:cNvSpPr txBox="1"/>
          <p:nvPr/>
        </p:nvSpPr>
        <p:spPr>
          <a:xfrm>
            <a:off x="2997390" y="1088413"/>
            <a:ext cx="6096000" cy="369332"/>
          </a:xfrm>
          <a:prstGeom prst="rect">
            <a:avLst/>
          </a:prstGeom>
          <a:noFill/>
        </p:spPr>
        <p:txBody>
          <a:bodyPr wrap="square">
            <a:spAutoFit/>
          </a:bodyPr>
          <a:lstStyle/>
          <a:p>
            <a:pPr marL="0" marR="0" lvl="0" indent="0" algn="ctr" rtl="1">
              <a:spcBef>
                <a:spcPts val="0"/>
              </a:spcBef>
              <a:spcAft>
                <a:spcPts val="0"/>
              </a:spcAft>
              <a:buNone/>
            </a:pPr>
            <a:r>
              <a:rPr lang="ar-SA" sz="1800" b="1" dirty="0">
                <a:solidFill>
                  <a:srgbClr val="00AEEF"/>
                </a:solidFill>
                <a:latin typeface="Alexandria" pitchFamily="2" charset="-78"/>
                <a:ea typeface="Calibri"/>
                <a:cs typeface="Alexandria" pitchFamily="2" charset="-78"/>
                <a:sym typeface="Calibri"/>
              </a:rPr>
              <a:t>المحتويات</a:t>
            </a:r>
            <a:endParaRPr lang="en-US" sz="1800" b="1" dirty="0">
              <a:solidFill>
                <a:srgbClr val="00AEEF"/>
              </a:solidFill>
              <a:latin typeface="Alexandria" pitchFamily="2" charset="-78"/>
              <a:cs typeface="Alexandria" pitchFamily="2" charset="-78"/>
              <a:sym typeface="Calibri"/>
            </a:endParaRPr>
          </a:p>
        </p:txBody>
      </p:sp>
      <p:sp>
        <p:nvSpPr>
          <p:cNvPr id="4" name="TextBox 3">
            <a:extLst>
              <a:ext uri="{FF2B5EF4-FFF2-40B4-BE49-F238E27FC236}">
                <a16:creationId xmlns:a16="http://schemas.microsoft.com/office/drawing/2014/main" id="{BEFDF1D0-63FA-01A3-3096-72C0E0466E6F}"/>
              </a:ext>
            </a:extLst>
          </p:cNvPr>
          <p:cNvSpPr txBox="1"/>
          <p:nvPr/>
        </p:nvSpPr>
        <p:spPr>
          <a:xfrm>
            <a:off x="2849826" y="1860497"/>
            <a:ext cx="4838700" cy="1989712"/>
          </a:xfrm>
          <a:prstGeom prst="rect">
            <a:avLst/>
          </a:prstGeom>
          <a:noFill/>
        </p:spPr>
        <p:txBody>
          <a:bodyPr wrap="square">
            <a:spAutoFit/>
          </a:bodyPr>
          <a:lstStyle/>
          <a:p>
            <a:pPr marL="342900" marR="0" lvl="0" indent="-342900" algn="r" rtl="1">
              <a:lnSpc>
                <a:spcPct val="200000"/>
              </a:lnSpc>
              <a:spcBef>
                <a:spcPts val="0"/>
              </a:spcBef>
              <a:spcAft>
                <a:spcPts val="0"/>
              </a:spcAft>
              <a:buClr>
                <a:schemeClr val="dk1"/>
              </a:buClr>
              <a:buSzPts val="2400"/>
              <a:buFont typeface="Noto Sans Symbols"/>
              <a:buChar char="❖"/>
            </a:pPr>
            <a:r>
              <a:rPr lang="ar-SA" sz="1600" dirty="0">
                <a:solidFill>
                  <a:schemeClr val="dk1"/>
                </a:solidFill>
                <a:latin typeface="Alexandria" pitchFamily="2" charset="-78"/>
                <a:ea typeface="Calibri"/>
                <a:cs typeface="Alexandria" pitchFamily="2" charset="-78"/>
                <a:sym typeface="Calibri"/>
              </a:rPr>
              <a:t>مفهوم التوثيق في البحث العلمي </a:t>
            </a:r>
          </a:p>
          <a:p>
            <a:pPr marL="342900" marR="0" lvl="0" indent="-342900" algn="r" rtl="1">
              <a:lnSpc>
                <a:spcPct val="200000"/>
              </a:lnSpc>
              <a:spcBef>
                <a:spcPts val="0"/>
              </a:spcBef>
              <a:spcAft>
                <a:spcPts val="0"/>
              </a:spcAft>
              <a:buClr>
                <a:schemeClr val="dk1"/>
              </a:buClr>
              <a:buSzPts val="2400"/>
              <a:buFont typeface="Noto Sans Symbols"/>
              <a:buChar char="❖"/>
            </a:pPr>
            <a:r>
              <a:rPr lang="ar-SA" sz="1600" dirty="0">
                <a:solidFill>
                  <a:schemeClr val="dk1"/>
                </a:solidFill>
                <a:latin typeface="Alexandria" pitchFamily="2" charset="-78"/>
                <a:ea typeface="Calibri"/>
                <a:cs typeface="Alexandria" pitchFamily="2" charset="-78"/>
                <a:sym typeface="Calibri"/>
              </a:rPr>
              <a:t>أهداف التوثيق في البحث العلمي </a:t>
            </a:r>
          </a:p>
          <a:p>
            <a:pPr marL="342900" marR="0" lvl="0" indent="-342900" algn="r" rtl="1">
              <a:lnSpc>
                <a:spcPct val="200000"/>
              </a:lnSpc>
              <a:spcBef>
                <a:spcPts val="0"/>
              </a:spcBef>
              <a:spcAft>
                <a:spcPts val="0"/>
              </a:spcAft>
              <a:buClr>
                <a:schemeClr val="dk1"/>
              </a:buClr>
              <a:buSzPts val="2400"/>
              <a:buFont typeface="Noto Sans Symbols"/>
              <a:buChar char="❖"/>
            </a:pPr>
            <a:r>
              <a:rPr lang="ar-SA" sz="1600" dirty="0">
                <a:solidFill>
                  <a:schemeClr val="dk1"/>
                </a:solidFill>
                <a:latin typeface="Alexandria" pitchFamily="2" charset="-78"/>
                <a:ea typeface="Calibri"/>
                <a:cs typeface="Alexandria" pitchFamily="2" charset="-78"/>
                <a:sym typeface="Calibri"/>
              </a:rPr>
              <a:t>طرائق التوثيق في البحوث العلمية</a:t>
            </a:r>
          </a:p>
          <a:p>
            <a:pPr marL="342900" marR="0" lvl="0" indent="-342900" algn="r" rtl="1">
              <a:lnSpc>
                <a:spcPct val="200000"/>
              </a:lnSpc>
              <a:spcBef>
                <a:spcPts val="0"/>
              </a:spcBef>
              <a:spcAft>
                <a:spcPts val="0"/>
              </a:spcAft>
              <a:buClr>
                <a:schemeClr val="dk1"/>
              </a:buClr>
              <a:buSzPts val="2400"/>
              <a:buFont typeface="Noto Sans Symbols"/>
              <a:buChar char="❖"/>
            </a:pPr>
            <a:r>
              <a:rPr lang="ar-SA" sz="1600" dirty="0">
                <a:solidFill>
                  <a:schemeClr val="dk1"/>
                </a:solidFill>
                <a:latin typeface="Alexandria" pitchFamily="2" charset="-78"/>
                <a:ea typeface="Calibri"/>
                <a:cs typeface="Alexandria" pitchFamily="2" charset="-78"/>
                <a:sym typeface="Calibri"/>
              </a:rPr>
              <a:t>خاتمة</a:t>
            </a:r>
          </a:p>
        </p:txBody>
      </p:sp>
      <p:pic>
        <p:nvPicPr>
          <p:cNvPr id="7" name="Graphic 6">
            <a:extLst>
              <a:ext uri="{FF2B5EF4-FFF2-40B4-BE49-F238E27FC236}">
                <a16:creationId xmlns:a16="http://schemas.microsoft.com/office/drawing/2014/main" id="{AC431688-064B-49AE-61F1-3807850964D2}"/>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85486" y="1731056"/>
            <a:ext cx="3218007" cy="3233478"/>
          </a:xfrm>
          <a:prstGeom prst="rect">
            <a:avLst/>
          </a:prstGeom>
        </p:spPr>
      </p:pic>
      <p:sp>
        <p:nvSpPr>
          <p:cNvPr id="2" name="Rectangle 1">
            <a:extLst>
              <a:ext uri="{FF2B5EF4-FFF2-40B4-BE49-F238E27FC236}">
                <a16:creationId xmlns:a16="http://schemas.microsoft.com/office/drawing/2014/main" id="{7FF87870-4D4C-DA10-A248-4653EC56B444}"/>
              </a:ext>
            </a:extLst>
          </p:cNvPr>
          <p:cNvSpPr/>
          <p:nvPr/>
        </p:nvSpPr>
        <p:spPr>
          <a:xfrm>
            <a:off x="9596387" y="6160168"/>
            <a:ext cx="1742173" cy="404261"/>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Google Shape;112;p2">
            <a:extLst>
              <a:ext uri="{FF2B5EF4-FFF2-40B4-BE49-F238E27FC236}">
                <a16:creationId xmlns:a16="http://schemas.microsoft.com/office/drawing/2014/main" id="{75FBC489-E822-D9FB-3D3E-7C9B1523CE08}"/>
              </a:ext>
            </a:extLst>
          </p:cNvPr>
          <p:cNvSpPr/>
          <p:nvPr/>
        </p:nvSpPr>
        <p:spPr>
          <a:xfrm rot="10800000" flipH="1">
            <a:off x="128568" y="1849715"/>
            <a:ext cx="11934865" cy="3387166"/>
          </a:xfrm>
          <a:prstGeom prst="round1Rect">
            <a:avLst>
              <a:gd name="adj" fmla="val 28080"/>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3" name="مربع نص 2"/>
          <p:cNvSpPr txBox="1"/>
          <p:nvPr/>
        </p:nvSpPr>
        <p:spPr>
          <a:xfrm>
            <a:off x="619970" y="1895535"/>
            <a:ext cx="11123509" cy="3066930"/>
          </a:xfrm>
          <a:prstGeom prst="rect">
            <a:avLst/>
          </a:prstGeom>
          <a:noFill/>
        </p:spPr>
        <p:txBody>
          <a:bodyPr wrap="square" rtlCol="1">
            <a:spAutoFit/>
          </a:bodyPr>
          <a:lstStyle/>
          <a:p>
            <a:pPr algn="just" rtl="1">
              <a:lnSpc>
                <a:spcPct val="250000"/>
              </a:lnSpc>
            </a:pPr>
            <a:r>
              <a:rPr lang="ar-SA" sz="1600" dirty="0">
                <a:latin typeface="Alexandria" pitchFamily="2" charset="-78"/>
                <a:cs typeface="Alexandria" pitchFamily="2" charset="-78"/>
              </a:rPr>
              <a:t>تحتل مراجعة أدبيات البحث العلمي (الدراسات السابقة) ركنا أساسيا في البحث الأكاديمي، لما تؤديه من دور جوهري في استقراء ما أنجز عن موضوع البحث، وفي توسيع مدارك الباحث، وزيادة حصيلته من المعرفة عن الموضوع الذي يبحثه، والتطورات الحاصلة فيه. كما أنها تساعد الباحثين على الاطلاع على جهود السابقين منهم، والإلمام بالنتائج التي خلصت إليها دراساتهم، أي أنها تشكل الخلفية المعرفية الشاملة بأبعاد الموضوع، والتي على ضوئها يستطيع أن يباشر في بحثه، وأن يرسم له مسارا مغايرا تتحقق من خلاله الإضافة المعرفية المميزة، والأصالة البحثية. </a:t>
            </a:r>
          </a:p>
        </p:txBody>
      </p:sp>
      <p:sp>
        <p:nvSpPr>
          <p:cNvPr id="8" name="TextBox 7">
            <a:extLst>
              <a:ext uri="{FF2B5EF4-FFF2-40B4-BE49-F238E27FC236}">
                <a16:creationId xmlns:a16="http://schemas.microsoft.com/office/drawing/2014/main" id="{80281482-FC9A-F8A5-582C-8B5241A6066D}"/>
              </a:ext>
            </a:extLst>
          </p:cNvPr>
          <p:cNvSpPr txBox="1"/>
          <p:nvPr/>
        </p:nvSpPr>
        <p:spPr>
          <a:xfrm>
            <a:off x="4744768" y="360418"/>
            <a:ext cx="1940583" cy="400110"/>
          </a:xfrm>
          <a:prstGeom prst="rect">
            <a:avLst/>
          </a:prstGeom>
          <a:noFill/>
        </p:spPr>
        <p:txBody>
          <a:bodyPr wrap="square">
            <a:spAutoFit/>
          </a:bodyPr>
          <a:lstStyle/>
          <a:p>
            <a:pPr algn="ctr" rtl="1"/>
            <a:r>
              <a:rPr lang="ar-SA" sz="2000" b="1" dirty="0">
                <a:solidFill>
                  <a:srgbClr val="00AEEF"/>
                </a:solidFill>
                <a:latin typeface="Alexandria" pitchFamily="2" charset="-78"/>
                <a:ea typeface="Calibri"/>
                <a:cs typeface="Alexandria" pitchFamily="2" charset="-78"/>
                <a:sym typeface="Calibri"/>
              </a:rPr>
              <a:t>المقدمة</a:t>
            </a:r>
            <a:endParaRPr lang="en-US" sz="2000" dirty="0">
              <a:solidFill>
                <a:srgbClr val="00AEEF"/>
              </a:solidFill>
            </a:endParaRPr>
          </a:p>
        </p:txBody>
      </p:sp>
      <p:sp>
        <p:nvSpPr>
          <p:cNvPr id="2" name="Rectangle 1">
            <a:extLst>
              <a:ext uri="{FF2B5EF4-FFF2-40B4-BE49-F238E27FC236}">
                <a16:creationId xmlns:a16="http://schemas.microsoft.com/office/drawing/2014/main" id="{7F0540B9-BDD9-56A9-24F5-65465E9DA815}"/>
              </a:ext>
            </a:extLst>
          </p:cNvPr>
          <p:cNvSpPr/>
          <p:nvPr/>
        </p:nvSpPr>
        <p:spPr>
          <a:xfrm>
            <a:off x="9596387" y="6160168"/>
            <a:ext cx="1742173" cy="404261"/>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43182124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177;p7">
            <a:extLst>
              <a:ext uri="{FF2B5EF4-FFF2-40B4-BE49-F238E27FC236}">
                <a16:creationId xmlns:a16="http://schemas.microsoft.com/office/drawing/2014/main" id="{E064EE44-9DE4-0152-8B79-A0893490D6AE}"/>
              </a:ext>
            </a:extLst>
          </p:cNvPr>
          <p:cNvSpPr/>
          <p:nvPr/>
        </p:nvSpPr>
        <p:spPr>
          <a:xfrm>
            <a:off x="456892" y="1642590"/>
            <a:ext cx="4128422" cy="46510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4" name="Google Shape;178;p7">
            <a:extLst>
              <a:ext uri="{FF2B5EF4-FFF2-40B4-BE49-F238E27FC236}">
                <a16:creationId xmlns:a16="http://schemas.microsoft.com/office/drawing/2014/main" id="{8A6714DE-205D-0281-63E8-23FD968C96E4}"/>
              </a:ext>
            </a:extLst>
          </p:cNvPr>
          <p:cNvSpPr/>
          <p:nvPr/>
        </p:nvSpPr>
        <p:spPr>
          <a:xfrm>
            <a:off x="901053" y="1885612"/>
            <a:ext cx="11155680" cy="412887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 name="مربع نص 1"/>
          <p:cNvSpPr txBox="1"/>
          <p:nvPr/>
        </p:nvSpPr>
        <p:spPr>
          <a:xfrm>
            <a:off x="1098399" y="1892385"/>
            <a:ext cx="10760988" cy="4401205"/>
          </a:xfrm>
          <a:prstGeom prst="rect">
            <a:avLst/>
          </a:prstGeom>
          <a:noFill/>
        </p:spPr>
        <p:txBody>
          <a:bodyPr wrap="square" rtlCol="1">
            <a:spAutoFit/>
          </a:bodyPr>
          <a:lstStyle/>
          <a:p>
            <a:pPr indent="457200" algn="r" rtl="1">
              <a:lnSpc>
                <a:spcPct val="150000"/>
              </a:lnSpc>
            </a:pPr>
            <a:r>
              <a:rPr lang="ar-SA" sz="1600" dirty="0">
                <a:latin typeface="Alexandria" pitchFamily="2" charset="-78"/>
                <a:cs typeface="Alexandria" pitchFamily="2" charset="-78"/>
              </a:rPr>
              <a:t>إن واقع الخبرة العملية في مجال الإشراف على البحوث الأكاديمية، ومناقشتها، وتحكيم المرسل منها للنشر بالمجلات المحكمة أو للعرض بالمؤتمرات العلمية يكشف بوضوح الصعوبات التي تواجه الباحثين المبتدئين في مراجعة الدراسات السابقة. بل إن بعض الطلاب يعدها عبنا ثقيلا يتحمله الباحث، لا فائدة ترجى منها، ويتصور أن باستطاعته إنجاز بحث مميز من دون الرجوع إلى بحوث السابقين، وهدر الوقت والجهد في الاطلاع عليها. </a:t>
            </a:r>
            <a:endParaRPr lang="ar-JO" sz="1600" dirty="0">
              <a:latin typeface="Alexandria" pitchFamily="2" charset="-78"/>
              <a:cs typeface="Alexandria" pitchFamily="2" charset="-78"/>
            </a:endParaRPr>
          </a:p>
          <a:p>
            <a:pPr indent="457200" algn="r" rtl="1">
              <a:lnSpc>
                <a:spcPct val="150000"/>
              </a:lnSpc>
            </a:pPr>
            <a:r>
              <a:rPr lang="ar-SA" sz="1600" dirty="0">
                <a:latin typeface="Alexandria" pitchFamily="2" charset="-78"/>
                <a:cs typeface="Alexandria" pitchFamily="2" charset="-78"/>
              </a:rPr>
              <a:t>وقد يلجأ العديد من الطلبة المبتدئين إلى استنساخ مراجعات جاهزة أنجزها باحثون آخرون، أو يعمدون إلى التلخيص السطحي المتسرع للدراسات التي عثروا عليها بالاعتماد على ملخصاتها، أو يرفضون الاطلاع على ما كتب عن الموضوع باللغات الأجنبية، ويطالبون الأستاذ المشرف بقبول عدد محدود من الدراسات السابقة لا تحيط بأبعاد الموضوع، ومن جانب آخر فإن البحوث التي تفتقر إلى التفسير العميق لبياناتها، والمناقشة المثمرة لنتائجها، هي في الغالب بحوث لم يبذل أصحابها الجهد اللازم في انتقاء أجود الدراسات السابقة المرتبطة بمواضيعهم البحثية، والاطلاع على أطرها النظرية والمنهجية ونتائجها. وهناك العديد من المواقف تنبع جميعها من الجهل بأهمية الدراسات السابقة ودورها في جودة الإنتاج العلمي. </a:t>
            </a:r>
            <a:endParaRPr lang="en-US" sz="1600" dirty="0">
              <a:latin typeface="Alexandria" pitchFamily="2" charset="-78"/>
              <a:cs typeface="Alexandria" pitchFamily="2" charset="-78"/>
            </a:endParaRPr>
          </a:p>
          <a:p>
            <a:pPr algn="r" rtl="1"/>
            <a:endParaRPr lang="en-US" sz="1600" dirty="0">
              <a:latin typeface="Alexandria" pitchFamily="2" charset="-78"/>
              <a:cs typeface="Alexandria" pitchFamily="2" charset="-78"/>
            </a:endParaRPr>
          </a:p>
        </p:txBody>
      </p:sp>
      <p:sp>
        <p:nvSpPr>
          <p:cNvPr id="5" name="Rectangle 4">
            <a:extLst>
              <a:ext uri="{FF2B5EF4-FFF2-40B4-BE49-F238E27FC236}">
                <a16:creationId xmlns:a16="http://schemas.microsoft.com/office/drawing/2014/main" id="{F5522C02-C0EB-969F-C140-99237DB828B7}"/>
              </a:ext>
            </a:extLst>
          </p:cNvPr>
          <p:cNvSpPr/>
          <p:nvPr/>
        </p:nvSpPr>
        <p:spPr>
          <a:xfrm>
            <a:off x="0" y="6371924"/>
            <a:ext cx="12191999" cy="404261"/>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43439664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177;p7">
            <a:extLst>
              <a:ext uri="{FF2B5EF4-FFF2-40B4-BE49-F238E27FC236}">
                <a16:creationId xmlns:a16="http://schemas.microsoft.com/office/drawing/2014/main" id="{080AD7DD-1398-188D-E304-BDE7EB054717}"/>
              </a:ext>
            </a:extLst>
          </p:cNvPr>
          <p:cNvSpPr/>
          <p:nvPr/>
        </p:nvSpPr>
        <p:spPr>
          <a:xfrm>
            <a:off x="456892" y="1642590"/>
            <a:ext cx="4128422" cy="46510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r" rtl="0">
              <a:spcBef>
                <a:spcPts val="0"/>
              </a:spcBef>
              <a:spcAft>
                <a:spcPts val="0"/>
              </a:spcAft>
              <a:buNone/>
            </a:pPr>
            <a:endParaRPr sz="1800">
              <a:solidFill>
                <a:schemeClr val="lt1"/>
              </a:solidFill>
              <a:latin typeface="Calibri"/>
              <a:ea typeface="Calibri"/>
              <a:cs typeface="Calibri"/>
              <a:sym typeface="Calibri"/>
            </a:endParaRPr>
          </a:p>
        </p:txBody>
      </p:sp>
      <p:sp>
        <p:nvSpPr>
          <p:cNvPr id="4" name="Google Shape;178;p7">
            <a:extLst>
              <a:ext uri="{FF2B5EF4-FFF2-40B4-BE49-F238E27FC236}">
                <a16:creationId xmlns:a16="http://schemas.microsoft.com/office/drawing/2014/main" id="{BBB73FF0-0339-3EF6-CEF8-414169954D85}"/>
              </a:ext>
            </a:extLst>
          </p:cNvPr>
          <p:cNvSpPr/>
          <p:nvPr/>
        </p:nvSpPr>
        <p:spPr>
          <a:xfrm>
            <a:off x="901053" y="1885612"/>
            <a:ext cx="11155680" cy="412887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r" rtl="0">
              <a:spcBef>
                <a:spcPts val="0"/>
              </a:spcBef>
              <a:spcAft>
                <a:spcPts val="0"/>
              </a:spcAft>
              <a:buNone/>
            </a:pPr>
            <a:endParaRPr sz="1800">
              <a:solidFill>
                <a:schemeClr val="lt1"/>
              </a:solidFill>
              <a:latin typeface="Calibri"/>
              <a:ea typeface="Calibri"/>
              <a:cs typeface="Calibri"/>
              <a:sym typeface="Calibri"/>
            </a:endParaRPr>
          </a:p>
        </p:txBody>
      </p:sp>
      <p:sp>
        <p:nvSpPr>
          <p:cNvPr id="2" name="مربع نص 1"/>
          <p:cNvSpPr txBox="1"/>
          <p:nvPr/>
        </p:nvSpPr>
        <p:spPr>
          <a:xfrm>
            <a:off x="1069521" y="2001725"/>
            <a:ext cx="10665587" cy="3784947"/>
          </a:xfrm>
          <a:prstGeom prst="rect">
            <a:avLst/>
          </a:prstGeom>
          <a:noFill/>
        </p:spPr>
        <p:txBody>
          <a:bodyPr wrap="square" rtlCol="1">
            <a:spAutoFit/>
          </a:bodyPr>
          <a:lstStyle/>
          <a:p>
            <a:pPr indent="457200" algn="r" rtl="1">
              <a:lnSpc>
                <a:spcPct val="150000"/>
              </a:lnSpc>
            </a:pPr>
            <a:r>
              <a:rPr lang="ar-SA" dirty="0">
                <a:latin typeface="Alexandria" pitchFamily="2" charset="-78"/>
                <a:cs typeface="Alexandria" pitchFamily="2" charset="-78"/>
              </a:rPr>
              <a:t>استنادا إلى هذه المؤشرات، وبالنظر للدور الكبير الذي تؤديه مراجعة الدراسات السابقة في توسيع آفاق البحث العلمي، وتقديم رؤية تحليلية نقدية لما أنجز من دراسات أكاديمية في مختلف حقوله المعرفية، وإضافة لبنات جديدة في صرح بنائه العلمي، فإن مفهوم </a:t>
            </a:r>
            <a:r>
              <a:rPr lang="ar-SA" b="1" dirty="0">
                <a:latin typeface="Alexandria" pitchFamily="2" charset="-78"/>
                <a:cs typeface="Alexandria" pitchFamily="2" charset="-78"/>
              </a:rPr>
              <a:t>مراجعة الدراسات السابقة </a:t>
            </a:r>
            <a:r>
              <a:rPr lang="ar-SA" dirty="0">
                <a:latin typeface="Alexandria" pitchFamily="2" charset="-78"/>
                <a:cs typeface="Alexandria" pitchFamily="2" charset="-78"/>
              </a:rPr>
              <a:t>يشير إلى : محاولة رسم الحدود الفاصلة بين المعلوم والمجهول حول موضوع البحث.</a:t>
            </a:r>
            <a:endParaRPr lang="ar-EG" dirty="0">
              <a:latin typeface="Alexandria" pitchFamily="2" charset="-78"/>
              <a:cs typeface="Alexandria" pitchFamily="2" charset="-78"/>
            </a:endParaRPr>
          </a:p>
          <a:p>
            <a:pPr indent="457200" algn="r" rtl="1">
              <a:lnSpc>
                <a:spcPct val="150000"/>
              </a:lnSpc>
            </a:pPr>
            <a:r>
              <a:rPr lang="ar-SA" dirty="0">
                <a:latin typeface="Alexandria" pitchFamily="2" charset="-78"/>
                <a:cs typeface="Alexandria" pitchFamily="2" charset="-78"/>
              </a:rPr>
              <a:t>وتشير إلى تلك الجهود التي يبذلها الباحث للتمييز بين ما تم اكتشافه حول موضوع البحث وما يزال مجهولا لم يُطرق بعد.</a:t>
            </a:r>
            <a:endParaRPr lang="en-US" dirty="0">
              <a:latin typeface="Alexandria" pitchFamily="2" charset="-78"/>
              <a:cs typeface="Alexandria" pitchFamily="2" charset="-78"/>
            </a:endParaRPr>
          </a:p>
          <a:p>
            <a:pPr indent="457200" algn="r" rtl="1">
              <a:lnSpc>
                <a:spcPct val="150000"/>
              </a:lnSpc>
            </a:pPr>
            <a:r>
              <a:rPr lang="ar-SA" dirty="0">
                <a:latin typeface="Alexandria" pitchFamily="2" charset="-78"/>
                <a:cs typeface="Alexandria" pitchFamily="2" charset="-78"/>
              </a:rPr>
              <a:t>ولذلك يشترط في عملية المراجعة هذه السعة والشمول، فلا تكون مقصورة على الدراسات المحلية أو الإقليمية فقط، وإنما ينبغي أن تكون شاملة لكل ما كتب عن الموضوع من دراسات أكاديمية منشورة وغير منشورة. </a:t>
            </a:r>
            <a:endParaRPr lang="en-US" dirty="0">
              <a:latin typeface="Alexandria" pitchFamily="2" charset="-78"/>
              <a:cs typeface="Alexandria" pitchFamily="2" charset="-78"/>
            </a:endParaRPr>
          </a:p>
        </p:txBody>
      </p:sp>
      <p:sp>
        <p:nvSpPr>
          <p:cNvPr id="5" name="TextBox 4">
            <a:extLst>
              <a:ext uri="{FF2B5EF4-FFF2-40B4-BE49-F238E27FC236}">
                <a16:creationId xmlns:a16="http://schemas.microsoft.com/office/drawing/2014/main" id="{1A72C8AC-A70B-30AA-2124-28823CC3765F}"/>
              </a:ext>
            </a:extLst>
          </p:cNvPr>
          <p:cNvSpPr txBox="1"/>
          <p:nvPr/>
        </p:nvSpPr>
        <p:spPr>
          <a:xfrm>
            <a:off x="4269922" y="360418"/>
            <a:ext cx="3143250" cy="400110"/>
          </a:xfrm>
          <a:prstGeom prst="rect">
            <a:avLst/>
          </a:prstGeom>
          <a:noFill/>
        </p:spPr>
        <p:txBody>
          <a:bodyPr wrap="square">
            <a:spAutoFit/>
          </a:bodyPr>
          <a:lstStyle/>
          <a:p>
            <a:pPr algn="r" rtl="1"/>
            <a:r>
              <a:rPr lang="ar-SA" sz="2000" b="1" dirty="0">
                <a:solidFill>
                  <a:srgbClr val="00AEEF"/>
                </a:solidFill>
                <a:latin typeface="Alexandria" pitchFamily="2" charset="-78"/>
                <a:ea typeface="Calibri"/>
                <a:cs typeface="Alexandria" pitchFamily="2" charset="-78"/>
                <a:sym typeface="Calibri"/>
              </a:rPr>
              <a:t>مفهوم مراجعة الأدبيات </a:t>
            </a:r>
          </a:p>
        </p:txBody>
      </p:sp>
      <p:sp>
        <p:nvSpPr>
          <p:cNvPr id="6" name="Rectangle 5">
            <a:extLst>
              <a:ext uri="{FF2B5EF4-FFF2-40B4-BE49-F238E27FC236}">
                <a16:creationId xmlns:a16="http://schemas.microsoft.com/office/drawing/2014/main" id="{7D932F3C-BF64-7E59-F578-24A816D6651D}"/>
              </a:ext>
            </a:extLst>
          </p:cNvPr>
          <p:cNvSpPr/>
          <p:nvPr/>
        </p:nvSpPr>
        <p:spPr>
          <a:xfrm>
            <a:off x="0" y="6371924"/>
            <a:ext cx="12191999" cy="404261"/>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419634423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Google Shape;177;p7">
            <a:extLst>
              <a:ext uri="{FF2B5EF4-FFF2-40B4-BE49-F238E27FC236}">
                <a16:creationId xmlns:a16="http://schemas.microsoft.com/office/drawing/2014/main" id="{823170C2-03F5-4510-B21B-BBA6F5C5A536}"/>
              </a:ext>
            </a:extLst>
          </p:cNvPr>
          <p:cNvSpPr/>
          <p:nvPr/>
        </p:nvSpPr>
        <p:spPr>
          <a:xfrm>
            <a:off x="456892" y="1642590"/>
            <a:ext cx="4128422" cy="46510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r" rtl="0">
              <a:spcBef>
                <a:spcPts val="0"/>
              </a:spcBef>
              <a:spcAft>
                <a:spcPts val="0"/>
              </a:spcAft>
              <a:buNone/>
            </a:pPr>
            <a:endParaRPr sz="1800" dirty="0">
              <a:solidFill>
                <a:schemeClr val="lt1"/>
              </a:solidFill>
              <a:latin typeface="Calibri"/>
              <a:ea typeface="Calibri"/>
              <a:cs typeface="Calibri"/>
              <a:sym typeface="Calibri"/>
            </a:endParaRPr>
          </a:p>
        </p:txBody>
      </p:sp>
      <p:sp>
        <p:nvSpPr>
          <p:cNvPr id="6" name="Google Shape;178;p7">
            <a:extLst>
              <a:ext uri="{FF2B5EF4-FFF2-40B4-BE49-F238E27FC236}">
                <a16:creationId xmlns:a16="http://schemas.microsoft.com/office/drawing/2014/main" id="{33447D24-1C0C-E5DA-309F-80740FD07147}"/>
              </a:ext>
            </a:extLst>
          </p:cNvPr>
          <p:cNvSpPr/>
          <p:nvPr/>
        </p:nvSpPr>
        <p:spPr>
          <a:xfrm>
            <a:off x="901053" y="1885612"/>
            <a:ext cx="11155680" cy="412887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r" rtl="0">
              <a:spcBef>
                <a:spcPts val="0"/>
              </a:spcBef>
              <a:spcAft>
                <a:spcPts val="0"/>
              </a:spcAft>
              <a:buNone/>
            </a:pPr>
            <a:endParaRPr sz="1800">
              <a:solidFill>
                <a:schemeClr val="lt1"/>
              </a:solidFill>
              <a:latin typeface="Calibri"/>
              <a:ea typeface="Calibri"/>
              <a:cs typeface="Calibri"/>
              <a:sym typeface="Calibri"/>
            </a:endParaRPr>
          </a:p>
        </p:txBody>
      </p:sp>
      <p:sp>
        <p:nvSpPr>
          <p:cNvPr id="2" name="مربع نص 1"/>
          <p:cNvSpPr txBox="1"/>
          <p:nvPr/>
        </p:nvSpPr>
        <p:spPr>
          <a:xfrm>
            <a:off x="1159439" y="2144683"/>
            <a:ext cx="10515908" cy="3744038"/>
          </a:xfrm>
          <a:prstGeom prst="rect">
            <a:avLst/>
          </a:prstGeom>
          <a:noFill/>
        </p:spPr>
        <p:txBody>
          <a:bodyPr wrap="square" rtlCol="1">
            <a:spAutoFit/>
          </a:bodyPr>
          <a:lstStyle/>
          <a:p>
            <a:pPr indent="457200" algn="r" rtl="1">
              <a:lnSpc>
                <a:spcPct val="150000"/>
              </a:lnSpc>
            </a:pPr>
            <a:r>
              <a:rPr lang="ar-JO" sz="1600" dirty="0">
                <a:latin typeface="Alexandria" pitchFamily="2" charset="-78"/>
                <a:cs typeface="Alexandria" pitchFamily="2" charset="-78"/>
              </a:rPr>
              <a:t>و</a:t>
            </a:r>
            <a:r>
              <a:rPr lang="ar-SA" sz="1600" dirty="0">
                <a:latin typeface="Alexandria" pitchFamily="2" charset="-78"/>
                <a:cs typeface="Alexandria" pitchFamily="2" charset="-78"/>
              </a:rPr>
              <a:t>تعرف</a:t>
            </a:r>
            <a:r>
              <a:rPr lang="ar-SA" sz="1600" b="1" dirty="0">
                <a:latin typeface="Alexandria" pitchFamily="2" charset="-78"/>
                <a:cs typeface="Alexandria" pitchFamily="2" charset="-78"/>
              </a:rPr>
              <a:t> الدراسات السابقة </a:t>
            </a:r>
            <a:r>
              <a:rPr lang="ar-SA" sz="1600" dirty="0">
                <a:latin typeface="Alexandria" pitchFamily="2" charset="-78"/>
                <a:cs typeface="Alexandria" pitchFamily="2" charset="-78"/>
              </a:rPr>
              <a:t>بأنها : الجهود البشرية السابقة التي بحثت الموضوع الذي يدرسه الباحث بعينه، أو موضوعا مقاربا له، من زاوية من الزوايا، مما تم نشره محليا أو دوليا، بشرط أن تكون مساهمة ذات قيمة علمية ولا يندرج تحت هذه الدراسات ما يعد كتبا ومؤلفات علمية، وعليه تشمل الدراسات السابقة التي يخضعها الباحث للمراجعة النقدية، كل البحوث السابقة في مجال التخصص، من رسائل جامعية سواء أكانت رسائل دكتوراه، أم رسائل ماجستير، أم بحوث علمية محكمة</a:t>
            </a:r>
            <a:r>
              <a:rPr lang="ar-JO" sz="1600" dirty="0">
                <a:latin typeface="Alexandria" pitchFamily="2" charset="-78"/>
                <a:cs typeface="Alexandria" pitchFamily="2" charset="-78"/>
              </a:rPr>
              <a:t>.</a:t>
            </a:r>
          </a:p>
          <a:p>
            <a:pPr indent="457200" algn="r" rtl="1">
              <a:lnSpc>
                <a:spcPct val="150000"/>
              </a:lnSpc>
            </a:pPr>
            <a:r>
              <a:rPr lang="ar-SA" sz="1600" dirty="0">
                <a:latin typeface="Alexandria" pitchFamily="2" charset="-78"/>
                <a:cs typeface="Alexandria" pitchFamily="2" charset="-78"/>
              </a:rPr>
              <a:t> وهي تلك البحوث التي تنشر في المجلات التي تخضع مواد النشر فيها لتحكيم علمي من خبراء متخصصين مثل مجلات الجامعات والكليات والمراكز العلمية، فضلا عن أعمال المؤتمرات العلمية المنشورة وغير المنشورة. وتتطلب الاستعانة بها أكثر من مجرد عرضها عرضا </a:t>
            </a:r>
            <a:r>
              <a:rPr lang="ar-SA" sz="1600" dirty="0" err="1">
                <a:latin typeface="Alexandria" pitchFamily="2" charset="-78"/>
                <a:cs typeface="Alexandria" pitchFamily="2" charset="-78"/>
              </a:rPr>
              <a:t>سردياً</a:t>
            </a:r>
            <a:r>
              <a:rPr lang="ar-SA" sz="1600" dirty="0">
                <a:latin typeface="Alexandria" pitchFamily="2" charset="-78"/>
                <a:cs typeface="Alexandria" pitchFamily="2" charset="-78"/>
              </a:rPr>
              <a:t>، فشروط مراجعتها، وقواعد توظيفها تمليها ضرورات ومعايير منهجية مبنية أساسا على التلخيص ، والتحليل، والنقد والمقارنة</a:t>
            </a:r>
            <a:r>
              <a:rPr lang="en-US" sz="1600" dirty="0">
                <a:latin typeface="Alexandria" pitchFamily="2" charset="-78"/>
                <a:cs typeface="Alexandria" pitchFamily="2" charset="-78"/>
              </a:rPr>
              <a:t>.</a:t>
            </a:r>
          </a:p>
          <a:p>
            <a:pPr algn="r" rtl="1">
              <a:lnSpc>
                <a:spcPct val="150000"/>
              </a:lnSpc>
            </a:pPr>
            <a:endParaRPr lang="en-US" sz="1600" dirty="0">
              <a:latin typeface="Alexandria" pitchFamily="2" charset="-78"/>
              <a:cs typeface="Alexandria" pitchFamily="2" charset="-78"/>
            </a:endParaRPr>
          </a:p>
        </p:txBody>
      </p:sp>
      <p:sp>
        <p:nvSpPr>
          <p:cNvPr id="13" name="TextBox 12">
            <a:extLst>
              <a:ext uri="{FF2B5EF4-FFF2-40B4-BE49-F238E27FC236}">
                <a16:creationId xmlns:a16="http://schemas.microsoft.com/office/drawing/2014/main" id="{3570481F-DDC3-3778-F303-BBE90F732F12}"/>
              </a:ext>
            </a:extLst>
          </p:cNvPr>
          <p:cNvSpPr txBox="1"/>
          <p:nvPr/>
        </p:nvSpPr>
        <p:spPr>
          <a:xfrm>
            <a:off x="3761397" y="360418"/>
            <a:ext cx="4669206" cy="400110"/>
          </a:xfrm>
          <a:prstGeom prst="rect">
            <a:avLst/>
          </a:prstGeom>
          <a:noFill/>
        </p:spPr>
        <p:txBody>
          <a:bodyPr wrap="square">
            <a:spAutoFit/>
          </a:bodyPr>
          <a:lstStyle/>
          <a:p>
            <a:pPr algn="ctr" rtl="1"/>
            <a:r>
              <a:rPr lang="ar-SA" sz="2000" b="1" dirty="0">
                <a:solidFill>
                  <a:srgbClr val="00AEEF"/>
                </a:solidFill>
                <a:latin typeface="Alexandria" pitchFamily="2" charset="-78"/>
                <a:ea typeface="Calibri"/>
                <a:cs typeface="Alexandria" pitchFamily="2" charset="-78"/>
                <a:sym typeface="Calibri"/>
              </a:rPr>
              <a:t>مفهوم مراجعة الدراسات السابقة </a:t>
            </a:r>
          </a:p>
        </p:txBody>
      </p:sp>
      <p:sp>
        <p:nvSpPr>
          <p:cNvPr id="3" name="Rectangle 2">
            <a:extLst>
              <a:ext uri="{FF2B5EF4-FFF2-40B4-BE49-F238E27FC236}">
                <a16:creationId xmlns:a16="http://schemas.microsoft.com/office/drawing/2014/main" id="{19F90459-1FF5-83DB-B26A-5F3441922CF2}"/>
              </a:ext>
            </a:extLst>
          </p:cNvPr>
          <p:cNvSpPr/>
          <p:nvPr/>
        </p:nvSpPr>
        <p:spPr>
          <a:xfrm>
            <a:off x="0" y="6371924"/>
            <a:ext cx="12191999" cy="404261"/>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23708044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Arrow: Pentagon 1">
            <a:extLst>
              <a:ext uri="{FF2B5EF4-FFF2-40B4-BE49-F238E27FC236}">
                <a16:creationId xmlns:a16="http://schemas.microsoft.com/office/drawing/2014/main" id="{E20D09A7-83DA-47D7-8835-65AA6E22E227}"/>
              </a:ext>
            </a:extLst>
          </p:cNvPr>
          <p:cNvSpPr/>
          <p:nvPr/>
        </p:nvSpPr>
        <p:spPr>
          <a:xfrm>
            <a:off x="1814494" y="1120841"/>
            <a:ext cx="1483031" cy="859540"/>
          </a:xfrm>
          <a:prstGeom prst="homePlat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grpSp>
        <p:nvGrpSpPr>
          <p:cNvPr id="4" name="Group 3">
            <a:extLst>
              <a:ext uri="{FF2B5EF4-FFF2-40B4-BE49-F238E27FC236}">
                <a16:creationId xmlns:a16="http://schemas.microsoft.com/office/drawing/2014/main" id="{F75430F2-C29B-490A-A12B-C953EE76E860}"/>
              </a:ext>
            </a:extLst>
          </p:cNvPr>
          <p:cNvGrpSpPr/>
          <p:nvPr/>
        </p:nvGrpSpPr>
        <p:grpSpPr>
          <a:xfrm>
            <a:off x="3124222" y="927113"/>
            <a:ext cx="8695359" cy="1112635"/>
            <a:chOff x="2189480" y="2153920"/>
            <a:chExt cx="7263901" cy="1137920"/>
          </a:xfrm>
        </p:grpSpPr>
        <p:sp>
          <p:nvSpPr>
            <p:cNvPr id="3" name="Arrow: Chevron 2">
              <a:extLst>
                <a:ext uri="{FF2B5EF4-FFF2-40B4-BE49-F238E27FC236}">
                  <a16:creationId xmlns:a16="http://schemas.microsoft.com/office/drawing/2014/main" id="{E4902C58-E153-4BF7-950A-D1AAB4AFC986}"/>
                </a:ext>
              </a:extLst>
            </p:cNvPr>
            <p:cNvSpPr/>
            <p:nvPr/>
          </p:nvSpPr>
          <p:spPr>
            <a:xfrm>
              <a:off x="2189480" y="2153920"/>
              <a:ext cx="7172960" cy="1137920"/>
            </a:xfrm>
            <a:prstGeom prst="chevron">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282F39"/>
                </a:solidFill>
                <a:effectLst/>
                <a:uLnTx/>
                <a:uFillTx/>
                <a:latin typeface="Calibri" panose="020F0502020204030204"/>
                <a:ea typeface="+mn-ea"/>
                <a:cs typeface="+mn-cs"/>
              </a:endParaRPr>
            </a:p>
          </p:txBody>
        </p:sp>
        <p:sp>
          <p:nvSpPr>
            <p:cNvPr id="7" name="Rectangle 6">
              <a:extLst>
                <a:ext uri="{FF2B5EF4-FFF2-40B4-BE49-F238E27FC236}">
                  <a16:creationId xmlns:a16="http://schemas.microsoft.com/office/drawing/2014/main" id="{AAE41742-CF4A-4F94-8B35-9ACD7CFFA56B}"/>
                </a:ext>
              </a:extLst>
            </p:cNvPr>
            <p:cNvSpPr/>
            <p:nvPr/>
          </p:nvSpPr>
          <p:spPr>
            <a:xfrm>
              <a:off x="7779408" y="2153920"/>
              <a:ext cx="1673973" cy="113792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a:ea typeface="+mn-ea"/>
                <a:cs typeface="+mn-cs"/>
              </a:endParaRPr>
            </a:p>
          </p:txBody>
        </p:sp>
      </p:grpSp>
      <p:sp>
        <p:nvSpPr>
          <p:cNvPr id="9" name="Arrow: Pentagon 8">
            <a:extLst>
              <a:ext uri="{FF2B5EF4-FFF2-40B4-BE49-F238E27FC236}">
                <a16:creationId xmlns:a16="http://schemas.microsoft.com/office/drawing/2014/main" id="{83FC3BF6-085A-465A-AC29-C6850C13445A}"/>
              </a:ext>
            </a:extLst>
          </p:cNvPr>
          <p:cNvSpPr/>
          <p:nvPr/>
        </p:nvSpPr>
        <p:spPr>
          <a:xfrm>
            <a:off x="1719935" y="2351853"/>
            <a:ext cx="1483032" cy="859540"/>
          </a:xfrm>
          <a:prstGeom prst="homePlat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grpSp>
        <p:nvGrpSpPr>
          <p:cNvPr id="10" name="Group 9">
            <a:extLst>
              <a:ext uri="{FF2B5EF4-FFF2-40B4-BE49-F238E27FC236}">
                <a16:creationId xmlns:a16="http://schemas.microsoft.com/office/drawing/2014/main" id="{C62A3799-0CD7-4C64-8242-AC9EA24CA07C}"/>
              </a:ext>
            </a:extLst>
          </p:cNvPr>
          <p:cNvGrpSpPr/>
          <p:nvPr/>
        </p:nvGrpSpPr>
        <p:grpSpPr>
          <a:xfrm>
            <a:off x="3124222" y="2229307"/>
            <a:ext cx="8695359" cy="1037638"/>
            <a:chOff x="2189480" y="2153920"/>
            <a:chExt cx="7263901" cy="1137920"/>
          </a:xfrm>
          <a:solidFill>
            <a:schemeClr val="accent2"/>
          </a:solidFill>
        </p:grpSpPr>
        <p:sp>
          <p:nvSpPr>
            <p:cNvPr id="11" name="Arrow: Chevron 10">
              <a:extLst>
                <a:ext uri="{FF2B5EF4-FFF2-40B4-BE49-F238E27FC236}">
                  <a16:creationId xmlns:a16="http://schemas.microsoft.com/office/drawing/2014/main" id="{69D05AF8-0362-40E3-A7E7-10278B88F503}"/>
                </a:ext>
              </a:extLst>
            </p:cNvPr>
            <p:cNvSpPr/>
            <p:nvPr/>
          </p:nvSpPr>
          <p:spPr>
            <a:xfrm>
              <a:off x="2189480" y="2153920"/>
              <a:ext cx="7172960" cy="1137920"/>
            </a:xfrm>
            <a:prstGeom prst="chevron">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282F39"/>
                </a:solidFill>
                <a:effectLst/>
                <a:uLnTx/>
                <a:uFillTx/>
                <a:latin typeface="Calibri" panose="020F0502020204030204"/>
                <a:ea typeface="+mn-ea"/>
                <a:cs typeface="+mn-cs"/>
              </a:endParaRPr>
            </a:p>
          </p:txBody>
        </p:sp>
        <p:sp>
          <p:nvSpPr>
            <p:cNvPr id="12" name="Rectangle 11">
              <a:extLst>
                <a:ext uri="{FF2B5EF4-FFF2-40B4-BE49-F238E27FC236}">
                  <a16:creationId xmlns:a16="http://schemas.microsoft.com/office/drawing/2014/main" id="{70053719-8142-4D73-BD76-5FA6F7C9E069}"/>
                </a:ext>
              </a:extLst>
            </p:cNvPr>
            <p:cNvSpPr/>
            <p:nvPr/>
          </p:nvSpPr>
          <p:spPr>
            <a:xfrm>
              <a:off x="7779408" y="2153920"/>
              <a:ext cx="1673973" cy="113792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grpSp>
      <p:sp>
        <p:nvSpPr>
          <p:cNvPr id="13" name="Arrow: Pentagon 12">
            <a:extLst>
              <a:ext uri="{FF2B5EF4-FFF2-40B4-BE49-F238E27FC236}">
                <a16:creationId xmlns:a16="http://schemas.microsoft.com/office/drawing/2014/main" id="{8645047F-D9CB-4CC1-BC0F-1C4292F5A94A}"/>
              </a:ext>
            </a:extLst>
          </p:cNvPr>
          <p:cNvSpPr/>
          <p:nvPr/>
        </p:nvSpPr>
        <p:spPr>
          <a:xfrm>
            <a:off x="1629283" y="3660663"/>
            <a:ext cx="1594402" cy="859540"/>
          </a:xfrm>
          <a:prstGeom prst="homePlat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grpSp>
        <p:nvGrpSpPr>
          <p:cNvPr id="14" name="Group 13">
            <a:extLst>
              <a:ext uri="{FF2B5EF4-FFF2-40B4-BE49-F238E27FC236}">
                <a16:creationId xmlns:a16="http://schemas.microsoft.com/office/drawing/2014/main" id="{1F283355-3C29-4FB8-A131-09D9EB725ACF}"/>
              </a:ext>
            </a:extLst>
          </p:cNvPr>
          <p:cNvGrpSpPr/>
          <p:nvPr/>
        </p:nvGrpSpPr>
        <p:grpSpPr>
          <a:xfrm>
            <a:off x="3253165" y="3456505"/>
            <a:ext cx="8612707" cy="1091211"/>
            <a:chOff x="2189480" y="1883641"/>
            <a:chExt cx="7172960" cy="1444623"/>
          </a:xfrm>
          <a:solidFill>
            <a:schemeClr val="accent4"/>
          </a:solidFill>
        </p:grpSpPr>
        <p:sp>
          <p:nvSpPr>
            <p:cNvPr id="15" name="Arrow: Chevron 14">
              <a:extLst>
                <a:ext uri="{FF2B5EF4-FFF2-40B4-BE49-F238E27FC236}">
                  <a16:creationId xmlns:a16="http://schemas.microsoft.com/office/drawing/2014/main" id="{7CEDD191-1D4E-49C5-8444-8F22619709F6}"/>
                </a:ext>
              </a:extLst>
            </p:cNvPr>
            <p:cNvSpPr/>
            <p:nvPr/>
          </p:nvSpPr>
          <p:spPr>
            <a:xfrm>
              <a:off x="2189480" y="1883641"/>
              <a:ext cx="7172960" cy="1408199"/>
            </a:xfrm>
            <a:prstGeom prst="chevron">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282F39"/>
                </a:solidFill>
                <a:effectLst/>
                <a:uLnTx/>
                <a:uFillTx/>
                <a:latin typeface="Calibri" panose="020F0502020204030204"/>
                <a:ea typeface="+mn-ea"/>
                <a:cs typeface="+mn-cs"/>
              </a:endParaRPr>
            </a:p>
          </p:txBody>
        </p:sp>
        <p:sp>
          <p:nvSpPr>
            <p:cNvPr id="16" name="Rectangle 15">
              <a:extLst>
                <a:ext uri="{FF2B5EF4-FFF2-40B4-BE49-F238E27FC236}">
                  <a16:creationId xmlns:a16="http://schemas.microsoft.com/office/drawing/2014/main" id="{C065D71D-6D12-4F7F-8EFA-813DA9004804}"/>
                </a:ext>
              </a:extLst>
            </p:cNvPr>
            <p:cNvSpPr/>
            <p:nvPr/>
          </p:nvSpPr>
          <p:spPr>
            <a:xfrm>
              <a:off x="7777039" y="1920066"/>
              <a:ext cx="1546849" cy="1408198"/>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a:ea typeface="+mn-ea"/>
                <a:cs typeface="+mn-cs"/>
              </a:endParaRPr>
            </a:p>
          </p:txBody>
        </p:sp>
      </p:grpSp>
      <p:sp>
        <p:nvSpPr>
          <p:cNvPr id="17" name="Arrow: Pentagon 16">
            <a:extLst>
              <a:ext uri="{FF2B5EF4-FFF2-40B4-BE49-F238E27FC236}">
                <a16:creationId xmlns:a16="http://schemas.microsoft.com/office/drawing/2014/main" id="{BF9B6AB6-6147-424D-8F82-81A2B273645F}"/>
              </a:ext>
            </a:extLst>
          </p:cNvPr>
          <p:cNvSpPr/>
          <p:nvPr/>
        </p:nvSpPr>
        <p:spPr>
          <a:xfrm>
            <a:off x="1684968" y="4936702"/>
            <a:ext cx="1483031" cy="859540"/>
          </a:xfrm>
          <a:prstGeom prst="homePlate">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grpSp>
        <p:nvGrpSpPr>
          <p:cNvPr id="18" name="Group 17">
            <a:extLst>
              <a:ext uri="{FF2B5EF4-FFF2-40B4-BE49-F238E27FC236}">
                <a16:creationId xmlns:a16="http://schemas.microsoft.com/office/drawing/2014/main" id="{E733BE8E-BFBE-43EA-A9FD-BD45F197DD84}"/>
              </a:ext>
            </a:extLst>
          </p:cNvPr>
          <p:cNvGrpSpPr/>
          <p:nvPr/>
        </p:nvGrpSpPr>
        <p:grpSpPr>
          <a:xfrm>
            <a:off x="3086441" y="4747143"/>
            <a:ext cx="8733141" cy="1238658"/>
            <a:chOff x="2189480" y="2153920"/>
            <a:chExt cx="7213599" cy="1137920"/>
          </a:xfrm>
          <a:solidFill>
            <a:schemeClr val="accent5"/>
          </a:solidFill>
        </p:grpSpPr>
        <p:sp>
          <p:nvSpPr>
            <p:cNvPr id="19" name="Arrow: Chevron 18">
              <a:extLst>
                <a:ext uri="{FF2B5EF4-FFF2-40B4-BE49-F238E27FC236}">
                  <a16:creationId xmlns:a16="http://schemas.microsoft.com/office/drawing/2014/main" id="{1E05DB33-7027-4243-B2B1-AE959B934587}"/>
                </a:ext>
              </a:extLst>
            </p:cNvPr>
            <p:cNvSpPr/>
            <p:nvPr/>
          </p:nvSpPr>
          <p:spPr>
            <a:xfrm>
              <a:off x="2189480" y="2153920"/>
              <a:ext cx="7172960" cy="1137920"/>
            </a:xfrm>
            <a:prstGeom prst="chevron">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282F39"/>
                </a:solidFill>
                <a:effectLst/>
                <a:uLnTx/>
                <a:uFillTx/>
                <a:latin typeface="Calibri" panose="020F0502020204030204"/>
                <a:ea typeface="+mn-ea"/>
                <a:cs typeface="+mn-cs"/>
              </a:endParaRPr>
            </a:p>
          </p:txBody>
        </p:sp>
        <p:sp>
          <p:nvSpPr>
            <p:cNvPr id="20" name="Rectangle 19">
              <a:extLst>
                <a:ext uri="{FF2B5EF4-FFF2-40B4-BE49-F238E27FC236}">
                  <a16:creationId xmlns:a16="http://schemas.microsoft.com/office/drawing/2014/main" id="{53CAB0D8-22D4-44B8-BBE1-517EC44C45DC}"/>
                </a:ext>
              </a:extLst>
            </p:cNvPr>
            <p:cNvSpPr/>
            <p:nvPr/>
          </p:nvSpPr>
          <p:spPr>
            <a:xfrm>
              <a:off x="7779408" y="2153920"/>
              <a:ext cx="1623671" cy="113792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grpSp>
      <p:sp>
        <p:nvSpPr>
          <p:cNvPr id="27" name="TextBox 26">
            <a:extLst>
              <a:ext uri="{FF2B5EF4-FFF2-40B4-BE49-F238E27FC236}">
                <a16:creationId xmlns:a16="http://schemas.microsoft.com/office/drawing/2014/main" id="{72A83EA8-E44D-4CC9-982F-1B8B609D21F2}"/>
              </a:ext>
            </a:extLst>
          </p:cNvPr>
          <p:cNvSpPr txBox="1"/>
          <p:nvPr/>
        </p:nvSpPr>
        <p:spPr>
          <a:xfrm>
            <a:off x="1839239" y="1218568"/>
            <a:ext cx="1010653"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ru-RU" sz="4000" b="1" i="0" u="none" strike="noStrike" kern="1200" cap="none" spc="0" normalizeH="0" baseline="0" noProof="0" dirty="0">
                <a:ln>
                  <a:noFill/>
                </a:ln>
                <a:solidFill>
                  <a:srgbClr val="FFFFFF"/>
                </a:solidFill>
                <a:effectLst/>
                <a:uLnTx/>
                <a:uFillTx/>
                <a:latin typeface="Open Sans" panose="020B0606030504020204" pitchFamily="34" charset="0"/>
                <a:ea typeface="+mn-ea"/>
                <a:cs typeface="+mn-cs"/>
              </a:rPr>
              <a:t>01</a:t>
            </a:r>
            <a:endParaRPr kumimoji="0" lang="en-GB" sz="4000" b="1" i="0" u="none" strike="noStrike" kern="1200" cap="none" spc="0" normalizeH="0" baseline="0" noProof="0" dirty="0">
              <a:ln>
                <a:noFill/>
              </a:ln>
              <a:solidFill>
                <a:srgbClr val="FFFFFF"/>
              </a:solidFill>
              <a:effectLst/>
              <a:uLnTx/>
              <a:uFillTx/>
              <a:latin typeface="Noto Sans" panose="020B0502040504020204" pitchFamily="34"/>
              <a:ea typeface="Noto Sans" panose="020B0502040504020204" pitchFamily="34"/>
              <a:cs typeface="Noto Sans" panose="020B0502040504020204" pitchFamily="34"/>
            </a:endParaRPr>
          </a:p>
        </p:txBody>
      </p:sp>
      <p:sp>
        <p:nvSpPr>
          <p:cNvPr id="28" name="TextBox 27">
            <a:extLst>
              <a:ext uri="{FF2B5EF4-FFF2-40B4-BE49-F238E27FC236}">
                <a16:creationId xmlns:a16="http://schemas.microsoft.com/office/drawing/2014/main" id="{AF674A17-AAE5-4964-89E9-E927EF4D90FD}"/>
              </a:ext>
            </a:extLst>
          </p:cNvPr>
          <p:cNvSpPr txBox="1"/>
          <p:nvPr/>
        </p:nvSpPr>
        <p:spPr>
          <a:xfrm>
            <a:off x="1807633" y="2461118"/>
            <a:ext cx="1010653"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ru-RU" sz="4000" b="1" i="0" u="none" strike="noStrike" kern="1200" cap="none" spc="0" normalizeH="0" baseline="0" noProof="0" dirty="0">
                <a:ln>
                  <a:noFill/>
                </a:ln>
                <a:solidFill>
                  <a:srgbClr val="FFFFFF"/>
                </a:solidFill>
                <a:effectLst/>
                <a:uLnTx/>
                <a:uFillTx/>
                <a:latin typeface="Open Sans" panose="020B0606030504020204" pitchFamily="34" charset="0"/>
                <a:ea typeface="+mn-ea"/>
                <a:cs typeface="+mn-cs"/>
              </a:rPr>
              <a:t>0</a:t>
            </a:r>
            <a:r>
              <a:rPr kumimoji="0" lang="en-US" sz="4000" b="1" i="0" u="none" strike="noStrike" kern="1200" cap="none" spc="0" normalizeH="0" baseline="0" noProof="0" dirty="0">
                <a:ln>
                  <a:noFill/>
                </a:ln>
                <a:solidFill>
                  <a:srgbClr val="FFFFFF"/>
                </a:solidFill>
                <a:effectLst/>
                <a:uLnTx/>
                <a:uFillTx/>
                <a:latin typeface="Open Sans" panose="020B0606030504020204" pitchFamily="34" charset="0"/>
                <a:ea typeface="+mn-ea"/>
                <a:cs typeface="+mn-cs"/>
              </a:rPr>
              <a:t>2</a:t>
            </a:r>
            <a:endParaRPr kumimoji="0" lang="en-GB" sz="4000" b="1" i="0" u="none" strike="noStrike" kern="1200" cap="none" spc="0" normalizeH="0" baseline="0" noProof="0" dirty="0">
              <a:ln>
                <a:noFill/>
              </a:ln>
              <a:solidFill>
                <a:srgbClr val="FFFFFF"/>
              </a:solidFill>
              <a:effectLst/>
              <a:uLnTx/>
              <a:uFillTx/>
              <a:latin typeface="Noto Sans" panose="020B0502040504020204" pitchFamily="34"/>
              <a:ea typeface="Noto Sans" panose="020B0502040504020204" pitchFamily="34"/>
              <a:cs typeface="Noto Sans" panose="020B0502040504020204" pitchFamily="34"/>
            </a:endParaRPr>
          </a:p>
        </p:txBody>
      </p:sp>
      <p:sp>
        <p:nvSpPr>
          <p:cNvPr id="29" name="TextBox 28">
            <a:extLst>
              <a:ext uri="{FF2B5EF4-FFF2-40B4-BE49-F238E27FC236}">
                <a16:creationId xmlns:a16="http://schemas.microsoft.com/office/drawing/2014/main" id="{F09FA8CE-2609-4B18-A96B-C2D56CF5BE9D}"/>
              </a:ext>
            </a:extLst>
          </p:cNvPr>
          <p:cNvSpPr txBox="1"/>
          <p:nvPr/>
        </p:nvSpPr>
        <p:spPr>
          <a:xfrm>
            <a:off x="1732104" y="3730666"/>
            <a:ext cx="1010653"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ru-RU" sz="4000" b="1" i="0" u="none" strike="noStrike" kern="1200" cap="none" spc="0" normalizeH="0" baseline="0" noProof="0" dirty="0">
                <a:ln>
                  <a:noFill/>
                </a:ln>
                <a:solidFill>
                  <a:srgbClr val="FFFFFF"/>
                </a:solidFill>
                <a:effectLst/>
                <a:uLnTx/>
                <a:uFillTx/>
                <a:latin typeface="Open Sans" panose="020B0606030504020204" pitchFamily="34" charset="0"/>
                <a:ea typeface="+mn-ea"/>
                <a:cs typeface="+mn-cs"/>
              </a:rPr>
              <a:t>0</a:t>
            </a:r>
            <a:r>
              <a:rPr kumimoji="0" lang="en-US" sz="4000" b="1" i="0" u="none" strike="noStrike" kern="1200" cap="none" spc="0" normalizeH="0" baseline="0" noProof="0" dirty="0">
                <a:ln>
                  <a:noFill/>
                </a:ln>
                <a:solidFill>
                  <a:srgbClr val="FFFFFF"/>
                </a:solidFill>
                <a:effectLst/>
                <a:uLnTx/>
                <a:uFillTx/>
                <a:latin typeface="Open Sans" panose="020B0606030504020204" pitchFamily="34" charset="0"/>
                <a:ea typeface="+mn-ea"/>
                <a:cs typeface="+mn-cs"/>
              </a:rPr>
              <a:t>3</a:t>
            </a:r>
            <a:endParaRPr kumimoji="0" lang="en-GB" sz="4000" b="1" i="0" u="none" strike="noStrike" kern="1200" cap="none" spc="0" normalizeH="0" baseline="0" noProof="0" dirty="0">
              <a:ln>
                <a:noFill/>
              </a:ln>
              <a:solidFill>
                <a:srgbClr val="FFFFFF"/>
              </a:solidFill>
              <a:effectLst/>
              <a:uLnTx/>
              <a:uFillTx/>
              <a:latin typeface="Noto Sans" panose="020B0502040504020204" pitchFamily="34"/>
              <a:ea typeface="Noto Sans" panose="020B0502040504020204" pitchFamily="34"/>
              <a:cs typeface="Noto Sans" panose="020B0502040504020204" pitchFamily="34"/>
            </a:endParaRPr>
          </a:p>
        </p:txBody>
      </p:sp>
      <p:sp>
        <p:nvSpPr>
          <p:cNvPr id="30" name="TextBox 29">
            <a:extLst>
              <a:ext uri="{FF2B5EF4-FFF2-40B4-BE49-F238E27FC236}">
                <a16:creationId xmlns:a16="http://schemas.microsoft.com/office/drawing/2014/main" id="{0FB775DB-7BDA-40F8-8943-FE3A0A82B375}"/>
              </a:ext>
            </a:extLst>
          </p:cNvPr>
          <p:cNvSpPr txBox="1"/>
          <p:nvPr/>
        </p:nvSpPr>
        <p:spPr>
          <a:xfrm>
            <a:off x="1663897" y="4860165"/>
            <a:ext cx="1010653"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ru-RU" sz="4000" b="1" i="0" u="none" strike="noStrike" kern="1200" cap="none" spc="0" normalizeH="0" baseline="0" noProof="0" dirty="0">
                <a:ln>
                  <a:noFill/>
                </a:ln>
                <a:solidFill>
                  <a:srgbClr val="FFFFFF"/>
                </a:solidFill>
                <a:effectLst/>
                <a:uLnTx/>
                <a:uFillTx/>
                <a:latin typeface="Open Sans" panose="020B0606030504020204" pitchFamily="34" charset="0"/>
                <a:ea typeface="+mn-ea"/>
                <a:cs typeface="+mn-cs"/>
              </a:rPr>
              <a:t>0</a:t>
            </a:r>
            <a:r>
              <a:rPr kumimoji="0" lang="en-US" sz="4000" b="1" i="0" u="none" strike="noStrike" kern="1200" cap="none" spc="0" normalizeH="0" baseline="0" noProof="0" dirty="0">
                <a:ln>
                  <a:noFill/>
                </a:ln>
                <a:solidFill>
                  <a:srgbClr val="FFFFFF"/>
                </a:solidFill>
                <a:effectLst/>
                <a:uLnTx/>
                <a:uFillTx/>
                <a:latin typeface="Open Sans" panose="020B0606030504020204" pitchFamily="34" charset="0"/>
                <a:ea typeface="+mn-ea"/>
                <a:cs typeface="+mn-cs"/>
              </a:rPr>
              <a:t>4</a:t>
            </a:r>
            <a:endParaRPr kumimoji="0" lang="en-GB" sz="4000" b="1" i="0" u="none" strike="noStrike" kern="1200" cap="none" spc="0" normalizeH="0" baseline="0" noProof="0" dirty="0">
              <a:ln>
                <a:noFill/>
              </a:ln>
              <a:solidFill>
                <a:srgbClr val="FFFFFF"/>
              </a:solidFill>
              <a:effectLst/>
              <a:uLnTx/>
              <a:uFillTx/>
              <a:latin typeface="Noto Sans" panose="020B0502040504020204" pitchFamily="34"/>
              <a:ea typeface="Noto Sans" panose="020B0502040504020204" pitchFamily="34"/>
              <a:cs typeface="Noto Sans" panose="020B0502040504020204" pitchFamily="34"/>
            </a:endParaRPr>
          </a:p>
        </p:txBody>
      </p:sp>
      <p:sp>
        <p:nvSpPr>
          <p:cNvPr id="32" name="TextBox 31">
            <a:extLst>
              <a:ext uri="{FF2B5EF4-FFF2-40B4-BE49-F238E27FC236}">
                <a16:creationId xmlns:a16="http://schemas.microsoft.com/office/drawing/2014/main" id="{6622EE78-8826-4D13-896F-3CE387814C90}"/>
              </a:ext>
            </a:extLst>
          </p:cNvPr>
          <p:cNvSpPr txBox="1"/>
          <p:nvPr/>
        </p:nvSpPr>
        <p:spPr>
          <a:xfrm>
            <a:off x="3653571" y="1003994"/>
            <a:ext cx="8019824" cy="923330"/>
          </a:xfrm>
          <a:prstGeom prst="rect">
            <a:avLst/>
          </a:prstGeom>
          <a:noFill/>
        </p:spPr>
        <p:txBody>
          <a:bodyPr wrap="square" rtlCol="0">
            <a:spAutoFit/>
          </a:bodyPr>
          <a:lstStyle/>
          <a:p>
            <a:pPr lvl="0" algn="r" rtl="1"/>
            <a:r>
              <a:rPr lang="ar-SA" dirty="0">
                <a:solidFill>
                  <a:schemeClr val="bg1"/>
                </a:solidFill>
                <a:latin typeface="Alexandria" pitchFamily="2" charset="-78"/>
                <a:cs typeface="Alexandria" pitchFamily="2" charset="-78"/>
              </a:rPr>
              <a:t>تفيد مراجعة الدراسات السابقة الباحث في بلورة رؤية بحثية تاريخية شاملة، تسلط الضوء على المعالجات السابقة لموضوع البحث والتطورات الحاصلة فيه، وتكشف عن جوانب الموضوع التي لازالت بحاجة الى مزيد من البحث. </a:t>
            </a:r>
            <a:endParaRPr lang="en-US" dirty="0">
              <a:solidFill>
                <a:schemeClr val="bg1"/>
              </a:solidFill>
              <a:latin typeface="Alexandria" pitchFamily="2" charset="-78"/>
              <a:cs typeface="Alexandria" pitchFamily="2" charset="-78"/>
            </a:endParaRPr>
          </a:p>
        </p:txBody>
      </p:sp>
      <p:sp>
        <p:nvSpPr>
          <p:cNvPr id="38" name="TextBox 37">
            <a:extLst>
              <a:ext uri="{FF2B5EF4-FFF2-40B4-BE49-F238E27FC236}">
                <a16:creationId xmlns:a16="http://schemas.microsoft.com/office/drawing/2014/main" id="{D21EF9FC-F363-4D04-8D70-B84B5D145B65}"/>
              </a:ext>
            </a:extLst>
          </p:cNvPr>
          <p:cNvSpPr txBox="1"/>
          <p:nvPr/>
        </p:nvSpPr>
        <p:spPr>
          <a:xfrm>
            <a:off x="3653570" y="2424960"/>
            <a:ext cx="8019825" cy="646331"/>
          </a:xfrm>
          <a:prstGeom prst="rect">
            <a:avLst/>
          </a:prstGeom>
          <a:noFill/>
        </p:spPr>
        <p:txBody>
          <a:bodyPr wrap="square" rtlCol="0">
            <a:spAutoFit/>
          </a:bodyPr>
          <a:lstStyle/>
          <a:p>
            <a:pPr lvl="0" algn="r" rtl="1"/>
            <a:r>
              <a:rPr lang="ar-SA" dirty="0">
                <a:solidFill>
                  <a:schemeClr val="bg1"/>
                </a:solidFill>
                <a:latin typeface="Alexandria" pitchFamily="2" charset="-78"/>
                <a:cs typeface="Alexandria" pitchFamily="2" charset="-78"/>
              </a:rPr>
              <a:t>تساعد مراجعة الدراسات السابقة الباحث على الاختيار السليم لإشكالية بحثه، بحيث يستجيب هذا الاختيار لمعايير الجدة المعرفية والأصالة البحثية. </a:t>
            </a:r>
            <a:endParaRPr lang="en-US" dirty="0">
              <a:solidFill>
                <a:schemeClr val="bg1"/>
              </a:solidFill>
              <a:latin typeface="Alexandria" pitchFamily="2" charset="-78"/>
              <a:cs typeface="Alexandria" pitchFamily="2" charset="-78"/>
            </a:endParaRPr>
          </a:p>
        </p:txBody>
      </p:sp>
      <p:sp>
        <p:nvSpPr>
          <p:cNvPr id="39" name="TextBox 38">
            <a:extLst>
              <a:ext uri="{FF2B5EF4-FFF2-40B4-BE49-F238E27FC236}">
                <a16:creationId xmlns:a16="http://schemas.microsoft.com/office/drawing/2014/main" id="{3A837B94-CD7C-46F8-B906-D4E292308213}"/>
              </a:ext>
            </a:extLst>
          </p:cNvPr>
          <p:cNvSpPr txBox="1"/>
          <p:nvPr/>
        </p:nvSpPr>
        <p:spPr>
          <a:xfrm>
            <a:off x="3653571" y="3515222"/>
            <a:ext cx="8019824" cy="923330"/>
          </a:xfrm>
          <a:prstGeom prst="rect">
            <a:avLst/>
          </a:prstGeom>
          <a:noFill/>
        </p:spPr>
        <p:txBody>
          <a:bodyPr wrap="square" rtlCol="0">
            <a:spAutoFit/>
          </a:bodyPr>
          <a:lstStyle/>
          <a:p>
            <a:pPr lvl="0" algn="r" rtl="1"/>
            <a:r>
              <a:rPr lang="ar-SA" dirty="0">
                <a:latin typeface="Alexandria" pitchFamily="2" charset="-78"/>
                <a:cs typeface="Alexandria" pitchFamily="2" charset="-78"/>
              </a:rPr>
              <a:t>تمكن مراجعة الدراسات السابقة الباحث من استكمال الجوانب التي وقفت عندها البحوث السابقة، والتقدم بمستوى الانجاز في تخصصه خطوات إضافية إلى الأمام، عملا بمبدأ التراكمية في البحث العلمي. </a:t>
            </a:r>
            <a:endParaRPr lang="en-US" dirty="0">
              <a:latin typeface="Alexandria" pitchFamily="2" charset="-78"/>
              <a:cs typeface="Alexandria" pitchFamily="2" charset="-78"/>
            </a:endParaRPr>
          </a:p>
        </p:txBody>
      </p:sp>
      <p:sp>
        <p:nvSpPr>
          <p:cNvPr id="43" name="TextBox 42">
            <a:extLst>
              <a:ext uri="{FF2B5EF4-FFF2-40B4-BE49-F238E27FC236}">
                <a16:creationId xmlns:a16="http://schemas.microsoft.com/office/drawing/2014/main" id="{BB2D7612-B51C-417D-8AB4-D43CA5AFCC99}"/>
              </a:ext>
            </a:extLst>
          </p:cNvPr>
          <p:cNvSpPr txBox="1"/>
          <p:nvPr/>
        </p:nvSpPr>
        <p:spPr>
          <a:xfrm>
            <a:off x="3424357" y="4882930"/>
            <a:ext cx="8252722" cy="923330"/>
          </a:xfrm>
          <a:prstGeom prst="rect">
            <a:avLst/>
          </a:prstGeom>
          <a:noFill/>
        </p:spPr>
        <p:txBody>
          <a:bodyPr wrap="square" rtlCol="0">
            <a:spAutoFit/>
          </a:bodyPr>
          <a:lstStyle/>
          <a:p>
            <a:pPr lvl="0" algn="r" rtl="1"/>
            <a:r>
              <a:rPr lang="ar-SA" dirty="0">
                <a:latin typeface="Alexandria" pitchFamily="2" charset="-78"/>
                <a:cs typeface="Alexandria" pitchFamily="2" charset="-78"/>
              </a:rPr>
              <a:t>توافر مراجعة الدراسات السابقة للباحث مصادر متنوعة وجديدة للبيانات، وتطلعه على جهود بحثية قيمة لم يسبق له التعرف عليها، مما يسهم في زيادة فهمه للموضوع واستيعابه للمشكلات البحثية المرتبطة به. </a:t>
            </a:r>
            <a:endParaRPr lang="en-US" dirty="0">
              <a:latin typeface="Alexandria" pitchFamily="2" charset="-78"/>
              <a:cs typeface="Alexandria" pitchFamily="2" charset="-78"/>
            </a:endParaRPr>
          </a:p>
        </p:txBody>
      </p:sp>
      <p:sp>
        <p:nvSpPr>
          <p:cNvPr id="5" name="TextBox 4">
            <a:extLst>
              <a:ext uri="{FF2B5EF4-FFF2-40B4-BE49-F238E27FC236}">
                <a16:creationId xmlns:a16="http://schemas.microsoft.com/office/drawing/2014/main" id="{796F8A4C-1113-5819-4DC0-AD048D363CA7}"/>
              </a:ext>
            </a:extLst>
          </p:cNvPr>
          <p:cNvSpPr txBox="1"/>
          <p:nvPr/>
        </p:nvSpPr>
        <p:spPr>
          <a:xfrm>
            <a:off x="3761397" y="360418"/>
            <a:ext cx="4669206" cy="400110"/>
          </a:xfrm>
          <a:prstGeom prst="rect">
            <a:avLst/>
          </a:prstGeom>
          <a:noFill/>
        </p:spPr>
        <p:txBody>
          <a:bodyPr wrap="square">
            <a:spAutoFit/>
          </a:bodyPr>
          <a:lstStyle/>
          <a:p>
            <a:pPr algn="ctr" rtl="1"/>
            <a:r>
              <a:rPr lang="ar-SA" sz="2000" b="1" dirty="0">
                <a:solidFill>
                  <a:srgbClr val="00AEEF"/>
                </a:solidFill>
                <a:latin typeface="Alexandria" pitchFamily="2" charset="-78"/>
                <a:ea typeface="Calibri"/>
                <a:cs typeface="Alexandria" pitchFamily="2" charset="-78"/>
                <a:sym typeface="Calibri"/>
              </a:rPr>
              <a:t>أهمية مراجعة الأدبيات </a:t>
            </a:r>
          </a:p>
        </p:txBody>
      </p:sp>
      <p:sp>
        <p:nvSpPr>
          <p:cNvPr id="6" name="Rectangle 5">
            <a:extLst>
              <a:ext uri="{FF2B5EF4-FFF2-40B4-BE49-F238E27FC236}">
                <a16:creationId xmlns:a16="http://schemas.microsoft.com/office/drawing/2014/main" id="{7E2C69D6-5592-1E8B-3F1B-4D98C72ECA21}"/>
              </a:ext>
            </a:extLst>
          </p:cNvPr>
          <p:cNvSpPr/>
          <p:nvPr/>
        </p:nvSpPr>
        <p:spPr>
          <a:xfrm>
            <a:off x="0" y="6371924"/>
            <a:ext cx="12191999" cy="404261"/>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43391198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Arrow: Pentagon 1">
            <a:extLst>
              <a:ext uri="{FF2B5EF4-FFF2-40B4-BE49-F238E27FC236}">
                <a16:creationId xmlns:a16="http://schemas.microsoft.com/office/drawing/2014/main" id="{E20D09A7-83DA-47D7-8835-65AA6E22E227}"/>
              </a:ext>
            </a:extLst>
          </p:cNvPr>
          <p:cNvSpPr/>
          <p:nvPr/>
        </p:nvSpPr>
        <p:spPr>
          <a:xfrm>
            <a:off x="1474834" y="1390139"/>
            <a:ext cx="1483031" cy="859540"/>
          </a:xfrm>
          <a:prstGeom prst="homePlate">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grpSp>
        <p:nvGrpSpPr>
          <p:cNvPr id="4" name="Group 3">
            <a:extLst>
              <a:ext uri="{FF2B5EF4-FFF2-40B4-BE49-F238E27FC236}">
                <a16:creationId xmlns:a16="http://schemas.microsoft.com/office/drawing/2014/main" id="{F75430F2-C29B-490A-A12B-C953EE76E860}"/>
              </a:ext>
            </a:extLst>
          </p:cNvPr>
          <p:cNvGrpSpPr/>
          <p:nvPr/>
        </p:nvGrpSpPr>
        <p:grpSpPr>
          <a:xfrm>
            <a:off x="2456206" y="1165071"/>
            <a:ext cx="9194067" cy="1307451"/>
            <a:chOff x="1565653" y="2107747"/>
            <a:chExt cx="7680511" cy="1337161"/>
          </a:xfrm>
          <a:solidFill>
            <a:srgbClr val="92D050"/>
          </a:solidFill>
        </p:grpSpPr>
        <p:sp>
          <p:nvSpPr>
            <p:cNvPr id="3" name="Arrow: Chevron 2">
              <a:extLst>
                <a:ext uri="{FF2B5EF4-FFF2-40B4-BE49-F238E27FC236}">
                  <a16:creationId xmlns:a16="http://schemas.microsoft.com/office/drawing/2014/main" id="{E4902C58-E153-4BF7-950A-D1AAB4AFC986}"/>
                </a:ext>
              </a:extLst>
            </p:cNvPr>
            <p:cNvSpPr/>
            <p:nvPr/>
          </p:nvSpPr>
          <p:spPr>
            <a:xfrm>
              <a:off x="1565653" y="2107747"/>
              <a:ext cx="7172960" cy="1332563"/>
            </a:xfrm>
            <a:prstGeom prst="chevron">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82F39"/>
                </a:solidFill>
                <a:effectLst/>
                <a:uLnTx/>
                <a:uFillTx/>
                <a:latin typeface="Calibri" panose="020F0502020204030204"/>
                <a:ea typeface="+mn-ea"/>
                <a:cs typeface="+mn-cs"/>
              </a:endParaRPr>
            </a:p>
          </p:txBody>
        </p:sp>
        <p:sp>
          <p:nvSpPr>
            <p:cNvPr id="7" name="Rectangle 6">
              <a:extLst>
                <a:ext uri="{FF2B5EF4-FFF2-40B4-BE49-F238E27FC236}">
                  <a16:creationId xmlns:a16="http://schemas.microsoft.com/office/drawing/2014/main" id="{AAE41742-CF4A-4F94-8B35-9ACD7CFFA56B}"/>
                </a:ext>
              </a:extLst>
            </p:cNvPr>
            <p:cNvSpPr/>
            <p:nvPr/>
          </p:nvSpPr>
          <p:spPr>
            <a:xfrm>
              <a:off x="7641236" y="2112345"/>
              <a:ext cx="1604928" cy="133256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a:ea typeface="+mn-ea"/>
                <a:cs typeface="+mn-cs"/>
              </a:endParaRPr>
            </a:p>
          </p:txBody>
        </p:sp>
      </p:grpSp>
      <p:sp>
        <p:nvSpPr>
          <p:cNvPr id="9" name="Arrow: Pentagon 8">
            <a:extLst>
              <a:ext uri="{FF2B5EF4-FFF2-40B4-BE49-F238E27FC236}">
                <a16:creationId xmlns:a16="http://schemas.microsoft.com/office/drawing/2014/main" id="{83FC3BF6-085A-465A-AC29-C6850C13445A}"/>
              </a:ext>
            </a:extLst>
          </p:cNvPr>
          <p:cNvSpPr/>
          <p:nvPr/>
        </p:nvSpPr>
        <p:spPr>
          <a:xfrm>
            <a:off x="1343484" y="2871396"/>
            <a:ext cx="1483032" cy="859540"/>
          </a:xfrm>
          <a:prstGeom prst="homePlate">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grpSp>
        <p:nvGrpSpPr>
          <p:cNvPr id="10" name="Group 9">
            <a:extLst>
              <a:ext uri="{FF2B5EF4-FFF2-40B4-BE49-F238E27FC236}">
                <a16:creationId xmlns:a16="http://schemas.microsoft.com/office/drawing/2014/main" id="{C62A3799-0CD7-4C64-8242-AC9EA24CA07C}"/>
              </a:ext>
            </a:extLst>
          </p:cNvPr>
          <p:cNvGrpSpPr/>
          <p:nvPr/>
        </p:nvGrpSpPr>
        <p:grpSpPr>
          <a:xfrm>
            <a:off x="2457987" y="2689499"/>
            <a:ext cx="9192286" cy="1300214"/>
            <a:chOff x="1673563" y="2051576"/>
            <a:chExt cx="7679023" cy="1425875"/>
          </a:xfrm>
          <a:solidFill>
            <a:schemeClr val="accent2"/>
          </a:solidFill>
        </p:grpSpPr>
        <p:sp>
          <p:nvSpPr>
            <p:cNvPr id="11" name="Arrow: Chevron 10">
              <a:extLst>
                <a:ext uri="{FF2B5EF4-FFF2-40B4-BE49-F238E27FC236}">
                  <a16:creationId xmlns:a16="http://schemas.microsoft.com/office/drawing/2014/main" id="{69D05AF8-0362-40E3-A7E7-10278B88F503}"/>
                </a:ext>
              </a:extLst>
            </p:cNvPr>
            <p:cNvSpPr/>
            <p:nvPr/>
          </p:nvSpPr>
          <p:spPr>
            <a:xfrm>
              <a:off x="1673563" y="2055003"/>
              <a:ext cx="7260179" cy="1422448"/>
            </a:xfrm>
            <a:prstGeom prst="chevron">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82F39"/>
                </a:solidFill>
                <a:effectLst/>
                <a:uLnTx/>
                <a:uFillTx/>
                <a:latin typeface="Calibri" panose="020F0502020204030204"/>
                <a:ea typeface="+mn-ea"/>
                <a:cs typeface="+mn-cs"/>
              </a:endParaRPr>
            </a:p>
          </p:txBody>
        </p:sp>
        <p:sp>
          <p:nvSpPr>
            <p:cNvPr id="12" name="Rectangle 11">
              <a:extLst>
                <a:ext uri="{FF2B5EF4-FFF2-40B4-BE49-F238E27FC236}">
                  <a16:creationId xmlns:a16="http://schemas.microsoft.com/office/drawing/2014/main" id="{70053719-8142-4D73-BD76-5FA6F7C9E069}"/>
                </a:ext>
              </a:extLst>
            </p:cNvPr>
            <p:cNvSpPr/>
            <p:nvPr/>
          </p:nvSpPr>
          <p:spPr>
            <a:xfrm>
              <a:off x="7641236" y="2051576"/>
              <a:ext cx="1711350" cy="1422449"/>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a:ea typeface="+mn-ea"/>
                <a:cs typeface="+mn-cs"/>
              </a:endParaRPr>
            </a:p>
          </p:txBody>
        </p:sp>
      </p:grpSp>
      <p:sp>
        <p:nvSpPr>
          <p:cNvPr id="13" name="Arrow: Pentagon 12">
            <a:extLst>
              <a:ext uri="{FF2B5EF4-FFF2-40B4-BE49-F238E27FC236}">
                <a16:creationId xmlns:a16="http://schemas.microsoft.com/office/drawing/2014/main" id="{8645047F-D9CB-4CC1-BC0F-1C4292F5A94A}"/>
              </a:ext>
            </a:extLst>
          </p:cNvPr>
          <p:cNvSpPr/>
          <p:nvPr/>
        </p:nvSpPr>
        <p:spPr>
          <a:xfrm>
            <a:off x="1378460" y="4451377"/>
            <a:ext cx="1594402" cy="859540"/>
          </a:xfrm>
          <a:prstGeom prst="homePlate">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grpSp>
        <p:nvGrpSpPr>
          <p:cNvPr id="14" name="Group 13">
            <a:extLst>
              <a:ext uri="{FF2B5EF4-FFF2-40B4-BE49-F238E27FC236}">
                <a16:creationId xmlns:a16="http://schemas.microsoft.com/office/drawing/2014/main" id="{1F283355-3C29-4FB8-A131-09D9EB725ACF}"/>
              </a:ext>
            </a:extLst>
          </p:cNvPr>
          <p:cNvGrpSpPr/>
          <p:nvPr/>
        </p:nvGrpSpPr>
        <p:grpSpPr>
          <a:xfrm>
            <a:off x="2480371" y="4223142"/>
            <a:ext cx="9169902" cy="1316006"/>
            <a:chOff x="1725430" y="1880288"/>
            <a:chExt cx="7637010" cy="1411552"/>
          </a:xfrm>
          <a:solidFill>
            <a:srgbClr val="669BBC"/>
          </a:solidFill>
        </p:grpSpPr>
        <p:sp>
          <p:nvSpPr>
            <p:cNvPr id="15" name="Arrow: Chevron 14">
              <a:extLst>
                <a:ext uri="{FF2B5EF4-FFF2-40B4-BE49-F238E27FC236}">
                  <a16:creationId xmlns:a16="http://schemas.microsoft.com/office/drawing/2014/main" id="{7CEDD191-1D4E-49C5-8444-8F22619709F6}"/>
                </a:ext>
              </a:extLst>
            </p:cNvPr>
            <p:cNvSpPr/>
            <p:nvPr/>
          </p:nvSpPr>
          <p:spPr>
            <a:xfrm>
              <a:off x="1725430" y="1883641"/>
              <a:ext cx="7637010" cy="1408199"/>
            </a:xfrm>
            <a:prstGeom prst="chevron">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82F39"/>
                </a:solidFill>
                <a:effectLst/>
                <a:uLnTx/>
                <a:uFillTx/>
                <a:latin typeface="Calibri" panose="020F0502020204030204"/>
                <a:ea typeface="+mn-ea"/>
                <a:cs typeface="+mn-cs"/>
              </a:endParaRPr>
            </a:p>
          </p:txBody>
        </p:sp>
        <p:sp>
          <p:nvSpPr>
            <p:cNvPr id="16" name="Rectangle 15">
              <a:extLst>
                <a:ext uri="{FF2B5EF4-FFF2-40B4-BE49-F238E27FC236}">
                  <a16:creationId xmlns:a16="http://schemas.microsoft.com/office/drawing/2014/main" id="{C065D71D-6D12-4F7F-8EFA-813DA9004804}"/>
                </a:ext>
              </a:extLst>
            </p:cNvPr>
            <p:cNvSpPr/>
            <p:nvPr/>
          </p:nvSpPr>
          <p:spPr>
            <a:xfrm>
              <a:off x="7868644" y="1880288"/>
              <a:ext cx="1493796" cy="1411551"/>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a:ea typeface="+mn-ea"/>
                <a:cs typeface="+mn-cs"/>
              </a:endParaRPr>
            </a:p>
          </p:txBody>
        </p:sp>
      </p:grpSp>
      <p:sp>
        <p:nvSpPr>
          <p:cNvPr id="27" name="TextBox 26">
            <a:extLst>
              <a:ext uri="{FF2B5EF4-FFF2-40B4-BE49-F238E27FC236}">
                <a16:creationId xmlns:a16="http://schemas.microsoft.com/office/drawing/2014/main" id="{72A83EA8-E44D-4CC9-982F-1B8B609D21F2}"/>
              </a:ext>
            </a:extLst>
          </p:cNvPr>
          <p:cNvSpPr txBox="1"/>
          <p:nvPr/>
        </p:nvSpPr>
        <p:spPr>
          <a:xfrm>
            <a:off x="1635120" y="1511394"/>
            <a:ext cx="1010653"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000" b="1" i="0" u="none" strike="noStrike" kern="1200" cap="none" spc="0" normalizeH="0" baseline="0" noProof="0" dirty="0">
                <a:ln>
                  <a:noFill/>
                </a:ln>
                <a:solidFill>
                  <a:srgbClr val="FFFFFF"/>
                </a:solidFill>
                <a:effectLst/>
                <a:uLnTx/>
                <a:uFillTx/>
                <a:latin typeface="Open Sans" panose="020B0606030504020204" pitchFamily="34" charset="0"/>
                <a:ea typeface="+mn-ea"/>
                <a:cs typeface="+mn-cs"/>
              </a:rPr>
              <a:t>05</a:t>
            </a:r>
            <a:endParaRPr kumimoji="0" lang="en-GB" sz="4000" b="1" i="0" u="none" strike="noStrike" kern="1200" cap="none" spc="0" normalizeH="0" baseline="0" noProof="0" dirty="0">
              <a:ln>
                <a:noFill/>
              </a:ln>
              <a:solidFill>
                <a:srgbClr val="FFFFFF"/>
              </a:solidFill>
              <a:effectLst/>
              <a:uLnTx/>
              <a:uFillTx/>
              <a:latin typeface="Noto Sans" panose="020B0502040504020204" pitchFamily="34"/>
              <a:ea typeface="Noto Sans" panose="020B0502040504020204" pitchFamily="34"/>
              <a:cs typeface="Noto Sans" panose="020B0502040504020204" pitchFamily="34"/>
            </a:endParaRPr>
          </a:p>
        </p:txBody>
      </p:sp>
      <p:sp>
        <p:nvSpPr>
          <p:cNvPr id="28" name="TextBox 27">
            <a:extLst>
              <a:ext uri="{FF2B5EF4-FFF2-40B4-BE49-F238E27FC236}">
                <a16:creationId xmlns:a16="http://schemas.microsoft.com/office/drawing/2014/main" id="{AF674A17-AAE5-4964-89E9-E927EF4D90FD}"/>
              </a:ext>
            </a:extLst>
          </p:cNvPr>
          <p:cNvSpPr txBox="1"/>
          <p:nvPr/>
        </p:nvSpPr>
        <p:spPr>
          <a:xfrm>
            <a:off x="1445553" y="2976398"/>
            <a:ext cx="1010653"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ru-RU" sz="4000" b="1" i="0" u="none" strike="noStrike" kern="1200" cap="none" spc="0" normalizeH="0" baseline="0" noProof="0" dirty="0">
                <a:ln>
                  <a:noFill/>
                </a:ln>
                <a:solidFill>
                  <a:srgbClr val="FFFFFF"/>
                </a:solidFill>
                <a:effectLst/>
                <a:uLnTx/>
                <a:uFillTx/>
                <a:latin typeface="Open Sans" panose="020B0606030504020204" pitchFamily="34" charset="0"/>
                <a:ea typeface="+mn-ea"/>
                <a:cs typeface="+mn-cs"/>
              </a:rPr>
              <a:t>0</a:t>
            </a:r>
            <a:r>
              <a:rPr kumimoji="0" lang="en-US" sz="4000" b="1" i="0" u="none" strike="noStrike" kern="1200" cap="none" spc="0" normalizeH="0" baseline="0" noProof="0" dirty="0">
                <a:ln>
                  <a:noFill/>
                </a:ln>
                <a:solidFill>
                  <a:srgbClr val="FFFFFF"/>
                </a:solidFill>
                <a:effectLst/>
                <a:uLnTx/>
                <a:uFillTx/>
                <a:latin typeface="Open Sans" panose="020B0606030504020204" pitchFamily="34" charset="0"/>
                <a:ea typeface="+mn-ea"/>
                <a:cs typeface="+mn-cs"/>
              </a:rPr>
              <a:t>6</a:t>
            </a:r>
            <a:endParaRPr kumimoji="0" lang="en-GB" sz="4000" b="1" i="0" u="none" strike="noStrike" kern="1200" cap="none" spc="0" normalizeH="0" baseline="0" noProof="0" dirty="0">
              <a:ln>
                <a:noFill/>
              </a:ln>
              <a:solidFill>
                <a:srgbClr val="FFFFFF"/>
              </a:solidFill>
              <a:effectLst/>
              <a:uLnTx/>
              <a:uFillTx/>
              <a:latin typeface="Noto Sans" panose="020B0502040504020204" pitchFamily="34"/>
              <a:ea typeface="Noto Sans" panose="020B0502040504020204" pitchFamily="34"/>
              <a:cs typeface="Noto Sans" panose="020B0502040504020204" pitchFamily="34"/>
            </a:endParaRPr>
          </a:p>
        </p:txBody>
      </p:sp>
      <p:sp>
        <p:nvSpPr>
          <p:cNvPr id="29" name="TextBox 28">
            <a:extLst>
              <a:ext uri="{FF2B5EF4-FFF2-40B4-BE49-F238E27FC236}">
                <a16:creationId xmlns:a16="http://schemas.microsoft.com/office/drawing/2014/main" id="{F09FA8CE-2609-4B18-A96B-C2D56CF5BE9D}"/>
              </a:ext>
            </a:extLst>
          </p:cNvPr>
          <p:cNvSpPr txBox="1"/>
          <p:nvPr/>
        </p:nvSpPr>
        <p:spPr>
          <a:xfrm>
            <a:off x="1482867" y="4527204"/>
            <a:ext cx="1010653"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ru-RU" sz="4000" b="1" i="0" u="none" strike="noStrike" kern="1200" cap="none" spc="0" normalizeH="0" baseline="0" noProof="0" dirty="0">
                <a:ln>
                  <a:noFill/>
                </a:ln>
                <a:solidFill>
                  <a:srgbClr val="FFFFFF"/>
                </a:solidFill>
                <a:effectLst/>
                <a:uLnTx/>
                <a:uFillTx/>
                <a:latin typeface="Open Sans" panose="020B0606030504020204" pitchFamily="34" charset="0"/>
                <a:ea typeface="+mn-ea"/>
                <a:cs typeface="+mn-cs"/>
              </a:rPr>
              <a:t>0</a:t>
            </a:r>
            <a:r>
              <a:rPr kumimoji="0" lang="en-US" sz="4000" b="1" i="0" u="none" strike="noStrike" kern="1200" cap="none" spc="0" normalizeH="0" baseline="0" noProof="0" dirty="0">
                <a:ln>
                  <a:noFill/>
                </a:ln>
                <a:solidFill>
                  <a:srgbClr val="FFFFFF"/>
                </a:solidFill>
                <a:effectLst/>
                <a:uLnTx/>
                <a:uFillTx/>
                <a:latin typeface="Open Sans" panose="020B0606030504020204" pitchFamily="34" charset="0"/>
                <a:ea typeface="+mn-ea"/>
                <a:cs typeface="+mn-cs"/>
              </a:rPr>
              <a:t>6</a:t>
            </a:r>
            <a:endParaRPr kumimoji="0" lang="en-GB" sz="4000" b="1" i="0" u="none" strike="noStrike" kern="1200" cap="none" spc="0" normalizeH="0" baseline="0" noProof="0" dirty="0">
              <a:ln>
                <a:noFill/>
              </a:ln>
              <a:solidFill>
                <a:srgbClr val="FFFFFF"/>
              </a:solidFill>
              <a:effectLst/>
              <a:uLnTx/>
              <a:uFillTx/>
              <a:latin typeface="Noto Sans" panose="020B0502040504020204" pitchFamily="34"/>
              <a:ea typeface="Noto Sans" panose="020B0502040504020204" pitchFamily="34"/>
              <a:cs typeface="Noto Sans" panose="020B0502040504020204" pitchFamily="34"/>
            </a:endParaRPr>
          </a:p>
        </p:txBody>
      </p:sp>
      <p:sp>
        <p:nvSpPr>
          <p:cNvPr id="32" name="TextBox 31">
            <a:extLst>
              <a:ext uri="{FF2B5EF4-FFF2-40B4-BE49-F238E27FC236}">
                <a16:creationId xmlns:a16="http://schemas.microsoft.com/office/drawing/2014/main" id="{6622EE78-8826-4D13-896F-3CE387814C90}"/>
              </a:ext>
            </a:extLst>
          </p:cNvPr>
          <p:cNvSpPr txBox="1"/>
          <p:nvPr/>
        </p:nvSpPr>
        <p:spPr>
          <a:xfrm>
            <a:off x="3639190" y="1490044"/>
            <a:ext cx="7855527" cy="646331"/>
          </a:xfrm>
          <a:prstGeom prst="rect">
            <a:avLst/>
          </a:prstGeom>
          <a:noFill/>
        </p:spPr>
        <p:txBody>
          <a:bodyPr wrap="square" rtlCol="0">
            <a:spAutoFit/>
          </a:bodyPr>
          <a:lstStyle/>
          <a:p>
            <a:pPr lvl="0" algn="r" rtl="1"/>
            <a:r>
              <a:rPr lang="ar-SA" dirty="0">
                <a:solidFill>
                  <a:schemeClr val="bg1"/>
                </a:solidFill>
                <a:latin typeface="Alexandria" pitchFamily="2" charset="-78"/>
                <a:cs typeface="Alexandria" pitchFamily="2" charset="-78"/>
              </a:rPr>
              <a:t>تزود مراجعة الدراسات السابقة الباحث بالكثير من الأفكار والأدوات والاجراءات والاختبارات، التي يمكن أن يفيد منها في تطوير مهاراته البحثية. </a:t>
            </a:r>
            <a:endParaRPr lang="en-US" dirty="0">
              <a:solidFill>
                <a:schemeClr val="bg1"/>
              </a:solidFill>
              <a:latin typeface="Alexandria" pitchFamily="2" charset="-78"/>
              <a:cs typeface="Alexandria" pitchFamily="2" charset="-78"/>
            </a:endParaRPr>
          </a:p>
        </p:txBody>
      </p:sp>
      <p:sp>
        <p:nvSpPr>
          <p:cNvPr id="38" name="TextBox 37">
            <a:extLst>
              <a:ext uri="{FF2B5EF4-FFF2-40B4-BE49-F238E27FC236}">
                <a16:creationId xmlns:a16="http://schemas.microsoft.com/office/drawing/2014/main" id="{D21EF9FC-F363-4D04-8D70-B84B5D145B65}"/>
              </a:ext>
            </a:extLst>
          </p:cNvPr>
          <p:cNvSpPr txBox="1"/>
          <p:nvPr/>
        </p:nvSpPr>
        <p:spPr>
          <a:xfrm>
            <a:off x="3474892" y="2876165"/>
            <a:ext cx="8019825" cy="923330"/>
          </a:xfrm>
          <a:prstGeom prst="rect">
            <a:avLst/>
          </a:prstGeom>
          <a:noFill/>
        </p:spPr>
        <p:txBody>
          <a:bodyPr wrap="square" rtlCol="0">
            <a:spAutoFit/>
          </a:bodyPr>
          <a:lstStyle/>
          <a:p>
            <a:pPr lvl="0" algn="r" rtl="1"/>
            <a:r>
              <a:rPr lang="ar-SA" dirty="0">
                <a:solidFill>
                  <a:schemeClr val="bg1"/>
                </a:solidFill>
                <a:latin typeface="Alexandria" pitchFamily="2" charset="-78"/>
                <a:cs typeface="Alexandria" pitchFamily="2" charset="-78"/>
              </a:rPr>
              <a:t>تساعد مراجعة الدراسات السابقة الباحث على تقويم الجهد المبذول في بحثه بالمقارنة مع البحوث السابقة الأخرى، كما تجعله أكثر قدرة على تفسير النتائج المتشابهة والمختلفة</a:t>
            </a:r>
            <a:r>
              <a:rPr lang="en-US" dirty="0">
                <a:solidFill>
                  <a:schemeClr val="bg1"/>
                </a:solidFill>
                <a:latin typeface="Alexandria" pitchFamily="2" charset="-78"/>
                <a:cs typeface="Alexandria" pitchFamily="2" charset="-78"/>
              </a:rPr>
              <a:t>.</a:t>
            </a:r>
          </a:p>
        </p:txBody>
      </p:sp>
      <p:sp>
        <p:nvSpPr>
          <p:cNvPr id="39" name="TextBox 38">
            <a:extLst>
              <a:ext uri="{FF2B5EF4-FFF2-40B4-BE49-F238E27FC236}">
                <a16:creationId xmlns:a16="http://schemas.microsoft.com/office/drawing/2014/main" id="{3A837B94-CD7C-46F8-B906-D4E292308213}"/>
              </a:ext>
            </a:extLst>
          </p:cNvPr>
          <p:cNvSpPr txBox="1"/>
          <p:nvPr/>
        </p:nvSpPr>
        <p:spPr>
          <a:xfrm>
            <a:off x="2908222" y="4298451"/>
            <a:ext cx="8586495" cy="1158715"/>
          </a:xfrm>
          <a:prstGeom prst="rect">
            <a:avLst/>
          </a:prstGeom>
          <a:noFill/>
        </p:spPr>
        <p:txBody>
          <a:bodyPr wrap="square" rtlCol="0">
            <a:spAutoFit/>
          </a:bodyPr>
          <a:lstStyle/>
          <a:p>
            <a:pPr lvl="0" algn="r" rtl="1">
              <a:lnSpc>
                <a:spcPct val="150000"/>
              </a:lnSpc>
            </a:pPr>
            <a:r>
              <a:rPr lang="ar-SA" sz="1600" dirty="0">
                <a:solidFill>
                  <a:schemeClr val="bg1"/>
                </a:solidFill>
                <a:latin typeface="Alexandria" pitchFamily="2" charset="-78"/>
                <a:cs typeface="Alexandria" pitchFamily="2" charset="-78"/>
              </a:rPr>
              <a:t>تساعد مراجعة الدراسات السابقة الباحث في صياغة فروض بحثه، وضبط مفاهيمه الإجرائية، واختيار إطاره النظري، وتحديد إجراءاته المنهجية، واختيار أساليبه الإحصائية، خطته الأولية، كما تمكنه من تفادي الأخطاء التي وقع فيها الباحثون السابقون، وتجاوز العوائق التي واجهتهم</a:t>
            </a:r>
            <a:endParaRPr lang="en-US" sz="1600" dirty="0">
              <a:solidFill>
                <a:schemeClr val="bg1"/>
              </a:solidFill>
              <a:latin typeface="Alexandria" pitchFamily="2" charset="-78"/>
              <a:cs typeface="Alexandria" pitchFamily="2" charset="-78"/>
            </a:endParaRPr>
          </a:p>
        </p:txBody>
      </p:sp>
      <p:sp>
        <p:nvSpPr>
          <p:cNvPr id="5" name="TextBox 4">
            <a:extLst>
              <a:ext uri="{FF2B5EF4-FFF2-40B4-BE49-F238E27FC236}">
                <a16:creationId xmlns:a16="http://schemas.microsoft.com/office/drawing/2014/main" id="{D0836F47-1F80-9DF9-979B-923FEAE16D41}"/>
              </a:ext>
            </a:extLst>
          </p:cNvPr>
          <p:cNvSpPr txBox="1"/>
          <p:nvPr/>
        </p:nvSpPr>
        <p:spPr>
          <a:xfrm>
            <a:off x="3761397" y="360418"/>
            <a:ext cx="4669206" cy="400110"/>
          </a:xfrm>
          <a:prstGeom prst="rect">
            <a:avLst/>
          </a:prstGeom>
          <a:noFill/>
        </p:spPr>
        <p:txBody>
          <a:bodyPr wrap="square">
            <a:spAutoFit/>
          </a:bodyPr>
          <a:lstStyle/>
          <a:p>
            <a:pPr algn="ctr" rtl="1"/>
            <a:r>
              <a:rPr lang="ar-SA" sz="2000" b="1" dirty="0">
                <a:solidFill>
                  <a:srgbClr val="00AEEF"/>
                </a:solidFill>
                <a:latin typeface="Alexandria" pitchFamily="2" charset="-78"/>
                <a:ea typeface="Calibri"/>
                <a:cs typeface="Alexandria" pitchFamily="2" charset="-78"/>
                <a:sym typeface="Calibri"/>
              </a:rPr>
              <a:t>أهمية مراجعة الأدبيات </a:t>
            </a:r>
          </a:p>
        </p:txBody>
      </p:sp>
      <p:sp>
        <p:nvSpPr>
          <p:cNvPr id="6" name="Rectangle 5">
            <a:extLst>
              <a:ext uri="{FF2B5EF4-FFF2-40B4-BE49-F238E27FC236}">
                <a16:creationId xmlns:a16="http://schemas.microsoft.com/office/drawing/2014/main" id="{238B849D-D0A6-1D93-AF14-3C7F0DD0FB67}"/>
              </a:ext>
            </a:extLst>
          </p:cNvPr>
          <p:cNvSpPr/>
          <p:nvPr/>
        </p:nvSpPr>
        <p:spPr>
          <a:xfrm>
            <a:off x="0" y="6371924"/>
            <a:ext cx="12191999" cy="404261"/>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93081937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Google Shape;177;p7">
            <a:extLst>
              <a:ext uri="{FF2B5EF4-FFF2-40B4-BE49-F238E27FC236}">
                <a16:creationId xmlns:a16="http://schemas.microsoft.com/office/drawing/2014/main" id="{2179D93E-4F41-92A2-BE9B-682413319DB7}"/>
              </a:ext>
            </a:extLst>
          </p:cNvPr>
          <p:cNvSpPr/>
          <p:nvPr/>
        </p:nvSpPr>
        <p:spPr>
          <a:xfrm>
            <a:off x="456892" y="1642590"/>
            <a:ext cx="4128422" cy="46510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r" rtl="0">
              <a:spcBef>
                <a:spcPts val="0"/>
              </a:spcBef>
              <a:spcAft>
                <a:spcPts val="0"/>
              </a:spcAft>
              <a:buNone/>
            </a:pPr>
            <a:endParaRPr sz="1800" dirty="0">
              <a:solidFill>
                <a:schemeClr val="lt1"/>
              </a:solidFill>
              <a:latin typeface="Calibri"/>
              <a:ea typeface="Calibri"/>
              <a:cs typeface="Calibri"/>
              <a:sym typeface="Calibri"/>
            </a:endParaRPr>
          </a:p>
        </p:txBody>
      </p:sp>
      <p:sp>
        <p:nvSpPr>
          <p:cNvPr id="7" name="Google Shape;178;p7">
            <a:extLst>
              <a:ext uri="{FF2B5EF4-FFF2-40B4-BE49-F238E27FC236}">
                <a16:creationId xmlns:a16="http://schemas.microsoft.com/office/drawing/2014/main" id="{56F80812-195D-316F-1FE9-D3AEF5FD2CB9}"/>
              </a:ext>
            </a:extLst>
          </p:cNvPr>
          <p:cNvSpPr/>
          <p:nvPr/>
        </p:nvSpPr>
        <p:spPr>
          <a:xfrm>
            <a:off x="901053" y="1885612"/>
            <a:ext cx="11155680" cy="412887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r" rtl="0">
              <a:spcBef>
                <a:spcPts val="0"/>
              </a:spcBef>
              <a:spcAft>
                <a:spcPts val="0"/>
              </a:spcAft>
              <a:buNone/>
            </a:pPr>
            <a:endParaRPr sz="1800">
              <a:solidFill>
                <a:schemeClr val="lt1"/>
              </a:solidFill>
              <a:latin typeface="Calibri"/>
              <a:ea typeface="Calibri"/>
              <a:cs typeface="Calibri"/>
              <a:sym typeface="Calibri"/>
            </a:endParaRPr>
          </a:p>
        </p:txBody>
      </p:sp>
      <p:sp>
        <p:nvSpPr>
          <p:cNvPr id="8" name="TextBox 7">
            <a:extLst>
              <a:ext uri="{FF2B5EF4-FFF2-40B4-BE49-F238E27FC236}">
                <a16:creationId xmlns:a16="http://schemas.microsoft.com/office/drawing/2014/main" id="{85DB0A0C-A901-6FA1-427D-9C35C0A74E21}"/>
              </a:ext>
            </a:extLst>
          </p:cNvPr>
          <p:cNvSpPr txBox="1"/>
          <p:nvPr/>
        </p:nvSpPr>
        <p:spPr>
          <a:xfrm>
            <a:off x="3808103" y="360418"/>
            <a:ext cx="4575794" cy="400110"/>
          </a:xfrm>
          <a:prstGeom prst="rect">
            <a:avLst/>
          </a:prstGeom>
          <a:noFill/>
        </p:spPr>
        <p:txBody>
          <a:bodyPr wrap="square">
            <a:spAutoFit/>
          </a:bodyPr>
          <a:lstStyle/>
          <a:p>
            <a:pPr algn="ctr" rtl="1"/>
            <a:r>
              <a:rPr lang="ar-SA" sz="2000" b="1" dirty="0">
                <a:solidFill>
                  <a:srgbClr val="00AEEF"/>
                </a:solidFill>
                <a:latin typeface="Alexandria" pitchFamily="2" charset="-78"/>
                <a:ea typeface="Calibri"/>
                <a:cs typeface="Alexandria" pitchFamily="2" charset="-78"/>
                <a:sym typeface="Calibri"/>
              </a:rPr>
              <a:t>قواعد البيانات </a:t>
            </a:r>
          </a:p>
        </p:txBody>
      </p:sp>
      <p:sp>
        <p:nvSpPr>
          <p:cNvPr id="2" name="مربع نص 1"/>
          <p:cNvSpPr txBox="1"/>
          <p:nvPr/>
        </p:nvSpPr>
        <p:spPr>
          <a:xfrm>
            <a:off x="1221455" y="1999344"/>
            <a:ext cx="10513653" cy="4682307"/>
          </a:xfrm>
          <a:prstGeom prst="rect">
            <a:avLst/>
          </a:prstGeom>
          <a:noFill/>
        </p:spPr>
        <p:txBody>
          <a:bodyPr wrap="square" rtlCol="1">
            <a:spAutoFit/>
          </a:bodyPr>
          <a:lstStyle/>
          <a:p>
            <a:pPr algn="r" rtl="1">
              <a:lnSpc>
                <a:spcPct val="150000"/>
              </a:lnSpc>
            </a:pPr>
            <a:r>
              <a:rPr lang="ar-JO" sz="1400" dirty="0">
                <a:latin typeface="Alexandria" pitchFamily="2" charset="-78"/>
                <a:cs typeface="Alexandria" pitchFamily="2" charset="-78"/>
              </a:rPr>
              <a:t>يستخدم مصطلح "قاعدة بيانات" لوصف مورد بحث على الإنترنت. وفي العادة تقوم المكتبات بدفع مبالع مالية معينة للوصول إلى قواعد البيانات، ولكن هذا لا ينفي وجود بعض من قواعد بيانات مجانية الاستخدام.</a:t>
            </a:r>
          </a:p>
          <a:p>
            <a:pPr algn="r" rtl="1">
              <a:lnSpc>
                <a:spcPct val="150000"/>
              </a:lnSpc>
            </a:pPr>
            <a:r>
              <a:rPr lang="ar-JO" sz="1400" dirty="0">
                <a:latin typeface="Alexandria" pitchFamily="2" charset="-78"/>
                <a:cs typeface="Alexandria" pitchFamily="2" charset="-78"/>
              </a:rPr>
              <a:t>قاعدة بيانات المكتبة عبارة عن تجميع للمعلومات بطريقة قابلة للبحث حيث تجد الآلاف من المواد التي يمكنك البحث عنها في وقت واحد وبسرعة، وبما يمكنك من العثور على المقالات التي تريدها مع ارتفاع ملاءمة البحث في المجلات الفردية. البحث في قواعد بيانات قد يكون </a:t>
            </a:r>
            <a:r>
              <a:rPr lang="en-US" sz="1400" dirty="0">
                <a:latin typeface="Alexandria" pitchFamily="2" charset="-78"/>
                <a:cs typeface="Alexandria" pitchFamily="2" charset="-78"/>
              </a:rPr>
              <a:t>A-Z، </a:t>
            </a:r>
            <a:r>
              <a:rPr lang="ar-JO" sz="1400" dirty="0">
                <a:latin typeface="Alexandria" pitchFamily="2" charset="-78"/>
                <a:cs typeface="Alexandria" pitchFamily="2" charset="-78"/>
              </a:rPr>
              <a:t>أو حسب الموضوع.</a:t>
            </a:r>
          </a:p>
          <a:p>
            <a:pPr algn="r" rtl="1">
              <a:lnSpc>
                <a:spcPct val="150000"/>
              </a:lnSpc>
            </a:pPr>
            <a:r>
              <a:rPr lang="ar-JO" sz="1400" dirty="0">
                <a:latin typeface="Alexandria" pitchFamily="2" charset="-78"/>
                <a:cs typeface="Alexandria" pitchFamily="2" charset="-78"/>
              </a:rPr>
              <a:t>تخضع العديد من المقالات الموجودة في قواعد بيانات المكتبات لعملية مراجعة النظراء وعادة ما تكون أكثر موثوقية من المعلومات الموجودة على الإنترنت. بالإضافة إلى ذلك، توفر قواعد البيانات كل ما تحتاجه من معلومات لتقييم مصدرا للمصداقية (مثل اسم المؤلف، تفاصيل المنشور، والملخص).</a:t>
            </a:r>
          </a:p>
          <a:p>
            <a:pPr algn="r" rtl="1">
              <a:lnSpc>
                <a:spcPct val="150000"/>
              </a:lnSpc>
            </a:pPr>
            <a:r>
              <a:rPr lang="ar-JO" sz="1400" dirty="0">
                <a:latin typeface="Alexandria" pitchFamily="2" charset="-78"/>
                <a:cs typeface="Alexandria" pitchFamily="2" charset="-78"/>
              </a:rPr>
              <a:t>قواعد بيانات المكتبة تسمح لك بتخصيص البحث للحصول على أفضل النتائج ذات الصلة. كما يمكنك البحث فيها باستخدام الكلمات الرئيسية، في مجالات محددة: المصطلحات، رؤوس الموضوعات، الواصفات. يمكنك أيضا البحث عن طريق المؤلف، العنوان، والحد </a:t>
            </a:r>
            <a:r>
              <a:rPr lang="ar-JO" sz="1600" dirty="0">
                <a:latin typeface="Alexandria" pitchFamily="2" charset="-78"/>
                <a:cs typeface="Alexandria" pitchFamily="2" charset="-78"/>
              </a:rPr>
              <a:t>من النتائج باستخدام معايير مختلفة (تاريخ، نوع المصدر، وما إلى ذلك).</a:t>
            </a:r>
          </a:p>
          <a:p>
            <a:pPr algn="r" rtl="1">
              <a:lnSpc>
                <a:spcPct val="150000"/>
              </a:lnSpc>
            </a:pPr>
            <a:endParaRPr lang="en-US" sz="1600" dirty="0">
              <a:latin typeface="Alexandria" pitchFamily="2" charset="-78"/>
              <a:cs typeface="Alexandria" pitchFamily="2" charset="-78"/>
            </a:endParaRPr>
          </a:p>
          <a:p>
            <a:pPr algn="ctr" rtl="1">
              <a:lnSpc>
                <a:spcPct val="150000"/>
              </a:lnSpc>
            </a:pPr>
            <a:endParaRPr lang="en-US" sz="2800" dirty="0">
              <a:latin typeface="Alexandria" pitchFamily="2" charset="-78"/>
              <a:cs typeface="Alexandria" pitchFamily="2" charset="-78"/>
            </a:endParaRPr>
          </a:p>
        </p:txBody>
      </p:sp>
      <p:sp>
        <p:nvSpPr>
          <p:cNvPr id="3" name="Rectangle 2">
            <a:extLst>
              <a:ext uri="{FF2B5EF4-FFF2-40B4-BE49-F238E27FC236}">
                <a16:creationId xmlns:a16="http://schemas.microsoft.com/office/drawing/2014/main" id="{BCE5D6DD-B1BD-9087-C4F8-B1615E6D432C}"/>
              </a:ext>
            </a:extLst>
          </p:cNvPr>
          <p:cNvSpPr/>
          <p:nvPr/>
        </p:nvSpPr>
        <p:spPr>
          <a:xfrm>
            <a:off x="0" y="6381549"/>
            <a:ext cx="12191999" cy="404261"/>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94562210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177;p7">
            <a:extLst>
              <a:ext uri="{FF2B5EF4-FFF2-40B4-BE49-F238E27FC236}">
                <a16:creationId xmlns:a16="http://schemas.microsoft.com/office/drawing/2014/main" id="{4D43BAC5-B9BC-58E3-3ED2-2234FF109FB8}"/>
              </a:ext>
            </a:extLst>
          </p:cNvPr>
          <p:cNvSpPr/>
          <p:nvPr/>
        </p:nvSpPr>
        <p:spPr>
          <a:xfrm>
            <a:off x="456892" y="1642590"/>
            <a:ext cx="4128422" cy="46510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r" rtl="0">
              <a:spcBef>
                <a:spcPts val="0"/>
              </a:spcBef>
              <a:spcAft>
                <a:spcPts val="0"/>
              </a:spcAft>
              <a:buNone/>
            </a:pPr>
            <a:endParaRPr sz="1800" dirty="0">
              <a:solidFill>
                <a:schemeClr val="lt1"/>
              </a:solidFill>
              <a:latin typeface="Calibri"/>
              <a:ea typeface="Calibri"/>
              <a:cs typeface="Calibri"/>
              <a:sym typeface="Calibri"/>
            </a:endParaRPr>
          </a:p>
        </p:txBody>
      </p:sp>
      <p:sp>
        <p:nvSpPr>
          <p:cNvPr id="4" name="Google Shape;178;p7">
            <a:extLst>
              <a:ext uri="{FF2B5EF4-FFF2-40B4-BE49-F238E27FC236}">
                <a16:creationId xmlns:a16="http://schemas.microsoft.com/office/drawing/2014/main" id="{72969A80-FE7D-1B46-EB65-1FD38E28172B}"/>
              </a:ext>
            </a:extLst>
          </p:cNvPr>
          <p:cNvSpPr/>
          <p:nvPr/>
        </p:nvSpPr>
        <p:spPr>
          <a:xfrm>
            <a:off x="901053" y="1885612"/>
            <a:ext cx="11155680" cy="412887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r" rtl="0">
              <a:spcBef>
                <a:spcPts val="0"/>
              </a:spcBef>
              <a:spcAft>
                <a:spcPts val="0"/>
              </a:spcAft>
              <a:buNone/>
            </a:pPr>
            <a:endParaRPr sz="1800">
              <a:solidFill>
                <a:schemeClr val="lt1"/>
              </a:solidFill>
              <a:latin typeface="Calibri"/>
              <a:ea typeface="Calibri"/>
              <a:cs typeface="Calibri"/>
              <a:sym typeface="Calibri"/>
            </a:endParaRPr>
          </a:p>
        </p:txBody>
      </p:sp>
      <p:sp>
        <p:nvSpPr>
          <p:cNvPr id="5" name="TextBox 4">
            <a:extLst>
              <a:ext uri="{FF2B5EF4-FFF2-40B4-BE49-F238E27FC236}">
                <a16:creationId xmlns:a16="http://schemas.microsoft.com/office/drawing/2014/main" id="{D8EDB3E2-D149-EB9D-5102-1E9404AA091F}"/>
              </a:ext>
            </a:extLst>
          </p:cNvPr>
          <p:cNvSpPr txBox="1"/>
          <p:nvPr/>
        </p:nvSpPr>
        <p:spPr>
          <a:xfrm>
            <a:off x="3427162" y="360418"/>
            <a:ext cx="4575794" cy="400110"/>
          </a:xfrm>
          <a:prstGeom prst="rect">
            <a:avLst/>
          </a:prstGeom>
          <a:noFill/>
        </p:spPr>
        <p:txBody>
          <a:bodyPr wrap="square">
            <a:spAutoFit/>
          </a:bodyPr>
          <a:lstStyle/>
          <a:p>
            <a:pPr algn="ctr" rtl="1"/>
            <a:r>
              <a:rPr lang="ar-SA" sz="2000" b="1" dirty="0">
                <a:solidFill>
                  <a:srgbClr val="00AEEF"/>
                </a:solidFill>
                <a:latin typeface="Alexandria" pitchFamily="2" charset="-78"/>
                <a:ea typeface="Calibri"/>
                <a:cs typeface="Alexandria" pitchFamily="2" charset="-78"/>
                <a:sym typeface="Calibri"/>
              </a:rPr>
              <a:t>قواعد البيانات </a:t>
            </a:r>
          </a:p>
        </p:txBody>
      </p:sp>
      <p:sp>
        <p:nvSpPr>
          <p:cNvPr id="2" name="مربع نص 1"/>
          <p:cNvSpPr txBox="1"/>
          <p:nvPr/>
        </p:nvSpPr>
        <p:spPr>
          <a:xfrm>
            <a:off x="991501" y="2001478"/>
            <a:ext cx="10743607" cy="4856522"/>
          </a:xfrm>
          <a:prstGeom prst="rect">
            <a:avLst/>
          </a:prstGeom>
          <a:noFill/>
        </p:spPr>
        <p:txBody>
          <a:bodyPr wrap="square" rtlCol="1">
            <a:spAutoFit/>
          </a:bodyPr>
          <a:lstStyle/>
          <a:p>
            <a:pPr marL="285750" indent="-285750" algn="r" rtl="1">
              <a:lnSpc>
                <a:spcPct val="150000"/>
              </a:lnSpc>
              <a:buFont typeface="Arial" panose="020B0604020202020204" pitchFamily="34" charset="0"/>
              <a:buChar char="•"/>
            </a:pPr>
            <a:r>
              <a:rPr lang="ar-JO" sz="1600" dirty="0">
                <a:latin typeface="Alexandria" pitchFamily="2" charset="-78"/>
                <a:cs typeface="Alexandria" pitchFamily="2" charset="-78"/>
              </a:rPr>
              <a:t>توفر قواعد بيانات المكتبة معلومات الاقتباس (الكاتب، عنوان المادة، المنشورات - عنوان مجلة، جريدة، أو الكتاب المرجعي- ، الناشر، تاريخ النشر)</a:t>
            </a:r>
          </a:p>
          <a:p>
            <a:pPr marL="285750" indent="-285750" algn="r" rtl="1">
              <a:lnSpc>
                <a:spcPct val="150000"/>
              </a:lnSpc>
              <a:buFont typeface="Arial" panose="020B0604020202020204" pitchFamily="34" charset="0"/>
              <a:buChar char="•"/>
            </a:pPr>
            <a:r>
              <a:rPr lang="ar-JO" sz="1600" dirty="0">
                <a:latin typeface="Alexandria" pitchFamily="2" charset="-78"/>
                <a:cs typeface="Alexandria" pitchFamily="2" charset="-78"/>
              </a:rPr>
              <a:t>قواعد بيانات المكتبة غالبا ما تعطيك النص الكامل. وهناك البعض الآخر يعطيك فقط المستخلص والاقتباس</a:t>
            </a:r>
          </a:p>
          <a:p>
            <a:pPr marL="285750" indent="-285750" algn="r" rtl="1">
              <a:lnSpc>
                <a:spcPct val="150000"/>
              </a:lnSpc>
              <a:buFont typeface="Arial" panose="020B0604020202020204" pitchFamily="34" charset="0"/>
              <a:buChar char="•"/>
            </a:pPr>
            <a:r>
              <a:rPr lang="ar-JO" sz="1600" dirty="0">
                <a:latin typeface="Alexandria" pitchFamily="2" charset="-78"/>
                <a:cs typeface="Alexandria" pitchFamily="2" charset="-78"/>
              </a:rPr>
              <a:t>قواعد بيانات المكتبة غالبا ما تمكنك من طباعة المواد وحفظها أو إرسالها عبر البريد الإلكتروني</a:t>
            </a:r>
          </a:p>
          <a:p>
            <a:pPr marL="285750" indent="-285750" algn="r" rtl="1">
              <a:lnSpc>
                <a:spcPct val="150000"/>
              </a:lnSpc>
              <a:buFont typeface="Arial" panose="020B0604020202020204" pitchFamily="34" charset="0"/>
              <a:buChar char="•"/>
            </a:pPr>
            <a:r>
              <a:rPr lang="ar-JO" sz="1600" dirty="0">
                <a:latin typeface="Alexandria" pitchFamily="2" charset="-78"/>
                <a:cs typeface="Alexandria" pitchFamily="2" charset="-78"/>
              </a:rPr>
              <a:t>قواعد بيانات المكتبة يمكنك استخدامها خارج الحرم الجامعي، بعد إدخال اسم المعرف وكلمة المرور</a:t>
            </a:r>
          </a:p>
          <a:p>
            <a:pPr marL="285750" indent="-285750" algn="r" rtl="1">
              <a:lnSpc>
                <a:spcPct val="150000"/>
              </a:lnSpc>
              <a:buFont typeface="Arial" panose="020B0604020202020204" pitchFamily="34" charset="0"/>
              <a:buChar char="•"/>
            </a:pPr>
            <a:r>
              <a:rPr lang="ar-JO" sz="1600" dirty="0">
                <a:latin typeface="Alexandria" pitchFamily="2" charset="-78"/>
                <a:cs typeface="Alexandria" pitchFamily="2" charset="-78"/>
              </a:rPr>
              <a:t>العديد من قواعد البيانات توفر الوصول إلى النص الكامل للمقالات، لذا من الضروري التعرف على أنواع مختلفة من المعلومات المتاحة، وقواعد البيانات الأكثر مناسبة لك، وكيفية الحصول على الموارد وخارج الحرم الجامعي.</a:t>
            </a:r>
          </a:p>
          <a:p>
            <a:pPr marL="285750" indent="-285750" algn="r" rtl="1">
              <a:lnSpc>
                <a:spcPct val="150000"/>
              </a:lnSpc>
              <a:buFont typeface="Arial" panose="020B0604020202020204" pitchFamily="34" charset="0"/>
              <a:buChar char="•"/>
            </a:pPr>
            <a:r>
              <a:rPr lang="ar-JO" sz="1600" dirty="0">
                <a:latin typeface="Alexandria" pitchFamily="2" charset="-78"/>
                <a:cs typeface="Alexandria" pitchFamily="2" charset="-78"/>
              </a:rPr>
              <a:t>استخدام قواعد البيانات التي تقدمها المكتبة يساعدك في العثور على معلومات موثوقة من مصادر موثوقة.</a:t>
            </a:r>
          </a:p>
          <a:p>
            <a:pPr marL="285750" indent="-285750" algn="r" rtl="1">
              <a:lnSpc>
                <a:spcPct val="150000"/>
              </a:lnSpc>
              <a:buFont typeface="Arial" panose="020B0604020202020204" pitchFamily="34" charset="0"/>
              <a:buChar char="•"/>
            </a:pPr>
            <a:r>
              <a:rPr lang="ar-JO" sz="1600" dirty="0">
                <a:latin typeface="Alexandria" pitchFamily="2" charset="-78"/>
                <a:cs typeface="Alexandria" pitchFamily="2" charset="-78"/>
              </a:rPr>
              <a:t>قد تكون قاعدة بيانات المكتبة مخصصة لموضوع واحد أو قد تغطي العديد من الموضوعات. كما يوفر بعض الناشرين قواعد البيانات التي تسمح لك للبحث عن محتواها من خلال موقع واحد.</a:t>
            </a:r>
          </a:p>
          <a:p>
            <a:pPr algn="r" rtl="1">
              <a:lnSpc>
                <a:spcPct val="150000"/>
              </a:lnSpc>
            </a:pPr>
            <a:endParaRPr lang="en-US" dirty="0">
              <a:latin typeface="Alexandria" pitchFamily="2" charset="-78"/>
              <a:cs typeface="Alexandria" pitchFamily="2" charset="-78"/>
            </a:endParaRPr>
          </a:p>
          <a:p>
            <a:pPr algn="r" rtl="1">
              <a:lnSpc>
                <a:spcPct val="150000"/>
              </a:lnSpc>
            </a:pPr>
            <a:endParaRPr lang="en-US" sz="3200" dirty="0">
              <a:latin typeface="Alexandria" pitchFamily="2" charset="-78"/>
              <a:cs typeface="Alexandria" pitchFamily="2" charset="-78"/>
            </a:endParaRPr>
          </a:p>
        </p:txBody>
      </p:sp>
      <p:sp>
        <p:nvSpPr>
          <p:cNvPr id="6" name="Rectangle 5">
            <a:extLst>
              <a:ext uri="{FF2B5EF4-FFF2-40B4-BE49-F238E27FC236}">
                <a16:creationId xmlns:a16="http://schemas.microsoft.com/office/drawing/2014/main" id="{8C4AFB49-61DD-BBE1-A22C-B0FE30AC7529}"/>
              </a:ext>
            </a:extLst>
          </p:cNvPr>
          <p:cNvSpPr/>
          <p:nvPr/>
        </p:nvSpPr>
        <p:spPr>
          <a:xfrm>
            <a:off x="0" y="6371924"/>
            <a:ext cx="12191999" cy="404261"/>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9596552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177;p7">
            <a:extLst>
              <a:ext uri="{FF2B5EF4-FFF2-40B4-BE49-F238E27FC236}">
                <a16:creationId xmlns:a16="http://schemas.microsoft.com/office/drawing/2014/main" id="{77447EDB-513B-A71E-93A3-16AC0E19CA41}"/>
              </a:ext>
            </a:extLst>
          </p:cNvPr>
          <p:cNvSpPr/>
          <p:nvPr/>
        </p:nvSpPr>
        <p:spPr>
          <a:xfrm>
            <a:off x="456892" y="1642590"/>
            <a:ext cx="4128422" cy="46510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r" rtl="0">
              <a:spcBef>
                <a:spcPts val="0"/>
              </a:spcBef>
              <a:spcAft>
                <a:spcPts val="0"/>
              </a:spcAft>
              <a:buNone/>
            </a:pPr>
            <a:endParaRPr sz="1800" dirty="0">
              <a:solidFill>
                <a:schemeClr val="lt1"/>
              </a:solidFill>
              <a:latin typeface="Calibri"/>
              <a:ea typeface="Calibri"/>
              <a:cs typeface="Calibri"/>
              <a:sym typeface="Calibri"/>
            </a:endParaRPr>
          </a:p>
        </p:txBody>
      </p:sp>
      <p:sp>
        <p:nvSpPr>
          <p:cNvPr id="4" name="Google Shape;178;p7">
            <a:extLst>
              <a:ext uri="{FF2B5EF4-FFF2-40B4-BE49-F238E27FC236}">
                <a16:creationId xmlns:a16="http://schemas.microsoft.com/office/drawing/2014/main" id="{4897324D-4C17-96A7-E88F-6D7640444046}"/>
              </a:ext>
            </a:extLst>
          </p:cNvPr>
          <p:cNvSpPr/>
          <p:nvPr/>
        </p:nvSpPr>
        <p:spPr>
          <a:xfrm>
            <a:off x="901053" y="1885612"/>
            <a:ext cx="11155680" cy="412887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r" rtl="0">
              <a:spcBef>
                <a:spcPts val="0"/>
              </a:spcBef>
              <a:spcAft>
                <a:spcPts val="0"/>
              </a:spcAft>
              <a:buNone/>
            </a:pPr>
            <a:endParaRPr sz="1800">
              <a:solidFill>
                <a:schemeClr val="lt1"/>
              </a:solidFill>
              <a:latin typeface="Calibri"/>
              <a:ea typeface="Calibri"/>
              <a:cs typeface="Calibri"/>
              <a:sym typeface="Calibri"/>
            </a:endParaRPr>
          </a:p>
        </p:txBody>
      </p:sp>
      <p:sp>
        <p:nvSpPr>
          <p:cNvPr id="5" name="TextBox 4">
            <a:extLst>
              <a:ext uri="{FF2B5EF4-FFF2-40B4-BE49-F238E27FC236}">
                <a16:creationId xmlns:a16="http://schemas.microsoft.com/office/drawing/2014/main" id="{C3EBE7AD-6A30-2A6B-A1C4-976D053EED4D}"/>
              </a:ext>
            </a:extLst>
          </p:cNvPr>
          <p:cNvSpPr txBox="1"/>
          <p:nvPr/>
        </p:nvSpPr>
        <p:spPr>
          <a:xfrm>
            <a:off x="3427162" y="360418"/>
            <a:ext cx="4575794" cy="400110"/>
          </a:xfrm>
          <a:prstGeom prst="rect">
            <a:avLst/>
          </a:prstGeom>
          <a:noFill/>
        </p:spPr>
        <p:txBody>
          <a:bodyPr wrap="square">
            <a:spAutoFit/>
          </a:bodyPr>
          <a:lstStyle/>
          <a:p>
            <a:pPr algn="ctr" rtl="1"/>
            <a:r>
              <a:rPr lang="ar-SA" sz="2000" b="1" dirty="0">
                <a:solidFill>
                  <a:srgbClr val="00AEEF"/>
                </a:solidFill>
                <a:latin typeface="Alexandria" pitchFamily="2" charset="-78"/>
                <a:ea typeface="Calibri"/>
                <a:cs typeface="Alexandria" pitchFamily="2" charset="-78"/>
                <a:sym typeface="Calibri"/>
              </a:rPr>
              <a:t>استخدام قواعد البيانات </a:t>
            </a:r>
          </a:p>
        </p:txBody>
      </p:sp>
      <p:sp>
        <p:nvSpPr>
          <p:cNvPr id="2" name="مربع نص 1"/>
          <p:cNvSpPr txBox="1"/>
          <p:nvPr/>
        </p:nvSpPr>
        <p:spPr>
          <a:xfrm>
            <a:off x="1061865" y="2000446"/>
            <a:ext cx="10834055" cy="4257063"/>
          </a:xfrm>
          <a:prstGeom prst="rect">
            <a:avLst/>
          </a:prstGeom>
          <a:noFill/>
        </p:spPr>
        <p:txBody>
          <a:bodyPr wrap="square" rtlCol="1">
            <a:spAutoFit/>
          </a:bodyPr>
          <a:lstStyle/>
          <a:p>
            <a:pPr algn="r" rtl="1">
              <a:lnSpc>
                <a:spcPct val="150000"/>
              </a:lnSpc>
            </a:pPr>
            <a:r>
              <a:rPr lang="ar-SA" sz="1400" dirty="0">
                <a:latin typeface="Alexandria" pitchFamily="2" charset="-78"/>
                <a:cs typeface="Alexandria" pitchFamily="2" charset="-78"/>
              </a:rPr>
              <a:t>يستخدم الباحث في تنقيبه عن الدراسات السابقة وسائط متعددة، ومن ذلك محركات البحث والعديد من قواعد البيانات والمكتبات،  ومنها </a:t>
            </a:r>
            <a:r>
              <a:rPr lang="ar-SA" sz="1400" b="1" dirty="0">
                <a:latin typeface="Alexandria" pitchFamily="2" charset="-78"/>
                <a:cs typeface="Alexandria" pitchFamily="2" charset="-78"/>
              </a:rPr>
              <a:t>قواعد البيانات العربية </a:t>
            </a:r>
            <a:r>
              <a:rPr lang="ar-SA" sz="1400" dirty="0">
                <a:latin typeface="Alexandria" pitchFamily="2" charset="-78"/>
                <a:cs typeface="Alexandria" pitchFamily="2" charset="-78"/>
              </a:rPr>
              <a:t>مثل:</a:t>
            </a:r>
            <a:endParaRPr lang="en-US" sz="1400" dirty="0">
              <a:latin typeface="Alexandria" pitchFamily="2" charset="-78"/>
              <a:cs typeface="Alexandria" pitchFamily="2" charset="-78"/>
            </a:endParaRPr>
          </a:p>
          <a:p>
            <a:pPr algn="r" rtl="1">
              <a:lnSpc>
                <a:spcPct val="150000"/>
              </a:lnSpc>
            </a:pPr>
            <a:r>
              <a:rPr lang="ar-SA" sz="1400" dirty="0">
                <a:latin typeface="Alexandria" pitchFamily="2" charset="-78"/>
                <a:cs typeface="Alexandria" pitchFamily="2" charset="-78"/>
              </a:rPr>
              <a:t>(دار المنظومة، المنهل،</a:t>
            </a:r>
            <a:r>
              <a:rPr lang="ar-JO" sz="1400" dirty="0">
                <a:latin typeface="Alexandria" pitchFamily="2" charset="-78"/>
                <a:cs typeface="Alexandria" pitchFamily="2" charset="-78"/>
              </a:rPr>
              <a:t> </a:t>
            </a:r>
            <a:r>
              <a:rPr lang="ar-JO" sz="1400" dirty="0" err="1">
                <a:latin typeface="Alexandria" pitchFamily="2" charset="-78"/>
                <a:cs typeface="Alexandria" pitchFamily="2" charset="-78"/>
              </a:rPr>
              <a:t>ابيسكو</a:t>
            </a:r>
            <a:r>
              <a:rPr lang="ar-JO" sz="1400" dirty="0">
                <a:latin typeface="Alexandria" pitchFamily="2" charset="-78"/>
                <a:cs typeface="Alexandria" pitchFamily="2" charset="-78"/>
              </a:rPr>
              <a:t>،</a:t>
            </a:r>
            <a:r>
              <a:rPr lang="ar-SA" sz="1400" dirty="0">
                <a:latin typeface="Alexandria" pitchFamily="2" charset="-78"/>
                <a:cs typeface="Alexandria" pitchFamily="2" charset="-78"/>
              </a:rPr>
              <a:t> الشمعة، المجلة العراقية، ...الخ)</a:t>
            </a:r>
            <a:endParaRPr lang="en-US" sz="1400" dirty="0">
              <a:latin typeface="Alexandria" pitchFamily="2" charset="-78"/>
              <a:cs typeface="Alexandria" pitchFamily="2" charset="-78"/>
            </a:endParaRPr>
          </a:p>
          <a:p>
            <a:pPr algn="r" rtl="1">
              <a:lnSpc>
                <a:spcPct val="150000"/>
              </a:lnSpc>
            </a:pPr>
            <a:r>
              <a:rPr lang="ar-SA" sz="1400" dirty="0">
                <a:latin typeface="Alexandria" pitchFamily="2" charset="-78"/>
                <a:cs typeface="Alexandria" pitchFamily="2" charset="-78"/>
              </a:rPr>
              <a:t>وقواعد </a:t>
            </a:r>
            <a:r>
              <a:rPr lang="ar-SA" sz="1400" b="1" dirty="0">
                <a:latin typeface="Alexandria" pitchFamily="2" charset="-78"/>
                <a:cs typeface="Alexandria" pitchFamily="2" charset="-78"/>
              </a:rPr>
              <a:t>البيانات الأجنبية </a:t>
            </a:r>
            <a:r>
              <a:rPr lang="ar-SA" sz="1400" dirty="0">
                <a:latin typeface="Alexandria" pitchFamily="2" charset="-78"/>
                <a:cs typeface="Alexandria" pitchFamily="2" charset="-78"/>
              </a:rPr>
              <a:t>مثل:</a:t>
            </a:r>
            <a:endParaRPr lang="en-US" sz="1400" dirty="0">
              <a:latin typeface="Alexandria" pitchFamily="2" charset="-78"/>
              <a:cs typeface="Alexandria" pitchFamily="2" charset="-78"/>
            </a:endParaRPr>
          </a:p>
          <a:p>
            <a:pPr marL="342900" indent="-342900">
              <a:lnSpc>
                <a:spcPct val="150000"/>
              </a:lnSpc>
              <a:buFont typeface="Wingdings" panose="05000000000000000000" pitchFamily="2" charset="2"/>
              <a:buChar char="q"/>
            </a:pPr>
            <a:r>
              <a:rPr lang="en-US" sz="1400" dirty="0" err="1">
                <a:latin typeface="Alexandria" pitchFamily="2" charset="-78"/>
                <a:cs typeface="Alexandria" pitchFamily="2" charset="-78"/>
              </a:rPr>
              <a:t>ScienceDirect</a:t>
            </a:r>
            <a:endParaRPr lang="en-US" sz="1400" dirty="0">
              <a:latin typeface="Alexandria" pitchFamily="2" charset="-78"/>
              <a:cs typeface="Alexandria" pitchFamily="2" charset="-78"/>
            </a:endParaRPr>
          </a:p>
          <a:p>
            <a:pPr marL="342900" indent="-342900">
              <a:lnSpc>
                <a:spcPct val="150000"/>
              </a:lnSpc>
              <a:buFont typeface="Wingdings" panose="05000000000000000000" pitchFamily="2" charset="2"/>
              <a:buChar char="q"/>
            </a:pPr>
            <a:r>
              <a:rPr lang="en-US" sz="1400" dirty="0" err="1">
                <a:latin typeface="Alexandria" pitchFamily="2" charset="-78"/>
                <a:cs typeface="Alexandria" pitchFamily="2" charset="-78"/>
              </a:rPr>
              <a:t>SpringerLink</a:t>
            </a:r>
            <a:endParaRPr lang="en-US" sz="1400" dirty="0">
              <a:latin typeface="Alexandria" pitchFamily="2" charset="-78"/>
              <a:cs typeface="Alexandria" pitchFamily="2" charset="-78"/>
            </a:endParaRPr>
          </a:p>
          <a:p>
            <a:pPr marL="342900" indent="-342900">
              <a:lnSpc>
                <a:spcPct val="150000"/>
              </a:lnSpc>
              <a:buFont typeface="Wingdings" panose="05000000000000000000" pitchFamily="2" charset="2"/>
              <a:buChar char="q"/>
            </a:pPr>
            <a:r>
              <a:rPr lang="en-US" sz="1400" dirty="0">
                <a:latin typeface="Alexandria" pitchFamily="2" charset="-78"/>
                <a:cs typeface="Alexandria" pitchFamily="2" charset="-78"/>
              </a:rPr>
              <a:t>SAGE journals</a:t>
            </a:r>
          </a:p>
          <a:p>
            <a:pPr marL="342900" indent="-342900">
              <a:lnSpc>
                <a:spcPct val="150000"/>
              </a:lnSpc>
              <a:buFont typeface="Wingdings" panose="05000000000000000000" pitchFamily="2" charset="2"/>
              <a:buChar char="q"/>
            </a:pPr>
            <a:r>
              <a:rPr lang="en-US" sz="1400" dirty="0">
                <a:latin typeface="Alexandria" pitchFamily="2" charset="-78"/>
                <a:cs typeface="Alexandria" pitchFamily="2" charset="-78"/>
              </a:rPr>
              <a:t>Wiley Online Library</a:t>
            </a:r>
          </a:p>
          <a:p>
            <a:pPr marL="342900" indent="-342900" algn="l">
              <a:lnSpc>
                <a:spcPct val="150000"/>
              </a:lnSpc>
              <a:buFont typeface="Wingdings" panose="05000000000000000000" pitchFamily="2" charset="2"/>
              <a:buChar char="Ø"/>
            </a:pPr>
            <a:endParaRPr lang="en-US" sz="1400" dirty="0">
              <a:latin typeface="Alexandria" pitchFamily="2" charset="-78"/>
              <a:cs typeface="Alexandria" pitchFamily="2" charset="-78"/>
            </a:endParaRPr>
          </a:p>
          <a:p>
            <a:pPr algn="r" rtl="1">
              <a:lnSpc>
                <a:spcPct val="150000"/>
              </a:lnSpc>
            </a:pPr>
            <a:r>
              <a:rPr lang="ar-SA" sz="1400" dirty="0">
                <a:latin typeface="Alexandria" pitchFamily="2" charset="-78"/>
                <a:cs typeface="Alexandria" pitchFamily="2" charset="-78"/>
              </a:rPr>
              <a:t>ومن أجل الاستغلال الجيد لقواعد البيانات هذه يترتب على الباحث كتابة قائمة بالكلمات المفتاحية أو المصطلحات الرئيسة</a:t>
            </a:r>
            <a:r>
              <a:rPr lang="en-US" sz="1400" dirty="0">
                <a:latin typeface="Alexandria" pitchFamily="2" charset="-78"/>
                <a:cs typeface="Alexandria" pitchFamily="2" charset="-78"/>
              </a:rPr>
              <a:t> (key words) </a:t>
            </a:r>
            <a:r>
              <a:rPr lang="ar-SA" sz="1400" dirty="0">
                <a:latin typeface="Alexandria" pitchFamily="2" charset="-78"/>
                <a:cs typeface="Alexandria" pitchFamily="2" charset="-78"/>
              </a:rPr>
              <a:t>الواردة في بوضع عنوان البحث، وتلك المرادفة لها، أو المرتبطة بها دلاليا حتى يستطيع العثور على أكبر عدد ممكن من الدراسات والبحوث المرتبطة بموضوع بحثه</a:t>
            </a:r>
            <a:r>
              <a:rPr lang="en-US" sz="1400" dirty="0">
                <a:latin typeface="Alexandria" pitchFamily="2" charset="-78"/>
                <a:cs typeface="Alexandria" pitchFamily="2" charset="-78"/>
              </a:rPr>
              <a:t>.</a:t>
            </a:r>
            <a:endParaRPr lang="ar-JO" sz="1400" dirty="0">
              <a:latin typeface="Alexandria" pitchFamily="2" charset="-78"/>
              <a:cs typeface="Alexandria" pitchFamily="2" charset="-78"/>
            </a:endParaRPr>
          </a:p>
          <a:p>
            <a:pPr algn="ctr" rtl="1">
              <a:lnSpc>
                <a:spcPct val="150000"/>
              </a:lnSpc>
            </a:pPr>
            <a:endParaRPr lang="en-US" sz="1400" dirty="0">
              <a:latin typeface="Alexandria" pitchFamily="2" charset="-78"/>
              <a:cs typeface="Alexandria" pitchFamily="2" charset="-78"/>
            </a:endParaRPr>
          </a:p>
        </p:txBody>
      </p:sp>
      <p:sp>
        <p:nvSpPr>
          <p:cNvPr id="6" name="Rectangle 5">
            <a:extLst>
              <a:ext uri="{FF2B5EF4-FFF2-40B4-BE49-F238E27FC236}">
                <a16:creationId xmlns:a16="http://schemas.microsoft.com/office/drawing/2014/main" id="{1646A911-452B-42CC-A1B1-24079DA4A31A}"/>
              </a:ext>
            </a:extLst>
          </p:cNvPr>
          <p:cNvSpPr/>
          <p:nvPr/>
        </p:nvSpPr>
        <p:spPr>
          <a:xfrm>
            <a:off x="0" y="6371924"/>
            <a:ext cx="12191999" cy="404261"/>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81256294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Google Shape;177;p7">
            <a:extLst>
              <a:ext uri="{FF2B5EF4-FFF2-40B4-BE49-F238E27FC236}">
                <a16:creationId xmlns:a16="http://schemas.microsoft.com/office/drawing/2014/main" id="{3CFD5BFE-C550-D9BA-4152-67A2BE218C8D}"/>
              </a:ext>
            </a:extLst>
          </p:cNvPr>
          <p:cNvSpPr/>
          <p:nvPr/>
        </p:nvSpPr>
        <p:spPr>
          <a:xfrm>
            <a:off x="456892" y="1642590"/>
            <a:ext cx="4128422" cy="46510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r" rtl="0">
              <a:spcBef>
                <a:spcPts val="0"/>
              </a:spcBef>
              <a:spcAft>
                <a:spcPts val="0"/>
              </a:spcAft>
              <a:buNone/>
            </a:pPr>
            <a:endParaRPr sz="1800" dirty="0">
              <a:solidFill>
                <a:schemeClr val="lt1"/>
              </a:solidFill>
              <a:latin typeface="Calibri"/>
              <a:ea typeface="Calibri"/>
              <a:cs typeface="Calibri"/>
              <a:sym typeface="Calibri"/>
            </a:endParaRPr>
          </a:p>
        </p:txBody>
      </p:sp>
      <p:sp>
        <p:nvSpPr>
          <p:cNvPr id="6" name="Google Shape;178;p7">
            <a:extLst>
              <a:ext uri="{FF2B5EF4-FFF2-40B4-BE49-F238E27FC236}">
                <a16:creationId xmlns:a16="http://schemas.microsoft.com/office/drawing/2014/main" id="{DB27013E-9CE1-7038-B1D9-00F33BBFFAF5}"/>
              </a:ext>
            </a:extLst>
          </p:cNvPr>
          <p:cNvSpPr/>
          <p:nvPr/>
        </p:nvSpPr>
        <p:spPr>
          <a:xfrm>
            <a:off x="901053" y="1885612"/>
            <a:ext cx="11155680" cy="412887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r" rtl="0">
              <a:spcBef>
                <a:spcPts val="0"/>
              </a:spcBef>
              <a:spcAft>
                <a:spcPts val="0"/>
              </a:spcAft>
              <a:buNone/>
            </a:pPr>
            <a:endParaRPr sz="1800">
              <a:solidFill>
                <a:schemeClr val="lt1"/>
              </a:solidFill>
              <a:latin typeface="Calibri"/>
              <a:ea typeface="Calibri"/>
              <a:cs typeface="Calibri"/>
              <a:sym typeface="Calibri"/>
            </a:endParaRPr>
          </a:p>
        </p:txBody>
      </p:sp>
      <p:sp>
        <p:nvSpPr>
          <p:cNvPr id="7" name="TextBox 6">
            <a:extLst>
              <a:ext uri="{FF2B5EF4-FFF2-40B4-BE49-F238E27FC236}">
                <a16:creationId xmlns:a16="http://schemas.microsoft.com/office/drawing/2014/main" id="{003747F3-AB36-5BC6-42A3-A016F1C0DDBC}"/>
              </a:ext>
            </a:extLst>
          </p:cNvPr>
          <p:cNvSpPr txBox="1"/>
          <p:nvPr/>
        </p:nvSpPr>
        <p:spPr>
          <a:xfrm>
            <a:off x="3427162" y="360418"/>
            <a:ext cx="4575794" cy="400110"/>
          </a:xfrm>
          <a:prstGeom prst="rect">
            <a:avLst/>
          </a:prstGeom>
          <a:noFill/>
        </p:spPr>
        <p:txBody>
          <a:bodyPr wrap="square">
            <a:spAutoFit/>
          </a:bodyPr>
          <a:lstStyle/>
          <a:p>
            <a:pPr algn="ctr" rtl="1"/>
            <a:r>
              <a:rPr lang="ar-SA" sz="2000" b="1" dirty="0">
                <a:solidFill>
                  <a:srgbClr val="00AEEF"/>
                </a:solidFill>
                <a:latin typeface="Alexandria" pitchFamily="2" charset="-78"/>
                <a:ea typeface="Calibri"/>
                <a:cs typeface="Alexandria" pitchFamily="2" charset="-78"/>
                <a:sym typeface="Calibri"/>
              </a:rPr>
              <a:t>أمثلة على قواعد البيانات </a:t>
            </a:r>
          </a:p>
        </p:txBody>
      </p:sp>
      <p:sp>
        <p:nvSpPr>
          <p:cNvPr id="2" name="مربع نص 1"/>
          <p:cNvSpPr txBox="1"/>
          <p:nvPr/>
        </p:nvSpPr>
        <p:spPr>
          <a:xfrm>
            <a:off x="1015584" y="1983100"/>
            <a:ext cx="10926617" cy="3933897"/>
          </a:xfrm>
          <a:prstGeom prst="rect">
            <a:avLst/>
          </a:prstGeom>
          <a:noFill/>
        </p:spPr>
        <p:txBody>
          <a:bodyPr wrap="square" rtlCol="1">
            <a:spAutoFit/>
          </a:bodyPr>
          <a:lstStyle/>
          <a:p>
            <a:pPr algn="r" rtl="1">
              <a:lnSpc>
                <a:spcPct val="150000"/>
              </a:lnSpc>
            </a:pPr>
            <a:endParaRPr lang="ar-JO" sz="1400" dirty="0">
              <a:latin typeface="Alexandria" pitchFamily="2" charset="-78"/>
              <a:cs typeface="Alexandria" pitchFamily="2" charset="-78"/>
            </a:endParaRPr>
          </a:p>
          <a:p>
            <a:pPr marL="342900" indent="-342900" algn="r" rtl="1" fontAlgn="t">
              <a:lnSpc>
                <a:spcPct val="150000"/>
              </a:lnSpc>
              <a:buFont typeface="Wingdings" panose="05000000000000000000" pitchFamily="2" charset="2"/>
              <a:buChar char="Ø"/>
            </a:pPr>
            <a:r>
              <a:rPr lang="ar-SA" sz="1400" b="1" dirty="0">
                <a:latin typeface="Alexandria" pitchFamily="2" charset="-78"/>
                <a:cs typeface="Alexandria" pitchFamily="2" charset="-78"/>
              </a:rPr>
              <a:t>المنهل: </a:t>
            </a:r>
            <a:r>
              <a:rPr lang="ar-SA" sz="1400" dirty="0">
                <a:latin typeface="Alexandria" pitchFamily="2" charset="-78"/>
                <a:cs typeface="Alexandria" pitchFamily="2" charset="-78"/>
              </a:rPr>
              <a:t>قاعدة بيانات رائدة باللغة العربية تُتيح الحصول على كُتبٍ إلكترونية، ودوريات إلكترونية مُحكَّمة، وكذلك الآلاف من الأطروحات والرسائل العلمية بنصوصها الكاملة من جامعات ومراكز بحوث وجمعيات علمية رائدة في العالم العربي</a:t>
            </a:r>
            <a:endParaRPr lang="en-US" sz="1400" dirty="0">
              <a:latin typeface="Alexandria" pitchFamily="2" charset="-78"/>
              <a:cs typeface="Alexandria" pitchFamily="2" charset="-78"/>
            </a:endParaRPr>
          </a:p>
          <a:p>
            <a:pPr marL="342900" indent="-342900" algn="r" rtl="1" fontAlgn="t">
              <a:lnSpc>
                <a:spcPct val="150000"/>
              </a:lnSpc>
              <a:buFont typeface="Wingdings" panose="05000000000000000000" pitchFamily="2" charset="2"/>
              <a:buChar char="Ø"/>
            </a:pPr>
            <a:r>
              <a:rPr lang="ar-SA" sz="1400" b="1" dirty="0">
                <a:latin typeface="Alexandria" pitchFamily="2" charset="-78"/>
                <a:cs typeface="Alexandria" pitchFamily="2" charset="-78"/>
              </a:rPr>
              <a:t>القاعدة العربية للمعلومات الادارية </a:t>
            </a:r>
            <a:r>
              <a:rPr lang="ar-EG" sz="1400" b="1" dirty="0">
                <a:latin typeface="Alexandria" pitchFamily="2" charset="-78"/>
                <a:cs typeface="Alexandria" pitchFamily="2" charset="-78"/>
              </a:rPr>
              <a:t>: </a:t>
            </a:r>
            <a:r>
              <a:rPr lang="ar-SA" sz="1400" dirty="0">
                <a:latin typeface="Alexandria" pitchFamily="2" charset="-78"/>
                <a:cs typeface="Alexandria" pitchFamily="2" charset="-78"/>
              </a:rPr>
              <a:t>(إبداع) مشروع عربي رائد يهدف إلى ضبط ونشر وإتاحة الإنتاج الفكرى العربى فى مجال الإدارة، بدأته المنظمة عام 2000 ليصبح أول نموذج عربي لتجمع المصادر الإلكترونية يخدم المؤسسات والأفراد المتخصصين فى الوطن العربي</a:t>
            </a:r>
            <a:r>
              <a:rPr lang="ar-SA" sz="1400" b="1" dirty="0">
                <a:latin typeface="Alexandria" pitchFamily="2" charset="-78"/>
                <a:cs typeface="Alexandria" pitchFamily="2" charset="-78"/>
              </a:rPr>
              <a:t>.</a:t>
            </a:r>
            <a:endParaRPr lang="en-US" sz="1400" dirty="0">
              <a:latin typeface="Alexandria" pitchFamily="2" charset="-78"/>
              <a:cs typeface="Alexandria" pitchFamily="2" charset="-78"/>
            </a:endParaRPr>
          </a:p>
          <a:p>
            <a:pPr marL="342900" indent="-342900" algn="r" rtl="1" fontAlgn="t">
              <a:lnSpc>
                <a:spcPct val="150000"/>
              </a:lnSpc>
              <a:buFont typeface="Wingdings" panose="05000000000000000000" pitchFamily="2" charset="2"/>
              <a:buChar char="Ø"/>
            </a:pPr>
            <a:r>
              <a:rPr lang="en-US" sz="1400" dirty="0">
                <a:latin typeface="Alexandria" pitchFamily="2" charset="-78"/>
                <a:cs typeface="Alexandria" pitchFamily="2" charset="-78"/>
                <a:hlinkClick r:id="rId2" tooltip="Ebook Central"/>
              </a:rPr>
              <a:t>  </a:t>
            </a:r>
            <a:r>
              <a:rPr lang="en-US" sz="1400" b="1" dirty="0" err="1">
                <a:solidFill>
                  <a:srgbClr val="000000"/>
                </a:solidFill>
                <a:latin typeface="Alexandria" pitchFamily="2" charset="-78"/>
                <a:cs typeface="Alexandria" pitchFamily="2" charset="-78"/>
                <a:hlinkClick r:id="rId2" tooltip="Ebook Central"/>
              </a:rPr>
              <a:t>Ebook</a:t>
            </a:r>
            <a:r>
              <a:rPr lang="en-US" sz="1400" b="1" dirty="0">
                <a:solidFill>
                  <a:srgbClr val="000000"/>
                </a:solidFill>
                <a:latin typeface="Alexandria" pitchFamily="2" charset="-78"/>
                <a:cs typeface="Alexandria" pitchFamily="2" charset="-78"/>
                <a:hlinkClick r:id="rId2" tooltip="Ebook Central"/>
              </a:rPr>
              <a:t> Central</a:t>
            </a:r>
            <a:r>
              <a:rPr lang="ar-SA" sz="1400" dirty="0">
                <a:latin typeface="Alexandria" pitchFamily="2" charset="-78"/>
                <a:cs typeface="Alexandria" pitchFamily="2" charset="-78"/>
              </a:rPr>
              <a:t>تتيح قاعدة البيانات هذه الحصول على كتب إلكترونية في مجال الفنون، الأعمال التجارية، التعليم، الصحة والطب، التاريخ والعلوم السياسية، الأدب واللغة، الدين والفلسفة، العلوم الاجتماعية، العلوم والتكنولوجيا</a:t>
            </a:r>
            <a:endParaRPr lang="en-US" sz="1400" dirty="0">
              <a:latin typeface="Alexandria" pitchFamily="2" charset="-78"/>
              <a:cs typeface="Alexandria" pitchFamily="2" charset="-78"/>
            </a:endParaRPr>
          </a:p>
          <a:p>
            <a:pPr marL="342900" indent="-342900" algn="r" rtl="1">
              <a:lnSpc>
                <a:spcPct val="150000"/>
              </a:lnSpc>
              <a:buFont typeface="Wingdings" panose="05000000000000000000" pitchFamily="2" charset="2"/>
              <a:buChar char="Ø"/>
            </a:pPr>
            <a:r>
              <a:rPr lang="en-US" sz="1400" b="1" dirty="0">
                <a:latin typeface="Alexandria" pitchFamily="2" charset="-78"/>
                <a:cs typeface="Alexandria" pitchFamily="2" charset="-78"/>
              </a:rPr>
              <a:t>EBSCO </a:t>
            </a:r>
            <a:r>
              <a:rPr lang="ar-JO" sz="1400" dirty="0">
                <a:latin typeface="Alexandria" pitchFamily="2" charset="-78"/>
                <a:cs typeface="Alexandria" pitchFamily="2" charset="-78"/>
              </a:rPr>
              <a:t>:</a:t>
            </a:r>
            <a:r>
              <a:rPr lang="ar-EG" sz="1400" dirty="0">
                <a:latin typeface="Alexandria" pitchFamily="2" charset="-78"/>
                <a:cs typeface="Alexandria" pitchFamily="2" charset="-78"/>
              </a:rPr>
              <a:t> </a:t>
            </a:r>
            <a:r>
              <a:rPr lang="ar-JO" sz="1400" dirty="0">
                <a:latin typeface="Alexandria" pitchFamily="2" charset="-78"/>
                <a:cs typeface="Alexandria" pitchFamily="2" charset="-78"/>
              </a:rPr>
              <a:t>ع</a:t>
            </a:r>
            <a:r>
              <a:rPr lang="ar-SA" sz="1400" dirty="0">
                <a:latin typeface="Alexandria" pitchFamily="2" charset="-78"/>
                <a:cs typeface="Alexandria" pitchFamily="2" charset="-78"/>
              </a:rPr>
              <a:t>بارة عن مزود لقواعد البيانات البحثية والمجلات الإلكترونية، تمكن المستخدمين من البحث عن المحتوى واستخدامه من خلال خيار البحث المتقدم، لإنشاء عمليات بحث أكثر تحديدًا للمقالات العلمية. بالإضافة إلى إمكانية تحسين البحث باستخدام عوامل التصفية الموجودة في صفحة</a:t>
            </a:r>
            <a:r>
              <a:rPr lang="ar-JO" sz="1400" dirty="0">
                <a:latin typeface="Alexandria" pitchFamily="2" charset="-78"/>
                <a:cs typeface="Alexandria" pitchFamily="2" charset="-78"/>
              </a:rPr>
              <a:t> النتائج. </a:t>
            </a:r>
            <a:endParaRPr lang="en-US" sz="1400" dirty="0">
              <a:latin typeface="Alexandria" pitchFamily="2" charset="-78"/>
              <a:cs typeface="Alexandria" pitchFamily="2" charset="-78"/>
            </a:endParaRPr>
          </a:p>
          <a:p>
            <a:pPr algn="r" rtl="1">
              <a:lnSpc>
                <a:spcPct val="150000"/>
              </a:lnSpc>
            </a:pPr>
            <a:endParaRPr lang="en-US" sz="1400" dirty="0">
              <a:latin typeface="Alexandria" pitchFamily="2" charset="-78"/>
              <a:cs typeface="Alexandria" pitchFamily="2" charset="-78"/>
            </a:endParaRPr>
          </a:p>
        </p:txBody>
      </p:sp>
      <p:sp>
        <p:nvSpPr>
          <p:cNvPr id="3" name="Rectangle 2">
            <a:extLst>
              <a:ext uri="{FF2B5EF4-FFF2-40B4-BE49-F238E27FC236}">
                <a16:creationId xmlns:a16="http://schemas.microsoft.com/office/drawing/2014/main" id="{B3D7F9FC-D2BF-EC74-299C-D34D475CFFE7}"/>
              </a:ext>
            </a:extLst>
          </p:cNvPr>
          <p:cNvSpPr/>
          <p:nvPr/>
        </p:nvSpPr>
        <p:spPr>
          <a:xfrm>
            <a:off x="0" y="6371924"/>
            <a:ext cx="12191999" cy="404261"/>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43622871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177;p7">
            <a:extLst>
              <a:ext uri="{FF2B5EF4-FFF2-40B4-BE49-F238E27FC236}">
                <a16:creationId xmlns:a16="http://schemas.microsoft.com/office/drawing/2014/main" id="{CD66815B-D297-E429-8788-D8547646E63B}"/>
              </a:ext>
            </a:extLst>
          </p:cNvPr>
          <p:cNvSpPr/>
          <p:nvPr/>
        </p:nvSpPr>
        <p:spPr>
          <a:xfrm>
            <a:off x="224055" y="1250201"/>
            <a:ext cx="4128422" cy="5047611"/>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r" rtl="0">
              <a:spcBef>
                <a:spcPts val="0"/>
              </a:spcBef>
              <a:spcAft>
                <a:spcPts val="0"/>
              </a:spcAft>
              <a:buNone/>
            </a:pPr>
            <a:endParaRPr sz="1800" dirty="0">
              <a:solidFill>
                <a:schemeClr val="lt1"/>
              </a:solidFill>
              <a:latin typeface="Calibri"/>
              <a:ea typeface="Calibri"/>
              <a:cs typeface="Calibri"/>
              <a:sym typeface="Calibri"/>
            </a:endParaRPr>
          </a:p>
        </p:txBody>
      </p:sp>
      <p:sp>
        <p:nvSpPr>
          <p:cNvPr id="4" name="Google Shape;178;p7">
            <a:extLst>
              <a:ext uri="{FF2B5EF4-FFF2-40B4-BE49-F238E27FC236}">
                <a16:creationId xmlns:a16="http://schemas.microsoft.com/office/drawing/2014/main" id="{07B8F464-A34D-BD05-4DAF-E23B8CC19814}"/>
              </a:ext>
            </a:extLst>
          </p:cNvPr>
          <p:cNvSpPr/>
          <p:nvPr/>
        </p:nvSpPr>
        <p:spPr>
          <a:xfrm>
            <a:off x="333376" y="1434323"/>
            <a:ext cx="11723358" cy="4764287"/>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r" rtl="0">
              <a:spcBef>
                <a:spcPts val="0"/>
              </a:spcBef>
              <a:spcAft>
                <a:spcPts val="0"/>
              </a:spcAft>
              <a:buNone/>
            </a:pPr>
            <a:endParaRPr sz="1800">
              <a:solidFill>
                <a:schemeClr val="lt1"/>
              </a:solidFill>
              <a:latin typeface="Calibri"/>
              <a:ea typeface="Calibri"/>
              <a:cs typeface="Calibri"/>
              <a:sym typeface="Calibri"/>
            </a:endParaRPr>
          </a:p>
        </p:txBody>
      </p:sp>
      <p:sp>
        <p:nvSpPr>
          <p:cNvPr id="5" name="TextBox 4">
            <a:extLst>
              <a:ext uri="{FF2B5EF4-FFF2-40B4-BE49-F238E27FC236}">
                <a16:creationId xmlns:a16="http://schemas.microsoft.com/office/drawing/2014/main" id="{78340DF7-D8E2-F820-18C6-40BF04EBFA57}"/>
              </a:ext>
            </a:extLst>
          </p:cNvPr>
          <p:cNvSpPr txBox="1"/>
          <p:nvPr/>
        </p:nvSpPr>
        <p:spPr>
          <a:xfrm>
            <a:off x="3427162" y="360418"/>
            <a:ext cx="4575794" cy="400110"/>
          </a:xfrm>
          <a:prstGeom prst="rect">
            <a:avLst/>
          </a:prstGeom>
          <a:noFill/>
        </p:spPr>
        <p:txBody>
          <a:bodyPr wrap="square">
            <a:spAutoFit/>
          </a:bodyPr>
          <a:lstStyle/>
          <a:p>
            <a:pPr algn="ctr" rtl="1"/>
            <a:r>
              <a:rPr lang="ar-SA" sz="2000" b="1" dirty="0">
                <a:solidFill>
                  <a:srgbClr val="00AEEF"/>
                </a:solidFill>
                <a:latin typeface="Alexandria" pitchFamily="2" charset="-78"/>
                <a:ea typeface="Calibri"/>
                <a:cs typeface="Alexandria" pitchFamily="2" charset="-78"/>
                <a:sym typeface="Calibri"/>
              </a:rPr>
              <a:t>أمثلة على قواعد البيانات </a:t>
            </a:r>
          </a:p>
        </p:txBody>
      </p:sp>
      <p:sp>
        <p:nvSpPr>
          <p:cNvPr id="2" name="مربع نص 1"/>
          <p:cNvSpPr txBox="1"/>
          <p:nvPr/>
        </p:nvSpPr>
        <p:spPr>
          <a:xfrm>
            <a:off x="481013" y="1526383"/>
            <a:ext cx="11428083" cy="4580165"/>
          </a:xfrm>
          <a:prstGeom prst="rect">
            <a:avLst/>
          </a:prstGeom>
          <a:noFill/>
        </p:spPr>
        <p:txBody>
          <a:bodyPr wrap="square" rtlCol="1">
            <a:spAutoFit/>
          </a:bodyPr>
          <a:lstStyle/>
          <a:p>
            <a:pPr algn="r" rtl="1">
              <a:lnSpc>
                <a:spcPct val="150000"/>
              </a:lnSpc>
            </a:pPr>
            <a:r>
              <a:rPr lang="ar-SA" sz="1400" b="1" dirty="0">
                <a:latin typeface="Alexandria" pitchFamily="2" charset="-78"/>
                <a:cs typeface="Alexandria" pitchFamily="2" charset="-78"/>
              </a:rPr>
              <a:t>قاعدة بيانات </a:t>
            </a:r>
            <a:r>
              <a:rPr lang="en-US" sz="1400" b="1" dirty="0">
                <a:latin typeface="Alexandria" pitchFamily="2" charset="-78"/>
                <a:cs typeface="Alexandria" pitchFamily="2" charset="-78"/>
              </a:rPr>
              <a:t>JSTOR</a:t>
            </a:r>
            <a:r>
              <a:rPr lang="ar-SA" sz="1400" b="1" dirty="0">
                <a:latin typeface="Alexandria" pitchFamily="2" charset="-78"/>
                <a:cs typeface="Alexandria" pitchFamily="2" charset="-78"/>
              </a:rPr>
              <a:t> </a:t>
            </a:r>
            <a:endParaRPr lang="en-US" sz="1400" dirty="0">
              <a:latin typeface="Alexandria" pitchFamily="2" charset="-78"/>
              <a:cs typeface="Alexandria" pitchFamily="2" charset="-78"/>
            </a:endParaRPr>
          </a:p>
          <a:p>
            <a:pPr algn="r" rtl="1">
              <a:lnSpc>
                <a:spcPct val="150000"/>
              </a:lnSpc>
            </a:pPr>
            <a:r>
              <a:rPr lang="ar-JO" sz="1400" dirty="0">
                <a:latin typeface="Alexandria" pitchFamily="2" charset="-78"/>
                <a:cs typeface="Alexandria" pitchFamily="2" charset="-78"/>
              </a:rPr>
              <a:t>ت</a:t>
            </a:r>
            <a:r>
              <a:rPr lang="ar-SA" sz="1400" dirty="0" err="1">
                <a:latin typeface="Alexandria" pitchFamily="2" charset="-78"/>
                <a:cs typeface="Alexandria" pitchFamily="2" charset="-78"/>
              </a:rPr>
              <a:t>حتوى</a:t>
            </a:r>
            <a:r>
              <a:rPr lang="ar-SA" sz="1400" dirty="0">
                <a:latin typeface="Alexandria" pitchFamily="2" charset="-78"/>
                <a:cs typeface="Alexandria" pitchFamily="2" charset="-78"/>
              </a:rPr>
              <a:t> قاعدة بيانات </a:t>
            </a:r>
            <a:r>
              <a:rPr lang="en-US" sz="1400" dirty="0">
                <a:latin typeface="Alexandria" pitchFamily="2" charset="-78"/>
                <a:cs typeface="Alexandria" pitchFamily="2" charset="-78"/>
              </a:rPr>
              <a:t>JSTOR </a:t>
            </a:r>
            <a:r>
              <a:rPr lang="ar-SA" sz="1400" dirty="0">
                <a:latin typeface="Alexandria" pitchFamily="2" charset="-78"/>
                <a:cs typeface="Alexandria" pitchFamily="2" charset="-78"/>
              </a:rPr>
              <a:t>على أكثر من ألف دورية علمية رائدة في تخصصات (العلوم الإنسانية - العلوم الاجتماعية – العلوم) ، وكذلك تحتوى على منفردات منتقاه من المصادر القيمة للعمل الأكاديمي. كما تتضمن أيضاً محتوى تكميلي أساسي ذي قيمة للدوريات والمنفردات الأكاديمية. كما تقدم قاعدة البيانات إمكانية البحث في النص الكامل للوثيقة وتظليل المصطلحات التي تم البحث عنها كما تشتمل المجموعة على صور عالية الجودة يتم ربطها تبادليا بملايين </a:t>
            </a:r>
            <a:r>
              <a:rPr lang="ar-SA" sz="1400" dirty="0" err="1">
                <a:latin typeface="Alexandria" pitchFamily="2" charset="-78"/>
                <a:cs typeface="Alexandria" pitchFamily="2" charset="-78"/>
              </a:rPr>
              <a:t>الاستشهادات</a:t>
            </a:r>
            <a:r>
              <a:rPr lang="ar-SA" sz="1400" dirty="0">
                <a:latin typeface="Alexandria" pitchFamily="2" charset="-78"/>
                <a:cs typeface="Alexandria" pitchFamily="2" charset="-78"/>
              </a:rPr>
              <a:t> المرجعية والمراجع. والمحتوى يتم إثراؤه باستمرار مع التركيز على المطبوعات الدولية الجارية وكذلك الكتيبات والصور والمخطوطات التي يتم الحصول عليها من المكتبات، والجمعيات، والمتاحف.</a:t>
            </a:r>
            <a:r>
              <a:rPr lang="ar-SA" sz="1400" b="1" dirty="0">
                <a:latin typeface="Alexandria" pitchFamily="2" charset="-78"/>
                <a:cs typeface="Alexandria" pitchFamily="2" charset="-78"/>
              </a:rPr>
              <a:t> </a:t>
            </a:r>
            <a:endParaRPr lang="en-US" sz="1400" dirty="0">
              <a:latin typeface="Alexandria" pitchFamily="2" charset="-78"/>
              <a:cs typeface="Alexandria" pitchFamily="2" charset="-78"/>
            </a:endParaRPr>
          </a:p>
          <a:p>
            <a:pPr algn="r" rtl="1">
              <a:lnSpc>
                <a:spcPct val="150000"/>
              </a:lnSpc>
            </a:pPr>
            <a:r>
              <a:rPr lang="ar-SA" sz="1400" b="1" dirty="0">
                <a:latin typeface="Alexandria" pitchFamily="2" charset="-78"/>
                <a:cs typeface="Alexandria" pitchFamily="2" charset="-78"/>
              </a:rPr>
              <a:t>قاعدة بيانات </a:t>
            </a:r>
            <a:r>
              <a:rPr lang="en-US" sz="1400" b="1" dirty="0">
                <a:latin typeface="Alexandria" pitchFamily="2" charset="-78"/>
                <a:cs typeface="Alexandria" pitchFamily="2" charset="-78"/>
              </a:rPr>
              <a:t>Sage</a:t>
            </a:r>
            <a:r>
              <a:rPr lang="ar-SA" sz="1400" b="1" dirty="0">
                <a:latin typeface="Alexandria" pitchFamily="2" charset="-78"/>
                <a:cs typeface="Alexandria" pitchFamily="2" charset="-78"/>
              </a:rPr>
              <a:t> </a:t>
            </a:r>
            <a:endParaRPr lang="en-US" sz="1400" dirty="0">
              <a:latin typeface="Alexandria" pitchFamily="2" charset="-78"/>
              <a:cs typeface="Alexandria" pitchFamily="2" charset="-78"/>
            </a:endParaRPr>
          </a:p>
          <a:p>
            <a:pPr algn="r" rtl="1">
              <a:lnSpc>
                <a:spcPct val="150000"/>
              </a:lnSpc>
            </a:pPr>
            <a:r>
              <a:rPr lang="ar-SA" sz="1400" dirty="0">
                <a:latin typeface="Alexandria" pitchFamily="2" charset="-78"/>
                <a:cs typeface="Alexandria" pitchFamily="2" charset="-78"/>
              </a:rPr>
              <a:t>تقدم قاعدة بيانات </a:t>
            </a:r>
            <a:r>
              <a:rPr lang="en-US" sz="1400" dirty="0">
                <a:latin typeface="Alexandria" pitchFamily="2" charset="-78"/>
                <a:cs typeface="Alexandria" pitchFamily="2" charset="-78"/>
              </a:rPr>
              <a:t>Sage </a:t>
            </a:r>
            <a:r>
              <a:rPr lang="ar-SA" sz="1400" dirty="0">
                <a:latin typeface="Alexandria" pitchFamily="2" charset="-78"/>
                <a:cs typeface="Alexandria" pitchFamily="2" charset="-78"/>
              </a:rPr>
              <a:t>إمكانية الوصول لما يزيد عن 730 دورية علمية محكمة وتتيح قاعدة البيانات أكثر من 500.000 مقالة متخصصة في العديد من الموضوعات التي تضم (العلوم الاجتماعية والدراسات الإنسانية – العلوم الصحية – العلوم الطبية – الهندسة – التعليم – علم الجريمة والعقوبات)، يُتاح النص الكامل من عام 1999 حتى الآن.</a:t>
            </a:r>
            <a:endParaRPr lang="en-US" sz="1400" dirty="0">
              <a:latin typeface="Alexandria" pitchFamily="2" charset="-78"/>
              <a:cs typeface="Alexandria" pitchFamily="2" charset="-78"/>
            </a:endParaRPr>
          </a:p>
          <a:p>
            <a:pPr algn="r" rtl="1">
              <a:lnSpc>
                <a:spcPct val="150000"/>
              </a:lnSpc>
            </a:pPr>
            <a:r>
              <a:rPr lang="ar-SA" sz="1400" b="1" dirty="0">
                <a:latin typeface="Alexandria" pitchFamily="2" charset="-78"/>
                <a:cs typeface="Alexandria" pitchFamily="2" charset="-78"/>
              </a:rPr>
              <a:t>قاعدة بيانات </a:t>
            </a:r>
            <a:r>
              <a:rPr lang="en-US" sz="1400" b="1" dirty="0">
                <a:latin typeface="Alexandria" pitchFamily="2" charset="-78"/>
                <a:cs typeface="Alexandria" pitchFamily="2" charset="-78"/>
              </a:rPr>
              <a:t>MEDLINE </a:t>
            </a:r>
            <a:endParaRPr lang="en-US" sz="1400" dirty="0">
              <a:latin typeface="Alexandria" pitchFamily="2" charset="-78"/>
              <a:cs typeface="Alexandria" pitchFamily="2" charset="-78"/>
            </a:endParaRPr>
          </a:p>
          <a:p>
            <a:pPr algn="r" rtl="1">
              <a:lnSpc>
                <a:spcPct val="150000"/>
              </a:lnSpc>
            </a:pPr>
            <a:r>
              <a:rPr lang="ar-SA" sz="1400" dirty="0">
                <a:latin typeface="Alexandria" pitchFamily="2" charset="-78"/>
                <a:cs typeface="Alexandria" pitchFamily="2" charset="-78"/>
              </a:rPr>
              <a:t>توفر قاعدة بيانات </a:t>
            </a:r>
            <a:r>
              <a:rPr lang="en-US" sz="1400" dirty="0">
                <a:latin typeface="Alexandria" pitchFamily="2" charset="-78"/>
                <a:cs typeface="Alexandria" pitchFamily="2" charset="-78"/>
              </a:rPr>
              <a:t>MEDLINE </a:t>
            </a:r>
            <a:r>
              <a:rPr lang="ar-SA" sz="1400" dirty="0">
                <a:latin typeface="Alexandria" pitchFamily="2" charset="-78"/>
                <a:cs typeface="Alexandria" pitchFamily="2" charset="-78"/>
              </a:rPr>
              <a:t>معلومات طبية موثوقة في مجالات (الطب والتمريض وطب الأسنان والطب البيطري ونظم الرعاية الصحية) والعديد من الموضوعات الأخرى ذات الصلة بالمجال الطبي. تم تصميم قاعدة بيانات  </a:t>
            </a:r>
            <a:r>
              <a:rPr lang="en-US" sz="1400" dirty="0">
                <a:latin typeface="Alexandria" pitchFamily="2" charset="-78"/>
                <a:cs typeface="Alexandria" pitchFamily="2" charset="-78"/>
              </a:rPr>
              <a:t>MEDLINE</a:t>
            </a:r>
            <a:r>
              <a:rPr lang="ar-SA" sz="1400" dirty="0">
                <a:latin typeface="Alexandria" pitchFamily="2" charset="-78"/>
                <a:cs typeface="Alexandria" pitchFamily="2" charset="-78"/>
              </a:rPr>
              <a:t>بواسطة المكتبة الوطنية الطبية الأمريكية، وتستخدم قاعدة البيانات قائمة رؤوس الموضوعات الطبية </a:t>
            </a:r>
            <a:r>
              <a:rPr lang="en-US" sz="1400" dirty="0">
                <a:latin typeface="Alexandria" pitchFamily="2" charset="-78"/>
                <a:cs typeface="Alexandria" pitchFamily="2" charset="-78"/>
              </a:rPr>
              <a:t>MESH </a:t>
            </a:r>
            <a:r>
              <a:rPr lang="ar-SA" sz="1400" dirty="0">
                <a:latin typeface="Alexandria" pitchFamily="2" charset="-78"/>
                <a:cs typeface="Alexandria" pitchFamily="2" charset="-78"/>
              </a:rPr>
              <a:t>لاسترجاع ما يزيد عن 5,400 دورية جارية متخصصة في المجال الطبي الحيوي.</a:t>
            </a:r>
            <a:endParaRPr lang="en-US" sz="1400" dirty="0">
              <a:latin typeface="Alexandria" pitchFamily="2" charset="-78"/>
              <a:cs typeface="Alexandria" pitchFamily="2" charset="-78"/>
            </a:endParaRPr>
          </a:p>
        </p:txBody>
      </p:sp>
      <p:sp>
        <p:nvSpPr>
          <p:cNvPr id="6" name="Rectangle 5">
            <a:extLst>
              <a:ext uri="{FF2B5EF4-FFF2-40B4-BE49-F238E27FC236}">
                <a16:creationId xmlns:a16="http://schemas.microsoft.com/office/drawing/2014/main" id="{6737086E-E5B1-25F5-0D2C-893E7C0A8D80}"/>
              </a:ext>
            </a:extLst>
          </p:cNvPr>
          <p:cNvSpPr/>
          <p:nvPr/>
        </p:nvSpPr>
        <p:spPr>
          <a:xfrm>
            <a:off x="0" y="6371924"/>
            <a:ext cx="12191999" cy="404261"/>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04934232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177;p7">
            <a:extLst>
              <a:ext uri="{FF2B5EF4-FFF2-40B4-BE49-F238E27FC236}">
                <a16:creationId xmlns:a16="http://schemas.microsoft.com/office/drawing/2014/main" id="{658B8D56-02DA-BF19-5386-58C0CB7491B3}"/>
              </a:ext>
            </a:extLst>
          </p:cNvPr>
          <p:cNvSpPr/>
          <p:nvPr/>
        </p:nvSpPr>
        <p:spPr>
          <a:xfrm>
            <a:off x="456892" y="1642590"/>
            <a:ext cx="4128422" cy="46510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r" rtl="0">
              <a:spcBef>
                <a:spcPts val="0"/>
              </a:spcBef>
              <a:spcAft>
                <a:spcPts val="0"/>
              </a:spcAft>
              <a:buNone/>
            </a:pPr>
            <a:endParaRPr sz="1800" dirty="0">
              <a:solidFill>
                <a:schemeClr val="lt1"/>
              </a:solidFill>
              <a:latin typeface="Calibri"/>
              <a:ea typeface="Calibri"/>
              <a:cs typeface="Calibri"/>
              <a:sym typeface="Calibri"/>
            </a:endParaRPr>
          </a:p>
        </p:txBody>
      </p:sp>
      <p:sp>
        <p:nvSpPr>
          <p:cNvPr id="4" name="Google Shape;178;p7">
            <a:extLst>
              <a:ext uri="{FF2B5EF4-FFF2-40B4-BE49-F238E27FC236}">
                <a16:creationId xmlns:a16="http://schemas.microsoft.com/office/drawing/2014/main" id="{2C604C3E-3C94-03CC-D85A-861A808857CC}"/>
              </a:ext>
            </a:extLst>
          </p:cNvPr>
          <p:cNvSpPr/>
          <p:nvPr/>
        </p:nvSpPr>
        <p:spPr>
          <a:xfrm>
            <a:off x="901053" y="1885612"/>
            <a:ext cx="11155680" cy="412887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r" rtl="0">
              <a:spcBef>
                <a:spcPts val="0"/>
              </a:spcBef>
              <a:spcAft>
                <a:spcPts val="0"/>
              </a:spcAft>
              <a:buNone/>
            </a:pPr>
            <a:endParaRPr sz="1800">
              <a:solidFill>
                <a:schemeClr val="lt1"/>
              </a:solidFill>
              <a:latin typeface="Calibri"/>
              <a:ea typeface="Calibri"/>
              <a:cs typeface="Calibri"/>
              <a:sym typeface="Calibri"/>
            </a:endParaRPr>
          </a:p>
        </p:txBody>
      </p:sp>
      <p:sp>
        <p:nvSpPr>
          <p:cNvPr id="5" name="TextBox 4">
            <a:extLst>
              <a:ext uri="{FF2B5EF4-FFF2-40B4-BE49-F238E27FC236}">
                <a16:creationId xmlns:a16="http://schemas.microsoft.com/office/drawing/2014/main" id="{D29D0529-EA23-0306-42B6-BD5B6316A165}"/>
              </a:ext>
            </a:extLst>
          </p:cNvPr>
          <p:cNvSpPr txBox="1"/>
          <p:nvPr/>
        </p:nvSpPr>
        <p:spPr>
          <a:xfrm>
            <a:off x="3427162" y="360418"/>
            <a:ext cx="4575794" cy="400110"/>
          </a:xfrm>
          <a:prstGeom prst="rect">
            <a:avLst/>
          </a:prstGeom>
          <a:noFill/>
        </p:spPr>
        <p:txBody>
          <a:bodyPr wrap="square">
            <a:spAutoFit/>
          </a:bodyPr>
          <a:lstStyle/>
          <a:p>
            <a:pPr algn="ctr" rtl="1"/>
            <a:r>
              <a:rPr lang="ar-SA" sz="2000" b="1" dirty="0">
                <a:solidFill>
                  <a:srgbClr val="00AEEF"/>
                </a:solidFill>
                <a:latin typeface="Alexandria" pitchFamily="2" charset="-78"/>
                <a:ea typeface="Calibri"/>
                <a:cs typeface="Alexandria" pitchFamily="2" charset="-78"/>
                <a:sym typeface="Calibri"/>
              </a:rPr>
              <a:t>محركات البحث  </a:t>
            </a:r>
            <a:r>
              <a:rPr lang="en-US" sz="2000" b="1" dirty="0">
                <a:solidFill>
                  <a:srgbClr val="00AEEF"/>
                </a:solidFill>
                <a:latin typeface="Alexandria" pitchFamily="2" charset="-78"/>
                <a:ea typeface="Calibri"/>
                <a:cs typeface="Alexandria" pitchFamily="2" charset="-78"/>
                <a:sym typeface="Calibri"/>
              </a:rPr>
              <a:t>Search Engines</a:t>
            </a:r>
          </a:p>
        </p:txBody>
      </p:sp>
      <p:sp>
        <p:nvSpPr>
          <p:cNvPr id="2" name="مربع نص 1"/>
          <p:cNvSpPr txBox="1"/>
          <p:nvPr/>
        </p:nvSpPr>
        <p:spPr>
          <a:xfrm>
            <a:off x="953492" y="1896975"/>
            <a:ext cx="11050802" cy="4257063"/>
          </a:xfrm>
          <a:prstGeom prst="rect">
            <a:avLst/>
          </a:prstGeom>
          <a:noFill/>
        </p:spPr>
        <p:txBody>
          <a:bodyPr wrap="square" rtlCol="1">
            <a:spAutoFit/>
          </a:bodyPr>
          <a:lstStyle/>
          <a:p>
            <a:pPr algn="r" rtl="1">
              <a:lnSpc>
                <a:spcPct val="150000"/>
              </a:lnSpc>
            </a:pPr>
            <a:endParaRPr lang="en-US" sz="1400" dirty="0">
              <a:latin typeface="Alexandria" pitchFamily="2" charset="-78"/>
              <a:cs typeface="Alexandria" pitchFamily="2" charset="-78"/>
            </a:endParaRPr>
          </a:p>
          <a:p>
            <a:pPr algn="r" rtl="1">
              <a:lnSpc>
                <a:spcPct val="150000"/>
              </a:lnSpc>
            </a:pPr>
            <a:r>
              <a:rPr lang="ar-JO" sz="1400" dirty="0">
                <a:latin typeface="Alexandria" pitchFamily="2" charset="-78"/>
                <a:cs typeface="Alexandria" pitchFamily="2" charset="-78"/>
              </a:rPr>
              <a:t>عند الحديث عن محركات البحث فغالبا ما يقصد محركات البحث على شبكة الإنترنت ومحركات الوِيب بالخصوص. محركات البحث في الويب تبحث عن المعلومات على الشبكة العنكبوتية العالمية، ومنها ما يستعمل على نطاق ضيق ويشمل البحث داخل الشبكات المحلية للمؤسسات وهو ما يعرف بالإنترانت، أما محركات البحث الشخصية فتبحث في الحواسيب الشخصية الفردية.</a:t>
            </a:r>
          </a:p>
          <a:p>
            <a:pPr algn="r" rtl="1">
              <a:lnSpc>
                <a:spcPct val="150000"/>
              </a:lnSpc>
            </a:pPr>
            <a:r>
              <a:rPr lang="ar-JO" sz="1400" dirty="0">
                <a:latin typeface="Alexandria" pitchFamily="2" charset="-78"/>
                <a:cs typeface="Alexandria" pitchFamily="2" charset="-78"/>
              </a:rPr>
              <a:t>يعتبر محرك البحث من أذكى البرامج الحاسوبية التي ثم تصميمها للعثور على المستندات في شبكات الإنترنت. ويقوم محرك البحث بترتيب تلك النتائج على حسب معايير محددة اعتمادا على خوارزميات البحث الخاص به.</a:t>
            </a:r>
          </a:p>
          <a:p>
            <a:pPr algn="r" rtl="1">
              <a:lnSpc>
                <a:spcPct val="150000"/>
              </a:lnSpc>
            </a:pPr>
            <a:r>
              <a:rPr lang="ar-JO" sz="1400" dirty="0">
                <a:latin typeface="Alexandria" pitchFamily="2" charset="-78"/>
                <a:cs typeface="Alexandria" pitchFamily="2" charset="-78"/>
              </a:rPr>
              <a:t>محركات البحث مثل جوجل أو ياهو، تستخدم خوارزميات الكمبيوتر للبحث في الإنترنت وتحديد العناصر التي تطابق الأحرف والكلمات الرئيسية التي أدخلها المستخدم.</a:t>
            </a:r>
          </a:p>
          <a:p>
            <a:pPr algn="r" rtl="1">
              <a:lnSpc>
                <a:spcPct val="150000"/>
              </a:lnSpc>
            </a:pPr>
            <a:r>
              <a:rPr lang="ar-JO" sz="1400" dirty="0">
                <a:latin typeface="Alexandria" pitchFamily="2" charset="-78"/>
                <a:cs typeface="Alexandria" pitchFamily="2" charset="-78"/>
              </a:rPr>
              <a:t>تستخدم محركات البحث برنامج العنكبوت لإيجاد صفحات جديدة على الويب لإضافتها، ويسمى هذا البرنامج أيضا الزاحف لأنه يقوم بالتحول والإيجاد في أرجاء الويب المختلفة مطلعا على صفحات الويب التي يزورها ومدققا لمحتوياتها بصورة دورية فيأخذ عندها مؤشرات المواقع من الصفحة</a:t>
            </a:r>
            <a:r>
              <a:rPr lang="en-US" sz="1400" dirty="0">
                <a:latin typeface="Alexandria" pitchFamily="2" charset="-78"/>
                <a:cs typeface="Alexandria" pitchFamily="2" charset="-78"/>
              </a:rPr>
              <a:t>، </a:t>
            </a:r>
            <a:r>
              <a:rPr lang="ar-JO" sz="1400" dirty="0">
                <a:latin typeface="Alexandria" pitchFamily="2" charset="-78"/>
                <a:cs typeface="Alexandria" pitchFamily="2" charset="-78"/>
              </a:rPr>
              <a:t>والكلمات المفتاحية التي تحتويها، إضافة إلى محتويات محددات الميتا فيها. ولا تقتصر زيادة برنامج العنكبوت على الصفحة الأولى للموقع بل يتتابع البرنامج تعقب الروابط الموجودة فيها لزيادة صفحات أخرى.</a:t>
            </a:r>
          </a:p>
          <a:p>
            <a:pPr algn="r" rtl="1">
              <a:lnSpc>
                <a:spcPct val="150000"/>
              </a:lnSpc>
            </a:pPr>
            <a:endParaRPr lang="en-US" sz="1400" dirty="0">
              <a:latin typeface="Alexandria" pitchFamily="2" charset="-78"/>
              <a:cs typeface="Alexandria" pitchFamily="2" charset="-78"/>
            </a:endParaRPr>
          </a:p>
        </p:txBody>
      </p:sp>
      <p:sp>
        <p:nvSpPr>
          <p:cNvPr id="6" name="Rectangle 5">
            <a:extLst>
              <a:ext uri="{FF2B5EF4-FFF2-40B4-BE49-F238E27FC236}">
                <a16:creationId xmlns:a16="http://schemas.microsoft.com/office/drawing/2014/main" id="{34FAE327-58FA-BAF5-8153-C8D52B4211DF}"/>
              </a:ext>
            </a:extLst>
          </p:cNvPr>
          <p:cNvSpPr/>
          <p:nvPr/>
        </p:nvSpPr>
        <p:spPr>
          <a:xfrm>
            <a:off x="0" y="6371924"/>
            <a:ext cx="12191999" cy="404261"/>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35237944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Google Shape;177;p7">
            <a:extLst>
              <a:ext uri="{FF2B5EF4-FFF2-40B4-BE49-F238E27FC236}">
                <a16:creationId xmlns:a16="http://schemas.microsoft.com/office/drawing/2014/main" id="{86D9164F-D776-61F9-0D1E-E062978B47E6}"/>
              </a:ext>
            </a:extLst>
          </p:cNvPr>
          <p:cNvSpPr/>
          <p:nvPr/>
        </p:nvSpPr>
        <p:spPr>
          <a:xfrm>
            <a:off x="456892" y="1642590"/>
            <a:ext cx="4128422" cy="46510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r" rtl="0">
              <a:spcBef>
                <a:spcPts val="0"/>
              </a:spcBef>
              <a:spcAft>
                <a:spcPts val="0"/>
              </a:spcAft>
              <a:buNone/>
            </a:pPr>
            <a:endParaRPr sz="1800" dirty="0">
              <a:solidFill>
                <a:schemeClr val="lt1"/>
              </a:solidFill>
              <a:latin typeface="Calibri"/>
              <a:ea typeface="Calibri"/>
              <a:cs typeface="Calibri"/>
              <a:sym typeface="Calibri"/>
            </a:endParaRPr>
          </a:p>
        </p:txBody>
      </p:sp>
      <p:sp>
        <p:nvSpPr>
          <p:cNvPr id="5" name="Google Shape;178;p7">
            <a:extLst>
              <a:ext uri="{FF2B5EF4-FFF2-40B4-BE49-F238E27FC236}">
                <a16:creationId xmlns:a16="http://schemas.microsoft.com/office/drawing/2014/main" id="{C7AFAD53-C36D-1214-B3E3-D24FDB83B1E8}"/>
              </a:ext>
            </a:extLst>
          </p:cNvPr>
          <p:cNvSpPr/>
          <p:nvPr/>
        </p:nvSpPr>
        <p:spPr>
          <a:xfrm>
            <a:off x="901053" y="1885612"/>
            <a:ext cx="11155680" cy="412887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r" rtl="0">
              <a:spcBef>
                <a:spcPts val="0"/>
              </a:spcBef>
              <a:spcAft>
                <a:spcPts val="0"/>
              </a:spcAft>
              <a:buNone/>
            </a:pPr>
            <a:endParaRPr sz="1800">
              <a:solidFill>
                <a:schemeClr val="lt1"/>
              </a:solidFill>
              <a:latin typeface="Calibri"/>
              <a:ea typeface="Calibri"/>
              <a:cs typeface="Calibri"/>
              <a:sym typeface="Calibri"/>
            </a:endParaRPr>
          </a:p>
        </p:txBody>
      </p:sp>
      <p:sp>
        <p:nvSpPr>
          <p:cNvPr id="2" name="مربع نص 1"/>
          <p:cNvSpPr txBox="1"/>
          <p:nvPr/>
        </p:nvSpPr>
        <p:spPr>
          <a:xfrm>
            <a:off x="6761020" y="2144203"/>
            <a:ext cx="5107708" cy="4113306"/>
          </a:xfrm>
          <a:prstGeom prst="rect">
            <a:avLst/>
          </a:prstGeom>
          <a:noFill/>
        </p:spPr>
        <p:txBody>
          <a:bodyPr wrap="square" rtlCol="1">
            <a:spAutoFit/>
          </a:bodyPr>
          <a:lstStyle/>
          <a:p>
            <a:pPr algn="r" rtl="1">
              <a:lnSpc>
                <a:spcPct val="150000"/>
              </a:lnSpc>
            </a:pPr>
            <a:r>
              <a:rPr lang="ar-SA" sz="1600" dirty="0">
                <a:latin typeface="Alexandria" pitchFamily="2" charset="-78"/>
                <a:cs typeface="Alexandria" pitchFamily="2" charset="-78"/>
              </a:rPr>
              <a:t>ويعد محرك البحث </a:t>
            </a:r>
            <a:r>
              <a:rPr lang="en-US" sz="1600" dirty="0">
                <a:latin typeface="Alexandria" pitchFamily="2" charset="-78"/>
                <a:cs typeface="Alexandria" pitchFamily="2" charset="-78"/>
              </a:rPr>
              <a:t> Google Scholar </a:t>
            </a:r>
            <a:r>
              <a:rPr lang="ar-SA" sz="1600" dirty="0">
                <a:latin typeface="Alexandria" pitchFamily="2" charset="-78"/>
                <a:cs typeface="Alexandria" pitchFamily="2" charset="-78"/>
              </a:rPr>
              <a:t>أول خطوة يمكن أن يبدأ بها الباحث للبحث عن المواضيع المتعلقة ببحثه،  إذ أن جوجل </a:t>
            </a:r>
            <a:r>
              <a:rPr lang="ar-SA" sz="1600" dirty="0" err="1">
                <a:latin typeface="Alexandria" pitchFamily="2" charset="-78"/>
                <a:cs typeface="Alexandria" pitchFamily="2" charset="-78"/>
              </a:rPr>
              <a:t>سكولار</a:t>
            </a:r>
            <a:r>
              <a:rPr lang="ar-SA" sz="1600" dirty="0">
                <a:latin typeface="Alexandria" pitchFamily="2" charset="-78"/>
                <a:cs typeface="Alexandria" pitchFamily="2" charset="-78"/>
              </a:rPr>
              <a:t>  يعتبر محرك بحث متخصص في عرض الدراسات الأكاديمية، كالأطروحات العلمية والمقالات المنشورة بالدوريات العلمية المحكمة، ولابد أن يبذل الباحث الجهد الكافي لوضع قائمة بالكلمات المفتاحية الممكنة، فلا يقف عند المصطلحات الواردة بعنوان البحث، وإنما يحاول النظر إلى الموضوع من زاوية مغايرة. ولتوضيح ذلك يمكن استعارة خدعة الأرنب والبطة</a:t>
            </a:r>
            <a:r>
              <a:rPr lang="ar-JO" sz="1600" dirty="0">
                <a:latin typeface="Alexandria" pitchFamily="2" charset="-78"/>
                <a:cs typeface="Alexandria" pitchFamily="2" charset="-78"/>
              </a:rPr>
              <a:t>.</a:t>
            </a:r>
            <a:endParaRPr lang="en-US" sz="1600" dirty="0">
              <a:latin typeface="Alexandria" pitchFamily="2" charset="-78"/>
              <a:cs typeface="Alexandria" pitchFamily="2" charset="-78"/>
            </a:endParaRPr>
          </a:p>
          <a:p>
            <a:pPr indent="457200" algn="just" rtl="1">
              <a:lnSpc>
                <a:spcPct val="150000"/>
              </a:lnSpc>
            </a:pPr>
            <a:endParaRPr lang="ar-JO" sz="1600" dirty="0">
              <a:latin typeface="Alexandria" pitchFamily="2" charset="-78"/>
              <a:cs typeface="Alexandria" pitchFamily="2" charset="-78"/>
            </a:endParaRPr>
          </a:p>
        </p:txBody>
      </p:sp>
      <p:pic>
        <p:nvPicPr>
          <p:cNvPr id="3" name="صورة 2"/>
          <p:cNvPicPr>
            <a:picLocks noChangeAspect="1"/>
          </p:cNvPicPr>
          <p:nvPr/>
        </p:nvPicPr>
        <p:blipFill rotWithShape="1">
          <a:blip r:embed="rId2">
            <a:extLst>
              <a:ext uri="{28A0092B-C50C-407E-A947-70E740481C1C}">
                <a14:useLocalDpi xmlns:a14="http://schemas.microsoft.com/office/drawing/2010/main" val="0"/>
              </a:ext>
            </a:extLst>
          </a:blip>
          <a:srcRect l="2281" r="3181" b="4425"/>
          <a:stretch/>
        </p:blipFill>
        <p:spPr>
          <a:xfrm>
            <a:off x="1238250" y="2548465"/>
            <a:ext cx="4116531" cy="3446972"/>
          </a:xfrm>
          <a:prstGeom prst="rect">
            <a:avLst/>
          </a:prstGeom>
        </p:spPr>
      </p:pic>
      <p:sp>
        <p:nvSpPr>
          <p:cNvPr id="6" name="Rectangle 5">
            <a:extLst>
              <a:ext uri="{FF2B5EF4-FFF2-40B4-BE49-F238E27FC236}">
                <a16:creationId xmlns:a16="http://schemas.microsoft.com/office/drawing/2014/main" id="{7EBD0676-E9A3-C58F-5958-C9DD1EC7C3D6}"/>
              </a:ext>
            </a:extLst>
          </p:cNvPr>
          <p:cNvSpPr/>
          <p:nvPr/>
        </p:nvSpPr>
        <p:spPr>
          <a:xfrm>
            <a:off x="0" y="6371924"/>
            <a:ext cx="12191999" cy="404261"/>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08477193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Google Shape;177;p7">
            <a:extLst>
              <a:ext uri="{FF2B5EF4-FFF2-40B4-BE49-F238E27FC236}">
                <a16:creationId xmlns:a16="http://schemas.microsoft.com/office/drawing/2014/main" id="{9FEEFE52-7FD7-A894-7EB7-60FBBA553DEA}"/>
              </a:ext>
            </a:extLst>
          </p:cNvPr>
          <p:cNvSpPr/>
          <p:nvPr/>
        </p:nvSpPr>
        <p:spPr>
          <a:xfrm>
            <a:off x="456892" y="1642590"/>
            <a:ext cx="4128422" cy="46510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r" rtl="0">
              <a:spcBef>
                <a:spcPts val="0"/>
              </a:spcBef>
              <a:spcAft>
                <a:spcPts val="0"/>
              </a:spcAft>
              <a:buNone/>
            </a:pPr>
            <a:endParaRPr sz="1800" dirty="0">
              <a:solidFill>
                <a:schemeClr val="lt1"/>
              </a:solidFill>
              <a:latin typeface="Calibri"/>
              <a:ea typeface="Calibri"/>
              <a:cs typeface="Calibri"/>
              <a:sym typeface="Calibri"/>
            </a:endParaRPr>
          </a:p>
        </p:txBody>
      </p:sp>
      <p:sp>
        <p:nvSpPr>
          <p:cNvPr id="7" name="Google Shape;178;p7">
            <a:extLst>
              <a:ext uri="{FF2B5EF4-FFF2-40B4-BE49-F238E27FC236}">
                <a16:creationId xmlns:a16="http://schemas.microsoft.com/office/drawing/2014/main" id="{D092E4D9-8D56-CFC9-0C1D-ACC68029572D}"/>
              </a:ext>
            </a:extLst>
          </p:cNvPr>
          <p:cNvSpPr/>
          <p:nvPr/>
        </p:nvSpPr>
        <p:spPr>
          <a:xfrm>
            <a:off x="901053" y="1885612"/>
            <a:ext cx="11155680" cy="412887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r" rtl="0">
              <a:spcBef>
                <a:spcPts val="0"/>
              </a:spcBef>
              <a:spcAft>
                <a:spcPts val="0"/>
              </a:spcAft>
              <a:buNone/>
            </a:pPr>
            <a:endParaRPr sz="1800" dirty="0">
              <a:solidFill>
                <a:schemeClr val="lt1"/>
              </a:solidFill>
              <a:latin typeface="Calibri"/>
              <a:ea typeface="Calibri"/>
              <a:cs typeface="Calibri"/>
              <a:sym typeface="Calibri"/>
            </a:endParaRPr>
          </a:p>
        </p:txBody>
      </p:sp>
      <p:sp>
        <p:nvSpPr>
          <p:cNvPr id="35" name="Oval 34">
            <a:extLst>
              <a:ext uri="{FF2B5EF4-FFF2-40B4-BE49-F238E27FC236}">
                <a16:creationId xmlns:a16="http://schemas.microsoft.com/office/drawing/2014/main" id="{5DDABBE8-7360-452B-B856-38FEBE0D7B6C}"/>
              </a:ext>
            </a:extLst>
          </p:cNvPr>
          <p:cNvSpPr/>
          <p:nvPr/>
        </p:nvSpPr>
        <p:spPr>
          <a:xfrm flipV="1">
            <a:off x="1927904" y="5140110"/>
            <a:ext cx="2739830" cy="300753"/>
          </a:xfrm>
          <a:prstGeom prst="ellipse">
            <a:avLst/>
          </a:prstGeom>
          <a:solidFill>
            <a:schemeClr val="tx2">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a:ea typeface="+mn-ea"/>
              <a:cs typeface="+mn-cs"/>
            </a:endParaRPr>
          </a:p>
        </p:txBody>
      </p:sp>
      <p:sp>
        <p:nvSpPr>
          <p:cNvPr id="5" name="Freeform 5"/>
          <p:cNvSpPr>
            <a:spLocks/>
          </p:cNvSpPr>
          <p:nvPr/>
        </p:nvSpPr>
        <p:spPr bwMode="auto">
          <a:xfrm>
            <a:off x="2007315" y="4275394"/>
            <a:ext cx="2504694" cy="772071"/>
          </a:xfrm>
          <a:custGeom>
            <a:avLst/>
            <a:gdLst>
              <a:gd name="T0" fmla="*/ 451 w 629"/>
              <a:gd name="T1" fmla="*/ 74 h 225"/>
              <a:gd name="T2" fmla="*/ 466 w 629"/>
              <a:gd name="T3" fmla="*/ 74 h 225"/>
              <a:gd name="T4" fmla="*/ 503 w 629"/>
              <a:gd name="T5" fmla="*/ 64 h 225"/>
              <a:gd name="T6" fmla="*/ 583 w 629"/>
              <a:gd name="T7" fmla="*/ 15 h 225"/>
              <a:gd name="T8" fmla="*/ 600 w 629"/>
              <a:gd name="T9" fmla="*/ 4 h 225"/>
              <a:gd name="T10" fmla="*/ 621 w 629"/>
              <a:gd name="T11" fmla="*/ 9 h 225"/>
              <a:gd name="T12" fmla="*/ 627 w 629"/>
              <a:gd name="T13" fmla="*/ 19 h 225"/>
              <a:gd name="T14" fmla="*/ 626 w 629"/>
              <a:gd name="T15" fmla="*/ 26 h 225"/>
              <a:gd name="T16" fmla="*/ 588 w 629"/>
              <a:gd name="T17" fmla="*/ 67 h 225"/>
              <a:gd name="T18" fmla="*/ 547 w 629"/>
              <a:gd name="T19" fmla="*/ 105 h 225"/>
              <a:gd name="T20" fmla="*/ 516 w 629"/>
              <a:gd name="T21" fmla="*/ 135 h 225"/>
              <a:gd name="T22" fmla="*/ 497 w 629"/>
              <a:gd name="T23" fmla="*/ 148 h 225"/>
              <a:gd name="T24" fmla="*/ 447 w 629"/>
              <a:gd name="T25" fmla="*/ 179 h 225"/>
              <a:gd name="T26" fmla="*/ 393 w 629"/>
              <a:gd name="T27" fmla="*/ 219 h 225"/>
              <a:gd name="T28" fmla="*/ 371 w 629"/>
              <a:gd name="T29" fmla="*/ 223 h 225"/>
              <a:gd name="T30" fmla="*/ 329 w 629"/>
              <a:gd name="T31" fmla="*/ 212 h 225"/>
              <a:gd name="T32" fmla="*/ 285 w 629"/>
              <a:gd name="T33" fmla="*/ 201 h 225"/>
              <a:gd name="T34" fmla="*/ 225 w 629"/>
              <a:gd name="T35" fmla="*/ 189 h 225"/>
              <a:gd name="T36" fmla="*/ 186 w 629"/>
              <a:gd name="T37" fmla="*/ 181 h 225"/>
              <a:gd name="T38" fmla="*/ 169 w 629"/>
              <a:gd name="T39" fmla="*/ 180 h 225"/>
              <a:gd name="T40" fmla="*/ 121 w 629"/>
              <a:gd name="T41" fmla="*/ 170 h 225"/>
              <a:gd name="T42" fmla="*/ 66 w 629"/>
              <a:gd name="T43" fmla="*/ 157 h 225"/>
              <a:gd name="T44" fmla="*/ 23 w 629"/>
              <a:gd name="T45" fmla="*/ 149 h 225"/>
              <a:gd name="T46" fmla="*/ 9 w 629"/>
              <a:gd name="T47" fmla="*/ 145 h 225"/>
              <a:gd name="T48" fmla="*/ 4 w 629"/>
              <a:gd name="T49" fmla="*/ 140 h 225"/>
              <a:gd name="T50" fmla="*/ 3 w 629"/>
              <a:gd name="T51" fmla="*/ 94 h 225"/>
              <a:gd name="T52" fmla="*/ 21 w 629"/>
              <a:gd name="T53" fmla="*/ 29 h 225"/>
              <a:gd name="T54" fmla="*/ 39 w 629"/>
              <a:gd name="T55" fmla="*/ 4 h 225"/>
              <a:gd name="T56" fmla="*/ 45 w 629"/>
              <a:gd name="T57" fmla="*/ 2 h 225"/>
              <a:gd name="T58" fmla="*/ 106 w 629"/>
              <a:gd name="T59" fmla="*/ 21 h 225"/>
              <a:gd name="T60" fmla="*/ 125 w 629"/>
              <a:gd name="T61" fmla="*/ 27 h 225"/>
              <a:gd name="T62" fmla="*/ 135 w 629"/>
              <a:gd name="T63" fmla="*/ 27 h 225"/>
              <a:gd name="T64" fmla="*/ 175 w 629"/>
              <a:gd name="T65" fmla="*/ 17 h 225"/>
              <a:gd name="T66" fmla="*/ 231 w 629"/>
              <a:gd name="T67" fmla="*/ 11 h 225"/>
              <a:gd name="T68" fmla="*/ 274 w 629"/>
              <a:gd name="T69" fmla="*/ 24 h 225"/>
              <a:gd name="T70" fmla="*/ 329 w 629"/>
              <a:gd name="T71" fmla="*/ 52 h 225"/>
              <a:gd name="T72" fmla="*/ 356 w 629"/>
              <a:gd name="T73" fmla="*/ 57 h 225"/>
              <a:gd name="T74" fmla="*/ 417 w 629"/>
              <a:gd name="T75" fmla="*/ 71 h 225"/>
              <a:gd name="T76" fmla="*/ 433 w 629"/>
              <a:gd name="T77" fmla="*/ 87 h 225"/>
              <a:gd name="T78" fmla="*/ 422 w 629"/>
              <a:gd name="T79" fmla="*/ 112 h 225"/>
              <a:gd name="T80" fmla="*/ 386 w 629"/>
              <a:gd name="T81" fmla="*/ 113 h 225"/>
              <a:gd name="T82" fmla="*/ 309 w 629"/>
              <a:gd name="T83" fmla="*/ 113 h 225"/>
              <a:gd name="T84" fmla="*/ 279 w 629"/>
              <a:gd name="T85" fmla="*/ 120 h 225"/>
              <a:gd name="T86" fmla="*/ 272 w 629"/>
              <a:gd name="T87" fmla="*/ 134 h 225"/>
              <a:gd name="T88" fmla="*/ 285 w 629"/>
              <a:gd name="T89" fmla="*/ 141 h 225"/>
              <a:gd name="T90" fmla="*/ 296 w 629"/>
              <a:gd name="T91" fmla="*/ 137 h 225"/>
              <a:gd name="T92" fmla="*/ 366 w 629"/>
              <a:gd name="T93" fmla="*/ 134 h 225"/>
              <a:gd name="T94" fmla="*/ 409 w 629"/>
              <a:gd name="T95" fmla="*/ 136 h 225"/>
              <a:gd name="T96" fmla="*/ 437 w 629"/>
              <a:gd name="T97" fmla="*/ 130 h 225"/>
              <a:gd name="T98" fmla="*/ 453 w 629"/>
              <a:gd name="T99" fmla="*/ 77 h 225"/>
              <a:gd name="T100" fmla="*/ 451 w 629"/>
              <a:gd name="T101" fmla="*/ 74 h 2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629" h="225">
                <a:moveTo>
                  <a:pt x="451" y="74"/>
                </a:moveTo>
                <a:cubicBezTo>
                  <a:pt x="457" y="74"/>
                  <a:pt x="462" y="74"/>
                  <a:pt x="466" y="74"/>
                </a:cubicBezTo>
                <a:cubicBezTo>
                  <a:pt x="480" y="73"/>
                  <a:pt x="491" y="68"/>
                  <a:pt x="503" y="64"/>
                </a:cubicBezTo>
                <a:cubicBezTo>
                  <a:pt x="533" y="52"/>
                  <a:pt x="557" y="33"/>
                  <a:pt x="583" y="15"/>
                </a:cubicBezTo>
                <a:cubicBezTo>
                  <a:pt x="589" y="11"/>
                  <a:pt x="594" y="7"/>
                  <a:pt x="600" y="4"/>
                </a:cubicBezTo>
                <a:cubicBezTo>
                  <a:pt x="608" y="0"/>
                  <a:pt x="615" y="2"/>
                  <a:pt x="621" y="9"/>
                </a:cubicBezTo>
                <a:cubicBezTo>
                  <a:pt x="623" y="12"/>
                  <a:pt x="625" y="16"/>
                  <a:pt x="627" y="19"/>
                </a:cubicBezTo>
                <a:cubicBezTo>
                  <a:pt x="629" y="22"/>
                  <a:pt x="628" y="24"/>
                  <a:pt x="626" y="26"/>
                </a:cubicBezTo>
                <a:cubicBezTo>
                  <a:pt x="613" y="40"/>
                  <a:pt x="601" y="54"/>
                  <a:pt x="588" y="67"/>
                </a:cubicBezTo>
                <a:cubicBezTo>
                  <a:pt x="575" y="80"/>
                  <a:pt x="560" y="92"/>
                  <a:pt x="547" y="105"/>
                </a:cubicBezTo>
                <a:cubicBezTo>
                  <a:pt x="536" y="115"/>
                  <a:pt x="527" y="126"/>
                  <a:pt x="516" y="135"/>
                </a:cubicBezTo>
                <a:cubicBezTo>
                  <a:pt x="511" y="140"/>
                  <a:pt x="503" y="144"/>
                  <a:pt x="497" y="148"/>
                </a:cubicBezTo>
                <a:cubicBezTo>
                  <a:pt x="480" y="158"/>
                  <a:pt x="464" y="169"/>
                  <a:pt x="447" y="179"/>
                </a:cubicBezTo>
                <a:cubicBezTo>
                  <a:pt x="427" y="190"/>
                  <a:pt x="411" y="205"/>
                  <a:pt x="393" y="219"/>
                </a:cubicBezTo>
                <a:cubicBezTo>
                  <a:pt x="386" y="225"/>
                  <a:pt x="379" y="225"/>
                  <a:pt x="371" y="223"/>
                </a:cubicBezTo>
                <a:cubicBezTo>
                  <a:pt x="357" y="219"/>
                  <a:pt x="343" y="216"/>
                  <a:pt x="329" y="212"/>
                </a:cubicBezTo>
                <a:cubicBezTo>
                  <a:pt x="314" y="208"/>
                  <a:pt x="300" y="205"/>
                  <a:pt x="285" y="201"/>
                </a:cubicBezTo>
                <a:cubicBezTo>
                  <a:pt x="265" y="197"/>
                  <a:pt x="245" y="193"/>
                  <a:pt x="225" y="189"/>
                </a:cubicBezTo>
                <a:cubicBezTo>
                  <a:pt x="212" y="186"/>
                  <a:pt x="199" y="183"/>
                  <a:pt x="186" y="181"/>
                </a:cubicBezTo>
                <a:cubicBezTo>
                  <a:pt x="180" y="180"/>
                  <a:pt x="174" y="180"/>
                  <a:pt x="169" y="180"/>
                </a:cubicBezTo>
                <a:cubicBezTo>
                  <a:pt x="152" y="180"/>
                  <a:pt x="137" y="175"/>
                  <a:pt x="121" y="170"/>
                </a:cubicBezTo>
                <a:cubicBezTo>
                  <a:pt x="103" y="165"/>
                  <a:pt x="85" y="161"/>
                  <a:pt x="66" y="157"/>
                </a:cubicBezTo>
                <a:cubicBezTo>
                  <a:pt x="52" y="154"/>
                  <a:pt x="38" y="152"/>
                  <a:pt x="23" y="149"/>
                </a:cubicBezTo>
                <a:cubicBezTo>
                  <a:pt x="18" y="148"/>
                  <a:pt x="13" y="147"/>
                  <a:pt x="9" y="145"/>
                </a:cubicBezTo>
                <a:cubicBezTo>
                  <a:pt x="7" y="144"/>
                  <a:pt x="5" y="142"/>
                  <a:pt x="4" y="140"/>
                </a:cubicBezTo>
                <a:cubicBezTo>
                  <a:pt x="0" y="125"/>
                  <a:pt x="1" y="109"/>
                  <a:pt x="3" y="94"/>
                </a:cubicBezTo>
                <a:cubicBezTo>
                  <a:pt x="6" y="72"/>
                  <a:pt x="12" y="50"/>
                  <a:pt x="21" y="29"/>
                </a:cubicBezTo>
                <a:cubicBezTo>
                  <a:pt x="26" y="20"/>
                  <a:pt x="30" y="10"/>
                  <a:pt x="39" y="4"/>
                </a:cubicBezTo>
                <a:cubicBezTo>
                  <a:pt x="40" y="3"/>
                  <a:pt x="43" y="2"/>
                  <a:pt x="45" y="2"/>
                </a:cubicBezTo>
                <a:cubicBezTo>
                  <a:pt x="66" y="8"/>
                  <a:pt x="86" y="15"/>
                  <a:pt x="106" y="21"/>
                </a:cubicBezTo>
                <a:cubicBezTo>
                  <a:pt x="113" y="23"/>
                  <a:pt x="119" y="25"/>
                  <a:pt x="125" y="27"/>
                </a:cubicBezTo>
                <a:cubicBezTo>
                  <a:pt x="129" y="28"/>
                  <a:pt x="132" y="28"/>
                  <a:pt x="135" y="27"/>
                </a:cubicBezTo>
                <a:cubicBezTo>
                  <a:pt x="149" y="24"/>
                  <a:pt x="162" y="20"/>
                  <a:pt x="175" y="17"/>
                </a:cubicBezTo>
                <a:cubicBezTo>
                  <a:pt x="193" y="13"/>
                  <a:pt x="212" y="9"/>
                  <a:pt x="231" y="11"/>
                </a:cubicBezTo>
                <a:cubicBezTo>
                  <a:pt x="246" y="13"/>
                  <a:pt x="261" y="17"/>
                  <a:pt x="274" y="24"/>
                </a:cubicBezTo>
                <a:cubicBezTo>
                  <a:pt x="293" y="33"/>
                  <a:pt x="311" y="42"/>
                  <a:pt x="329" y="52"/>
                </a:cubicBezTo>
                <a:cubicBezTo>
                  <a:pt x="337" y="56"/>
                  <a:pt x="347" y="56"/>
                  <a:pt x="356" y="57"/>
                </a:cubicBezTo>
                <a:cubicBezTo>
                  <a:pt x="377" y="60"/>
                  <a:pt x="398" y="62"/>
                  <a:pt x="417" y="71"/>
                </a:cubicBezTo>
                <a:cubicBezTo>
                  <a:pt x="425" y="74"/>
                  <a:pt x="428" y="81"/>
                  <a:pt x="433" y="87"/>
                </a:cubicBezTo>
                <a:cubicBezTo>
                  <a:pt x="440" y="96"/>
                  <a:pt x="435" y="111"/>
                  <a:pt x="422" y="112"/>
                </a:cubicBezTo>
                <a:cubicBezTo>
                  <a:pt x="410" y="113"/>
                  <a:pt x="398" y="114"/>
                  <a:pt x="386" y="113"/>
                </a:cubicBezTo>
                <a:cubicBezTo>
                  <a:pt x="360" y="111"/>
                  <a:pt x="334" y="109"/>
                  <a:pt x="309" y="113"/>
                </a:cubicBezTo>
                <a:cubicBezTo>
                  <a:pt x="299" y="114"/>
                  <a:pt x="289" y="117"/>
                  <a:pt x="279" y="120"/>
                </a:cubicBezTo>
                <a:cubicBezTo>
                  <a:pt x="273" y="122"/>
                  <a:pt x="270" y="128"/>
                  <a:pt x="272" y="134"/>
                </a:cubicBezTo>
                <a:cubicBezTo>
                  <a:pt x="274" y="139"/>
                  <a:pt x="279" y="142"/>
                  <a:pt x="285" y="141"/>
                </a:cubicBezTo>
                <a:cubicBezTo>
                  <a:pt x="289" y="140"/>
                  <a:pt x="292" y="138"/>
                  <a:pt x="296" y="137"/>
                </a:cubicBezTo>
                <a:cubicBezTo>
                  <a:pt x="319" y="131"/>
                  <a:pt x="343" y="132"/>
                  <a:pt x="366" y="134"/>
                </a:cubicBezTo>
                <a:cubicBezTo>
                  <a:pt x="381" y="135"/>
                  <a:pt x="395" y="136"/>
                  <a:pt x="409" y="136"/>
                </a:cubicBezTo>
                <a:cubicBezTo>
                  <a:pt x="418" y="136"/>
                  <a:pt x="428" y="134"/>
                  <a:pt x="437" y="130"/>
                </a:cubicBezTo>
                <a:cubicBezTo>
                  <a:pt x="454" y="122"/>
                  <a:pt x="465" y="96"/>
                  <a:pt x="453" y="77"/>
                </a:cubicBezTo>
                <a:cubicBezTo>
                  <a:pt x="452" y="76"/>
                  <a:pt x="452" y="76"/>
                  <a:pt x="451" y="74"/>
                </a:cubicBezTo>
                <a:close/>
              </a:path>
            </a:pathLst>
          </a:custGeom>
          <a:solidFill>
            <a:schemeClr val="tx1"/>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82F39"/>
              </a:solidFill>
              <a:effectLst/>
              <a:uLnTx/>
              <a:uFillTx/>
              <a:latin typeface="Calibri" panose="020F0502020204030204"/>
              <a:ea typeface="+mn-ea"/>
              <a:cs typeface="+mn-cs"/>
            </a:endParaRPr>
          </a:p>
        </p:txBody>
      </p:sp>
      <p:grpSp>
        <p:nvGrpSpPr>
          <p:cNvPr id="36" name="Group 35">
            <a:extLst>
              <a:ext uri="{FF2B5EF4-FFF2-40B4-BE49-F238E27FC236}">
                <a16:creationId xmlns:a16="http://schemas.microsoft.com/office/drawing/2014/main" id="{2D5FAAC8-4DCE-4294-BF1E-FDD9D9F30F9B}"/>
              </a:ext>
            </a:extLst>
          </p:cNvPr>
          <p:cNvGrpSpPr/>
          <p:nvPr/>
        </p:nvGrpSpPr>
        <p:grpSpPr>
          <a:xfrm>
            <a:off x="2820014" y="2982754"/>
            <a:ext cx="1691995" cy="1292640"/>
            <a:chOff x="7549436" y="-3035119"/>
            <a:chExt cx="1474296" cy="1798263"/>
          </a:xfrm>
          <a:solidFill>
            <a:schemeClr val="accent2"/>
          </a:solidFill>
        </p:grpSpPr>
        <p:sp>
          <p:nvSpPr>
            <p:cNvPr id="37" name="Freeform 5">
              <a:extLst>
                <a:ext uri="{FF2B5EF4-FFF2-40B4-BE49-F238E27FC236}">
                  <a16:creationId xmlns:a16="http://schemas.microsoft.com/office/drawing/2014/main" id="{DB0C78FB-797C-48A5-8471-90AE252A576B}"/>
                </a:ext>
              </a:extLst>
            </p:cNvPr>
            <p:cNvSpPr>
              <a:spLocks noEditPoints="1"/>
            </p:cNvSpPr>
            <p:nvPr/>
          </p:nvSpPr>
          <p:spPr bwMode="auto">
            <a:xfrm>
              <a:off x="7827222" y="-2761530"/>
              <a:ext cx="917325" cy="1524674"/>
            </a:xfrm>
            <a:custGeom>
              <a:avLst/>
              <a:gdLst>
                <a:gd name="T0" fmla="*/ 674 w 750"/>
                <a:gd name="T1" fmla="*/ 602 h 1237"/>
                <a:gd name="T2" fmla="*/ 750 w 750"/>
                <a:gd name="T3" fmla="*/ 376 h 1237"/>
                <a:gd name="T4" fmla="*/ 638 w 750"/>
                <a:gd name="T5" fmla="*/ 110 h 1237"/>
                <a:gd name="T6" fmla="*/ 370 w 750"/>
                <a:gd name="T7" fmla="*/ 2 h 1237"/>
                <a:gd name="T8" fmla="*/ 110 w 750"/>
                <a:gd name="T9" fmla="*/ 112 h 1237"/>
                <a:gd name="T10" fmla="*/ 1 w 750"/>
                <a:gd name="T11" fmla="*/ 373 h 1237"/>
                <a:gd name="T12" fmla="*/ 77 w 750"/>
                <a:gd name="T13" fmla="*/ 603 h 1237"/>
                <a:gd name="T14" fmla="*/ 205 w 750"/>
                <a:gd name="T15" fmla="*/ 976 h 1237"/>
                <a:gd name="T16" fmla="*/ 205 w 750"/>
                <a:gd name="T17" fmla="*/ 1120 h 1237"/>
                <a:gd name="T18" fmla="*/ 321 w 750"/>
                <a:gd name="T19" fmla="*/ 1237 h 1237"/>
                <a:gd name="T20" fmla="*/ 430 w 750"/>
                <a:gd name="T21" fmla="*/ 1237 h 1237"/>
                <a:gd name="T22" fmla="*/ 546 w 750"/>
                <a:gd name="T23" fmla="*/ 1120 h 1237"/>
                <a:gd name="T24" fmla="*/ 546 w 750"/>
                <a:gd name="T25" fmla="*/ 976 h 1237"/>
                <a:gd name="T26" fmla="*/ 674 w 750"/>
                <a:gd name="T27" fmla="*/ 602 h 1237"/>
                <a:gd name="T28" fmla="*/ 116 w 750"/>
                <a:gd name="T29" fmla="*/ 574 h 1237"/>
                <a:gd name="T30" fmla="*/ 49 w 750"/>
                <a:gd name="T31" fmla="*/ 373 h 1237"/>
                <a:gd name="T32" fmla="*/ 371 w 750"/>
                <a:gd name="T33" fmla="*/ 50 h 1237"/>
                <a:gd name="T34" fmla="*/ 605 w 750"/>
                <a:gd name="T35" fmla="*/ 144 h 1237"/>
                <a:gd name="T36" fmla="*/ 702 w 750"/>
                <a:gd name="T37" fmla="*/ 376 h 1237"/>
                <a:gd name="T38" fmla="*/ 636 w 750"/>
                <a:gd name="T39" fmla="*/ 573 h 1237"/>
                <a:gd name="T40" fmla="*/ 498 w 750"/>
                <a:gd name="T41" fmla="*/ 967 h 1237"/>
                <a:gd name="T42" fmla="*/ 253 w 750"/>
                <a:gd name="T43" fmla="*/ 967 h 1237"/>
                <a:gd name="T44" fmla="*/ 116 w 750"/>
                <a:gd name="T45" fmla="*/ 574 h 1237"/>
                <a:gd name="T46" fmla="*/ 253 w 750"/>
                <a:gd name="T47" fmla="*/ 1104 h 1237"/>
                <a:gd name="T48" fmla="*/ 253 w 750"/>
                <a:gd name="T49" fmla="*/ 1085 h 1237"/>
                <a:gd name="T50" fmla="*/ 498 w 750"/>
                <a:gd name="T51" fmla="*/ 1113 h 1237"/>
                <a:gd name="T52" fmla="*/ 498 w 750"/>
                <a:gd name="T53" fmla="*/ 1120 h 1237"/>
                <a:gd name="T54" fmla="*/ 497 w 750"/>
                <a:gd name="T55" fmla="*/ 1132 h 1237"/>
                <a:gd name="T56" fmla="*/ 253 w 750"/>
                <a:gd name="T57" fmla="*/ 1104 h 1237"/>
                <a:gd name="T58" fmla="*/ 253 w 750"/>
                <a:gd name="T59" fmla="*/ 1036 h 1237"/>
                <a:gd name="T60" fmla="*/ 253 w 750"/>
                <a:gd name="T61" fmla="*/ 1015 h 1237"/>
                <a:gd name="T62" fmla="*/ 498 w 750"/>
                <a:gd name="T63" fmla="*/ 1015 h 1237"/>
                <a:gd name="T64" fmla="*/ 498 w 750"/>
                <a:gd name="T65" fmla="*/ 1064 h 1237"/>
                <a:gd name="T66" fmla="*/ 253 w 750"/>
                <a:gd name="T67" fmla="*/ 1036 h 1237"/>
                <a:gd name="T68" fmla="*/ 321 w 750"/>
                <a:gd name="T69" fmla="*/ 1189 h 1237"/>
                <a:gd name="T70" fmla="*/ 262 w 750"/>
                <a:gd name="T71" fmla="*/ 1153 h 1237"/>
                <a:gd name="T72" fmla="*/ 468 w 750"/>
                <a:gd name="T73" fmla="*/ 1177 h 1237"/>
                <a:gd name="T74" fmla="*/ 430 w 750"/>
                <a:gd name="T75" fmla="*/ 1189 h 1237"/>
                <a:gd name="T76" fmla="*/ 321 w 750"/>
                <a:gd name="T77" fmla="*/ 1189 h 1237"/>
                <a:gd name="T78" fmla="*/ 321 w 750"/>
                <a:gd name="T79" fmla="*/ 1189 h 1237"/>
                <a:gd name="T80" fmla="*/ 321 w 750"/>
                <a:gd name="T81" fmla="*/ 1189 h 12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750" h="1237">
                  <a:moveTo>
                    <a:pt x="674" y="602"/>
                  </a:moveTo>
                  <a:cubicBezTo>
                    <a:pt x="724" y="537"/>
                    <a:pt x="750" y="459"/>
                    <a:pt x="750" y="376"/>
                  </a:cubicBezTo>
                  <a:cubicBezTo>
                    <a:pt x="750" y="275"/>
                    <a:pt x="710" y="180"/>
                    <a:pt x="638" y="110"/>
                  </a:cubicBezTo>
                  <a:cubicBezTo>
                    <a:pt x="566" y="39"/>
                    <a:pt x="471" y="0"/>
                    <a:pt x="370" y="2"/>
                  </a:cubicBezTo>
                  <a:cubicBezTo>
                    <a:pt x="272" y="3"/>
                    <a:pt x="180" y="42"/>
                    <a:pt x="110" y="112"/>
                  </a:cubicBezTo>
                  <a:cubicBezTo>
                    <a:pt x="41" y="182"/>
                    <a:pt x="2" y="275"/>
                    <a:pt x="1" y="373"/>
                  </a:cubicBezTo>
                  <a:cubicBezTo>
                    <a:pt x="0" y="457"/>
                    <a:pt x="27" y="536"/>
                    <a:pt x="77" y="603"/>
                  </a:cubicBezTo>
                  <a:cubicBezTo>
                    <a:pt x="160" y="711"/>
                    <a:pt x="205" y="843"/>
                    <a:pt x="205" y="976"/>
                  </a:cubicBezTo>
                  <a:cubicBezTo>
                    <a:pt x="205" y="1120"/>
                    <a:pt x="205" y="1120"/>
                    <a:pt x="205" y="1120"/>
                  </a:cubicBezTo>
                  <a:cubicBezTo>
                    <a:pt x="205" y="1185"/>
                    <a:pt x="257" y="1237"/>
                    <a:pt x="321" y="1237"/>
                  </a:cubicBezTo>
                  <a:cubicBezTo>
                    <a:pt x="430" y="1237"/>
                    <a:pt x="430" y="1237"/>
                    <a:pt x="430" y="1237"/>
                  </a:cubicBezTo>
                  <a:cubicBezTo>
                    <a:pt x="494" y="1237"/>
                    <a:pt x="546" y="1185"/>
                    <a:pt x="546" y="1120"/>
                  </a:cubicBezTo>
                  <a:cubicBezTo>
                    <a:pt x="546" y="976"/>
                    <a:pt x="546" y="976"/>
                    <a:pt x="546" y="976"/>
                  </a:cubicBezTo>
                  <a:cubicBezTo>
                    <a:pt x="546" y="842"/>
                    <a:pt x="590" y="713"/>
                    <a:pt x="674" y="602"/>
                  </a:cubicBezTo>
                  <a:close/>
                  <a:moveTo>
                    <a:pt x="116" y="574"/>
                  </a:moveTo>
                  <a:cubicBezTo>
                    <a:pt x="71" y="516"/>
                    <a:pt x="48" y="446"/>
                    <a:pt x="49" y="373"/>
                  </a:cubicBezTo>
                  <a:cubicBezTo>
                    <a:pt x="51" y="197"/>
                    <a:pt x="195" y="52"/>
                    <a:pt x="371" y="50"/>
                  </a:cubicBezTo>
                  <a:cubicBezTo>
                    <a:pt x="459" y="49"/>
                    <a:pt x="542" y="82"/>
                    <a:pt x="605" y="144"/>
                  </a:cubicBezTo>
                  <a:cubicBezTo>
                    <a:pt x="667" y="206"/>
                    <a:pt x="702" y="288"/>
                    <a:pt x="702" y="376"/>
                  </a:cubicBezTo>
                  <a:cubicBezTo>
                    <a:pt x="702" y="448"/>
                    <a:pt x="679" y="516"/>
                    <a:pt x="636" y="573"/>
                  </a:cubicBezTo>
                  <a:cubicBezTo>
                    <a:pt x="547" y="690"/>
                    <a:pt x="500" y="825"/>
                    <a:pt x="498" y="967"/>
                  </a:cubicBezTo>
                  <a:cubicBezTo>
                    <a:pt x="253" y="967"/>
                    <a:pt x="253" y="967"/>
                    <a:pt x="253" y="967"/>
                  </a:cubicBezTo>
                  <a:cubicBezTo>
                    <a:pt x="251" y="827"/>
                    <a:pt x="202" y="688"/>
                    <a:pt x="116" y="574"/>
                  </a:cubicBezTo>
                  <a:close/>
                  <a:moveTo>
                    <a:pt x="253" y="1104"/>
                  </a:moveTo>
                  <a:cubicBezTo>
                    <a:pt x="253" y="1085"/>
                    <a:pt x="253" y="1085"/>
                    <a:pt x="253" y="1085"/>
                  </a:cubicBezTo>
                  <a:cubicBezTo>
                    <a:pt x="498" y="1113"/>
                    <a:pt x="498" y="1113"/>
                    <a:pt x="498" y="1113"/>
                  </a:cubicBezTo>
                  <a:cubicBezTo>
                    <a:pt x="498" y="1120"/>
                    <a:pt x="498" y="1120"/>
                    <a:pt x="498" y="1120"/>
                  </a:cubicBezTo>
                  <a:cubicBezTo>
                    <a:pt x="498" y="1124"/>
                    <a:pt x="498" y="1128"/>
                    <a:pt x="497" y="1132"/>
                  </a:cubicBezTo>
                  <a:lnTo>
                    <a:pt x="253" y="1104"/>
                  </a:lnTo>
                  <a:close/>
                  <a:moveTo>
                    <a:pt x="253" y="1036"/>
                  </a:moveTo>
                  <a:cubicBezTo>
                    <a:pt x="253" y="1015"/>
                    <a:pt x="253" y="1015"/>
                    <a:pt x="253" y="1015"/>
                  </a:cubicBezTo>
                  <a:cubicBezTo>
                    <a:pt x="498" y="1015"/>
                    <a:pt x="498" y="1015"/>
                    <a:pt x="498" y="1015"/>
                  </a:cubicBezTo>
                  <a:cubicBezTo>
                    <a:pt x="498" y="1064"/>
                    <a:pt x="498" y="1064"/>
                    <a:pt x="498" y="1064"/>
                  </a:cubicBezTo>
                  <a:lnTo>
                    <a:pt x="253" y="1036"/>
                  </a:lnTo>
                  <a:close/>
                  <a:moveTo>
                    <a:pt x="321" y="1189"/>
                  </a:moveTo>
                  <a:cubicBezTo>
                    <a:pt x="296" y="1189"/>
                    <a:pt x="273" y="1174"/>
                    <a:pt x="262" y="1153"/>
                  </a:cubicBezTo>
                  <a:cubicBezTo>
                    <a:pt x="468" y="1177"/>
                    <a:pt x="468" y="1177"/>
                    <a:pt x="468" y="1177"/>
                  </a:cubicBezTo>
                  <a:cubicBezTo>
                    <a:pt x="457" y="1184"/>
                    <a:pt x="444" y="1189"/>
                    <a:pt x="430" y="1189"/>
                  </a:cubicBezTo>
                  <a:lnTo>
                    <a:pt x="321" y="1189"/>
                  </a:lnTo>
                  <a:close/>
                  <a:moveTo>
                    <a:pt x="321" y="1189"/>
                  </a:moveTo>
                  <a:cubicBezTo>
                    <a:pt x="321" y="1189"/>
                    <a:pt x="321" y="1189"/>
                    <a:pt x="321" y="1189"/>
                  </a:cubicBezTo>
                </a:path>
              </a:pathLst>
            </a:custGeom>
            <a:grpFill/>
            <a:ln>
              <a:noFill/>
            </a:ln>
          </p:spPr>
          <p:txBody>
            <a:bodyPr vert="horz" wrap="square" lIns="91440" tIns="45720" rIns="91440" bIns="45720" numCol="1" anchor="t" anchorCtr="0" compatLnSpc="1">
              <a:prstTxWarp prst="textNoShape">
                <a:avLst/>
              </a:prstTxWarp>
            </a:bodyPr>
            <a:lstStyle/>
            <a:p>
              <a:endParaRPr lang="en-GB">
                <a:solidFill>
                  <a:schemeClr val="accent6">
                    <a:lumMod val="60000"/>
                    <a:lumOff val="40000"/>
                  </a:schemeClr>
                </a:solidFill>
              </a:endParaRPr>
            </a:p>
          </p:txBody>
        </p:sp>
        <p:sp>
          <p:nvSpPr>
            <p:cNvPr id="38" name="Freeform 6">
              <a:extLst>
                <a:ext uri="{FF2B5EF4-FFF2-40B4-BE49-F238E27FC236}">
                  <a16:creationId xmlns:a16="http://schemas.microsoft.com/office/drawing/2014/main" id="{A867A9D3-244B-4D96-85FC-1B20A383B699}"/>
                </a:ext>
              </a:extLst>
            </p:cNvPr>
            <p:cNvSpPr>
              <a:spLocks noEditPoints="1"/>
            </p:cNvSpPr>
            <p:nvPr/>
          </p:nvSpPr>
          <p:spPr bwMode="auto">
            <a:xfrm>
              <a:off x="7933578" y="-2329808"/>
              <a:ext cx="65073" cy="110555"/>
            </a:xfrm>
            <a:custGeom>
              <a:avLst/>
              <a:gdLst>
                <a:gd name="T0" fmla="*/ 51 w 53"/>
                <a:gd name="T1" fmla="*/ 62 h 90"/>
                <a:gd name="T2" fmla="*/ 48 w 53"/>
                <a:gd name="T3" fmla="*/ 24 h 90"/>
                <a:gd name="T4" fmla="*/ 25 w 53"/>
                <a:gd name="T5" fmla="*/ 0 h 90"/>
                <a:gd name="T6" fmla="*/ 0 w 53"/>
                <a:gd name="T7" fmla="*/ 23 h 90"/>
                <a:gd name="T8" fmla="*/ 4 w 53"/>
                <a:gd name="T9" fmla="*/ 69 h 90"/>
                <a:gd name="T10" fmla="*/ 27 w 53"/>
                <a:gd name="T11" fmla="*/ 90 h 90"/>
                <a:gd name="T12" fmla="*/ 31 w 53"/>
                <a:gd name="T13" fmla="*/ 90 h 90"/>
                <a:gd name="T14" fmla="*/ 51 w 53"/>
                <a:gd name="T15" fmla="*/ 62 h 90"/>
                <a:gd name="T16" fmla="*/ 51 w 53"/>
                <a:gd name="T17" fmla="*/ 62 h 90"/>
                <a:gd name="T18" fmla="*/ 51 w 53"/>
                <a:gd name="T19" fmla="*/ 62 h 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3" h="90">
                  <a:moveTo>
                    <a:pt x="51" y="62"/>
                  </a:moveTo>
                  <a:cubicBezTo>
                    <a:pt x="49" y="50"/>
                    <a:pt x="48" y="37"/>
                    <a:pt x="48" y="24"/>
                  </a:cubicBezTo>
                  <a:cubicBezTo>
                    <a:pt x="49" y="11"/>
                    <a:pt x="38" y="0"/>
                    <a:pt x="25" y="0"/>
                  </a:cubicBezTo>
                  <a:cubicBezTo>
                    <a:pt x="11" y="0"/>
                    <a:pt x="1" y="10"/>
                    <a:pt x="0" y="23"/>
                  </a:cubicBezTo>
                  <a:cubicBezTo>
                    <a:pt x="0" y="39"/>
                    <a:pt x="1" y="54"/>
                    <a:pt x="4" y="69"/>
                  </a:cubicBezTo>
                  <a:cubicBezTo>
                    <a:pt x="5" y="81"/>
                    <a:pt x="16" y="90"/>
                    <a:pt x="27" y="90"/>
                  </a:cubicBezTo>
                  <a:cubicBezTo>
                    <a:pt x="28" y="90"/>
                    <a:pt x="30" y="90"/>
                    <a:pt x="31" y="90"/>
                  </a:cubicBezTo>
                  <a:cubicBezTo>
                    <a:pt x="44" y="88"/>
                    <a:pt x="53" y="75"/>
                    <a:pt x="51" y="62"/>
                  </a:cubicBezTo>
                  <a:close/>
                  <a:moveTo>
                    <a:pt x="51" y="62"/>
                  </a:moveTo>
                  <a:cubicBezTo>
                    <a:pt x="51" y="62"/>
                    <a:pt x="51" y="62"/>
                    <a:pt x="51" y="62"/>
                  </a:cubicBezTo>
                </a:path>
              </a:pathLst>
            </a:custGeom>
            <a:grpFill/>
            <a:ln>
              <a:noFill/>
            </a:ln>
          </p:spPr>
          <p:txBody>
            <a:bodyPr vert="horz" wrap="square" lIns="91440" tIns="45720" rIns="91440" bIns="45720" numCol="1" anchor="t" anchorCtr="0" compatLnSpc="1">
              <a:prstTxWarp prst="textNoShape">
                <a:avLst/>
              </a:prstTxWarp>
            </a:bodyPr>
            <a:lstStyle/>
            <a:p>
              <a:endParaRPr lang="en-GB"/>
            </a:p>
          </p:txBody>
        </p:sp>
        <p:sp>
          <p:nvSpPr>
            <p:cNvPr id="40" name="Freeform 7">
              <a:extLst>
                <a:ext uri="{FF2B5EF4-FFF2-40B4-BE49-F238E27FC236}">
                  <a16:creationId xmlns:a16="http://schemas.microsoft.com/office/drawing/2014/main" id="{081340D6-A119-4ECC-B054-F7F59A530F18}"/>
                </a:ext>
              </a:extLst>
            </p:cNvPr>
            <p:cNvSpPr>
              <a:spLocks noEditPoints="1"/>
            </p:cNvSpPr>
            <p:nvPr/>
          </p:nvSpPr>
          <p:spPr bwMode="auto">
            <a:xfrm>
              <a:off x="7965765" y="-2182168"/>
              <a:ext cx="235803" cy="378545"/>
            </a:xfrm>
            <a:custGeom>
              <a:avLst/>
              <a:gdLst>
                <a:gd name="T0" fmla="*/ 166 w 193"/>
                <a:gd name="T1" fmla="*/ 307 h 307"/>
                <a:gd name="T2" fmla="*/ 174 w 193"/>
                <a:gd name="T3" fmla="*/ 306 h 307"/>
                <a:gd name="T4" fmla="*/ 189 w 193"/>
                <a:gd name="T5" fmla="*/ 275 h 307"/>
                <a:gd name="T6" fmla="*/ 71 w 193"/>
                <a:gd name="T7" fmla="*/ 51 h 307"/>
                <a:gd name="T8" fmla="*/ 49 w 193"/>
                <a:gd name="T9" fmla="*/ 16 h 307"/>
                <a:gd name="T10" fmla="*/ 16 w 193"/>
                <a:gd name="T11" fmla="*/ 6 h 307"/>
                <a:gd name="T12" fmla="*/ 6 w 193"/>
                <a:gd name="T13" fmla="*/ 38 h 307"/>
                <a:gd name="T14" fmla="*/ 33 w 193"/>
                <a:gd name="T15" fmla="*/ 80 h 307"/>
                <a:gd name="T16" fmla="*/ 143 w 193"/>
                <a:gd name="T17" fmla="*/ 290 h 307"/>
                <a:gd name="T18" fmla="*/ 166 w 193"/>
                <a:gd name="T19" fmla="*/ 307 h 307"/>
                <a:gd name="T20" fmla="*/ 166 w 193"/>
                <a:gd name="T21" fmla="*/ 307 h 307"/>
                <a:gd name="T22" fmla="*/ 166 w 193"/>
                <a:gd name="T23" fmla="*/ 307 h 3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93" h="307">
                  <a:moveTo>
                    <a:pt x="166" y="307"/>
                  </a:moveTo>
                  <a:cubicBezTo>
                    <a:pt x="169" y="307"/>
                    <a:pt x="171" y="306"/>
                    <a:pt x="174" y="306"/>
                  </a:cubicBezTo>
                  <a:cubicBezTo>
                    <a:pt x="186" y="301"/>
                    <a:pt x="193" y="288"/>
                    <a:pt x="189" y="275"/>
                  </a:cubicBezTo>
                  <a:cubicBezTo>
                    <a:pt x="162" y="194"/>
                    <a:pt x="123" y="119"/>
                    <a:pt x="71" y="51"/>
                  </a:cubicBezTo>
                  <a:cubicBezTo>
                    <a:pt x="63" y="40"/>
                    <a:pt x="55" y="28"/>
                    <a:pt x="49" y="16"/>
                  </a:cubicBezTo>
                  <a:cubicBezTo>
                    <a:pt x="43" y="4"/>
                    <a:pt x="28" y="0"/>
                    <a:pt x="16" y="6"/>
                  </a:cubicBezTo>
                  <a:cubicBezTo>
                    <a:pt x="5" y="12"/>
                    <a:pt x="0" y="26"/>
                    <a:pt x="6" y="38"/>
                  </a:cubicBezTo>
                  <a:cubicBezTo>
                    <a:pt x="14" y="53"/>
                    <a:pt x="23" y="67"/>
                    <a:pt x="33" y="80"/>
                  </a:cubicBezTo>
                  <a:cubicBezTo>
                    <a:pt x="81" y="144"/>
                    <a:pt x="119" y="215"/>
                    <a:pt x="143" y="290"/>
                  </a:cubicBezTo>
                  <a:cubicBezTo>
                    <a:pt x="147" y="300"/>
                    <a:pt x="156" y="307"/>
                    <a:pt x="166" y="307"/>
                  </a:cubicBezTo>
                  <a:close/>
                  <a:moveTo>
                    <a:pt x="166" y="307"/>
                  </a:moveTo>
                  <a:cubicBezTo>
                    <a:pt x="166" y="307"/>
                    <a:pt x="166" y="307"/>
                    <a:pt x="166" y="307"/>
                  </a:cubicBezTo>
                </a:path>
              </a:pathLst>
            </a:custGeom>
            <a:grpFill/>
            <a:ln>
              <a:noFill/>
            </a:ln>
          </p:spPr>
          <p:txBody>
            <a:bodyPr vert="horz" wrap="square" lIns="91440" tIns="45720" rIns="91440" bIns="45720" numCol="1" anchor="t" anchorCtr="0" compatLnSpc="1">
              <a:prstTxWarp prst="textNoShape">
                <a:avLst/>
              </a:prstTxWarp>
            </a:bodyPr>
            <a:lstStyle/>
            <a:p>
              <a:endParaRPr lang="en-GB"/>
            </a:p>
          </p:txBody>
        </p:sp>
        <p:sp>
          <p:nvSpPr>
            <p:cNvPr id="41" name="Freeform 8">
              <a:extLst>
                <a:ext uri="{FF2B5EF4-FFF2-40B4-BE49-F238E27FC236}">
                  <a16:creationId xmlns:a16="http://schemas.microsoft.com/office/drawing/2014/main" id="{66093F5C-4A6F-48F7-A969-9A5617C0A0BB}"/>
                </a:ext>
              </a:extLst>
            </p:cNvPr>
            <p:cNvSpPr>
              <a:spLocks noEditPoints="1"/>
            </p:cNvSpPr>
            <p:nvPr/>
          </p:nvSpPr>
          <p:spPr bwMode="auto">
            <a:xfrm>
              <a:off x="8510842" y="-2203160"/>
              <a:ext cx="105657" cy="130847"/>
            </a:xfrm>
            <a:custGeom>
              <a:avLst/>
              <a:gdLst>
                <a:gd name="T0" fmla="*/ 69 w 86"/>
                <a:gd name="T1" fmla="*/ 5 h 106"/>
                <a:gd name="T2" fmla="*/ 37 w 86"/>
                <a:gd name="T3" fmla="*/ 18 h 106"/>
                <a:gd name="T4" fmla="*/ 8 w 86"/>
                <a:gd name="T5" fmla="*/ 68 h 106"/>
                <a:gd name="T6" fmla="*/ 12 w 86"/>
                <a:gd name="T7" fmla="*/ 102 h 106"/>
                <a:gd name="T8" fmla="*/ 27 w 86"/>
                <a:gd name="T9" fmla="*/ 106 h 106"/>
                <a:gd name="T10" fmla="*/ 46 w 86"/>
                <a:gd name="T11" fmla="*/ 97 h 106"/>
                <a:gd name="T12" fmla="*/ 81 w 86"/>
                <a:gd name="T13" fmla="*/ 37 h 106"/>
                <a:gd name="T14" fmla="*/ 69 w 86"/>
                <a:gd name="T15" fmla="*/ 5 h 106"/>
                <a:gd name="T16" fmla="*/ 69 w 86"/>
                <a:gd name="T17" fmla="*/ 5 h 106"/>
                <a:gd name="T18" fmla="*/ 69 w 86"/>
                <a:gd name="T19" fmla="*/ 5 h 1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86" h="106">
                  <a:moveTo>
                    <a:pt x="69" y="5"/>
                  </a:moveTo>
                  <a:cubicBezTo>
                    <a:pt x="56" y="0"/>
                    <a:pt x="42" y="6"/>
                    <a:pt x="37" y="18"/>
                  </a:cubicBezTo>
                  <a:cubicBezTo>
                    <a:pt x="29" y="36"/>
                    <a:pt x="20" y="52"/>
                    <a:pt x="8" y="68"/>
                  </a:cubicBezTo>
                  <a:cubicBezTo>
                    <a:pt x="0" y="79"/>
                    <a:pt x="2" y="94"/>
                    <a:pt x="12" y="102"/>
                  </a:cubicBezTo>
                  <a:cubicBezTo>
                    <a:pt x="17" y="105"/>
                    <a:pt x="22" y="106"/>
                    <a:pt x="27" y="106"/>
                  </a:cubicBezTo>
                  <a:cubicBezTo>
                    <a:pt x="34" y="106"/>
                    <a:pt x="41" y="103"/>
                    <a:pt x="46" y="97"/>
                  </a:cubicBezTo>
                  <a:cubicBezTo>
                    <a:pt x="60" y="78"/>
                    <a:pt x="72" y="58"/>
                    <a:pt x="81" y="37"/>
                  </a:cubicBezTo>
                  <a:cubicBezTo>
                    <a:pt x="86" y="25"/>
                    <a:pt x="81" y="11"/>
                    <a:pt x="69" y="5"/>
                  </a:cubicBezTo>
                  <a:close/>
                  <a:moveTo>
                    <a:pt x="69" y="5"/>
                  </a:moveTo>
                  <a:cubicBezTo>
                    <a:pt x="69" y="5"/>
                    <a:pt x="69" y="5"/>
                    <a:pt x="69" y="5"/>
                  </a:cubicBezTo>
                </a:path>
              </a:pathLst>
            </a:custGeom>
            <a:grpFill/>
            <a:ln>
              <a:noFill/>
            </a:ln>
          </p:spPr>
          <p:txBody>
            <a:bodyPr vert="horz" wrap="square" lIns="91440" tIns="45720" rIns="91440" bIns="45720" numCol="1" anchor="t" anchorCtr="0" compatLnSpc="1">
              <a:prstTxWarp prst="textNoShape">
                <a:avLst/>
              </a:prstTxWarp>
            </a:bodyPr>
            <a:lstStyle/>
            <a:p>
              <a:endParaRPr lang="en-GB"/>
            </a:p>
          </p:txBody>
        </p:sp>
        <p:sp>
          <p:nvSpPr>
            <p:cNvPr id="42" name="Freeform 9">
              <a:extLst>
                <a:ext uri="{FF2B5EF4-FFF2-40B4-BE49-F238E27FC236}">
                  <a16:creationId xmlns:a16="http://schemas.microsoft.com/office/drawing/2014/main" id="{1B0A7BE6-A9F5-4F69-BB46-5FED15DE916E}"/>
                </a:ext>
              </a:extLst>
            </p:cNvPr>
            <p:cNvSpPr>
              <a:spLocks noEditPoints="1"/>
            </p:cNvSpPr>
            <p:nvPr/>
          </p:nvSpPr>
          <p:spPr bwMode="auto">
            <a:xfrm>
              <a:off x="8256846" y="-2653076"/>
              <a:ext cx="381344" cy="415630"/>
            </a:xfrm>
            <a:custGeom>
              <a:avLst/>
              <a:gdLst>
                <a:gd name="T0" fmla="*/ 24 w 312"/>
                <a:gd name="T1" fmla="*/ 48 h 337"/>
                <a:gd name="T2" fmla="*/ 264 w 312"/>
                <a:gd name="T3" fmla="*/ 288 h 337"/>
                <a:gd name="T4" fmla="*/ 263 w 312"/>
                <a:gd name="T5" fmla="*/ 311 h 337"/>
                <a:gd name="T6" fmla="*/ 285 w 312"/>
                <a:gd name="T7" fmla="*/ 337 h 337"/>
                <a:gd name="T8" fmla="*/ 287 w 312"/>
                <a:gd name="T9" fmla="*/ 337 h 337"/>
                <a:gd name="T10" fmla="*/ 311 w 312"/>
                <a:gd name="T11" fmla="*/ 315 h 337"/>
                <a:gd name="T12" fmla="*/ 312 w 312"/>
                <a:gd name="T13" fmla="*/ 288 h 337"/>
                <a:gd name="T14" fmla="*/ 24 w 312"/>
                <a:gd name="T15" fmla="*/ 0 h 337"/>
                <a:gd name="T16" fmla="*/ 0 w 312"/>
                <a:gd name="T17" fmla="*/ 24 h 337"/>
                <a:gd name="T18" fmla="*/ 24 w 312"/>
                <a:gd name="T19" fmla="*/ 48 h 337"/>
                <a:gd name="T20" fmla="*/ 24 w 312"/>
                <a:gd name="T21" fmla="*/ 48 h 337"/>
                <a:gd name="T22" fmla="*/ 24 w 312"/>
                <a:gd name="T23" fmla="*/ 48 h 3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12" h="337">
                  <a:moveTo>
                    <a:pt x="24" y="48"/>
                  </a:moveTo>
                  <a:cubicBezTo>
                    <a:pt x="157" y="48"/>
                    <a:pt x="264" y="156"/>
                    <a:pt x="264" y="288"/>
                  </a:cubicBezTo>
                  <a:cubicBezTo>
                    <a:pt x="264" y="296"/>
                    <a:pt x="264" y="303"/>
                    <a:pt x="263" y="311"/>
                  </a:cubicBezTo>
                  <a:cubicBezTo>
                    <a:pt x="262" y="324"/>
                    <a:pt x="272" y="336"/>
                    <a:pt x="285" y="337"/>
                  </a:cubicBezTo>
                  <a:cubicBezTo>
                    <a:pt x="286" y="337"/>
                    <a:pt x="287" y="337"/>
                    <a:pt x="287" y="337"/>
                  </a:cubicBezTo>
                  <a:cubicBezTo>
                    <a:pt x="300" y="337"/>
                    <a:pt x="310" y="328"/>
                    <a:pt x="311" y="315"/>
                  </a:cubicBezTo>
                  <a:cubicBezTo>
                    <a:pt x="312" y="306"/>
                    <a:pt x="312" y="297"/>
                    <a:pt x="312" y="288"/>
                  </a:cubicBezTo>
                  <a:cubicBezTo>
                    <a:pt x="312" y="129"/>
                    <a:pt x="183" y="0"/>
                    <a:pt x="24" y="0"/>
                  </a:cubicBezTo>
                  <a:cubicBezTo>
                    <a:pt x="11" y="0"/>
                    <a:pt x="0" y="11"/>
                    <a:pt x="0" y="24"/>
                  </a:cubicBezTo>
                  <a:cubicBezTo>
                    <a:pt x="0" y="37"/>
                    <a:pt x="11" y="48"/>
                    <a:pt x="24" y="48"/>
                  </a:cubicBezTo>
                  <a:close/>
                  <a:moveTo>
                    <a:pt x="24" y="48"/>
                  </a:moveTo>
                  <a:cubicBezTo>
                    <a:pt x="24" y="48"/>
                    <a:pt x="24" y="48"/>
                    <a:pt x="24" y="48"/>
                  </a:cubicBezTo>
                </a:path>
              </a:pathLst>
            </a:custGeom>
            <a:grpFill/>
            <a:ln>
              <a:noFill/>
            </a:ln>
          </p:spPr>
          <p:txBody>
            <a:bodyPr vert="horz" wrap="square" lIns="91440" tIns="45720" rIns="91440" bIns="45720" numCol="1" anchor="t" anchorCtr="0" compatLnSpc="1">
              <a:prstTxWarp prst="textNoShape">
                <a:avLst/>
              </a:prstTxWarp>
            </a:bodyPr>
            <a:lstStyle/>
            <a:p>
              <a:endParaRPr lang="en-GB"/>
            </a:p>
          </p:txBody>
        </p:sp>
        <p:sp>
          <p:nvSpPr>
            <p:cNvPr id="43" name="Freeform 10">
              <a:extLst>
                <a:ext uri="{FF2B5EF4-FFF2-40B4-BE49-F238E27FC236}">
                  <a16:creationId xmlns:a16="http://schemas.microsoft.com/office/drawing/2014/main" id="{AAC04016-222C-4615-847D-EF424A435A89}"/>
                </a:ext>
              </a:extLst>
            </p:cNvPr>
            <p:cNvSpPr>
              <a:spLocks noEditPoints="1"/>
            </p:cNvSpPr>
            <p:nvPr/>
          </p:nvSpPr>
          <p:spPr bwMode="auto">
            <a:xfrm>
              <a:off x="8256846" y="-3035119"/>
              <a:ext cx="58776" cy="223908"/>
            </a:xfrm>
            <a:custGeom>
              <a:avLst/>
              <a:gdLst>
                <a:gd name="T0" fmla="*/ 24 w 48"/>
                <a:gd name="T1" fmla="*/ 182 h 182"/>
                <a:gd name="T2" fmla="*/ 48 w 48"/>
                <a:gd name="T3" fmla="*/ 158 h 182"/>
                <a:gd name="T4" fmla="*/ 48 w 48"/>
                <a:gd name="T5" fmla="*/ 24 h 182"/>
                <a:gd name="T6" fmla="*/ 24 w 48"/>
                <a:gd name="T7" fmla="*/ 0 h 182"/>
                <a:gd name="T8" fmla="*/ 0 w 48"/>
                <a:gd name="T9" fmla="*/ 24 h 182"/>
                <a:gd name="T10" fmla="*/ 0 w 48"/>
                <a:gd name="T11" fmla="*/ 158 h 182"/>
                <a:gd name="T12" fmla="*/ 24 w 48"/>
                <a:gd name="T13" fmla="*/ 182 h 182"/>
                <a:gd name="T14" fmla="*/ 24 w 48"/>
                <a:gd name="T15" fmla="*/ 182 h 182"/>
                <a:gd name="T16" fmla="*/ 24 w 48"/>
                <a:gd name="T17" fmla="*/ 182 h 1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8" h="182">
                  <a:moveTo>
                    <a:pt x="24" y="182"/>
                  </a:moveTo>
                  <a:cubicBezTo>
                    <a:pt x="38" y="182"/>
                    <a:pt x="48" y="172"/>
                    <a:pt x="48" y="158"/>
                  </a:cubicBezTo>
                  <a:cubicBezTo>
                    <a:pt x="48" y="24"/>
                    <a:pt x="48" y="24"/>
                    <a:pt x="48" y="24"/>
                  </a:cubicBezTo>
                  <a:cubicBezTo>
                    <a:pt x="48" y="11"/>
                    <a:pt x="38" y="0"/>
                    <a:pt x="24" y="0"/>
                  </a:cubicBezTo>
                  <a:cubicBezTo>
                    <a:pt x="11" y="0"/>
                    <a:pt x="0" y="11"/>
                    <a:pt x="0" y="24"/>
                  </a:cubicBezTo>
                  <a:cubicBezTo>
                    <a:pt x="0" y="158"/>
                    <a:pt x="0" y="158"/>
                    <a:pt x="0" y="158"/>
                  </a:cubicBezTo>
                  <a:cubicBezTo>
                    <a:pt x="0" y="172"/>
                    <a:pt x="11" y="182"/>
                    <a:pt x="24" y="182"/>
                  </a:cubicBezTo>
                  <a:close/>
                  <a:moveTo>
                    <a:pt x="24" y="182"/>
                  </a:moveTo>
                  <a:cubicBezTo>
                    <a:pt x="24" y="182"/>
                    <a:pt x="24" y="182"/>
                    <a:pt x="24" y="182"/>
                  </a:cubicBezTo>
                </a:path>
              </a:pathLst>
            </a:custGeom>
            <a:grpFill/>
            <a:ln>
              <a:noFill/>
            </a:ln>
          </p:spPr>
          <p:txBody>
            <a:bodyPr vert="horz" wrap="square" lIns="91440" tIns="45720" rIns="91440" bIns="45720" numCol="1" anchor="t" anchorCtr="0" compatLnSpc="1">
              <a:prstTxWarp prst="textNoShape">
                <a:avLst/>
              </a:prstTxWarp>
            </a:bodyPr>
            <a:lstStyle/>
            <a:p>
              <a:endParaRPr lang="en-GB"/>
            </a:p>
          </p:txBody>
        </p:sp>
        <p:sp>
          <p:nvSpPr>
            <p:cNvPr id="54" name="Freeform 11">
              <a:extLst>
                <a:ext uri="{FF2B5EF4-FFF2-40B4-BE49-F238E27FC236}">
                  <a16:creationId xmlns:a16="http://schemas.microsoft.com/office/drawing/2014/main" id="{F2A97FCD-688B-4009-A43E-772F81974480}"/>
                </a:ext>
              </a:extLst>
            </p:cNvPr>
            <p:cNvSpPr>
              <a:spLocks noEditPoints="1"/>
            </p:cNvSpPr>
            <p:nvPr/>
          </p:nvSpPr>
          <p:spPr bwMode="auto">
            <a:xfrm>
              <a:off x="7899293" y="-2944156"/>
              <a:ext cx="149039" cy="207115"/>
            </a:xfrm>
            <a:custGeom>
              <a:avLst/>
              <a:gdLst>
                <a:gd name="T0" fmla="*/ 74 w 122"/>
                <a:gd name="T1" fmla="*/ 156 h 168"/>
                <a:gd name="T2" fmla="*/ 94 w 122"/>
                <a:gd name="T3" fmla="*/ 168 h 168"/>
                <a:gd name="T4" fmla="*/ 106 w 122"/>
                <a:gd name="T5" fmla="*/ 165 h 168"/>
                <a:gd name="T6" fmla="*/ 115 w 122"/>
                <a:gd name="T7" fmla="*/ 132 h 168"/>
                <a:gd name="T8" fmla="*/ 48 w 122"/>
                <a:gd name="T9" fmla="*/ 15 h 168"/>
                <a:gd name="T10" fmla="*/ 15 w 122"/>
                <a:gd name="T11" fmla="*/ 7 h 168"/>
                <a:gd name="T12" fmla="*/ 6 w 122"/>
                <a:gd name="T13" fmla="*/ 39 h 168"/>
                <a:gd name="T14" fmla="*/ 74 w 122"/>
                <a:gd name="T15" fmla="*/ 156 h 168"/>
                <a:gd name="T16" fmla="*/ 74 w 122"/>
                <a:gd name="T17" fmla="*/ 156 h 168"/>
                <a:gd name="T18" fmla="*/ 74 w 122"/>
                <a:gd name="T19" fmla="*/ 156 h 1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22" h="168">
                  <a:moveTo>
                    <a:pt x="74" y="156"/>
                  </a:moveTo>
                  <a:cubicBezTo>
                    <a:pt x="78" y="164"/>
                    <a:pt x="86" y="168"/>
                    <a:pt x="94" y="168"/>
                  </a:cubicBezTo>
                  <a:cubicBezTo>
                    <a:pt x="98" y="168"/>
                    <a:pt x="103" y="167"/>
                    <a:pt x="106" y="165"/>
                  </a:cubicBezTo>
                  <a:cubicBezTo>
                    <a:pt x="118" y="158"/>
                    <a:pt x="122" y="143"/>
                    <a:pt x="115" y="132"/>
                  </a:cubicBezTo>
                  <a:cubicBezTo>
                    <a:pt x="48" y="15"/>
                    <a:pt x="48" y="15"/>
                    <a:pt x="48" y="15"/>
                  </a:cubicBezTo>
                  <a:cubicBezTo>
                    <a:pt x="41" y="4"/>
                    <a:pt x="27" y="0"/>
                    <a:pt x="15" y="7"/>
                  </a:cubicBezTo>
                  <a:cubicBezTo>
                    <a:pt x="4" y="13"/>
                    <a:pt x="0" y="28"/>
                    <a:pt x="6" y="39"/>
                  </a:cubicBezTo>
                  <a:lnTo>
                    <a:pt x="74" y="156"/>
                  </a:lnTo>
                  <a:close/>
                  <a:moveTo>
                    <a:pt x="74" y="156"/>
                  </a:moveTo>
                  <a:cubicBezTo>
                    <a:pt x="74" y="156"/>
                    <a:pt x="74" y="156"/>
                    <a:pt x="74" y="156"/>
                  </a:cubicBezTo>
                </a:path>
              </a:pathLst>
            </a:custGeom>
            <a:grpFill/>
            <a:ln>
              <a:noFill/>
            </a:ln>
          </p:spPr>
          <p:txBody>
            <a:bodyPr vert="horz" wrap="square" lIns="91440" tIns="45720" rIns="91440" bIns="45720" numCol="1" anchor="t" anchorCtr="0" compatLnSpc="1">
              <a:prstTxWarp prst="textNoShape">
                <a:avLst/>
              </a:prstTxWarp>
            </a:bodyPr>
            <a:lstStyle/>
            <a:p>
              <a:endParaRPr lang="en-GB"/>
            </a:p>
          </p:txBody>
        </p:sp>
        <p:sp>
          <p:nvSpPr>
            <p:cNvPr id="55" name="Freeform 12">
              <a:extLst>
                <a:ext uri="{FF2B5EF4-FFF2-40B4-BE49-F238E27FC236}">
                  <a16:creationId xmlns:a16="http://schemas.microsoft.com/office/drawing/2014/main" id="{745AF341-A3B9-450E-AA0C-D160290799A4}"/>
                </a:ext>
              </a:extLst>
            </p:cNvPr>
            <p:cNvSpPr>
              <a:spLocks noEditPoints="1"/>
            </p:cNvSpPr>
            <p:nvPr/>
          </p:nvSpPr>
          <p:spPr bwMode="auto">
            <a:xfrm>
              <a:off x="8723555" y="-2052722"/>
              <a:ext cx="209214" cy="146940"/>
            </a:xfrm>
            <a:custGeom>
              <a:avLst/>
              <a:gdLst>
                <a:gd name="T0" fmla="*/ 155 w 171"/>
                <a:gd name="T1" fmla="*/ 74 h 119"/>
                <a:gd name="T2" fmla="*/ 39 w 171"/>
                <a:gd name="T3" fmla="*/ 7 h 119"/>
                <a:gd name="T4" fmla="*/ 6 w 171"/>
                <a:gd name="T5" fmla="*/ 15 h 119"/>
                <a:gd name="T6" fmla="*/ 15 w 171"/>
                <a:gd name="T7" fmla="*/ 48 h 119"/>
                <a:gd name="T8" fmla="*/ 131 w 171"/>
                <a:gd name="T9" fmla="*/ 115 h 119"/>
                <a:gd name="T10" fmla="*/ 143 w 171"/>
                <a:gd name="T11" fmla="*/ 119 h 119"/>
                <a:gd name="T12" fmla="*/ 164 w 171"/>
                <a:gd name="T13" fmla="*/ 107 h 119"/>
                <a:gd name="T14" fmla="*/ 155 w 171"/>
                <a:gd name="T15" fmla="*/ 74 h 119"/>
                <a:gd name="T16" fmla="*/ 155 w 171"/>
                <a:gd name="T17" fmla="*/ 74 h 119"/>
                <a:gd name="T18" fmla="*/ 155 w 171"/>
                <a:gd name="T19" fmla="*/ 74 h 1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71" h="119">
                  <a:moveTo>
                    <a:pt x="155" y="74"/>
                  </a:moveTo>
                  <a:cubicBezTo>
                    <a:pt x="39" y="7"/>
                    <a:pt x="39" y="7"/>
                    <a:pt x="39" y="7"/>
                  </a:cubicBezTo>
                  <a:cubicBezTo>
                    <a:pt x="27" y="0"/>
                    <a:pt x="13" y="4"/>
                    <a:pt x="6" y="15"/>
                  </a:cubicBezTo>
                  <a:cubicBezTo>
                    <a:pt x="0" y="27"/>
                    <a:pt x="3" y="42"/>
                    <a:pt x="15" y="48"/>
                  </a:cubicBezTo>
                  <a:cubicBezTo>
                    <a:pt x="131" y="115"/>
                    <a:pt x="131" y="115"/>
                    <a:pt x="131" y="115"/>
                  </a:cubicBezTo>
                  <a:cubicBezTo>
                    <a:pt x="135" y="118"/>
                    <a:pt x="139" y="119"/>
                    <a:pt x="143" y="119"/>
                  </a:cubicBezTo>
                  <a:cubicBezTo>
                    <a:pt x="152" y="119"/>
                    <a:pt x="160" y="114"/>
                    <a:pt x="164" y="107"/>
                  </a:cubicBezTo>
                  <a:cubicBezTo>
                    <a:pt x="171" y="95"/>
                    <a:pt x="167" y="80"/>
                    <a:pt x="155" y="74"/>
                  </a:cubicBezTo>
                  <a:close/>
                  <a:moveTo>
                    <a:pt x="155" y="74"/>
                  </a:moveTo>
                  <a:cubicBezTo>
                    <a:pt x="155" y="74"/>
                    <a:pt x="155" y="74"/>
                    <a:pt x="155" y="74"/>
                  </a:cubicBezTo>
                </a:path>
              </a:pathLst>
            </a:custGeom>
            <a:grpFill/>
            <a:ln>
              <a:noFill/>
            </a:ln>
          </p:spPr>
          <p:txBody>
            <a:bodyPr vert="horz" wrap="square" lIns="91440" tIns="45720" rIns="91440" bIns="45720" numCol="1" anchor="t" anchorCtr="0" compatLnSpc="1">
              <a:prstTxWarp prst="textNoShape">
                <a:avLst/>
              </a:prstTxWarp>
            </a:bodyPr>
            <a:lstStyle/>
            <a:p>
              <a:endParaRPr lang="en-GB"/>
            </a:p>
          </p:txBody>
        </p:sp>
        <p:sp>
          <p:nvSpPr>
            <p:cNvPr id="59" name="Freeform 13">
              <a:extLst>
                <a:ext uri="{FF2B5EF4-FFF2-40B4-BE49-F238E27FC236}">
                  <a16:creationId xmlns:a16="http://schemas.microsoft.com/office/drawing/2014/main" id="{6421252C-0288-4E74-8BE0-6173B937F839}"/>
                </a:ext>
              </a:extLst>
            </p:cNvPr>
            <p:cNvSpPr>
              <a:spLocks noEditPoints="1"/>
            </p:cNvSpPr>
            <p:nvPr/>
          </p:nvSpPr>
          <p:spPr bwMode="auto">
            <a:xfrm>
              <a:off x="7640399" y="-2682464"/>
              <a:ext cx="209214" cy="145540"/>
            </a:xfrm>
            <a:custGeom>
              <a:avLst/>
              <a:gdLst>
                <a:gd name="T0" fmla="*/ 15 w 171"/>
                <a:gd name="T1" fmla="*/ 48 h 118"/>
                <a:gd name="T2" fmla="*/ 132 w 171"/>
                <a:gd name="T3" fmla="*/ 115 h 118"/>
                <a:gd name="T4" fmla="*/ 144 w 171"/>
                <a:gd name="T5" fmla="*/ 118 h 118"/>
                <a:gd name="T6" fmla="*/ 165 w 171"/>
                <a:gd name="T7" fmla="*/ 106 h 118"/>
                <a:gd name="T8" fmla="*/ 156 w 171"/>
                <a:gd name="T9" fmla="*/ 74 h 118"/>
                <a:gd name="T10" fmla="*/ 39 w 171"/>
                <a:gd name="T11" fmla="*/ 6 h 118"/>
                <a:gd name="T12" fmla="*/ 7 w 171"/>
                <a:gd name="T13" fmla="*/ 15 h 118"/>
                <a:gd name="T14" fmla="*/ 15 w 171"/>
                <a:gd name="T15" fmla="*/ 48 h 118"/>
                <a:gd name="T16" fmla="*/ 15 w 171"/>
                <a:gd name="T17" fmla="*/ 48 h 118"/>
                <a:gd name="T18" fmla="*/ 15 w 171"/>
                <a:gd name="T19" fmla="*/ 48 h 1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71" h="118">
                  <a:moveTo>
                    <a:pt x="15" y="48"/>
                  </a:moveTo>
                  <a:cubicBezTo>
                    <a:pt x="132" y="115"/>
                    <a:pt x="132" y="115"/>
                    <a:pt x="132" y="115"/>
                  </a:cubicBezTo>
                  <a:cubicBezTo>
                    <a:pt x="136" y="117"/>
                    <a:pt x="140" y="118"/>
                    <a:pt x="144" y="118"/>
                  </a:cubicBezTo>
                  <a:cubicBezTo>
                    <a:pt x="152" y="118"/>
                    <a:pt x="160" y="114"/>
                    <a:pt x="165" y="106"/>
                  </a:cubicBezTo>
                  <a:cubicBezTo>
                    <a:pt x="171" y="95"/>
                    <a:pt x="167" y="80"/>
                    <a:pt x="156" y="74"/>
                  </a:cubicBezTo>
                  <a:cubicBezTo>
                    <a:pt x="39" y="6"/>
                    <a:pt x="39" y="6"/>
                    <a:pt x="39" y="6"/>
                  </a:cubicBezTo>
                  <a:cubicBezTo>
                    <a:pt x="28" y="0"/>
                    <a:pt x="13" y="4"/>
                    <a:pt x="7" y="15"/>
                  </a:cubicBezTo>
                  <a:cubicBezTo>
                    <a:pt x="0" y="27"/>
                    <a:pt x="4" y="41"/>
                    <a:pt x="15" y="48"/>
                  </a:cubicBezTo>
                  <a:close/>
                  <a:moveTo>
                    <a:pt x="15" y="48"/>
                  </a:moveTo>
                  <a:cubicBezTo>
                    <a:pt x="15" y="48"/>
                    <a:pt x="15" y="48"/>
                    <a:pt x="15" y="48"/>
                  </a:cubicBezTo>
                </a:path>
              </a:pathLst>
            </a:custGeom>
            <a:grpFill/>
            <a:ln>
              <a:noFill/>
            </a:ln>
          </p:spPr>
          <p:txBody>
            <a:bodyPr vert="horz" wrap="square" lIns="91440" tIns="45720" rIns="91440" bIns="45720" numCol="1" anchor="t" anchorCtr="0" compatLnSpc="1">
              <a:prstTxWarp prst="textNoShape">
                <a:avLst/>
              </a:prstTxWarp>
            </a:bodyPr>
            <a:lstStyle/>
            <a:p>
              <a:endParaRPr lang="en-GB"/>
            </a:p>
          </p:txBody>
        </p:sp>
        <p:sp>
          <p:nvSpPr>
            <p:cNvPr id="60" name="Freeform 14">
              <a:extLst>
                <a:ext uri="{FF2B5EF4-FFF2-40B4-BE49-F238E27FC236}">
                  <a16:creationId xmlns:a16="http://schemas.microsoft.com/office/drawing/2014/main" id="{B0FE359E-F73E-4BDC-87AA-58798B116B7C}"/>
                </a:ext>
              </a:extLst>
            </p:cNvPr>
            <p:cNvSpPr>
              <a:spLocks noEditPoints="1"/>
            </p:cNvSpPr>
            <p:nvPr/>
          </p:nvSpPr>
          <p:spPr bwMode="auto">
            <a:xfrm>
              <a:off x="8799824" y="-2322811"/>
              <a:ext cx="223908" cy="59476"/>
            </a:xfrm>
            <a:custGeom>
              <a:avLst/>
              <a:gdLst>
                <a:gd name="T0" fmla="*/ 159 w 183"/>
                <a:gd name="T1" fmla="*/ 0 h 48"/>
                <a:gd name="T2" fmla="*/ 24 w 183"/>
                <a:gd name="T3" fmla="*/ 0 h 48"/>
                <a:gd name="T4" fmla="*/ 0 w 183"/>
                <a:gd name="T5" fmla="*/ 24 h 48"/>
                <a:gd name="T6" fmla="*/ 24 w 183"/>
                <a:gd name="T7" fmla="*/ 48 h 48"/>
                <a:gd name="T8" fmla="*/ 159 w 183"/>
                <a:gd name="T9" fmla="*/ 48 h 48"/>
                <a:gd name="T10" fmla="*/ 183 w 183"/>
                <a:gd name="T11" fmla="*/ 24 h 48"/>
                <a:gd name="T12" fmla="*/ 159 w 183"/>
                <a:gd name="T13" fmla="*/ 0 h 48"/>
                <a:gd name="T14" fmla="*/ 159 w 183"/>
                <a:gd name="T15" fmla="*/ 0 h 48"/>
                <a:gd name="T16" fmla="*/ 159 w 183"/>
                <a:gd name="T17" fmla="*/ 0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83" h="48">
                  <a:moveTo>
                    <a:pt x="159" y="0"/>
                  </a:moveTo>
                  <a:cubicBezTo>
                    <a:pt x="24" y="0"/>
                    <a:pt x="24" y="0"/>
                    <a:pt x="24" y="0"/>
                  </a:cubicBezTo>
                  <a:cubicBezTo>
                    <a:pt x="11" y="0"/>
                    <a:pt x="0" y="11"/>
                    <a:pt x="0" y="24"/>
                  </a:cubicBezTo>
                  <a:cubicBezTo>
                    <a:pt x="0" y="38"/>
                    <a:pt x="11" y="48"/>
                    <a:pt x="24" y="48"/>
                  </a:cubicBezTo>
                  <a:cubicBezTo>
                    <a:pt x="159" y="48"/>
                    <a:pt x="159" y="48"/>
                    <a:pt x="159" y="48"/>
                  </a:cubicBezTo>
                  <a:cubicBezTo>
                    <a:pt x="172" y="48"/>
                    <a:pt x="183" y="38"/>
                    <a:pt x="183" y="24"/>
                  </a:cubicBezTo>
                  <a:cubicBezTo>
                    <a:pt x="183" y="11"/>
                    <a:pt x="172" y="0"/>
                    <a:pt x="159" y="0"/>
                  </a:cubicBezTo>
                  <a:close/>
                  <a:moveTo>
                    <a:pt x="159" y="0"/>
                  </a:moveTo>
                  <a:cubicBezTo>
                    <a:pt x="159" y="0"/>
                    <a:pt x="159" y="0"/>
                    <a:pt x="159" y="0"/>
                  </a:cubicBezTo>
                </a:path>
              </a:pathLst>
            </a:custGeom>
            <a:grpFill/>
            <a:ln>
              <a:noFill/>
            </a:ln>
          </p:spPr>
          <p:txBody>
            <a:bodyPr vert="horz" wrap="square" lIns="91440" tIns="45720" rIns="91440" bIns="45720" numCol="1" anchor="t" anchorCtr="0" compatLnSpc="1">
              <a:prstTxWarp prst="textNoShape">
                <a:avLst/>
              </a:prstTxWarp>
            </a:bodyPr>
            <a:lstStyle/>
            <a:p>
              <a:endParaRPr lang="en-GB"/>
            </a:p>
          </p:txBody>
        </p:sp>
        <p:sp>
          <p:nvSpPr>
            <p:cNvPr id="61" name="Freeform 15">
              <a:extLst>
                <a:ext uri="{FF2B5EF4-FFF2-40B4-BE49-F238E27FC236}">
                  <a16:creationId xmlns:a16="http://schemas.microsoft.com/office/drawing/2014/main" id="{3085AF8C-5A77-43FC-BB3D-25616E7BAD7E}"/>
                </a:ext>
              </a:extLst>
            </p:cNvPr>
            <p:cNvSpPr>
              <a:spLocks noEditPoints="1"/>
            </p:cNvSpPr>
            <p:nvPr/>
          </p:nvSpPr>
          <p:spPr bwMode="auto">
            <a:xfrm>
              <a:off x="7549436" y="-2322811"/>
              <a:ext cx="222509" cy="59476"/>
            </a:xfrm>
            <a:custGeom>
              <a:avLst/>
              <a:gdLst>
                <a:gd name="T0" fmla="*/ 182 w 182"/>
                <a:gd name="T1" fmla="*/ 24 h 48"/>
                <a:gd name="T2" fmla="*/ 158 w 182"/>
                <a:gd name="T3" fmla="*/ 0 h 48"/>
                <a:gd name="T4" fmla="*/ 24 w 182"/>
                <a:gd name="T5" fmla="*/ 0 h 48"/>
                <a:gd name="T6" fmla="*/ 0 w 182"/>
                <a:gd name="T7" fmla="*/ 24 h 48"/>
                <a:gd name="T8" fmla="*/ 24 w 182"/>
                <a:gd name="T9" fmla="*/ 48 h 48"/>
                <a:gd name="T10" fmla="*/ 158 w 182"/>
                <a:gd name="T11" fmla="*/ 48 h 48"/>
                <a:gd name="T12" fmla="*/ 182 w 182"/>
                <a:gd name="T13" fmla="*/ 24 h 48"/>
                <a:gd name="T14" fmla="*/ 182 w 182"/>
                <a:gd name="T15" fmla="*/ 24 h 48"/>
                <a:gd name="T16" fmla="*/ 182 w 182"/>
                <a:gd name="T17" fmla="*/ 24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82" h="48">
                  <a:moveTo>
                    <a:pt x="182" y="24"/>
                  </a:moveTo>
                  <a:cubicBezTo>
                    <a:pt x="182" y="11"/>
                    <a:pt x="172" y="0"/>
                    <a:pt x="158" y="0"/>
                  </a:cubicBezTo>
                  <a:cubicBezTo>
                    <a:pt x="24" y="0"/>
                    <a:pt x="24" y="0"/>
                    <a:pt x="24" y="0"/>
                  </a:cubicBezTo>
                  <a:cubicBezTo>
                    <a:pt x="11" y="0"/>
                    <a:pt x="0" y="11"/>
                    <a:pt x="0" y="24"/>
                  </a:cubicBezTo>
                  <a:cubicBezTo>
                    <a:pt x="0" y="38"/>
                    <a:pt x="11" y="48"/>
                    <a:pt x="24" y="48"/>
                  </a:cubicBezTo>
                  <a:cubicBezTo>
                    <a:pt x="158" y="48"/>
                    <a:pt x="158" y="48"/>
                    <a:pt x="158" y="48"/>
                  </a:cubicBezTo>
                  <a:cubicBezTo>
                    <a:pt x="172" y="48"/>
                    <a:pt x="182" y="38"/>
                    <a:pt x="182" y="24"/>
                  </a:cubicBezTo>
                  <a:close/>
                  <a:moveTo>
                    <a:pt x="182" y="24"/>
                  </a:moveTo>
                  <a:cubicBezTo>
                    <a:pt x="182" y="24"/>
                    <a:pt x="182" y="24"/>
                    <a:pt x="182" y="24"/>
                  </a:cubicBezTo>
                </a:path>
              </a:pathLst>
            </a:custGeom>
            <a:grpFill/>
            <a:ln>
              <a:noFill/>
            </a:ln>
          </p:spPr>
          <p:txBody>
            <a:bodyPr vert="horz" wrap="square" lIns="91440" tIns="45720" rIns="91440" bIns="45720" numCol="1" anchor="t" anchorCtr="0" compatLnSpc="1">
              <a:prstTxWarp prst="textNoShape">
                <a:avLst/>
              </a:prstTxWarp>
            </a:bodyPr>
            <a:lstStyle/>
            <a:p>
              <a:endParaRPr lang="en-GB"/>
            </a:p>
          </p:txBody>
        </p:sp>
        <p:sp>
          <p:nvSpPr>
            <p:cNvPr id="62" name="Freeform 16">
              <a:extLst>
                <a:ext uri="{FF2B5EF4-FFF2-40B4-BE49-F238E27FC236}">
                  <a16:creationId xmlns:a16="http://schemas.microsoft.com/office/drawing/2014/main" id="{7266249B-8E16-4840-96FC-8516A1DEEF9C}"/>
                </a:ext>
              </a:extLst>
            </p:cNvPr>
            <p:cNvSpPr>
              <a:spLocks noEditPoints="1"/>
            </p:cNvSpPr>
            <p:nvPr/>
          </p:nvSpPr>
          <p:spPr bwMode="auto">
            <a:xfrm>
              <a:off x="8723555" y="-2682464"/>
              <a:ext cx="209214" cy="145540"/>
            </a:xfrm>
            <a:custGeom>
              <a:avLst/>
              <a:gdLst>
                <a:gd name="T0" fmla="*/ 27 w 171"/>
                <a:gd name="T1" fmla="*/ 118 h 118"/>
                <a:gd name="T2" fmla="*/ 39 w 171"/>
                <a:gd name="T3" fmla="*/ 115 h 118"/>
                <a:gd name="T4" fmla="*/ 155 w 171"/>
                <a:gd name="T5" fmla="*/ 48 h 118"/>
                <a:gd name="T6" fmla="*/ 164 w 171"/>
                <a:gd name="T7" fmla="*/ 15 h 118"/>
                <a:gd name="T8" fmla="*/ 131 w 171"/>
                <a:gd name="T9" fmla="*/ 6 h 118"/>
                <a:gd name="T10" fmla="*/ 15 w 171"/>
                <a:gd name="T11" fmla="*/ 74 h 118"/>
                <a:gd name="T12" fmla="*/ 6 w 171"/>
                <a:gd name="T13" fmla="*/ 106 h 118"/>
                <a:gd name="T14" fmla="*/ 27 w 171"/>
                <a:gd name="T15" fmla="*/ 118 h 118"/>
                <a:gd name="T16" fmla="*/ 27 w 171"/>
                <a:gd name="T17" fmla="*/ 118 h 118"/>
                <a:gd name="T18" fmla="*/ 27 w 171"/>
                <a:gd name="T19" fmla="*/ 118 h 1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71" h="118">
                  <a:moveTo>
                    <a:pt x="27" y="118"/>
                  </a:moveTo>
                  <a:cubicBezTo>
                    <a:pt x="31" y="118"/>
                    <a:pt x="35" y="117"/>
                    <a:pt x="39" y="115"/>
                  </a:cubicBezTo>
                  <a:cubicBezTo>
                    <a:pt x="155" y="48"/>
                    <a:pt x="155" y="48"/>
                    <a:pt x="155" y="48"/>
                  </a:cubicBezTo>
                  <a:cubicBezTo>
                    <a:pt x="167" y="41"/>
                    <a:pt x="171" y="27"/>
                    <a:pt x="164" y="15"/>
                  </a:cubicBezTo>
                  <a:cubicBezTo>
                    <a:pt x="157" y="4"/>
                    <a:pt x="143" y="0"/>
                    <a:pt x="131" y="6"/>
                  </a:cubicBezTo>
                  <a:cubicBezTo>
                    <a:pt x="15" y="74"/>
                    <a:pt x="15" y="74"/>
                    <a:pt x="15" y="74"/>
                  </a:cubicBezTo>
                  <a:cubicBezTo>
                    <a:pt x="3" y="80"/>
                    <a:pt x="0" y="95"/>
                    <a:pt x="6" y="106"/>
                  </a:cubicBezTo>
                  <a:cubicBezTo>
                    <a:pt x="11" y="114"/>
                    <a:pt x="19" y="118"/>
                    <a:pt x="27" y="118"/>
                  </a:cubicBezTo>
                  <a:close/>
                  <a:moveTo>
                    <a:pt x="27" y="118"/>
                  </a:moveTo>
                  <a:cubicBezTo>
                    <a:pt x="27" y="118"/>
                    <a:pt x="27" y="118"/>
                    <a:pt x="27" y="118"/>
                  </a:cubicBezTo>
                </a:path>
              </a:pathLst>
            </a:custGeom>
            <a:grpFill/>
            <a:ln>
              <a:noFill/>
            </a:ln>
          </p:spPr>
          <p:txBody>
            <a:bodyPr vert="horz" wrap="square" lIns="91440" tIns="45720" rIns="91440" bIns="45720" numCol="1" anchor="t" anchorCtr="0" compatLnSpc="1">
              <a:prstTxWarp prst="textNoShape">
                <a:avLst/>
              </a:prstTxWarp>
            </a:bodyPr>
            <a:lstStyle/>
            <a:p>
              <a:endParaRPr lang="en-GB"/>
            </a:p>
          </p:txBody>
        </p:sp>
        <p:sp>
          <p:nvSpPr>
            <p:cNvPr id="63" name="Freeform 17">
              <a:extLst>
                <a:ext uri="{FF2B5EF4-FFF2-40B4-BE49-F238E27FC236}">
                  <a16:creationId xmlns:a16="http://schemas.microsoft.com/office/drawing/2014/main" id="{2441C55B-CC0E-4AF1-8DF0-22E322450389}"/>
                </a:ext>
              </a:extLst>
            </p:cNvPr>
            <p:cNvSpPr>
              <a:spLocks noEditPoints="1"/>
            </p:cNvSpPr>
            <p:nvPr/>
          </p:nvSpPr>
          <p:spPr bwMode="auto">
            <a:xfrm>
              <a:off x="7640399" y="-2052722"/>
              <a:ext cx="209214" cy="146940"/>
            </a:xfrm>
            <a:custGeom>
              <a:avLst/>
              <a:gdLst>
                <a:gd name="T0" fmla="*/ 132 w 171"/>
                <a:gd name="T1" fmla="*/ 7 h 119"/>
                <a:gd name="T2" fmla="*/ 15 w 171"/>
                <a:gd name="T3" fmla="*/ 74 h 119"/>
                <a:gd name="T4" fmla="*/ 7 w 171"/>
                <a:gd name="T5" fmla="*/ 107 h 119"/>
                <a:gd name="T6" fmla="*/ 28 w 171"/>
                <a:gd name="T7" fmla="*/ 119 h 119"/>
                <a:gd name="T8" fmla="*/ 39 w 171"/>
                <a:gd name="T9" fmla="*/ 115 h 119"/>
                <a:gd name="T10" fmla="*/ 156 w 171"/>
                <a:gd name="T11" fmla="*/ 48 h 119"/>
                <a:gd name="T12" fmla="*/ 165 w 171"/>
                <a:gd name="T13" fmla="*/ 15 h 119"/>
                <a:gd name="T14" fmla="*/ 132 w 171"/>
                <a:gd name="T15" fmla="*/ 7 h 119"/>
                <a:gd name="T16" fmla="*/ 132 w 171"/>
                <a:gd name="T17" fmla="*/ 7 h 119"/>
                <a:gd name="T18" fmla="*/ 132 w 171"/>
                <a:gd name="T19" fmla="*/ 7 h 1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71" h="119">
                  <a:moveTo>
                    <a:pt x="132" y="7"/>
                  </a:moveTo>
                  <a:cubicBezTo>
                    <a:pt x="15" y="74"/>
                    <a:pt x="15" y="74"/>
                    <a:pt x="15" y="74"/>
                  </a:cubicBezTo>
                  <a:cubicBezTo>
                    <a:pt x="4" y="80"/>
                    <a:pt x="0" y="95"/>
                    <a:pt x="7" y="107"/>
                  </a:cubicBezTo>
                  <a:cubicBezTo>
                    <a:pt x="11" y="114"/>
                    <a:pt x="19" y="119"/>
                    <a:pt x="28" y="119"/>
                  </a:cubicBezTo>
                  <a:cubicBezTo>
                    <a:pt x="32" y="119"/>
                    <a:pt x="36" y="118"/>
                    <a:pt x="39" y="115"/>
                  </a:cubicBezTo>
                  <a:cubicBezTo>
                    <a:pt x="156" y="48"/>
                    <a:pt x="156" y="48"/>
                    <a:pt x="156" y="48"/>
                  </a:cubicBezTo>
                  <a:cubicBezTo>
                    <a:pt x="167" y="42"/>
                    <a:pt x="171" y="27"/>
                    <a:pt x="165" y="15"/>
                  </a:cubicBezTo>
                  <a:cubicBezTo>
                    <a:pt x="158" y="4"/>
                    <a:pt x="143" y="0"/>
                    <a:pt x="132" y="7"/>
                  </a:cubicBezTo>
                  <a:close/>
                  <a:moveTo>
                    <a:pt x="132" y="7"/>
                  </a:moveTo>
                  <a:cubicBezTo>
                    <a:pt x="132" y="7"/>
                    <a:pt x="132" y="7"/>
                    <a:pt x="132" y="7"/>
                  </a:cubicBezTo>
                </a:path>
              </a:pathLst>
            </a:custGeom>
            <a:grpFill/>
            <a:ln>
              <a:noFill/>
            </a:ln>
          </p:spPr>
          <p:txBody>
            <a:bodyPr vert="horz" wrap="square" lIns="91440" tIns="45720" rIns="91440" bIns="45720" numCol="1" anchor="t" anchorCtr="0" compatLnSpc="1">
              <a:prstTxWarp prst="textNoShape">
                <a:avLst/>
              </a:prstTxWarp>
            </a:bodyPr>
            <a:lstStyle/>
            <a:p>
              <a:endParaRPr lang="en-GB"/>
            </a:p>
          </p:txBody>
        </p:sp>
        <p:sp>
          <p:nvSpPr>
            <p:cNvPr id="64" name="Freeform 18">
              <a:extLst>
                <a:ext uri="{FF2B5EF4-FFF2-40B4-BE49-F238E27FC236}">
                  <a16:creationId xmlns:a16="http://schemas.microsoft.com/office/drawing/2014/main" id="{FA834BA1-D0A4-4237-913D-260A5DEBAE89}"/>
                </a:ext>
              </a:extLst>
            </p:cNvPr>
            <p:cNvSpPr>
              <a:spLocks noEditPoints="1"/>
            </p:cNvSpPr>
            <p:nvPr/>
          </p:nvSpPr>
          <p:spPr bwMode="auto">
            <a:xfrm>
              <a:off x="8524837" y="-2944156"/>
              <a:ext cx="149039" cy="207115"/>
            </a:xfrm>
            <a:custGeom>
              <a:avLst/>
              <a:gdLst>
                <a:gd name="T0" fmla="*/ 15 w 122"/>
                <a:gd name="T1" fmla="*/ 165 h 168"/>
                <a:gd name="T2" fmla="*/ 27 w 122"/>
                <a:gd name="T3" fmla="*/ 168 h 168"/>
                <a:gd name="T4" fmla="*/ 48 w 122"/>
                <a:gd name="T5" fmla="*/ 156 h 168"/>
                <a:gd name="T6" fmla="*/ 115 w 122"/>
                <a:gd name="T7" fmla="*/ 39 h 168"/>
                <a:gd name="T8" fmla="*/ 107 w 122"/>
                <a:gd name="T9" fmla="*/ 7 h 168"/>
                <a:gd name="T10" fmla="*/ 74 w 122"/>
                <a:gd name="T11" fmla="*/ 15 h 168"/>
                <a:gd name="T12" fmla="*/ 7 w 122"/>
                <a:gd name="T13" fmla="*/ 132 h 168"/>
                <a:gd name="T14" fmla="*/ 15 w 122"/>
                <a:gd name="T15" fmla="*/ 165 h 168"/>
                <a:gd name="T16" fmla="*/ 15 w 122"/>
                <a:gd name="T17" fmla="*/ 165 h 168"/>
                <a:gd name="T18" fmla="*/ 15 w 122"/>
                <a:gd name="T19" fmla="*/ 165 h 1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22" h="168">
                  <a:moveTo>
                    <a:pt x="15" y="165"/>
                  </a:moveTo>
                  <a:cubicBezTo>
                    <a:pt x="19" y="167"/>
                    <a:pt x="23" y="168"/>
                    <a:pt x="27" y="168"/>
                  </a:cubicBezTo>
                  <a:cubicBezTo>
                    <a:pt x="36" y="168"/>
                    <a:pt x="44" y="164"/>
                    <a:pt x="48" y="156"/>
                  </a:cubicBezTo>
                  <a:cubicBezTo>
                    <a:pt x="115" y="39"/>
                    <a:pt x="115" y="39"/>
                    <a:pt x="115" y="39"/>
                  </a:cubicBezTo>
                  <a:cubicBezTo>
                    <a:pt x="122" y="28"/>
                    <a:pt x="118" y="13"/>
                    <a:pt x="107" y="7"/>
                  </a:cubicBezTo>
                  <a:cubicBezTo>
                    <a:pt x="95" y="0"/>
                    <a:pt x="80" y="4"/>
                    <a:pt x="74" y="15"/>
                  </a:cubicBezTo>
                  <a:cubicBezTo>
                    <a:pt x="7" y="132"/>
                    <a:pt x="7" y="132"/>
                    <a:pt x="7" y="132"/>
                  </a:cubicBezTo>
                  <a:cubicBezTo>
                    <a:pt x="0" y="143"/>
                    <a:pt x="4" y="158"/>
                    <a:pt x="15" y="165"/>
                  </a:cubicBezTo>
                  <a:close/>
                  <a:moveTo>
                    <a:pt x="15" y="165"/>
                  </a:moveTo>
                  <a:cubicBezTo>
                    <a:pt x="15" y="165"/>
                    <a:pt x="15" y="165"/>
                    <a:pt x="15" y="165"/>
                  </a:cubicBezTo>
                </a:path>
              </a:pathLst>
            </a:custGeom>
            <a:grpFill/>
            <a:ln>
              <a:noFill/>
            </a:ln>
          </p:spPr>
          <p:txBody>
            <a:bodyPr vert="horz" wrap="square" lIns="91440" tIns="45720" rIns="91440" bIns="45720" numCol="1" anchor="t" anchorCtr="0" compatLnSpc="1">
              <a:prstTxWarp prst="textNoShape">
                <a:avLst/>
              </a:prstTxWarp>
            </a:bodyPr>
            <a:lstStyle/>
            <a:p>
              <a:endParaRPr lang="en-GB"/>
            </a:p>
          </p:txBody>
        </p:sp>
      </p:grpSp>
      <p:sp>
        <p:nvSpPr>
          <p:cNvPr id="3" name="مستطيل 2"/>
          <p:cNvSpPr/>
          <p:nvPr/>
        </p:nvSpPr>
        <p:spPr>
          <a:xfrm>
            <a:off x="4738466" y="2264764"/>
            <a:ext cx="7143052" cy="2953950"/>
          </a:xfrm>
          <a:prstGeom prst="rect">
            <a:avLst/>
          </a:prstGeom>
        </p:spPr>
        <p:txBody>
          <a:bodyPr wrap="square">
            <a:spAutoFit/>
          </a:bodyPr>
          <a:lstStyle/>
          <a:p>
            <a:pPr algn="r" rtl="1">
              <a:lnSpc>
                <a:spcPct val="150000"/>
              </a:lnSpc>
            </a:pPr>
            <a:r>
              <a:rPr lang="ar-SA" dirty="0">
                <a:latin typeface="Alexandria" pitchFamily="2" charset="-78"/>
                <a:cs typeface="Alexandria" pitchFamily="2" charset="-78"/>
              </a:rPr>
              <a:t>للوهلة الأولى قد يشاهد الباحث أنه رأس بطة، لكن مع مزيد من التدقيق قد يرى فيه رأس أرنب أيضا، مما يعني أن الرسم نفسه يمكن قراءته بأسلوبين مختلفين: فإذا نظرنا إليه من اليمين إلى اليسار رأينا رأس بطة، وإذا نظرنا إليه من اليسار إلى اليمين رأينا رأس أرنب. كما لا يمكن للملاحظ أن يرى الأرنب والبطة معا في الوقت نفسه، مما يفيد أن الباحث بحاجة إلى بذل الجهد الفكري اللازم لكي يستطيع رؤية الموضوع من زاوية جديدة غير تلك التي تعود النظر إليه من خلالها</a:t>
            </a:r>
            <a:r>
              <a:rPr lang="ar-JO" dirty="0">
                <a:latin typeface="Alexandria" pitchFamily="2" charset="-78"/>
                <a:cs typeface="Alexandria" pitchFamily="2" charset="-78"/>
              </a:rPr>
              <a:t>.</a:t>
            </a:r>
            <a:r>
              <a:rPr lang="ar-SA" dirty="0">
                <a:latin typeface="Alexandria" pitchFamily="2" charset="-78"/>
                <a:cs typeface="Alexandria" pitchFamily="2" charset="-78"/>
              </a:rPr>
              <a:t> </a:t>
            </a:r>
            <a:endParaRPr lang="en-US" dirty="0">
              <a:latin typeface="Alexandria" pitchFamily="2" charset="-78"/>
              <a:cs typeface="Alexandria" pitchFamily="2" charset="-78"/>
            </a:endParaRPr>
          </a:p>
        </p:txBody>
      </p:sp>
      <p:sp>
        <p:nvSpPr>
          <p:cNvPr id="2" name="Rectangle 1">
            <a:extLst>
              <a:ext uri="{FF2B5EF4-FFF2-40B4-BE49-F238E27FC236}">
                <a16:creationId xmlns:a16="http://schemas.microsoft.com/office/drawing/2014/main" id="{32EAB28C-E3FF-5456-4D30-0E437499328A}"/>
              </a:ext>
            </a:extLst>
          </p:cNvPr>
          <p:cNvSpPr/>
          <p:nvPr/>
        </p:nvSpPr>
        <p:spPr>
          <a:xfrm>
            <a:off x="0" y="6371924"/>
            <a:ext cx="12191999" cy="404261"/>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6784257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Google Shape;177;p7">
            <a:extLst>
              <a:ext uri="{FF2B5EF4-FFF2-40B4-BE49-F238E27FC236}">
                <a16:creationId xmlns:a16="http://schemas.microsoft.com/office/drawing/2014/main" id="{6E6BA72F-29A5-6EE1-4A0B-C20329424E8A}"/>
              </a:ext>
            </a:extLst>
          </p:cNvPr>
          <p:cNvSpPr/>
          <p:nvPr/>
        </p:nvSpPr>
        <p:spPr>
          <a:xfrm>
            <a:off x="456892" y="1642590"/>
            <a:ext cx="4128422" cy="46510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r" rtl="0">
              <a:spcBef>
                <a:spcPts val="0"/>
              </a:spcBef>
              <a:spcAft>
                <a:spcPts val="0"/>
              </a:spcAft>
              <a:buNone/>
            </a:pPr>
            <a:endParaRPr sz="1800" dirty="0">
              <a:solidFill>
                <a:schemeClr val="lt1"/>
              </a:solidFill>
              <a:latin typeface="Calibri"/>
              <a:ea typeface="Calibri"/>
              <a:cs typeface="Calibri"/>
              <a:sym typeface="Calibri"/>
            </a:endParaRPr>
          </a:p>
        </p:txBody>
      </p:sp>
      <p:sp>
        <p:nvSpPr>
          <p:cNvPr id="4" name="Google Shape;178;p7">
            <a:extLst>
              <a:ext uri="{FF2B5EF4-FFF2-40B4-BE49-F238E27FC236}">
                <a16:creationId xmlns:a16="http://schemas.microsoft.com/office/drawing/2014/main" id="{A8C246EC-4FC2-451B-CA9B-A689E1C5F151}"/>
              </a:ext>
            </a:extLst>
          </p:cNvPr>
          <p:cNvSpPr/>
          <p:nvPr/>
        </p:nvSpPr>
        <p:spPr>
          <a:xfrm>
            <a:off x="901053" y="1885612"/>
            <a:ext cx="11155680" cy="412887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r" rtl="0">
              <a:spcBef>
                <a:spcPts val="0"/>
              </a:spcBef>
              <a:spcAft>
                <a:spcPts val="0"/>
              </a:spcAft>
              <a:buNone/>
            </a:pPr>
            <a:endParaRPr sz="1800">
              <a:solidFill>
                <a:schemeClr val="lt1"/>
              </a:solidFill>
              <a:latin typeface="Calibri"/>
              <a:ea typeface="Calibri"/>
              <a:cs typeface="Calibri"/>
              <a:sym typeface="Calibri"/>
            </a:endParaRPr>
          </a:p>
        </p:txBody>
      </p:sp>
      <p:sp>
        <p:nvSpPr>
          <p:cNvPr id="3" name="مستطيل 2"/>
          <p:cNvSpPr/>
          <p:nvPr/>
        </p:nvSpPr>
        <p:spPr>
          <a:xfrm>
            <a:off x="3854111" y="2262696"/>
            <a:ext cx="8026714" cy="3374706"/>
          </a:xfrm>
          <a:prstGeom prst="rect">
            <a:avLst/>
          </a:prstGeom>
        </p:spPr>
        <p:txBody>
          <a:bodyPr wrap="square">
            <a:spAutoFit/>
          </a:bodyPr>
          <a:lstStyle/>
          <a:p>
            <a:pPr algn="r" rtl="1">
              <a:lnSpc>
                <a:spcPct val="150000"/>
              </a:lnSpc>
            </a:pPr>
            <a:r>
              <a:rPr lang="ar-JO" sz="1600" dirty="0">
                <a:latin typeface="Alexandria" pitchFamily="2" charset="-78"/>
                <a:cs typeface="Alexandria" pitchFamily="2" charset="-78"/>
              </a:rPr>
              <a:t> إن لقواعد البيانات ومصادر المعلومات الإلكترونية أثراً كبيراً ومتعمقاً في تطوير بيئات التعليم الجامعي. حيث يتمثل دورها في دعم عملية التعلم والتعليم بصورة عامة والتعليم المفتوح بصفة خاصة، كما أنها تعد عنصراً أساسياً لمتطلبات البحث العلمي، حيث تتمتع بدرجة عالية من الموثوقية العلمية لاحتوائها على أبحاث علمية محكمة، ما جعل منها أساساً لقياس جودة البحث العلمي باعتبارها مؤشراً على درجة حرص الباحث على احترام التخصص العلمي في استيفاء المراجع المعتمد عليها في إنجاز بحثه. أما مواجهة ظاهرة إجراء بحوث التخرج في المكتبات الخاصة فيجب استحضار بعض البرامج لكشف ظاهرة التزوير في البحث العلمي الناتجة عن سوء استخدام التكنولوجيا على مصداقية البحث العلمي.</a:t>
            </a:r>
            <a:endParaRPr lang="en-US" sz="1600" dirty="0">
              <a:latin typeface="Alexandria" pitchFamily="2" charset="-78"/>
              <a:cs typeface="Alexandria" pitchFamily="2" charset="-78"/>
            </a:endParaRPr>
          </a:p>
        </p:txBody>
      </p:sp>
      <p:pic>
        <p:nvPicPr>
          <p:cNvPr id="7" name="Graphic 6">
            <a:extLst>
              <a:ext uri="{FF2B5EF4-FFF2-40B4-BE49-F238E27FC236}">
                <a16:creationId xmlns:a16="http://schemas.microsoft.com/office/drawing/2014/main" id="{359466B1-7379-B207-98F4-FC46A52AC22F}"/>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040737" y="2807044"/>
            <a:ext cx="1369213" cy="2584106"/>
          </a:xfrm>
          <a:prstGeom prst="rect">
            <a:avLst/>
          </a:prstGeom>
        </p:spPr>
      </p:pic>
      <p:sp>
        <p:nvSpPr>
          <p:cNvPr id="5" name="Rectangle 4">
            <a:extLst>
              <a:ext uri="{FF2B5EF4-FFF2-40B4-BE49-F238E27FC236}">
                <a16:creationId xmlns:a16="http://schemas.microsoft.com/office/drawing/2014/main" id="{E2ACB1C0-738F-39C7-2746-5EC32E90F34F}"/>
              </a:ext>
            </a:extLst>
          </p:cNvPr>
          <p:cNvSpPr/>
          <p:nvPr/>
        </p:nvSpPr>
        <p:spPr>
          <a:xfrm>
            <a:off x="0" y="6371924"/>
            <a:ext cx="12191999" cy="404261"/>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66802194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Google Shape;177;p7">
            <a:extLst>
              <a:ext uri="{FF2B5EF4-FFF2-40B4-BE49-F238E27FC236}">
                <a16:creationId xmlns:a16="http://schemas.microsoft.com/office/drawing/2014/main" id="{F386ED99-B101-DBAF-2D84-AE0011C28634}"/>
              </a:ext>
            </a:extLst>
          </p:cNvPr>
          <p:cNvSpPr/>
          <p:nvPr/>
        </p:nvSpPr>
        <p:spPr>
          <a:xfrm>
            <a:off x="456892" y="1642590"/>
            <a:ext cx="4128422" cy="46510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r" rtl="0">
              <a:spcBef>
                <a:spcPts val="0"/>
              </a:spcBef>
              <a:spcAft>
                <a:spcPts val="0"/>
              </a:spcAft>
              <a:buNone/>
            </a:pPr>
            <a:endParaRPr sz="1800" dirty="0">
              <a:solidFill>
                <a:schemeClr val="lt1"/>
              </a:solidFill>
              <a:latin typeface="Calibri"/>
              <a:ea typeface="Calibri"/>
              <a:cs typeface="Calibri"/>
              <a:sym typeface="Calibri"/>
            </a:endParaRPr>
          </a:p>
        </p:txBody>
      </p:sp>
      <p:sp>
        <p:nvSpPr>
          <p:cNvPr id="8" name="Google Shape;178;p7">
            <a:extLst>
              <a:ext uri="{FF2B5EF4-FFF2-40B4-BE49-F238E27FC236}">
                <a16:creationId xmlns:a16="http://schemas.microsoft.com/office/drawing/2014/main" id="{7B6E4002-4AF3-8E41-4B6A-CD2371FF758D}"/>
              </a:ext>
            </a:extLst>
          </p:cNvPr>
          <p:cNvSpPr/>
          <p:nvPr/>
        </p:nvSpPr>
        <p:spPr>
          <a:xfrm>
            <a:off x="901053" y="1885612"/>
            <a:ext cx="11155680" cy="412887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r" rtl="0">
              <a:spcBef>
                <a:spcPts val="0"/>
              </a:spcBef>
              <a:spcAft>
                <a:spcPts val="0"/>
              </a:spcAft>
              <a:buNone/>
            </a:pPr>
            <a:endParaRPr sz="1800">
              <a:solidFill>
                <a:schemeClr val="lt1"/>
              </a:solidFill>
              <a:latin typeface="Calibri"/>
              <a:ea typeface="Calibri"/>
              <a:cs typeface="Calibri"/>
              <a:sym typeface="Calibri"/>
            </a:endParaRPr>
          </a:p>
        </p:txBody>
      </p:sp>
      <p:sp>
        <p:nvSpPr>
          <p:cNvPr id="11" name="TextBox 10">
            <a:extLst>
              <a:ext uri="{FF2B5EF4-FFF2-40B4-BE49-F238E27FC236}">
                <a16:creationId xmlns:a16="http://schemas.microsoft.com/office/drawing/2014/main" id="{4E07A1F8-3CE9-469E-406C-33B6598AC68C}"/>
              </a:ext>
            </a:extLst>
          </p:cNvPr>
          <p:cNvSpPr txBox="1"/>
          <p:nvPr/>
        </p:nvSpPr>
        <p:spPr>
          <a:xfrm>
            <a:off x="3427162" y="360418"/>
            <a:ext cx="4575794" cy="400110"/>
          </a:xfrm>
          <a:prstGeom prst="rect">
            <a:avLst/>
          </a:prstGeom>
          <a:noFill/>
        </p:spPr>
        <p:txBody>
          <a:bodyPr wrap="square">
            <a:spAutoFit/>
          </a:bodyPr>
          <a:lstStyle/>
          <a:p>
            <a:pPr algn="ctr" rtl="1"/>
            <a:r>
              <a:rPr lang="ar-SA" sz="2000" b="1" dirty="0">
                <a:solidFill>
                  <a:srgbClr val="00AEEF"/>
                </a:solidFill>
                <a:latin typeface="Alexandria" pitchFamily="2" charset="-78"/>
                <a:ea typeface="Calibri"/>
                <a:cs typeface="Alexandria" pitchFamily="2" charset="-78"/>
                <a:sym typeface="Calibri"/>
              </a:rPr>
              <a:t>معايير اختيار الدراسات السابقة</a:t>
            </a:r>
          </a:p>
        </p:txBody>
      </p:sp>
      <p:sp>
        <p:nvSpPr>
          <p:cNvPr id="2" name="مربع نص 1"/>
          <p:cNvSpPr txBox="1"/>
          <p:nvPr/>
        </p:nvSpPr>
        <p:spPr>
          <a:xfrm>
            <a:off x="1061765" y="2162703"/>
            <a:ext cx="10834255" cy="3261790"/>
          </a:xfrm>
          <a:prstGeom prst="rect">
            <a:avLst/>
          </a:prstGeom>
          <a:noFill/>
        </p:spPr>
        <p:txBody>
          <a:bodyPr wrap="square" rtlCol="1">
            <a:spAutoFit/>
          </a:bodyPr>
          <a:lstStyle/>
          <a:p>
            <a:pPr algn="r" rtl="1"/>
            <a:endParaRPr lang="en-US" sz="2000" dirty="0">
              <a:latin typeface="Alexandria" pitchFamily="2" charset="-78"/>
              <a:cs typeface="Alexandria" pitchFamily="2" charset="-78"/>
            </a:endParaRPr>
          </a:p>
          <a:p>
            <a:pPr algn="r" rtl="1">
              <a:lnSpc>
                <a:spcPct val="150000"/>
              </a:lnSpc>
            </a:pPr>
            <a:r>
              <a:rPr lang="ar-SA" dirty="0">
                <a:latin typeface="Alexandria" pitchFamily="2" charset="-78"/>
                <a:cs typeface="Alexandria" pitchFamily="2" charset="-78"/>
              </a:rPr>
              <a:t> قد يعثر الباحث على عشرات الدراسات السابقة المرتبطة بموضوع بحثه، غير أنه مطالب بجودة ودقة الانتقاء عند اختياره للمادة العلمية التي سيخضعها للمراجعة النقدية، فيقتصر علـى تلك الدراسات ذات العلاقة المباشرة بموضوع بحثه، ومعيار الارتباط هنــا هـو عنوان الدراسة السابقة، وحجم المساحة التي أفردتها لمناقشة الموضوع، بحيث تأتي في المحل الأول الدراسات التي أفردت الموضوع بعمل مستقل، ثم التي أفردت له باباً أو فصلاً مستقلا، ثم تلك التي أفردت لـه مبحثًا، أو مطلبًا. أما الفقرات والإشارات غير البارزة التي تظهر عرضـا في دراسات ليست وثيقة الصلة بموضوع البحث، فيمكن للباحث أن يستثمرها لاحقا في إثراء متن البحث. </a:t>
            </a:r>
            <a:endParaRPr lang="en-US" dirty="0">
              <a:latin typeface="Alexandria" pitchFamily="2" charset="-78"/>
              <a:cs typeface="Alexandria" pitchFamily="2" charset="-78"/>
            </a:endParaRPr>
          </a:p>
        </p:txBody>
      </p:sp>
      <p:sp>
        <p:nvSpPr>
          <p:cNvPr id="3" name="Rectangle 2">
            <a:extLst>
              <a:ext uri="{FF2B5EF4-FFF2-40B4-BE49-F238E27FC236}">
                <a16:creationId xmlns:a16="http://schemas.microsoft.com/office/drawing/2014/main" id="{12235CF2-E102-7A08-8871-DB25A68C53D9}"/>
              </a:ext>
            </a:extLst>
          </p:cNvPr>
          <p:cNvSpPr/>
          <p:nvPr/>
        </p:nvSpPr>
        <p:spPr>
          <a:xfrm>
            <a:off x="0" y="6371924"/>
            <a:ext cx="12191999" cy="404261"/>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69173365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177;p7">
            <a:extLst>
              <a:ext uri="{FF2B5EF4-FFF2-40B4-BE49-F238E27FC236}">
                <a16:creationId xmlns:a16="http://schemas.microsoft.com/office/drawing/2014/main" id="{7B199518-C41E-E216-1592-074CC2878698}"/>
              </a:ext>
            </a:extLst>
          </p:cNvPr>
          <p:cNvSpPr/>
          <p:nvPr/>
        </p:nvSpPr>
        <p:spPr>
          <a:xfrm>
            <a:off x="456892" y="1642590"/>
            <a:ext cx="4128422" cy="46510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r" rtl="0">
              <a:spcBef>
                <a:spcPts val="0"/>
              </a:spcBef>
              <a:spcAft>
                <a:spcPts val="0"/>
              </a:spcAft>
              <a:buNone/>
            </a:pPr>
            <a:endParaRPr sz="1800" dirty="0">
              <a:solidFill>
                <a:schemeClr val="lt1"/>
              </a:solidFill>
              <a:latin typeface="Calibri"/>
              <a:ea typeface="Calibri"/>
              <a:cs typeface="Calibri"/>
              <a:sym typeface="Calibri"/>
            </a:endParaRPr>
          </a:p>
        </p:txBody>
      </p:sp>
      <p:sp>
        <p:nvSpPr>
          <p:cNvPr id="4" name="Google Shape;178;p7">
            <a:extLst>
              <a:ext uri="{FF2B5EF4-FFF2-40B4-BE49-F238E27FC236}">
                <a16:creationId xmlns:a16="http://schemas.microsoft.com/office/drawing/2014/main" id="{2325A4CF-F0C1-1CF6-1830-44D708139CE3}"/>
              </a:ext>
            </a:extLst>
          </p:cNvPr>
          <p:cNvSpPr/>
          <p:nvPr/>
        </p:nvSpPr>
        <p:spPr>
          <a:xfrm>
            <a:off x="901053" y="1885612"/>
            <a:ext cx="11155680" cy="412887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r" rtl="0">
              <a:spcBef>
                <a:spcPts val="0"/>
              </a:spcBef>
              <a:spcAft>
                <a:spcPts val="0"/>
              </a:spcAft>
              <a:buNone/>
            </a:pPr>
            <a:endParaRPr sz="1800">
              <a:solidFill>
                <a:schemeClr val="lt1"/>
              </a:solidFill>
              <a:latin typeface="Calibri"/>
              <a:ea typeface="Calibri"/>
              <a:cs typeface="Calibri"/>
              <a:sym typeface="Calibri"/>
            </a:endParaRPr>
          </a:p>
        </p:txBody>
      </p:sp>
      <p:sp>
        <p:nvSpPr>
          <p:cNvPr id="5" name="TextBox 4">
            <a:extLst>
              <a:ext uri="{FF2B5EF4-FFF2-40B4-BE49-F238E27FC236}">
                <a16:creationId xmlns:a16="http://schemas.microsoft.com/office/drawing/2014/main" id="{2761DE21-C6BF-74B1-7E8A-B93D8A4864FE}"/>
              </a:ext>
            </a:extLst>
          </p:cNvPr>
          <p:cNvSpPr txBox="1"/>
          <p:nvPr/>
        </p:nvSpPr>
        <p:spPr>
          <a:xfrm>
            <a:off x="3427162" y="360418"/>
            <a:ext cx="4575794" cy="400110"/>
          </a:xfrm>
          <a:prstGeom prst="rect">
            <a:avLst/>
          </a:prstGeom>
          <a:noFill/>
        </p:spPr>
        <p:txBody>
          <a:bodyPr wrap="square">
            <a:spAutoFit/>
          </a:bodyPr>
          <a:lstStyle/>
          <a:p>
            <a:pPr algn="ctr" rtl="1"/>
            <a:r>
              <a:rPr lang="ar-SA" sz="2000" b="1" dirty="0">
                <a:solidFill>
                  <a:srgbClr val="00AEEF"/>
                </a:solidFill>
                <a:latin typeface="Alexandria" pitchFamily="2" charset="-78"/>
                <a:ea typeface="Calibri"/>
                <a:cs typeface="Alexandria" pitchFamily="2" charset="-78"/>
                <a:sym typeface="Calibri"/>
              </a:rPr>
              <a:t>معايير اختيار الدراسات السابقة</a:t>
            </a:r>
          </a:p>
        </p:txBody>
      </p:sp>
      <p:sp>
        <p:nvSpPr>
          <p:cNvPr id="2" name="مربع نص 1"/>
          <p:cNvSpPr txBox="1"/>
          <p:nvPr/>
        </p:nvSpPr>
        <p:spPr>
          <a:xfrm>
            <a:off x="953492" y="1793867"/>
            <a:ext cx="11050802" cy="4062009"/>
          </a:xfrm>
          <a:prstGeom prst="rect">
            <a:avLst/>
          </a:prstGeom>
          <a:noFill/>
        </p:spPr>
        <p:txBody>
          <a:bodyPr wrap="square" rtlCol="1">
            <a:spAutoFit/>
          </a:bodyPr>
          <a:lstStyle/>
          <a:p>
            <a:pPr algn="ctr" rtl="1"/>
            <a:endParaRPr lang="en-US" dirty="0">
              <a:latin typeface="Alexandria" pitchFamily="2" charset="-78"/>
              <a:cs typeface="Alexandria" pitchFamily="2" charset="-78"/>
            </a:endParaRPr>
          </a:p>
          <a:p>
            <a:pPr algn="just" rtl="1">
              <a:lnSpc>
                <a:spcPct val="150000"/>
              </a:lnSpc>
            </a:pPr>
            <a:r>
              <a:rPr lang="ar-SA" dirty="0">
                <a:latin typeface="Alexandria" pitchFamily="2" charset="-78"/>
                <a:cs typeface="Alexandria" pitchFamily="2" charset="-78"/>
              </a:rPr>
              <a:t> وينبغي أن يكون الباحث حريصا على اختيار الدراسات السابقة ذات المصادر الأولية الأصلية المتاحة للقراءة أو التحميل، بحيث يكون الاطلاع على المضمون الشامل للدراسة ممكنا. فلا يمكن للباحث إخضاع الدراسة السابقة للنقد والتقييم بمجرد الاعتماد على ملخصها ، أو انطلاقا من مصادر ثانوية تتضمن مراجعة نقدية لباحثين آخرين وإجمالا، فإن الباحث لا يمكنه الاستفادة من الدراسة السابقة في جوانبها : النظرية والمنهجية، ما لم يطلع عليها اطلاعا مباشرا، والباحث مطالب أيضا بانتقاء الدراسات الأكاديمية التي تجيزها الهيئات العلمية بأعلى الدرجات التقديرية، والتي تنشرها المجلات العلمية المحكمة التي تخضـع مــواد النشر فيها لتقييم خبراء متخصصين، فضلا عن أعمال المؤتمرات العلمية التي تشرف على تنظيمها هيئات ذات سمعة علمية مرموقة</a:t>
            </a:r>
            <a:r>
              <a:rPr lang="ar-JO" dirty="0">
                <a:latin typeface="Alexandria" pitchFamily="2" charset="-78"/>
                <a:cs typeface="Alexandria" pitchFamily="2" charset="-78"/>
              </a:rPr>
              <a:t>، و</a:t>
            </a:r>
            <a:r>
              <a:rPr lang="ar-SA" dirty="0">
                <a:latin typeface="Alexandria" pitchFamily="2" charset="-78"/>
                <a:cs typeface="Alexandria" pitchFamily="2" charset="-78"/>
              </a:rPr>
              <a:t>ينبغي أن يعي الباحث عند اختياره للدراسات السابقة، بأن المهـم لـيـس هو حجم الدراسات التي يعرضها، إنما المهم هو جودتها تنوعها، حداثتها، وقوة ارتباطها بموضوع دراسته</a:t>
            </a:r>
            <a:r>
              <a:rPr lang="ar-JO" dirty="0">
                <a:latin typeface="Alexandria" pitchFamily="2" charset="-78"/>
                <a:cs typeface="Alexandria" pitchFamily="2" charset="-78"/>
              </a:rPr>
              <a:t>.</a:t>
            </a:r>
            <a:endParaRPr lang="en-US" dirty="0">
              <a:latin typeface="Alexandria" pitchFamily="2" charset="-78"/>
              <a:cs typeface="Alexandria" pitchFamily="2" charset="-78"/>
            </a:endParaRPr>
          </a:p>
        </p:txBody>
      </p:sp>
      <p:sp>
        <p:nvSpPr>
          <p:cNvPr id="6" name="Rectangle 5">
            <a:extLst>
              <a:ext uri="{FF2B5EF4-FFF2-40B4-BE49-F238E27FC236}">
                <a16:creationId xmlns:a16="http://schemas.microsoft.com/office/drawing/2014/main" id="{6FE3ABCB-ED6A-D64D-64EB-00A18F046632}"/>
              </a:ext>
            </a:extLst>
          </p:cNvPr>
          <p:cNvSpPr/>
          <p:nvPr/>
        </p:nvSpPr>
        <p:spPr>
          <a:xfrm>
            <a:off x="0" y="6371924"/>
            <a:ext cx="12191999" cy="404261"/>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15889585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Google Shape;177;p7">
            <a:extLst>
              <a:ext uri="{FF2B5EF4-FFF2-40B4-BE49-F238E27FC236}">
                <a16:creationId xmlns:a16="http://schemas.microsoft.com/office/drawing/2014/main" id="{5FCB0350-B96E-7A8E-FEF5-52D808B09535}"/>
              </a:ext>
            </a:extLst>
          </p:cNvPr>
          <p:cNvSpPr/>
          <p:nvPr/>
        </p:nvSpPr>
        <p:spPr>
          <a:xfrm>
            <a:off x="456892" y="1642590"/>
            <a:ext cx="4128422" cy="46510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r" rtl="0">
              <a:spcBef>
                <a:spcPts val="0"/>
              </a:spcBef>
              <a:spcAft>
                <a:spcPts val="0"/>
              </a:spcAft>
              <a:buNone/>
            </a:pPr>
            <a:endParaRPr sz="1800" dirty="0">
              <a:solidFill>
                <a:schemeClr val="lt1"/>
              </a:solidFill>
              <a:latin typeface="Calibri"/>
              <a:ea typeface="Calibri"/>
              <a:cs typeface="Calibri"/>
              <a:sym typeface="Calibri"/>
            </a:endParaRPr>
          </a:p>
        </p:txBody>
      </p:sp>
      <p:sp>
        <p:nvSpPr>
          <p:cNvPr id="12" name="Google Shape;178;p7">
            <a:extLst>
              <a:ext uri="{FF2B5EF4-FFF2-40B4-BE49-F238E27FC236}">
                <a16:creationId xmlns:a16="http://schemas.microsoft.com/office/drawing/2014/main" id="{29FC4AE1-42C9-DB35-01BA-2C6506A43A7F}"/>
              </a:ext>
            </a:extLst>
          </p:cNvPr>
          <p:cNvSpPr/>
          <p:nvPr/>
        </p:nvSpPr>
        <p:spPr>
          <a:xfrm>
            <a:off x="901053" y="1885612"/>
            <a:ext cx="11155680" cy="412887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r" rtl="0">
              <a:spcBef>
                <a:spcPts val="0"/>
              </a:spcBef>
              <a:spcAft>
                <a:spcPts val="0"/>
              </a:spcAft>
              <a:buNone/>
            </a:pPr>
            <a:endParaRPr sz="1800">
              <a:solidFill>
                <a:schemeClr val="lt1"/>
              </a:solidFill>
              <a:latin typeface="Calibri"/>
              <a:ea typeface="Calibri"/>
              <a:cs typeface="Calibri"/>
              <a:sym typeface="Calibri"/>
            </a:endParaRPr>
          </a:p>
        </p:txBody>
      </p:sp>
      <p:sp>
        <p:nvSpPr>
          <p:cNvPr id="2" name="مربع نص 1"/>
          <p:cNvSpPr txBox="1"/>
          <p:nvPr/>
        </p:nvSpPr>
        <p:spPr>
          <a:xfrm>
            <a:off x="1034473" y="2057207"/>
            <a:ext cx="10700635" cy="3369512"/>
          </a:xfrm>
          <a:prstGeom prst="rect">
            <a:avLst/>
          </a:prstGeom>
          <a:noFill/>
        </p:spPr>
        <p:txBody>
          <a:bodyPr wrap="square" rtlCol="1">
            <a:spAutoFit/>
          </a:bodyPr>
          <a:lstStyle/>
          <a:p>
            <a:pPr algn="r" rtl="1">
              <a:lnSpc>
                <a:spcPct val="150000"/>
              </a:lnSpc>
            </a:pPr>
            <a:r>
              <a:rPr lang="ar-SA" dirty="0">
                <a:latin typeface="Alexandria" pitchFamily="2" charset="-78"/>
                <a:cs typeface="Alexandria" pitchFamily="2" charset="-78"/>
              </a:rPr>
              <a:t>بعد انتهاء الباحث من مرحلة الفرز وانتقاء الدراسات السابقة، ينتقل مباشرة إلى مرحلة التلخيص. ومن أنجع الأساليب المعتمدة في تلخيص الدراسات السابقة أسلوب البطاقات، الذي يعتمد على إعداد بطاقة مستقلة لكل دراسة سابقة، تتضمن جدولا معداً خصيصا لتسجيل بياناتها الكاملة، وإبراز فقراتها الرئيسية، مع إفساح مساحة لتدوين اقتباسات الباحث وملاحظاته الشخصية، إذ يجب أن تشتمل على ما يلي:</a:t>
            </a:r>
            <a:endParaRPr lang="en-US" dirty="0">
              <a:latin typeface="Alexandria" pitchFamily="2" charset="-78"/>
              <a:cs typeface="Alexandria" pitchFamily="2" charset="-78"/>
            </a:endParaRPr>
          </a:p>
          <a:p>
            <a:pPr marL="342900" lvl="0" indent="-342900" algn="r" rtl="1">
              <a:lnSpc>
                <a:spcPct val="150000"/>
              </a:lnSpc>
              <a:buFont typeface="Wingdings" panose="05000000000000000000" pitchFamily="2" charset="2"/>
              <a:buChar char="v"/>
            </a:pPr>
            <a:r>
              <a:rPr lang="ar-JO" dirty="0">
                <a:latin typeface="Alexandria" pitchFamily="2" charset="-78"/>
                <a:cs typeface="Alexandria" pitchFamily="2" charset="-78"/>
              </a:rPr>
              <a:t>الاسم وتاريخ الدراسة</a:t>
            </a:r>
            <a:endParaRPr lang="en-US" dirty="0">
              <a:latin typeface="Alexandria" pitchFamily="2" charset="-78"/>
              <a:cs typeface="Alexandria" pitchFamily="2" charset="-78"/>
            </a:endParaRPr>
          </a:p>
          <a:p>
            <a:pPr marL="342900" lvl="0" indent="-342900" algn="r" rtl="1">
              <a:lnSpc>
                <a:spcPct val="150000"/>
              </a:lnSpc>
              <a:buFont typeface="Wingdings" panose="05000000000000000000" pitchFamily="2" charset="2"/>
              <a:buChar char="v"/>
            </a:pPr>
            <a:r>
              <a:rPr lang="ar-JO" dirty="0">
                <a:latin typeface="Alexandria" pitchFamily="2" charset="-78"/>
                <a:cs typeface="Alexandria" pitchFamily="2" charset="-78"/>
              </a:rPr>
              <a:t>الهدف من الدراسة</a:t>
            </a:r>
            <a:endParaRPr lang="en-US" dirty="0">
              <a:latin typeface="Alexandria" pitchFamily="2" charset="-78"/>
              <a:cs typeface="Alexandria" pitchFamily="2" charset="-78"/>
            </a:endParaRPr>
          </a:p>
          <a:p>
            <a:pPr marL="342900" lvl="0" indent="-342900" algn="r" rtl="1">
              <a:lnSpc>
                <a:spcPct val="150000"/>
              </a:lnSpc>
              <a:buFont typeface="Wingdings" panose="05000000000000000000" pitchFamily="2" charset="2"/>
              <a:buChar char="v"/>
            </a:pPr>
            <a:r>
              <a:rPr lang="ar-JO" dirty="0">
                <a:latin typeface="Alexandria" pitchFamily="2" charset="-78"/>
                <a:cs typeface="Alexandria" pitchFamily="2" charset="-78"/>
              </a:rPr>
              <a:t>مكان الدراسة</a:t>
            </a:r>
            <a:endParaRPr lang="en-US" dirty="0">
              <a:latin typeface="Alexandria" pitchFamily="2" charset="-78"/>
              <a:cs typeface="Alexandria" pitchFamily="2" charset="-78"/>
            </a:endParaRPr>
          </a:p>
          <a:p>
            <a:pPr marL="342900" lvl="0" indent="-342900" algn="r" rtl="1">
              <a:lnSpc>
                <a:spcPct val="150000"/>
              </a:lnSpc>
              <a:buFont typeface="Wingdings" panose="05000000000000000000" pitchFamily="2" charset="2"/>
              <a:buChar char="v"/>
            </a:pPr>
            <a:r>
              <a:rPr lang="ar-JO" dirty="0">
                <a:latin typeface="Alexandria" pitchFamily="2" charset="-78"/>
                <a:cs typeface="Alexandria" pitchFamily="2" charset="-78"/>
              </a:rPr>
              <a:t>المجتمع والعينة</a:t>
            </a:r>
            <a:endParaRPr lang="en-US" dirty="0">
              <a:latin typeface="Alexandria" pitchFamily="2" charset="-78"/>
              <a:cs typeface="Alexandria" pitchFamily="2" charset="-78"/>
            </a:endParaRPr>
          </a:p>
        </p:txBody>
      </p:sp>
      <p:sp>
        <p:nvSpPr>
          <p:cNvPr id="14" name="TextBox 13">
            <a:extLst>
              <a:ext uri="{FF2B5EF4-FFF2-40B4-BE49-F238E27FC236}">
                <a16:creationId xmlns:a16="http://schemas.microsoft.com/office/drawing/2014/main" id="{C152107C-9576-D013-36A9-0544790CE9F5}"/>
              </a:ext>
            </a:extLst>
          </p:cNvPr>
          <p:cNvSpPr txBox="1"/>
          <p:nvPr/>
        </p:nvSpPr>
        <p:spPr>
          <a:xfrm>
            <a:off x="901053" y="3747093"/>
            <a:ext cx="6096000" cy="1707519"/>
          </a:xfrm>
          <a:prstGeom prst="rect">
            <a:avLst/>
          </a:prstGeom>
          <a:noFill/>
        </p:spPr>
        <p:txBody>
          <a:bodyPr wrap="square">
            <a:spAutoFit/>
          </a:bodyPr>
          <a:lstStyle/>
          <a:p>
            <a:pPr marL="342900" lvl="0" indent="-342900" algn="r" rtl="1">
              <a:lnSpc>
                <a:spcPct val="150000"/>
              </a:lnSpc>
              <a:buFont typeface="Wingdings" panose="05000000000000000000" pitchFamily="2" charset="2"/>
              <a:buChar char="v"/>
            </a:pPr>
            <a:r>
              <a:rPr lang="ar-JO" dirty="0">
                <a:latin typeface="Alexandria" pitchFamily="2" charset="-78"/>
                <a:cs typeface="Alexandria" pitchFamily="2" charset="-78"/>
              </a:rPr>
              <a:t>المنهج المستخدم</a:t>
            </a:r>
            <a:endParaRPr lang="en-US" dirty="0">
              <a:latin typeface="Alexandria" pitchFamily="2" charset="-78"/>
              <a:cs typeface="Alexandria" pitchFamily="2" charset="-78"/>
            </a:endParaRPr>
          </a:p>
          <a:p>
            <a:pPr marL="342900" lvl="0" indent="-342900" algn="r" rtl="1">
              <a:lnSpc>
                <a:spcPct val="150000"/>
              </a:lnSpc>
              <a:buFont typeface="Wingdings" panose="05000000000000000000" pitchFamily="2" charset="2"/>
              <a:buChar char="v"/>
            </a:pPr>
            <a:r>
              <a:rPr lang="ar-JO" dirty="0">
                <a:latin typeface="Alexandria" pitchFamily="2" charset="-78"/>
                <a:cs typeface="Alexandria" pitchFamily="2" charset="-78"/>
              </a:rPr>
              <a:t>أداة الدراسة</a:t>
            </a:r>
            <a:endParaRPr lang="en-US" dirty="0">
              <a:latin typeface="Alexandria" pitchFamily="2" charset="-78"/>
              <a:cs typeface="Alexandria" pitchFamily="2" charset="-78"/>
            </a:endParaRPr>
          </a:p>
          <a:p>
            <a:pPr marL="342900" lvl="0" indent="-342900" algn="r" rtl="1">
              <a:lnSpc>
                <a:spcPct val="150000"/>
              </a:lnSpc>
              <a:buFont typeface="Wingdings" panose="05000000000000000000" pitchFamily="2" charset="2"/>
              <a:buChar char="v"/>
            </a:pPr>
            <a:r>
              <a:rPr lang="ar-JO" dirty="0">
                <a:latin typeface="Alexandria" pitchFamily="2" charset="-78"/>
                <a:cs typeface="Alexandria" pitchFamily="2" charset="-78"/>
              </a:rPr>
              <a:t>النتائج</a:t>
            </a:r>
            <a:endParaRPr lang="en-US" dirty="0">
              <a:latin typeface="Alexandria" pitchFamily="2" charset="-78"/>
              <a:cs typeface="Alexandria" pitchFamily="2" charset="-78"/>
            </a:endParaRPr>
          </a:p>
          <a:p>
            <a:pPr marL="342900" lvl="0" indent="-342900" algn="r" rtl="1">
              <a:lnSpc>
                <a:spcPct val="150000"/>
              </a:lnSpc>
              <a:buFont typeface="Wingdings" panose="05000000000000000000" pitchFamily="2" charset="2"/>
              <a:buChar char="v"/>
            </a:pPr>
            <a:r>
              <a:rPr lang="ar-JO" dirty="0">
                <a:latin typeface="Alexandria" pitchFamily="2" charset="-78"/>
                <a:cs typeface="Alexandria" pitchFamily="2" charset="-78"/>
              </a:rPr>
              <a:t>التوصيات</a:t>
            </a:r>
            <a:endParaRPr lang="en-US" dirty="0">
              <a:latin typeface="Alexandria" pitchFamily="2" charset="-78"/>
              <a:cs typeface="Alexandria" pitchFamily="2" charset="-78"/>
            </a:endParaRPr>
          </a:p>
        </p:txBody>
      </p:sp>
      <p:sp>
        <p:nvSpPr>
          <p:cNvPr id="3" name="Rectangle 2">
            <a:extLst>
              <a:ext uri="{FF2B5EF4-FFF2-40B4-BE49-F238E27FC236}">
                <a16:creationId xmlns:a16="http://schemas.microsoft.com/office/drawing/2014/main" id="{C65961F0-8F57-A2C1-35E8-962CF980B17C}"/>
              </a:ext>
            </a:extLst>
          </p:cNvPr>
          <p:cNvSpPr/>
          <p:nvPr/>
        </p:nvSpPr>
        <p:spPr>
          <a:xfrm>
            <a:off x="0" y="6371924"/>
            <a:ext cx="12191999" cy="404261"/>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90533788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Google Shape;177;p7">
            <a:extLst>
              <a:ext uri="{FF2B5EF4-FFF2-40B4-BE49-F238E27FC236}">
                <a16:creationId xmlns:a16="http://schemas.microsoft.com/office/drawing/2014/main" id="{D5E8A360-23B3-AD2E-E840-7F37BF6178BE}"/>
              </a:ext>
            </a:extLst>
          </p:cNvPr>
          <p:cNvSpPr/>
          <p:nvPr/>
        </p:nvSpPr>
        <p:spPr>
          <a:xfrm>
            <a:off x="456891" y="1727200"/>
            <a:ext cx="4179764" cy="480291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r" rtl="0">
              <a:spcBef>
                <a:spcPts val="0"/>
              </a:spcBef>
              <a:spcAft>
                <a:spcPts val="0"/>
              </a:spcAft>
              <a:buNone/>
            </a:pPr>
            <a:endParaRPr sz="1800" dirty="0">
              <a:solidFill>
                <a:schemeClr val="lt1"/>
              </a:solidFill>
              <a:latin typeface="Calibri"/>
              <a:ea typeface="Calibri"/>
              <a:cs typeface="Calibri"/>
              <a:sym typeface="Calibri"/>
            </a:endParaRPr>
          </a:p>
        </p:txBody>
      </p:sp>
      <p:sp>
        <p:nvSpPr>
          <p:cNvPr id="8" name="Google Shape;178;p7">
            <a:extLst>
              <a:ext uri="{FF2B5EF4-FFF2-40B4-BE49-F238E27FC236}">
                <a16:creationId xmlns:a16="http://schemas.microsoft.com/office/drawing/2014/main" id="{935926B8-018E-F84F-AE01-B7CA5E689B18}"/>
              </a:ext>
            </a:extLst>
          </p:cNvPr>
          <p:cNvSpPr/>
          <p:nvPr/>
        </p:nvSpPr>
        <p:spPr>
          <a:xfrm>
            <a:off x="766618" y="1885612"/>
            <a:ext cx="11290115" cy="4482637"/>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r" rtl="0">
              <a:spcBef>
                <a:spcPts val="0"/>
              </a:spcBef>
              <a:spcAft>
                <a:spcPts val="0"/>
              </a:spcAft>
              <a:buNone/>
            </a:pPr>
            <a:endParaRPr sz="1800">
              <a:solidFill>
                <a:schemeClr val="lt1"/>
              </a:solidFill>
              <a:latin typeface="Calibri"/>
              <a:ea typeface="Calibri"/>
              <a:cs typeface="Calibri"/>
              <a:sym typeface="Calibri"/>
            </a:endParaRPr>
          </a:p>
        </p:txBody>
      </p:sp>
      <p:sp>
        <p:nvSpPr>
          <p:cNvPr id="2" name="مربع نص 1"/>
          <p:cNvSpPr txBox="1"/>
          <p:nvPr/>
        </p:nvSpPr>
        <p:spPr>
          <a:xfrm>
            <a:off x="766618" y="2070277"/>
            <a:ext cx="11166764" cy="4113306"/>
          </a:xfrm>
          <a:prstGeom prst="rect">
            <a:avLst/>
          </a:prstGeom>
          <a:noFill/>
        </p:spPr>
        <p:txBody>
          <a:bodyPr wrap="square" rtlCol="1">
            <a:spAutoFit/>
          </a:bodyPr>
          <a:lstStyle/>
          <a:p>
            <a:pPr algn="r" rtl="1">
              <a:lnSpc>
                <a:spcPct val="150000"/>
              </a:lnSpc>
            </a:pPr>
            <a:r>
              <a:rPr lang="ar-SA" sz="1600" dirty="0">
                <a:latin typeface="Alexandria" pitchFamily="2" charset="-78"/>
                <a:cs typeface="Alexandria" pitchFamily="2" charset="-78"/>
              </a:rPr>
              <a:t>هذه الجدولة تمكن الباحث من ترتيب البطاقات بحرية، وتصنيفها ضمن فئات واضحة، تمكنه لاحقا من التحليل المقارنة، النقد، وإبراز نواحي الجدة والاختلاف في دراسته الراهنة مقارنة بسابقاتها عملية التصنيف هذه قد تتخذ صورا متعددة أبرزها : </a:t>
            </a:r>
            <a:endParaRPr lang="ar-JO" sz="1600" dirty="0">
              <a:latin typeface="Alexandria" pitchFamily="2" charset="-78"/>
              <a:cs typeface="Alexandria" pitchFamily="2" charset="-78"/>
            </a:endParaRPr>
          </a:p>
          <a:p>
            <a:pPr marL="285750" indent="-285750" algn="r" rtl="1">
              <a:lnSpc>
                <a:spcPct val="150000"/>
              </a:lnSpc>
              <a:buFont typeface="Wingdings" panose="05000000000000000000" pitchFamily="2" charset="2"/>
              <a:buChar char="ü"/>
            </a:pPr>
            <a:r>
              <a:rPr lang="ar-JO" sz="1600" dirty="0">
                <a:latin typeface="Alexandria" pitchFamily="2" charset="-78"/>
                <a:cs typeface="Alexandria" pitchFamily="2" charset="-78"/>
              </a:rPr>
              <a:t>- </a:t>
            </a:r>
            <a:r>
              <a:rPr lang="ar-SA" sz="1600" dirty="0">
                <a:latin typeface="Alexandria" pitchFamily="2" charset="-78"/>
                <a:cs typeface="Alexandria" pitchFamily="2" charset="-78"/>
              </a:rPr>
              <a:t>التصنيف الزماني: من خلاله يرتب الباحث دراساته بدءاً بالأقدم وانتهاء بالأحدث، أو ضمن حقب تاريخية متوالية، تتضح من خلالها التطورات الحاصلة في معالجة الموضوع، شريطة أن ينتهي في الأخير إلى إبراز الإضافة المعرفية المميزة التي تقدمها دراسته الراهنة مقارنة بما قدمته الدراسات السابقة.</a:t>
            </a:r>
            <a:endParaRPr lang="en-US" sz="1600" dirty="0">
              <a:latin typeface="Alexandria" pitchFamily="2" charset="-78"/>
              <a:cs typeface="Alexandria" pitchFamily="2" charset="-78"/>
            </a:endParaRPr>
          </a:p>
          <a:p>
            <a:pPr marL="285750" indent="-285750" algn="r" rtl="1">
              <a:lnSpc>
                <a:spcPct val="150000"/>
              </a:lnSpc>
              <a:buFont typeface="Wingdings" panose="05000000000000000000" pitchFamily="2" charset="2"/>
              <a:buChar char="ü"/>
            </a:pPr>
            <a:r>
              <a:rPr lang="ar-JO" sz="1600" dirty="0">
                <a:latin typeface="Alexandria" pitchFamily="2" charset="-78"/>
                <a:cs typeface="Alexandria" pitchFamily="2" charset="-78"/>
              </a:rPr>
              <a:t>- </a:t>
            </a:r>
            <a:r>
              <a:rPr lang="ar-SA" sz="1600" dirty="0">
                <a:latin typeface="Alexandria" pitchFamily="2" charset="-78"/>
                <a:cs typeface="Alexandria" pitchFamily="2" charset="-78"/>
              </a:rPr>
              <a:t>التصنيف المكاني: من خلاله يصنف الباحث دراساته إلى محلية وعربية وأجنبية، مبرزا الاختلافات الحاصلة في معالجة الموضوع، والتي يمكن عزوها إلى اختلاف ظروف البيئة الاجتماعية والثقافية، شريطة أن ينتهي في الأخير إلى البرهنة على أهمية إجراء المزيد من الدراسات في بيئته المحلية. </a:t>
            </a:r>
            <a:endParaRPr lang="en-US" sz="1600" dirty="0">
              <a:latin typeface="Alexandria" pitchFamily="2" charset="-78"/>
              <a:cs typeface="Alexandria" pitchFamily="2" charset="-78"/>
            </a:endParaRPr>
          </a:p>
          <a:p>
            <a:pPr marL="285750" indent="-285750" algn="r" rtl="1">
              <a:lnSpc>
                <a:spcPct val="150000"/>
              </a:lnSpc>
              <a:buFont typeface="Wingdings" panose="05000000000000000000" pitchFamily="2" charset="2"/>
              <a:buChar char="ü"/>
            </a:pPr>
            <a:r>
              <a:rPr lang="ar-JO" sz="1600" dirty="0">
                <a:latin typeface="Alexandria" pitchFamily="2" charset="-78"/>
                <a:cs typeface="Alexandria" pitchFamily="2" charset="-78"/>
              </a:rPr>
              <a:t>- </a:t>
            </a:r>
            <a:r>
              <a:rPr lang="ar-SA" sz="1600" dirty="0">
                <a:latin typeface="Alexandria" pitchFamily="2" charset="-78"/>
                <a:cs typeface="Alexandria" pitchFamily="2" charset="-78"/>
              </a:rPr>
              <a:t>التصنيف بناء على تساؤلات الدراسة من خلاله يصنف الباحث دراساته إلى فئات بالاعتماد على التساؤلات الرئيسة التي تنطلق منها دراسته مثل هذا التصنيف يساعد الباحث على إبراز أبعاد الموضوع التي تناولتها الدراسات السابقة، وتلك التي لم يجر تناولها بالشكل الكافي، والتي تحدد على ضوئها اختياره لإشكالية دراسته الراهنة. </a:t>
            </a:r>
            <a:endParaRPr lang="en-US" sz="1600" dirty="0">
              <a:latin typeface="Alexandria" pitchFamily="2" charset="-78"/>
              <a:cs typeface="Alexandria" pitchFamily="2" charset="-78"/>
            </a:endParaRPr>
          </a:p>
        </p:txBody>
      </p:sp>
      <p:sp>
        <p:nvSpPr>
          <p:cNvPr id="3" name="Rectangle 2">
            <a:extLst>
              <a:ext uri="{FF2B5EF4-FFF2-40B4-BE49-F238E27FC236}">
                <a16:creationId xmlns:a16="http://schemas.microsoft.com/office/drawing/2014/main" id="{9B8F25F7-281F-81CC-81B7-EAD5F6ABE0B8}"/>
              </a:ext>
            </a:extLst>
          </p:cNvPr>
          <p:cNvSpPr/>
          <p:nvPr/>
        </p:nvSpPr>
        <p:spPr>
          <a:xfrm>
            <a:off x="0" y="6371924"/>
            <a:ext cx="12191999" cy="404261"/>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01270972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177;p7">
            <a:extLst>
              <a:ext uri="{FF2B5EF4-FFF2-40B4-BE49-F238E27FC236}">
                <a16:creationId xmlns:a16="http://schemas.microsoft.com/office/drawing/2014/main" id="{9B311C02-B4B1-4538-385F-0F4D29DD8421}"/>
              </a:ext>
            </a:extLst>
          </p:cNvPr>
          <p:cNvSpPr/>
          <p:nvPr/>
        </p:nvSpPr>
        <p:spPr>
          <a:xfrm>
            <a:off x="456892" y="1642590"/>
            <a:ext cx="4128422" cy="46510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r" rtl="0">
              <a:spcBef>
                <a:spcPts val="0"/>
              </a:spcBef>
              <a:spcAft>
                <a:spcPts val="0"/>
              </a:spcAft>
              <a:buNone/>
            </a:pPr>
            <a:endParaRPr sz="1800" dirty="0">
              <a:solidFill>
                <a:schemeClr val="lt1"/>
              </a:solidFill>
              <a:latin typeface="Calibri"/>
              <a:ea typeface="Calibri"/>
              <a:cs typeface="Calibri"/>
              <a:sym typeface="Calibri"/>
            </a:endParaRPr>
          </a:p>
        </p:txBody>
      </p:sp>
      <p:sp>
        <p:nvSpPr>
          <p:cNvPr id="4" name="Google Shape;178;p7">
            <a:extLst>
              <a:ext uri="{FF2B5EF4-FFF2-40B4-BE49-F238E27FC236}">
                <a16:creationId xmlns:a16="http://schemas.microsoft.com/office/drawing/2014/main" id="{78CC130A-997F-6F6B-A6E5-E5F155985932}"/>
              </a:ext>
            </a:extLst>
          </p:cNvPr>
          <p:cNvSpPr/>
          <p:nvPr/>
        </p:nvSpPr>
        <p:spPr>
          <a:xfrm>
            <a:off x="901053" y="1885612"/>
            <a:ext cx="11155680" cy="412887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r" rtl="0">
              <a:spcBef>
                <a:spcPts val="0"/>
              </a:spcBef>
              <a:spcAft>
                <a:spcPts val="0"/>
              </a:spcAft>
              <a:buNone/>
            </a:pPr>
            <a:endParaRPr sz="1800">
              <a:solidFill>
                <a:schemeClr val="lt1"/>
              </a:solidFill>
              <a:latin typeface="Calibri"/>
              <a:ea typeface="Calibri"/>
              <a:cs typeface="Calibri"/>
              <a:sym typeface="Calibri"/>
            </a:endParaRPr>
          </a:p>
        </p:txBody>
      </p:sp>
      <p:sp>
        <p:nvSpPr>
          <p:cNvPr id="2" name="مربع نص 1"/>
          <p:cNvSpPr txBox="1"/>
          <p:nvPr/>
        </p:nvSpPr>
        <p:spPr>
          <a:xfrm>
            <a:off x="1047749" y="2163110"/>
            <a:ext cx="10869571" cy="3374706"/>
          </a:xfrm>
          <a:prstGeom prst="rect">
            <a:avLst/>
          </a:prstGeom>
          <a:noFill/>
        </p:spPr>
        <p:txBody>
          <a:bodyPr wrap="square" rtlCol="1">
            <a:spAutoFit/>
          </a:bodyPr>
          <a:lstStyle/>
          <a:p>
            <a:pPr marL="342900" indent="-342900" algn="r" rtl="1">
              <a:lnSpc>
                <a:spcPct val="150000"/>
              </a:lnSpc>
              <a:buFont typeface="Wingdings" panose="05000000000000000000" pitchFamily="2" charset="2"/>
              <a:buChar char="ü"/>
            </a:pPr>
            <a:r>
              <a:rPr lang="ar-SA" sz="1600" dirty="0">
                <a:latin typeface="Alexandria" pitchFamily="2" charset="-78"/>
                <a:cs typeface="Alexandria" pitchFamily="2" charset="-78"/>
              </a:rPr>
              <a:t>التصنيف بناء على فرضيات الدراسة من خلاله يصنف الباحث دراساته إلى فئات بالاعتماد على الفرضيات الرئيسة التي يحاول اختبار مصداقيتها. مثل هذا التصنيف يساعد الباحث على إبراز النتائج التي انتهت إليها الدراسات السابقة، والتي سيعتمد عليها لاحقا في مقارنة نتائج دراسته. </a:t>
            </a:r>
            <a:endParaRPr lang="en-US" sz="1600" dirty="0">
              <a:latin typeface="Alexandria" pitchFamily="2" charset="-78"/>
              <a:cs typeface="Alexandria" pitchFamily="2" charset="-78"/>
            </a:endParaRPr>
          </a:p>
          <a:p>
            <a:pPr marL="342900" indent="-342900" algn="r" rtl="1">
              <a:lnSpc>
                <a:spcPct val="150000"/>
              </a:lnSpc>
              <a:buFont typeface="Wingdings" panose="05000000000000000000" pitchFamily="2" charset="2"/>
              <a:buChar char="ü"/>
            </a:pPr>
            <a:r>
              <a:rPr lang="ar-SA" sz="1600" dirty="0">
                <a:latin typeface="Alexandria" pitchFamily="2" charset="-78"/>
                <a:cs typeface="Alexandria" pitchFamily="2" charset="-78"/>
              </a:rPr>
              <a:t>التصنيف بناء على نتائج الدراسة من خلاله يصنف الباحث دراساته إلى فئات بالاعتماد على الاختلاف في النتائج التي خلصت إليها مثل هذا التصنيف يمكن أن يستغله الباحث في البرهنة على أهمية دراسته الراهنة من حيث هي جهد بحثي موجه أساسا لاختبار مصداقية هذه النتائج.</a:t>
            </a:r>
            <a:endParaRPr lang="en-US" sz="1600" dirty="0">
              <a:latin typeface="Alexandria" pitchFamily="2" charset="-78"/>
              <a:cs typeface="Alexandria" pitchFamily="2" charset="-78"/>
            </a:endParaRPr>
          </a:p>
          <a:p>
            <a:pPr marL="342900" indent="-342900" algn="r" rtl="1">
              <a:lnSpc>
                <a:spcPct val="150000"/>
              </a:lnSpc>
              <a:buFont typeface="Wingdings" panose="05000000000000000000" pitchFamily="2" charset="2"/>
              <a:buChar char="ü"/>
            </a:pPr>
            <a:r>
              <a:rPr lang="ar-SA" sz="1600" dirty="0">
                <a:latin typeface="Alexandria" pitchFamily="2" charset="-78"/>
                <a:cs typeface="Alexandria" pitchFamily="2" charset="-78"/>
              </a:rPr>
              <a:t> التصنيف بناء على الإجراءات المنهجية للدراسة: من خلاله يصنف الباحث دراساته إلى فئات بالاعتماد على الاختلاف في إجراءاتها المنهجية الكمية والكيفية. مثل هذا التصنيف يمكن أن يستغله الباحث في البرهنة على أهمية دراسته الراهنة بالنظر إلى كونها تعتمد على إجراءات منهجية مغايرة، أو أكثر دقة وملاءمة لموضوع البحث. </a:t>
            </a:r>
            <a:endParaRPr lang="en-US" sz="1600" dirty="0">
              <a:latin typeface="Alexandria" pitchFamily="2" charset="-78"/>
              <a:cs typeface="Alexandria" pitchFamily="2" charset="-78"/>
            </a:endParaRPr>
          </a:p>
        </p:txBody>
      </p:sp>
      <p:sp>
        <p:nvSpPr>
          <p:cNvPr id="5" name="Rectangle 4">
            <a:extLst>
              <a:ext uri="{FF2B5EF4-FFF2-40B4-BE49-F238E27FC236}">
                <a16:creationId xmlns:a16="http://schemas.microsoft.com/office/drawing/2014/main" id="{90F5EF96-E78E-B37A-BEEA-1D5C36B6C1DD}"/>
              </a:ext>
            </a:extLst>
          </p:cNvPr>
          <p:cNvSpPr/>
          <p:nvPr/>
        </p:nvSpPr>
        <p:spPr>
          <a:xfrm>
            <a:off x="0" y="6371924"/>
            <a:ext cx="12191999" cy="404261"/>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45495635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177;p7">
            <a:extLst>
              <a:ext uri="{FF2B5EF4-FFF2-40B4-BE49-F238E27FC236}">
                <a16:creationId xmlns:a16="http://schemas.microsoft.com/office/drawing/2014/main" id="{9526202F-459F-053E-D3B4-4C5E87488776}"/>
              </a:ext>
            </a:extLst>
          </p:cNvPr>
          <p:cNvSpPr/>
          <p:nvPr/>
        </p:nvSpPr>
        <p:spPr>
          <a:xfrm>
            <a:off x="456892" y="1642590"/>
            <a:ext cx="4128422" cy="46510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r" rtl="0">
              <a:spcBef>
                <a:spcPts val="0"/>
              </a:spcBef>
              <a:spcAft>
                <a:spcPts val="0"/>
              </a:spcAft>
              <a:buNone/>
            </a:pPr>
            <a:endParaRPr sz="1800" dirty="0">
              <a:solidFill>
                <a:schemeClr val="lt1"/>
              </a:solidFill>
              <a:latin typeface="Calibri"/>
              <a:ea typeface="Calibri"/>
              <a:cs typeface="Calibri"/>
              <a:sym typeface="Calibri"/>
            </a:endParaRPr>
          </a:p>
        </p:txBody>
      </p:sp>
      <p:sp>
        <p:nvSpPr>
          <p:cNvPr id="4" name="Google Shape;178;p7">
            <a:extLst>
              <a:ext uri="{FF2B5EF4-FFF2-40B4-BE49-F238E27FC236}">
                <a16:creationId xmlns:a16="http://schemas.microsoft.com/office/drawing/2014/main" id="{1830813F-C0AA-61D7-1B16-10DD9CB906F9}"/>
              </a:ext>
            </a:extLst>
          </p:cNvPr>
          <p:cNvSpPr/>
          <p:nvPr/>
        </p:nvSpPr>
        <p:spPr>
          <a:xfrm>
            <a:off x="901053" y="1885612"/>
            <a:ext cx="11155680" cy="412887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r" rtl="0">
              <a:spcBef>
                <a:spcPts val="0"/>
              </a:spcBef>
              <a:spcAft>
                <a:spcPts val="0"/>
              </a:spcAft>
              <a:buNone/>
            </a:pPr>
            <a:endParaRPr sz="1800">
              <a:solidFill>
                <a:schemeClr val="lt1"/>
              </a:solidFill>
              <a:latin typeface="Calibri"/>
              <a:ea typeface="Calibri"/>
              <a:cs typeface="Calibri"/>
              <a:sym typeface="Calibri"/>
            </a:endParaRPr>
          </a:p>
        </p:txBody>
      </p:sp>
      <p:sp>
        <p:nvSpPr>
          <p:cNvPr id="2" name="مربع نص 1"/>
          <p:cNvSpPr txBox="1"/>
          <p:nvPr/>
        </p:nvSpPr>
        <p:spPr>
          <a:xfrm>
            <a:off x="1105484" y="2193594"/>
            <a:ext cx="10746817" cy="3369512"/>
          </a:xfrm>
          <a:prstGeom prst="rect">
            <a:avLst/>
          </a:prstGeom>
          <a:noFill/>
        </p:spPr>
        <p:txBody>
          <a:bodyPr wrap="square" rtlCol="1">
            <a:spAutoFit/>
          </a:bodyPr>
          <a:lstStyle/>
          <a:p>
            <a:pPr algn="r" rtl="1">
              <a:lnSpc>
                <a:spcPct val="150000"/>
              </a:lnSpc>
            </a:pPr>
            <a:r>
              <a:rPr lang="ar-SA" dirty="0">
                <a:latin typeface="Alexandria" pitchFamily="2" charset="-78"/>
                <a:cs typeface="Alexandria" pitchFamily="2" charset="-78"/>
              </a:rPr>
              <a:t>وقد يجمع الباحث بين أكثر من معيار تصنيفي في مراجعة دراساته السابقة، كأن يصنف دراساته بناء على المعيار المكاني، وضمن كل فئة تصنيفية (محلية عربية، أجنبية) يعرض الدراسات السابقة مرتبة زمنيا من الأقدم إلى الأحدث. </a:t>
            </a:r>
            <a:endParaRPr lang="en-US" dirty="0">
              <a:latin typeface="Alexandria" pitchFamily="2" charset="-78"/>
              <a:cs typeface="Alexandria" pitchFamily="2" charset="-78"/>
            </a:endParaRPr>
          </a:p>
          <a:p>
            <a:pPr algn="r" rtl="1">
              <a:lnSpc>
                <a:spcPct val="150000"/>
              </a:lnSpc>
            </a:pPr>
            <a:r>
              <a:rPr lang="ar-SA" dirty="0">
                <a:latin typeface="Alexandria" pitchFamily="2" charset="-78"/>
                <a:cs typeface="Alexandria" pitchFamily="2" charset="-78"/>
              </a:rPr>
              <a:t>إن النمطية في التصنيف التي تطبع أغلب الرسائل والأطروحات الجامعية المجازة بالجامعات العربية، وكذلك المقالات المنشورة في المجلات العلمية المحكمة، تؤكد أن عددا هاما من الباحثين لا يدرك بالقدر الكافي أن تصنيف الدراسات السابقة لا يخضع لنمط واحد متفرد ، وأنه يمثل عملا إبداعيا، يعكس ذكاء الباحث، وعمق قراءاته، وقدرته على استكشاف جوانب الموضوع التي عالجتها الدراسات السابقة، من خلال جمعه للدراسات التي تناقش الفكرة نفسها.</a:t>
            </a:r>
            <a:endParaRPr lang="en-US" dirty="0">
              <a:latin typeface="Alexandria" pitchFamily="2" charset="-78"/>
              <a:cs typeface="Alexandria" pitchFamily="2" charset="-78"/>
            </a:endParaRPr>
          </a:p>
        </p:txBody>
      </p:sp>
      <p:sp>
        <p:nvSpPr>
          <p:cNvPr id="5" name="Rectangle 4">
            <a:extLst>
              <a:ext uri="{FF2B5EF4-FFF2-40B4-BE49-F238E27FC236}">
                <a16:creationId xmlns:a16="http://schemas.microsoft.com/office/drawing/2014/main" id="{F16B2153-7BBA-9093-88AC-38851452BDF5}"/>
              </a:ext>
            </a:extLst>
          </p:cNvPr>
          <p:cNvSpPr/>
          <p:nvPr/>
        </p:nvSpPr>
        <p:spPr>
          <a:xfrm>
            <a:off x="0" y="6371924"/>
            <a:ext cx="12191999" cy="404261"/>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61227415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Google Shape;177;p7">
            <a:extLst>
              <a:ext uri="{FF2B5EF4-FFF2-40B4-BE49-F238E27FC236}">
                <a16:creationId xmlns:a16="http://schemas.microsoft.com/office/drawing/2014/main" id="{A81B3C6E-236F-AC59-D82B-F97221530604}"/>
              </a:ext>
            </a:extLst>
          </p:cNvPr>
          <p:cNvSpPr/>
          <p:nvPr/>
        </p:nvSpPr>
        <p:spPr>
          <a:xfrm>
            <a:off x="456892" y="1642590"/>
            <a:ext cx="4128422" cy="46510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r" rtl="0">
              <a:spcBef>
                <a:spcPts val="0"/>
              </a:spcBef>
              <a:spcAft>
                <a:spcPts val="0"/>
              </a:spcAft>
              <a:buNone/>
            </a:pPr>
            <a:endParaRPr sz="1800" dirty="0">
              <a:solidFill>
                <a:schemeClr val="lt1"/>
              </a:solidFill>
              <a:latin typeface="Calibri"/>
              <a:ea typeface="Calibri"/>
              <a:cs typeface="Calibri"/>
              <a:sym typeface="Calibri"/>
            </a:endParaRPr>
          </a:p>
        </p:txBody>
      </p:sp>
      <p:sp>
        <p:nvSpPr>
          <p:cNvPr id="6" name="Google Shape;178;p7">
            <a:extLst>
              <a:ext uri="{FF2B5EF4-FFF2-40B4-BE49-F238E27FC236}">
                <a16:creationId xmlns:a16="http://schemas.microsoft.com/office/drawing/2014/main" id="{3FA513E9-4B94-251C-C6F3-221E25799AE6}"/>
              </a:ext>
            </a:extLst>
          </p:cNvPr>
          <p:cNvSpPr/>
          <p:nvPr/>
        </p:nvSpPr>
        <p:spPr>
          <a:xfrm>
            <a:off x="901053" y="1885612"/>
            <a:ext cx="11155680" cy="412887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r" rtl="0">
              <a:spcBef>
                <a:spcPts val="0"/>
              </a:spcBef>
              <a:spcAft>
                <a:spcPts val="0"/>
              </a:spcAft>
              <a:buNone/>
            </a:pPr>
            <a:endParaRPr sz="1800">
              <a:solidFill>
                <a:schemeClr val="lt1"/>
              </a:solidFill>
              <a:latin typeface="Calibri"/>
              <a:ea typeface="Calibri"/>
              <a:cs typeface="Calibri"/>
              <a:sym typeface="Calibri"/>
            </a:endParaRPr>
          </a:p>
        </p:txBody>
      </p:sp>
      <p:sp>
        <p:nvSpPr>
          <p:cNvPr id="7" name="TextBox 6">
            <a:extLst>
              <a:ext uri="{FF2B5EF4-FFF2-40B4-BE49-F238E27FC236}">
                <a16:creationId xmlns:a16="http://schemas.microsoft.com/office/drawing/2014/main" id="{6EBB0AFD-E293-2237-0188-108B1949EDCD}"/>
              </a:ext>
            </a:extLst>
          </p:cNvPr>
          <p:cNvSpPr txBox="1"/>
          <p:nvPr/>
        </p:nvSpPr>
        <p:spPr>
          <a:xfrm>
            <a:off x="3427162" y="360418"/>
            <a:ext cx="4575794" cy="400110"/>
          </a:xfrm>
          <a:prstGeom prst="rect">
            <a:avLst/>
          </a:prstGeom>
          <a:noFill/>
        </p:spPr>
        <p:txBody>
          <a:bodyPr wrap="square">
            <a:spAutoFit/>
          </a:bodyPr>
          <a:lstStyle/>
          <a:p>
            <a:pPr algn="ctr" rtl="1"/>
            <a:r>
              <a:rPr lang="ar-SA" sz="2000" b="1" dirty="0">
                <a:solidFill>
                  <a:srgbClr val="00AEEF"/>
                </a:solidFill>
                <a:latin typeface="Alexandria" pitchFamily="2" charset="-78"/>
                <a:ea typeface="Calibri"/>
                <a:cs typeface="Alexandria" pitchFamily="2" charset="-78"/>
                <a:sym typeface="Calibri"/>
              </a:rPr>
              <a:t>معايير نقد الدراسات السابقة</a:t>
            </a:r>
          </a:p>
        </p:txBody>
      </p:sp>
      <p:sp>
        <p:nvSpPr>
          <p:cNvPr id="2" name="مربع نص 1"/>
          <p:cNvSpPr txBox="1"/>
          <p:nvPr/>
        </p:nvSpPr>
        <p:spPr>
          <a:xfrm>
            <a:off x="1089891" y="2261396"/>
            <a:ext cx="10645217" cy="2954014"/>
          </a:xfrm>
          <a:prstGeom prst="rect">
            <a:avLst/>
          </a:prstGeom>
          <a:noFill/>
        </p:spPr>
        <p:txBody>
          <a:bodyPr wrap="square" rtlCol="1">
            <a:spAutoFit/>
          </a:bodyPr>
          <a:lstStyle/>
          <a:p>
            <a:pPr algn="r" rtl="1">
              <a:lnSpc>
                <a:spcPct val="150000"/>
              </a:lnSpc>
            </a:pPr>
            <a:r>
              <a:rPr lang="ar-SA" dirty="0">
                <a:latin typeface="Alexandria" pitchFamily="2" charset="-78"/>
                <a:cs typeface="Alexandria" pitchFamily="2" charset="-78"/>
              </a:rPr>
              <a:t>تعد القدرة على نقد الدراسات السابقة، والكشف عن الثغرات المعرفية الموجودة فيها، إحدى المهارات الأساسية التي يجب على الباحث أن يمتلكها، حتى ينجح في طرح تساؤلات تتسم بالجدة المعرفية والأصالة البحثية تنصب هذه المراجعة النقدية على مستويات عدة منها ما يتعلق بمحتوى الدراسة، ووضوح الأهداف التي ترصدها. ومنها ما يرتبط بسلامة إجراءاتها المنهجية ومدى ملاءمتها لتحقيق الأهداف المعلن عنها. ومنها ما ينصب على دقة الأساليب الإحصائية، ومدى ملاءمتها لاختبار الفرضيات البحثية، وقياس صدق وثبات الأدوات المستخدمة. ومنها ما يتعلق بمصداقية النتائج المحققة، ومدى ارتباطها بالإطار النظري والدراسات السابقة المتوافرة عن موضوع الدراسة.</a:t>
            </a:r>
            <a:endParaRPr lang="en-US" dirty="0">
              <a:latin typeface="Alexandria" pitchFamily="2" charset="-78"/>
              <a:cs typeface="Alexandria" pitchFamily="2" charset="-78"/>
            </a:endParaRPr>
          </a:p>
        </p:txBody>
      </p:sp>
      <p:sp>
        <p:nvSpPr>
          <p:cNvPr id="3" name="Rectangle 2">
            <a:extLst>
              <a:ext uri="{FF2B5EF4-FFF2-40B4-BE49-F238E27FC236}">
                <a16:creationId xmlns:a16="http://schemas.microsoft.com/office/drawing/2014/main" id="{2BFC21BC-B20E-E36D-E88D-75CA91D35672}"/>
              </a:ext>
            </a:extLst>
          </p:cNvPr>
          <p:cNvSpPr/>
          <p:nvPr/>
        </p:nvSpPr>
        <p:spPr>
          <a:xfrm>
            <a:off x="0" y="6371924"/>
            <a:ext cx="12191999" cy="404261"/>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86108315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Google Shape;177;p7">
            <a:extLst>
              <a:ext uri="{FF2B5EF4-FFF2-40B4-BE49-F238E27FC236}">
                <a16:creationId xmlns:a16="http://schemas.microsoft.com/office/drawing/2014/main" id="{51B8F1F4-C563-B38B-1E60-43CBE52ADB85}"/>
              </a:ext>
            </a:extLst>
          </p:cNvPr>
          <p:cNvSpPr/>
          <p:nvPr/>
        </p:nvSpPr>
        <p:spPr>
          <a:xfrm>
            <a:off x="456892" y="1642590"/>
            <a:ext cx="4128422" cy="46510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r" rtl="0">
              <a:spcBef>
                <a:spcPts val="0"/>
              </a:spcBef>
              <a:spcAft>
                <a:spcPts val="0"/>
              </a:spcAft>
              <a:buNone/>
            </a:pPr>
            <a:endParaRPr sz="1800" dirty="0">
              <a:solidFill>
                <a:schemeClr val="lt1"/>
              </a:solidFill>
              <a:latin typeface="Calibri"/>
              <a:ea typeface="Calibri"/>
              <a:cs typeface="Calibri"/>
              <a:sym typeface="Calibri"/>
            </a:endParaRPr>
          </a:p>
        </p:txBody>
      </p:sp>
      <p:sp>
        <p:nvSpPr>
          <p:cNvPr id="6" name="Google Shape;178;p7">
            <a:extLst>
              <a:ext uri="{FF2B5EF4-FFF2-40B4-BE49-F238E27FC236}">
                <a16:creationId xmlns:a16="http://schemas.microsoft.com/office/drawing/2014/main" id="{1938DCBF-0945-552A-D0F3-6183C5098B28}"/>
              </a:ext>
            </a:extLst>
          </p:cNvPr>
          <p:cNvSpPr/>
          <p:nvPr/>
        </p:nvSpPr>
        <p:spPr>
          <a:xfrm>
            <a:off x="901053" y="1885612"/>
            <a:ext cx="11155680" cy="412887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r" rtl="0">
              <a:spcBef>
                <a:spcPts val="0"/>
              </a:spcBef>
              <a:spcAft>
                <a:spcPts val="0"/>
              </a:spcAft>
              <a:buNone/>
            </a:pPr>
            <a:endParaRPr sz="1800">
              <a:solidFill>
                <a:schemeClr val="lt1"/>
              </a:solidFill>
              <a:latin typeface="Calibri"/>
              <a:ea typeface="Calibri"/>
              <a:cs typeface="Calibri"/>
              <a:sym typeface="Calibri"/>
            </a:endParaRPr>
          </a:p>
        </p:txBody>
      </p:sp>
      <p:sp>
        <p:nvSpPr>
          <p:cNvPr id="7" name="TextBox 6">
            <a:extLst>
              <a:ext uri="{FF2B5EF4-FFF2-40B4-BE49-F238E27FC236}">
                <a16:creationId xmlns:a16="http://schemas.microsoft.com/office/drawing/2014/main" id="{8CCDCB93-9CC2-18BB-C736-91FC5DE2984A}"/>
              </a:ext>
            </a:extLst>
          </p:cNvPr>
          <p:cNvSpPr txBox="1"/>
          <p:nvPr/>
        </p:nvSpPr>
        <p:spPr>
          <a:xfrm>
            <a:off x="3427162" y="360418"/>
            <a:ext cx="4575794" cy="400110"/>
          </a:xfrm>
          <a:prstGeom prst="rect">
            <a:avLst/>
          </a:prstGeom>
          <a:noFill/>
        </p:spPr>
        <p:txBody>
          <a:bodyPr wrap="square">
            <a:spAutoFit/>
          </a:bodyPr>
          <a:lstStyle/>
          <a:p>
            <a:pPr algn="ctr" rtl="1"/>
            <a:r>
              <a:rPr lang="ar-SA" sz="2000" b="1" dirty="0">
                <a:solidFill>
                  <a:srgbClr val="00AEEF"/>
                </a:solidFill>
                <a:latin typeface="Alexandria" pitchFamily="2" charset="-78"/>
                <a:ea typeface="Calibri"/>
                <a:cs typeface="Alexandria" pitchFamily="2" charset="-78"/>
                <a:sym typeface="Calibri"/>
              </a:rPr>
              <a:t>معايير نقد الدراسات السابقة</a:t>
            </a:r>
          </a:p>
        </p:txBody>
      </p:sp>
      <p:sp>
        <p:nvSpPr>
          <p:cNvPr id="2" name="مربع نص 1"/>
          <p:cNvSpPr txBox="1"/>
          <p:nvPr/>
        </p:nvSpPr>
        <p:spPr>
          <a:xfrm>
            <a:off x="1100581" y="1955943"/>
            <a:ext cx="10756623" cy="3785011"/>
          </a:xfrm>
          <a:prstGeom prst="rect">
            <a:avLst/>
          </a:prstGeom>
          <a:noFill/>
        </p:spPr>
        <p:txBody>
          <a:bodyPr wrap="square" rtlCol="1">
            <a:spAutoFit/>
          </a:bodyPr>
          <a:lstStyle/>
          <a:p>
            <a:pPr marL="342900" indent="-342900" algn="r" rtl="1">
              <a:lnSpc>
                <a:spcPct val="150000"/>
              </a:lnSpc>
              <a:buFont typeface="Wingdings" panose="05000000000000000000" pitchFamily="2" charset="2"/>
              <a:buChar char="v"/>
            </a:pPr>
            <a:r>
              <a:rPr lang="ar-SA" dirty="0">
                <a:latin typeface="Alexandria" pitchFamily="2" charset="-78"/>
                <a:cs typeface="Alexandria" pitchFamily="2" charset="-78"/>
              </a:rPr>
              <a:t>ما هي جوانب الموضوع التي استطاعت الدراسة السابقة استكشافها؟ وماهي الجوانب التي لا تزال حديثة؟</a:t>
            </a:r>
            <a:endParaRPr lang="en-US" dirty="0">
              <a:latin typeface="Alexandria" pitchFamily="2" charset="-78"/>
              <a:cs typeface="Alexandria" pitchFamily="2" charset="-78"/>
            </a:endParaRPr>
          </a:p>
          <a:p>
            <a:pPr marL="342900" indent="-342900" algn="r" rtl="1">
              <a:lnSpc>
                <a:spcPct val="150000"/>
              </a:lnSpc>
              <a:buFont typeface="Wingdings" panose="05000000000000000000" pitchFamily="2" charset="2"/>
              <a:buChar char="v"/>
            </a:pPr>
            <a:r>
              <a:rPr lang="ar-SA" dirty="0">
                <a:latin typeface="Alexandria" pitchFamily="2" charset="-78"/>
                <a:cs typeface="Alexandria" pitchFamily="2" charset="-78"/>
              </a:rPr>
              <a:t> هل انطلقت الدراسة السابقة من إطار نظري مناسب لصياغة الفرضيات وتحديد طبيعة العلاقة بين المتغيرات؟</a:t>
            </a:r>
            <a:endParaRPr lang="en-US" dirty="0">
              <a:latin typeface="Alexandria" pitchFamily="2" charset="-78"/>
              <a:cs typeface="Alexandria" pitchFamily="2" charset="-78"/>
            </a:endParaRPr>
          </a:p>
          <a:p>
            <a:pPr marL="342900" indent="-342900" algn="r" rtl="1">
              <a:lnSpc>
                <a:spcPct val="150000"/>
              </a:lnSpc>
              <a:buFont typeface="Wingdings" panose="05000000000000000000" pitchFamily="2" charset="2"/>
              <a:buChar char="v"/>
            </a:pPr>
            <a:r>
              <a:rPr lang="ar-SA" dirty="0">
                <a:latin typeface="Alexandria" pitchFamily="2" charset="-78"/>
                <a:cs typeface="Alexandria" pitchFamily="2" charset="-78"/>
              </a:rPr>
              <a:t>هل وفقت الدراسة السابقة في اختيار المناهج البحثية المناسبة للإجابة عن تساؤلات البحث؟ </a:t>
            </a:r>
            <a:endParaRPr lang="en-US" dirty="0">
              <a:latin typeface="Alexandria" pitchFamily="2" charset="-78"/>
              <a:cs typeface="Alexandria" pitchFamily="2" charset="-78"/>
            </a:endParaRPr>
          </a:p>
          <a:p>
            <a:pPr marL="342900" indent="-342900" algn="r" rtl="1">
              <a:lnSpc>
                <a:spcPct val="150000"/>
              </a:lnSpc>
              <a:buFont typeface="Wingdings" panose="05000000000000000000" pitchFamily="2" charset="2"/>
              <a:buChar char="v"/>
            </a:pPr>
            <a:r>
              <a:rPr lang="ar-SA" dirty="0">
                <a:latin typeface="Alexandria" pitchFamily="2" charset="-78"/>
                <a:cs typeface="Alexandria" pitchFamily="2" charset="-78"/>
              </a:rPr>
              <a:t> هل جاءت عينة الدراسة ممثلة لخصائص مجتمع البحث تمثيلا صادقا ؟ وهل كان حجمها مناسباً؟ </a:t>
            </a:r>
            <a:endParaRPr lang="en-US" dirty="0">
              <a:latin typeface="Alexandria" pitchFamily="2" charset="-78"/>
              <a:cs typeface="Alexandria" pitchFamily="2" charset="-78"/>
            </a:endParaRPr>
          </a:p>
          <a:p>
            <a:pPr marL="342900" indent="-342900" algn="r" rtl="1">
              <a:lnSpc>
                <a:spcPct val="150000"/>
              </a:lnSpc>
              <a:buFont typeface="Wingdings" panose="05000000000000000000" pitchFamily="2" charset="2"/>
              <a:buChar char="v"/>
            </a:pPr>
            <a:r>
              <a:rPr lang="ar-SA" dirty="0">
                <a:latin typeface="Alexandria" pitchFamily="2" charset="-78"/>
                <a:cs typeface="Alexandria" pitchFamily="2" charset="-78"/>
              </a:rPr>
              <a:t> هل تستجيب أدوات الدراسة المستخدمة لشروط الصدق والثبات؟ </a:t>
            </a:r>
            <a:endParaRPr lang="en-US" dirty="0">
              <a:latin typeface="Alexandria" pitchFamily="2" charset="-78"/>
              <a:cs typeface="Alexandria" pitchFamily="2" charset="-78"/>
            </a:endParaRPr>
          </a:p>
          <a:p>
            <a:pPr marL="342900" indent="-342900" algn="r" rtl="1">
              <a:lnSpc>
                <a:spcPct val="150000"/>
              </a:lnSpc>
              <a:buFont typeface="Wingdings" panose="05000000000000000000" pitchFamily="2" charset="2"/>
              <a:buChar char="v"/>
            </a:pPr>
            <a:r>
              <a:rPr lang="ar-SA" dirty="0">
                <a:latin typeface="Alexandria" pitchFamily="2" charset="-78"/>
                <a:cs typeface="Alexandria" pitchFamily="2" charset="-78"/>
              </a:rPr>
              <a:t> هل اختيرت الأساليب الإحصائية في معالجة البيانات بأسلوب سليم وملائم لاختبار صحة الفرضيات؟ </a:t>
            </a:r>
            <a:endParaRPr lang="en-US" dirty="0">
              <a:latin typeface="Alexandria" pitchFamily="2" charset="-78"/>
              <a:cs typeface="Alexandria" pitchFamily="2" charset="-78"/>
            </a:endParaRPr>
          </a:p>
          <a:p>
            <a:pPr marL="342900" indent="-342900" algn="r" rtl="1">
              <a:lnSpc>
                <a:spcPct val="150000"/>
              </a:lnSpc>
              <a:buFont typeface="Wingdings" panose="05000000000000000000" pitchFamily="2" charset="2"/>
              <a:buChar char="v"/>
            </a:pPr>
            <a:r>
              <a:rPr lang="ar-SA" dirty="0">
                <a:latin typeface="Alexandria" pitchFamily="2" charset="-78"/>
                <a:cs typeface="Alexandria" pitchFamily="2" charset="-78"/>
              </a:rPr>
              <a:t> هل أجابت النتائج عن تساؤلات البحث؟ وهل جاءت مرتبطة بالإطار النظري والدراسات السابقة؟ </a:t>
            </a:r>
            <a:endParaRPr lang="en-US" dirty="0">
              <a:latin typeface="Alexandria" pitchFamily="2" charset="-78"/>
              <a:cs typeface="Alexandria" pitchFamily="2" charset="-78"/>
            </a:endParaRPr>
          </a:p>
        </p:txBody>
      </p:sp>
      <p:sp>
        <p:nvSpPr>
          <p:cNvPr id="3" name="Rectangle 2">
            <a:extLst>
              <a:ext uri="{FF2B5EF4-FFF2-40B4-BE49-F238E27FC236}">
                <a16:creationId xmlns:a16="http://schemas.microsoft.com/office/drawing/2014/main" id="{CF34E807-123B-D67C-D6F6-C06C3802670D}"/>
              </a:ext>
            </a:extLst>
          </p:cNvPr>
          <p:cNvSpPr/>
          <p:nvPr/>
        </p:nvSpPr>
        <p:spPr>
          <a:xfrm>
            <a:off x="0" y="6371924"/>
            <a:ext cx="12191999" cy="404261"/>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404734677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177;p7">
            <a:extLst>
              <a:ext uri="{FF2B5EF4-FFF2-40B4-BE49-F238E27FC236}">
                <a16:creationId xmlns:a16="http://schemas.microsoft.com/office/drawing/2014/main" id="{ECBD6837-1343-CE0E-1CDB-721F31B2A6BE}"/>
              </a:ext>
            </a:extLst>
          </p:cNvPr>
          <p:cNvSpPr/>
          <p:nvPr/>
        </p:nvSpPr>
        <p:spPr>
          <a:xfrm>
            <a:off x="456892" y="1642590"/>
            <a:ext cx="4128422" cy="46510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r" rtl="0">
              <a:spcBef>
                <a:spcPts val="0"/>
              </a:spcBef>
              <a:spcAft>
                <a:spcPts val="0"/>
              </a:spcAft>
              <a:buNone/>
            </a:pPr>
            <a:endParaRPr sz="1800">
              <a:solidFill>
                <a:schemeClr val="lt1"/>
              </a:solidFill>
              <a:latin typeface="Calibri"/>
              <a:ea typeface="Calibri"/>
              <a:cs typeface="Calibri"/>
              <a:sym typeface="Calibri"/>
            </a:endParaRPr>
          </a:p>
        </p:txBody>
      </p:sp>
      <p:sp>
        <p:nvSpPr>
          <p:cNvPr id="4" name="Google Shape;178;p7">
            <a:extLst>
              <a:ext uri="{FF2B5EF4-FFF2-40B4-BE49-F238E27FC236}">
                <a16:creationId xmlns:a16="http://schemas.microsoft.com/office/drawing/2014/main" id="{FABEC5A3-7579-E6CC-81EE-0E78BC438300}"/>
              </a:ext>
            </a:extLst>
          </p:cNvPr>
          <p:cNvSpPr/>
          <p:nvPr/>
        </p:nvSpPr>
        <p:spPr>
          <a:xfrm>
            <a:off x="901053" y="1885612"/>
            <a:ext cx="11155680" cy="412887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r" rtl="0">
              <a:spcBef>
                <a:spcPts val="0"/>
              </a:spcBef>
              <a:spcAft>
                <a:spcPts val="0"/>
              </a:spcAft>
              <a:buNone/>
            </a:pPr>
            <a:endParaRPr sz="1800">
              <a:solidFill>
                <a:schemeClr val="lt1"/>
              </a:solidFill>
              <a:latin typeface="Calibri"/>
              <a:ea typeface="Calibri"/>
              <a:cs typeface="Calibri"/>
              <a:sym typeface="Calibri"/>
            </a:endParaRPr>
          </a:p>
        </p:txBody>
      </p:sp>
      <p:sp>
        <p:nvSpPr>
          <p:cNvPr id="5" name="TextBox 4">
            <a:extLst>
              <a:ext uri="{FF2B5EF4-FFF2-40B4-BE49-F238E27FC236}">
                <a16:creationId xmlns:a16="http://schemas.microsoft.com/office/drawing/2014/main" id="{57910F23-596D-35B7-DB9C-A59943B28D7D}"/>
              </a:ext>
            </a:extLst>
          </p:cNvPr>
          <p:cNvSpPr txBox="1"/>
          <p:nvPr/>
        </p:nvSpPr>
        <p:spPr>
          <a:xfrm>
            <a:off x="3749714" y="360418"/>
            <a:ext cx="4183666" cy="707886"/>
          </a:xfrm>
          <a:prstGeom prst="rect">
            <a:avLst/>
          </a:prstGeom>
          <a:noFill/>
        </p:spPr>
        <p:txBody>
          <a:bodyPr wrap="square">
            <a:spAutoFit/>
          </a:bodyPr>
          <a:lstStyle/>
          <a:p>
            <a:pPr algn="r" rtl="1"/>
            <a:r>
              <a:rPr lang="ar-SA" sz="2000" b="1" dirty="0">
                <a:solidFill>
                  <a:srgbClr val="00AEEF"/>
                </a:solidFill>
                <a:latin typeface="Alexandria" pitchFamily="2" charset="-78"/>
                <a:ea typeface="Calibri"/>
                <a:cs typeface="Alexandria" pitchFamily="2" charset="-78"/>
                <a:sym typeface="Calibri"/>
              </a:rPr>
              <a:t>معايير نقد الدراسات السابقة</a:t>
            </a:r>
          </a:p>
        </p:txBody>
      </p:sp>
      <p:sp>
        <p:nvSpPr>
          <p:cNvPr id="2" name="مربع نص 1"/>
          <p:cNvSpPr txBox="1"/>
          <p:nvPr/>
        </p:nvSpPr>
        <p:spPr>
          <a:xfrm>
            <a:off x="1128521" y="1885612"/>
            <a:ext cx="10700743" cy="3877343"/>
          </a:xfrm>
          <a:prstGeom prst="rect">
            <a:avLst/>
          </a:prstGeom>
          <a:noFill/>
        </p:spPr>
        <p:txBody>
          <a:bodyPr wrap="square" rtlCol="1">
            <a:spAutoFit/>
          </a:bodyPr>
          <a:lstStyle/>
          <a:p>
            <a:pPr algn="r" rtl="1">
              <a:lnSpc>
                <a:spcPct val="150000"/>
              </a:lnSpc>
            </a:pPr>
            <a:endParaRPr lang="en-US" sz="1600" b="1" dirty="0">
              <a:latin typeface="Alexandria" pitchFamily="2" charset="-78"/>
              <a:cs typeface="Alexandria" pitchFamily="2" charset="-78"/>
            </a:endParaRPr>
          </a:p>
          <a:p>
            <a:pPr marL="342900" indent="-342900" algn="r" rtl="1">
              <a:lnSpc>
                <a:spcPct val="150000"/>
              </a:lnSpc>
              <a:buFont typeface="Wingdings" panose="05000000000000000000" pitchFamily="2" charset="2"/>
              <a:buChar char="Ø"/>
            </a:pPr>
            <a:r>
              <a:rPr lang="ar-SA" sz="1600" dirty="0">
                <a:latin typeface="Alexandria" pitchFamily="2" charset="-78"/>
                <a:cs typeface="Alexandria" pitchFamily="2" charset="-78"/>
              </a:rPr>
              <a:t> جميع  الدراسات السابقة مرتبطة مع موضوع البحث بشكل وثيق وواضح. </a:t>
            </a:r>
            <a:endParaRPr lang="en-US" sz="1600" dirty="0">
              <a:latin typeface="Alexandria" pitchFamily="2" charset="-78"/>
              <a:cs typeface="Alexandria" pitchFamily="2" charset="-78"/>
            </a:endParaRPr>
          </a:p>
          <a:p>
            <a:pPr marL="342900" indent="-342900" algn="r" rtl="1">
              <a:lnSpc>
                <a:spcPct val="150000"/>
              </a:lnSpc>
              <a:buFont typeface="Wingdings" panose="05000000000000000000" pitchFamily="2" charset="2"/>
              <a:buChar char="Ø"/>
            </a:pPr>
            <a:r>
              <a:rPr lang="ar-JO" sz="1600" dirty="0">
                <a:latin typeface="Alexandria" pitchFamily="2" charset="-78"/>
                <a:cs typeface="Alexandria" pitchFamily="2" charset="-78"/>
              </a:rPr>
              <a:t>ه</a:t>
            </a:r>
            <a:r>
              <a:rPr lang="ar-SA" sz="1600" dirty="0">
                <a:latin typeface="Alexandria" pitchFamily="2" charset="-78"/>
                <a:cs typeface="Alexandria" pitchFamily="2" charset="-78"/>
              </a:rPr>
              <a:t>نالك </a:t>
            </a:r>
            <a:r>
              <a:rPr lang="ar-SA" sz="1600" dirty="0" err="1">
                <a:latin typeface="Alexandria" pitchFamily="2" charset="-78"/>
                <a:cs typeface="Alexandria" pitchFamily="2" charset="-78"/>
              </a:rPr>
              <a:t>تنظیم</a:t>
            </a:r>
            <a:r>
              <a:rPr lang="ar-SA" sz="1600" dirty="0">
                <a:latin typeface="Alexandria" pitchFamily="2" charset="-78"/>
                <a:cs typeface="Alexandria" pitchFamily="2" charset="-78"/>
              </a:rPr>
              <a:t> ومنهجية واضحة في عرض جميع الدراسات السابقة ( حسب مثلا : الاقدم للأحدث المتغيرات.... الخ) </a:t>
            </a:r>
            <a:endParaRPr lang="en-US" sz="1600" dirty="0">
              <a:latin typeface="Alexandria" pitchFamily="2" charset="-78"/>
              <a:cs typeface="Alexandria" pitchFamily="2" charset="-78"/>
            </a:endParaRPr>
          </a:p>
          <a:p>
            <a:pPr marL="342900" indent="-342900" algn="r" rtl="1">
              <a:lnSpc>
                <a:spcPct val="150000"/>
              </a:lnSpc>
              <a:buFont typeface="Wingdings" panose="05000000000000000000" pitchFamily="2" charset="2"/>
              <a:buChar char="Ø"/>
            </a:pPr>
            <a:r>
              <a:rPr lang="ar-JO" sz="1600" dirty="0">
                <a:latin typeface="Alexandria" pitchFamily="2" charset="-78"/>
                <a:cs typeface="Alexandria" pitchFamily="2" charset="-78"/>
              </a:rPr>
              <a:t>ي</a:t>
            </a:r>
            <a:r>
              <a:rPr lang="ar-SA" sz="1600" dirty="0">
                <a:latin typeface="Alexandria" pitchFamily="2" charset="-78"/>
                <a:cs typeface="Alexandria" pitchFamily="2" charset="-78"/>
              </a:rPr>
              <a:t>حلل الباحث الدراسات السابقة بشكل ممتاز. </a:t>
            </a:r>
            <a:endParaRPr lang="en-US" sz="1600" dirty="0">
              <a:latin typeface="Alexandria" pitchFamily="2" charset="-78"/>
              <a:cs typeface="Alexandria" pitchFamily="2" charset="-78"/>
            </a:endParaRPr>
          </a:p>
          <a:p>
            <a:pPr marL="342900" indent="-342900" algn="r" rtl="1">
              <a:lnSpc>
                <a:spcPct val="150000"/>
              </a:lnSpc>
              <a:buFont typeface="Wingdings" panose="05000000000000000000" pitchFamily="2" charset="2"/>
              <a:buChar char="Ø"/>
            </a:pPr>
            <a:r>
              <a:rPr lang="ar-SA" sz="1600" dirty="0">
                <a:latin typeface="Alexandria" pitchFamily="2" charset="-78"/>
                <a:cs typeface="Alexandria" pitchFamily="2" charset="-78"/>
              </a:rPr>
              <a:t>جميع الدراسات السابقة مرتبطة بموضوع الدراسة.</a:t>
            </a:r>
            <a:endParaRPr lang="en-US" sz="1600" dirty="0">
              <a:latin typeface="Alexandria" pitchFamily="2" charset="-78"/>
              <a:cs typeface="Alexandria" pitchFamily="2" charset="-78"/>
            </a:endParaRPr>
          </a:p>
          <a:p>
            <a:pPr marL="342900" indent="-342900" algn="r" rtl="1">
              <a:lnSpc>
                <a:spcPct val="150000"/>
              </a:lnSpc>
              <a:buFont typeface="Wingdings" panose="05000000000000000000" pitchFamily="2" charset="2"/>
              <a:buChar char="Ø"/>
            </a:pPr>
            <a:r>
              <a:rPr lang="ar-SA" sz="1600" dirty="0">
                <a:latin typeface="Alexandria" pitchFamily="2" charset="-78"/>
                <a:cs typeface="Alexandria" pitchFamily="2" charset="-78"/>
              </a:rPr>
              <a:t> استفاد الباحث من جميع الدراسات السابقة ووظفها بشكل ملائم في ابراز أهمية بحثه وموضحا بدقة نقاط تميزه عن الدراسات الأخرى. </a:t>
            </a:r>
            <a:endParaRPr lang="en-US" sz="1600" dirty="0">
              <a:latin typeface="Alexandria" pitchFamily="2" charset="-78"/>
              <a:cs typeface="Alexandria" pitchFamily="2" charset="-78"/>
            </a:endParaRPr>
          </a:p>
          <a:p>
            <a:pPr marL="342900" indent="-342900" algn="r" rtl="1">
              <a:lnSpc>
                <a:spcPct val="150000"/>
              </a:lnSpc>
              <a:buFont typeface="Wingdings" panose="05000000000000000000" pitchFamily="2" charset="2"/>
              <a:buChar char="Ø"/>
            </a:pPr>
            <a:r>
              <a:rPr lang="ar-SA" sz="1600" dirty="0">
                <a:latin typeface="Alexandria" pitchFamily="2" charset="-78"/>
                <a:cs typeface="Alexandria" pitchFamily="2" charset="-78"/>
              </a:rPr>
              <a:t>تم تحليل الدراسات السابقة تحليلا ناقدا </a:t>
            </a:r>
            <a:endParaRPr lang="en-US" sz="1600" dirty="0">
              <a:latin typeface="Alexandria" pitchFamily="2" charset="-78"/>
              <a:cs typeface="Alexandria" pitchFamily="2" charset="-78"/>
            </a:endParaRPr>
          </a:p>
          <a:p>
            <a:pPr marL="342900" indent="-342900" algn="r" rtl="1">
              <a:lnSpc>
                <a:spcPct val="150000"/>
              </a:lnSpc>
              <a:buFont typeface="Wingdings" panose="05000000000000000000" pitchFamily="2" charset="2"/>
              <a:buChar char="Ø"/>
            </a:pPr>
            <a:r>
              <a:rPr lang="ar-SA" sz="1600" dirty="0">
                <a:latin typeface="Alexandria" pitchFamily="2" charset="-78"/>
                <a:cs typeface="Alexandria" pitchFamily="2" charset="-78"/>
              </a:rPr>
              <a:t>ذكر ما </a:t>
            </a:r>
            <a:r>
              <a:rPr lang="ar-SA" sz="1600" dirty="0" err="1">
                <a:latin typeface="Alexandria" pitchFamily="2" charset="-78"/>
                <a:cs typeface="Alexandria" pitchFamily="2" charset="-78"/>
              </a:rPr>
              <a:t>تمیزت</a:t>
            </a:r>
            <a:r>
              <a:rPr lang="ar-SA" sz="1600" dirty="0">
                <a:latin typeface="Alexandria" pitchFamily="2" charset="-78"/>
                <a:cs typeface="Alexandria" pitchFamily="2" charset="-78"/>
              </a:rPr>
              <a:t> به هذه الدراسة عن الدراسات السابقة </a:t>
            </a:r>
            <a:endParaRPr lang="en-US" sz="1600" dirty="0">
              <a:latin typeface="Alexandria" pitchFamily="2" charset="-78"/>
              <a:cs typeface="Alexandria" pitchFamily="2" charset="-78"/>
            </a:endParaRPr>
          </a:p>
          <a:p>
            <a:pPr marL="342900" indent="-342900" algn="r" rtl="1">
              <a:lnSpc>
                <a:spcPct val="150000"/>
              </a:lnSpc>
              <a:buFont typeface="Wingdings" panose="05000000000000000000" pitchFamily="2" charset="2"/>
              <a:buChar char="Ø"/>
            </a:pPr>
            <a:r>
              <a:rPr lang="ar-SA" sz="1600" dirty="0">
                <a:latin typeface="Alexandria" pitchFamily="2" charset="-78"/>
                <a:cs typeface="Alexandria" pitchFamily="2" charset="-78"/>
              </a:rPr>
              <a:t>ذُكرت الأهمية المتوقع ان تضيفه لنتائج الدراسات السابقة.</a:t>
            </a:r>
            <a:endParaRPr lang="en-US" sz="1600" dirty="0">
              <a:latin typeface="Alexandria" pitchFamily="2" charset="-78"/>
              <a:cs typeface="Alexandria" pitchFamily="2" charset="-78"/>
            </a:endParaRPr>
          </a:p>
        </p:txBody>
      </p:sp>
      <p:sp>
        <p:nvSpPr>
          <p:cNvPr id="6" name="Rectangle 5">
            <a:extLst>
              <a:ext uri="{FF2B5EF4-FFF2-40B4-BE49-F238E27FC236}">
                <a16:creationId xmlns:a16="http://schemas.microsoft.com/office/drawing/2014/main" id="{A7CBB775-DE86-15A4-74C2-2949B2DED568}"/>
              </a:ext>
            </a:extLst>
          </p:cNvPr>
          <p:cNvSpPr/>
          <p:nvPr/>
        </p:nvSpPr>
        <p:spPr>
          <a:xfrm>
            <a:off x="0" y="6371924"/>
            <a:ext cx="12191999" cy="404261"/>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39075244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177;p7">
            <a:extLst>
              <a:ext uri="{FF2B5EF4-FFF2-40B4-BE49-F238E27FC236}">
                <a16:creationId xmlns:a16="http://schemas.microsoft.com/office/drawing/2014/main" id="{D67BD25D-6340-DFE1-6640-B1E777BF3625}"/>
              </a:ext>
            </a:extLst>
          </p:cNvPr>
          <p:cNvSpPr/>
          <p:nvPr/>
        </p:nvSpPr>
        <p:spPr>
          <a:xfrm>
            <a:off x="456892" y="1642590"/>
            <a:ext cx="4128422" cy="46510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r" rtl="0">
              <a:spcBef>
                <a:spcPts val="0"/>
              </a:spcBef>
              <a:spcAft>
                <a:spcPts val="0"/>
              </a:spcAft>
              <a:buNone/>
            </a:pPr>
            <a:endParaRPr sz="1800" dirty="0">
              <a:solidFill>
                <a:schemeClr val="lt1"/>
              </a:solidFill>
              <a:latin typeface="Calibri"/>
              <a:ea typeface="Calibri"/>
              <a:cs typeface="Calibri"/>
              <a:sym typeface="Calibri"/>
            </a:endParaRPr>
          </a:p>
        </p:txBody>
      </p:sp>
      <p:sp>
        <p:nvSpPr>
          <p:cNvPr id="4" name="Google Shape;178;p7">
            <a:extLst>
              <a:ext uri="{FF2B5EF4-FFF2-40B4-BE49-F238E27FC236}">
                <a16:creationId xmlns:a16="http://schemas.microsoft.com/office/drawing/2014/main" id="{5C52A567-FBA6-4F8A-7086-FD9FE523CD66}"/>
              </a:ext>
            </a:extLst>
          </p:cNvPr>
          <p:cNvSpPr/>
          <p:nvPr/>
        </p:nvSpPr>
        <p:spPr>
          <a:xfrm>
            <a:off x="901053" y="1885612"/>
            <a:ext cx="11155680" cy="412887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r" rtl="0">
              <a:spcBef>
                <a:spcPts val="0"/>
              </a:spcBef>
              <a:spcAft>
                <a:spcPts val="0"/>
              </a:spcAft>
              <a:buNone/>
            </a:pPr>
            <a:endParaRPr sz="1800">
              <a:solidFill>
                <a:schemeClr val="lt1"/>
              </a:solidFill>
              <a:latin typeface="Calibri"/>
              <a:ea typeface="Calibri"/>
              <a:cs typeface="Calibri"/>
              <a:sym typeface="Calibri"/>
            </a:endParaRPr>
          </a:p>
        </p:txBody>
      </p:sp>
      <p:sp>
        <p:nvSpPr>
          <p:cNvPr id="5" name="TextBox 4">
            <a:extLst>
              <a:ext uri="{FF2B5EF4-FFF2-40B4-BE49-F238E27FC236}">
                <a16:creationId xmlns:a16="http://schemas.microsoft.com/office/drawing/2014/main" id="{954733F0-94B2-6FE9-1762-3B2334CD16F3}"/>
              </a:ext>
            </a:extLst>
          </p:cNvPr>
          <p:cNvSpPr txBox="1"/>
          <p:nvPr/>
        </p:nvSpPr>
        <p:spPr>
          <a:xfrm>
            <a:off x="3427162" y="360418"/>
            <a:ext cx="4575794" cy="400110"/>
          </a:xfrm>
          <a:prstGeom prst="rect">
            <a:avLst/>
          </a:prstGeom>
          <a:noFill/>
        </p:spPr>
        <p:txBody>
          <a:bodyPr wrap="square">
            <a:spAutoFit/>
          </a:bodyPr>
          <a:lstStyle/>
          <a:p>
            <a:pPr algn="ctr" rtl="1"/>
            <a:r>
              <a:rPr lang="ar-SA" sz="2000" b="1" dirty="0">
                <a:solidFill>
                  <a:srgbClr val="00AEEF"/>
                </a:solidFill>
                <a:latin typeface="Alexandria" pitchFamily="2" charset="-78"/>
                <a:ea typeface="Calibri"/>
                <a:cs typeface="Alexandria" pitchFamily="2" charset="-78"/>
                <a:sym typeface="Calibri"/>
              </a:rPr>
              <a:t>معايير نقد الدراسات السابقة</a:t>
            </a:r>
          </a:p>
        </p:txBody>
      </p:sp>
      <p:sp>
        <p:nvSpPr>
          <p:cNvPr id="2" name="مربع نص 1"/>
          <p:cNvSpPr txBox="1"/>
          <p:nvPr/>
        </p:nvSpPr>
        <p:spPr>
          <a:xfrm>
            <a:off x="1144893" y="2111011"/>
            <a:ext cx="10667999" cy="3369512"/>
          </a:xfrm>
          <a:prstGeom prst="rect">
            <a:avLst/>
          </a:prstGeom>
          <a:noFill/>
        </p:spPr>
        <p:txBody>
          <a:bodyPr wrap="square" rtlCol="1">
            <a:spAutoFit/>
          </a:bodyPr>
          <a:lstStyle/>
          <a:p>
            <a:pPr algn="just" rtl="1">
              <a:lnSpc>
                <a:spcPct val="150000"/>
              </a:lnSpc>
            </a:pPr>
            <a:endParaRPr lang="en-US" b="1" dirty="0">
              <a:latin typeface="Alexandria" pitchFamily="2" charset="-78"/>
              <a:cs typeface="Alexandria" pitchFamily="2" charset="-78"/>
            </a:endParaRPr>
          </a:p>
          <a:p>
            <a:pPr algn="r" rtl="1">
              <a:lnSpc>
                <a:spcPct val="150000"/>
              </a:lnSpc>
            </a:pPr>
            <a:r>
              <a:rPr lang="ar-SA" dirty="0">
                <a:latin typeface="Alexandria" pitchFamily="2" charset="-78"/>
                <a:cs typeface="Alexandria" pitchFamily="2" charset="-78"/>
              </a:rPr>
              <a:t>وعموما، فإن مراجعة الباحث للدراسات السابقة لا ينبغي أن تكون مراجعة وصفية قائمة على استعراض الدراسات السابقة الواحدة تلو الأخرى، لأن الهدف من المراجعة لا يكمن في التعريف بالدراسات السابقة المنجزة عن موضوع البحث فقط، وإنما يتجاوزه إلى القدرة على تحديد ما جرى تناوله، وأسلوب هذا التناول، وحدود مصداقيته. المراجعة إذن لابد أن تكون نقدية، تظهر معها شخصية الباحث المستقلة وخلفيته المعرفية المتعمقة بشأن موضوع البحث، وقدرته على تحديد الثغرات المعرفية في جهود السابقين. وبقدر دقة هذا النقد، وسلامة التقييم، وحضور الأدلة العلمية، تتكشف المبررات الموضوعية لإجراء الدراسة الراهنة</a:t>
            </a:r>
            <a:r>
              <a:rPr lang="en-US" dirty="0">
                <a:latin typeface="Alexandria" pitchFamily="2" charset="-78"/>
                <a:cs typeface="Alexandria" pitchFamily="2" charset="-78"/>
              </a:rPr>
              <a:t>.</a:t>
            </a:r>
          </a:p>
        </p:txBody>
      </p:sp>
      <p:sp>
        <p:nvSpPr>
          <p:cNvPr id="6" name="Rectangle 5">
            <a:extLst>
              <a:ext uri="{FF2B5EF4-FFF2-40B4-BE49-F238E27FC236}">
                <a16:creationId xmlns:a16="http://schemas.microsoft.com/office/drawing/2014/main" id="{072D92FA-E5A7-E3FA-48FB-FC0EADD8A79C}"/>
              </a:ext>
            </a:extLst>
          </p:cNvPr>
          <p:cNvSpPr/>
          <p:nvPr/>
        </p:nvSpPr>
        <p:spPr>
          <a:xfrm>
            <a:off x="0" y="6371924"/>
            <a:ext cx="12191999" cy="404261"/>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95622977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177;p7">
            <a:extLst>
              <a:ext uri="{FF2B5EF4-FFF2-40B4-BE49-F238E27FC236}">
                <a16:creationId xmlns:a16="http://schemas.microsoft.com/office/drawing/2014/main" id="{37F61C0D-4A8F-604E-F2E9-8883ED624763}"/>
              </a:ext>
            </a:extLst>
          </p:cNvPr>
          <p:cNvSpPr/>
          <p:nvPr/>
        </p:nvSpPr>
        <p:spPr>
          <a:xfrm>
            <a:off x="456892" y="1642590"/>
            <a:ext cx="4128422" cy="46510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r" rtl="0">
              <a:spcBef>
                <a:spcPts val="0"/>
              </a:spcBef>
              <a:spcAft>
                <a:spcPts val="0"/>
              </a:spcAft>
              <a:buNone/>
            </a:pPr>
            <a:endParaRPr sz="1800" dirty="0">
              <a:solidFill>
                <a:schemeClr val="lt1"/>
              </a:solidFill>
              <a:latin typeface="Calibri"/>
              <a:ea typeface="Calibri"/>
              <a:cs typeface="Calibri"/>
              <a:sym typeface="Calibri"/>
            </a:endParaRPr>
          </a:p>
        </p:txBody>
      </p:sp>
      <p:sp>
        <p:nvSpPr>
          <p:cNvPr id="4" name="Google Shape;178;p7">
            <a:extLst>
              <a:ext uri="{FF2B5EF4-FFF2-40B4-BE49-F238E27FC236}">
                <a16:creationId xmlns:a16="http://schemas.microsoft.com/office/drawing/2014/main" id="{55F87AD0-D38C-F924-897C-615AA815C0D4}"/>
              </a:ext>
            </a:extLst>
          </p:cNvPr>
          <p:cNvSpPr/>
          <p:nvPr/>
        </p:nvSpPr>
        <p:spPr>
          <a:xfrm>
            <a:off x="901053" y="1885612"/>
            <a:ext cx="11155680" cy="412887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r" rtl="0">
              <a:spcBef>
                <a:spcPts val="0"/>
              </a:spcBef>
              <a:spcAft>
                <a:spcPts val="0"/>
              </a:spcAft>
              <a:buNone/>
            </a:pPr>
            <a:endParaRPr sz="1800">
              <a:solidFill>
                <a:schemeClr val="lt1"/>
              </a:solidFill>
              <a:latin typeface="Calibri"/>
              <a:ea typeface="Calibri"/>
              <a:cs typeface="Calibri"/>
              <a:sym typeface="Calibri"/>
            </a:endParaRPr>
          </a:p>
        </p:txBody>
      </p:sp>
      <p:sp>
        <p:nvSpPr>
          <p:cNvPr id="5" name="TextBox 4">
            <a:extLst>
              <a:ext uri="{FF2B5EF4-FFF2-40B4-BE49-F238E27FC236}">
                <a16:creationId xmlns:a16="http://schemas.microsoft.com/office/drawing/2014/main" id="{0EB8229E-D462-8DE5-EDA3-52252871DCBB}"/>
              </a:ext>
            </a:extLst>
          </p:cNvPr>
          <p:cNvSpPr txBox="1"/>
          <p:nvPr/>
        </p:nvSpPr>
        <p:spPr>
          <a:xfrm>
            <a:off x="3427162" y="360418"/>
            <a:ext cx="4575794" cy="400110"/>
          </a:xfrm>
          <a:prstGeom prst="rect">
            <a:avLst/>
          </a:prstGeom>
          <a:noFill/>
        </p:spPr>
        <p:txBody>
          <a:bodyPr wrap="square">
            <a:spAutoFit/>
          </a:bodyPr>
          <a:lstStyle/>
          <a:p>
            <a:pPr algn="ctr" rtl="1"/>
            <a:r>
              <a:rPr lang="ar-SA" sz="2000" b="1" dirty="0">
                <a:solidFill>
                  <a:srgbClr val="00AEEF"/>
                </a:solidFill>
                <a:latin typeface="Alexandria" pitchFamily="2" charset="-78"/>
                <a:ea typeface="Calibri"/>
                <a:cs typeface="Alexandria" pitchFamily="2" charset="-78"/>
                <a:sym typeface="Calibri"/>
              </a:rPr>
              <a:t>التوثيق العلمي</a:t>
            </a:r>
          </a:p>
        </p:txBody>
      </p:sp>
      <p:sp>
        <p:nvSpPr>
          <p:cNvPr id="2" name="مربع نص 1"/>
          <p:cNvSpPr txBox="1"/>
          <p:nvPr/>
        </p:nvSpPr>
        <p:spPr>
          <a:xfrm>
            <a:off x="1047911" y="2536929"/>
            <a:ext cx="10861964" cy="2862322"/>
          </a:xfrm>
          <a:prstGeom prst="rect">
            <a:avLst/>
          </a:prstGeom>
          <a:noFill/>
        </p:spPr>
        <p:txBody>
          <a:bodyPr wrap="square" rtlCol="1">
            <a:spAutoFit/>
          </a:bodyPr>
          <a:lstStyle/>
          <a:p>
            <a:pPr algn="r" rtl="1">
              <a:lnSpc>
                <a:spcPct val="150000"/>
              </a:lnSpc>
            </a:pPr>
            <a:r>
              <a:rPr lang="ar-SA" dirty="0">
                <a:latin typeface="Alexandria" pitchFamily="2" charset="-78"/>
                <a:cs typeface="Alexandria" pitchFamily="2" charset="-78"/>
              </a:rPr>
              <a:t>يعتبر توثيق المراجع والمصادر في البحوث العلمية من الخطوات الأساسية والهامة جدا، فهي تكسب البحث أهمية بالغة، وتعزز من مصداقية البحوث والمعلومات المنشورة فيه ، كما تحفظ لكل حقوقه، وبالتالي الرجوع لتلك الكتب والأبحاث، لكي تمكن القارئ من الحصول على مزيد من المعلومات في حال رغب بذلك. ويعني التوثيق إثبات مصادر المعلومات وإرجاعها إلى أصحابها توخياً للأمانة العلمية، واعترافاً بجهد الآخرين وحقوقهم العلمية، ولهذا فإن مدى مصداقية وجدية البحث تقاس أساسا بمقدار عدد وتنوع المصادر والمراجع التي استند إليها الباحث، واستفاد منها بالفعل كما ونوعا والأهم حداثة وتطور هذه المصادر . </a:t>
            </a:r>
            <a:endParaRPr lang="en-US" dirty="0">
              <a:latin typeface="Alexandria" pitchFamily="2" charset="-78"/>
              <a:cs typeface="Alexandria" pitchFamily="2" charset="-78"/>
            </a:endParaRPr>
          </a:p>
          <a:p>
            <a:pPr algn="r" rtl="1"/>
            <a:r>
              <a:rPr lang="ar-SA" dirty="0">
                <a:latin typeface="Alexandria" pitchFamily="2" charset="-78"/>
                <a:cs typeface="Alexandria" pitchFamily="2" charset="-78"/>
              </a:rPr>
              <a:t> </a:t>
            </a:r>
            <a:endParaRPr lang="en-US" dirty="0">
              <a:latin typeface="Alexandria" pitchFamily="2" charset="-78"/>
              <a:cs typeface="Alexandria" pitchFamily="2" charset="-78"/>
            </a:endParaRPr>
          </a:p>
        </p:txBody>
      </p:sp>
      <p:sp>
        <p:nvSpPr>
          <p:cNvPr id="6" name="Rectangle 5">
            <a:extLst>
              <a:ext uri="{FF2B5EF4-FFF2-40B4-BE49-F238E27FC236}">
                <a16:creationId xmlns:a16="http://schemas.microsoft.com/office/drawing/2014/main" id="{8B7757EF-FDFE-1B60-6CCD-B91DE246A280}"/>
              </a:ext>
            </a:extLst>
          </p:cNvPr>
          <p:cNvSpPr/>
          <p:nvPr/>
        </p:nvSpPr>
        <p:spPr>
          <a:xfrm>
            <a:off x="0" y="6371924"/>
            <a:ext cx="12191999" cy="404261"/>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591253715"/>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177;p7">
            <a:extLst>
              <a:ext uri="{FF2B5EF4-FFF2-40B4-BE49-F238E27FC236}">
                <a16:creationId xmlns:a16="http://schemas.microsoft.com/office/drawing/2014/main" id="{031A17B8-9ED5-8AFA-6D3C-072D40E7B01D}"/>
              </a:ext>
            </a:extLst>
          </p:cNvPr>
          <p:cNvSpPr/>
          <p:nvPr/>
        </p:nvSpPr>
        <p:spPr>
          <a:xfrm>
            <a:off x="456892" y="1642590"/>
            <a:ext cx="4128422" cy="46510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r" rtl="0">
              <a:spcBef>
                <a:spcPts val="0"/>
              </a:spcBef>
              <a:spcAft>
                <a:spcPts val="0"/>
              </a:spcAft>
              <a:buNone/>
            </a:pPr>
            <a:endParaRPr sz="1800" dirty="0">
              <a:solidFill>
                <a:schemeClr val="lt1"/>
              </a:solidFill>
              <a:latin typeface="Calibri"/>
              <a:ea typeface="Calibri"/>
              <a:cs typeface="Calibri"/>
              <a:sym typeface="Calibri"/>
            </a:endParaRPr>
          </a:p>
        </p:txBody>
      </p:sp>
      <p:sp>
        <p:nvSpPr>
          <p:cNvPr id="4" name="Google Shape;178;p7">
            <a:extLst>
              <a:ext uri="{FF2B5EF4-FFF2-40B4-BE49-F238E27FC236}">
                <a16:creationId xmlns:a16="http://schemas.microsoft.com/office/drawing/2014/main" id="{D52299DD-279E-7B0A-E462-C78064F1080D}"/>
              </a:ext>
            </a:extLst>
          </p:cNvPr>
          <p:cNvSpPr/>
          <p:nvPr/>
        </p:nvSpPr>
        <p:spPr>
          <a:xfrm>
            <a:off x="901053" y="1885612"/>
            <a:ext cx="11155680" cy="412887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r" rtl="0">
              <a:spcBef>
                <a:spcPts val="0"/>
              </a:spcBef>
              <a:spcAft>
                <a:spcPts val="0"/>
              </a:spcAft>
              <a:buNone/>
            </a:pPr>
            <a:endParaRPr sz="1800">
              <a:solidFill>
                <a:schemeClr val="lt1"/>
              </a:solidFill>
              <a:latin typeface="Calibri"/>
              <a:ea typeface="Calibri"/>
              <a:cs typeface="Calibri"/>
              <a:sym typeface="Calibri"/>
            </a:endParaRPr>
          </a:p>
        </p:txBody>
      </p:sp>
      <p:sp>
        <p:nvSpPr>
          <p:cNvPr id="5" name="TextBox 4">
            <a:extLst>
              <a:ext uri="{FF2B5EF4-FFF2-40B4-BE49-F238E27FC236}">
                <a16:creationId xmlns:a16="http://schemas.microsoft.com/office/drawing/2014/main" id="{CCEDEA60-4D09-A3C3-C4CA-70C7935B054A}"/>
              </a:ext>
            </a:extLst>
          </p:cNvPr>
          <p:cNvSpPr txBox="1"/>
          <p:nvPr/>
        </p:nvSpPr>
        <p:spPr>
          <a:xfrm>
            <a:off x="3427162" y="360418"/>
            <a:ext cx="4575794" cy="400110"/>
          </a:xfrm>
          <a:prstGeom prst="rect">
            <a:avLst/>
          </a:prstGeom>
          <a:noFill/>
        </p:spPr>
        <p:txBody>
          <a:bodyPr wrap="square">
            <a:spAutoFit/>
          </a:bodyPr>
          <a:lstStyle/>
          <a:p>
            <a:pPr algn="ctr" rtl="1"/>
            <a:r>
              <a:rPr lang="ar-SA" sz="2000" b="1" dirty="0">
                <a:solidFill>
                  <a:srgbClr val="00AEEF"/>
                </a:solidFill>
                <a:latin typeface="Alexandria" pitchFamily="2" charset="-78"/>
                <a:ea typeface="Calibri"/>
                <a:cs typeface="Alexandria" pitchFamily="2" charset="-78"/>
                <a:sym typeface="Calibri"/>
              </a:rPr>
              <a:t>مفهوم التوثيق في البحث العلمي </a:t>
            </a:r>
          </a:p>
        </p:txBody>
      </p:sp>
      <p:sp>
        <p:nvSpPr>
          <p:cNvPr id="2" name="مربع نص 1"/>
          <p:cNvSpPr txBox="1"/>
          <p:nvPr/>
        </p:nvSpPr>
        <p:spPr>
          <a:xfrm>
            <a:off x="901053" y="2229476"/>
            <a:ext cx="11013856" cy="3785011"/>
          </a:xfrm>
          <a:prstGeom prst="rect">
            <a:avLst/>
          </a:prstGeom>
          <a:noFill/>
        </p:spPr>
        <p:txBody>
          <a:bodyPr wrap="square" rtlCol="1">
            <a:spAutoFit/>
          </a:bodyPr>
          <a:lstStyle/>
          <a:p>
            <a:pPr algn="r" rtl="1">
              <a:lnSpc>
                <a:spcPct val="150000"/>
              </a:lnSpc>
            </a:pPr>
            <a:r>
              <a:rPr lang="ar-SA" sz="1600" dirty="0">
                <a:latin typeface="Alexandria" pitchFamily="2" charset="-78"/>
                <a:cs typeface="Alexandria" pitchFamily="2" charset="-78"/>
              </a:rPr>
              <a:t>إن اعداد أي بحث أكاديمي مهما كان نوعه يتطلب من الباحث الرجوع إلى مختلف المراجع والمصادر والبحوث العلمية التي أجريت من قبل والاعتماد عليها في إعداد بحثه، وهنا لابد على الباحث الإشارة إلى هذه المراجع والمصادر المختلفة في بحثه والتي اعتمدها عند الاقتباس منها، وهذا ما يسمى بالتوثيق. </a:t>
            </a:r>
            <a:endParaRPr lang="en-US" sz="1600" dirty="0">
              <a:latin typeface="Alexandria" pitchFamily="2" charset="-78"/>
              <a:cs typeface="Alexandria" pitchFamily="2" charset="-78"/>
            </a:endParaRPr>
          </a:p>
          <a:p>
            <a:pPr algn="r" rtl="1">
              <a:lnSpc>
                <a:spcPct val="150000"/>
              </a:lnSpc>
            </a:pPr>
            <a:r>
              <a:rPr lang="ar-SA" sz="1600" b="1" dirty="0">
                <a:latin typeface="Alexandria" pitchFamily="2" charset="-78"/>
                <a:cs typeface="Alexandria" pitchFamily="2" charset="-78"/>
              </a:rPr>
              <a:t>يقصد بالتوثيق </a:t>
            </a:r>
            <a:r>
              <a:rPr lang="ar-SA" sz="1600" dirty="0">
                <a:latin typeface="Alexandria" pitchFamily="2" charset="-78"/>
                <a:cs typeface="Alexandria" pitchFamily="2" charset="-78"/>
              </a:rPr>
              <a:t>إثبات مصدر المعلومات وإرجاعها إلى أصحابها توخيا للأمانة العلمية، واعترافا بجهد الآخرين وحقوقهم العلمية، كما يقصد به أيضا العملية التي تقوم من خلالها بنسبة النص المقتبس، أو الشاهد إلى صاحبه، أي إلى المرجع أو المصدر الذي نقلنا منه، ويكون ذلك بأكثر من طريقة. فهو إثبات مصادر المعلومات ونسبها إلى أصحابها توخيا للأمانة العلمية واخلاقيات البحث العلمي التي تتطلب من الباحث ذلك، فهو اعتراف بجهد الآخرين وحقوقهم العلمية؛ لذا لا بد من تثبيت المراجع التي تعود إليها في البحث؛ لأن ذلك يحدد المصدر للقارئين ويجعلهم قادرين على تحديد موقع مرجع المعلومات في قائمة المراجع في نهاية البحث.</a:t>
            </a:r>
            <a:endParaRPr lang="en-US" sz="1600" dirty="0">
              <a:latin typeface="Alexandria" pitchFamily="2" charset="-78"/>
              <a:cs typeface="Alexandria" pitchFamily="2" charset="-78"/>
            </a:endParaRPr>
          </a:p>
          <a:p>
            <a:pPr algn="r" rtl="1">
              <a:lnSpc>
                <a:spcPct val="150000"/>
              </a:lnSpc>
            </a:pPr>
            <a:r>
              <a:rPr lang="ar-SA" sz="1600" dirty="0">
                <a:latin typeface="Alexandria" pitchFamily="2" charset="-78"/>
                <a:cs typeface="Alexandria" pitchFamily="2" charset="-78"/>
              </a:rPr>
              <a:t> </a:t>
            </a:r>
            <a:endParaRPr lang="en-US" sz="1600" dirty="0">
              <a:latin typeface="Alexandria" pitchFamily="2" charset="-78"/>
              <a:cs typeface="Alexandria" pitchFamily="2" charset="-78"/>
            </a:endParaRPr>
          </a:p>
        </p:txBody>
      </p:sp>
      <p:sp>
        <p:nvSpPr>
          <p:cNvPr id="6" name="Rectangle 5">
            <a:extLst>
              <a:ext uri="{FF2B5EF4-FFF2-40B4-BE49-F238E27FC236}">
                <a16:creationId xmlns:a16="http://schemas.microsoft.com/office/drawing/2014/main" id="{2437F7AE-D045-EF4F-0459-492D93998C15}"/>
              </a:ext>
            </a:extLst>
          </p:cNvPr>
          <p:cNvSpPr/>
          <p:nvPr/>
        </p:nvSpPr>
        <p:spPr>
          <a:xfrm>
            <a:off x="0" y="6371924"/>
            <a:ext cx="12191999" cy="404261"/>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218725111"/>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Google Shape;177;p7">
            <a:extLst>
              <a:ext uri="{FF2B5EF4-FFF2-40B4-BE49-F238E27FC236}">
                <a16:creationId xmlns:a16="http://schemas.microsoft.com/office/drawing/2014/main" id="{43181F4E-F799-8188-99B3-455D8F74D480}"/>
              </a:ext>
            </a:extLst>
          </p:cNvPr>
          <p:cNvSpPr/>
          <p:nvPr/>
        </p:nvSpPr>
        <p:spPr>
          <a:xfrm>
            <a:off x="456892" y="711199"/>
            <a:ext cx="4272126" cy="5874327"/>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r" rtl="0">
              <a:spcBef>
                <a:spcPts val="0"/>
              </a:spcBef>
              <a:spcAft>
                <a:spcPts val="0"/>
              </a:spcAft>
              <a:buNone/>
            </a:pPr>
            <a:endParaRPr sz="1800" dirty="0">
              <a:solidFill>
                <a:schemeClr val="lt1"/>
              </a:solidFill>
              <a:latin typeface="Calibri"/>
              <a:ea typeface="Calibri"/>
              <a:cs typeface="Calibri"/>
              <a:sym typeface="Calibri"/>
            </a:endParaRPr>
          </a:p>
        </p:txBody>
      </p:sp>
      <p:sp>
        <p:nvSpPr>
          <p:cNvPr id="6" name="Google Shape;178;p7">
            <a:extLst>
              <a:ext uri="{FF2B5EF4-FFF2-40B4-BE49-F238E27FC236}">
                <a16:creationId xmlns:a16="http://schemas.microsoft.com/office/drawing/2014/main" id="{AF0A0E16-89D9-4C29-930B-A10D295FA716}"/>
              </a:ext>
            </a:extLst>
          </p:cNvPr>
          <p:cNvSpPr/>
          <p:nvPr/>
        </p:nvSpPr>
        <p:spPr>
          <a:xfrm>
            <a:off x="822236" y="980917"/>
            <a:ext cx="11106220" cy="5369953"/>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r" rtl="0">
              <a:spcBef>
                <a:spcPts val="0"/>
              </a:spcBef>
              <a:spcAft>
                <a:spcPts val="0"/>
              </a:spcAft>
              <a:buNone/>
            </a:pPr>
            <a:endParaRPr sz="1800">
              <a:solidFill>
                <a:schemeClr val="lt1"/>
              </a:solidFill>
              <a:latin typeface="Calibri"/>
              <a:ea typeface="Calibri"/>
              <a:cs typeface="Calibri"/>
              <a:sym typeface="Calibri"/>
            </a:endParaRPr>
          </a:p>
        </p:txBody>
      </p:sp>
      <p:sp>
        <p:nvSpPr>
          <p:cNvPr id="2" name="مربع نص 1"/>
          <p:cNvSpPr txBox="1"/>
          <p:nvPr/>
        </p:nvSpPr>
        <p:spPr>
          <a:xfrm>
            <a:off x="990546" y="1055242"/>
            <a:ext cx="10769600" cy="5221301"/>
          </a:xfrm>
          <a:prstGeom prst="rect">
            <a:avLst/>
          </a:prstGeom>
          <a:noFill/>
        </p:spPr>
        <p:txBody>
          <a:bodyPr wrap="square" rtlCol="1">
            <a:spAutoFit/>
          </a:bodyPr>
          <a:lstStyle/>
          <a:p>
            <a:pPr indent="114300" algn="r" rtl="1">
              <a:lnSpc>
                <a:spcPct val="150000"/>
              </a:lnSpc>
            </a:pPr>
            <a:r>
              <a:rPr lang="ar-JO" sz="1600" dirty="0">
                <a:latin typeface="Alexandria" pitchFamily="2" charset="-78"/>
                <a:cs typeface="Alexandria" pitchFamily="2" charset="-78"/>
              </a:rPr>
              <a:t>و</a:t>
            </a:r>
            <a:r>
              <a:rPr lang="ar-SA" sz="1600" dirty="0">
                <a:latin typeface="Alexandria" pitchFamily="2" charset="-78"/>
                <a:cs typeface="Alexandria" pitchFamily="2" charset="-78"/>
              </a:rPr>
              <a:t>تختلف عملية التوثيق للمراجع لاختلاف مصدرها واختلاف نوعها واختلاف المجال الخاص بها، فالمراجع من الكتب يختلف توثيقها عن مراجع مقالات الصحف، ويختلف عن مرجع موقع الإنترنت أو مجلة الكترونية مثلا، والبحث القيم هو الذي يحتوي على الطرق السليمة والمثلى في عملية التوثيق، فإذا أراد القارئ معرفة مصادر البحث لم يجد صعوبة في معرفتها وتحليل هذه المراجع هل هي كتب أم مجلات وغيرها. </a:t>
            </a:r>
            <a:endParaRPr lang="ar-EG" sz="1600" dirty="0">
              <a:latin typeface="Alexandria" pitchFamily="2" charset="-78"/>
              <a:cs typeface="Alexandria" pitchFamily="2" charset="-78"/>
            </a:endParaRPr>
          </a:p>
          <a:p>
            <a:pPr indent="114300" algn="r" rtl="1">
              <a:lnSpc>
                <a:spcPct val="150000"/>
              </a:lnSpc>
            </a:pPr>
            <a:r>
              <a:rPr lang="ar-SA" sz="1600" dirty="0">
                <a:latin typeface="Alexandria" pitchFamily="2" charset="-78"/>
                <a:cs typeface="Alexandria" pitchFamily="2" charset="-78"/>
              </a:rPr>
              <a:t>ويعتبر التوثيق من باب الأمانة العلمية، ويخطئ من يظن أن بإمكانه القيام بتوثيق المصادر بطرق عشوائية؛ لأن ثمة طرقاً علمية وقواعد خاصة لا بد من مراعاتها عند توثيق المصادر في داخل البحث وفي قائمة إعداد المصادر في نهايته، والمقصود هنا بتوثيق المصادر هو تدوين المعلومات عن الكتب والتقارير وغيرها من أوعية المعرفة التي استفاد منها الباحث، علماً أنَّ الحقائق المعروفة للعامة لا حاجة إلى توثيقها، ويعتمد عند كتابة البحث على المعلومات المقتبسة من الآخرين. والمعلومات المقتبسة هذه تكون من الكثرة والأهمية في دراساتنا بحيث تشكل هيكلها العظمي في كثير من الدراسات الإنسانية والاجتماعية يقتصر دور الباحث، على جمعه للمعلومات، وعرضه لها بشكل جيد، وربطه بينها بأسلوب منطقي وسلس واستخلاصه النتائج المهمة منها لهذا السبب على الباحث الاهتمام بموضوع الاقتباسات وإيلائها أهمية قصوى. </a:t>
            </a:r>
            <a:endParaRPr lang="en-US" sz="1600" dirty="0">
              <a:latin typeface="Alexandria" pitchFamily="2" charset="-78"/>
              <a:cs typeface="Alexandria" pitchFamily="2" charset="-78"/>
            </a:endParaRPr>
          </a:p>
          <a:p>
            <a:pPr indent="57150" algn="r" rtl="1">
              <a:lnSpc>
                <a:spcPct val="150000"/>
              </a:lnSpc>
            </a:pPr>
            <a:r>
              <a:rPr lang="ar-SA" sz="1600" dirty="0">
                <a:latin typeface="Alexandria" pitchFamily="2" charset="-78"/>
                <a:cs typeface="Alexandria" pitchFamily="2" charset="-78"/>
              </a:rPr>
              <a:t>ويعتبر الاقتباس كإشارة منها، ومعلومة مهمة في البحث وطرق توثيق المراجع مختلفة حسب مقاييس معينة، ولذلك يجب أن يتم إتباع مقياس محدد لتوثيق كل المراجع ومما سبق سنحاول التطرق إلى أهمية التوثيق في البحوث العلمية</a:t>
            </a:r>
            <a:r>
              <a:rPr lang="en-US" sz="1600" dirty="0">
                <a:latin typeface="Alexandria" pitchFamily="2" charset="-78"/>
                <a:cs typeface="Alexandria" pitchFamily="2" charset="-78"/>
              </a:rPr>
              <a:t>.</a:t>
            </a:r>
          </a:p>
        </p:txBody>
      </p:sp>
      <p:sp>
        <p:nvSpPr>
          <p:cNvPr id="3" name="Rectangle 2">
            <a:extLst>
              <a:ext uri="{FF2B5EF4-FFF2-40B4-BE49-F238E27FC236}">
                <a16:creationId xmlns:a16="http://schemas.microsoft.com/office/drawing/2014/main" id="{6D929620-238B-F878-8C5F-4478380A83BF}"/>
              </a:ext>
            </a:extLst>
          </p:cNvPr>
          <p:cNvSpPr/>
          <p:nvPr/>
        </p:nvSpPr>
        <p:spPr>
          <a:xfrm>
            <a:off x="0" y="6371924"/>
            <a:ext cx="12191999" cy="404261"/>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99231700"/>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177;p7">
            <a:extLst>
              <a:ext uri="{FF2B5EF4-FFF2-40B4-BE49-F238E27FC236}">
                <a16:creationId xmlns:a16="http://schemas.microsoft.com/office/drawing/2014/main" id="{AE483C60-AEDC-B4DF-CD2F-0192F3520516}"/>
              </a:ext>
            </a:extLst>
          </p:cNvPr>
          <p:cNvSpPr/>
          <p:nvPr/>
        </p:nvSpPr>
        <p:spPr>
          <a:xfrm>
            <a:off x="456892" y="1642590"/>
            <a:ext cx="4128422" cy="46510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r" rtl="0">
              <a:spcBef>
                <a:spcPts val="0"/>
              </a:spcBef>
              <a:spcAft>
                <a:spcPts val="0"/>
              </a:spcAft>
              <a:buNone/>
            </a:pPr>
            <a:endParaRPr sz="1800" dirty="0">
              <a:solidFill>
                <a:schemeClr val="lt1"/>
              </a:solidFill>
              <a:latin typeface="Calibri"/>
              <a:ea typeface="Calibri"/>
              <a:cs typeface="Calibri"/>
              <a:sym typeface="Calibri"/>
            </a:endParaRPr>
          </a:p>
        </p:txBody>
      </p:sp>
      <p:sp>
        <p:nvSpPr>
          <p:cNvPr id="4" name="Google Shape;178;p7">
            <a:extLst>
              <a:ext uri="{FF2B5EF4-FFF2-40B4-BE49-F238E27FC236}">
                <a16:creationId xmlns:a16="http://schemas.microsoft.com/office/drawing/2014/main" id="{AA796CE4-92AA-9DFA-B6A2-DEF0DABAF273}"/>
              </a:ext>
            </a:extLst>
          </p:cNvPr>
          <p:cNvSpPr/>
          <p:nvPr/>
        </p:nvSpPr>
        <p:spPr>
          <a:xfrm>
            <a:off x="901053" y="1885612"/>
            <a:ext cx="11155680" cy="412887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r" rtl="0">
              <a:spcBef>
                <a:spcPts val="0"/>
              </a:spcBef>
              <a:spcAft>
                <a:spcPts val="0"/>
              </a:spcAft>
              <a:buNone/>
            </a:pPr>
            <a:endParaRPr sz="1800">
              <a:solidFill>
                <a:schemeClr val="lt1"/>
              </a:solidFill>
              <a:latin typeface="Calibri"/>
              <a:ea typeface="Calibri"/>
              <a:cs typeface="Calibri"/>
              <a:sym typeface="Calibri"/>
            </a:endParaRPr>
          </a:p>
        </p:txBody>
      </p:sp>
      <p:sp>
        <p:nvSpPr>
          <p:cNvPr id="2" name="مربع نص 1"/>
          <p:cNvSpPr txBox="1"/>
          <p:nvPr/>
        </p:nvSpPr>
        <p:spPr>
          <a:xfrm>
            <a:off x="1098712" y="2138969"/>
            <a:ext cx="10760362" cy="3371564"/>
          </a:xfrm>
          <a:prstGeom prst="rect">
            <a:avLst/>
          </a:prstGeom>
          <a:noFill/>
        </p:spPr>
        <p:txBody>
          <a:bodyPr wrap="square" rtlCol="1">
            <a:spAutoFit/>
          </a:bodyPr>
          <a:lstStyle/>
          <a:p>
            <a:pPr algn="r" rtl="1">
              <a:lnSpc>
                <a:spcPct val="150000"/>
              </a:lnSpc>
            </a:pPr>
            <a:r>
              <a:rPr lang="ar-SA" dirty="0">
                <a:latin typeface="Alexandria" pitchFamily="2" charset="-78"/>
                <a:cs typeface="Alexandria" pitchFamily="2" charset="-78"/>
              </a:rPr>
              <a:t>ويكون التوثيق الذي يعتمده الباحث من المرجع في أشكال وصور مختلفة والتي تتمثل في: </a:t>
            </a:r>
            <a:endParaRPr lang="en-US" dirty="0">
              <a:latin typeface="Alexandria" pitchFamily="2" charset="-78"/>
              <a:cs typeface="Alexandria" pitchFamily="2" charset="-78"/>
            </a:endParaRPr>
          </a:p>
          <a:p>
            <a:pPr marL="342900" indent="-342900" algn="r" rtl="1">
              <a:lnSpc>
                <a:spcPct val="150000"/>
              </a:lnSpc>
              <a:buFont typeface="Wingdings" panose="05000000000000000000" pitchFamily="2" charset="2"/>
              <a:buChar char="ü"/>
            </a:pPr>
            <a:r>
              <a:rPr lang="ar-SA" dirty="0">
                <a:latin typeface="Alexandria" pitchFamily="2" charset="-78"/>
                <a:cs typeface="Alexandria" pitchFamily="2" charset="-78"/>
              </a:rPr>
              <a:t> الاقتباس النصي</a:t>
            </a:r>
            <a:r>
              <a:rPr lang="en-US" dirty="0">
                <a:latin typeface="Alexandria" pitchFamily="2" charset="-78"/>
                <a:cs typeface="Alexandria" pitchFamily="2" charset="-78"/>
              </a:rPr>
              <a:t> "quote" </a:t>
            </a:r>
            <a:r>
              <a:rPr lang="ar-SA" dirty="0">
                <a:latin typeface="Alexandria" pitchFamily="2" charset="-78"/>
                <a:cs typeface="Alexandria" pitchFamily="2" charset="-78"/>
              </a:rPr>
              <a:t>عندما يقوم الباحث بنقل فقرة أو نص من المرجع بنفس كلماته ونفس الصياغة، ويوضع بين علامتي تنصيص "..."</a:t>
            </a:r>
            <a:endParaRPr lang="en-US" dirty="0">
              <a:latin typeface="Alexandria" pitchFamily="2" charset="-78"/>
              <a:cs typeface="Alexandria" pitchFamily="2" charset="-78"/>
            </a:endParaRPr>
          </a:p>
          <a:p>
            <a:pPr marL="342900" indent="-342900" algn="r" rtl="1">
              <a:lnSpc>
                <a:spcPct val="150000"/>
              </a:lnSpc>
              <a:buFont typeface="Wingdings" panose="05000000000000000000" pitchFamily="2" charset="2"/>
              <a:buChar char="ü"/>
            </a:pPr>
            <a:r>
              <a:rPr lang="ar-SA" dirty="0">
                <a:latin typeface="Alexandria" pitchFamily="2" charset="-78"/>
                <a:cs typeface="Alexandria" pitchFamily="2" charset="-78"/>
              </a:rPr>
              <a:t> الاقتباس وإعادة الصياغة</a:t>
            </a:r>
            <a:r>
              <a:rPr lang="en-US" dirty="0">
                <a:latin typeface="Alexandria" pitchFamily="2" charset="-78"/>
                <a:cs typeface="Alexandria" pitchFamily="2" charset="-78"/>
              </a:rPr>
              <a:t> paraphrase" </a:t>
            </a:r>
            <a:r>
              <a:rPr lang="ar-SA" dirty="0">
                <a:latin typeface="Alexandria" pitchFamily="2" charset="-78"/>
                <a:cs typeface="Alexandria" pitchFamily="2" charset="-78"/>
              </a:rPr>
              <a:t>وتتمثل في إعادة صياغة لما هو مكتوب بالمرجع بلغة وكلمات الباحث الخاصة الاحتفاظ بنفس المعني الذي يشير إليه مع المرجع العلمي. </a:t>
            </a:r>
            <a:endParaRPr lang="en-US" dirty="0">
              <a:latin typeface="Alexandria" pitchFamily="2" charset="-78"/>
              <a:cs typeface="Alexandria" pitchFamily="2" charset="-78"/>
            </a:endParaRPr>
          </a:p>
          <a:p>
            <a:pPr marL="342900" indent="-342900" algn="r" rtl="1">
              <a:lnSpc>
                <a:spcPct val="150000"/>
              </a:lnSpc>
              <a:buFont typeface="Wingdings" panose="05000000000000000000" pitchFamily="2" charset="2"/>
              <a:buChar char="ü"/>
            </a:pPr>
            <a:r>
              <a:rPr lang="ar-SA" dirty="0">
                <a:latin typeface="Alexandria" pitchFamily="2" charset="-78"/>
                <a:cs typeface="Alexandria" pitchFamily="2" charset="-78"/>
              </a:rPr>
              <a:t>النقل</a:t>
            </a:r>
            <a:r>
              <a:rPr lang="en-US" dirty="0">
                <a:latin typeface="Alexandria" pitchFamily="2" charset="-78"/>
                <a:cs typeface="Alexandria" pitchFamily="2" charset="-78"/>
              </a:rPr>
              <a:t> "copy": </a:t>
            </a:r>
            <a:r>
              <a:rPr lang="ar-SA" dirty="0">
                <a:latin typeface="Alexandria" pitchFamily="2" charset="-78"/>
                <a:cs typeface="Alexandria" pitchFamily="2" charset="-78"/>
              </a:rPr>
              <a:t>وهي عملية نقل الأشكال والرسوم أو الأشكال البيانية من المرجع إلى - بحثه وعادة لا يوضع بين علامتي التنصيص. </a:t>
            </a:r>
            <a:endParaRPr lang="ar-JO" dirty="0">
              <a:latin typeface="Alexandria" pitchFamily="2" charset="-78"/>
              <a:cs typeface="Alexandria" pitchFamily="2" charset="-78"/>
            </a:endParaRPr>
          </a:p>
          <a:p>
            <a:pPr marL="342900" indent="-342900" algn="r" rtl="1">
              <a:lnSpc>
                <a:spcPct val="150000"/>
              </a:lnSpc>
              <a:buFont typeface="Wingdings" panose="05000000000000000000" pitchFamily="2" charset="2"/>
              <a:buChar char="ü"/>
            </a:pPr>
            <a:r>
              <a:rPr lang="ar-SA" dirty="0">
                <a:latin typeface="Alexandria" pitchFamily="2" charset="-78"/>
                <a:cs typeface="Alexandria" pitchFamily="2" charset="-78"/>
              </a:rPr>
              <a:t>التلخيص</a:t>
            </a:r>
            <a:r>
              <a:rPr lang="en-US" dirty="0">
                <a:latin typeface="Alexandria" pitchFamily="2" charset="-78"/>
                <a:cs typeface="Alexandria" pitchFamily="2" charset="-78"/>
              </a:rPr>
              <a:t> "summarizing" </a:t>
            </a:r>
            <a:r>
              <a:rPr lang="ar-SA" dirty="0">
                <a:latin typeface="Alexandria" pitchFamily="2" charset="-78"/>
                <a:cs typeface="Alexandria" pitchFamily="2" charset="-78"/>
              </a:rPr>
              <a:t>يعمد الباحث في هذه الحالة لتلخيص فكرة أو رأي.</a:t>
            </a:r>
            <a:endParaRPr lang="en-US" dirty="0">
              <a:latin typeface="Alexandria" pitchFamily="2" charset="-78"/>
              <a:cs typeface="Alexandria" pitchFamily="2" charset="-78"/>
            </a:endParaRPr>
          </a:p>
        </p:txBody>
      </p:sp>
      <p:sp>
        <p:nvSpPr>
          <p:cNvPr id="5" name="Rectangle 4">
            <a:extLst>
              <a:ext uri="{FF2B5EF4-FFF2-40B4-BE49-F238E27FC236}">
                <a16:creationId xmlns:a16="http://schemas.microsoft.com/office/drawing/2014/main" id="{2E68BCED-1041-01DA-3DFE-457BFDAB3FB3}"/>
              </a:ext>
            </a:extLst>
          </p:cNvPr>
          <p:cNvSpPr/>
          <p:nvPr/>
        </p:nvSpPr>
        <p:spPr>
          <a:xfrm>
            <a:off x="0" y="6371924"/>
            <a:ext cx="12191999" cy="404261"/>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745453954"/>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رسم تخطيطي 2"/>
          <p:cNvGraphicFramePr/>
          <p:nvPr>
            <p:extLst>
              <p:ext uri="{D42A27DB-BD31-4B8C-83A1-F6EECF244321}">
                <p14:modId xmlns:p14="http://schemas.microsoft.com/office/powerpoint/2010/main" val="2359581371"/>
              </p:ext>
            </p:extLst>
          </p:nvPr>
        </p:nvGraphicFramePr>
        <p:xfrm>
          <a:off x="1450842" y="2078020"/>
          <a:ext cx="9520676" cy="438797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Google Shape;177;p7">
            <a:extLst>
              <a:ext uri="{FF2B5EF4-FFF2-40B4-BE49-F238E27FC236}">
                <a16:creationId xmlns:a16="http://schemas.microsoft.com/office/drawing/2014/main" id="{D7508A70-CFFC-5393-876C-0714DF335111}"/>
              </a:ext>
            </a:extLst>
          </p:cNvPr>
          <p:cNvSpPr/>
          <p:nvPr/>
        </p:nvSpPr>
        <p:spPr>
          <a:xfrm>
            <a:off x="1876425" y="671272"/>
            <a:ext cx="3140556" cy="1167054"/>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r" rtl="0">
              <a:spcBef>
                <a:spcPts val="0"/>
              </a:spcBef>
              <a:spcAft>
                <a:spcPts val="0"/>
              </a:spcAft>
              <a:buNone/>
            </a:pPr>
            <a:endParaRPr sz="1800" dirty="0">
              <a:solidFill>
                <a:schemeClr val="lt1"/>
              </a:solidFill>
              <a:latin typeface="Calibri"/>
              <a:ea typeface="Calibri"/>
              <a:cs typeface="Calibri"/>
              <a:sym typeface="Calibri"/>
            </a:endParaRPr>
          </a:p>
        </p:txBody>
      </p:sp>
      <p:sp>
        <p:nvSpPr>
          <p:cNvPr id="5" name="Google Shape;178;p7">
            <a:extLst>
              <a:ext uri="{FF2B5EF4-FFF2-40B4-BE49-F238E27FC236}">
                <a16:creationId xmlns:a16="http://schemas.microsoft.com/office/drawing/2014/main" id="{6E974F3E-8815-E81F-19C3-547C541AC76F}"/>
              </a:ext>
            </a:extLst>
          </p:cNvPr>
          <p:cNvSpPr/>
          <p:nvPr/>
        </p:nvSpPr>
        <p:spPr>
          <a:xfrm>
            <a:off x="2062162" y="671271"/>
            <a:ext cx="7896225" cy="104222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r" rtl="0">
              <a:spcBef>
                <a:spcPts val="0"/>
              </a:spcBef>
              <a:spcAft>
                <a:spcPts val="0"/>
              </a:spcAft>
              <a:buNone/>
            </a:pPr>
            <a:endParaRPr sz="1800">
              <a:solidFill>
                <a:schemeClr val="lt1"/>
              </a:solidFill>
              <a:latin typeface="Calibri"/>
              <a:ea typeface="Calibri"/>
              <a:cs typeface="Calibri"/>
              <a:sym typeface="Calibri"/>
            </a:endParaRPr>
          </a:p>
        </p:txBody>
      </p:sp>
      <p:sp>
        <p:nvSpPr>
          <p:cNvPr id="2" name="مربع نص 1"/>
          <p:cNvSpPr txBox="1"/>
          <p:nvPr/>
        </p:nvSpPr>
        <p:spPr>
          <a:xfrm>
            <a:off x="2772236" y="754120"/>
            <a:ext cx="6647527" cy="876522"/>
          </a:xfrm>
          <a:prstGeom prst="rect">
            <a:avLst/>
          </a:prstGeom>
          <a:noFill/>
        </p:spPr>
        <p:txBody>
          <a:bodyPr wrap="square" rtlCol="1">
            <a:spAutoFit/>
          </a:bodyPr>
          <a:lstStyle/>
          <a:p>
            <a:pPr algn="ctr" rtl="1">
              <a:lnSpc>
                <a:spcPct val="150000"/>
              </a:lnSpc>
            </a:pPr>
            <a:r>
              <a:rPr lang="ar-SA" b="1" dirty="0">
                <a:latin typeface="Alexandria" pitchFamily="2" charset="-78"/>
                <a:cs typeface="Alexandria" pitchFamily="2" charset="-78"/>
              </a:rPr>
              <a:t>أهداف التوثيق في البحث العلمي </a:t>
            </a:r>
            <a:endParaRPr lang="en-US" b="1" dirty="0">
              <a:latin typeface="Alexandria" pitchFamily="2" charset="-78"/>
              <a:cs typeface="Alexandria" pitchFamily="2" charset="-78"/>
            </a:endParaRPr>
          </a:p>
          <a:p>
            <a:pPr algn="ctr" rtl="1">
              <a:lnSpc>
                <a:spcPct val="150000"/>
              </a:lnSpc>
            </a:pPr>
            <a:r>
              <a:rPr lang="ar-SA" dirty="0">
                <a:latin typeface="Alexandria" pitchFamily="2" charset="-78"/>
                <a:cs typeface="Alexandria" pitchFamily="2" charset="-78"/>
              </a:rPr>
              <a:t>يتضمن التوثيق في البحث العلمي جملة من الأهداف أهمها: </a:t>
            </a:r>
            <a:endParaRPr lang="en-US" dirty="0">
              <a:latin typeface="Alexandria" pitchFamily="2" charset="-78"/>
              <a:cs typeface="Alexandria" pitchFamily="2" charset="-78"/>
            </a:endParaRPr>
          </a:p>
        </p:txBody>
      </p:sp>
      <p:sp>
        <p:nvSpPr>
          <p:cNvPr id="6" name="Rectangle 5">
            <a:extLst>
              <a:ext uri="{FF2B5EF4-FFF2-40B4-BE49-F238E27FC236}">
                <a16:creationId xmlns:a16="http://schemas.microsoft.com/office/drawing/2014/main" id="{107A6FF1-478B-24FB-D4A7-65F7BCAD9D42}"/>
              </a:ext>
            </a:extLst>
          </p:cNvPr>
          <p:cNvSpPr/>
          <p:nvPr/>
        </p:nvSpPr>
        <p:spPr>
          <a:xfrm>
            <a:off x="0" y="6371924"/>
            <a:ext cx="12191999" cy="404261"/>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542084792"/>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177;p7">
            <a:extLst>
              <a:ext uri="{FF2B5EF4-FFF2-40B4-BE49-F238E27FC236}">
                <a16:creationId xmlns:a16="http://schemas.microsoft.com/office/drawing/2014/main" id="{A767741A-F500-5869-5707-F2B11F7EF6DF}"/>
              </a:ext>
            </a:extLst>
          </p:cNvPr>
          <p:cNvSpPr/>
          <p:nvPr/>
        </p:nvSpPr>
        <p:spPr>
          <a:xfrm>
            <a:off x="456892" y="1642590"/>
            <a:ext cx="4128422" cy="46510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r" rtl="0">
              <a:spcBef>
                <a:spcPts val="0"/>
              </a:spcBef>
              <a:spcAft>
                <a:spcPts val="0"/>
              </a:spcAft>
              <a:buNone/>
            </a:pPr>
            <a:endParaRPr sz="1800" dirty="0">
              <a:solidFill>
                <a:schemeClr val="lt1"/>
              </a:solidFill>
              <a:latin typeface="Calibri"/>
              <a:ea typeface="Calibri"/>
              <a:cs typeface="Calibri"/>
              <a:sym typeface="Calibri"/>
            </a:endParaRPr>
          </a:p>
        </p:txBody>
      </p:sp>
      <p:sp>
        <p:nvSpPr>
          <p:cNvPr id="4" name="Google Shape;178;p7">
            <a:extLst>
              <a:ext uri="{FF2B5EF4-FFF2-40B4-BE49-F238E27FC236}">
                <a16:creationId xmlns:a16="http://schemas.microsoft.com/office/drawing/2014/main" id="{1DE5385E-BA50-6777-0F95-E2163FD5F4CB}"/>
              </a:ext>
            </a:extLst>
          </p:cNvPr>
          <p:cNvSpPr/>
          <p:nvPr/>
        </p:nvSpPr>
        <p:spPr>
          <a:xfrm>
            <a:off x="937998" y="1903652"/>
            <a:ext cx="11155680" cy="412887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r" rtl="0">
              <a:spcBef>
                <a:spcPts val="0"/>
              </a:spcBef>
              <a:spcAft>
                <a:spcPts val="0"/>
              </a:spcAft>
              <a:buNone/>
            </a:pPr>
            <a:endParaRPr sz="1800">
              <a:solidFill>
                <a:schemeClr val="lt1"/>
              </a:solidFill>
              <a:latin typeface="Calibri"/>
              <a:ea typeface="Calibri"/>
              <a:cs typeface="Calibri"/>
              <a:sym typeface="Calibri"/>
            </a:endParaRPr>
          </a:p>
        </p:txBody>
      </p:sp>
      <p:sp>
        <p:nvSpPr>
          <p:cNvPr id="5" name="TextBox 4">
            <a:extLst>
              <a:ext uri="{FF2B5EF4-FFF2-40B4-BE49-F238E27FC236}">
                <a16:creationId xmlns:a16="http://schemas.microsoft.com/office/drawing/2014/main" id="{635B768C-5E09-AB66-FDA3-A5B23D3489F7}"/>
              </a:ext>
            </a:extLst>
          </p:cNvPr>
          <p:cNvSpPr txBox="1"/>
          <p:nvPr/>
        </p:nvSpPr>
        <p:spPr>
          <a:xfrm>
            <a:off x="3427162" y="360418"/>
            <a:ext cx="4575794" cy="400110"/>
          </a:xfrm>
          <a:prstGeom prst="rect">
            <a:avLst/>
          </a:prstGeom>
          <a:noFill/>
        </p:spPr>
        <p:txBody>
          <a:bodyPr wrap="square">
            <a:spAutoFit/>
          </a:bodyPr>
          <a:lstStyle/>
          <a:p>
            <a:pPr algn="ctr" rtl="1"/>
            <a:r>
              <a:rPr lang="ar-SA" sz="2000" b="1" dirty="0">
                <a:solidFill>
                  <a:srgbClr val="00AEEF"/>
                </a:solidFill>
                <a:latin typeface="Alexandria" pitchFamily="2" charset="-78"/>
                <a:ea typeface="Calibri"/>
                <a:cs typeface="Alexandria" pitchFamily="2" charset="-78"/>
                <a:sym typeface="Calibri"/>
              </a:rPr>
              <a:t>طرائق التوثيق في البحوث العلمية</a:t>
            </a:r>
          </a:p>
        </p:txBody>
      </p:sp>
      <p:sp>
        <p:nvSpPr>
          <p:cNvPr id="2" name="مربع نص 1"/>
          <p:cNvSpPr txBox="1"/>
          <p:nvPr/>
        </p:nvSpPr>
        <p:spPr>
          <a:xfrm>
            <a:off x="1094092" y="2178240"/>
            <a:ext cx="10843491" cy="2846292"/>
          </a:xfrm>
          <a:prstGeom prst="rect">
            <a:avLst/>
          </a:prstGeom>
          <a:noFill/>
        </p:spPr>
        <p:txBody>
          <a:bodyPr wrap="square" rtlCol="1">
            <a:spAutoFit/>
          </a:bodyPr>
          <a:lstStyle/>
          <a:p>
            <a:pPr algn="r" rtl="1"/>
            <a:endParaRPr lang="en-US" sz="2000" dirty="0">
              <a:latin typeface="Alexandria" pitchFamily="2" charset="-78"/>
              <a:cs typeface="Alexandria" pitchFamily="2" charset="-78"/>
            </a:endParaRPr>
          </a:p>
          <a:p>
            <a:pPr algn="r" rtl="1">
              <a:lnSpc>
                <a:spcPct val="150000"/>
              </a:lnSpc>
            </a:pPr>
            <a:r>
              <a:rPr lang="ar-SA" dirty="0">
                <a:latin typeface="Alexandria" pitchFamily="2" charset="-78"/>
                <a:cs typeface="Alexandria" pitchFamily="2" charset="-78"/>
              </a:rPr>
              <a:t> يوجد العديد من طرائق التوثيق في البحث العلمي يُمكنُ مُلاحظتها عند قراءة الكتب المختلفة، والبحوث المنشورة في المجلات العلمية المختلفة سواء محلية أو عالمية، ولا نستطيع تفضيل طريقة عن أخرى، ولكن لا بد للباحث من الالتزام بطريقة مُحددة عند كتابة بحثه من بدايته إلى نهايته، وعدم التنقل من طريقة لأخرى في التوثيق ضمن البحث الواحد، ومن الجدير بالذكر أن المجلات العلمية قد توصي بإتباع طريقة مُحددة كأحد شروط النشر فيها؛ لذا يتوجب على الباحث الذي يرغب في نشر بحثه من إتباع طريقة النشر المعتمدة في المجلة العلمية التي يُقدم بحثه إليها</a:t>
            </a:r>
            <a:r>
              <a:rPr lang="en-US" dirty="0">
                <a:latin typeface="Alexandria" pitchFamily="2" charset="-78"/>
                <a:cs typeface="Alexandria" pitchFamily="2" charset="-78"/>
              </a:rPr>
              <a:t>.</a:t>
            </a:r>
          </a:p>
        </p:txBody>
      </p:sp>
      <p:sp>
        <p:nvSpPr>
          <p:cNvPr id="6" name="Rectangle 5">
            <a:extLst>
              <a:ext uri="{FF2B5EF4-FFF2-40B4-BE49-F238E27FC236}">
                <a16:creationId xmlns:a16="http://schemas.microsoft.com/office/drawing/2014/main" id="{94840312-9F61-6783-60F0-92FC44D21D50}"/>
              </a:ext>
            </a:extLst>
          </p:cNvPr>
          <p:cNvSpPr/>
          <p:nvPr/>
        </p:nvSpPr>
        <p:spPr>
          <a:xfrm>
            <a:off x="0" y="6371924"/>
            <a:ext cx="12191999" cy="404261"/>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719615658"/>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Google Shape;177;p7">
            <a:extLst>
              <a:ext uri="{FF2B5EF4-FFF2-40B4-BE49-F238E27FC236}">
                <a16:creationId xmlns:a16="http://schemas.microsoft.com/office/drawing/2014/main" id="{1FEDDE56-4DDD-09C1-AACF-C83D5B26E975}"/>
              </a:ext>
            </a:extLst>
          </p:cNvPr>
          <p:cNvSpPr/>
          <p:nvPr/>
        </p:nvSpPr>
        <p:spPr>
          <a:xfrm>
            <a:off x="456892" y="1642590"/>
            <a:ext cx="4128422" cy="46510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r" rtl="0">
              <a:spcBef>
                <a:spcPts val="0"/>
              </a:spcBef>
              <a:spcAft>
                <a:spcPts val="0"/>
              </a:spcAft>
              <a:buNone/>
            </a:pPr>
            <a:endParaRPr sz="1800" dirty="0">
              <a:solidFill>
                <a:schemeClr val="lt1"/>
              </a:solidFill>
              <a:latin typeface="Calibri"/>
              <a:ea typeface="Calibri"/>
              <a:cs typeface="Calibri"/>
              <a:sym typeface="Calibri"/>
            </a:endParaRPr>
          </a:p>
        </p:txBody>
      </p:sp>
      <p:sp>
        <p:nvSpPr>
          <p:cNvPr id="5" name="Google Shape;178;p7">
            <a:extLst>
              <a:ext uri="{FF2B5EF4-FFF2-40B4-BE49-F238E27FC236}">
                <a16:creationId xmlns:a16="http://schemas.microsoft.com/office/drawing/2014/main" id="{9A5CF118-020B-5A07-FE35-2F8ABBCF7457}"/>
              </a:ext>
            </a:extLst>
          </p:cNvPr>
          <p:cNvSpPr/>
          <p:nvPr/>
        </p:nvSpPr>
        <p:spPr>
          <a:xfrm>
            <a:off x="937998" y="1903652"/>
            <a:ext cx="11155680" cy="412887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r" rtl="0">
              <a:spcBef>
                <a:spcPts val="0"/>
              </a:spcBef>
              <a:spcAft>
                <a:spcPts val="0"/>
              </a:spcAft>
              <a:buNone/>
            </a:pPr>
            <a:endParaRPr sz="1800">
              <a:solidFill>
                <a:schemeClr val="lt1"/>
              </a:solidFill>
              <a:latin typeface="Calibri"/>
              <a:ea typeface="Calibri"/>
              <a:cs typeface="Calibri"/>
              <a:sym typeface="Calibri"/>
            </a:endParaRPr>
          </a:p>
        </p:txBody>
      </p:sp>
      <p:pic>
        <p:nvPicPr>
          <p:cNvPr id="3" name="صورة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755852" y="2188312"/>
            <a:ext cx="7519971" cy="3559554"/>
          </a:xfrm>
          <a:prstGeom prst="rect">
            <a:avLst/>
          </a:prstGeom>
        </p:spPr>
      </p:pic>
      <p:sp>
        <p:nvSpPr>
          <p:cNvPr id="2" name="Rectangle 1">
            <a:extLst>
              <a:ext uri="{FF2B5EF4-FFF2-40B4-BE49-F238E27FC236}">
                <a16:creationId xmlns:a16="http://schemas.microsoft.com/office/drawing/2014/main" id="{24C511AA-08E0-2DCF-2F39-D6AD076BED37}"/>
              </a:ext>
            </a:extLst>
          </p:cNvPr>
          <p:cNvSpPr/>
          <p:nvPr/>
        </p:nvSpPr>
        <p:spPr>
          <a:xfrm>
            <a:off x="0" y="6371924"/>
            <a:ext cx="12191999" cy="404261"/>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415095118"/>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177;p7">
            <a:extLst>
              <a:ext uri="{FF2B5EF4-FFF2-40B4-BE49-F238E27FC236}">
                <a16:creationId xmlns:a16="http://schemas.microsoft.com/office/drawing/2014/main" id="{2C398D15-7BD8-7530-610D-ACEEC493A8C1}"/>
              </a:ext>
            </a:extLst>
          </p:cNvPr>
          <p:cNvSpPr/>
          <p:nvPr/>
        </p:nvSpPr>
        <p:spPr>
          <a:xfrm>
            <a:off x="456892" y="1642590"/>
            <a:ext cx="4128422" cy="46510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r" rtl="0">
              <a:spcBef>
                <a:spcPts val="0"/>
              </a:spcBef>
              <a:spcAft>
                <a:spcPts val="0"/>
              </a:spcAft>
              <a:buNone/>
            </a:pPr>
            <a:endParaRPr sz="1800" dirty="0">
              <a:solidFill>
                <a:schemeClr val="lt1"/>
              </a:solidFill>
              <a:latin typeface="Calibri"/>
              <a:ea typeface="Calibri"/>
              <a:cs typeface="Calibri"/>
              <a:sym typeface="Calibri"/>
            </a:endParaRPr>
          </a:p>
        </p:txBody>
      </p:sp>
      <p:sp>
        <p:nvSpPr>
          <p:cNvPr id="4" name="Google Shape;178;p7">
            <a:extLst>
              <a:ext uri="{FF2B5EF4-FFF2-40B4-BE49-F238E27FC236}">
                <a16:creationId xmlns:a16="http://schemas.microsoft.com/office/drawing/2014/main" id="{557A1B6A-7D22-B53C-1E6E-0FDEE43FBE19}"/>
              </a:ext>
            </a:extLst>
          </p:cNvPr>
          <p:cNvSpPr/>
          <p:nvPr/>
        </p:nvSpPr>
        <p:spPr>
          <a:xfrm>
            <a:off x="937998" y="1903652"/>
            <a:ext cx="11155680" cy="412887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r" rtl="0">
              <a:spcBef>
                <a:spcPts val="0"/>
              </a:spcBef>
              <a:spcAft>
                <a:spcPts val="0"/>
              </a:spcAft>
              <a:buNone/>
            </a:pPr>
            <a:endParaRPr sz="1800">
              <a:solidFill>
                <a:schemeClr val="lt1"/>
              </a:solidFill>
              <a:latin typeface="Calibri"/>
              <a:ea typeface="Calibri"/>
              <a:cs typeface="Calibri"/>
              <a:sym typeface="Calibri"/>
            </a:endParaRPr>
          </a:p>
        </p:txBody>
      </p:sp>
      <p:sp>
        <p:nvSpPr>
          <p:cNvPr id="5" name="TextBox 4">
            <a:extLst>
              <a:ext uri="{FF2B5EF4-FFF2-40B4-BE49-F238E27FC236}">
                <a16:creationId xmlns:a16="http://schemas.microsoft.com/office/drawing/2014/main" id="{724A330E-E6E3-0791-ECDD-1B8C77ABA27D}"/>
              </a:ext>
            </a:extLst>
          </p:cNvPr>
          <p:cNvSpPr txBox="1"/>
          <p:nvPr/>
        </p:nvSpPr>
        <p:spPr>
          <a:xfrm>
            <a:off x="2365350" y="360418"/>
            <a:ext cx="6699419" cy="707886"/>
          </a:xfrm>
          <a:prstGeom prst="rect">
            <a:avLst/>
          </a:prstGeom>
          <a:noFill/>
        </p:spPr>
        <p:txBody>
          <a:bodyPr wrap="square">
            <a:spAutoFit/>
          </a:bodyPr>
          <a:lstStyle/>
          <a:p>
            <a:pPr algn="ctr" rtl="1"/>
            <a:r>
              <a:rPr lang="ar-SA" sz="2000" b="1" dirty="0">
                <a:solidFill>
                  <a:srgbClr val="00AEEF"/>
                </a:solidFill>
                <a:latin typeface="Alexandria" pitchFamily="2" charset="-78"/>
                <a:ea typeface="Calibri"/>
                <a:cs typeface="Alexandria" pitchFamily="2" charset="-78"/>
                <a:sym typeface="Calibri"/>
              </a:rPr>
              <a:t>نظام التوثيق وفقا لجمعيّة اللغات الحديثة </a:t>
            </a:r>
            <a:r>
              <a:rPr lang="en-US" sz="2000" b="1" dirty="0">
                <a:solidFill>
                  <a:srgbClr val="00AEEF"/>
                </a:solidFill>
                <a:latin typeface="Alexandria" pitchFamily="2" charset="-78"/>
                <a:ea typeface="Calibri"/>
                <a:cs typeface="Alexandria" pitchFamily="2" charset="-78"/>
                <a:sym typeface="Calibri"/>
              </a:rPr>
              <a:t>MLA)</a:t>
            </a:r>
            <a:r>
              <a:rPr lang="ar-EG" sz="2000" b="1" dirty="0">
                <a:solidFill>
                  <a:srgbClr val="00AEEF"/>
                </a:solidFill>
                <a:latin typeface="Alexandria" pitchFamily="2" charset="-78"/>
                <a:ea typeface="Calibri"/>
                <a:cs typeface="Alexandria" pitchFamily="2" charset="-78"/>
                <a:sym typeface="Calibri"/>
              </a:rPr>
              <a:t>)</a:t>
            </a:r>
            <a:endParaRPr lang="en-US" sz="2000" b="1" dirty="0">
              <a:solidFill>
                <a:srgbClr val="00AEEF"/>
              </a:solidFill>
              <a:latin typeface="Alexandria" pitchFamily="2" charset="-78"/>
              <a:ea typeface="Calibri"/>
              <a:cs typeface="Alexandria" pitchFamily="2" charset="-78"/>
              <a:sym typeface="Calibri"/>
            </a:endParaRPr>
          </a:p>
        </p:txBody>
      </p:sp>
      <p:sp>
        <p:nvSpPr>
          <p:cNvPr id="2" name="مربع نص 1"/>
          <p:cNvSpPr txBox="1"/>
          <p:nvPr/>
        </p:nvSpPr>
        <p:spPr>
          <a:xfrm>
            <a:off x="1084856" y="2096102"/>
            <a:ext cx="10861963" cy="3743974"/>
          </a:xfrm>
          <a:prstGeom prst="rect">
            <a:avLst/>
          </a:prstGeom>
          <a:noFill/>
        </p:spPr>
        <p:txBody>
          <a:bodyPr wrap="square" rtlCol="1">
            <a:spAutoFit/>
          </a:bodyPr>
          <a:lstStyle/>
          <a:p>
            <a:pPr algn="r">
              <a:lnSpc>
                <a:spcPct val="150000"/>
              </a:lnSpc>
            </a:pPr>
            <a:r>
              <a:rPr lang="ar-SA" sz="1600" dirty="0">
                <a:latin typeface="Alexandria" pitchFamily="2" charset="-78"/>
                <a:cs typeface="Alexandria" pitchFamily="2" charset="-78"/>
              </a:rPr>
              <a:t>يقوم هذا النظام على كتابة التوثيق بجزئين؛ الأول يحمل رقم الصفحة في نهاية جملة التوثيق بين قوسين، والجزء الآخر بذكر اسم المؤلف الأخير بجانب جملة التوثيق، ويتّسم هذا التوثيق بعدم مقاطعة القارئ أثناء عمليّة القراءة الذي يوجد في العديد من الكتب والمراجع الأخرى، ويعتبر هذا النظام جيّداً في مراجع العلوم الإنسانيّة</a:t>
            </a:r>
            <a:r>
              <a:rPr lang="en-US" sz="1600" dirty="0">
                <a:latin typeface="Alexandria" pitchFamily="2" charset="-78"/>
                <a:cs typeface="Alexandria" pitchFamily="2" charset="-78"/>
              </a:rPr>
              <a:t>. </a:t>
            </a:r>
            <a:r>
              <a:rPr lang="ar-SA" sz="1600" dirty="0">
                <a:latin typeface="Alexandria" pitchFamily="2" charset="-78"/>
                <a:cs typeface="Alexandria" pitchFamily="2" charset="-78"/>
              </a:rPr>
              <a:t>يقوم الباحث أو الكاتب بكتابة التوثيق في </a:t>
            </a:r>
            <a:r>
              <a:rPr lang="ar-JO" sz="1600" dirty="0">
                <a:latin typeface="Alexandria" pitchFamily="2" charset="-78"/>
                <a:cs typeface="Alexandria" pitchFamily="2" charset="-78"/>
              </a:rPr>
              <a:t>نهاية </a:t>
            </a:r>
            <a:r>
              <a:rPr lang="ar-SA" sz="1600" dirty="0">
                <a:latin typeface="Alexandria" pitchFamily="2" charset="-78"/>
                <a:cs typeface="Alexandria" pitchFamily="2" charset="-78"/>
              </a:rPr>
              <a:t>بحثه بكتابة اسم مؤلف الكتاب الأخير الذي استعمله في بحثه، ثم يلحقه بفاصلة ويذكر الاسم الأول له، ثم ينهي الاسم بنقطة، وفي نفس السطر يكتب اسم المرجع الذي استخدمه ويخطّ تحته خطاً، ثمّ يلحق به نقطتين رأسيتين ليذكر بعدها مكان الإصدار للكتاب، ثمّ يلحقه بفاصلة، ويكتب تاريخ النسخة، ثمّ ينهيها بنقطة، ويقوم الكاتب بكتابة هذه المراجع في بداية صفحة جديدة، وتكون المراجع مرتبةً وفقاً للترتيب الأبجدي للأسماء الأخيرة للمراجع، وفي حال وجد العديد من المؤلفين لعدّة مراجع يتمّ ذكر الاسم الأوّل، ويلحق بفاصلة ثمّ الاسم الأخير .</a:t>
            </a:r>
            <a:endParaRPr lang="en-US" sz="1600" dirty="0">
              <a:latin typeface="Alexandria" pitchFamily="2" charset="-78"/>
              <a:cs typeface="Alexandria" pitchFamily="2" charset="-78"/>
            </a:endParaRPr>
          </a:p>
          <a:p>
            <a:pPr algn="r" rtl="1">
              <a:lnSpc>
                <a:spcPct val="150000"/>
              </a:lnSpc>
            </a:pPr>
            <a:r>
              <a:rPr lang="ar-SA" sz="1600" dirty="0">
                <a:latin typeface="Alexandria" pitchFamily="2" charset="-78"/>
                <a:cs typeface="Alexandria" pitchFamily="2" charset="-78"/>
              </a:rPr>
              <a:t>مثال:</a:t>
            </a:r>
            <a:endParaRPr lang="en-US" sz="1600" dirty="0">
              <a:latin typeface="Alexandria" pitchFamily="2" charset="-78"/>
              <a:cs typeface="Alexandria" pitchFamily="2" charset="-78"/>
            </a:endParaRPr>
          </a:p>
          <a:p>
            <a:pPr algn="r" rtl="1">
              <a:lnSpc>
                <a:spcPct val="150000"/>
              </a:lnSpc>
            </a:pPr>
            <a:r>
              <a:rPr lang="ar-SA" sz="1600" dirty="0">
                <a:latin typeface="Alexandria" pitchFamily="2" charset="-78"/>
                <a:cs typeface="Alexandria" pitchFamily="2" charset="-78"/>
              </a:rPr>
              <a:t>الأحمد، محمد</a:t>
            </a:r>
            <a:r>
              <a:rPr lang="en-US" sz="1600" dirty="0">
                <a:latin typeface="Alexandria" pitchFamily="2" charset="-78"/>
                <a:cs typeface="Alexandria" pitchFamily="2" charset="-78"/>
              </a:rPr>
              <a:t>. </a:t>
            </a:r>
            <a:r>
              <a:rPr lang="ar-SA" sz="1600" dirty="0">
                <a:latin typeface="Alexandria" pitchFamily="2" charset="-78"/>
                <a:cs typeface="Alexandria" pitchFamily="2" charset="-78"/>
              </a:rPr>
              <a:t>الملائكة والنور</a:t>
            </a:r>
            <a:r>
              <a:rPr lang="en-US" sz="1600" dirty="0">
                <a:latin typeface="Alexandria" pitchFamily="2" charset="-78"/>
                <a:cs typeface="Alexandria" pitchFamily="2" charset="-78"/>
              </a:rPr>
              <a:t>: </a:t>
            </a:r>
            <a:r>
              <a:rPr lang="ar-SA" sz="1600" dirty="0">
                <a:latin typeface="Alexandria" pitchFamily="2" charset="-78"/>
                <a:cs typeface="Alexandria" pitchFamily="2" charset="-78"/>
              </a:rPr>
              <a:t>عمان،</a:t>
            </a:r>
            <a:r>
              <a:rPr lang="en-US" sz="1600" dirty="0">
                <a:latin typeface="Alexandria" pitchFamily="2" charset="-78"/>
                <a:cs typeface="Alexandria" pitchFamily="2" charset="-78"/>
              </a:rPr>
              <a:t>. 2015</a:t>
            </a:r>
          </a:p>
        </p:txBody>
      </p:sp>
      <p:sp>
        <p:nvSpPr>
          <p:cNvPr id="6" name="Rectangle 5">
            <a:extLst>
              <a:ext uri="{FF2B5EF4-FFF2-40B4-BE49-F238E27FC236}">
                <a16:creationId xmlns:a16="http://schemas.microsoft.com/office/drawing/2014/main" id="{31F24B72-4660-6247-5D62-40077E678776}"/>
              </a:ext>
            </a:extLst>
          </p:cNvPr>
          <p:cNvSpPr/>
          <p:nvPr/>
        </p:nvSpPr>
        <p:spPr>
          <a:xfrm>
            <a:off x="0" y="6371924"/>
            <a:ext cx="12191999" cy="404261"/>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963871283"/>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صورة 2"/>
          <p:cNvPicPr>
            <a:picLocks noChangeAspect="1"/>
          </p:cNvPicPr>
          <p:nvPr/>
        </p:nvPicPr>
        <p:blipFill rotWithShape="1">
          <a:blip r:embed="rId3">
            <a:extLst>
              <a:ext uri="{28A0092B-C50C-407E-A947-70E740481C1C}">
                <a14:useLocalDpi xmlns:a14="http://schemas.microsoft.com/office/drawing/2010/main" val="0"/>
              </a:ext>
            </a:extLst>
          </a:blip>
          <a:srcRect l="10571" r="10590"/>
          <a:stretch/>
        </p:blipFill>
        <p:spPr>
          <a:xfrm>
            <a:off x="2336800" y="1155869"/>
            <a:ext cx="8001000" cy="4781292"/>
          </a:xfrm>
          <a:prstGeom prst="rect">
            <a:avLst/>
          </a:prstGeom>
        </p:spPr>
      </p:pic>
      <p:sp>
        <p:nvSpPr>
          <p:cNvPr id="2" name="Rectangle 1">
            <a:extLst>
              <a:ext uri="{FF2B5EF4-FFF2-40B4-BE49-F238E27FC236}">
                <a16:creationId xmlns:a16="http://schemas.microsoft.com/office/drawing/2014/main" id="{CA22771C-6754-2808-778D-491ECEF48988}"/>
              </a:ext>
            </a:extLst>
          </p:cNvPr>
          <p:cNvSpPr/>
          <p:nvPr/>
        </p:nvSpPr>
        <p:spPr>
          <a:xfrm>
            <a:off x="0" y="6371924"/>
            <a:ext cx="12191999" cy="404261"/>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466732309"/>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177;p7">
            <a:extLst>
              <a:ext uri="{FF2B5EF4-FFF2-40B4-BE49-F238E27FC236}">
                <a16:creationId xmlns:a16="http://schemas.microsoft.com/office/drawing/2014/main" id="{E5AEE5DB-8BB7-E9DB-A827-02C34D431F58}"/>
              </a:ext>
            </a:extLst>
          </p:cNvPr>
          <p:cNvSpPr/>
          <p:nvPr/>
        </p:nvSpPr>
        <p:spPr>
          <a:xfrm>
            <a:off x="456892" y="1642590"/>
            <a:ext cx="4128422" cy="46510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r" rtl="0">
              <a:spcBef>
                <a:spcPts val="0"/>
              </a:spcBef>
              <a:spcAft>
                <a:spcPts val="0"/>
              </a:spcAft>
              <a:buNone/>
            </a:pPr>
            <a:endParaRPr sz="1800" dirty="0">
              <a:solidFill>
                <a:schemeClr val="lt1"/>
              </a:solidFill>
              <a:latin typeface="Calibri"/>
              <a:ea typeface="Calibri"/>
              <a:cs typeface="Calibri"/>
              <a:sym typeface="Calibri"/>
            </a:endParaRPr>
          </a:p>
        </p:txBody>
      </p:sp>
      <p:sp>
        <p:nvSpPr>
          <p:cNvPr id="4" name="Google Shape;178;p7">
            <a:extLst>
              <a:ext uri="{FF2B5EF4-FFF2-40B4-BE49-F238E27FC236}">
                <a16:creationId xmlns:a16="http://schemas.microsoft.com/office/drawing/2014/main" id="{7D3BEB52-F319-7E4B-E5EF-C204921167A4}"/>
              </a:ext>
            </a:extLst>
          </p:cNvPr>
          <p:cNvSpPr/>
          <p:nvPr/>
        </p:nvSpPr>
        <p:spPr>
          <a:xfrm>
            <a:off x="937998" y="1903652"/>
            <a:ext cx="11155680" cy="412887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r" rtl="0">
              <a:spcBef>
                <a:spcPts val="0"/>
              </a:spcBef>
              <a:spcAft>
                <a:spcPts val="0"/>
              </a:spcAft>
              <a:buNone/>
            </a:pPr>
            <a:endParaRPr sz="1800">
              <a:solidFill>
                <a:schemeClr val="lt1"/>
              </a:solidFill>
              <a:latin typeface="Calibri"/>
              <a:ea typeface="Calibri"/>
              <a:cs typeface="Calibri"/>
              <a:sym typeface="Calibri"/>
            </a:endParaRPr>
          </a:p>
        </p:txBody>
      </p:sp>
      <p:sp>
        <p:nvSpPr>
          <p:cNvPr id="5" name="TextBox 4">
            <a:extLst>
              <a:ext uri="{FF2B5EF4-FFF2-40B4-BE49-F238E27FC236}">
                <a16:creationId xmlns:a16="http://schemas.microsoft.com/office/drawing/2014/main" id="{D821D929-E302-747F-6A5D-5B55BB1ABC77}"/>
              </a:ext>
            </a:extLst>
          </p:cNvPr>
          <p:cNvSpPr txBox="1"/>
          <p:nvPr/>
        </p:nvSpPr>
        <p:spPr>
          <a:xfrm>
            <a:off x="2365350" y="360418"/>
            <a:ext cx="6699419" cy="400110"/>
          </a:xfrm>
          <a:prstGeom prst="rect">
            <a:avLst/>
          </a:prstGeom>
          <a:noFill/>
        </p:spPr>
        <p:txBody>
          <a:bodyPr wrap="square">
            <a:spAutoFit/>
          </a:bodyPr>
          <a:lstStyle/>
          <a:p>
            <a:pPr algn="ctr" rtl="1"/>
            <a:r>
              <a:rPr lang="ar-SA" sz="2000" b="1" dirty="0">
                <a:solidFill>
                  <a:srgbClr val="00AEEF"/>
                </a:solidFill>
                <a:latin typeface="Alexandria" pitchFamily="2" charset="-78"/>
                <a:ea typeface="Calibri"/>
                <a:cs typeface="Alexandria" pitchFamily="2" charset="-78"/>
                <a:sym typeface="Calibri"/>
              </a:rPr>
              <a:t>استخدام نظام هارفارد</a:t>
            </a:r>
            <a:r>
              <a:rPr lang="ar-EG" sz="2000" b="1" dirty="0">
                <a:solidFill>
                  <a:srgbClr val="00AEEF"/>
                </a:solidFill>
                <a:latin typeface="Alexandria" pitchFamily="2" charset="-78"/>
                <a:ea typeface="Calibri"/>
                <a:cs typeface="Alexandria" pitchFamily="2" charset="-78"/>
                <a:sym typeface="Calibri"/>
              </a:rPr>
              <a:t> </a:t>
            </a:r>
            <a:r>
              <a:rPr lang="en-US" sz="2000" b="1" dirty="0">
                <a:solidFill>
                  <a:srgbClr val="00AEEF"/>
                </a:solidFill>
                <a:latin typeface="Alexandria" pitchFamily="2" charset="-78"/>
                <a:ea typeface="Calibri"/>
                <a:cs typeface="Alexandria" pitchFamily="2" charset="-78"/>
                <a:sym typeface="Calibri"/>
              </a:rPr>
              <a:t>Using the Harvard System)</a:t>
            </a:r>
            <a:r>
              <a:rPr lang="ar-EG" sz="2000" b="1" dirty="0">
                <a:solidFill>
                  <a:srgbClr val="00AEEF"/>
                </a:solidFill>
                <a:latin typeface="Alexandria" pitchFamily="2" charset="-78"/>
                <a:ea typeface="Calibri"/>
                <a:cs typeface="Alexandria" pitchFamily="2" charset="-78"/>
                <a:sym typeface="Calibri"/>
              </a:rPr>
              <a:t>)</a:t>
            </a:r>
            <a:r>
              <a:rPr lang="en-US" sz="2000" b="1" dirty="0">
                <a:solidFill>
                  <a:srgbClr val="00AEEF"/>
                </a:solidFill>
                <a:latin typeface="Alexandria" pitchFamily="2" charset="-78"/>
                <a:ea typeface="Calibri"/>
                <a:cs typeface="Alexandria" pitchFamily="2" charset="-78"/>
                <a:sym typeface="Calibri"/>
              </a:rPr>
              <a:t> </a:t>
            </a:r>
          </a:p>
        </p:txBody>
      </p:sp>
      <p:sp>
        <p:nvSpPr>
          <p:cNvPr id="2" name="مربع نص 1"/>
          <p:cNvSpPr txBox="1"/>
          <p:nvPr/>
        </p:nvSpPr>
        <p:spPr>
          <a:xfrm>
            <a:off x="1158747" y="2355381"/>
            <a:ext cx="10714182" cy="2538452"/>
          </a:xfrm>
          <a:prstGeom prst="rect">
            <a:avLst/>
          </a:prstGeom>
          <a:noFill/>
        </p:spPr>
        <p:txBody>
          <a:bodyPr wrap="square" rtlCol="1">
            <a:spAutoFit/>
          </a:bodyPr>
          <a:lstStyle/>
          <a:p>
            <a:pPr algn="r" rtl="1">
              <a:lnSpc>
                <a:spcPct val="150000"/>
              </a:lnSpc>
            </a:pPr>
            <a:r>
              <a:rPr lang="ar-SA" dirty="0">
                <a:latin typeface="Alexandria" pitchFamily="2" charset="-78"/>
                <a:cs typeface="Alexandria" pitchFamily="2" charset="-78"/>
              </a:rPr>
              <a:t>يعتمد نظام هارفارد على التوثيق مباشرة داخل النص بعد انتهاء النص المقتبس وذلك بوضع عائلة المؤلف متبوع بالسنة بين قوسين، وقد طوّر هذا النظام في جامعة هارفارد ع</a:t>
            </a:r>
            <a:r>
              <a:rPr lang="ar-JO" dirty="0">
                <a:latin typeface="Alexandria" pitchFamily="2" charset="-78"/>
                <a:cs typeface="Alexandria" pitchFamily="2" charset="-78"/>
              </a:rPr>
              <a:t>ا</a:t>
            </a:r>
            <a:r>
              <a:rPr lang="ar-SA" dirty="0">
                <a:latin typeface="Alexandria" pitchFamily="2" charset="-78"/>
                <a:cs typeface="Alexandria" pitchFamily="2" charset="-78"/>
              </a:rPr>
              <a:t>م </a:t>
            </a:r>
            <a:r>
              <a:rPr lang="fa-IR" dirty="0">
                <a:latin typeface="Alexandria" pitchFamily="2" charset="-78"/>
                <a:cs typeface="Alexandria" pitchFamily="2" charset="-78"/>
              </a:rPr>
              <a:t>1930</a:t>
            </a:r>
            <a:r>
              <a:rPr lang="ar-SA" dirty="0">
                <a:latin typeface="Alexandria" pitchFamily="2" charset="-78"/>
                <a:cs typeface="Alexandria" pitchFamily="2" charset="-78"/>
              </a:rPr>
              <a:t> ثم يُعاد ترتيب جميع المراجع المستخدمة هجائياً في قائمة المراجع.</a:t>
            </a:r>
            <a:endParaRPr lang="ar-EG" dirty="0">
              <a:latin typeface="Alexandria" pitchFamily="2" charset="-78"/>
              <a:cs typeface="Alexandria" pitchFamily="2" charset="-78"/>
            </a:endParaRPr>
          </a:p>
          <a:p>
            <a:pPr algn="r" rtl="1">
              <a:lnSpc>
                <a:spcPct val="150000"/>
              </a:lnSpc>
            </a:pPr>
            <a:endParaRPr lang="en-US" dirty="0">
              <a:latin typeface="Alexandria" pitchFamily="2" charset="-78"/>
              <a:cs typeface="Alexandria" pitchFamily="2" charset="-78"/>
            </a:endParaRPr>
          </a:p>
          <a:p>
            <a:pPr algn="r" rtl="1">
              <a:lnSpc>
                <a:spcPct val="150000"/>
              </a:lnSpc>
            </a:pPr>
            <a:r>
              <a:rPr lang="en-US" dirty="0">
                <a:latin typeface="Alexandria" pitchFamily="2" charset="-78"/>
                <a:cs typeface="Alexandria" pitchFamily="2" charset="-78"/>
              </a:rPr>
              <a:t> </a:t>
            </a:r>
            <a:r>
              <a:rPr lang="ar-SA" dirty="0">
                <a:latin typeface="Alexandria" pitchFamily="2" charset="-78"/>
                <a:cs typeface="Alexandria" pitchFamily="2" charset="-78"/>
              </a:rPr>
              <a:t>ويعد أسلوب هارفارد من أكثر طرق التوثيق استخداما على مستوى العالم وأشهرها على الإطلاق لما يتمتع به من مرونة ودقة في التفاصيل. ويتكون التوثيق من جزأين : داخل المتن. وفي قائمة المراجع.</a:t>
            </a:r>
            <a:endParaRPr lang="en-US" dirty="0">
              <a:latin typeface="Alexandria" pitchFamily="2" charset="-78"/>
              <a:cs typeface="Alexandria" pitchFamily="2" charset="-78"/>
            </a:endParaRPr>
          </a:p>
        </p:txBody>
      </p:sp>
      <p:sp>
        <p:nvSpPr>
          <p:cNvPr id="6" name="Rectangle 5">
            <a:extLst>
              <a:ext uri="{FF2B5EF4-FFF2-40B4-BE49-F238E27FC236}">
                <a16:creationId xmlns:a16="http://schemas.microsoft.com/office/drawing/2014/main" id="{5CF94217-3616-A87B-F345-F4E30B418FB8}"/>
              </a:ext>
            </a:extLst>
          </p:cNvPr>
          <p:cNvSpPr/>
          <p:nvPr/>
        </p:nvSpPr>
        <p:spPr>
          <a:xfrm>
            <a:off x="0" y="6371924"/>
            <a:ext cx="12191999" cy="404261"/>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594186368"/>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Google Shape;177;p7">
            <a:extLst>
              <a:ext uri="{FF2B5EF4-FFF2-40B4-BE49-F238E27FC236}">
                <a16:creationId xmlns:a16="http://schemas.microsoft.com/office/drawing/2014/main" id="{7634940F-AD74-ECD9-BF3B-3B413E8D4630}"/>
              </a:ext>
            </a:extLst>
          </p:cNvPr>
          <p:cNvSpPr/>
          <p:nvPr/>
        </p:nvSpPr>
        <p:spPr>
          <a:xfrm>
            <a:off x="456892" y="1642590"/>
            <a:ext cx="4128422" cy="46510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r" rtl="0">
              <a:spcBef>
                <a:spcPts val="0"/>
              </a:spcBef>
              <a:spcAft>
                <a:spcPts val="0"/>
              </a:spcAft>
              <a:buNone/>
            </a:pPr>
            <a:endParaRPr sz="1800" dirty="0">
              <a:solidFill>
                <a:schemeClr val="lt1"/>
              </a:solidFill>
              <a:latin typeface="Calibri"/>
              <a:ea typeface="Calibri"/>
              <a:cs typeface="Calibri"/>
              <a:sym typeface="Calibri"/>
            </a:endParaRPr>
          </a:p>
        </p:txBody>
      </p:sp>
      <p:sp>
        <p:nvSpPr>
          <p:cNvPr id="6" name="Google Shape;178;p7">
            <a:extLst>
              <a:ext uri="{FF2B5EF4-FFF2-40B4-BE49-F238E27FC236}">
                <a16:creationId xmlns:a16="http://schemas.microsoft.com/office/drawing/2014/main" id="{15BE369B-5192-7220-5135-3ECDD651DDFB}"/>
              </a:ext>
            </a:extLst>
          </p:cNvPr>
          <p:cNvSpPr/>
          <p:nvPr/>
        </p:nvSpPr>
        <p:spPr>
          <a:xfrm>
            <a:off x="937998" y="1903652"/>
            <a:ext cx="11155680" cy="412887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r" rtl="0">
              <a:spcBef>
                <a:spcPts val="0"/>
              </a:spcBef>
              <a:spcAft>
                <a:spcPts val="0"/>
              </a:spcAft>
              <a:buNone/>
            </a:pPr>
            <a:endParaRPr sz="1800">
              <a:solidFill>
                <a:schemeClr val="lt1"/>
              </a:solidFill>
              <a:latin typeface="Calibri"/>
              <a:ea typeface="Calibri"/>
              <a:cs typeface="Calibri"/>
              <a:sym typeface="Calibri"/>
            </a:endParaRPr>
          </a:p>
        </p:txBody>
      </p:sp>
      <p:sp>
        <p:nvSpPr>
          <p:cNvPr id="7" name="TextBox 6">
            <a:extLst>
              <a:ext uri="{FF2B5EF4-FFF2-40B4-BE49-F238E27FC236}">
                <a16:creationId xmlns:a16="http://schemas.microsoft.com/office/drawing/2014/main" id="{946F88E8-33CC-FA82-23A5-E32FB99E419C}"/>
              </a:ext>
            </a:extLst>
          </p:cNvPr>
          <p:cNvSpPr txBox="1"/>
          <p:nvPr/>
        </p:nvSpPr>
        <p:spPr>
          <a:xfrm>
            <a:off x="2365350" y="360418"/>
            <a:ext cx="6699419" cy="400110"/>
          </a:xfrm>
          <a:prstGeom prst="rect">
            <a:avLst/>
          </a:prstGeom>
          <a:noFill/>
        </p:spPr>
        <p:txBody>
          <a:bodyPr wrap="square">
            <a:spAutoFit/>
          </a:bodyPr>
          <a:lstStyle/>
          <a:p>
            <a:pPr algn="ctr" rtl="1"/>
            <a:r>
              <a:rPr lang="ar-SA" sz="2000" b="1" dirty="0">
                <a:solidFill>
                  <a:srgbClr val="00AEEF"/>
                </a:solidFill>
                <a:latin typeface="Alexandria" pitchFamily="2" charset="-78"/>
                <a:ea typeface="Calibri"/>
                <a:cs typeface="Alexandria" pitchFamily="2" charset="-78"/>
                <a:sym typeface="Calibri"/>
              </a:rPr>
              <a:t>أولاً: التوثيق داخل المتن</a:t>
            </a:r>
            <a:endParaRPr lang="en-US" sz="2000" b="1" dirty="0">
              <a:solidFill>
                <a:srgbClr val="00AEEF"/>
              </a:solidFill>
              <a:latin typeface="Alexandria" pitchFamily="2" charset="-78"/>
              <a:ea typeface="Calibri"/>
              <a:cs typeface="Alexandria" pitchFamily="2" charset="-78"/>
              <a:sym typeface="Calibri"/>
            </a:endParaRPr>
          </a:p>
        </p:txBody>
      </p:sp>
      <p:sp>
        <p:nvSpPr>
          <p:cNvPr id="2" name="مربع نص 1"/>
          <p:cNvSpPr txBox="1"/>
          <p:nvPr/>
        </p:nvSpPr>
        <p:spPr>
          <a:xfrm>
            <a:off x="1089474" y="1944953"/>
            <a:ext cx="10852727" cy="4154342"/>
          </a:xfrm>
          <a:prstGeom prst="rect">
            <a:avLst/>
          </a:prstGeom>
          <a:noFill/>
        </p:spPr>
        <p:txBody>
          <a:bodyPr wrap="square" rtlCol="1">
            <a:spAutoFit/>
          </a:bodyPr>
          <a:lstStyle/>
          <a:p>
            <a:pPr algn="r" rtl="1">
              <a:lnSpc>
                <a:spcPct val="150000"/>
              </a:lnSpc>
            </a:pPr>
            <a:r>
              <a:rPr lang="ar-SA" sz="1600" dirty="0">
                <a:latin typeface="Alexandria" pitchFamily="2" charset="-78"/>
                <a:cs typeface="Alexandria" pitchFamily="2" charset="-78"/>
              </a:rPr>
              <a:t> يتم التوثيق للمعلومات والجداول والأشكال التي نحصل عليها من مصادر أخرى سواء كان ذلك بإعادة الصياغة أو الاقتباس .</a:t>
            </a:r>
            <a:endParaRPr lang="en-US" sz="1600" dirty="0">
              <a:latin typeface="Alexandria" pitchFamily="2" charset="-78"/>
              <a:cs typeface="Alexandria" pitchFamily="2" charset="-78"/>
            </a:endParaRPr>
          </a:p>
          <a:p>
            <a:pPr marL="342900" indent="-342900" algn="r" rtl="1">
              <a:lnSpc>
                <a:spcPct val="150000"/>
              </a:lnSpc>
              <a:buFont typeface="Wingdings" panose="05000000000000000000" pitchFamily="2" charset="2"/>
              <a:buChar char="ü"/>
            </a:pPr>
            <a:r>
              <a:rPr lang="ar-SA" sz="1600" dirty="0">
                <a:latin typeface="Alexandria" pitchFamily="2" charset="-78"/>
                <a:cs typeface="Alexandria" pitchFamily="2" charset="-78"/>
              </a:rPr>
              <a:t>إذا كان النقل بالاقتباس فيجب وضع النص المنقول بين علامات تنصيص " ". </a:t>
            </a:r>
            <a:endParaRPr lang="en-US" sz="1600" dirty="0">
              <a:latin typeface="Alexandria" pitchFamily="2" charset="-78"/>
              <a:cs typeface="Alexandria" pitchFamily="2" charset="-78"/>
            </a:endParaRPr>
          </a:p>
          <a:p>
            <a:pPr marL="342900" indent="-342900" algn="r" rtl="1">
              <a:lnSpc>
                <a:spcPct val="150000"/>
              </a:lnSpc>
              <a:buFont typeface="Wingdings" panose="05000000000000000000" pitchFamily="2" charset="2"/>
              <a:buChar char="ü"/>
            </a:pPr>
            <a:r>
              <a:rPr lang="ar-SA" sz="1600" dirty="0">
                <a:latin typeface="Alexandria" pitchFamily="2" charset="-78"/>
                <a:cs typeface="Alexandria" pitchFamily="2" charset="-78"/>
              </a:rPr>
              <a:t>  بعد نهاية النص أو الفقرة التي استقيناها من أحد المصادر تكتب التوثيق الخاص بالمتن بين قوسين كالتالي : (اسم العائلة للمؤلف سنة النشر رقم الصفحة).</a:t>
            </a:r>
            <a:endParaRPr lang="en-US" sz="1600" dirty="0">
              <a:latin typeface="Alexandria" pitchFamily="2" charset="-78"/>
              <a:cs typeface="Alexandria" pitchFamily="2" charset="-78"/>
            </a:endParaRPr>
          </a:p>
          <a:p>
            <a:pPr algn="r" rtl="1">
              <a:lnSpc>
                <a:spcPct val="150000"/>
              </a:lnSpc>
            </a:pPr>
            <a:r>
              <a:rPr lang="ar-SA" sz="1600" dirty="0">
                <a:latin typeface="Alexandria" pitchFamily="2" charset="-78"/>
                <a:cs typeface="Alexandria" pitchFamily="2" charset="-78"/>
              </a:rPr>
              <a:t>مثال: تعني القيادة عملية التأثير في نشاطات الأفراد وسلوكهم(كنعان،2002، ص 76).</a:t>
            </a:r>
            <a:endParaRPr lang="en-US" sz="1600" dirty="0">
              <a:latin typeface="Alexandria" pitchFamily="2" charset="-78"/>
              <a:cs typeface="Alexandria" pitchFamily="2" charset="-78"/>
            </a:endParaRPr>
          </a:p>
          <a:p>
            <a:pPr marL="342900" indent="-342900" algn="r" rtl="1">
              <a:lnSpc>
                <a:spcPct val="150000"/>
              </a:lnSpc>
              <a:buFont typeface="Wingdings" panose="05000000000000000000" pitchFamily="2" charset="2"/>
              <a:buChar char="ü"/>
            </a:pPr>
            <a:r>
              <a:rPr lang="ar-SA" sz="1600" dirty="0">
                <a:latin typeface="Alexandria" pitchFamily="2" charset="-78"/>
                <a:cs typeface="Alexandria" pitchFamily="2" charset="-78"/>
              </a:rPr>
              <a:t>أما إذا ذكرنا اسم المؤلف في سياق الحديث فلا نكتبه داخل القوس.</a:t>
            </a:r>
            <a:endParaRPr lang="en-US" sz="1600" dirty="0">
              <a:latin typeface="Alexandria" pitchFamily="2" charset="-78"/>
              <a:cs typeface="Alexandria" pitchFamily="2" charset="-78"/>
            </a:endParaRPr>
          </a:p>
          <a:p>
            <a:pPr algn="r" rtl="1">
              <a:lnSpc>
                <a:spcPct val="150000"/>
              </a:lnSpc>
            </a:pPr>
            <a:r>
              <a:rPr lang="ar-SA" sz="1600" dirty="0">
                <a:latin typeface="Alexandria" pitchFamily="2" charset="-78"/>
                <a:cs typeface="Alexandria" pitchFamily="2" charset="-78"/>
              </a:rPr>
              <a:t>مثال: وقد نظر الطويل (</a:t>
            </a:r>
            <a:r>
              <a:rPr lang="fa-IR" sz="1600" dirty="0">
                <a:latin typeface="Alexandria" pitchFamily="2" charset="-78"/>
                <a:cs typeface="Alexandria" pitchFamily="2" charset="-78"/>
              </a:rPr>
              <a:t>۲۰</a:t>
            </a:r>
            <a:r>
              <a:rPr lang="ar-JO" sz="1600" dirty="0">
                <a:latin typeface="Alexandria" pitchFamily="2" charset="-78"/>
                <a:cs typeface="Alexandria" pitchFamily="2" charset="-78"/>
              </a:rPr>
              <a:t>20</a:t>
            </a:r>
            <a:r>
              <a:rPr lang="ar-SA" sz="1600" dirty="0">
                <a:latin typeface="Alexandria" pitchFamily="2" charset="-78"/>
                <a:cs typeface="Alexandria" pitchFamily="2" charset="-78"/>
              </a:rPr>
              <a:t>، ص ٢٤) إلى أن أهمية القيادة التربوية تعزى،،، </a:t>
            </a:r>
            <a:endParaRPr lang="en-US" sz="1600" dirty="0">
              <a:latin typeface="Alexandria" pitchFamily="2" charset="-78"/>
              <a:cs typeface="Alexandria" pitchFamily="2" charset="-78"/>
            </a:endParaRPr>
          </a:p>
          <a:p>
            <a:pPr marL="342900" indent="-342900" algn="r" rtl="1">
              <a:lnSpc>
                <a:spcPct val="150000"/>
              </a:lnSpc>
              <a:buFont typeface="Wingdings" panose="05000000000000000000" pitchFamily="2" charset="2"/>
              <a:buChar char="ü"/>
            </a:pPr>
            <a:r>
              <a:rPr lang="ar-SA" sz="1600" dirty="0">
                <a:latin typeface="Alexandria" pitchFamily="2" charset="-78"/>
                <a:cs typeface="Alexandria" pitchFamily="2" charset="-78"/>
              </a:rPr>
              <a:t>إذا كان المؤلف أكثر من شخص يوضع بنهم فاصلة ويكتب كالتالي : (اسم العائلة للمؤلف الأول، اسم العائلة للمؤلف الثاني، تاريخ النشر، رقم الصفحة).</a:t>
            </a:r>
            <a:endParaRPr lang="en-US" sz="1600" dirty="0">
              <a:latin typeface="Alexandria" pitchFamily="2" charset="-78"/>
              <a:cs typeface="Alexandria" pitchFamily="2" charset="-78"/>
            </a:endParaRPr>
          </a:p>
          <a:p>
            <a:pPr algn="r" rtl="1">
              <a:lnSpc>
                <a:spcPct val="150000"/>
              </a:lnSpc>
            </a:pPr>
            <a:endParaRPr lang="en-US" sz="1600" dirty="0">
              <a:latin typeface="Alexandria" pitchFamily="2" charset="-78"/>
              <a:cs typeface="Alexandria" pitchFamily="2" charset="-78"/>
            </a:endParaRPr>
          </a:p>
        </p:txBody>
      </p:sp>
      <p:sp>
        <p:nvSpPr>
          <p:cNvPr id="3" name="Rectangle 2">
            <a:extLst>
              <a:ext uri="{FF2B5EF4-FFF2-40B4-BE49-F238E27FC236}">
                <a16:creationId xmlns:a16="http://schemas.microsoft.com/office/drawing/2014/main" id="{B96F4D55-589E-A660-89EB-222A8EFD1867}"/>
              </a:ext>
            </a:extLst>
          </p:cNvPr>
          <p:cNvSpPr/>
          <p:nvPr/>
        </p:nvSpPr>
        <p:spPr>
          <a:xfrm>
            <a:off x="0" y="6371924"/>
            <a:ext cx="12191999" cy="404261"/>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740731696"/>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Google Shape;177;p7">
            <a:extLst>
              <a:ext uri="{FF2B5EF4-FFF2-40B4-BE49-F238E27FC236}">
                <a16:creationId xmlns:a16="http://schemas.microsoft.com/office/drawing/2014/main" id="{7B25CF21-2597-4107-EF31-7B787BB9108D}"/>
              </a:ext>
            </a:extLst>
          </p:cNvPr>
          <p:cNvSpPr/>
          <p:nvPr/>
        </p:nvSpPr>
        <p:spPr>
          <a:xfrm>
            <a:off x="456892" y="1642590"/>
            <a:ext cx="4128422" cy="46510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r" rtl="0">
              <a:spcBef>
                <a:spcPts val="0"/>
              </a:spcBef>
              <a:spcAft>
                <a:spcPts val="0"/>
              </a:spcAft>
              <a:buNone/>
            </a:pPr>
            <a:endParaRPr sz="1800" dirty="0">
              <a:solidFill>
                <a:schemeClr val="lt1"/>
              </a:solidFill>
              <a:latin typeface="Calibri"/>
              <a:ea typeface="Calibri"/>
              <a:cs typeface="Calibri"/>
              <a:sym typeface="Calibri"/>
            </a:endParaRPr>
          </a:p>
        </p:txBody>
      </p:sp>
      <p:sp>
        <p:nvSpPr>
          <p:cNvPr id="7" name="Google Shape;178;p7">
            <a:extLst>
              <a:ext uri="{FF2B5EF4-FFF2-40B4-BE49-F238E27FC236}">
                <a16:creationId xmlns:a16="http://schemas.microsoft.com/office/drawing/2014/main" id="{2DA0131E-82FC-CFB7-B212-08A3E062E973}"/>
              </a:ext>
            </a:extLst>
          </p:cNvPr>
          <p:cNvSpPr/>
          <p:nvPr/>
        </p:nvSpPr>
        <p:spPr>
          <a:xfrm>
            <a:off x="901053" y="1885612"/>
            <a:ext cx="11155680" cy="412887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r" rtl="0">
              <a:spcBef>
                <a:spcPts val="0"/>
              </a:spcBef>
              <a:spcAft>
                <a:spcPts val="0"/>
              </a:spcAft>
              <a:buNone/>
            </a:pPr>
            <a:endParaRPr sz="1800">
              <a:solidFill>
                <a:schemeClr val="lt1"/>
              </a:solidFill>
              <a:latin typeface="Calibri"/>
              <a:ea typeface="Calibri"/>
              <a:cs typeface="Calibri"/>
              <a:sym typeface="Calibri"/>
            </a:endParaRPr>
          </a:p>
        </p:txBody>
      </p:sp>
      <p:sp>
        <p:nvSpPr>
          <p:cNvPr id="8" name="TextBox 7">
            <a:extLst>
              <a:ext uri="{FF2B5EF4-FFF2-40B4-BE49-F238E27FC236}">
                <a16:creationId xmlns:a16="http://schemas.microsoft.com/office/drawing/2014/main" id="{BAD65B74-A512-4862-406A-9D1105095D21}"/>
              </a:ext>
            </a:extLst>
          </p:cNvPr>
          <p:cNvSpPr txBox="1"/>
          <p:nvPr/>
        </p:nvSpPr>
        <p:spPr>
          <a:xfrm>
            <a:off x="3427162" y="360418"/>
            <a:ext cx="4575794" cy="400110"/>
          </a:xfrm>
          <a:prstGeom prst="rect">
            <a:avLst/>
          </a:prstGeom>
          <a:noFill/>
        </p:spPr>
        <p:txBody>
          <a:bodyPr wrap="square">
            <a:spAutoFit/>
          </a:bodyPr>
          <a:lstStyle/>
          <a:p>
            <a:pPr algn="ctr" rtl="1"/>
            <a:r>
              <a:rPr lang="ar-SA" sz="2000" b="1" dirty="0">
                <a:solidFill>
                  <a:srgbClr val="00AEEF"/>
                </a:solidFill>
                <a:latin typeface="Alexandria" pitchFamily="2" charset="-78"/>
                <a:ea typeface="Calibri"/>
                <a:cs typeface="Alexandria" pitchFamily="2" charset="-78"/>
                <a:sym typeface="Calibri"/>
              </a:rPr>
              <a:t>ثانيا: قائمة المراجع</a:t>
            </a:r>
          </a:p>
        </p:txBody>
      </p:sp>
      <p:sp>
        <p:nvSpPr>
          <p:cNvPr id="2" name="مربع نص 1"/>
          <p:cNvSpPr txBox="1"/>
          <p:nvPr/>
        </p:nvSpPr>
        <p:spPr>
          <a:xfrm>
            <a:off x="655783" y="2053975"/>
            <a:ext cx="11280877" cy="4482637"/>
          </a:xfrm>
          <a:prstGeom prst="rect">
            <a:avLst/>
          </a:prstGeom>
          <a:noFill/>
        </p:spPr>
        <p:txBody>
          <a:bodyPr wrap="square" rtlCol="1">
            <a:spAutoFit/>
          </a:bodyPr>
          <a:lstStyle/>
          <a:p>
            <a:pPr algn="r" rtl="1">
              <a:lnSpc>
                <a:spcPct val="150000"/>
              </a:lnSpc>
            </a:pPr>
            <a:r>
              <a:rPr lang="ar-SA" sz="1600" dirty="0">
                <a:latin typeface="Alexandria" pitchFamily="2" charset="-78"/>
                <a:cs typeface="Alexandria" pitchFamily="2" charset="-78"/>
              </a:rPr>
              <a:t>يتم كتابة المراجع كالتالي: </a:t>
            </a:r>
            <a:endParaRPr lang="en-US" sz="1600" dirty="0">
              <a:latin typeface="Alexandria" pitchFamily="2" charset="-78"/>
              <a:cs typeface="Alexandria" pitchFamily="2" charset="-78"/>
            </a:endParaRPr>
          </a:p>
          <a:p>
            <a:pPr marL="342900" lvl="0" indent="-342900" algn="r" rtl="1">
              <a:lnSpc>
                <a:spcPct val="150000"/>
              </a:lnSpc>
              <a:buFont typeface="Arial" panose="020B0604020202020204" pitchFamily="34" charset="0"/>
              <a:buChar char="•"/>
            </a:pPr>
            <a:r>
              <a:rPr lang="ar-SA" sz="1600" dirty="0">
                <a:latin typeface="Alexandria" pitchFamily="2" charset="-78"/>
                <a:cs typeface="Alexandria" pitchFamily="2" charset="-78"/>
              </a:rPr>
              <a:t>في حال كان المؤلف شخصا واحد يكتب الباحث: اسم العائلة، الاسم الأول (سنة النشر)، عنوان المرجع، الطبعة أو الجزء (إن وجد)، مكان النشر: الناشر. ولا بدّ للباحث هنا أن يميز عنوان المراجع إما بالتسويد او التمييل أو وضع خط تحته. </a:t>
            </a:r>
            <a:endParaRPr lang="ar-JO" sz="1600" dirty="0">
              <a:latin typeface="Alexandria" pitchFamily="2" charset="-78"/>
              <a:cs typeface="Alexandria" pitchFamily="2" charset="-78"/>
            </a:endParaRPr>
          </a:p>
          <a:p>
            <a:pPr lvl="0" algn="r" rtl="1">
              <a:lnSpc>
                <a:spcPct val="150000"/>
              </a:lnSpc>
            </a:pPr>
            <a:r>
              <a:rPr lang="ar-SA" sz="1600" b="1" dirty="0">
                <a:latin typeface="Alexandria" pitchFamily="2" charset="-78"/>
                <a:cs typeface="Alexandria" pitchFamily="2" charset="-78"/>
              </a:rPr>
              <a:t>ومثال ذلك: </a:t>
            </a:r>
            <a:endParaRPr lang="ar-JO" sz="1600" b="1" dirty="0">
              <a:latin typeface="Alexandria" pitchFamily="2" charset="-78"/>
              <a:cs typeface="Alexandria" pitchFamily="2" charset="-78"/>
            </a:endParaRPr>
          </a:p>
          <a:p>
            <a:pPr lvl="0" algn="r" rtl="1">
              <a:lnSpc>
                <a:spcPct val="150000"/>
              </a:lnSpc>
            </a:pPr>
            <a:r>
              <a:rPr lang="ar-SA" sz="1600" dirty="0">
                <a:latin typeface="Alexandria" pitchFamily="2" charset="-78"/>
                <a:cs typeface="Alexandria" pitchFamily="2" charset="-78"/>
              </a:rPr>
              <a:t>الطويل، هاني (2006). الإدارة التربوية والسلوك ال</a:t>
            </a:r>
            <a:r>
              <a:rPr lang="ar-JO" sz="1600" dirty="0">
                <a:latin typeface="Alexandria" pitchFamily="2" charset="-78"/>
                <a:cs typeface="Alexandria" pitchFamily="2" charset="-78"/>
              </a:rPr>
              <a:t>تنظيمي</a:t>
            </a:r>
            <a:r>
              <a:rPr lang="ar-SA" sz="1600" dirty="0">
                <a:latin typeface="Alexandria" pitchFamily="2" charset="-78"/>
                <a:cs typeface="Alexandria" pitchFamily="2" charset="-78"/>
              </a:rPr>
              <a:t>: سلوك الأفراد والجماعات في المنظمة، ط4، عمّان: دار وائل للنشر.</a:t>
            </a:r>
            <a:endParaRPr lang="en-US" sz="1600" dirty="0">
              <a:latin typeface="Alexandria" pitchFamily="2" charset="-78"/>
              <a:cs typeface="Alexandria" pitchFamily="2" charset="-78"/>
            </a:endParaRPr>
          </a:p>
          <a:p>
            <a:pPr marL="342900" lvl="0" indent="-342900" algn="r" rtl="1">
              <a:lnSpc>
                <a:spcPct val="150000"/>
              </a:lnSpc>
              <a:buFont typeface="Arial" panose="020B0604020202020204" pitchFamily="34" charset="0"/>
              <a:buChar char="•"/>
            </a:pPr>
            <a:r>
              <a:rPr lang="ar-SA" sz="1600" dirty="0">
                <a:latin typeface="Alexandria" pitchFamily="2" charset="-78"/>
                <a:cs typeface="Alexandria" pitchFamily="2" charset="-78"/>
              </a:rPr>
              <a:t>إذا كان مؤلف العمل أكثر من شخص، يفصل الباحث بينهم بفاصلة منقوطة (؛) لأنَّ حرف الواو يمكن أن يسبب اللبس مع اسم المؤلف في اللغة العربية. </a:t>
            </a:r>
            <a:endParaRPr lang="ar-JO" sz="1600" dirty="0">
              <a:latin typeface="Alexandria" pitchFamily="2" charset="-78"/>
              <a:cs typeface="Alexandria" pitchFamily="2" charset="-78"/>
            </a:endParaRPr>
          </a:p>
          <a:p>
            <a:pPr lvl="0" algn="r" rtl="1">
              <a:lnSpc>
                <a:spcPct val="150000"/>
              </a:lnSpc>
            </a:pPr>
            <a:r>
              <a:rPr lang="ar-SA" sz="1600" b="1" dirty="0">
                <a:latin typeface="Alexandria" pitchFamily="2" charset="-78"/>
                <a:cs typeface="Alexandria" pitchFamily="2" charset="-78"/>
              </a:rPr>
              <a:t>ومثال ذلك: </a:t>
            </a:r>
            <a:endParaRPr lang="ar-JO" sz="1600" b="1" dirty="0">
              <a:latin typeface="Alexandria" pitchFamily="2" charset="-78"/>
              <a:cs typeface="Alexandria" pitchFamily="2" charset="-78"/>
            </a:endParaRPr>
          </a:p>
          <a:p>
            <a:pPr lvl="0" algn="r" rtl="1">
              <a:lnSpc>
                <a:spcPct val="150000"/>
              </a:lnSpc>
            </a:pPr>
            <a:r>
              <a:rPr lang="ar-SA" sz="1600" dirty="0">
                <a:latin typeface="Alexandria" pitchFamily="2" charset="-78"/>
                <a:cs typeface="Alexandria" pitchFamily="2" charset="-78"/>
              </a:rPr>
              <a:t>الصاوي، محمد وجيه؛ البستان، أحمد عبد الباقي (1999). دراسات في التعليم العالي المعاصر، أهدافه، إداراته، نظمه، ط1، الكويت: مكتبة الفلاح.</a:t>
            </a:r>
            <a:endParaRPr lang="en-US" sz="1600" dirty="0">
              <a:latin typeface="Alexandria" pitchFamily="2" charset="-78"/>
              <a:cs typeface="Alexandria" pitchFamily="2" charset="-78"/>
            </a:endParaRPr>
          </a:p>
          <a:p>
            <a:pPr algn="r" rtl="1">
              <a:lnSpc>
                <a:spcPct val="150000"/>
              </a:lnSpc>
            </a:pPr>
            <a:endParaRPr lang="en-US" sz="1600" dirty="0">
              <a:latin typeface="Alexandria" pitchFamily="2" charset="-78"/>
              <a:cs typeface="Alexandria" pitchFamily="2" charset="-78"/>
            </a:endParaRPr>
          </a:p>
          <a:p>
            <a:pPr marL="342900" indent="-342900" algn="just" rtl="1">
              <a:lnSpc>
                <a:spcPct val="150000"/>
              </a:lnSpc>
              <a:buFont typeface="Wingdings" panose="05000000000000000000" pitchFamily="2" charset="2"/>
              <a:buChar char="Ø"/>
            </a:pPr>
            <a:endParaRPr lang="en-US" sz="1600" dirty="0">
              <a:latin typeface="Alexandria" pitchFamily="2" charset="-78"/>
              <a:cs typeface="Alexandria" pitchFamily="2" charset="-78"/>
            </a:endParaRPr>
          </a:p>
        </p:txBody>
      </p:sp>
      <p:sp>
        <p:nvSpPr>
          <p:cNvPr id="3" name="Rectangle 2">
            <a:extLst>
              <a:ext uri="{FF2B5EF4-FFF2-40B4-BE49-F238E27FC236}">
                <a16:creationId xmlns:a16="http://schemas.microsoft.com/office/drawing/2014/main" id="{4344BB76-BD75-B530-800C-768F985FBF8A}"/>
              </a:ext>
            </a:extLst>
          </p:cNvPr>
          <p:cNvSpPr/>
          <p:nvPr/>
        </p:nvSpPr>
        <p:spPr>
          <a:xfrm>
            <a:off x="0" y="6371924"/>
            <a:ext cx="12191999" cy="404261"/>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763986000"/>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177;p7">
            <a:extLst>
              <a:ext uri="{FF2B5EF4-FFF2-40B4-BE49-F238E27FC236}">
                <a16:creationId xmlns:a16="http://schemas.microsoft.com/office/drawing/2014/main" id="{4E8515B9-14C7-4AF5-0675-D2996EE523FA}"/>
              </a:ext>
            </a:extLst>
          </p:cNvPr>
          <p:cNvSpPr/>
          <p:nvPr/>
        </p:nvSpPr>
        <p:spPr>
          <a:xfrm>
            <a:off x="456892" y="1163782"/>
            <a:ext cx="4128422" cy="5129808"/>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r" rtl="0">
              <a:spcBef>
                <a:spcPts val="0"/>
              </a:spcBef>
              <a:spcAft>
                <a:spcPts val="0"/>
              </a:spcAft>
              <a:buNone/>
            </a:pPr>
            <a:endParaRPr sz="1800" dirty="0">
              <a:solidFill>
                <a:schemeClr val="lt1"/>
              </a:solidFill>
              <a:latin typeface="Calibri"/>
              <a:ea typeface="Calibri"/>
              <a:cs typeface="Calibri"/>
              <a:sym typeface="Calibri"/>
            </a:endParaRPr>
          </a:p>
        </p:txBody>
      </p:sp>
      <p:sp>
        <p:nvSpPr>
          <p:cNvPr id="4" name="Google Shape;178;p7">
            <a:extLst>
              <a:ext uri="{FF2B5EF4-FFF2-40B4-BE49-F238E27FC236}">
                <a16:creationId xmlns:a16="http://schemas.microsoft.com/office/drawing/2014/main" id="{4FA417F2-68CA-A52E-3725-FB5F4E852D53}"/>
              </a:ext>
            </a:extLst>
          </p:cNvPr>
          <p:cNvSpPr/>
          <p:nvPr/>
        </p:nvSpPr>
        <p:spPr>
          <a:xfrm>
            <a:off x="901053" y="1468582"/>
            <a:ext cx="11155680" cy="4590473"/>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r" rtl="0">
              <a:spcBef>
                <a:spcPts val="0"/>
              </a:spcBef>
              <a:spcAft>
                <a:spcPts val="0"/>
              </a:spcAft>
              <a:buNone/>
            </a:pPr>
            <a:endParaRPr sz="1800">
              <a:solidFill>
                <a:schemeClr val="lt1"/>
              </a:solidFill>
              <a:latin typeface="Calibri"/>
              <a:ea typeface="Calibri"/>
              <a:cs typeface="Calibri"/>
              <a:sym typeface="Calibri"/>
            </a:endParaRPr>
          </a:p>
        </p:txBody>
      </p:sp>
      <p:sp>
        <p:nvSpPr>
          <p:cNvPr id="5" name="TextBox 4">
            <a:extLst>
              <a:ext uri="{FF2B5EF4-FFF2-40B4-BE49-F238E27FC236}">
                <a16:creationId xmlns:a16="http://schemas.microsoft.com/office/drawing/2014/main" id="{BAB7D12E-1A8C-D3DD-890A-EA17F98A328B}"/>
              </a:ext>
            </a:extLst>
          </p:cNvPr>
          <p:cNvSpPr txBox="1"/>
          <p:nvPr/>
        </p:nvSpPr>
        <p:spPr>
          <a:xfrm>
            <a:off x="3427162" y="360418"/>
            <a:ext cx="4575794" cy="400110"/>
          </a:xfrm>
          <a:prstGeom prst="rect">
            <a:avLst/>
          </a:prstGeom>
          <a:noFill/>
        </p:spPr>
        <p:txBody>
          <a:bodyPr wrap="square">
            <a:spAutoFit/>
          </a:bodyPr>
          <a:lstStyle/>
          <a:p>
            <a:pPr algn="ctr" rtl="1"/>
            <a:r>
              <a:rPr lang="ar-SA" sz="2000" b="1" dirty="0">
                <a:solidFill>
                  <a:srgbClr val="00AEEF"/>
                </a:solidFill>
                <a:latin typeface="Alexandria" pitchFamily="2" charset="-78"/>
                <a:ea typeface="Calibri"/>
                <a:cs typeface="Alexandria" pitchFamily="2" charset="-78"/>
                <a:sym typeface="Calibri"/>
              </a:rPr>
              <a:t>ثانيا: قائمة المراجع</a:t>
            </a:r>
          </a:p>
        </p:txBody>
      </p:sp>
      <p:sp>
        <p:nvSpPr>
          <p:cNvPr id="2" name="مربع نص 1"/>
          <p:cNvSpPr txBox="1"/>
          <p:nvPr/>
        </p:nvSpPr>
        <p:spPr>
          <a:xfrm>
            <a:off x="901053" y="1468582"/>
            <a:ext cx="11013856" cy="5308505"/>
          </a:xfrm>
          <a:prstGeom prst="rect">
            <a:avLst/>
          </a:prstGeom>
          <a:noFill/>
        </p:spPr>
        <p:txBody>
          <a:bodyPr wrap="square" rtlCol="1">
            <a:spAutoFit/>
          </a:bodyPr>
          <a:lstStyle/>
          <a:p>
            <a:pPr algn="r" rtl="1">
              <a:lnSpc>
                <a:spcPct val="150000"/>
              </a:lnSpc>
            </a:pPr>
            <a:r>
              <a:rPr lang="ar-SA" sz="1600" dirty="0">
                <a:latin typeface="Alexandria" pitchFamily="2" charset="-78"/>
                <a:cs typeface="Alexandria" pitchFamily="2" charset="-78"/>
              </a:rPr>
              <a:t>يتم كتابة المراجع كالتالي: </a:t>
            </a:r>
            <a:endParaRPr lang="en-US" sz="1600" dirty="0">
              <a:latin typeface="Alexandria" pitchFamily="2" charset="-78"/>
              <a:cs typeface="Alexandria" pitchFamily="2" charset="-78"/>
            </a:endParaRPr>
          </a:p>
          <a:p>
            <a:pPr marL="342900" lvl="0" indent="-342900" algn="r" rtl="1">
              <a:lnSpc>
                <a:spcPct val="150000"/>
              </a:lnSpc>
              <a:buFont typeface="Arial" panose="020B0604020202020204" pitchFamily="34" charset="0"/>
              <a:buChar char="•"/>
            </a:pPr>
            <a:r>
              <a:rPr lang="ar-SA" sz="1600" dirty="0">
                <a:latin typeface="Alexandria" pitchFamily="2" charset="-78"/>
                <a:cs typeface="Alexandria" pitchFamily="2" charset="-78"/>
              </a:rPr>
              <a:t>في حال كان المرجع مقالا أو بحثا، أو ورق منشورة في مجلة أو دورية، بحيث يميز الباحث هنا عنوان المجلة وليس عنوان المقال، ويذكر أرقام صفحات المقال.</a:t>
            </a:r>
            <a:endParaRPr lang="ar-JO" sz="1600" dirty="0">
              <a:latin typeface="Alexandria" pitchFamily="2" charset="-78"/>
              <a:cs typeface="Alexandria" pitchFamily="2" charset="-78"/>
            </a:endParaRPr>
          </a:p>
          <a:p>
            <a:pPr lvl="0" algn="r" rtl="1">
              <a:lnSpc>
                <a:spcPct val="150000"/>
              </a:lnSpc>
            </a:pPr>
            <a:r>
              <a:rPr lang="ar-JO" sz="1600" dirty="0">
                <a:latin typeface="Alexandria" pitchFamily="2" charset="-78"/>
                <a:cs typeface="Alexandria" pitchFamily="2" charset="-78"/>
              </a:rPr>
              <a:t> </a:t>
            </a:r>
            <a:r>
              <a:rPr lang="ar-SA" sz="1600" dirty="0">
                <a:latin typeface="Alexandria" pitchFamily="2" charset="-78"/>
                <a:cs typeface="Alexandria" pitchFamily="2" charset="-78"/>
              </a:rPr>
              <a:t> ومثال ذلك: </a:t>
            </a:r>
            <a:endParaRPr lang="ar-JO" sz="1600" dirty="0">
              <a:latin typeface="Alexandria" pitchFamily="2" charset="-78"/>
              <a:cs typeface="Alexandria" pitchFamily="2" charset="-78"/>
            </a:endParaRPr>
          </a:p>
          <a:p>
            <a:pPr lvl="0" algn="r" rtl="1">
              <a:lnSpc>
                <a:spcPct val="150000"/>
              </a:lnSpc>
            </a:pPr>
            <a:r>
              <a:rPr lang="ar-JO" sz="1600" dirty="0">
                <a:latin typeface="Alexandria" pitchFamily="2" charset="-78"/>
                <a:cs typeface="Alexandria" pitchFamily="2" charset="-78"/>
              </a:rPr>
              <a:t> </a:t>
            </a:r>
            <a:r>
              <a:rPr lang="ar-SA" sz="1600" dirty="0" err="1">
                <a:latin typeface="Alexandria" pitchFamily="2" charset="-78"/>
                <a:cs typeface="Alexandria" pitchFamily="2" charset="-78"/>
              </a:rPr>
              <a:t>هدهود</a:t>
            </a:r>
            <a:r>
              <a:rPr lang="ar-SA" sz="1600" dirty="0">
                <a:latin typeface="Alexandria" pitchFamily="2" charset="-78"/>
                <a:cs typeface="Alexandria" pitchFamily="2" charset="-78"/>
              </a:rPr>
              <a:t>، دلال (1991)</a:t>
            </a:r>
            <a:r>
              <a:rPr lang="ar-JO" sz="1600" dirty="0">
                <a:latin typeface="Alexandria" pitchFamily="2" charset="-78"/>
                <a:cs typeface="Alexandria" pitchFamily="2" charset="-78"/>
              </a:rPr>
              <a:t>.</a:t>
            </a:r>
            <a:r>
              <a:rPr lang="ar-SA" sz="1600" dirty="0">
                <a:latin typeface="Alexandria" pitchFamily="2" charset="-78"/>
                <a:cs typeface="Alexandria" pitchFamily="2" charset="-78"/>
              </a:rPr>
              <a:t> الكفايات الأساسية لمدير المدرسة في التعليم في دولة الكويت، دراسات تربوية، المجلد (7)، العدد 37، ص 33- 56.</a:t>
            </a:r>
            <a:endParaRPr lang="en-US" sz="1600" dirty="0">
              <a:latin typeface="Alexandria" pitchFamily="2" charset="-78"/>
              <a:cs typeface="Alexandria" pitchFamily="2" charset="-78"/>
            </a:endParaRPr>
          </a:p>
          <a:p>
            <a:pPr marL="342900" lvl="0" indent="-342900" algn="r" rtl="1">
              <a:lnSpc>
                <a:spcPct val="150000"/>
              </a:lnSpc>
              <a:buFont typeface="Arial" panose="020B0604020202020204" pitchFamily="34" charset="0"/>
              <a:buChar char="•"/>
            </a:pPr>
            <a:r>
              <a:rPr lang="ar-SA" sz="1600" dirty="0">
                <a:latin typeface="Alexandria" pitchFamily="2" charset="-78"/>
                <a:cs typeface="Alexandria" pitchFamily="2" charset="-78"/>
              </a:rPr>
              <a:t>يقوم الباحث بتوثيق الكتب والمجلات الالكترونية المتوفرة على شبكة الانترنت، كما يوثق الكتب والمجلات المطبوعة (كما أسلفنا سابقا)، ويضيف عليها عنوان الموقع، وتاريخ الزيارة. </a:t>
            </a:r>
            <a:endParaRPr lang="en-US" sz="1600" dirty="0">
              <a:latin typeface="Alexandria" pitchFamily="2" charset="-78"/>
              <a:cs typeface="Alexandria" pitchFamily="2" charset="-78"/>
            </a:endParaRPr>
          </a:p>
          <a:p>
            <a:pPr marL="342900" lvl="0" indent="-342900" algn="r" rtl="1">
              <a:lnSpc>
                <a:spcPct val="150000"/>
              </a:lnSpc>
              <a:buFont typeface="Arial" panose="020B0604020202020204" pitchFamily="34" charset="0"/>
              <a:buChar char="•"/>
            </a:pPr>
            <a:r>
              <a:rPr lang="ar-SA" sz="1600" dirty="0">
                <a:latin typeface="Alexandria" pitchFamily="2" charset="-78"/>
                <a:cs typeface="Alexandria" pitchFamily="2" charset="-78"/>
              </a:rPr>
              <a:t>لكي يقوم الباحث بتوثيق مواقع الإنترنت التابعة لهيئات أو شخصية: يكتب الجهة صاحبة الموقع (سنة الدخول) الرابط [تاريخ الزيارة </a:t>
            </a:r>
            <a:r>
              <a:rPr lang="ar-JO" sz="1600" dirty="0">
                <a:latin typeface="Alexandria" pitchFamily="2" charset="-78"/>
                <a:cs typeface="Alexandria" pitchFamily="2" charset="-78"/>
              </a:rPr>
              <a:t>7/7/2023</a:t>
            </a:r>
            <a:r>
              <a:rPr lang="ar-SA" sz="1600" dirty="0">
                <a:latin typeface="Alexandria" pitchFamily="2" charset="-78"/>
                <a:cs typeface="Alexandria" pitchFamily="2" charset="-78"/>
              </a:rPr>
              <a:t>]. </a:t>
            </a:r>
            <a:endParaRPr lang="ar-JO" sz="1600" dirty="0">
              <a:latin typeface="Alexandria" pitchFamily="2" charset="-78"/>
              <a:cs typeface="Alexandria" pitchFamily="2" charset="-78"/>
            </a:endParaRPr>
          </a:p>
          <a:p>
            <a:pPr marL="342900" lvl="0" indent="-342900" algn="r" rtl="1">
              <a:lnSpc>
                <a:spcPct val="150000"/>
              </a:lnSpc>
              <a:buFont typeface="Arial" panose="020B0604020202020204" pitchFamily="34" charset="0"/>
              <a:buChar char="•"/>
            </a:pPr>
            <a:r>
              <a:rPr lang="ar-SA" sz="1600" dirty="0">
                <a:latin typeface="Alexandria" pitchFamily="2" charset="-78"/>
                <a:cs typeface="Alexandria" pitchFamily="2" charset="-78"/>
              </a:rPr>
              <a:t>ومثال ذلك: وزارة الاقتصاد والتخطيط (</a:t>
            </a:r>
            <a:r>
              <a:rPr lang="ar-JO" sz="1600" dirty="0">
                <a:latin typeface="Alexandria" pitchFamily="2" charset="-78"/>
                <a:cs typeface="Alexandria" pitchFamily="2" charset="-78"/>
              </a:rPr>
              <a:t>2023</a:t>
            </a:r>
            <a:r>
              <a:rPr lang="ar-SA" sz="1600" dirty="0">
                <a:latin typeface="Alexandria" pitchFamily="2" charset="-78"/>
                <a:cs typeface="Alexandria" pitchFamily="2" charset="-78"/>
              </a:rPr>
              <a:t>) ندعوك للتسجيل في المنتدى أو التعريف بنفسك لمعاينة هذا الرابط تاريخ الزيارة 5/11/1425هـــ. </a:t>
            </a:r>
            <a:endParaRPr lang="en-US" sz="1600" dirty="0">
              <a:latin typeface="Alexandria" pitchFamily="2" charset="-78"/>
              <a:cs typeface="Alexandria" pitchFamily="2" charset="-78"/>
            </a:endParaRPr>
          </a:p>
          <a:p>
            <a:pPr algn="r" rtl="1">
              <a:lnSpc>
                <a:spcPct val="150000"/>
              </a:lnSpc>
            </a:pPr>
            <a:endParaRPr lang="en-US" sz="1600" dirty="0">
              <a:latin typeface="Alexandria" pitchFamily="2" charset="-78"/>
              <a:cs typeface="Alexandria" pitchFamily="2" charset="-78"/>
            </a:endParaRPr>
          </a:p>
          <a:p>
            <a:pPr marL="342900" indent="-342900" algn="just" rtl="1">
              <a:lnSpc>
                <a:spcPct val="150000"/>
              </a:lnSpc>
              <a:buFont typeface="Wingdings" panose="05000000000000000000" pitchFamily="2" charset="2"/>
              <a:buChar char="Ø"/>
            </a:pPr>
            <a:endParaRPr lang="en-US" sz="1600" dirty="0">
              <a:latin typeface="Alexandria" pitchFamily="2" charset="-78"/>
              <a:cs typeface="Alexandria" pitchFamily="2" charset="-78"/>
            </a:endParaRPr>
          </a:p>
        </p:txBody>
      </p:sp>
      <p:sp>
        <p:nvSpPr>
          <p:cNvPr id="6" name="Rectangle 5">
            <a:extLst>
              <a:ext uri="{FF2B5EF4-FFF2-40B4-BE49-F238E27FC236}">
                <a16:creationId xmlns:a16="http://schemas.microsoft.com/office/drawing/2014/main" id="{B79AA53A-67F2-143F-372F-5B3270B145E6}"/>
              </a:ext>
            </a:extLst>
          </p:cNvPr>
          <p:cNvSpPr/>
          <p:nvPr/>
        </p:nvSpPr>
        <p:spPr>
          <a:xfrm>
            <a:off x="0" y="6371924"/>
            <a:ext cx="12191999" cy="404261"/>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507927648"/>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177;p7">
            <a:extLst>
              <a:ext uri="{FF2B5EF4-FFF2-40B4-BE49-F238E27FC236}">
                <a16:creationId xmlns:a16="http://schemas.microsoft.com/office/drawing/2014/main" id="{857805D1-17DC-F004-D13A-09B81A0C7E7C}"/>
              </a:ext>
            </a:extLst>
          </p:cNvPr>
          <p:cNvSpPr/>
          <p:nvPr/>
        </p:nvSpPr>
        <p:spPr>
          <a:xfrm>
            <a:off x="456892" y="1642590"/>
            <a:ext cx="4128422" cy="46510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r" rtl="0">
              <a:spcBef>
                <a:spcPts val="0"/>
              </a:spcBef>
              <a:spcAft>
                <a:spcPts val="0"/>
              </a:spcAft>
              <a:buNone/>
            </a:pPr>
            <a:endParaRPr sz="1800" dirty="0">
              <a:solidFill>
                <a:schemeClr val="lt1"/>
              </a:solidFill>
              <a:latin typeface="Calibri"/>
              <a:ea typeface="Calibri"/>
              <a:cs typeface="Calibri"/>
              <a:sym typeface="Calibri"/>
            </a:endParaRPr>
          </a:p>
        </p:txBody>
      </p:sp>
      <p:sp>
        <p:nvSpPr>
          <p:cNvPr id="4" name="Google Shape;178;p7">
            <a:extLst>
              <a:ext uri="{FF2B5EF4-FFF2-40B4-BE49-F238E27FC236}">
                <a16:creationId xmlns:a16="http://schemas.microsoft.com/office/drawing/2014/main" id="{FCCB4A78-CB5D-8C29-28C6-A6D3CA1CF9FF}"/>
              </a:ext>
            </a:extLst>
          </p:cNvPr>
          <p:cNvSpPr/>
          <p:nvPr/>
        </p:nvSpPr>
        <p:spPr>
          <a:xfrm>
            <a:off x="901053" y="1885612"/>
            <a:ext cx="11155680" cy="412887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r" rtl="0">
              <a:spcBef>
                <a:spcPts val="0"/>
              </a:spcBef>
              <a:spcAft>
                <a:spcPts val="0"/>
              </a:spcAft>
              <a:buNone/>
            </a:pPr>
            <a:endParaRPr sz="1800">
              <a:solidFill>
                <a:schemeClr val="lt1"/>
              </a:solidFill>
              <a:latin typeface="Calibri"/>
              <a:ea typeface="Calibri"/>
              <a:cs typeface="Calibri"/>
              <a:sym typeface="Calibri"/>
            </a:endParaRPr>
          </a:p>
        </p:txBody>
      </p:sp>
      <p:sp>
        <p:nvSpPr>
          <p:cNvPr id="2" name="مربع نص 1"/>
          <p:cNvSpPr txBox="1"/>
          <p:nvPr/>
        </p:nvSpPr>
        <p:spPr>
          <a:xfrm>
            <a:off x="1493338" y="2346266"/>
            <a:ext cx="9971110" cy="2538515"/>
          </a:xfrm>
          <a:prstGeom prst="rect">
            <a:avLst/>
          </a:prstGeom>
          <a:noFill/>
        </p:spPr>
        <p:txBody>
          <a:bodyPr wrap="square" rtlCol="1">
            <a:spAutoFit/>
          </a:bodyPr>
          <a:lstStyle/>
          <a:p>
            <a:pPr algn="r" rtl="1">
              <a:lnSpc>
                <a:spcPct val="150000"/>
              </a:lnSpc>
            </a:pPr>
            <a:r>
              <a:rPr lang="ar-SA" b="1" dirty="0">
                <a:latin typeface="Alexandria" pitchFamily="2" charset="-78"/>
                <a:cs typeface="Alexandria" pitchFamily="2" charset="-78"/>
              </a:rPr>
              <a:t>نظام دليل شيكاغو </a:t>
            </a:r>
            <a:r>
              <a:rPr lang="en-US" b="1" dirty="0">
                <a:latin typeface="Alexandria" pitchFamily="2" charset="-78"/>
                <a:cs typeface="Alexandria" pitchFamily="2" charset="-78"/>
              </a:rPr>
              <a:t> </a:t>
            </a:r>
            <a:r>
              <a:rPr lang="en-US" dirty="0">
                <a:latin typeface="Alexandria" pitchFamily="2" charset="-78"/>
                <a:cs typeface="Alexandria" pitchFamily="2" charset="-78"/>
              </a:rPr>
              <a:t>U of Chicago Manual </a:t>
            </a:r>
          </a:p>
          <a:p>
            <a:pPr algn="r" rtl="1">
              <a:lnSpc>
                <a:spcPct val="150000"/>
              </a:lnSpc>
            </a:pPr>
            <a:r>
              <a:rPr lang="ar-SA" dirty="0">
                <a:latin typeface="Alexandria" pitchFamily="2" charset="-78"/>
                <a:cs typeface="Alexandria" pitchFamily="2" charset="-78"/>
              </a:rPr>
              <a:t>يعتمد هذا النظام على استخدام الهوامش أسفل الصفحات وترقيمها بالتتابع بحيث يظهر فيها جميع تفاصيل المرجع ورقم الصفحة</a:t>
            </a:r>
            <a:r>
              <a:rPr lang="ar-JO" dirty="0">
                <a:latin typeface="Alexandria" pitchFamily="2" charset="-78"/>
                <a:cs typeface="Alexandria" pitchFamily="2" charset="-78"/>
              </a:rPr>
              <a:t> </a:t>
            </a:r>
            <a:r>
              <a:rPr lang="ar-SA" dirty="0">
                <a:latin typeface="Alexandria" pitchFamily="2" charset="-78"/>
                <a:cs typeface="Alexandria" pitchFamily="2" charset="-78"/>
              </a:rPr>
              <a:t>مع نظام خاص في حالة تكرار المرجع في الهامش. </a:t>
            </a:r>
            <a:endParaRPr lang="en-US" dirty="0">
              <a:latin typeface="Alexandria" pitchFamily="2" charset="-78"/>
              <a:cs typeface="Alexandria" pitchFamily="2" charset="-78"/>
            </a:endParaRPr>
          </a:p>
          <a:p>
            <a:pPr algn="r" rtl="1">
              <a:lnSpc>
                <a:spcPct val="150000"/>
              </a:lnSpc>
            </a:pPr>
            <a:r>
              <a:rPr lang="ar-SA" dirty="0">
                <a:latin typeface="Alexandria" pitchFamily="2" charset="-78"/>
                <a:cs typeface="Alexandria" pitchFamily="2" charset="-78"/>
              </a:rPr>
              <a:t>وعند كتابة قائمة المراجع تكتب المراجع كما هي في الهوامش ما عدا ال</a:t>
            </a:r>
            <a:r>
              <a:rPr lang="ar-JO" dirty="0">
                <a:latin typeface="Alexandria" pitchFamily="2" charset="-78"/>
                <a:cs typeface="Alexandria" pitchFamily="2" charset="-78"/>
              </a:rPr>
              <a:t>ا</a:t>
            </a:r>
            <a:r>
              <a:rPr lang="ar-SA" dirty="0">
                <a:latin typeface="Alexandria" pitchFamily="2" charset="-78"/>
                <a:cs typeface="Alexandria" pitchFamily="2" charset="-78"/>
              </a:rPr>
              <a:t>سم الأخير فيكتب أولاً في كل مرجع وتستخدم النقطة بعد ال</a:t>
            </a:r>
            <a:r>
              <a:rPr lang="ar-JO" dirty="0">
                <a:latin typeface="Alexandria" pitchFamily="2" charset="-78"/>
                <a:cs typeface="Alexandria" pitchFamily="2" charset="-78"/>
              </a:rPr>
              <a:t>ا</a:t>
            </a:r>
            <a:r>
              <a:rPr lang="ar-SA" dirty="0">
                <a:latin typeface="Alexandria" pitchFamily="2" charset="-78"/>
                <a:cs typeface="Alexandria" pitchFamily="2" charset="-78"/>
              </a:rPr>
              <a:t>سم وبعد عنوان الكتاب وبعد تاريخ النشر مع رفع القوسين. ويتم ترتيب المراجع أبجدياً بدون ترقيم طبعاً المثال التالي يوضح كيفية كتابة المراجع وتوثيقها</a:t>
            </a:r>
            <a:endParaRPr lang="en-US" dirty="0">
              <a:latin typeface="Alexandria" pitchFamily="2" charset="-78"/>
              <a:cs typeface="Alexandria" pitchFamily="2" charset="-78"/>
            </a:endParaRPr>
          </a:p>
        </p:txBody>
      </p:sp>
      <p:sp>
        <p:nvSpPr>
          <p:cNvPr id="5" name="Rectangle 4">
            <a:extLst>
              <a:ext uri="{FF2B5EF4-FFF2-40B4-BE49-F238E27FC236}">
                <a16:creationId xmlns:a16="http://schemas.microsoft.com/office/drawing/2014/main" id="{A1850F1E-1161-1B8B-F389-0D0988227081}"/>
              </a:ext>
            </a:extLst>
          </p:cNvPr>
          <p:cNvSpPr/>
          <p:nvPr/>
        </p:nvSpPr>
        <p:spPr>
          <a:xfrm>
            <a:off x="0" y="6371924"/>
            <a:ext cx="12191999" cy="404261"/>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382281453"/>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Google Shape;177;p7">
            <a:extLst>
              <a:ext uri="{FF2B5EF4-FFF2-40B4-BE49-F238E27FC236}">
                <a16:creationId xmlns:a16="http://schemas.microsoft.com/office/drawing/2014/main" id="{CDB893BC-0A8A-5F11-9997-BCD656CA0D66}"/>
              </a:ext>
            </a:extLst>
          </p:cNvPr>
          <p:cNvSpPr/>
          <p:nvPr/>
        </p:nvSpPr>
        <p:spPr>
          <a:xfrm>
            <a:off x="456892" y="1642590"/>
            <a:ext cx="4128422" cy="46510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r" rtl="0">
              <a:spcBef>
                <a:spcPts val="0"/>
              </a:spcBef>
              <a:spcAft>
                <a:spcPts val="0"/>
              </a:spcAft>
              <a:buNone/>
            </a:pPr>
            <a:endParaRPr sz="1800" dirty="0">
              <a:solidFill>
                <a:schemeClr val="lt1"/>
              </a:solidFill>
              <a:latin typeface="Calibri"/>
              <a:ea typeface="Calibri"/>
              <a:cs typeface="Calibri"/>
              <a:sym typeface="Calibri"/>
            </a:endParaRPr>
          </a:p>
        </p:txBody>
      </p:sp>
      <p:sp>
        <p:nvSpPr>
          <p:cNvPr id="5" name="Google Shape;178;p7">
            <a:extLst>
              <a:ext uri="{FF2B5EF4-FFF2-40B4-BE49-F238E27FC236}">
                <a16:creationId xmlns:a16="http://schemas.microsoft.com/office/drawing/2014/main" id="{D78B6F73-B865-F59E-6956-23C78E9950C1}"/>
              </a:ext>
            </a:extLst>
          </p:cNvPr>
          <p:cNvSpPr/>
          <p:nvPr/>
        </p:nvSpPr>
        <p:spPr>
          <a:xfrm>
            <a:off x="901053" y="1885612"/>
            <a:ext cx="11155680" cy="412887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r" rtl="0">
              <a:spcBef>
                <a:spcPts val="0"/>
              </a:spcBef>
              <a:spcAft>
                <a:spcPts val="0"/>
              </a:spcAft>
              <a:buNone/>
            </a:pPr>
            <a:endParaRPr sz="1800">
              <a:solidFill>
                <a:schemeClr val="lt1"/>
              </a:solidFill>
              <a:latin typeface="Calibri"/>
              <a:ea typeface="Calibri"/>
              <a:cs typeface="Calibri"/>
              <a:sym typeface="Calibri"/>
            </a:endParaRPr>
          </a:p>
        </p:txBody>
      </p:sp>
      <p:pic>
        <p:nvPicPr>
          <p:cNvPr id="2" name="صورة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009900" y="2126573"/>
            <a:ext cx="8145010" cy="3683034"/>
          </a:xfrm>
          <a:prstGeom prst="rect">
            <a:avLst/>
          </a:prstGeom>
        </p:spPr>
      </p:pic>
      <p:sp>
        <p:nvSpPr>
          <p:cNvPr id="3" name="Rectangle 2">
            <a:extLst>
              <a:ext uri="{FF2B5EF4-FFF2-40B4-BE49-F238E27FC236}">
                <a16:creationId xmlns:a16="http://schemas.microsoft.com/office/drawing/2014/main" id="{FD0F572B-37AF-9DA2-46E4-1DFDBE75C7B5}"/>
              </a:ext>
            </a:extLst>
          </p:cNvPr>
          <p:cNvSpPr/>
          <p:nvPr/>
        </p:nvSpPr>
        <p:spPr>
          <a:xfrm>
            <a:off x="0" y="6371924"/>
            <a:ext cx="12191999" cy="404261"/>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077510420"/>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177;p7">
            <a:extLst>
              <a:ext uri="{FF2B5EF4-FFF2-40B4-BE49-F238E27FC236}">
                <a16:creationId xmlns:a16="http://schemas.microsoft.com/office/drawing/2014/main" id="{DBC8B268-B869-0A6B-1FD3-0DCA94AE0462}"/>
              </a:ext>
            </a:extLst>
          </p:cNvPr>
          <p:cNvSpPr/>
          <p:nvPr/>
        </p:nvSpPr>
        <p:spPr>
          <a:xfrm>
            <a:off x="456892" y="1642590"/>
            <a:ext cx="4128422" cy="46510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r" rtl="0">
              <a:spcBef>
                <a:spcPts val="0"/>
              </a:spcBef>
              <a:spcAft>
                <a:spcPts val="0"/>
              </a:spcAft>
              <a:buNone/>
            </a:pPr>
            <a:endParaRPr sz="1800" dirty="0">
              <a:solidFill>
                <a:schemeClr val="lt1"/>
              </a:solidFill>
              <a:latin typeface="Calibri"/>
              <a:ea typeface="Calibri"/>
              <a:cs typeface="Calibri"/>
              <a:sym typeface="Calibri"/>
            </a:endParaRPr>
          </a:p>
        </p:txBody>
      </p:sp>
      <p:sp>
        <p:nvSpPr>
          <p:cNvPr id="4" name="Google Shape;178;p7">
            <a:extLst>
              <a:ext uri="{FF2B5EF4-FFF2-40B4-BE49-F238E27FC236}">
                <a16:creationId xmlns:a16="http://schemas.microsoft.com/office/drawing/2014/main" id="{D0247B05-AF17-A576-485F-195A76EF9135}"/>
              </a:ext>
            </a:extLst>
          </p:cNvPr>
          <p:cNvSpPr/>
          <p:nvPr/>
        </p:nvSpPr>
        <p:spPr>
          <a:xfrm>
            <a:off x="901053" y="1885612"/>
            <a:ext cx="11155680" cy="412887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r" rtl="0">
              <a:spcBef>
                <a:spcPts val="0"/>
              </a:spcBef>
              <a:spcAft>
                <a:spcPts val="0"/>
              </a:spcAft>
              <a:buNone/>
            </a:pPr>
            <a:endParaRPr sz="1800">
              <a:solidFill>
                <a:schemeClr val="lt1"/>
              </a:solidFill>
              <a:latin typeface="Calibri"/>
              <a:ea typeface="Calibri"/>
              <a:cs typeface="Calibri"/>
              <a:sym typeface="Calibri"/>
            </a:endParaRPr>
          </a:p>
        </p:txBody>
      </p:sp>
      <p:sp>
        <p:nvSpPr>
          <p:cNvPr id="2" name="مربع نص 1"/>
          <p:cNvSpPr txBox="1"/>
          <p:nvPr/>
        </p:nvSpPr>
        <p:spPr>
          <a:xfrm>
            <a:off x="1089474" y="2155693"/>
            <a:ext cx="10778837" cy="3369512"/>
          </a:xfrm>
          <a:prstGeom prst="rect">
            <a:avLst/>
          </a:prstGeom>
          <a:noFill/>
        </p:spPr>
        <p:txBody>
          <a:bodyPr wrap="square" rtlCol="1">
            <a:spAutoFit/>
          </a:bodyPr>
          <a:lstStyle/>
          <a:p>
            <a:pPr algn="r" rtl="1">
              <a:lnSpc>
                <a:spcPct val="150000"/>
              </a:lnSpc>
            </a:pPr>
            <a:r>
              <a:rPr lang="ar-SA" dirty="0">
                <a:latin typeface="Alexandria" pitchFamily="2" charset="-78"/>
                <a:cs typeface="Alexandria" pitchFamily="2" charset="-78"/>
              </a:rPr>
              <a:t>الهوامش</a:t>
            </a:r>
            <a:r>
              <a:rPr lang="en-US" dirty="0">
                <a:latin typeface="Alexandria" pitchFamily="2" charset="-78"/>
                <a:cs typeface="Alexandria" pitchFamily="2" charset="-78"/>
              </a:rPr>
              <a:t> ( Footnotes ) </a:t>
            </a:r>
            <a:r>
              <a:rPr lang="ar-SA" dirty="0">
                <a:latin typeface="Alexandria" pitchFamily="2" charset="-78"/>
                <a:cs typeface="Alexandria" pitchFamily="2" charset="-78"/>
              </a:rPr>
              <a:t>هي مدونات خارجة عن المتن ، ولكنها جزء لا يتجزأ منه في نفس الوقت، يسميها بعض الباحثين بالحواشي وتستعملها كتب اللغة استعمالاً متراد</a:t>
            </a:r>
            <a:r>
              <a:rPr lang="ar-JO" dirty="0">
                <a:latin typeface="Alexandria" pitchFamily="2" charset="-78"/>
                <a:cs typeface="Alexandria" pitchFamily="2" charset="-78"/>
              </a:rPr>
              <a:t>ف</a:t>
            </a:r>
            <a:r>
              <a:rPr lang="ar-SA" dirty="0">
                <a:latin typeface="Alexandria" pitchFamily="2" charset="-78"/>
                <a:cs typeface="Alexandria" pitchFamily="2" charset="-78"/>
              </a:rPr>
              <a:t>ا، </a:t>
            </a:r>
            <a:r>
              <a:rPr lang="ar-JO" dirty="0">
                <a:latin typeface="Alexandria" pitchFamily="2" charset="-78"/>
                <a:cs typeface="Alexandria" pitchFamily="2" charset="-78"/>
              </a:rPr>
              <a:t>وهي</a:t>
            </a:r>
            <a:r>
              <a:rPr lang="ar-SA" dirty="0">
                <a:latin typeface="Alexandria" pitchFamily="2" charset="-78"/>
                <a:cs typeface="Alexandria" pitchFamily="2" charset="-78"/>
              </a:rPr>
              <a:t> المادة العلمية التي تظهر في أسفل الصفحة أو نهاية الفصل أو البحث في شكل أسطر متقاربة، وذلك من أجل توضيح فكرة أو إعطاء معلومات عن مرجع تم الإشارة إليه أو الاقتباس منه. </a:t>
            </a:r>
            <a:endParaRPr lang="ar-JO" dirty="0">
              <a:latin typeface="Alexandria" pitchFamily="2" charset="-78"/>
              <a:cs typeface="Alexandria" pitchFamily="2" charset="-78"/>
            </a:endParaRPr>
          </a:p>
          <a:p>
            <a:pPr algn="r" rtl="1">
              <a:lnSpc>
                <a:spcPct val="150000"/>
              </a:lnSpc>
            </a:pPr>
            <a:r>
              <a:rPr lang="ar-JO" dirty="0">
                <a:latin typeface="Alexandria" pitchFamily="2" charset="-78"/>
                <a:cs typeface="Alexandria" pitchFamily="2" charset="-78"/>
              </a:rPr>
              <a:t>إن </a:t>
            </a:r>
            <a:r>
              <a:rPr lang="ar-SA" dirty="0">
                <a:latin typeface="Alexandria" pitchFamily="2" charset="-78"/>
                <a:cs typeface="Alexandria" pitchFamily="2" charset="-78"/>
              </a:rPr>
              <a:t>الهوامش</a:t>
            </a:r>
            <a:r>
              <a:rPr lang="ar-JO" dirty="0">
                <a:latin typeface="Alexandria" pitchFamily="2" charset="-78"/>
                <a:cs typeface="Alexandria" pitchFamily="2" charset="-78"/>
              </a:rPr>
              <a:t> تشير إلى</a:t>
            </a:r>
            <a:r>
              <a:rPr lang="ar-SA" dirty="0">
                <a:latin typeface="Alexandria" pitchFamily="2" charset="-78"/>
                <a:cs typeface="Alexandria" pitchFamily="2" charset="-78"/>
              </a:rPr>
              <a:t> أحد الجوانب الأساسية والمهمة في الرسائل العلمية. وذلك لأن الاستخدام الصحيح والمناسب لها ووضعها في الموضع المناسب يعتبر دليلا على الفهم الدقيق للمادة العلمية ، وكما أن للهوامش عدة وظائف </a:t>
            </a:r>
            <a:r>
              <a:rPr lang="ar-JO" dirty="0">
                <a:latin typeface="Alexandria" pitchFamily="2" charset="-78"/>
                <a:cs typeface="Alexandria" pitchFamily="2" charset="-78"/>
              </a:rPr>
              <a:t>تقوم</a:t>
            </a:r>
            <a:r>
              <a:rPr lang="ar-SA" dirty="0">
                <a:latin typeface="Alexandria" pitchFamily="2" charset="-78"/>
                <a:cs typeface="Alexandria" pitchFamily="2" charset="-78"/>
              </a:rPr>
              <a:t> بدورها</a:t>
            </a:r>
            <a:r>
              <a:rPr lang="ar-JO" dirty="0">
                <a:latin typeface="Alexandria" pitchFamily="2" charset="-78"/>
                <a:cs typeface="Alexandria" pitchFamily="2" charset="-78"/>
              </a:rPr>
              <a:t> في</a:t>
            </a:r>
            <a:r>
              <a:rPr lang="ar-SA" dirty="0">
                <a:latin typeface="Alexandria" pitchFamily="2" charset="-78"/>
                <a:cs typeface="Alexandria" pitchFamily="2" charset="-78"/>
              </a:rPr>
              <a:t> توث</a:t>
            </a:r>
            <a:r>
              <a:rPr lang="ar-JO" dirty="0">
                <a:latin typeface="Alexandria" pitchFamily="2" charset="-78"/>
                <a:cs typeface="Alexandria" pitchFamily="2" charset="-78"/>
              </a:rPr>
              <a:t>ي</a:t>
            </a:r>
            <a:r>
              <a:rPr lang="ar-SA" dirty="0">
                <a:latin typeface="Alexandria" pitchFamily="2" charset="-78"/>
                <a:cs typeface="Alexandria" pitchFamily="2" charset="-78"/>
              </a:rPr>
              <a:t>ق النصوص المقتبسة ونسبها إلى أصحابها. واتخاذها لتنبيه القارئ وتذكيره بنقطة سابقة أو لاحقة في البحث ومتعلقة بموضوع البحث.</a:t>
            </a:r>
            <a:endParaRPr lang="en-US" dirty="0">
              <a:latin typeface="Alexandria" pitchFamily="2" charset="-78"/>
              <a:cs typeface="Alexandria" pitchFamily="2" charset="-78"/>
            </a:endParaRPr>
          </a:p>
        </p:txBody>
      </p:sp>
      <p:sp>
        <p:nvSpPr>
          <p:cNvPr id="5" name="Rectangle 4">
            <a:extLst>
              <a:ext uri="{FF2B5EF4-FFF2-40B4-BE49-F238E27FC236}">
                <a16:creationId xmlns:a16="http://schemas.microsoft.com/office/drawing/2014/main" id="{D85F2752-208A-9A5A-DB9A-9A3EDEFA94F8}"/>
              </a:ext>
            </a:extLst>
          </p:cNvPr>
          <p:cNvSpPr/>
          <p:nvPr/>
        </p:nvSpPr>
        <p:spPr>
          <a:xfrm>
            <a:off x="0" y="6371924"/>
            <a:ext cx="12191999" cy="404261"/>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538480688"/>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Google Shape;177;p7">
            <a:extLst>
              <a:ext uri="{FF2B5EF4-FFF2-40B4-BE49-F238E27FC236}">
                <a16:creationId xmlns:a16="http://schemas.microsoft.com/office/drawing/2014/main" id="{B31FDB9D-49CE-4366-2ADA-EF0DEC1B9741}"/>
              </a:ext>
            </a:extLst>
          </p:cNvPr>
          <p:cNvSpPr/>
          <p:nvPr/>
        </p:nvSpPr>
        <p:spPr>
          <a:xfrm>
            <a:off x="456892" y="1642590"/>
            <a:ext cx="4128422" cy="46510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r" rtl="0">
              <a:spcBef>
                <a:spcPts val="0"/>
              </a:spcBef>
              <a:spcAft>
                <a:spcPts val="0"/>
              </a:spcAft>
              <a:buNone/>
            </a:pPr>
            <a:endParaRPr sz="1800" dirty="0">
              <a:solidFill>
                <a:schemeClr val="lt1"/>
              </a:solidFill>
              <a:latin typeface="Calibri"/>
              <a:ea typeface="Calibri"/>
              <a:cs typeface="Calibri"/>
              <a:sym typeface="Calibri"/>
            </a:endParaRPr>
          </a:p>
        </p:txBody>
      </p:sp>
      <p:sp>
        <p:nvSpPr>
          <p:cNvPr id="8" name="Google Shape;178;p7">
            <a:extLst>
              <a:ext uri="{FF2B5EF4-FFF2-40B4-BE49-F238E27FC236}">
                <a16:creationId xmlns:a16="http://schemas.microsoft.com/office/drawing/2014/main" id="{19E58A36-6278-5719-DB13-EA63FAC8F038}"/>
              </a:ext>
            </a:extLst>
          </p:cNvPr>
          <p:cNvSpPr/>
          <p:nvPr/>
        </p:nvSpPr>
        <p:spPr>
          <a:xfrm>
            <a:off x="901053" y="1885612"/>
            <a:ext cx="11155680" cy="412887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r" rtl="0">
              <a:spcBef>
                <a:spcPts val="0"/>
              </a:spcBef>
              <a:spcAft>
                <a:spcPts val="0"/>
              </a:spcAft>
              <a:buNone/>
            </a:pPr>
            <a:endParaRPr sz="1800">
              <a:solidFill>
                <a:schemeClr val="lt1"/>
              </a:solidFill>
              <a:latin typeface="Calibri"/>
              <a:ea typeface="Calibri"/>
              <a:cs typeface="Calibri"/>
              <a:sym typeface="Calibri"/>
            </a:endParaRPr>
          </a:p>
        </p:txBody>
      </p:sp>
      <p:sp>
        <p:nvSpPr>
          <p:cNvPr id="11" name="TextBox 10">
            <a:extLst>
              <a:ext uri="{FF2B5EF4-FFF2-40B4-BE49-F238E27FC236}">
                <a16:creationId xmlns:a16="http://schemas.microsoft.com/office/drawing/2014/main" id="{8429BA07-A4AD-3EB2-6254-394516E7989F}"/>
              </a:ext>
            </a:extLst>
          </p:cNvPr>
          <p:cNvSpPr txBox="1"/>
          <p:nvPr/>
        </p:nvSpPr>
        <p:spPr>
          <a:xfrm>
            <a:off x="3427162" y="360418"/>
            <a:ext cx="4575794" cy="400110"/>
          </a:xfrm>
          <a:prstGeom prst="rect">
            <a:avLst/>
          </a:prstGeom>
          <a:noFill/>
        </p:spPr>
        <p:txBody>
          <a:bodyPr wrap="square">
            <a:spAutoFit/>
          </a:bodyPr>
          <a:lstStyle/>
          <a:p>
            <a:pPr algn="ctr" rtl="1"/>
            <a:r>
              <a:rPr lang="ar-SA" sz="2000" b="1" dirty="0">
                <a:solidFill>
                  <a:srgbClr val="00AEEF"/>
                </a:solidFill>
                <a:latin typeface="Alexandria" pitchFamily="2" charset="-78"/>
                <a:ea typeface="Calibri"/>
                <a:cs typeface="Alexandria" pitchFamily="2" charset="-78"/>
                <a:sym typeface="Calibri"/>
              </a:rPr>
              <a:t>أهمية الهوامش</a:t>
            </a:r>
          </a:p>
        </p:txBody>
      </p:sp>
      <p:sp>
        <p:nvSpPr>
          <p:cNvPr id="2" name="مربع نص 1"/>
          <p:cNvSpPr txBox="1"/>
          <p:nvPr/>
        </p:nvSpPr>
        <p:spPr>
          <a:xfrm>
            <a:off x="1170139" y="2265324"/>
            <a:ext cx="10617508" cy="3369449"/>
          </a:xfrm>
          <a:prstGeom prst="rect">
            <a:avLst/>
          </a:prstGeom>
          <a:noFill/>
        </p:spPr>
        <p:txBody>
          <a:bodyPr wrap="square" rtlCol="1">
            <a:spAutoFit/>
          </a:bodyPr>
          <a:lstStyle/>
          <a:p>
            <a:pPr algn="r" rtl="1">
              <a:lnSpc>
                <a:spcPct val="150000"/>
              </a:lnSpc>
            </a:pPr>
            <a:r>
              <a:rPr lang="ar-SA" dirty="0">
                <a:latin typeface="Alexandria" pitchFamily="2" charset="-78"/>
                <a:cs typeface="Alexandria" pitchFamily="2" charset="-78"/>
              </a:rPr>
              <a:t>تتمثل أهمية الهوامش في عدد من النقاط:</a:t>
            </a:r>
            <a:endParaRPr lang="en-US" dirty="0">
              <a:latin typeface="Alexandria" pitchFamily="2" charset="-78"/>
              <a:cs typeface="Alexandria" pitchFamily="2" charset="-78"/>
            </a:endParaRPr>
          </a:p>
          <a:p>
            <a:pPr lvl="0" algn="r" rtl="1">
              <a:lnSpc>
                <a:spcPct val="150000"/>
              </a:lnSpc>
            </a:pPr>
            <a:r>
              <a:rPr lang="ar-SA" dirty="0">
                <a:latin typeface="Alexandria" pitchFamily="2" charset="-78"/>
                <a:cs typeface="Alexandria" pitchFamily="2" charset="-78"/>
              </a:rPr>
              <a:t>- توضيح الأفكار التي يتم ذكرها داخل المتن دون قطع تسلسل أفكار القارئ.</a:t>
            </a:r>
            <a:endParaRPr lang="en-US" dirty="0">
              <a:latin typeface="Alexandria" pitchFamily="2" charset="-78"/>
              <a:cs typeface="Alexandria" pitchFamily="2" charset="-78"/>
            </a:endParaRPr>
          </a:p>
          <a:p>
            <a:pPr lvl="0" algn="r" rtl="1">
              <a:lnSpc>
                <a:spcPct val="150000"/>
              </a:lnSpc>
            </a:pPr>
            <a:r>
              <a:rPr lang="ar-SA" dirty="0">
                <a:latin typeface="Alexandria" pitchFamily="2" charset="-78"/>
                <a:cs typeface="Alexandria" pitchFamily="2" charset="-78"/>
              </a:rPr>
              <a:t>- تعريف أسم شخصية عامة أو علم تم ذكره داخل المتن وقد يكون غامضاً للبعض.</a:t>
            </a:r>
            <a:endParaRPr lang="en-US" dirty="0">
              <a:latin typeface="Alexandria" pitchFamily="2" charset="-78"/>
              <a:cs typeface="Alexandria" pitchFamily="2" charset="-78"/>
            </a:endParaRPr>
          </a:p>
          <a:p>
            <a:pPr lvl="0" algn="r" rtl="1">
              <a:lnSpc>
                <a:spcPct val="150000"/>
              </a:lnSpc>
            </a:pPr>
            <a:r>
              <a:rPr lang="ar-SA" dirty="0">
                <a:latin typeface="Alexandria" pitchFamily="2" charset="-78"/>
                <a:cs typeface="Alexandria" pitchFamily="2" charset="-78"/>
              </a:rPr>
              <a:t>- تفادي ذكر أسماء المراجع وأرقام الصفحات داخل المتن.</a:t>
            </a:r>
            <a:endParaRPr lang="en-US" dirty="0">
              <a:latin typeface="Alexandria" pitchFamily="2" charset="-78"/>
              <a:cs typeface="Alexandria" pitchFamily="2" charset="-78"/>
            </a:endParaRPr>
          </a:p>
          <a:p>
            <a:pPr lvl="0" algn="r" rtl="1">
              <a:lnSpc>
                <a:spcPct val="150000"/>
              </a:lnSpc>
            </a:pPr>
            <a:r>
              <a:rPr lang="ar-SA" dirty="0">
                <a:latin typeface="Alexandria" pitchFamily="2" charset="-78"/>
                <a:cs typeface="Alexandria" pitchFamily="2" charset="-78"/>
              </a:rPr>
              <a:t>-الاستعانة بالهوامش والاكتفاء بذكر تسلسل رقمي ووضع التفاصيل داخل الهامش.</a:t>
            </a:r>
            <a:endParaRPr lang="en-US" dirty="0">
              <a:latin typeface="Alexandria" pitchFamily="2" charset="-78"/>
              <a:cs typeface="Alexandria" pitchFamily="2" charset="-78"/>
            </a:endParaRPr>
          </a:p>
          <a:p>
            <a:pPr lvl="0" algn="r" rtl="1">
              <a:lnSpc>
                <a:spcPct val="150000"/>
              </a:lnSpc>
            </a:pPr>
            <a:r>
              <a:rPr lang="ar-SA" dirty="0">
                <a:latin typeface="Alexandria" pitchFamily="2" charset="-78"/>
                <a:cs typeface="Alexandria" pitchFamily="2" charset="-78"/>
              </a:rPr>
              <a:t>- توضيح أصول بعض العبارات أو الجمل الغامضة التي يتم ذكرها داخل المتن.</a:t>
            </a:r>
            <a:endParaRPr lang="en-US" dirty="0">
              <a:latin typeface="Alexandria" pitchFamily="2" charset="-78"/>
              <a:cs typeface="Alexandria" pitchFamily="2" charset="-78"/>
            </a:endParaRPr>
          </a:p>
          <a:p>
            <a:pPr lvl="0" algn="r" rtl="1">
              <a:lnSpc>
                <a:spcPct val="150000"/>
              </a:lnSpc>
            </a:pPr>
            <a:r>
              <a:rPr lang="ar-SA" dirty="0">
                <a:latin typeface="Alexandria" pitchFamily="2" charset="-78"/>
                <a:cs typeface="Alexandria" pitchFamily="2" charset="-78"/>
              </a:rPr>
              <a:t>- وضع بيان لجميع المراجع التي تم استخدامها داخل المتن </a:t>
            </a:r>
            <a:endParaRPr lang="en-US" dirty="0">
              <a:latin typeface="Alexandria" pitchFamily="2" charset="-78"/>
              <a:cs typeface="Alexandria" pitchFamily="2" charset="-78"/>
            </a:endParaRPr>
          </a:p>
          <a:p>
            <a:pPr lvl="0" algn="r" rtl="1">
              <a:lnSpc>
                <a:spcPct val="150000"/>
              </a:lnSpc>
            </a:pPr>
            <a:r>
              <a:rPr lang="ar-SA" dirty="0">
                <a:latin typeface="Alexandria" pitchFamily="2" charset="-78"/>
                <a:cs typeface="Alexandria" pitchFamily="2" charset="-78"/>
              </a:rPr>
              <a:t>-هي بمثابة دليل على مصداقية الباحث.</a:t>
            </a:r>
            <a:endParaRPr lang="en-US" dirty="0">
              <a:latin typeface="Alexandria" pitchFamily="2" charset="-78"/>
              <a:cs typeface="Alexandria" pitchFamily="2" charset="-78"/>
            </a:endParaRPr>
          </a:p>
        </p:txBody>
      </p:sp>
      <p:sp>
        <p:nvSpPr>
          <p:cNvPr id="3" name="Rectangle 2">
            <a:extLst>
              <a:ext uri="{FF2B5EF4-FFF2-40B4-BE49-F238E27FC236}">
                <a16:creationId xmlns:a16="http://schemas.microsoft.com/office/drawing/2014/main" id="{4F805F2A-C4A2-0A1B-470D-11AAF0D3E583}"/>
              </a:ext>
            </a:extLst>
          </p:cNvPr>
          <p:cNvSpPr/>
          <p:nvPr/>
        </p:nvSpPr>
        <p:spPr>
          <a:xfrm>
            <a:off x="0" y="6371924"/>
            <a:ext cx="12191999" cy="404261"/>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922954025"/>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Google Shape;177;p7">
            <a:extLst>
              <a:ext uri="{FF2B5EF4-FFF2-40B4-BE49-F238E27FC236}">
                <a16:creationId xmlns:a16="http://schemas.microsoft.com/office/drawing/2014/main" id="{8E557989-C381-3488-1F2E-2409FAE46C40}"/>
              </a:ext>
            </a:extLst>
          </p:cNvPr>
          <p:cNvSpPr/>
          <p:nvPr/>
        </p:nvSpPr>
        <p:spPr>
          <a:xfrm>
            <a:off x="82159" y="1295400"/>
            <a:ext cx="4128422" cy="50038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r" rtl="0">
              <a:spcBef>
                <a:spcPts val="0"/>
              </a:spcBef>
              <a:spcAft>
                <a:spcPts val="0"/>
              </a:spcAft>
              <a:buNone/>
            </a:pPr>
            <a:endParaRPr sz="1800" dirty="0">
              <a:solidFill>
                <a:schemeClr val="lt1"/>
              </a:solidFill>
              <a:latin typeface="Calibri"/>
              <a:ea typeface="Calibri"/>
              <a:cs typeface="Calibri"/>
              <a:sym typeface="Calibri"/>
            </a:endParaRPr>
          </a:p>
        </p:txBody>
      </p:sp>
      <p:sp>
        <p:nvSpPr>
          <p:cNvPr id="6" name="Google Shape;178;p7">
            <a:extLst>
              <a:ext uri="{FF2B5EF4-FFF2-40B4-BE49-F238E27FC236}">
                <a16:creationId xmlns:a16="http://schemas.microsoft.com/office/drawing/2014/main" id="{4A0B3753-532A-04AA-B6FA-C482FD5C5F44}"/>
              </a:ext>
            </a:extLst>
          </p:cNvPr>
          <p:cNvSpPr/>
          <p:nvPr/>
        </p:nvSpPr>
        <p:spPr>
          <a:xfrm>
            <a:off x="196459" y="1485900"/>
            <a:ext cx="11893941" cy="462280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r" rtl="0">
              <a:spcBef>
                <a:spcPts val="0"/>
              </a:spcBef>
              <a:spcAft>
                <a:spcPts val="0"/>
              </a:spcAft>
              <a:buNone/>
            </a:pPr>
            <a:endParaRPr sz="1800">
              <a:solidFill>
                <a:schemeClr val="lt1"/>
              </a:solidFill>
              <a:latin typeface="Calibri"/>
              <a:ea typeface="Calibri"/>
              <a:cs typeface="Calibri"/>
              <a:sym typeface="Calibri"/>
            </a:endParaRPr>
          </a:p>
        </p:txBody>
      </p:sp>
      <p:sp>
        <p:nvSpPr>
          <p:cNvPr id="7" name="TextBox 6">
            <a:extLst>
              <a:ext uri="{FF2B5EF4-FFF2-40B4-BE49-F238E27FC236}">
                <a16:creationId xmlns:a16="http://schemas.microsoft.com/office/drawing/2014/main" id="{B8560A86-25A5-D186-0EF1-35BA4BA8EB9A}"/>
              </a:ext>
            </a:extLst>
          </p:cNvPr>
          <p:cNvSpPr txBox="1"/>
          <p:nvPr/>
        </p:nvSpPr>
        <p:spPr>
          <a:xfrm>
            <a:off x="2030379" y="360418"/>
            <a:ext cx="7369361" cy="707886"/>
          </a:xfrm>
          <a:prstGeom prst="rect">
            <a:avLst/>
          </a:prstGeom>
          <a:noFill/>
        </p:spPr>
        <p:txBody>
          <a:bodyPr wrap="square">
            <a:spAutoFit/>
          </a:bodyPr>
          <a:lstStyle/>
          <a:p>
            <a:pPr algn="ctr" rtl="1"/>
            <a:r>
              <a:rPr lang="ar-SA" sz="2000" b="1" dirty="0">
                <a:solidFill>
                  <a:srgbClr val="00AEEF"/>
                </a:solidFill>
                <a:latin typeface="Alexandria" pitchFamily="2" charset="-78"/>
                <a:ea typeface="Calibri"/>
                <a:cs typeface="Alexandria" pitchFamily="2" charset="-78"/>
                <a:sym typeface="Calibri"/>
              </a:rPr>
              <a:t>استخدام نظام جمعية علماء النفس الأمريكية</a:t>
            </a:r>
          </a:p>
          <a:p>
            <a:pPr algn="ctr" rtl="1"/>
            <a:r>
              <a:rPr lang="ar-SA" sz="2000" b="1" dirty="0">
                <a:solidFill>
                  <a:srgbClr val="00AEEF"/>
                </a:solidFill>
                <a:latin typeface="Alexandria" pitchFamily="2" charset="-78"/>
                <a:ea typeface="Calibri"/>
                <a:cs typeface="Alexandria" pitchFamily="2" charset="-78"/>
                <a:sym typeface="Calibri"/>
              </a:rPr>
              <a:t> </a:t>
            </a:r>
            <a:r>
              <a:rPr lang="en-US" sz="2000" b="1" dirty="0">
                <a:solidFill>
                  <a:srgbClr val="00AEEF"/>
                </a:solidFill>
                <a:latin typeface="Alexandria" pitchFamily="2" charset="-78"/>
                <a:ea typeface="Calibri"/>
                <a:cs typeface="Alexandria" pitchFamily="2" charset="-78"/>
                <a:sym typeface="Calibri"/>
              </a:rPr>
              <a:t>American psychological association system(APA) </a:t>
            </a:r>
          </a:p>
        </p:txBody>
      </p:sp>
      <p:sp>
        <p:nvSpPr>
          <p:cNvPr id="2" name="مربع نص 1"/>
          <p:cNvSpPr txBox="1"/>
          <p:nvPr/>
        </p:nvSpPr>
        <p:spPr>
          <a:xfrm>
            <a:off x="196459" y="1605254"/>
            <a:ext cx="11779641" cy="4113370"/>
          </a:xfrm>
          <a:prstGeom prst="rect">
            <a:avLst/>
          </a:prstGeom>
          <a:noFill/>
        </p:spPr>
        <p:txBody>
          <a:bodyPr wrap="square" rtlCol="1">
            <a:spAutoFit/>
          </a:bodyPr>
          <a:lstStyle/>
          <a:p>
            <a:pPr algn="r" rtl="1">
              <a:lnSpc>
                <a:spcPct val="150000"/>
              </a:lnSpc>
            </a:pPr>
            <a:r>
              <a:rPr lang="ar-JO" sz="1600" dirty="0">
                <a:latin typeface="Alexandria" pitchFamily="2" charset="-78"/>
                <a:cs typeface="Alexandria" pitchFamily="2" charset="-78"/>
              </a:rPr>
              <a:t>وفي هذا النوع من التوثيق يكون </a:t>
            </a:r>
            <a:r>
              <a:rPr lang="ar-SA" sz="1600" dirty="0">
                <a:latin typeface="Alexandria" pitchFamily="2" charset="-78"/>
                <a:cs typeface="Alexandria" pitchFamily="2" charset="-78"/>
              </a:rPr>
              <a:t>توثيق المراجع العلمية طبقاً لأحدث إصدار نشرته جمعية علم النفس الأمريكية </a:t>
            </a:r>
            <a:r>
              <a:rPr lang="en-US" sz="1600" dirty="0">
                <a:latin typeface="Alexandria" pitchFamily="2" charset="-78"/>
                <a:cs typeface="Alexandria" pitchFamily="2" charset="-78"/>
              </a:rPr>
              <a:t>( APA) </a:t>
            </a:r>
            <a:r>
              <a:rPr lang="ar-JO" sz="1600" dirty="0">
                <a:latin typeface="Alexandria" pitchFamily="2" charset="-78"/>
                <a:cs typeface="Alexandria" pitchFamily="2" charset="-78"/>
              </a:rPr>
              <a:t> </a:t>
            </a:r>
            <a:r>
              <a:rPr lang="ar-SA" sz="1600" dirty="0">
                <a:latin typeface="Alexandria" pitchFamily="2" charset="-78"/>
                <a:cs typeface="Alexandria" pitchFamily="2" charset="-78"/>
              </a:rPr>
              <a:t>ويعد التوثيق بهذا الأسلوب من أكثر الأساليب شيوعاً واستخداماً</a:t>
            </a:r>
            <a:r>
              <a:rPr lang="en-US" sz="1600" dirty="0">
                <a:latin typeface="Alexandria" pitchFamily="2" charset="-78"/>
                <a:cs typeface="Alexandria" pitchFamily="2" charset="-78"/>
              </a:rPr>
              <a:t> </a:t>
            </a:r>
            <a:r>
              <a:rPr lang="ar-JO" sz="1600" dirty="0">
                <a:latin typeface="Alexandria" pitchFamily="2" charset="-78"/>
                <a:cs typeface="Alexandria" pitchFamily="2" charset="-78"/>
              </a:rPr>
              <a:t> في الوطن العربي</a:t>
            </a:r>
            <a:r>
              <a:rPr lang="ar-SA" sz="1600" dirty="0">
                <a:latin typeface="Alexandria" pitchFamily="2" charset="-78"/>
                <a:cs typeface="Alexandria" pitchFamily="2" charset="-78"/>
              </a:rPr>
              <a:t>، لذا كانت الحاجة لسد النقص في هذا المجال، بالإضافة إلى عدم توحد طرق التوثيق في الدراسة الواحدة وافتقار الباحثين لمثل هذه الإصدارات السبب الرئيس لهذا الدليل. </a:t>
            </a:r>
            <a:endParaRPr lang="en-US" sz="1600" dirty="0">
              <a:latin typeface="Alexandria" pitchFamily="2" charset="-78"/>
              <a:cs typeface="Alexandria" pitchFamily="2" charset="-78"/>
            </a:endParaRPr>
          </a:p>
          <a:p>
            <a:pPr algn="r" rtl="1">
              <a:lnSpc>
                <a:spcPct val="150000"/>
              </a:lnSpc>
            </a:pPr>
            <a:r>
              <a:rPr lang="ar-SA" sz="1600" dirty="0">
                <a:latin typeface="Alexandria" pitchFamily="2" charset="-78"/>
                <a:cs typeface="Alexandria" pitchFamily="2" charset="-78"/>
              </a:rPr>
              <a:t>ويقوم هذا النظام على كتابة التوثيق </a:t>
            </a:r>
            <a:r>
              <a:rPr lang="ar-SA" sz="1600" dirty="0" err="1">
                <a:latin typeface="Alexandria" pitchFamily="2" charset="-78"/>
                <a:cs typeface="Alexandria" pitchFamily="2" charset="-78"/>
              </a:rPr>
              <a:t>بجزئين</a:t>
            </a:r>
            <a:r>
              <a:rPr lang="ar-SA" sz="1600" dirty="0">
                <a:latin typeface="Alexandria" pitchFamily="2" charset="-78"/>
                <a:cs typeface="Alexandria" pitchFamily="2" charset="-78"/>
              </a:rPr>
              <a:t>؛ الأول يحمل اسم مؤلف المرجع الأخير والجزء الآخر يكون تاريخ نسخة المرجع بجانب جملة التوثيق، وفي حالة كانت جملة التوثيق منقولة حرفياً يجب كتابة رقم الصفحة بالرمز ص ثم الرقم، ويعتبر هذا النظام جيد في مراجع العلوم الاجتماعية.</a:t>
            </a:r>
            <a:endParaRPr lang="en-US" sz="1600" dirty="0">
              <a:latin typeface="Alexandria" pitchFamily="2" charset="-78"/>
              <a:cs typeface="Alexandria" pitchFamily="2" charset="-78"/>
            </a:endParaRPr>
          </a:p>
          <a:p>
            <a:pPr algn="r" rtl="1">
              <a:lnSpc>
                <a:spcPct val="150000"/>
              </a:lnSpc>
            </a:pPr>
            <a:r>
              <a:rPr lang="ar-SA" sz="1600" dirty="0">
                <a:latin typeface="Alexandria" pitchFamily="2" charset="-78"/>
                <a:cs typeface="Alexandria" pitchFamily="2" charset="-78"/>
              </a:rPr>
              <a:t>يعتمد نظام جمعية عُلماء النفس الأمريكية على التوثيق بعد انتهاء النص المقتبس أو الذي رجع إليه الباحث، وذلك بوضع عائلة المؤلف متبوع بفاصلة ثم السنة متبوعة بفاصلة ثم الصفحة وجميعها بين قوسين ثم يُعاد ترتيب جميع هجائياً في قائمة المراجع. </a:t>
            </a:r>
            <a:endParaRPr lang="en-US" sz="1600" dirty="0">
              <a:latin typeface="Alexandria" pitchFamily="2" charset="-78"/>
              <a:cs typeface="Alexandria" pitchFamily="2" charset="-78"/>
            </a:endParaRPr>
          </a:p>
          <a:p>
            <a:pPr algn="r" rtl="1">
              <a:lnSpc>
                <a:spcPct val="150000"/>
              </a:lnSpc>
            </a:pPr>
            <a:r>
              <a:rPr lang="ar-SA" sz="1600" dirty="0">
                <a:latin typeface="Alexandria" pitchFamily="2" charset="-78"/>
                <a:cs typeface="Alexandria" pitchFamily="2" charset="-78"/>
              </a:rPr>
              <a:t>ومثال ذلك باللغة العربية : (الشمري، 2001: 2) .</a:t>
            </a:r>
            <a:endParaRPr lang="en-US" sz="1600" dirty="0">
              <a:latin typeface="Alexandria" pitchFamily="2" charset="-78"/>
              <a:cs typeface="Alexandria" pitchFamily="2" charset="-78"/>
            </a:endParaRPr>
          </a:p>
          <a:p>
            <a:pPr algn="r" rtl="1">
              <a:lnSpc>
                <a:spcPct val="150000"/>
              </a:lnSpc>
            </a:pPr>
            <a:r>
              <a:rPr lang="ar-SA" sz="1600" dirty="0">
                <a:latin typeface="Alexandria" pitchFamily="2" charset="-78"/>
                <a:cs typeface="Alexandria" pitchFamily="2" charset="-78"/>
              </a:rPr>
              <a:t>وباللغة الأجنبية : </a:t>
            </a:r>
            <a:r>
              <a:rPr lang="ar-JO" sz="1600" dirty="0">
                <a:latin typeface="Alexandria" pitchFamily="2" charset="-78"/>
                <a:cs typeface="Alexandria" pitchFamily="2" charset="-78"/>
              </a:rPr>
              <a:t>( </a:t>
            </a:r>
            <a:r>
              <a:rPr lang="en-US" sz="1600" dirty="0" err="1">
                <a:latin typeface="Alexandria" pitchFamily="2" charset="-78"/>
                <a:cs typeface="Alexandria" pitchFamily="2" charset="-78"/>
              </a:rPr>
              <a:t>Bairon</a:t>
            </a:r>
            <a:r>
              <a:rPr lang="en-US" sz="1600" dirty="0">
                <a:latin typeface="Alexandria" pitchFamily="2" charset="-78"/>
                <a:cs typeface="Alexandria" pitchFamily="2" charset="-78"/>
              </a:rPr>
              <a:t>, 2009,25</a:t>
            </a:r>
            <a:r>
              <a:rPr lang="ar-JO" sz="1600" dirty="0">
                <a:latin typeface="Alexandria" pitchFamily="2" charset="-78"/>
                <a:cs typeface="Alexandria" pitchFamily="2" charset="-78"/>
              </a:rPr>
              <a:t>).</a:t>
            </a:r>
            <a:endParaRPr lang="en-US" sz="1600" dirty="0">
              <a:latin typeface="Alexandria" pitchFamily="2" charset="-78"/>
              <a:cs typeface="Alexandria" pitchFamily="2" charset="-78"/>
            </a:endParaRPr>
          </a:p>
          <a:p>
            <a:pPr algn="r" rtl="1">
              <a:lnSpc>
                <a:spcPct val="150000"/>
              </a:lnSpc>
            </a:pPr>
            <a:r>
              <a:rPr lang="ar-SA" sz="1600" dirty="0">
                <a:latin typeface="Alexandria" pitchFamily="2" charset="-78"/>
                <a:cs typeface="Alexandria" pitchFamily="2" charset="-78"/>
              </a:rPr>
              <a:t>ويُلاحظ أن الرقم الأخير في التوثيق يدلل على الصفحة دون الحاجة إلى ذكر حرف ص بالعربية أو</a:t>
            </a:r>
            <a:r>
              <a:rPr lang="en-US" sz="1600" dirty="0">
                <a:latin typeface="Alexandria" pitchFamily="2" charset="-78"/>
                <a:cs typeface="Alexandria" pitchFamily="2" charset="-78"/>
              </a:rPr>
              <a:t> .p </a:t>
            </a:r>
            <a:r>
              <a:rPr lang="ar-SA" sz="1600" dirty="0">
                <a:latin typeface="Alexandria" pitchFamily="2" charset="-78"/>
                <a:cs typeface="Alexandria" pitchFamily="2" charset="-78"/>
              </a:rPr>
              <a:t>باللغة الأجنبية قبل رقم الصفحة. </a:t>
            </a:r>
            <a:endParaRPr lang="en-US" sz="1600" dirty="0">
              <a:latin typeface="Alexandria" pitchFamily="2" charset="-78"/>
              <a:cs typeface="Alexandria" pitchFamily="2" charset="-78"/>
            </a:endParaRPr>
          </a:p>
        </p:txBody>
      </p:sp>
      <p:sp>
        <p:nvSpPr>
          <p:cNvPr id="3" name="Rectangle 2">
            <a:extLst>
              <a:ext uri="{FF2B5EF4-FFF2-40B4-BE49-F238E27FC236}">
                <a16:creationId xmlns:a16="http://schemas.microsoft.com/office/drawing/2014/main" id="{06EF7975-4CDE-BD26-BEC2-6417B54FDF1E}"/>
              </a:ext>
            </a:extLst>
          </p:cNvPr>
          <p:cNvSpPr/>
          <p:nvPr/>
        </p:nvSpPr>
        <p:spPr>
          <a:xfrm>
            <a:off x="0" y="6371924"/>
            <a:ext cx="12191999" cy="404261"/>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4166564597"/>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177;p7">
            <a:extLst>
              <a:ext uri="{FF2B5EF4-FFF2-40B4-BE49-F238E27FC236}">
                <a16:creationId xmlns:a16="http://schemas.microsoft.com/office/drawing/2014/main" id="{9197623F-BDB2-D6FE-727B-AD209453995E}"/>
              </a:ext>
            </a:extLst>
          </p:cNvPr>
          <p:cNvSpPr/>
          <p:nvPr/>
        </p:nvSpPr>
        <p:spPr>
          <a:xfrm>
            <a:off x="456892" y="1642590"/>
            <a:ext cx="4128422" cy="46510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r" rtl="0">
              <a:spcBef>
                <a:spcPts val="0"/>
              </a:spcBef>
              <a:spcAft>
                <a:spcPts val="0"/>
              </a:spcAft>
              <a:buNone/>
            </a:pPr>
            <a:endParaRPr sz="1800" dirty="0">
              <a:solidFill>
                <a:schemeClr val="lt1"/>
              </a:solidFill>
              <a:latin typeface="Calibri"/>
              <a:ea typeface="Calibri"/>
              <a:cs typeface="Calibri"/>
              <a:sym typeface="Calibri"/>
            </a:endParaRPr>
          </a:p>
        </p:txBody>
      </p:sp>
      <p:sp>
        <p:nvSpPr>
          <p:cNvPr id="4" name="Google Shape;178;p7">
            <a:extLst>
              <a:ext uri="{FF2B5EF4-FFF2-40B4-BE49-F238E27FC236}">
                <a16:creationId xmlns:a16="http://schemas.microsoft.com/office/drawing/2014/main" id="{9A9D4AEF-A68B-595E-2B37-BF069ABF6A1E}"/>
              </a:ext>
            </a:extLst>
          </p:cNvPr>
          <p:cNvSpPr/>
          <p:nvPr/>
        </p:nvSpPr>
        <p:spPr>
          <a:xfrm>
            <a:off x="901053" y="1885612"/>
            <a:ext cx="11155680" cy="412887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r" rtl="0">
              <a:spcBef>
                <a:spcPts val="0"/>
              </a:spcBef>
              <a:spcAft>
                <a:spcPts val="0"/>
              </a:spcAft>
              <a:buNone/>
            </a:pPr>
            <a:endParaRPr sz="1800">
              <a:solidFill>
                <a:schemeClr val="lt1"/>
              </a:solidFill>
              <a:latin typeface="Calibri"/>
              <a:ea typeface="Calibri"/>
              <a:cs typeface="Calibri"/>
              <a:sym typeface="Calibri"/>
            </a:endParaRPr>
          </a:p>
        </p:txBody>
      </p:sp>
      <p:sp>
        <p:nvSpPr>
          <p:cNvPr id="2" name="مربع نص 1"/>
          <p:cNvSpPr txBox="1"/>
          <p:nvPr/>
        </p:nvSpPr>
        <p:spPr>
          <a:xfrm>
            <a:off x="901053" y="2078062"/>
            <a:ext cx="11032329" cy="3743974"/>
          </a:xfrm>
          <a:prstGeom prst="rect">
            <a:avLst/>
          </a:prstGeom>
          <a:noFill/>
        </p:spPr>
        <p:txBody>
          <a:bodyPr wrap="square" rtlCol="1">
            <a:spAutoFit/>
          </a:bodyPr>
          <a:lstStyle/>
          <a:p>
            <a:pPr algn="r" rtl="1">
              <a:lnSpc>
                <a:spcPct val="150000"/>
              </a:lnSpc>
            </a:pPr>
            <a:r>
              <a:rPr lang="ar-SA" sz="1600" b="1" dirty="0">
                <a:latin typeface="Alexandria" pitchFamily="2" charset="-78"/>
                <a:cs typeface="Alexandria" pitchFamily="2" charset="-78"/>
              </a:rPr>
              <a:t>توثيق الكتب:</a:t>
            </a:r>
            <a:endParaRPr lang="en-US" sz="1600" dirty="0">
              <a:latin typeface="Alexandria" pitchFamily="2" charset="-78"/>
              <a:cs typeface="Alexandria" pitchFamily="2" charset="-78"/>
            </a:endParaRPr>
          </a:p>
          <a:p>
            <a:pPr algn="r" rtl="1">
              <a:lnSpc>
                <a:spcPct val="150000"/>
              </a:lnSpc>
            </a:pPr>
            <a:r>
              <a:rPr lang="ar-SA" sz="1600" dirty="0">
                <a:latin typeface="Alexandria" pitchFamily="2" charset="-78"/>
                <a:cs typeface="Alexandria" pitchFamily="2" charset="-78"/>
              </a:rPr>
              <a:t> اسم المؤلف الأخير</a:t>
            </a:r>
            <a:r>
              <a:rPr lang="ar-JO" sz="1600" dirty="0">
                <a:latin typeface="Alexandria" pitchFamily="2" charset="-78"/>
                <a:cs typeface="Alexandria" pitchFamily="2" charset="-78"/>
              </a:rPr>
              <a:t>،</a:t>
            </a:r>
            <a:r>
              <a:rPr lang="ar-SA" sz="1600" dirty="0">
                <a:latin typeface="Alexandria" pitchFamily="2" charset="-78"/>
                <a:cs typeface="Alexandria" pitchFamily="2" charset="-78"/>
              </a:rPr>
              <a:t> الاسم الأول </a:t>
            </a:r>
            <a:r>
              <a:rPr lang="ar-JO" sz="1600" dirty="0">
                <a:latin typeface="Alexandria" pitchFamily="2" charset="-78"/>
                <a:cs typeface="Alexandria" pitchFamily="2" charset="-78"/>
              </a:rPr>
              <a:t>(</a:t>
            </a:r>
            <a:r>
              <a:rPr lang="ar-SA" sz="1600" dirty="0">
                <a:latin typeface="Alexandria" pitchFamily="2" charset="-78"/>
                <a:cs typeface="Alexandria" pitchFamily="2" charset="-78"/>
              </a:rPr>
              <a:t>سنة النشر</a:t>
            </a:r>
            <a:r>
              <a:rPr lang="ar-JO" sz="1600" dirty="0">
                <a:latin typeface="Alexandria" pitchFamily="2" charset="-78"/>
                <a:cs typeface="Alexandria" pitchFamily="2" charset="-78"/>
              </a:rPr>
              <a:t>).</a:t>
            </a:r>
            <a:r>
              <a:rPr lang="ar-SA" sz="1600" dirty="0">
                <a:latin typeface="Alexandria" pitchFamily="2" charset="-78"/>
                <a:cs typeface="Alexandria" pitchFamily="2" charset="-78"/>
              </a:rPr>
              <a:t> عنوان الكتاب تفاصيل الكتاب إن وجدت</a:t>
            </a:r>
            <a:r>
              <a:rPr lang="ar-JO" sz="1600" dirty="0">
                <a:latin typeface="Alexandria" pitchFamily="2" charset="-78"/>
                <a:cs typeface="Alexandria" pitchFamily="2" charset="-78"/>
              </a:rPr>
              <a:t>.</a:t>
            </a:r>
            <a:r>
              <a:rPr lang="ar-SA" sz="1600" dirty="0">
                <a:latin typeface="Alexandria" pitchFamily="2" charset="-78"/>
                <a:cs typeface="Alexandria" pitchFamily="2" charset="-78"/>
              </a:rPr>
              <a:t> (رقم الطبعة ، الجزء)</a:t>
            </a:r>
            <a:r>
              <a:rPr lang="ar-JO" sz="1600" dirty="0">
                <a:latin typeface="Alexandria" pitchFamily="2" charset="-78"/>
                <a:cs typeface="Alexandria" pitchFamily="2" charset="-78"/>
              </a:rPr>
              <a:t>،</a:t>
            </a:r>
            <a:r>
              <a:rPr lang="ar-SA" sz="1600" dirty="0">
                <a:latin typeface="Alexandria" pitchFamily="2" charset="-78"/>
                <a:cs typeface="Alexandria" pitchFamily="2" charset="-78"/>
              </a:rPr>
              <a:t> بلد النشر : الناشر.</a:t>
            </a:r>
            <a:endParaRPr lang="en-US" sz="1600" dirty="0">
              <a:latin typeface="Alexandria" pitchFamily="2" charset="-78"/>
              <a:cs typeface="Alexandria" pitchFamily="2" charset="-78"/>
            </a:endParaRPr>
          </a:p>
          <a:p>
            <a:pPr algn="r" rtl="1">
              <a:lnSpc>
                <a:spcPct val="150000"/>
              </a:lnSpc>
            </a:pPr>
            <a:r>
              <a:rPr lang="ar-SA" sz="1600" dirty="0">
                <a:latin typeface="Alexandria" pitchFamily="2" charset="-78"/>
                <a:cs typeface="Alexandria" pitchFamily="2" charset="-78"/>
              </a:rPr>
              <a:t>مثال:</a:t>
            </a:r>
            <a:endParaRPr lang="en-US" sz="1600" dirty="0">
              <a:latin typeface="Alexandria" pitchFamily="2" charset="-78"/>
              <a:cs typeface="Alexandria" pitchFamily="2" charset="-78"/>
            </a:endParaRPr>
          </a:p>
          <a:p>
            <a:pPr algn="r" rtl="1">
              <a:lnSpc>
                <a:spcPct val="150000"/>
              </a:lnSpc>
            </a:pPr>
            <a:r>
              <a:rPr lang="ar-SA" sz="1600" dirty="0">
                <a:latin typeface="Alexandria" pitchFamily="2" charset="-78"/>
                <a:cs typeface="Alexandria" pitchFamily="2" charset="-78"/>
              </a:rPr>
              <a:t>خير الله، جمال. (٢٠١٥). </a:t>
            </a:r>
            <a:r>
              <a:rPr lang="ar-SA" sz="1600" b="1" dirty="0">
                <a:latin typeface="Alexandria" pitchFamily="2" charset="-78"/>
                <a:cs typeface="Alexandria" pitchFamily="2" charset="-78"/>
              </a:rPr>
              <a:t>الإبداع الإداري.</a:t>
            </a:r>
            <a:r>
              <a:rPr lang="ar-SA" sz="1600" dirty="0">
                <a:latin typeface="Alexandria" pitchFamily="2" charset="-78"/>
                <a:cs typeface="Alexandria" pitchFamily="2" charset="-78"/>
              </a:rPr>
              <a:t> ط1، عمان: دار أسامة للنشر والتوزيع.</a:t>
            </a:r>
            <a:endParaRPr lang="en-US" sz="1600" dirty="0">
              <a:latin typeface="Alexandria" pitchFamily="2" charset="-78"/>
              <a:cs typeface="Alexandria" pitchFamily="2" charset="-78"/>
            </a:endParaRPr>
          </a:p>
          <a:p>
            <a:pPr algn="r" rtl="1">
              <a:lnSpc>
                <a:spcPct val="150000"/>
              </a:lnSpc>
            </a:pPr>
            <a:r>
              <a:rPr lang="ar-SA" sz="1600" dirty="0">
                <a:latin typeface="Alexandria" pitchFamily="2" charset="-78"/>
                <a:cs typeface="Alexandria" pitchFamily="2" charset="-78"/>
              </a:rPr>
              <a:t> </a:t>
            </a:r>
            <a:r>
              <a:rPr lang="ar-SA" sz="1600" b="1" dirty="0">
                <a:latin typeface="Alexandria" pitchFamily="2" charset="-78"/>
                <a:cs typeface="Alexandria" pitchFamily="2" charset="-78"/>
              </a:rPr>
              <a:t>توثيق المجلات العلمية</a:t>
            </a:r>
            <a:endParaRPr lang="en-US" sz="1600" dirty="0">
              <a:latin typeface="Alexandria" pitchFamily="2" charset="-78"/>
              <a:cs typeface="Alexandria" pitchFamily="2" charset="-78"/>
            </a:endParaRPr>
          </a:p>
          <a:p>
            <a:pPr algn="r" rtl="1">
              <a:lnSpc>
                <a:spcPct val="150000"/>
              </a:lnSpc>
            </a:pPr>
            <a:r>
              <a:rPr lang="ar-SA" sz="1600" dirty="0">
                <a:latin typeface="Alexandria" pitchFamily="2" charset="-78"/>
                <a:cs typeface="Alexandria" pitchFamily="2" charset="-78"/>
              </a:rPr>
              <a:t> اسم الباحث الأخير الاسم الأول (سنة النشر )</a:t>
            </a:r>
            <a:r>
              <a:rPr lang="ar-JO" sz="1600" dirty="0">
                <a:latin typeface="Alexandria" pitchFamily="2" charset="-78"/>
                <a:cs typeface="Alexandria" pitchFamily="2" charset="-78"/>
              </a:rPr>
              <a:t>. </a:t>
            </a:r>
            <a:r>
              <a:rPr lang="ar-SA" sz="1600" dirty="0">
                <a:latin typeface="Alexandria" pitchFamily="2" charset="-78"/>
                <a:cs typeface="Alexandria" pitchFamily="2" charset="-78"/>
              </a:rPr>
              <a:t>اسم البحث. اسم المجلة، رقم المجلد (رقم العدد)، أرقام الصفحات. </a:t>
            </a:r>
            <a:endParaRPr lang="en-US" sz="1600" dirty="0">
              <a:latin typeface="Alexandria" pitchFamily="2" charset="-78"/>
              <a:cs typeface="Alexandria" pitchFamily="2" charset="-78"/>
            </a:endParaRPr>
          </a:p>
          <a:p>
            <a:pPr algn="r" rtl="1">
              <a:lnSpc>
                <a:spcPct val="150000"/>
              </a:lnSpc>
            </a:pPr>
            <a:r>
              <a:rPr lang="ar-SA" sz="1600" dirty="0">
                <a:latin typeface="Alexandria" pitchFamily="2" charset="-78"/>
                <a:cs typeface="Alexandria" pitchFamily="2" charset="-78"/>
              </a:rPr>
              <a:t>مثال:</a:t>
            </a:r>
            <a:endParaRPr lang="en-US" sz="1600" dirty="0">
              <a:latin typeface="Alexandria" pitchFamily="2" charset="-78"/>
              <a:cs typeface="Alexandria" pitchFamily="2" charset="-78"/>
            </a:endParaRPr>
          </a:p>
          <a:p>
            <a:pPr algn="r" rtl="1">
              <a:lnSpc>
                <a:spcPct val="150000"/>
              </a:lnSpc>
            </a:pPr>
            <a:r>
              <a:rPr lang="ar-SA" sz="1600" dirty="0">
                <a:latin typeface="Alexandria" pitchFamily="2" charset="-78"/>
                <a:cs typeface="Alexandria" pitchFamily="2" charset="-78"/>
              </a:rPr>
              <a:t>عبد العظيم، مريم (2021). فاعلية برنامج تدريبي مقترح قائم على القراءة التشاركية والقراءة المتكررة في تنمية الطلاقة القرائية لدى طالبات الصف الرابع الابتدائي ذوات صعوبات القراءة</a:t>
            </a:r>
            <a:r>
              <a:rPr lang="ar-JO" sz="1600" dirty="0">
                <a:latin typeface="Alexandria" pitchFamily="2" charset="-78"/>
                <a:cs typeface="Alexandria" pitchFamily="2" charset="-78"/>
              </a:rPr>
              <a:t>.</a:t>
            </a:r>
            <a:r>
              <a:rPr lang="ar-SA" sz="1600" dirty="0">
                <a:latin typeface="Alexandria" pitchFamily="2" charset="-78"/>
                <a:cs typeface="Alexandria" pitchFamily="2" charset="-78"/>
              </a:rPr>
              <a:t> </a:t>
            </a:r>
            <a:r>
              <a:rPr lang="ar-SA" sz="1600" b="1" dirty="0">
                <a:latin typeface="Alexandria" pitchFamily="2" charset="-78"/>
                <a:cs typeface="Alexandria" pitchFamily="2" charset="-78"/>
              </a:rPr>
              <a:t>مجلة التربية الخاصة والتأهيل</a:t>
            </a:r>
            <a:r>
              <a:rPr lang="ar-SA" sz="1600" dirty="0">
                <a:latin typeface="Alexandria" pitchFamily="2" charset="-78"/>
                <a:cs typeface="Alexandria" pitchFamily="2" charset="-78"/>
              </a:rPr>
              <a:t>, 12(41), 131-158.</a:t>
            </a:r>
            <a:endParaRPr lang="en-US" sz="1600" dirty="0">
              <a:latin typeface="Alexandria" pitchFamily="2" charset="-78"/>
              <a:cs typeface="Alexandria" pitchFamily="2" charset="-78"/>
            </a:endParaRPr>
          </a:p>
          <a:p>
            <a:pPr algn="r" rtl="1">
              <a:lnSpc>
                <a:spcPct val="150000"/>
              </a:lnSpc>
            </a:pPr>
            <a:r>
              <a:rPr lang="ar-JO" sz="1600" b="1" dirty="0">
                <a:latin typeface="Alexandria" pitchFamily="2" charset="-78"/>
                <a:cs typeface="Alexandria" pitchFamily="2" charset="-78"/>
              </a:rPr>
              <a:t>    </a:t>
            </a:r>
          </a:p>
        </p:txBody>
      </p:sp>
      <p:sp>
        <p:nvSpPr>
          <p:cNvPr id="5" name="Rectangle 4">
            <a:extLst>
              <a:ext uri="{FF2B5EF4-FFF2-40B4-BE49-F238E27FC236}">
                <a16:creationId xmlns:a16="http://schemas.microsoft.com/office/drawing/2014/main" id="{E294936B-A24B-749D-8E9E-7CA131B60763}"/>
              </a:ext>
            </a:extLst>
          </p:cNvPr>
          <p:cNvSpPr/>
          <p:nvPr/>
        </p:nvSpPr>
        <p:spPr>
          <a:xfrm>
            <a:off x="0" y="6371924"/>
            <a:ext cx="12191999" cy="404261"/>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596061268"/>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177;p7">
            <a:extLst>
              <a:ext uri="{FF2B5EF4-FFF2-40B4-BE49-F238E27FC236}">
                <a16:creationId xmlns:a16="http://schemas.microsoft.com/office/drawing/2014/main" id="{F9E69DEA-A22D-4A8F-8A5F-97FB49136256}"/>
              </a:ext>
            </a:extLst>
          </p:cNvPr>
          <p:cNvSpPr/>
          <p:nvPr/>
        </p:nvSpPr>
        <p:spPr>
          <a:xfrm>
            <a:off x="456892" y="1117600"/>
            <a:ext cx="4128422" cy="517599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r" rtl="0">
              <a:spcBef>
                <a:spcPts val="0"/>
              </a:spcBef>
              <a:spcAft>
                <a:spcPts val="0"/>
              </a:spcAft>
              <a:buNone/>
            </a:pPr>
            <a:endParaRPr sz="1800" dirty="0">
              <a:solidFill>
                <a:schemeClr val="lt1"/>
              </a:solidFill>
              <a:latin typeface="Calibri"/>
              <a:ea typeface="Calibri"/>
              <a:cs typeface="Calibri"/>
              <a:sym typeface="Calibri"/>
            </a:endParaRPr>
          </a:p>
        </p:txBody>
      </p:sp>
      <p:sp>
        <p:nvSpPr>
          <p:cNvPr id="4" name="Google Shape;178;p7">
            <a:extLst>
              <a:ext uri="{FF2B5EF4-FFF2-40B4-BE49-F238E27FC236}">
                <a16:creationId xmlns:a16="http://schemas.microsoft.com/office/drawing/2014/main" id="{3535F0CC-9882-22D7-ACBC-97FA398DE554}"/>
              </a:ext>
            </a:extLst>
          </p:cNvPr>
          <p:cNvSpPr/>
          <p:nvPr/>
        </p:nvSpPr>
        <p:spPr>
          <a:xfrm>
            <a:off x="891817" y="1476740"/>
            <a:ext cx="11155680" cy="4582851"/>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r" rtl="0">
              <a:spcBef>
                <a:spcPts val="0"/>
              </a:spcBef>
              <a:spcAft>
                <a:spcPts val="0"/>
              </a:spcAft>
              <a:buNone/>
            </a:pPr>
            <a:endParaRPr sz="1800">
              <a:solidFill>
                <a:schemeClr val="lt1"/>
              </a:solidFill>
              <a:latin typeface="Calibri"/>
              <a:ea typeface="Calibri"/>
              <a:cs typeface="Calibri"/>
              <a:sym typeface="Calibri"/>
            </a:endParaRPr>
          </a:p>
        </p:txBody>
      </p:sp>
      <p:sp>
        <p:nvSpPr>
          <p:cNvPr id="2" name="مربع نص 1"/>
          <p:cNvSpPr txBox="1"/>
          <p:nvPr/>
        </p:nvSpPr>
        <p:spPr>
          <a:xfrm>
            <a:off x="1025236" y="1522922"/>
            <a:ext cx="10954327" cy="5221301"/>
          </a:xfrm>
          <a:prstGeom prst="rect">
            <a:avLst/>
          </a:prstGeom>
          <a:noFill/>
        </p:spPr>
        <p:txBody>
          <a:bodyPr wrap="square" rtlCol="1">
            <a:spAutoFit/>
          </a:bodyPr>
          <a:lstStyle/>
          <a:p>
            <a:pPr algn="r" rtl="1">
              <a:lnSpc>
                <a:spcPct val="150000"/>
              </a:lnSpc>
            </a:pPr>
            <a:r>
              <a:rPr lang="ar-SA" sz="1600" b="1" dirty="0">
                <a:latin typeface="Alexandria" pitchFamily="2" charset="-78"/>
                <a:cs typeface="Alexandria" pitchFamily="2" charset="-78"/>
              </a:rPr>
              <a:t>توثيق الرسائل العلمية:</a:t>
            </a:r>
            <a:r>
              <a:rPr lang="ar-SA" sz="1600" dirty="0">
                <a:latin typeface="Alexandria" pitchFamily="2" charset="-78"/>
                <a:cs typeface="Alexandria" pitchFamily="2" charset="-78"/>
              </a:rPr>
              <a:t> </a:t>
            </a:r>
            <a:endParaRPr lang="en-US" sz="1600" dirty="0">
              <a:latin typeface="Alexandria" pitchFamily="2" charset="-78"/>
              <a:cs typeface="Alexandria" pitchFamily="2" charset="-78"/>
            </a:endParaRPr>
          </a:p>
          <a:p>
            <a:pPr algn="r" rtl="1">
              <a:lnSpc>
                <a:spcPct val="150000"/>
              </a:lnSpc>
            </a:pPr>
            <a:r>
              <a:rPr lang="ar-SA" sz="1600" dirty="0">
                <a:latin typeface="Alexandria" pitchFamily="2" charset="-78"/>
                <a:cs typeface="Alexandria" pitchFamily="2" charset="-78"/>
              </a:rPr>
              <a:t>اسم الباحث الأخير، الاسم الأول (السنة). عنوان الرسالة. درجة الرسالة (ماجستير - دكتوراه غير منشوره)، اسم الجامعة، البلد.</a:t>
            </a:r>
            <a:endParaRPr lang="en-US" sz="1600" dirty="0">
              <a:latin typeface="Alexandria" pitchFamily="2" charset="-78"/>
              <a:cs typeface="Alexandria" pitchFamily="2" charset="-78"/>
            </a:endParaRPr>
          </a:p>
          <a:p>
            <a:pPr algn="r" rtl="1">
              <a:lnSpc>
                <a:spcPct val="150000"/>
              </a:lnSpc>
            </a:pPr>
            <a:r>
              <a:rPr lang="ar-SA" sz="1600" dirty="0">
                <a:latin typeface="Alexandria" pitchFamily="2" charset="-78"/>
                <a:cs typeface="Alexandria" pitchFamily="2" charset="-78"/>
              </a:rPr>
              <a:t>مثال:</a:t>
            </a:r>
            <a:endParaRPr lang="en-US" sz="1600" dirty="0">
              <a:latin typeface="Alexandria" pitchFamily="2" charset="-78"/>
              <a:cs typeface="Alexandria" pitchFamily="2" charset="-78"/>
            </a:endParaRPr>
          </a:p>
          <a:p>
            <a:pPr algn="r" rtl="1">
              <a:lnSpc>
                <a:spcPct val="150000"/>
              </a:lnSpc>
            </a:pPr>
            <a:r>
              <a:rPr lang="ar-SA" sz="1600" dirty="0">
                <a:latin typeface="Alexandria" pitchFamily="2" charset="-78"/>
                <a:cs typeface="Alexandria" pitchFamily="2" charset="-78"/>
              </a:rPr>
              <a:t>القضاة، عقلة(2022). </a:t>
            </a:r>
            <a:r>
              <a:rPr lang="ar-SA" sz="1600" b="1" dirty="0">
                <a:latin typeface="Alexandria" pitchFamily="2" charset="-78"/>
                <a:cs typeface="Alexandria" pitchFamily="2" charset="-78"/>
              </a:rPr>
              <a:t>أثر القراءة المتكررة في تنمية طلاقة القراءة الجهرية ودافعية القراءة لدى طلاب الصف الخامس الأساسي. </a:t>
            </a:r>
            <a:r>
              <a:rPr lang="ar-SA" sz="1600" dirty="0">
                <a:latin typeface="Alexandria" pitchFamily="2" charset="-78"/>
                <a:cs typeface="Alexandria" pitchFamily="2" charset="-78"/>
              </a:rPr>
              <a:t>أطروحة دكتوراة غير منشورة, جامعة اليرموك، الأردن.</a:t>
            </a:r>
            <a:endParaRPr lang="en-US" sz="1600" dirty="0">
              <a:latin typeface="Alexandria" pitchFamily="2" charset="-78"/>
              <a:cs typeface="Alexandria" pitchFamily="2" charset="-78"/>
            </a:endParaRPr>
          </a:p>
          <a:p>
            <a:pPr algn="r" rtl="1">
              <a:lnSpc>
                <a:spcPct val="150000"/>
              </a:lnSpc>
            </a:pPr>
            <a:r>
              <a:rPr lang="ar-SA" sz="1600" b="1" dirty="0">
                <a:latin typeface="Alexandria" pitchFamily="2" charset="-78"/>
                <a:cs typeface="Alexandria" pitchFamily="2" charset="-78"/>
              </a:rPr>
              <a:t>توثيق المصادر الأجنبية </a:t>
            </a:r>
            <a:r>
              <a:rPr lang="ar-JO" sz="1600" b="1" dirty="0">
                <a:latin typeface="Alexandria" pitchFamily="2" charset="-78"/>
                <a:cs typeface="Alexandria" pitchFamily="2" charset="-78"/>
              </a:rPr>
              <a:t>:</a:t>
            </a:r>
          </a:p>
          <a:p>
            <a:pPr algn="r" rtl="1">
              <a:lnSpc>
                <a:spcPct val="150000"/>
              </a:lnSpc>
            </a:pPr>
            <a:r>
              <a:rPr lang="ar-SA" sz="1600" dirty="0">
                <a:latin typeface="Alexandria" pitchFamily="2" charset="-78"/>
                <a:cs typeface="Alexandria" pitchFamily="2" charset="-78"/>
              </a:rPr>
              <a:t>نفس النظام السابق مع كتابة اسم المؤلف الأخير ، وأول حرف من اسمه الأول، وبوضع خط تحت اسم الكتاب ، أو خط تحت اسم المجلة (ويمكن استبدال الخط ببنط تقبل في اللغة العربية وبنط مائل في اللغة الأجنبية.</a:t>
            </a:r>
            <a:endParaRPr lang="en-US" sz="1600" dirty="0">
              <a:latin typeface="Alexandria" pitchFamily="2" charset="-78"/>
              <a:cs typeface="Alexandria" pitchFamily="2" charset="-78"/>
            </a:endParaRPr>
          </a:p>
          <a:p>
            <a:pPr algn="r" rtl="1">
              <a:lnSpc>
                <a:spcPct val="150000"/>
              </a:lnSpc>
            </a:pPr>
            <a:r>
              <a:rPr lang="ar-SA" sz="1600" dirty="0">
                <a:latin typeface="Alexandria" pitchFamily="2" charset="-78"/>
                <a:cs typeface="Alexandria" pitchFamily="2" charset="-78"/>
              </a:rPr>
              <a:t>مثال:</a:t>
            </a:r>
            <a:endParaRPr lang="en-US" sz="1600" dirty="0">
              <a:latin typeface="Alexandria" pitchFamily="2" charset="-78"/>
              <a:cs typeface="Alexandria" pitchFamily="2" charset="-78"/>
            </a:endParaRPr>
          </a:p>
          <a:p>
            <a:pPr>
              <a:lnSpc>
                <a:spcPct val="150000"/>
              </a:lnSpc>
            </a:pPr>
            <a:r>
              <a:rPr lang="en-US" sz="1600" dirty="0">
                <a:latin typeface="Alexandria" pitchFamily="2" charset="-78"/>
                <a:cs typeface="Alexandria" pitchFamily="2" charset="-78"/>
              </a:rPr>
              <a:t>Botha</a:t>
            </a:r>
            <a:r>
              <a:rPr lang="en-US" sz="1600" b="1" dirty="0">
                <a:latin typeface="Alexandria" pitchFamily="2" charset="-78"/>
                <a:cs typeface="Alexandria" pitchFamily="2" charset="-78"/>
              </a:rPr>
              <a:t>, </a:t>
            </a:r>
            <a:r>
              <a:rPr lang="en-US" sz="1600" dirty="0">
                <a:latin typeface="Alexandria" pitchFamily="2" charset="-78"/>
                <a:cs typeface="Alexandria" pitchFamily="2" charset="-78"/>
              </a:rPr>
              <a:t>R (2013).</a:t>
            </a:r>
            <a:r>
              <a:rPr lang="en-US" sz="1600" b="1" dirty="0">
                <a:latin typeface="Alexandria" pitchFamily="2" charset="-78"/>
                <a:cs typeface="Alexandria" pitchFamily="2" charset="-78"/>
              </a:rPr>
              <a:t> </a:t>
            </a:r>
            <a:r>
              <a:rPr lang="en-US" sz="1600" dirty="0">
                <a:latin typeface="Alexandria" pitchFamily="2" charset="-78"/>
                <a:cs typeface="Alexandria" pitchFamily="2" charset="-78"/>
              </a:rPr>
              <a:t>The Need for Creative Leadership in South African Schools</a:t>
            </a:r>
            <a:r>
              <a:rPr lang="en-US" sz="1600" b="1" dirty="0">
                <a:latin typeface="Alexandria" pitchFamily="2" charset="-78"/>
                <a:cs typeface="Alexandria" pitchFamily="2" charset="-78"/>
              </a:rPr>
              <a:t>. African Studies</a:t>
            </a:r>
            <a:r>
              <a:rPr lang="en-US" sz="1600" dirty="0">
                <a:latin typeface="Alexandria" pitchFamily="2" charset="-78"/>
                <a:cs typeface="Alexandria" pitchFamily="2" charset="-78"/>
              </a:rPr>
              <a:t>, 72(2), 307-320.</a:t>
            </a:r>
          </a:p>
          <a:p>
            <a:pPr algn="r" rtl="1">
              <a:lnSpc>
                <a:spcPct val="150000"/>
              </a:lnSpc>
            </a:pPr>
            <a:r>
              <a:rPr lang="ar-SA" sz="1600" b="1" dirty="0">
                <a:latin typeface="Alexandria" pitchFamily="2" charset="-78"/>
                <a:cs typeface="Alexandria" pitchFamily="2" charset="-78"/>
              </a:rPr>
              <a:t>توثيق الدخول للإنترنت </a:t>
            </a:r>
            <a:endParaRPr lang="en-US" sz="1600" dirty="0">
              <a:latin typeface="Alexandria" pitchFamily="2" charset="-78"/>
              <a:cs typeface="Alexandria" pitchFamily="2" charset="-78"/>
            </a:endParaRPr>
          </a:p>
          <a:p>
            <a:pPr algn="r" rtl="1">
              <a:lnSpc>
                <a:spcPct val="150000"/>
              </a:lnSpc>
            </a:pPr>
            <a:r>
              <a:rPr lang="ar-SA" sz="1600" dirty="0">
                <a:latin typeface="Alexandria" pitchFamily="2" charset="-78"/>
                <a:cs typeface="Alexandria" pitchFamily="2" charset="-78"/>
              </a:rPr>
              <a:t>العمراني، سالم (4 يوليو، 2021). </a:t>
            </a:r>
            <a:r>
              <a:rPr lang="ar-SA" sz="1600" b="1" dirty="0">
                <a:latin typeface="Alexandria" pitchFamily="2" charset="-78"/>
                <a:cs typeface="Alexandria" pitchFamily="2" charset="-78"/>
              </a:rPr>
              <a:t>الهروب من الحقيقة</a:t>
            </a:r>
            <a:r>
              <a:rPr lang="ar-SA" sz="1600" dirty="0">
                <a:latin typeface="Alexandria" pitchFamily="2" charset="-78"/>
                <a:cs typeface="Alexandria" pitchFamily="2" charset="-78"/>
              </a:rPr>
              <a:t>. تم الاسترداد من (رابط المقالة). بتاريخ 5/7/2023</a:t>
            </a:r>
            <a:r>
              <a:rPr lang="ar-SA" sz="1600" b="1" dirty="0">
                <a:latin typeface="Alexandria" pitchFamily="2" charset="-78"/>
                <a:cs typeface="Alexandria" pitchFamily="2" charset="-78"/>
              </a:rPr>
              <a:t>.</a:t>
            </a:r>
            <a:endParaRPr lang="en-US" sz="1600" dirty="0">
              <a:latin typeface="Alexandria" pitchFamily="2" charset="-78"/>
              <a:cs typeface="Alexandria" pitchFamily="2" charset="-78"/>
            </a:endParaRPr>
          </a:p>
          <a:p>
            <a:pPr algn="r" rtl="1">
              <a:lnSpc>
                <a:spcPct val="150000"/>
              </a:lnSpc>
            </a:pPr>
            <a:endParaRPr lang="en-US" sz="1600" dirty="0">
              <a:latin typeface="Alexandria" pitchFamily="2" charset="-78"/>
              <a:cs typeface="Alexandria" pitchFamily="2" charset="-78"/>
            </a:endParaRPr>
          </a:p>
          <a:p>
            <a:pPr marL="457200" indent="-457200" algn="r" rtl="1">
              <a:lnSpc>
                <a:spcPct val="150000"/>
              </a:lnSpc>
              <a:buFont typeface="Wingdings" panose="05000000000000000000" pitchFamily="2" charset="2"/>
              <a:buChar char="ü"/>
            </a:pPr>
            <a:endParaRPr lang="en-US" sz="1600" dirty="0">
              <a:latin typeface="Alexandria" pitchFamily="2" charset="-78"/>
              <a:cs typeface="Alexandria" pitchFamily="2" charset="-78"/>
            </a:endParaRPr>
          </a:p>
        </p:txBody>
      </p:sp>
      <p:sp>
        <p:nvSpPr>
          <p:cNvPr id="5" name="Rectangle 4">
            <a:extLst>
              <a:ext uri="{FF2B5EF4-FFF2-40B4-BE49-F238E27FC236}">
                <a16:creationId xmlns:a16="http://schemas.microsoft.com/office/drawing/2014/main" id="{65B8B2B1-9C82-80E8-F633-F05834532064}"/>
              </a:ext>
            </a:extLst>
          </p:cNvPr>
          <p:cNvSpPr/>
          <p:nvPr/>
        </p:nvSpPr>
        <p:spPr>
          <a:xfrm>
            <a:off x="0" y="6371924"/>
            <a:ext cx="12191999" cy="404261"/>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587166535"/>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177;p7">
            <a:extLst>
              <a:ext uri="{FF2B5EF4-FFF2-40B4-BE49-F238E27FC236}">
                <a16:creationId xmlns:a16="http://schemas.microsoft.com/office/drawing/2014/main" id="{CC92BB6A-A39E-96C8-B3D1-7713B1543311}"/>
              </a:ext>
            </a:extLst>
          </p:cNvPr>
          <p:cNvSpPr/>
          <p:nvPr/>
        </p:nvSpPr>
        <p:spPr>
          <a:xfrm>
            <a:off x="456892" y="1642590"/>
            <a:ext cx="4128422" cy="46510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r" rtl="0">
              <a:spcBef>
                <a:spcPts val="0"/>
              </a:spcBef>
              <a:spcAft>
                <a:spcPts val="0"/>
              </a:spcAft>
              <a:buNone/>
            </a:pPr>
            <a:endParaRPr sz="1800" dirty="0">
              <a:solidFill>
                <a:schemeClr val="lt1"/>
              </a:solidFill>
              <a:latin typeface="Calibri"/>
              <a:ea typeface="Calibri"/>
              <a:cs typeface="Calibri"/>
              <a:sym typeface="Calibri"/>
            </a:endParaRPr>
          </a:p>
        </p:txBody>
      </p:sp>
      <p:sp>
        <p:nvSpPr>
          <p:cNvPr id="4" name="Google Shape;178;p7">
            <a:extLst>
              <a:ext uri="{FF2B5EF4-FFF2-40B4-BE49-F238E27FC236}">
                <a16:creationId xmlns:a16="http://schemas.microsoft.com/office/drawing/2014/main" id="{87A3B52B-086C-FC2A-6586-F5F2716593B0}"/>
              </a:ext>
            </a:extLst>
          </p:cNvPr>
          <p:cNvSpPr/>
          <p:nvPr/>
        </p:nvSpPr>
        <p:spPr>
          <a:xfrm>
            <a:off x="937998" y="1903652"/>
            <a:ext cx="11155680" cy="412887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r" rtl="0">
              <a:spcBef>
                <a:spcPts val="0"/>
              </a:spcBef>
              <a:spcAft>
                <a:spcPts val="0"/>
              </a:spcAft>
              <a:buNone/>
            </a:pPr>
            <a:endParaRPr sz="1800">
              <a:solidFill>
                <a:schemeClr val="lt1"/>
              </a:solidFill>
              <a:latin typeface="Calibri"/>
              <a:ea typeface="Calibri"/>
              <a:cs typeface="Calibri"/>
              <a:sym typeface="Calibri"/>
            </a:endParaRPr>
          </a:p>
        </p:txBody>
      </p:sp>
      <p:sp>
        <p:nvSpPr>
          <p:cNvPr id="5" name="TextBox 4">
            <a:extLst>
              <a:ext uri="{FF2B5EF4-FFF2-40B4-BE49-F238E27FC236}">
                <a16:creationId xmlns:a16="http://schemas.microsoft.com/office/drawing/2014/main" id="{26A74BE1-400A-98AF-B524-9ACA55041956}"/>
              </a:ext>
            </a:extLst>
          </p:cNvPr>
          <p:cNvSpPr txBox="1"/>
          <p:nvPr/>
        </p:nvSpPr>
        <p:spPr>
          <a:xfrm>
            <a:off x="2365350" y="360418"/>
            <a:ext cx="6699419" cy="400110"/>
          </a:xfrm>
          <a:prstGeom prst="rect">
            <a:avLst/>
          </a:prstGeom>
          <a:noFill/>
        </p:spPr>
        <p:txBody>
          <a:bodyPr wrap="square">
            <a:spAutoFit/>
          </a:bodyPr>
          <a:lstStyle/>
          <a:p>
            <a:pPr algn="ctr" rtl="1"/>
            <a:r>
              <a:rPr lang="ar-SA" sz="2000" b="1" dirty="0">
                <a:solidFill>
                  <a:srgbClr val="00AEEF"/>
                </a:solidFill>
                <a:latin typeface="Alexandria" pitchFamily="2" charset="-78"/>
                <a:ea typeface="Calibri"/>
                <a:cs typeface="Alexandria" pitchFamily="2" charset="-78"/>
                <a:sym typeface="Calibri"/>
              </a:rPr>
              <a:t>نصائح تتعلق بتوثيق المراجع </a:t>
            </a:r>
          </a:p>
        </p:txBody>
      </p:sp>
      <p:sp>
        <p:nvSpPr>
          <p:cNvPr id="2" name="مربع نص 1"/>
          <p:cNvSpPr txBox="1"/>
          <p:nvPr/>
        </p:nvSpPr>
        <p:spPr>
          <a:xfrm>
            <a:off x="1280975" y="2575240"/>
            <a:ext cx="10469725" cy="2226828"/>
          </a:xfrm>
          <a:prstGeom prst="rect">
            <a:avLst/>
          </a:prstGeom>
          <a:noFill/>
        </p:spPr>
        <p:txBody>
          <a:bodyPr wrap="square" rtlCol="1">
            <a:spAutoFit/>
          </a:bodyPr>
          <a:lstStyle/>
          <a:p>
            <a:pPr marL="457200" lvl="0" indent="-457200" algn="r" rtl="1">
              <a:lnSpc>
                <a:spcPct val="200000"/>
              </a:lnSpc>
              <a:buFont typeface="+mj-lt"/>
              <a:buAutoNum type="arabicPeriod"/>
            </a:pPr>
            <a:r>
              <a:rPr lang="ar-SA" dirty="0">
                <a:latin typeface="Alexandria" pitchFamily="2" charset="-78"/>
                <a:cs typeface="Alexandria" pitchFamily="2" charset="-78"/>
              </a:rPr>
              <a:t>البحث عن كل الوثائق المتعلقة بالموضوع أراد أن يقوم بدراسته. </a:t>
            </a:r>
            <a:endParaRPr lang="en-US" dirty="0">
              <a:latin typeface="Alexandria" pitchFamily="2" charset="-78"/>
              <a:cs typeface="Alexandria" pitchFamily="2" charset="-78"/>
            </a:endParaRPr>
          </a:p>
          <a:p>
            <a:pPr marL="457200" lvl="0" indent="-457200" algn="r" rtl="1">
              <a:lnSpc>
                <a:spcPct val="200000"/>
              </a:lnSpc>
              <a:buFont typeface="+mj-lt"/>
              <a:buAutoNum type="arabicPeriod"/>
            </a:pPr>
            <a:r>
              <a:rPr lang="ar-SA" dirty="0">
                <a:latin typeface="Alexandria" pitchFamily="2" charset="-78"/>
                <a:cs typeface="Alexandria" pitchFamily="2" charset="-78"/>
              </a:rPr>
              <a:t>تحليل وفحص هذه الوثائق للاطمئنان على سلامة النص بحيث أنه لم يتعرض للخلل أو التشويه. </a:t>
            </a:r>
            <a:endParaRPr lang="en-US" dirty="0">
              <a:latin typeface="Alexandria" pitchFamily="2" charset="-78"/>
              <a:cs typeface="Alexandria" pitchFamily="2" charset="-78"/>
            </a:endParaRPr>
          </a:p>
          <a:p>
            <a:pPr marL="457200" lvl="0" indent="-457200" algn="r" rtl="1">
              <a:lnSpc>
                <a:spcPct val="200000"/>
              </a:lnSpc>
              <a:buFont typeface="+mj-lt"/>
              <a:buAutoNum type="arabicPeriod"/>
            </a:pPr>
            <a:r>
              <a:rPr lang="ar-SA" dirty="0">
                <a:latin typeface="Alexandria" pitchFamily="2" charset="-78"/>
                <a:cs typeface="Alexandria" pitchFamily="2" charset="-78"/>
              </a:rPr>
              <a:t>فهم نص الوثيقة فهما سليما. </a:t>
            </a:r>
            <a:endParaRPr lang="en-US" dirty="0">
              <a:latin typeface="Alexandria" pitchFamily="2" charset="-78"/>
              <a:cs typeface="Alexandria" pitchFamily="2" charset="-78"/>
            </a:endParaRPr>
          </a:p>
          <a:p>
            <a:pPr marL="457200" indent="-457200" algn="r" rtl="1">
              <a:lnSpc>
                <a:spcPct val="200000"/>
              </a:lnSpc>
              <a:buFont typeface="+mj-lt"/>
              <a:buAutoNum type="arabicPeriod"/>
            </a:pPr>
            <a:r>
              <a:rPr lang="ar-SA" dirty="0">
                <a:latin typeface="Alexandria" pitchFamily="2" charset="-78"/>
                <a:cs typeface="Alexandria" pitchFamily="2" charset="-78"/>
              </a:rPr>
              <a:t>البحث في الوثيقة من حيث التحليل الشكل (النقد الخارجي)، والتحليل الداخلي (نقد المضمون</a:t>
            </a:r>
            <a:r>
              <a:rPr lang="ar-JO" dirty="0">
                <a:latin typeface="Alexandria" pitchFamily="2" charset="-78"/>
                <a:cs typeface="Alexandria" pitchFamily="2" charset="-78"/>
              </a:rPr>
              <a:t>).</a:t>
            </a:r>
            <a:endParaRPr lang="ar-JO" sz="1400" dirty="0">
              <a:latin typeface="Alexandria" pitchFamily="2" charset="-78"/>
              <a:cs typeface="Alexandria" pitchFamily="2" charset="-78"/>
            </a:endParaRPr>
          </a:p>
        </p:txBody>
      </p:sp>
      <p:sp>
        <p:nvSpPr>
          <p:cNvPr id="6" name="Rectangle 5">
            <a:extLst>
              <a:ext uri="{FF2B5EF4-FFF2-40B4-BE49-F238E27FC236}">
                <a16:creationId xmlns:a16="http://schemas.microsoft.com/office/drawing/2014/main" id="{72D9F95E-5DB8-B950-F894-7BE0DEF80451}"/>
              </a:ext>
            </a:extLst>
          </p:cNvPr>
          <p:cNvSpPr/>
          <p:nvPr/>
        </p:nvSpPr>
        <p:spPr>
          <a:xfrm>
            <a:off x="0" y="6371924"/>
            <a:ext cx="12191999" cy="404261"/>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068411437"/>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177;p7">
            <a:extLst>
              <a:ext uri="{FF2B5EF4-FFF2-40B4-BE49-F238E27FC236}">
                <a16:creationId xmlns:a16="http://schemas.microsoft.com/office/drawing/2014/main" id="{5A2922A4-FEDD-6F70-1AD1-0702E1DED276}"/>
              </a:ext>
            </a:extLst>
          </p:cNvPr>
          <p:cNvSpPr/>
          <p:nvPr/>
        </p:nvSpPr>
        <p:spPr>
          <a:xfrm>
            <a:off x="456892" y="1262084"/>
            <a:ext cx="4128422" cy="5031506"/>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r" rtl="0">
              <a:spcBef>
                <a:spcPts val="0"/>
              </a:spcBef>
              <a:spcAft>
                <a:spcPts val="0"/>
              </a:spcAft>
              <a:buNone/>
            </a:pPr>
            <a:endParaRPr sz="1800" dirty="0">
              <a:solidFill>
                <a:schemeClr val="lt1"/>
              </a:solidFill>
              <a:latin typeface="Calibri"/>
              <a:ea typeface="Calibri"/>
              <a:cs typeface="Calibri"/>
              <a:sym typeface="Calibri"/>
            </a:endParaRPr>
          </a:p>
        </p:txBody>
      </p:sp>
      <p:sp>
        <p:nvSpPr>
          <p:cNvPr id="4" name="Google Shape;178;p7">
            <a:extLst>
              <a:ext uri="{FF2B5EF4-FFF2-40B4-BE49-F238E27FC236}">
                <a16:creationId xmlns:a16="http://schemas.microsoft.com/office/drawing/2014/main" id="{D17CFA9D-E3E5-F23E-F51B-286C952EBE8A}"/>
              </a:ext>
            </a:extLst>
          </p:cNvPr>
          <p:cNvSpPr/>
          <p:nvPr/>
        </p:nvSpPr>
        <p:spPr>
          <a:xfrm>
            <a:off x="937998" y="1597892"/>
            <a:ext cx="11155680" cy="4434636"/>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r" rtl="0">
              <a:spcBef>
                <a:spcPts val="0"/>
              </a:spcBef>
              <a:spcAft>
                <a:spcPts val="0"/>
              </a:spcAft>
              <a:buNone/>
            </a:pPr>
            <a:endParaRPr sz="1800">
              <a:solidFill>
                <a:schemeClr val="lt1"/>
              </a:solidFill>
              <a:latin typeface="Calibri"/>
              <a:ea typeface="Calibri"/>
              <a:cs typeface="Calibri"/>
              <a:sym typeface="Calibri"/>
            </a:endParaRPr>
          </a:p>
        </p:txBody>
      </p:sp>
      <p:sp>
        <p:nvSpPr>
          <p:cNvPr id="5" name="TextBox 4">
            <a:extLst>
              <a:ext uri="{FF2B5EF4-FFF2-40B4-BE49-F238E27FC236}">
                <a16:creationId xmlns:a16="http://schemas.microsoft.com/office/drawing/2014/main" id="{865372A3-1F6F-73DB-282D-CD76D770BF5A}"/>
              </a:ext>
            </a:extLst>
          </p:cNvPr>
          <p:cNvSpPr txBox="1"/>
          <p:nvPr/>
        </p:nvSpPr>
        <p:spPr>
          <a:xfrm>
            <a:off x="2365350" y="360418"/>
            <a:ext cx="6699419" cy="400110"/>
          </a:xfrm>
          <a:prstGeom prst="rect">
            <a:avLst/>
          </a:prstGeom>
          <a:noFill/>
        </p:spPr>
        <p:txBody>
          <a:bodyPr wrap="square">
            <a:spAutoFit/>
          </a:bodyPr>
          <a:lstStyle/>
          <a:p>
            <a:pPr algn="ctr" rtl="1"/>
            <a:r>
              <a:rPr lang="ar-SA" sz="2000" b="1" dirty="0">
                <a:solidFill>
                  <a:srgbClr val="00AEEF"/>
                </a:solidFill>
                <a:latin typeface="Alexandria" pitchFamily="2" charset="-78"/>
                <a:ea typeface="Calibri"/>
                <a:cs typeface="Alexandria" pitchFamily="2" charset="-78"/>
                <a:sym typeface="Calibri"/>
              </a:rPr>
              <a:t>الخاتمة</a:t>
            </a:r>
          </a:p>
        </p:txBody>
      </p:sp>
      <p:sp>
        <p:nvSpPr>
          <p:cNvPr id="2" name="مربع نص 1"/>
          <p:cNvSpPr txBox="1"/>
          <p:nvPr/>
        </p:nvSpPr>
        <p:spPr>
          <a:xfrm>
            <a:off x="3623934" y="1851942"/>
            <a:ext cx="8469744" cy="3743974"/>
          </a:xfrm>
          <a:prstGeom prst="rect">
            <a:avLst/>
          </a:prstGeom>
          <a:noFill/>
        </p:spPr>
        <p:txBody>
          <a:bodyPr wrap="square" rtlCol="1">
            <a:spAutoFit/>
          </a:bodyPr>
          <a:lstStyle/>
          <a:p>
            <a:pPr algn="r" rtl="1">
              <a:lnSpc>
                <a:spcPct val="150000"/>
              </a:lnSpc>
            </a:pPr>
            <a:r>
              <a:rPr lang="ar-SA" sz="1600" dirty="0">
                <a:latin typeface="Alexandria" pitchFamily="2" charset="-78"/>
                <a:cs typeface="Alexandria" pitchFamily="2" charset="-78"/>
              </a:rPr>
              <a:t>ومما سبق فإن البحث العلمي هو أحد وسائل التعلم وتقصي الحقائق عن طريق أسلوب علمي ومنظم يتم فيه اتباع الخطوات وجمع المعلومات الموثقة والأكيدة بطريقة منهجية وتحليل هذه المعلومات بهدف التأكد من دقة هذه المعلومات والوصول إلى حقائق جديدة وقوانين في شتى الحالات التي تزيد من حصيلة المعرفة لدى البشر بشكل عام.</a:t>
            </a:r>
            <a:endParaRPr lang="ar-JO" sz="1600" dirty="0">
              <a:latin typeface="Alexandria" pitchFamily="2" charset="-78"/>
              <a:cs typeface="Alexandria" pitchFamily="2" charset="-78"/>
            </a:endParaRPr>
          </a:p>
          <a:p>
            <a:pPr algn="r" rtl="1">
              <a:lnSpc>
                <a:spcPct val="150000"/>
              </a:lnSpc>
            </a:pPr>
            <a:r>
              <a:rPr lang="ar-SA" sz="1600" dirty="0">
                <a:latin typeface="Alexandria" pitchFamily="2" charset="-78"/>
                <a:cs typeface="Alexandria" pitchFamily="2" charset="-78"/>
              </a:rPr>
              <a:t> وعلى العموم، فتوثيق المراجع في البحوث العلمية يتطلب التزام الدقة في تدوين بيانات النشر التي تسهل على القارئ الحصول عليها عند الحاجة للحصول على معلومات أكثر. ف</a:t>
            </a:r>
            <a:r>
              <a:rPr lang="ar-JO" sz="1600" dirty="0">
                <a:latin typeface="Alexandria" pitchFamily="2" charset="-78"/>
                <a:cs typeface="Alexandria" pitchFamily="2" charset="-78"/>
              </a:rPr>
              <a:t>أ</a:t>
            </a:r>
            <a:r>
              <a:rPr lang="ar-SA" sz="1600" dirty="0" err="1">
                <a:latin typeface="Alexandria" pitchFamily="2" charset="-78"/>
                <a:cs typeface="Alexandria" pitchFamily="2" charset="-78"/>
              </a:rPr>
              <a:t>همية</a:t>
            </a:r>
            <a:r>
              <a:rPr lang="ar-SA" sz="1600" dirty="0">
                <a:latin typeface="Alexandria" pitchFamily="2" charset="-78"/>
                <a:cs typeface="Alexandria" pitchFamily="2" charset="-78"/>
              </a:rPr>
              <a:t> أي دراسة هو القيام توثيق الورقة العلمية عن طريق استخدام المصادر والأدلة العلمية من مصدرها الرئيسي </a:t>
            </a:r>
            <a:r>
              <a:rPr lang="ar-JO" sz="1600" dirty="0">
                <a:latin typeface="Alexandria" pitchFamily="2" charset="-78"/>
                <a:cs typeface="Alexandria" pitchFamily="2" charset="-78"/>
              </a:rPr>
              <a:t>مما يزيد في</a:t>
            </a:r>
            <a:r>
              <a:rPr lang="ar-SA" sz="1600" dirty="0">
                <a:latin typeface="Alexandria" pitchFamily="2" charset="-78"/>
                <a:cs typeface="Alexandria" pitchFamily="2" charset="-78"/>
              </a:rPr>
              <a:t> قوة </a:t>
            </a:r>
            <a:r>
              <a:rPr lang="ar-JO" sz="1600" dirty="0">
                <a:latin typeface="Alexandria" pitchFamily="2" charset="-78"/>
                <a:cs typeface="Alexandria" pitchFamily="2" charset="-78"/>
              </a:rPr>
              <a:t>البراهين</a:t>
            </a:r>
            <a:r>
              <a:rPr lang="ar-SA" sz="1600" dirty="0">
                <a:latin typeface="Alexandria" pitchFamily="2" charset="-78"/>
                <a:cs typeface="Alexandria" pitchFamily="2" charset="-78"/>
              </a:rPr>
              <a:t> وأدلة الدراسة أو البحث المقدم ، ويتم توثيق المعلومة أو المصدر بالإشارة إليه، وترتيب الورقة العلمية بالأسلوب الخاص لكل باحث وينصح أن يتبع الباحث طريقة واحدة في كامل أجزاء بحثه.</a:t>
            </a:r>
            <a:endParaRPr lang="en-US" sz="1600" dirty="0">
              <a:latin typeface="Alexandria" pitchFamily="2" charset="-78"/>
              <a:cs typeface="Alexandria" pitchFamily="2" charset="-78"/>
            </a:endParaRPr>
          </a:p>
        </p:txBody>
      </p:sp>
      <p:pic>
        <p:nvPicPr>
          <p:cNvPr id="10" name="صورة 9"/>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01268" y="1813781"/>
            <a:ext cx="2528163" cy="3928112"/>
          </a:xfrm>
          <a:prstGeom prst="rect">
            <a:avLst/>
          </a:prstGeom>
        </p:spPr>
      </p:pic>
      <p:sp>
        <p:nvSpPr>
          <p:cNvPr id="6" name="Rectangle 5">
            <a:extLst>
              <a:ext uri="{FF2B5EF4-FFF2-40B4-BE49-F238E27FC236}">
                <a16:creationId xmlns:a16="http://schemas.microsoft.com/office/drawing/2014/main" id="{7749EBDD-7967-6CBA-BECC-ADC008B1943A}"/>
              </a:ext>
            </a:extLst>
          </p:cNvPr>
          <p:cNvSpPr/>
          <p:nvPr/>
        </p:nvSpPr>
        <p:spPr>
          <a:xfrm>
            <a:off x="0" y="6371924"/>
            <a:ext cx="12191999" cy="404261"/>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703137767"/>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Google Shape;178;p7">
            <a:extLst>
              <a:ext uri="{FF2B5EF4-FFF2-40B4-BE49-F238E27FC236}">
                <a16:creationId xmlns:a16="http://schemas.microsoft.com/office/drawing/2014/main" id="{84CE13C0-08C7-7DCC-06CC-FA858AC049F1}"/>
              </a:ext>
            </a:extLst>
          </p:cNvPr>
          <p:cNvSpPr/>
          <p:nvPr/>
        </p:nvSpPr>
        <p:spPr>
          <a:xfrm>
            <a:off x="0" y="1535677"/>
            <a:ext cx="12192000" cy="4128875"/>
          </a:xfrm>
          <a:prstGeom prst="roundRect">
            <a:avLst>
              <a:gd name="adj" fmla="val 6140"/>
            </a:avLst>
          </a:prstGeom>
          <a:solidFill>
            <a:schemeClr val="lt1"/>
          </a:solidFill>
          <a:ln w="38100" cap="flat" cmpd="sng">
            <a:no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 name="Google Shape;177;p7">
            <a:extLst>
              <a:ext uri="{FF2B5EF4-FFF2-40B4-BE49-F238E27FC236}">
                <a16:creationId xmlns:a16="http://schemas.microsoft.com/office/drawing/2014/main" id="{25D42B8B-2E12-4B35-C0AD-D6B4F17567B0}"/>
              </a:ext>
            </a:extLst>
          </p:cNvPr>
          <p:cNvSpPr/>
          <p:nvPr/>
        </p:nvSpPr>
        <p:spPr>
          <a:xfrm>
            <a:off x="0" y="2281459"/>
            <a:ext cx="12192000" cy="263731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a:spcBef>
                <a:spcPts val="0"/>
              </a:spcBef>
              <a:spcAft>
                <a:spcPts val="0"/>
              </a:spcAft>
              <a:buNone/>
            </a:pPr>
            <a:endParaRPr sz="1800">
              <a:solidFill>
                <a:schemeClr val="lt1"/>
              </a:solidFill>
              <a:latin typeface="Calibri"/>
              <a:ea typeface="Calibri"/>
              <a:cs typeface="Calibri"/>
              <a:sym typeface="Calibri"/>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3368175" y="2592585"/>
            <a:ext cx="8110477" cy="2226828"/>
          </a:xfrm>
          <a:prstGeom prst="rect">
            <a:avLst/>
          </a:prstGeom>
          <a:noFill/>
        </p:spPr>
        <p:txBody>
          <a:bodyPr wrap="square" rtlCol="0">
            <a:spAutoFit/>
          </a:bodyPr>
          <a:lstStyle/>
          <a:p>
            <a:pPr algn="r" rtl="1">
              <a:lnSpc>
                <a:spcPct val="200000"/>
              </a:lnSpc>
            </a:pPr>
            <a:r>
              <a:rPr lang="ar-SA" dirty="0">
                <a:solidFill>
                  <a:schemeClr val="bg1"/>
                </a:solidFill>
                <a:latin typeface="Alexandria" pitchFamily="2" charset="-78"/>
                <a:cs typeface="Alexandria" pitchFamily="2" charset="-78"/>
              </a:rPr>
              <a:t>سنتطرق إن شاء الله في المحاضرة القادمة إلى فرضيات البحث العلمي وأنواعه وكيفية صياغتها</a:t>
            </a:r>
            <a:endParaRPr lang="ar-EG" dirty="0">
              <a:solidFill>
                <a:schemeClr val="bg1"/>
              </a:solidFill>
              <a:latin typeface="Alexandria" pitchFamily="2" charset="-78"/>
              <a:cs typeface="Alexandria" pitchFamily="2" charset="-78"/>
            </a:endParaRPr>
          </a:p>
          <a:p>
            <a:pPr algn="r" rtl="1">
              <a:lnSpc>
                <a:spcPct val="200000"/>
              </a:lnSpc>
            </a:pPr>
            <a:endParaRPr lang="en-US" dirty="0">
              <a:solidFill>
                <a:schemeClr val="bg1"/>
              </a:solidFill>
              <a:latin typeface="Alexandria" pitchFamily="2" charset="-78"/>
              <a:cs typeface="Alexandria" pitchFamily="2" charset="-78"/>
            </a:endParaRPr>
          </a:p>
          <a:p>
            <a:pPr algn="r" rtl="1">
              <a:lnSpc>
                <a:spcPct val="200000"/>
              </a:lnSpc>
            </a:pPr>
            <a:r>
              <a:rPr lang="ar-SA" dirty="0">
                <a:solidFill>
                  <a:srgbClr val="322F2F"/>
                </a:solidFill>
                <a:latin typeface="Alexandria" pitchFamily="2" charset="-78"/>
                <a:cs typeface="Alexandria" pitchFamily="2" charset="-78"/>
              </a:rPr>
              <a:t>شكرا لاستماعكم ووفقكم الله لما يحبه ويرضاه   </a:t>
            </a:r>
          </a:p>
        </p:txBody>
      </p:sp>
      <p:pic>
        <p:nvPicPr>
          <p:cNvPr id="8" name="Picture 7" descr="A person sitting on a computer on a hourglass&#10;&#10;Description automatically generated">
            <a:extLst>
              <a:ext uri="{FF2B5EF4-FFF2-40B4-BE49-F238E27FC236}">
                <a16:creationId xmlns:a16="http://schemas.microsoft.com/office/drawing/2014/main" id="{F2622BBC-DBA7-B7C3-964C-0272E7ED0D0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64705" y="2400843"/>
            <a:ext cx="2395367" cy="2458265"/>
          </a:xfrm>
          <a:prstGeom prst="rect">
            <a:avLst/>
          </a:prstGeom>
        </p:spPr>
      </p:pic>
      <p:sp>
        <p:nvSpPr>
          <p:cNvPr id="3" name="Rectangle 2">
            <a:extLst>
              <a:ext uri="{FF2B5EF4-FFF2-40B4-BE49-F238E27FC236}">
                <a16:creationId xmlns:a16="http://schemas.microsoft.com/office/drawing/2014/main" id="{EE6FA665-19D6-B6B0-7E17-9CB2F13E322A}"/>
              </a:ext>
            </a:extLst>
          </p:cNvPr>
          <p:cNvSpPr/>
          <p:nvPr/>
        </p:nvSpPr>
        <p:spPr>
          <a:xfrm>
            <a:off x="5717407" y="6208203"/>
            <a:ext cx="6474593" cy="404261"/>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283294928"/>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Alexandria" pitchFamily="2" charset="-78"/>
                <a:cs typeface="Alexandria" pitchFamily="2" charset="-78"/>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نسق1">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نسق1" id="{7DE45C33-ECE8-4505-A126-F75B0685FE2B}" vid="{C33222CA-9D74-45EC-8778-F0586518E438}"/>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72fdf276c93115d6eb6a9ae39e44b9c5">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8201e3470885003e0f21af8e364f037c"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7F04D2A3-1D16-4247-BF47-488083673154}"/>
</file>

<file path=customXml/itemProps2.xml><?xml version="1.0" encoding="utf-8"?>
<ds:datastoreItem xmlns:ds="http://schemas.openxmlformats.org/officeDocument/2006/customXml" ds:itemID="{70219240-A3B4-4887-847A-10D3C4925019}">
  <ds:schemaRefs>
    <ds:schemaRef ds:uri="http://schemas.microsoft.com/sharepoint/v3/contenttype/forms"/>
  </ds:schemaRefs>
</ds:datastoreItem>
</file>

<file path=customXml/itemProps3.xml><?xml version="1.0" encoding="utf-8"?>
<ds:datastoreItem xmlns:ds="http://schemas.openxmlformats.org/officeDocument/2006/customXml" ds:itemID="{1751EA75-D766-4B63-A0AB-79C8853E432A}">
  <ds:schemaRefs>
    <ds:schemaRef ds:uri="http://schemas.microsoft.com/office/2006/metadata/properties"/>
    <ds:schemaRef ds:uri="http://schemas.microsoft.com/office/infopath/2007/PartnerControls"/>
    <ds:schemaRef ds:uri="49100919-8a76-4266-be0c-7dc583902cb4"/>
    <ds:schemaRef ds:uri="d13aca44-ef33-4cf4-9980-7f0b00e6eeb9"/>
  </ds:schemaRefs>
</ds:datastoreItem>
</file>

<file path=docProps/app.xml><?xml version="1.0" encoding="utf-8"?>
<Properties xmlns="http://schemas.openxmlformats.org/officeDocument/2006/extended-properties" xmlns:vt="http://schemas.openxmlformats.org/officeDocument/2006/docPropsVTypes">
  <Template/>
  <TotalTime>8686</TotalTime>
  <Words>5933</Words>
  <Application>Microsoft Office PowerPoint</Application>
  <PresentationFormat>Widescreen</PresentationFormat>
  <Paragraphs>256</Paragraphs>
  <Slides>52</Slides>
  <Notes>8</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52</vt:i4>
      </vt:variant>
    </vt:vector>
  </HeadingPairs>
  <TitlesOfParts>
    <vt:vector size="61" baseType="lpstr">
      <vt:lpstr>Alexandria</vt:lpstr>
      <vt:lpstr>Arial</vt:lpstr>
      <vt:lpstr>Calibri</vt:lpstr>
      <vt:lpstr>Calibri Light</vt:lpstr>
      <vt:lpstr>Noto Sans</vt:lpstr>
      <vt:lpstr>Noto Sans Symbols</vt:lpstr>
      <vt:lpstr>Open Sans</vt:lpstr>
      <vt:lpstr>Wingdings</vt:lpstr>
      <vt:lpstr>نسق1</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AlaaEldmrat</cp:lastModifiedBy>
  <cp:revision>243</cp:revision>
  <dcterms:created xsi:type="dcterms:W3CDTF">2023-04-29T09:08:23Z</dcterms:created>
  <dcterms:modified xsi:type="dcterms:W3CDTF">2026-02-27T18:34:02Z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