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92" r:id="rId3"/>
  </p:sldMasterIdLst>
  <p:notesMasterIdLst>
    <p:notesMasterId r:id="rId42"/>
  </p:notesMasterIdLst>
  <p:sldIdLst>
    <p:sldId id="714" r:id="rId4"/>
    <p:sldId id="546" r:id="rId5"/>
    <p:sldId id="715" r:id="rId6"/>
    <p:sldId id="276" r:id="rId7"/>
    <p:sldId id="716" r:id="rId8"/>
    <p:sldId id="717" r:id="rId9"/>
    <p:sldId id="718" r:id="rId10"/>
    <p:sldId id="719" r:id="rId11"/>
    <p:sldId id="720" r:id="rId12"/>
    <p:sldId id="721" r:id="rId13"/>
    <p:sldId id="723" r:id="rId14"/>
    <p:sldId id="724" r:id="rId15"/>
    <p:sldId id="725" r:id="rId16"/>
    <p:sldId id="726" r:id="rId17"/>
    <p:sldId id="727" r:id="rId18"/>
    <p:sldId id="728" r:id="rId19"/>
    <p:sldId id="729" r:id="rId20"/>
    <p:sldId id="730" r:id="rId21"/>
    <p:sldId id="731" r:id="rId22"/>
    <p:sldId id="732" r:id="rId23"/>
    <p:sldId id="733" r:id="rId24"/>
    <p:sldId id="734" r:id="rId25"/>
    <p:sldId id="735" r:id="rId26"/>
    <p:sldId id="736" r:id="rId27"/>
    <p:sldId id="737" r:id="rId28"/>
    <p:sldId id="738" r:id="rId29"/>
    <p:sldId id="739" r:id="rId30"/>
    <p:sldId id="740" r:id="rId31"/>
    <p:sldId id="741" r:id="rId32"/>
    <p:sldId id="742" r:id="rId33"/>
    <p:sldId id="743" r:id="rId34"/>
    <p:sldId id="744" r:id="rId35"/>
    <p:sldId id="746" r:id="rId36"/>
    <p:sldId id="747" r:id="rId37"/>
    <p:sldId id="748" r:id="rId38"/>
    <p:sldId id="749" r:id="rId39"/>
    <p:sldId id="750" r:id="rId40"/>
    <p:sldId id="390" r:id="rId41"/>
  </p:sldIdLst>
  <p:sldSz cx="12192000" cy="6858000"/>
  <p:notesSz cx="6858000" cy="9144000"/>
  <p:embeddedFontLst>
    <p:embeddedFont>
      <p:font typeface="Alexandria" pitchFamily="2" charset="-78"/>
      <p:regular r:id="rId43"/>
      <p:bold r:id="rId44"/>
    </p:embeddedFont>
    <p:embeddedFont>
      <p:font typeface="Roboto Light" panose="02000000000000000000" pitchFamily="2" charset="0"/>
      <p:regular r:id="rId45"/>
      <p:italic r:id="rId46"/>
    </p:embeddedFont>
    <p:embeddedFont>
      <p:font typeface="Simplified Arabic" panose="02020603050405020304" pitchFamily="18" charset="-78"/>
      <p:regular r:id="rId47"/>
      <p:bold r:id="rId48"/>
    </p:embeddedFont>
    <p:embeddedFont>
      <p:font typeface="Tajawal Medium" panose="00000600000000000000" charset="-78"/>
      <p:regular r:id="rId49"/>
      <p:bold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4662" autoAdjust="0"/>
  </p:normalViewPr>
  <p:slideViewPr>
    <p:cSldViewPr>
      <p:cViewPr varScale="1">
        <p:scale>
          <a:sx n="77" d="100"/>
          <a:sy n="77" d="100"/>
        </p:scale>
        <p:origin x="806" y="48"/>
      </p:cViewPr>
      <p:guideLst>
        <p:guide orient="horz" pos="2160"/>
        <p:guide pos="3840"/>
      </p:guideLst>
    </p:cSldViewPr>
  </p:slideViewPr>
  <p:outlineViewPr>
    <p:cViewPr>
      <p:scale>
        <a:sx n="33" d="100"/>
        <a:sy n="33" d="100"/>
      </p:scale>
      <p:origin x="0" y="2215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451" Type="http://schemas.openxmlformats.org/officeDocument/2006/relationships/tableStyles" Target="tableStyles.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font" Target="fonts/font8.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4.fntdata"/><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font" Target="fonts/font3.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7.fntdata"/><Relationship Id="rId4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font" Target="fonts/font2.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font" Target="fonts/font1.fntdata"/><Relationship Id="rId48" Type="http://schemas.openxmlformats.org/officeDocument/2006/relationships/font" Target="fonts/font6.fntdata"/><Relationship Id="rId448" Type="http://schemas.openxmlformats.org/officeDocument/2006/relationships/presProps" Target="presProps.xml"/><Relationship Id="rId8" Type="http://schemas.openxmlformats.org/officeDocument/2006/relationships/slide" Target="slides/slide5.xml"/><Relationship Id="rId447" Type="http://customschemas.google.com/relationships/presentationmetadata" Target="metadata"/><Relationship Id="rId3" Type="http://schemas.openxmlformats.org/officeDocument/2006/relationships/slideMaster" Target="slideMasters/slideMaster1.xml"/><Relationship Id="rId45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8032413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75069994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9547377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367282005"/>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3589781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9324001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3554081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2863725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450730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496354612"/>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712121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717352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08624693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942154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077337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734758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18302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841487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2316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3677210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6751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00283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43154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043970103"/>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6" r:id="rId14"/>
    <p:sldLayoutId id="2147483707" r:id="rId15"/>
    <p:sldLayoutId id="2147483708" r:id="rId16"/>
    <p:sldLayoutId id="2147483709" r:id="rId17"/>
    <p:sldLayoutId id="2147483710" r:id="rId18"/>
    <p:sldLayoutId id="2147483711" r:id="rId19"/>
    <p:sldLayoutId id="2147483669" r:id="rId20"/>
    <p:sldLayoutId id="2147483670" r:id="rId21"/>
    <p:sldLayoutId id="2147483671" r:id="rId2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9.xml"/><Relationship Id="rId5" Type="http://schemas.openxmlformats.org/officeDocument/2006/relationships/image" Target="../media/image4.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9217681" y="1655854"/>
            <a:ext cx="2952328" cy="461665"/>
          </a:xfrm>
          <a:prstGeom prst="rect">
            <a:avLst/>
          </a:prstGeom>
          <a:noFill/>
        </p:spPr>
        <p:txBody>
          <a:bodyPr wrap="square" rtlCol="0">
            <a:spAutoFit/>
          </a:bodyPr>
          <a:lstStyle/>
          <a:p>
            <a:r>
              <a:rPr lang="ar-EG" sz="2400" b="1" dirty="0">
                <a:effectLst/>
                <a:latin typeface="Alexandria" pitchFamily="2" charset="-78"/>
                <a:ea typeface="Times New Roman" panose="02020603050405020304" pitchFamily="18" charset="0"/>
                <a:cs typeface="Alexandria" pitchFamily="2" charset="-78"/>
              </a:rPr>
              <a:t>التخطيط التربوي</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5844617" y="3429000"/>
            <a:ext cx="5045799" cy="126636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بالجامعة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3715268" y="4915765"/>
            <a:ext cx="4926817" cy="707886"/>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المحاضرة الخامسة</a:t>
            </a:r>
          </a:p>
          <a:p>
            <a:pPr algn="ctr"/>
            <a:r>
              <a:rPr lang="ar-EG" sz="2000" b="1" dirty="0">
                <a:solidFill>
                  <a:srgbClr val="00B0F0"/>
                </a:solidFill>
                <a:latin typeface="Alexandria" pitchFamily="2" charset="-78"/>
                <a:cs typeface="Alexandria" pitchFamily="2" charset="-78"/>
              </a:rPr>
              <a:t>التقنيات الحديثة في التخطيط التربوي</a:t>
            </a:r>
            <a:endParaRPr lang="en-US" sz="2000" b="1" dirty="0">
              <a:solidFill>
                <a:srgbClr val="00B0F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27649" y="1888128"/>
            <a:ext cx="7920878" cy="4239622"/>
          </a:xfrm>
          <a:prstGeom prst="rect">
            <a:avLst/>
          </a:prstGeom>
          <a:noFill/>
        </p:spPr>
        <p:txBody>
          <a:bodyPr wrap="square" rtlCol="0">
            <a:spAutoFit/>
          </a:bodyPr>
          <a:lstStyle/>
          <a:p>
            <a:pPr algn="r"/>
            <a:r>
              <a:rPr lang="ar-EG" sz="3200" dirty="0">
                <a:solidFill>
                  <a:srgbClr val="00B0F0"/>
                </a:solidFill>
                <a:effectLst/>
                <a:latin typeface="Alexandria" pitchFamily="2" charset="-78"/>
                <a:ea typeface="Times New Roman" panose="02020603050405020304" pitchFamily="18" charset="0"/>
                <a:cs typeface="Alexandria" pitchFamily="2" charset="-78"/>
              </a:rPr>
              <a:t>ملخص المحاضرة السابقة:</a:t>
            </a:r>
          </a:p>
          <a:p>
            <a:pPr algn="r">
              <a:lnSpc>
                <a:spcPct val="150000"/>
              </a:lnSpc>
            </a:pPr>
            <a:r>
              <a:rPr lang="ar-EG" sz="2000" b="1" dirty="0">
                <a:effectLst/>
                <a:latin typeface="Alexandria" pitchFamily="2" charset="-78"/>
                <a:ea typeface="Times New Roman" panose="02020603050405020304" pitchFamily="18" charset="0"/>
                <a:cs typeface="Alexandria" pitchFamily="2" charset="-78"/>
              </a:rPr>
              <a:t>تناولنا مجموعة الموضوعات التالية : </a:t>
            </a:r>
          </a:p>
          <a:p>
            <a:pPr algn="r">
              <a:lnSpc>
                <a:spcPct val="150000"/>
              </a:lnSpc>
            </a:pPr>
            <a:endParaRPr lang="ar-EG" sz="2000" dirty="0">
              <a:effectLst/>
              <a:latin typeface="Alexandria" pitchFamily="2" charset="-78"/>
              <a:ea typeface="Times New Roman" panose="02020603050405020304" pitchFamily="18" charset="0"/>
              <a:cs typeface="Alexandria" pitchFamily="2" charset="-78"/>
            </a:endParaRPr>
          </a:p>
          <a:p>
            <a:pPr algn="r">
              <a:lnSpc>
                <a:spcPct val="150000"/>
              </a:lnSpc>
            </a:pPr>
            <a:r>
              <a:rPr lang="ar-EG" sz="2000" dirty="0">
                <a:effectLst/>
                <a:latin typeface="Alexandria" pitchFamily="2" charset="-78"/>
                <a:ea typeface="Times New Roman" panose="02020603050405020304" pitchFamily="18" charset="0"/>
                <a:cs typeface="Alexandria" pitchFamily="2" charset="-78"/>
              </a:rPr>
              <a:t>- مفهوم الأولوية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كما تناولنا مستويات الأولوية التربوية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أولويات التخطيط التربوي في العالم العربي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أولويات التخطيط على مستوى المدرسة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المعوقات التي تواجه التخطيط التربوي على مستوي المدرسة .</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409949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1017057"/>
            <a:ext cx="8866605" cy="5439951"/>
          </a:xfrm>
          <a:prstGeom prst="rect">
            <a:avLst/>
          </a:prstGeom>
          <a:noFill/>
        </p:spPr>
        <p:txBody>
          <a:bodyPr wrap="square" rtlCol="0">
            <a:spAutoFit/>
          </a:bodyPr>
          <a:lstStyle/>
          <a:p>
            <a:pPr algn="r"/>
            <a:r>
              <a:rPr lang="ar-EG" sz="2400" b="1" dirty="0">
                <a:solidFill>
                  <a:srgbClr val="00B0F0"/>
                </a:solidFill>
                <a:effectLst/>
                <a:latin typeface="Alexandria" pitchFamily="2" charset="-78"/>
                <a:ea typeface="Times New Roman" panose="02020603050405020304" pitchFamily="18" charset="0"/>
                <a:cs typeface="Alexandria" pitchFamily="2" charset="-78"/>
              </a:rPr>
              <a:t>عناصر المحاضرة : </a:t>
            </a:r>
          </a:p>
          <a:p>
            <a:pPr algn="r">
              <a:lnSpc>
                <a:spcPct val="150000"/>
              </a:lnSpc>
            </a:pPr>
            <a:r>
              <a:rPr lang="ar-EG" sz="2400" dirty="0">
                <a:effectLst/>
                <a:latin typeface="Alexandria" pitchFamily="2" charset="-78"/>
                <a:ea typeface="Times New Roman" panose="02020603050405020304" pitchFamily="18" charset="0"/>
                <a:cs typeface="Alexandria" pitchFamily="2" charset="-78"/>
              </a:rPr>
              <a:t>- </a:t>
            </a:r>
            <a:r>
              <a:rPr lang="ar-EG" sz="2000" dirty="0">
                <a:effectLst/>
                <a:latin typeface="Alexandria" pitchFamily="2" charset="-78"/>
                <a:ea typeface="Times New Roman" panose="02020603050405020304" pitchFamily="18" charset="0"/>
                <a:cs typeface="Alexandria" pitchFamily="2" charset="-78"/>
              </a:rPr>
              <a:t>التقنيات الحديثة في التخطيط التربوي</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الخريطة التربوية والخريطة المدرسية (مفهوم وأهداف ووظائف الخريطة التربوية ومتطلبات إعدادها.</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مراحل بناء الخريطة التربوية وأوجه المقارنة بين الخريطة التربوية والمدرسية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نظام ادارة المعلومات التعليمية: (مميزات نظم المعلومات الادارية في المؤسسات التربوية- أهمية نظم المعلومات الادارية - فوائد هذا النظام - مجالات توظيف إدارة نظام المعلومات - أهداف نظام إدارة المعلومات التربوية - إجراءات نظام إدارة المعلومات التربوية - مزايا نظام إدارة المعلومات التربوية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أمثلة للخرائط المدرسية .</a:t>
            </a:r>
          </a:p>
          <a:p>
            <a:pPr algn="r"/>
            <a:r>
              <a:rPr lang="ar-EG" sz="2000" dirty="0">
                <a:effectLst/>
                <a:latin typeface="Alexandria" pitchFamily="2" charset="-78"/>
                <a:ea typeface="Times New Roman" panose="02020603050405020304" pitchFamily="18" charset="0"/>
                <a:cs typeface="Alexandria" pitchFamily="2" charset="-78"/>
              </a:rPr>
              <a:t>.</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522840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5299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502032" y="1197774"/>
            <a:ext cx="10717748" cy="5008551"/>
          </a:xfrm>
          <a:prstGeom prst="rect">
            <a:avLst/>
          </a:prstGeom>
          <a:noFill/>
        </p:spPr>
        <p:txBody>
          <a:bodyPr wrap="square" rtlCol="0">
            <a:spAutoFit/>
          </a:bodyPr>
          <a:lstStyle/>
          <a:p>
            <a:pPr algn="just" rtl="1">
              <a:lnSpc>
                <a:spcPts val="169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أولاً: الخريطة التربوية:</a:t>
            </a:r>
          </a:p>
          <a:p>
            <a:pPr algn="just" rtl="1">
              <a:lnSpc>
                <a:spcPct val="15000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1- </a:t>
            </a:r>
            <a:r>
              <a:rPr lang="ar-EG" sz="1600" b="1" kern="0" dirty="0">
                <a:solidFill>
                  <a:srgbClr val="000000"/>
                </a:solidFill>
                <a:effectLst/>
                <a:latin typeface="Alexandria" pitchFamily="2" charset="-78"/>
                <a:ea typeface="Times New Roman" panose="02020603050405020304" pitchFamily="18" charset="0"/>
                <a:cs typeface="Alexandria" pitchFamily="2" charset="-78"/>
              </a:rPr>
              <a:t>مفهوم الخريطة التربوية: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مجموعه من الادوات تعد من اجل تشخيص الواقع التربوي من أبعاده المختلفة داخل المدرسة وخارجها ، وذلك للكشف عن نواحي القوة والضعف في هذا الواقع وفق معايير أو مؤشرات معينه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دوافع تبني أسلوب الخريطة التربوية: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تعطي الخريطة التربوية صوره واضحة عن الواقع التعليمي في المنطقة أو الإقليم واحتياجاته المستقبلية ، وتوائم هذه الاحتياجات مع الإمكانات المتاحة.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تؤكد الخريطة التربوية على مبدأ تكافؤ الفرص من خلال التوزيع العادل للخدمات التربوية بين مناطق وأقاليم الدولة.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عادة ما تكون الخطط التربوية مركزية الإعداد و يقع تنفيذها على عاتق المسئولين عن التخطيط على المستوى المحلي، وربما اتضح أن هذه الخطط لا تحقق التطلعات والآمال المرغوبة، أو أنها غير قابله للتنفيذ على أرض الواقع، ونظرا لهذه المركزية فإن إدارة التخطيط على المستوى المحلي لا تستطيع اتخاذ الإجراءات المناسبة وتعديل مسار الخطة.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تحقق الخريطة التربوية مبدأ المشاركة في اتخاذ القرارات.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58576"/>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67805" y="578593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345306"/>
            <a:ext cx="10851975" cy="4440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72220" y="1091612"/>
            <a:ext cx="10247560" cy="4421082"/>
          </a:xfrm>
          <a:prstGeom prst="rect">
            <a:avLst/>
          </a:prstGeom>
          <a:noFill/>
        </p:spPr>
        <p:txBody>
          <a:bodyPr wrap="square" rtlCol="0">
            <a:spAutoFit/>
          </a:bodyPr>
          <a:lstStyle/>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dirty="0">
                <a:latin typeface="Alexandria" pitchFamily="2" charset="-78"/>
                <a:ea typeface="Times New Roman" panose="02020603050405020304" pitchFamily="18" charset="0"/>
                <a:cs typeface="Alexandria" pitchFamily="2" charset="-78"/>
              </a:rPr>
              <a:t>3</a:t>
            </a:r>
            <a:r>
              <a:rPr lang="ar-EG" sz="1600" b="1" kern="0" dirty="0">
                <a:solidFill>
                  <a:srgbClr val="000000"/>
                </a:solidFill>
                <a:effectLst/>
                <a:latin typeface="Alexandria" pitchFamily="2" charset="-78"/>
                <a:ea typeface="Times New Roman" panose="02020603050405020304" pitchFamily="18" charset="0"/>
                <a:cs typeface="Alexandria" pitchFamily="2" charset="-78"/>
              </a:rPr>
              <a:t>- أهداف الخريطة التربوية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a:t>
            </a:r>
            <a:r>
              <a:rPr lang="ar-EG" kern="0" dirty="0">
                <a:solidFill>
                  <a:srgbClr val="000000"/>
                </a:solidFill>
                <a:effectLst/>
                <a:latin typeface="Alexandria" pitchFamily="2" charset="-78"/>
                <a:ea typeface="Times New Roman" panose="02020603050405020304" pitchFamily="18" charset="0"/>
                <a:cs typeface="Alexandria" pitchFamily="2" charset="-78"/>
              </a:rPr>
              <a:t>تحقيق مبدأ تكافؤ الفرص في التربية والتعليم ،من خلال تحديد المواقع التي يتعين توفير الموارد والإمكانات بها أولاً على مستوى المناطق وثانياً داخل المنطقة نفسها بين المحافظات والمراكز بل وحتى بين الأحياء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تحقيق مبدأ المشاركة في إعداد وتنفيذ الخطط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استغلال الإمكانات التعليمية المتاحة الاستغلال الأمثل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وضع خطة واقعية للمنطقة أو الإقليم وضمان تنفيذها.</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توفير قاعدة بيانات معلوماتية أو إحصائية للمناطق يمكن الاستعانة بها عند إعداد خطة تربوية على مستوى الدولة وعند إعداد خطة تنموية شامله.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2473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345306"/>
            <a:ext cx="10851975" cy="4440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72220" y="1197774"/>
            <a:ext cx="10247560" cy="3802964"/>
          </a:xfrm>
          <a:prstGeom prst="rect">
            <a:avLst/>
          </a:prstGeom>
          <a:noFill/>
        </p:spPr>
        <p:txBody>
          <a:bodyPr wrap="square" rtlCol="0">
            <a:spAutoFit/>
          </a:bodyPr>
          <a:lstStyle/>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dirty="0">
                <a:latin typeface="Alexandria" pitchFamily="2" charset="-78"/>
                <a:ea typeface="Times New Roman" panose="02020603050405020304" pitchFamily="18" charset="0"/>
                <a:cs typeface="Alexandria" pitchFamily="2" charset="-78"/>
              </a:rPr>
              <a:t>4- حدود استخدام الخريطة التربوية:</a:t>
            </a: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 </a:t>
            </a:r>
            <a:r>
              <a:rPr lang="ar-EG" sz="1600" dirty="0">
                <a:latin typeface="Alexandria" pitchFamily="2" charset="-78"/>
                <a:ea typeface="Times New Roman" panose="02020603050405020304" pitchFamily="18" charset="0"/>
                <a:cs typeface="Alexandria" pitchFamily="2" charset="-78"/>
              </a:rPr>
              <a:t>مركزياً: تستخدم على المستوى المركزي لشتى الدول التي يخضع تعليمها إلى نظم تعليمية مركزيه ، بهدف توزيع الإمكانات على جميع أنحاء البلاد بطريقة عادلة ومنسقة.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محلياً :تستخدم على المستوى اللامركزي ، بحيث يكون تركيز الخريطة هنا على تنمية التعليم للمناطق والأقاليم كل على حده ، وفق إمكانات الإدارة المحلية .</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على مستوى النظم التعليمية ككل: حيث شاع استخدام الخريطة على مستوى التعليم ما قبل الجامعي، إلا أن هذا لا يمنع من استخدامها في شتى النظم التعليمية سواء أكانت :تعليم عالي ام جامعي -تعليم ما قبل الجامعي (جميع المراحل)-تعليم محو الأمية وتعليم الكبار.-شتى الأنظمة التعليمية التي تقع تحت مظلة الخريطة التربوية.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3269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345306"/>
            <a:ext cx="10851975" cy="4440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72220" y="1197774"/>
            <a:ext cx="10247560" cy="4018408"/>
          </a:xfrm>
          <a:prstGeom prst="rect">
            <a:avLst/>
          </a:prstGeom>
          <a:noFill/>
        </p:spPr>
        <p:txBody>
          <a:bodyPr wrap="square" rtlCol="0">
            <a:spAutoFit/>
          </a:bodyPr>
          <a:lstStyle/>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dirty="0">
                <a:latin typeface="Alexandria" pitchFamily="2" charset="-78"/>
                <a:ea typeface="Times New Roman" panose="02020603050405020304" pitchFamily="18" charset="0"/>
                <a:cs typeface="Alexandria" pitchFamily="2" charset="-78"/>
              </a:rPr>
              <a:t>5- مراحل بناء الخريطة التربوية:</a:t>
            </a:r>
          </a:p>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 </a:t>
            </a:r>
            <a:r>
              <a:rPr lang="ar-EG" dirty="0">
                <a:solidFill>
                  <a:srgbClr val="00B0F0"/>
                </a:solidFill>
                <a:latin typeface="Alexandria" pitchFamily="2" charset="-78"/>
                <a:ea typeface="Times New Roman" panose="02020603050405020304" pitchFamily="18" charset="0"/>
                <a:cs typeface="Alexandria" pitchFamily="2" charset="-78"/>
              </a:rPr>
              <a:t>المرحلة التحضيرية:</a:t>
            </a:r>
          </a:p>
          <a:p>
            <a:pPr algn="just" rtl="1">
              <a:lnSpc>
                <a:spcPct val="150000"/>
              </a:lnSpc>
              <a:spcAft>
                <a:spcPts val="800"/>
              </a:spcAft>
            </a:pPr>
            <a:r>
              <a:rPr lang="ar-EG" dirty="0">
                <a:latin typeface="Alexandria" pitchFamily="2" charset="-78"/>
                <a:ea typeface="Times New Roman" panose="02020603050405020304" pitchFamily="18" charset="0"/>
                <a:cs typeface="Alexandria" pitchFamily="2" charset="-78"/>
              </a:rPr>
              <a:t>وتشمل هذه المرحلة اختيار فريق العمل المناسب والذي يجب أن تتوفر في أعضاءه الخبرة المطلوبة بالإضافة إلى تعدد التخصصات ، ويقوم هذا الفريق بالإشراف على إعداد وبناء الخريطة التربوية والاطمئنان على كفاءة سير عمليات التخطيط ووضع التصور المبدئي للخريطة، وتحديد من سيشارك في إعدادها، وكيف ومتى، وتحديد الأولويات ،وتسهيل الحصول على المعلومات ، كما تشمل هذه المرحلة تحديد الشركاء ،وتحديد الأدوار والمسئوليات ، وتحديد المعلومات ومصادرها ، وتحديد الموارد المطلوبة وكيفية تأمينها، وتحديد المدة الزمنية.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57877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3712" y="994765"/>
            <a:ext cx="11636246" cy="54118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420717" y="994765"/>
            <a:ext cx="11419976" cy="5144357"/>
          </a:xfrm>
          <a:prstGeom prst="rect">
            <a:avLst/>
          </a:prstGeom>
          <a:noFill/>
        </p:spPr>
        <p:txBody>
          <a:bodyPr wrap="square" rtlCol="0">
            <a:spAutoFit/>
          </a:bodyPr>
          <a:lstStyle/>
          <a:p>
            <a:pPr algn="just" rtl="1">
              <a:lnSpc>
                <a:spcPct val="150000"/>
              </a:lnSpc>
              <a:spcAft>
                <a:spcPts val="800"/>
              </a:spcAft>
            </a:pPr>
            <a:r>
              <a:rPr lang="ar-EG" dirty="0">
                <a:solidFill>
                  <a:srgbClr val="00B0F0"/>
                </a:solidFill>
                <a:latin typeface="Alexandria" pitchFamily="2" charset="-78"/>
                <a:ea typeface="Times New Roman" panose="02020603050405020304" pitchFamily="18" charset="0"/>
                <a:cs typeface="Alexandria" pitchFamily="2" charset="-78"/>
              </a:rPr>
              <a:t>* </a:t>
            </a:r>
            <a:r>
              <a:rPr lang="ar-EG" sz="1600" dirty="0">
                <a:solidFill>
                  <a:srgbClr val="00B0F0"/>
                </a:solidFill>
                <a:latin typeface="Alexandria" pitchFamily="2" charset="-78"/>
                <a:ea typeface="Times New Roman" panose="02020603050405020304" pitchFamily="18" charset="0"/>
                <a:cs typeface="Alexandria" pitchFamily="2" charset="-78"/>
              </a:rPr>
              <a:t>مرحلة جمع المعلومات :</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لابد أن تتوفر المتطلبات التالية: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اللوائح والأنظمة: وتشمل السياسة العامة للدولة، وسياسة التعليم، وجميع القرارات والأنظمة المتعلقة بسير العملية التربوية.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البيانات السكانية: وتدخل فيها البيانات الإحصائية عن عدد السكان حسب فئات الجنس والسن وحسب توزيعهم على الريف والحضر وتطور معدلات الخصوبة، والمواليد، والوفيات وإحصاءات الهجرة من المنطقة المراد وضع الخريطة لها واليها.</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البيانات الاقتصادية والاجتماعية : وتشمل هذه البيانات معلومات المنطقة أو الإقليم من الناحية الاقتصادية والاجتماعية.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البيانات التعليمية: وتشمل هذه البيانات وصف شامل للواقع التعليمي في المنطقة كعدد المدارس والفصول وتوزيع المدارس وتجهيزاتها وإحصاءات الطلاب في المراحل التعليمية المختلفة حسب فئات الجنس وحسب نوعية التعليم، ومعدلات القبول ومعدلات النجاح والرسوب والتسرب.</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ميزانية الخريطة: ويقصد بها الموارد المالية اللازمة لإعداد وتنفيذ الخريطة التربوية، فأي خطه تعليمية يجب أن تنتهي بإعداد ميزانيه تبين حجم النفقات المقدرة خلال فترة الخطة، كذلك يجب تحديد مصادر تمويل الخطة وتوزيع بنودها وتحليلها ومراجعتها حسب المتغيرات الاقتصادية.</a:t>
            </a:r>
          </a:p>
        </p:txBody>
      </p:sp>
      <p:sp>
        <p:nvSpPr>
          <p:cNvPr id="4" name="TextBox 3"/>
          <p:cNvSpPr txBox="1"/>
          <p:nvPr/>
        </p:nvSpPr>
        <p:spPr>
          <a:xfrm>
            <a:off x="9112828" y="642698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3147" y="92768"/>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67805" y="611698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9478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908720"/>
            <a:ext cx="11322188" cy="5441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537394" y="829284"/>
            <a:ext cx="11188358" cy="5083443"/>
          </a:xfrm>
          <a:prstGeom prst="rect">
            <a:avLst/>
          </a:prstGeom>
          <a:noFill/>
        </p:spPr>
        <p:txBody>
          <a:bodyPr wrap="square" rtlCol="0">
            <a:spAutoFit/>
          </a:bodyPr>
          <a:lstStyle/>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b="1" dirty="0">
                <a:latin typeface="Alexandria" pitchFamily="2" charset="-78"/>
                <a:ea typeface="Times New Roman" panose="02020603050405020304" pitchFamily="18" charset="0"/>
                <a:cs typeface="Alexandria" pitchFamily="2" charset="-78"/>
              </a:rPr>
              <a:t>6- أهمية الخريطة التربوية:</a:t>
            </a:r>
          </a:p>
          <a:p>
            <a:pPr algn="just" rtl="1">
              <a:spcAft>
                <a:spcPts val="800"/>
              </a:spcAft>
            </a:pPr>
            <a:r>
              <a:rPr lang="ar-EG" sz="1600" dirty="0">
                <a:latin typeface="Alexandria" pitchFamily="2" charset="-78"/>
                <a:ea typeface="Times New Roman" panose="02020603050405020304" pitchFamily="18" charset="0"/>
                <a:cs typeface="Alexandria" pitchFamily="2" charset="-78"/>
              </a:rPr>
              <a:t>*  </a:t>
            </a:r>
            <a:r>
              <a:rPr lang="ar-EG" dirty="0">
                <a:latin typeface="Alexandria" pitchFamily="2" charset="-78"/>
                <a:ea typeface="Times New Roman" panose="02020603050405020304" pitchFamily="18" charset="0"/>
                <a:cs typeface="Alexandria" pitchFamily="2" charset="-78"/>
              </a:rPr>
              <a:t>تشخيص الأوضاع التعليمية والتربوية الحالية</a:t>
            </a:r>
          </a:p>
          <a:p>
            <a:pPr algn="just" rtl="1">
              <a:spcAft>
                <a:spcPts val="800"/>
              </a:spcAft>
            </a:pPr>
            <a:r>
              <a:rPr lang="ar-EG" dirty="0">
                <a:latin typeface="Alexandria" pitchFamily="2" charset="-78"/>
                <a:ea typeface="Times New Roman" panose="02020603050405020304" pitchFamily="18" charset="0"/>
                <a:cs typeface="Alexandria" pitchFamily="2" charset="-78"/>
              </a:rPr>
              <a:t>* النظرة البعيدة الواعية إلى المستقبل ورسم الخطط على المدى الطويل</a:t>
            </a:r>
          </a:p>
          <a:p>
            <a:pPr algn="just" rtl="1">
              <a:spcAft>
                <a:spcPts val="800"/>
              </a:spcAft>
            </a:pPr>
            <a:r>
              <a:rPr lang="ar-EG" dirty="0">
                <a:latin typeface="Alexandria" pitchFamily="2" charset="-78"/>
                <a:ea typeface="Times New Roman" panose="02020603050405020304" pitchFamily="18" charset="0"/>
                <a:cs typeface="Alexandria" pitchFamily="2" charset="-78"/>
              </a:rPr>
              <a:t>* العمل على التخفيف من الهدر في التعليم ورفع مستوى كفاءته</a:t>
            </a:r>
          </a:p>
          <a:p>
            <a:pPr algn="just" rtl="1">
              <a:spcAft>
                <a:spcPts val="800"/>
              </a:spcAft>
            </a:pPr>
            <a:r>
              <a:rPr lang="ar-EG" dirty="0">
                <a:latin typeface="Alexandria" pitchFamily="2" charset="-78"/>
                <a:ea typeface="Times New Roman" panose="02020603050405020304" pitchFamily="18" charset="0"/>
                <a:cs typeface="Alexandria" pitchFamily="2" charset="-78"/>
              </a:rPr>
              <a:t>*تحقيق التكامل بين جوانب النظام التربوي، وتقديم الحلول الشاملة لمشكلاته المتعددة.</a:t>
            </a:r>
          </a:p>
          <a:p>
            <a:pPr algn="just" rtl="1">
              <a:spcAft>
                <a:spcPts val="800"/>
              </a:spcAft>
            </a:pPr>
            <a:r>
              <a:rPr lang="ar-EG" dirty="0">
                <a:solidFill>
                  <a:srgbClr val="00B0F0"/>
                </a:solidFill>
                <a:latin typeface="Alexandria" pitchFamily="2" charset="-78"/>
                <a:ea typeface="Times New Roman" panose="02020603050405020304" pitchFamily="18" charset="0"/>
                <a:cs typeface="Alexandria" pitchFamily="2" charset="-78"/>
              </a:rPr>
              <a:t>ثانياً الخريطة المدرسية:</a:t>
            </a:r>
          </a:p>
          <a:p>
            <a:pPr algn="just" rtl="1">
              <a:spcAft>
                <a:spcPts val="800"/>
              </a:spcAft>
            </a:pPr>
            <a:r>
              <a:rPr lang="ar-EG" dirty="0">
                <a:solidFill>
                  <a:srgbClr val="00B0F0"/>
                </a:solidFill>
                <a:latin typeface="Alexandria" pitchFamily="2" charset="-78"/>
                <a:ea typeface="Times New Roman" panose="02020603050405020304" pitchFamily="18" charset="0"/>
                <a:cs typeface="Alexandria" pitchFamily="2" charset="-78"/>
              </a:rPr>
              <a:t>1- المفهوم: </a:t>
            </a:r>
            <a:r>
              <a:rPr lang="ar-EG" dirty="0">
                <a:latin typeface="Alexandria" pitchFamily="2" charset="-78"/>
                <a:ea typeface="Times New Roman" panose="02020603050405020304" pitchFamily="18" charset="0"/>
                <a:cs typeface="Alexandria" pitchFamily="2" charset="-78"/>
              </a:rPr>
              <a:t>هي مجموعة من التقنيات والمداخل ذات منظور جغرافي لمعالجة واقع التعليم والتخطيط لمستقبل  المدرسة.</a:t>
            </a:r>
          </a:p>
          <a:p>
            <a:pPr algn="just" rtl="1">
              <a:spcAft>
                <a:spcPts val="800"/>
              </a:spcAft>
            </a:pPr>
            <a:r>
              <a:rPr lang="ar-EG" dirty="0">
                <a:solidFill>
                  <a:srgbClr val="00B0F0"/>
                </a:solidFill>
                <a:latin typeface="Alexandria" pitchFamily="2" charset="-78"/>
                <a:ea typeface="Times New Roman" panose="02020603050405020304" pitchFamily="18" charset="0"/>
                <a:cs typeface="Alexandria" pitchFamily="2" charset="-78"/>
              </a:rPr>
              <a:t>2- أهداف الخريطة المدرسية:</a:t>
            </a:r>
          </a:p>
          <a:p>
            <a:pPr algn="just" rtl="1">
              <a:spcAft>
                <a:spcPts val="800"/>
              </a:spcAft>
            </a:pPr>
            <a:r>
              <a:rPr lang="ar-EG" dirty="0">
                <a:latin typeface="Alexandria" pitchFamily="2" charset="-78"/>
                <a:ea typeface="Times New Roman" panose="02020603050405020304" pitchFamily="18" charset="0"/>
                <a:cs typeface="Alexandria" pitchFamily="2" charset="-78"/>
              </a:rPr>
              <a:t>* توفير الخدمات التعليمية وفق مواقع الاحتياج  للمدرسة.</a:t>
            </a:r>
          </a:p>
          <a:p>
            <a:pPr algn="just" rtl="1">
              <a:spcAft>
                <a:spcPts val="800"/>
              </a:spcAft>
            </a:pPr>
            <a:r>
              <a:rPr lang="ar-EG" dirty="0">
                <a:latin typeface="Alexandria" pitchFamily="2" charset="-78"/>
                <a:ea typeface="Times New Roman" panose="02020603050405020304" pitchFamily="18" charset="0"/>
                <a:cs typeface="Alexandria" pitchFamily="2" charset="-78"/>
              </a:rPr>
              <a:t>* العدالة في توزيع الخدمات التعليمية بما يتناسب وحجم الفئة المستفيدة مع تحقيق معدلات نمو مناسبة.</a:t>
            </a:r>
          </a:p>
          <a:p>
            <a:pPr algn="just" rtl="1">
              <a:spcAft>
                <a:spcPts val="800"/>
              </a:spcAft>
            </a:pPr>
            <a:r>
              <a:rPr lang="ar-EG" dirty="0">
                <a:latin typeface="Alexandria" pitchFamily="2" charset="-78"/>
                <a:ea typeface="Times New Roman" panose="02020603050405020304" pitchFamily="18" charset="0"/>
                <a:cs typeface="Alexandria" pitchFamily="2" charset="-78"/>
              </a:rPr>
              <a:t>*وضع الحلول المناسبة لمشكلات الهدر في بعض المنشآت المدرسية ومشكلات العجز في البعض الآخر.</a:t>
            </a:r>
          </a:p>
          <a:p>
            <a:pPr algn="just" rtl="1">
              <a:spcAft>
                <a:spcPts val="800"/>
              </a:spcAft>
            </a:pPr>
            <a:r>
              <a:rPr lang="ar-EG" dirty="0">
                <a:latin typeface="Alexandria" pitchFamily="2" charset="-78"/>
                <a:ea typeface="Times New Roman" panose="02020603050405020304" pitchFamily="18" charset="0"/>
                <a:cs typeface="Alexandria" pitchFamily="2" charset="-78"/>
              </a:rPr>
              <a:t>*  الاستثمار الأنسب للموارد المتاحة من مباني وتجهيزات مدرسية وقوى بشرية.</a:t>
            </a:r>
            <a:endParaRPr lang="ar-EG" sz="1600" dirty="0">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8304778" y="6350242"/>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4766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119336" y="5839119"/>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1163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345306"/>
            <a:ext cx="10851975" cy="4440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77826" y="1484608"/>
            <a:ext cx="10236348" cy="4208203"/>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3- مراحل إعداد الخريطة المدرسية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المرحلة التحضيرية - مرحلة جمع المعلومات - مرحلة التحليل والتشخيص - مرحلة وضع التصورات المستقبلية- مرحلة تصميم الخريطة المدرسية - مرحلة تنفيذ الخريطة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4- متطلبات الخريطة المدرسية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العوامل السكانية – العوامل التعليمية – العوامل الجغرافية – العوامل الاجتماعية – العوامل الاقتصادية – العوامل السياسية.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ثالثاً: الفرق بين الخريطة التربوية والمدرسية: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الخريطة التربوية الخريطة المدرسية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تهتم بتوفير التسهيلات التعليمية لجميع فئات السكان العمرية تهتم بتوفير التسهيلات التعليمية للسكان من فئات الأعمار (6-17) سنة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67780" y="5451537"/>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9645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345306"/>
            <a:ext cx="10851975" cy="4440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72220" y="1931402"/>
            <a:ext cx="10236348" cy="2846292"/>
          </a:xfrm>
          <a:prstGeom prst="rect">
            <a:avLst/>
          </a:prstGeom>
          <a:noFill/>
        </p:spPr>
        <p:txBody>
          <a:bodyPr wrap="square" rtlCol="0">
            <a:spAutoFit/>
          </a:bodyPr>
          <a:lstStyle/>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تخدم بالإضافة إلى المدارس والأماكن والمراكز والمؤسسات الأخرى التي يمكن إقامة التعليم والتدريب فيها  - تقتصر على تعيين عدد المدارس وفصولها وأنواعها وأماكنها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تخطط للتعليم النظامي وغير النظامي - تقتصر على تخطيط التعليم النظامي (المدرسة).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تبين الموارد المحلية التي يمكن الإفادة منها - تبين ما يلزم من المعلمين النظاميين المتخصصين في التدريس والتجهيزات</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*الخريطة المدرسية جزء من الخريطة التربوية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67780" y="5451537"/>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8423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90912" y="980728"/>
            <a:ext cx="11410176" cy="5251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390912" y="1095107"/>
            <a:ext cx="11385657" cy="5049459"/>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نظم المعلومات الادارية</a:t>
            </a: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أولاً : ما هو النظام ؟ </a:t>
            </a: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مفهوم النظام : </a:t>
            </a:r>
            <a:r>
              <a:rPr lang="ar-EG" sz="1600" kern="0" dirty="0">
                <a:solidFill>
                  <a:srgbClr val="000000"/>
                </a:solidFill>
                <a:effectLst/>
                <a:latin typeface="Alexandria" pitchFamily="2" charset="-78"/>
                <a:ea typeface="Times New Roman" panose="02020603050405020304" pitchFamily="18" charset="0"/>
                <a:cs typeface="Alexandria" pitchFamily="2" charset="-78"/>
              </a:rPr>
              <a:t>هو مجموعة من العناصر التي تتكامل مع غرض مشترك لتحقيق أحد الأهداف </a:t>
            </a: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عناصر نظم المعلومات الإدارية </a:t>
            </a:r>
            <a:r>
              <a:rPr lang="ar-EG" sz="1600" kern="0" dirty="0">
                <a:solidFill>
                  <a:srgbClr val="000000"/>
                </a:solidFill>
                <a:effectLst/>
                <a:latin typeface="Alexandria" pitchFamily="2" charset="-78"/>
                <a:ea typeface="Times New Roman" panose="02020603050405020304" pitchFamily="18" charset="0"/>
                <a:cs typeface="Alexandria" pitchFamily="2" charset="-78"/>
              </a:rPr>
              <a:t>(</a:t>
            </a:r>
            <a:r>
              <a:rPr lang="en-GB" sz="1600" kern="0" dirty="0">
                <a:solidFill>
                  <a:srgbClr val="000000"/>
                </a:solidFill>
                <a:effectLst/>
                <a:latin typeface="Alexandria" pitchFamily="2" charset="-78"/>
                <a:ea typeface="Times New Roman" panose="02020603050405020304" pitchFamily="18" charset="0"/>
                <a:cs typeface="Alexandria" pitchFamily="2" charset="-78"/>
              </a:rPr>
              <a:t>Input - processing – output – feedback)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 المدخلات : </a:t>
            </a:r>
            <a:r>
              <a:rPr lang="ar-EG" sz="1600" kern="0" dirty="0">
                <a:solidFill>
                  <a:srgbClr val="000000"/>
                </a:solidFill>
                <a:effectLst/>
                <a:latin typeface="Alexandria" pitchFamily="2" charset="-78"/>
                <a:ea typeface="Times New Roman" panose="02020603050405020304" pitchFamily="18" charset="0"/>
                <a:cs typeface="Alexandria" pitchFamily="2" charset="-78"/>
              </a:rPr>
              <a:t>وهو الحصول على العناصر وتجميعها وإدخالها للنظام قصد عملية المعالجة . وتتباين المدخلات بحسب نوع النظام فمدخلات النظام الإنتاجي مواد خام ومدخلات نظام المعلومات بيانات ومدخلات النظام التعليمي الطلبة  والأساتذة والإجراءات التعليمية .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ب- معالجة البيانات: </a:t>
            </a:r>
            <a:r>
              <a:rPr lang="ar-EG" sz="1600" kern="0" dirty="0">
                <a:solidFill>
                  <a:srgbClr val="000000"/>
                </a:solidFill>
                <a:effectLst/>
                <a:latin typeface="Alexandria" pitchFamily="2" charset="-78"/>
                <a:ea typeface="Times New Roman" panose="02020603050405020304" pitchFamily="18" charset="0"/>
                <a:cs typeface="Alexandria" pitchFamily="2" charset="-78"/>
              </a:rPr>
              <a:t>وهي العملية التي تحول المدخلات إلى مخرجات. فهي العمليات الحسابية والمنطقية لمعالجة البيانات وتحويلها إلى المعلومات في نظام المعلومات والعمليات الإنتاجية وتتم معالجة البيانات وفقاً لبرامج معدة مسبقاً والتي قد تحتوي على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التصنيف </a:t>
            </a:r>
            <a:r>
              <a:rPr lang="en-GB" sz="1600" kern="0" dirty="0">
                <a:solidFill>
                  <a:srgbClr val="000000"/>
                </a:solidFill>
                <a:effectLst/>
                <a:latin typeface="Alexandria" pitchFamily="2" charset="-78"/>
                <a:ea typeface="Times New Roman" panose="02020603050405020304" pitchFamily="18" charset="0"/>
                <a:cs typeface="Alexandria" pitchFamily="2" charset="-78"/>
              </a:rPr>
              <a:t>Classification)</a:t>
            </a:r>
            <a:r>
              <a:rPr lang="ar-EG" sz="1600" kern="0" dirty="0">
                <a:solidFill>
                  <a:srgbClr val="000000"/>
                </a:solidFill>
                <a:effectLst/>
                <a:latin typeface="Alexandria" pitchFamily="2" charset="-78"/>
                <a:ea typeface="Times New Roman" panose="02020603050405020304" pitchFamily="18" charset="0"/>
                <a:cs typeface="Alexandria" pitchFamily="2" charset="-78"/>
              </a:rPr>
              <a:t>)</a:t>
            </a:r>
            <a:r>
              <a:rPr lang="en-GB" sz="1600" kern="0" dirty="0">
                <a:solidFill>
                  <a:srgbClr val="000000"/>
                </a:solidFill>
                <a:effectLst/>
                <a:latin typeface="Alexandria" pitchFamily="2" charset="-78"/>
                <a:ea typeface="Times New Roman" panose="02020603050405020304" pitchFamily="18" charset="0"/>
                <a:cs typeface="Alexandria" pitchFamily="2" charset="-78"/>
              </a:rPr>
              <a:t>		- </a:t>
            </a:r>
            <a:r>
              <a:rPr lang="ar-EG" sz="1600" kern="0" dirty="0">
                <a:solidFill>
                  <a:srgbClr val="000000"/>
                </a:solidFill>
                <a:effectLst/>
                <a:latin typeface="Alexandria" pitchFamily="2" charset="-78"/>
                <a:ea typeface="Times New Roman" panose="02020603050405020304" pitchFamily="18" charset="0"/>
                <a:cs typeface="Alexandria" pitchFamily="2" charset="-78"/>
              </a:rPr>
              <a:t>ترتيب )</a:t>
            </a:r>
            <a:r>
              <a:rPr lang="en-GB" sz="1600" kern="0" dirty="0">
                <a:solidFill>
                  <a:srgbClr val="000000"/>
                </a:solidFill>
                <a:effectLst/>
                <a:latin typeface="Alexandria" pitchFamily="2" charset="-78"/>
                <a:ea typeface="Times New Roman" panose="02020603050405020304" pitchFamily="18" charset="0"/>
                <a:cs typeface="Alexandria" pitchFamily="2" charset="-78"/>
              </a:rPr>
              <a:t>Sorting)</a:t>
            </a:r>
            <a:r>
              <a:rPr lang="ar-EG" sz="1600" kern="0" dirty="0">
                <a:solidFill>
                  <a:srgbClr val="000000"/>
                </a:solidFill>
                <a:effectLst/>
                <a:latin typeface="Alexandria" pitchFamily="2" charset="-78"/>
                <a:ea typeface="Times New Roman" panose="02020603050405020304" pitchFamily="18" charset="0"/>
                <a:cs typeface="Alexandria" pitchFamily="2" charset="-78"/>
              </a:rPr>
              <a:t>                                    تجميع </a:t>
            </a:r>
            <a:r>
              <a:rPr lang="en-GB" sz="1600" kern="0" dirty="0">
                <a:solidFill>
                  <a:srgbClr val="000000"/>
                </a:solidFill>
                <a:effectLst/>
                <a:latin typeface="Alexandria" pitchFamily="2" charset="-78"/>
                <a:ea typeface="Times New Roman" panose="02020603050405020304" pitchFamily="18" charset="0"/>
                <a:cs typeface="Alexandria" pitchFamily="2" charset="-78"/>
              </a:rPr>
              <a:t>Calculating)</a:t>
            </a:r>
            <a:r>
              <a:rPr lang="ar-EG" sz="1600" kern="0" dirty="0">
                <a:solidFill>
                  <a:srgbClr val="000000"/>
                </a:solidFill>
                <a:effectLst/>
                <a:latin typeface="Alexandria" pitchFamily="2" charset="-78"/>
                <a:ea typeface="Times New Roman" panose="02020603050405020304" pitchFamily="18" charset="0"/>
                <a:cs typeface="Alexandria" pitchFamily="2" charset="-78"/>
              </a:rPr>
              <a:t>)</a:t>
            </a:r>
            <a:endParaRPr lang="en-GB"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latin typeface="Alexandria" pitchFamily="2" charset="-78"/>
                <a:ea typeface="Times New Roman" panose="02020603050405020304" pitchFamily="18" charset="0"/>
                <a:cs typeface="Alexandria" pitchFamily="2" charset="-78"/>
              </a:rPr>
              <a:t>- </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r>
              <a:rPr lang="ar-EG" sz="1600" kern="0" dirty="0">
                <a:solidFill>
                  <a:srgbClr val="000000"/>
                </a:solidFill>
                <a:effectLst/>
                <a:latin typeface="Alexandria" pitchFamily="2" charset="-78"/>
                <a:ea typeface="Times New Roman" panose="02020603050405020304" pitchFamily="18" charset="0"/>
                <a:cs typeface="Alexandria" pitchFamily="2" charset="-78"/>
              </a:rPr>
              <a:t>تلخيص (</a:t>
            </a:r>
            <a:r>
              <a:rPr lang="en-GB" sz="1600" kern="0" dirty="0">
                <a:solidFill>
                  <a:srgbClr val="000000"/>
                </a:solidFill>
                <a:effectLst/>
                <a:latin typeface="Alexandria" pitchFamily="2" charset="-78"/>
                <a:ea typeface="Times New Roman" panose="02020603050405020304" pitchFamily="18" charset="0"/>
                <a:cs typeface="Alexandria" pitchFamily="2" charset="-78"/>
              </a:rPr>
              <a:t>Summarizing</a:t>
            </a:r>
            <a:r>
              <a:rPr lang="ar-EG" sz="1600" kern="0" dirty="0">
                <a:solidFill>
                  <a:srgbClr val="000000"/>
                </a:solidFill>
                <a:effectLst/>
                <a:latin typeface="Alexandria" pitchFamily="2" charset="-78"/>
                <a:ea typeface="Times New Roman" panose="02020603050405020304" pitchFamily="18" charset="0"/>
                <a:cs typeface="Alexandria" pitchFamily="2" charset="-78"/>
              </a:rPr>
              <a:t>) </a:t>
            </a:r>
            <a:r>
              <a:rPr lang="en-GB" sz="1600" kern="0" dirty="0">
                <a:solidFill>
                  <a:srgbClr val="000000"/>
                </a:solidFill>
                <a:effectLst/>
                <a:latin typeface="Alexandria" pitchFamily="2" charset="-78"/>
                <a:ea typeface="Times New Roman" panose="02020603050405020304" pitchFamily="18" charset="0"/>
                <a:cs typeface="Alexandria" pitchFamily="2" charset="-78"/>
              </a:rPr>
              <a:t>-</a:t>
            </a:r>
            <a:r>
              <a:rPr lang="ar-EG" sz="1600" kern="0" dirty="0">
                <a:solidFill>
                  <a:srgbClr val="000000"/>
                </a:solidFill>
                <a:effectLst/>
                <a:latin typeface="Alexandria" pitchFamily="2" charset="-78"/>
                <a:ea typeface="Times New Roman" panose="02020603050405020304" pitchFamily="18" charset="0"/>
                <a:cs typeface="Alexandria" pitchFamily="2" charset="-78"/>
              </a:rPr>
              <a:t>                          </a:t>
            </a:r>
            <a:r>
              <a:rPr lang="en-GB" sz="1600" kern="0" dirty="0">
                <a:solidFill>
                  <a:srgbClr val="000000"/>
                </a:solidFill>
                <a:effectLst/>
                <a:latin typeface="Alexandria" pitchFamily="2" charset="-78"/>
                <a:ea typeface="Times New Roman" panose="02020603050405020304" pitchFamily="18" charset="0"/>
                <a:cs typeface="Alexandria" pitchFamily="2" charset="-78"/>
              </a:rPr>
              <a:t> </a:t>
            </a:r>
            <a:r>
              <a:rPr lang="ar-EG" sz="1600" kern="0" dirty="0">
                <a:solidFill>
                  <a:srgbClr val="000000"/>
                </a:solidFill>
                <a:effectLst/>
                <a:latin typeface="Alexandria" pitchFamily="2" charset="-78"/>
                <a:ea typeface="Times New Roman" panose="02020603050405020304" pitchFamily="18" charset="0"/>
                <a:cs typeface="Alexandria" pitchFamily="2" charset="-78"/>
              </a:rPr>
              <a:t>تفسير </a:t>
            </a:r>
            <a:r>
              <a:rPr lang="en-GB" sz="1600" kern="0" dirty="0">
                <a:solidFill>
                  <a:srgbClr val="000000"/>
                </a:solidFill>
                <a:effectLst/>
                <a:latin typeface="Alexandria" pitchFamily="2" charset="-78"/>
                <a:ea typeface="Times New Roman" panose="02020603050405020304" pitchFamily="18" charset="0"/>
                <a:cs typeface="Alexandria" pitchFamily="2" charset="-78"/>
              </a:rPr>
              <a:t>Interpreting)</a:t>
            </a:r>
            <a:r>
              <a:rPr lang="ar-EG" sz="1600" kern="0" dirty="0">
                <a:solidFill>
                  <a:srgbClr val="000000"/>
                </a:solidFill>
                <a:effectLst/>
                <a:latin typeface="Alexandria" pitchFamily="2" charset="-78"/>
                <a:ea typeface="Times New Roman" panose="02020603050405020304" pitchFamily="18" charset="0"/>
                <a:cs typeface="Alexandria" pitchFamily="2" charset="-78"/>
              </a:rPr>
              <a:t>)</a:t>
            </a:r>
            <a:r>
              <a:rPr lang="en-GB" sz="1600" kern="0" dirty="0">
                <a:solidFill>
                  <a:srgbClr val="000000"/>
                </a:solidFill>
                <a:effectLst/>
                <a:latin typeface="Alexandria" pitchFamily="2" charset="-78"/>
                <a:ea typeface="Times New Roman" panose="02020603050405020304" pitchFamily="18" charset="0"/>
                <a:cs typeface="Alexandria" pitchFamily="2" charset="-78"/>
              </a:rPr>
              <a:t>		- </a:t>
            </a:r>
            <a:r>
              <a:rPr lang="ar-EG" sz="1600" kern="0" dirty="0">
                <a:solidFill>
                  <a:srgbClr val="000000"/>
                </a:solidFill>
                <a:effectLst/>
                <a:latin typeface="Alexandria" pitchFamily="2" charset="-78"/>
                <a:ea typeface="Times New Roman" panose="02020603050405020304" pitchFamily="18" charset="0"/>
                <a:cs typeface="Alexandria" pitchFamily="2" charset="-78"/>
              </a:rPr>
              <a:t>تحديث </a:t>
            </a:r>
            <a:r>
              <a:rPr lang="en-GB" sz="1600" kern="0" dirty="0">
                <a:solidFill>
                  <a:srgbClr val="000000"/>
                </a:solidFill>
                <a:effectLst/>
                <a:latin typeface="Alexandria" pitchFamily="2" charset="-78"/>
                <a:ea typeface="Times New Roman" panose="02020603050405020304" pitchFamily="18" charset="0"/>
                <a:cs typeface="Alexandria" pitchFamily="2" charset="-78"/>
              </a:rPr>
              <a:t>Updating)</a:t>
            </a:r>
            <a:r>
              <a:rPr lang="ar-EG" sz="1600" kern="0" dirty="0">
                <a:solidFill>
                  <a:srgbClr val="000000"/>
                </a:solidFill>
                <a:effectLst/>
                <a:latin typeface="Alexandria" pitchFamily="2" charset="-78"/>
                <a:ea typeface="Times New Roman" panose="02020603050405020304" pitchFamily="18" charset="0"/>
                <a:cs typeface="Alexandria" pitchFamily="2" charset="-78"/>
              </a:rPr>
              <a:t>)</a:t>
            </a:r>
            <a:endParaRPr lang="en-GB" sz="1600"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160369" y="6374785"/>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6702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11175" y="608455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732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345306"/>
            <a:ext cx="10851975" cy="4941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79185" y="1341655"/>
            <a:ext cx="10381787" cy="5345053"/>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ج- المخرجات : </a:t>
            </a:r>
            <a:r>
              <a:rPr lang="ar-EG" sz="1600" kern="0" dirty="0">
                <a:solidFill>
                  <a:srgbClr val="000000"/>
                </a:solidFill>
                <a:effectLst/>
                <a:latin typeface="Alexandria" pitchFamily="2" charset="-78"/>
                <a:ea typeface="Times New Roman" panose="02020603050405020304" pitchFamily="18" charset="0"/>
                <a:cs typeface="Alexandria" pitchFamily="2" charset="-78"/>
              </a:rPr>
              <a:t>هي كل ما ينتج عن النظام نتيجة عمليات المعالجة من معلومات، منتجات، خدمات، والتي يستفيد منها صانع القرار (المدير- الموظف).</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د- التغذية العكسية : </a:t>
            </a:r>
            <a:r>
              <a:rPr lang="ar-EG" sz="1600" kern="0" dirty="0">
                <a:solidFill>
                  <a:srgbClr val="000000"/>
                </a:solidFill>
                <a:effectLst/>
                <a:latin typeface="Alexandria" pitchFamily="2" charset="-78"/>
                <a:ea typeface="Times New Roman" panose="02020603050405020304" pitchFamily="18" charset="0"/>
                <a:cs typeface="Alexandria" pitchFamily="2" charset="-78"/>
              </a:rPr>
              <a:t>تقتضي عملية ضبط النظام وجود رقابة على جميع عناصر النظام ويعبر عنها بالتغذية العكسية وهي عبارة عن ردود الأفعال السلبية أو الايجابية عن مخرجات النظام ، ويمكن التأكد من جودة مخرجات النظام من خلال مقارن المخرجات بمعايير محددة مسبقا للأداء ثم تغذية النظام بنتائج هذه المقارنة ، إن الهدف من عملية التغذية العكسية الحفاظ على مستوى أداء النظام ومعالجة الانحرافات ، مما يساهم في وصول النظام إلى حالة من التوازن والاستقرار .</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85239" y="6038873"/>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CB775911-CAC7-C891-4669-65C0CDA77F12}"/>
              </a:ext>
            </a:extLst>
          </p:cNvPr>
          <p:cNvPicPr>
            <a:picLocks noChangeAspect="1"/>
          </p:cNvPicPr>
          <p:nvPr/>
        </p:nvPicPr>
        <p:blipFill rotWithShape="1">
          <a:blip r:embed="rId3"/>
          <a:srcRect t="13598"/>
          <a:stretch/>
        </p:blipFill>
        <p:spPr>
          <a:xfrm>
            <a:off x="837993" y="4077072"/>
            <a:ext cx="10403952" cy="1826082"/>
          </a:xfrm>
          <a:prstGeom prst="rect">
            <a:avLst/>
          </a:prstGeom>
        </p:spPr>
      </p:pic>
    </p:spTree>
    <p:extLst>
      <p:ext uri="{BB962C8B-B14F-4D97-AF65-F5344CB8AC3E}">
        <p14:creationId xmlns:p14="http://schemas.microsoft.com/office/powerpoint/2010/main" val="1436794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345305"/>
            <a:ext cx="11299056"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623392" y="1503053"/>
            <a:ext cx="11177696" cy="4051750"/>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ثانياً : خصائص نظام المعلومات الإدارية : </a:t>
            </a:r>
            <a:r>
              <a:rPr lang="ar-EG" sz="1600" kern="0" dirty="0">
                <a:solidFill>
                  <a:srgbClr val="000000"/>
                </a:solidFill>
                <a:effectLst/>
                <a:latin typeface="Alexandria" pitchFamily="2" charset="-78"/>
                <a:ea typeface="Times New Roman" panose="02020603050405020304" pitchFamily="18" charset="0"/>
                <a:cs typeface="Alexandria" pitchFamily="2" charset="-78"/>
              </a:rPr>
              <a:t>يتصف النظام بمجموعة من الخصائص يمكن تحديد أهمها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هدف النظام : </a:t>
            </a:r>
            <a:r>
              <a:rPr lang="ar-EG" sz="1600" kern="0" dirty="0">
                <a:solidFill>
                  <a:srgbClr val="000000"/>
                </a:solidFill>
                <a:effectLst/>
                <a:latin typeface="Alexandria" pitchFamily="2" charset="-78"/>
                <a:ea typeface="Times New Roman" panose="02020603050405020304" pitchFamily="18" charset="0"/>
                <a:cs typeface="Alexandria" pitchFamily="2" charset="-78"/>
              </a:rPr>
              <a:t>لابد أن يكون لكل نظام هدف يسعى إلى تحقيقه وإلا لا مبرر لوجوده و بعد تحديد الهدف العام للنظام يمكن أن نحدد الأهداف الفرعية لكل عنصر من العناصر المكونة للنظام التي يجب أن تعمل معا وبتناسق تام ليحقق كل عنصر هدفه الذي يسهم في تحقيق الهدف العام لنظام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على سبيل المثال المدرسة لديها هدف عام هو خريج جيد  وتقديم خدمات وكل مرحلة تعليمية لها هدف ، حيث مجموع أهداف هذه المرحلة تمثل الهدف العام للمؤسسة التعليمية.</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مستويات النظام : </a:t>
            </a:r>
            <a:r>
              <a:rPr lang="ar-EG" sz="1600" kern="0" dirty="0">
                <a:solidFill>
                  <a:srgbClr val="000000"/>
                </a:solidFill>
                <a:effectLst/>
                <a:latin typeface="Alexandria" pitchFamily="2" charset="-78"/>
                <a:ea typeface="Times New Roman" panose="02020603050405020304" pitchFamily="18" charset="0"/>
                <a:cs typeface="Alexandria" pitchFamily="2" charset="-78"/>
              </a:rPr>
              <a:t>يحتوي كل نظام في الكون على عدد من النظم الفرعية مجموعها يمثل النظام الكلي العام ويفضل أن نحدد النظام العام ثم نحدد النظم الفرعية بداخله ومخرجات كل نظام فرعي تكون مدخلات لنظام فرعي آخر كما أن انتقال مخرجات أي نظام فرعي لتصبح مدخلات لنظام فرعي آخر يتم عبر حدود كل نظام فرعي مثال مخرجات المرحلة الابتدائية هي مدخلات المرحلة الاعدادية وهكذا حتي الجامعة.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17697" y="5953735"/>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036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8338" y="1196753"/>
            <a:ext cx="11515326" cy="50958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338336" y="1196753"/>
            <a:ext cx="11438233" cy="4821192"/>
          </a:xfrm>
          <a:prstGeom prst="rect">
            <a:avLst/>
          </a:prstGeom>
          <a:noFill/>
        </p:spPr>
        <p:txBody>
          <a:bodyPr wrap="square" rtlCol="0">
            <a:spAutoFit/>
          </a:bodyPr>
          <a:lstStyle/>
          <a:p>
            <a:pPr algn="just" rtl="1">
              <a:lnSpc>
                <a:spcPct val="15000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3. الكلية والشمول : </a:t>
            </a:r>
            <a:r>
              <a:rPr lang="ar-EG" kern="0" dirty="0">
                <a:solidFill>
                  <a:srgbClr val="000000"/>
                </a:solidFill>
                <a:effectLst/>
                <a:latin typeface="Alexandria" pitchFamily="2" charset="-78"/>
                <a:ea typeface="Times New Roman" panose="02020603050405020304" pitchFamily="18" charset="0"/>
                <a:cs typeface="Alexandria" pitchFamily="2" charset="-78"/>
              </a:rPr>
              <a:t>أن النظام ككل واحد ليس مجرد مجموع أجزائه وعناصره أنه في الواقع نتاج تفاعل الأجزاء والمكونات والأجزاء وينتج منها نظاما يقوم على قاعدة التفاعل والتكامل المتبادل لمكوناته وعناصره أو نظمه الفرعية .كما يجب النظر إلى كل نظام فرعي على انه جزء من كل أي التأكيد على النظرة الكلية والابتعاد عن النظرة الجزئية في علاقة أجزاء النظام بالنظام الكلي .</a:t>
            </a:r>
          </a:p>
          <a:p>
            <a:pPr algn="just" rtl="1">
              <a:lnSpc>
                <a:spcPct val="15000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4. التكيف : </a:t>
            </a:r>
            <a:r>
              <a:rPr lang="ar-EG" kern="0" dirty="0">
                <a:solidFill>
                  <a:srgbClr val="000000"/>
                </a:solidFill>
                <a:effectLst/>
                <a:latin typeface="Alexandria" pitchFamily="2" charset="-78"/>
                <a:ea typeface="Times New Roman" panose="02020603050405020304" pitchFamily="18" charset="0"/>
                <a:cs typeface="Alexandria" pitchFamily="2" charset="-78"/>
              </a:rPr>
              <a:t>يقصد به قدرة النظام على الاستجابة لمتغيرات البيئة الخارجية، والنظم المفتوحة وشبة المفتوحة تمتاز بقدرتها على الاستجابة لمتغيرات البيئة الخارجية وتعتبر النظم شبه المفتوحة أكثر قدرة على التكيف والوصول على حالة التوازن من خلال علاقتها بالبيئة الخارجية وذلك بسبب قدرتها على السيطرة على متغيرات البيئة الخارجية من خلال عملية التغذية العكسية والرقابة .</a:t>
            </a:r>
          </a:p>
          <a:p>
            <a:pPr algn="just" rtl="1">
              <a:lnSpc>
                <a:spcPct val="150000"/>
              </a:lnSpc>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5. حدود النظام : </a:t>
            </a:r>
            <a:r>
              <a:rPr lang="ar-EG" kern="0" dirty="0">
                <a:solidFill>
                  <a:srgbClr val="000000"/>
                </a:solidFill>
                <a:effectLst/>
                <a:latin typeface="Alexandria" pitchFamily="2" charset="-78"/>
                <a:ea typeface="Times New Roman" panose="02020603050405020304" pitchFamily="18" charset="0"/>
                <a:cs typeface="Alexandria" pitchFamily="2" charset="-78"/>
              </a:rPr>
              <a:t>للنظم حدود افتراضية أو تنظيمية، وكل نظام بما في ذلك نظام المعلومات يعمل ضمن أطار تنظيمي معين وأن كل ما هو خارج  عن النظام يمثل البيئة الخارجية . وإن تحديد حدود النظام يساعدنا في تحديد الصورة الكلية للنظام ، وحدود النظام تجعل من السهل دراسته وتحليله .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11175" y="5998733"/>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3339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1" y="1007102"/>
            <a:ext cx="11343496" cy="53649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466734" y="975732"/>
            <a:ext cx="11378793" cy="5364930"/>
          </a:xfrm>
          <a:prstGeom prst="rect">
            <a:avLst/>
          </a:prstGeom>
          <a:noFill/>
        </p:spPr>
        <p:txBody>
          <a:bodyPr wrap="square" rtlCol="0">
            <a:spAutoFit/>
          </a:bodyPr>
          <a:lstStyle/>
          <a:p>
            <a:pPr algn="ctr"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البيانات ، المعلومات ، المعرفة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البيانات</a:t>
            </a:r>
            <a:r>
              <a:rPr lang="ar-EG" sz="1600" kern="0" dirty="0">
                <a:solidFill>
                  <a:srgbClr val="000000"/>
                </a:solidFill>
                <a:effectLst/>
                <a:latin typeface="Alexandria" pitchFamily="2" charset="-78"/>
                <a:ea typeface="Times New Roman" panose="02020603050405020304" pitchFamily="18" charset="0"/>
                <a:cs typeface="Alexandria" pitchFamily="2" charset="-78"/>
              </a:rPr>
              <a:t> </a:t>
            </a:r>
            <a:r>
              <a:rPr lang="en-GB" sz="1600" b="1" kern="0" dirty="0">
                <a:solidFill>
                  <a:srgbClr val="000000"/>
                </a:solidFill>
                <a:effectLst/>
                <a:latin typeface="Alexandria" pitchFamily="2" charset="-78"/>
                <a:ea typeface="Times New Roman" panose="02020603050405020304" pitchFamily="18" charset="0"/>
                <a:cs typeface="Alexandria" pitchFamily="2" charset="-78"/>
              </a:rPr>
              <a:t>Data</a:t>
            </a:r>
            <a:r>
              <a:rPr lang="ar-EG" sz="1600" b="1" kern="0" dirty="0">
                <a:solidFill>
                  <a:srgbClr val="000000"/>
                </a:solidFill>
                <a:effectLst/>
                <a:latin typeface="Alexandria" pitchFamily="2" charset="-78"/>
                <a:ea typeface="Times New Roman" panose="02020603050405020304" pitchFamily="18" charset="0"/>
                <a:cs typeface="Alexandria" pitchFamily="2" charset="-78"/>
              </a:rPr>
              <a:t>: </a:t>
            </a:r>
            <a:r>
              <a:rPr lang="ar-EG" sz="1600" kern="0" dirty="0">
                <a:solidFill>
                  <a:srgbClr val="000000"/>
                </a:solidFill>
                <a:effectLst/>
                <a:latin typeface="Alexandria" pitchFamily="2" charset="-78"/>
                <a:ea typeface="Times New Roman" panose="02020603050405020304" pitchFamily="18" charset="0"/>
                <a:cs typeface="Alexandria" pitchFamily="2" charset="-78"/>
              </a:rPr>
              <a:t>هي مواد وحقائق خام أولية ليست ذات قيمة بشكلها الأولي ما لم تتحول إلى معلومات مفهومة ومفيدة، أو هي (مجموعة من الحقائق والمشاهدات قد تكون أرقاما أو كلمات أو رموز أو حروفًا) ومن الأمثلة على ذلك كميات الإنتاج ، حجم المبيعات، أسماء الطلبة، أعداد الطلبة. ويمكن أن تجمع عن طريق الملاحظة أو المشاهدة وتخزن بأسلوب معين ويمكن أن تعبر عن حقائق حالية أو تاريخية أو مستقبلية.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المعلومات :</a:t>
            </a:r>
            <a:r>
              <a:rPr lang="en-GB" sz="1600" b="1" kern="0" dirty="0">
                <a:solidFill>
                  <a:srgbClr val="000000"/>
                </a:solidFill>
                <a:effectLst/>
                <a:latin typeface="Alexandria" pitchFamily="2" charset="-78"/>
                <a:ea typeface="Times New Roman" panose="02020603050405020304" pitchFamily="18" charset="0"/>
                <a:cs typeface="Alexandria" pitchFamily="2" charset="-78"/>
              </a:rPr>
              <a:t>Information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هي مجموعة من البيانات المنظمة والمنسقة ، أو هي بيانات تمت معالجتها ثم تطبيقها وتحليلها وتنظيمها وتلخيصها بشكل يسمح باستخدامها والاستفادة منها حيث أصبحت ذات معنى لمستخدميها .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المعرفة : </a:t>
            </a:r>
            <a:r>
              <a:rPr lang="en-GB" sz="1600" b="1" kern="0" dirty="0">
                <a:solidFill>
                  <a:srgbClr val="000000"/>
                </a:solidFill>
                <a:effectLst/>
                <a:latin typeface="Alexandria" pitchFamily="2" charset="-78"/>
                <a:ea typeface="Times New Roman" panose="02020603050405020304" pitchFamily="18" charset="0"/>
                <a:cs typeface="Alexandria" pitchFamily="2" charset="-78"/>
              </a:rPr>
              <a:t>Knowledge</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هي عبارة عن معلومات تم تنظيمها ومعالجتها لتحويلها إلى خبرة أو معرفة مبتكرة لا تعرف عنها شيء من قبل ، أو تصف شيئا يوسع من معارفنا السابقة أو يعدل منها ، أو هي الحصيلة النهائية لاستخدام المعلومات من قبل صناع القرار والمستخدمين الذين يحولون المعلومات إلى معرفة و عمل مثمر يخدمهم و يخدم مجتمعهم ، فإنتاج منتج لأول مرة أو ابتكار طريق جديدة في التسويق أو الإنتاج يعبر عنه بالمعرفة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249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11175" y="609297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234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4083" y="1196752"/>
            <a:ext cx="11563836" cy="4968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510150" y="1424707"/>
            <a:ext cx="11171700" cy="3990195"/>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ثالثاً : نظام المعلومات الإدارية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يعرف نظام المعلومات الإدارية : " بأنه مجموعة من العناصر المتداخلة أو المتفاعلة بعضها البعض مثل أنواع البيانات والمعلومات وتعمل على معالجتها وتخزينها وبثها وتوزيعها على المستفيدين (المدراء - الموظفين) لغرض دعم عملية اتخاذ القرار ، وليس شرطا أن يكون نظام المعلومات محوسب يمكن أن يكون يدوياً في كل عملياته (الإدخال ، المعالجة ، المخرجات) حيث تستغرق وقتا وجهدًا وتكون أحيانا أقل دقة لذلك ظهرت الحاجة إلى النظم المحوسبة ، وأصبح يطلق مصطلح (نظم المعلومات المحوسبة).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ويمكن تحديد تعريف نظام المعلومات: " بأنه مجموعة من العناصر البشرية والآلية التي تعمل معا على تجميع البيانات ومعالجتها وتحليلها وتبويبها طبقا لقواعد وإجراءات مقننة لأغراض محددة بغرض إتاحتها لصانعي القرارات على شكل معلومات ملائمة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1247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14082" y="578593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6309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1" y="980728"/>
            <a:ext cx="11299057" cy="5184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502032" y="1185879"/>
            <a:ext cx="11068214" cy="4503156"/>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رابعاً : فوائد نظام المعلومات الإدارية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تقدم نظم المعلومات الإدارية العديد من الفوائد لمتخذي القرار كما تساعد العاملين في المنظمة على أدائهم لوظائفهم ، ومن أهم الفوائد التي يمكن أن تقدمها نظم المعلومات الإدارية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1- تقديم المعلومات إلى المستويات الإدارية المختلفة لمساعدتها في اتخاذ القرار</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2- تقديم المعلومات لجميع العاملين لمساعدتهم في أداء أنشطتهم الوظيفية .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3- المساعدة في تقييم أنشطة المنظمة و إجراء عملية الرقابة  .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4- مساعدة المدراء على التنبؤ بالمستقبل بالنسبة لجميع أنشطة المنظم .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5- تحديد قنوات الاتصال بين الوحدات الإدارية المختلفة لتسهيل عملية استرجاع البيانات .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6- حفظ البيانات لغرض إتاحتها عند الحاجة لمستخدميها.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561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90912" y="5785937"/>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7530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1" y="1124744"/>
            <a:ext cx="11282601" cy="5040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9416" y="31522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695400" y="1175058"/>
            <a:ext cx="10888341" cy="4610878"/>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خصائص المعلومات </a:t>
            </a:r>
            <a:r>
              <a:rPr lang="en-GB" b="1" kern="0" dirty="0">
                <a:solidFill>
                  <a:srgbClr val="00B0F0"/>
                </a:solidFill>
                <a:effectLst/>
                <a:latin typeface="Alexandria" pitchFamily="2" charset="-78"/>
                <a:ea typeface="Times New Roman" panose="02020603050405020304" pitchFamily="18" charset="0"/>
                <a:cs typeface="Alexandria" pitchFamily="2" charset="-78"/>
              </a:rPr>
              <a:t>Attribute Of Information Quality </a:t>
            </a:r>
          </a:p>
          <a:p>
            <a:pPr algn="just" rtl="1">
              <a:lnSpc>
                <a:spcPct val="150000"/>
              </a:lnSpc>
              <a:spcAft>
                <a:spcPts val="800"/>
              </a:spcAft>
            </a:pPr>
            <a:r>
              <a:rPr lang="en-GB" kern="0" dirty="0">
                <a:solidFill>
                  <a:srgbClr val="000000"/>
                </a:solidFill>
                <a:effectLst/>
                <a:latin typeface="Alexandria" pitchFamily="2" charset="-78"/>
                <a:ea typeface="Times New Roman" panose="02020603050405020304" pitchFamily="18" charset="0"/>
                <a:cs typeface="Alexandria" pitchFamily="2" charset="-78"/>
              </a:rPr>
              <a:t> </a:t>
            </a:r>
            <a:r>
              <a:rPr lang="ar-EG" b="1" kern="0" dirty="0">
                <a:solidFill>
                  <a:srgbClr val="000000"/>
                </a:solidFill>
                <a:effectLst/>
                <a:latin typeface="Alexandria" pitchFamily="2" charset="-78"/>
                <a:ea typeface="Times New Roman" panose="02020603050405020304" pitchFamily="18" charset="0"/>
                <a:cs typeface="Alexandria" pitchFamily="2" charset="-78"/>
              </a:rPr>
              <a:t>البعد الزمني </a:t>
            </a:r>
            <a:r>
              <a:rPr lang="en-GB" kern="0" dirty="0">
                <a:solidFill>
                  <a:srgbClr val="000000"/>
                </a:solidFill>
                <a:effectLst/>
                <a:latin typeface="Alexandria" pitchFamily="2" charset="-78"/>
                <a:ea typeface="Times New Roman" panose="02020603050405020304" pitchFamily="18" charset="0"/>
                <a:cs typeface="Alexandria" pitchFamily="2" charset="-78"/>
              </a:rPr>
              <a:t>Temporal dimension </a:t>
            </a:r>
            <a:r>
              <a:rPr lang="ar-EG" kern="0" dirty="0">
                <a:solidFill>
                  <a:srgbClr val="000000"/>
                </a:solidFill>
                <a:effectLst/>
                <a:latin typeface="Alexandria" pitchFamily="2" charset="-78"/>
                <a:ea typeface="Times New Roman" panose="02020603050405020304" pitchFamily="18" charset="0"/>
                <a:cs typeface="Alexandria" pitchFamily="2" charset="-78"/>
              </a:rPr>
              <a:t>يتضمن هذا البعد الجوانب التالية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1. التوقيت </a:t>
            </a:r>
            <a:r>
              <a:rPr lang="en-GB" kern="0" dirty="0">
                <a:solidFill>
                  <a:srgbClr val="000000"/>
                </a:solidFill>
                <a:effectLst/>
                <a:latin typeface="Alexandria" pitchFamily="2" charset="-78"/>
                <a:ea typeface="Times New Roman" panose="02020603050405020304" pitchFamily="18" charset="0"/>
                <a:cs typeface="Alexandria" pitchFamily="2" charset="-78"/>
              </a:rPr>
              <a:t>Time Lines </a:t>
            </a:r>
            <a:r>
              <a:rPr lang="ar-EG" kern="0" dirty="0">
                <a:solidFill>
                  <a:srgbClr val="000000"/>
                </a:solidFill>
                <a:effectLst/>
                <a:latin typeface="Alexandria" pitchFamily="2" charset="-78"/>
                <a:ea typeface="Times New Roman" panose="02020603050405020304" pitchFamily="18" charset="0"/>
                <a:cs typeface="Alexandria" pitchFamily="2" charset="-78"/>
              </a:rPr>
              <a:t>ويقصد به توفير المعلومات في الزمن المناسب لمتخذ القرار وقد تكون المعلومة مفيدة في الزمن الحاضر ولكن قد تفقد أهميتها بعد زمن قليل لذا على المدير أن يكون قادرًا على الحصول على معلومات في وقت الحاجة إليها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2. الحداثة </a:t>
            </a:r>
            <a:r>
              <a:rPr lang="en-GB" kern="0" dirty="0">
                <a:solidFill>
                  <a:srgbClr val="000000"/>
                </a:solidFill>
                <a:effectLst/>
                <a:latin typeface="Alexandria" pitchFamily="2" charset="-78"/>
                <a:ea typeface="Times New Roman" panose="02020603050405020304" pitchFamily="18" charset="0"/>
                <a:cs typeface="Alexandria" pitchFamily="2" charset="-78"/>
              </a:rPr>
              <a:t>Currently  </a:t>
            </a:r>
            <a:r>
              <a:rPr lang="ar-EG" kern="0" dirty="0">
                <a:solidFill>
                  <a:srgbClr val="000000"/>
                </a:solidFill>
                <a:effectLst/>
                <a:latin typeface="Alexandria" pitchFamily="2" charset="-78"/>
                <a:ea typeface="Times New Roman" panose="02020603050405020304" pitchFamily="18" charset="0"/>
                <a:cs typeface="Alexandria" pitchFamily="2" charset="-78"/>
              </a:rPr>
              <a:t>أي يجب أن تكون المعلومات متجددة وحديثة للاستفادة منها عند تقديمها لمتخذ القرار حيث تلعب الحداثة دورا هاما في جودة المعلومات إذ تقل قيمة المعلومات بتقادمها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3. الفترة الزمنية </a:t>
            </a:r>
            <a:r>
              <a:rPr lang="en-GB" kern="0" dirty="0">
                <a:solidFill>
                  <a:srgbClr val="000000"/>
                </a:solidFill>
                <a:effectLst/>
                <a:latin typeface="Alexandria" pitchFamily="2" charset="-78"/>
                <a:ea typeface="Times New Roman" panose="02020603050405020304" pitchFamily="18" charset="0"/>
                <a:cs typeface="Alexandria" pitchFamily="2" charset="-78"/>
              </a:rPr>
              <a:t>Time Period </a:t>
            </a:r>
            <a:r>
              <a:rPr lang="ar-EG" kern="0" dirty="0">
                <a:solidFill>
                  <a:srgbClr val="000000"/>
                </a:solidFill>
                <a:effectLst/>
                <a:latin typeface="Alexandria" pitchFamily="2" charset="-78"/>
                <a:ea typeface="Times New Roman" panose="02020603050405020304" pitchFamily="18" charset="0"/>
                <a:cs typeface="Alexandria" pitchFamily="2" charset="-78"/>
              </a:rPr>
              <a:t>ويقصد بها الفترة الزمنية المطلوب توفير معلومات عنها، على سبيل المثال يحتاج المدير معلومات عن حجم المبيعات للسنوات الخمس الماضية، فالمعلومات الملائمة هي التي تغطي الفترة الزمنية المطلوب الاستعلام عنه.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9996" y="48401"/>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11175" y="578593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2930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052736"/>
            <a:ext cx="11569650" cy="53192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335580" y="964837"/>
            <a:ext cx="11520839" cy="5037276"/>
          </a:xfrm>
          <a:prstGeom prst="rect">
            <a:avLst/>
          </a:prstGeom>
          <a:noFill/>
        </p:spPr>
        <p:txBody>
          <a:bodyPr wrap="square" rtlCol="0">
            <a:spAutoFit/>
          </a:bodyPr>
          <a:lstStyle/>
          <a:p>
            <a:pPr algn="just" rtl="1">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بعد المضمون (المحتوى) </a:t>
            </a:r>
            <a:r>
              <a:rPr lang="en-GB" b="1" kern="0" dirty="0">
                <a:solidFill>
                  <a:srgbClr val="000000"/>
                </a:solidFill>
                <a:effectLst/>
                <a:latin typeface="Alexandria" pitchFamily="2" charset="-78"/>
                <a:ea typeface="Times New Roman" panose="02020603050405020304" pitchFamily="18" charset="0"/>
                <a:cs typeface="Alexandria" pitchFamily="2" charset="-78"/>
              </a:rPr>
              <a:t>Content Dimension  </a:t>
            </a:r>
            <a:r>
              <a:rPr lang="ar-EG" kern="0" dirty="0">
                <a:solidFill>
                  <a:srgbClr val="000000"/>
                </a:solidFill>
                <a:effectLst/>
                <a:latin typeface="Alexandria" pitchFamily="2" charset="-78"/>
                <a:ea typeface="Times New Roman" panose="02020603050405020304" pitchFamily="18" charset="0"/>
                <a:cs typeface="Alexandria" pitchFamily="2" charset="-78"/>
              </a:rPr>
              <a:t>ويتضمن هذا البعد الجوانب التالية :-</a:t>
            </a:r>
          </a:p>
          <a:p>
            <a:pPr algn="just" rtl="1">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1- الدقة </a:t>
            </a:r>
            <a:r>
              <a:rPr lang="en-GB" b="1" kern="0" dirty="0">
                <a:solidFill>
                  <a:srgbClr val="000000"/>
                </a:solidFill>
                <a:effectLst/>
                <a:latin typeface="Alexandria" pitchFamily="2" charset="-78"/>
                <a:ea typeface="Times New Roman" panose="02020603050405020304" pitchFamily="18" charset="0"/>
                <a:cs typeface="Alexandria" pitchFamily="2" charset="-78"/>
              </a:rPr>
              <a:t>Accuracy  </a:t>
            </a:r>
            <a:r>
              <a:rPr lang="ar-EG" kern="0" dirty="0">
                <a:solidFill>
                  <a:srgbClr val="000000"/>
                </a:solidFill>
                <a:effectLst/>
                <a:latin typeface="Alexandria" pitchFamily="2" charset="-78"/>
                <a:ea typeface="Times New Roman" panose="02020603050405020304" pitchFamily="18" charset="0"/>
                <a:cs typeface="Alexandria" pitchFamily="2" charset="-78"/>
              </a:rPr>
              <a:t>ويقصد به خلو المعلومات من الأخطاء حيث أن دقة المعلومات تساهم في جودة القرار، ما تعمل على تجنب القرارات الخاطئة وتقلل من التكلفة وإهدار الوقت ويختلف مدى الدقة في المعلومات المطلوبة حسب الحاجة إلى الاستخدام وطبيعة المشكلة .</a:t>
            </a:r>
          </a:p>
          <a:p>
            <a:pPr algn="just" rtl="1">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2- الصدق والثبات </a:t>
            </a:r>
            <a:r>
              <a:rPr lang="en-GB" b="1" kern="0" dirty="0">
                <a:solidFill>
                  <a:srgbClr val="000000"/>
                </a:solidFill>
                <a:effectLst/>
                <a:latin typeface="Alexandria" pitchFamily="2" charset="-78"/>
                <a:ea typeface="Times New Roman" panose="02020603050405020304" pitchFamily="18" charset="0"/>
                <a:cs typeface="Alexandria" pitchFamily="2" charset="-78"/>
              </a:rPr>
              <a:t>Validity Reliability  </a:t>
            </a:r>
            <a:r>
              <a:rPr lang="ar-EG" kern="0" dirty="0">
                <a:solidFill>
                  <a:srgbClr val="000000"/>
                </a:solidFill>
                <a:effectLst/>
                <a:latin typeface="Alexandria" pitchFamily="2" charset="-78"/>
                <a:ea typeface="Times New Roman" panose="02020603050405020304" pitchFamily="18" charset="0"/>
                <a:cs typeface="Alexandria" pitchFamily="2" charset="-78"/>
              </a:rPr>
              <a:t>هي إعطاء المعلومات نفس النتائج التي أعطتها في كل مرة استخدمت فيها وأن تكون المعلومات التي يقدمها النظام تمتاز بالصدق والواقعية و تتطابق مع معطيات الواقع شكلا ومضمونًا وتوجهًا .</a:t>
            </a:r>
          </a:p>
          <a:p>
            <a:pPr algn="just" rtl="1">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3- الملائمة </a:t>
            </a:r>
            <a:r>
              <a:rPr lang="en-GB" b="1" kern="0" dirty="0">
                <a:solidFill>
                  <a:srgbClr val="000000"/>
                </a:solidFill>
                <a:effectLst/>
                <a:latin typeface="Alexandria" pitchFamily="2" charset="-78"/>
                <a:ea typeface="Times New Roman" panose="02020603050405020304" pitchFamily="18" charset="0"/>
                <a:cs typeface="Alexandria" pitchFamily="2" charset="-78"/>
              </a:rPr>
              <a:t>Relevancy</a:t>
            </a:r>
            <a:r>
              <a:rPr lang="en-GB" kern="0" dirty="0">
                <a:solidFill>
                  <a:srgbClr val="000000"/>
                </a:solidFill>
                <a:effectLst/>
                <a:latin typeface="Alexandria" pitchFamily="2" charset="-78"/>
                <a:ea typeface="Times New Roman" panose="02020603050405020304" pitchFamily="18" charset="0"/>
                <a:cs typeface="Alexandria" pitchFamily="2" charset="-78"/>
              </a:rPr>
              <a:t> </a:t>
            </a:r>
            <a:r>
              <a:rPr lang="ar-EG" kern="0" dirty="0">
                <a:solidFill>
                  <a:srgbClr val="000000"/>
                </a:solidFill>
                <a:effectLst/>
                <a:latin typeface="Alexandria" pitchFamily="2" charset="-78"/>
                <a:ea typeface="Times New Roman" panose="02020603050405020304" pitchFamily="18" charset="0"/>
                <a:cs typeface="Alexandria" pitchFamily="2" charset="-78"/>
              </a:rPr>
              <a:t>أن تكون المعلومات ملائمة ووثيقة الصلة ولها دور في تحسين عملية اتخاذ القرار، ولا بد أن تكون ملائمة للموضوع و لها صلة بالمشكلة المراد اتخاذ قرار بشأنها .</a:t>
            </a:r>
          </a:p>
          <a:p>
            <a:pPr algn="just" rtl="1">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4- الشمولية </a:t>
            </a:r>
            <a:r>
              <a:rPr lang="en-GB" b="1" kern="0" dirty="0">
                <a:solidFill>
                  <a:srgbClr val="000000"/>
                </a:solidFill>
                <a:effectLst/>
                <a:latin typeface="Alexandria" pitchFamily="2" charset="-78"/>
                <a:ea typeface="Times New Roman" panose="02020603050405020304" pitchFamily="18" charset="0"/>
                <a:cs typeface="Alexandria" pitchFamily="2" charset="-78"/>
              </a:rPr>
              <a:t>Completeness </a:t>
            </a:r>
            <a:r>
              <a:rPr lang="ar-EG" kern="0" dirty="0">
                <a:solidFill>
                  <a:srgbClr val="000000"/>
                </a:solidFill>
                <a:effectLst/>
                <a:latin typeface="Alexandria" pitchFamily="2" charset="-78"/>
                <a:ea typeface="Times New Roman" panose="02020603050405020304" pitchFamily="18" charset="0"/>
                <a:cs typeface="Alexandria" pitchFamily="2" charset="-78"/>
              </a:rPr>
              <a:t>ويقصد بها قدرة المعلومات على إعطاء صورة كاملة عن المشكلة أو عن الحقائق الظاهرة لموضوع الدراسة مع تقديم بدائل الحلول المختلفة لها حتى تتمكن الإدارة من تأدية وظائفها المختلفة ، وعلى المدير أن يقدر كمية التفاصيل اللازمة عن المشكلة حتى يتجنب الوقوع في بحر من المعلومات ما يسمى (بالإغراق) .</a:t>
            </a:r>
          </a:p>
          <a:p>
            <a:pPr algn="just" rtl="1">
              <a:spcAft>
                <a:spcPts val="800"/>
              </a:spcAft>
            </a:pPr>
            <a:r>
              <a:rPr lang="ar-EG" b="1" kern="0" dirty="0">
                <a:solidFill>
                  <a:srgbClr val="000000"/>
                </a:solidFill>
                <a:effectLst/>
                <a:latin typeface="Alexandria" pitchFamily="2" charset="-78"/>
                <a:ea typeface="Times New Roman" panose="02020603050405020304" pitchFamily="18" charset="0"/>
                <a:cs typeface="Alexandria" pitchFamily="2" charset="-78"/>
              </a:rPr>
              <a:t>5- الإيجاز </a:t>
            </a:r>
            <a:r>
              <a:rPr lang="en-GB" b="1" kern="0" dirty="0">
                <a:solidFill>
                  <a:srgbClr val="000000"/>
                </a:solidFill>
                <a:effectLst/>
                <a:latin typeface="Alexandria" pitchFamily="2" charset="-78"/>
                <a:ea typeface="Times New Roman" panose="02020603050405020304" pitchFamily="18" charset="0"/>
                <a:cs typeface="Alexandria" pitchFamily="2" charset="-78"/>
              </a:rPr>
              <a:t>Conciseness </a:t>
            </a:r>
            <a:r>
              <a:rPr lang="ar-EG" kern="0" dirty="0">
                <a:solidFill>
                  <a:srgbClr val="000000"/>
                </a:solidFill>
                <a:effectLst/>
                <a:latin typeface="Alexandria" pitchFamily="2" charset="-78"/>
                <a:ea typeface="Times New Roman" panose="02020603050405020304" pitchFamily="18" charset="0"/>
                <a:cs typeface="Alexandria" pitchFamily="2" charset="-78"/>
              </a:rPr>
              <a:t>أي تقديم المعلومات اللازمة لكل مستوى إداري وما يتناسب مع متطلباته من المعلومات إذ لا بد من الإيجاز في المستوى الاستراتيجي دون الخوض في كم كبير من المعلومات عن الموضوع ، ويمكن لمحلل النظم أن يساعد المدير على تحقيق هذه المهمة بطريقة منطقية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719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2031" y="5914213"/>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903631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90913" y="1196752"/>
            <a:ext cx="11410176" cy="50173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551385" y="1556792"/>
            <a:ext cx="11161240" cy="3785011"/>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البعد الشكلي </a:t>
            </a:r>
            <a:r>
              <a:rPr lang="en-GB" sz="1600" b="1" kern="0" dirty="0">
                <a:solidFill>
                  <a:srgbClr val="000000"/>
                </a:solidFill>
                <a:effectLst/>
                <a:latin typeface="Alexandria" pitchFamily="2" charset="-78"/>
                <a:ea typeface="Times New Roman" panose="02020603050405020304" pitchFamily="18" charset="0"/>
                <a:cs typeface="Alexandria" pitchFamily="2" charset="-78"/>
              </a:rPr>
              <a:t>Form Dimension  </a:t>
            </a:r>
            <a:r>
              <a:rPr lang="ar-EG" sz="1600" b="1" kern="0" dirty="0">
                <a:solidFill>
                  <a:srgbClr val="000000"/>
                </a:solidFill>
                <a:effectLst/>
                <a:latin typeface="Alexandria" pitchFamily="2" charset="-78"/>
                <a:ea typeface="Times New Roman" panose="02020603050405020304" pitchFamily="18" charset="0"/>
                <a:cs typeface="Alexandria" pitchFamily="2" charset="-78"/>
              </a:rPr>
              <a:t> </a:t>
            </a:r>
            <a:r>
              <a:rPr lang="ar-EG" sz="1600" kern="0" dirty="0">
                <a:solidFill>
                  <a:srgbClr val="000000"/>
                </a:solidFill>
                <a:effectLst/>
                <a:latin typeface="Alexandria" pitchFamily="2" charset="-78"/>
                <a:ea typeface="Times New Roman" panose="02020603050405020304" pitchFamily="18" charset="0"/>
                <a:cs typeface="Alexandria" pitchFamily="2" charset="-78"/>
              </a:rPr>
              <a:t>يتعلق البعد الشكلي بكيف تقدم المعلومة وتكون حاضرة لمن يطلبها ، فهي تتعلق بالإجابة على تساؤل (كيف) ويتضمن الجوانب التالية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 الوضوح</a:t>
            </a:r>
            <a:r>
              <a:rPr lang="en-GB" sz="1600" kern="0" dirty="0">
                <a:solidFill>
                  <a:srgbClr val="000000"/>
                </a:solidFill>
                <a:effectLst/>
                <a:latin typeface="Alexandria" pitchFamily="2" charset="-78"/>
                <a:ea typeface="Times New Roman" panose="02020603050405020304" pitchFamily="18" charset="0"/>
                <a:cs typeface="Alexandria" pitchFamily="2" charset="-78"/>
              </a:rPr>
              <a:t>Clarity  </a:t>
            </a:r>
            <a:r>
              <a:rPr lang="ar-EG" sz="1600" kern="0" dirty="0">
                <a:solidFill>
                  <a:srgbClr val="000000"/>
                </a:solidFill>
                <a:effectLst/>
                <a:latin typeface="Alexandria" pitchFamily="2" charset="-78"/>
                <a:ea typeface="Times New Roman" panose="02020603050405020304" pitchFamily="18" charset="0"/>
                <a:cs typeface="Alexandria" pitchFamily="2" charset="-78"/>
              </a:rPr>
              <a:t>يقصد به تقديم المعلومات بطريقة وشكل يسهل فهمهما من قبل المستخدم كلما أمكن ذلك، بحيث تكون المعلومات واضحة و خالية من الغموض حتى يتمكن المدير من الوصول إلى قرارات صائبة.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2- التنظيم ويقصد به تقديم المعلومات بترتيب وتنسيق ضمن معايير محددة مسبقا كي يتم تعظيم الاستفادة منها.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3- المرونة </a:t>
            </a:r>
            <a:r>
              <a:rPr lang="en-GB" sz="1600" kern="0" dirty="0">
                <a:solidFill>
                  <a:srgbClr val="000000"/>
                </a:solidFill>
                <a:effectLst/>
                <a:latin typeface="Alexandria" pitchFamily="2" charset="-78"/>
                <a:ea typeface="Times New Roman" panose="02020603050405020304" pitchFamily="18" charset="0"/>
                <a:cs typeface="Alexandria" pitchFamily="2" charset="-78"/>
              </a:rPr>
              <a:t>Flexibility  </a:t>
            </a:r>
            <a:r>
              <a:rPr lang="ar-EG" sz="1600" kern="0" dirty="0">
                <a:solidFill>
                  <a:srgbClr val="000000"/>
                </a:solidFill>
                <a:effectLst/>
                <a:latin typeface="Alexandria" pitchFamily="2" charset="-78"/>
                <a:ea typeface="Times New Roman" panose="02020603050405020304" pitchFamily="18" charset="0"/>
                <a:cs typeface="Alexandria" pitchFamily="2" charset="-78"/>
              </a:rPr>
              <a:t>يقصد بها قابلية المعلومات على التكيف لأكثر من مستخدم و أكثر من تطبيق، لذلك يجب أن تكون المعلومات متوفرة بشكل مرن يمكن استخدامه من قبل المستويات الإدارية المختلفة بفاعلية في عملية اتخاذ القرار.</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4- العرض </a:t>
            </a:r>
            <a:r>
              <a:rPr lang="en-GB" sz="1600" kern="0" dirty="0">
                <a:solidFill>
                  <a:srgbClr val="000000"/>
                </a:solidFill>
                <a:effectLst/>
                <a:latin typeface="Alexandria" pitchFamily="2" charset="-78"/>
                <a:ea typeface="Times New Roman" panose="02020603050405020304" pitchFamily="18" charset="0"/>
                <a:cs typeface="Alexandria" pitchFamily="2" charset="-78"/>
              </a:rPr>
              <a:t>Presentation </a:t>
            </a:r>
            <a:r>
              <a:rPr lang="ar-EG" sz="1600" kern="0" dirty="0">
                <a:solidFill>
                  <a:srgbClr val="000000"/>
                </a:solidFill>
                <a:effectLst/>
                <a:latin typeface="Alexandria" pitchFamily="2" charset="-78"/>
                <a:ea typeface="Times New Roman" panose="02020603050405020304" pitchFamily="18" charset="0"/>
                <a:cs typeface="Alexandria" pitchFamily="2" charset="-78"/>
              </a:rPr>
              <a:t>و يقصد به طريقة عرض المعلومات، أي أن تقدم بشكل مناسب كأن تكون مختصرة أو تفصيلية، أو بشكل كمي أو وصفي أو أن تعرض على شكل جداول توضيحية.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1764"/>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90912" y="584245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8902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1" y="1345306"/>
            <a:ext cx="11187938" cy="4819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983432" y="1641651"/>
            <a:ext cx="10513167" cy="3574697"/>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العوامل المؤثرة في تطور نظم المعلومات الإدارية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1- انبثاق ثورة المعلومات المعرفة : نحن نعيش في عصر انفجار المعلومات المعرفة ويعبر عن هذه الثورة النمو المستمر في تكنولوجيا المعلومات وشبكات الاتصالات وتحول العالم إلى قرية صغيرة حيث تتدفق المعلومات من خلال شبكة الانترنت متجاوز الحدود الجغرافية وقيود المكان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2- تكنولوجيا الانترنت والشبكات: إن شبكة الانترنت هي اكبر تقدم تكنولوجي منذ اختراع آلة الطباعة قبل 500 عام . حيث أدى إلى ظهور نماذج أعمال جديدة  مثل التجارة  الكترونية أو الأعمال الكترونية إضافة إلى ظهور مفهوم الشركات الرقمية، حيث ساهم الانترنت في تحسين جودة الخدمة و تقليل كلفة أدائها ، حيث دفعت الشركات إلى إعادة النظر في الكيفية التي تدار بها إعمالها .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2031" y="593590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3085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84654" y="1345306"/>
            <a:ext cx="11299977" cy="4819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551384" y="1928811"/>
            <a:ext cx="11155962" cy="3210494"/>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3- تسارع التغيرات كميا ونوعيا في بيئة الأعمال : حيث تتلاشى الفواصل بين ما هو قديم وبين ما هو جديد. ويظهر هذا التغير بوضوح في البنية التكنولوجية والاقتصادية والاجتماعية المتغيرة في العالم. في ظل هذه التغيرات فان جوهر المنافسة والميزة التنافسية يكمن في قيمة المعلومات الضرورية التي يقوم بإنتاجها نظام المعلومات الإدارية في عالم المنافسة والتطور، وأن قيمة المعلومات لم تعد كافية لوحدها إذا تحتاج إلى مزيج من عناصر ومكونات لإنتاج قيمة مضافة أخرى هي المعرفة ، فالمعرفة ضرورية ووجود نظم المعلومات في منظمات الأعمال هو تعبير عن الوعي بهذه الضرورة.</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4- العولمة : تتضح ظاهرة العولمة في بعدها الاقتصادي من خلال ظهور الشركات الكونية وتزايد تأثير الشركات المتعددة الجنسية والاندماج المتزايد لاقتصاديات العالم المتقدم.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84654" y="5746952"/>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2262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5401" y="1268761"/>
            <a:ext cx="11089231" cy="50127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1139891" y="1273472"/>
            <a:ext cx="10585176" cy="4051750"/>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التقنية في خدمة المعلومات التربوية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تتسابق الدول المتحضرة الي الاستخدام الامثل من الانفجار التقني المتسارع لتقديم خدمات حديثة ودقيقة ويمكن مشاركتها علي قطاع واسع من المهتمين وتتبني وزارات التربية والتعليم انظمة حديثة للمساهمة في توفير معلومات دقيقة ومتاحة من اجل تخطيط تربوي سليم ولعل من احدث هذه الاستخدامات برنامج نظم المعلومات التربوية والذي اعطي شمولية غير مسبوقة للإحصاء التربوي وفي البدء نتعرف علي النظام المسمى اختصارا (</a:t>
            </a:r>
            <a:r>
              <a:rPr lang="en-GB" sz="1600" kern="0" dirty="0">
                <a:solidFill>
                  <a:srgbClr val="000000"/>
                </a:solidFill>
                <a:effectLst/>
                <a:latin typeface="Alexandria" pitchFamily="2" charset="-78"/>
                <a:ea typeface="Times New Roman" panose="02020603050405020304" pitchFamily="18" charset="0"/>
                <a:cs typeface="Alexandria" pitchFamily="2" charset="-78"/>
              </a:rPr>
              <a:t>EMIS) </a:t>
            </a:r>
            <a:r>
              <a:rPr lang="ar-EG" sz="1600" kern="0" dirty="0">
                <a:solidFill>
                  <a:srgbClr val="000000"/>
                </a:solidFill>
                <a:effectLst/>
                <a:latin typeface="Alexandria" pitchFamily="2" charset="-78"/>
                <a:ea typeface="Times New Roman" panose="02020603050405020304" pitchFamily="18" charset="0"/>
                <a:cs typeface="Alexandria" pitchFamily="2" charset="-78"/>
              </a:rPr>
              <a:t>وهو مختصر  لمسمي النظام </a:t>
            </a:r>
            <a:r>
              <a:rPr lang="en-GB" sz="1600" kern="0" dirty="0">
                <a:solidFill>
                  <a:srgbClr val="000000"/>
                </a:solidFill>
                <a:effectLst/>
                <a:latin typeface="Alexandria" pitchFamily="2" charset="-78"/>
                <a:ea typeface="Times New Roman" panose="02020603050405020304" pitchFamily="18" charset="0"/>
                <a:cs typeface="Alexandria" pitchFamily="2" charset="-78"/>
              </a:rPr>
              <a:t>Education   Information Management   System .</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endParaRPr lang="en-GB"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وهو عبارة عن نظام عام ومفتوح المصدر لإدارة المعلومات التربوية، مصمم لجمع البيانات واعداد التقارير التي تساند عملية دعم اتخاذ القرارات الرشيدة، وهو أداه فاعلة في إعداد البيانات الإحصائية الخاصة بقطاع التعليم. بسرعة وبأقل التكاليف مع القدرة على التكيف وفقاً لمتطلبات المستخدمين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07368" y="5771145"/>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2547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1" y="1345306"/>
            <a:ext cx="10851975" cy="4869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11424" y="4031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635430" y="1693526"/>
            <a:ext cx="10585176" cy="3579826"/>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ويهدف  نظام الاحصاء التربوي الي: خلق قاعدة بيانات قادرة على توفير معظم البيانات الإحصائية عن التعليم، وتتضمن معلومات عامة عن المدرسة ومعلومات مفصلة عن الطلبة والشعب وغيرها، ومعلومات عن العاملين في المدرسة من إداريين ومعلمين ومستخدمين متضمنة معلومات عن مؤهلاتهم وخبراتهم وتخصصاتهم وغيرها من المعلومات الحيوية الأخرى وكذلك معلومات عن العاملين في مديريات التعليم بالمناطق التعليمية وديوان عام الوزارة.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هو نظام لجمع البيانات التربوية عن طريق إدخال البيانات من مصادرها «إدارة، مديرية، ديوان عام الوزارة» باستخدام الربط الشبكي، وتخزيـــن ومعالـــجة هذه البيانات وتحويلها لمعلومــــات صحيحة، وموثوق بها، ويتم تزويدها للمخططين.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وتتم الإفادة من المعلومات التربوية في صنع السياسات التعليمية، وفي وضع الخطط القصيرة والمتوسطة المدى ومنها الخطط الخمسية التطويرية، كذلك في صنع القرارات التربوية، وفي مجال الإدارة التربوية والممارسة التعليمية، إضافة الى مجال البحث التربوي.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07368" y="581665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7791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44624" y="1481658"/>
            <a:ext cx="10851975" cy="4674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695401" y="1923555"/>
            <a:ext cx="10585176" cy="2841162"/>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مزايا وأهداف نظام إدارة المعلومات التربوية فتتلخص في الاتي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أن نظام إدارة المعلومات التربوية يتيح للإدارة «التربوية» الوزارة عملية الاستعلام واستخراج تقارير تخص جميع البيانات المدخلة،  كما يسهم في دعم القرارات التربوية ، إذ تهيئ البيانات المختلفة للمعالجة التحليلية سواء الماضية أو الحالية من تحويل البيانات الخام إلى مؤشرات تربوية إحصائية مستخدمين النظم الاحصائية المختلفة.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ويمتاز النظام بسهولة إدخال البيانات وتدقيقها وإدارتها حيث لا يتطلب العمل عليه خبرة حاسوبية سابقة ويتم استرجاع المعلومات بسرعة عالية جداً، كما يحفظ بيانات كل عام دراسي على حدة بحيث يمكن الرجوع إليها وقت الحاجة ويمكن تحديث البيانات والمعلومات خلال العام الدراسي الواحد.</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78515" y="566086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8950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7368" y="1406302"/>
            <a:ext cx="11473457" cy="4759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695401" y="1371392"/>
            <a:ext cx="11185424" cy="4523674"/>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نموذج خطة المدرسة</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المقدمة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إن الإدارة المدرسية عملية أو مجموعة من العمليات التي يتم بمقتضاها تهيئة وتوظيف الإمكانات المادية والبشرية، وتنسيقها، وتوجيهها لتحقيق أهداف التعليم والتعلم، فمن الضروري الاعتماد على عملية التخطيط باعتبارها أسلوبا علميا أو مجموعة من الوسائل التي تستطيع بها المؤسسة التعليمية الكشف عن موقفها الحاضر لرسم سياستها المستقبلية لتحقيق الاستفادة الكاملة من مواردها وإمكاناتها المادية والبشرية من أجل التطوير المستمر لمستوى العملية التعليمية.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وعملية التخطيط هي بداية كل عمل إداري ناجح، وهي العملية التي تسبق اتخاذ أي قرار والمحددة لأولويات التطوير وإجراءاته، ذلك لأنها طريقة من طرق النظر إلى المستقبل في ضوء الحاضر.</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لهذا فإن المدرسة الناجحة، هي التي تخطط لمستقبلها من خلال مشاركة العاملين بها والمستفيدين منها لتبني خطة مدرسية شاملة، بحيث تتضح فيها رؤية المدرسة ورسالتها، من خلال ربط الأهداف المنشودة بمجموعة من الإجراءات مقترنة بمعايير قياس مستوى الأداء للوصول إلى ما تسعى إليه من مستوى أداء متميز.</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119336" y="58136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0814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7368" y="1196752"/>
            <a:ext cx="11473457" cy="5040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407369" y="1065344"/>
            <a:ext cx="11473456" cy="4934043"/>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مفهوم خطة المدرسة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يقصد بخطة المدرسة الوثيقة التي تنتج عن عملية التخطيط للتصور المسـتقبلي للمدرسة ومجموعة العمليات والإجراءات التي ستقوم بها المدرسة خلال فترة زمنية معينة, من أجل توظيف الموارد المادية والبشرية المتاحة لتحقيق رؤيتها ورسالتها وأهدافها على المستوى البعيد والقريب.</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مصادر خطة المدرسة: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يعتمد فريق إعداد الخطة عند وضع خطة المدرسة على مصادر عدة تشمل مجالات العمل الرئيسة الإدارية والفنية، مثل: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فلسفة وأهداف التربية .		- أهداف التعليم في كل مرحلة تعليمية.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الاتجاهات التربوية الحديثة التي تنتهجها المشاريع التطويرية المنفذة بالمدارس.</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جميع العاملين بالمدرسة .		- المشرفون.		- خطة المدرسة السابقة.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نتائج التقويم الذاتي والخارجي للأداء المدرسي وتوصياته.	- الطلاب.</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أولياء أمور الطلاب.		- المناهج الدراسية.	- المبنى المدرسي.  - مؤسسات المجتمع المحلي ومتطلبات سوق العمل.</a:t>
            </a:r>
          </a:p>
        </p:txBody>
      </p:sp>
      <p:sp>
        <p:nvSpPr>
          <p:cNvPr id="4" name="TextBox 3"/>
          <p:cNvSpPr txBox="1"/>
          <p:nvPr/>
        </p:nvSpPr>
        <p:spPr>
          <a:xfrm>
            <a:off x="9057411" y="6434158"/>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82516"/>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07368" y="602302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1269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1" y="1345306"/>
            <a:ext cx="11282601" cy="4819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695401" y="1628800"/>
            <a:ext cx="10873207" cy="4462119"/>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مجالات خطة المدرسة: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يتم بناء خطة المدرسة في ضوء ثلاثة مجالات رئيسة هي : التعلم، والتعليم، والإدارة المدرسية، ويندرج تحت إطار كل مجال من هذه المجالات عدد من العناصر، وببيان ذلك كما يلي:</a:t>
            </a:r>
          </a:p>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أولاً : مجال التعلم: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ويقصد به اكتساب الطلاب المعارف والمهارات وفهمها، والقدرة على تطبيقها، وتكوين اتجاهات وسلوكيات إيجابية نحوها ويشمل هذا المجال العناصر الآتية: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اكتساب الطلاب للمعارف والمهارات.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توظيف الطلاب للمهارات والسلوكيات الإيجابية.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اكتساب الطلاب الاتجاهات والقيم الإيجابية وتوظيفها.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رفع مستويات تحصيل الطلاب وتقدمهم الدراسي.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2031" y="573585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2870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1" y="1345306"/>
            <a:ext cx="11378794" cy="4747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33342" y="4890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1245577" y="1436467"/>
            <a:ext cx="10297143" cy="3985065"/>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ثانيًا : مجال التعليم:</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ويقصد به الأساليب والطرائق والوسائل التي يتم بها تطوير مستوى أداء الطلاب التعليمي ويشمل هذا المجال العناصر الآتية:-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رفع جودة التعليم والتعلم.</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تلبية التدريس لاحتياجات الطلاب.</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فاعلية أساليب التقويم.</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التطوير الذاتي للمعلم.</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فاعلية المعلم الأول (المشرف المقيم).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47079" y="56316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0924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1" y="1345305"/>
            <a:ext cx="11378794"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33342" y="4890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533342" y="1345304"/>
            <a:ext cx="11287403" cy="4462119"/>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ثالثًا: مجال الإدارة المدرسية: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ويقصد بها أداء الكوادر الإدارية التي تعمل على تجويد، وتطوير، وتسيير العمل بالمدرسة من مدير المدرسة ومساعده والمنسق، ويشمل هذا المجال العناصر الآتية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الإشراف على عملية التعليم والتعلم (زيارات صفية، تحليل أعمال طلاب، تحليل نتائج التقويم،...).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الإنماء المهني للعاملين (مشاغل، دورات تدريبية، اجتماعات، ورش عمل، محاضرات، ندوات.....).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رعاية الطلاب (متابعة حضور الطلاب، صحة الطلاب وسلامتهم، تلبية حاجاتهم، تنمية سلوكياتهم واتجاهاتهم....).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العلاقة مع المجتمع المحلي (التواصل مع أولياء الأمور، مجلس الآباء/الأمهات، أنشطة مشتركة مع المجتمع المحلي....).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المبنى المدرسي ( توظيف مرافق المبنى، المحافظة على نظافة المبنى، صيانة المبنى،...).</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المسابقات والمشاريع والبرامج التربوية (مسابقة المحافظة على النظافة والصحة في البيئة المدرسية، برنامج التنمية المعرفية، الاختبارات الوطنية، مسابقات الأنشطة التربوية،.....).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33612" y="5842687"/>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9636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1384" y="1345306"/>
            <a:ext cx="11329441" cy="4892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26705"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623392" y="1301698"/>
            <a:ext cx="11161239" cy="4523674"/>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محتويات خطة المدرسة: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 المقدمة: وتحتوي على:</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تعريف عام بخطة المدرسة وفريق إعداد الخطة: نبذة عن آلية التخطيط بالمدرسة. </a:t>
            </a:r>
          </a:p>
          <a:p>
            <a:pPr marL="285750" indent="-285750" algn="just" rtl="1">
              <a:lnSpc>
                <a:spcPct val="150000"/>
              </a:lnSpc>
              <a:spcAft>
                <a:spcPts val="800"/>
              </a:spcAft>
              <a:buFontTx/>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رؤية المدرسة: بيان تعبر فيه المدرسة عن نظرتها للمستقبل، كيف ترى نفسها في المستقبل، كيف ترى الفئات الذين تخدمهم في المستقبل، فالرؤية هي صورة ملهمة وإيجابية للمستقبل، وتشجع أعضاء المدرسة ومجتمعها على النظر بإيجابية للمستقبل. وتتفاوت الرؤية بحسب ظروف كل مدرسة وطبيعة مجتمعها وتوجهات أفرادها والمستوى العمري لطلابها.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رسالة المدرسة: بيان يحدد الغاية من وجود المدرسة، ما الخدمات التي تقدمها والوظائف والعمليات المحورية التي تقوم بها، من تستهدف، وكيف تخدمهم وتساعدهم، فالرسالة توضح كيف ستحقق المدرسة رؤيتها. وهي تصلح لمدرسة محددة فهي ليست عامة. ويتميز مضمون بيان الرسالة بأنه مركز ومختصر وواضح ويحدد القيم التي تنطلق منها المدرسة في تقديم خدماتها، ويحدد الفئات التي تستفيد من هذه الخدمات.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51650" y="596248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1555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39416" y="1345306"/>
            <a:ext cx="10851975" cy="48850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029949" y="5829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1029949" y="1698495"/>
            <a:ext cx="10513168" cy="4359527"/>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قيم المدرسة: مجموعة القيم التي توجه سلوكيات أفراد المدرسة والمتعاملين معها نحو تحقيق رؤيتها ورسالتها. ومن خلال  الرؤية والرسالة والاهداف والقيم ممكن وضع ما يلي: </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 الأهداف الاستراتيجية للمدرسة: الأهداف المنبثقة من الرؤية والرسالة ويمتد مداها الزمني من ثلاث سنوات فأكثر، ويتم تحقيقها على مراحل من خلال الأهداف والخطط السنوية للمدرسة.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2- المجالات وتشير إلى: الإدارة المدرسية/ التعليم/ التعلم.</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3- الأهداف: وهي النتائج المراد تحقيقها في فترة زمنية محددة.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4- الأسباب: دواعي وضع الهدف (أولويات التطوير).</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5- مؤشرات النجاح: المستوى الذي نسعى للوصول إليه في كل هدف من خلال إجراءات ومؤشرات معينة، وقد يكون المعيار وصفيا وقد يكون رقميا.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6- إجراءات التنفيذ: الأساليب والآليات المتبعة لتحقيق الهدف.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726705" y="561029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767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5401" y="1345306"/>
            <a:ext cx="10851975" cy="4750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26705"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39416" y="1772816"/>
            <a:ext cx="10574574" cy="3887603"/>
          </a:xfrm>
          <a:prstGeom prst="rect">
            <a:avLst/>
          </a:prstGeom>
          <a:noFill/>
        </p:spPr>
        <p:txBody>
          <a:bodyPr wrap="square" rtlCol="0">
            <a:spAutoFit/>
          </a:bodyPr>
          <a:lstStyle/>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7- الدعم اللازم: الوسائل المادية والبشرية المعينة على تحقيق الهدف.</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8- فترة التنفيذ: الفترة الزمنية المتوقعة لتحقيق الهدف.</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9- مسؤولية التنفيذ: الأفراد الذين تناط بهم مسؤولية تنفيذ الإجراءات التي تحقق الهدف سواء أكانوا من داخل المدرسة أم من خارجها.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10- مسؤولية التقويم: الأفراد الذين يقومون بمتابعة مدى تحقق الأهداف وفق معايير النجاح، وتقويمها.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11- التقويم: تخصص لبيان تنفيذ الهدف ومبررات عدم التنفيذ.</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12- كشف الزيارات الإشرافية للإداريين والمعلمين والفنيين: يتضمن الزيارات الإشرافية التي ينفذها مدير المدرسة ومساعده لأعضاء الهيئات الإدارية والتدريسية والفنية، والزيارات الإشرافية التي ينفذها المعلمون الأوائل لأعضاء الهيئة التدريسية، خلال العام الدراسي.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95401" y="553579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6553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5401" y="1345306"/>
            <a:ext cx="10851975" cy="4440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26705"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08713" y="1590355"/>
            <a:ext cx="10574574" cy="3677289"/>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ملخص المحاضرة:-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تناولنا الخريطة التربوية والخريطة المدرسية  من حيث (مفهوم وأهداف ووظائف الخريطة التربوية ومتطلبات إعدادها.</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كما تم تناول مراحل بناء الخريطة التربوية وأوجه المقارنة بين الخريطة التربوية والمدرسية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وكذلك تم تناول نظام ادارة المعلومات التعليمية: (مميزات نظم المعلومات الادارية في المؤسسات التربوية- أهمية نظم المعلومات الادارية - فوائد هذا النظام - مجالات توظيف إدارة نظام المعلومات - أهداف نظام إدارة المعلومات التربوية - إجراءات نظام إدارة المعلومات التربوية - مزايا نظام إدارة المعلومات التربوية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86340" y="5134275"/>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1426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5401" y="1345306"/>
            <a:ext cx="10851975" cy="4440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26705"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39416" y="1772816"/>
            <a:ext cx="10574574" cy="2948884"/>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أسئلة للمناقشة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تناولن</a:t>
            </a:r>
            <a:r>
              <a:rPr lang="ar-EG" kern="0" dirty="0">
                <a:solidFill>
                  <a:srgbClr val="000000"/>
                </a:solidFill>
                <a:latin typeface="Alexandria" pitchFamily="2" charset="-78"/>
                <a:ea typeface="Times New Roman" panose="02020603050405020304" pitchFamily="18" charset="0"/>
                <a:cs typeface="Alexandria" pitchFamily="2" charset="-78"/>
              </a:rPr>
              <a:t>ا</a:t>
            </a:r>
            <a:r>
              <a:rPr lang="ar-EG" kern="0" dirty="0">
                <a:solidFill>
                  <a:srgbClr val="000000"/>
                </a:solidFill>
                <a:effectLst/>
                <a:latin typeface="Alexandria" pitchFamily="2" charset="-78"/>
                <a:ea typeface="Times New Roman" panose="02020603050405020304" pitchFamily="18" charset="0"/>
                <a:cs typeface="Alexandria" pitchFamily="2" charset="-78"/>
              </a:rPr>
              <a:t> الخريطة التربوية والخريطة المدرسية  من حيث (مفهوم وأهداف ووظائف الخريطة التربوية ومتطلبات إعدادها؟</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قارن بين الخريطة التربوية والمدرسية؟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تناول نظام ادارة المعلومات التعليمية بالشرح؟</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قم بتصميم خريطة مدرسية وتناولها بالتوضيح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44624" y="528244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7820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5401" y="1345306"/>
            <a:ext cx="10851975" cy="4440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26705"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5</a:t>
            </a:r>
            <a:endParaRPr lang="en-US" sz="6000" dirty="0">
              <a:ea typeface="Roboto Light" panose="02000000000000000000" pitchFamily="2" charset="0"/>
            </a:endParaRPr>
          </a:p>
        </p:txBody>
      </p:sp>
      <p:sp>
        <p:nvSpPr>
          <p:cNvPr id="48" name="TextBox 47"/>
          <p:cNvSpPr txBox="1"/>
          <p:nvPr/>
        </p:nvSpPr>
        <p:spPr>
          <a:xfrm>
            <a:off x="834101" y="1855652"/>
            <a:ext cx="10574574" cy="1497205"/>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مصادر المحاضرة الرجاء الاطلاع على المصادر التالية</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1-  الكتاب المقر بالتوصيف التخطيط التربوي المعاصر، صالح أحمد عبابنة، دار المسيرة، 2015 ، ط،1 .</a:t>
            </a: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2- الخطيط للتنمية المستدامة، محمد مخلص، حامد الشراري، دار ابن رشد، الرياض ، 2023م.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70519" y="524285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3750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grpSp>
        <p:nvGrpSpPr>
          <p:cNvPr id="3" name="Group 2">
            <a:extLst>
              <a:ext uri="{FF2B5EF4-FFF2-40B4-BE49-F238E27FC236}">
                <a16:creationId xmlns:a16="http://schemas.microsoft.com/office/drawing/2014/main" id="{D439DD4D-B54A-0A94-5350-FFC33B6D2424}"/>
              </a:ext>
            </a:extLst>
          </p:cNvPr>
          <p:cNvGrpSpPr/>
          <p:nvPr/>
        </p:nvGrpSpPr>
        <p:grpSpPr>
          <a:xfrm>
            <a:off x="-1454" y="-9871"/>
            <a:ext cx="12193454" cy="6858000"/>
            <a:chOff x="0" y="0"/>
            <a:chExt cx="12193454" cy="6858000"/>
          </a:xfrm>
        </p:grpSpPr>
        <p:pic>
          <p:nvPicPr>
            <p:cNvPr id="4" name="Picture 3">
              <a:extLst>
                <a:ext uri="{FF2B5EF4-FFF2-40B4-BE49-F238E27FC236}">
                  <a16:creationId xmlns:a16="http://schemas.microsoft.com/office/drawing/2014/main" id="{EF37335B-6B1D-AAE8-2E8D-59BC75B10954}"/>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5" name="Right Triangle 4">
              <a:extLst>
                <a:ext uri="{FF2B5EF4-FFF2-40B4-BE49-F238E27FC236}">
                  <a16:creationId xmlns:a16="http://schemas.microsoft.com/office/drawing/2014/main" id="{D19DBB28-CE46-F2F6-05FE-0C201080BAC4}"/>
                </a:ext>
              </a:extLst>
            </p:cNvPr>
            <p:cNvSpPr/>
            <p:nvPr/>
          </p:nvSpPr>
          <p:spPr>
            <a:xfrm flipH="1">
              <a:off x="6514099" y="3153101"/>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ajawal Medium"/>
                <a:ea typeface="Tajawal Medium"/>
                <a:cs typeface="Tajawal Medium"/>
                <a:sym typeface="Tajawal Medium"/>
              </a:rPr>
              <a:t>Thank You</a:t>
            </a:r>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FBCADABD-11C4-E005-D246-B38167F35ED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57A89C5-ED22-F20E-8CB8-2F40C4F3E93A}"/>
              </a:ext>
            </a:extLst>
          </p:cNvPr>
          <p:cNvSpPr txBox="1"/>
          <p:nvPr/>
        </p:nvSpPr>
        <p:spPr>
          <a:xfrm>
            <a:off x="216798" y="340995"/>
            <a:ext cx="6530008" cy="1200329"/>
          </a:xfrm>
          <a:prstGeom prst="rect">
            <a:avLst/>
          </a:prstGeom>
          <a:noFill/>
        </p:spPr>
        <p:txBody>
          <a:bodyPr wrap="square">
            <a:spAutoFit/>
          </a:bodyPr>
          <a:lstStyle/>
          <a:p>
            <a:pPr marL="0" marR="0" lvl="0" indent="0" algn="ctr" rtl="1">
              <a:spcBef>
                <a:spcPts val="0"/>
              </a:spcBef>
              <a:spcAft>
                <a:spcPts val="0"/>
              </a:spcAft>
              <a:buNone/>
            </a:pPr>
            <a:r>
              <a:rPr lang="ar-SA" sz="3200" b="1" dirty="0">
                <a:solidFill>
                  <a:srgbClr val="00B0F0"/>
                </a:solidFill>
                <a:latin typeface="Alexandria" pitchFamily="2" charset="-78"/>
                <a:cs typeface="Alexandria" pitchFamily="2" charset="-78"/>
                <a:sym typeface="Tajawal Medium"/>
              </a:rPr>
              <a:t>إلى اللقاء في </a:t>
            </a:r>
            <a:r>
              <a:rPr lang="ar-SA" sz="3600" b="1" dirty="0">
                <a:solidFill>
                  <a:srgbClr val="00B0F0"/>
                </a:solidFill>
                <a:latin typeface="Alexandria" pitchFamily="2" charset="-78"/>
                <a:cs typeface="Alexandria" pitchFamily="2" charset="-78"/>
                <a:sym typeface="Tajawal Medium"/>
              </a:rPr>
              <a:t>محاضرات قادمة</a:t>
            </a:r>
          </a:p>
          <a:p>
            <a:pPr marL="0" marR="0" lvl="0" indent="0" algn="ctr" rtl="1">
              <a:spcBef>
                <a:spcPts val="0"/>
              </a:spcBef>
              <a:spcAft>
                <a:spcPts val="0"/>
              </a:spcAft>
              <a:buNone/>
            </a:pPr>
            <a:r>
              <a:rPr lang="ar-SA" sz="3600" b="1" dirty="0">
                <a:solidFill>
                  <a:srgbClr val="00B0F0"/>
                </a:solidFill>
                <a:latin typeface="Alexandria" pitchFamily="2" charset="-78"/>
                <a:cs typeface="Alexandria" pitchFamily="2" charset="-78"/>
                <a:sym typeface="Tajawal Medium"/>
              </a:rPr>
              <a:t>تحياتي </a:t>
            </a:r>
            <a:endParaRPr lang="ar-SA" sz="36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1130138252"/>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1E0106A-5CE8-479E-B1FB-21AE89B41D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5FE9F72-8DCC-4B41-85C9-54ED2653DB6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Theme2</Template>
  <TotalTime>2358</TotalTime>
  <Words>4690</Words>
  <Application>Microsoft Office PowerPoint</Application>
  <PresentationFormat>Widescreen</PresentationFormat>
  <Paragraphs>333</Paragraphs>
  <Slides>38</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38</vt:i4>
      </vt:variant>
    </vt:vector>
  </HeadingPairs>
  <TitlesOfParts>
    <vt:vector size="47" baseType="lpstr">
      <vt:lpstr>Tajawal Medium</vt:lpstr>
      <vt:lpstr>Calibri Light</vt:lpstr>
      <vt:lpstr>Alexandria</vt:lpstr>
      <vt:lpstr>Roboto Light</vt:lpstr>
      <vt:lpstr>Simplified Arabic</vt:lpstr>
      <vt:lpstr>Times New Roman</vt:lpstr>
      <vt:lpstr>Arial</vt:lpstr>
      <vt:lpstr>Calibri</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Dr.Rehab El-shafie</cp:lastModifiedBy>
  <cp:revision>229</cp:revision>
  <dcterms:created xsi:type="dcterms:W3CDTF">2023-04-29T09:08:23Z</dcterms:created>
  <dcterms:modified xsi:type="dcterms:W3CDTF">2024-07-05T14:19:28Z</dcterms:modified>
</cp:coreProperties>
</file>