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3"/>
  </p:notesMasterIdLst>
  <p:sldIdLst>
    <p:sldId id="480" r:id="rId5"/>
    <p:sldId id="276" r:id="rId6"/>
    <p:sldId id="519" r:id="rId7"/>
    <p:sldId id="537" r:id="rId8"/>
    <p:sldId id="539" r:id="rId9"/>
    <p:sldId id="540" r:id="rId10"/>
    <p:sldId id="520" r:id="rId11"/>
    <p:sldId id="503" r:id="rId12"/>
    <p:sldId id="521" r:id="rId13"/>
    <p:sldId id="522" r:id="rId14"/>
    <p:sldId id="515" r:id="rId15"/>
    <p:sldId id="523" r:id="rId16"/>
    <p:sldId id="524" r:id="rId17"/>
    <p:sldId id="525" r:id="rId18"/>
    <p:sldId id="534" r:id="rId19"/>
    <p:sldId id="516" r:id="rId20"/>
    <p:sldId id="517" r:id="rId21"/>
    <p:sldId id="526" r:id="rId22"/>
    <p:sldId id="527" r:id="rId23"/>
    <p:sldId id="528" r:id="rId24"/>
    <p:sldId id="529" r:id="rId25"/>
    <p:sldId id="530" r:id="rId26"/>
    <p:sldId id="531" r:id="rId27"/>
    <p:sldId id="532" r:id="rId28"/>
    <p:sldId id="533" r:id="rId29"/>
    <p:sldId id="535" r:id="rId30"/>
    <p:sldId id="536" r:id="rId31"/>
    <p:sldId id="34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19"/>
            <p14:sldId id="537"/>
            <p14:sldId id="539"/>
            <p14:sldId id="540"/>
            <p14:sldId id="520"/>
            <p14:sldId id="503"/>
            <p14:sldId id="521"/>
            <p14:sldId id="522"/>
            <p14:sldId id="515"/>
            <p14:sldId id="523"/>
            <p14:sldId id="524"/>
            <p14:sldId id="525"/>
            <p14:sldId id="534"/>
            <p14:sldId id="516"/>
            <p14:sldId id="517"/>
            <p14:sldId id="526"/>
            <p14:sldId id="527"/>
            <p14:sldId id="528"/>
            <p14:sldId id="529"/>
            <p14:sldId id="530"/>
            <p14:sldId id="531"/>
            <p14:sldId id="532"/>
            <p14:sldId id="533"/>
            <p14:sldId id="535"/>
            <p14:sldId id="536"/>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62893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36065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3.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by Associate Professor</a:t>
            </a:r>
          </a:p>
          <a:p>
            <a:r>
              <a:rPr lang="en-US" sz="2000" dirty="0">
                <a:latin typeface="Alexandria" charset="0"/>
                <a:cs typeface="Alexandria" charset="0"/>
              </a:rPr>
              <a:t>Ahmed Rageh Ismail</a:t>
            </a:r>
          </a:p>
        </p:txBody>
      </p:sp>
      <p:sp>
        <p:nvSpPr>
          <p:cNvPr id="31" name="TextBox 30"/>
          <p:cNvSpPr txBox="1"/>
          <p:nvPr/>
        </p:nvSpPr>
        <p:spPr>
          <a:xfrm>
            <a:off x="673669" y="2424037"/>
            <a:ext cx="4526304"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Introduction to</a:t>
            </a:r>
          </a:p>
          <a:p>
            <a:r>
              <a:rPr lang="en-US" sz="4400" b="1" dirty="0">
                <a:solidFill>
                  <a:srgbClr val="00B0F0"/>
                </a:solidFill>
                <a:latin typeface="Alexandria" charset="0"/>
                <a:cs typeface="Alexandria" charset="0"/>
              </a:rPr>
              <a:t>Research Methods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a:t>
            </a:r>
          </a:p>
        </p:txBody>
      </p:sp>
      <p:sp>
        <p:nvSpPr>
          <p:cNvPr id="46" name="TextBox 45"/>
          <p:cNvSpPr txBox="1"/>
          <p:nvPr/>
        </p:nvSpPr>
        <p:spPr>
          <a:xfrm>
            <a:off x="329269" y="5104240"/>
            <a:ext cx="3693768" cy="707886"/>
          </a:xfrm>
          <a:prstGeom prst="rect">
            <a:avLst/>
          </a:prstGeom>
          <a:noFill/>
        </p:spPr>
        <p:txBody>
          <a:bodyPr wrap="none" rtlCol="0">
            <a:spAutoFit/>
          </a:bodyPr>
          <a:lstStyle/>
          <a:p>
            <a:r>
              <a:rPr lang="en-US" sz="2000" dirty="0">
                <a:latin typeface="Alexandria" charset="0"/>
                <a:cs typeface="Alexandria" charset="0"/>
              </a:rPr>
              <a:t>MGM333</a:t>
            </a:r>
          </a:p>
          <a:p>
            <a:r>
              <a:rPr lang="en-US" sz="2000" dirty="0">
                <a:latin typeface="Alexandria" charset="0"/>
                <a:cs typeface="Alexandria" charset="0"/>
              </a:rPr>
              <a:t>Introduction to research methods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20404"/>
            <a:ext cx="5821381" cy="523220"/>
          </a:xfrm>
          <a:prstGeom prst="rect">
            <a:avLst/>
          </a:prstGeom>
          <a:noFill/>
        </p:spPr>
        <p:txBody>
          <a:bodyPr wrap="square" rtlCol="0">
            <a:spAutoFit/>
          </a:bodyPr>
          <a:lstStyle/>
          <a:p>
            <a:r>
              <a:rPr lang="en-US" sz="2800" b="1">
                <a:latin typeface="Alexandria" charset="0"/>
                <a:cs typeface="Alexandria" charset="0"/>
              </a:rPr>
              <a:t>Importance and Purpose of Research</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780530" y="2035602"/>
            <a:ext cx="10749220" cy="433862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Research is formalized curiosity.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Purpose of the course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Provide a reference guide for the research process.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Emphasize the essential nature of research skills for business students.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Significance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Facilitates the identification and solution of workplace problems.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pic>
        <p:nvPicPr>
          <p:cNvPr id="2" name="Picture 1">
            <a:extLst>
              <a:ext uri="{FF2B5EF4-FFF2-40B4-BE49-F238E27FC236}">
                <a16:creationId xmlns:a16="http://schemas.microsoft.com/office/drawing/2014/main" id="{428091D1-6549-8648-B5A8-F09C62960CAC}"/>
              </a:ext>
            </a:extLst>
          </p:cNvPr>
          <p:cNvPicPr>
            <a:picLocks noChangeAspect="1"/>
          </p:cNvPicPr>
          <p:nvPr/>
        </p:nvPicPr>
        <p:blipFill>
          <a:blip r:embed="rId3"/>
          <a:stretch>
            <a:fillRect/>
          </a:stretch>
        </p:blipFill>
        <p:spPr>
          <a:xfrm>
            <a:off x="8572444" y="1660934"/>
            <a:ext cx="3566469" cy="221913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20404"/>
            <a:ext cx="5821381" cy="523220"/>
          </a:xfrm>
          <a:prstGeom prst="rect">
            <a:avLst/>
          </a:prstGeom>
          <a:noFill/>
        </p:spPr>
        <p:txBody>
          <a:bodyPr wrap="square" rtlCol="0">
            <a:spAutoFit/>
          </a:bodyPr>
          <a:lstStyle/>
          <a:p>
            <a:r>
              <a:rPr lang="en-US" sz="2800" b="1" dirty="0">
                <a:latin typeface="Alexandria" charset="0"/>
                <a:cs typeface="Alexandria" charset="0"/>
              </a:rPr>
              <a:t>Goals and Approach of the Course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780530" y="2035602"/>
            <a:ext cx="10749220" cy="433862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Aims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Provide insight into the research process.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Present choices and opportunities in research endeavors.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Encourage the development of individual research approaches.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Philosophy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Research as an adventure and a joy.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Promote infinite curiosity and desire to discover the unknown.</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3891707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0780" y="1670781"/>
            <a:ext cx="10749220" cy="46218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20404"/>
            <a:ext cx="5821381" cy="523220"/>
          </a:xfrm>
          <a:prstGeom prst="rect">
            <a:avLst/>
          </a:prstGeom>
          <a:noFill/>
        </p:spPr>
        <p:txBody>
          <a:bodyPr wrap="square" rtlCol="0">
            <a:spAutoFit/>
          </a:bodyPr>
          <a:lstStyle/>
          <a:p>
            <a:r>
              <a:rPr lang="en-US" sz="2800" b="1" dirty="0">
                <a:latin typeface="Alexandria" charset="0"/>
                <a:cs typeface="Alexandria" charset="0"/>
              </a:rPr>
              <a:t>Important Information</a:t>
            </a:r>
          </a:p>
        </p:txBody>
      </p:sp>
      <p:sp>
        <p:nvSpPr>
          <p:cNvPr id="5" name="Rectangle 4"/>
          <p:cNvSpPr/>
          <p:nvPr/>
        </p:nvSpPr>
        <p:spPr>
          <a:xfrm>
            <a:off x="942308" y="8304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747010" y="1846847"/>
            <a:ext cx="10749220" cy="4999317"/>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The trimester is 13 weeks long (including two weeks for the final exam).</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Lecture times and discussion sessions are based on Mecca time for all programs.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The duration of the recorded lecture is 70-90 minutes, and it is uploaded to the Moodle platform.“</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The weekly lecture will be uploaded to Moodle every Saturday at 12 noon, Riyadh time.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Discussion sessions are optional for students, which aims at discussing what was presented in the recorded lecture for that week. (Please check the schedule for the specific time and duration of the course.)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solidFill>
                <a:prstClr val="black"/>
              </a:solidFill>
              <a:latin typeface="Calibri"/>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409652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07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20404"/>
            <a:ext cx="5821381" cy="523220"/>
          </a:xfrm>
          <a:prstGeom prst="rect">
            <a:avLst/>
          </a:prstGeom>
          <a:noFill/>
        </p:spPr>
        <p:txBody>
          <a:bodyPr wrap="square" rtlCol="0">
            <a:spAutoFit/>
          </a:bodyPr>
          <a:lstStyle/>
          <a:p>
            <a:r>
              <a:rPr lang="en-US" sz="2800" b="1" dirty="0">
                <a:latin typeface="Alexandria" charset="0"/>
                <a:cs typeface="Alexandria" charset="0"/>
              </a:rPr>
              <a:t>Important Information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762000" y="2251577"/>
            <a:ext cx="10749220" cy="319164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The first week is an orientation week.</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Everything related to the semester is uploaded to the Moodle page.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A short test with simple general questions for will be uploaded, serving as training on timing and the number of questions.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The short test is uploaded weekly at the same time as the lecture on Saturday of each week at 10 PM, and it remains open for a week, then it closes on the following Saturday at 9 PM."</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758562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0780"/>
            <a:ext cx="10812720" cy="4739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20404"/>
            <a:ext cx="5821381" cy="523220"/>
          </a:xfrm>
          <a:prstGeom prst="rect">
            <a:avLst/>
          </a:prstGeom>
          <a:noFill/>
        </p:spPr>
        <p:txBody>
          <a:bodyPr wrap="square" rtlCol="0">
            <a:spAutoFit/>
          </a:bodyPr>
          <a:lstStyle/>
          <a:p>
            <a:r>
              <a:rPr lang="en-US" sz="2800" b="1" dirty="0">
                <a:latin typeface="Alexandria" charset="0"/>
                <a:cs typeface="Alexandria" charset="0"/>
              </a:rPr>
              <a:t>Important Information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762000" y="2049786"/>
            <a:ext cx="10749220" cy="4867999"/>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The short test questions: MCQ / Matching / true &amp; false / audio questions.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 Answering the short test is considered attendance for the student.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 The short test is worth 8 marks / 8 questions. (Total 80 marks)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 The allowable time for the short test is 24 minutes.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 The final exam will be through Moodle.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 Final exam questions: MCQ / Matching / true &amp; false / audio questions.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 The final exam is 20 marks.</a:t>
            </a:r>
          </a:p>
          <a:p>
            <a:pPr marR="0" lvl="0" algn="l" defTabSz="914400" rtl="0" eaLnBrk="1" fontAlgn="auto" latinLnBrk="0" hangingPunct="1">
              <a:lnSpc>
                <a:spcPct val="90000"/>
              </a:lnSpc>
              <a:spcBef>
                <a:spcPts val="1000"/>
              </a:spcBef>
              <a:spcAft>
                <a:spcPts val="0"/>
              </a:spcAft>
              <a:buClrTx/>
              <a:buSzTx/>
              <a:tabLst/>
              <a:defRPr/>
            </a:pPr>
            <a:endParaRPr lang="en-US" sz="2800" dirty="0">
              <a:solidFill>
                <a:prstClr val="black"/>
              </a:solidFill>
              <a:latin typeface="Calibri"/>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1036701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20404"/>
            <a:ext cx="5821381" cy="523220"/>
          </a:xfrm>
          <a:prstGeom prst="rect">
            <a:avLst/>
          </a:prstGeom>
          <a:noFill/>
        </p:spPr>
        <p:txBody>
          <a:bodyPr wrap="square" rtlCol="0">
            <a:spAutoFit/>
          </a:bodyPr>
          <a:lstStyle/>
          <a:p>
            <a:r>
              <a:rPr lang="en-US" sz="2800" b="1" dirty="0">
                <a:latin typeface="Alexandria" charset="0"/>
                <a:cs typeface="Alexandria" charset="0"/>
              </a:rPr>
              <a:t>The Research Hierarchy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942308" y="2415279"/>
            <a:ext cx="10749220" cy="111415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Figure 0.1 describes relationships between various levels of the research hierarchy.</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pic>
        <p:nvPicPr>
          <p:cNvPr id="2" name="Picture 1">
            <a:extLst>
              <a:ext uri="{FF2B5EF4-FFF2-40B4-BE49-F238E27FC236}">
                <a16:creationId xmlns:a16="http://schemas.microsoft.com/office/drawing/2014/main" id="{7F0C99A0-2080-461B-C931-F40659ED1E36}"/>
              </a:ext>
            </a:extLst>
          </p:cNvPr>
          <p:cNvPicPr>
            <a:picLocks noChangeAspect="1"/>
          </p:cNvPicPr>
          <p:nvPr/>
        </p:nvPicPr>
        <p:blipFill>
          <a:blip r:embed="rId3"/>
          <a:stretch>
            <a:fillRect/>
          </a:stretch>
        </p:blipFill>
        <p:spPr>
          <a:xfrm>
            <a:off x="6418055" y="3272908"/>
            <a:ext cx="5693139" cy="3533098"/>
          </a:xfrm>
          <a:prstGeom prst="rect">
            <a:avLst/>
          </a:prstGeom>
        </p:spPr>
      </p:pic>
    </p:spTree>
    <p:extLst>
      <p:ext uri="{BB962C8B-B14F-4D97-AF65-F5344CB8AC3E}">
        <p14:creationId xmlns:p14="http://schemas.microsoft.com/office/powerpoint/2010/main" val="3143417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589BE49-C817-5108-4F51-B4B6B4ED763F}"/>
              </a:ext>
            </a:extLst>
          </p:cNvPr>
          <p:cNvPicPr>
            <a:picLocks noChangeAspect="1"/>
          </p:cNvPicPr>
          <p:nvPr/>
        </p:nvPicPr>
        <p:blipFill>
          <a:blip r:embed="rId2"/>
          <a:stretch>
            <a:fillRect/>
          </a:stretch>
        </p:blipFill>
        <p:spPr>
          <a:xfrm>
            <a:off x="0" y="1514008"/>
            <a:ext cx="12158818" cy="3792510"/>
          </a:xfrm>
          <a:prstGeom prst="rect">
            <a:avLst/>
          </a:prstGeom>
        </p:spPr>
      </p:pic>
    </p:spTree>
    <p:extLst>
      <p:ext uri="{BB962C8B-B14F-4D97-AF65-F5344CB8AC3E}">
        <p14:creationId xmlns:p14="http://schemas.microsoft.com/office/powerpoint/2010/main" val="12669199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20404"/>
            <a:ext cx="5821381" cy="523220"/>
          </a:xfrm>
          <a:prstGeom prst="rect">
            <a:avLst/>
          </a:prstGeom>
          <a:noFill/>
        </p:spPr>
        <p:txBody>
          <a:bodyPr wrap="square" rtlCol="0">
            <a:spAutoFit/>
          </a:bodyPr>
          <a:lstStyle/>
          <a:p>
            <a:r>
              <a:rPr lang="en-US" sz="2800" b="1" dirty="0">
                <a:latin typeface="Alexandria" charset="0"/>
                <a:cs typeface="Alexandria" charset="0"/>
              </a:rPr>
              <a:t>Paradigms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780530" y="2035602"/>
            <a:ext cx="10749220" cy="395390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Paradigms are 'constellation of beliefs, values, techniques' shared by a scientific community (Kuhn, 1970, 146).</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Provide solutions or exemplars for solving scientific problems (Seale, 1998, 12).</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Paradigms guide the subject, activity, and nature of research outputs (</a:t>
            </a:r>
            <a:r>
              <a:rPr kumimoji="0" lang="en-US" sz="2800" b="0" i="0" u="none" strike="noStrike" kern="1200" cap="none" spc="0" normalizeH="0" baseline="0" noProof="0" dirty="0" err="1">
                <a:ln>
                  <a:noFill/>
                </a:ln>
                <a:solidFill>
                  <a:prstClr val="black"/>
                </a:solidFill>
                <a:effectLst/>
                <a:uLnTx/>
                <a:uFillTx/>
                <a:latin typeface="Calibri"/>
                <a:ea typeface="+mn-ea"/>
                <a:cs typeface="+mn-cs"/>
              </a:rPr>
              <a:t>Corbetta</a:t>
            </a:r>
            <a:r>
              <a:rPr kumimoji="0" lang="en-US" sz="2800" b="0" i="0" u="none" strike="noStrike" kern="1200" cap="none" spc="0" normalizeH="0" baseline="0" noProof="0" dirty="0">
                <a:ln>
                  <a:noFill/>
                </a:ln>
                <a:solidFill>
                  <a:prstClr val="black"/>
                </a:solidFill>
                <a:effectLst/>
                <a:uLnTx/>
                <a:uFillTx/>
                <a:latin typeface="Calibri"/>
                <a:ea typeface="+mn-ea"/>
                <a:cs typeface="+mn-cs"/>
              </a:rPr>
              <a:t>, 2003, 11).</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2941894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750" y="16725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20404"/>
            <a:ext cx="5821381" cy="523220"/>
          </a:xfrm>
          <a:prstGeom prst="rect">
            <a:avLst/>
          </a:prstGeom>
          <a:noFill/>
        </p:spPr>
        <p:txBody>
          <a:bodyPr wrap="square" rtlCol="0">
            <a:spAutoFit/>
          </a:bodyPr>
          <a:lstStyle/>
          <a:p>
            <a:r>
              <a:rPr lang="en-US" sz="2800" b="1" dirty="0">
                <a:latin typeface="Alexandria" charset="0"/>
                <a:cs typeface="Alexandria" charset="0"/>
              </a:rPr>
              <a:t>Paradigms and Methodologies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780530" y="2365382"/>
            <a:ext cx="10749220" cy="2790508"/>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Paradigm implies a methodology;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worldview often dictates research nature.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Ideally, the research question should dictate the nature of the 'asking'.</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1137703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5578F5F-396A-4F35-1543-36AE785CC0DE}"/>
              </a:ext>
            </a:extLst>
          </p:cNvPr>
          <p:cNvPicPr>
            <a:picLocks noChangeAspect="1"/>
          </p:cNvPicPr>
          <p:nvPr/>
        </p:nvPicPr>
        <p:blipFill>
          <a:blip r:embed="rId2"/>
          <a:stretch>
            <a:fillRect/>
          </a:stretch>
        </p:blipFill>
        <p:spPr>
          <a:xfrm>
            <a:off x="2555074" y="119920"/>
            <a:ext cx="7081852" cy="6610662"/>
          </a:xfrm>
          <a:prstGeom prst="rect">
            <a:avLst/>
          </a:prstGeom>
        </p:spPr>
      </p:pic>
    </p:spTree>
    <p:extLst>
      <p:ext uri="{BB962C8B-B14F-4D97-AF65-F5344CB8AC3E}">
        <p14:creationId xmlns:p14="http://schemas.microsoft.com/office/powerpoint/2010/main" val="15231137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62248" y="1522651"/>
            <a:ext cx="10749221" cy="47882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75974"/>
            <a:ext cx="6376532" cy="523220"/>
          </a:xfrm>
          <a:prstGeom prst="rect">
            <a:avLst/>
          </a:prstGeom>
          <a:noFill/>
        </p:spPr>
        <p:txBody>
          <a:bodyPr wrap="square" rtlCol="0">
            <a:spAutoFit/>
          </a:bodyPr>
          <a:lstStyle/>
          <a:p>
            <a:r>
              <a:rPr lang="en-US" sz="2800" b="1" dirty="0">
                <a:latin typeface="Alexandria" charset="0"/>
                <a:cs typeface="Alexandria" charset="0"/>
              </a:rPr>
              <a:t>Paradigm: Positivism vs. Interpretivism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600650" y="2036254"/>
            <a:ext cx="10941778" cy="4601260"/>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Positivism</a:t>
            </a:r>
            <a:r>
              <a:rPr kumimoji="0" lang="en-US" sz="2800" b="0" i="0" u="none" strike="noStrike" kern="1200" cap="none" spc="0" normalizeH="0" baseline="0" noProof="0" dirty="0">
                <a:ln>
                  <a:noFill/>
                </a:ln>
                <a:solidFill>
                  <a:prstClr val="black"/>
                </a:solidFill>
                <a:effectLst/>
                <a:uLnTx/>
                <a:uFillTx/>
                <a:latin typeface="Calibri"/>
                <a:ea typeface="+mn-ea"/>
                <a:cs typeface="+mn-cs"/>
              </a:rPr>
              <a:t>: This paradigm is based on the idea that the social world can be studied with the same scientific methods used in the natural sciences.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Methodology</a:t>
            </a:r>
            <a:r>
              <a:rPr kumimoji="0" lang="en-US" sz="2800" b="0" i="0" u="none" strike="noStrike" kern="1200" cap="none" spc="0" normalizeH="0" baseline="0" noProof="0" dirty="0">
                <a:ln>
                  <a:noFill/>
                </a:ln>
                <a:solidFill>
                  <a:prstClr val="black"/>
                </a:solidFill>
                <a:effectLst/>
                <a:uLnTx/>
                <a:uFillTx/>
                <a:latin typeface="Calibri"/>
                <a:ea typeface="+mn-ea"/>
                <a:cs typeface="+mn-cs"/>
              </a:rPr>
              <a:t>: Uses quantitative methods such as surveys, experiments, and statistical analysis to test hypotheses.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Worldview</a:t>
            </a:r>
            <a:r>
              <a:rPr kumimoji="0" lang="en-US" sz="2800" b="0" i="0" u="none" strike="noStrike" kern="1200" cap="none" spc="0" normalizeH="0" baseline="0" noProof="0" dirty="0">
                <a:ln>
                  <a:noFill/>
                </a:ln>
                <a:solidFill>
                  <a:prstClr val="black"/>
                </a:solidFill>
                <a:effectLst/>
                <a:uLnTx/>
                <a:uFillTx/>
                <a:latin typeface="Calibri"/>
                <a:ea typeface="+mn-ea"/>
                <a:cs typeface="+mn-cs"/>
              </a:rPr>
              <a:t>: Positivists believe in objective reality that can be measured and quantified.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Research Nature</a:t>
            </a:r>
            <a:r>
              <a:rPr kumimoji="0" lang="en-US" sz="2800" b="0" i="0" u="none" strike="noStrike" kern="1200" cap="none" spc="0" normalizeH="0" baseline="0" noProof="0" dirty="0">
                <a:ln>
                  <a:noFill/>
                </a:ln>
                <a:solidFill>
                  <a:prstClr val="black"/>
                </a:solidFill>
                <a:effectLst/>
                <a:uLnTx/>
                <a:uFillTx/>
                <a:latin typeface="Calibri"/>
                <a:ea typeface="+mn-ea"/>
                <a:cs typeface="+mn-cs"/>
              </a:rPr>
              <a:t>: Research under this paradigm seeks to identify general laws and patterns in social behavior through empirical, objective observation and analysis.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698632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9645" y="1504422"/>
            <a:ext cx="11107713" cy="48533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75974"/>
            <a:ext cx="6376532" cy="523220"/>
          </a:xfrm>
          <a:prstGeom prst="rect">
            <a:avLst/>
          </a:prstGeom>
          <a:noFill/>
        </p:spPr>
        <p:txBody>
          <a:bodyPr wrap="square" rtlCol="0">
            <a:spAutoFit/>
          </a:bodyPr>
          <a:lstStyle/>
          <a:p>
            <a:r>
              <a:rPr lang="en-US" sz="2800" b="1" dirty="0">
                <a:latin typeface="Alexandria" charset="0"/>
                <a:cs typeface="Alexandria" charset="0"/>
              </a:rPr>
              <a:t>Paradigm: Positivism vs. Interpretivism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600649" y="2036254"/>
            <a:ext cx="11107713" cy="4601260"/>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Interpretivism</a:t>
            </a:r>
            <a:r>
              <a:rPr kumimoji="0" lang="en-US" sz="2800" b="0" i="0" u="none" strike="noStrike" kern="1200" cap="none" spc="0" normalizeH="0" baseline="0" noProof="0" dirty="0">
                <a:ln>
                  <a:noFill/>
                </a:ln>
                <a:solidFill>
                  <a:prstClr val="black"/>
                </a:solidFill>
                <a:effectLst/>
                <a:uLnTx/>
                <a:uFillTx/>
                <a:latin typeface="Calibri"/>
                <a:ea typeface="+mn-ea"/>
                <a:cs typeface="+mn-cs"/>
              </a:rPr>
              <a:t>: This paradigm emphasizes understanding the subjective meaning of social phenomena from the perspective of those experiencing it.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Methodology</a:t>
            </a:r>
            <a:r>
              <a:rPr kumimoji="0" lang="en-US" sz="2800" b="0" i="0" u="none" strike="noStrike" kern="1200" cap="none" spc="0" normalizeH="0" baseline="0" noProof="0" dirty="0">
                <a:ln>
                  <a:noFill/>
                </a:ln>
                <a:solidFill>
                  <a:prstClr val="black"/>
                </a:solidFill>
                <a:effectLst/>
                <a:uLnTx/>
                <a:uFillTx/>
                <a:latin typeface="Calibri"/>
                <a:ea typeface="+mn-ea"/>
                <a:cs typeface="+mn-cs"/>
              </a:rPr>
              <a:t>: Employs qualitative methods such as interviews, ethnography, and participant observation to gain in-depth insights.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Worldview</a:t>
            </a:r>
            <a:r>
              <a:rPr kumimoji="0" lang="en-US" sz="2800" b="0" i="0" u="none" strike="noStrike" kern="1200" cap="none" spc="0" normalizeH="0" baseline="0" noProof="0" dirty="0">
                <a:ln>
                  <a:noFill/>
                </a:ln>
                <a:solidFill>
                  <a:prstClr val="black"/>
                </a:solidFill>
                <a:effectLst/>
                <a:uLnTx/>
                <a:uFillTx/>
                <a:latin typeface="Calibri"/>
                <a:ea typeface="+mn-ea"/>
                <a:cs typeface="+mn-cs"/>
              </a:rPr>
              <a:t>: Interpretivists believe that reality is socially constructed and can only be understood through the subjective experiences of individuals.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Research Nature</a:t>
            </a:r>
            <a:r>
              <a:rPr kumimoji="0" lang="en-US" sz="2800" b="0" i="0" u="none" strike="noStrike" kern="1200" cap="none" spc="0" normalizeH="0" baseline="0" noProof="0" dirty="0">
                <a:ln>
                  <a:noFill/>
                </a:ln>
                <a:solidFill>
                  <a:prstClr val="black"/>
                </a:solidFill>
                <a:effectLst/>
                <a:uLnTx/>
                <a:uFillTx/>
                <a:latin typeface="Calibri"/>
                <a:ea typeface="+mn-ea"/>
                <a:cs typeface="+mn-cs"/>
              </a:rPr>
              <a:t>: Research focuses on understanding the meaning and context of social phenomena, often prioritizing depth over generalizability.</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3219535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9645" y="1819212"/>
            <a:ext cx="11107713" cy="48533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2635" y="916014"/>
            <a:ext cx="8175351" cy="1384995"/>
          </a:xfrm>
          <a:prstGeom prst="rect">
            <a:avLst/>
          </a:prstGeom>
          <a:noFill/>
        </p:spPr>
        <p:txBody>
          <a:bodyPr wrap="square" rtlCol="0">
            <a:spAutoFit/>
          </a:bodyPr>
          <a:lstStyle/>
          <a:p>
            <a:r>
              <a:rPr lang="en-US" sz="2800" b="1" dirty="0">
                <a:latin typeface="Alexandria" charset="0"/>
                <a:cs typeface="Alexandria" charset="0"/>
              </a:rPr>
              <a:t>Research Question: How do social media platforms influence political engagement among young adults?</a:t>
            </a:r>
            <a:br>
              <a:rPr lang="en-US" sz="2800" b="1" dirty="0">
                <a:latin typeface="Alexandria" charset="0"/>
                <a:cs typeface="Alexandria" charset="0"/>
              </a:rPr>
            </a:b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600649" y="2036254"/>
            <a:ext cx="11107713" cy="4812600"/>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Nature of the 'Asking’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This question could be approached using a mixed-methods strategy, as it involves both the measurement of engagement levels and the exploration of user experiences.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Methodology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Quantitative: Use surveys to measure the frequency and types of political engagement (e.g., signing petitions, attending protests) among young adults who use social media.</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Qualitative: Conduct in-depth interviews to understand how and why young adults engage with political content on social media, and how it affects their political views and actions.</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2827347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750" y="16725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20404"/>
            <a:ext cx="5821381" cy="480131"/>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Qualitative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780530" y="2365382"/>
            <a:ext cx="10749220" cy="2662267"/>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Discussion on narrative analysis and other qualitative methods.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Importance of understanding the context and nuances in qualitative data.</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2341353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7F30E37-CD8F-A491-E326-2DD3E1C7C392}"/>
              </a:ext>
            </a:extLst>
          </p:cNvPr>
          <p:cNvPicPr>
            <a:picLocks noChangeAspect="1"/>
          </p:cNvPicPr>
          <p:nvPr/>
        </p:nvPicPr>
        <p:blipFill>
          <a:blip r:embed="rId2"/>
          <a:stretch>
            <a:fillRect/>
          </a:stretch>
        </p:blipFill>
        <p:spPr>
          <a:xfrm>
            <a:off x="1648048" y="927916"/>
            <a:ext cx="8895903" cy="5409093"/>
          </a:xfrm>
          <a:prstGeom prst="rect">
            <a:avLst/>
          </a:prstGeom>
        </p:spPr>
      </p:pic>
    </p:spTree>
    <p:extLst>
      <p:ext uri="{BB962C8B-B14F-4D97-AF65-F5344CB8AC3E}">
        <p14:creationId xmlns:p14="http://schemas.microsoft.com/office/powerpoint/2010/main" val="5259822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B85F8C8-17DF-ED9F-1DFA-A87B51E9C55B}"/>
              </a:ext>
            </a:extLst>
          </p:cNvPr>
          <p:cNvPicPr>
            <a:picLocks noChangeAspect="1"/>
          </p:cNvPicPr>
          <p:nvPr/>
        </p:nvPicPr>
        <p:blipFill rotWithShape="1">
          <a:blip r:embed="rId2"/>
          <a:srcRect b="8556"/>
          <a:stretch/>
        </p:blipFill>
        <p:spPr>
          <a:xfrm>
            <a:off x="2001853" y="1184223"/>
            <a:ext cx="8188294" cy="5126636"/>
          </a:xfrm>
          <a:prstGeom prst="rect">
            <a:avLst/>
          </a:prstGeom>
        </p:spPr>
      </p:pic>
    </p:spTree>
    <p:extLst>
      <p:ext uri="{BB962C8B-B14F-4D97-AF65-F5344CB8AC3E}">
        <p14:creationId xmlns:p14="http://schemas.microsoft.com/office/powerpoint/2010/main" val="34716897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750" y="1582611"/>
            <a:ext cx="10812720" cy="46586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20404"/>
            <a:ext cx="5821381" cy="523220"/>
          </a:xfrm>
          <a:prstGeom prst="rect">
            <a:avLst/>
          </a:prstGeom>
          <a:noFill/>
        </p:spPr>
        <p:txBody>
          <a:bodyPr wrap="square" rtlCol="0">
            <a:spAutoFit/>
          </a:bodyPr>
          <a:lstStyle/>
          <a:p>
            <a:r>
              <a:rPr lang="en-US" sz="2800" b="1" dirty="0">
                <a:latin typeface="Alexandria" charset="0"/>
                <a:cs typeface="Alexandria" charset="0"/>
              </a:rPr>
              <a:t>Research Methods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721390" y="2051557"/>
            <a:ext cx="10749220" cy="433862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Definition</a:t>
            </a: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Bounded system for empirical investigation, often called a 'strategy'.</a:t>
            </a:r>
          </a:p>
          <a:p>
            <a:pPr marR="0" lvl="0" algn="l" defTabSz="914400" rtl="0"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Research method is defined by the driving purpose, not techniques.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Examples of Research Methods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Case study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Survey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Action research</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536658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750" y="1582611"/>
            <a:ext cx="10812720" cy="46586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20404"/>
            <a:ext cx="5821381" cy="523220"/>
          </a:xfrm>
          <a:prstGeom prst="rect">
            <a:avLst/>
          </a:prstGeom>
          <a:noFill/>
        </p:spPr>
        <p:txBody>
          <a:bodyPr wrap="square" rtlCol="0">
            <a:spAutoFit/>
          </a:bodyPr>
          <a:lstStyle/>
          <a:p>
            <a:r>
              <a:rPr lang="en-US" sz="2800" b="1" dirty="0">
                <a:latin typeface="Alexandria" charset="0"/>
                <a:cs typeface="Alexandria" charset="0"/>
              </a:rPr>
              <a:t>Research Techniques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721390" y="2051557"/>
            <a:ext cx="10749220" cy="435606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Definition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 Individual data collection techniques within a method.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Examples of Techniques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 Interviews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 Questionnaires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 Focus groups</a:t>
            </a:r>
          </a:p>
          <a:p>
            <a:pPr marR="0" lvl="0" algn="l" defTabSz="914400" rtl="0" eaLnBrk="1" fontAlgn="auto" latinLnBrk="0" hangingPunct="1">
              <a:lnSpc>
                <a:spcPct val="90000"/>
              </a:lnSpc>
              <a:spcBef>
                <a:spcPts val="100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pic>
        <p:nvPicPr>
          <p:cNvPr id="2" name="Picture 1">
            <a:extLst>
              <a:ext uri="{FF2B5EF4-FFF2-40B4-BE49-F238E27FC236}">
                <a16:creationId xmlns:a16="http://schemas.microsoft.com/office/drawing/2014/main" id="{2EB8923C-F662-62FB-3C11-3E229194E9AA}"/>
              </a:ext>
            </a:extLst>
          </p:cNvPr>
          <p:cNvPicPr>
            <a:picLocks noChangeAspect="1"/>
          </p:cNvPicPr>
          <p:nvPr/>
        </p:nvPicPr>
        <p:blipFill>
          <a:blip r:embed="rId3"/>
          <a:stretch>
            <a:fillRect/>
          </a:stretch>
        </p:blipFill>
        <p:spPr>
          <a:xfrm>
            <a:off x="6640642" y="3461308"/>
            <a:ext cx="4572000" cy="2616111"/>
          </a:xfrm>
          <a:prstGeom prst="rect">
            <a:avLst/>
          </a:prstGeom>
        </p:spPr>
      </p:pic>
    </p:spTree>
    <p:extLst>
      <p:ext uri="{BB962C8B-B14F-4D97-AF65-F5344CB8AC3E}">
        <p14:creationId xmlns:p14="http://schemas.microsoft.com/office/powerpoint/2010/main" val="2897078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750" y="1582611"/>
            <a:ext cx="10812720" cy="46586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20404"/>
            <a:ext cx="5821381" cy="523220"/>
          </a:xfrm>
          <a:prstGeom prst="rect">
            <a:avLst/>
          </a:prstGeom>
          <a:noFill/>
        </p:spPr>
        <p:txBody>
          <a:bodyPr wrap="square" rtlCol="0">
            <a:spAutoFit/>
          </a:bodyPr>
          <a:lstStyle/>
          <a:p>
            <a:r>
              <a:rPr lang="en-US" sz="2800" b="1" dirty="0">
                <a:latin typeface="Alexandria" charset="0"/>
                <a:cs typeface="Alexandria" charset="0"/>
              </a:rPr>
              <a:t>Research Instruments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721390" y="2141497"/>
            <a:ext cx="10749220" cy="428322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Definition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Device designed or trained to collect necessary data.</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Examples of Instruments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'Pencil and paper' instruments: physical or online questionnaires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'Human' instruments: researchers collecting data in natural settings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Usage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Instruments vary based on the type of research and setting.</a:t>
            </a:r>
          </a:p>
          <a:p>
            <a:pPr marR="0" lvl="0" algn="l" defTabSz="914400" rtl="0" eaLnBrk="1" fontAlgn="auto" latinLnBrk="0" hangingPunct="1">
              <a:lnSpc>
                <a:spcPct val="90000"/>
              </a:lnSpc>
              <a:spcBef>
                <a:spcPts val="100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3708448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750" y="1582611"/>
            <a:ext cx="10812720" cy="46586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Overview of Contents - Part 1</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721390" y="2051557"/>
            <a:ext cx="10749220" cy="428322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Part 1: Starting the Research Process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Focus on generic issues necessary for most research investigations.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Brief discussion of three major research paradigms in the business filed.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Purpose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Provide an overview of current thinking within the field.</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Discuss qualitative and quantitative methodologies and their </a:t>
            </a:r>
            <a:r>
              <a:rPr kumimoji="0" lang="en-US" sz="2800" b="0" i="0" u="none" strike="noStrike" kern="1200" cap="none" spc="0" normalizeH="0" baseline="0" noProof="0" dirty="0" err="1">
                <a:ln>
                  <a:noFill/>
                </a:ln>
                <a:solidFill>
                  <a:prstClr val="black"/>
                </a:solidFill>
                <a:effectLst/>
                <a:uLnTx/>
                <a:uFillTx/>
                <a:latin typeface="Calibri"/>
                <a:ea typeface="+mn-ea"/>
                <a:cs typeface="+mn-cs"/>
              </a:rPr>
              <a:t>rigour</a:t>
            </a:r>
            <a:r>
              <a:rPr kumimoji="0" lang="en-US" sz="2800" b="0" i="0" u="none" strike="noStrike" kern="1200" cap="none" spc="0" normalizeH="0" baseline="0" noProof="0" dirty="0">
                <a:ln>
                  <a:noFill/>
                </a:ln>
                <a:solidFill>
                  <a:prstClr val="black"/>
                </a:solidFill>
                <a:effectLst/>
                <a:uLnTx/>
                <a:uFillTx/>
                <a:latin typeface="Calibri"/>
                <a:ea typeface="+mn-ea"/>
                <a:cs typeface="+mn-cs"/>
              </a:rPr>
              <a:t>.</a:t>
            </a:r>
          </a:p>
          <a:p>
            <a:pPr marR="0" lvl="0" algn="l" defTabSz="914400" rtl="0" eaLnBrk="1" fontAlgn="auto" latinLnBrk="0" hangingPunct="1">
              <a:lnSpc>
                <a:spcPct val="90000"/>
              </a:lnSpc>
              <a:spcBef>
                <a:spcPts val="100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2140338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750" y="1582611"/>
            <a:ext cx="10812720" cy="46586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Key Topics in Part 1</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721390" y="2051557"/>
            <a:ext cx="10749220" cy="428322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Key Topics Covered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Literature reviewing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Defining the research</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Sampling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Preparing a research proposal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pic>
        <p:nvPicPr>
          <p:cNvPr id="2" name="Picture 1">
            <a:extLst>
              <a:ext uri="{FF2B5EF4-FFF2-40B4-BE49-F238E27FC236}">
                <a16:creationId xmlns:a16="http://schemas.microsoft.com/office/drawing/2014/main" id="{F4641155-D077-93AA-600D-829C74D97361}"/>
              </a:ext>
            </a:extLst>
          </p:cNvPr>
          <p:cNvPicPr>
            <a:picLocks noChangeAspect="1"/>
          </p:cNvPicPr>
          <p:nvPr/>
        </p:nvPicPr>
        <p:blipFill>
          <a:blip r:embed="rId3"/>
          <a:stretch>
            <a:fillRect/>
          </a:stretch>
        </p:blipFill>
        <p:spPr>
          <a:xfrm>
            <a:off x="5666282" y="2599548"/>
            <a:ext cx="5665807" cy="3021764"/>
          </a:xfrm>
          <a:prstGeom prst="rect">
            <a:avLst/>
          </a:prstGeom>
        </p:spPr>
      </p:pic>
    </p:spTree>
    <p:extLst>
      <p:ext uri="{BB962C8B-B14F-4D97-AF65-F5344CB8AC3E}">
        <p14:creationId xmlns:p14="http://schemas.microsoft.com/office/powerpoint/2010/main" val="1178677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750" y="1582611"/>
            <a:ext cx="10812720" cy="46586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993755"/>
            <a:ext cx="5821381" cy="523220"/>
          </a:xfrm>
          <a:prstGeom prst="rect">
            <a:avLst/>
          </a:prstGeom>
          <a:noFill/>
        </p:spPr>
        <p:txBody>
          <a:bodyPr wrap="square" rtlCol="0">
            <a:spAutoFit/>
          </a:bodyPr>
          <a:lstStyle/>
          <a:p>
            <a:r>
              <a:rPr lang="en-US" sz="2800" b="1" dirty="0">
                <a:latin typeface="Alexandria" charset="0"/>
                <a:cs typeface="Alexandria" charset="0"/>
              </a:rPr>
              <a:t>Overview of Contents - Part 2</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631358" y="1794227"/>
            <a:ext cx="6174176" cy="505882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Part 2: Research Methods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Focus on various research methods and potential approaches.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Describes a research method and its suitable questions.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Instructions on designing each method.</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pic>
        <p:nvPicPr>
          <p:cNvPr id="8" name="Picture 7">
            <a:extLst>
              <a:ext uri="{FF2B5EF4-FFF2-40B4-BE49-F238E27FC236}">
                <a16:creationId xmlns:a16="http://schemas.microsoft.com/office/drawing/2014/main" id="{13A8269D-403A-907D-58FD-7D642BE4C396}"/>
              </a:ext>
            </a:extLst>
          </p:cNvPr>
          <p:cNvPicPr>
            <a:picLocks noChangeAspect="1"/>
          </p:cNvPicPr>
          <p:nvPr/>
        </p:nvPicPr>
        <p:blipFill>
          <a:blip r:embed="rId3"/>
          <a:stretch>
            <a:fillRect/>
          </a:stretch>
        </p:blipFill>
        <p:spPr>
          <a:xfrm>
            <a:off x="6838143" y="2206584"/>
            <a:ext cx="4235618" cy="3354767"/>
          </a:xfrm>
          <a:prstGeom prst="rect">
            <a:avLst/>
          </a:prstGeom>
        </p:spPr>
      </p:pic>
    </p:spTree>
    <p:extLst>
      <p:ext uri="{BB962C8B-B14F-4D97-AF65-F5344CB8AC3E}">
        <p14:creationId xmlns:p14="http://schemas.microsoft.com/office/powerpoint/2010/main" val="3146181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750" y="1582611"/>
            <a:ext cx="10812720" cy="46586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r>
              <a:rPr lang="en-US" sz="2800" b="1" dirty="0">
                <a:latin typeface="Alexandria" charset="0"/>
                <a:cs typeface="Alexandria" charset="0"/>
              </a:rPr>
              <a:t>Overview of Contents - Part 3</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662250" y="2337702"/>
            <a:ext cx="7807193" cy="493058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Data Collection Techniques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Focus on techniques for social or 'person-</a:t>
            </a:r>
            <a:r>
              <a:rPr kumimoji="0" lang="en-US" sz="2800" b="0" i="0" u="none" strike="noStrike" kern="1200" cap="none" spc="0" normalizeH="0" baseline="0" noProof="0" dirty="0" err="1">
                <a:ln>
                  <a:noFill/>
                </a:ln>
                <a:solidFill>
                  <a:prstClr val="black"/>
                </a:solidFill>
                <a:effectLst/>
                <a:uLnTx/>
                <a:uFillTx/>
                <a:latin typeface="Calibri"/>
                <a:ea typeface="+mn-ea"/>
                <a:cs typeface="+mn-cs"/>
              </a:rPr>
              <a:t>centred</a:t>
            </a:r>
            <a:r>
              <a:rPr kumimoji="0" lang="en-US" sz="2800" b="0" i="0" u="none" strike="noStrike" kern="1200" cap="none" spc="0" normalizeH="0" baseline="0" noProof="0" dirty="0">
                <a:ln>
                  <a:noFill/>
                </a:ln>
                <a:solidFill>
                  <a:prstClr val="black"/>
                </a:solidFill>
                <a:effectLst/>
                <a:uLnTx/>
                <a:uFillTx/>
                <a:latin typeface="Calibri"/>
                <a:ea typeface="+mn-ea"/>
                <a:cs typeface="+mn-cs"/>
              </a:rPr>
              <a:t>' research.</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Includes techniques for examining and developing systems.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Discusses 'virtual' research techniques as adaptations of conventional ones.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pic>
        <p:nvPicPr>
          <p:cNvPr id="2" name="Picture 1">
            <a:extLst>
              <a:ext uri="{FF2B5EF4-FFF2-40B4-BE49-F238E27FC236}">
                <a16:creationId xmlns:a16="http://schemas.microsoft.com/office/drawing/2014/main" id="{64B7C30B-E03D-8CC4-3F18-8EA1BCCEC83D}"/>
              </a:ext>
            </a:extLst>
          </p:cNvPr>
          <p:cNvPicPr>
            <a:picLocks noChangeAspect="1"/>
          </p:cNvPicPr>
          <p:nvPr/>
        </p:nvPicPr>
        <p:blipFill>
          <a:blip r:embed="rId3"/>
          <a:stretch>
            <a:fillRect/>
          </a:stretch>
        </p:blipFill>
        <p:spPr>
          <a:xfrm>
            <a:off x="8200442" y="1917570"/>
            <a:ext cx="2956816" cy="2188654"/>
          </a:xfrm>
          <a:prstGeom prst="rect">
            <a:avLst/>
          </a:prstGeom>
        </p:spPr>
      </p:pic>
    </p:spTree>
    <p:extLst>
      <p:ext uri="{BB962C8B-B14F-4D97-AF65-F5344CB8AC3E}">
        <p14:creationId xmlns:p14="http://schemas.microsoft.com/office/powerpoint/2010/main" val="1965456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750" y="1582611"/>
            <a:ext cx="10812720" cy="46586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7605212" cy="523220"/>
          </a:xfrm>
          <a:prstGeom prst="rect">
            <a:avLst/>
          </a:prstGeom>
          <a:noFill/>
        </p:spPr>
        <p:txBody>
          <a:bodyPr wrap="square" rtlCol="0">
            <a:spAutoFit/>
          </a:bodyPr>
          <a:lstStyle/>
          <a:p>
            <a:r>
              <a:rPr lang="en-US" sz="2800" b="1" dirty="0">
                <a:latin typeface="Alexandria" charset="0"/>
                <a:cs typeface="Alexandria" charset="0"/>
              </a:rPr>
              <a:t>Part 4: Data Analysis and Research Presentation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721390" y="2051557"/>
            <a:ext cx="10749220" cy="3822585"/>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Introduction to Data Analysis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Focus on both quantitative and qualitative analysis techniques.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Brief overview of statistical analysis techniques.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Application of appropriate procedures to gathered data.</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3390329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750" y="1582610"/>
            <a:ext cx="10812720" cy="4759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7605212" cy="523220"/>
          </a:xfrm>
          <a:prstGeom prst="rect">
            <a:avLst/>
          </a:prstGeom>
          <a:noFill/>
        </p:spPr>
        <p:txBody>
          <a:bodyPr wrap="square" rtlCol="0">
            <a:spAutoFit/>
          </a:bodyPr>
          <a:lstStyle/>
          <a:p>
            <a:r>
              <a:rPr lang="en-US" sz="2800" b="1" dirty="0">
                <a:latin typeface="Alexandria" charset="0"/>
                <a:cs typeface="Alexandria" charset="0"/>
              </a:rPr>
              <a:t>Challenges in Research Presentation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721390" y="2051557"/>
            <a:ext cx="10749220" cy="4598182"/>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Highlight the difficulty many researchers face in effectively presenting their research.</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Emphasize the importance of clear and impactful communication of research findings.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Strategies for Effective Presentation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Techniques for structuring and organizing research outputs.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 Tips on engaging the audience and conveying key messages succinctly.</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155446"/>
            <a:ext cx="2305141" cy="1076343"/>
          </a:xfrm>
          <a:prstGeom prst="rect">
            <a:avLst/>
          </a:prstGeom>
        </p:spPr>
      </p:pic>
    </p:spTree>
    <p:extLst>
      <p:ext uri="{BB962C8B-B14F-4D97-AF65-F5344CB8AC3E}">
        <p14:creationId xmlns:p14="http://schemas.microsoft.com/office/powerpoint/2010/main" val="608881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8750" y="1582610"/>
            <a:ext cx="10812720" cy="4759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7605212" cy="523220"/>
          </a:xfrm>
          <a:prstGeom prst="rect">
            <a:avLst/>
          </a:prstGeom>
          <a:noFill/>
        </p:spPr>
        <p:txBody>
          <a:bodyPr wrap="square" rtlCol="0">
            <a:spAutoFit/>
          </a:bodyPr>
          <a:lstStyle/>
          <a:p>
            <a:r>
              <a:rPr lang="en-US" sz="2800" b="1" dirty="0">
                <a:latin typeface="Alexandria" charset="0"/>
                <a:cs typeface="Alexandria" charset="0"/>
              </a:rPr>
              <a:t>Final Thoughts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p>
        </p:txBody>
      </p:sp>
      <p:sp>
        <p:nvSpPr>
          <p:cNvPr id="48" name="TextBox 47"/>
          <p:cNvSpPr txBox="1"/>
          <p:nvPr/>
        </p:nvSpPr>
        <p:spPr>
          <a:xfrm>
            <a:off x="721390" y="2499961"/>
            <a:ext cx="6803672" cy="395390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Importance of passion and continual learning in becoming an expert.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Encouragement to embrace mistakes as learning opportunities.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Invitation to share in the passion and dedication to research.</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1" y="155446"/>
            <a:ext cx="2305141" cy="1076343"/>
          </a:xfrm>
          <a:prstGeom prst="rect">
            <a:avLst/>
          </a:prstGeom>
        </p:spPr>
      </p:pic>
      <p:pic>
        <p:nvPicPr>
          <p:cNvPr id="2" name="Picture 1">
            <a:extLst>
              <a:ext uri="{FF2B5EF4-FFF2-40B4-BE49-F238E27FC236}">
                <a16:creationId xmlns:a16="http://schemas.microsoft.com/office/drawing/2014/main" id="{CD30FA06-A465-CBFD-EB69-0B4E4CD572FD}"/>
              </a:ext>
            </a:extLst>
          </p:cNvPr>
          <p:cNvPicPr>
            <a:picLocks noChangeAspect="1"/>
          </p:cNvPicPr>
          <p:nvPr/>
        </p:nvPicPr>
        <p:blipFill>
          <a:blip r:embed="rId3"/>
          <a:stretch>
            <a:fillRect/>
          </a:stretch>
        </p:blipFill>
        <p:spPr>
          <a:xfrm>
            <a:off x="7906490" y="2610617"/>
            <a:ext cx="3504980" cy="2703843"/>
          </a:xfrm>
          <a:prstGeom prst="rect">
            <a:avLst/>
          </a:prstGeom>
        </p:spPr>
      </p:pic>
    </p:spTree>
    <p:extLst>
      <p:ext uri="{BB962C8B-B14F-4D97-AF65-F5344CB8AC3E}">
        <p14:creationId xmlns:p14="http://schemas.microsoft.com/office/powerpoint/2010/main" val="551221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1CD76E78-7BB0-4E92-B965-00A1DA87D4C6}"/>
</file>

<file path=docProps/app.xml><?xml version="1.0" encoding="utf-8"?>
<Properties xmlns="http://schemas.openxmlformats.org/officeDocument/2006/extended-properties" xmlns:vt="http://schemas.openxmlformats.org/officeDocument/2006/docPropsVTypes">
  <TotalTime>392</TotalTime>
  <Words>1366</Words>
  <Application>Microsoft Office PowerPoint</Application>
  <PresentationFormat>Widescreen</PresentationFormat>
  <Paragraphs>226</Paragraphs>
  <Slides>28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Rageh</cp:lastModifiedBy>
  <cp:revision>91</cp:revision>
  <dcterms:created xsi:type="dcterms:W3CDTF">2023-04-29T09:08:00Z</dcterms:created>
  <dcterms:modified xsi:type="dcterms:W3CDTF">2024-05-21T19:20:20Z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