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92" r:id="rId6"/>
    <p:sldId id="591" r:id="rId7"/>
    <p:sldId id="596" r:id="rId8"/>
    <p:sldId id="547" r:id="rId9"/>
    <p:sldId id="548" r:id="rId10"/>
    <p:sldId id="554" r:id="rId11"/>
    <p:sldId id="555" r:id="rId12"/>
    <p:sldId id="556" r:id="rId13"/>
    <p:sldId id="557" r:id="rId14"/>
    <p:sldId id="558" r:id="rId15"/>
    <p:sldId id="559" r:id="rId16"/>
    <p:sldId id="560" r:id="rId17"/>
    <p:sldId id="561" r:id="rId18"/>
    <p:sldId id="562" r:id="rId19"/>
    <p:sldId id="563" r:id="rId20"/>
    <p:sldId id="565" r:id="rId21"/>
    <p:sldId id="566" r:id="rId22"/>
    <p:sldId id="567" r:id="rId23"/>
    <p:sldId id="568" r:id="rId24"/>
    <p:sldId id="570" r:id="rId25"/>
    <p:sldId id="572" r:id="rId26"/>
    <p:sldId id="573" r:id="rId27"/>
    <p:sldId id="574" r:id="rId28"/>
    <p:sldId id="580" r:id="rId29"/>
    <p:sldId id="581" r:id="rId30"/>
    <p:sldId id="582" r:id="rId31"/>
    <p:sldId id="583" r:id="rId32"/>
    <p:sldId id="584" r:id="rId33"/>
    <p:sldId id="587" r:id="rId34"/>
    <p:sldId id="585" r:id="rId35"/>
    <p:sldId id="586" r:id="rId36"/>
    <p:sldId id="588" r:id="rId37"/>
    <p:sldId id="549" r:id="rId38"/>
    <p:sldId id="550" r:id="rId39"/>
    <p:sldId id="598" r:id="rId40"/>
    <p:sldId id="551" r:id="rId41"/>
    <p:sldId id="552" r:id="rId42"/>
    <p:sldId id="553" r:id="rId43"/>
    <p:sldId id="537" r:id="rId44"/>
    <p:sldId id="539" r:id="rId45"/>
    <p:sldId id="597" r:id="rId46"/>
    <p:sldId id="542" r:id="rId47"/>
    <p:sldId id="543" r:id="rId48"/>
    <p:sldId id="545" r:id="rId49"/>
    <p:sldId id="54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96"/>
            <p14:sldId id="547"/>
            <p14:sldId id="548"/>
            <p14:sldId id="554"/>
            <p14:sldId id="555"/>
            <p14:sldId id="556"/>
            <p14:sldId id="557"/>
            <p14:sldId id="558"/>
            <p14:sldId id="559"/>
            <p14:sldId id="560"/>
            <p14:sldId id="561"/>
            <p14:sldId id="562"/>
            <p14:sldId id="563"/>
            <p14:sldId id="565"/>
            <p14:sldId id="566"/>
            <p14:sldId id="567"/>
            <p14:sldId id="568"/>
            <p14:sldId id="570"/>
            <p14:sldId id="572"/>
            <p14:sldId id="573"/>
            <p14:sldId id="574"/>
            <p14:sldId id="580"/>
            <p14:sldId id="581"/>
            <p14:sldId id="582"/>
            <p14:sldId id="583"/>
            <p14:sldId id="584"/>
            <p14:sldId id="587"/>
            <p14:sldId id="585"/>
            <p14:sldId id="586"/>
            <p14:sldId id="588"/>
            <p14:sldId id="549"/>
            <p14:sldId id="550"/>
            <p14:sldId id="598"/>
            <p14:sldId id="551"/>
            <p14:sldId id="552"/>
            <p14:sldId id="553"/>
            <p14:sldId id="537"/>
            <p14:sldId id="539"/>
            <p14:sldId id="597"/>
            <p14:sldId id="542"/>
            <p14:sldId id="543"/>
            <p14:sldId id="545"/>
            <p14:sldId id="54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Associate Professor/ </a:t>
            </a:r>
          </a:p>
          <a:p>
            <a:r>
              <a:rPr lang="en-US" sz="2000" dirty="0">
                <a:latin typeface="Alexandria" charset="0"/>
                <a:cs typeface="Alexandria" charset="0"/>
              </a:rPr>
              <a:t>Ahmed Rageh Ismail</a:t>
            </a:r>
          </a:p>
        </p:txBody>
      </p:sp>
      <p:sp>
        <p:nvSpPr>
          <p:cNvPr id="31" name="TextBox 30"/>
          <p:cNvSpPr txBox="1"/>
          <p:nvPr/>
        </p:nvSpPr>
        <p:spPr>
          <a:xfrm>
            <a:off x="673669" y="2424037"/>
            <a:ext cx="452630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Introduction to </a:t>
            </a:r>
          </a:p>
          <a:p>
            <a:r>
              <a:rPr lang="en-US" sz="4400" b="1" dirty="0">
                <a:solidFill>
                  <a:srgbClr val="00B0F0"/>
                </a:solidFill>
                <a:latin typeface="Alexandria" charset="0"/>
                <a:cs typeface="Alexandria" charset="0"/>
              </a:rPr>
              <a:t>Research Methods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37633" y="5252988"/>
            <a:ext cx="4272711" cy="707886"/>
          </a:xfrm>
          <a:prstGeom prst="rect">
            <a:avLst/>
          </a:prstGeom>
          <a:noFill/>
        </p:spPr>
        <p:txBody>
          <a:bodyPr wrap="square" rtlCol="0">
            <a:spAutoFit/>
          </a:bodyPr>
          <a:lstStyle/>
          <a:p>
            <a:r>
              <a:rPr lang="en-US" sz="2000" dirty="0">
                <a:latin typeface="Alexandria" charset="0"/>
                <a:cs typeface="Alexandria" charset="0"/>
              </a:rPr>
              <a:t>MGM333</a:t>
            </a:r>
          </a:p>
          <a:p>
            <a:r>
              <a:rPr lang="en-US" sz="2000" dirty="0">
                <a:latin typeface="Alexandria" charset="0"/>
                <a:cs typeface="Alexandria" charset="0"/>
              </a:rPr>
              <a:t>Introduction to Research Methods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2120" y="15923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45620" y="2608358"/>
            <a:ext cx="10749220" cy="2544286"/>
          </a:xfrm>
          <a:prstGeom prst="rect">
            <a:avLst/>
          </a:prstGeom>
          <a:noFill/>
        </p:spPr>
        <p:txBody>
          <a:bodyPr wrap="square" rtlCol="0">
            <a:spAutoFit/>
          </a:bodyPr>
          <a:lstStyle/>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Understand the Goals of Ethnography and Action Research.</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Identify Key Data Collection Methods</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Differentiate Between Ethnographic and Action Research Approaches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r>
              <a:rPr lang="en-US" sz="2800" b="1" dirty="0">
                <a:latin typeface="Alexandria" charset="0"/>
                <a:cs typeface="Alexandria" charset="0"/>
              </a:rPr>
              <a:t>Learning Outcomes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27090" y="1816586"/>
            <a:ext cx="10749220" cy="3060325"/>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Recognize the Importance of Reflective Practice. </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Explain the Iterative Nature of Action Research</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Describe the Role of the Researcher</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983152C-953B-6F5F-D2F6-4CF7A900EC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5132" y="1523566"/>
            <a:ext cx="7621736" cy="3810868"/>
          </a:xfrm>
          <a:prstGeom prst="rect">
            <a:avLst/>
          </a:prstGeom>
        </p:spPr>
      </p:pic>
      <p:sp>
        <p:nvSpPr>
          <p:cNvPr id="5" name="TextBox 4">
            <a:extLst>
              <a:ext uri="{FF2B5EF4-FFF2-40B4-BE49-F238E27FC236}">
                <a16:creationId xmlns:a16="http://schemas.microsoft.com/office/drawing/2014/main" id="{0F2CEC7B-A67B-A3CA-5639-F1A013A0A4A7}"/>
              </a:ext>
            </a:extLst>
          </p:cNvPr>
          <p:cNvSpPr txBox="1"/>
          <p:nvPr/>
        </p:nvSpPr>
        <p:spPr>
          <a:xfrm>
            <a:off x="2513149" y="529065"/>
            <a:ext cx="6999343" cy="1384995"/>
          </a:xfrm>
          <a:prstGeom prst="rect">
            <a:avLst/>
          </a:prstGeom>
          <a:noFill/>
        </p:spPr>
        <p:txBody>
          <a:bodyPr wrap="square" rtlCol="0">
            <a:spAutoFit/>
          </a:bodyPr>
          <a:lstStyle/>
          <a:p>
            <a:pPr algn="ctr"/>
            <a:r>
              <a:rPr lang="en-US" sz="2800" b="1" dirty="0">
                <a:latin typeface="Alexandria" charset="0"/>
                <a:cs typeface="Alexandria" charset="0"/>
              </a:rPr>
              <a:t>Introduction to Ethnography </a:t>
            </a:r>
          </a:p>
          <a:p>
            <a:pPr algn="ctr"/>
            <a:r>
              <a:rPr lang="en-US" sz="2800" b="1" dirty="0">
                <a:latin typeface="Alexandria" charset="0"/>
              </a:rPr>
              <a:t>Combining Insider and Outsider Perspectives</a:t>
            </a:r>
          </a:p>
          <a:p>
            <a:endParaRPr lang="en-US" sz="2800" b="1" dirty="0">
              <a:latin typeface="Alexandria" charset="0"/>
              <a:cs typeface="Alexandria" charset="0"/>
            </a:endParaRPr>
          </a:p>
        </p:txBody>
      </p:sp>
    </p:spTree>
    <p:extLst>
      <p:ext uri="{BB962C8B-B14F-4D97-AF65-F5344CB8AC3E}">
        <p14:creationId xmlns:p14="http://schemas.microsoft.com/office/powerpoint/2010/main" val="4880533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9608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25956"/>
            <a:ext cx="6999343" cy="523220"/>
          </a:xfrm>
          <a:prstGeom prst="rect">
            <a:avLst/>
          </a:prstGeom>
          <a:noFill/>
        </p:spPr>
        <p:txBody>
          <a:bodyPr wrap="square" rtlCol="0">
            <a:spAutoFit/>
          </a:bodyPr>
          <a:lstStyle/>
          <a:p>
            <a:r>
              <a:rPr lang="en-US" sz="2800" b="1" dirty="0">
                <a:latin typeface="Alexandria" charset="0"/>
                <a:cs typeface="Alexandria" charset="0"/>
              </a:rPr>
              <a:t>What is Ethnography?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92431" y="1984253"/>
            <a:ext cx="6927702" cy="448327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Ethnography aims to combine insider and outsider perspectives to describe a social setting.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The method and output are referred to as ethnography.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Commonly used in anthropology and social sciences to interpret behaviors or events in individuals' lives.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9A01B8CE-6871-C369-5914-FFD67897C51A}"/>
              </a:ext>
            </a:extLst>
          </p:cNvPr>
          <p:cNvPicPr>
            <a:picLocks noChangeAspect="1"/>
          </p:cNvPicPr>
          <p:nvPr/>
        </p:nvPicPr>
        <p:blipFill>
          <a:blip r:embed="rId3"/>
          <a:stretch>
            <a:fillRect/>
          </a:stretch>
        </p:blipFill>
        <p:spPr>
          <a:xfrm>
            <a:off x="7195279" y="2234913"/>
            <a:ext cx="4017364" cy="3505322"/>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88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35975" y="2047882"/>
            <a:ext cx="6489285" cy="40954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Primary technique is participant observation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Other methods include various context-based data collection methods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Begins with no a priori assumptions, and uses theoretical frameworks as cognitive signposts.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1C2E6D72-A312-0B8B-C12D-3D18F4F1C870}"/>
              </a:ext>
            </a:extLst>
          </p:cNvPr>
          <p:cNvSpPr txBox="1"/>
          <p:nvPr/>
        </p:nvSpPr>
        <p:spPr>
          <a:xfrm>
            <a:off x="2513149" y="1008745"/>
            <a:ext cx="6999343" cy="523220"/>
          </a:xfrm>
          <a:prstGeom prst="rect">
            <a:avLst/>
          </a:prstGeom>
          <a:noFill/>
        </p:spPr>
        <p:txBody>
          <a:bodyPr wrap="square" rtlCol="0">
            <a:spAutoFit/>
          </a:bodyPr>
          <a:lstStyle/>
          <a:p>
            <a:r>
              <a:rPr lang="en-US" sz="2800" b="1" dirty="0">
                <a:latin typeface="Alexandria" charset="0"/>
                <a:cs typeface="Alexandria" charset="0"/>
              </a:rPr>
              <a:t>Data Collection in Ethnography</a:t>
            </a:r>
          </a:p>
        </p:txBody>
      </p:sp>
      <p:pic>
        <p:nvPicPr>
          <p:cNvPr id="3" name="Picture 2">
            <a:extLst>
              <a:ext uri="{FF2B5EF4-FFF2-40B4-BE49-F238E27FC236}">
                <a16:creationId xmlns:a16="http://schemas.microsoft.com/office/drawing/2014/main" id="{428D1110-03AE-E45D-C1FA-A3DA3BABAAA1}"/>
              </a:ext>
            </a:extLst>
          </p:cNvPr>
          <p:cNvPicPr>
            <a:picLocks noChangeAspect="1"/>
          </p:cNvPicPr>
          <p:nvPr/>
        </p:nvPicPr>
        <p:blipFill>
          <a:blip r:embed="rId3"/>
          <a:stretch>
            <a:fillRect/>
          </a:stretch>
        </p:blipFill>
        <p:spPr>
          <a:xfrm>
            <a:off x="6925493" y="2562740"/>
            <a:ext cx="4234683" cy="3005804"/>
          </a:xfrm>
          <a:prstGeom prst="rect">
            <a:avLst/>
          </a:prstGeom>
        </p:spPr>
      </p:pic>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r>
              <a:rPr lang="en-US" sz="2800" b="1" dirty="0">
                <a:latin typeface="Alexandria" charset="0"/>
                <a:cs typeface="Alexandria" charset="0"/>
              </a:rPr>
              <a:t>Ethnography vs. Case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101396"/>
            <a:ext cx="10487692" cy="3319883"/>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Ethnography is about the immersion in the context, describing and interpreting cultural/social groups.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Case Study is an in-depth analysis of a single case, visited at regular intervals.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Ethnography demands prolonged engagement (Creswell,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0828"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38269" y="1110681"/>
            <a:ext cx="6265888" cy="523220"/>
          </a:xfrm>
          <a:prstGeom prst="rect">
            <a:avLst/>
          </a:prstGeom>
          <a:noFill/>
        </p:spPr>
        <p:txBody>
          <a:bodyPr wrap="square" rtlCol="0">
            <a:spAutoFit/>
          </a:bodyPr>
          <a:lstStyle/>
          <a:p>
            <a:r>
              <a:rPr lang="en-US" sz="2800" b="1" dirty="0">
                <a:latin typeface="Alexandria" charset="0"/>
                <a:cs typeface="Alexandria" charset="0"/>
              </a:rPr>
              <a:t>Practical Challenges of Ethnography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05994" y="2106843"/>
            <a:ext cx="5964629" cy="40954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Difficult to engage in ethnography while holding a full-time occupation.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True ethnography demands at least a year in the field.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More suitable for doctoral studies or studies within the researcher's daily context.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8" name="Picture 7">
            <a:extLst>
              <a:ext uri="{FF2B5EF4-FFF2-40B4-BE49-F238E27FC236}">
                <a16:creationId xmlns:a16="http://schemas.microsoft.com/office/drawing/2014/main" id="{542D02DA-B39F-7ED9-5CEB-243844F32A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1444" y="2533903"/>
            <a:ext cx="4207333" cy="3087410"/>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99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18396" y="2012543"/>
            <a:ext cx="8785368" cy="4355038"/>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IKEA </a:t>
            </a:r>
            <a:r>
              <a:rPr lang="en-US" sz="2800" dirty="0">
                <a:solidFill>
                  <a:prstClr val="black"/>
                </a:solidFill>
                <a:latin typeface="Calibri"/>
              </a:rPr>
              <a:t>uses </a:t>
            </a:r>
            <a:r>
              <a:rPr kumimoji="0" lang="en-US" sz="2800" i="0" u="none" strike="noStrike" kern="1200" cap="none" spc="0" normalizeH="0" baseline="0" noProof="0" dirty="0">
                <a:ln>
                  <a:noFill/>
                </a:ln>
                <a:solidFill>
                  <a:prstClr val="black"/>
                </a:solidFill>
                <a:effectLst/>
                <a:uLnTx/>
                <a:uFillTx/>
                <a:latin typeface="Calibri"/>
                <a:ea typeface="+mn-ea"/>
                <a:cs typeface="+mn-cs"/>
              </a:rPr>
              <a:t>ethnographic research, where researchers visit customers' homes. Researchers observe how customers live, work, play, and shop.</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This helps IKEA understand customers' lifestyles, values, challenges, and aspirations. IKEA uses this knowledge to design better products and services.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Insights include common struggles with small and cluttered spaces, especially in urban areas.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IKEA developed solutions like modular furniture, storage systems, and smart devices to optimize space.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91FC3379-1710-F00F-A9D1-1FBDA60ACE0C}"/>
              </a:ext>
            </a:extLst>
          </p:cNvPr>
          <p:cNvSpPr txBox="1"/>
          <p:nvPr/>
        </p:nvSpPr>
        <p:spPr>
          <a:xfrm>
            <a:off x="2557606" y="1110681"/>
            <a:ext cx="7515784" cy="523220"/>
          </a:xfrm>
          <a:prstGeom prst="rect">
            <a:avLst/>
          </a:prstGeom>
          <a:noFill/>
        </p:spPr>
        <p:txBody>
          <a:bodyPr wrap="square" rtlCol="0">
            <a:spAutoFit/>
          </a:bodyPr>
          <a:lstStyle/>
          <a:p>
            <a:r>
              <a:rPr lang="en-US" sz="2800" b="1" dirty="0">
                <a:latin typeface="Alexandria" charset="0"/>
                <a:cs typeface="Alexandria" charset="0"/>
              </a:rPr>
              <a:t> Ethnographic Examples</a:t>
            </a:r>
          </a:p>
        </p:txBody>
      </p:sp>
      <p:pic>
        <p:nvPicPr>
          <p:cNvPr id="8" name="Picture 7">
            <a:extLst>
              <a:ext uri="{FF2B5EF4-FFF2-40B4-BE49-F238E27FC236}">
                <a16:creationId xmlns:a16="http://schemas.microsoft.com/office/drawing/2014/main" id="{D41D1988-783A-39BC-DC5F-095A8517FBB7}"/>
              </a:ext>
            </a:extLst>
          </p:cNvPr>
          <p:cNvPicPr>
            <a:picLocks noChangeAspect="1"/>
          </p:cNvPicPr>
          <p:nvPr/>
        </p:nvPicPr>
        <p:blipFill>
          <a:blip r:embed="rId3"/>
          <a:stretch>
            <a:fillRect/>
          </a:stretch>
        </p:blipFill>
        <p:spPr>
          <a:xfrm>
            <a:off x="8969267" y="1922971"/>
            <a:ext cx="2305142" cy="922057"/>
          </a:xfrm>
          <a:prstGeom prst="rect">
            <a:avLst/>
          </a:prstGeom>
        </p:spPr>
      </p:pic>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270" y="1608349"/>
            <a:ext cx="10812720" cy="5467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42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32021" y="1849339"/>
            <a:ext cx="7632492" cy="5286575"/>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Researchers visit Starbucks stores to observe how customers order, pay, interact, and consume their coffee.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This research helps Starbucks understand customers' expectations, preferences, behaviors, and emotions.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Starbucks uses this information to create a unique customer experience beyond just coffee.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Insights include customers valuing convenience, personalization, and community.</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Starbucks introduced features like mobile ordering, customized drinks, and social spaces based on these insights.</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8204FE61-A229-4939-9AB8-87ECE126D8EA}"/>
              </a:ext>
            </a:extLst>
          </p:cNvPr>
          <p:cNvPicPr>
            <a:picLocks noChangeAspect="1"/>
          </p:cNvPicPr>
          <p:nvPr/>
        </p:nvPicPr>
        <p:blipFill>
          <a:blip r:embed="rId3"/>
          <a:stretch>
            <a:fillRect/>
          </a:stretch>
        </p:blipFill>
        <p:spPr>
          <a:xfrm>
            <a:off x="8049718" y="1717248"/>
            <a:ext cx="3395272" cy="3263148"/>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101396"/>
            <a:ext cx="10395450" cy="3486083"/>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Shift from positivist studies (Malinowski, 1922; Mead, 1960) to interpretivist research.</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Acceptance of researcher biases and multiple realities (Fetterman, 1989).</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Importance of representing subjective experiences (Rossman and Rallis, 1998).</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D63700E-0A21-FF13-4873-C0B637B73DAD}"/>
              </a:ext>
            </a:extLst>
          </p:cNvPr>
          <p:cNvSpPr txBox="1"/>
          <p:nvPr/>
        </p:nvSpPr>
        <p:spPr>
          <a:xfrm>
            <a:off x="2557606" y="990492"/>
            <a:ext cx="7455824" cy="523220"/>
          </a:xfrm>
          <a:prstGeom prst="rect">
            <a:avLst/>
          </a:prstGeom>
          <a:noFill/>
        </p:spPr>
        <p:txBody>
          <a:bodyPr wrap="square" rtlCol="0">
            <a:spAutoFit/>
          </a:bodyPr>
          <a:lstStyle/>
          <a:p>
            <a:r>
              <a:rPr lang="en-US" sz="2800" b="1" dirty="0">
                <a:latin typeface="Alexandria" charset="0"/>
                <a:cs typeface="Alexandria" charset="0"/>
              </a:rPr>
              <a:t>Evolution of Ethnographic Studies</a:t>
            </a:r>
          </a:p>
        </p:txBody>
      </p:sp>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5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351357"/>
            <a:ext cx="6088505" cy="371794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Ethnography as a Balance of Emic (Insider) and Etic (Outsider) Perspectives</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emic perspective refers to the insider’s viewpoint, focusing on understanding the cultural and social phenomena from within the context being studied.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74FBE250-8AB7-ED97-76E9-71E6597DECEF}"/>
              </a:ext>
            </a:extLst>
          </p:cNvPr>
          <p:cNvSpPr txBox="1"/>
          <p:nvPr/>
        </p:nvSpPr>
        <p:spPr>
          <a:xfrm>
            <a:off x="2557606" y="992578"/>
            <a:ext cx="7455824" cy="523220"/>
          </a:xfrm>
          <a:prstGeom prst="rect">
            <a:avLst/>
          </a:prstGeom>
          <a:noFill/>
        </p:spPr>
        <p:txBody>
          <a:bodyPr wrap="square" rtlCol="0">
            <a:spAutoFit/>
          </a:bodyPr>
          <a:lstStyle/>
          <a:p>
            <a:r>
              <a:rPr lang="en-US" sz="2800" b="1" dirty="0">
                <a:latin typeface="Alexandria" charset="0"/>
                <a:cs typeface="Alexandria" charset="0"/>
              </a:rPr>
              <a:t> Emic and Etic Perspectives</a:t>
            </a:r>
          </a:p>
        </p:txBody>
      </p:sp>
      <p:pic>
        <p:nvPicPr>
          <p:cNvPr id="3" name="Picture 2">
            <a:extLst>
              <a:ext uri="{FF2B5EF4-FFF2-40B4-BE49-F238E27FC236}">
                <a16:creationId xmlns:a16="http://schemas.microsoft.com/office/drawing/2014/main" id="{52D6DF0D-2388-93E8-DF25-373CD8C6035C}"/>
              </a:ext>
            </a:extLst>
          </p:cNvPr>
          <p:cNvPicPr>
            <a:picLocks noChangeAspect="1"/>
          </p:cNvPicPr>
          <p:nvPr/>
        </p:nvPicPr>
        <p:blipFill>
          <a:blip r:embed="rId3"/>
          <a:stretch>
            <a:fillRect/>
          </a:stretch>
        </p:blipFill>
        <p:spPr>
          <a:xfrm>
            <a:off x="6493365" y="2938072"/>
            <a:ext cx="4633997" cy="2175718"/>
          </a:xfrm>
          <a:prstGeom prst="rect">
            <a:avLst/>
          </a:prstGeom>
        </p:spPr>
      </p:pic>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255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1972951"/>
            <a:ext cx="10395450" cy="4438138"/>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Ideational and Phenomenological End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Ideational</a:t>
            </a:r>
            <a:r>
              <a:rPr kumimoji="0" lang="en-US" sz="2600" i="0" u="none" strike="noStrike" kern="1200" cap="none" spc="0" normalizeH="0" baseline="0" noProof="0" dirty="0">
                <a:ln>
                  <a:noFill/>
                </a:ln>
                <a:solidFill>
                  <a:prstClr val="black"/>
                </a:solidFill>
                <a:effectLst/>
                <a:uLnTx/>
                <a:uFillTx/>
                <a:latin typeface="Calibri"/>
                <a:ea typeface="+mn-ea"/>
                <a:cs typeface="+mn-cs"/>
              </a:rPr>
              <a:t>: This aspect emphasizes understanding the ideas, beliefs, and values that are inherent to the cultural group being studied. It involves grasping the subjective meanings and interpretations that members of the group attach to their experiences and practices.</a:t>
            </a:r>
          </a:p>
          <a:p>
            <a:pPr marR="0" lvl="0" algn="l" defTabSz="914400" rtl="0"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Phenomenological: </a:t>
            </a:r>
            <a:r>
              <a:rPr kumimoji="0" lang="en-US" sz="2600" i="0" u="none" strike="noStrike" kern="1200" cap="none" spc="0" normalizeH="0" baseline="0" noProof="0" dirty="0">
                <a:ln>
                  <a:noFill/>
                </a:ln>
                <a:solidFill>
                  <a:prstClr val="black"/>
                </a:solidFill>
                <a:effectLst/>
                <a:uLnTx/>
                <a:uFillTx/>
                <a:latin typeface="Calibri"/>
                <a:ea typeface="+mn-ea"/>
                <a:cs typeface="+mn-cs"/>
              </a:rPr>
              <a:t>This involves a deep engagement with the lived experiences of the people within the cultural context. The researcher aims to comprehend the world from the participants’ perspectives, immersing themselves in their day-to-day lives to gain an authentic understanding of their reality.</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79" y="2212846"/>
            <a:ext cx="10640333" cy="36143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Key Points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Focuses on the subjective experiences and interpretations of the participants.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Researcher becomes part of the cultural context, aiming to understand it from the inside.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Emphasizes the meanings and beliefs specific to the cultural group.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82369" y="2287320"/>
            <a:ext cx="10395450" cy="3717941"/>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The etic perspective refers to the outsider’s viewpoint, where the researcher analyzes the cultural and social phenomena from an external, more objective standpoint.</a:t>
            </a:r>
          </a:p>
          <a:p>
            <a:pPr marR="0" lvl="0" algn="l" defTabSz="914400" rtl="0" eaLnBrk="1" fontAlgn="auto" latinLnBrk="0" hangingPunct="1">
              <a:lnSpc>
                <a:spcPct val="90000"/>
              </a:lnSpc>
              <a:spcBef>
                <a:spcPts val="1000"/>
              </a:spcBef>
              <a:spcAft>
                <a:spcPts val="0"/>
              </a:spcAft>
              <a:buClrTx/>
              <a:buSzTx/>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Materialistic and Positivist End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Materialistic: </a:t>
            </a:r>
            <a:r>
              <a:rPr kumimoji="0" lang="en-US" sz="2600" i="0" u="none" strike="noStrike" kern="1200" cap="none" spc="0" normalizeH="0" baseline="0" noProof="0" dirty="0">
                <a:ln>
                  <a:noFill/>
                </a:ln>
                <a:solidFill>
                  <a:prstClr val="black"/>
                </a:solidFill>
                <a:effectLst/>
                <a:uLnTx/>
                <a:uFillTx/>
                <a:latin typeface="Calibri"/>
                <a:ea typeface="+mn-ea"/>
                <a:cs typeface="+mn-cs"/>
              </a:rPr>
              <a:t>This aspect emphasizes tangible, observable, and measurable aspects of the culture. It involves examining the physical and economic factors that influence the cultural practices and behaviors of the group.</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2226053"/>
            <a:ext cx="10651645" cy="34860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Positivist </a:t>
            </a:r>
          </a:p>
          <a:p>
            <a:pPr marR="0" lvl="0" algn="l" defTabSz="914400" rtl="0"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involves a scientific approach to studying the cultural context, aiming for objectivity and generalizability.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researcher applies standardized methods and theories to analyze the data, often comparing it with other cultural contexts to identify patterns and correlations.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7666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278385"/>
            <a:ext cx="10120859" cy="361432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Key Points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Focuses on objective, measurable aspects of the cultural context.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Researcher maintains an outsider’s perspective, aiming for neutrality and detachment.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Emphasizes generalizability and the application of universal theories and methods.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1022557"/>
            <a:ext cx="8100401" cy="523220"/>
          </a:xfrm>
          <a:prstGeom prst="rect">
            <a:avLst/>
          </a:prstGeom>
          <a:noFill/>
        </p:spPr>
        <p:txBody>
          <a:bodyPr wrap="square" rtlCol="0">
            <a:spAutoFit/>
          </a:bodyPr>
          <a:lstStyle/>
          <a:p>
            <a:r>
              <a:rPr lang="en-US" sz="2800" b="1" dirty="0">
                <a:latin typeface="Alexandria" charset="0"/>
                <a:cs typeface="Alexandria" charset="0"/>
              </a:rPr>
              <a:t>Balancing Emic and Etic Perspectives in Ethnography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236863"/>
            <a:ext cx="10395450" cy="3486083"/>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Importance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Balancing these two perspectives allows ethnographers to provide a comprehensive and nuanced understanding of the cultural context.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By combining the rich, detailed insights from the emic perspective with the broader, comparative analyses from the etic perspective, researchers can achieve a more holistic view.</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028221"/>
            <a:ext cx="10395450" cy="4078039"/>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Application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Integration: Ethnographers should strive to integrate both perspectives, using the emic insights to inform and enrich their etic analyses. This balanced approach helps in capturing the complexity of cultural phenomena.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Reflection: Researchers need to be aware of their own biases and actively reflect on how these influence their interpretation of the data. By acknowledging and addressing these biases, they can enhance the credibility and depth of their ethnographic work.</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121244" cy="523220"/>
          </a:xfrm>
          <a:prstGeom prst="rect">
            <a:avLst/>
          </a:prstGeom>
          <a:noFill/>
        </p:spPr>
        <p:txBody>
          <a:bodyPr wrap="square" rtlCol="0">
            <a:spAutoFit/>
          </a:bodyPr>
          <a:lstStyle/>
          <a:p>
            <a:r>
              <a:rPr lang="en-US" sz="2800" b="1" dirty="0">
                <a:latin typeface="Alexandria" charset="0"/>
                <a:cs typeface="Alexandria" charset="0"/>
              </a:rPr>
              <a:t>Key Components of Ethnographic Study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236863"/>
            <a:ext cx="6783764" cy="384618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Ethnography is not a linear process but an iterative, cyclical one.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There are no clear lines between data collection, analysis, reflection, interpretation, and writing.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The aim is not necessarily to generate theory, though it may result from the study.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B1638AD5-C110-A275-ABA5-F16E245DE51A}"/>
              </a:ext>
            </a:extLst>
          </p:cNvPr>
          <p:cNvPicPr>
            <a:picLocks noChangeAspect="1"/>
          </p:cNvPicPr>
          <p:nvPr/>
        </p:nvPicPr>
        <p:blipFill>
          <a:blip r:embed="rId3"/>
          <a:stretch>
            <a:fillRect/>
          </a:stretch>
        </p:blipFill>
        <p:spPr>
          <a:xfrm>
            <a:off x="7225257" y="2350581"/>
            <a:ext cx="3953157" cy="3030890"/>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238577"/>
            <a:ext cx="6858715" cy="338246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Key Components are: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Extended access to the field site.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Focus on context and pattern.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Flexibility and adaptability in research design.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6F52316B-F18F-4847-66DD-4D28C89317D0}"/>
              </a:ext>
            </a:extLst>
          </p:cNvPr>
          <p:cNvPicPr>
            <a:picLocks noChangeAspect="1"/>
          </p:cNvPicPr>
          <p:nvPr/>
        </p:nvPicPr>
        <p:blipFill>
          <a:blip r:embed="rId3"/>
          <a:stretch>
            <a:fillRect/>
          </a:stretch>
        </p:blipFill>
        <p:spPr>
          <a:xfrm>
            <a:off x="6464623" y="2506160"/>
            <a:ext cx="4366797" cy="2445406"/>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126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5821381" cy="523220"/>
          </a:xfrm>
          <a:prstGeom prst="rect">
            <a:avLst/>
          </a:prstGeom>
          <a:noFill/>
        </p:spPr>
        <p:txBody>
          <a:bodyPr wrap="square" rtlCol="0">
            <a:spAutoFit/>
          </a:bodyPr>
          <a:lstStyle/>
          <a:p>
            <a:r>
              <a:rPr lang="en-US" sz="2800" b="1" dirty="0">
                <a:latin typeface="Alexandria" charset="0"/>
                <a:cs typeface="Alexandria" charset="0"/>
              </a:rPr>
              <a:t>Extended Access to the Field Site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8" y="2191893"/>
            <a:ext cx="10395450" cy="4206280"/>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Prolonged and uninhibited engagement in the research setting to deeply understand the context and behaviors.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builds trust and rapport with participants, leading to more authentic and rich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Essential for capturing the dynamic and evolving nature of social interactions.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Allows the researcher to observe and participate in the daily lives and routines of the study population.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Example: spending months or years in a community to fully integrate and understand its social dynamics.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56287" y="2154955"/>
            <a:ext cx="10531305" cy="3357842"/>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 Ethnographers aim to understand the broader cultural, social, and historical background of the community.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Context includes everything from the physical environment to the socio-economic conditions and historical developments.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Identifying recurring behaviors, practices, and interactions within the community.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Patterns help in understanding the underlying norms, values, and structures that govern the social setting.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F2DDC54-A4A0-0C39-DDBA-B178B59BF80E}"/>
              </a:ext>
            </a:extLst>
          </p:cNvPr>
          <p:cNvSpPr txBox="1"/>
          <p:nvPr/>
        </p:nvSpPr>
        <p:spPr>
          <a:xfrm>
            <a:off x="2666081" y="961794"/>
            <a:ext cx="5821381" cy="523220"/>
          </a:xfrm>
          <a:prstGeom prst="rect">
            <a:avLst/>
          </a:prstGeom>
          <a:noFill/>
        </p:spPr>
        <p:txBody>
          <a:bodyPr wrap="square" rtlCol="0">
            <a:spAutoFit/>
          </a:bodyPr>
          <a:lstStyle/>
          <a:p>
            <a:r>
              <a:rPr lang="en-US" sz="2800" b="1" dirty="0">
                <a:latin typeface="Alexandria" charset="0"/>
                <a:cs typeface="Alexandria" charset="0"/>
              </a:rPr>
              <a:t>Focus on Context and Pattern</a:t>
            </a:r>
          </a:p>
        </p:txBody>
      </p:sp>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059826"/>
            <a:ext cx="10395450" cy="3717941"/>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Understanding context and pattern provides a holistic view of the community.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Helps in interpreting specific behaviors and events within the larger framework of the community’s culture.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 a school library study, understanding the educational policies, cultural values towards education, and historical context of the school system is crucial.</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Observing patterns in library use, student interactions, and resource utilization.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625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7241164" cy="523220"/>
          </a:xfrm>
          <a:prstGeom prst="rect">
            <a:avLst/>
          </a:prstGeom>
          <a:noFill/>
        </p:spPr>
        <p:txBody>
          <a:bodyPr wrap="square" rtlCol="0">
            <a:spAutoFit/>
          </a:bodyPr>
          <a:lstStyle/>
          <a:p>
            <a:r>
              <a:rPr lang="en-US" sz="2800" b="1" dirty="0">
                <a:latin typeface="Alexandria" charset="0"/>
                <a:cs typeface="Alexandria" charset="0"/>
              </a:rPr>
              <a:t>Flexibility and Adaptability in Research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000139"/>
            <a:ext cx="10555574" cy="469461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Ethnographic research design is not rigid; it evolves as the researcher gains more insight into the field.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Start with a broad interest or guiding principles rather than a fixed research question.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Adapt research methods and focus areas based on ongoing observations and interactions.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This allows the researcher to explore unexpected findings and new areas of interest that emerge during the study.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Enhances the depth and richness of the research by accommodating the complexities and nuances of real-life settings.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110581"/>
            <a:ext cx="10395450" cy="397442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Importance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Ensures the research remains relevant and closely aligned with the lived experiences of the participants.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Prevents the study from being constrained by preconceived notions or rigid structures.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Example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Using various data collection methods like interviews, observations, and document analysis as appropriate to the evolving study.</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r>
              <a:rPr lang="en-US" sz="2800" b="1" dirty="0">
                <a:latin typeface="Alexandria" charset="0"/>
                <a:cs typeface="Alexandria" charset="0"/>
              </a:rPr>
              <a:t>Researcher as Instrument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07220" y="2852808"/>
            <a:ext cx="10728491"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Researcher is the primary tool for data collection and interpretation.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Must be adaptable, reflective, and responsive to the context.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Reflexivity: Acknowledging and managing personal biases.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515784" cy="523220"/>
          </a:xfrm>
          <a:prstGeom prst="rect">
            <a:avLst/>
          </a:prstGeom>
          <a:noFill/>
        </p:spPr>
        <p:txBody>
          <a:bodyPr wrap="square" rtlCol="0">
            <a:spAutoFit/>
          </a:bodyPr>
          <a:lstStyle/>
          <a:p>
            <a:r>
              <a:rPr lang="en-US" sz="2800" b="1" dirty="0">
                <a:latin typeface="Alexandria" charset="0"/>
                <a:cs typeface="Alexandria" charset="0"/>
              </a:rPr>
              <a:t>Participative Engagement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89979" y="2714445"/>
            <a:ext cx="8988871"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Active participation within the community.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Importance of building trust and rapport.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Honest and transparent interaction with participants.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Multiple Perspectives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130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47210"/>
            <a:ext cx="1066800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Ethnography aims to understand diverse viewpoints within the context.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Capturing multiple realities for a holistic understanding.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Engaging with various community members to gather comprehensive insights.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r>
              <a:rPr lang="en-US" sz="2800" b="1" dirty="0">
                <a:latin typeface="Alexandria" charset="0"/>
                <a:cs typeface="Alexandria" charset="0"/>
              </a:rPr>
              <a:t>Diverse Data Collection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407644"/>
            <a:ext cx="10395450" cy="276588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Uses methods like participant observation, interviews, document analysis, etc.</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Emergent design: Adapting methods as the study evolves.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Importance of using multiple techniques for a rich dataset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r>
              <a:rPr lang="en-US" sz="2800" b="1" dirty="0">
                <a:latin typeface="Alexandria" charset="0"/>
                <a:cs typeface="Alexandria" charset="0"/>
              </a:rPr>
              <a:t>Cycle of Theory Building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549932"/>
            <a:ext cx="10668000" cy="2405787"/>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Iterative process: Continuous cycle of data gathering and analysis.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Grounded theory: Developing theories from observed data.</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Localized theory building through repeated exploration and reflection.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2338" y="1228040"/>
            <a:ext cx="5821381" cy="523220"/>
          </a:xfrm>
          <a:prstGeom prst="rect">
            <a:avLst/>
          </a:prstGeom>
          <a:noFill/>
        </p:spPr>
        <p:txBody>
          <a:bodyPr wrap="square" rtlCol="0">
            <a:spAutoFit/>
          </a:bodyPr>
          <a:lstStyle/>
          <a:p>
            <a:r>
              <a:rPr lang="en-US" sz="2800" b="1" dirty="0">
                <a:latin typeface="Alexandria" charset="0"/>
                <a:cs typeface="Alexandria" charset="0"/>
              </a:rPr>
              <a:t>Narrative Storytelling in Ethnography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22991" y="1997197"/>
            <a:ext cx="10634621" cy="3254224"/>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Combining Scientific Rigor with Narrative Storytelling</a:t>
            </a:r>
          </a:p>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Scientific Rigor</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Ethnography employs systematic methods for data collection and analysis.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Ensures accuracy, credibility, and reliability of the findings.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Uses established research techniques like participant observation, interviews, and document analysis.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1833005"/>
            <a:ext cx="6193436" cy="4206280"/>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6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Narrative Storytelling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Presents research findings in a compelling, engaging, and accessible manner.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Involves crafting a coherent narrative that captures the essence of the observed realities.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Balances factual reporting with descriptive, vivid storytelling to convey the richness of the context.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3" name="Picture 2">
            <a:extLst>
              <a:ext uri="{FF2B5EF4-FFF2-40B4-BE49-F238E27FC236}">
                <a16:creationId xmlns:a16="http://schemas.microsoft.com/office/drawing/2014/main" id="{B56EF06A-FC8F-D6A2-FFAB-22CE82A2FE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55436" y="2908092"/>
            <a:ext cx="4376593" cy="2450892"/>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480131"/>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Using 'Thick Description' to Convey Detailed Findings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945835" y="2119880"/>
            <a:ext cx="7328736"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Thick description involves providing detailed, context-rich accounts of social interactions and cultural practices.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To immerse the reader in the social setting, making them feel as though they are part of the observed environment.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To provide enough context for the reader to understand the meaning behind actions and behaviors.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52794D7D-35D9-96AA-71F1-9CF01860DE7D}"/>
              </a:ext>
            </a:extLst>
          </p:cNvPr>
          <p:cNvPicPr>
            <a:picLocks noChangeAspect="1"/>
          </p:cNvPicPr>
          <p:nvPr/>
        </p:nvPicPr>
        <p:blipFill>
          <a:blip r:embed="rId3"/>
          <a:stretch>
            <a:fillRect/>
          </a:stretch>
        </p:blipFill>
        <p:spPr>
          <a:xfrm>
            <a:off x="8049717" y="2488367"/>
            <a:ext cx="3196447" cy="2684138"/>
          </a:xfrm>
          <a:prstGeom prst="rect">
            <a:avLst/>
          </a:prstGeom>
        </p:spPr>
      </p:pic>
    </p:spTree>
    <p:extLst>
      <p:ext uri="{BB962C8B-B14F-4D97-AF65-F5344CB8AC3E}">
        <p14:creationId xmlns:p14="http://schemas.microsoft.com/office/powerpoint/2010/main" val="85377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2096652"/>
            <a:ext cx="10395450" cy="383592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r>
              <a:rPr lang="en-US" sz="2800" b="1" dirty="0">
                <a:solidFill>
                  <a:prstClr val="black"/>
                </a:solidFill>
                <a:latin typeface="Calibri"/>
              </a:rPr>
              <a:t>Components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Detailed observations of people, events, and interactions.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Inclusion of participants' voices, perspectives, and interpretations.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Descriptions of the physical and social context in which the research takes place.</a:t>
            </a:r>
          </a:p>
          <a:p>
            <a:pPr marR="0" lvl="0" algn="l" defTabSz="914400" rtl="0" eaLnBrk="1" fontAlgn="auto" latinLnBrk="0" hangingPunct="1">
              <a:lnSpc>
                <a:spcPct val="90000"/>
              </a:lnSpc>
              <a:spcBef>
                <a:spcPts val="1000"/>
              </a:spcBef>
              <a:spcAft>
                <a:spcPts val="0"/>
              </a:spcAft>
              <a:buClrTx/>
              <a:buSzTx/>
              <a:tabLst/>
              <a:defRPr/>
            </a:pPr>
            <a:r>
              <a:rPr lang="en-US" sz="2800" b="1" dirty="0">
                <a:solidFill>
                  <a:prstClr val="black"/>
                </a:solidFill>
                <a:latin typeface="Calibri"/>
              </a:rPr>
              <a:t>Example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Instead of simply stating that a ritual takes place, describing the sights, sounds, emotions, and meanings associated with it.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5321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57AF5D7-DA3E-760F-1402-169A3E3B94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9016" y="678773"/>
            <a:ext cx="9778583" cy="5500453"/>
          </a:xfrm>
          <a:prstGeom prst="rect">
            <a:avLst/>
          </a:prstGeom>
        </p:spPr>
      </p:pic>
    </p:spTree>
    <p:extLst>
      <p:ext uri="{BB962C8B-B14F-4D97-AF65-F5344CB8AC3E}">
        <p14:creationId xmlns:p14="http://schemas.microsoft.com/office/powerpoint/2010/main" val="19767434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What is Action Research?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2736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46760" y="2235556"/>
            <a:ext cx="10395450" cy="370768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"Action research can be a powerfully liberating form of professional enquiry because it means that practitioners themselves investigate their practices as they find ways to live more fully in the direction of their educational values." - McNiff and Whitehead, 2011</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Practitioners actively investigate and improve their own practices.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Encourages reflective practice and continuous improvement.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27457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825915" y="2165757"/>
            <a:ext cx="10395450" cy="4351961"/>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Increasingly used by practitioners for its practical benefits.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Helps improve service provision and encourages reflective practice.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For instance, if an organization is struggling with high employee turnover, they might employ Action Research to understand the root causes and then design strategies to address these issues.</a:t>
            </a:r>
          </a:p>
          <a:p>
            <a:pPr marR="0" lvl="0" algn="l" defTabSz="914400" rtl="0" eaLnBrk="1" fontAlgn="auto" latinLnBrk="0" hangingPunct="1">
              <a:lnSpc>
                <a:spcPct val="90000"/>
              </a:lnSpc>
              <a:spcBef>
                <a:spcPts val="1000"/>
              </a:spcBef>
              <a:spcAft>
                <a:spcPts val="0"/>
              </a:spcAft>
              <a:buClrTx/>
              <a:buSzTx/>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BADCF3A6-AACB-A3C0-076D-912DD7064C53}"/>
              </a:ext>
            </a:extLst>
          </p:cNvPr>
          <p:cNvSpPr txBox="1"/>
          <p:nvPr/>
        </p:nvSpPr>
        <p:spPr>
          <a:xfrm>
            <a:off x="2557606" y="1020741"/>
            <a:ext cx="5821381" cy="523220"/>
          </a:xfrm>
          <a:prstGeom prst="rect">
            <a:avLst/>
          </a:prstGeom>
          <a:noFill/>
        </p:spPr>
        <p:txBody>
          <a:bodyPr wrap="square" rtlCol="0">
            <a:spAutoFit/>
          </a:bodyPr>
          <a:lstStyle/>
          <a:p>
            <a:r>
              <a:rPr lang="en-US" sz="2800" b="1" dirty="0">
                <a:latin typeface="Alexandria" charset="0"/>
                <a:cs typeface="Alexandria" charset="0"/>
              </a:rPr>
              <a:t>Popularity and Applications</a:t>
            </a:r>
          </a:p>
        </p:txBody>
      </p:sp>
    </p:spTree>
    <p:extLst>
      <p:ext uri="{BB962C8B-B14F-4D97-AF65-F5344CB8AC3E}">
        <p14:creationId xmlns:p14="http://schemas.microsoft.com/office/powerpoint/2010/main" val="25861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2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2000" y="2165756"/>
            <a:ext cx="6058525" cy="383900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Tight Coupling of Research and Action: Research and action occur simultaneously and are closely linked.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Collaborative Problem Solving: Involves a partnership between researcher and participants to solve problems and generate knowledge.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0CEECFD1-2C0B-776F-9055-1B6945DB579C}"/>
              </a:ext>
            </a:extLst>
          </p:cNvPr>
          <p:cNvSpPr txBox="1"/>
          <p:nvPr/>
        </p:nvSpPr>
        <p:spPr>
          <a:xfrm>
            <a:off x="2557606" y="984985"/>
            <a:ext cx="5821381" cy="523220"/>
          </a:xfrm>
          <a:prstGeom prst="rect">
            <a:avLst/>
          </a:prstGeom>
          <a:noFill/>
        </p:spPr>
        <p:txBody>
          <a:bodyPr wrap="square" rtlCol="0">
            <a:spAutoFit/>
          </a:bodyPr>
          <a:lstStyle/>
          <a:p>
            <a:r>
              <a:rPr lang="en-US" sz="2800" b="1" dirty="0">
                <a:latin typeface="Alexandria" charset="0"/>
                <a:cs typeface="Alexandria" charset="0"/>
              </a:rPr>
              <a:t>Characteristics of Action Research</a:t>
            </a:r>
          </a:p>
        </p:txBody>
      </p:sp>
      <p:pic>
        <p:nvPicPr>
          <p:cNvPr id="2" name="Picture 1">
            <a:extLst>
              <a:ext uri="{FF2B5EF4-FFF2-40B4-BE49-F238E27FC236}">
                <a16:creationId xmlns:a16="http://schemas.microsoft.com/office/drawing/2014/main" id="{E51FA98D-EC2F-E2CE-DE5D-A7732630A472}"/>
              </a:ext>
            </a:extLst>
          </p:cNvPr>
          <p:cNvPicPr>
            <a:picLocks noChangeAspect="1"/>
          </p:cNvPicPr>
          <p:nvPr/>
        </p:nvPicPr>
        <p:blipFill>
          <a:blip r:embed="rId3"/>
          <a:stretch>
            <a:fillRect/>
          </a:stretch>
        </p:blipFill>
        <p:spPr>
          <a:xfrm>
            <a:off x="6820524" y="2339335"/>
            <a:ext cx="4212237" cy="3533680"/>
          </a:xfrm>
          <a:prstGeom prst="rect">
            <a:avLst/>
          </a:prstGeom>
        </p:spPr>
      </p:pic>
    </p:spTree>
    <p:extLst>
      <p:ext uri="{BB962C8B-B14F-4D97-AF65-F5344CB8AC3E}">
        <p14:creationId xmlns:p14="http://schemas.microsoft.com/office/powerpoint/2010/main" val="71688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08745"/>
            <a:ext cx="7080941" cy="523220"/>
          </a:xfrm>
          <a:prstGeom prst="rect">
            <a:avLst/>
          </a:prstGeom>
          <a:noFill/>
        </p:spPr>
        <p:txBody>
          <a:bodyPr wrap="square" rtlCol="0">
            <a:spAutoFit/>
          </a:bodyPr>
          <a:lstStyle/>
          <a:p>
            <a:r>
              <a:rPr lang="en-US" sz="2800" b="1" dirty="0">
                <a:latin typeface="Alexandria" charset="0"/>
                <a:cs typeface="Alexandria" charset="0"/>
              </a:rPr>
              <a:t> Historical Background</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65540" y="2087194"/>
            <a:ext cx="10749220" cy="4095480"/>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Kurt Lewin coined the term 'action research' and emphasized embedding action in research to address social issues (Lewin, 1948).</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Lewin’s Action Research Cycle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Initial identification of a problem.</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Devise and implement an intervention.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Evaluate the effects of the intervention.</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5631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63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r>
              <a:rPr lang="en-US" sz="2800" b="1" dirty="0">
                <a:latin typeface="Alexandria" charset="0"/>
                <a:cs typeface="Alexandria" charset="0"/>
              </a:rPr>
              <a:t>The Action Research Cycle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22209" y="2570056"/>
            <a:ext cx="7023549" cy="3063403"/>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Action research is a cyclical or spiral method characterized by continuous improvement.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Involves identifying problems, planning action, implementing interventions, evaluating outcomes, and reflecting on results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pic>
        <p:nvPicPr>
          <p:cNvPr id="2" name="Picture 1">
            <a:extLst>
              <a:ext uri="{FF2B5EF4-FFF2-40B4-BE49-F238E27FC236}">
                <a16:creationId xmlns:a16="http://schemas.microsoft.com/office/drawing/2014/main" id="{EAF834F2-CEE1-03C4-6467-5FB7D8BA2F42}"/>
              </a:ext>
            </a:extLst>
          </p:cNvPr>
          <p:cNvPicPr>
            <a:picLocks noChangeAspect="1"/>
          </p:cNvPicPr>
          <p:nvPr/>
        </p:nvPicPr>
        <p:blipFill>
          <a:blip r:embed="rId3"/>
          <a:stretch>
            <a:fillRect/>
          </a:stretch>
        </p:blipFill>
        <p:spPr>
          <a:xfrm>
            <a:off x="8091654" y="1956785"/>
            <a:ext cx="3343275" cy="4230935"/>
          </a:xfrm>
          <a:prstGeom prst="rect">
            <a:avLst/>
          </a:prstGeom>
        </p:spPr>
      </p:pic>
    </p:spTree>
    <p:extLst>
      <p:ext uri="{BB962C8B-B14F-4D97-AF65-F5344CB8AC3E}">
        <p14:creationId xmlns:p14="http://schemas.microsoft.com/office/powerpoint/2010/main" val="40490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E03CA2A-524F-0651-BD42-6E497A6DF7AA}"/>
              </a:ext>
            </a:extLst>
          </p:cNvPr>
          <p:cNvPicPr>
            <a:picLocks noChangeAspect="1"/>
          </p:cNvPicPr>
          <p:nvPr/>
        </p:nvPicPr>
        <p:blipFill>
          <a:blip r:embed="rId2"/>
          <a:stretch>
            <a:fillRect/>
          </a:stretch>
        </p:blipFill>
        <p:spPr>
          <a:xfrm>
            <a:off x="1391010" y="0"/>
            <a:ext cx="9409979" cy="6858000"/>
          </a:xfrm>
          <a:prstGeom prst="rect">
            <a:avLst/>
          </a:prstGeom>
          <a:ln w="76200">
            <a:solidFill>
              <a:schemeClr val="tx1"/>
            </a:solidFill>
          </a:ln>
        </p:spPr>
      </p:pic>
      <p:sp>
        <p:nvSpPr>
          <p:cNvPr id="6" name="Rectangle: Rounded Corners 5">
            <a:extLst>
              <a:ext uri="{FF2B5EF4-FFF2-40B4-BE49-F238E27FC236}">
                <a16:creationId xmlns:a16="http://schemas.microsoft.com/office/drawing/2014/main" id="{7EA7727B-A1D1-3F51-615C-66D16EB1D6B9}"/>
              </a:ext>
            </a:extLst>
          </p:cNvPr>
          <p:cNvSpPr/>
          <p:nvPr/>
        </p:nvSpPr>
        <p:spPr>
          <a:xfrm>
            <a:off x="3492708" y="869430"/>
            <a:ext cx="5261547" cy="404734"/>
          </a:xfrm>
          <a:prstGeom prst="round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883198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7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617280" y="1952736"/>
            <a:ext cx="10667321" cy="4351961"/>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Based on the data gathered, design an appropriate intervention.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Types of Interventions: Single event (e.g., a workshop), series of events (e.g., a training program), or fixed changes.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Use the initial data to guide the development of the intervention.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Example: Designing a training program to improve students’ communications skills.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8" name="TextBox 7">
            <a:extLst>
              <a:ext uri="{FF2B5EF4-FFF2-40B4-BE49-F238E27FC236}">
                <a16:creationId xmlns:a16="http://schemas.microsoft.com/office/drawing/2014/main" id="{16F51768-E8C4-A839-DBE1-88B04CF661DD}"/>
              </a:ext>
            </a:extLst>
          </p:cNvPr>
          <p:cNvSpPr txBox="1"/>
          <p:nvPr/>
        </p:nvSpPr>
        <p:spPr>
          <a:xfrm>
            <a:off x="2513149" y="1040801"/>
            <a:ext cx="7740123" cy="523220"/>
          </a:xfrm>
          <a:prstGeom prst="rect">
            <a:avLst/>
          </a:prstGeom>
          <a:noFill/>
        </p:spPr>
        <p:txBody>
          <a:bodyPr wrap="square" rtlCol="0">
            <a:spAutoFit/>
          </a:bodyPr>
          <a:lstStyle/>
          <a:p>
            <a:r>
              <a:rPr lang="en-US" sz="2800" b="1" dirty="0">
                <a:latin typeface="Alexandria" charset="0"/>
                <a:cs typeface="Alexandria" charset="0"/>
              </a:rPr>
              <a:t> Action Planning</a:t>
            </a:r>
          </a:p>
        </p:txBody>
      </p:sp>
    </p:spTree>
    <p:extLst>
      <p:ext uri="{BB962C8B-B14F-4D97-AF65-F5344CB8AC3E}">
        <p14:creationId xmlns:p14="http://schemas.microsoft.com/office/powerpoint/2010/main" val="161912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18030" y="2032581"/>
            <a:ext cx="10452889" cy="396416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Implement the intervention within the research context.</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Move from theoretical planning to practical application.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Ensure enough time for implementation, evaluation, and reflection.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Example: Implementing a user education program and monitoring its progress.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r>
              <a:rPr lang="en-US" sz="2800" b="1" dirty="0">
                <a:latin typeface="Alexandria" charset="0"/>
                <a:cs typeface="Alexandria" charset="0"/>
              </a:rPr>
              <a:t>Implementation</a:t>
            </a:r>
          </a:p>
        </p:txBody>
      </p:sp>
    </p:spTree>
    <p:extLst>
      <p:ext uri="{BB962C8B-B14F-4D97-AF65-F5344CB8AC3E}">
        <p14:creationId xmlns:p14="http://schemas.microsoft.com/office/powerpoint/2010/main" val="2341019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777241" y="2146769"/>
            <a:ext cx="10395450" cy="2932085"/>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Examine the success of the intervention using various methods.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Questionnaires, interviews, focus groups, and analysis of outputs.</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Example: Course evaluation by students to assess the effectiveness of teaching methods.</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C08CB1D6-90A7-1DA7-0B87-6FFB07D6E2FD}"/>
              </a:ext>
            </a:extLst>
          </p:cNvPr>
          <p:cNvSpPr txBox="1"/>
          <p:nvPr/>
        </p:nvSpPr>
        <p:spPr>
          <a:xfrm>
            <a:off x="2513149" y="975974"/>
            <a:ext cx="7438571" cy="523220"/>
          </a:xfrm>
          <a:prstGeom prst="rect">
            <a:avLst/>
          </a:prstGeom>
          <a:noFill/>
        </p:spPr>
        <p:txBody>
          <a:bodyPr wrap="square" rtlCol="0">
            <a:spAutoFit/>
          </a:bodyPr>
          <a:lstStyle/>
          <a:p>
            <a:r>
              <a:rPr lang="en-US" sz="2800" b="1" dirty="0">
                <a:latin typeface="Alexandria" charset="0"/>
                <a:cs typeface="Alexandria" charset="0"/>
              </a:rPr>
              <a:t> Evaluation</a:t>
            </a:r>
          </a:p>
        </p:txBody>
      </p:sp>
    </p:spTree>
    <p:extLst>
      <p:ext uri="{BB962C8B-B14F-4D97-AF65-F5344CB8AC3E}">
        <p14:creationId xmlns:p14="http://schemas.microsoft.com/office/powerpoint/2010/main" val="15817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4230" y="1685494"/>
            <a:ext cx="10850880" cy="48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54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5</a:t>
            </a:r>
          </a:p>
        </p:txBody>
      </p:sp>
      <p:sp>
        <p:nvSpPr>
          <p:cNvPr id="48" name="TextBox 47"/>
          <p:cNvSpPr txBox="1"/>
          <p:nvPr/>
        </p:nvSpPr>
        <p:spPr>
          <a:xfrm>
            <a:off x="402238" y="2211664"/>
            <a:ext cx="10850880" cy="3835922"/>
          </a:xfrm>
          <a:prstGeom prst="rect">
            <a:avLst/>
          </a:prstGeom>
          <a:noFill/>
        </p:spPr>
        <p:txBody>
          <a:bodyPr wrap="square" rtlCol="0">
            <a:spAutoFit/>
          </a:bodyPr>
          <a:lstStyle/>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Reflect on the results of the intervention and evaluation.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Go beyond what happened to understand why it happened.</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Challenge personal beliefs and perceptions to transform practice.</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Use research journals for detailed reflection and documentation.</a:t>
            </a: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"Reflection is a human activity in which people purposefully ‘recapture’ their experience, and think about that experience in order to evaluate and make sense of it." - </a:t>
            </a:r>
            <a:r>
              <a:rPr kumimoji="0" lang="en-US" sz="2800" i="0" u="none" strike="noStrike" kern="1200" cap="none" spc="0" normalizeH="0" baseline="0" noProof="0" dirty="0" err="1">
                <a:ln>
                  <a:noFill/>
                </a:ln>
                <a:solidFill>
                  <a:prstClr val="black"/>
                </a:solidFill>
                <a:effectLst/>
                <a:uLnTx/>
                <a:uFillTx/>
                <a:latin typeface="Calibri"/>
                <a:ea typeface="+mn-ea"/>
                <a:cs typeface="+mn-cs"/>
              </a:rPr>
              <a:t>Boud</a:t>
            </a:r>
            <a:r>
              <a:rPr kumimoji="0" lang="en-US" sz="2800" i="0" u="none" strike="noStrike" kern="1200" cap="none" spc="0" normalizeH="0" baseline="0" noProof="0" dirty="0">
                <a:ln>
                  <a:noFill/>
                </a:ln>
                <a:solidFill>
                  <a:prstClr val="black"/>
                </a:solidFill>
                <a:effectLst/>
                <a:uLnTx/>
                <a:uFillTx/>
                <a:latin typeface="Calibri"/>
                <a:ea typeface="+mn-ea"/>
                <a:cs typeface="+mn-cs"/>
              </a:rPr>
              <a:t>, Keogh, and Walker, 1985</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986BA38-017B-D841-4225-563E3967753B}"/>
              </a:ext>
            </a:extLst>
          </p:cNvPr>
          <p:cNvSpPr txBox="1"/>
          <p:nvPr/>
        </p:nvSpPr>
        <p:spPr>
          <a:xfrm>
            <a:off x="2513149" y="975974"/>
            <a:ext cx="4878251" cy="523220"/>
          </a:xfrm>
          <a:prstGeom prst="rect">
            <a:avLst/>
          </a:prstGeom>
          <a:noFill/>
        </p:spPr>
        <p:txBody>
          <a:bodyPr wrap="square" rtlCol="0">
            <a:spAutoFit/>
          </a:bodyPr>
          <a:lstStyle/>
          <a:p>
            <a:r>
              <a:rPr lang="en-US" sz="2800" b="1" dirty="0">
                <a:latin typeface="Alexandria" charset="0"/>
                <a:cs typeface="Alexandria" charset="0"/>
              </a:rPr>
              <a:t>Reflection</a:t>
            </a:r>
          </a:p>
        </p:txBody>
      </p:sp>
    </p:spTree>
    <p:extLst>
      <p:ext uri="{BB962C8B-B14F-4D97-AF65-F5344CB8AC3E}">
        <p14:creationId xmlns:p14="http://schemas.microsoft.com/office/powerpoint/2010/main" val="27329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2771BD3E-01C0-4815-981F-406ECB6C2568}"/>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1844</TotalTime>
  <Words>2469</Words>
  <Application>Microsoft Office PowerPoint</Application>
  <PresentationFormat>Widescreen</PresentationFormat>
  <Paragraphs>378</Paragraphs>
  <Slides>47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Rageh</cp:lastModifiedBy>
  <cp:revision>275</cp:revision>
  <dcterms:created xsi:type="dcterms:W3CDTF">2023-04-29T09:08:00Z</dcterms:created>
  <dcterms:modified xsi:type="dcterms:W3CDTF">2024-07-11T16:33:37Z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