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21" r:id="rId3"/>
    <p:sldId id="350" r:id="rId4"/>
    <p:sldId id="279" r:id="rId5"/>
    <p:sldId id="288" r:id="rId6"/>
    <p:sldId id="282" r:id="rId7"/>
    <p:sldId id="388" r:id="rId8"/>
    <p:sldId id="389" r:id="rId9"/>
    <p:sldId id="390" r:id="rId10"/>
    <p:sldId id="391" r:id="rId11"/>
    <p:sldId id="392" r:id="rId12"/>
    <p:sldId id="393" r:id="rId13"/>
    <p:sldId id="394" r:id="rId14"/>
    <p:sldId id="395" r:id="rId15"/>
    <p:sldId id="277" r:id="rId16"/>
    <p:sldId id="352" r:id="rId17"/>
    <p:sldId id="396" r:id="rId18"/>
    <p:sldId id="397" r:id="rId19"/>
    <p:sldId id="398" r:id="rId20"/>
    <p:sldId id="399" r:id="rId21"/>
    <p:sldId id="400" r:id="rId22"/>
    <p:sldId id="402" r:id="rId23"/>
    <p:sldId id="403" r:id="rId24"/>
    <p:sldId id="404" r:id="rId25"/>
    <p:sldId id="405" r:id="rId26"/>
    <p:sldId id="406" r:id="rId27"/>
    <p:sldId id="413" r:id="rId28"/>
    <p:sldId id="407" r:id="rId29"/>
    <p:sldId id="408" r:id="rId30"/>
    <p:sldId id="409" r:id="rId31"/>
    <p:sldId id="410" r:id="rId32"/>
    <p:sldId id="411" r:id="rId33"/>
    <p:sldId id="412" r:id="rId34"/>
    <p:sldId id="414" r:id="rId35"/>
    <p:sldId id="415" r:id="rId36"/>
    <p:sldId id="416" r:id="rId37"/>
    <p:sldId id="417" r:id="rId38"/>
    <p:sldId id="418" r:id="rId39"/>
    <p:sldId id="419" r:id="rId40"/>
    <p:sldId id="420" r:id="rId41"/>
    <p:sldId id="421" r:id="rId42"/>
    <p:sldId id="320" r:id="rId43"/>
    <p:sldId id="276"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5BB874-E944-48FE-917F-7250BFA22BBD}" v="166" dt="2023-07-06T21:07:38.5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F4C54E3-B6BA-4BB6-8602-90933FC7D1A3}" type="datetimeFigureOut">
              <a:rPr lang="ar-SA" smtClean="0"/>
              <a:t>18/12/1444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485222F-A169-42FB-84F5-94A86B92F670}" type="slidenum">
              <a:rPr lang="ar-SA" smtClean="0"/>
              <a:t>‹#›</a:t>
            </a:fld>
            <a:endParaRPr lang="ar-SA"/>
          </a:p>
        </p:txBody>
      </p:sp>
    </p:spTree>
    <p:extLst>
      <p:ext uri="{BB962C8B-B14F-4D97-AF65-F5344CB8AC3E}">
        <p14:creationId xmlns:p14="http://schemas.microsoft.com/office/powerpoint/2010/main" val="1428162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43</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A26E5-8AAD-7123-9593-015BDEBD97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D6F54416-3BC5-BE52-66C1-81E04B4792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AD6AD6BC-5793-A1D9-1C0A-159CC0C9012C}"/>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5" name="Footer Placeholder 4">
            <a:extLst>
              <a:ext uri="{FF2B5EF4-FFF2-40B4-BE49-F238E27FC236}">
                <a16:creationId xmlns:a16="http://schemas.microsoft.com/office/drawing/2014/main" id="{64F9C48B-CAB2-4FFE-A1B5-23901F275B4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98B6199-480C-06AA-2751-30A80B2CC6CF}"/>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4021993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59E9D-840C-EA80-6A65-6319D29A15D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BA6098C-FD88-C4D3-1D31-BC7F5FE52F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5D116DA-DD0C-4D60-AF7D-F5FCBF757382}"/>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5" name="Footer Placeholder 4">
            <a:extLst>
              <a:ext uri="{FF2B5EF4-FFF2-40B4-BE49-F238E27FC236}">
                <a16:creationId xmlns:a16="http://schemas.microsoft.com/office/drawing/2014/main" id="{E9F5DEAC-8BDF-FDE0-03F0-70AF6EA3933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C0B021D-3048-D52C-DE31-694C972CE7B9}"/>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4115622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96C91-A7B5-2F4E-EBCB-43CB49E3A3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A83BE27A-931E-1E06-727A-AAF2B83E40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D16486-51DC-69A9-6518-F7E97B73D443}"/>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5" name="Footer Placeholder 4">
            <a:extLst>
              <a:ext uri="{FF2B5EF4-FFF2-40B4-BE49-F238E27FC236}">
                <a16:creationId xmlns:a16="http://schemas.microsoft.com/office/drawing/2014/main" id="{27926619-0C17-378D-4FEB-CFA20821EE8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7A58E2C-D2D0-49BE-4531-FFA9CBDADF8D}"/>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721679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E51EF-B4FE-3D1E-D07C-64C6A11E8AD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4F808C1B-88AF-67F0-5B8E-18173E461B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7BBB0E1-6EB0-42A9-D77A-65AE3D2FB7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72222AF5-2387-4932-C2AC-88DA932C3EEA}"/>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6" name="Footer Placeholder 5">
            <a:extLst>
              <a:ext uri="{FF2B5EF4-FFF2-40B4-BE49-F238E27FC236}">
                <a16:creationId xmlns:a16="http://schemas.microsoft.com/office/drawing/2014/main" id="{E63EDE97-746D-25CE-156B-96B858C1BF8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42C6121-DEC8-C8F5-FCB0-513A2EC6A6C6}"/>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3789808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6D584-DE57-9EB5-6DFB-690D76A67064}"/>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E532647-15B6-C42E-1210-F7E50A0876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F158FC-601A-560A-F79E-6E475C65BB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EF4F436F-645F-1210-3DAE-1F10597C90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FDA728-DFE0-1778-12A5-F9678FC759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82FD1441-F003-7020-CF46-87A6E225444B}"/>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8" name="Footer Placeholder 7">
            <a:extLst>
              <a:ext uri="{FF2B5EF4-FFF2-40B4-BE49-F238E27FC236}">
                <a16:creationId xmlns:a16="http://schemas.microsoft.com/office/drawing/2014/main" id="{B086B1E3-1998-5249-D6EF-1E1BF1BA753E}"/>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0132B2F8-F838-2760-033E-8831B829D60A}"/>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070226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7B2D0-E10C-D41A-AAB1-CB58E271C549}"/>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BEDDFA8D-9FD2-CA91-404B-62C705ACAD4C}"/>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4" name="Footer Placeholder 3">
            <a:extLst>
              <a:ext uri="{FF2B5EF4-FFF2-40B4-BE49-F238E27FC236}">
                <a16:creationId xmlns:a16="http://schemas.microsoft.com/office/drawing/2014/main" id="{E2AA7F87-E6CA-F931-E019-EB325175E782}"/>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3814843-9A59-9528-7A98-227C1562FF15}"/>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55992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3A4D1C-48D0-DA02-58C1-EEDE2CBD568A}"/>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3" name="Footer Placeholder 2">
            <a:extLst>
              <a:ext uri="{FF2B5EF4-FFF2-40B4-BE49-F238E27FC236}">
                <a16:creationId xmlns:a16="http://schemas.microsoft.com/office/drawing/2014/main" id="{0FB0BA46-62F1-83DF-89F8-2B2B78D8DF13}"/>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CCB5A346-3CD9-AE2B-276D-37D9E98D192E}"/>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966853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76901-A912-51CC-EDEF-ED41B58ADD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5A194568-E8A7-3564-8A84-5707A18E48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C38E223B-C9BA-7786-CD54-66E3FF2DBF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EB7FA5-5ABA-1ECB-DA82-EA1C4D2E45B4}"/>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6" name="Footer Placeholder 5">
            <a:extLst>
              <a:ext uri="{FF2B5EF4-FFF2-40B4-BE49-F238E27FC236}">
                <a16:creationId xmlns:a16="http://schemas.microsoft.com/office/drawing/2014/main" id="{360DFF22-6C9F-3FD0-491B-E13E0DBCDFE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F329693-83BC-7820-8446-9C115511D1CE}"/>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2101848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FE9E8-4291-7FD0-F118-DAF6AF0B08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92D59FC-0281-4146-DF2F-05BD9CFF77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15E875B0-B78D-EE91-F7C6-E0FB16A397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CEF825-37BB-3DF1-E63D-04246CE0DCEF}"/>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6" name="Footer Placeholder 5">
            <a:extLst>
              <a:ext uri="{FF2B5EF4-FFF2-40B4-BE49-F238E27FC236}">
                <a16:creationId xmlns:a16="http://schemas.microsoft.com/office/drawing/2014/main" id="{4D7C85BD-46D0-AF79-0117-3AE85CC7643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4E10B58E-8350-6091-CFCB-BD72CB8085A2}"/>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3205361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1E2CD-F854-67F4-F217-EBCFA2A351F2}"/>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428BE5F-A9CE-60B4-AE8A-162384D9A3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049A6C68-6514-0EF2-C216-8512E1CAAD16}"/>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5" name="Footer Placeholder 4">
            <a:extLst>
              <a:ext uri="{FF2B5EF4-FFF2-40B4-BE49-F238E27FC236}">
                <a16:creationId xmlns:a16="http://schemas.microsoft.com/office/drawing/2014/main" id="{85EB100F-3166-0A81-AAC3-9842724A60F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117384E-374E-CF23-1B23-1A6BFBEDEDF3}"/>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2470519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605F18-8944-B6BB-8091-E522A1C4B9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40494C2-6C84-8419-5FA6-9900FF3DBB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F2A33DF-2A43-9139-B235-1EBB09F13514}"/>
              </a:ext>
            </a:extLst>
          </p:cNvPr>
          <p:cNvSpPr>
            <a:spLocks noGrp="1"/>
          </p:cNvSpPr>
          <p:nvPr>
            <p:ph type="dt" sz="half" idx="10"/>
          </p:nvPr>
        </p:nvSpPr>
        <p:spPr/>
        <p:txBody>
          <a:bodyPr/>
          <a:lstStyle/>
          <a:p>
            <a:fld id="{47BC00A1-364B-4018-9887-115F47029C57}" type="datetimeFigureOut">
              <a:rPr lang="ar-SA" smtClean="0"/>
              <a:t>18/12/1444</a:t>
            </a:fld>
            <a:endParaRPr lang="ar-SA"/>
          </a:p>
        </p:txBody>
      </p:sp>
      <p:sp>
        <p:nvSpPr>
          <p:cNvPr id="5" name="Footer Placeholder 4">
            <a:extLst>
              <a:ext uri="{FF2B5EF4-FFF2-40B4-BE49-F238E27FC236}">
                <a16:creationId xmlns:a16="http://schemas.microsoft.com/office/drawing/2014/main" id="{18B425A8-B16A-4007-9EBA-B9E24240D3C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4765CAB-B2B2-E751-8F79-3825C57E7564}"/>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001981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BDAE64-F18C-F532-D07F-48CBB00074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710AC376-EB6C-CA22-E5F5-7016F4A728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C3A486F-5A2D-D670-5F8B-CF1E7C7B68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BC00A1-364B-4018-9887-115F47029C57}" type="datetimeFigureOut">
              <a:rPr lang="ar-SA" smtClean="0"/>
              <a:t>18/12/1444</a:t>
            </a:fld>
            <a:endParaRPr lang="ar-SA"/>
          </a:p>
        </p:txBody>
      </p:sp>
      <p:sp>
        <p:nvSpPr>
          <p:cNvPr id="5" name="Footer Placeholder 4">
            <a:extLst>
              <a:ext uri="{FF2B5EF4-FFF2-40B4-BE49-F238E27FC236}">
                <a16:creationId xmlns:a16="http://schemas.microsoft.com/office/drawing/2014/main" id="{DB6D6A86-E370-9C43-EB90-7D48C16D1E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C24DEA2-112B-D0D4-BA35-B413E087CE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FC9C6-D28F-4DC1-8F97-0FD48038E3B5}" type="slidenum">
              <a:rPr lang="ar-SA" smtClean="0"/>
              <a:t>‹#›</a:t>
            </a:fld>
            <a:endParaRPr lang="ar-SA"/>
          </a:p>
        </p:txBody>
      </p:sp>
    </p:spTree>
    <p:extLst>
      <p:ext uri="{BB962C8B-B14F-4D97-AF65-F5344CB8AC3E}">
        <p14:creationId xmlns:p14="http://schemas.microsoft.com/office/powerpoint/2010/main" val="480378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03-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4034698" y="5487006"/>
            <a:ext cx="7883890" cy="584775"/>
          </a:xfrm>
          <a:prstGeom prst="rect">
            <a:avLst/>
          </a:prstGeom>
          <a:noFill/>
        </p:spPr>
        <p:txBody>
          <a:bodyPr wrap="non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Copying and Distributing via Digital Media</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28598"/>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930390"/>
            <a:ext cx="8148805" cy="3108543"/>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Introduction</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1-What do you know about copying and distributing? 2-How Copyrighting Works.</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ethics of copying: Is it theft or Open Source?</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 Intellectual property: (Western) approaches.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 Intellectual property and culture.</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p:txBody>
      </p:sp>
      <p:pic>
        <p:nvPicPr>
          <p:cNvPr id="9" name="Picture 8" descr="Logo&#10;&#10;Description automatically generated with low confidence">
            <a:extLst>
              <a:ext uri="{FF2B5EF4-FFF2-40B4-BE49-F238E27FC236}">
                <a16:creationId xmlns:a16="http://schemas.microsoft.com/office/drawing/2014/main" id="{DB1EAFA9-102E-89CD-A05D-8FC89D5BAFEB}"/>
              </a:ext>
            </a:extLst>
          </p:cNvPr>
          <p:cNvPicPr>
            <a:picLocks noChangeAspect="1"/>
          </p:cNvPicPr>
          <p:nvPr/>
        </p:nvPicPr>
        <p:blipFill rotWithShape="1">
          <a:blip r:embed="rId8">
            <a:extLst>
              <a:ext uri="{28A0092B-C50C-407E-A947-70E740481C1C}">
                <a14:useLocalDpi xmlns:a14="http://schemas.microsoft.com/office/drawing/2010/main" val="0"/>
              </a:ext>
            </a:extLst>
          </a:blip>
          <a:srcRect l="4974" r="5293" b="6741"/>
          <a:stretch/>
        </p:blipFill>
        <p:spPr>
          <a:xfrm>
            <a:off x="9209314" y="2204821"/>
            <a:ext cx="2360645" cy="230186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923731" y="2154348"/>
            <a:ext cx="7333862" cy="2800767"/>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What do we mean with copyleft? </a:t>
            </a:r>
            <a:endPar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Copyleft and open sources.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What is the Public copyright?</a:t>
            </a: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Copyleft Applications: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Creative commons.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Public domain.</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448C60C-C929-F047-4C62-E695CB81E2F0}"/>
              </a:ext>
            </a:extLst>
          </p:cNvPr>
          <p:cNvPicPr>
            <a:picLocks noChangeAspect="1"/>
          </p:cNvPicPr>
          <p:nvPr/>
        </p:nvPicPr>
        <p:blipFill>
          <a:blip r:embed="rId7"/>
          <a:stretch>
            <a:fillRect/>
          </a:stretch>
        </p:blipFill>
        <p:spPr>
          <a:xfrm>
            <a:off x="8761445" y="2113589"/>
            <a:ext cx="2152260" cy="280076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03 –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560154" y="5496551"/>
            <a:ext cx="6304489"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7781" y="1493073"/>
            <a:ext cx="8154961"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Before we talk about Copyleft we have to know about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Let's examine what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 All open source licenses, by the Open Source Initiative's definition must, among other things,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 distribution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source form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Anyone who receives open source software has the right to inspect and modify the code.</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30E4477-868B-5E53-3488-08A35EF7D47F}"/>
              </a:ext>
            </a:extLst>
          </p:cNvPr>
          <p:cNvPicPr>
            <a:picLocks noChangeAspect="1"/>
          </p:cNvPicPr>
          <p:nvPr/>
        </p:nvPicPr>
        <p:blipFill>
          <a:blip r:embed="rId7"/>
          <a:stretch>
            <a:fillRect/>
          </a:stretch>
        </p:blipFill>
        <p:spPr>
          <a:xfrm>
            <a:off x="9283963" y="2099388"/>
            <a:ext cx="2220679" cy="22580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78904" y="1906538"/>
            <a:ext cx="7324525"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 components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changed the way we develop software. Ready-made libraries from the open source community enable busy developers to focus on creating the secret sauce needed to release the new and exciting software products of tomorrow, today.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4F2F17D-7C9C-E20D-74EC-2B5A80B3234A}"/>
              </a:ext>
            </a:extLst>
          </p:cNvPr>
          <p:cNvPicPr>
            <a:picLocks noChangeAspect="1"/>
          </p:cNvPicPr>
          <p:nvPr/>
        </p:nvPicPr>
        <p:blipFill>
          <a:blip r:embed="rId7"/>
          <a:stretch>
            <a:fillRect/>
          </a:stretch>
        </p:blipFill>
        <p:spPr>
          <a:xfrm>
            <a:off x="821097" y="2310997"/>
            <a:ext cx="2248677" cy="222368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6798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839754" y="2027217"/>
            <a:ext cx="7529810"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Downloading an open source component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doesn’t require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your credit card number, but the open source license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attached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the component does demand you abide by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certain terms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conditions. Especially when it’s an open source copyleft license.</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FC43338-8B40-30C2-0554-F2F00E5A9129}"/>
              </a:ext>
            </a:extLst>
          </p:cNvPr>
          <p:cNvPicPr>
            <a:picLocks noChangeAspect="1"/>
          </p:cNvPicPr>
          <p:nvPr/>
        </p:nvPicPr>
        <p:blipFill>
          <a:blip r:embed="rId7"/>
          <a:stretch>
            <a:fillRect/>
          </a:stretch>
        </p:blipFill>
        <p:spPr>
          <a:xfrm>
            <a:off x="8976050" y="2189385"/>
            <a:ext cx="2497500" cy="240773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679887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825560" y="1915259"/>
            <a:ext cx="7651100" cy="2750433"/>
          </a:xfrm>
          <a:prstGeom prst="rect">
            <a:avLst/>
          </a:prstGeom>
          <a:noFill/>
        </p:spPr>
        <p:txBody>
          <a:bodyPr wrap="square" rtlCol="0">
            <a:spAutoFit/>
          </a:bodyPr>
          <a:lstStyle/>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answer to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current copyright challenges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licensing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movements have risen in recent years, with a significant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impulse</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software communities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accent5">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What is the Public  Copyright?</a:t>
            </a:r>
            <a:endParaRPr lang="en-US" sz="1700" u="sng" dirty="0">
              <a:solidFill>
                <a:schemeClr val="accent5">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BF53AD7-E550-94DD-9315-BFB3FF681D45}"/>
              </a:ext>
            </a:extLst>
          </p:cNvPr>
          <p:cNvPicPr>
            <a:picLocks noChangeAspect="1"/>
          </p:cNvPicPr>
          <p:nvPr/>
        </p:nvPicPr>
        <p:blipFill>
          <a:blip r:embed="rId7"/>
          <a:stretch>
            <a:fillRect/>
          </a:stretch>
        </p:blipFill>
        <p:spPr>
          <a:xfrm>
            <a:off x="774436" y="2556587"/>
            <a:ext cx="2313997" cy="1959429"/>
          </a:xfrm>
          <a:prstGeom prst="rect">
            <a:avLst/>
          </a:prstGeom>
        </p:spPr>
      </p:pic>
    </p:spTree>
    <p:custDataLst>
      <p:tags r:id="rId1"/>
    </p:custDataLst>
    <p:extLst>
      <p:ext uri="{BB962C8B-B14F-4D97-AF65-F5344CB8AC3E}">
        <p14:creationId xmlns:p14="http://schemas.microsoft.com/office/powerpoint/2010/main" val="1961451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37115" y="1465517"/>
            <a:ext cx="7891990"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license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copyright license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 license by which a copyright holder as licensor can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 additional copyright permissions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any and all persons in the general public as licensees.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Open licences are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novel use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existing copyright law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ensure a work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remains freely available </a:t>
            </a:r>
            <a:r>
              <a:rPr lang="en-GB"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fostering openness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 circulation of knowledge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174E94D-F34B-9451-38B2-40BE79F2CE72}"/>
              </a:ext>
            </a:extLst>
          </p:cNvPr>
          <p:cNvPicPr>
            <a:picLocks noChangeAspect="1"/>
          </p:cNvPicPr>
          <p:nvPr/>
        </p:nvPicPr>
        <p:blipFill>
          <a:blip r:embed="rId7"/>
          <a:stretch>
            <a:fillRect/>
          </a:stretch>
        </p:blipFill>
        <p:spPr>
          <a:xfrm>
            <a:off x="9058599" y="2179506"/>
            <a:ext cx="2565919" cy="2498988"/>
          </a:xfrm>
          <a:prstGeom prst="rect">
            <a:avLst/>
          </a:prstGeom>
        </p:spPr>
      </p:pic>
    </p:spTree>
    <p:custDataLst>
      <p:tags r:id="rId1"/>
    </p:custDataLst>
    <p:extLst>
      <p:ext uri="{BB962C8B-B14F-4D97-AF65-F5344CB8AC3E}">
        <p14:creationId xmlns:p14="http://schemas.microsoft.com/office/powerpoint/2010/main" val="145132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09120" y="1626003"/>
            <a:ext cx="7891990"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license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agreement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describes the conditions under which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holder of the intellectual property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users to perform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variety</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uses for his intellectual or artistic works.</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Through open licences, authors grant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permission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users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reproduce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adapt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work, with the accompanying requirement that any resulting copies or adaptations are also bound by the same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licensing agreement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8AEAC00C-52B6-356E-AE1C-3CFCC8225A31}"/>
              </a:ext>
            </a:extLst>
          </p:cNvPr>
          <p:cNvPicPr>
            <a:picLocks noChangeAspect="1"/>
          </p:cNvPicPr>
          <p:nvPr/>
        </p:nvPicPr>
        <p:blipFill>
          <a:blip r:embed="rId7"/>
          <a:stretch>
            <a:fillRect/>
          </a:stretch>
        </p:blipFill>
        <p:spPr>
          <a:xfrm>
            <a:off x="9203653" y="2360644"/>
            <a:ext cx="2347643" cy="240729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2017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69556" y="1602171"/>
            <a:ext cx="7891990"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 of such licences include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GNU General Public License</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the </a:t>
            </a:r>
            <a:r>
              <a:rPr lang="en-GB" u="sng"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u="sng"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widely used </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software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copyleft</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license – and Creative Commons Licenses.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1989,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Richard Stallman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wrote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 version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GNU-GPL license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unifying similar licenses he used for earlier versions of his programs. Nowadays the GNU-GPL licence is adopted by a large number of projects and it is at the heart of the free software movement.</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23CCBF5-9FAE-762E-C0B2-68BD5219F0C5}"/>
              </a:ext>
            </a:extLst>
          </p:cNvPr>
          <p:cNvPicPr>
            <a:picLocks noChangeAspect="1"/>
          </p:cNvPicPr>
          <p:nvPr/>
        </p:nvPicPr>
        <p:blipFill>
          <a:blip r:embed="rId7"/>
          <a:stretch>
            <a:fillRect/>
          </a:stretch>
        </p:blipFill>
        <p:spPr>
          <a:xfrm>
            <a:off x="699790" y="2227144"/>
            <a:ext cx="2532523" cy="26341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3673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905066" y="1777363"/>
            <a:ext cx="6904657" cy="2105961"/>
          </a:xfrm>
          <a:prstGeom prst="rect">
            <a:avLst/>
          </a:prstGeom>
          <a:noFill/>
        </p:spPr>
        <p:txBody>
          <a:bodyPr wrap="square" rtlCol="0">
            <a:spAutoFit/>
          </a:bodyPr>
          <a:lstStyle/>
          <a:p>
            <a:pPr algn="just">
              <a:lnSpc>
                <a:spcPct val="200000"/>
              </a:lnSpc>
            </a:pP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Wide adoption of this licence is partly due to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historical reasons</a:t>
            </a: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it’s the licence created by Richard Stallman, the founder of the Free Software Movement</a:t>
            </a: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also to practical reasons: </a:t>
            </a:r>
          </a:p>
          <a:p>
            <a:pPr algn="just">
              <a:lnSpc>
                <a:spcPct val="200000"/>
              </a:lnSpc>
            </a:pP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48C4830-E5B0-A4F7-1921-DE799F80B4C0}"/>
              </a:ext>
            </a:extLst>
          </p:cNvPr>
          <p:cNvPicPr>
            <a:picLocks noChangeAspect="1"/>
          </p:cNvPicPr>
          <p:nvPr/>
        </p:nvPicPr>
        <p:blipFill>
          <a:blip r:embed="rId7"/>
          <a:stretch>
            <a:fillRect/>
          </a:stretch>
        </p:blipFill>
        <p:spPr>
          <a:xfrm>
            <a:off x="8322903" y="1695497"/>
            <a:ext cx="3265442" cy="1485900"/>
          </a:xfrm>
          <a:prstGeom prst="rect">
            <a:avLst/>
          </a:prstGeom>
          <a:ln>
            <a:noFill/>
          </a:ln>
          <a:effectLst>
            <a:outerShdw blurRad="292100" dist="139700" dir="2700000" algn="tl" rotWithShape="0">
              <a:srgbClr val="333333">
                <a:alpha val="65000"/>
              </a:srgbClr>
            </a:outerShdw>
          </a:effectLst>
        </p:spPr>
      </p:pic>
      <p:sp>
        <p:nvSpPr>
          <p:cNvPr id="12" name="TextBox 11">
            <a:extLst>
              <a:ext uri="{FF2B5EF4-FFF2-40B4-BE49-F238E27FC236}">
                <a16:creationId xmlns:a16="http://schemas.microsoft.com/office/drawing/2014/main" id="{9667BB9A-6896-ACEE-82D0-1610751FC1C9}"/>
              </a:ext>
            </a:extLst>
          </p:cNvPr>
          <p:cNvSpPr txBox="1"/>
          <p:nvPr/>
        </p:nvSpPr>
        <p:spPr>
          <a:xfrm>
            <a:off x="828086" y="3518600"/>
            <a:ext cx="10415296" cy="2224391"/>
          </a:xfrm>
          <a:prstGeom prst="rect">
            <a:avLst/>
          </a:prstGeom>
          <a:noFill/>
        </p:spPr>
        <p:txBody>
          <a:bodyPr wrap="square">
            <a:spAutoFit/>
          </a:bodyPr>
          <a:lstStyle/>
          <a:p>
            <a:pPr algn="just">
              <a:lnSpc>
                <a:spcPct val="200000"/>
              </a:lnSpc>
            </a:pP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the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engineering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this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favoured for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spreading of free software</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In fact, the GNU-GPL provides that the user is allowed to modify and redistribute software licensed under this licence provided that the modified version is in turn licensed under the terms of the same licence.</a:t>
            </a:r>
            <a:endParaRPr lang="en-US" sz="18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Tree>
    <p:custDataLst>
      <p:tags r:id="rId1"/>
    </p:custDataLst>
    <p:extLst>
      <p:ext uri="{BB962C8B-B14F-4D97-AF65-F5344CB8AC3E}">
        <p14:creationId xmlns:p14="http://schemas.microsoft.com/office/powerpoint/2010/main" val="17913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4329288" y="1982631"/>
            <a:ext cx="7294946"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put it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briefly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licences foster sharing: whoever wants to modify the content and distribute it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sometimes, allow its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remote use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do so provided that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 in turn gives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same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were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him.</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B137699-98BD-BEFE-F276-6A8AC96B8972}"/>
              </a:ext>
            </a:extLst>
          </p:cNvPr>
          <p:cNvPicPr>
            <a:picLocks noChangeAspect="1"/>
          </p:cNvPicPr>
          <p:nvPr/>
        </p:nvPicPr>
        <p:blipFill>
          <a:blip r:embed="rId7"/>
          <a:stretch>
            <a:fillRect/>
          </a:stretch>
        </p:blipFill>
        <p:spPr>
          <a:xfrm>
            <a:off x="839755" y="2312642"/>
            <a:ext cx="2780392" cy="251128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1539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03 –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dirty="0">
                <a:solidFill>
                  <a:schemeClr val="bg1"/>
                </a:solidFill>
                <a:effectLst>
                  <a:outerShdw blurRad="38100" dist="38100" dir="2700000" algn="tl">
                    <a:srgbClr val="000000">
                      <a:alpha val="43137"/>
                    </a:srgbClr>
                  </a:outerShdw>
                </a:effectLst>
                <a:latin typeface="+mj-lt"/>
              </a:rPr>
              <a:t>Copyleft application</a:t>
            </a:r>
          </a:p>
        </p:txBody>
      </p:sp>
    </p:spTree>
    <p:extLst>
      <p:ext uri="{BB962C8B-B14F-4D97-AF65-F5344CB8AC3E}">
        <p14:creationId xmlns:p14="http://schemas.microsoft.com/office/powerpoint/2010/main" val="2013942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48244"/>
            <a:ext cx="11866795" cy="1690962"/>
          </a:xfrm>
          <a:prstGeom prst="rect">
            <a:avLst/>
          </a:prstGeom>
        </p:spPr>
      </p:pic>
      <p:sp>
        <p:nvSpPr>
          <p:cNvPr id="9" name="TextBox 8"/>
          <p:cNvSpPr txBox="1"/>
          <p:nvPr/>
        </p:nvSpPr>
        <p:spPr>
          <a:xfrm>
            <a:off x="6018239" y="1354496"/>
            <a:ext cx="5697907" cy="2224391"/>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Common practice for using copyleft is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codify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copying terms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a work with a license. Any such license typically includes all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provisions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copyleft inside the license's terms.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5921213-308C-7EB9-7F63-51E04B3B4AE5}"/>
              </a:ext>
            </a:extLst>
          </p:cNvPr>
          <p:cNvPicPr>
            <a:picLocks noChangeAspect="1"/>
          </p:cNvPicPr>
          <p:nvPr/>
        </p:nvPicPr>
        <p:blipFill>
          <a:blip r:embed="rId7"/>
          <a:stretch>
            <a:fillRect/>
          </a:stretch>
        </p:blipFill>
        <p:spPr>
          <a:xfrm>
            <a:off x="662472" y="2119330"/>
            <a:ext cx="5355767" cy="1690962"/>
          </a:xfrm>
          <a:prstGeom prst="rect">
            <a:avLst/>
          </a:prstGeom>
        </p:spPr>
      </p:pic>
      <p:sp>
        <p:nvSpPr>
          <p:cNvPr id="18" name="TextBox 17">
            <a:extLst>
              <a:ext uri="{FF2B5EF4-FFF2-40B4-BE49-F238E27FC236}">
                <a16:creationId xmlns:a16="http://schemas.microsoft.com/office/drawing/2014/main" id="{E195D8D6-5358-9A21-C44B-6679CDDE1265}"/>
              </a:ext>
            </a:extLst>
          </p:cNvPr>
          <p:cNvSpPr txBox="1"/>
          <p:nvPr/>
        </p:nvSpPr>
        <p:spPr>
          <a:xfrm>
            <a:off x="835094" y="3976089"/>
            <a:ext cx="10996122" cy="1845313"/>
          </a:xfrm>
          <a:prstGeom prst="rect">
            <a:avLst/>
          </a:prstGeom>
          <a:noFill/>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includes the freedom to use the work, study the work, copy and share the work with others, modify the work, and distribute exact or modified versions of that work, with or without a fee.</a:t>
            </a:r>
            <a:endParaRPr lang="ar-SA"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endParaRPr>
          </a:p>
        </p:txBody>
      </p:sp>
    </p:spTree>
    <p:custDataLst>
      <p:tags r:id="rId1"/>
    </p:custDataLst>
    <p:extLst>
      <p:ext uri="{BB962C8B-B14F-4D97-AF65-F5344CB8AC3E}">
        <p14:creationId xmlns:p14="http://schemas.microsoft.com/office/powerpoint/2010/main" val="267966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7741"/>
            <a:ext cx="11975781" cy="1690962"/>
          </a:xfrm>
          <a:prstGeom prst="rect">
            <a:avLst/>
          </a:prstGeom>
        </p:spPr>
      </p:pic>
      <p:sp>
        <p:nvSpPr>
          <p:cNvPr id="9" name="TextBox 8"/>
          <p:cNvSpPr txBox="1"/>
          <p:nvPr/>
        </p:nvSpPr>
        <p:spPr>
          <a:xfrm>
            <a:off x="3305771" y="1816008"/>
            <a:ext cx="8385490" cy="3886385"/>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Unlike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similar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permissive licenses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also grant these freedoms,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copyleft licenses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also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ensure that any modified versions of a work covered by a copyleft license must also grant these freedoms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copyleft licenses have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conditions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modifications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any work licensed under a copyleft license must be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under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compatible copyleft scheme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that the distributed modified work must include a means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modifying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D5866A2-ADEF-6D3A-0C14-3BE7D6673493}"/>
              </a:ext>
            </a:extLst>
          </p:cNvPr>
          <p:cNvPicPr>
            <a:picLocks noChangeAspect="1"/>
          </p:cNvPicPr>
          <p:nvPr/>
        </p:nvPicPr>
        <p:blipFill>
          <a:blip r:embed="rId7"/>
          <a:stretch>
            <a:fillRect/>
          </a:stretch>
        </p:blipFill>
        <p:spPr>
          <a:xfrm>
            <a:off x="512027" y="2296074"/>
            <a:ext cx="2412329" cy="24755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16979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2" y="2051259"/>
            <a:ext cx="7807355"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Under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copyleft licenses may be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superseded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just like regular copyrights. Therefore, any person utilizing a source licensed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 a copyleft license for works they invent is free to choose any other license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none at all) provided they meet the fair use standard.</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591946"/>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DA2FE0C-E405-C19E-D679-7C7CF9779F00}"/>
              </a:ext>
            </a:extLst>
          </p:cNvPr>
          <p:cNvPicPr>
            <a:picLocks noChangeAspect="1"/>
          </p:cNvPicPr>
          <p:nvPr/>
        </p:nvPicPr>
        <p:blipFill rotWithShape="1">
          <a:blip r:embed="rId7"/>
          <a:srcRect t="8123" b="18570"/>
          <a:stretch/>
        </p:blipFill>
        <p:spPr>
          <a:xfrm>
            <a:off x="8895186" y="2181893"/>
            <a:ext cx="2857500" cy="2923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590349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345850" y="1779972"/>
            <a:ext cx="8429390" cy="3886385"/>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Copyleft licenses necessarily make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use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relevant rules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enforce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provisions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when using copyright law, those who contribute to a work under copyleft usually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 gain, defer, or assign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holder status.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submitting the copyright of their contributions under a copyleft license, they deliberately give up some of the rights that normally follow from copyright,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including the right to be the unique distributor of copies of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81F9BDEC-ABFE-FFF3-A4CB-7EEF2BBE55F8}"/>
              </a:ext>
            </a:extLst>
          </p:cNvPr>
          <p:cNvPicPr>
            <a:picLocks noChangeAspect="1"/>
          </p:cNvPicPr>
          <p:nvPr/>
        </p:nvPicPr>
        <p:blipFill>
          <a:blip r:embed="rId7"/>
          <a:stretch>
            <a:fillRect/>
          </a:stretch>
        </p:blipFill>
        <p:spPr>
          <a:xfrm>
            <a:off x="662472" y="2223485"/>
            <a:ext cx="2267339" cy="246048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73497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565359"/>
            <a:ext cx="8077579" cy="4132606"/>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laws used for copyleft licenses vary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from one country to another</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may also be granted in terms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vary from country to country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in some countries, it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acceptable to sell a software product without warranty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standard GNU General Public License style, while in most European countries it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permitted for a software distributor to waive all warranties regarding a sold product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0A2C8A03-D4B1-E911-4E2A-2ECEE2C9B655}"/>
              </a:ext>
            </a:extLst>
          </p:cNvPr>
          <p:cNvPicPr>
            <a:picLocks noChangeAspect="1"/>
          </p:cNvPicPr>
          <p:nvPr/>
        </p:nvPicPr>
        <p:blipFill>
          <a:blip r:embed="rId7"/>
          <a:stretch>
            <a:fillRect/>
          </a:stretch>
        </p:blipFill>
        <p:spPr>
          <a:xfrm>
            <a:off x="9097345" y="2223484"/>
            <a:ext cx="2687217" cy="25628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7486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567028" y="1677331"/>
            <a:ext cx="8077579"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this reason, the extent of such warranties is specified in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European copyleft licenses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the European Union Public Licence (EUPL), or the </a:t>
            </a:r>
            <a:r>
              <a:rPr lang="en-GB" sz="24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CeCILL</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license, a </a:t>
            </a:r>
            <a:r>
              <a:rPr lang="en-GB" sz="2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that allows one to use GNU GPL in combination with a limited warranty</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4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EFD91E1D-F262-A31D-5E6E-D587CD1D670E}"/>
              </a:ext>
            </a:extLst>
          </p:cNvPr>
          <p:cNvPicPr>
            <a:picLocks noChangeAspect="1"/>
          </p:cNvPicPr>
          <p:nvPr/>
        </p:nvPicPr>
        <p:blipFill>
          <a:blip r:embed="rId7"/>
          <a:stretch>
            <a:fillRect/>
          </a:stretch>
        </p:blipFill>
        <p:spPr>
          <a:xfrm>
            <a:off x="521359" y="2262713"/>
            <a:ext cx="2763016" cy="2688131"/>
          </a:xfrm>
          <a:prstGeom prst="rect">
            <a:avLst/>
          </a:prstGeom>
        </p:spPr>
      </p:pic>
    </p:spTree>
    <p:custDataLst>
      <p:tags r:id="rId1"/>
    </p:custDataLst>
    <p:extLst>
      <p:ext uri="{BB962C8B-B14F-4D97-AF65-F5344CB8AC3E}">
        <p14:creationId xmlns:p14="http://schemas.microsoft.com/office/powerpoint/2010/main" val="231516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7741"/>
            <a:ext cx="11975781" cy="1690962"/>
          </a:xfrm>
          <a:prstGeom prst="rect">
            <a:avLst/>
          </a:prstGeom>
        </p:spPr>
      </p:pic>
      <p:sp>
        <p:nvSpPr>
          <p:cNvPr id="9" name="TextBox 8"/>
          <p:cNvSpPr txBox="1"/>
          <p:nvPr/>
        </p:nvSpPr>
        <p:spPr>
          <a:xfrm>
            <a:off x="767841" y="2153702"/>
            <a:ext cx="8077579" cy="370639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Commons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CC</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project building a new and more flexible paradigm for copyright</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CC develops standardised copyright licences and other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optional</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technical tools to assist authors wanting to share some of their rights with users and fellow authors in a way that is easy,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flexible</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legally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rigorous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Creative Commons licences were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originally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designed for sharing creative works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may apply to all types of works (scientific or not).</a:t>
            </a:r>
            <a:endParaRPr lang="en-US" sz="17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20D8AE4-69A1-C1BF-DE14-BC1BBF6DF190}"/>
              </a:ext>
            </a:extLst>
          </p:cNvPr>
          <p:cNvPicPr>
            <a:picLocks noChangeAspect="1"/>
          </p:cNvPicPr>
          <p:nvPr/>
        </p:nvPicPr>
        <p:blipFill>
          <a:blip r:embed="rId5"/>
          <a:stretch>
            <a:fillRect/>
          </a:stretch>
        </p:blipFill>
        <p:spPr>
          <a:xfrm rot="5400000">
            <a:off x="8516049" y="-1066503"/>
            <a:ext cx="742738" cy="5906277"/>
          </a:xfrm>
          <a:prstGeom prst="rect">
            <a:avLst/>
          </a:prstGeom>
        </p:spPr>
      </p:pic>
      <p:sp>
        <p:nvSpPr>
          <p:cNvPr id="11" name="TextBox 10">
            <a:extLst>
              <a:ext uri="{FF2B5EF4-FFF2-40B4-BE49-F238E27FC236}">
                <a16:creationId xmlns:a16="http://schemas.microsoft.com/office/drawing/2014/main" id="{B30CE0C9-C66A-D20B-53AA-9AEDF2C81DE7}"/>
              </a:ext>
            </a:extLst>
          </p:cNvPr>
          <p:cNvSpPr txBox="1"/>
          <p:nvPr/>
        </p:nvSpPr>
        <p:spPr>
          <a:xfrm>
            <a:off x="7480822" y="1377637"/>
            <a:ext cx="3352022" cy="719108"/>
          </a:xfrm>
          <a:prstGeom prst="rect">
            <a:avLst/>
          </a:prstGeom>
          <a:noFill/>
        </p:spPr>
        <p:txBody>
          <a:bodyPr wrap="square">
            <a:spAutoFit/>
          </a:bodyPr>
          <a:lstStyle/>
          <a:p>
            <a:pPr algn="just">
              <a:lnSpc>
                <a:spcPct val="200000"/>
              </a:lnSpc>
            </a:pPr>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Commons</a:t>
            </a:r>
          </a:p>
        </p:txBody>
      </p:sp>
      <p:pic>
        <p:nvPicPr>
          <p:cNvPr id="8" name="Picture 7">
            <a:extLst>
              <a:ext uri="{FF2B5EF4-FFF2-40B4-BE49-F238E27FC236}">
                <a16:creationId xmlns:a16="http://schemas.microsoft.com/office/drawing/2014/main" id="{F219F001-9268-46EB-6EB1-351AA0067BD8}"/>
              </a:ext>
            </a:extLst>
          </p:cNvPr>
          <p:cNvPicPr>
            <a:picLocks noChangeAspect="1"/>
          </p:cNvPicPr>
          <p:nvPr/>
        </p:nvPicPr>
        <p:blipFill>
          <a:blip r:embed="rId7"/>
          <a:stretch>
            <a:fillRect/>
          </a:stretch>
        </p:blipFill>
        <p:spPr>
          <a:xfrm>
            <a:off x="9143997" y="2672221"/>
            <a:ext cx="2537930" cy="23663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5107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604354" y="1565359"/>
            <a:ext cx="8077579" cy="4307974"/>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CC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licences protect the people who use or redistribute an author’s work from concerns of copyright infringement as long as they abide by the conditions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are specified in the licence by which the author distributes the work.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licences all grant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baseline rights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the right to distribute the copyrighted work worldwide for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non-commercial purposes, and without modification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4AF0007-AA73-D353-EC4A-247212C135FA}"/>
              </a:ext>
            </a:extLst>
          </p:cNvPr>
          <p:cNvPicPr>
            <a:picLocks noChangeAspect="1"/>
          </p:cNvPicPr>
          <p:nvPr/>
        </p:nvPicPr>
        <p:blipFill>
          <a:blip r:embed="rId7"/>
          <a:stretch>
            <a:fillRect/>
          </a:stretch>
        </p:blipFill>
        <p:spPr>
          <a:xfrm>
            <a:off x="521357" y="2084439"/>
            <a:ext cx="2692256" cy="2959509"/>
          </a:xfrm>
          <a:prstGeom prst="rect">
            <a:avLst/>
          </a:prstGeom>
        </p:spPr>
      </p:pic>
    </p:spTree>
    <p:custDataLst>
      <p:tags r:id="rId1"/>
    </p:custDataLst>
    <p:extLst>
      <p:ext uri="{BB962C8B-B14F-4D97-AF65-F5344CB8AC3E}">
        <p14:creationId xmlns:p14="http://schemas.microsoft.com/office/powerpoint/2010/main" val="24802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975911"/>
            <a:ext cx="8077579"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 CC licences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more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permissive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than others. Some types of licences are particularly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domain dedication mark such as CC0 (‘No Rights Reserved’) or PDM (‘No Known Copyright’), the licence CC-BY (‘Attribution’) or the licence CC-BY-SA (‘Attribution/</a:t>
            </a:r>
            <a:r>
              <a:rPr lang="en-GB"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ShareAlike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57747"/>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D3E609D-C3A1-B09D-2EF2-3B64EFE8A308}"/>
              </a:ext>
            </a:extLst>
          </p:cNvPr>
          <p:cNvPicPr>
            <a:picLocks noChangeAspect="1"/>
          </p:cNvPicPr>
          <p:nvPr/>
        </p:nvPicPr>
        <p:blipFill>
          <a:blip r:embed="rId7"/>
          <a:stretch>
            <a:fillRect/>
          </a:stretch>
        </p:blipFill>
        <p:spPr>
          <a:xfrm>
            <a:off x="8929396" y="2176829"/>
            <a:ext cx="2892490" cy="2709534"/>
          </a:xfrm>
          <a:prstGeom prst="rect">
            <a:avLst/>
          </a:prstGeom>
        </p:spPr>
      </p:pic>
    </p:spTree>
    <p:custDataLst>
      <p:tags r:id="rId1"/>
    </p:custDataLst>
    <p:extLst>
      <p:ext uri="{BB962C8B-B14F-4D97-AF65-F5344CB8AC3E}">
        <p14:creationId xmlns:p14="http://schemas.microsoft.com/office/powerpoint/2010/main" val="112877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781631" y="2433112"/>
            <a:ext cx="7890968" cy="339394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term public domain refers to creative materials that are not protected by intellectual property laws such as copyright, trademark, or patent 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owns these works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not an individual author or artist.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Anyone can use a public domain work without obtaining permission, but no one can ever own it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(Stim 2010) </a:t>
            </a:r>
            <a:endParaRPr lang="en-US" sz="17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6B44089-FEEF-E2A9-3789-3EECD0C700CF}"/>
              </a:ext>
            </a:extLst>
          </p:cNvPr>
          <p:cNvPicPr>
            <a:picLocks noChangeAspect="1"/>
          </p:cNvPicPr>
          <p:nvPr/>
        </p:nvPicPr>
        <p:blipFill>
          <a:blip r:embed="rId5"/>
          <a:stretch>
            <a:fillRect/>
          </a:stretch>
        </p:blipFill>
        <p:spPr>
          <a:xfrm rot="5400000">
            <a:off x="2843042" y="-786579"/>
            <a:ext cx="742738" cy="5906277"/>
          </a:xfrm>
          <a:prstGeom prst="rect">
            <a:avLst/>
          </a:prstGeom>
        </p:spPr>
      </p:pic>
      <p:sp>
        <p:nvSpPr>
          <p:cNvPr id="8" name="TextBox 7">
            <a:extLst>
              <a:ext uri="{FF2B5EF4-FFF2-40B4-BE49-F238E27FC236}">
                <a16:creationId xmlns:a16="http://schemas.microsoft.com/office/drawing/2014/main" id="{DCDF95DD-3F5A-3581-F998-6B124FEC2D15}"/>
              </a:ext>
            </a:extLst>
          </p:cNvPr>
          <p:cNvSpPr txBox="1"/>
          <p:nvPr/>
        </p:nvSpPr>
        <p:spPr>
          <a:xfrm>
            <a:off x="1705544" y="1567340"/>
            <a:ext cx="3352022" cy="823623"/>
          </a:xfrm>
          <a:prstGeom prst="rect">
            <a:avLst/>
          </a:prstGeom>
          <a:noFill/>
        </p:spPr>
        <p:txBody>
          <a:bodyPr wrap="square">
            <a:spAutoFit/>
          </a:bodyPr>
          <a:lstStyle/>
          <a:p>
            <a:pPr algn="ctr">
              <a:lnSpc>
                <a:spcPct val="200000"/>
              </a:lnSpc>
            </a:pPr>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a:t>
            </a:r>
          </a:p>
        </p:txBody>
      </p:sp>
      <p:pic>
        <p:nvPicPr>
          <p:cNvPr id="11" name="Picture 10">
            <a:extLst>
              <a:ext uri="{FF2B5EF4-FFF2-40B4-BE49-F238E27FC236}">
                <a16:creationId xmlns:a16="http://schemas.microsoft.com/office/drawing/2014/main" id="{D22EB0A8-530A-2475-8A59-16A814F6CEFE}"/>
              </a:ext>
            </a:extLst>
          </p:cNvPr>
          <p:cNvPicPr>
            <a:picLocks noChangeAspect="1"/>
          </p:cNvPicPr>
          <p:nvPr/>
        </p:nvPicPr>
        <p:blipFill>
          <a:blip r:embed="rId7"/>
          <a:stretch>
            <a:fillRect/>
          </a:stretch>
        </p:blipFill>
        <p:spPr>
          <a:xfrm>
            <a:off x="631918" y="2985213"/>
            <a:ext cx="2871019" cy="241269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171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153190"/>
            <a:ext cx="7393801" cy="246131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Eventually all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works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enter the Public Domain at some point,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namely when their copyright protection expires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it tends to take a long time – in most jurisdictions this happens at least 70 years after the author’s death!</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3CAED788-39C5-F3F3-DD28-183793A265DE}"/>
              </a:ext>
            </a:extLst>
          </p:cNvPr>
          <p:cNvPicPr>
            <a:picLocks noChangeAspect="1"/>
          </p:cNvPicPr>
          <p:nvPr/>
        </p:nvPicPr>
        <p:blipFill>
          <a:blip r:embed="rId7"/>
          <a:stretch>
            <a:fillRect/>
          </a:stretch>
        </p:blipFill>
        <p:spPr>
          <a:xfrm>
            <a:off x="8609443" y="2163097"/>
            <a:ext cx="3015431"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87979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2" y="2153190"/>
            <a:ext cx="8053044" cy="246131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consists of elements that are not protected by themselves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whatever the circumstances of their use. The public domain, by its nature, can be used freely because it is based on the principle that there is no exclusive right in it.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4ACBF2B8-8684-A13E-4C97-425D8C6C5B9A}"/>
              </a:ext>
            </a:extLst>
          </p:cNvPr>
          <p:cNvPicPr>
            <a:picLocks noChangeAspect="1"/>
          </p:cNvPicPr>
          <p:nvPr/>
        </p:nvPicPr>
        <p:blipFill>
          <a:blip r:embed="rId7"/>
          <a:stretch>
            <a:fillRect/>
          </a:stretch>
        </p:blipFill>
        <p:spPr>
          <a:xfrm>
            <a:off x="9212832" y="2390544"/>
            <a:ext cx="2467896" cy="216178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92918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593352"/>
            <a:ext cx="6763669" cy="2224391"/>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Public Domain Mark (PDM)</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developed by Creative Commons,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symbol used to indicate that a work is free of known copyright restrictions and therefore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F12F7759-95A2-B0DD-BBB8-3CAEFF9383C8}"/>
              </a:ext>
            </a:extLst>
          </p:cNvPr>
          <p:cNvPicPr>
            <a:picLocks noChangeAspect="1"/>
          </p:cNvPicPr>
          <p:nvPr/>
        </p:nvPicPr>
        <p:blipFill>
          <a:blip r:embed="rId7"/>
          <a:stretch>
            <a:fillRect/>
          </a:stretch>
        </p:blipFill>
        <p:spPr>
          <a:xfrm>
            <a:off x="7698661" y="1995346"/>
            <a:ext cx="4087318" cy="1476375"/>
          </a:xfrm>
          <a:prstGeom prst="rect">
            <a:avLst/>
          </a:prstGeom>
        </p:spPr>
      </p:pic>
      <p:sp>
        <p:nvSpPr>
          <p:cNvPr id="14" name="TextBox 13">
            <a:extLst>
              <a:ext uri="{FF2B5EF4-FFF2-40B4-BE49-F238E27FC236}">
                <a16:creationId xmlns:a16="http://schemas.microsoft.com/office/drawing/2014/main" id="{39F58F7C-3854-BA52-00A8-A879241D7318}"/>
              </a:ext>
            </a:extLst>
          </p:cNvPr>
          <p:cNvSpPr txBox="1"/>
          <p:nvPr/>
        </p:nvSpPr>
        <p:spPr>
          <a:xfrm>
            <a:off x="713331" y="3576872"/>
            <a:ext cx="10830665" cy="2224007"/>
          </a:xfrm>
          <a:prstGeom prst="rect">
            <a:avLst/>
          </a:prstGeom>
          <a:noFill/>
        </p:spPr>
        <p:txBody>
          <a:bodyPr wrap="square">
            <a:spAutoFit/>
          </a:bodyPr>
          <a:lstStyle/>
          <a:p>
            <a:pPr algn="just">
              <a:lnSpc>
                <a:spcPct val="200000"/>
              </a:lnSpc>
            </a:pPr>
            <a:r>
              <a:rPr lang="en-GB"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PDM is intended for use with old works that are free of copyright restrictions around the world, or works that have been affirmatively placed in the worldwide public domain prior to the expiration of copyright by the rights’ holder. It should not be used to mark works that are in the public domain in some jurisdictions while known to be restricted by copyright in others.</a:t>
            </a:r>
            <a:endParaRPr lang="ar-SA"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spTree>
    <p:custDataLst>
      <p:tags r:id="rId1"/>
    </p:custDataLst>
    <p:extLst>
      <p:ext uri="{BB962C8B-B14F-4D97-AF65-F5344CB8AC3E}">
        <p14:creationId xmlns:p14="http://schemas.microsoft.com/office/powerpoint/2010/main" val="182986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181178"/>
            <a:ext cx="7994039" cy="277838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Nonetheless,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holders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might want to dedicate their works to the public domain at any point. In order to do so,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need to explicitly state that they do not wish to reserve any of their intellectual property rights over a given work, something that can be done for instance, by making use of the CC0 tool</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F9C610A-71C0-0696-792C-100BD4B18DC6}"/>
              </a:ext>
            </a:extLst>
          </p:cNvPr>
          <p:cNvPicPr>
            <a:picLocks noChangeAspect="1"/>
          </p:cNvPicPr>
          <p:nvPr/>
        </p:nvPicPr>
        <p:blipFill>
          <a:blip r:embed="rId7"/>
          <a:stretch>
            <a:fillRect/>
          </a:stretch>
        </p:blipFill>
        <p:spPr>
          <a:xfrm>
            <a:off x="9255966" y="2342729"/>
            <a:ext cx="2304663" cy="2359900"/>
          </a:xfrm>
          <a:prstGeom prst="rect">
            <a:avLst/>
          </a:prstGeom>
        </p:spPr>
      </p:pic>
    </p:spTree>
    <p:custDataLst>
      <p:tags r:id="rId1"/>
    </p:custDataLst>
    <p:extLst>
      <p:ext uri="{BB962C8B-B14F-4D97-AF65-F5344CB8AC3E}">
        <p14:creationId xmlns:p14="http://schemas.microsoft.com/office/powerpoint/2010/main" val="255167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4005564" y="2022564"/>
            <a:ext cx="7657702" cy="3332387"/>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Using CC0</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you can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waive all copyrights and related or neighbouring rights that you may have in all jurisdictions worldwide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your moral rights (to the extent waivable), your publicity or privacy rights, rights you have protecting against unfair competition, and database rights and rights protecting the extraction, dissemination and reuse of data.</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88294B0-F4F2-DFC0-4065-C7447B7D0F8D}"/>
              </a:ext>
            </a:extLst>
          </p:cNvPr>
          <p:cNvPicPr>
            <a:picLocks noChangeAspect="1"/>
          </p:cNvPicPr>
          <p:nvPr/>
        </p:nvPicPr>
        <p:blipFill>
          <a:blip r:embed="rId7"/>
          <a:stretch>
            <a:fillRect/>
          </a:stretch>
        </p:blipFill>
        <p:spPr>
          <a:xfrm>
            <a:off x="540023" y="2636120"/>
            <a:ext cx="3136238" cy="2061085"/>
          </a:xfrm>
          <a:prstGeom prst="rect">
            <a:avLst/>
          </a:prstGeom>
        </p:spPr>
      </p:pic>
    </p:spTree>
    <p:custDataLst>
      <p:tags r:id="rId1"/>
    </p:custDataLst>
    <p:extLst>
      <p:ext uri="{BB962C8B-B14F-4D97-AF65-F5344CB8AC3E}">
        <p14:creationId xmlns:p14="http://schemas.microsoft.com/office/powerpoint/2010/main" val="4122245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039168"/>
            <a:ext cx="8077579" cy="277838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contrast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CC’s licenses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allow copyright holders to choose from a range of permissions while retaining their copyright, CC0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empowers yet another choice altogether – the choice to opt out of copyright and database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exclusive rights automatically granted to creators – the ‘no rights reserved’ alternative to our licenses’.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B92D900-11BF-758F-C5A8-ABFBDB997541}"/>
              </a:ext>
            </a:extLst>
          </p:cNvPr>
          <p:cNvPicPr>
            <a:picLocks noChangeAspect="1"/>
          </p:cNvPicPr>
          <p:nvPr/>
        </p:nvPicPr>
        <p:blipFill>
          <a:blip r:embed="rId7"/>
          <a:stretch>
            <a:fillRect/>
          </a:stretch>
        </p:blipFill>
        <p:spPr>
          <a:xfrm>
            <a:off x="9405257" y="2491271"/>
            <a:ext cx="2183363" cy="2131088"/>
          </a:xfrm>
          <a:prstGeom prst="rect">
            <a:avLst/>
          </a:prstGeom>
        </p:spPr>
      </p:pic>
    </p:spTree>
    <p:custDataLst>
      <p:tags r:id="rId1"/>
    </p:custDataLst>
    <p:extLst>
      <p:ext uri="{BB962C8B-B14F-4D97-AF65-F5344CB8AC3E}">
        <p14:creationId xmlns:p14="http://schemas.microsoft.com/office/powerpoint/2010/main" val="356879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905495" y="2288432"/>
            <a:ext cx="7127450" cy="1116396"/>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instance,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 may find datasets contributed by researchers to the worldwide Public Domain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t>
            </a:r>
            <a:r>
              <a:rPr lang="en-GB"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Figshare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499E474-F67E-AFDE-0402-0C13B8E26478}"/>
              </a:ext>
            </a:extLst>
          </p:cNvPr>
          <p:cNvPicPr>
            <a:picLocks noChangeAspect="1"/>
          </p:cNvPicPr>
          <p:nvPr/>
        </p:nvPicPr>
        <p:blipFill>
          <a:blip r:embed="rId7"/>
          <a:stretch>
            <a:fillRect/>
          </a:stretch>
        </p:blipFill>
        <p:spPr>
          <a:xfrm>
            <a:off x="8285584" y="1912730"/>
            <a:ext cx="3000921" cy="1960834"/>
          </a:xfrm>
          <a:prstGeom prst="rect">
            <a:avLst/>
          </a:prstGeom>
        </p:spPr>
      </p:pic>
      <p:sp>
        <p:nvSpPr>
          <p:cNvPr id="14" name="TextBox 13">
            <a:extLst>
              <a:ext uri="{FF2B5EF4-FFF2-40B4-BE49-F238E27FC236}">
                <a16:creationId xmlns:a16="http://schemas.microsoft.com/office/drawing/2014/main" id="{F08FC218-DA5F-F321-60C3-4ED2D294CF06}"/>
              </a:ext>
            </a:extLst>
          </p:cNvPr>
          <p:cNvSpPr txBox="1"/>
          <p:nvPr/>
        </p:nvSpPr>
        <p:spPr>
          <a:xfrm>
            <a:off x="875993" y="3744849"/>
            <a:ext cx="9902229" cy="1670009"/>
          </a:xfrm>
          <a:prstGeom prst="rect">
            <a:avLst/>
          </a:prstGeom>
          <a:noFill/>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Another example is </a:t>
            </a:r>
            <a:r>
              <a:rPr lang="en-GB"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PixaBay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repository of high quality photographs and illustrations that only contains public domain content released under CC0</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users can give credit, and even donations, to the authors of content, this is not required.</a:t>
            </a:r>
            <a:endParaRPr lang="ar-SA"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71648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2041220"/>
            <a:ext cx="7716420" cy="3332387"/>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Rather than thinking of open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closed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binary concepts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more appropriate to see them as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two ends of a wide continuum that can include different levels of openness (or closedness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is, resources can be more or less open depending on the rights reserved by their authors,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being Public Domain is the most open possible option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9FF6B26-F1A5-DF21-BDBC-F4508E476540}"/>
              </a:ext>
            </a:extLst>
          </p:cNvPr>
          <p:cNvPicPr>
            <a:picLocks noChangeAspect="1"/>
          </p:cNvPicPr>
          <p:nvPr/>
        </p:nvPicPr>
        <p:blipFill>
          <a:blip r:embed="rId7"/>
          <a:stretch>
            <a:fillRect/>
          </a:stretch>
        </p:blipFill>
        <p:spPr>
          <a:xfrm>
            <a:off x="707924" y="2324582"/>
            <a:ext cx="2736214"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5547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440349"/>
            <a:ext cx="7716420" cy="4563493"/>
          </a:xfrm>
          <a:prstGeom prst="rect">
            <a:avLst/>
          </a:prstGeom>
          <a:noFill/>
        </p:spPr>
        <p:txBody>
          <a:bodyPr wrap="square" rtlCol="0">
            <a:spAutoFit/>
          </a:bodyPr>
          <a:lstStyle/>
          <a:p>
            <a:pPr algn="just">
              <a:lnSpc>
                <a:spcPct val="200000"/>
              </a:lnSpc>
            </a:pP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Territorial public domain</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status of an intellectual resource depends on the law applicable to it.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National 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provide a rule for determining the applicable law in the field of copyright, that the enjoyment and exercise of copyright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linked to the existence of protection in the country of origin of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scope of protection as well as the remedies are exclusively governed by the laws of the country in which protection is sought.”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guaranteed to the author to protect his rights”</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BE533C17-7306-AA97-D888-982008DC8745}"/>
              </a:ext>
            </a:extLst>
          </p:cNvPr>
          <p:cNvPicPr>
            <a:picLocks noChangeAspect="1"/>
          </p:cNvPicPr>
          <p:nvPr/>
        </p:nvPicPr>
        <p:blipFill>
          <a:blip r:embed="rId7"/>
          <a:stretch>
            <a:fillRect/>
          </a:stretch>
        </p:blipFill>
        <p:spPr>
          <a:xfrm>
            <a:off x="653143" y="2408901"/>
            <a:ext cx="2790994" cy="250545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08440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620530" y="2169242"/>
            <a:ext cx="7536667"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Where there is subject matter to which these agreements apply, the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law applicable to the existence of copyright is the law of the place of protection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rule of applicable law, inherent to the fundamental principle of territoriality in copyright.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CE1511BE-9E31-7C40-E4E8-E4B5572BC484}"/>
              </a:ext>
            </a:extLst>
          </p:cNvPr>
          <p:cNvPicPr>
            <a:picLocks noChangeAspect="1"/>
          </p:cNvPicPr>
          <p:nvPr/>
        </p:nvPicPr>
        <p:blipFill>
          <a:blip r:embed="rId7"/>
          <a:stretch>
            <a:fillRect/>
          </a:stretch>
        </p:blipFill>
        <p:spPr>
          <a:xfrm>
            <a:off x="8573730" y="2428568"/>
            <a:ext cx="3082412" cy="259379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08064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957241"/>
            <a:ext cx="7716420" cy="3332387"/>
          </a:xfrm>
          <a:prstGeom prst="rect">
            <a:avLst/>
          </a:prstGeom>
          <a:noFill/>
        </p:spPr>
        <p:txBody>
          <a:bodyPr wrap="square" rtlCol="0">
            <a:spAutoFit/>
          </a:bodyPr>
          <a:lstStyle/>
          <a:p>
            <a:pPr algn="just">
              <a:lnSpc>
                <a:spcPct val="200000"/>
              </a:lnSpc>
            </a:pPr>
            <a:r>
              <a:rPr lang="en-GB"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Idea/expression or existential public domain:</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dividing line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between the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subject matter of copyright and the public domain lies in the so-called principle of separation of idea and expression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principle means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only forms of creative expression deserve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leaving everyone free to benefit from the same ideas or information</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7135BBF-5E35-3FD8-82BA-E9B6B1DEB47F}"/>
              </a:ext>
            </a:extLst>
          </p:cNvPr>
          <p:cNvPicPr>
            <a:picLocks noChangeAspect="1"/>
          </p:cNvPicPr>
          <p:nvPr/>
        </p:nvPicPr>
        <p:blipFill>
          <a:blip r:embed="rId7"/>
          <a:stretch>
            <a:fillRect/>
          </a:stretch>
        </p:blipFill>
        <p:spPr>
          <a:xfrm>
            <a:off x="586673" y="2373503"/>
            <a:ext cx="2857464" cy="2600068"/>
          </a:xfrm>
          <a:prstGeom prst="rect">
            <a:avLst/>
          </a:prstGeom>
        </p:spPr>
      </p:pic>
    </p:spTree>
    <p:custDataLst>
      <p:tags r:id="rId1"/>
    </p:custDataLst>
    <p:extLst>
      <p:ext uri="{BB962C8B-B14F-4D97-AF65-F5344CB8AC3E}">
        <p14:creationId xmlns:p14="http://schemas.microsoft.com/office/powerpoint/2010/main" val="253402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1265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369407"/>
            <a:ext cx="7716420" cy="4722062"/>
          </a:xfrm>
          <a:prstGeom prst="rect">
            <a:avLst/>
          </a:prstGeom>
          <a:noFill/>
        </p:spPr>
        <p:txBody>
          <a:bodyPr wrap="square" rtlCol="0">
            <a:spAutoFit/>
          </a:bodyPr>
          <a:lstStyle/>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still be </a:t>
            </a:r>
            <a:r>
              <a:rPr lang="en-GB" sz="17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protected by confidentiality</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non-disclosure but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soon as an author discloses his work to the public, any ideas contained in the work are thus relinquished to the public domain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author must be content to retain only control over the form in which he initially expressed these ideas.”</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control, more than a boundary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separating the protected copyright domain from the unprotected public domain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also a criterion for identifying potential copyright infringement, given that copying only an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expression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copying an idea</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constitutes copyright infringement</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B93734C-22BB-C645-1E1C-AD9FC97ADED3}"/>
              </a:ext>
            </a:extLst>
          </p:cNvPr>
          <p:cNvPicPr>
            <a:picLocks noChangeAspect="1"/>
          </p:cNvPicPr>
          <p:nvPr/>
        </p:nvPicPr>
        <p:blipFill>
          <a:blip r:embed="rId7"/>
          <a:stretch>
            <a:fillRect/>
          </a:stretch>
        </p:blipFill>
        <p:spPr>
          <a:xfrm>
            <a:off x="709127" y="2361391"/>
            <a:ext cx="2567876" cy="245320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4562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74447" y="1537368"/>
            <a:ext cx="7716420" cy="3886385"/>
          </a:xfrm>
          <a:prstGeom prst="rect">
            <a:avLst/>
          </a:prstGeom>
          <a:noFill/>
        </p:spPr>
        <p:txBody>
          <a:bodyPr wrap="square" rtlCol="0">
            <a:spAutoFit/>
          </a:bodyPr>
          <a:lstStyle/>
          <a:p>
            <a:pPr algn="just">
              <a:lnSpc>
                <a:spcPct val="200000"/>
              </a:lnSpc>
            </a:pPr>
            <a:r>
              <a:rPr lang="en-GB"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political public domain:</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domain is also enriched by elements that are expressly excluded from the field of protection.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exclusions relate to intellectual creations that ostensibly may be eligible for copyright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legislator</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decided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strip them of their eligibility for protection for reasons of public or public interest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exclusions constitute what might be called the political public domain.</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0E94230-0EB1-869F-26A3-57657AEEEE4C}"/>
              </a:ext>
            </a:extLst>
          </p:cNvPr>
          <p:cNvPicPr>
            <a:picLocks noChangeAspect="1"/>
          </p:cNvPicPr>
          <p:nvPr/>
        </p:nvPicPr>
        <p:blipFill>
          <a:blip r:embed="rId7"/>
          <a:stretch>
            <a:fillRect/>
          </a:stretch>
        </p:blipFill>
        <p:spPr>
          <a:xfrm>
            <a:off x="9134700" y="2340748"/>
            <a:ext cx="2369946" cy="242719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2954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825543" y="1584021"/>
            <a:ext cx="7716420" cy="4260397"/>
          </a:xfrm>
          <a:prstGeom prst="rect">
            <a:avLst/>
          </a:prstGeom>
          <a:noFill/>
        </p:spPr>
        <p:txBody>
          <a:bodyPr wrap="square" rtlCol="0">
            <a:spAutoFit/>
          </a:bodyPr>
          <a:lstStyle/>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Official editors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field of copyright, a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traditional exclusion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protection concerns official texts of a legislative, administrative or legal nature, as well as official translations of these texts.</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Daily News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second exclusion, this time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mandatory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relates to "daily news or miscellaneous facts that are merely press information items.“ Information, abstract facts and news are not, by their very nature, worthy of protection by copyright, thus relegating them to the existential public domain.</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E3D37AF7-3148-1F7E-D6DB-57E881B5E981}"/>
              </a:ext>
            </a:extLst>
          </p:cNvPr>
          <p:cNvPicPr>
            <a:picLocks noChangeAspect="1"/>
          </p:cNvPicPr>
          <p:nvPr/>
        </p:nvPicPr>
        <p:blipFill>
          <a:blip r:embed="rId7"/>
          <a:stretch>
            <a:fillRect/>
          </a:stretch>
        </p:blipFill>
        <p:spPr>
          <a:xfrm>
            <a:off x="599767" y="2352369"/>
            <a:ext cx="2743561" cy="248088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1730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615818" y="1779962"/>
            <a:ext cx="7716420" cy="3947940"/>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exclusions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 countries consider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whose authors pass away without heirs are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countries that place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confiscated by the state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unless the law specifies a beneficiary to enjoy protection in these works.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Others exclude from copyright protection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that contain material plagiarized from other authors.</a:t>
            </a:r>
            <a:endParaRPr lang="en-US" u="sng"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222EF60A-2081-8C05-4CC0-FF73DC1BDFAA}"/>
              </a:ext>
            </a:extLst>
          </p:cNvPr>
          <p:cNvPicPr>
            <a:picLocks noChangeAspect="1"/>
          </p:cNvPicPr>
          <p:nvPr/>
        </p:nvPicPr>
        <p:blipFill>
          <a:blip r:embed="rId7"/>
          <a:stretch>
            <a:fillRect/>
          </a:stretch>
        </p:blipFill>
        <p:spPr>
          <a:xfrm>
            <a:off x="8817442" y="2263815"/>
            <a:ext cx="2758740" cy="2719366"/>
          </a:xfrm>
          <a:prstGeom prst="rect">
            <a:avLst/>
          </a:prstGeom>
        </p:spPr>
      </p:pic>
    </p:spTree>
    <p:custDataLst>
      <p:tags r:id="rId1"/>
    </p:custDataLst>
    <p:extLst>
      <p:ext uri="{BB962C8B-B14F-4D97-AF65-F5344CB8AC3E}">
        <p14:creationId xmlns:p14="http://schemas.microsoft.com/office/powerpoint/2010/main" val="321700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923731" y="2154348"/>
            <a:ext cx="7333862" cy="2800767"/>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What do we mean with copyleft? </a:t>
            </a:r>
            <a:endPar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Copyleft and open sources.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What is the Public copyright?</a:t>
            </a: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Copyleft Applications: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Creative commons.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Public domain.</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448C60C-C929-F047-4C62-E695CB81E2F0}"/>
              </a:ext>
            </a:extLst>
          </p:cNvPr>
          <p:cNvPicPr>
            <a:picLocks noChangeAspect="1"/>
          </p:cNvPicPr>
          <p:nvPr/>
        </p:nvPicPr>
        <p:blipFill>
          <a:blip r:embed="rId7"/>
          <a:stretch>
            <a:fillRect/>
          </a:stretch>
        </p:blipFill>
        <p:spPr>
          <a:xfrm>
            <a:off x="8761445" y="2113589"/>
            <a:ext cx="2152260" cy="280076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31760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4|4.3"/>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4"/>
</p:tagLst>
</file>

<file path=ppt/tags/tag5.xml><?xml version="1.0" encoding="utf-8"?>
<p:tagLst xmlns:a="http://schemas.openxmlformats.org/drawingml/2006/main" xmlns:r="http://schemas.openxmlformats.org/officeDocument/2006/relationships" xmlns:p="http://schemas.openxmlformats.org/presentationml/2006/main">
  <p:tag name="TIMING" val="|1.6"/>
</p:tagLst>
</file>

<file path=ppt/tags/tag6.xml><?xml version="1.0" encoding="utf-8"?>
<p:tagLst xmlns:a="http://schemas.openxmlformats.org/drawingml/2006/main" xmlns:r="http://schemas.openxmlformats.org/officeDocument/2006/relationships" xmlns:p="http://schemas.openxmlformats.org/presentationml/2006/main">
  <p:tag name="TIMING" val="|1.3|5"/>
</p:tagLst>
</file>

<file path=ppt/tags/tag7.xml><?xml version="1.0" encoding="utf-8"?>
<p:tagLst xmlns:a="http://schemas.openxmlformats.org/drawingml/2006/main" xmlns:r="http://schemas.openxmlformats.org/officeDocument/2006/relationships" xmlns:p="http://schemas.openxmlformats.org/presentationml/2006/main">
  <p:tag name="TIMING" val="|0.5|1.8"/>
</p:tagLst>
</file>

<file path=ppt/tags/tag8.xml><?xml version="1.0" encoding="utf-8"?>
<p:tagLst xmlns:a="http://schemas.openxmlformats.org/drawingml/2006/main" xmlns:r="http://schemas.openxmlformats.org/officeDocument/2006/relationships" xmlns:p="http://schemas.openxmlformats.org/presentationml/2006/main">
  <p:tag name="TIMING" val="|1.3|2.2"/>
</p:tagLst>
</file>

<file path=ppt/tags/tag9.xml><?xml version="1.0" encoding="utf-8"?>
<p:tagLst xmlns:a="http://schemas.openxmlformats.org/drawingml/2006/main" xmlns:r="http://schemas.openxmlformats.org/officeDocument/2006/relationships" xmlns:p="http://schemas.openxmlformats.org/presentationml/2006/main">
  <p:tag name="TIMING" val="|0.6|3.6"/>
</p:tagLst>
</file>

<file path=ppt/tags/tag10.xml><?xml version="1.0" encoding="utf-8"?>
<p:tagLst xmlns:a="http://schemas.openxmlformats.org/drawingml/2006/main" xmlns:r="http://schemas.openxmlformats.org/officeDocument/2006/relationships" xmlns:p="http://schemas.openxmlformats.org/presentationml/2006/main">
  <p:tag name="TIMING" val="|1.8|3.3"/>
</p:tagLst>
</file>

<file path=ppt/tags/tag11.xml><?xml version="1.0" encoding="utf-8"?>
<p:tagLst xmlns:a="http://schemas.openxmlformats.org/drawingml/2006/main" xmlns:r="http://schemas.openxmlformats.org/officeDocument/2006/relationships" xmlns:p="http://schemas.openxmlformats.org/presentationml/2006/main">
  <p:tag name="TIMING" val="|1.3|1.1"/>
</p:tagLst>
</file>

<file path=ppt/tags/tag12.xml><?xml version="1.0" encoding="utf-8"?>
<p:tagLst xmlns:a="http://schemas.openxmlformats.org/drawingml/2006/main" xmlns:r="http://schemas.openxmlformats.org/officeDocument/2006/relationships" xmlns:p="http://schemas.openxmlformats.org/presentationml/2006/main">
  <p:tag name="TIMING" val="|0.5|1.2"/>
</p:tagLst>
</file>

<file path=ppt/tags/tag13.xml><?xml version="1.0" encoding="utf-8"?>
<p:tagLst xmlns:a="http://schemas.openxmlformats.org/drawingml/2006/main" xmlns:r="http://schemas.openxmlformats.org/officeDocument/2006/relationships" xmlns:p="http://schemas.openxmlformats.org/presentationml/2006/main">
  <p:tag name="TIMING" val="|1.2|1.4"/>
</p:tagLst>
</file>

<file path=ppt/tags/tag14.xml><?xml version="1.0" encoding="utf-8"?>
<p:tagLst xmlns:a="http://schemas.openxmlformats.org/drawingml/2006/main" xmlns:r="http://schemas.openxmlformats.org/officeDocument/2006/relationships" xmlns:p="http://schemas.openxmlformats.org/presentationml/2006/main">
  <p:tag name="TIMING" val="|1|2.4"/>
</p:tagLst>
</file>

<file path=ppt/tags/tag15.xml><?xml version="1.0" encoding="utf-8"?>
<p:tagLst xmlns:a="http://schemas.openxmlformats.org/drawingml/2006/main" xmlns:r="http://schemas.openxmlformats.org/officeDocument/2006/relationships" xmlns:p="http://schemas.openxmlformats.org/presentationml/2006/main">
  <p:tag name="TIMING" val="|1.1|2.4"/>
</p:tagLst>
</file>

<file path=ppt/tags/tag16.xml><?xml version="1.0" encoding="utf-8"?>
<p:tagLst xmlns:a="http://schemas.openxmlformats.org/drawingml/2006/main" xmlns:r="http://schemas.openxmlformats.org/officeDocument/2006/relationships" xmlns:p="http://schemas.openxmlformats.org/presentationml/2006/main">
  <p:tag name="TIMING" val="|1.8|1.1"/>
</p:tagLst>
</file>

<file path=ppt/tags/tag17.xml><?xml version="1.0" encoding="utf-8"?>
<p:tagLst xmlns:a="http://schemas.openxmlformats.org/drawingml/2006/main" xmlns:r="http://schemas.openxmlformats.org/officeDocument/2006/relationships" xmlns:p="http://schemas.openxmlformats.org/presentationml/2006/main">
  <p:tag name="TIMING" val="|1.4|2.6"/>
</p:tagLst>
</file>

<file path=ppt/tags/tag18.xml><?xml version="1.0" encoding="utf-8"?>
<p:tagLst xmlns:a="http://schemas.openxmlformats.org/drawingml/2006/main" xmlns:r="http://schemas.openxmlformats.org/officeDocument/2006/relationships" xmlns:p="http://schemas.openxmlformats.org/presentationml/2006/main">
  <p:tag name="TIMING" val="|0.4|1.7"/>
</p:tagLst>
</file>

<file path=ppt/tags/tag19.xml><?xml version="1.0" encoding="utf-8"?>
<p:tagLst xmlns:a="http://schemas.openxmlformats.org/drawingml/2006/main" xmlns:r="http://schemas.openxmlformats.org/officeDocument/2006/relationships" xmlns:p="http://schemas.openxmlformats.org/presentationml/2006/main">
  <p:tag name="TIMING" val="|0.7|0.9"/>
</p:tagLst>
</file>

<file path=ppt/tags/tag20.xml><?xml version="1.0" encoding="utf-8"?>
<p:tagLst xmlns:a="http://schemas.openxmlformats.org/drawingml/2006/main" xmlns:r="http://schemas.openxmlformats.org/officeDocument/2006/relationships" xmlns:p="http://schemas.openxmlformats.org/presentationml/2006/main">
  <p:tag name="TIMING" val="|0.9|1.4"/>
</p:tagLst>
</file>

<file path=ppt/tags/tag21.xml><?xml version="1.0" encoding="utf-8"?>
<p:tagLst xmlns:a="http://schemas.openxmlformats.org/drawingml/2006/main" xmlns:r="http://schemas.openxmlformats.org/officeDocument/2006/relationships" xmlns:p="http://schemas.openxmlformats.org/presentationml/2006/main">
  <p:tag name="TIMING" val="|1.3|2.7"/>
</p:tagLst>
</file>

<file path=ppt/tags/tag22.xml><?xml version="1.0" encoding="utf-8"?>
<p:tagLst xmlns:a="http://schemas.openxmlformats.org/drawingml/2006/main" xmlns:r="http://schemas.openxmlformats.org/officeDocument/2006/relationships" xmlns:p="http://schemas.openxmlformats.org/presentationml/2006/main">
  <p:tag name="TIMING" val="|0.8|2.1"/>
</p:tagLst>
</file>

<file path=ppt/tags/tag23.xml><?xml version="1.0" encoding="utf-8"?>
<p:tagLst xmlns:a="http://schemas.openxmlformats.org/drawingml/2006/main" xmlns:r="http://schemas.openxmlformats.org/officeDocument/2006/relationships" xmlns:p="http://schemas.openxmlformats.org/presentationml/2006/main">
  <p:tag name="TIMING" val="|0.7|4.5"/>
</p:tagLst>
</file>

<file path=ppt/tags/tag24.xml><?xml version="1.0" encoding="utf-8"?>
<p:tagLst xmlns:a="http://schemas.openxmlformats.org/drawingml/2006/main" xmlns:r="http://schemas.openxmlformats.org/officeDocument/2006/relationships" xmlns:p="http://schemas.openxmlformats.org/presentationml/2006/main">
  <p:tag name="TIMING" val="|1.2|3.7"/>
</p:tagLst>
</file>

<file path=ppt/tags/tag25.xml><?xml version="1.0" encoding="utf-8"?>
<p:tagLst xmlns:a="http://schemas.openxmlformats.org/drawingml/2006/main" xmlns:r="http://schemas.openxmlformats.org/officeDocument/2006/relationships" xmlns:p="http://schemas.openxmlformats.org/presentationml/2006/main">
  <p:tag name="TIMING" val="|2|1.3"/>
</p:tagLst>
</file>

<file path=ppt/tags/tag26.xml><?xml version="1.0" encoding="utf-8"?>
<p:tagLst xmlns:a="http://schemas.openxmlformats.org/drawingml/2006/main" xmlns:r="http://schemas.openxmlformats.org/officeDocument/2006/relationships" xmlns:p="http://schemas.openxmlformats.org/presentationml/2006/main">
  <p:tag name="TIMING" val="|1.1|2.5"/>
</p:tagLst>
</file>

<file path=ppt/tags/tag27.xml><?xml version="1.0" encoding="utf-8"?>
<p:tagLst xmlns:a="http://schemas.openxmlformats.org/drawingml/2006/main" xmlns:r="http://schemas.openxmlformats.org/officeDocument/2006/relationships" xmlns:p="http://schemas.openxmlformats.org/presentationml/2006/main">
  <p:tag name="TIMING" val="|4.6|2.7"/>
</p:tagLst>
</file>

<file path=ppt/tags/tag28.xml><?xml version="1.0" encoding="utf-8"?>
<p:tagLst xmlns:a="http://schemas.openxmlformats.org/drawingml/2006/main" xmlns:r="http://schemas.openxmlformats.org/officeDocument/2006/relationships" xmlns:p="http://schemas.openxmlformats.org/presentationml/2006/main">
  <p:tag name="TIMING" val="|1|1.2"/>
</p:tagLst>
</file>

<file path=ppt/tags/tag29.xml><?xml version="1.0" encoding="utf-8"?>
<p:tagLst xmlns:a="http://schemas.openxmlformats.org/drawingml/2006/main" xmlns:r="http://schemas.openxmlformats.org/officeDocument/2006/relationships" xmlns:p="http://schemas.openxmlformats.org/presentationml/2006/main">
  <p:tag name="TIMING" val="|0.9|4.5"/>
</p:tagLst>
</file>

<file path=ppt/tags/tag30.xml><?xml version="1.0" encoding="utf-8"?>
<p:tagLst xmlns:a="http://schemas.openxmlformats.org/drawingml/2006/main" xmlns:r="http://schemas.openxmlformats.org/officeDocument/2006/relationships" xmlns:p="http://schemas.openxmlformats.org/presentationml/2006/main">
  <p:tag name="TIMING" val="|1.1|13.2"/>
</p:tagLst>
</file>

<file path=ppt/tags/tag31.xml><?xml version="1.0" encoding="utf-8"?>
<p:tagLst xmlns:a="http://schemas.openxmlformats.org/drawingml/2006/main" xmlns:r="http://schemas.openxmlformats.org/officeDocument/2006/relationships" xmlns:p="http://schemas.openxmlformats.org/presentationml/2006/main">
  <p:tag name="TIMING" val="|0.8|1.7"/>
</p:tagLst>
</file>

<file path=ppt/tags/tag32.xml><?xml version="1.0" encoding="utf-8"?>
<p:tagLst xmlns:a="http://schemas.openxmlformats.org/drawingml/2006/main" xmlns:r="http://schemas.openxmlformats.org/officeDocument/2006/relationships" xmlns:p="http://schemas.openxmlformats.org/presentationml/2006/main">
  <p:tag name="TIMING" val="|1.2|2.1"/>
</p:tagLst>
</file>

<file path=ppt/tags/tag33.xml><?xml version="1.0" encoding="utf-8"?>
<p:tagLst xmlns:a="http://schemas.openxmlformats.org/drawingml/2006/main" xmlns:r="http://schemas.openxmlformats.org/officeDocument/2006/relationships" xmlns:p="http://schemas.openxmlformats.org/presentationml/2006/main">
  <p:tag name="TIMING" val="|0.7|1.7"/>
</p:tagLst>
</file>

<file path=ppt/tags/tag34.xml><?xml version="1.0" encoding="utf-8"?>
<p:tagLst xmlns:a="http://schemas.openxmlformats.org/drawingml/2006/main" xmlns:r="http://schemas.openxmlformats.org/officeDocument/2006/relationships" xmlns:p="http://schemas.openxmlformats.org/presentationml/2006/main">
  <p:tag name="TIMING" val="|1.3|2.1"/>
</p:tagLst>
</file>

<file path=ppt/tags/tag35.xml><?xml version="1.0" encoding="utf-8"?>
<p:tagLst xmlns:a="http://schemas.openxmlformats.org/drawingml/2006/main" xmlns:r="http://schemas.openxmlformats.org/officeDocument/2006/relationships" xmlns:p="http://schemas.openxmlformats.org/presentationml/2006/main">
  <p:tag name="TIMING" val="|0.5|3.8"/>
</p:tagLst>
</file>

<file path=ppt/tags/tag36.xml><?xml version="1.0" encoding="utf-8"?>
<p:tagLst xmlns:a="http://schemas.openxmlformats.org/drawingml/2006/main" xmlns:r="http://schemas.openxmlformats.org/officeDocument/2006/relationships" xmlns:p="http://schemas.openxmlformats.org/presentationml/2006/main">
  <p:tag name="TIMING" val="|0.6|0.6"/>
</p:tagLst>
</file>

<file path=ppt/tags/tag37.xml><?xml version="1.0" encoding="utf-8"?>
<p:tagLst xmlns:a="http://schemas.openxmlformats.org/drawingml/2006/main" xmlns:r="http://schemas.openxmlformats.org/officeDocument/2006/relationships" xmlns:p="http://schemas.openxmlformats.org/presentationml/2006/main">
  <p:tag name="TIMING" val="|1.3|2.5"/>
</p:tagLst>
</file>

<file path=ppt/tags/tag38.xml><?xml version="1.0" encoding="utf-8"?>
<p:tagLst xmlns:a="http://schemas.openxmlformats.org/drawingml/2006/main" xmlns:r="http://schemas.openxmlformats.org/officeDocument/2006/relationships" xmlns:p="http://schemas.openxmlformats.org/presentationml/2006/main">
  <p:tag name="TIMING" val="|1.4|1.9"/>
</p:tagLst>
</file>

<file path=ppt/tags/tag39.xml><?xml version="1.0" encoding="utf-8"?>
<p:tagLst xmlns:a="http://schemas.openxmlformats.org/drawingml/2006/main" xmlns:r="http://schemas.openxmlformats.org/officeDocument/2006/relationships" xmlns:p="http://schemas.openxmlformats.org/presentationml/2006/main">
  <p:tag name="TIMING" val="|1.4|8.7"/>
</p:tagLst>
</file>

<file path=ppt/tags/tag40.xml><?xml version="1.0" encoding="utf-8"?>
<p:tagLst xmlns:a="http://schemas.openxmlformats.org/drawingml/2006/main" xmlns:r="http://schemas.openxmlformats.org/officeDocument/2006/relationships" xmlns:p="http://schemas.openxmlformats.org/presentationml/2006/main">
  <p:tag name="TIMING" val="|4"/>
</p:tagLst>
</file>

<file path=ppt/tags/tag41.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2125</TotalTime>
  <Words>2704</Words>
  <Application>Microsoft Office PowerPoint</Application>
  <PresentationFormat>Widescreen</PresentationFormat>
  <Paragraphs>214</Paragraphs>
  <Slides>43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8</cp:revision>
  <dcterms:created xsi:type="dcterms:W3CDTF">2023-02-17T20:02:00Z</dcterms:created>
  <dcterms:modified xsi:type="dcterms:W3CDTF">2023-07-06T21:08:07Z</dcterms:modified>
</cp:coreProperties>
</file>