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4"/>
  </p:sldMasterIdLst>
  <p:notesMasterIdLst>
    <p:notesMasterId r:id="rId50"/>
  </p:notesMasterIdLst>
  <p:sldIdLst>
    <p:sldId id="670" r:id="rId5"/>
    <p:sldId id="671" r:id="rId6"/>
    <p:sldId id="586" r:id="rId7"/>
    <p:sldId id="630" r:id="rId8"/>
    <p:sldId id="672" r:id="rId9"/>
    <p:sldId id="631" r:id="rId10"/>
    <p:sldId id="550" r:id="rId11"/>
    <p:sldId id="632" r:id="rId12"/>
    <p:sldId id="633" r:id="rId13"/>
    <p:sldId id="634" r:id="rId14"/>
    <p:sldId id="635" r:id="rId15"/>
    <p:sldId id="636" r:id="rId16"/>
    <p:sldId id="637" r:id="rId17"/>
    <p:sldId id="556" r:id="rId18"/>
    <p:sldId id="638" r:id="rId19"/>
    <p:sldId id="639" r:id="rId20"/>
    <p:sldId id="642" r:id="rId21"/>
    <p:sldId id="640" r:id="rId22"/>
    <p:sldId id="643" r:id="rId23"/>
    <p:sldId id="644" r:id="rId24"/>
    <p:sldId id="645" r:id="rId25"/>
    <p:sldId id="646" r:id="rId26"/>
    <p:sldId id="648" r:id="rId27"/>
    <p:sldId id="649" r:id="rId28"/>
    <p:sldId id="650" r:id="rId29"/>
    <p:sldId id="652" r:id="rId30"/>
    <p:sldId id="651" r:id="rId31"/>
    <p:sldId id="653" r:id="rId32"/>
    <p:sldId id="654" r:id="rId33"/>
    <p:sldId id="655" r:id="rId34"/>
    <p:sldId id="659" r:id="rId35"/>
    <p:sldId id="657" r:id="rId36"/>
    <p:sldId id="660" r:id="rId37"/>
    <p:sldId id="658" r:id="rId38"/>
    <p:sldId id="661" r:id="rId39"/>
    <p:sldId id="662" r:id="rId40"/>
    <p:sldId id="663" r:id="rId41"/>
    <p:sldId id="664" r:id="rId42"/>
    <p:sldId id="665" r:id="rId43"/>
    <p:sldId id="667" r:id="rId44"/>
    <p:sldId id="668" r:id="rId45"/>
    <p:sldId id="669" r:id="rId46"/>
    <p:sldId id="674" r:id="rId47"/>
    <p:sldId id="675"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70"/>
            <p14:sldId id="671"/>
            <p14:sldId id="586"/>
            <p14:sldId id="630"/>
            <p14:sldId id="672"/>
            <p14:sldId id="631"/>
            <p14:sldId id="550"/>
            <p14:sldId id="632"/>
            <p14:sldId id="633"/>
            <p14:sldId id="634"/>
            <p14:sldId id="635"/>
            <p14:sldId id="636"/>
            <p14:sldId id="637"/>
            <p14:sldId id="556"/>
            <p14:sldId id="638"/>
            <p14:sldId id="639"/>
            <p14:sldId id="642"/>
            <p14:sldId id="640"/>
            <p14:sldId id="643"/>
            <p14:sldId id="644"/>
            <p14:sldId id="645"/>
            <p14:sldId id="646"/>
            <p14:sldId id="648"/>
            <p14:sldId id="649"/>
            <p14:sldId id="650"/>
            <p14:sldId id="652"/>
            <p14:sldId id="651"/>
            <p14:sldId id="653"/>
            <p14:sldId id="654"/>
            <p14:sldId id="655"/>
            <p14:sldId id="659"/>
            <p14:sldId id="657"/>
            <p14:sldId id="660"/>
            <p14:sldId id="658"/>
            <p14:sldId id="661"/>
            <p14:sldId id="662"/>
            <p14:sldId id="663"/>
            <p14:sldId id="664"/>
            <p14:sldId id="665"/>
            <p14:sldId id="667"/>
            <p14:sldId id="668"/>
            <p14:sldId id="669"/>
            <p14:sldId id="674"/>
            <p14:sldId id="67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0" d="100"/>
          <a:sy n="70" d="100"/>
        </p:scale>
        <p:origin x="268" y="352"/>
      </p:cViewPr>
      <p:guideLst>
        <p:guide orient="horz" pos="2160"/>
        <p:guide pos="3840"/>
      </p:guideLst>
    </p:cSldViewPr>
  </p:slideViewPr>
  <p:notesTextViewPr>
    <p:cViewPr>
      <p:scale>
        <a:sx n="1" d="1"/>
        <a:sy n="1" d="1"/>
      </p:scale>
      <p:origin x="0" y="0"/>
    </p:cViewPr>
  </p:notesTextViewPr>
  <p:sorterViewPr>
    <p:cViewPr>
      <p:scale>
        <a:sx n="100" d="100"/>
        <a:sy n="100" d="100"/>
      </p:scale>
      <p:origin x="0" y="9307"/>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887842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7907017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787915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4380437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1548769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8112110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8277486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6289780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3597240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105738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0119985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4/6/2026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76915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4/6/2026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800155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4/6/2026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839503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4/6/2026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82359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4/6/2026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199594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4/6/2026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610777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4/6/2026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508357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4/6/2026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973554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4/6/2026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026533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4/6/2026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942747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4/6/2026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639643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2215239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801617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508080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29369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27492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255805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665131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4/6/2026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194354346"/>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5" r:id="rId21"/>
    <p:sldLayoutId id="2147483666" r:id="rId22"/>
    <p:sldLayoutId id="2147483667"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5.xml"/><Relationship Id="rId5" Type="http://schemas.openxmlformats.org/officeDocument/2006/relationships/image" Target="../media/image5.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5.xml"/><Relationship Id="rId5" Type="http://schemas.openxmlformats.org/officeDocument/2006/relationships/image" Target="../media/image5.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5.xml"/><Relationship Id="rId5" Type="http://schemas.openxmlformats.org/officeDocument/2006/relationships/image" Target="../media/image5.pn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19.jpe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0.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0.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2.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2.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7.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7.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7.xml"/><Relationship Id="rId4" Type="http://schemas.openxmlformats.org/officeDocument/2006/relationships/image" Target="../media/image28.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584312" y="3620808"/>
            <a:ext cx="5216525"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Prepared by </a:t>
            </a:r>
            <a:r>
              <a:rPr lang="en-US" sz="2400" b="1" dirty="0" err="1">
                <a:solidFill>
                  <a:schemeClr val="bg2">
                    <a:lumMod val="25000"/>
                  </a:schemeClr>
                </a:solidFill>
                <a:latin typeface="Alexandria" charset="0"/>
                <a:cs typeface="Alexandria" charset="0"/>
              </a:rPr>
              <a:t>Dr.Ranya</a:t>
            </a:r>
            <a:r>
              <a:rPr lang="en-US" sz="2400" b="1" dirty="0">
                <a:solidFill>
                  <a:schemeClr val="bg2">
                    <a:lumMod val="25000"/>
                  </a:schemeClr>
                </a:solidFill>
                <a:latin typeface="Alexandria" charset="0"/>
                <a:cs typeface="Alexandria" charset="0"/>
              </a:rPr>
              <a:t> Mahfouz</a:t>
            </a:r>
          </a:p>
        </p:txBody>
      </p:sp>
      <p:sp>
        <p:nvSpPr>
          <p:cNvPr id="31" name="TextBox 30"/>
          <p:cNvSpPr txBox="1"/>
          <p:nvPr/>
        </p:nvSpPr>
        <p:spPr>
          <a:xfrm>
            <a:off x="306381" y="2569016"/>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4</a:t>
            </a:r>
          </a:p>
        </p:txBody>
      </p:sp>
      <p:sp>
        <p:nvSpPr>
          <p:cNvPr id="46" name="TextBox 45"/>
          <p:cNvSpPr txBox="1"/>
          <p:nvPr/>
        </p:nvSpPr>
        <p:spPr>
          <a:xfrm>
            <a:off x="329269" y="5104240"/>
            <a:ext cx="1557588" cy="461665"/>
          </a:xfrm>
          <a:prstGeom prst="rect">
            <a:avLst/>
          </a:prstGeom>
          <a:noFill/>
        </p:spPr>
        <p:txBody>
          <a:bodyPr wrap="square" rtlCol="0">
            <a:spAutoFit/>
          </a:bodyPr>
          <a:lstStyle>
            <a:defPPr>
              <a:defRPr lang="en-US"/>
            </a:defPPr>
            <a:lvl1pPr>
              <a:defRPr sz="2400" b="1">
                <a:solidFill>
                  <a:schemeClr val="bg2">
                    <a:lumMod val="25000"/>
                  </a:schemeClr>
                </a:solidFill>
                <a:latin typeface="Alexandria" charset="0"/>
                <a:cs typeface="Alexandria" charset="0"/>
              </a:defRPr>
            </a:lvl1pPr>
          </a:lstStyle>
          <a:p>
            <a:r>
              <a:rPr lang="en-US" dirty="0"/>
              <a:t>MGM323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2106241939"/>
      </p:ext>
    </p:extLst>
  </p:cSld>
  <p:clrMapOvr>
    <a:masterClrMapping/>
  </p:clrMapOvr>
  <mc:AlternateContent xmlns:mc="http://schemas.openxmlformats.org/markup-compatibility/2006" xmlns:p14="http://schemas.microsoft.com/office/powerpoint/2010/main">
    <mc:Choice Requires="p14">
      <p:transition spd="slow" p14:dur="2000" advTm="11076"/>
    </mc:Choice>
    <mc:Fallback xmlns="">
      <p:transition spd="slow" advTm="1107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095998" y="2864682"/>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293298" y="3958046"/>
            <a:ext cx="3516608" cy="83272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4</a:t>
            </a:r>
          </a:p>
          <a:p>
            <a:pPr algn="ctr"/>
            <a:r>
              <a:rPr lang="en-US" sz="2400" b="1" dirty="0">
                <a:solidFill>
                  <a:srgbClr val="E7E6E6">
                    <a:lumMod val="25000"/>
                  </a:srgbClr>
                </a:solidFill>
              </a:rPr>
              <a:t>Leading change</a:t>
            </a:r>
            <a:endParaRPr lang="en-US" sz="2800" b="1" dirty="0">
              <a:solidFill>
                <a:srgbClr val="00000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559388" y="4898086"/>
            <a:ext cx="1252266"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MGM323</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a:solidFill>
                  <a:srgbClr val="00B0F0"/>
                </a:solidFill>
                <a:latin typeface="Times New Roman" panose="02020603050405020304" pitchFamily="18" charset="0"/>
                <a:cs typeface="Times New Roman" panose="02020603050405020304" pitchFamily="18" charset="0"/>
              </a:rPr>
              <a:t>Ranya</a:t>
            </a:r>
            <a:r>
              <a:rPr lang="en-US" sz="2800" b="1" dirty="0">
                <a:solidFill>
                  <a:srgbClr val="00B0F0"/>
                </a:solidFill>
                <a:latin typeface="Times New Roman" panose="02020603050405020304" pitchFamily="18" charset="0"/>
                <a:cs typeface="Times New Roman" panose="02020603050405020304" pitchFamily="18" charset="0"/>
              </a:rPr>
              <a:t> Mahfouz</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805541028"/>
      </p:ext>
    </p:extLst>
  </p:cSld>
  <p:clrMapOvr>
    <a:masterClrMapping/>
  </p:clrMapOvr>
  <mc:AlternateContent xmlns:mc="http://schemas.openxmlformats.org/markup-compatibility/2006" xmlns:p14="http://schemas.microsoft.com/office/powerpoint/2010/main">
    <mc:Choice Requires="p14">
      <p:transition spd="slow" p14:dur="2000" advTm="29702"/>
    </mc:Choice>
    <mc:Fallback xmlns="">
      <p:transition spd="slow" advTm="2970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695516" cy="523220"/>
          </a:xfrm>
          <a:prstGeom prst="rect">
            <a:avLst/>
          </a:prstGeom>
          <a:noFill/>
        </p:spPr>
        <p:txBody>
          <a:bodyPr wrap="none" rtlCol="0">
            <a:spAutoFit/>
          </a:bodyPr>
          <a:lstStyle/>
          <a:p>
            <a:pPr lvl="0">
              <a:defRPr/>
            </a:pPr>
            <a:r>
              <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a:solidFill>
                  <a:srgbClr val="FF9518"/>
                </a:solidFill>
                <a:latin typeface="Tajawal Medium" panose="00000600000000000000" pitchFamily="2" charset="-78"/>
                <a:cs typeface="Tajawal Medium" panose="00000600000000000000" pitchFamily="2" charset="-78"/>
              </a:rPr>
              <a:t>Leading change</a:t>
            </a:r>
          </a:p>
        </p:txBody>
      </p:sp>
      <p:sp>
        <p:nvSpPr>
          <p:cNvPr id="4" name="TextBox 3">
            <a:extLst>
              <a:ext uri="{FF2B5EF4-FFF2-40B4-BE49-F238E27FC236}">
                <a16:creationId xmlns:a16="http://schemas.microsoft.com/office/drawing/2014/main" id="{87357321-6E69-4B90-B781-A8690AF55508}"/>
              </a:ext>
            </a:extLst>
          </p:cNvPr>
          <p:cNvSpPr txBox="1"/>
          <p:nvPr/>
        </p:nvSpPr>
        <p:spPr>
          <a:xfrm>
            <a:off x="1516361" y="1349022"/>
            <a:ext cx="9902228" cy="2554545"/>
          </a:xfrm>
          <a:prstGeom prst="rect">
            <a:avLst/>
          </a:prstGeom>
          <a:noFill/>
        </p:spPr>
        <p:txBody>
          <a:bodyPr wrap="square">
            <a:spAutoFit/>
          </a:bodyPr>
          <a:lstStyle/>
          <a:p>
            <a:pPr marL="457200" indent="-457200">
              <a:buFont typeface="Wingdings" panose="05000000000000000000" pitchFamily="2" charset="2"/>
              <a:buChar char="Ø"/>
            </a:pPr>
            <a:r>
              <a:rPr lang="en-US" sz="3200" b="1" dirty="0">
                <a:solidFill>
                  <a:schemeClr val="bg2">
                    <a:lumMod val="25000"/>
                  </a:schemeClr>
                </a:solidFill>
              </a:rPr>
              <a:t>Introduction</a:t>
            </a:r>
          </a:p>
          <a:p>
            <a:pPr marL="457200" indent="-457200">
              <a:buFont typeface="Wingdings" panose="05000000000000000000" pitchFamily="2" charset="2"/>
              <a:buChar char="Ø"/>
            </a:pPr>
            <a:r>
              <a:rPr lang="en-US" sz="3200" b="1" dirty="0">
                <a:solidFill>
                  <a:schemeClr val="bg2">
                    <a:lumMod val="25000"/>
                  </a:schemeClr>
                </a:solidFill>
              </a:rPr>
              <a:t>Wise leadership</a:t>
            </a:r>
          </a:p>
          <a:p>
            <a:pPr marL="457200" indent="-457200">
              <a:buFont typeface="Wingdings" panose="05000000000000000000" pitchFamily="2" charset="2"/>
              <a:buChar char="Ø"/>
            </a:pPr>
            <a:r>
              <a:rPr lang="en-US" sz="3200" b="1" dirty="0">
                <a:solidFill>
                  <a:schemeClr val="bg2">
                    <a:lumMod val="25000"/>
                  </a:schemeClr>
                </a:solidFill>
              </a:rPr>
              <a:t>The roles that leaders play</a:t>
            </a:r>
          </a:p>
          <a:p>
            <a:pPr marL="457200" indent="-457200">
              <a:buFont typeface="Wingdings" panose="05000000000000000000" pitchFamily="2" charset="2"/>
              <a:buChar char="Ø"/>
            </a:pPr>
            <a:r>
              <a:rPr lang="en-US" sz="3200" b="1" dirty="0">
                <a:solidFill>
                  <a:schemeClr val="bg2">
                    <a:lumMod val="25000"/>
                  </a:schemeClr>
                </a:solidFill>
              </a:rPr>
              <a:t>Leadership styles, qualities and skills</a:t>
            </a:r>
          </a:p>
          <a:p>
            <a:pPr marL="457200" indent="-457200">
              <a:buFont typeface="Wingdings" panose="05000000000000000000" pitchFamily="2" charset="2"/>
              <a:buChar char="Ø"/>
            </a:pPr>
            <a:r>
              <a:rPr lang="en-US" sz="3200" b="1" dirty="0">
                <a:solidFill>
                  <a:schemeClr val="bg2">
                    <a:lumMod val="25000"/>
                  </a:schemeClr>
                </a:solidFill>
              </a:rPr>
              <a:t>Different leadership for different people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360593578"/>
      </p:ext>
    </p:extLst>
  </p:cSld>
  <p:clrMapOvr>
    <a:masterClrMapping/>
  </p:clrMapOvr>
  <mc:AlternateContent xmlns:mc="http://schemas.openxmlformats.org/markup-compatibility/2006" xmlns:p14="http://schemas.microsoft.com/office/powerpoint/2010/main">
    <mc:Choice Requires="p14">
      <p:transition spd="slow" p14:dur="2000" advTm="84828"/>
    </mc:Choice>
    <mc:Fallback xmlns="">
      <p:transition spd="slow" advTm="84828"/>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695516" cy="523220"/>
          </a:xfrm>
          <a:prstGeom prst="rect">
            <a:avLst/>
          </a:prstGeom>
          <a:noFill/>
        </p:spPr>
        <p:txBody>
          <a:bodyPr wrap="none" rtlCol="0">
            <a:spAutoFit/>
          </a:bodyPr>
          <a:lstStyle/>
          <a:p>
            <a:pPr lvl="0">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 </a:t>
            </a:r>
            <a:r>
              <a:rPr lang="en-US" sz="2800" dirty="0">
                <a:solidFill>
                  <a:srgbClr val="FF9518"/>
                </a:solidFill>
                <a:latin typeface="Tajawal Medium" panose="00000600000000000000" pitchFamily="2" charset="-78"/>
                <a:cs typeface="Tajawal Medium" panose="00000600000000000000" pitchFamily="2" charset="-78"/>
              </a:rPr>
              <a:t>Leading change</a:t>
            </a:r>
          </a:p>
        </p:txBody>
      </p:sp>
      <p:sp>
        <p:nvSpPr>
          <p:cNvPr id="4" name="TextBox 3">
            <a:extLst>
              <a:ext uri="{FF2B5EF4-FFF2-40B4-BE49-F238E27FC236}">
                <a16:creationId xmlns:a16="http://schemas.microsoft.com/office/drawing/2014/main" id="{87357321-6E69-4B90-B781-A8690AF55508}"/>
              </a:ext>
            </a:extLst>
          </p:cNvPr>
          <p:cNvSpPr txBox="1"/>
          <p:nvPr/>
        </p:nvSpPr>
        <p:spPr>
          <a:xfrm>
            <a:off x="1516361" y="1349022"/>
            <a:ext cx="9902228" cy="2308324"/>
          </a:xfrm>
          <a:prstGeom prst="rect">
            <a:avLst/>
          </a:prstGeom>
          <a:noFill/>
        </p:spPr>
        <p:txBody>
          <a:bodyPr wrap="square">
            <a:spAutoFit/>
          </a:bodyPr>
          <a:lstStyle/>
          <a:p>
            <a:pPr marL="457200" indent="-457200">
              <a:buFont typeface="Wingdings" panose="05000000000000000000" pitchFamily="2" charset="2"/>
              <a:buChar char="Ø"/>
            </a:pPr>
            <a:r>
              <a:rPr lang="en-US" sz="3200" b="1" dirty="0">
                <a:solidFill>
                  <a:schemeClr val="bg2">
                    <a:lumMod val="25000"/>
                  </a:schemeClr>
                </a:solidFill>
              </a:rPr>
              <a:t>Introduction</a:t>
            </a:r>
          </a:p>
          <a:p>
            <a:pPr marL="457200" indent="-457200">
              <a:buFont typeface="Wingdings" panose="05000000000000000000" pitchFamily="2" charset="2"/>
              <a:buChar char="Ø"/>
            </a:pPr>
            <a:r>
              <a:rPr lang="en-US" sz="2800" dirty="0">
                <a:solidFill>
                  <a:schemeClr val="bg2">
                    <a:lumMod val="25000"/>
                  </a:schemeClr>
                </a:solidFill>
              </a:rPr>
              <a:t>Wise leadership</a:t>
            </a:r>
          </a:p>
          <a:p>
            <a:pPr marL="457200" indent="-457200">
              <a:buFont typeface="Wingdings" panose="05000000000000000000" pitchFamily="2" charset="2"/>
              <a:buChar char="Ø"/>
            </a:pPr>
            <a:r>
              <a:rPr lang="en-US" sz="2800" dirty="0">
                <a:solidFill>
                  <a:schemeClr val="bg2">
                    <a:lumMod val="25000"/>
                  </a:schemeClr>
                </a:solidFill>
              </a:rPr>
              <a:t>The roles that leaders play</a:t>
            </a:r>
          </a:p>
          <a:p>
            <a:pPr marL="457200" indent="-457200">
              <a:buFont typeface="Wingdings" panose="05000000000000000000" pitchFamily="2" charset="2"/>
              <a:buChar char="Ø"/>
            </a:pPr>
            <a:r>
              <a:rPr lang="en-US" sz="2800" dirty="0">
                <a:solidFill>
                  <a:schemeClr val="bg2">
                    <a:lumMod val="25000"/>
                  </a:schemeClr>
                </a:solidFill>
              </a:rPr>
              <a:t>Leadership styles, qualities and skills</a:t>
            </a:r>
          </a:p>
          <a:p>
            <a:pPr marL="457200" indent="-457200">
              <a:buFont typeface="Wingdings" panose="05000000000000000000" pitchFamily="2" charset="2"/>
              <a:buChar char="Ø"/>
            </a:pPr>
            <a:r>
              <a:rPr lang="en-US" sz="2800" dirty="0">
                <a:solidFill>
                  <a:schemeClr val="bg2">
                    <a:lumMod val="25000"/>
                  </a:schemeClr>
                </a:solidFill>
              </a:rPr>
              <a:t>Different leadership for different people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143967689"/>
      </p:ext>
    </p:extLst>
  </p:cSld>
  <p:clrMapOvr>
    <a:masterClrMapping/>
  </p:clrMapOvr>
  <mc:AlternateContent xmlns:mc="http://schemas.openxmlformats.org/markup-compatibility/2006" xmlns:p14="http://schemas.microsoft.com/office/powerpoint/2010/main">
    <mc:Choice Requires="p14">
      <p:transition spd="slow" p14:dur="2000" advTm="123324"/>
    </mc:Choice>
    <mc:Fallback xmlns="">
      <p:transition spd="slow" advTm="12332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4300850" y="376432"/>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Change Management</a:t>
            </a:r>
          </a:p>
        </p:txBody>
      </p:sp>
      <p:sp>
        <p:nvSpPr>
          <p:cNvPr id="31" name="TextBox 30">
            <a:extLst>
              <a:ext uri="{FF2B5EF4-FFF2-40B4-BE49-F238E27FC236}">
                <a16:creationId xmlns:a16="http://schemas.microsoft.com/office/drawing/2014/main" id="{4527402C-3F97-690D-9C20-A459E375AEB7}"/>
              </a:ext>
            </a:extLst>
          </p:cNvPr>
          <p:cNvSpPr txBox="1"/>
          <p:nvPr/>
        </p:nvSpPr>
        <p:spPr>
          <a:xfrm>
            <a:off x="559784" y="1799302"/>
            <a:ext cx="5949504" cy="3416320"/>
          </a:xfrm>
          <a:prstGeom prst="rect">
            <a:avLst/>
          </a:prstGeom>
          <a:noFill/>
        </p:spPr>
        <p:txBody>
          <a:bodyPr wrap="square" rtlCol="0">
            <a:spAutoFit/>
          </a:bodyPr>
          <a:lstStyle/>
          <a:p>
            <a:pPr algn="just"/>
            <a:r>
              <a:rPr lang="en-US" sz="2400" dirty="0"/>
              <a:t>This subject is about learning how to manage change. The world around us is changing very quickly. Almost every day, there is a new discovery or innovation, especially in science. Globalization also has a big effect on how we think about politics and business. At the same time, the problems that come with globalization are growing just as fast, which is also a big concern.</a:t>
            </a:r>
            <a:endParaRPr lang="en-US" sz="24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164297" y="1078326"/>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30243" y="1728891"/>
            <a:ext cx="4837197" cy="4552029"/>
          </a:xfrm>
          <a:prstGeom prst="rect">
            <a:avLst/>
          </a:prstGeom>
        </p:spPr>
      </p:pic>
    </p:spTree>
    <p:extLst>
      <p:ext uri="{BB962C8B-B14F-4D97-AF65-F5344CB8AC3E}">
        <p14:creationId xmlns:p14="http://schemas.microsoft.com/office/powerpoint/2010/main" val="2003845535"/>
      </p:ext>
    </p:extLst>
  </p:cSld>
  <p:clrMapOvr>
    <a:masterClrMapping/>
  </p:clrMapOvr>
  <mc:AlternateContent xmlns:mc="http://schemas.openxmlformats.org/markup-compatibility/2006" xmlns:p14="http://schemas.microsoft.com/office/powerpoint/2010/main">
    <mc:Choice Requires="p14">
      <p:transition spd="slow" p14:dur="2000" advTm="146743"/>
    </mc:Choice>
    <mc:Fallback xmlns="">
      <p:transition spd="slow" advTm="14674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695516" cy="523220"/>
          </a:xfrm>
          <a:prstGeom prst="rect">
            <a:avLst/>
          </a:prstGeom>
          <a:noFill/>
        </p:spPr>
        <p:txBody>
          <a:bodyPr wrap="none" rtlCol="0">
            <a:spAutoFit/>
          </a:bodyPr>
          <a:lstStyle/>
          <a:p>
            <a:pPr lvl="0">
              <a:defRPr/>
            </a:pPr>
            <a:r>
              <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a:solidFill>
                  <a:srgbClr val="FF9518"/>
                </a:solidFill>
                <a:latin typeface="Tajawal Medium" panose="00000600000000000000" pitchFamily="2" charset="-78"/>
                <a:cs typeface="Tajawal Medium" panose="00000600000000000000" pitchFamily="2" charset="-78"/>
              </a:rPr>
              <a:t>Leading change</a:t>
            </a:r>
          </a:p>
        </p:txBody>
      </p:sp>
      <p:sp>
        <p:nvSpPr>
          <p:cNvPr id="4" name="TextBox 3">
            <a:extLst>
              <a:ext uri="{FF2B5EF4-FFF2-40B4-BE49-F238E27FC236}">
                <a16:creationId xmlns:a16="http://schemas.microsoft.com/office/drawing/2014/main" id="{87357321-6E69-4B90-B781-A8690AF55508}"/>
              </a:ext>
            </a:extLst>
          </p:cNvPr>
          <p:cNvSpPr txBox="1"/>
          <p:nvPr/>
        </p:nvSpPr>
        <p:spPr>
          <a:xfrm>
            <a:off x="1516361" y="1349022"/>
            <a:ext cx="9902228" cy="2308324"/>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25000"/>
                  </a:schemeClr>
                </a:solidFill>
              </a:rPr>
              <a:t>Introduction</a:t>
            </a:r>
          </a:p>
          <a:p>
            <a:pPr marL="457200" indent="-457200">
              <a:buFont typeface="Wingdings" panose="05000000000000000000" pitchFamily="2" charset="2"/>
              <a:buChar char="Ø"/>
            </a:pPr>
            <a:r>
              <a:rPr lang="en-US" sz="3200" b="1" dirty="0">
                <a:solidFill>
                  <a:schemeClr val="bg2">
                    <a:lumMod val="25000"/>
                  </a:schemeClr>
                </a:solidFill>
              </a:rPr>
              <a:t>Wise leadership</a:t>
            </a:r>
          </a:p>
          <a:p>
            <a:pPr marL="457200" indent="-457200">
              <a:buFont typeface="Wingdings" panose="05000000000000000000" pitchFamily="2" charset="2"/>
              <a:buChar char="Ø"/>
            </a:pPr>
            <a:r>
              <a:rPr lang="en-US" sz="2800" dirty="0">
                <a:solidFill>
                  <a:schemeClr val="bg2">
                    <a:lumMod val="25000"/>
                  </a:schemeClr>
                </a:solidFill>
              </a:rPr>
              <a:t>The roles that leaders play</a:t>
            </a:r>
          </a:p>
          <a:p>
            <a:pPr marL="457200" indent="-457200">
              <a:buFont typeface="Wingdings" panose="05000000000000000000" pitchFamily="2" charset="2"/>
              <a:buChar char="Ø"/>
            </a:pPr>
            <a:r>
              <a:rPr lang="en-US" sz="2800" dirty="0">
                <a:solidFill>
                  <a:schemeClr val="bg2">
                    <a:lumMod val="25000"/>
                  </a:schemeClr>
                </a:solidFill>
              </a:rPr>
              <a:t>Leadership styles, qualities and skills</a:t>
            </a:r>
          </a:p>
          <a:p>
            <a:pPr marL="457200" indent="-457200">
              <a:buFont typeface="Wingdings" panose="05000000000000000000" pitchFamily="2" charset="2"/>
              <a:buChar char="Ø"/>
            </a:pPr>
            <a:r>
              <a:rPr lang="en-US" sz="2800" dirty="0">
                <a:solidFill>
                  <a:schemeClr val="bg2">
                    <a:lumMod val="25000"/>
                  </a:schemeClr>
                </a:solidFill>
              </a:rPr>
              <a:t>Different leadership for different people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006898453"/>
      </p:ext>
    </p:extLst>
  </p:cSld>
  <p:clrMapOvr>
    <a:masterClrMapping/>
  </p:clrMapOvr>
  <mc:AlternateContent xmlns:mc="http://schemas.openxmlformats.org/markup-compatibility/2006" xmlns:p14="http://schemas.microsoft.com/office/powerpoint/2010/main">
    <mc:Choice Requires="p14">
      <p:transition spd="slow" p14:dur="2000" advTm="47820"/>
    </mc:Choice>
    <mc:Fallback xmlns="">
      <p:transition spd="slow" advTm="4782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a:solidFill>
                  <a:schemeClr val="bg2">
                    <a:lumMod val="25000"/>
                  </a:schemeClr>
                </a:solidFill>
              </a:rPr>
              <a:t>VISIONARY LEADERSHIP</a:t>
            </a:r>
            <a:endParaRPr lang="en-US" sz="2800" b="1" dirty="0">
              <a:solidFill>
                <a:schemeClr val="bg2">
                  <a:lumMod val="25000"/>
                </a:schemeClr>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321780" y="2786744"/>
            <a:ext cx="8630096" cy="2308324"/>
          </a:xfrm>
          <a:prstGeom prst="rect">
            <a:avLst/>
          </a:prstGeom>
          <a:noFill/>
        </p:spPr>
        <p:txBody>
          <a:bodyPr wrap="square" rtlCol="0">
            <a:spAutoFit/>
          </a:bodyPr>
          <a:lstStyle/>
          <a:p>
            <a:pPr algn="ctr"/>
            <a:r>
              <a:rPr lang="en-US" sz="2400" dirty="0"/>
              <a:t>The first basic ingredient of leadership is a guiding </a:t>
            </a:r>
            <a:r>
              <a:rPr lang="en-US" sz="2400" b="1" dirty="0"/>
              <a:t>vision</a:t>
            </a:r>
            <a:r>
              <a:rPr lang="en-US" sz="2400" dirty="0"/>
              <a:t>. The leader has a clear idea of what he wants to do – </a:t>
            </a:r>
            <a:r>
              <a:rPr lang="en-US" sz="2400" b="1" dirty="0"/>
              <a:t>professionally</a:t>
            </a:r>
            <a:r>
              <a:rPr lang="en-US" sz="2400" dirty="0"/>
              <a:t> and </a:t>
            </a:r>
            <a:r>
              <a:rPr lang="en-US" sz="2400" b="1" dirty="0"/>
              <a:t>personally</a:t>
            </a:r>
            <a:r>
              <a:rPr lang="en-US" sz="2400" dirty="0"/>
              <a:t> – and the strength to persist in the face of setbacks, even failures. Unless you know where you are going, and why, you cannot possibly get there.</a:t>
            </a:r>
          </a:p>
          <a:p>
            <a:pPr algn="ctr"/>
            <a:r>
              <a:rPr lang="en-US" sz="2400" b="1" dirty="0"/>
              <a:t>Warren </a:t>
            </a:r>
            <a:r>
              <a:rPr lang="en-US" sz="2400" b="1" dirty="0" err="1"/>
              <a:t>Bennis</a:t>
            </a:r>
            <a:r>
              <a:rPr lang="en-US" sz="2400" b="1" dirty="0"/>
              <a:t> (1994)</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91546981"/>
      </p:ext>
    </p:extLst>
  </p:cSld>
  <p:clrMapOvr>
    <a:masterClrMapping/>
  </p:clrMapOvr>
  <mc:AlternateContent xmlns:mc="http://schemas.openxmlformats.org/markup-compatibility/2006" xmlns:p14="http://schemas.microsoft.com/office/powerpoint/2010/main">
    <mc:Choice Requires="p14">
      <p:transition spd="slow" p14:dur="2000" advTm="188711"/>
    </mc:Choice>
    <mc:Fallback xmlns="">
      <p:transition spd="slow" advTm="18871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a:solidFill>
                  <a:schemeClr val="bg2">
                    <a:lumMod val="25000"/>
                  </a:schemeClr>
                </a:solidFill>
              </a:rPr>
              <a:t>VISIONARY LEADERSHIP</a:t>
            </a:r>
            <a:endParaRPr lang="en-US" sz="2800" b="1" dirty="0">
              <a:solidFill>
                <a:schemeClr val="bg2">
                  <a:lumMod val="25000"/>
                </a:schemeClr>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433431" y="2434592"/>
            <a:ext cx="8630096" cy="3970318"/>
          </a:xfrm>
          <a:prstGeom prst="rect">
            <a:avLst/>
          </a:prstGeom>
          <a:noFill/>
        </p:spPr>
        <p:txBody>
          <a:bodyPr wrap="square" rtlCol="0">
            <a:spAutoFit/>
          </a:bodyPr>
          <a:lstStyle/>
          <a:p>
            <a:r>
              <a:rPr lang="en-US" sz="2800" b="1" dirty="0">
                <a:solidFill>
                  <a:schemeClr val="bg2">
                    <a:lumMod val="25000"/>
                  </a:schemeClr>
                </a:solidFill>
              </a:rPr>
              <a:t>The top five characteristics that emerged through a typical discussion of these significant leaders were:</a:t>
            </a:r>
          </a:p>
          <a:p>
            <a:endParaRPr lang="en-US" sz="2800" b="1" dirty="0">
              <a:solidFill>
                <a:schemeClr val="bg2">
                  <a:lumMod val="25000"/>
                </a:schemeClr>
              </a:solidFill>
            </a:endParaRPr>
          </a:p>
          <a:p>
            <a:pPr marL="457200" indent="-457200">
              <a:buFont typeface="+mj-lt"/>
              <a:buAutoNum type="arabicParenR"/>
            </a:pPr>
            <a:r>
              <a:rPr lang="en-US" sz="2400" dirty="0">
                <a:solidFill>
                  <a:schemeClr val="bg2">
                    <a:lumMod val="25000"/>
                  </a:schemeClr>
                </a:solidFill>
              </a:rPr>
              <a:t>Clear vision;</a:t>
            </a:r>
          </a:p>
          <a:p>
            <a:pPr marL="457200" indent="-457200">
              <a:buFont typeface="+mj-lt"/>
              <a:buAutoNum type="arabicParenR"/>
            </a:pPr>
            <a:r>
              <a:rPr lang="en-US" sz="2400" dirty="0">
                <a:solidFill>
                  <a:schemeClr val="bg2">
                    <a:lumMod val="25000"/>
                  </a:schemeClr>
                </a:solidFill>
              </a:rPr>
              <a:t>Determination;</a:t>
            </a:r>
          </a:p>
          <a:p>
            <a:pPr marL="457200" indent="-457200">
              <a:buFont typeface="+mj-lt"/>
              <a:buAutoNum type="arabicParenR"/>
            </a:pPr>
            <a:r>
              <a:rPr lang="en-US" sz="2400" dirty="0">
                <a:solidFill>
                  <a:schemeClr val="bg2">
                    <a:lumMod val="25000"/>
                  </a:schemeClr>
                </a:solidFill>
              </a:rPr>
              <a:t>Great speaker, great presence;</a:t>
            </a:r>
          </a:p>
          <a:p>
            <a:pPr marL="457200" indent="-457200">
              <a:buFont typeface="+mj-lt"/>
              <a:buAutoNum type="arabicParenR"/>
            </a:pPr>
            <a:r>
              <a:rPr lang="en-US" sz="2400" dirty="0">
                <a:solidFill>
                  <a:schemeClr val="bg2">
                    <a:lumMod val="25000"/>
                  </a:schemeClr>
                </a:solidFill>
              </a:rPr>
              <a:t>Tough when needed; </a:t>
            </a:r>
          </a:p>
          <a:p>
            <a:pPr marL="457200" indent="-457200">
              <a:buFont typeface="+mj-lt"/>
              <a:buAutoNum type="arabicParenR"/>
            </a:pPr>
            <a:r>
              <a:rPr lang="en-US" sz="2400" dirty="0">
                <a:solidFill>
                  <a:schemeClr val="bg2">
                    <a:lumMod val="25000"/>
                  </a:schemeClr>
                </a:solidFill>
              </a:rPr>
              <a:t>Able to stand alone.</a:t>
            </a:r>
          </a:p>
          <a:p>
            <a:endParaRPr lang="en-US" sz="2400" dirty="0">
              <a:solidFill>
                <a:schemeClr val="bg2">
                  <a:lumMod val="25000"/>
                </a:schemeClr>
              </a:solidFill>
            </a:endParaRPr>
          </a:p>
          <a:p>
            <a:r>
              <a:rPr lang="en-US" sz="2400" dirty="0">
                <a:solidFill>
                  <a:schemeClr val="bg2">
                    <a:lumMod val="25000"/>
                  </a:schemeClr>
                </a:solidFill>
              </a:rPr>
              <a:t>Cameron Change Consultancy data, 2002</a:t>
            </a:r>
            <a:endParaRPr lang="en-US" sz="24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639885331"/>
      </p:ext>
    </p:extLst>
  </p:cSld>
  <p:clrMapOvr>
    <a:masterClrMapping/>
  </p:clrMapOvr>
  <mc:AlternateContent xmlns:mc="http://schemas.openxmlformats.org/markup-compatibility/2006" xmlns:p14="http://schemas.microsoft.com/office/powerpoint/2010/main">
    <mc:Choice Requires="p14">
      <p:transition spd="slow" p14:dur="2000" advTm="261723"/>
    </mc:Choice>
    <mc:Fallback xmlns="">
      <p:transition spd="slow" advTm="26172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a:solidFill>
                  <a:schemeClr val="bg2">
                    <a:lumMod val="25000"/>
                  </a:schemeClr>
                </a:solidFill>
              </a:rPr>
              <a:t>VISIONARY LEADERSHIP</a:t>
            </a:r>
            <a:endParaRPr lang="en-US" sz="2800" b="1" dirty="0">
              <a:solidFill>
                <a:schemeClr val="bg2">
                  <a:lumMod val="25000"/>
                </a:schemeClr>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433431" y="2434592"/>
            <a:ext cx="8630096" cy="2677656"/>
          </a:xfrm>
          <a:prstGeom prst="rect">
            <a:avLst/>
          </a:prstGeom>
          <a:noFill/>
        </p:spPr>
        <p:txBody>
          <a:bodyPr wrap="square" rtlCol="0">
            <a:spAutoFit/>
          </a:bodyPr>
          <a:lstStyle/>
          <a:p>
            <a:r>
              <a:rPr lang="en-US" sz="2800" b="1" dirty="0">
                <a:solidFill>
                  <a:schemeClr val="bg2">
                    <a:lumMod val="25000"/>
                  </a:schemeClr>
                </a:solidFill>
              </a:rPr>
              <a:t>Warren </a:t>
            </a:r>
            <a:r>
              <a:rPr lang="en-US" sz="2800" b="1" dirty="0" err="1">
                <a:solidFill>
                  <a:schemeClr val="bg2">
                    <a:lumMod val="25000"/>
                  </a:schemeClr>
                </a:solidFill>
              </a:rPr>
              <a:t>Bennis</a:t>
            </a:r>
            <a:r>
              <a:rPr lang="en-US" sz="2800" b="1" dirty="0">
                <a:solidFill>
                  <a:schemeClr val="bg2">
                    <a:lumMod val="25000"/>
                  </a:schemeClr>
                </a:solidFill>
              </a:rPr>
              <a:t> identified three basic ingredients of leadership:</a:t>
            </a:r>
          </a:p>
          <a:p>
            <a:endParaRPr lang="en-US" sz="2800" b="1" dirty="0">
              <a:solidFill>
                <a:schemeClr val="bg2">
                  <a:lumMod val="25000"/>
                </a:schemeClr>
              </a:solidFill>
            </a:endParaRPr>
          </a:p>
          <a:p>
            <a:pPr marL="514350" indent="-514350">
              <a:buFont typeface="+mj-lt"/>
              <a:buAutoNum type="arabicParenR"/>
            </a:pPr>
            <a:r>
              <a:rPr lang="en-US" sz="2800" dirty="0">
                <a:solidFill>
                  <a:schemeClr val="bg2">
                    <a:lumMod val="25000"/>
                  </a:schemeClr>
                </a:solidFill>
              </a:rPr>
              <a:t>A guiding vision;</a:t>
            </a:r>
          </a:p>
          <a:p>
            <a:pPr marL="514350" indent="-514350">
              <a:buFont typeface="+mj-lt"/>
              <a:buAutoNum type="arabicParenR"/>
            </a:pPr>
            <a:r>
              <a:rPr lang="en-US" sz="2800" dirty="0">
                <a:solidFill>
                  <a:schemeClr val="bg2">
                    <a:lumMod val="25000"/>
                  </a:schemeClr>
                </a:solidFill>
              </a:rPr>
              <a:t>Passion; </a:t>
            </a:r>
          </a:p>
          <a:p>
            <a:pPr marL="514350" indent="-514350">
              <a:buFont typeface="+mj-lt"/>
              <a:buAutoNum type="arabicParenR"/>
            </a:pPr>
            <a:r>
              <a:rPr lang="en-US" sz="2800" dirty="0">
                <a:solidFill>
                  <a:schemeClr val="bg2">
                    <a:lumMod val="25000"/>
                  </a:schemeClr>
                </a:solidFill>
              </a:rPr>
              <a:t>Integrity.</a:t>
            </a:r>
            <a:endParaRPr lang="en-US" sz="24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839806004"/>
      </p:ext>
    </p:extLst>
  </p:cSld>
  <p:clrMapOvr>
    <a:masterClrMapping/>
  </p:clrMapOvr>
  <mc:AlternateContent xmlns:mc="http://schemas.openxmlformats.org/markup-compatibility/2006" xmlns:p14="http://schemas.microsoft.com/office/powerpoint/2010/main">
    <mc:Choice Requires="p14">
      <p:transition spd="slow" p14:dur="2000" advTm="98252"/>
    </mc:Choice>
    <mc:Fallback xmlns="">
      <p:transition spd="slow" advTm="9825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a:solidFill>
                  <a:schemeClr val="bg2">
                    <a:lumMod val="25000"/>
                  </a:schemeClr>
                </a:solidFill>
              </a:rPr>
              <a:t>LEADERS’ STORIES</a:t>
            </a:r>
            <a:endParaRPr lang="en-US" sz="2800" b="1" dirty="0">
              <a:solidFill>
                <a:schemeClr val="bg2">
                  <a:lumMod val="25000"/>
                </a:schemeClr>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61904" y="2434592"/>
            <a:ext cx="8630096" cy="2677656"/>
          </a:xfrm>
          <a:prstGeom prst="rect">
            <a:avLst/>
          </a:prstGeom>
          <a:noFill/>
        </p:spPr>
        <p:txBody>
          <a:bodyPr wrap="square" rtlCol="0">
            <a:spAutoFit/>
          </a:bodyPr>
          <a:lstStyle/>
          <a:p>
            <a:r>
              <a:rPr lang="en-US" sz="2800" b="1" dirty="0">
                <a:solidFill>
                  <a:schemeClr val="bg2">
                    <a:lumMod val="25000"/>
                  </a:schemeClr>
                </a:solidFill>
              </a:rPr>
              <a:t>Margaret Thatcher</a:t>
            </a:r>
          </a:p>
          <a:p>
            <a:endParaRPr lang="en-US" sz="2800" b="1" dirty="0">
              <a:solidFill>
                <a:schemeClr val="bg2">
                  <a:lumMod val="25000"/>
                </a:schemeClr>
              </a:solidFill>
            </a:endParaRPr>
          </a:p>
          <a:p>
            <a:r>
              <a:rPr lang="en-US" sz="2800" dirty="0">
                <a:solidFill>
                  <a:schemeClr val="bg2">
                    <a:lumMod val="25000"/>
                  </a:schemeClr>
                </a:solidFill>
              </a:rPr>
              <a:t>‘Britain has lost its way in defeatism and socialism. We must reclaim the leadership from “them” (socialists, union trouble makers and the “wets”) and restore earlier grandeur.’</a:t>
            </a:r>
            <a:endParaRPr lang="en-US" sz="24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68965" y="2351256"/>
            <a:ext cx="3381847" cy="3467584"/>
          </a:xfrm>
          <a:prstGeom prst="rect">
            <a:avLst/>
          </a:prstGeom>
        </p:spPr>
      </p:pic>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230337639"/>
      </p:ext>
    </p:extLst>
  </p:cSld>
  <p:clrMapOvr>
    <a:masterClrMapping/>
  </p:clrMapOvr>
  <mc:AlternateContent xmlns:mc="http://schemas.openxmlformats.org/markup-compatibility/2006" xmlns:p14="http://schemas.microsoft.com/office/powerpoint/2010/main">
    <mc:Choice Requires="p14">
      <p:transition spd="slow" p14:dur="2000" advTm="146223"/>
    </mc:Choice>
    <mc:Fallback xmlns="">
      <p:transition spd="slow" advTm="14622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a:solidFill>
                  <a:schemeClr val="bg2">
                    <a:lumMod val="25000"/>
                  </a:schemeClr>
                </a:solidFill>
              </a:rPr>
              <a:t>LEADERS’ STORIES</a:t>
            </a:r>
            <a:endParaRPr lang="en-US" sz="2800" b="1" dirty="0">
              <a:solidFill>
                <a:schemeClr val="bg2">
                  <a:lumMod val="25000"/>
                </a:schemeClr>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61904" y="2434592"/>
            <a:ext cx="8630096" cy="2246769"/>
          </a:xfrm>
          <a:prstGeom prst="rect">
            <a:avLst/>
          </a:prstGeom>
          <a:noFill/>
        </p:spPr>
        <p:txBody>
          <a:bodyPr wrap="square" rtlCol="0">
            <a:spAutoFit/>
          </a:bodyPr>
          <a:lstStyle/>
          <a:p>
            <a:r>
              <a:rPr lang="en-US" sz="2800" b="1" dirty="0">
                <a:solidFill>
                  <a:schemeClr val="bg2">
                    <a:lumMod val="25000"/>
                  </a:schemeClr>
                </a:solidFill>
              </a:rPr>
              <a:t>Margaret Mead</a:t>
            </a:r>
            <a:endParaRPr lang="ar-EG" sz="2800" b="1" dirty="0">
              <a:solidFill>
                <a:schemeClr val="bg2">
                  <a:lumMod val="25000"/>
                </a:schemeClr>
              </a:solidFill>
            </a:endParaRPr>
          </a:p>
          <a:p>
            <a:endParaRPr lang="en-US" sz="2800" b="1" dirty="0">
              <a:solidFill>
                <a:schemeClr val="bg2">
                  <a:lumMod val="25000"/>
                </a:schemeClr>
              </a:solidFill>
            </a:endParaRPr>
          </a:p>
          <a:p>
            <a:r>
              <a:rPr lang="en-US" sz="2800" dirty="0">
                <a:solidFill>
                  <a:schemeClr val="bg2">
                    <a:lumMod val="25000"/>
                  </a:schemeClr>
                </a:solidFill>
              </a:rPr>
              <a:t>‘As human beings, we can make wise decisions about our own lives by studying options that many other cultures pursue.’</a:t>
            </a:r>
            <a:endParaRPr lang="en-US" sz="24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a:blip r:embed="rId4"/>
          <a:stretch>
            <a:fillRect/>
          </a:stretch>
        </p:blipFill>
        <p:spPr>
          <a:xfrm>
            <a:off x="243854" y="2667958"/>
            <a:ext cx="3077004" cy="2905530"/>
          </a:xfrm>
          <a:prstGeom prst="rect">
            <a:avLst/>
          </a:prstGeom>
        </p:spPr>
      </p:pic>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412841755"/>
      </p:ext>
    </p:extLst>
  </p:cSld>
  <p:clrMapOvr>
    <a:masterClrMapping/>
  </p:clrMapOvr>
  <mc:AlternateContent xmlns:mc="http://schemas.openxmlformats.org/markup-compatibility/2006" xmlns:p14="http://schemas.microsoft.com/office/powerpoint/2010/main">
    <mc:Choice Requires="p14">
      <p:transition spd="slow" p14:dur="2000" advTm="98216"/>
    </mc:Choice>
    <mc:Fallback xmlns="">
      <p:transition spd="slow" advTm="9821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a:solidFill>
                  <a:schemeClr val="bg2">
                    <a:lumMod val="25000"/>
                  </a:schemeClr>
                </a:solidFill>
              </a:rPr>
              <a:t>LEADERS’ STORIES</a:t>
            </a:r>
            <a:endParaRPr lang="en-US" sz="2800" b="1" dirty="0">
              <a:solidFill>
                <a:schemeClr val="bg2">
                  <a:lumMod val="25000"/>
                </a:schemeClr>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61904" y="2434592"/>
            <a:ext cx="8630096" cy="3108543"/>
          </a:xfrm>
          <a:prstGeom prst="rect">
            <a:avLst/>
          </a:prstGeom>
          <a:noFill/>
        </p:spPr>
        <p:txBody>
          <a:bodyPr wrap="square" rtlCol="0">
            <a:spAutoFit/>
          </a:bodyPr>
          <a:lstStyle/>
          <a:p>
            <a:r>
              <a:rPr lang="en-US" sz="2800" b="1" dirty="0">
                <a:solidFill>
                  <a:schemeClr val="bg2">
                    <a:lumMod val="25000"/>
                  </a:schemeClr>
                </a:solidFill>
              </a:rPr>
              <a:t>Mahatma Gandhi</a:t>
            </a:r>
            <a:endParaRPr lang="ar-EG" sz="2800" b="1" dirty="0">
              <a:solidFill>
                <a:schemeClr val="bg2">
                  <a:lumMod val="25000"/>
                </a:schemeClr>
              </a:solidFill>
            </a:endParaRPr>
          </a:p>
          <a:p>
            <a:endParaRPr lang="en-US" sz="2800" b="1" dirty="0">
              <a:solidFill>
                <a:schemeClr val="bg2">
                  <a:lumMod val="25000"/>
                </a:schemeClr>
              </a:solidFill>
            </a:endParaRPr>
          </a:p>
          <a:p>
            <a:r>
              <a:rPr lang="en-US" sz="2800" dirty="0">
                <a:solidFill>
                  <a:schemeClr val="bg2">
                    <a:lumMod val="25000"/>
                  </a:schemeClr>
                </a:solidFill>
              </a:rPr>
              <a:t>‘We in India are equal in status and worth to all other human beings. We should work cooperatively with our antagonists if possible, but be prepared to be confrontational if necessary.’</a:t>
            </a:r>
          </a:p>
          <a:p>
            <a:r>
              <a:rPr lang="en-US" sz="2800" b="1" dirty="0">
                <a:solidFill>
                  <a:schemeClr val="bg2">
                    <a:lumMod val="25000"/>
                  </a:schemeClr>
                </a:solidFill>
              </a:rPr>
              <a:t>Leadership stories from Gardner (1996)</a:t>
            </a:r>
            <a:endParaRPr lang="en-US" sz="24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635853" y="2434592"/>
            <a:ext cx="2749621" cy="3603840"/>
          </a:xfrm>
          <a:prstGeom prst="rect">
            <a:avLst/>
          </a:prstGeom>
        </p:spPr>
      </p:pic>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597725356"/>
      </p:ext>
    </p:extLst>
  </p:cSld>
  <p:clrMapOvr>
    <a:masterClrMapping/>
  </p:clrMapOvr>
  <mc:AlternateContent xmlns:mc="http://schemas.openxmlformats.org/markup-compatibility/2006" xmlns:p14="http://schemas.microsoft.com/office/powerpoint/2010/main">
    <mc:Choice Requires="p14">
      <p:transition spd="slow" p14:dur="2000" advTm="128723"/>
    </mc:Choice>
    <mc:Fallback xmlns="">
      <p:transition spd="slow" advTm="12872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695516" cy="523220"/>
          </a:xfrm>
          <a:prstGeom prst="rect">
            <a:avLst/>
          </a:prstGeom>
          <a:noFill/>
        </p:spPr>
        <p:txBody>
          <a:bodyPr wrap="none" rtlCol="0">
            <a:spAutoFit/>
          </a:bodyPr>
          <a:lstStyle/>
          <a:p>
            <a:pPr lvl="0">
              <a:defRPr/>
            </a:pPr>
            <a:r>
              <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a:solidFill>
                  <a:srgbClr val="FF9518"/>
                </a:solidFill>
                <a:latin typeface="Tajawal Medium" panose="00000600000000000000" pitchFamily="2" charset="-78"/>
                <a:cs typeface="Tajawal Medium" panose="00000600000000000000" pitchFamily="2" charset="-78"/>
              </a:rPr>
              <a:t>Leading change</a:t>
            </a:r>
          </a:p>
        </p:txBody>
      </p:sp>
      <p:sp>
        <p:nvSpPr>
          <p:cNvPr id="4" name="TextBox 3">
            <a:extLst>
              <a:ext uri="{FF2B5EF4-FFF2-40B4-BE49-F238E27FC236}">
                <a16:creationId xmlns:a16="http://schemas.microsoft.com/office/drawing/2014/main" id="{87357321-6E69-4B90-B781-A8690AF55508}"/>
              </a:ext>
            </a:extLst>
          </p:cNvPr>
          <p:cNvSpPr txBox="1"/>
          <p:nvPr/>
        </p:nvSpPr>
        <p:spPr>
          <a:xfrm>
            <a:off x="1516361" y="1349022"/>
            <a:ext cx="9902228" cy="2308324"/>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25000"/>
                  </a:schemeClr>
                </a:solidFill>
              </a:rPr>
              <a:t>Introduction</a:t>
            </a:r>
          </a:p>
          <a:p>
            <a:pPr marL="457200" indent="-457200">
              <a:buFont typeface="Wingdings" panose="05000000000000000000" pitchFamily="2" charset="2"/>
              <a:buChar char="Ø"/>
            </a:pPr>
            <a:r>
              <a:rPr lang="en-US" sz="2800" dirty="0">
                <a:solidFill>
                  <a:schemeClr val="bg2">
                    <a:lumMod val="25000"/>
                  </a:schemeClr>
                </a:solidFill>
              </a:rPr>
              <a:t>Wise leadership</a:t>
            </a:r>
          </a:p>
          <a:p>
            <a:pPr marL="457200" indent="-457200">
              <a:buFont typeface="Wingdings" panose="05000000000000000000" pitchFamily="2" charset="2"/>
              <a:buChar char="Ø"/>
            </a:pPr>
            <a:r>
              <a:rPr lang="en-US" sz="3200" b="1" dirty="0">
                <a:solidFill>
                  <a:schemeClr val="bg2">
                    <a:lumMod val="25000"/>
                  </a:schemeClr>
                </a:solidFill>
              </a:rPr>
              <a:t>The roles that leaders play</a:t>
            </a:r>
          </a:p>
          <a:p>
            <a:pPr marL="457200" indent="-457200">
              <a:buFont typeface="Wingdings" panose="05000000000000000000" pitchFamily="2" charset="2"/>
              <a:buChar char="Ø"/>
            </a:pPr>
            <a:r>
              <a:rPr lang="en-US" sz="2800" dirty="0">
                <a:solidFill>
                  <a:schemeClr val="bg2">
                    <a:lumMod val="25000"/>
                  </a:schemeClr>
                </a:solidFill>
              </a:rPr>
              <a:t>Leadership styles, qualities and skills</a:t>
            </a:r>
          </a:p>
          <a:p>
            <a:pPr marL="457200" indent="-457200">
              <a:buFont typeface="Wingdings" panose="05000000000000000000" pitchFamily="2" charset="2"/>
              <a:buChar char="Ø"/>
            </a:pPr>
            <a:r>
              <a:rPr lang="en-US" sz="2800" dirty="0">
                <a:solidFill>
                  <a:schemeClr val="bg2">
                    <a:lumMod val="25000"/>
                  </a:schemeClr>
                </a:solidFill>
              </a:rPr>
              <a:t>Different leadership for different people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290654367"/>
      </p:ext>
    </p:extLst>
  </p:cSld>
  <p:clrMapOvr>
    <a:masterClrMapping/>
  </p:clrMapOvr>
  <mc:AlternateContent xmlns:mc="http://schemas.openxmlformats.org/markup-compatibility/2006" xmlns:p14="http://schemas.microsoft.com/office/powerpoint/2010/main">
    <mc:Choice Requires="p14">
      <p:transition spd="slow" p14:dur="2000" advTm="33804"/>
    </mc:Choice>
    <mc:Fallback xmlns="">
      <p:transition spd="slow" advTm="3380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effectLst>
                  <a:outerShdw blurRad="38100" dist="38100" dir="2700000" algn="tl">
                    <a:srgbClr val="000000">
                      <a:alpha val="43137"/>
                    </a:srgbClr>
                  </a:outerShdw>
                </a:effectLst>
              </a:rPr>
              <a:t>1- Local line leaders</a:t>
            </a:r>
          </a:p>
          <a:p>
            <a:endParaRPr lang="en-US" sz="2800" b="1" dirty="0">
              <a:solidFill>
                <a:schemeClr val="tx1"/>
              </a:solidFill>
              <a:effectLst>
                <a:outerShdw blurRad="38100" dist="38100" dir="2700000" algn="tl">
                  <a:srgbClr val="000000">
                    <a:alpha val="43137"/>
                  </a:srgbClr>
                </a:outerShdw>
              </a:effectLst>
            </a:endParaRPr>
          </a:p>
          <a:p>
            <a:r>
              <a:rPr lang="en-US" sz="2800" dirty="0">
                <a:solidFill>
                  <a:schemeClr val="tx1"/>
                </a:solidFill>
              </a:rPr>
              <a:t>These are the front-line </a:t>
            </a:r>
            <a:r>
              <a:rPr lang="en-US" sz="2800" b="1" dirty="0">
                <a:solidFill>
                  <a:schemeClr val="tx1"/>
                </a:solidFill>
              </a:rPr>
              <a:t>managers</a:t>
            </a:r>
            <a:r>
              <a:rPr lang="en-US" sz="2800" dirty="0">
                <a:solidFill>
                  <a:schemeClr val="tx1"/>
                </a:solidFill>
              </a:rPr>
              <a:t> who design the products and services and make the core processes work. Without the commitment of these people, no significant change will happen. These people are usually very focused on their own teams and customers. They rely on network leaders to link them with other parts of the organization.</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The roles that leaders play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04100" y="1187379"/>
            <a:ext cx="3611880" cy="1935480"/>
          </a:xfrm>
          <a:prstGeom prst="rect">
            <a:avLst/>
          </a:prstGeom>
        </p:spPr>
      </p:pic>
    </p:spTree>
    <p:extLst>
      <p:ext uri="{BB962C8B-B14F-4D97-AF65-F5344CB8AC3E}">
        <p14:creationId xmlns:p14="http://schemas.microsoft.com/office/powerpoint/2010/main" val="507821700"/>
      </p:ext>
    </p:extLst>
  </p:cSld>
  <p:clrMapOvr>
    <a:masterClrMapping/>
  </p:clrMapOvr>
  <mc:AlternateContent xmlns:mc="http://schemas.openxmlformats.org/markup-compatibility/2006" xmlns:p14="http://schemas.microsoft.com/office/powerpoint/2010/main">
    <mc:Choice Requires="p14">
      <p:transition p14:dur="10" advTm="168712"/>
    </mc:Choice>
    <mc:Fallback xmlns="">
      <p:transition advTm="16871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ffectLst>
                <a:outerShdw blurRad="38100" dist="38100" dir="2700000" algn="tl">
                  <a:srgbClr val="000000">
                    <a:alpha val="43137"/>
                  </a:srgbClr>
                </a:outerShdw>
              </a:effectLst>
            </a:endParaRPr>
          </a:p>
          <a:p>
            <a:r>
              <a:rPr lang="en-US" sz="2800" b="1" dirty="0">
                <a:solidFill>
                  <a:schemeClr val="tx1"/>
                </a:solidFill>
                <a:effectLst>
                  <a:outerShdw blurRad="38100" dist="38100" dir="2700000" algn="tl">
                    <a:srgbClr val="000000">
                      <a:alpha val="43137"/>
                    </a:srgbClr>
                  </a:outerShdw>
                </a:effectLst>
              </a:rPr>
              <a:t>2- Executive leaders</a:t>
            </a:r>
          </a:p>
          <a:p>
            <a:endParaRPr lang="en-US" sz="2800" b="1" dirty="0">
              <a:solidFill>
                <a:schemeClr val="tx1"/>
              </a:solidFill>
              <a:effectLst>
                <a:outerShdw blurRad="38100" dist="38100" dir="2700000" algn="tl">
                  <a:srgbClr val="000000">
                    <a:alpha val="43137"/>
                  </a:srgbClr>
                </a:outerShdw>
              </a:effectLst>
            </a:endParaRPr>
          </a:p>
          <a:p>
            <a:r>
              <a:rPr lang="en-US" sz="2800" dirty="0">
                <a:solidFill>
                  <a:schemeClr val="tx1"/>
                </a:solidFill>
              </a:rPr>
              <a:t>These are management </a:t>
            </a:r>
            <a:r>
              <a:rPr lang="en-US" sz="2800" b="1" dirty="0">
                <a:solidFill>
                  <a:schemeClr val="tx1"/>
                </a:solidFill>
              </a:rPr>
              <a:t>board members</a:t>
            </a:r>
            <a:r>
              <a:rPr lang="en-US" sz="2800" dirty="0">
                <a:solidFill>
                  <a:schemeClr val="tx1"/>
                </a:solidFill>
              </a:rPr>
              <a:t>. </a:t>
            </a:r>
            <a:r>
              <a:rPr lang="en-US" sz="2800" dirty="0" err="1">
                <a:solidFill>
                  <a:schemeClr val="tx1"/>
                </a:solidFill>
              </a:rPr>
              <a:t>Senge</a:t>
            </a:r>
            <a:r>
              <a:rPr lang="en-US" sz="2800" dirty="0">
                <a:solidFill>
                  <a:schemeClr val="tx1"/>
                </a:solidFill>
              </a:rPr>
              <a:t> does not believe that all change starts here. Rather, he states that these leaders are responsible for three key things: designing the right innovation environment and the right infrastructure for assessment and reward, teaching and mentoring local line leaders, and serving as role models to demonstrate their commitment to values and purpose.</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The roles that leaders play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7902054" y="1431266"/>
            <a:ext cx="3304997" cy="1693926"/>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182004126"/>
      </p:ext>
    </p:extLst>
  </p:cSld>
  <p:clrMapOvr>
    <a:masterClrMapping/>
  </p:clrMapOvr>
  <mc:AlternateContent xmlns:mc="http://schemas.openxmlformats.org/markup-compatibility/2006" xmlns:p14="http://schemas.microsoft.com/office/powerpoint/2010/main">
    <mc:Choice Requires="p14">
      <p:transition p14:dur="10" advTm="158257"/>
    </mc:Choice>
    <mc:Fallback xmlns="">
      <p:transition advTm="158257"/>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effectLst>
                  <a:outerShdw blurRad="38100" dist="38100" dir="2700000" algn="tl">
                    <a:srgbClr val="000000">
                      <a:alpha val="43137"/>
                    </a:srgbClr>
                  </a:outerShdw>
                </a:effectLst>
              </a:rPr>
              <a:t>3- Network leaders</a:t>
            </a:r>
          </a:p>
          <a:p>
            <a:endParaRPr lang="en-US" sz="2800" b="1" dirty="0">
              <a:solidFill>
                <a:schemeClr val="tx1"/>
              </a:solidFill>
              <a:effectLst>
                <a:outerShdw blurRad="38100" dist="38100" dir="2700000" algn="tl">
                  <a:srgbClr val="000000">
                    <a:alpha val="43137"/>
                  </a:srgbClr>
                </a:outerShdw>
              </a:effectLst>
            </a:endParaRPr>
          </a:p>
          <a:p>
            <a:r>
              <a:rPr lang="en-US" sz="2800" dirty="0" err="1">
                <a:solidFill>
                  <a:schemeClr val="tx1"/>
                </a:solidFill>
              </a:rPr>
              <a:t>Senge</a:t>
            </a:r>
            <a:r>
              <a:rPr lang="en-US" sz="2800" dirty="0">
                <a:solidFill>
                  <a:schemeClr val="tx1"/>
                </a:solidFill>
              </a:rPr>
              <a:t> makes the point that the really significant organizational challenges occur at the interfaces between project groups, functions and teams. Network leaders are people who work at these interfaces. They are guides, advisers, active helpers and </a:t>
            </a:r>
            <a:r>
              <a:rPr lang="en-US" sz="2800" dirty="0" err="1">
                <a:solidFill>
                  <a:schemeClr val="tx1"/>
                </a:solidFill>
              </a:rPr>
              <a:t>accessors</a:t>
            </a:r>
            <a:r>
              <a:rPr lang="en-US" sz="2800" dirty="0">
                <a:solidFill>
                  <a:schemeClr val="tx1"/>
                </a:solidFill>
              </a:rPr>
              <a:t> (helping groups of people to get resources from elsewhere), working in partnership with line leaders.</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The roles that leaders play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7260432" y="1498016"/>
            <a:ext cx="3846867" cy="1495967"/>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11293217"/>
      </p:ext>
    </p:extLst>
  </p:cSld>
  <p:clrMapOvr>
    <a:masterClrMapping/>
  </p:clrMapOvr>
  <mc:AlternateContent xmlns:mc="http://schemas.openxmlformats.org/markup-compatibility/2006" xmlns:p14="http://schemas.microsoft.com/office/powerpoint/2010/main">
    <mc:Choice Requires="p14">
      <p:transition p14:dur="10" advTm="167603"/>
    </mc:Choice>
    <mc:Fallback xmlns="">
      <p:transition advTm="16760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021467" y="1279056"/>
            <a:ext cx="6107313" cy="769441"/>
          </a:xfrm>
          <a:prstGeom prst="rect">
            <a:avLst/>
          </a:prstGeom>
        </p:spPr>
        <p:txBody>
          <a:bodyPr wrap="none">
            <a:spAutoFit/>
          </a:bodyPr>
          <a:lstStyle/>
          <a:p>
            <a:r>
              <a:rPr lang="en-US" sz="4400" b="1" dirty="0">
                <a:solidFill>
                  <a:schemeClr val="bg2">
                    <a:lumMod val="25000"/>
                  </a:schemeClr>
                </a:solidFill>
                <a:effectLst>
                  <a:outerShdw blurRad="38100" dist="38100" dir="2700000" algn="tl">
                    <a:srgbClr val="000000">
                      <a:alpha val="43137"/>
                    </a:srgbClr>
                  </a:outerShdw>
                </a:effectLst>
              </a:rPr>
              <a:t>Roles in a change process</a:t>
            </a:r>
          </a:p>
        </p:txBody>
      </p:sp>
      <p:pic>
        <p:nvPicPr>
          <p:cNvPr id="4" name="Picture 3"/>
          <p:cNvPicPr>
            <a:picLocks noChangeAspect="1"/>
          </p:cNvPicPr>
          <p:nvPr/>
        </p:nvPicPr>
        <p:blipFill>
          <a:blip r:embed="rId2"/>
          <a:stretch>
            <a:fillRect/>
          </a:stretch>
        </p:blipFill>
        <p:spPr>
          <a:xfrm>
            <a:off x="3585223" y="2396747"/>
            <a:ext cx="4979799" cy="3799335"/>
          </a:xfrm>
          <a:prstGeom prst="rect">
            <a:avLst/>
          </a:prstGeom>
        </p:spPr>
      </p:pic>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709101694"/>
      </p:ext>
    </p:extLst>
  </p:cSld>
  <p:clrMapOvr>
    <a:masterClrMapping/>
  </p:clrMapOvr>
  <mc:AlternateContent xmlns:mc="http://schemas.openxmlformats.org/markup-compatibility/2006" xmlns:p14="http://schemas.microsoft.com/office/powerpoint/2010/main">
    <mc:Choice Requires="p14">
      <p:transition spd="slow" p14:dur="2000" advTm="34102"/>
    </mc:Choice>
    <mc:Fallback xmlns="">
      <p:transition spd="slow" advTm="3410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effectLst>
                  <a:outerShdw blurRad="38100" dist="38100" dir="2700000" algn="tl">
                    <a:srgbClr val="000000">
                      <a:alpha val="43137"/>
                    </a:srgbClr>
                  </a:outerShdw>
                </a:effectLst>
              </a:rPr>
              <a:t>Roles in a change process</a:t>
            </a:r>
          </a:p>
          <a:p>
            <a:r>
              <a:rPr lang="en-US" sz="2800" b="1" dirty="0">
                <a:solidFill>
                  <a:schemeClr val="tx1"/>
                </a:solidFill>
              </a:rPr>
              <a:t>1- Role </a:t>
            </a:r>
          </a:p>
          <a:p>
            <a:r>
              <a:rPr lang="en-US" sz="2400" dirty="0">
                <a:solidFill>
                  <a:schemeClr val="tx1"/>
                </a:solidFill>
              </a:rPr>
              <a:t>Sponsor </a:t>
            </a:r>
          </a:p>
          <a:p>
            <a:r>
              <a:rPr lang="en-US" sz="2800" b="1" dirty="0">
                <a:solidFill>
                  <a:schemeClr val="tx1"/>
                </a:solidFill>
              </a:rPr>
              <a:t>Description </a:t>
            </a:r>
          </a:p>
          <a:p>
            <a:r>
              <a:rPr lang="en-US" sz="2400" dirty="0">
                <a:solidFill>
                  <a:schemeClr val="tx1"/>
                </a:solidFill>
              </a:rPr>
              <a:t>Has the authority to make the change happen. Has control of resources.</a:t>
            </a:r>
          </a:p>
          <a:p>
            <a:r>
              <a:rPr lang="en-US" sz="2800" b="1" dirty="0">
                <a:solidFill>
                  <a:schemeClr val="tx1"/>
                </a:solidFill>
              </a:rPr>
              <a:t>Hint</a:t>
            </a:r>
          </a:p>
          <a:p>
            <a:r>
              <a:rPr lang="en-US" sz="2400" dirty="0">
                <a:solidFill>
                  <a:schemeClr val="tx1"/>
                </a:solidFill>
              </a:rPr>
              <a:t>Needs to have a clear vision for the change. Identify goals and measurable outcomes.</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The roles that leaders play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07272" y="1842149"/>
            <a:ext cx="2349437" cy="1568906"/>
          </a:xfrm>
          <a:prstGeom prst="rect">
            <a:avLst/>
          </a:prstGeom>
        </p:spPr>
      </p:pic>
    </p:spTree>
    <p:extLst>
      <p:ext uri="{BB962C8B-B14F-4D97-AF65-F5344CB8AC3E}">
        <p14:creationId xmlns:p14="http://schemas.microsoft.com/office/powerpoint/2010/main" val="3472129117"/>
      </p:ext>
    </p:extLst>
  </p:cSld>
  <p:clrMapOvr>
    <a:masterClrMapping/>
  </p:clrMapOvr>
  <mc:AlternateContent xmlns:mc="http://schemas.openxmlformats.org/markup-compatibility/2006" xmlns:p14="http://schemas.microsoft.com/office/powerpoint/2010/main">
    <mc:Choice Requires="p14">
      <p:transition p14:dur="10" advTm="174594"/>
    </mc:Choice>
    <mc:Fallback xmlns="">
      <p:transition advTm="17459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effectLst>
                  <a:outerShdw blurRad="38100" dist="38100" dir="2700000" algn="tl">
                    <a:srgbClr val="000000">
                      <a:alpha val="43137"/>
                    </a:srgbClr>
                  </a:outerShdw>
                </a:effectLst>
              </a:rPr>
              <a:t>Roles in a change process</a:t>
            </a:r>
          </a:p>
          <a:p>
            <a:r>
              <a:rPr lang="en-US" sz="2800" b="1" dirty="0">
                <a:solidFill>
                  <a:schemeClr val="tx1"/>
                </a:solidFill>
              </a:rPr>
              <a:t>2- Role </a:t>
            </a:r>
          </a:p>
          <a:p>
            <a:r>
              <a:rPr lang="en-US" sz="2400" dirty="0">
                <a:solidFill>
                  <a:schemeClr val="tx1"/>
                </a:solidFill>
              </a:rPr>
              <a:t>Implementer</a:t>
            </a:r>
          </a:p>
          <a:p>
            <a:r>
              <a:rPr lang="en-US" sz="2800" b="1" dirty="0">
                <a:solidFill>
                  <a:schemeClr val="tx1"/>
                </a:solidFill>
              </a:rPr>
              <a:t>Description </a:t>
            </a:r>
          </a:p>
          <a:p>
            <a:r>
              <a:rPr lang="en-US" sz="2400" dirty="0">
                <a:solidFill>
                  <a:schemeClr val="tx1"/>
                </a:solidFill>
              </a:rPr>
              <a:t>Implements the change. Reports to sponsor.</a:t>
            </a:r>
          </a:p>
          <a:p>
            <a:r>
              <a:rPr lang="en-US" sz="2400" dirty="0">
                <a:solidFill>
                  <a:schemeClr val="tx1"/>
                </a:solidFill>
              </a:rPr>
              <a:t>Responsible for giving live feedback to the sponsor on change progress.</a:t>
            </a:r>
          </a:p>
          <a:p>
            <a:r>
              <a:rPr lang="en-US" sz="2800" b="1" dirty="0">
                <a:solidFill>
                  <a:schemeClr val="tx1"/>
                </a:solidFill>
              </a:rPr>
              <a:t>Hint</a:t>
            </a:r>
          </a:p>
          <a:p>
            <a:r>
              <a:rPr lang="en-US" sz="2400" dirty="0">
                <a:solidFill>
                  <a:schemeClr val="tx1"/>
                </a:solidFill>
              </a:rPr>
              <a:t>Needs to listen, enquire and clarify questions with the sponsor at the start of an initiative.</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The roles that leaders play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24857" y="1985841"/>
            <a:ext cx="2779559" cy="1563502"/>
          </a:xfrm>
          <a:prstGeom prst="rect">
            <a:avLst/>
          </a:prstGeom>
        </p:spPr>
      </p:pic>
    </p:spTree>
    <p:extLst>
      <p:ext uri="{BB962C8B-B14F-4D97-AF65-F5344CB8AC3E}">
        <p14:creationId xmlns:p14="http://schemas.microsoft.com/office/powerpoint/2010/main" val="3494780842"/>
      </p:ext>
    </p:extLst>
  </p:cSld>
  <p:clrMapOvr>
    <a:masterClrMapping/>
  </p:clrMapOvr>
  <mc:AlternateContent xmlns:mc="http://schemas.openxmlformats.org/markup-compatibility/2006" xmlns:p14="http://schemas.microsoft.com/office/powerpoint/2010/main">
    <mc:Choice Requires="p14">
      <p:transition p14:dur="10" advTm="167580"/>
    </mc:Choice>
    <mc:Fallback xmlns="">
      <p:transition advTm="16758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effectLst>
                  <a:outerShdw blurRad="38100" dist="38100" dir="2700000" algn="tl">
                    <a:srgbClr val="000000">
                      <a:alpha val="43137"/>
                    </a:srgbClr>
                  </a:outerShdw>
                </a:effectLst>
              </a:rPr>
              <a:t>Roles in a change process</a:t>
            </a:r>
          </a:p>
          <a:p>
            <a:r>
              <a:rPr lang="en-US" sz="2800" b="1" dirty="0">
                <a:solidFill>
                  <a:schemeClr val="tx1"/>
                </a:solidFill>
              </a:rPr>
              <a:t>3- Role </a:t>
            </a:r>
          </a:p>
          <a:p>
            <a:r>
              <a:rPr lang="en-US" sz="2400" dirty="0">
                <a:solidFill>
                  <a:schemeClr val="tx1"/>
                </a:solidFill>
              </a:rPr>
              <a:t>Change agent</a:t>
            </a:r>
          </a:p>
          <a:p>
            <a:r>
              <a:rPr lang="en-US" sz="2800" b="1" dirty="0">
                <a:solidFill>
                  <a:schemeClr val="tx1"/>
                </a:solidFill>
              </a:rPr>
              <a:t>Description </a:t>
            </a:r>
          </a:p>
          <a:p>
            <a:r>
              <a:rPr lang="en-US" sz="2400" dirty="0">
                <a:solidFill>
                  <a:schemeClr val="tx1"/>
                </a:solidFill>
              </a:rPr>
              <a:t>Facilitator of change. Helps sponsor and implementers</a:t>
            </a:r>
          </a:p>
          <a:p>
            <a:r>
              <a:rPr lang="en-US" sz="2400" dirty="0">
                <a:solidFill>
                  <a:schemeClr val="tx1"/>
                </a:solidFill>
              </a:rPr>
              <a:t>stay aligned. Keeps sponsor on board. No direct authority over implementers.</a:t>
            </a:r>
          </a:p>
          <a:p>
            <a:r>
              <a:rPr lang="en-US" sz="2800" b="1" dirty="0">
                <a:solidFill>
                  <a:schemeClr val="tx1"/>
                </a:solidFill>
              </a:rPr>
              <a:t>Hint</a:t>
            </a:r>
          </a:p>
          <a:p>
            <a:r>
              <a:rPr lang="en-US" sz="2400" dirty="0">
                <a:solidFill>
                  <a:schemeClr val="tx1"/>
                </a:solidFill>
              </a:rPr>
              <a:t>Acts as data gatherer, educator, adviser, meeting facilitator, coach.</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The roles that leaders play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85909" y="1685495"/>
            <a:ext cx="3157945" cy="2282154"/>
          </a:xfrm>
          <a:prstGeom prst="rect">
            <a:avLst/>
          </a:prstGeom>
        </p:spPr>
      </p:pic>
    </p:spTree>
    <p:extLst>
      <p:ext uri="{BB962C8B-B14F-4D97-AF65-F5344CB8AC3E}">
        <p14:creationId xmlns:p14="http://schemas.microsoft.com/office/powerpoint/2010/main" val="3061042232"/>
      </p:ext>
    </p:extLst>
  </p:cSld>
  <p:clrMapOvr>
    <a:masterClrMapping/>
  </p:clrMapOvr>
  <mc:AlternateContent xmlns:mc="http://schemas.openxmlformats.org/markup-compatibility/2006" xmlns:p14="http://schemas.microsoft.com/office/powerpoint/2010/main">
    <mc:Choice Requires="p14">
      <p:transition p14:dur="10" advTm="163586"/>
    </mc:Choice>
    <mc:Fallback xmlns="">
      <p:transition advTm="16358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effectLst>
                  <a:outerShdw blurRad="38100" dist="38100" dir="2700000" algn="tl">
                    <a:srgbClr val="000000">
                      <a:alpha val="43137"/>
                    </a:srgbClr>
                  </a:outerShdw>
                </a:effectLst>
              </a:rPr>
              <a:t>Roles in a change process</a:t>
            </a:r>
          </a:p>
          <a:p>
            <a:r>
              <a:rPr lang="en-US" sz="2800" b="1" dirty="0">
                <a:solidFill>
                  <a:schemeClr val="tx1"/>
                </a:solidFill>
              </a:rPr>
              <a:t>4- Role </a:t>
            </a:r>
          </a:p>
          <a:p>
            <a:r>
              <a:rPr lang="en-US" sz="2400" dirty="0">
                <a:solidFill>
                  <a:schemeClr val="tx1"/>
                </a:solidFill>
              </a:rPr>
              <a:t>Advocate</a:t>
            </a:r>
          </a:p>
          <a:p>
            <a:r>
              <a:rPr lang="en-US" sz="2800" b="1" dirty="0">
                <a:solidFill>
                  <a:schemeClr val="tx1"/>
                </a:solidFill>
              </a:rPr>
              <a:t>Description </a:t>
            </a:r>
          </a:p>
          <a:p>
            <a:r>
              <a:rPr lang="en-US" sz="2400" dirty="0">
                <a:solidFill>
                  <a:schemeClr val="tx1"/>
                </a:solidFill>
              </a:rPr>
              <a:t>Has an idea. Needs a sponsor to make it happen.</a:t>
            </a:r>
          </a:p>
          <a:p>
            <a:r>
              <a:rPr lang="en-US" sz="2400" dirty="0">
                <a:solidFill>
                  <a:schemeClr val="tx1"/>
                </a:solidFill>
              </a:rPr>
              <a:t>Usually highly motivated.</a:t>
            </a:r>
          </a:p>
          <a:p>
            <a:r>
              <a:rPr lang="en-US" sz="2800" b="1" dirty="0">
                <a:solidFill>
                  <a:schemeClr val="tx1"/>
                </a:solidFill>
              </a:rPr>
              <a:t>Hint</a:t>
            </a:r>
          </a:p>
          <a:p>
            <a:r>
              <a:rPr lang="en-US" sz="2400" dirty="0">
                <a:solidFill>
                  <a:schemeClr val="tx1"/>
                </a:solidFill>
              </a:rPr>
              <a:t>Must make idea appealing to sponsor.</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The roles that leaders play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18891" y="2155119"/>
            <a:ext cx="2442757" cy="1221379"/>
          </a:xfrm>
          <a:prstGeom prst="rect">
            <a:avLst/>
          </a:prstGeom>
        </p:spPr>
      </p:pic>
    </p:spTree>
    <p:extLst>
      <p:ext uri="{BB962C8B-B14F-4D97-AF65-F5344CB8AC3E}">
        <p14:creationId xmlns:p14="http://schemas.microsoft.com/office/powerpoint/2010/main" val="1993891268"/>
      </p:ext>
    </p:extLst>
  </p:cSld>
  <p:clrMapOvr>
    <a:masterClrMapping/>
  </p:clrMapOvr>
  <mc:AlternateContent xmlns:mc="http://schemas.openxmlformats.org/markup-compatibility/2006" xmlns:p14="http://schemas.microsoft.com/office/powerpoint/2010/main">
    <mc:Choice Requires="p14">
      <p:transition p14:dur="10" advTm="172589"/>
    </mc:Choice>
    <mc:Fallback xmlns="">
      <p:transition advTm="172589"/>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695516" cy="523220"/>
          </a:xfrm>
          <a:prstGeom prst="rect">
            <a:avLst/>
          </a:prstGeom>
          <a:noFill/>
        </p:spPr>
        <p:txBody>
          <a:bodyPr wrap="none" rtlCol="0">
            <a:spAutoFit/>
          </a:bodyPr>
          <a:lstStyle/>
          <a:p>
            <a:pPr lvl="0">
              <a:defRPr/>
            </a:pPr>
            <a:r>
              <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a:solidFill>
                  <a:srgbClr val="FF9518"/>
                </a:solidFill>
                <a:latin typeface="Tajawal Medium" panose="00000600000000000000" pitchFamily="2" charset="-78"/>
                <a:cs typeface="Tajawal Medium" panose="00000600000000000000" pitchFamily="2" charset="-78"/>
              </a:rPr>
              <a:t>Leading change</a:t>
            </a:r>
          </a:p>
        </p:txBody>
      </p:sp>
      <p:sp>
        <p:nvSpPr>
          <p:cNvPr id="4" name="TextBox 3">
            <a:extLst>
              <a:ext uri="{FF2B5EF4-FFF2-40B4-BE49-F238E27FC236}">
                <a16:creationId xmlns:a16="http://schemas.microsoft.com/office/drawing/2014/main" id="{87357321-6E69-4B90-B781-A8690AF55508}"/>
              </a:ext>
            </a:extLst>
          </p:cNvPr>
          <p:cNvSpPr txBox="1"/>
          <p:nvPr/>
        </p:nvSpPr>
        <p:spPr>
          <a:xfrm>
            <a:off x="1516361" y="1349022"/>
            <a:ext cx="9902228" cy="2308324"/>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25000"/>
                  </a:schemeClr>
                </a:solidFill>
              </a:rPr>
              <a:t>Introduction</a:t>
            </a:r>
          </a:p>
          <a:p>
            <a:pPr marL="457200" indent="-457200">
              <a:buFont typeface="Wingdings" panose="05000000000000000000" pitchFamily="2" charset="2"/>
              <a:buChar char="Ø"/>
            </a:pPr>
            <a:r>
              <a:rPr lang="en-US" sz="2800" dirty="0">
                <a:solidFill>
                  <a:schemeClr val="bg2">
                    <a:lumMod val="25000"/>
                  </a:schemeClr>
                </a:solidFill>
              </a:rPr>
              <a:t>Wise leadership</a:t>
            </a:r>
          </a:p>
          <a:p>
            <a:pPr marL="457200" indent="-457200">
              <a:buFont typeface="Wingdings" panose="05000000000000000000" pitchFamily="2" charset="2"/>
              <a:buChar char="Ø"/>
            </a:pPr>
            <a:r>
              <a:rPr lang="en-US" sz="2800" dirty="0">
                <a:solidFill>
                  <a:schemeClr val="bg2">
                    <a:lumMod val="25000"/>
                  </a:schemeClr>
                </a:solidFill>
              </a:rPr>
              <a:t>The roles that leaders play</a:t>
            </a:r>
          </a:p>
          <a:p>
            <a:pPr marL="457200" indent="-457200">
              <a:buFont typeface="Wingdings" panose="05000000000000000000" pitchFamily="2" charset="2"/>
              <a:buChar char="Ø"/>
            </a:pPr>
            <a:r>
              <a:rPr lang="en-US" sz="3200" b="1" dirty="0">
                <a:solidFill>
                  <a:schemeClr val="bg2">
                    <a:lumMod val="25000"/>
                  </a:schemeClr>
                </a:solidFill>
              </a:rPr>
              <a:t>Leadership styles, qualities and skills</a:t>
            </a:r>
          </a:p>
          <a:p>
            <a:pPr marL="457200" indent="-457200">
              <a:buFont typeface="Wingdings" panose="05000000000000000000" pitchFamily="2" charset="2"/>
              <a:buChar char="Ø"/>
            </a:pPr>
            <a:r>
              <a:rPr lang="en-US" sz="2800" dirty="0">
                <a:solidFill>
                  <a:schemeClr val="bg2">
                    <a:lumMod val="25000"/>
                  </a:schemeClr>
                </a:solidFill>
              </a:rPr>
              <a:t>Different leadership for different people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852612330"/>
      </p:ext>
    </p:extLst>
  </p:cSld>
  <p:clrMapOvr>
    <a:masterClrMapping/>
  </p:clrMapOvr>
  <mc:AlternateContent xmlns:mc="http://schemas.openxmlformats.org/markup-compatibility/2006" xmlns:p14="http://schemas.microsoft.com/office/powerpoint/2010/main">
    <mc:Choice Requires="p14">
      <p:transition spd="slow" p14:dur="2000" advTm="25197"/>
    </mc:Choice>
    <mc:Fallback xmlns="">
      <p:transition spd="slow" advTm="25197"/>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b="1" dirty="0">
                <a:solidFill>
                  <a:schemeClr val="bg2">
                    <a:lumMod val="25000"/>
                  </a:schemeClr>
                </a:solidFill>
              </a:rPr>
              <a:t>Leadership styles, qualities and skills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61904" y="2434592"/>
            <a:ext cx="8630096" cy="2246769"/>
          </a:xfrm>
          <a:prstGeom prst="rect">
            <a:avLst/>
          </a:prstGeom>
          <a:noFill/>
        </p:spPr>
        <p:txBody>
          <a:bodyPr wrap="square" rtlCol="0">
            <a:spAutoFit/>
          </a:bodyPr>
          <a:lstStyle/>
          <a:p>
            <a:r>
              <a:rPr lang="en-US" sz="2800" dirty="0">
                <a:solidFill>
                  <a:schemeClr val="bg2">
                    <a:lumMod val="25000"/>
                  </a:schemeClr>
                </a:solidFill>
              </a:rPr>
              <a:t>Daniel </a:t>
            </a:r>
            <a:r>
              <a:rPr lang="en-US" sz="2800" dirty="0" err="1">
                <a:solidFill>
                  <a:schemeClr val="bg2">
                    <a:lumMod val="25000"/>
                  </a:schemeClr>
                </a:solidFill>
              </a:rPr>
              <a:t>Goleman</a:t>
            </a:r>
            <a:r>
              <a:rPr lang="en-US" sz="2800" dirty="0">
                <a:solidFill>
                  <a:schemeClr val="bg2">
                    <a:lumMod val="25000"/>
                  </a:schemeClr>
                </a:solidFill>
              </a:rPr>
              <a:t> (2000) </a:t>
            </a:r>
            <a:r>
              <a:rPr lang="en-US" sz="2800" b="1" dirty="0">
                <a:solidFill>
                  <a:schemeClr val="bg2">
                    <a:lumMod val="25000"/>
                  </a:schemeClr>
                </a:solidFill>
              </a:rPr>
              <a:t>developed a set of six distinct leadership styles </a:t>
            </a:r>
            <a:r>
              <a:rPr lang="en-US" sz="2800" dirty="0">
                <a:solidFill>
                  <a:schemeClr val="bg2">
                    <a:lumMod val="25000"/>
                  </a:schemeClr>
                </a:solidFill>
              </a:rPr>
              <a:t>through studying the performance of over 3,800 executives worldwide. These six leadership styles arise from various different components of emotional intelligence.</a:t>
            </a:r>
            <a:endParaRPr lang="en-US" sz="24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6181" y="2434592"/>
            <a:ext cx="3201252" cy="3064762"/>
          </a:xfrm>
          <a:prstGeom prst="rect">
            <a:avLst/>
          </a:prstGeom>
        </p:spPr>
      </p:pic>
    </p:spTree>
    <p:extLst>
      <p:ext uri="{BB962C8B-B14F-4D97-AF65-F5344CB8AC3E}">
        <p14:creationId xmlns:p14="http://schemas.microsoft.com/office/powerpoint/2010/main" val="1408257350"/>
      </p:ext>
    </p:extLst>
  </p:cSld>
  <p:clrMapOvr>
    <a:masterClrMapping/>
  </p:clrMapOvr>
  <mc:AlternateContent xmlns:mc="http://schemas.openxmlformats.org/markup-compatibility/2006" xmlns:p14="http://schemas.microsoft.com/office/powerpoint/2010/main">
    <mc:Choice Requires="p14">
      <p:transition spd="slow" p14:dur="2000" advTm="171188"/>
    </mc:Choice>
    <mc:Fallback xmlns="">
      <p:transition spd="slow" advTm="17118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Coercive style:</a:t>
            </a:r>
          </a:p>
          <a:p>
            <a:endParaRPr lang="en-US" sz="2800" b="1" dirty="0">
              <a:solidFill>
                <a:schemeClr val="tx1"/>
              </a:solidFill>
            </a:endParaRPr>
          </a:p>
          <a:p>
            <a:r>
              <a:rPr lang="en-US" sz="2800" dirty="0">
                <a:solidFill>
                  <a:schemeClr val="tx1"/>
                </a:solidFill>
              </a:rPr>
              <a:t>Only to be used sparingly if a crisis arises. This is a </a:t>
            </a:r>
            <a:r>
              <a:rPr lang="en-US" sz="2800" b="1" dirty="0">
                <a:solidFill>
                  <a:schemeClr val="tx1"/>
                </a:solidFill>
              </a:rPr>
              <a:t>useful</a:t>
            </a:r>
            <a:r>
              <a:rPr lang="en-US" sz="2800" dirty="0">
                <a:solidFill>
                  <a:schemeClr val="tx1"/>
                </a:solidFill>
              </a:rPr>
              <a:t> style to employ if </a:t>
            </a:r>
            <a:r>
              <a:rPr lang="en-US" sz="2800" b="1" dirty="0">
                <a:solidFill>
                  <a:schemeClr val="tx1"/>
                </a:solidFill>
              </a:rPr>
              <a:t>urgent changes </a:t>
            </a:r>
            <a:r>
              <a:rPr lang="en-US" sz="2800" dirty="0">
                <a:solidFill>
                  <a:schemeClr val="tx1"/>
                </a:solidFill>
              </a:rPr>
              <a:t>are required now, but must be combined with other styles for positive results long term. Negative effects such as stress and mistrust result if this style is overused.</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Leadership styles, qualities and skills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6978316" y="1693453"/>
            <a:ext cx="3765615" cy="1717361"/>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4062428584"/>
      </p:ext>
    </p:extLst>
  </p:cSld>
  <p:clrMapOvr>
    <a:masterClrMapping/>
  </p:clrMapOvr>
  <mc:AlternateContent xmlns:mc="http://schemas.openxmlformats.org/markup-compatibility/2006" xmlns:p14="http://schemas.microsoft.com/office/powerpoint/2010/main">
    <mc:Choice Requires="p14">
      <p:transition p14:dur="10" advTm="225595"/>
    </mc:Choice>
    <mc:Fallback xmlns="">
      <p:transition advTm="22559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Coercive style:</a:t>
            </a:r>
          </a:p>
          <a:p>
            <a:r>
              <a:rPr lang="en-US" sz="2400" b="1" dirty="0">
                <a:solidFill>
                  <a:schemeClr val="tx1"/>
                </a:solidFill>
              </a:rPr>
              <a:t>Short Definition</a:t>
            </a:r>
          </a:p>
          <a:p>
            <a:r>
              <a:rPr lang="en-US" sz="2400" dirty="0">
                <a:solidFill>
                  <a:schemeClr val="tx1"/>
                </a:solidFill>
              </a:rPr>
              <a:t>Telling people what to do when.</a:t>
            </a:r>
          </a:p>
          <a:p>
            <a:endParaRPr lang="en-US" sz="2400" dirty="0">
              <a:solidFill>
                <a:schemeClr val="tx1"/>
              </a:solidFill>
            </a:endParaRPr>
          </a:p>
          <a:p>
            <a:r>
              <a:rPr lang="en-US" sz="2400" b="1" dirty="0">
                <a:solidFill>
                  <a:schemeClr val="tx1"/>
                </a:solidFill>
              </a:rPr>
              <a:t>When to use this style</a:t>
            </a:r>
          </a:p>
          <a:p>
            <a:r>
              <a:rPr lang="en-US" sz="2400" dirty="0">
                <a:solidFill>
                  <a:schemeClr val="tx1"/>
                </a:solidFill>
              </a:rPr>
              <a:t>When there is a crisis.</a:t>
            </a:r>
          </a:p>
          <a:p>
            <a:endParaRPr lang="en-US" sz="2400" dirty="0">
              <a:solidFill>
                <a:schemeClr val="tx1"/>
              </a:solidFill>
            </a:endParaRPr>
          </a:p>
          <a:p>
            <a:r>
              <a:rPr lang="en-US" sz="2400" b="1" dirty="0">
                <a:solidFill>
                  <a:schemeClr val="tx1"/>
                </a:solidFill>
              </a:rPr>
              <a:t>Disadvantages of this style</a:t>
            </a:r>
          </a:p>
          <a:p>
            <a:r>
              <a:rPr lang="en-US" sz="2400" dirty="0">
                <a:solidFill>
                  <a:schemeClr val="tx1"/>
                </a:solidFill>
              </a:rPr>
              <a:t>Encourages dependence. People stop thinking.</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Leadership styles, qualities and skills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Picture 10"/>
          <p:cNvPicPr>
            <a:picLocks noChangeAspect="1"/>
          </p:cNvPicPr>
          <p:nvPr/>
        </p:nvPicPr>
        <p:blipFill>
          <a:blip r:embed="rId2"/>
          <a:stretch>
            <a:fillRect/>
          </a:stretch>
        </p:blipFill>
        <p:spPr>
          <a:xfrm>
            <a:off x="6978316" y="1693453"/>
            <a:ext cx="3765615" cy="1717361"/>
          </a:xfrm>
          <a:prstGeom prst="rect">
            <a:avLst/>
          </a:prstGeom>
        </p:spPr>
      </p:pic>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162610952"/>
      </p:ext>
    </p:extLst>
  </p:cSld>
  <p:clrMapOvr>
    <a:masterClrMapping/>
  </p:clrMapOvr>
  <mc:AlternateContent xmlns:mc="http://schemas.openxmlformats.org/markup-compatibility/2006" xmlns:p14="http://schemas.microsoft.com/office/powerpoint/2010/main">
    <mc:Choice Requires="p14">
      <p:transition p14:dur="10" advTm="133064"/>
    </mc:Choice>
    <mc:Fallback xmlns="">
      <p:transition advTm="13306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ndParaRPr>
          </a:p>
          <a:p>
            <a:r>
              <a:rPr lang="en-US" sz="3200" b="1" dirty="0">
                <a:solidFill>
                  <a:schemeClr val="tx1"/>
                </a:solidFill>
              </a:rPr>
              <a:t>Authoritative style:</a:t>
            </a:r>
          </a:p>
          <a:p>
            <a:endParaRPr lang="en-US" sz="3200" b="1" dirty="0">
              <a:solidFill>
                <a:schemeClr val="tx1"/>
              </a:solidFill>
            </a:endParaRPr>
          </a:p>
          <a:p>
            <a:r>
              <a:rPr lang="en-US" sz="3200" b="1" dirty="0">
                <a:solidFill>
                  <a:schemeClr val="tx1"/>
                </a:solidFill>
              </a:rPr>
              <a:t> </a:t>
            </a:r>
            <a:r>
              <a:rPr lang="en-US" sz="2800" b="1" dirty="0">
                <a:solidFill>
                  <a:schemeClr val="tx1"/>
                </a:solidFill>
              </a:rPr>
              <a:t>Useful </a:t>
            </a:r>
            <a:r>
              <a:rPr lang="en-US" sz="2800" dirty="0">
                <a:solidFill>
                  <a:schemeClr val="tx1"/>
                </a:solidFill>
              </a:rPr>
              <a:t>when a turn around is </a:t>
            </a:r>
            <a:r>
              <a:rPr lang="en-US" sz="2800" b="1" dirty="0">
                <a:solidFill>
                  <a:schemeClr val="tx1"/>
                </a:solidFill>
              </a:rPr>
              <a:t>required and the leader </a:t>
            </a:r>
            <a:r>
              <a:rPr lang="en-US" sz="2800" dirty="0">
                <a:solidFill>
                  <a:schemeClr val="tx1"/>
                </a:solidFill>
              </a:rPr>
              <a:t>is credible and enthusiastic. This is the </a:t>
            </a:r>
            <a:r>
              <a:rPr lang="en-US" sz="2800" b="1" dirty="0">
                <a:solidFill>
                  <a:schemeClr val="tx1"/>
                </a:solidFill>
              </a:rPr>
              <a:t>‘visionary</a:t>
            </a:r>
            <a:r>
              <a:rPr lang="en-US" sz="2800" dirty="0">
                <a:solidFill>
                  <a:schemeClr val="tx1"/>
                </a:solidFill>
              </a:rPr>
              <a:t>’ leadership style. </a:t>
            </a:r>
            <a:r>
              <a:rPr lang="en-US" sz="2800" dirty="0" err="1">
                <a:solidFill>
                  <a:schemeClr val="tx1"/>
                </a:solidFill>
              </a:rPr>
              <a:t>Goleman</a:t>
            </a:r>
            <a:r>
              <a:rPr lang="en-US" sz="2800" dirty="0">
                <a:solidFill>
                  <a:schemeClr val="tx1"/>
                </a:solidFill>
              </a:rPr>
              <a:t> indicates that this style will only work if the leader is well respected by his or her people, and is genuinely enthusiastic about the change required. He acknowledges the strongly positive effect of this approach, given the right prevailing conditions.</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Leadership styles, qualities and skills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7620030" y="1685494"/>
            <a:ext cx="3210373" cy="1580775"/>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410527108"/>
      </p:ext>
    </p:extLst>
  </p:cSld>
  <p:clrMapOvr>
    <a:masterClrMapping/>
  </p:clrMapOvr>
  <mc:AlternateContent xmlns:mc="http://schemas.openxmlformats.org/markup-compatibility/2006" xmlns:p14="http://schemas.microsoft.com/office/powerpoint/2010/main">
    <mc:Choice Requires="p14">
      <p:transition p14:dur="10" advTm="185105"/>
    </mc:Choice>
    <mc:Fallback xmlns="">
      <p:transition advTm="185105"/>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Authoritative style:</a:t>
            </a:r>
          </a:p>
          <a:p>
            <a:r>
              <a:rPr lang="en-US" sz="2400" b="1" dirty="0">
                <a:solidFill>
                  <a:schemeClr val="tx1"/>
                </a:solidFill>
              </a:rPr>
              <a:t>Short Definition</a:t>
            </a:r>
          </a:p>
          <a:p>
            <a:r>
              <a:rPr lang="en-US" sz="2400" dirty="0">
                <a:solidFill>
                  <a:schemeClr val="tx1"/>
                </a:solidFill>
              </a:rPr>
              <a:t>Persuading and attracting people with an engaging vision.</a:t>
            </a:r>
          </a:p>
          <a:p>
            <a:r>
              <a:rPr lang="en-US" sz="2400" b="1" dirty="0">
                <a:solidFill>
                  <a:schemeClr val="tx1"/>
                </a:solidFill>
              </a:rPr>
              <a:t>When to use this style</a:t>
            </a:r>
          </a:p>
          <a:p>
            <a:r>
              <a:rPr lang="en-US" sz="2400" dirty="0">
                <a:solidFill>
                  <a:schemeClr val="tx1"/>
                </a:solidFill>
              </a:rPr>
              <a:t>When step change is required. When manager is both credible and enthusiastic.</a:t>
            </a:r>
          </a:p>
          <a:p>
            <a:endParaRPr lang="en-US" sz="2400" dirty="0">
              <a:solidFill>
                <a:schemeClr val="tx1"/>
              </a:solidFill>
            </a:endParaRPr>
          </a:p>
          <a:p>
            <a:r>
              <a:rPr lang="en-US" sz="2400" b="1" dirty="0">
                <a:solidFill>
                  <a:schemeClr val="tx1"/>
                </a:solidFill>
              </a:rPr>
              <a:t>Disadvantages of this style</a:t>
            </a:r>
          </a:p>
          <a:p>
            <a:r>
              <a:rPr lang="en-US" sz="2400" dirty="0">
                <a:solidFill>
                  <a:schemeClr val="tx1"/>
                </a:solidFill>
              </a:rPr>
              <a:t>Has a negative effect if manager is not credible.</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Leadership styles, qualities and skills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Picture 10"/>
          <p:cNvPicPr>
            <a:picLocks noChangeAspect="1"/>
          </p:cNvPicPr>
          <p:nvPr/>
        </p:nvPicPr>
        <p:blipFill>
          <a:blip r:embed="rId2"/>
          <a:stretch>
            <a:fillRect/>
          </a:stretch>
        </p:blipFill>
        <p:spPr>
          <a:xfrm>
            <a:off x="7891901" y="1487841"/>
            <a:ext cx="3210373" cy="1580775"/>
          </a:xfrm>
          <a:prstGeom prst="rect">
            <a:avLst/>
          </a:prstGeom>
        </p:spPr>
      </p:pic>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802161534"/>
      </p:ext>
    </p:extLst>
  </p:cSld>
  <p:clrMapOvr>
    <a:masterClrMapping/>
  </p:clrMapOvr>
  <mc:AlternateContent xmlns:mc="http://schemas.openxmlformats.org/markup-compatibility/2006" xmlns:p14="http://schemas.microsoft.com/office/powerpoint/2010/main">
    <mc:Choice Requires="p14">
      <p:transition p14:dur="10" advTm="85111"/>
    </mc:Choice>
    <mc:Fallback xmlns="">
      <p:transition advTm="8511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ndParaRPr>
          </a:p>
          <a:p>
            <a:r>
              <a:rPr lang="en-US" sz="3200" b="1" dirty="0">
                <a:solidFill>
                  <a:schemeClr val="tx1"/>
                </a:solidFill>
              </a:rPr>
              <a:t>Affiliative style:</a:t>
            </a:r>
          </a:p>
          <a:p>
            <a:endParaRPr lang="en-US" sz="3200" b="1" dirty="0">
              <a:solidFill>
                <a:schemeClr val="tx1"/>
              </a:solidFill>
            </a:endParaRPr>
          </a:p>
          <a:p>
            <a:r>
              <a:rPr lang="en-US" sz="2800" b="1" dirty="0">
                <a:solidFill>
                  <a:schemeClr val="tx1"/>
                </a:solidFill>
              </a:rPr>
              <a:t> </a:t>
            </a:r>
            <a:r>
              <a:rPr lang="en-US" sz="2800" dirty="0">
                <a:solidFill>
                  <a:schemeClr val="tx1"/>
                </a:solidFill>
              </a:rPr>
              <a:t>This style helps to repair broken relationships and establish trust. It can be useful when the going gets tough in a change process and people are struggling. However, it must be used with other styles to be effective in setting direction and creating progress.</a:t>
            </a: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Leadership styles, qualities and skills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7320298" y="1756335"/>
            <a:ext cx="3592109" cy="1433243"/>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492524584"/>
      </p:ext>
    </p:extLst>
  </p:cSld>
  <p:clrMapOvr>
    <a:masterClrMapping/>
  </p:clrMapOvr>
  <mc:AlternateContent xmlns:mc="http://schemas.openxmlformats.org/markup-compatibility/2006" xmlns:p14="http://schemas.microsoft.com/office/powerpoint/2010/main">
    <mc:Choice Requires="p14">
      <p:transition p14:dur="10" advTm="161601"/>
    </mc:Choice>
    <mc:Fallback xmlns="">
      <p:transition advTm="16160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Affiliative style:</a:t>
            </a:r>
          </a:p>
          <a:p>
            <a:r>
              <a:rPr lang="en-US" sz="2400" b="1" dirty="0">
                <a:solidFill>
                  <a:schemeClr val="tx1"/>
                </a:solidFill>
              </a:rPr>
              <a:t>Short Definition</a:t>
            </a:r>
          </a:p>
          <a:p>
            <a:r>
              <a:rPr lang="en-US" sz="2400" dirty="0">
                <a:solidFill>
                  <a:schemeClr val="tx1"/>
                </a:solidFill>
              </a:rPr>
              <a:t>Building Relationships with people through use of positive feedback.</a:t>
            </a:r>
          </a:p>
          <a:p>
            <a:endParaRPr lang="en-US" sz="2400" dirty="0">
              <a:solidFill>
                <a:schemeClr val="tx1"/>
              </a:solidFill>
            </a:endParaRPr>
          </a:p>
          <a:p>
            <a:r>
              <a:rPr lang="en-US" sz="2400" b="1" dirty="0">
                <a:solidFill>
                  <a:schemeClr val="tx1"/>
                </a:solidFill>
              </a:rPr>
              <a:t>When to use this style</a:t>
            </a:r>
          </a:p>
          <a:p>
            <a:r>
              <a:rPr lang="en-US" sz="2400" dirty="0">
                <a:solidFill>
                  <a:schemeClr val="tx1"/>
                </a:solidFill>
              </a:rPr>
              <a:t>When relationships are broken.</a:t>
            </a:r>
          </a:p>
          <a:p>
            <a:endParaRPr lang="en-US" sz="2400" dirty="0">
              <a:solidFill>
                <a:schemeClr val="tx1"/>
              </a:solidFill>
            </a:endParaRPr>
          </a:p>
          <a:p>
            <a:r>
              <a:rPr lang="en-US" sz="2400" b="1" dirty="0">
                <a:solidFill>
                  <a:schemeClr val="tx1"/>
                </a:solidFill>
              </a:rPr>
              <a:t>Disadvantages of this style</a:t>
            </a:r>
          </a:p>
          <a:p>
            <a:r>
              <a:rPr lang="en-US" sz="2400" dirty="0">
                <a:solidFill>
                  <a:schemeClr val="tx1"/>
                </a:solidFill>
              </a:rPr>
              <a:t>Not productive if it is the only style used.</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Leadership styles, qualities and skills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2"/>
          <a:stretch>
            <a:fillRect/>
          </a:stretch>
        </p:blipFill>
        <p:spPr>
          <a:xfrm>
            <a:off x="7288214" y="4194735"/>
            <a:ext cx="3592109" cy="1433243"/>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66092333"/>
      </p:ext>
    </p:extLst>
  </p:cSld>
  <p:clrMapOvr>
    <a:masterClrMapping/>
  </p:clrMapOvr>
  <mc:AlternateContent xmlns:mc="http://schemas.openxmlformats.org/markup-compatibility/2006" xmlns:p14="http://schemas.microsoft.com/office/powerpoint/2010/main">
    <mc:Choice Requires="p14">
      <p:transition p14:dur="10" advTm="105068"/>
    </mc:Choice>
    <mc:Fallback xmlns="">
      <p:transition advTm="10506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ndParaRPr>
          </a:p>
          <a:p>
            <a:r>
              <a:rPr lang="en-US" sz="3200" b="1" dirty="0">
                <a:solidFill>
                  <a:schemeClr val="tx1"/>
                </a:solidFill>
              </a:rPr>
              <a:t>Democratic style:</a:t>
            </a:r>
          </a:p>
          <a:p>
            <a:endParaRPr lang="en-US" sz="3200" b="1" dirty="0">
              <a:solidFill>
                <a:schemeClr val="tx1"/>
              </a:solidFill>
            </a:endParaRPr>
          </a:p>
          <a:p>
            <a:r>
              <a:rPr lang="en-US" sz="2800" dirty="0">
                <a:solidFill>
                  <a:schemeClr val="tx1"/>
                </a:solidFill>
              </a:rPr>
              <a:t>This is an effective style to use when the team knows more about the situation than the leader does. They will be able to come up with ideas and create plans with the leader operating as facilitator. However, it is not useful for inexperienced team members as they will go round in circles and fail to deliver.</a:t>
            </a: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Leadership styles, qualities and skills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13744" y="1693454"/>
            <a:ext cx="3024371" cy="1701208"/>
          </a:xfrm>
          <a:prstGeom prst="rect">
            <a:avLst/>
          </a:prstGeom>
        </p:spPr>
      </p:pic>
    </p:spTree>
    <p:extLst>
      <p:ext uri="{BB962C8B-B14F-4D97-AF65-F5344CB8AC3E}">
        <p14:creationId xmlns:p14="http://schemas.microsoft.com/office/powerpoint/2010/main" val="1272280481"/>
      </p:ext>
    </p:extLst>
  </p:cSld>
  <p:clrMapOvr>
    <a:masterClrMapping/>
  </p:clrMapOvr>
  <mc:AlternateContent xmlns:mc="http://schemas.openxmlformats.org/markup-compatibility/2006" xmlns:p14="http://schemas.microsoft.com/office/powerpoint/2010/main">
    <mc:Choice Requires="p14">
      <p:transition p14:dur="10" advTm="176087"/>
    </mc:Choice>
    <mc:Fallback xmlns="">
      <p:transition advTm="176087"/>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ndParaRPr>
          </a:p>
          <a:p>
            <a:r>
              <a:rPr lang="en-US" sz="3200" b="1" dirty="0">
                <a:solidFill>
                  <a:schemeClr val="tx1"/>
                </a:solidFill>
              </a:rPr>
              <a:t>Democratic style:</a:t>
            </a:r>
          </a:p>
          <a:p>
            <a:endParaRPr lang="en-US" sz="3200" b="1" dirty="0">
              <a:solidFill>
                <a:schemeClr val="tx1"/>
              </a:solidFill>
            </a:endParaRPr>
          </a:p>
          <a:p>
            <a:r>
              <a:rPr lang="en-US" sz="2800" b="1" dirty="0">
                <a:solidFill>
                  <a:schemeClr val="tx1"/>
                </a:solidFill>
              </a:rPr>
              <a:t>Short Definition</a:t>
            </a:r>
          </a:p>
          <a:p>
            <a:r>
              <a:rPr lang="en-US" sz="2800" dirty="0">
                <a:solidFill>
                  <a:schemeClr val="tx1"/>
                </a:solidFill>
              </a:rPr>
              <a:t>Asking the team what they think, and listening to this.</a:t>
            </a:r>
          </a:p>
          <a:p>
            <a:r>
              <a:rPr lang="en-US" sz="2800" b="1" dirty="0">
                <a:solidFill>
                  <a:schemeClr val="tx1"/>
                </a:solidFill>
              </a:rPr>
              <a:t>When to use this style</a:t>
            </a:r>
          </a:p>
          <a:p>
            <a:r>
              <a:rPr lang="en-US" sz="2800" dirty="0">
                <a:solidFill>
                  <a:schemeClr val="tx1"/>
                </a:solidFill>
              </a:rPr>
              <a:t>When the team members have something to contribute.</a:t>
            </a:r>
          </a:p>
          <a:p>
            <a:r>
              <a:rPr lang="en-US" sz="2800" b="1" dirty="0">
                <a:solidFill>
                  <a:schemeClr val="tx1"/>
                </a:solidFill>
              </a:rPr>
              <a:t>Disadvantages of this style</a:t>
            </a:r>
          </a:p>
          <a:p>
            <a:r>
              <a:rPr lang="en-US" sz="2800" dirty="0">
                <a:solidFill>
                  <a:schemeClr val="tx1"/>
                </a:solidFill>
              </a:rPr>
              <a:t>May lead nowhere if team is inexperienced.</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Leadership styles, qualities and skills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32271" y="1685495"/>
            <a:ext cx="2909688" cy="1818555"/>
          </a:xfrm>
          <a:prstGeom prst="rect">
            <a:avLst/>
          </a:prstGeom>
        </p:spPr>
      </p:pic>
    </p:spTree>
    <p:extLst>
      <p:ext uri="{BB962C8B-B14F-4D97-AF65-F5344CB8AC3E}">
        <p14:creationId xmlns:p14="http://schemas.microsoft.com/office/powerpoint/2010/main" val="4218353599"/>
      </p:ext>
    </p:extLst>
  </p:cSld>
  <p:clrMapOvr>
    <a:masterClrMapping/>
  </p:clrMapOvr>
  <mc:AlternateContent xmlns:mc="http://schemas.openxmlformats.org/markup-compatibility/2006" xmlns:p14="http://schemas.microsoft.com/office/powerpoint/2010/main">
    <mc:Choice Requires="p14">
      <p:transition p14:dur="10" advTm="105107"/>
    </mc:Choice>
    <mc:Fallback xmlns="">
      <p:transition advTm="105107"/>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ndParaRPr>
          </a:p>
          <a:p>
            <a:r>
              <a:rPr lang="en-US" sz="3200" b="1" dirty="0">
                <a:solidFill>
                  <a:schemeClr val="tx1"/>
                </a:solidFill>
              </a:rPr>
              <a:t>Pacesetting style:</a:t>
            </a:r>
          </a:p>
          <a:p>
            <a:r>
              <a:rPr lang="en-US" sz="2800" b="1" dirty="0">
                <a:solidFill>
                  <a:schemeClr val="tx1"/>
                </a:solidFill>
              </a:rPr>
              <a:t> </a:t>
            </a:r>
            <a:r>
              <a:rPr lang="en-US" sz="2800" dirty="0">
                <a:solidFill>
                  <a:schemeClr val="tx1"/>
                </a:solidFill>
              </a:rPr>
              <a:t>This style can be used effectively with a highly motivated, competent team, but does not lead to positive results long term if used in isolation. Overuse of this style alone results in exhausted staff who feel directionless and unrewarded. The leader needs to switch out of this style to move into a change process rather than simply drive for more of the same.</a:t>
            </a:r>
            <a:endParaRPr lang="en-US" sz="2400"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Leadership styles, qualities and skills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34103" y="1393038"/>
            <a:ext cx="2715986" cy="1524161"/>
          </a:xfrm>
          <a:prstGeom prst="rect">
            <a:avLst/>
          </a:prstGeom>
        </p:spPr>
      </p:pic>
    </p:spTree>
    <p:extLst>
      <p:ext uri="{BB962C8B-B14F-4D97-AF65-F5344CB8AC3E}">
        <p14:creationId xmlns:p14="http://schemas.microsoft.com/office/powerpoint/2010/main" val="1690983529"/>
      </p:ext>
    </p:extLst>
  </p:cSld>
  <p:clrMapOvr>
    <a:masterClrMapping/>
  </p:clrMapOvr>
  <mc:AlternateContent xmlns:mc="http://schemas.openxmlformats.org/markup-compatibility/2006" xmlns:p14="http://schemas.microsoft.com/office/powerpoint/2010/main">
    <mc:Choice Requires="p14">
      <p:transition p14:dur="10" advTm="244110"/>
    </mc:Choice>
    <mc:Fallback xmlns="">
      <p:transition advTm="24411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ndParaRPr>
          </a:p>
          <a:p>
            <a:r>
              <a:rPr lang="en-US" sz="3200" b="1" dirty="0">
                <a:solidFill>
                  <a:schemeClr val="tx1"/>
                </a:solidFill>
              </a:rPr>
              <a:t>Pacesetting style:</a:t>
            </a:r>
          </a:p>
          <a:p>
            <a:r>
              <a:rPr lang="en-US" sz="2800" b="1" dirty="0">
                <a:solidFill>
                  <a:schemeClr val="tx1"/>
                </a:solidFill>
              </a:rPr>
              <a:t>Short Definition</a:t>
            </a:r>
          </a:p>
          <a:p>
            <a:r>
              <a:rPr lang="en-US" sz="2800" dirty="0">
                <a:solidFill>
                  <a:schemeClr val="tx1"/>
                </a:solidFill>
              </a:rPr>
              <a:t>Raising the bar and asking for a bit more. Increasing the pace.</a:t>
            </a:r>
          </a:p>
          <a:p>
            <a:r>
              <a:rPr lang="en-US" sz="2800" b="1" dirty="0">
                <a:solidFill>
                  <a:schemeClr val="tx1"/>
                </a:solidFill>
              </a:rPr>
              <a:t>When to use this style</a:t>
            </a:r>
          </a:p>
          <a:p>
            <a:r>
              <a:rPr lang="en-US" sz="2800" dirty="0">
                <a:solidFill>
                  <a:schemeClr val="tx1"/>
                </a:solidFill>
              </a:rPr>
              <a:t>When team members are highly motivated and highly competent.</a:t>
            </a:r>
          </a:p>
          <a:p>
            <a:r>
              <a:rPr lang="en-US" sz="2800" b="1" dirty="0">
                <a:solidFill>
                  <a:schemeClr val="tx1"/>
                </a:solidFill>
              </a:rPr>
              <a:t>Disadvantages of this style</a:t>
            </a:r>
          </a:p>
          <a:p>
            <a:r>
              <a:rPr lang="en-US" sz="2800" dirty="0">
                <a:solidFill>
                  <a:schemeClr val="tx1"/>
                </a:solidFill>
              </a:rPr>
              <a:t>Exhausting if used too much. Not Appropriate when team members need help.</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Leadership styles, qualities and skills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7631074" y="1340636"/>
            <a:ext cx="3105583" cy="1689097"/>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468677434"/>
      </p:ext>
    </p:extLst>
  </p:cSld>
  <p:clrMapOvr>
    <a:masterClrMapping/>
  </p:clrMapOvr>
  <mc:AlternateContent xmlns:mc="http://schemas.openxmlformats.org/markup-compatibility/2006" xmlns:p14="http://schemas.microsoft.com/office/powerpoint/2010/main">
    <mc:Choice Requires="p14">
      <p:transition p14:dur="10" advTm="118101"/>
    </mc:Choice>
    <mc:Fallback xmlns="">
      <p:transition advTm="11810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ndParaRPr>
          </a:p>
          <a:p>
            <a:r>
              <a:rPr lang="en-US" sz="3200" b="1" dirty="0">
                <a:solidFill>
                  <a:schemeClr val="tx1"/>
                </a:solidFill>
              </a:rPr>
              <a:t>Coaching style:</a:t>
            </a:r>
          </a:p>
          <a:p>
            <a:r>
              <a:rPr lang="en-US" sz="3200" b="1" dirty="0">
                <a:solidFill>
                  <a:schemeClr val="tx1"/>
                </a:solidFill>
              </a:rPr>
              <a:t> </a:t>
            </a:r>
            <a:r>
              <a:rPr lang="en-US" sz="3200" dirty="0">
                <a:solidFill>
                  <a:schemeClr val="tx1"/>
                </a:solidFill>
              </a:rPr>
              <a:t>This is an appropriate style to use if individuals need to acquire new skills or knowledge as part of changes being made.</a:t>
            </a:r>
            <a:endParaRPr lang="en-US" sz="2800"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Leadership styles, qualities and skills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7416517" y="1518396"/>
            <a:ext cx="3696216" cy="2142813"/>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415954367"/>
      </p:ext>
    </p:extLst>
  </p:cSld>
  <p:clrMapOvr>
    <a:masterClrMapping/>
  </p:clrMapOvr>
  <mc:AlternateContent xmlns:mc="http://schemas.openxmlformats.org/markup-compatibility/2006" xmlns:p14="http://schemas.microsoft.com/office/powerpoint/2010/main">
    <mc:Choice Requires="p14">
      <p:transition p14:dur="10" advTm="147956"/>
    </mc:Choice>
    <mc:Fallback xmlns="">
      <p:transition advTm="147956"/>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ndParaRPr>
          </a:p>
          <a:p>
            <a:r>
              <a:rPr lang="en-US" sz="3200" b="1" dirty="0">
                <a:solidFill>
                  <a:schemeClr val="tx1"/>
                </a:solidFill>
              </a:rPr>
              <a:t>Coaching style:</a:t>
            </a:r>
          </a:p>
          <a:p>
            <a:r>
              <a:rPr lang="en-US" sz="2800" b="1" dirty="0">
                <a:solidFill>
                  <a:schemeClr val="tx1"/>
                </a:solidFill>
              </a:rPr>
              <a:t> Short Definition</a:t>
            </a:r>
          </a:p>
          <a:p>
            <a:r>
              <a:rPr lang="en-US" sz="2800" dirty="0">
                <a:solidFill>
                  <a:schemeClr val="tx1"/>
                </a:solidFill>
              </a:rPr>
              <a:t>Encouraging and supporting people to try new things. Developing their skills.</a:t>
            </a:r>
          </a:p>
          <a:p>
            <a:r>
              <a:rPr lang="en-US" sz="2800" b="1" dirty="0">
                <a:solidFill>
                  <a:schemeClr val="tx1"/>
                </a:solidFill>
              </a:rPr>
              <a:t>When to use this style</a:t>
            </a:r>
          </a:p>
          <a:p>
            <a:r>
              <a:rPr lang="en-US" sz="2800" dirty="0">
                <a:solidFill>
                  <a:schemeClr val="tx1"/>
                </a:solidFill>
              </a:rPr>
              <a:t>When there is a skills gap.</a:t>
            </a:r>
          </a:p>
          <a:p>
            <a:r>
              <a:rPr lang="en-US" sz="2800" b="1" dirty="0">
                <a:solidFill>
                  <a:schemeClr val="tx1"/>
                </a:solidFill>
              </a:rPr>
              <a:t>Disadvantages of this style</a:t>
            </a:r>
          </a:p>
          <a:p>
            <a:r>
              <a:rPr lang="en-US" sz="2800" dirty="0">
                <a:solidFill>
                  <a:schemeClr val="tx1"/>
                </a:solidFill>
              </a:rPr>
              <a:t>If manager is not a good coach, or if individual is not motivated, this style will not work.</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Leadership styles, qualities and skills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7404100" y="1659506"/>
            <a:ext cx="3696216" cy="1237445"/>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893978785"/>
      </p:ext>
    </p:extLst>
  </p:cSld>
  <p:clrMapOvr>
    <a:masterClrMapping/>
  </p:clrMapOvr>
  <mc:AlternateContent xmlns:mc="http://schemas.openxmlformats.org/markup-compatibility/2006" xmlns:p14="http://schemas.microsoft.com/office/powerpoint/2010/main">
    <mc:Choice Requires="p14">
      <p:transition p14:dur="10" advTm="100961"/>
    </mc:Choice>
    <mc:Fallback xmlns="">
      <p:transition advTm="100961"/>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695516" cy="523220"/>
          </a:xfrm>
          <a:prstGeom prst="rect">
            <a:avLst/>
          </a:prstGeom>
          <a:noFill/>
        </p:spPr>
        <p:txBody>
          <a:bodyPr wrap="none" rtlCol="0">
            <a:spAutoFit/>
          </a:bodyPr>
          <a:lstStyle/>
          <a:p>
            <a:pPr lvl="0">
              <a:defRPr/>
            </a:pPr>
            <a:r>
              <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a:solidFill>
                  <a:srgbClr val="FF9518"/>
                </a:solidFill>
                <a:latin typeface="Tajawal Medium" panose="00000600000000000000" pitchFamily="2" charset="-78"/>
                <a:cs typeface="Tajawal Medium" panose="00000600000000000000" pitchFamily="2" charset="-78"/>
              </a:rPr>
              <a:t>Leading change</a:t>
            </a:r>
          </a:p>
        </p:txBody>
      </p:sp>
      <p:sp>
        <p:nvSpPr>
          <p:cNvPr id="4" name="TextBox 3">
            <a:extLst>
              <a:ext uri="{FF2B5EF4-FFF2-40B4-BE49-F238E27FC236}">
                <a16:creationId xmlns:a16="http://schemas.microsoft.com/office/drawing/2014/main" id="{87357321-6E69-4B90-B781-A8690AF55508}"/>
              </a:ext>
            </a:extLst>
          </p:cNvPr>
          <p:cNvSpPr txBox="1"/>
          <p:nvPr/>
        </p:nvSpPr>
        <p:spPr>
          <a:xfrm>
            <a:off x="1516361" y="1349022"/>
            <a:ext cx="9902228" cy="2369880"/>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25000"/>
                  </a:schemeClr>
                </a:solidFill>
              </a:rPr>
              <a:t>Introduction</a:t>
            </a:r>
          </a:p>
          <a:p>
            <a:pPr marL="457200" indent="-457200">
              <a:buFont typeface="Wingdings" panose="05000000000000000000" pitchFamily="2" charset="2"/>
              <a:buChar char="Ø"/>
            </a:pPr>
            <a:r>
              <a:rPr lang="en-US" sz="2800" dirty="0">
                <a:solidFill>
                  <a:schemeClr val="bg2">
                    <a:lumMod val="25000"/>
                  </a:schemeClr>
                </a:solidFill>
              </a:rPr>
              <a:t>Wise leadership</a:t>
            </a:r>
          </a:p>
          <a:p>
            <a:pPr marL="457200" indent="-457200">
              <a:buFont typeface="Wingdings" panose="05000000000000000000" pitchFamily="2" charset="2"/>
              <a:buChar char="Ø"/>
            </a:pPr>
            <a:r>
              <a:rPr lang="en-US" sz="2800" dirty="0">
                <a:solidFill>
                  <a:schemeClr val="bg2">
                    <a:lumMod val="25000"/>
                  </a:schemeClr>
                </a:solidFill>
              </a:rPr>
              <a:t>The roles that leaders play</a:t>
            </a:r>
          </a:p>
          <a:p>
            <a:pPr marL="457200" indent="-457200">
              <a:buFont typeface="Wingdings" panose="05000000000000000000" pitchFamily="2" charset="2"/>
              <a:buChar char="Ø"/>
            </a:pPr>
            <a:r>
              <a:rPr lang="en-US" sz="2800" dirty="0">
                <a:solidFill>
                  <a:schemeClr val="bg2">
                    <a:lumMod val="25000"/>
                  </a:schemeClr>
                </a:solidFill>
              </a:rPr>
              <a:t>Leadership styles, qualities and skills</a:t>
            </a:r>
          </a:p>
          <a:p>
            <a:pPr marL="457200" indent="-457200">
              <a:buFont typeface="Wingdings" panose="05000000000000000000" pitchFamily="2" charset="2"/>
              <a:buChar char="Ø"/>
            </a:pPr>
            <a:r>
              <a:rPr lang="en-US" sz="3200" b="1" dirty="0">
                <a:solidFill>
                  <a:schemeClr val="bg2">
                    <a:lumMod val="25000"/>
                  </a:schemeClr>
                </a:solidFill>
              </a:rPr>
              <a:t>Different leadership for different people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474179304"/>
      </p:ext>
    </p:extLst>
  </p:cSld>
  <p:clrMapOvr>
    <a:masterClrMapping/>
  </p:clrMapOvr>
  <mc:AlternateContent xmlns:mc="http://schemas.openxmlformats.org/markup-compatibility/2006" xmlns:p14="http://schemas.microsoft.com/office/powerpoint/2010/main">
    <mc:Choice Requires="p14">
      <p:transition spd="slow" p14:dur="2000" advTm="26176"/>
    </mc:Choice>
    <mc:Fallback xmlns="">
      <p:transition spd="slow" advTm="26176"/>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7502741" cy="954107"/>
          </a:xfrm>
          <a:prstGeom prst="rect">
            <a:avLst/>
          </a:prstGeom>
          <a:noFill/>
        </p:spPr>
        <p:txBody>
          <a:bodyPr wrap="square" rtlCol="0">
            <a:spAutoFit/>
          </a:bodyPr>
          <a:lstStyle/>
          <a:p>
            <a:r>
              <a:rPr lang="en-US" sz="2800" b="1" dirty="0">
                <a:solidFill>
                  <a:schemeClr val="bg2">
                    <a:lumMod val="25000"/>
                  </a:schemeClr>
                </a:solidFill>
              </a:rPr>
              <a:t>Leadership of change phase by phase, comparing inner and outer leadership requirements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838638"/>
            <a:ext cx="8630096" cy="1384995"/>
          </a:xfrm>
          <a:prstGeom prst="rect">
            <a:avLst/>
          </a:prstGeom>
          <a:noFill/>
        </p:spPr>
        <p:txBody>
          <a:bodyPr wrap="square" rtlCol="0">
            <a:spAutoFit/>
          </a:bodyPr>
          <a:lstStyle/>
          <a:p>
            <a:r>
              <a:rPr lang="en-US" sz="2800" dirty="0">
                <a:solidFill>
                  <a:schemeClr val="bg2">
                    <a:lumMod val="25000"/>
                  </a:schemeClr>
                </a:solidFill>
              </a:rPr>
              <a:t>It has been identified both the outer leadership and inner leadership requirements of a leader of change for each phase;</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33636874"/>
      </p:ext>
    </p:extLst>
  </p:cSld>
  <p:clrMapOvr>
    <a:masterClrMapping/>
  </p:clrMapOvr>
  <mc:AlternateContent xmlns:mc="http://schemas.openxmlformats.org/markup-compatibility/2006" xmlns:p14="http://schemas.microsoft.com/office/powerpoint/2010/main">
    <mc:Choice Requires="p14">
      <p:transition spd="slow" p14:dur="2000" advTm="194719"/>
    </mc:Choice>
    <mc:Fallback xmlns="">
      <p:transition spd="slow" advTm="194719"/>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ndParaRPr>
          </a:p>
          <a:p>
            <a:r>
              <a:rPr lang="en-US" sz="2800" b="1" dirty="0">
                <a:solidFill>
                  <a:schemeClr val="tx1"/>
                </a:solidFill>
              </a:rPr>
              <a:t>1. Establishing the need for change</a:t>
            </a:r>
          </a:p>
          <a:p>
            <a:r>
              <a:rPr lang="en-US" sz="2800" dirty="0">
                <a:solidFill>
                  <a:schemeClr val="tx1"/>
                </a:solidFill>
              </a:rPr>
              <a:t>The leader illuminates a problem area through discussion</a:t>
            </a:r>
          </a:p>
          <a:p>
            <a:r>
              <a:rPr lang="en-US" sz="2800" b="1" dirty="0">
                <a:solidFill>
                  <a:schemeClr val="tx1"/>
                </a:solidFill>
              </a:rPr>
              <a:t>Outer leadership – observable actions of the leader</a:t>
            </a:r>
          </a:p>
          <a:p>
            <a:r>
              <a:rPr lang="en-US" sz="2800" dirty="0">
                <a:solidFill>
                  <a:schemeClr val="tx1"/>
                </a:solidFill>
              </a:rPr>
              <a:t>Influencing, understanding, researching, presenting, listening</a:t>
            </a:r>
          </a:p>
          <a:p>
            <a:r>
              <a:rPr lang="en-US" sz="2800" b="1" dirty="0">
                <a:solidFill>
                  <a:schemeClr val="tx1"/>
                </a:solidFill>
              </a:rPr>
              <a:t>Inner leadership – what goes on inside the leader</a:t>
            </a:r>
          </a:p>
          <a:p>
            <a:r>
              <a:rPr lang="en-US" sz="2800" dirty="0">
                <a:solidFill>
                  <a:schemeClr val="tx1"/>
                </a:solidFill>
              </a:rPr>
              <a:t>Managing emotions, maintaining integrity, being courageous, being patient, knowing yourself</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07795" y="683586"/>
            <a:ext cx="7586437" cy="954107"/>
          </a:xfrm>
          <a:prstGeom prst="rect">
            <a:avLst/>
          </a:prstGeom>
          <a:noFill/>
        </p:spPr>
        <p:txBody>
          <a:bodyPr wrap="square" rtlCol="0">
            <a:spAutoFit/>
          </a:bodyPr>
          <a:lstStyle/>
          <a:p>
            <a:r>
              <a:rPr lang="en-US" sz="2800" b="1" dirty="0">
                <a:solidFill>
                  <a:schemeClr val="bg2">
                    <a:lumMod val="25000"/>
                  </a:schemeClr>
                </a:solidFill>
              </a:rPr>
              <a:t>Leadership of change phase by phase, comparing inner and outer leadership requirements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9574" y="145414"/>
            <a:ext cx="2305141" cy="1076343"/>
          </a:xfrm>
          <a:prstGeom prst="rect">
            <a:avLst/>
          </a:prstGeom>
        </p:spPr>
      </p:pic>
    </p:spTree>
    <p:extLst>
      <p:ext uri="{BB962C8B-B14F-4D97-AF65-F5344CB8AC3E}">
        <p14:creationId xmlns:p14="http://schemas.microsoft.com/office/powerpoint/2010/main" val="503322952"/>
      </p:ext>
    </p:extLst>
  </p:cSld>
  <p:clrMapOvr>
    <a:masterClrMapping/>
  </p:clrMapOvr>
  <mc:AlternateContent xmlns:mc="http://schemas.openxmlformats.org/markup-compatibility/2006" xmlns:p14="http://schemas.microsoft.com/office/powerpoint/2010/main">
    <mc:Choice Requires="p14">
      <p:transition p14:dur="10" advTm="199226"/>
    </mc:Choice>
    <mc:Fallback xmlns="">
      <p:transition advTm="199226"/>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ndParaRPr>
          </a:p>
          <a:p>
            <a:r>
              <a:rPr lang="en-US" sz="2800" b="1" dirty="0">
                <a:solidFill>
                  <a:schemeClr val="tx1"/>
                </a:solidFill>
              </a:rPr>
              <a:t>2.</a:t>
            </a:r>
            <a:r>
              <a:rPr lang="en-US" sz="3200" b="1" dirty="0">
                <a:solidFill>
                  <a:schemeClr val="tx1"/>
                </a:solidFill>
              </a:rPr>
              <a:t> </a:t>
            </a:r>
            <a:r>
              <a:rPr lang="en-US" sz="2800" b="1" dirty="0">
                <a:solidFill>
                  <a:schemeClr val="tx1"/>
                </a:solidFill>
              </a:rPr>
              <a:t>Building the change team</a:t>
            </a:r>
          </a:p>
          <a:p>
            <a:r>
              <a:rPr lang="en-US" sz="2800" dirty="0">
                <a:solidFill>
                  <a:schemeClr val="tx1"/>
                </a:solidFill>
              </a:rPr>
              <a:t>The leader </a:t>
            </a:r>
            <a:r>
              <a:rPr lang="en-US" sz="2800" dirty="0">
                <a:solidFill>
                  <a:srgbClr val="FF0000"/>
                </a:solidFill>
              </a:rPr>
              <a:t>brings the right people together </a:t>
            </a:r>
            <a:r>
              <a:rPr lang="en-US" sz="2800" dirty="0">
                <a:solidFill>
                  <a:schemeClr val="tx1"/>
                </a:solidFill>
              </a:rPr>
              <a:t>and establishes momentum through team work</a:t>
            </a:r>
          </a:p>
          <a:p>
            <a:pPr lvl="0"/>
            <a:r>
              <a:rPr lang="en-US" sz="2800" b="1" dirty="0">
                <a:solidFill>
                  <a:prstClr val="black"/>
                </a:solidFill>
              </a:rPr>
              <a:t>Inner leadership – what goes on inside the leader</a:t>
            </a:r>
          </a:p>
          <a:p>
            <a:pPr lvl="0"/>
            <a:r>
              <a:rPr lang="en-US" sz="2800" dirty="0">
                <a:solidFill>
                  <a:prstClr val="black"/>
                </a:solidFill>
              </a:rPr>
              <a:t>Social and organizational awareness, self-awareness, managing emotions, adaptability, taking initiative</a:t>
            </a:r>
            <a:endParaRPr lang="en-US" sz="2800" dirty="0">
              <a:solidFill>
                <a:prstClr val="black"/>
              </a:solidFill>
              <a:latin typeface="Times New Roman" panose="02020603050405020304" pitchFamily="18" charset="0"/>
              <a:cs typeface="Times New Roman" panose="02020603050405020304" pitchFamily="18" charset="0"/>
            </a:endParaRPr>
          </a:p>
          <a:p>
            <a:r>
              <a:rPr lang="en-US" sz="2800" b="1" dirty="0">
                <a:solidFill>
                  <a:schemeClr val="tx1"/>
                </a:solidFill>
              </a:rPr>
              <a:t>Outer leadership – observable actions of the leader</a:t>
            </a:r>
          </a:p>
          <a:p>
            <a:r>
              <a:rPr lang="en-US" sz="2800" dirty="0">
                <a:solidFill>
                  <a:schemeClr val="tx1"/>
                </a:solidFill>
              </a:rPr>
              <a:t>Chairing meetings, connecting agendas, facilitating discussion, building relationships, building teams.</a:t>
            </a:r>
          </a:p>
        </p:txBody>
      </p:sp>
      <p:sp>
        <p:nvSpPr>
          <p:cNvPr id="3" name="TextBox 2">
            <a:extLst>
              <a:ext uri="{FF2B5EF4-FFF2-40B4-BE49-F238E27FC236}">
                <a16:creationId xmlns:a16="http://schemas.microsoft.com/office/drawing/2014/main" id="{F9A80F9F-74DB-1D57-04E8-E20E92A09B0A}"/>
              </a:ext>
            </a:extLst>
          </p:cNvPr>
          <p:cNvSpPr txBox="1"/>
          <p:nvPr/>
        </p:nvSpPr>
        <p:spPr>
          <a:xfrm>
            <a:off x="2407795" y="683586"/>
            <a:ext cx="7586437" cy="954107"/>
          </a:xfrm>
          <a:prstGeom prst="rect">
            <a:avLst/>
          </a:prstGeom>
          <a:noFill/>
        </p:spPr>
        <p:txBody>
          <a:bodyPr wrap="square" rtlCol="0">
            <a:spAutoFit/>
          </a:bodyPr>
          <a:lstStyle/>
          <a:p>
            <a:r>
              <a:rPr lang="en-US" sz="2800" b="1" dirty="0">
                <a:solidFill>
                  <a:schemeClr val="bg2">
                    <a:lumMod val="25000"/>
                  </a:schemeClr>
                </a:solidFill>
              </a:rPr>
              <a:t>Leadership of change phase by phase, comparing inner and outer leadership requirements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9574" y="155446"/>
            <a:ext cx="2305141" cy="1076343"/>
          </a:xfrm>
          <a:prstGeom prst="rect">
            <a:avLst/>
          </a:prstGeom>
        </p:spPr>
      </p:pic>
    </p:spTree>
    <p:extLst>
      <p:ext uri="{BB962C8B-B14F-4D97-AF65-F5344CB8AC3E}">
        <p14:creationId xmlns:p14="http://schemas.microsoft.com/office/powerpoint/2010/main" val="1502698669"/>
      </p:ext>
    </p:extLst>
  </p:cSld>
  <p:clrMapOvr>
    <a:masterClrMapping/>
  </p:clrMapOvr>
  <mc:AlternateContent xmlns:mc="http://schemas.openxmlformats.org/markup-compatibility/2006" xmlns:p14="http://schemas.microsoft.com/office/powerpoint/2010/main">
    <mc:Choice Requires="p14">
      <p:transition p14:dur="10" advTm="242211"/>
    </mc:Choice>
    <mc:Fallback xmlns="">
      <p:transition advTm="242211"/>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ndParaRPr>
          </a:p>
          <a:p>
            <a:r>
              <a:rPr lang="en-US" sz="2800" b="1" dirty="0">
                <a:solidFill>
                  <a:schemeClr val="tx1"/>
                </a:solidFill>
              </a:rPr>
              <a:t>3.</a:t>
            </a:r>
            <a:r>
              <a:rPr lang="en-US" sz="3200" b="1" dirty="0">
                <a:solidFill>
                  <a:schemeClr val="tx1"/>
                </a:solidFill>
              </a:rPr>
              <a:t> </a:t>
            </a:r>
            <a:r>
              <a:rPr lang="en-US" sz="2800" b="1" dirty="0">
                <a:solidFill>
                  <a:schemeClr val="tx1"/>
                </a:solidFill>
              </a:rPr>
              <a:t>Creating vision and values</a:t>
            </a:r>
          </a:p>
          <a:p>
            <a:r>
              <a:rPr lang="en-US" sz="2800" dirty="0">
                <a:solidFill>
                  <a:schemeClr val="tx1"/>
                </a:solidFill>
              </a:rPr>
              <a:t>The leader works with the group to build a picture of success</a:t>
            </a:r>
          </a:p>
          <a:p>
            <a:r>
              <a:rPr lang="en-US" sz="2800" b="1" dirty="0">
                <a:solidFill>
                  <a:schemeClr val="tx1"/>
                </a:solidFill>
              </a:rPr>
              <a:t>Outer leadership – observable actions of the leader</a:t>
            </a:r>
          </a:p>
          <a:p>
            <a:r>
              <a:rPr lang="en-US" sz="2800" dirty="0">
                <a:solidFill>
                  <a:schemeClr val="tx1"/>
                </a:solidFill>
              </a:rPr>
              <a:t>Initiating ideas, brainstorming, encouraging divergent and creative thinking,</a:t>
            </a:r>
          </a:p>
          <a:p>
            <a:r>
              <a:rPr lang="en-US" sz="2800" b="1" dirty="0">
                <a:solidFill>
                  <a:schemeClr val="tx1"/>
                </a:solidFill>
              </a:rPr>
              <a:t>Inner leadership – what goes on inside the leader</a:t>
            </a:r>
          </a:p>
          <a:p>
            <a:r>
              <a:rPr lang="en-US" sz="2800" dirty="0">
                <a:solidFill>
                  <a:schemeClr val="tx1"/>
                </a:solidFill>
              </a:rPr>
              <a:t>Strategic thinking, taking time to reflect, social awareness, drive to achieve,</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07795" y="683586"/>
            <a:ext cx="7586437" cy="954107"/>
          </a:xfrm>
          <a:prstGeom prst="rect">
            <a:avLst/>
          </a:prstGeom>
          <a:noFill/>
        </p:spPr>
        <p:txBody>
          <a:bodyPr wrap="square" rtlCol="0">
            <a:spAutoFit/>
          </a:bodyPr>
          <a:lstStyle/>
          <a:p>
            <a:r>
              <a:rPr lang="en-US" sz="2800" b="1" dirty="0">
                <a:solidFill>
                  <a:schemeClr val="bg2">
                    <a:lumMod val="25000"/>
                  </a:schemeClr>
                </a:solidFill>
              </a:rPr>
              <a:t>Leadership of change phase by phase, comparing inner and outer leadership requirements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7322" y="168277"/>
            <a:ext cx="2305141" cy="1076343"/>
          </a:xfrm>
          <a:prstGeom prst="rect">
            <a:avLst/>
          </a:prstGeom>
        </p:spPr>
      </p:pic>
    </p:spTree>
    <p:extLst>
      <p:ext uri="{BB962C8B-B14F-4D97-AF65-F5344CB8AC3E}">
        <p14:creationId xmlns:p14="http://schemas.microsoft.com/office/powerpoint/2010/main" val="1175397248"/>
      </p:ext>
    </p:extLst>
  </p:cSld>
  <p:clrMapOvr>
    <a:masterClrMapping/>
  </p:clrMapOvr>
  <mc:AlternateContent xmlns:mc="http://schemas.openxmlformats.org/markup-compatibility/2006" xmlns:p14="http://schemas.microsoft.com/office/powerpoint/2010/main">
    <mc:Choice Requires="p14">
      <p:transition p14:dur="10" advTm="199213"/>
    </mc:Choice>
    <mc:Fallback xmlns="">
      <p:transition advTm="199213"/>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ndParaRPr>
          </a:p>
          <a:p>
            <a:r>
              <a:rPr lang="en-US" sz="2800" b="1" dirty="0">
                <a:solidFill>
                  <a:schemeClr val="tx1"/>
                </a:solidFill>
              </a:rPr>
              <a:t>4.</a:t>
            </a:r>
            <a:r>
              <a:rPr lang="en-US" sz="3200" b="1" dirty="0">
                <a:solidFill>
                  <a:schemeClr val="tx1"/>
                </a:solidFill>
              </a:rPr>
              <a:t> </a:t>
            </a:r>
            <a:r>
              <a:rPr lang="en-US" sz="2800" b="1" dirty="0">
                <a:solidFill>
                  <a:schemeClr val="tx1"/>
                </a:solidFill>
              </a:rPr>
              <a:t>Empowering others</a:t>
            </a:r>
          </a:p>
          <a:p>
            <a:r>
              <a:rPr lang="en-US" sz="2800" dirty="0">
                <a:solidFill>
                  <a:schemeClr val="tx1"/>
                </a:solidFill>
              </a:rPr>
              <a:t>The leader entrusts those who have been involved in the creation of the new vision with key tasks</a:t>
            </a:r>
          </a:p>
          <a:p>
            <a:r>
              <a:rPr lang="en-US" sz="2800" b="1" dirty="0">
                <a:solidFill>
                  <a:schemeClr val="tx1"/>
                </a:solidFill>
              </a:rPr>
              <a:t>Outer leadership – observable actions of the leader</a:t>
            </a:r>
          </a:p>
          <a:p>
            <a:r>
              <a:rPr lang="en-US" sz="2800" dirty="0">
                <a:solidFill>
                  <a:schemeClr val="tx1"/>
                </a:solidFill>
              </a:rPr>
              <a:t>Clear target setting, good delegation, coaching</a:t>
            </a:r>
          </a:p>
          <a:p>
            <a:r>
              <a:rPr lang="en-US" sz="2800" b="1" dirty="0">
                <a:solidFill>
                  <a:schemeClr val="tx1"/>
                </a:solidFill>
              </a:rPr>
              <a:t>Inner leadership – what goes on inside the leader</a:t>
            </a:r>
          </a:p>
          <a:p>
            <a:r>
              <a:rPr lang="en-US" sz="2800" dirty="0">
                <a:solidFill>
                  <a:schemeClr val="tx1"/>
                </a:solidFill>
              </a:rPr>
              <a:t>Integrity, trust, patience, drive to achieve</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07795" y="683586"/>
            <a:ext cx="7586437" cy="954107"/>
          </a:xfrm>
          <a:prstGeom prst="rect">
            <a:avLst/>
          </a:prstGeom>
          <a:noFill/>
        </p:spPr>
        <p:txBody>
          <a:bodyPr wrap="square" rtlCol="0">
            <a:spAutoFit/>
          </a:bodyPr>
          <a:lstStyle/>
          <a:p>
            <a:r>
              <a:rPr lang="en-US" sz="2800" b="1" dirty="0">
                <a:solidFill>
                  <a:schemeClr val="bg2">
                    <a:lumMod val="25000"/>
                  </a:schemeClr>
                </a:solidFill>
              </a:rPr>
              <a:t>Leadership of change phase by phase, comparing inner and outer leadership requirements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1013" y="268963"/>
            <a:ext cx="2305141" cy="1076343"/>
          </a:xfrm>
          <a:prstGeom prst="rect">
            <a:avLst/>
          </a:prstGeom>
        </p:spPr>
      </p:pic>
    </p:spTree>
    <p:extLst>
      <p:ext uri="{BB962C8B-B14F-4D97-AF65-F5344CB8AC3E}">
        <p14:creationId xmlns:p14="http://schemas.microsoft.com/office/powerpoint/2010/main" val="16065840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ndParaRPr>
          </a:p>
          <a:p>
            <a:r>
              <a:rPr lang="en-US" sz="2800" b="1" dirty="0">
                <a:solidFill>
                  <a:schemeClr val="tx1"/>
                </a:solidFill>
              </a:rPr>
              <a:t>5.</a:t>
            </a:r>
            <a:r>
              <a:rPr lang="en-US" sz="3200" b="1" dirty="0">
                <a:solidFill>
                  <a:schemeClr val="tx1"/>
                </a:solidFill>
              </a:rPr>
              <a:t> </a:t>
            </a:r>
            <a:r>
              <a:rPr lang="en-US" sz="2800" b="1" dirty="0">
                <a:solidFill>
                  <a:schemeClr val="tx1"/>
                </a:solidFill>
              </a:rPr>
              <a:t>Noticing improvements and energizing</a:t>
            </a:r>
          </a:p>
          <a:p>
            <a:r>
              <a:rPr lang="en-US" sz="2800" dirty="0">
                <a:solidFill>
                  <a:schemeClr val="tx1"/>
                </a:solidFill>
              </a:rPr>
              <a:t>The leader stays interested in the process. This involves the ability to juggle lots of different projects and initiatives</a:t>
            </a:r>
          </a:p>
          <a:p>
            <a:r>
              <a:rPr lang="en-US" sz="2800" b="1" dirty="0">
                <a:solidFill>
                  <a:schemeClr val="tx1"/>
                </a:solidFill>
              </a:rPr>
              <a:t>Outer leadership – observable actions of the leader</a:t>
            </a:r>
          </a:p>
          <a:p>
            <a:r>
              <a:rPr lang="en-US" sz="2800" dirty="0">
                <a:solidFill>
                  <a:schemeClr val="tx1"/>
                </a:solidFill>
              </a:rPr>
              <a:t>Playing the sponsorship role well, walking the talk, rewarding and sharing success,</a:t>
            </a:r>
          </a:p>
          <a:p>
            <a:r>
              <a:rPr lang="en-US" sz="2800" b="1" dirty="0">
                <a:solidFill>
                  <a:schemeClr val="tx1"/>
                </a:solidFill>
              </a:rPr>
              <a:t>Inner leadership – what goes on inside the leader</a:t>
            </a:r>
          </a:p>
          <a:p>
            <a:r>
              <a:rPr lang="en-US" sz="2800" dirty="0">
                <a:solidFill>
                  <a:schemeClr val="tx1"/>
                </a:solidFill>
              </a:rPr>
              <a:t>Steadiness of purpose, organizational and social awareness, empathy, managing emotions, drive to achieve</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07795" y="683586"/>
            <a:ext cx="7586437" cy="954107"/>
          </a:xfrm>
          <a:prstGeom prst="rect">
            <a:avLst/>
          </a:prstGeom>
          <a:noFill/>
        </p:spPr>
        <p:txBody>
          <a:bodyPr wrap="square" rtlCol="0">
            <a:spAutoFit/>
          </a:bodyPr>
          <a:lstStyle/>
          <a:p>
            <a:r>
              <a:rPr lang="en-US" sz="2800" b="1" dirty="0">
                <a:solidFill>
                  <a:schemeClr val="bg2">
                    <a:lumMod val="25000"/>
                  </a:schemeClr>
                </a:solidFill>
              </a:rPr>
              <a:t>Leadership of change phase by phase, comparing inner and outer leadership requirements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8762" y="168277"/>
            <a:ext cx="2305141" cy="1076343"/>
          </a:xfrm>
          <a:prstGeom prst="rect">
            <a:avLst/>
          </a:prstGeom>
        </p:spPr>
      </p:pic>
    </p:spTree>
    <p:extLst>
      <p:ext uri="{BB962C8B-B14F-4D97-AF65-F5344CB8AC3E}">
        <p14:creationId xmlns:p14="http://schemas.microsoft.com/office/powerpoint/2010/main" val="29851568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339FF3B-1A07-444E-B4AA-E5DBECD57DF5}"/>
              </a:ext>
            </a:extLst>
          </p:cNvPr>
          <p:cNvSpPr txBox="1"/>
          <p:nvPr/>
        </p:nvSpPr>
        <p:spPr>
          <a:xfrm>
            <a:off x="531223" y="940525"/>
            <a:ext cx="11129554" cy="5693866"/>
          </a:xfrm>
          <a:prstGeom prst="rect">
            <a:avLst/>
          </a:prstGeom>
          <a:noFill/>
        </p:spPr>
        <p:txBody>
          <a:bodyPr wrap="square">
            <a:spAutoFit/>
          </a:bodyPr>
          <a:lstStyle/>
          <a:p>
            <a:pPr algn="ctr"/>
            <a:r>
              <a:rPr lang="en-US" sz="2400" b="1" dirty="0">
                <a:solidFill>
                  <a:srgbClr val="FF0000"/>
                </a:solidFill>
              </a:rPr>
              <a:t>Leading Change in the Saudi Ministry of Health during Vision 2030 Transformation</a:t>
            </a:r>
            <a:r>
              <a:rPr lang="en-US" sz="2400" dirty="0"/>
              <a:t>🩺</a:t>
            </a:r>
            <a:endParaRPr lang="ar-EG" sz="2400" dirty="0"/>
          </a:p>
          <a:p>
            <a:pPr algn="ctr"/>
            <a:endParaRPr lang="ar-EG" sz="2400" dirty="0"/>
          </a:p>
          <a:p>
            <a:pPr algn="just"/>
            <a:r>
              <a:rPr lang="en-US" sz="2400" dirty="0"/>
              <a:t> </a:t>
            </a:r>
            <a:r>
              <a:rPr lang="en-US" sz="2400" b="1" dirty="0" err="1">
                <a:solidFill>
                  <a:srgbClr val="FF0000"/>
                </a:solidFill>
              </a:rPr>
              <a:t>Background:</a:t>
            </a:r>
            <a:r>
              <a:rPr lang="en-US" sz="2400" dirty="0" err="1"/>
              <a:t>As</a:t>
            </a:r>
            <a:r>
              <a:rPr lang="en-US" sz="2400" dirty="0"/>
              <a:t> part of Saudi Vision 2030, the Ministry of Health launched the Health Transformation Program to enhance healthcare quality and </a:t>
            </a:r>
            <a:r>
              <a:rPr lang="en-US" sz="2400" dirty="0" err="1"/>
              <a:t>efficiency.The</a:t>
            </a:r>
            <a:r>
              <a:rPr lang="en-US" sz="2400" dirty="0"/>
              <a:t> main challenge was the heavy reliance on paperwork and employee resistance to digital transformation.</a:t>
            </a:r>
            <a:endParaRPr lang="ar-EG" sz="2400" dirty="0"/>
          </a:p>
          <a:p>
            <a:pPr algn="just"/>
            <a:r>
              <a:rPr lang="en-US" sz="2400" dirty="0"/>
              <a:t>⚙️ </a:t>
            </a:r>
            <a:r>
              <a:rPr lang="en-US" sz="2400" b="1" dirty="0">
                <a:solidFill>
                  <a:srgbClr val="FF0000"/>
                </a:solidFill>
              </a:rPr>
              <a:t>Stage 1</a:t>
            </a:r>
            <a:r>
              <a:rPr lang="en-US" sz="2400" dirty="0"/>
              <a:t>: Establishing the Need for </a:t>
            </a:r>
            <a:r>
              <a:rPr lang="en-US" sz="2400" dirty="0" err="1"/>
              <a:t>ChangeThe</a:t>
            </a:r>
            <a:r>
              <a:rPr lang="en-US" sz="2400" dirty="0"/>
              <a:t> leadership identified delays in patient services and decided to implement a unified digital health system (</a:t>
            </a:r>
            <a:r>
              <a:rPr lang="en-US" sz="2400" dirty="0" err="1"/>
              <a:t>Sehhaty</a:t>
            </a:r>
            <a:r>
              <a:rPr lang="en-US" sz="2400" dirty="0"/>
              <a:t> App).</a:t>
            </a:r>
            <a:endParaRPr lang="ar-EG" sz="2400" dirty="0"/>
          </a:p>
          <a:p>
            <a:pPr algn="just"/>
            <a:r>
              <a:rPr lang="en-US" sz="2400" dirty="0"/>
              <a:t>🔹 Leadership Style: Authoritative (Visionary) — the Minister provided a clear vision: “Digital Health to Serve Humanity First.”</a:t>
            </a:r>
            <a:endParaRPr lang="ar-EG" sz="2400" dirty="0"/>
          </a:p>
          <a:p>
            <a:pPr algn="just"/>
            <a:r>
              <a:rPr lang="en-US" sz="2400" dirty="0"/>
              <a:t>👥 </a:t>
            </a:r>
            <a:r>
              <a:rPr lang="en-US" sz="2400" b="1" dirty="0">
                <a:solidFill>
                  <a:srgbClr val="FF0000"/>
                </a:solidFill>
              </a:rPr>
              <a:t>Stage 2</a:t>
            </a:r>
            <a:r>
              <a:rPr lang="en-US" sz="2400" dirty="0"/>
              <a:t>: Building the Change </a:t>
            </a:r>
            <a:r>
              <a:rPr lang="en-US" sz="2400" dirty="0" err="1"/>
              <a:t>TeamTeams</a:t>
            </a:r>
            <a:r>
              <a:rPr lang="en-US" sz="2400" dirty="0"/>
              <a:t> of doctors, engineers, and IT specialists were formed, with Network Leaders in each hospital to link departments.</a:t>
            </a:r>
            <a:endParaRPr lang="ar-EG" sz="2400" dirty="0"/>
          </a:p>
          <a:p>
            <a:pPr algn="just"/>
            <a:r>
              <a:rPr lang="en-US" sz="2400" dirty="0"/>
              <a:t>🔹 Leadership Style: Democratic — employees were encouraged to share ideas and suggest improvements.</a:t>
            </a:r>
            <a:endParaRPr lang="ar-EG" sz="2400" dirty="0"/>
          </a:p>
          <a:p>
            <a:pPr algn="just"/>
            <a:endParaRPr lang="en-US" sz="2800" dirty="0"/>
          </a:p>
        </p:txBody>
      </p:sp>
      <p:sp>
        <p:nvSpPr>
          <p:cNvPr id="7" name="TextBox 6">
            <a:extLst>
              <a:ext uri="{FF2B5EF4-FFF2-40B4-BE49-F238E27FC236}">
                <a16:creationId xmlns:a16="http://schemas.microsoft.com/office/drawing/2014/main" id="{5A80F58B-52A6-4C81-9EEE-23F009FA39F7}"/>
              </a:ext>
            </a:extLst>
          </p:cNvPr>
          <p:cNvSpPr txBox="1"/>
          <p:nvPr/>
        </p:nvSpPr>
        <p:spPr>
          <a:xfrm>
            <a:off x="1058091" y="315755"/>
            <a:ext cx="6920049" cy="523220"/>
          </a:xfrm>
          <a:prstGeom prst="rect">
            <a:avLst/>
          </a:prstGeom>
          <a:noFill/>
        </p:spPr>
        <p:txBody>
          <a:bodyPr wrap="square">
            <a:spAutoFit/>
          </a:bodyPr>
          <a:lstStyle/>
          <a:p>
            <a:r>
              <a:rPr kumimoji="0" lang="en-US" sz="2800" b="1" i="0" u="none" strike="noStrike" kern="1200" cap="none" spc="0" normalizeH="0" baseline="0" noProof="0" dirty="0">
                <a:ln>
                  <a:noFill/>
                </a:ln>
                <a:solidFill>
                  <a:prstClr val="black"/>
                </a:solidFill>
                <a:effectLst/>
                <a:highlight>
                  <a:srgbClr val="FFFF00"/>
                </a:highlight>
                <a:uLnTx/>
                <a:uFillTx/>
                <a:latin typeface="Calibri"/>
                <a:ea typeface="+mn-ea"/>
                <a:cs typeface="+mn-cs"/>
              </a:rPr>
              <a:t>Case Study</a:t>
            </a:r>
            <a:endParaRPr lang="en-US" sz="2800" b="1" dirty="0">
              <a:highlight>
                <a:srgbClr val="FFFF00"/>
              </a:highlight>
            </a:endParaRPr>
          </a:p>
        </p:txBody>
      </p:sp>
    </p:spTree>
    <p:extLst>
      <p:ext uri="{BB962C8B-B14F-4D97-AF65-F5344CB8AC3E}">
        <p14:creationId xmlns:p14="http://schemas.microsoft.com/office/powerpoint/2010/main" val="72802713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EF87A00-E762-4609-AEE0-526F3618AE0A}"/>
              </a:ext>
            </a:extLst>
          </p:cNvPr>
          <p:cNvSpPr txBox="1"/>
          <p:nvPr/>
        </p:nvSpPr>
        <p:spPr>
          <a:xfrm>
            <a:off x="169817" y="0"/>
            <a:ext cx="11560629" cy="6124754"/>
          </a:xfrm>
          <a:prstGeom prst="rect">
            <a:avLst/>
          </a:prstGeom>
          <a:noFill/>
        </p:spPr>
        <p:txBody>
          <a:bodyPr wrap="square">
            <a:spAutoFit/>
          </a:bodyPr>
          <a:lstStyle/>
          <a:p>
            <a:pPr algn="just"/>
            <a:r>
              <a:rPr lang="en-US" sz="2800" dirty="0"/>
              <a:t>💡 </a:t>
            </a:r>
            <a:r>
              <a:rPr lang="en-US" sz="2800" b="1" dirty="0">
                <a:solidFill>
                  <a:srgbClr val="FF0000"/>
                </a:solidFill>
              </a:rPr>
              <a:t>Stage 3</a:t>
            </a:r>
            <a:r>
              <a:rPr lang="en-US" sz="2800" dirty="0"/>
              <a:t>: Creating Vision and </a:t>
            </a:r>
            <a:r>
              <a:rPr lang="en-US" sz="2800" dirty="0" err="1"/>
              <a:t>ValuesThe</a:t>
            </a:r>
            <a:r>
              <a:rPr lang="en-US" sz="2800" dirty="0"/>
              <a:t> vision was: “Comprehensive and preventive healthcare driven by </a:t>
            </a:r>
            <a:r>
              <a:rPr lang="en-US" sz="2800" dirty="0" err="1"/>
              <a:t>innovation.”The</a:t>
            </a:r>
            <a:r>
              <a:rPr lang="en-US" sz="2800" dirty="0"/>
              <a:t> leader demonstrated Wise Leadership by balancing strategy with empathy.</a:t>
            </a:r>
            <a:endParaRPr lang="ar-EG" sz="2800" dirty="0"/>
          </a:p>
          <a:p>
            <a:pPr algn="just"/>
            <a:r>
              <a:rPr lang="en-US" sz="2800" dirty="0"/>
              <a:t>🚀 </a:t>
            </a:r>
            <a:r>
              <a:rPr lang="en-US" sz="2800" b="1" dirty="0">
                <a:solidFill>
                  <a:srgbClr val="FF0000"/>
                </a:solidFill>
              </a:rPr>
              <a:t>Stage 4</a:t>
            </a:r>
            <a:r>
              <a:rPr lang="en-US" sz="2800" dirty="0"/>
              <a:t>: Empowering </a:t>
            </a:r>
            <a:r>
              <a:rPr lang="en-US" sz="2800" dirty="0" err="1"/>
              <a:t>OthersThe</a:t>
            </a:r>
            <a:r>
              <a:rPr lang="en-US" sz="2800" dirty="0"/>
              <a:t> ministry launched training programs for healthcare workers and gave them more autonomy in decision-making.🔹 Leadership Style: Coaching — empowering and upskilling staff to adapt to the new system.</a:t>
            </a:r>
            <a:endParaRPr lang="ar-EG" sz="2800" dirty="0"/>
          </a:p>
          <a:p>
            <a:pPr algn="just"/>
            <a:r>
              <a:rPr lang="en-US" sz="2800" dirty="0"/>
              <a:t>🌟 </a:t>
            </a:r>
            <a:r>
              <a:rPr lang="en-US" sz="2800" b="1" dirty="0">
                <a:solidFill>
                  <a:srgbClr val="FF0000"/>
                </a:solidFill>
              </a:rPr>
              <a:t>Stage 5</a:t>
            </a:r>
            <a:r>
              <a:rPr lang="en-US" sz="2800" dirty="0"/>
              <a:t>: Noticing Improvements and </a:t>
            </a:r>
            <a:r>
              <a:rPr lang="en-US" sz="2800" dirty="0" err="1"/>
              <a:t>EnergizingWithin</a:t>
            </a:r>
            <a:r>
              <a:rPr lang="en-US" sz="2800" dirty="0"/>
              <a:t> two years, over 1,500 facilities were digitally connected, and patient satisfaction increased by 70%.The Ministry celebrated success and honored the change teams.</a:t>
            </a:r>
            <a:endParaRPr lang="ar-EG" sz="2800" dirty="0"/>
          </a:p>
          <a:p>
            <a:pPr algn="just"/>
            <a:r>
              <a:rPr lang="en-US" sz="2800" dirty="0"/>
              <a:t>📈 </a:t>
            </a:r>
            <a:r>
              <a:rPr lang="en-US" sz="2800" b="1" dirty="0" err="1">
                <a:solidFill>
                  <a:srgbClr val="FF0000"/>
                </a:solidFill>
              </a:rPr>
              <a:t>Result</a:t>
            </a:r>
            <a:r>
              <a:rPr lang="en-US" sz="2800" dirty="0" err="1"/>
              <a:t>:The</a:t>
            </a:r>
            <a:r>
              <a:rPr lang="en-US" sz="2800" dirty="0"/>
              <a:t> Saudi Ministry of Health achieved a successful organizational transformation by applying multiple leadership styles (Visionary, Democratic, Coaching).It became a regional model for effective change management combining technology and human values.</a:t>
            </a:r>
          </a:p>
        </p:txBody>
      </p:sp>
    </p:spTree>
    <p:extLst>
      <p:ext uri="{BB962C8B-B14F-4D97-AF65-F5344CB8AC3E}">
        <p14:creationId xmlns:p14="http://schemas.microsoft.com/office/powerpoint/2010/main" val="161818261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75307" y="1300544"/>
            <a:ext cx="5641383" cy="4572000"/>
          </a:xfrm>
          <a:prstGeom prst="rect">
            <a:avLst/>
          </a:prstGeom>
        </p:spPr>
      </p:pic>
      <p:sp>
        <p:nvSpPr>
          <p:cNvPr id="9" name="TextBox 8"/>
          <p:cNvSpPr txBox="1"/>
          <p:nvPr/>
        </p:nvSpPr>
        <p:spPr>
          <a:xfrm>
            <a:off x="1131376" y="1115878"/>
            <a:ext cx="1665286" cy="369332"/>
          </a:xfrm>
          <a:prstGeom prst="rect">
            <a:avLst/>
          </a:prstGeom>
          <a:noFill/>
        </p:spPr>
        <p:txBody>
          <a:bodyPr wrap="square" rtlCol="0">
            <a:spAutoFit/>
          </a:bodyPr>
          <a:lstStyle/>
          <a:p>
            <a:r>
              <a:rPr lang="en-US" b="1" dirty="0">
                <a:solidFill>
                  <a:srgbClr val="1F497D"/>
                </a:solidFill>
                <a:latin typeface="WordVisi_MSFontService"/>
              </a:rPr>
              <a:t>Textbook</a:t>
            </a:r>
            <a:endParaRPr lang="en-US"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302E1B9-0049-48DC-B541-D2A68FAB3947}">
  <ds:schemaRefs>
    <ds:schemaRef ds:uri="d13aca44-ef33-4cf4-9980-7f0b00e6eeb9"/>
    <ds:schemaRef ds:uri="http://schemas.microsoft.com/office/infopath/2007/PartnerControls"/>
    <ds:schemaRef ds:uri="http://schemas.openxmlformats.org/package/2006/metadata/core-properties"/>
    <ds:schemaRef ds:uri="http://purl.org/dc/terms/"/>
    <ds:schemaRef ds:uri="http://schemas.microsoft.com/office/2006/documentManagement/types"/>
    <ds:schemaRef ds:uri="http://purl.org/dc/dcmitype/"/>
    <ds:schemaRef ds:uri="http://purl.org/dc/elements/1.1/"/>
    <ds:schemaRef ds:uri="49100919-8a76-4266-be0c-7dc583902cb4"/>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5BD5DA20-7D93-4480-9D60-D98B89A5584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7ABFF0D-EE72-4A3B-91A8-DCBB3BC9915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Theme2</Template>
  <TotalTime>6944</TotalTime>
  <Words>2393</Words>
  <Application>Microsoft Office PowerPoint</Application>
  <PresentationFormat>Widescreen</PresentationFormat>
  <Paragraphs>347</Paragraphs>
  <Slides>45</Slides>
  <Notes>12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45</vt:i4>
      </vt:variant>
    </vt:vector>
  </HeadingPairs>
  <TitlesOfParts>
    <vt:vector size="54" baseType="lpstr">
      <vt:lpstr>Alexandria</vt:lpstr>
      <vt:lpstr>Arial</vt:lpstr>
      <vt:lpstr>Calibri</vt:lpstr>
      <vt:lpstr>Calibri Light</vt:lpstr>
      <vt:lpstr>Tajawal Medium</vt:lpstr>
      <vt:lpstr>Times New Roman</vt:lpstr>
      <vt:lpstr>Wingdings</vt:lpstr>
      <vt:lpstr>WordVisi_MSFontService</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Ranya mahfouz</cp:lastModifiedBy>
  <cp:revision>204</cp:revision>
  <dcterms:created xsi:type="dcterms:W3CDTF">2023-04-29T09:08:23Z</dcterms:created>
  <dcterms:modified xsi:type="dcterms:W3CDTF">2026-04-06T10:08:05Z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