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26" r:id="rId2"/>
    <p:sldId id="337" r:id="rId3"/>
    <p:sldId id="344" r:id="rId4"/>
    <p:sldId id="345" r:id="rId5"/>
    <p:sldId id="346" r:id="rId6"/>
    <p:sldId id="347" r:id="rId7"/>
    <p:sldId id="348" r:id="rId8"/>
    <p:sldId id="349" r:id="rId9"/>
    <p:sldId id="350" r:id="rId10"/>
    <p:sldId id="351" r:id="rId11"/>
    <p:sldId id="353" r:id="rId12"/>
    <p:sldId id="354" r:id="rId13"/>
    <p:sldId id="355" r:id="rId14"/>
    <p:sldId id="352" r:id="rId15"/>
    <p:sldId id="388" r:id="rId16"/>
    <p:sldId id="356" r:id="rId17"/>
    <p:sldId id="357" r:id="rId18"/>
    <p:sldId id="358" r:id="rId19"/>
    <p:sldId id="359" r:id="rId20"/>
    <p:sldId id="360" r:id="rId21"/>
    <p:sldId id="361" r:id="rId22"/>
    <p:sldId id="362" r:id="rId23"/>
    <p:sldId id="363" r:id="rId24"/>
    <p:sldId id="364" r:id="rId25"/>
    <p:sldId id="365" r:id="rId26"/>
    <p:sldId id="366" r:id="rId27"/>
    <p:sldId id="367" r:id="rId28"/>
    <p:sldId id="368" r:id="rId29"/>
    <p:sldId id="369" r:id="rId30"/>
    <p:sldId id="370" r:id="rId31"/>
    <p:sldId id="371" r:id="rId32"/>
    <p:sldId id="372" r:id="rId33"/>
    <p:sldId id="373" r:id="rId34"/>
    <p:sldId id="374" r:id="rId35"/>
    <p:sldId id="375" r:id="rId36"/>
    <p:sldId id="376" r:id="rId37"/>
    <p:sldId id="377" r:id="rId38"/>
    <p:sldId id="378" r:id="rId39"/>
    <p:sldId id="379" r:id="rId40"/>
    <p:sldId id="380" r:id="rId41"/>
    <p:sldId id="381" r:id="rId42"/>
    <p:sldId id="382" r:id="rId43"/>
    <p:sldId id="383" r:id="rId44"/>
    <p:sldId id="384" r:id="rId45"/>
    <p:sldId id="385" r:id="rId46"/>
    <p:sldId id="386" r:id="rId47"/>
    <p:sldId id="387" r:id="rId48"/>
    <p:sldId id="34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48</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7/17/2023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7/17/2023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tif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tiff"/><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tiff"/><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tiff"/><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6.tiff"/><Relationship Id="rId5" Type="http://schemas.openxmlformats.org/officeDocument/2006/relationships/image" Target="../media/image25.tiff"/><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6.svg"/><Relationship Id="rId7"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44.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hyperlink" Target="https://safenet.gemalto.com/multi-factor-authentication/" TargetMode="Externa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2.svg"/><Relationship Id="rId5" Type="http://schemas.openxmlformats.org/officeDocument/2006/relationships/image" Target="../media/image51.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6.svg"/><Relationship Id="rId7" Type="http://schemas.openxmlformats.org/officeDocument/2006/relationships/image" Target="../media/image55.png"/><Relationship Id="rId12" Type="http://schemas.openxmlformats.org/officeDocument/2006/relationships/image" Target="../media/image60.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4.svg"/><Relationship Id="rId11" Type="http://schemas.openxmlformats.org/officeDocument/2006/relationships/image" Target="../media/image59.png"/><Relationship Id="rId5" Type="http://schemas.openxmlformats.org/officeDocument/2006/relationships/image" Target="../media/image53.png"/><Relationship Id="rId10" Type="http://schemas.openxmlformats.org/officeDocument/2006/relationships/image" Target="../media/image58.svg"/><Relationship Id="rId4" Type="http://schemas.openxmlformats.org/officeDocument/2006/relationships/image" Target="../media/image7.png"/><Relationship Id="rId9" Type="http://schemas.openxmlformats.org/officeDocument/2006/relationships/image" Target="../media/image57.png"/></Relationships>
</file>

<file path=ppt/slides/_rels/slide42.xml.rels><?xml version="1.0" encoding="UTF-8" standalone="yes"?>
<Relationships xmlns="http://schemas.openxmlformats.org/package/2006/relationships"><Relationship Id="rId8" Type="http://schemas.openxmlformats.org/officeDocument/2006/relationships/image" Target="../media/image64.svg"/><Relationship Id="rId13" Type="http://schemas.openxmlformats.org/officeDocument/2006/relationships/image" Target="../media/image69.png"/><Relationship Id="rId18" Type="http://schemas.openxmlformats.org/officeDocument/2006/relationships/image" Target="../media/image74.svg"/><Relationship Id="rId3" Type="http://schemas.openxmlformats.org/officeDocument/2006/relationships/image" Target="../media/image6.svg"/><Relationship Id="rId7" Type="http://schemas.openxmlformats.org/officeDocument/2006/relationships/image" Target="../media/image63.png"/><Relationship Id="rId12" Type="http://schemas.openxmlformats.org/officeDocument/2006/relationships/image" Target="../media/image68.svg"/><Relationship Id="rId17" Type="http://schemas.openxmlformats.org/officeDocument/2006/relationships/image" Target="../media/image73.png"/><Relationship Id="rId2" Type="http://schemas.openxmlformats.org/officeDocument/2006/relationships/image" Target="../media/image5.png"/><Relationship Id="rId16" Type="http://schemas.openxmlformats.org/officeDocument/2006/relationships/image" Target="../media/image72.svg"/><Relationship Id="rId20" Type="http://schemas.openxmlformats.org/officeDocument/2006/relationships/image" Target="../media/image76.svg"/><Relationship Id="rId1" Type="http://schemas.openxmlformats.org/officeDocument/2006/relationships/slideLayout" Target="../slideLayouts/slideLayout2.xml"/><Relationship Id="rId6" Type="http://schemas.openxmlformats.org/officeDocument/2006/relationships/image" Target="../media/image62.svg"/><Relationship Id="rId11" Type="http://schemas.openxmlformats.org/officeDocument/2006/relationships/image" Target="../media/image67.png"/><Relationship Id="rId5" Type="http://schemas.openxmlformats.org/officeDocument/2006/relationships/image" Target="../media/image61.png"/><Relationship Id="rId15" Type="http://schemas.openxmlformats.org/officeDocument/2006/relationships/image" Target="../media/image71.png"/><Relationship Id="rId10" Type="http://schemas.openxmlformats.org/officeDocument/2006/relationships/image" Target="../media/image66.svg"/><Relationship Id="rId19" Type="http://schemas.openxmlformats.org/officeDocument/2006/relationships/image" Target="../media/image75.png"/><Relationship Id="rId4" Type="http://schemas.openxmlformats.org/officeDocument/2006/relationships/image" Target="../media/image7.png"/><Relationship Id="rId9" Type="http://schemas.openxmlformats.org/officeDocument/2006/relationships/image" Target="../media/image65.png"/><Relationship Id="rId14" Type="http://schemas.openxmlformats.org/officeDocument/2006/relationships/image" Target="../media/image70.svg"/></Relationships>
</file>

<file path=ppt/slides/_rels/slide43.xml.rels><?xml version="1.0" encoding="UTF-8" standalone="yes"?>
<Relationships xmlns="http://schemas.openxmlformats.org/package/2006/relationships"><Relationship Id="rId8" Type="http://schemas.openxmlformats.org/officeDocument/2006/relationships/hyperlink" Target="https://aws.amazon.com/premiumsupport/trustedadvisor/" TargetMode="External"/><Relationship Id="rId3" Type="http://schemas.openxmlformats.org/officeDocument/2006/relationships/image" Target="../media/image6.svg"/><Relationship Id="rId7" Type="http://schemas.openxmlformats.org/officeDocument/2006/relationships/hyperlink" Target="https://docs.aws.amazon.com/AmazonS3/latest/dev/acl-overview.html"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docs.aws.amazon.com/AmazonS3/latest/dev/using-iam-policies.html" TargetMode="External"/><Relationship Id="rId5" Type="http://schemas.openxmlformats.org/officeDocument/2006/relationships/hyperlink" Target="https://aws.amazon.com/blogs/aws/amazon-s3-block-public-access-another-layer-of-protection-for-your-accounts-and-buckets/" TargetMode="Externa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7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0.tiff"/><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2.svg"/><Relationship Id="rId5" Type="http://schemas.openxmlformats.org/officeDocument/2006/relationships/image" Target="../media/image81.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89763"/>
            <a:ext cx="4935985"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6 – </a:t>
            </a: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323425" y="631329"/>
            <a:ext cx="535397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3" name="Content Placeholder 2"/>
          <p:cNvSpPr>
            <a:spLocks noGrp="1"/>
          </p:cNvSpPr>
          <p:nvPr>
            <p:ph idx="1"/>
          </p:nvPr>
        </p:nvSpPr>
        <p:spPr>
          <a:xfrm>
            <a:off x="3431866" y="1071476"/>
            <a:ext cx="4856086"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6:</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AWS Cloud Security</a:t>
            </a:r>
          </a:p>
          <a:p>
            <a:pPr marL="0" indent="0">
              <a:lnSpc>
                <a:spcPct val="100000"/>
              </a:lnSpc>
              <a:spcAft>
                <a:spcPts val="750"/>
              </a:spcAft>
              <a:buNone/>
            </a:pP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Security in the AWS Cloud</a:t>
            </a:r>
          </a:p>
          <a:p>
            <a:r>
              <a:rPr lang="en-US" sz="1800" dirty="0">
                <a:latin typeface="Times New Roman" panose="02020603050405020304" pitchFamily="18" charset="0"/>
                <a:cs typeface="Times New Roman" panose="02020603050405020304" pitchFamily="18" charset="0"/>
              </a:rPr>
              <a:t>Security design principles</a:t>
            </a:r>
          </a:p>
          <a:p>
            <a:r>
              <a:rPr lang="en-US" sz="1800" dirty="0">
                <a:latin typeface="Times New Roman" panose="02020603050405020304" pitchFamily="18" charset="0"/>
                <a:cs typeface="Times New Roman" panose="02020603050405020304" pitchFamily="18" charset="0"/>
              </a:rPr>
              <a:t>Shared responsibility model</a:t>
            </a:r>
          </a:p>
          <a:p>
            <a:r>
              <a:rPr lang="en-US" sz="1800" dirty="0">
                <a:latin typeface="Times New Roman" panose="02020603050405020304" pitchFamily="18" charset="0"/>
                <a:cs typeface="Times New Roman" panose="02020603050405020304" pitchFamily="18" charset="0"/>
              </a:rPr>
              <a:t>Securing a new AWS account</a:t>
            </a:r>
          </a:p>
          <a:p>
            <a:r>
              <a:rPr lang="en-US" sz="1800" dirty="0">
                <a:latin typeface="Times New Roman" panose="02020603050405020304" pitchFamily="18" charset="0"/>
                <a:cs typeface="Times New Roman" panose="02020603050405020304" pitchFamily="18" charset="0"/>
              </a:rPr>
              <a:t>Securing accounts</a:t>
            </a:r>
          </a:p>
          <a:p>
            <a:r>
              <a:rPr lang="en-US" sz="1800" dirty="0">
                <a:latin typeface="Times New Roman" panose="02020603050405020304" pitchFamily="18" charset="0"/>
                <a:cs typeface="Times New Roman" panose="02020603050405020304" pitchFamily="18" charset="0"/>
              </a:rPr>
              <a:t>Securing data on AWS</a:t>
            </a:r>
          </a:p>
          <a:p>
            <a:r>
              <a:rPr lang="en-US" sz="1800" dirty="0">
                <a:latin typeface="Times New Roman" panose="02020603050405020304" pitchFamily="18" charset="0"/>
                <a:cs typeface="Times New Roman" panose="02020603050405020304" pitchFamily="18" charset="0"/>
              </a:rPr>
              <a:t>Working to ensure compliance</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257601" y="1676782"/>
            <a:ext cx="5504688" cy="38636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Activities</a:t>
            </a:r>
          </a:p>
          <a:p>
            <a:r>
              <a:rPr lang="en-US" sz="1800" dirty="0">
                <a:latin typeface="Times New Roman" panose="02020603050405020304" pitchFamily="18" charset="0"/>
                <a:cs typeface="Times New Roman" panose="02020603050405020304" pitchFamily="18" charset="0"/>
              </a:rPr>
              <a:t>AWS shared responsibility model activity</a:t>
            </a:r>
          </a:p>
          <a:p>
            <a:endParaRPr lang="en-US" sz="18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0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r>
              <a:rPr lang="en-US" sz="1800" dirty="0">
                <a:latin typeface="Times New Roman" panose="02020603050405020304" pitchFamily="18" charset="0"/>
                <a:cs typeface="Times New Roman" panose="02020603050405020304" pitchFamily="18" charset="0"/>
              </a:rPr>
              <a:t>Introduction to AWS IAM</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84F0FBD1-4D4B-B6B6-BA8D-744FF0DA35EA}"/>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16" name="TextBox 15">
            <a:extLst>
              <a:ext uri="{FF2B5EF4-FFF2-40B4-BE49-F238E27FC236}">
                <a16:creationId xmlns:a16="http://schemas.microsoft.com/office/drawing/2014/main" id="{F09608BB-AF9A-CDAC-E48C-D6073DA03556}"/>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21" name="TextBox 20">
            <a:extLst>
              <a:ext uri="{FF2B5EF4-FFF2-40B4-BE49-F238E27FC236}">
                <a16:creationId xmlns:a16="http://schemas.microsoft.com/office/drawing/2014/main" id="{D92FF6DB-2BD3-CA5C-A674-E0E9FB6ABD20}"/>
              </a:ext>
            </a:extLst>
          </p:cNvPr>
          <p:cNvSpPr txBox="1"/>
          <p:nvPr/>
        </p:nvSpPr>
        <p:spPr>
          <a:xfrm>
            <a:off x="1358135" y="336345"/>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Tree>
    <p:extLst>
      <p:ext uri="{BB962C8B-B14F-4D97-AF65-F5344CB8AC3E}">
        <p14:creationId xmlns:p14="http://schemas.microsoft.com/office/powerpoint/2010/main" val="855853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Security in the AWS Cloud</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30930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Security is familiar</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grpSp>
        <p:nvGrpSpPr>
          <p:cNvPr id="15" name="Group 14">
            <a:extLst>
              <a:ext uri="{FF2B5EF4-FFF2-40B4-BE49-F238E27FC236}">
                <a16:creationId xmlns:a16="http://schemas.microsoft.com/office/drawing/2014/main" id="{2C70BD8E-B15A-F1AC-0A71-A4F7F5C8F3E9}"/>
              </a:ext>
              <a:ext uri="{C183D7F6-B498-43B3-948B-1728B52AA6E4}">
                <adec:decorative xmlns:adec="http://schemas.microsoft.com/office/drawing/2017/decorative" val="1"/>
              </a:ext>
            </a:extLst>
          </p:cNvPr>
          <p:cNvGrpSpPr/>
          <p:nvPr/>
        </p:nvGrpSpPr>
        <p:grpSpPr>
          <a:xfrm>
            <a:off x="1583729" y="1820733"/>
            <a:ext cx="1307850" cy="1487963"/>
            <a:chOff x="1335135" y="2314778"/>
            <a:chExt cx="1307850" cy="1487963"/>
          </a:xfrm>
        </p:grpSpPr>
        <p:pic>
          <p:nvPicPr>
            <p:cNvPr id="16" name="Picture 15">
              <a:extLst>
                <a:ext uri="{FF2B5EF4-FFF2-40B4-BE49-F238E27FC236}">
                  <a16:creationId xmlns:a16="http://schemas.microsoft.com/office/drawing/2014/main" id="{FD817C81-C609-3C8B-476A-F2E53CD10270}"/>
                </a:ext>
                <a:ext uri="{C183D7F6-B498-43B3-948B-1728B52AA6E4}">
                  <adec:decorative xmlns:adec="http://schemas.microsoft.com/office/drawing/2017/decorative" val="1"/>
                </a:ext>
              </a:extLst>
            </p:cNvPr>
            <p:cNvPicPr>
              <a:picLocks noChangeAspect="1"/>
            </p:cNvPicPr>
            <p:nvPr/>
          </p:nvPicPr>
          <p:blipFill>
            <a:blip r:embed="rId5" cstate="print"/>
            <a:stretch>
              <a:fillRect/>
            </a:stretch>
          </p:blipFill>
          <p:spPr>
            <a:xfrm>
              <a:off x="1335135" y="2314778"/>
              <a:ext cx="1055930" cy="1375370"/>
            </a:xfrm>
            <a:prstGeom prst="rect">
              <a:avLst/>
            </a:prstGeom>
          </p:spPr>
        </p:pic>
        <p:pic>
          <p:nvPicPr>
            <p:cNvPr id="21" name="Picture 20">
              <a:extLst>
                <a:ext uri="{FF2B5EF4-FFF2-40B4-BE49-F238E27FC236}">
                  <a16:creationId xmlns:a16="http://schemas.microsoft.com/office/drawing/2014/main" id="{0EACE2CA-388C-5CD8-3075-5C8123BC89B2}"/>
                </a:ext>
                <a:ext uri="{C183D7F6-B498-43B3-948B-1728B52AA6E4}">
                  <adec:decorative xmlns:adec="http://schemas.microsoft.com/office/drawing/2017/decorative" val="1"/>
                </a:ext>
              </a:extLst>
            </p:cNvPr>
            <p:cNvPicPr>
              <a:picLocks noChangeAspect="1"/>
            </p:cNvPicPr>
            <p:nvPr/>
          </p:nvPicPr>
          <p:blipFill>
            <a:blip r:embed="rId6" cstate="print"/>
            <a:stretch>
              <a:fillRect/>
            </a:stretch>
          </p:blipFill>
          <p:spPr>
            <a:xfrm>
              <a:off x="2067428" y="3227184"/>
              <a:ext cx="575557" cy="575557"/>
            </a:xfrm>
            <a:prstGeom prst="rect">
              <a:avLst/>
            </a:prstGeom>
          </p:spPr>
        </p:pic>
      </p:grpSp>
      <p:sp>
        <p:nvSpPr>
          <p:cNvPr id="22" name="Subtitle 4">
            <a:extLst>
              <a:ext uri="{FF2B5EF4-FFF2-40B4-BE49-F238E27FC236}">
                <a16:creationId xmlns:a16="http://schemas.microsoft.com/office/drawing/2014/main" id="{05B058C3-6168-72E2-09BB-68338A972D3A}"/>
              </a:ext>
            </a:extLst>
          </p:cNvPr>
          <p:cNvSpPr txBox="1">
            <a:spLocks/>
          </p:cNvSpPr>
          <p:nvPr/>
        </p:nvSpPr>
        <p:spPr>
          <a:xfrm>
            <a:off x="1348202" y="3364993"/>
            <a:ext cx="1867438" cy="4177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highlight>
                  <a:srgbClr val="FFFF00"/>
                </a:highlight>
                <a:latin typeface="Times New Roman" panose="02020603050405020304" pitchFamily="18" charset="0"/>
                <a:cs typeface="Times New Roman" panose="02020603050405020304" pitchFamily="18" charset="0"/>
              </a:rPr>
              <a:t>Confidentiality</a:t>
            </a:r>
          </a:p>
        </p:txBody>
      </p:sp>
      <p:sp>
        <p:nvSpPr>
          <p:cNvPr id="23" name="Text Placeholder 5">
            <a:extLst>
              <a:ext uri="{FF2B5EF4-FFF2-40B4-BE49-F238E27FC236}">
                <a16:creationId xmlns:a16="http://schemas.microsoft.com/office/drawing/2014/main" id="{FA80D0B5-099E-E735-D618-FB42D2ED4DEC}"/>
              </a:ext>
            </a:extLst>
          </p:cNvPr>
          <p:cNvSpPr txBox="1">
            <a:spLocks/>
          </p:cNvSpPr>
          <p:nvPr/>
        </p:nvSpPr>
        <p:spPr>
          <a:xfrm>
            <a:off x="365760" y="3895344"/>
            <a:ext cx="3749040" cy="25393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latin typeface="Times New Roman" panose="02020603050405020304" pitchFamily="18" charset="0"/>
                <a:cs typeface="Times New Roman" panose="02020603050405020304" pitchFamily="18" charset="0"/>
              </a:rPr>
              <a:t>Limit access and disclosure to authorized users</a:t>
            </a:r>
          </a:p>
          <a:p>
            <a:r>
              <a:rPr lang="en-US" sz="2000">
                <a:latin typeface="Times New Roman" panose="02020603050405020304" pitchFamily="18" charset="0"/>
                <a:cs typeface="Times New Roman" panose="02020603050405020304" pitchFamily="18" charset="0"/>
              </a:rPr>
              <a:t>Prevent access by unauthorized people</a:t>
            </a:r>
            <a:endParaRPr lang="en-US" sz="2000" dirty="0">
              <a:latin typeface="Times New Roman" panose="02020603050405020304" pitchFamily="18" charset="0"/>
              <a:cs typeface="Times New Roman" panose="02020603050405020304" pitchFamily="18" charset="0"/>
            </a:endParaRPr>
          </a:p>
        </p:txBody>
      </p:sp>
      <p:grpSp>
        <p:nvGrpSpPr>
          <p:cNvPr id="24" name="Group 23">
            <a:extLst>
              <a:ext uri="{FF2B5EF4-FFF2-40B4-BE49-F238E27FC236}">
                <a16:creationId xmlns:a16="http://schemas.microsoft.com/office/drawing/2014/main" id="{5039DDD1-6992-E647-1516-14C5CE0C874F}"/>
              </a:ext>
              <a:ext uri="{C183D7F6-B498-43B3-948B-1728B52AA6E4}">
                <adec:decorative xmlns:adec="http://schemas.microsoft.com/office/drawing/2017/decorative" val="1"/>
              </a:ext>
            </a:extLst>
          </p:cNvPr>
          <p:cNvGrpSpPr/>
          <p:nvPr/>
        </p:nvGrpSpPr>
        <p:grpSpPr>
          <a:xfrm>
            <a:off x="4910280" y="1781228"/>
            <a:ext cx="1636327" cy="1701965"/>
            <a:chOff x="5338481" y="2314778"/>
            <a:chExt cx="1636327" cy="1701965"/>
          </a:xfrm>
        </p:grpSpPr>
        <p:pic>
          <p:nvPicPr>
            <p:cNvPr id="27" name="Picture 26">
              <a:extLst>
                <a:ext uri="{FF2B5EF4-FFF2-40B4-BE49-F238E27FC236}">
                  <a16:creationId xmlns:a16="http://schemas.microsoft.com/office/drawing/2014/main" id="{185CF7F8-E367-F66F-B975-F0D14EC3DE42}"/>
                </a:ext>
                <a:ext uri="{C183D7F6-B498-43B3-948B-1728B52AA6E4}">
                  <adec:decorative xmlns:adec="http://schemas.microsoft.com/office/drawing/2017/decorative" val="1"/>
                </a:ext>
              </a:extLst>
            </p:cNvPr>
            <p:cNvPicPr>
              <a:picLocks noChangeAspect="1"/>
            </p:cNvPicPr>
            <p:nvPr/>
          </p:nvPicPr>
          <p:blipFill>
            <a:blip r:embed="rId5" cstate="print"/>
            <a:stretch>
              <a:fillRect/>
            </a:stretch>
          </p:blipFill>
          <p:spPr>
            <a:xfrm>
              <a:off x="5338481" y="2314778"/>
              <a:ext cx="1055930" cy="1375370"/>
            </a:xfrm>
            <a:prstGeom prst="rect">
              <a:avLst/>
            </a:prstGeom>
          </p:spPr>
        </p:pic>
        <p:pic>
          <p:nvPicPr>
            <p:cNvPr id="28" name="Picture 27">
              <a:extLst>
                <a:ext uri="{FF2B5EF4-FFF2-40B4-BE49-F238E27FC236}">
                  <a16:creationId xmlns:a16="http://schemas.microsoft.com/office/drawing/2014/main" id="{043B93CC-7D17-E734-FF77-5872589598DA}"/>
                </a:ext>
                <a:ext uri="{C183D7F6-B498-43B3-948B-1728B52AA6E4}">
                  <adec:decorative xmlns:adec="http://schemas.microsoft.com/office/drawing/2017/decorative" val="1"/>
                </a:ext>
              </a:extLst>
            </p:cNvPr>
            <p:cNvPicPr>
              <a:picLocks noChangeAspect="1"/>
            </p:cNvPicPr>
            <p:nvPr/>
          </p:nvPicPr>
          <p:blipFill>
            <a:blip r:embed="rId7" cstate="print"/>
            <a:stretch>
              <a:fillRect/>
            </a:stretch>
          </p:blipFill>
          <p:spPr>
            <a:xfrm>
              <a:off x="5814014" y="3120755"/>
              <a:ext cx="1160794" cy="895988"/>
            </a:xfrm>
            <a:prstGeom prst="rect">
              <a:avLst/>
            </a:prstGeom>
          </p:spPr>
        </p:pic>
      </p:grpSp>
      <p:sp>
        <p:nvSpPr>
          <p:cNvPr id="29" name="Subtitle 7">
            <a:extLst>
              <a:ext uri="{FF2B5EF4-FFF2-40B4-BE49-F238E27FC236}">
                <a16:creationId xmlns:a16="http://schemas.microsoft.com/office/drawing/2014/main" id="{DB58466A-677E-5E65-6E68-0BD1062F52D9}"/>
              </a:ext>
            </a:extLst>
          </p:cNvPr>
          <p:cNvSpPr txBox="1">
            <a:spLocks/>
          </p:cNvSpPr>
          <p:nvPr/>
        </p:nvSpPr>
        <p:spPr>
          <a:xfrm>
            <a:off x="5013960" y="3364992"/>
            <a:ext cx="1160794" cy="530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highlight>
                  <a:srgbClr val="FFFF00"/>
                </a:highlight>
                <a:latin typeface="Times New Roman" panose="02020603050405020304" pitchFamily="18" charset="0"/>
                <a:cs typeface="Times New Roman" panose="02020603050405020304" pitchFamily="18" charset="0"/>
              </a:rPr>
              <a:t>Integrity</a:t>
            </a:r>
          </a:p>
        </p:txBody>
      </p:sp>
      <p:sp>
        <p:nvSpPr>
          <p:cNvPr id="30" name="Text Placeholder 8">
            <a:extLst>
              <a:ext uri="{FF2B5EF4-FFF2-40B4-BE49-F238E27FC236}">
                <a16:creationId xmlns:a16="http://schemas.microsoft.com/office/drawing/2014/main" id="{19EEC8BF-3AD0-7733-FD2C-32E81CCA9734}"/>
              </a:ext>
            </a:extLst>
          </p:cNvPr>
          <p:cNvSpPr txBox="1">
            <a:spLocks/>
          </p:cNvSpPr>
          <p:nvPr/>
        </p:nvSpPr>
        <p:spPr>
          <a:xfrm>
            <a:off x="4251960" y="3895344"/>
            <a:ext cx="3749040" cy="25393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latin typeface="Times New Roman" panose="02020603050405020304" pitchFamily="18" charset="0"/>
                <a:cs typeface="Times New Roman" panose="02020603050405020304" pitchFamily="18" charset="0"/>
              </a:rPr>
              <a:t>Maintain data consistency during its lifecycle</a:t>
            </a:r>
          </a:p>
          <a:p>
            <a:r>
              <a:rPr lang="en-US" sz="2000">
                <a:latin typeface="Times New Roman" panose="02020603050405020304" pitchFamily="18" charset="0"/>
                <a:cs typeface="Times New Roman" panose="02020603050405020304" pitchFamily="18" charset="0"/>
              </a:rPr>
              <a:t>Preserve data at rest and data in transit</a:t>
            </a:r>
            <a:endParaRPr lang="en-US" sz="2000" dirty="0">
              <a:latin typeface="Times New Roman" panose="02020603050405020304" pitchFamily="18" charset="0"/>
              <a:cs typeface="Times New Roman" panose="02020603050405020304" pitchFamily="18" charset="0"/>
            </a:endParaRPr>
          </a:p>
        </p:txBody>
      </p:sp>
      <p:grpSp>
        <p:nvGrpSpPr>
          <p:cNvPr id="31" name="Group 30">
            <a:extLst>
              <a:ext uri="{FF2B5EF4-FFF2-40B4-BE49-F238E27FC236}">
                <a16:creationId xmlns:a16="http://schemas.microsoft.com/office/drawing/2014/main" id="{197E05BB-DB8F-4BFB-D382-B17E617E151E}"/>
              </a:ext>
              <a:ext uri="{C183D7F6-B498-43B3-948B-1728B52AA6E4}">
                <adec:decorative xmlns:adec="http://schemas.microsoft.com/office/drawing/2017/decorative" val="1"/>
              </a:ext>
            </a:extLst>
          </p:cNvPr>
          <p:cNvGrpSpPr/>
          <p:nvPr/>
        </p:nvGrpSpPr>
        <p:grpSpPr>
          <a:xfrm>
            <a:off x="8389965" y="1836778"/>
            <a:ext cx="2494058" cy="1375370"/>
            <a:chOff x="8573760" y="2314778"/>
            <a:chExt cx="2494058" cy="1375370"/>
          </a:xfrm>
        </p:grpSpPr>
        <p:pic>
          <p:nvPicPr>
            <p:cNvPr id="32" name="Picture 31">
              <a:extLst>
                <a:ext uri="{FF2B5EF4-FFF2-40B4-BE49-F238E27FC236}">
                  <a16:creationId xmlns:a16="http://schemas.microsoft.com/office/drawing/2014/main" id="{B78BAB27-E518-2CF0-31E0-EA8B9C07D036}"/>
                </a:ext>
                <a:ext uri="{C183D7F6-B498-43B3-948B-1728B52AA6E4}">
                  <adec:decorative xmlns:adec="http://schemas.microsoft.com/office/drawing/2017/decorative" val="1"/>
                </a:ext>
              </a:extLst>
            </p:cNvPr>
            <p:cNvPicPr>
              <a:picLocks noChangeAspect="1"/>
            </p:cNvPicPr>
            <p:nvPr/>
          </p:nvPicPr>
          <p:blipFill>
            <a:blip r:embed="rId5" cstate="print"/>
            <a:stretch>
              <a:fillRect/>
            </a:stretch>
          </p:blipFill>
          <p:spPr>
            <a:xfrm>
              <a:off x="10116260" y="2799665"/>
              <a:ext cx="665657" cy="867031"/>
            </a:xfrm>
            <a:prstGeom prst="rect">
              <a:avLst/>
            </a:prstGeom>
          </p:spPr>
        </p:pic>
        <p:pic>
          <p:nvPicPr>
            <p:cNvPr id="33" name="Picture 32">
              <a:extLst>
                <a:ext uri="{FF2B5EF4-FFF2-40B4-BE49-F238E27FC236}">
                  <a16:creationId xmlns:a16="http://schemas.microsoft.com/office/drawing/2014/main" id="{54E2AAC0-ED07-9499-9BFC-E4D7409E625F}"/>
                </a:ext>
                <a:ext uri="{C183D7F6-B498-43B3-948B-1728B52AA6E4}">
                  <adec:decorative xmlns:adec="http://schemas.microsoft.com/office/drawing/2017/decorative" val="1"/>
                </a:ext>
              </a:extLst>
            </p:cNvPr>
            <p:cNvPicPr>
              <a:picLocks noChangeAspect="1"/>
            </p:cNvPicPr>
            <p:nvPr/>
          </p:nvPicPr>
          <p:blipFill>
            <a:blip r:embed="rId5" cstate="print"/>
            <a:stretch>
              <a:fillRect/>
            </a:stretch>
          </p:blipFill>
          <p:spPr>
            <a:xfrm>
              <a:off x="8573760" y="2314778"/>
              <a:ext cx="1055930" cy="1375370"/>
            </a:xfrm>
            <a:prstGeom prst="rect">
              <a:avLst/>
            </a:prstGeom>
          </p:spPr>
        </p:pic>
        <p:pic>
          <p:nvPicPr>
            <p:cNvPr id="34" name="Picture 33">
              <a:extLst>
                <a:ext uri="{FF2B5EF4-FFF2-40B4-BE49-F238E27FC236}">
                  <a16:creationId xmlns:a16="http://schemas.microsoft.com/office/drawing/2014/main" id="{F64FDE4F-9625-9795-9778-DFA5964E0C12}"/>
                </a:ext>
                <a:ext uri="{C183D7F6-B498-43B3-948B-1728B52AA6E4}">
                  <adec:decorative xmlns:adec="http://schemas.microsoft.com/office/drawing/2017/decorative" val="1"/>
                </a:ext>
              </a:extLst>
            </p:cNvPr>
            <p:cNvPicPr>
              <a:picLocks noChangeAspect="1"/>
            </p:cNvPicPr>
            <p:nvPr/>
          </p:nvPicPr>
          <p:blipFill>
            <a:blip r:embed="rId5" cstate="print"/>
            <a:stretch>
              <a:fillRect/>
            </a:stretch>
          </p:blipFill>
          <p:spPr>
            <a:xfrm>
              <a:off x="10402161" y="2561734"/>
              <a:ext cx="665657" cy="867031"/>
            </a:xfrm>
            <a:prstGeom prst="rect">
              <a:avLst/>
            </a:prstGeom>
          </p:spPr>
        </p:pic>
        <p:sp>
          <p:nvSpPr>
            <p:cNvPr id="35" name="Right Arrow 22">
              <a:extLst>
                <a:ext uri="{FF2B5EF4-FFF2-40B4-BE49-F238E27FC236}">
                  <a16:creationId xmlns:a16="http://schemas.microsoft.com/office/drawing/2014/main" id="{30DB1E44-5499-1055-A935-C49DEF4DF331}"/>
                </a:ext>
                <a:ext uri="{C183D7F6-B498-43B3-948B-1728B52AA6E4}">
                  <adec:decorative xmlns:adec="http://schemas.microsoft.com/office/drawing/2017/decorative" val="1"/>
                </a:ext>
              </a:extLst>
            </p:cNvPr>
            <p:cNvSpPr/>
            <p:nvPr/>
          </p:nvSpPr>
          <p:spPr>
            <a:xfrm>
              <a:off x="9701408" y="2995250"/>
              <a:ext cx="372712" cy="357437"/>
            </a:xfrm>
            <a:prstGeom prst="rightArrow">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grpSp>
      <p:sp>
        <p:nvSpPr>
          <p:cNvPr id="36" name="Subtitle 10">
            <a:extLst>
              <a:ext uri="{FF2B5EF4-FFF2-40B4-BE49-F238E27FC236}">
                <a16:creationId xmlns:a16="http://schemas.microsoft.com/office/drawing/2014/main" id="{6203AF5D-6BFC-B977-41F4-AEAA1915CD5F}"/>
              </a:ext>
            </a:extLst>
          </p:cNvPr>
          <p:cNvSpPr txBox="1">
            <a:spLocks/>
          </p:cNvSpPr>
          <p:nvPr/>
        </p:nvSpPr>
        <p:spPr>
          <a:xfrm>
            <a:off x="9037320" y="3364993"/>
            <a:ext cx="1556732" cy="5047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highlight>
                  <a:srgbClr val="FFFF00"/>
                </a:highlight>
                <a:latin typeface="Times New Roman" panose="02020603050405020304" pitchFamily="18" charset="0"/>
                <a:cs typeface="Times New Roman" panose="02020603050405020304" pitchFamily="18" charset="0"/>
              </a:rPr>
              <a:t>Availability</a:t>
            </a:r>
          </a:p>
        </p:txBody>
      </p:sp>
      <p:sp>
        <p:nvSpPr>
          <p:cNvPr id="37" name="Text Placeholder 11">
            <a:extLst>
              <a:ext uri="{FF2B5EF4-FFF2-40B4-BE49-F238E27FC236}">
                <a16:creationId xmlns:a16="http://schemas.microsoft.com/office/drawing/2014/main" id="{A5D83A03-594F-0565-9C99-695000A7CEF1}"/>
              </a:ext>
            </a:extLst>
          </p:cNvPr>
          <p:cNvSpPr txBox="1">
            <a:spLocks/>
          </p:cNvSpPr>
          <p:nvPr/>
        </p:nvSpPr>
        <p:spPr>
          <a:xfrm>
            <a:off x="8138160" y="3895344"/>
            <a:ext cx="3749040" cy="25393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latin typeface="Times New Roman" panose="02020603050405020304" pitchFamily="18" charset="0"/>
                <a:cs typeface="Times New Roman" panose="02020603050405020304" pitchFamily="18" charset="0"/>
              </a:rPr>
              <a:t>Have access to information resources when needed</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04381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 security: Objectives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ar-EG" sz="3600" b="1" dirty="0">
                <a:solidFill>
                  <a:srgbClr val="8E5A6D"/>
                </a:solidFill>
                <a:latin typeface="Times New Roman" panose="02020603050405020304" pitchFamily="18" charset="0"/>
                <a:cs typeface="Times New Roman" panose="02020603050405020304" pitchFamily="18" charset="0"/>
              </a:rPr>
              <a:t>6</a:t>
            </a:r>
            <a:endParaRPr lang="en-US" sz="3600" b="1" dirty="0">
              <a:solidFill>
                <a:srgbClr val="8E5A6D"/>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8" name="TextBox 17">
            <a:extLst>
              <a:ext uri="{FF2B5EF4-FFF2-40B4-BE49-F238E27FC236}">
                <a16:creationId xmlns:a16="http://schemas.microsoft.com/office/drawing/2014/main" id="{F675A06D-F830-AD9D-8671-3CE446DB0D85}"/>
              </a:ext>
            </a:extLst>
          </p:cNvPr>
          <p:cNvSpPr txBox="1"/>
          <p:nvPr/>
        </p:nvSpPr>
        <p:spPr>
          <a:xfrm>
            <a:off x="889628" y="2029991"/>
            <a:ext cx="6096000" cy="3272691"/>
          </a:xfrm>
          <a:prstGeom prst="rect">
            <a:avLst/>
          </a:prstGeom>
          <a:noFill/>
        </p:spPr>
        <p:txBody>
          <a:bodyPr wrap="square">
            <a:spAutoFit/>
          </a:bodyPr>
          <a:lstStyle/>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Controllability</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Auditability</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Visibility</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Agility</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a:p>
            <a:pPr marL="230188" marR="0" lvl="0" indent="-230188" algn="l" defTabSz="228600" rtl="0" eaLnBrk="1" fontAlgn="auto" latinLnBrk="0" hangingPunct="1">
              <a:lnSpc>
                <a:spcPct val="100000"/>
              </a:lnSpc>
              <a:spcBef>
                <a:spcPts val="500"/>
              </a:spcBef>
              <a:spcAft>
                <a:spcPts val="1800"/>
              </a:spcAft>
              <a:buClrTx/>
              <a:buSzTx/>
              <a:buFont typeface="Amazon Ember"/>
              <a:buChar char="•"/>
              <a:tabLst/>
              <a:defRPr/>
            </a:pPr>
            <a:r>
              <a:rPr kumimoji="0" lang="pt-BR"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Automation</a:t>
            </a:r>
            <a:endParaRPr kumimoji="0" lang="en-US" sz="26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191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184993"/>
            <a:ext cx="543991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 security: Controllability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ar-EG" sz="3600" b="1" dirty="0">
                <a:solidFill>
                  <a:srgbClr val="8E5A6D"/>
                </a:solidFill>
                <a:latin typeface="Times New Roman" panose="02020603050405020304" pitchFamily="18" charset="0"/>
                <a:cs typeface="Times New Roman" panose="02020603050405020304" pitchFamily="18" charset="0"/>
              </a:rPr>
              <a:t>6</a:t>
            </a:r>
            <a:endParaRPr lang="en-US" sz="3600" b="1" dirty="0">
              <a:solidFill>
                <a:srgbClr val="8E5A6D"/>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11">
            <a:extLst>
              <a:ext uri="{FF2B5EF4-FFF2-40B4-BE49-F238E27FC236}">
                <a16:creationId xmlns:a16="http://schemas.microsoft.com/office/drawing/2014/main" id="{0FFCD4D6-56D4-0DA1-3EAD-FDFEDF20A7C3}"/>
              </a:ext>
            </a:extLst>
          </p:cNvPr>
          <p:cNvSpPr txBox="1">
            <a:spLocks/>
          </p:cNvSpPr>
          <p:nvPr/>
        </p:nvSpPr>
        <p:spPr>
          <a:xfrm>
            <a:off x="594982" y="1878713"/>
            <a:ext cx="11358667" cy="45655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sz="2200" dirty="0">
                <a:latin typeface="Times New Roman" panose="02020603050405020304" pitchFamily="18" charset="0"/>
                <a:cs typeface="Times New Roman" panose="02020603050405020304" pitchFamily="18" charset="0"/>
              </a:rPr>
              <a:t>Can I effectively manage users?</a:t>
            </a:r>
          </a:p>
          <a:p>
            <a:pPr>
              <a:spcAft>
                <a:spcPts val="1800"/>
              </a:spcAft>
            </a:pPr>
            <a:r>
              <a:rPr lang="en-US" sz="2200" dirty="0">
                <a:latin typeface="Times New Roman" panose="02020603050405020304" pitchFamily="18" charset="0"/>
                <a:cs typeface="Times New Roman" panose="02020603050405020304" pitchFamily="18" charset="0"/>
              </a:rPr>
              <a:t>How can I provide temporary credentials?</a:t>
            </a:r>
          </a:p>
          <a:p>
            <a:pPr>
              <a:spcAft>
                <a:spcPts val="1800"/>
              </a:spcAft>
            </a:pPr>
            <a:r>
              <a:rPr lang="en-US" sz="2200" dirty="0">
                <a:latin typeface="Times New Roman" panose="02020603050405020304" pitchFamily="18" charset="0"/>
                <a:cs typeface="Times New Roman" panose="02020603050405020304" pitchFamily="18" charset="0"/>
              </a:rPr>
              <a:t>Can I use my own keys?</a:t>
            </a:r>
          </a:p>
        </p:txBody>
      </p:sp>
      <p:sp>
        <p:nvSpPr>
          <p:cNvPr id="8" name="TextBox 7">
            <a:extLst>
              <a:ext uri="{FF2B5EF4-FFF2-40B4-BE49-F238E27FC236}">
                <a16:creationId xmlns:a16="http://schemas.microsoft.com/office/drawing/2014/main" id="{AAB573EE-DF3C-8C2B-8ECB-56F25413BAF2}"/>
              </a:ext>
              <a:ext uri="{C183D7F6-B498-43B3-948B-1728B52AA6E4}">
                <adec:decorative xmlns:adec="http://schemas.microsoft.com/office/drawing/2017/decorative" val="1"/>
              </a:ext>
            </a:extLst>
          </p:cNvPr>
          <p:cNvSpPr txBox="1"/>
          <p:nvPr/>
        </p:nvSpPr>
        <p:spPr>
          <a:xfrm>
            <a:off x="8827586" y="2426643"/>
            <a:ext cx="3088881" cy="646331"/>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AWS Identity and Access Management (IAM)</a:t>
            </a:r>
          </a:p>
        </p:txBody>
      </p:sp>
      <p:pic>
        <p:nvPicPr>
          <p:cNvPr id="15" name="Graphic 14">
            <a:extLst>
              <a:ext uri="{FF2B5EF4-FFF2-40B4-BE49-F238E27FC236}">
                <a16:creationId xmlns:a16="http://schemas.microsoft.com/office/drawing/2014/main" id="{AC432586-A5FD-3B13-B50B-E4AD5D7FD85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38285" y="1339391"/>
            <a:ext cx="1104485" cy="1104485"/>
          </a:xfrm>
          <a:prstGeom prst="rect">
            <a:avLst/>
          </a:prstGeom>
        </p:spPr>
      </p:pic>
      <p:sp>
        <p:nvSpPr>
          <p:cNvPr id="16" name="Rectangle 15">
            <a:extLst>
              <a:ext uri="{FF2B5EF4-FFF2-40B4-BE49-F238E27FC236}">
                <a16:creationId xmlns:a16="http://schemas.microsoft.com/office/drawing/2014/main" id="{18AC6B8C-4885-7E3C-5D1A-F062C2881BF0}"/>
              </a:ext>
            </a:extLst>
          </p:cNvPr>
          <p:cNvSpPr/>
          <p:nvPr/>
        </p:nvSpPr>
        <p:spPr>
          <a:xfrm>
            <a:off x="439334" y="3795231"/>
            <a:ext cx="11343957" cy="2308324"/>
          </a:xfrm>
          <a:prstGeom prst="rect">
            <a:avLst/>
          </a:prstGeom>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AWS IAM service helps you securely control access to AWS resources for your users. Use IAM to control who can use your AWS resources (</a:t>
            </a:r>
            <a:r>
              <a:rPr lang="en-US" dirty="0">
                <a:solidFill>
                  <a:srgbClr val="00B0F0"/>
                </a:solidFill>
                <a:latin typeface="Times New Roman" panose="02020603050405020304" pitchFamily="18" charset="0"/>
                <a:cs typeface="Times New Roman" panose="02020603050405020304" pitchFamily="18" charset="0"/>
              </a:rPr>
              <a:t>authentication</a:t>
            </a:r>
            <a:r>
              <a:rPr lang="en-US" dirty="0">
                <a:latin typeface="Times New Roman" panose="02020603050405020304" pitchFamily="18" charset="0"/>
                <a:cs typeface="Times New Roman" panose="02020603050405020304" pitchFamily="18" charset="0"/>
              </a:rPr>
              <a:t>), what resources they can use, and in what ways (</a:t>
            </a:r>
            <a:r>
              <a:rPr lang="en-US" dirty="0">
                <a:solidFill>
                  <a:srgbClr val="00B0F0"/>
                </a:solidFill>
                <a:latin typeface="Times New Roman" panose="02020603050405020304" pitchFamily="18" charset="0"/>
                <a:cs typeface="Times New Roman" panose="02020603050405020304" pitchFamily="18" charset="0"/>
              </a:rPr>
              <a:t>authorization</a:t>
            </a:r>
            <a:r>
              <a:rPr lang="en-US" dirty="0">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You can use the AWS Security Token Service (</a:t>
            </a:r>
            <a:r>
              <a:rPr lang="en-US" dirty="0">
                <a:solidFill>
                  <a:srgbClr val="00B0F0"/>
                </a:solidFill>
                <a:latin typeface="Times New Roman" panose="02020603050405020304" pitchFamily="18" charset="0"/>
                <a:cs typeface="Times New Roman" panose="02020603050405020304" pitchFamily="18" charset="0"/>
              </a:rPr>
              <a:t>AWS STS</a:t>
            </a:r>
            <a:r>
              <a:rPr lang="en-US" dirty="0">
                <a:latin typeface="Times New Roman" panose="02020603050405020304" pitchFamily="18" charset="0"/>
                <a:cs typeface="Times New Roman" panose="02020603050405020304" pitchFamily="18" charset="0"/>
              </a:rPr>
              <a:t>) to create and provide trusted users with </a:t>
            </a:r>
            <a:r>
              <a:rPr lang="en-US" dirty="0">
                <a:solidFill>
                  <a:srgbClr val="00B0F0"/>
                </a:solidFill>
                <a:latin typeface="Times New Roman" panose="02020603050405020304" pitchFamily="18" charset="0"/>
                <a:cs typeface="Times New Roman" panose="02020603050405020304" pitchFamily="18" charset="0"/>
              </a:rPr>
              <a:t>temporary security credentials </a:t>
            </a:r>
            <a:r>
              <a:rPr lang="en-US" dirty="0">
                <a:latin typeface="Times New Roman" panose="02020603050405020304" pitchFamily="18" charset="0"/>
                <a:cs typeface="Times New Roman" panose="02020603050405020304" pitchFamily="18" charset="0"/>
              </a:rPr>
              <a:t>that can control access to your AWS resources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With </a:t>
            </a:r>
            <a:r>
              <a:rPr lang="en-US" dirty="0">
                <a:solidFill>
                  <a:srgbClr val="00B0F0"/>
                </a:solidFill>
                <a:latin typeface="Times New Roman" panose="02020603050405020304" pitchFamily="18" charset="0"/>
                <a:cs typeface="Times New Roman" panose="02020603050405020304" pitchFamily="18" charset="0"/>
              </a:rPr>
              <a:t>AWS </a:t>
            </a:r>
            <a:r>
              <a:rPr lang="en-US" dirty="0" err="1">
                <a:solidFill>
                  <a:srgbClr val="00B0F0"/>
                </a:solidFill>
                <a:latin typeface="Times New Roman" panose="02020603050405020304" pitchFamily="18" charset="0"/>
                <a:cs typeface="Times New Roman" panose="02020603050405020304" pitchFamily="18" charset="0"/>
              </a:rPr>
              <a:t>CloudHSM</a:t>
            </a:r>
            <a:r>
              <a:rPr lang="en-US" dirty="0">
                <a:latin typeface="Times New Roman" panose="02020603050405020304" pitchFamily="18" charset="0"/>
                <a:cs typeface="Times New Roman" panose="02020603050405020304" pitchFamily="18" charset="0"/>
              </a:rPr>
              <a:t>, you can protect your encryption keys within hardware security modules (HSMs) that are designed and validated to government standards for secure key management. You can securely generate, store, and manage the cryptographic keys used for data encryption in a way that ensures that only you have access to the keys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0951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747087" y="1078339"/>
            <a:ext cx="543991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 security: Visibility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ar-EG" sz="3600" b="1" dirty="0">
                <a:solidFill>
                  <a:srgbClr val="8E5A6D"/>
                </a:solidFill>
                <a:latin typeface="Times New Roman" panose="02020603050405020304" pitchFamily="18" charset="0"/>
                <a:cs typeface="Times New Roman" panose="02020603050405020304" pitchFamily="18" charset="0"/>
              </a:rPr>
              <a:t>6</a:t>
            </a:r>
            <a:endParaRPr lang="en-US" sz="3600" b="1" dirty="0">
              <a:solidFill>
                <a:srgbClr val="8E5A6D"/>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2" name="TextBox 21">
            <a:extLst>
              <a:ext uri="{FF2B5EF4-FFF2-40B4-BE49-F238E27FC236}">
                <a16:creationId xmlns:a16="http://schemas.microsoft.com/office/drawing/2014/main" id="{852ABAC1-D9B8-0BF0-2D93-FC9775743433}"/>
              </a:ext>
              <a:ext uri="{C183D7F6-B498-43B3-948B-1728B52AA6E4}">
                <adec:decorative xmlns:adec="http://schemas.microsoft.com/office/drawing/2017/decorative" val="1"/>
              </a:ext>
            </a:extLst>
          </p:cNvPr>
          <p:cNvSpPr txBox="1"/>
          <p:nvPr/>
        </p:nvSpPr>
        <p:spPr>
          <a:xfrm>
            <a:off x="9078690" y="3620737"/>
            <a:ext cx="2301904"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AWS Config</a:t>
            </a:r>
          </a:p>
        </p:txBody>
      </p:sp>
      <p:pic>
        <p:nvPicPr>
          <p:cNvPr id="23" name="Graphic 22">
            <a:extLst>
              <a:ext uri="{FF2B5EF4-FFF2-40B4-BE49-F238E27FC236}">
                <a16:creationId xmlns:a16="http://schemas.microsoft.com/office/drawing/2014/main" id="{27D83A4A-FD41-DF3E-670D-263C1DD5149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77400" y="2324515"/>
            <a:ext cx="1104485" cy="1104485"/>
          </a:xfrm>
          <a:prstGeom prst="rect">
            <a:avLst/>
          </a:prstGeom>
        </p:spPr>
      </p:pic>
      <p:sp>
        <p:nvSpPr>
          <p:cNvPr id="24" name="Rectangle 23">
            <a:extLst>
              <a:ext uri="{FF2B5EF4-FFF2-40B4-BE49-F238E27FC236}">
                <a16:creationId xmlns:a16="http://schemas.microsoft.com/office/drawing/2014/main" id="{FD55D1D4-36D4-DE38-9609-631DFD3FA02F}"/>
              </a:ext>
            </a:extLst>
          </p:cNvPr>
          <p:cNvSpPr/>
          <p:nvPr/>
        </p:nvSpPr>
        <p:spPr>
          <a:xfrm>
            <a:off x="543684" y="4416827"/>
            <a:ext cx="8792308" cy="1200329"/>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by using </a:t>
            </a:r>
            <a:r>
              <a:rPr lang="en-US" dirty="0">
                <a:solidFill>
                  <a:srgbClr val="00B0F0"/>
                </a:solidFill>
                <a:latin typeface="Times New Roman" panose="02020603050405020304" pitchFamily="18" charset="0"/>
                <a:cs typeface="Times New Roman" panose="02020603050405020304" pitchFamily="18" charset="0"/>
              </a:rPr>
              <a:t>AWS </a:t>
            </a:r>
            <a:r>
              <a:rPr lang="en-US" dirty="0" err="1">
                <a:solidFill>
                  <a:srgbClr val="00B0F0"/>
                </a:solidFill>
                <a:latin typeface="Times New Roman" panose="02020603050405020304" pitchFamily="18" charset="0"/>
                <a:cs typeface="Times New Roman" panose="02020603050405020304" pitchFamily="18" charset="0"/>
              </a:rPr>
              <a:t>Config</a:t>
            </a:r>
            <a:r>
              <a:rPr lang="en-US" dirty="0">
                <a:latin typeface="Times New Roman" panose="02020603050405020304" pitchFamily="18" charset="0"/>
                <a:cs typeface="Times New Roman" panose="02020603050405020304" pitchFamily="18" charset="0"/>
              </a:rPr>
              <a:t>, you can:</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Discover existing AWS resources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Export a complete inventory of your AWS resources with all configuration details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how a resource was configured at any point in time. </a:t>
            </a:r>
          </a:p>
        </p:txBody>
      </p:sp>
      <p:sp>
        <p:nvSpPr>
          <p:cNvPr id="30" name="Content Placeholder 11">
            <a:extLst>
              <a:ext uri="{FF2B5EF4-FFF2-40B4-BE49-F238E27FC236}">
                <a16:creationId xmlns:a16="http://schemas.microsoft.com/office/drawing/2014/main" id="{DC4CC1D8-E1B1-ABEE-0646-E5FDEC3CCE2A}"/>
              </a:ext>
            </a:extLst>
          </p:cNvPr>
          <p:cNvSpPr txBox="1">
            <a:spLocks/>
          </p:cNvSpPr>
          <p:nvPr/>
        </p:nvSpPr>
        <p:spPr>
          <a:xfrm>
            <a:off x="543684" y="1588264"/>
            <a:ext cx="11409966" cy="48464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sz="2600" dirty="0">
                <a:latin typeface="Times New Roman" panose="02020603050405020304" pitchFamily="18" charset="0"/>
                <a:cs typeface="Times New Roman" panose="02020603050405020304" pitchFamily="18" charset="0"/>
              </a:rPr>
              <a:t>What is in my environment?</a:t>
            </a:r>
          </a:p>
          <a:p>
            <a:pPr>
              <a:spcAft>
                <a:spcPts val="1800"/>
              </a:spcAft>
            </a:pPr>
            <a:r>
              <a:rPr lang="en-US" sz="2600" dirty="0">
                <a:latin typeface="Times New Roman" panose="02020603050405020304" pitchFamily="18" charset="0"/>
                <a:cs typeface="Times New Roman" panose="02020603050405020304" pitchFamily="18" charset="0"/>
              </a:rPr>
              <a:t>What impact did a particular action have?</a:t>
            </a:r>
          </a:p>
          <a:p>
            <a:pPr>
              <a:spcAft>
                <a:spcPts val="1800"/>
              </a:spcAft>
            </a:pPr>
            <a:r>
              <a:rPr lang="en-US" sz="2600" dirty="0">
                <a:latin typeface="Times New Roman" panose="02020603050405020304" pitchFamily="18" charset="0"/>
                <a:cs typeface="Times New Roman" panose="02020603050405020304" pitchFamily="18" charset="0"/>
              </a:rPr>
              <a:t>What has changed?</a:t>
            </a:r>
          </a:p>
          <a:p>
            <a:pPr>
              <a:spcAft>
                <a:spcPts val="1800"/>
              </a:spcAft>
            </a:pPr>
            <a:r>
              <a:rPr lang="en-US" sz="2600" dirty="0">
                <a:latin typeface="Times New Roman" panose="02020603050405020304" pitchFamily="18" charset="0"/>
                <a:cs typeface="Times New Roman" panose="02020603050405020304" pitchFamily="18" charset="0"/>
              </a:rPr>
              <a:t>Where is the evidence?</a:t>
            </a:r>
          </a:p>
        </p:txBody>
      </p:sp>
    </p:spTree>
    <p:extLst>
      <p:ext uri="{BB962C8B-B14F-4D97-AF65-F5344CB8AC3E}">
        <p14:creationId xmlns:p14="http://schemas.microsoft.com/office/powerpoint/2010/main" val="3391850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747087" y="1078339"/>
            <a:ext cx="543991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 security: Visibility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ar-EG" sz="3600" b="1" dirty="0">
                <a:solidFill>
                  <a:srgbClr val="8E5A6D"/>
                </a:solidFill>
                <a:latin typeface="Times New Roman" panose="02020603050405020304" pitchFamily="18" charset="0"/>
                <a:cs typeface="Times New Roman" panose="02020603050405020304" pitchFamily="18" charset="0"/>
              </a:rPr>
              <a:t>6</a:t>
            </a:r>
            <a:endParaRPr lang="en-US" sz="3600" b="1" dirty="0">
              <a:solidFill>
                <a:srgbClr val="8E5A6D"/>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in the AWS Cloud</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11">
            <a:extLst>
              <a:ext uri="{FF2B5EF4-FFF2-40B4-BE49-F238E27FC236}">
                <a16:creationId xmlns:a16="http://schemas.microsoft.com/office/drawing/2014/main" id="{31765AC9-83C6-1F7A-5570-63C8E5B46E46}"/>
              </a:ext>
            </a:extLst>
          </p:cNvPr>
          <p:cNvSpPr txBox="1">
            <a:spLocks/>
          </p:cNvSpPr>
          <p:nvPr/>
        </p:nvSpPr>
        <p:spPr>
          <a:xfrm>
            <a:off x="365760" y="2078182"/>
            <a:ext cx="11587890" cy="43565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sz="2600" dirty="0">
                <a:latin typeface="Times New Roman" panose="02020603050405020304" pitchFamily="18" charset="0"/>
                <a:cs typeface="Times New Roman" panose="02020603050405020304" pitchFamily="18" charset="0"/>
              </a:rPr>
              <a:t>How do I ensure high availability?</a:t>
            </a:r>
          </a:p>
          <a:p>
            <a:pPr>
              <a:spcAft>
                <a:spcPts val="1800"/>
              </a:spcAft>
            </a:pPr>
            <a:r>
              <a:rPr lang="en-US" sz="2600" dirty="0">
                <a:latin typeface="Times New Roman" panose="02020603050405020304" pitchFamily="18" charset="0"/>
                <a:cs typeface="Times New Roman" panose="02020603050405020304" pitchFamily="18" charset="0"/>
              </a:rPr>
              <a:t>Can I automatically deploy applications with security and compliance-related settings?</a:t>
            </a:r>
          </a:p>
          <a:p>
            <a:pPr>
              <a:spcAft>
                <a:spcPts val="1800"/>
              </a:spcAft>
            </a:pPr>
            <a:r>
              <a:rPr lang="en-US" sz="2600" dirty="0">
                <a:latin typeface="Times New Roman" panose="02020603050405020304" pitchFamily="18" charset="0"/>
                <a:cs typeface="Times New Roman" panose="02020603050405020304" pitchFamily="18" charset="0"/>
              </a:rPr>
              <a:t>How can I apply security checks in a reproducible manner?</a:t>
            </a:r>
          </a:p>
        </p:txBody>
      </p:sp>
      <p:sp>
        <p:nvSpPr>
          <p:cNvPr id="8" name="TextBox 7">
            <a:extLst>
              <a:ext uri="{FF2B5EF4-FFF2-40B4-BE49-F238E27FC236}">
                <a16:creationId xmlns:a16="http://schemas.microsoft.com/office/drawing/2014/main" id="{A9A208E2-39DD-B580-ADD3-21A4C4B1005B}"/>
              </a:ext>
              <a:ext uri="{C183D7F6-B498-43B3-948B-1728B52AA6E4}">
                <adec:decorative xmlns:adec="http://schemas.microsoft.com/office/drawing/2017/decorative" val="1"/>
              </a:ext>
            </a:extLst>
          </p:cNvPr>
          <p:cNvSpPr txBox="1"/>
          <p:nvPr/>
        </p:nvSpPr>
        <p:spPr>
          <a:xfrm>
            <a:off x="9288707" y="5090330"/>
            <a:ext cx="2545700" cy="369332"/>
          </a:xfrm>
          <a:prstGeom prst="rect">
            <a:avLst/>
          </a:prstGeom>
          <a:noFill/>
        </p:spPr>
        <p:txBody>
          <a:bodyPr wrap="square" rtlCol="0">
            <a:spAutoFit/>
          </a:bodyPr>
          <a:lstStyle/>
          <a:p>
            <a:pPr algn="ctr"/>
            <a:r>
              <a:rPr lang="en-US" b="1" dirty="0"/>
              <a:t>AWS CloudFormation</a:t>
            </a:r>
          </a:p>
        </p:txBody>
      </p:sp>
      <p:pic>
        <p:nvPicPr>
          <p:cNvPr id="15" name="Graphic 14">
            <a:extLst>
              <a:ext uri="{FF2B5EF4-FFF2-40B4-BE49-F238E27FC236}">
                <a16:creationId xmlns:a16="http://schemas.microsoft.com/office/drawing/2014/main" id="{0782745B-5EF3-76EF-AA5D-A992AD5964F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59140" y="4092057"/>
            <a:ext cx="1104485" cy="909295"/>
          </a:xfrm>
          <a:prstGeom prst="rect">
            <a:avLst/>
          </a:prstGeom>
        </p:spPr>
      </p:pic>
    </p:spTree>
    <p:extLst>
      <p:ext uri="{BB962C8B-B14F-4D97-AF65-F5344CB8AC3E}">
        <p14:creationId xmlns:p14="http://schemas.microsoft.com/office/powerpoint/2010/main" val="4081497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Security design principles</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19868951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70999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Apply the principle of least privilege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3" name="Picture 2">
            <a:extLst>
              <a:ext uri="{FF2B5EF4-FFF2-40B4-BE49-F238E27FC236}">
                <a16:creationId xmlns:a16="http://schemas.microsoft.com/office/drawing/2014/main" id="{12BCD3ED-356E-1068-BACB-8EDDD2F2E5D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241570" y="2030271"/>
            <a:ext cx="1998154" cy="2763405"/>
          </a:xfrm>
          <a:prstGeom prst="rect">
            <a:avLst/>
          </a:prstGeom>
        </p:spPr>
      </p:pic>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9" y="2716676"/>
            <a:ext cx="5895764"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pt-BR" dirty="0">
                <a:solidFill>
                  <a:schemeClr val="tx2"/>
                </a:solidFill>
                <a:latin typeface="Times New Roman" panose="02020603050405020304" pitchFamily="18" charset="0"/>
                <a:cs typeface="Times New Roman" panose="02020603050405020304" pitchFamily="18" charset="0"/>
              </a:rPr>
              <a:t>Grant access as needed</a:t>
            </a:r>
          </a:p>
          <a:p>
            <a:pPr>
              <a:buFont typeface="Arial" panose="020B0604020202020204" pitchFamily="34" charset="0"/>
              <a:buChar char="•"/>
            </a:pPr>
            <a:r>
              <a:rPr lang="pt-BR" dirty="0">
                <a:solidFill>
                  <a:schemeClr val="tx2"/>
                </a:solidFill>
                <a:latin typeface="Times New Roman" panose="02020603050405020304" pitchFamily="18" charset="0"/>
                <a:cs typeface="Times New Roman" panose="02020603050405020304" pitchFamily="18" charset="0"/>
              </a:rPr>
              <a:t>Enforce separation of duties</a:t>
            </a:r>
          </a:p>
          <a:p>
            <a:pPr>
              <a:buFont typeface="Arial" panose="020B0604020202020204" pitchFamily="34" charset="0"/>
              <a:buChar char="•"/>
            </a:pPr>
            <a:r>
              <a:rPr lang="pt-BR" dirty="0">
                <a:solidFill>
                  <a:schemeClr val="tx2"/>
                </a:solidFill>
                <a:latin typeface="Times New Roman" panose="02020603050405020304" pitchFamily="18" charset="0"/>
                <a:cs typeface="Times New Roman" panose="02020603050405020304" pitchFamily="18" charset="0"/>
              </a:rPr>
              <a:t>Avoid long-term credentials</a:t>
            </a:r>
          </a:p>
        </p:txBody>
      </p:sp>
      <p:pic>
        <p:nvPicPr>
          <p:cNvPr id="17" name="Picture 16" descr="Security principle 1 of 7.">
            <a:extLst>
              <a:ext uri="{FF2B5EF4-FFF2-40B4-BE49-F238E27FC236}">
                <a16:creationId xmlns:a16="http://schemas.microsoft.com/office/drawing/2014/main" id="{4E66B3D1-3D24-1047-F24E-3C658197CDB1}"/>
              </a:ext>
            </a:extLst>
          </p:cNvPr>
          <p:cNvPicPr>
            <a:picLocks noChangeAspect="1"/>
          </p:cNvPicPr>
          <p:nvPr/>
        </p:nvPicPr>
        <p:blipFill>
          <a:blip r:embed="rId6"/>
          <a:stretch>
            <a:fillRect/>
          </a:stretch>
        </p:blipFill>
        <p:spPr>
          <a:xfrm>
            <a:off x="3239724" y="4883777"/>
            <a:ext cx="5596613" cy="719390"/>
          </a:xfrm>
          <a:prstGeom prst="rect">
            <a:avLst/>
          </a:prstGeom>
        </p:spPr>
      </p:pic>
    </p:spTree>
    <p:extLst>
      <p:ext uri="{BB962C8B-B14F-4D97-AF65-F5344CB8AC3E}">
        <p14:creationId xmlns:p14="http://schemas.microsoft.com/office/powerpoint/2010/main" val="19865154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70999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 </a:t>
            </a:r>
            <a:r>
              <a:rPr lang="pt-BR" dirty="0">
                <a:latin typeface="Times New Roman" panose="02020603050405020304" pitchFamily="18" charset="0"/>
                <a:cs typeface="Times New Roman" panose="02020603050405020304" pitchFamily="18" charset="0"/>
              </a:rPr>
              <a:t>Enable traceability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9" y="2716676"/>
            <a:ext cx="5895764"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Monitor actions and changes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logs and metrics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Audit your cloud resources</a:t>
            </a:r>
          </a:p>
        </p:txBody>
      </p:sp>
      <p:pic>
        <p:nvPicPr>
          <p:cNvPr id="15" name="Picture 14">
            <a:extLst>
              <a:ext uri="{FF2B5EF4-FFF2-40B4-BE49-F238E27FC236}">
                <a16:creationId xmlns:a16="http://schemas.microsoft.com/office/drawing/2014/main" id="{60A17BD7-E131-0A17-B9BF-D2D2F927829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10931" y="2084124"/>
            <a:ext cx="2404513" cy="2556293"/>
          </a:xfrm>
          <a:prstGeom prst="rect">
            <a:avLst/>
          </a:prstGeom>
        </p:spPr>
      </p:pic>
      <p:pic>
        <p:nvPicPr>
          <p:cNvPr id="16" name="Picture 15" descr="Security principle 2 of 7.">
            <a:extLst>
              <a:ext uri="{FF2B5EF4-FFF2-40B4-BE49-F238E27FC236}">
                <a16:creationId xmlns:a16="http://schemas.microsoft.com/office/drawing/2014/main" id="{1FD7E856-108C-6C74-C752-2A57ABC7396F}"/>
              </a:ext>
            </a:extLst>
          </p:cNvPr>
          <p:cNvPicPr>
            <a:picLocks noChangeAspect="1"/>
          </p:cNvPicPr>
          <p:nvPr/>
        </p:nvPicPr>
        <p:blipFill>
          <a:blip r:embed="rId6"/>
          <a:stretch>
            <a:fillRect/>
          </a:stretch>
        </p:blipFill>
        <p:spPr>
          <a:xfrm>
            <a:off x="3267214" y="5029200"/>
            <a:ext cx="5596613" cy="719390"/>
          </a:xfrm>
          <a:prstGeom prst="rect">
            <a:avLst/>
          </a:prstGeom>
        </p:spPr>
      </p:pic>
    </p:spTree>
    <p:extLst>
      <p:ext uri="{BB962C8B-B14F-4D97-AF65-F5344CB8AC3E}">
        <p14:creationId xmlns:p14="http://schemas.microsoft.com/office/powerpoint/2010/main" val="1816464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70999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Secure all layers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9" y="2716676"/>
            <a:ext cx="5895764"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a defense in depth approach</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different AWS services</a:t>
            </a:r>
          </a:p>
        </p:txBody>
      </p:sp>
      <p:pic>
        <p:nvPicPr>
          <p:cNvPr id="3" name="Picture 2">
            <a:extLst>
              <a:ext uri="{FF2B5EF4-FFF2-40B4-BE49-F238E27FC236}">
                <a16:creationId xmlns:a16="http://schemas.microsoft.com/office/drawing/2014/main" id="{C6989365-9ABB-A86A-D4D1-7DF94DEDCCE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56667" y="2035233"/>
            <a:ext cx="2833508" cy="2415309"/>
          </a:xfrm>
          <a:prstGeom prst="rect">
            <a:avLst/>
          </a:prstGeom>
        </p:spPr>
      </p:pic>
      <p:pic>
        <p:nvPicPr>
          <p:cNvPr id="17" name="Picture 16" descr="Security principle 3 of 7.">
            <a:extLst>
              <a:ext uri="{FF2B5EF4-FFF2-40B4-BE49-F238E27FC236}">
                <a16:creationId xmlns:a16="http://schemas.microsoft.com/office/drawing/2014/main" id="{9B037E9C-5D48-E836-D24A-30EE6C24DBD0}"/>
              </a:ext>
            </a:extLst>
          </p:cNvPr>
          <p:cNvPicPr>
            <a:picLocks noChangeAspect="1"/>
          </p:cNvPicPr>
          <p:nvPr/>
        </p:nvPicPr>
        <p:blipFill>
          <a:blip r:embed="rId6"/>
          <a:stretch>
            <a:fillRect/>
          </a:stretch>
        </p:blipFill>
        <p:spPr>
          <a:xfrm>
            <a:off x="3267214" y="5044440"/>
            <a:ext cx="5596613" cy="719390"/>
          </a:xfrm>
          <a:prstGeom prst="rect">
            <a:avLst/>
          </a:prstGeom>
        </p:spPr>
      </p:pic>
    </p:spTree>
    <p:extLst>
      <p:ext uri="{BB962C8B-B14F-4D97-AF65-F5344CB8AC3E}">
        <p14:creationId xmlns:p14="http://schemas.microsoft.com/office/powerpoint/2010/main" val="1015561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570999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Automate security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8" y="2716676"/>
            <a:ext cx="6828792"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Automate routine security tasks with APIs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Implement infrastructure as code</a:t>
            </a:r>
          </a:p>
        </p:txBody>
      </p:sp>
      <p:pic>
        <p:nvPicPr>
          <p:cNvPr id="15" name="Picture 14">
            <a:extLst>
              <a:ext uri="{FF2B5EF4-FFF2-40B4-BE49-F238E27FC236}">
                <a16:creationId xmlns:a16="http://schemas.microsoft.com/office/drawing/2014/main" id="{218C11EB-9551-F714-6203-D8BB482A267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89628" y="2156793"/>
            <a:ext cx="2634065" cy="2485790"/>
          </a:xfrm>
          <a:prstGeom prst="rect">
            <a:avLst/>
          </a:prstGeom>
        </p:spPr>
      </p:pic>
      <p:pic>
        <p:nvPicPr>
          <p:cNvPr id="16" name="Picture 15" descr="Security principle 4 of 7.">
            <a:extLst>
              <a:ext uri="{FF2B5EF4-FFF2-40B4-BE49-F238E27FC236}">
                <a16:creationId xmlns:a16="http://schemas.microsoft.com/office/drawing/2014/main" id="{11F48184-6A43-AD5D-F6EA-C775CB8D05BA}"/>
              </a:ext>
            </a:extLst>
          </p:cNvPr>
          <p:cNvPicPr>
            <a:picLocks noChangeAspect="1"/>
          </p:cNvPicPr>
          <p:nvPr/>
        </p:nvPicPr>
        <p:blipFill>
          <a:blip r:embed="rId6"/>
          <a:stretch>
            <a:fillRect/>
          </a:stretch>
        </p:blipFill>
        <p:spPr>
          <a:xfrm>
            <a:off x="3267214" y="5059680"/>
            <a:ext cx="5596613" cy="719390"/>
          </a:xfrm>
          <a:prstGeom prst="rect">
            <a:avLst/>
          </a:prstGeom>
        </p:spPr>
      </p:pic>
    </p:spTree>
    <p:extLst>
      <p:ext uri="{BB962C8B-B14F-4D97-AF65-F5344CB8AC3E}">
        <p14:creationId xmlns:p14="http://schemas.microsoft.com/office/powerpoint/2010/main" val="402205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Protect data in transit and data at rest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9" y="2716676"/>
            <a:ext cx="5895764"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encryption and access controls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Classify your data with tags</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Use VPN and TLS connections</a:t>
            </a:r>
          </a:p>
        </p:txBody>
      </p:sp>
      <p:grpSp>
        <p:nvGrpSpPr>
          <p:cNvPr id="23" name="Group 22">
            <a:extLst>
              <a:ext uri="{FF2B5EF4-FFF2-40B4-BE49-F238E27FC236}">
                <a16:creationId xmlns:a16="http://schemas.microsoft.com/office/drawing/2014/main" id="{490F7891-EA5A-2863-B4EC-C737EFF96B23}"/>
              </a:ext>
              <a:ext uri="{C183D7F6-B498-43B3-948B-1728B52AA6E4}">
                <adec:decorative xmlns:adec="http://schemas.microsoft.com/office/drawing/2017/decorative" val="1"/>
              </a:ext>
            </a:extLst>
          </p:cNvPr>
          <p:cNvGrpSpPr/>
          <p:nvPr/>
        </p:nvGrpSpPr>
        <p:grpSpPr>
          <a:xfrm>
            <a:off x="927795" y="2260660"/>
            <a:ext cx="2629159" cy="2159344"/>
            <a:chOff x="927795" y="2321620"/>
            <a:chExt cx="2629159" cy="2159344"/>
          </a:xfrm>
        </p:grpSpPr>
        <p:pic>
          <p:nvPicPr>
            <p:cNvPr id="24" name="Picture 23">
              <a:extLst>
                <a:ext uri="{FF2B5EF4-FFF2-40B4-BE49-F238E27FC236}">
                  <a16:creationId xmlns:a16="http://schemas.microsoft.com/office/drawing/2014/main" id="{71F2073B-3536-A09F-EC39-AA67D0F0C89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27795" y="2321620"/>
              <a:ext cx="2629159" cy="2159344"/>
            </a:xfrm>
            <a:prstGeom prst="rect">
              <a:avLst/>
            </a:prstGeom>
          </p:spPr>
        </p:pic>
        <p:sp>
          <p:nvSpPr>
            <p:cNvPr id="27" name="Oval 26">
              <a:extLst>
                <a:ext uri="{FF2B5EF4-FFF2-40B4-BE49-F238E27FC236}">
                  <a16:creationId xmlns:a16="http://schemas.microsoft.com/office/drawing/2014/main" id="{2C9579D9-5038-3B8E-A906-53B4ABF8500A}"/>
                </a:ext>
                <a:ext uri="{C183D7F6-B498-43B3-948B-1728B52AA6E4}">
                  <adec:decorative xmlns:adec="http://schemas.microsoft.com/office/drawing/2017/decorative" val="1"/>
                </a:ext>
              </a:extLst>
            </p:cNvPr>
            <p:cNvSpPr/>
            <p:nvPr/>
          </p:nvSpPr>
          <p:spPr>
            <a:xfrm>
              <a:off x="1660483" y="2966592"/>
              <a:ext cx="683876" cy="66885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a:extLst>
                <a:ext uri="{FF2B5EF4-FFF2-40B4-BE49-F238E27FC236}">
                  <a16:creationId xmlns:a16="http://schemas.microsoft.com/office/drawing/2014/main" id="{F16ED1B3-9FA8-999A-F81F-9E2AD6980FF0}"/>
                </a:ext>
                <a:ext uri="{C183D7F6-B498-43B3-948B-1728B52AA6E4}">
                  <adec:decorative xmlns:adec="http://schemas.microsoft.com/office/drawing/2017/decorative" val="1"/>
                </a:ext>
              </a:extLst>
            </p:cNvPr>
            <p:cNvPicPr>
              <a:picLocks noChangeAspect="1"/>
            </p:cNvPicPr>
            <p:nvPr/>
          </p:nvPicPr>
          <p:blipFill rotWithShape="1">
            <a:blip r:embed="rId6">
              <a:biLevel thresh="75000"/>
            </a:blip>
            <a:srcRect t="23005" r="9486" b="12834"/>
            <a:stretch/>
          </p:blipFill>
          <p:spPr>
            <a:xfrm>
              <a:off x="1641555" y="3192859"/>
              <a:ext cx="702804" cy="216317"/>
            </a:xfrm>
            <a:prstGeom prst="rect">
              <a:avLst/>
            </a:prstGeom>
          </p:spPr>
        </p:pic>
        <p:sp>
          <p:nvSpPr>
            <p:cNvPr id="29" name="Rectangle 28">
              <a:extLst>
                <a:ext uri="{FF2B5EF4-FFF2-40B4-BE49-F238E27FC236}">
                  <a16:creationId xmlns:a16="http://schemas.microsoft.com/office/drawing/2014/main" id="{D6BA7675-E4BB-ECBF-3EF5-FA1DFDF1F87D}"/>
                </a:ext>
                <a:ext uri="{C183D7F6-B498-43B3-948B-1728B52AA6E4}">
                  <adec:decorative xmlns:adec="http://schemas.microsoft.com/office/drawing/2017/decorative" val="1"/>
                </a:ext>
              </a:extLst>
            </p:cNvPr>
            <p:cNvSpPr/>
            <p:nvPr/>
          </p:nvSpPr>
          <p:spPr>
            <a:xfrm>
              <a:off x="1301489" y="3192859"/>
              <a:ext cx="143584" cy="216317"/>
            </a:xfrm>
            <a:prstGeom prst="rect">
              <a:avLst/>
            </a:prstGeom>
            <a:solidFill>
              <a:srgbClr val="FF6D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0" name="Picture 29" descr="Security principle 5 of 7.">
            <a:extLst>
              <a:ext uri="{FF2B5EF4-FFF2-40B4-BE49-F238E27FC236}">
                <a16:creationId xmlns:a16="http://schemas.microsoft.com/office/drawing/2014/main" id="{CE86E498-2DD4-58E7-DEC7-8370FA72D257}"/>
              </a:ext>
            </a:extLst>
          </p:cNvPr>
          <p:cNvPicPr>
            <a:picLocks noChangeAspect="1"/>
          </p:cNvPicPr>
          <p:nvPr/>
        </p:nvPicPr>
        <p:blipFill>
          <a:blip r:embed="rId7"/>
          <a:stretch>
            <a:fillRect/>
          </a:stretch>
        </p:blipFill>
        <p:spPr>
          <a:xfrm>
            <a:off x="3251974" y="4968240"/>
            <a:ext cx="5596613" cy="719390"/>
          </a:xfrm>
          <a:prstGeom prst="rect">
            <a:avLst/>
          </a:prstGeom>
        </p:spPr>
      </p:pic>
    </p:spTree>
    <p:extLst>
      <p:ext uri="{BB962C8B-B14F-4D97-AF65-F5344CB8AC3E}">
        <p14:creationId xmlns:p14="http://schemas.microsoft.com/office/powerpoint/2010/main" val="3381745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8" y="132505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Prepare for security events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3" name="Graphic 2">
            <a:extLst>
              <a:ext uri="{FF2B5EF4-FFF2-40B4-BE49-F238E27FC236}">
                <a16:creationId xmlns:a16="http://schemas.microsoft.com/office/drawing/2014/main" id="{CCF07A39-F0D0-5303-7F19-6C692015D873}"/>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67465" y="2390090"/>
            <a:ext cx="2146369" cy="2146369"/>
          </a:xfrm>
          <a:prstGeom prst="rect">
            <a:avLst/>
          </a:prstGeom>
        </p:spPr>
      </p:pic>
      <p:sp>
        <p:nvSpPr>
          <p:cNvPr id="15" name="Content Placeholder 5">
            <a:extLst>
              <a:ext uri="{FF2B5EF4-FFF2-40B4-BE49-F238E27FC236}">
                <a16:creationId xmlns:a16="http://schemas.microsoft.com/office/drawing/2014/main" id="{5063F931-38FC-5C37-FEB4-F60F2A1429DA}"/>
              </a:ext>
            </a:extLst>
          </p:cNvPr>
          <p:cNvSpPr txBox="1">
            <a:spLocks/>
          </p:cNvSpPr>
          <p:nvPr/>
        </p:nvSpPr>
        <p:spPr>
          <a:xfrm>
            <a:off x="3840480" y="2651760"/>
            <a:ext cx="7113776" cy="1507126"/>
          </a:xfrm>
          <a:prstGeom prst="rect">
            <a:avLst/>
          </a:prstGeom>
        </p:spPr>
        <p:txBody>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sz="2600" dirty="0">
                <a:solidFill>
                  <a:schemeClr val="tx2"/>
                </a:solidFill>
                <a:latin typeface="Times New Roman" panose="02020603050405020304" pitchFamily="18" charset="0"/>
                <a:cs typeface="Times New Roman" panose="02020603050405020304" pitchFamily="18" charset="0"/>
              </a:rPr>
              <a:t>Mitigate the impact of security incidents</a:t>
            </a:r>
          </a:p>
          <a:p>
            <a:pPr>
              <a:buFont typeface="Arial" panose="020B0604020202020204" pitchFamily="34" charset="0"/>
              <a:buChar char="•"/>
              <a:tabLst>
                <a:tab pos="8461375" algn="r"/>
              </a:tabLst>
            </a:pPr>
            <a:r>
              <a:rPr lang="en-US" sz="2600" dirty="0">
                <a:solidFill>
                  <a:schemeClr val="tx2"/>
                </a:solidFill>
                <a:latin typeface="Times New Roman" panose="02020603050405020304" pitchFamily="18" charset="0"/>
                <a:cs typeface="Times New Roman" panose="02020603050405020304" pitchFamily="18" charset="0"/>
              </a:rPr>
              <a:t>Create processes to isolate incidents and restore operations</a:t>
            </a:r>
          </a:p>
        </p:txBody>
      </p:sp>
      <p:pic>
        <p:nvPicPr>
          <p:cNvPr id="16" name="Picture 15" descr="Security principle 6 of 7.">
            <a:extLst>
              <a:ext uri="{FF2B5EF4-FFF2-40B4-BE49-F238E27FC236}">
                <a16:creationId xmlns:a16="http://schemas.microsoft.com/office/drawing/2014/main" id="{800858AC-7995-A01F-1985-8BE872912C8A}"/>
              </a:ext>
            </a:extLst>
          </p:cNvPr>
          <p:cNvPicPr>
            <a:picLocks noChangeAspect="1"/>
          </p:cNvPicPr>
          <p:nvPr/>
        </p:nvPicPr>
        <p:blipFill>
          <a:blip r:embed="rId7"/>
          <a:stretch>
            <a:fillRect/>
          </a:stretch>
        </p:blipFill>
        <p:spPr>
          <a:xfrm>
            <a:off x="3297693" y="4883777"/>
            <a:ext cx="5596613" cy="719390"/>
          </a:xfrm>
          <a:prstGeom prst="rect">
            <a:avLst/>
          </a:prstGeom>
        </p:spPr>
      </p:pic>
    </p:spTree>
    <p:extLst>
      <p:ext uri="{BB962C8B-B14F-4D97-AF65-F5344CB8AC3E}">
        <p14:creationId xmlns:p14="http://schemas.microsoft.com/office/powerpoint/2010/main" val="300847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Minimize the attack surface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Security design principles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ontent Placeholder 5">
            <a:extLst>
              <a:ext uri="{FF2B5EF4-FFF2-40B4-BE49-F238E27FC236}">
                <a16:creationId xmlns:a16="http://schemas.microsoft.com/office/drawing/2014/main" id="{75091218-9C88-08FC-B7CB-4A38BD250E4D}"/>
              </a:ext>
            </a:extLst>
          </p:cNvPr>
          <p:cNvSpPr txBox="1">
            <a:spLocks/>
          </p:cNvSpPr>
          <p:nvPr/>
        </p:nvSpPr>
        <p:spPr>
          <a:xfrm>
            <a:off x="3823968" y="2716676"/>
            <a:ext cx="6417311" cy="168599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Be ready to scale and absorb the attack</a:t>
            </a:r>
          </a:p>
          <a:p>
            <a:pPr>
              <a:buFont typeface="Arial" panose="020B0604020202020204" pitchFamily="34" charset="0"/>
              <a:buChar char="•"/>
              <a:tabLst>
                <a:tab pos="8461375" algn="r"/>
              </a:tabLst>
            </a:pPr>
            <a:r>
              <a:rPr lang="en-US" dirty="0">
                <a:solidFill>
                  <a:schemeClr val="tx2"/>
                </a:solidFill>
                <a:latin typeface="Times New Roman" panose="02020603050405020304" pitchFamily="18" charset="0"/>
                <a:cs typeface="Times New Roman" panose="02020603050405020304" pitchFamily="18" charset="0"/>
              </a:rPr>
              <a:t>Safeguard exposed resources</a:t>
            </a:r>
          </a:p>
        </p:txBody>
      </p:sp>
      <p:pic>
        <p:nvPicPr>
          <p:cNvPr id="18" name="Graphic 17">
            <a:extLst>
              <a:ext uri="{FF2B5EF4-FFF2-40B4-BE49-F238E27FC236}">
                <a16:creationId xmlns:a16="http://schemas.microsoft.com/office/drawing/2014/main" id="{B3730750-006E-9658-4FE0-83B474594BE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6119" y="2193171"/>
            <a:ext cx="2398643" cy="2398643"/>
          </a:xfrm>
          <a:prstGeom prst="rect">
            <a:avLst/>
          </a:prstGeom>
        </p:spPr>
      </p:pic>
      <p:pic>
        <p:nvPicPr>
          <p:cNvPr id="19" name="Picture 18" descr="Security principle 7 of 7.">
            <a:extLst>
              <a:ext uri="{FF2B5EF4-FFF2-40B4-BE49-F238E27FC236}">
                <a16:creationId xmlns:a16="http://schemas.microsoft.com/office/drawing/2014/main" id="{BFA55452-3C80-1F63-3BAB-74FA7D37B943}"/>
              </a:ext>
            </a:extLst>
          </p:cNvPr>
          <p:cNvPicPr>
            <a:picLocks noChangeAspect="1"/>
          </p:cNvPicPr>
          <p:nvPr/>
        </p:nvPicPr>
        <p:blipFill>
          <a:blip r:embed="rId7"/>
          <a:stretch>
            <a:fillRect/>
          </a:stretch>
        </p:blipFill>
        <p:spPr>
          <a:xfrm>
            <a:off x="3252306" y="4946917"/>
            <a:ext cx="5596613" cy="719390"/>
          </a:xfrm>
          <a:prstGeom prst="rect">
            <a:avLst/>
          </a:prstGeom>
        </p:spPr>
      </p:pic>
    </p:spTree>
    <p:extLst>
      <p:ext uri="{BB962C8B-B14F-4D97-AF65-F5344CB8AC3E}">
        <p14:creationId xmlns:p14="http://schemas.microsoft.com/office/powerpoint/2010/main" val="2850039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Shared responsibility model</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3871982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AWS shared responsibility model</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3" name="Picture 2" descr="Shared responsibility model diagram. See description in slide notes.">
            <a:extLst>
              <a:ext uri="{FF2B5EF4-FFF2-40B4-BE49-F238E27FC236}">
                <a16:creationId xmlns:a16="http://schemas.microsoft.com/office/drawing/2014/main" id="{F51C90D8-DC3A-E30E-853C-EB0644F8283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677880" y="1752850"/>
            <a:ext cx="9018387" cy="3867250"/>
          </a:xfrm>
          <a:prstGeom prst="rect">
            <a:avLst/>
          </a:prstGeom>
        </p:spPr>
      </p:pic>
    </p:spTree>
    <p:extLst>
      <p:ext uri="{BB962C8B-B14F-4D97-AF65-F5344CB8AC3E}">
        <p14:creationId xmlns:p14="http://schemas.microsoft.com/office/powerpoint/2010/main" val="32234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81910" y="1219950"/>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dirty="0">
                <a:latin typeface="Times New Roman" panose="02020603050405020304" pitchFamily="18" charset="0"/>
                <a:cs typeface="Times New Roman" panose="02020603050405020304" pitchFamily="18" charset="0"/>
              </a:rPr>
              <a:t>  Shared responsibility example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Customer">
            <a:extLst>
              <a:ext uri="{FF2B5EF4-FFF2-40B4-BE49-F238E27FC236}">
                <a16:creationId xmlns:a16="http://schemas.microsoft.com/office/drawing/2014/main" id="{8ECB3E79-1B44-8498-83A8-3A9351DBEBD2}"/>
              </a:ext>
            </a:extLst>
          </p:cNvPr>
          <p:cNvSpPr txBox="1"/>
          <p:nvPr/>
        </p:nvSpPr>
        <p:spPr>
          <a:xfrm>
            <a:off x="681910" y="2960390"/>
            <a:ext cx="1597360" cy="523220"/>
          </a:xfrm>
          <a:prstGeom prst="rect">
            <a:avLst/>
          </a:prstGeom>
          <a:noFill/>
        </p:spPr>
        <p:txBody>
          <a:bodyPr wrap="none" rtlCol="0">
            <a:spAutoFit/>
          </a:bodyPr>
          <a:lstStyle/>
          <a:p>
            <a:r>
              <a:rPr lang="en-US" sz="2800" dirty="0">
                <a:solidFill>
                  <a:schemeClr val="tx2"/>
                </a:solidFill>
              </a:rPr>
              <a:t>Customer</a:t>
            </a:r>
          </a:p>
        </p:txBody>
      </p:sp>
      <p:sp>
        <p:nvSpPr>
          <p:cNvPr id="15" name="Left Brace 14">
            <a:extLst>
              <a:ext uri="{FF2B5EF4-FFF2-40B4-BE49-F238E27FC236}">
                <a16:creationId xmlns:a16="http://schemas.microsoft.com/office/drawing/2014/main" id="{21BF267C-91BA-66AD-72E8-E87685E068DC}"/>
              </a:ext>
              <a:ext uri="{C183D7F6-B498-43B3-948B-1728B52AA6E4}">
                <adec:decorative xmlns:adec="http://schemas.microsoft.com/office/drawing/2017/decorative" val="1"/>
              </a:ext>
            </a:extLst>
          </p:cNvPr>
          <p:cNvSpPr/>
          <p:nvPr/>
        </p:nvSpPr>
        <p:spPr>
          <a:xfrm>
            <a:off x="2132002" y="1740364"/>
            <a:ext cx="467042" cy="314871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6" name="Picture 15" descr="AWS environment with an S3 bucket, and a VPC with EC2 instances and a database table.">
            <a:extLst>
              <a:ext uri="{FF2B5EF4-FFF2-40B4-BE49-F238E27FC236}">
                <a16:creationId xmlns:a16="http://schemas.microsoft.com/office/drawing/2014/main" id="{2A488E34-DDC8-5856-4D01-4E5A15F57E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07585" y="2327378"/>
            <a:ext cx="5992887" cy="2517082"/>
          </a:xfrm>
          <a:prstGeom prst="rect">
            <a:avLst/>
          </a:prstGeom>
        </p:spPr>
      </p:pic>
      <p:sp>
        <p:nvSpPr>
          <p:cNvPr id="17" name="AWS">
            <a:extLst>
              <a:ext uri="{FF2B5EF4-FFF2-40B4-BE49-F238E27FC236}">
                <a16:creationId xmlns:a16="http://schemas.microsoft.com/office/drawing/2014/main" id="{5E2D7CD6-D48D-8F45-41DF-99BB65BC5ED6}"/>
              </a:ext>
            </a:extLst>
          </p:cNvPr>
          <p:cNvSpPr txBox="1"/>
          <p:nvPr/>
        </p:nvSpPr>
        <p:spPr>
          <a:xfrm>
            <a:off x="1142749" y="5058154"/>
            <a:ext cx="861390" cy="523220"/>
          </a:xfrm>
          <a:prstGeom prst="rect">
            <a:avLst/>
          </a:prstGeom>
          <a:noFill/>
        </p:spPr>
        <p:txBody>
          <a:bodyPr wrap="none" rtlCol="0">
            <a:spAutoFit/>
          </a:bodyPr>
          <a:lstStyle/>
          <a:p>
            <a:r>
              <a:rPr lang="en-US" sz="2800" dirty="0">
                <a:solidFill>
                  <a:schemeClr val="tx2"/>
                </a:solidFill>
              </a:rPr>
              <a:t>AWS</a:t>
            </a:r>
          </a:p>
        </p:txBody>
      </p:sp>
      <p:sp>
        <p:nvSpPr>
          <p:cNvPr id="18" name="Left Brace 17">
            <a:extLst>
              <a:ext uri="{FF2B5EF4-FFF2-40B4-BE49-F238E27FC236}">
                <a16:creationId xmlns:a16="http://schemas.microsoft.com/office/drawing/2014/main" id="{D1843636-36B1-E574-A6E1-DE64A64E04EC}"/>
              </a:ext>
              <a:ext uri="{C183D7F6-B498-43B3-948B-1728B52AA6E4}">
                <adec:decorative xmlns:adec="http://schemas.microsoft.com/office/drawing/2017/decorative" val="1"/>
              </a:ext>
            </a:extLst>
          </p:cNvPr>
          <p:cNvSpPr/>
          <p:nvPr/>
        </p:nvSpPr>
        <p:spPr>
          <a:xfrm>
            <a:off x="2132002" y="5045444"/>
            <a:ext cx="519138" cy="5486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9" name="Infrastructure">
            <a:extLst>
              <a:ext uri="{FF2B5EF4-FFF2-40B4-BE49-F238E27FC236}">
                <a16:creationId xmlns:a16="http://schemas.microsoft.com/office/drawing/2014/main" id="{D5DAAEBD-53F8-4B7D-EB2F-6568DF6BB997}"/>
              </a:ext>
            </a:extLst>
          </p:cNvPr>
          <p:cNvSpPr/>
          <p:nvPr/>
        </p:nvSpPr>
        <p:spPr>
          <a:xfrm>
            <a:off x="2707554" y="5030049"/>
            <a:ext cx="5976331" cy="6038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ea typeface="Amazon Ember" panose="020B0603020204020204" pitchFamily="34" charset="0"/>
                <a:cs typeface="Amazon Ember" panose="020B0603020204020204" pitchFamily="34" charset="0"/>
              </a:rPr>
              <a:t>AWS Global Infrastructure</a:t>
            </a:r>
          </a:p>
        </p:txBody>
      </p:sp>
      <p:sp>
        <p:nvSpPr>
          <p:cNvPr id="21" name="Content Placeholder 3">
            <a:extLst>
              <a:ext uri="{FF2B5EF4-FFF2-40B4-BE49-F238E27FC236}">
                <a16:creationId xmlns:a16="http://schemas.microsoft.com/office/drawing/2014/main" id="{CE308878-FC63-55F1-7F0E-5C712E31B140}"/>
              </a:ext>
            </a:extLst>
          </p:cNvPr>
          <p:cNvSpPr txBox="1">
            <a:spLocks/>
          </p:cNvSpPr>
          <p:nvPr/>
        </p:nvSpPr>
        <p:spPr>
          <a:xfrm>
            <a:off x="8792572" y="1603982"/>
            <a:ext cx="3290887" cy="4692650"/>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800" b="0" kern="1200">
                <a:solidFill>
                  <a:schemeClr val="tx1"/>
                </a:solidFill>
                <a:latin typeface="+mn-lt"/>
                <a:ea typeface="+mn-ea"/>
                <a:cs typeface="+mn-cs"/>
              </a:defRPr>
            </a:lvl1pPr>
            <a:lvl2pPr marL="457200" indent="-228600" algn="l" defTabSz="914400" rtl="0" eaLnBrk="1" latinLnBrk="0" hangingPunct="1">
              <a:lnSpc>
                <a:spcPct val="100000"/>
              </a:lnSpc>
              <a:spcBef>
                <a:spcPts val="0"/>
              </a:spcBef>
              <a:spcAft>
                <a:spcPts val="600"/>
              </a:spcAft>
              <a:buClr>
                <a:schemeClr val="tx1"/>
              </a:buClr>
              <a:buSzPct val="100000"/>
              <a:buFont typeface="Wingdings" panose="05000000000000000000" pitchFamily="2" charset="2"/>
              <a:buChar char="§"/>
              <a:defRPr sz="2400" kern="1200">
                <a:solidFill>
                  <a:schemeClr val="tx1"/>
                </a:solidFill>
                <a:latin typeface="+mn-lt"/>
                <a:ea typeface="+mn-ea"/>
                <a:cs typeface="+mn-cs"/>
              </a:defRPr>
            </a:lvl2pPr>
            <a:lvl3pPr marL="6858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2000" kern="1200">
                <a:solidFill>
                  <a:schemeClr val="tx1"/>
                </a:solidFill>
                <a:latin typeface="+mn-lt"/>
                <a:ea typeface="+mn-ea"/>
                <a:cs typeface="+mn-cs"/>
              </a:defRPr>
            </a:lvl3pPr>
            <a:lvl4pPr marL="914400" indent="-228600" algn="l" defTabSz="914400" rtl="0" eaLnBrk="1" latinLnBrk="0" hangingPunct="1">
              <a:lnSpc>
                <a:spcPct val="100000"/>
              </a:lnSpc>
              <a:spcBef>
                <a:spcPts val="0"/>
              </a:spcBef>
              <a:spcAft>
                <a:spcPts val="600"/>
              </a:spcAft>
              <a:buClr>
                <a:schemeClr val="tx1"/>
              </a:buClr>
              <a:buSzPct val="100000"/>
              <a:buFont typeface="Amazon Ember" panose="020B0603020204020204" pitchFamily="34" charset="0"/>
              <a:buChar char="•"/>
              <a:defRPr sz="1800" kern="1200">
                <a:solidFill>
                  <a:schemeClr val="tx1"/>
                </a:solidFill>
                <a:latin typeface="+mn-lt"/>
                <a:ea typeface="+mn-ea"/>
                <a:cs typeface="+mn-cs"/>
              </a:defRPr>
            </a:lvl4pPr>
            <a:lvl5pPr marL="1143000" indent="-228600" algn="l" defTabSz="914400" rtl="0" eaLnBrk="1" latinLnBrk="0" hangingPunct="1">
              <a:lnSpc>
                <a:spcPct val="100000"/>
              </a:lnSpc>
              <a:spcBef>
                <a:spcPts val="0"/>
              </a:spcBef>
              <a:spcAft>
                <a:spcPts val="600"/>
              </a:spcAft>
              <a:buClr>
                <a:schemeClr val="tx1"/>
              </a:buClr>
              <a:buFont typeface="Wingdings" panose="05000000000000000000" pitchFamily="2" charset="2"/>
              <a:buChar char="s"/>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mazon Ember" panose="020B0603020204020204" pitchFamily="34" charset="0"/>
              <a:buChar char="•"/>
              <a:defRPr sz="1800" kern="1200">
                <a:solidFill>
                  <a:schemeClr val="tx1"/>
                </a:solidFill>
                <a:latin typeface="+mn-lt"/>
                <a:ea typeface="+mn-ea"/>
                <a:cs typeface="+mn-cs"/>
              </a:defRPr>
            </a:lvl9pPr>
          </a:lstStyle>
          <a:p>
            <a:pPr marL="0" indent="0">
              <a:buFont typeface="Amazon Ember" panose="020B0603020204020204" pitchFamily="34" charset="0"/>
              <a:buNone/>
            </a:pPr>
            <a:r>
              <a:rPr lang="en-US" sz="2400" dirty="0">
                <a:solidFill>
                  <a:schemeClr val="tx2"/>
                </a:solidFill>
                <a:latin typeface="Times New Roman" panose="02020603050405020304" pitchFamily="18" charset="0"/>
                <a:cs typeface="Times New Roman" panose="02020603050405020304" pitchFamily="18" charset="0"/>
              </a:rPr>
              <a:t>Customer responsibility examples:</a:t>
            </a:r>
          </a:p>
          <a:p>
            <a:pPr marL="396875" lvl="1" indent="-288925">
              <a:buFont typeface="Arial" panose="020B0604020202020204" pitchFamily="34" charset="0"/>
              <a:buChar char="•"/>
            </a:pPr>
            <a:r>
              <a:rPr lang="en-US" dirty="0">
                <a:solidFill>
                  <a:schemeClr val="tx2"/>
                </a:solidFill>
                <a:latin typeface="Times New Roman" panose="02020603050405020304" pitchFamily="18" charset="0"/>
                <a:cs typeface="Times New Roman" panose="02020603050405020304" pitchFamily="18" charset="0"/>
              </a:rPr>
              <a:t>Guest OS configuration</a:t>
            </a:r>
          </a:p>
          <a:p>
            <a:pPr marL="396875" lvl="1" indent="-288925">
              <a:buFont typeface="Arial" panose="020B0604020202020204" pitchFamily="34" charset="0"/>
              <a:buChar char="•"/>
            </a:pPr>
            <a:r>
              <a:rPr lang="en-US" dirty="0">
                <a:solidFill>
                  <a:schemeClr val="tx2"/>
                </a:solidFill>
                <a:latin typeface="Times New Roman" panose="02020603050405020304" pitchFamily="18" charset="0"/>
                <a:cs typeface="Times New Roman" panose="02020603050405020304" pitchFamily="18" charset="0"/>
              </a:rPr>
              <a:t>Application-level security</a:t>
            </a:r>
          </a:p>
          <a:p>
            <a:pPr marL="396875" lvl="1" indent="-288925">
              <a:buFont typeface="Arial" panose="020B0604020202020204" pitchFamily="34" charset="0"/>
              <a:buChar char="•"/>
            </a:pPr>
            <a:r>
              <a:rPr lang="en-US" dirty="0">
                <a:solidFill>
                  <a:schemeClr val="tx2"/>
                </a:solidFill>
                <a:latin typeface="Times New Roman" panose="02020603050405020304" pitchFamily="18" charset="0"/>
                <a:cs typeface="Times New Roman" panose="02020603050405020304" pitchFamily="18" charset="0"/>
              </a:rPr>
              <a:t>Security group configuration</a:t>
            </a:r>
          </a:p>
        </p:txBody>
      </p:sp>
      <p:sp>
        <p:nvSpPr>
          <p:cNvPr id="24" name="Rectangle 23">
            <a:extLst>
              <a:ext uri="{FF2B5EF4-FFF2-40B4-BE49-F238E27FC236}">
                <a16:creationId xmlns:a16="http://schemas.microsoft.com/office/drawing/2014/main" id="{CFCF8361-FB8E-79BF-AE6A-3AC15120076C}"/>
              </a:ext>
            </a:extLst>
          </p:cNvPr>
          <p:cNvSpPr/>
          <p:nvPr/>
        </p:nvSpPr>
        <p:spPr>
          <a:xfrm>
            <a:off x="2724141" y="1729486"/>
            <a:ext cx="5976331" cy="5587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ea typeface="Amazon Ember" panose="020B0603020204020204" pitchFamily="34" charset="0"/>
                <a:cs typeface="Amazon Ember" panose="020B0603020204020204" pitchFamily="34" charset="0"/>
              </a:rPr>
              <a:t>Accounts and credentials</a:t>
            </a:r>
          </a:p>
        </p:txBody>
      </p:sp>
    </p:spTree>
    <p:extLst>
      <p:ext uri="{BB962C8B-B14F-4D97-AF65-F5344CB8AC3E}">
        <p14:creationId xmlns:p14="http://schemas.microsoft.com/office/powerpoint/2010/main" val="3848249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233612"/>
            <a:ext cx="621729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  Security </a:t>
            </a:r>
            <a:r>
              <a:rPr lang="en-US" i="1" dirty="0">
                <a:latin typeface="Times New Roman" panose="02020603050405020304" pitchFamily="18" charset="0"/>
                <a:cs typeface="Times New Roman" panose="02020603050405020304" pitchFamily="18" charset="0"/>
              </a:rPr>
              <a:t>in</a:t>
            </a:r>
            <a:r>
              <a:rPr lang="en-US" dirty="0">
                <a:latin typeface="Times New Roman" panose="02020603050405020304" pitchFamily="18" charset="0"/>
                <a:cs typeface="Times New Roman" panose="02020603050405020304" pitchFamily="18" charset="0"/>
              </a:rPr>
              <a:t> the cloud</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TextBox 2">
            <a:extLst>
              <a:ext uri="{FF2B5EF4-FFF2-40B4-BE49-F238E27FC236}">
                <a16:creationId xmlns:a16="http://schemas.microsoft.com/office/drawing/2014/main" id="{3419116A-52BC-AFD2-8FEC-88DA022183F4}"/>
              </a:ext>
            </a:extLst>
          </p:cNvPr>
          <p:cNvSpPr txBox="1"/>
          <p:nvPr/>
        </p:nvSpPr>
        <p:spPr>
          <a:xfrm rot="16200000">
            <a:off x="-43211" y="2616882"/>
            <a:ext cx="2264714" cy="645266"/>
          </a:xfrm>
          <a:prstGeom prst="rect">
            <a:avLst/>
          </a:prstGeom>
          <a:noFill/>
        </p:spPr>
        <p:txBody>
          <a:bodyPr wrap="none" lIns="90325" tIns="45193" rIns="90325" bIns="45193" rtlCol="0">
            <a:spAutoFit/>
          </a:bodyPr>
          <a:lstStyle/>
          <a:p>
            <a:r>
              <a:rPr lang="en-US" sz="3600" dirty="0">
                <a:solidFill>
                  <a:schemeClr val="accent1"/>
                </a:solidFill>
                <a:latin typeface="Amazon Ember" panose="02000000000000000000" pitchFamily="2" charset="0"/>
                <a:ea typeface="Amazon Ember" panose="02000000000000000000" pitchFamily="2" charset="0"/>
              </a:rPr>
              <a:t>Customer</a:t>
            </a:r>
            <a:endParaRPr lang="en-US" sz="3600" dirty="0">
              <a:solidFill>
                <a:schemeClr val="accent1"/>
              </a:solidFill>
              <a:latin typeface="Amazon Ember"/>
              <a:ea typeface="Amazon Ember" panose="02000000000000000000" pitchFamily="2" charset="0"/>
            </a:endParaRPr>
          </a:p>
        </p:txBody>
      </p:sp>
      <p:sp>
        <p:nvSpPr>
          <p:cNvPr id="22" name="Rectangle 5">
            <a:extLst>
              <a:ext uri="{FF2B5EF4-FFF2-40B4-BE49-F238E27FC236}">
                <a16:creationId xmlns:a16="http://schemas.microsoft.com/office/drawing/2014/main" id="{9EBC853C-2D7F-B3EB-CF6C-5E76A2D384F4}"/>
              </a:ext>
            </a:extLst>
          </p:cNvPr>
          <p:cNvSpPr/>
          <p:nvPr/>
        </p:nvSpPr>
        <p:spPr bwMode="auto">
          <a:xfrm>
            <a:off x="1411779" y="1745173"/>
            <a:ext cx="10554996" cy="484632"/>
          </a:xfrm>
          <a:prstGeom prst="roundRect">
            <a:avLst/>
          </a:prstGeom>
          <a:solidFill>
            <a:schemeClr val="accent1"/>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lIns="90325" tIns="45193" rIns="90325" bIns="45193" anchor="ctr"/>
          <a:lstStyle/>
          <a:p>
            <a:pPr algn="ctr" defTabSz="451926" fontAlgn="base">
              <a:spcBef>
                <a:spcPct val="0"/>
              </a:spcBef>
              <a:spcAft>
                <a:spcPct val="0"/>
              </a:spcAft>
              <a:defRPr/>
            </a:pPr>
            <a:r>
              <a:rPr lang="en-US" altLang="ja-JP" sz="2400"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Customer data</a:t>
            </a:r>
            <a:endParaRPr lang="en-US" altLang="ja-JP" sz="2400" dirty="0">
              <a:solidFill>
                <a:srgbClr val="FFFFFF"/>
              </a:solidFill>
              <a:latin typeface="Amazon Ember"/>
              <a:ea typeface="Amazon Ember" panose="02000000000000000000" pitchFamily="2" charset="0"/>
              <a:cs typeface="Arial" pitchFamily="34" charset="0"/>
              <a:sym typeface="Times New Roman" pitchFamily="18" charset="0"/>
            </a:endParaRPr>
          </a:p>
        </p:txBody>
      </p:sp>
      <p:sp>
        <p:nvSpPr>
          <p:cNvPr id="23" name="Rectangle 5">
            <a:extLst>
              <a:ext uri="{FF2B5EF4-FFF2-40B4-BE49-F238E27FC236}">
                <a16:creationId xmlns:a16="http://schemas.microsoft.com/office/drawing/2014/main" id="{951C1E5F-BE89-312C-6366-ED6C43746FC1}"/>
              </a:ext>
            </a:extLst>
          </p:cNvPr>
          <p:cNvSpPr/>
          <p:nvPr/>
        </p:nvSpPr>
        <p:spPr bwMode="auto">
          <a:xfrm>
            <a:off x="1411779" y="2295433"/>
            <a:ext cx="10554996" cy="484632"/>
          </a:xfrm>
          <a:prstGeom prst="roundRect">
            <a:avLst/>
          </a:prstGeom>
          <a:solidFill>
            <a:schemeClr val="accent1"/>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lIns="90325" tIns="45193" rIns="90325" bIns="45193" anchor="ctr"/>
          <a:lstStyle/>
          <a:p>
            <a:pPr algn="ctr" defTabSz="451926" fontAlgn="base">
              <a:spcBef>
                <a:spcPct val="0"/>
              </a:spcBef>
              <a:spcAft>
                <a:spcPct val="0"/>
              </a:spcAft>
              <a:defRPr/>
            </a:pPr>
            <a:r>
              <a:rPr lang="en-US" altLang="ja-JP" sz="2133"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Platform, applications, identity and access management</a:t>
            </a:r>
          </a:p>
        </p:txBody>
      </p:sp>
      <p:sp>
        <p:nvSpPr>
          <p:cNvPr id="27" name="Rectangle 5">
            <a:extLst>
              <a:ext uri="{FF2B5EF4-FFF2-40B4-BE49-F238E27FC236}">
                <a16:creationId xmlns:a16="http://schemas.microsoft.com/office/drawing/2014/main" id="{63007E61-DABB-B5D8-A467-89917B735099}"/>
              </a:ext>
            </a:extLst>
          </p:cNvPr>
          <p:cNvSpPr/>
          <p:nvPr/>
        </p:nvSpPr>
        <p:spPr bwMode="auto">
          <a:xfrm>
            <a:off x="1411779" y="2844904"/>
            <a:ext cx="10583619" cy="484632"/>
          </a:xfrm>
          <a:prstGeom prst="roundRect">
            <a:avLst/>
          </a:prstGeom>
          <a:solidFill>
            <a:schemeClr val="accent1"/>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p>
            <a:pPr algn="ctr" defTabSz="451926" fontAlgn="base">
              <a:spcBef>
                <a:spcPct val="0"/>
              </a:spcBef>
              <a:spcAft>
                <a:spcPct val="0"/>
              </a:spcAft>
              <a:defRPr/>
            </a:pPr>
            <a:r>
              <a:rPr lang="en-US" altLang="ja-JP" sz="2133"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Operating system, network and firewall configuration</a:t>
            </a:r>
          </a:p>
        </p:txBody>
      </p:sp>
      <p:sp>
        <p:nvSpPr>
          <p:cNvPr id="28" name="Rectangle 7">
            <a:extLst>
              <a:ext uri="{FF2B5EF4-FFF2-40B4-BE49-F238E27FC236}">
                <a16:creationId xmlns:a16="http://schemas.microsoft.com/office/drawing/2014/main" id="{AEDAB3DF-451C-504A-5162-ACE1C88EB569}"/>
              </a:ext>
            </a:extLst>
          </p:cNvPr>
          <p:cNvSpPr/>
          <p:nvPr/>
        </p:nvSpPr>
        <p:spPr bwMode="auto">
          <a:xfrm>
            <a:off x="1411779" y="3395290"/>
            <a:ext cx="3417950" cy="833360"/>
          </a:xfrm>
          <a:prstGeom prst="roundRect">
            <a:avLst/>
          </a:prstGeom>
          <a:solidFill>
            <a:schemeClr val="accent1"/>
          </a:solidFill>
          <a:ln>
            <a:noFill/>
            <a:headEnd type="none" w="med" len="med"/>
            <a:tailEnd type="none" w="med" len="med"/>
          </a:ln>
          <a:effectLst/>
        </p:spPr>
        <p:style>
          <a:lnRef idx="1">
            <a:schemeClr val="dk1"/>
          </a:lnRef>
          <a:fillRef idx="2">
            <a:schemeClr val="dk1"/>
          </a:fillRef>
          <a:effectRef idx="1">
            <a:schemeClr val="dk1"/>
          </a:effectRef>
          <a:fontRef idx="minor">
            <a:schemeClr val="dk1"/>
          </a:fontRef>
        </p:style>
        <p:txBody>
          <a:bodyPr lIns="90325" tIns="45193" rIns="90325" bIns="45193" anchor="ctr"/>
          <a:lstStyle/>
          <a:p>
            <a:pPr algn="ctr" defTabSz="451926" fontAlgn="base">
              <a:spcBef>
                <a:spcPct val="0"/>
              </a:spcBef>
              <a:spcAft>
                <a:spcPct val="0"/>
              </a:spcAft>
              <a:defRPr/>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Client-side data encryption and data integrity, authentication</a:t>
            </a:r>
            <a:endParaRPr lang="en-US" altLang="ja-JP" dirty="0">
              <a:solidFill>
                <a:srgbClr val="FFFFFF"/>
              </a:solidFill>
              <a:latin typeface="Amazon Ember" panose="02000000000000000000"/>
              <a:ea typeface="Amazon Ember" panose="02000000000000000000" pitchFamily="2" charset="0"/>
              <a:cs typeface="Arial" pitchFamily="34" charset="0"/>
              <a:sym typeface="Times New Roman" pitchFamily="18" charset="0"/>
            </a:endParaRPr>
          </a:p>
        </p:txBody>
      </p:sp>
      <p:sp>
        <p:nvSpPr>
          <p:cNvPr id="29" name="Rectangle 7">
            <a:extLst>
              <a:ext uri="{FF2B5EF4-FFF2-40B4-BE49-F238E27FC236}">
                <a16:creationId xmlns:a16="http://schemas.microsoft.com/office/drawing/2014/main" id="{37FC00F2-35B3-95AC-D49B-0DB3EAF36F67}"/>
              </a:ext>
            </a:extLst>
          </p:cNvPr>
          <p:cNvSpPr/>
          <p:nvPr/>
        </p:nvSpPr>
        <p:spPr bwMode="auto">
          <a:xfrm>
            <a:off x="4948942" y="3395290"/>
            <a:ext cx="3417950" cy="833360"/>
          </a:xfrm>
          <a:prstGeom prst="roundRect">
            <a:avLst/>
          </a:prstGeom>
          <a:solidFill>
            <a:schemeClr val="accent1"/>
          </a:solidFill>
          <a:ln>
            <a:noFill/>
            <a:headEnd type="none" w="med" len="med"/>
            <a:tailEnd type="none" w="med" len="med"/>
          </a:ln>
          <a:effectLst/>
        </p:spPr>
        <p:style>
          <a:lnRef idx="1">
            <a:schemeClr val="dk1"/>
          </a:lnRef>
          <a:fillRef idx="2">
            <a:schemeClr val="dk1"/>
          </a:fillRef>
          <a:effectRef idx="1">
            <a:schemeClr val="dk1"/>
          </a:effectRef>
          <a:fontRef idx="minor">
            <a:schemeClr val="dk1"/>
          </a:fontRef>
        </p:style>
        <p:txBody>
          <a:bodyPr lIns="90325" tIns="45193" rIns="90325" bIns="45193" anchor="ctr"/>
          <a:lstStyle/>
          <a:p>
            <a:pPr algn="ctr" defTabSz="451926" fontAlgn="base">
              <a:spcBef>
                <a:spcPct val="0"/>
              </a:spcBef>
              <a:spcAft>
                <a:spcPct val="0"/>
              </a:spcAft>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Server-side encryption </a:t>
            </a:r>
          </a:p>
          <a:p>
            <a:pPr algn="ctr" defTabSz="451926" fontAlgn="base">
              <a:spcBef>
                <a:spcPct val="0"/>
              </a:spcBef>
              <a:spcAft>
                <a:spcPct val="0"/>
              </a:spcAft>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(file system and/or data)</a:t>
            </a:r>
          </a:p>
        </p:txBody>
      </p:sp>
      <p:sp>
        <p:nvSpPr>
          <p:cNvPr id="30" name="Rectangle 7">
            <a:extLst>
              <a:ext uri="{FF2B5EF4-FFF2-40B4-BE49-F238E27FC236}">
                <a16:creationId xmlns:a16="http://schemas.microsoft.com/office/drawing/2014/main" id="{72C77ED4-4F2B-1079-0276-C31E0369D2E3}"/>
              </a:ext>
            </a:extLst>
          </p:cNvPr>
          <p:cNvSpPr/>
          <p:nvPr/>
        </p:nvSpPr>
        <p:spPr bwMode="auto">
          <a:xfrm>
            <a:off x="8486104" y="3395290"/>
            <a:ext cx="3509293" cy="833360"/>
          </a:xfrm>
          <a:prstGeom prst="roundRect">
            <a:avLst/>
          </a:prstGeom>
          <a:solidFill>
            <a:schemeClr val="accent1"/>
          </a:solidFill>
          <a:ln>
            <a:noFill/>
            <a:headEnd type="none" w="med" len="med"/>
            <a:tailEnd type="none" w="med" len="med"/>
          </a:ln>
          <a:effectLst/>
        </p:spPr>
        <p:style>
          <a:lnRef idx="1">
            <a:schemeClr val="dk1"/>
          </a:lnRef>
          <a:fillRef idx="2">
            <a:schemeClr val="dk1"/>
          </a:fillRef>
          <a:effectRef idx="1">
            <a:schemeClr val="dk1"/>
          </a:effectRef>
          <a:fontRef idx="minor">
            <a:schemeClr val="dk1"/>
          </a:fontRef>
        </p:style>
        <p:txBody>
          <a:bodyPr lIns="90325" tIns="45193" rIns="90325" bIns="45193" anchor="ctr"/>
          <a:lstStyle/>
          <a:p>
            <a:pPr algn="ctr" defTabSz="451926" fontAlgn="base">
              <a:spcBef>
                <a:spcPct val="0"/>
              </a:spcBef>
              <a:spcAft>
                <a:spcPct val="0"/>
              </a:spcAft>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Network traffic protection</a:t>
            </a:r>
            <a:endParaRPr lang="en-US" altLang="ja-JP" dirty="0">
              <a:solidFill>
                <a:srgbClr val="FFFFFF"/>
              </a:solidFill>
              <a:latin typeface="Amazon Ember"/>
              <a:ea typeface="Amazon Ember" panose="02000000000000000000" pitchFamily="2" charset="0"/>
              <a:cs typeface="Arial" pitchFamily="34" charset="0"/>
              <a:sym typeface="Times New Roman" pitchFamily="18" charset="0"/>
            </a:endParaRPr>
          </a:p>
          <a:p>
            <a:pPr algn="ctr" defTabSz="451926" fontAlgn="base">
              <a:spcBef>
                <a:spcPct val="0"/>
              </a:spcBef>
              <a:spcAft>
                <a:spcPct val="0"/>
              </a:spcAft>
            </a:pPr>
            <a:r>
              <a:rPr lang="en-US" altLang="ja-JP" dirty="0">
                <a:solidFill>
                  <a:srgbClr val="FFFFFF"/>
                </a:solidFill>
                <a:latin typeface="Amazon Ember" panose="02000000000000000000" pitchFamily="2" charset="0"/>
                <a:ea typeface="Amazon Ember" panose="02000000000000000000" pitchFamily="2" charset="0"/>
                <a:cs typeface="Arial" pitchFamily="34" charset="0"/>
                <a:sym typeface="Times New Roman" pitchFamily="18" charset="0"/>
              </a:rPr>
              <a:t>(encryption/integrity/identity)</a:t>
            </a:r>
          </a:p>
        </p:txBody>
      </p:sp>
      <p:sp>
        <p:nvSpPr>
          <p:cNvPr id="31" name="Content Placeholder 2">
            <a:extLst>
              <a:ext uri="{FF2B5EF4-FFF2-40B4-BE49-F238E27FC236}">
                <a16:creationId xmlns:a16="http://schemas.microsoft.com/office/drawing/2014/main" id="{C25460C7-6149-EE14-5977-87B471B6375F}"/>
              </a:ext>
            </a:extLst>
          </p:cNvPr>
          <p:cNvSpPr txBox="1">
            <a:spLocks/>
          </p:cNvSpPr>
          <p:nvPr/>
        </p:nvSpPr>
        <p:spPr>
          <a:xfrm>
            <a:off x="869298" y="4259936"/>
            <a:ext cx="4025551" cy="1510393"/>
          </a:xfrm>
          <a:prstGeom prst="rect">
            <a:avLst/>
          </a:prstGeom>
        </p:spPr>
        <p:txBody>
          <a:bodyPr vert="horz" wrap="square" lIns="182880" tIns="146304" rIns="182880" bIns="146304" rtlCol="0">
            <a:noAutofit/>
          </a:bodyPr>
          <a:lstStyle>
            <a:lvl1pPr marL="380985" marR="0" indent="-380985" algn="l" defTabSz="914362" rtl="0" eaLnBrk="1" fontAlgn="auto" latinLnBrk="0" hangingPunct="1">
              <a:lnSpc>
                <a:spcPct val="90000"/>
              </a:lnSpc>
              <a:spcBef>
                <a:spcPct val="20000"/>
              </a:spcBef>
              <a:spcAft>
                <a:spcPts val="0"/>
              </a:spcAft>
              <a:buClrTx/>
              <a:buSzPct val="90000"/>
              <a:buFont typeface="Arial" panose="020B0604020202020204" pitchFamily="34" charset="0"/>
              <a:buChar char="•"/>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621882"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845977"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1070072"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294167"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60336" lvl="1" indent="0">
              <a:lnSpc>
                <a:spcPct val="100000"/>
              </a:lnSpc>
              <a:buNone/>
            </a:pPr>
            <a:r>
              <a:rPr lang="en-US" sz="1600" dirty="0">
                <a:solidFill>
                  <a:schemeClr val="tx2"/>
                </a:solidFill>
                <a:latin typeface="Times New Roman" panose="02020603050405020304" pitchFamily="18" charset="0"/>
                <a:ea typeface="+mn-ea"/>
                <a:cs typeface="Times New Roman" panose="02020603050405020304" pitchFamily="18" charset="0"/>
              </a:rPr>
              <a:t>Considerations</a:t>
            </a:r>
          </a:p>
          <a:p>
            <a:pPr marL="346075" lvl="1">
              <a:lnSpc>
                <a:spcPct val="100000"/>
              </a:lnSpc>
            </a:pPr>
            <a:r>
              <a:rPr lang="en-US" sz="1600" dirty="0">
                <a:solidFill>
                  <a:schemeClr val="tx2"/>
                </a:solidFill>
                <a:latin typeface="Times New Roman" panose="02020603050405020304" pitchFamily="18" charset="0"/>
                <a:ea typeface="+mn-ea"/>
                <a:cs typeface="Times New Roman" panose="02020603050405020304" pitchFamily="18" charset="0"/>
              </a:rPr>
              <a:t>What you should store</a:t>
            </a:r>
          </a:p>
          <a:p>
            <a:pPr marL="346075" lvl="1">
              <a:lnSpc>
                <a:spcPct val="100000"/>
              </a:lnSpc>
            </a:pPr>
            <a:r>
              <a:rPr lang="en-US" sz="1600" dirty="0">
                <a:solidFill>
                  <a:schemeClr val="tx2"/>
                </a:solidFill>
                <a:latin typeface="Times New Roman" panose="02020603050405020304" pitchFamily="18" charset="0"/>
                <a:ea typeface="+mn-ea"/>
                <a:cs typeface="Times New Roman" panose="02020603050405020304" pitchFamily="18" charset="0"/>
              </a:rPr>
              <a:t>Which AWS services you should use</a:t>
            </a:r>
          </a:p>
          <a:p>
            <a:pPr marL="346075" lvl="1">
              <a:lnSpc>
                <a:spcPct val="100000"/>
              </a:lnSpc>
            </a:pPr>
            <a:r>
              <a:rPr lang="en-US" sz="1600" dirty="0">
                <a:solidFill>
                  <a:schemeClr val="tx2"/>
                </a:solidFill>
                <a:latin typeface="Times New Roman" panose="02020603050405020304" pitchFamily="18" charset="0"/>
                <a:ea typeface="+mn-ea"/>
                <a:cs typeface="Times New Roman" panose="02020603050405020304" pitchFamily="18" charset="0"/>
              </a:rPr>
              <a:t>Which Region to store data in</a:t>
            </a:r>
          </a:p>
        </p:txBody>
      </p:sp>
      <p:sp>
        <p:nvSpPr>
          <p:cNvPr id="32" name="Content Placeholder 2">
            <a:extLst>
              <a:ext uri="{FF2B5EF4-FFF2-40B4-BE49-F238E27FC236}">
                <a16:creationId xmlns:a16="http://schemas.microsoft.com/office/drawing/2014/main" id="{5EC35C53-D4DB-1C53-1DC6-BF140A4BBE28}"/>
              </a:ext>
            </a:extLst>
          </p:cNvPr>
          <p:cNvSpPr txBox="1">
            <a:spLocks/>
          </p:cNvSpPr>
          <p:nvPr/>
        </p:nvSpPr>
        <p:spPr>
          <a:xfrm>
            <a:off x="5177712" y="4623077"/>
            <a:ext cx="4925076" cy="1259002"/>
          </a:xfrm>
          <a:prstGeom prst="rect">
            <a:avLst/>
          </a:prstGeom>
        </p:spPr>
        <p:txBody>
          <a:bodyPr vert="horz" wrap="square" lIns="182880" tIns="146304" rIns="182880" bIns="146304" rtlCol="0">
            <a:noAutofit/>
          </a:bodyPr>
          <a:lstStyle>
            <a:lvl1pPr marL="380985" marR="0" indent="-380985" algn="l" defTabSz="914362" rtl="0" eaLnBrk="1" fontAlgn="auto" latinLnBrk="0" hangingPunct="1">
              <a:lnSpc>
                <a:spcPct val="90000"/>
              </a:lnSpc>
              <a:spcBef>
                <a:spcPct val="20000"/>
              </a:spcBef>
              <a:spcAft>
                <a:spcPts val="0"/>
              </a:spcAft>
              <a:buClrTx/>
              <a:buSzPct val="90000"/>
              <a:buFont typeface="Arial" panose="020B0604020202020204" pitchFamily="34" charset="0"/>
              <a:buChar char="•"/>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621882"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845977"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1070072"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294167" marR="0" indent="-285739" algn="l" defTabSz="914362" rtl="0" eaLnBrk="1" fontAlgn="auto" latinLnBrk="0" hangingPunct="1">
              <a:lnSpc>
                <a:spcPct val="90000"/>
              </a:lnSpc>
              <a:spcBef>
                <a:spcPts val="500"/>
              </a:spcBef>
              <a:spcAft>
                <a:spcPts val="0"/>
              </a:spcAft>
              <a:buClrTx/>
              <a:buSzPct val="90000"/>
              <a:buFont typeface="Arial" panose="020B0604020202020204" pitchFamily="34" charset="0"/>
              <a:buChar char="•"/>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346075" lvl="1"/>
            <a:r>
              <a:rPr lang="en-US" sz="1600" dirty="0">
                <a:solidFill>
                  <a:schemeClr val="tx2"/>
                </a:solidFill>
                <a:latin typeface="Times New Roman" panose="02020603050405020304" pitchFamily="18" charset="0"/>
                <a:ea typeface="+mn-ea"/>
                <a:cs typeface="Times New Roman" panose="02020603050405020304" pitchFamily="18" charset="0"/>
              </a:rPr>
              <a:t>What content format and structure to use</a:t>
            </a:r>
          </a:p>
          <a:p>
            <a:pPr marL="346075" lvl="1">
              <a:lnSpc>
                <a:spcPct val="100000"/>
              </a:lnSpc>
            </a:pPr>
            <a:r>
              <a:rPr lang="en-US" sz="1600" dirty="0">
                <a:solidFill>
                  <a:schemeClr val="tx2"/>
                </a:solidFill>
                <a:latin typeface="Times New Roman" panose="02020603050405020304" pitchFamily="18" charset="0"/>
                <a:ea typeface="+mn-ea"/>
                <a:cs typeface="Times New Roman" panose="02020603050405020304" pitchFamily="18" charset="0"/>
              </a:rPr>
              <a:t>Who has access</a:t>
            </a:r>
          </a:p>
        </p:txBody>
      </p:sp>
    </p:spTree>
    <p:extLst>
      <p:ext uri="{BB962C8B-B14F-4D97-AF65-F5344CB8AC3E}">
        <p14:creationId xmlns:p14="http://schemas.microsoft.com/office/powerpoint/2010/main" val="2022900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8" name="Title 2">
            <a:extLst>
              <a:ext uri="{FF2B5EF4-FFF2-40B4-BE49-F238E27FC236}">
                <a16:creationId xmlns:a16="http://schemas.microsoft.com/office/drawing/2014/main" id="{341C371D-9D17-E8C2-9528-A4364F730ECF}"/>
              </a:ext>
            </a:extLst>
          </p:cNvPr>
          <p:cNvSpPr txBox="1">
            <a:spLocks/>
          </p:cNvSpPr>
          <p:nvPr/>
        </p:nvSpPr>
        <p:spPr>
          <a:xfrm>
            <a:off x="1079052" y="2414041"/>
            <a:ext cx="4631729" cy="18669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latin typeface="Times New Roman" panose="02020603050405020304" pitchFamily="18" charset="0"/>
                <a:ea typeface="+mn-ea"/>
                <a:cs typeface="Times New Roman" panose="02020603050405020304" pitchFamily="18" charset="0"/>
              </a:rPr>
              <a:t>Activity: Shared Responsibility Model</a:t>
            </a:r>
          </a:p>
        </p:txBody>
      </p:sp>
      <p:pic>
        <p:nvPicPr>
          <p:cNvPr id="15" name="Picture 14">
            <a:extLst>
              <a:ext uri="{FF2B5EF4-FFF2-40B4-BE49-F238E27FC236}">
                <a16:creationId xmlns:a16="http://schemas.microsoft.com/office/drawing/2014/main" id="{DB30554C-1229-3BED-8A4F-A990653F0447}"/>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119323" y="1637095"/>
            <a:ext cx="5486400" cy="3657600"/>
          </a:xfrm>
          <a:prstGeom prst="rect">
            <a:avLst/>
          </a:prstGeom>
          <a:ln>
            <a:solidFill>
              <a:srgbClr val="000000"/>
            </a:solidFill>
          </a:ln>
        </p:spPr>
      </p:pic>
    </p:spTree>
    <p:extLst>
      <p:ext uri="{BB962C8B-B14F-4D97-AF65-F5344CB8AC3E}">
        <p14:creationId xmlns:p14="http://schemas.microsoft.com/office/powerpoint/2010/main" val="2996331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126932"/>
            <a:ext cx="1057593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Activity: Scenario 1 </a:t>
            </a:r>
            <a:endParaRPr lang="en-US" b="1"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Consider </a:t>
            </a:r>
            <a:r>
              <a:rPr lang="en-US" dirty="0">
                <a:solidFill>
                  <a:schemeClr val="tx1"/>
                </a:solidFill>
                <a:latin typeface="Times New Roman" panose="02020603050405020304" pitchFamily="18" charset="0"/>
                <a:cs typeface="Times New Roman" panose="02020603050405020304" pitchFamily="18" charset="0"/>
              </a:rPr>
              <a:t>this</a:t>
            </a:r>
            <a:r>
              <a:rPr lang="en-US" dirty="0">
                <a:latin typeface="Times New Roman" panose="02020603050405020304" pitchFamily="18" charset="0"/>
                <a:cs typeface="Times New Roman" panose="02020603050405020304" pitchFamily="18" charset="0"/>
              </a:rPr>
              <a:t> deployment. Who is responsible: AWS or the customer?</a:t>
            </a:r>
          </a:p>
          <a:p>
            <a:pPr marL="0" indent="0">
              <a:buNone/>
            </a:pP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2">
            <a:extLst>
              <a:ext uri="{FF2B5EF4-FFF2-40B4-BE49-F238E27FC236}">
                <a16:creationId xmlns:a16="http://schemas.microsoft.com/office/drawing/2014/main" id="{DFC9CC27-5476-0AA5-84F0-A2E814FA1972}"/>
              </a:ext>
            </a:extLst>
          </p:cNvPr>
          <p:cNvSpPr txBox="1">
            <a:spLocks/>
          </p:cNvSpPr>
          <p:nvPr/>
        </p:nvSpPr>
        <p:spPr>
          <a:xfrm>
            <a:off x="5476468" y="2163950"/>
            <a:ext cx="3200400" cy="28346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Upgrades and patches to the operating system on the EC2 instance?</a:t>
            </a:r>
          </a:p>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Physical security of the data center?</a:t>
            </a:r>
          </a:p>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Virtualization infrastructure?</a:t>
            </a:r>
          </a:p>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EC2 security group settings?</a:t>
            </a:r>
          </a:p>
          <a:p>
            <a:pPr>
              <a:lnSpc>
                <a:spcPct val="100000"/>
              </a:lnSpc>
              <a:spcBef>
                <a:spcPts val="0"/>
              </a:spcBef>
              <a:spcAft>
                <a:spcPts val="600"/>
              </a:spcAft>
              <a:buFont typeface="+mj-lt"/>
              <a:buAutoNum type="arabicPeriod"/>
            </a:pPr>
            <a:r>
              <a:rPr lang="en-US" sz="1800" dirty="0">
                <a:solidFill>
                  <a:schemeClr val="tx2"/>
                </a:solidFill>
                <a:latin typeface="Times New Roman" panose="02020603050405020304" pitchFamily="18" charset="0"/>
                <a:ea typeface="+mn-ea"/>
                <a:cs typeface="Times New Roman" panose="02020603050405020304" pitchFamily="18" charset="0"/>
              </a:rPr>
              <a:t>Configuration of applications that run on the EC2 instance?</a:t>
            </a:r>
          </a:p>
        </p:txBody>
      </p:sp>
      <p:sp>
        <p:nvSpPr>
          <p:cNvPr id="22" name="Content Placeholder 2">
            <a:extLst>
              <a:ext uri="{FF2B5EF4-FFF2-40B4-BE49-F238E27FC236}">
                <a16:creationId xmlns:a16="http://schemas.microsoft.com/office/drawing/2014/main" id="{C1AA31D7-3149-C889-80FE-3E87C1D72E69}"/>
              </a:ext>
            </a:extLst>
          </p:cNvPr>
          <p:cNvSpPr txBox="1">
            <a:spLocks/>
          </p:cNvSpPr>
          <p:nvPr/>
        </p:nvSpPr>
        <p:spPr>
          <a:xfrm>
            <a:off x="8676868" y="2163950"/>
            <a:ext cx="3200400" cy="28346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Font typeface="+mj-lt"/>
              <a:buAutoNum type="arabicPeriod" startAt="6"/>
            </a:pPr>
            <a:r>
              <a:rPr lang="en-US" sz="18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Oracle upgrades or patches if the Oracle instance runs as an Amazon RDS instance?</a:t>
            </a:r>
          </a:p>
          <a:p>
            <a:pPr>
              <a:lnSpc>
                <a:spcPct val="100000"/>
              </a:lnSpc>
              <a:spcBef>
                <a:spcPts val="0"/>
              </a:spcBef>
              <a:spcAft>
                <a:spcPts val="600"/>
              </a:spcAft>
              <a:buFont typeface="+mj-lt"/>
              <a:buAutoNum type="arabicPeriod" startAt="6"/>
            </a:pPr>
            <a:r>
              <a:rPr lang="en-US" sz="18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Oracle upgrades or patches if Oracle runs on an EC2 instance?</a:t>
            </a:r>
          </a:p>
          <a:p>
            <a:pPr>
              <a:lnSpc>
                <a:spcPct val="100000"/>
              </a:lnSpc>
              <a:spcBef>
                <a:spcPts val="0"/>
              </a:spcBef>
              <a:spcAft>
                <a:spcPts val="600"/>
              </a:spcAft>
              <a:buFont typeface="+mj-lt"/>
              <a:buAutoNum type="arabicPeriod" startAt="6"/>
            </a:pPr>
            <a:r>
              <a:rPr lang="en-US" sz="18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S3 bucket access configuration?</a:t>
            </a:r>
          </a:p>
        </p:txBody>
      </p:sp>
      <p:pic>
        <p:nvPicPr>
          <p:cNvPr id="23" name="Picture 22" descr="AWS Cloud diagram with an Amazon S3 bucket, and an EC2 and Oracle database instances. More details in the notes.">
            <a:extLst>
              <a:ext uri="{FF2B5EF4-FFF2-40B4-BE49-F238E27FC236}">
                <a16:creationId xmlns:a16="http://schemas.microsoft.com/office/drawing/2014/main" id="{0A969512-3803-074D-D791-6B417CF00B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149" y="2251800"/>
            <a:ext cx="4535817" cy="3273836"/>
          </a:xfrm>
          <a:prstGeom prst="rect">
            <a:avLst/>
          </a:prstGeom>
        </p:spPr>
      </p:pic>
    </p:spTree>
    <p:extLst>
      <p:ext uri="{BB962C8B-B14F-4D97-AF65-F5344CB8AC3E}">
        <p14:creationId xmlns:p14="http://schemas.microsoft.com/office/powerpoint/2010/main" val="26288094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38622"/>
            <a:ext cx="1057593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Activity: Scenario 1</a:t>
            </a:r>
            <a:r>
              <a:rPr lang="en-US" b="1" dirty="0">
                <a:latin typeface="Times New Roman" panose="02020603050405020304" pitchFamily="18" charset="0"/>
                <a:cs typeface="Times New Roman" panose="02020603050405020304" pitchFamily="18" charset="0"/>
              </a:rPr>
              <a:t>  </a:t>
            </a:r>
          </a:p>
          <a:p>
            <a:pPr marL="0" indent="0">
              <a:buNone/>
            </a:pP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23" name="Picture 22" descr="AWS Cloud diagram with an Amazon S3 bucket, and an EC2 and Oracle database instances. More details in the notes.">
            <a:extLst>
              <a:ext uri="{FF2B5EF4-FFF2-40B4-BE49-F238E27FC236}">
                <a16:creationId xmlns:a16="http://schemas.microsoft.com/office/drawing/2014/main" id="{0A969512-3803-074D-D791-6B417CF00B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149" y="2251800"/>
            <a:ext cx="4535817" cy="3273836"/>
          </a:xfrm>
          <a:prstGeom prst="rect">
            <a:avLst/>
          </a:prstGeom>
        </p:spPr>
      </p:pic>
      <p:sp>
        <p:nvSpPr>
          <p:cNvPr id="8" name="Content Placeholder 2">
            <a:extLst>
              <a:ext uri="{FF2B5EF4-FFF2-40B4-BE49-F238E27FC236}">
                <a16:creationId xmlns:a16="http://schemas.microsoft.com/office/drawing/2014/main" id="{0E6C2876-40D2-16E0-E093-63ACE6AD5605}"/>
              </a:ext>
            </a:extLst>
          </p:cNvPr>
          <p:cNvSpPr txBox="1">
            <a:spLocks/>
          </p:cNvSpPr>
          <p:nvPr/>
        </p:nvSpPr>
        <p:spPr>
          <a:xfrm>
            <a:off x="5486400" y="1722120"/>
            <a:ext cx="3200400" cy="44348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Font typeface="+mj-lt"/>
              <a:buAutoNum type="arabicPeriod"/>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Upgrades and patches to the operating system on the EC2 instance?</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a:p>
            <a:pPr>
              <a:lnSpc>
                <a:spcPct val="100000"/>
              </a:lnSpc>
              <a:spcBef>
                <a:spcPts val="0"/>
              </a:spcBef>
              <a:spcAft>
                <a:spcPts val="600"/>
              </a:spcAft>
              <a:buFont typeface="+mj-lt"/>
              <a:buAutoNum type="arabicPeriod" startAt="2"/>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Physical security of the data center?</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AWS</a:t>
            </a:r>
          </a:p>
          <a:p>
            <a:pPr>
              <a:lnSpc>
                <a:spcPct val="100000"/>
              </a:lnSpc>
              <a:spcBef>
                <a:spcPts val="0"/>
              </a:spcBef>
              <a:spcAft>
                <a:spcPts val="600"/>
              </a:spcAft>
              <a:buFont typeface="+mj-lt"/>
              <a:buAutoNum type="arabicPeriod" startAt="3"/>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Virtualization infrastructure?</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AWS</a:t>
            </a:r>
          </a:p>
          <a:p>
            <a:pPr>
              <a:lnSpc>
                <a:spcPct val="100000"/>
              </a:lnSpc>
              <a:spcBef>
                <a:spcPts val="0"/>
              </a:spcBef>
              <a:spcAft>
                <a:spcPts val="600"/>
              </a:spcAft>
              <a:buFont typeface="+mj-lt"/>
              <a:buAutoNum type="arabicPeriod" startAt="4"/>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EC2 security group settings?</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a:p>
            <a:pPr>
              <a:lnSpc>
                <a:spcPct val="100000"/>
              </a:lnSpc>
              <a:spcBef>
                <a:spcPts val="0"/>
              </a:spcBef>
              <a:spcAft>
                <a:spcPts val="600"/>
              </a:spcAft>
              <a:buFont typeface="+mj-lt"/>
              <a:buAutoNum type="arabicPeriod" startAt="5"/>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Configuration of applications that run on the EC2 instance?</a:t>
            </a:r>
          </a:p>
          <a:p>
            <a:pPr marL="228600" lvl="1"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p:txBody>
      </p:sp>
      <p:sp>
        <p:nvSpPr>
          <p:cNvPr id="15" name="Content Placeholder 2">
            <a:extLst>
              <a:ext uri="{FF2B5EF4-FFF2-40B4-BE49-F238E27FC236}">
                <a16:creationId xmlns:a16="http://schemas.microsoft.com/office/drawing/2014/main" id="{A99E54AC-A46E-908F-012D-A0E10F2C8801}"/>
              </a:ext>
            </a:extLst>
          </p:cNvPr>
          <p:cNvSpPr txBox="1">
            <a:spLocks/>
          </p:cNvSpPr>
          <p:nvPr/>
        </p:nvSpPr>
        <p:spPr>
          <a:xfrm>
            <a:off x="8686800" y="1722120"/>
            <a:ext cx="3200400" cy="44348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Font typeface="+mj-lt"/>
              <a:buAutoNum type="arabicPeriod" startAt="6"/>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Oracle upgrades or patches if the Oracle instance runs as an Amazon RDS instance?</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AWS</a:t>
            </a:r>
          </a:p>
          <a:p>
            <a:pPr>
              <a:lnSpc>
                <a:spcPct val="100000"/>
              </a:lnSpc>
              <a:spcBef>
                <a:spcPts val="0"/>
              </a:spcBef>
              <a:spcAft>
                <a:spcPts val="600"/>
              </a:spcAft>
              <a:buFont typeface="+mj-lt"/>
              <a:buAutoNum type="arabicPeriod" startAt="7"/>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Oracle upgrades or patches if Oracle runs on an EC2 instance?</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a:p>
            <a:pPr>
              <a:lnSpc>
                <a:spcPct val="100000"/>
              </a:lnSpc>
              <a:spcBef>
                <a:spcPts val="0"/>
              </a:spcBef>
              <a:spcAft>
                <a:spcPts val="600"/>
              </a:spcAft>
              <a:buFont typeface="+mj-lt"/>
              <a:buAutoNum type="arabicPeriod" startAt="8"/>
            </a:pPr>
            <a:r>
              <a:rPr lang="en-US" sz="16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S3 bucket access configuration?</a:t>
            </a:r>
          </a:p>
          <a:p>
            <a:pPr indent="0">
              <a:lnSpc>
                <a:spcPct val="100000"/>
              </a:lnSpc>
              <a:spcBef>
                <a:spcPts val="0"/>
              </a:spcBef>
              <a:spcAft>
                <a:spcPts val="600"/>
              </a:spcAft>
              <a:buNone/>
            </a:pPr>
            <a:r>
              <a:rPr lang="en-US" sz="1600" b="1"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Answer: The customer</a:t>
            </a:r>
          </a:p>
        </p:txBody>
      </p:sp>
    </p:spTree>
    <p:extLst>
      <p:ext uri="{BB962C8B-B14F-4D97-AF65-F5344CB8AC3E}">
        <p14:creationId xmlns:p14="http://schemas.microsoft.com/office/powerpoint/2010/main" val="1631777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126932"/>
            <a:ext cx="1057593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Activity: Scenario 2 </a:t>
            </a:r>
          </a:p>
          <a:p>
            <a:pPr marL="0" indent="0">
              <a:buNone/>
            </a:pPr>
            <a:r>
              <a:rPr lang="en-US" dirty="0">
                <a:latin typeface="Times New Roman" panose="02020603050405020304" pitchFamily="18" charset="0"/>
                <a:cs typeface="Times New Roman" panose="02020603050405020304" pitchFamily="18" charset="0"/>
              </a:rPr>
              <a:t>Consider this deployment. Who is responsible: AWS or the customer?</a:t>
            </a:r>
          </a:p>
          <a:p>
            <a:pPr marL="0" indent="0">
              <a:buNone/>
            </a:pPr>
            <a:endParaRPr lang="en-US" b="1"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pic>
        <p:nvPicPr>
          <p:cNvPr id="8" name="Picture 7" descr="Architecture diagram of a web server and an internet gateway. More details in the notes.">
            <a:extLst>
              <a:ext uri="{FF2B5EF4-FFF2-40B4-BE49-F238E27FC236}">
                <a16:creationId xmlns:a16="http://schemas.microsoft.com/office/drawing/2014/main" id="{712CD50F-3EBA-C0FE-AB3A-F074C1AF38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7868" y="2063213"/>
            <a:ext cx="3938322" cy="4107349"/>
          </a:xfrm>
          <a:prstGeom prst="rect">
            <a:avLst/>
          </a:prstGeom>
        </p:spPr>
      </p:pic>
      <p:sp>
        <p:nvSpPr>
          <p:cNvPr id="15" name="Content Placeholder 2">
            <a:extLst>
              <a:ext uri="{FF2B5EF4-FFF2-40B4-BE49-F238E27FC236}">
                <a16:creationId xmlns:a16="http://schemas.microsoft.com/office/drawing/2014/main" id="{DE4BF906-2219-A738-63AF-B0B5C66E1579}"/>
              </a:ext>
            </a:extLst>
          </p:cNvPr>
          <p:cNvSpPr txBox="1">
            <a:spLocks/>
          </p:cNvSpPr>
          <p:nvPr/>
        </p:nvSpPr>
        <p:spPr>
          <a:xfrm>
            <a:off x="5309125" y="2208933"/>
            <a:ext cx="3200400" cy="2834640"/>
          </a:xfrm>
          <a:prstGeom prst="rect">
            <a:avLst/>
          </a:prstGeom>
        </p:spPr>
        <p:txBody>
          <a:bodyPr vert="horz" lIns="91440" tIns="45720" rIns="91440" bIns="45720" rtlCol="0">
            <a:noAutofit/>
          </a:bodyPr>
          <a:lstStyle>
            <a:defPPr>
              <a:defRPr lang="en-US"/>
            </a:defPPr>
            <a:lvl1pPr marL="228600" indent="-228600" defTabSz="914400">
              <a:lnSpc>
                <a:spcPct val="100000"/>
              </a:lnSpc>
              <a:spcBef>
                <a:spcPts val="0"/>
              </a:spcBef>
              <a:spcAft>
                <a:spcPts val="600"/>
              </a:spcAft>
              <a:buFont typeface="+mj-lt"/>
              <a:buAutoNum type="arabicPeriod"/>
              <a:defRPr sz="1600" b="0" i="0">
                <a:solidFill>
                  <a:schemeClr val="tx2"/>
                </a:solidFill>
                <a:latin typeface="Amazon Ember" panose="020B0603020204020204" pitchFamily="34" charset="0"/>
                <a:ea typeface="Amazon Ember" panose="020B0603020204020204" pitchFamily="34" charset="0"/>
                <a:cs typeface="Amazon Ember" panose="020B0603020204020204" pitchFamily="34" charset="0"/>
              </a:defRPr>
            </a:lvl1pPr>
            <a:lvl2pPr marL="685800" lvl="1" indent="-228600" defTabSz="914400">
              <a:lnSpc>
                <a:spcPct val="90000"/>
              </a:lnSpc>
              <a:spcBef>
                <a:spcPts val="500"/>
              </a:spcBef>
              <a:buFont typeface="Arial" panose="020B0604020202020204" pitchFamily="34" charset="0"/>
              <a:buChar char="•"/>
              <a:defRPr sz="2400" b="0" i="0">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defTabSz="914400">
              <a:lnSpc>
                <a:spcPct val="90000"/>
              </a:lnSpc>
              <a:spcBef>
                <a:spcPts val="500"/>
              </a:spcBef>
              <a:buFont typeface="Arial" panose="020B0604020202020204" pitchFamily="34" charset="0"/>
              <a:buChar char="•"/>
              <a:defRPr sz="2000" b="0" i="0">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defTabSz="914400">
              <a:lnSpc>
                <a:spcPct val="90000"/>
              </a:lnSpc>
              <a:spcBef>
                <a:spcPts val="500"/>
              </a:spcBef>
              <a:buFont typeface="Arial" panose="020B0604020202020204" pitchFamily="34" charset="0"/>
              <a:buChar char="•"/>
              <a:defRPr b="0" i="0">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defTabSz="914400">
              <a:lnSpc>
                <a:spcPct val="90000"/>
              </a:lnSpc>
              <a:spcBef>
                <a:spcPts val="500"/>
              </a:spcBef>
              <a:buFont typeface="Arial" panose="020B0604020202020204" pitchFamily="34" charset="0"/>
              <a:buChar char="•"/>
              <a:defRPr b="0" i="0">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r>
              <a:rPr lang="en-US" sz="1800" dirty="0">
                <a:latin typeface="Times New Roman" panose="02020603050405020304" pitchFamily="18" charset="0"/>
                <a:cs typeface="Times New Roman" panose="02020603050405020304" pitchFamily="18" charset="0"/>
              </a:rPr>
              <a:t>Ensuring that the AWS Management Console is not hacked?</a:t>
            </a:r>
          </a:p>
          <a:p>
            <a:r>
              <a:rPr lang="en-US" sz="1800" dirty="0">
                <a:latin typeface="Times New Roman" panose="02020603050405020304" pitchFamily="18" charset="0"/>
                <a:cs typeface="Times New Roman" panose="02020603050405020304" pitchFamily="18" charset="0"/>
              </a:rPr>
              <a:t>Configuring the subnet?</a:t>
            </a:r>
          </a:p>
          <a:p>
            <a:r>
              <a:rPr lang="en-US" sz="1800" dirty="0">
                <a:latin typeface="Times New Roman" panose="02020603050405020304" pitchFamily="18" charset="0"/>
                <a:cs typeface="Times New Roman" panose="02020603050405020304" pitchFamily="18" charset="0"/>
              </a:rPr>
              <a:t>Configuring the VPC?</a:t>
            </a:r>
          </a:p>
          <a:p>
            <a:r>
              <a:rPr lang="en-US" sz="1800" dirty="0">
                <a:latin typeface="Times New Roman" panose="02020603050405020304" pitchFamily="18" charset="0"/>
                <a:cs typeface="Times New Roman" panose="02020603050405020304" pitchFamily="18" charset="0"/>
              </a:rPr>
              <a:t>Protecting against network outages in AWS Regions?</a:t>
            </a:r>
          </a:p>
          <a:p>
            <a:r>
              <a:rPr lang="en-US" sz="1800" dirty="0">
                <a:latin typeface="Times New Roman" panose="02020603050405020304" pitchFamily="18" charset="0"/>
                <a:cs typeface="Times New Roman" panose="02020603050405020304" pitchFamily="18" charset="0"/>
              </a:rPr>
              <a:t>Securing the SSH keys?</a:t>
            </a:r>
          </a:p>
        </p:txBody>
      </p:sp>
      <p:sp>
        <p:nvSpPr>
          <p:cNvPr id="16" name="Content Placeholder 2">
            <a:extLst>
              <a:ext uri="{FF2B5EF4-FFF2-40B4-BE49-F238E27FC236}">
                <a16:creationId xmlns:a16="http://schemas.microsoft.com/office/drawing/2014/main" id="{FC8CC2E6-9F1E-4A2A-731C-D1255AD4F081}"/>
              </a:ext>
            </a:extLst>
          </p:cNvPr>
          <p:cNvSpPr txBox="1">
            <a:spLocks/>
          </p:cNvSpPr>
          <p:nvPr/>
        </p:nvSpPr>
        <p:spPr>
          <a:xfrm>
            <a:off x="8509525" y="2208933"/>
            <a:ext cx="3200400" cy="2834640"/>
          </a:xfrm>
          <a:prstGeom prst="rect">
            <a:avLst/>
          </a:prstGeom>
        </p:spPr>
        <p:txBody>
          <a:bodyPr vert="horz" lIns="91440" tIns="45720" rIns="91440" bIns="45720" rtlCol="0">
            <a:noAutofit/>
          </a:bodyPr>
          <a:lstStyle>
            <a:defPPr>
              <a:defRPr lang="en-US"/>
            </a:defPPr>
            <a:lvl1pPr marL="228600" indent="-228600" defTabSz="914400">
              <a:lnSpc>
                <a:spcPct val="100000"/>
              </a:lnSpc>
              <a:spcBef>
                <a:spcPts val="0"/>
              </a:spcBef>
              <a:spcAft>
                <a:spcPts val="600"/>
              </a:spcAft>
              <a:buFont typeface="+mj-lt"/>
              <a:buAutoNum type="arabicPeriod"/>
              <a:defRPr sz="1600" b="0" i="0">
                <a:solidFill>
                  <a:schemeClr val="tx2"/>
                </a:solidFill>
                <a:latin typeface="Amazon Ember" panose="020B0603020204020204" pitchFamily="34" charset="0"/>
                <a:ea typeface="Amazon Ember" panose="020B0603020204020204" pitchFamily="34" charset="0"/>
                <a:cs typeface="Amazon Ember" panose="020B0603020204020204" pitchFamily="34" charset="0"/>
              </a:defRPr>
            </a:lvl1pPr>
            <a:lvl2pPr marL="685800" lvl="1" indent="-228600" defTabSz="914400">
              <a:lnSpc>
                <a:spcPct val="90000"/>
              </a:lnSpc>
              <a:spcBef>
                <a:spcPts val="500"/>
              </a:spcBef>
              <a:buFont typeface="Arial" panose="020B0604020202020204" pitchFamily="34" charset="0"/>
              <a:buChar char="•"/>
              <a:defRPr sz="2400" b="0" i="0">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defTabSz="914400">
              <a:lnSpc>
                <a:spcPct val="90000"/>
              </a:lnSpc>
              <a:spcBef>
                <a:spcPts val="500"/>
              </a:spcBef>
              <a:buFont typeface="Arial" panose="020B0604020202020204" pitchFamily="34" charset="0"/>
              <a:buChar char="•"/>
              <a:defRPr sz="2000" b="0" i="0">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defTabSz="914400">
              <a:lnSpc>
                <a:spcPct val="90000"/>
              </a:lnSpc>
              <a:spcBef>
                <a:spcPts val="500"/>
              </a:spcBef>
              <a:buFont typeface="Arial" panose="020B0604020202020204" pitchFamily="34" charset="0"/>
              <a:buChar char="•"/>
              <a:defRPr b="0" i="0">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defTabSz="914400">
              <a:lnSpc>
                <a:spcPct val="90000"/>
              </a:lnSpc>
              <a:spcBef>
                <a:spcPts val="500"/>
              </a:spcBef>
              <a:buFont typeface="Arial" panose="020B0604020202020204" pitchFamily="34" charset="0"/>
              <a:buChar char="•"/>
              <a:defRPr b="0" i="0">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pPr>
              <a:buFont typeface="+mj-lt"/>
              <a:buAutoNum type="arabicPeriod" startAt="6"/>
            </a:pPr>
            <a:r>
              <a:rPr lang="en-US" sz="1800" dirty="0">
                <a:latin typeface="Times New Roman" panose="02020603050405020304" pitchFamily="18" charset="0"/>
                <a:cs typeface="Times New Roman" panose="02020603050405020304" pitchFamily="18" charset="0"/>
              </a:rPr>
              <a:t>Ensuring network isolation between AWS customers' data?</a:t>
            </a:r>
          </a:p>
          <a:p>
            <a:pPr>
              <a:buAutoNum type="arabicPeriod" startAt="6"/>
            </a:pPr>
            <a:r>
              <a:rPr lang="en-US" sz="1800" dirty="0">
                <a:latin typeface="Times New Roman" panose="02020603050405020304" pitchFamily="18" charset="0"/>
                <a:cs typeface="Times New Roman" panose="02020603050405020304" pitchFamily="18" charset="0"/>
              </a:rPr>
              <a:t>Ensuring low-latency network connection between the web server and the S3 bucket?</a:t>
            </a:r>
          </a:p>
          <a:p>
            <a:pPr>
              <a:buAutoNum type="arabicPeriod" startAt="6"/>
            </a:pPr>
            <a:r>
              <a:rPr lang="en-US" sz="1800" dirty="0">
                <a:latin typeface="Times New Roman" panose="02020603050405020304" pitchFamily="18" charset="0"/>
                <a:cs typeface="Times New Roman" panose="02020603050405020304" pitchFamily="18" charset="0"/>
              </a:rPr>
              <a:t>Enforcing multi-factor authentication for all user logins?</a:t>
            </a:r>
          </a:p>
        </p:txBody>
      </p:sp>
    </p:spTree>
    <p:extLst>
      <p:ext uri="{BB962C8B-B14F-4D97-AF65-F5344CB8AC3E}">
        <p14:creationId xmlns:p14="http://schemas.microsoft.com/office/powerpoint/2010/main" val="33918497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0710" y="1126932"/>
            <a:ext cx="96902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Activity: Scenario 2 of 2</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answers</a:t>
            </a:r>
            <a:endParaRPr lang="en-US" b="1"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2">
            <a:extLst>
              <a:ext uri="{FF2B5EF4-FFF2-40B4-BE49-F238E27FC236}">
                <a16:creationId xmlns:a16="http://schemas.microsoft.com/office/drawing/2014/main" id="{DFC9CC27-5476-0AA5-84F0-A2E814FA1972}"/>
              </a:ext>
            </a:extLst>
          </p:cNvPr>
          <p:cNvSpPr txBox="1">
            <a:spLocks/>
          </p:cNvSpPr>
          <p:nvPr/>
        </p:nvSpPr>
        <p:spPr>
          <a:xfrm>
            <a:off x="5476468" y="1782950"/>
            <a:ext cx="3200400" cy="28346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Times New Roman" panose="02020603050405020304" pitchFamily="18" charset="0"/>
                <a:cs typeface="Times New Roman" panose="02020603050405020304" pitchFamily="18" charset="0"/>
              </a:rPr>
              <a:t>1. Ensuring that the AWS Management Console is not hacked?</a:t>
            </a:r>
          </a:p>
          <a:p>
            <a:pPr indent="0">
              <a:buNone/>
            </a:pPr>
            <a:r>
              <a:rPr lang="en-US" sz="1600" b="1" dirty="0">
                <a:latin typeface="Times New Roman" panose="02020603050405020304" pitchFamily="18" charset="0"/>
                <a:cs typeface="Times New Roman" panose="02020603050405020304" pitchFamily="18" charset="0"/>
              </a:rPr>
              <a:t>Answer: AWS</a:t>
            </a:r>
          </a:p>
          <a:p>
            <a:pPr>
              <a:buFont typeface="+mj-lt"/>
              <a:buAutoNum type="arabicPeriod" startAt="2"/>
            </a:pPr>
            <a:r>
              <a:rPr lang="en-US" sz="1600" dirty="0">
                <a:latin typeface="Times New Roman" panose="02020603050405020304" pitchFamily="18" charset="0"/>
                <a:cs typeface="Times New Roman" panose="02020603050405020304" pitchFamily="18" charset="0"/>
              </a:rPr>
              <a:t>Configuring the subnet?</a:t>
            </a:r>
          </a:p>
          <a:p>
            <a:pPr indent="0">
              <a:buNone/>
            </a:pPr>
            <a:r>
              <a:rPr lang="en-US" sz="1600" b="1" dirty="0">
                <a:latin typeface="Times New Roman" panose="02020603050405020304" pitchFamily="18" charset="0"/>
                <a:cs typeface="Times New Roman" panose="02020603050405020304" pitchFamily="18" charset="0"/>
              </a:rPr>
              <a:t>Answer: The customer</a:t>
            </a:r>
          </a:p>
          <a:p>
            <a:pPr>
              <a:buFont typeface="+mj-lt"/>
              <a:buAutoNum type="arabicPeriod" startAt="3"/>
            </a:pPr>
            <a:r>
              <a:rPr lang="en-US" sz="1600" dirty="0">
                <a:latin typeface="Times New Roman" panose="02020603050405020304" pitchFamily="18" charset="0"/>
                <a:cs typeface="Times New Roman" panose="02020603050405020304" pitchFamily="18" charset="0"/>
              </a:rPr>
              <a:t>Configuring the VPC?</a:t>
            </a:r>
          </a:p>
          <a:p>
            <a:pPr indent="0">
              <a:buNone/>
            </a:pPr>
            <a:r>
              <a:rPr lang="en-US" sz="1600" b="1" dirty="0">
                <a:latin typeface="Times New Roman" panose="02020603050405020304" pitchFamily="18" charset="0"/>
                <a:cs typeface="Times New Roman" panose="02020603050405020304" pitchFamily="18" charset="0"/>
              </a:rPr>
              <a:t>Answer: The customer</a:t>
            </a:r>
          </a:p>
          <a:p>
            <a:pPr>
              <a:buFont typeface="+mj-lt"/>
              <a:buAutoNum type="arabicPeriod" startAt="4"/>
            </a:pPr>
            <a:r>
              <a:rPr lang="en-US" sz="1600" dirty="0">
                <a:latin typeface="Times New Roman" panose="02020603050405020304" pitchFamily="18" charset="0"/>
                <a:cs typeface="Times New Roman" panose="02020603050405020304" pitchFamily="18" charset="0"/>
              </a:rPr>
              <a:t>Protecting against network outages in AWS Regions?</a:t>
            </a:r>
          </a:p>
          <a:p>
            <a:pPr indent="0">
              <a:buNone/>
            </a:pPr>
            <a:r>
              <a:rPr lang="en-US" sz="1600" b="1" dirty="0">
                <a:latin typeface="Times New Roman" panose="02020603050405020304" pitchFamily="18" charset="0"/>
                <a:cs typeface="Times New Roman" panose="02020603050405020304" pitchFamily="18" charset="0"/>
              </a:rPr>
              <a:t>Answer: AWS</a:t>
            </a:r>
          </a:p>
          <a:p>
            <a:pPr>
              <a:buFont typeface="+mj-lt"/>
              <a:buAutoNum type="arabicPeriod" startAt="5"/>
            </a:pPr>
            <a:r>
              <a:rPr lang="en-US" sz="1600" dirty="0">
                <a:latin typeface="Times New Roman" panose="02020603050405020304" pitchFamily="18" charset="0"/>
                <a:cs typeface="Times New Roman" panose="02020603050405020304" pitchFamily="18" charset="0"/>
              </a:rPr>
              <a:t>Securing the SSH keys?</a:t>
            </a:r>
          </a:p>
          <a:p>
            <a:pPr indent="0">
              <a:buNone/>
            </a:pPr>
            <a:r>
              <a:rPr lang="en-US" sz="1600" b="1" dirty="0">
                <a:latin typeface="Times New Roman" panose="02020603050405020304" pitchFamily="18" charset="0"/>
                <a:cs typeface="Times New Roman" panose="02020603050405020304" pitchFamily="18" charset="0"/>
              </a:rPr>
              <a:t>Answer: The customer</a:t>
            </a:r>
          </a:p>
        </p:txBody>
      </p:sp>
      <p:sp>
        <p:nvSpPr>
          <p:cNvPr id="22" name="Content Placeholder 2">
            <a:extLst>
              <a:ext uri="{FF2B5EF4-FFF2-40B4-BE49-F238E27FC236}">
                <a16:creationId xmlns:a16="http://schemas.microsoft.com/office/drawing/2014/main" id="{C1AA31D7-3149-C889-80FE-3E87C1D72E69}"/>
              </a:ext>
            </a:extLst>
          </p:cNvPr>
          <p:cNvSpPr txBox="1">
            <a:spLocks/>
          </p:cNvSpPr>
          <p:nvPr/>
        </p:nvSpPr>
        <p:spPr>
          <a:xfrm>
            <a:off x="8676868" y="1782950"/>
            <a:ext cx="3200400" cy="28346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mj-lt"/>
              <a:buAutoNum type="arabicPeriod" startAt="6"/>
            </a:pPr>
            <a:r>
              <a:rPr lang="en-US" sz="1600" dirty="0">
                <a:latin typeface="Times New Roman" panose="02020603050405020304" pitchFamily="18" charset="0"/>
                <a:cs typeface="Times New Roman" panose="02020603050405020304" pitchFamily="18" charset="0"/>
              </a:rPr>
              <a:t>Ensuring network isolation between AWS customers' data?</a:t>
            </a:r>
          </a:p>
          <a:p>
            <a:pPr indent="0">
              <a:buNone/>
            </a:pPr>
            <a:r>
              <a:rPr lang="en-US" sz="1600" b="1" dirty="0">
                <a:latin typeface="Times New Roman" panose="02020603050405020304" pitchFamily="18" charset="0"/>
                <a:cs typeface="Times New Roman" panose="02020603050405020304" pitchFamily="18" charset="0"/>
              </a:rPr>
              <a:t>Answer: AWS</a:t>
            </a:r>
          </a:p>
          <a:p>
            <a:pPr>
              <a:buFont typeface="+mj-lt"/>
              <a:buAutoNum type="arabicPeriod" startAt="7"/>
            </a:pPr>
            <a:r>
              <a:rPr lang="en-US" sz="1600" dirty="0">
                <a:latin typeface="Times New Roman" panose="02020603050405020304" pitchFamily="18" charset="0"/>
                <a:cs typeface="Times New Roman" panose="02020603050405020304" pitchFamily="18" charset="0"/>
              </a:rPr>
              <a:t>Ensuring low-latency network connection between the web server and the S3 bucket?</a:t>
            </a:r>
          </a:p>
          <a:p>
            <a:pPr indent="0">
              <a:buNone/>
            </a:pPr>
            <a:r>
              <a:rPr lang="en-US" sz="1600" b="1" dirty="0">
                <a:latin typeface="Times New Roman" panose="02020603050405020304" pitchFamily="18" charset="0"/>
                <a:cs typeface="Times New Roman" panose="02020603050405020304" pitchFamily="18" charset="0"/>
              </a:rPr>
              <a:t>Answer: AWS</a:t>
            </a:r>
          </a:p>
          <a:p>
            <a:pPr>
              <a:buFont typeface="+mj-lt"/>
              <a:buAutoNum type="arabicPeriod" startAt="8"/>
            </a:pPr>
            <a:r>
              <a:rPr lang="en-US" sz="1600" dirty="0">
                <a:latin typeface="Times New Roman" panose="02020603050405020304" pitchFamily="18" charset="0"/>
                <a:cs typeface="Times New Roman" panose="02020603050405020304" pitchFamily="18" charset="0"/>
              </a:rPr>
              <a:t>Enforcing multi-factor authentication for all user logins?</a:t>
            </a:r>
          </a:p>
          <a:p>
            <a:pPr indent="0">
              <a:buNone/>
            </a:pPr>
            <a:r>
              <a:rPr lang="en-US" sz="1600" b="1" dirty="0">
                <a:latin typeface="Times New Roman" panose="02020603050405020304" pitchFamily="18" charset="0"/>
                <a:cs typeface="Times New Roman" panose="02020603050405020304" pitchFamily="18" charset="0"/>
              </a:rPr>
              <a:t>Answer: The customer</a:t>
            </a:r>
          </a:p>
        </p:txBody>
      </p:sp>
      <p:pic>
        <p:nvPicPr>
          <p:cNvPr id="8" name="Picture 7" descr="Architecture diagram of a web server and an internet gateway. More details in the notes.">
            <a:extLst>
              <a:ext uri="{FF2B5EF4-FFF2-40B4-BE49-F238E27FC236}">
                <a16:creationId xmlns:a16="http://schemas.microsoft.com/office/drawing/2014/main" id="{712CD50F-3EBA-C0FE-AB3A-F074C1AF38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7868" y="1895573"/>
            <a:ext cx="3938322" cy="4107349"/>
          </a:xfrm>
          <a:prstGeom prst="rect">
            <a:avLst/>
          </a:prstGeom>
        </p:spPr>
      </p:pic>
    </p:spTree>
    <p:extLst>
      <p:ext uri="{BB962C8B-B14F-4D97-AF65-F5344CB8AC3E}">
        <p14:creationId xmlns:p14="http://schemas.microsoft.com/office/powerpoint/2010/main" val="4211970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233996" y="1126932"/>
            <a:ext cx="993692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  Managed Services Organization</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grpSp>
        <p:nvGrpSpPr>
          <p:cNvPr id="15" name="Group 14">
            <a:extLst>
              <a:ext uri="{FF2B5EF4-FFF2-40B4-BE49-F238E27FC236}">
                <a16:creationId xmlns:a16="http://schemas.microsoft.com/office/drawing/2014/main" id="{FD264270-307F-6127-CB13-095E9CD92C8B}"/>
              </a:ext>
            </a:extLst>
          </p:cNvPr>
          <p:cNvGrpSpPr/>
          <p:nvPr/>
        </p:nvGrpSpPr>
        <p:grpSpPr>
          <a:xfrm>
            <a:off x="1569493" y="3316508"/>
            <a:ext cx="8869907" cy="2514596"/>
            <a:chOff x="1588436" y="1454426"/>
            <a:chExt cx="9015128" cy="4638017"/>
          </a:xfrm>
        </p:grpSpPr>
        <p:sp>
          <p:nvSpPr>
            <p:cNvPr id="16" name="TextBox 15">
              <a:extLst>
                <a:ext uri="{FF2B5EF4-FFF2-40B4-BE49-F238E27FC236}">
                  <a16:creationId xmlns:a16="http://schemas.microsoft.com/office/drawing/2014/main" id="{1ECCE71C-7B98-4476-4ACD-5D13829D9919}"/>
                </a:ext>
              </a:extLst>
            </p:cNvPr>
            <p:cNvSpPr txBox="1"/>
            <p:nvPr/>
          </p:nvSpPr>
          <p:spPr>
            <a:xfrm>
              <a:off x="5396233" y="4203479"/>
              <a:ext cx="1078992" cy="523220"/>
            </a:xfrm>
            <a:prstGeom prst="rect">
              <a:avLst/>
            </a:prstGeom>
            <a:noFill/>
          </p:spPr>
          <p:txBody>
            <a:bodyPr wrap="square" rtlCol="0">
              <a:spAutoFit/>
            </a:bodyPr>
            <a:lstStyle/>
            <a:p>
              <a:pPr algn="ctr"/>
              <a:r>
                <a:rPr lang="en-US" sz="2800" b="1" dirty="0">
                  <a:solidFill>
                    <a:schemeClr val="tx2"/>
                  </a:solidFill>
                  <a:ea typeface="Amazon Ember Light" panose="020B0403020204020204" pitchFamily="34" charset="0"/>
                  <a:cs typeface="Amazon Ember Light" panose="020B0403020204020204" pitchFamily="34" charset="0"/>
                </a:rPr>
                <a:t>MSO</a:t>
              </a:r>
            </a:p>
          </p:txBody>
        </p:sp>
        <p:pic>
          <p:nvPicPr>
            <p:cNvPr id="17" name="Graphic 23">
              <a:extLst>
                <a:ext uri="{FF2B5EF4-FFF2-40B4-BE49-F238E27FC236}">
                  <a16:creationId xmlns:a16="http://schemas.microsoft.com/office/drawing/2014/main" id="{9A341A22-05F1-EE82-89F4-192C30AE7D85}"/>
                </a:ext>
                <a:ext uri="{C183D7F6-B498-43B3-948B-1728B52AA6E4}">
                  <adec:decorative xmlns:adec="http://schemas.microsoft.com/office/drawing/2017/decorative" val="1"/>
                </a:ext>
              </a:extLst>
            </p:cNvPr>
            <p:cNvPicPr>
              <a:picLocks noChangeAspect="1" noChangeArrowheads="1"/>
            </p:cNvPicPr>
            <p:nvPr/>
          </p:nvPicPr>
          <p:blipFill>
            <a:blip r:embed="rId5">
              <a:extLst>
                <a:ext uri="{96DAC541-7B7A-43D3-8B79-37D633B846F1}">
                  <asvg:svgBlip xmlns:asvg="http://schemas.microsoft.com/office/drawing/2016/SVG/main" r:embed="rId6"/>
                </a:ext>
              </a:extLst>
            </a:blip>
            <a:srcRect/>
            <a:stretch/>
          </p:blipFill>
          <p:spPr bwMode="auto">
            <a:xfrm flipH="1">
              <a:off x="5240778" y="2856763"/>
              <a:ext cx="1389900" cy="138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45A4F684-C470-C49E-476E-3F1FA6DD7F8E}"/>
                </a:ext>
                <a:ext uri="{C183D7F6-B498-43B3-948B-1728B52AA6E4}">
                  <adec:decorative xmlns:adec="http://schemas.microsoft.com/office/drawing/2017/decorative" val="1"/>
                </a:ext>
              </a:extLst>
            </p:cNvPr>
            <p:cNvPicPr>
              <a:picLocks noChangeAspect="1"/>
            </p:cNvPicPr>
            <p:nvPr/>
          </p:nvPicPr>
          <p:blipFill>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aturation sat="300000"/>
                      </a14:imgEffect>
                    </a14:imgLayer>
                  </a14:imgProps>
                </a:ext>
              </a:extLst>
            </a:blip>
            <a:stretch>
              <a:fillRect/>
            </a:stretch>
          </p:blipFill>
          <p:spPr>
            <a:xfrm rot="17292242" flipH="1">
              <a:off x="5653682" y="1755801"/>
              <a:ext cx="1300974" cy="1209022"/>
            </a:xfrm>
            <a:prstGeom prst="rect">
              <a:avLst/>
            </a:prstGeom>
          </p:spPr>
        </p:pic>
        <p:sp>
          <p:nvSpPr>
            <p:cNvPr id="19" name="TextBox 18">
              <a:extLst>
                <a:ext uri="{FF2B5EF4-FFF2-40B4-BE49-F238E27FC236}">
                  <a16:creationId xmlns:a16="http://schemas.microsoft.com/office/drawing/2014/main" id="{5C3C0383-D58E-D11A-08FF-438296283B70}"/>
                </a:ext>
              </a:extLst>
            </p:cNvPr>
            <p:cNvSpPr txBox="1"/>
            <p:nvPr/>
          </p:nvSpPr>
          <p:spPr>
            <a:xfrm>
              <a:off x="2702862" y="1454426"/>
              <a:ext cx="3612132" cy="707886"/>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“Could you approve my new CloudFormation template?”</a:t>
              </a:r>
            </a:p>
          </p:txBody>
        </p:sp>
        <p:pic>
          <p:nvPicPr>
            <p:cNvPr id="21" name="Picture 20">
              <a:extLst>
                <a:ext uri="{FF2B5EF4-FFF2-40B4-BE49-F238E27FC236}">
                  <a16:creationId xmlns:a16="http://schemas.microsoft.com/office/drawing/2014/main" id="{C951D6F8-9958-48E1-7964-CB8FF0A27F8F}"/>
                </a:ext>
                <a:ext uri="{C183D7F6-B498-43B3-948B-1728B52AA6E4}">
                  <adec:decorative xmlns:adec="http://schemas.microsoft.com/office/drawing/2017/decorative" val="1"/>
                </a:ext>
              </a:extLst>
            </p:cNvPr>
            <p:cNvPicPr>
              <a:picLocks noChangeAspect="1"/>
            </p:cNvPicPr>
            <p:nvPr/>
          </p:nvPicPr>
          <p:blipFill>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aturation sat="300000"/>
                      </a14:imgEffect>
                    </a14:imgLayer>
                  </a14:imgProps>
                </a:ext>
              </a:extLst>
            </a:blip>
            <a:stretch>
              <a:fillRect/>
            </a:stretch>
          </p:blipFill>
          <p:spPr>
            <a:xfrm rot="9414447" flipV="1">
              <a:off x="7045738" y="2823787"/>
              <a:ext cx="1283796" cy="1193058"/>
            </a:xfrm>
            <a:prstGeom prst="rect">
              <a:avLst/>
            </a:prstGeom>
          </p:spPr>
        </p:pic>
        <p:sp>
          <p:nvSpPr>
            <p:cNvPr id="23" name="TextBox 22">
              <a:extLst>
                <a:ext uri="{FF2B5EF4-FFF2-40B4-BE49-F238E27FC236}">
                  <a16:creationId xmlns:a16="http://schemas.microsoft.com/office/drawing/2014/main" id="{7B4A7EEA-A885-A51D-0D59-B809109B2911}"/>
                </a:ext>
              </a:extLst>
            </p:cNvPr>
            <p:cNvSpPr txBox="1"/>
            <p:nvPr/>
          </p:nvSpPr>
          <p:spPr>
            <a:xfrm>
              <a:off x="7165928" y="2337344"/>
              <a:ext cx="2739548" cy="1305652"/>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“We need five new IAM users.”</a:t>
              </a:r>
            </a:p>
          </p:txBody>
        </p:sp>
        <p:pic>
          <p:nvPicPr>
            <p:cNvPr id="24" name="Picture 23">
              <a:extLst>
                <a:ext uri="{FF2B5EF4-FFF2-40B4-BE49-F238E27FC236}">
                  <a16:creationId xmlns:a16="http://schemas.microsoft.com/office/drawing/2014/main" id="{FBAFE63F-2E97-FE8C-70C5-CC7082184B91}"/>
                </a:ext>
                <a:ext uri="{C183D7F6-B498-43B3-948B-1728B52AA6E4}">
                  <adec:decorative xmlns:adec="http://schemas.microsoft.com/office/drawing/2017/decorative" val="1"/>
                </a:ext>
              </a:extLst>
            </p:cNvPr>
            <p:cNvPicPr>
              <a:picLocks noChangeAspect="1"/>
            </p:cNvPicPr>
            <p:nvPr/>
          </p:nvPicPr>
          <p:blipFill>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aturation sat="300000"/>
                      </a14:imgEffect>
                    </a14:imgLayer>
                  </a14:imgProps>
                </a:ext>
              </a:extLst>
            </a:blip>
            <a:stretch>
              <a:fillRect/>
            </a:stretch>
          </p:blipFill>
          <p:spPr>
            <a:xfrm rot="14105934" flipV="1">
              <a:off x="6750147" y="4038150"/>
              <a:ext cx="1283796" cy="1193058"/>
            </a:xfrm>
            <a:prstGeom prst="rect">
              <a:avLst/>
            </a:prstGeom>
          </p:spPr>
        </p:pic>
        <p:sp>
          <p:nvSpPr>
            <p:cNvPr id="27" name="TextBox 26">
              <a:extLst>
                <a:ext uri="{FF2B5EF4-FFF2-40B4-BE49-F238E27FC236}">
                  <a16:creationId xmlns:a16="http://schemas.microsoft.com/office/drawing/2014/main" id="{684A9F12-E60B-B27F-5C4A-FD339B38E14F}"/>
                </a:ext>
              </a:extLst>
            </p:cNvPr>
            <p:cNvSpPr txBox="1"/>
            <p:nvPr/>
          </p:nvSpPr>
          <p:spPr>
            <a:xfrm>
              <a:off x="7808603" y="4590378"/>
              <a:ext cx="2794961" cy="707886"/>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“Which approved AMI is the most recent?”</a:t>
              </a:r>
            </a:p>
          </p:txBody>
        </p:sp>
        <p:pic>
          <p:nvPicPr>
            <p:cNvPr id="28" name="Picture 27">
              <a:extLst>
                <a:ext uri="{FF2B5EF4-FFF2-40B4-BE49-F238E27FC236}">
                  <a16:creationId xmlns:a16="http://schemas.microsoft.com/office/drawing/2014/main" id="{2E8D7859-A0D1-B192-14F6-BC56C532BFCE}"/>
                </a:ext>
                <a:ext uri="{C183D7F6-B498-43B3-948B-1728B52AA6E4}">
                  <adec:decorative xmlns:adec="http://schemas.microsoft.com/office/drawing/2017/decorative" val="1"/>
                </a:ext>
              </a:extLst>
            </p:cNvPr>
            <p:cNvPicPr>
              <a:picLocks noChangeAspect="1"/>
            </p:cNvPicPr>
            <p:nvPr/>
          </p:nvPicPr>
          <p:blipFill>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aturation sat="300000"/>
                      </a14:imgEffect>
                    </a14:imgLayer>
                  </a14:imgProps>
                </a:ext>
              </a:extLst>
            </a:blip>
            <a:stretch>
              <a:fillRect/>
            </a:stretch>
          </p:blipFill>
          <p:spPr>
            <a:xfrm rot="18456938" flipV="1">
              <a:off x="3957023" y="4079327"/>
              <a:ext cx="1283796" cy="1193058"/>
            </a:xfrm>
            <a:prstGeom prst="rect">
              <a:avLst/>
            </a:prstGeom>
          </p:spPr>
        </p:pic>
        <p:sp>
          <p:nvSpPr>
            <p:cNvPr id="29" name="TextBox 28">
              <a:extLst>
                <a:ext uri="{FF2B5EF4-FFF2-40B4-BE49-F238E27FC236}">
                  <a16:creationId xmlns:a16="http://schemas.microsoft.com/office/drawing/2014/main" id="{7A6C40CA-B17F-BAAF-F313-B37AE52E6CAC}"/>
                </a:ext>
              </a:extLst>
            </p:cNvPr>
            <p:cNvSpPr txBox="1"/>
            <p:nvPr/>
          </p:nvSpPr>
          <p:spPr>
            <a:xfrm>
              <a:off x="2878226" y="5076780"/>
              <a:ext cx="3065968" cy="1015663"/>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“We need to create a new AWS account for billing.”</a:t>
              </a:r>
            </a:p>
          </p:txBody>
        </p:sp>
        <p:pic>
          <p:nvPicPr>
            <p:cNvPr id="30" name="Picture 29">
              <a:extLst>
                <a:ext uri="{FF2B5EF4-FFF2-40B4-BE49-F238E27FC236}">
                  <a16:creationId xmlns:a16="http://schemas.microsoft.com/office/drawing/2014/main" id="{A1BB7C08-131A-4362-424F-6C4101D0FC29}"/>
                </a:ext>
                <a:ext uri="{C183D7F6-B498-43B3-948B-1728B52AA6E4}">
                  <adec:decorative xmlns:adec="http://schemas.microsoft.com/office/drawing/2017/decorative" val="1"/>
                </a:ext>
              </a:extLst>
            </p:cNvPr>
            <p:cNvPicPr>
              <a:picLocks noChangeAspect="1"/>
            </p:cNvPicPr>
            <p:nvPr/>
          </p:nvPicPr>
          <p:blipFill>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aturation sat="300000"/>
                      </a14:imgEffect>
                    </a14:imgLayer>
                  </a14:imgProps>
                </a:ext>
              </a:extLst>
            </a:blip>
            <a:stretch>
              <a:fillRect/>
            </a:stretch>
          </p:blipFill>
          <p:spPr>
            <a:xfrm rot="2325361" flipV="1">
              <a:off x="3688488" y="2680677"/>
              <a:ext cx="1266213" cy="1176718"/>
            </a:xfrm>
            <a:prstGeom prst="rect">
              <a:avLst/>
            </a:prstGeom>
          </p:spPr>
        </p:pic>
        <p:sp>
          <p:nvSpPr>
            <p:cNvPr id="31" name="TextBox 30">
              <a:extLst>
                <a:ext uri="{FF2B5EF4-FFF2-40B4-BE49-F238E27FC236}">
                  <a16:creationId xmlns:a16="http://schemas.microsoft.com/office/drawing/2014/main" id="{04AFAB1C-6AFD-7BA4-D3EB-4233A974C8A0}"/>
                </a:ext>
              </a:extLst>
            </p:cNvPr>
            <p:cNvSpPr txBox="1"/>
            <p:nvPr/>
          </p:nvSpPr>
          <p:spPr>
            <a:xfrm>
              <a:off x="1588436" y="2792006"/>
              <a:ext cx="2480087" cy="707886"/>
            </a:xfrm>
            <a:prstGeom prst="rect">
              <a:avLst/>
            </a:prstGeom>
            <a:noFill/>
          </p:spPr>
          <p:txBody>
            <a:bodyPr wrap="square" rtlCol="0">
              <a:spAutoFit/>
            </a:bodyPr>
            <a:lstStyle/>
            <a:p>
              <a:pPr algn="ctr"/>
              <a:r>
                <a:rPr lang="en-US" sz="2000" dirty="0">
                  <a:solidFill>
                    <a:schemeClr val="tx2"/>
                  </a:solidFill>
                  <a:latin typeface="Amazon Ember" panose="020B0603020204020204" pitchFamily="34" charset="0"/>
                  <a:ea typeface="Amazon Ember" panose="020B0603020204020204" pitchFamily="34" charset="0"/>
                  <a:cs typeface="Amazon Ember" panose="020B0603020204020204" pitchFamily="34" charset="0"/>
                </a:rPr>
                <a:t>“I need a new dev environment.”</a:t>
              </a:r>
            </a:p>
          </p:txBody>
        </p:sp>
      </p:grpSp>
      <p:sp>
        <p:nvSpPr>
          <p:cNvPr id="32" name="Rectangle 31">
            <a:extLst>
              <a:ext uri="{FF2B5EF4-FFF2-40B4-BE49-F238E27FC236}">
                <a16:creationId xmlns:a16="http://schemas.microsoft.com/office/drawing/2014/main" id="{7FAA5BD8-CF52-FFB5-BB30-0D86171292CF}"/>
              </a:ext>
            </a:extLst>
          </p:cNvPr>
          <p:cNvSpPr/>
          <p:nvPr/>
        </p:nvSpPr>
        <p:spPr>
          <a:xfrm>
            <a:off x="484010" y="1695462"/>
            <a:ext cx="11707990" cy="1477328"/>
          </a:xfrm>
          <a:prstGeom prst="rect">
            <a:avLst/>
          </a:prstGeom>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One approach to implement security and governance is to create a centralized team that is responsible for establishing repeatable processes and templates to deploy applications to AWS.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Such a team could be either internal or external (third-party vendors), and is often referred to as</a:t>
            </a:r>
          </a:p>
          <a:p>
            <a:r>
              <a:rPr lang="en-US" dirty="0">
                <a:latin typeface="Times New Roman" panose="02020603050405020304" pitchFamily="18" charset="0"/>
                <a:cs typeface="Times New Roman" panose="02020603050405020304" pitchFamily="18" charset="0"/>
              </a:rPr>
              <a:t>		</a:t>
            </a:r>
            <a:r>
              <a:rPr lang="en-US" b="1" dirty="0">
                <a:solidFill>
                  <a:srgbClr val="504BAB"/>
                </a:solidFill>
                <a:latin typeface="Times New Roman" panose="02020603050405020304" pitchFamily="18" charset="0"/>
                <a:cs typeface="Times New Roman" panose="02020603050405020304" pitchFamily="18" charset="0"/>
              </a:rPr>
              <a:t>a provisioning team</a:t>
            </a:r>
            <a:r>
              <a:rPr lang="en-US" dirty="0">
                <a:latin typeface="Times New Roman" panose="02020603050405020304" pitchFamily="18" charset="0"/>
                <a:cs typeface="Times New Roman" panose="02020603050405020304" pitchFamily="18" charset="0"/>
              </a:rPr>
              <a:t>, </a:t>
            </a:r>
            <a:r>
              <a:rPr lang="en-US" b="1" dirty="0">
                <a:solidFill>
                  <a:srgbClr val="504BAB"/>
                </a:solidFill>
                <a:latin typeface="Times New Roman" panose="02020603050405020304" pitchFamily="18" charset="0"/>
                <a:cs typeface="Times New Roman" panose="02020603050405020304" pitchFamily="18" charset="0"/>
              </a:rPr>
              <a:t>center of excellence</a:t>
            </a:r>
            <a:r>
              <a:rPr lang="en-US" dirty="0">
                <a:latin typeface="Times New Roman" panose="02020603050405020304" pitchFamily="18" charset="0"/>
                <a:cs typeface="Times New Roman" panose="02020603050405020304" pitchFamily="18" charset="0"/>
              </a:rPr>
              <a:t>, or </a:t>
            </a:r>
            <a:r>
              <a:rPr lang="en-US" b="1" dirty="0">
                <a:solidFill>
                  <a:srgbClr val="504BAB"/>
                </a:solidFill>
                <a:latin typeface="Times New Roman" panose="02020603050405020304" pitchFamily="18" charset="0"/>
                <a:cs typeface="Times New Roman" panose="02020603050405020304" pitchFamily="18" charset="0"/>
              </a:rPr>
              <a:t>managed services organization (MSO)</a:t>
            </a:r>
            <a:r>
              <a:rPr lang="en-US"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External vendors are commonly referred to as </a:t>
            </a:r>
            <a:r>
              <a:rPr lang="en-US" b="1" dirty="0">
                <a:solidFill>
                  <a:srgbClr val="504BAB"/>
                </a:solidFill>
                <a:latin typeface="Times New Roman" panose="02020603050405020304" pitchFamily="18" charset="0"/>
                <a:cs typeface="Times New Roman" panose="02020603050405020304" pitchFamily="18" charset="0"/>
              </a:rPr>
              <a:t>managed service providers (MSPs). </a:t>
            </a:r>
          </a:p>
        </p:txBody>
      </p:sp>
    </p:spTree>
    <p:extLst>
      <p:ext uri="{BB962C8B-B14F-4D97-AF65-F5344CB8AC3E}">
        <p14:creationId xmlns:p14="http://schemas.microsoft.com/office/powerpoint/2010/main" val="3586939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268845" y="677048"/>
            <a:ext cx="440855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12654" y="1019936"/>
            <a:ext cx="99846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  MSO responsibility model</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38284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Shared responsibility model</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grpSp>
        <p:nvGrpSpPr>
          <p:cNvPr id="3" name="Group 2">
            <a:extLst>
              <a:ext uri="{FF2B5EF4-FFF2-40B4-BE49-F238E27FC236}">
                <a16:creationId xmlns:a16="http://schemas.microsoft.com/office/drawing/2014/main" id="{0DE906B6-6684-52E3-34D4-B968572B77C2}"/>
              </a:ext>
            </a:extLst>
          </p:cNvPr>
          <p:cNvGrpSpPr/>
          <p:nvPr/>
        </p:nvGrpSpPr>
        <p:grpSpPr>
          <a:xfrm>
            <a:off x="594983" y="2743082"/>
            <a:ext cx="11498873" cy="3035796"/>
            <a:chOff x="264010" y="1915236"/>
            <a:chExt cx="11498873" cy="3860785"/>
          </a:xfrm>
        </p:grpSpPr>
        <p:sp>
          <p:nvSpPr>
            <p:cNvPr id="8" name="MSO/MSP">
              <a:extLst>
                <a:ext uri="{FF2B5EF4-FFF2-40B4-BE49-F238E27FC236}">
                  <a16:creationId xmlns:a16="http://schemas.microsoft.com/office/drawing/2014/main" id="{2F59C0A8-1EE7-2079-B2AC-C7A7439C5674}"/>
                </a:ext>
              </a:extLst>
            </p:cNvPr>
            <p:cNvSpPr txBox="1"/>
            <p:nvPr/>
          </p:nvSpPr>
          <p:spPr>
            <a:xfrm>
              <a:off x="264010" y="3035422"/>
              <a:ext cx="1683089" cy="508841"/>
            </a:xfrm>
            <a:prstGeom prst="rect">
              <a:avLst/>
            </a:prstGeom>
            <a:noFill/>
          </p:spPr>
          <p:txBody>
            <a:bodyPr wrap="square" rtlCol="0">
              <a:spAutoFit/>
            </a:bodyPr>
            <a:lstStyle/>
            <a:p>
              <a:pPr algn="ctr"/>
              <a:r>
                <a:rPr lang="en-US" sz="20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MSO/MSP</a:t>
              </a:r>
            </a:p>
          </p:txBody>
        </p:sp>
        <p:grpSp>
          <p:nvGrpSpPr>
            <p:cNvPr id="22" name="Group 21">
              <a:extLst>
                <a:ext uri="{FF2B5EF4-FFF2-40B4-BE49-F238E27FC236}">
                  <a16:creationId xmlns:a16="http://schemas.microsoft.com/office/drawing/2014/main" id="{C9106248-B18C-4EFB-AAFD-2F66FF1FBE1D}"/>
                </a:ext>
              </a:extLst>
            </p:cNvPr>
            <p:cNvGrpSpPr/>
            <p:nvPr/>
          </p:nvGrpSpPr>
          <p:grpSpPr>
            <a:xfrm>
              <a:off x="365760" y="1915236"/>
              <a:ext cx="11397123" cy="3860785"/>
              <a:chOff x="303758" y="1773923"/>
              <a:chExt cx="11397123" cy="3860785"/>
            </a:xfrm>
          </p:grpSpPr>
          <p:sp>
            <p:nvSpPr>
              <p:cNvPr id="33" name="Workload owner">
                <a:extLst>
                  <a:ext uri="{FF2B5EF4-FFF2-40B4-BE49-F238E27FC236}">
                    <a16:creationId xmlns:a16="http://schemas.microsoft.com/office/drawing/2014/main" id="{5DE91933-20DB-7F2A-AEB4-3B36529B6B3E}"/>
                  </a:ext>
                </a:extLst>
              </p:cNvPr>
              <p:cNvSpPr txBox="1"/>
              <p:nvPr/>
            </p:nvSpPr>
            <p:spPr>
              <a:xfrm>
                <a:off x="303758" y="1863942"/>
                <a:ext cx="1603592" cy="900257"/>
              </a:xfrm>
              <a:prstGeom prst="rect">
                <a:avLst/>
              </a:prstGeom>
              <a:noFill/>
            </p:spPr>
            <p:txBody>
              <a:bodyPr wrap="square" rtlCol="0">
                <a:spAutoFit/>
              </a:bodyPr>
              <a:lstStyle/>
              <a:p>
                <a:pPr algn="ctr"/>
                <a:r>
                  <a:rPr lang="en-US" sz="2000" dirty="0">
                    <a:solidFill>
                      <a:schemeClr val="tx2"/>
                    </a:solidFill>
                    <a:latin typeface="Times New Roman" panose="02020603050405020304" pitchFamily="18" charset="0"/>
                    <a:ea typeface="Amazon Ember" panose="020B0603020204020204" pitchFamily="34" charset="0"/>
                    <a:cs typeface="Times New Roman" panose="02020603050405020304" pitchFamily="18" charset="0"/>
                  </a:rPr>
                  <a:t>Workload owners</a:t>
                </a:r>
              </a:p>
            </p:txBody>
          </p:sp>
          <p:sp>
            <p:nvSpPr>
              <p:cNvPr id="34" name="Customer data">
                <a:extLst>
                  <a:ext uri="{FF2B5EF4-FFF2-40B4-BE49-F238E27FC236}">
                    <a16:creationId xmlns:a16="http://schemas.microsoft.com/office/drawing/2014/main" id="{3F0E11ED-BDE2-7F6E-247B-1F9DD217E4C3}"/>
                  </a:ext>
                </a:extLst>
              </p:cNvPr>
              <p:cNvSpPr txBox="1"/>
              <p:nvPr/>
            </p:nvSpPr>
            <p:spPr>
              <a:xfrm>
                <a:off x="2085721" y="1773923"/>
                <a:ext cx="8912316" cy="430557"/>
              </a:xfrm>
              <a:prstGeom prst="rect">
                <a:avLst/>
              </a:prstGeom>
              <a:solidFill>
                <a:schemeClr val="bg1"/>
              </a:solidFill>
              <a:ln>
                <a:solidFill>
                  <a:schemeClr val="tx1"/>
                </a:solidFill>
              </a:ln>
            </p:spPr>
            <p:txBody>
              <a:bodyPr wrap="square" lIns="45720" tIns="45720" rIns="45720" bIns="45720" rtlCol="0">
                <a:spAutoFit/>
              </a:bodyPr>
              <a:lstStyle/>
              <a:p>
                <a:pPr algn="ctr"/>
                <a:r>
                  <a:rPr lang="en-US" sz="1600" dirty="0">
                    <a:solidFill>
                      <a:schemeClr val="tx2"/>
                    </a:solidFill>
                    <a:latin typeface="Times New Roman" panose="02020603050405020304" pitchFamily="18" charset="0"/>
                    <a:ea typeface="Amazon Ember Light" panose="020B0403020204020204" pitchFamily="34" charset="0"/>
                    <a:cs typeface="Times New Roman" panose="02020603050405020304" pitchFamily="18" charset="0"/>
                  </a:rPr>
                  <a:t>Customer data</a:t>
                </a:r>
              </a:p>
            </p:txBody>
          </p:sp>
          <p:sp>
            <p:nvSpPr>
              <p:cNvPr id="35" name="Platform">
                <a:extLst>
                  <a:ext uri="{FF2B5EF4-FFF2-40B4-BE49-F238E27FC236}">
                    <a16:creationId xmlns:a16="http://schemas.microsoft.com/office/drawing/2014/main" id="{5D17BB85-97B9-7A4F-E6E0-E6172724B1A1}"/>
                  </a:ext>
                </a:extLst>
              </p:cNvPr>
              <p:cNvSpPr txBox="1"/>
              <p:nvPr/>
            </p:nvSpPr>
            <p:spPr>
              <a:xfrm>
                <a:off x="2085721" y="2174132"/>
                <a:ext cx="8912316" cy="430557"/>
              </a:xfrm>
              <a:prstGeom prst="rect">
                <a:avLst/>
              </a:prstGeom>
              <a:solidFill>
                <a:schemeClr val="accent4"/>
              </a:solidFill>
              <a:ln>
                <a:solidFill>
                  <a:schemeClr val="tx1"/>
                </a:solidFill>
              </a:ln>
            </p:spPr>
            <p:txBody>
              <a:bodyPr wrap="square" lIns="45720" tIns="45720" rIns="45720" bIns="45720" rtlCol="0">
                <a:spAutoFit/>
              </a:bodyPr>
              <a:lstStyle/>
              <a:p>
                <a:pPr algn="ctr"/>
                <a:r>
                  <a:rPr lang="en-US" sz="1600" dirty="0">
                    <a:solidFill>
                      <a:schemeClr val="tx2"/>
                    </a:solidFill>
                    <a:latin typeface="Times New Roman" panose="02020603050405020304" pitchFamily="18" charset="0"/>
                    <a:ea typeface="Amazon Ember Light" panose="020B0403020204020204" pitchFamily="34" charset="0"/>
                    <a:cs typeface="Times New Roman" panose="02020603050405020304" pitchFamily="18" charset="0"/>
                  </a:rPr>
                  <a:t>Platform, applications, identity and access management</a:t>
                </a:r>
              </a:p>
            </p:txBody>
          </p:sp>
          <p:cxnSp>
            <p:nvCxnSpPr>
              <p:cNvPr id="36" name="Straight Connector 35">
                <a:extLst>
                  <a:ext uri="{FF2B5EF4-FFF2-40B4-BE49-F238E27FC236}">
                    <a16:creationId xmlns:a16="http://schemas.microsoft.com/office/drawing/2014/main" id="{5C2EE023-186B-E6E0-D472-E9F7F6058C82}"/>
                  </a:ext>
                  <a:ext uri="{C183D7F6-B498-43B3-948B-1728B52AA6E4}">
                    <adec:decorative xmlns:adec="http://schemas.microsoft.com/office/drawing/2017/decorative" val="1"/>
                  </a:ext>
                </a:extLst>
              </p:cNvPr>
              <p:cNvCxnSpPr>
                <a:cxnSpLocks/>
              </p:cNvCxnSpPr>
              <p:nvPr/>
            </p:nvCxnSpPr>
            <p:spPr>
              <a:xfrm>
                <a:off x="491120" y="2681671"/>
                <a:ext cx="11209761" cy="0"/>
              </a:xfrm>
              <a:prstGeom prst="line">
                <a:avLst/>
              </a:prstGeom>
              <a:ln w="28575"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7" name="OS">
                <a:extLst>
                  <a:ext uri="{FF2B5EF4-FFF2-40B4-BE49-F238E27FC236}">
                    <a16:creationId xmlns:a16="http://schemas.microsoft.com/office/drawing/2014/main" id="{67594C33-49BF-DD90-F539-0DB700E87211}"/>
                  </a:ext>
                </a:extLst>
              </p:cNvPr>
              <p:cNvSpPr txBox="1"/>
              <p:nvPr/>
            </p:nvSpPr>
            <p:spPr>
              <a:xfrm>
                <a:off x="2085722" y="2784477"/>
                <a:ext cx="8912316" cy="430557"/>
              </a:xfrm>
              <a:prstGeom prst="rect">
                <a:avLst/>
              </a:prstGeom>
              <a:solidFill>
                <a:schemeClr val="accent5"/>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Operating system, network, and firewall configuration</a:t>
                </a:r>
              </a:p>
            </p:txBody>
          </p:sp>
          <p:sp>
            <p:nvSpPr>
              <p:cNvPr id="38" name="Client encrypt">
                <a:extLst>
                  <a:ext uri="{FF2B5EF4-FFF2-40B4-BE49-F238E27FC236}">
                    <a16:creationId xmlns:a16="http://schemas.microsoft.com/office/drawing/2014/main" id="{9A546F8E-B5F4-CEE9-6BCE-BFDBE18ADBB7}"/>
                  </a:ext>
                </a:extLst>
              </p:cNvPr>
              <p:cNvSpPr txBox="1"/>
              <p:nvPr/>
            </p:nvSpPr>
            <p:spPr>
              <a:xfrm>
                <a:off x="2085720" y="3151321"/>
                <a:ext cx="3122281" cy="743690"/>
              </a:xfrm>
              <a:prstGeom prst="rect">
                <a:avLst/>
              </a:prstGeom>
              <a:solidFill>
                <a:schemeClr val="accent5"/>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Client-side data encryption and data integrity, authentication</a:t>
                </a:r>
              </a:p>
            </p:txBody>
          </p:sp>
          <p:sp>
            <p:nvSpPr>
              <p:cNvPr id="39" name="SSE">
                <a:extLst>
                  <a:ext uri="{FF2B5EF4-FFF2-40B4-BE49-F238E27FC236}">
                    <a16:creationId xmlns:a16="http://schemas.microsoft.com/office/drawing/2014/main" id="{99468A3B-F551-8DAB-8E3B-40441F12511D}"/>
                  </a:ext>
                </a:extLst>
              </p:cNvPr>
              <p:cNvSpPr txBox="1"/>
              <p:nvPr/>
            </p:nvSpPr>
            <p:spPr>
              <a:xfrm>
                <a:off x="5208002" y="3151321"/>
                <a:ext cx="2704697" cy="743690"/>
              </a:xfrm>
              <a:prstGeom prst="rect">
                <a:avLst/>
              </a:prstGeom>
              <a:solidFill>
                <a:schemeClr val="accent5"/>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Server-side encryption </a:t>
                </a:r>
                <a:b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b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(file system and data)</a:t>
                </a:r>
              </a:p>
            </p:txBody>
          </p:sp>
          <p:sp>
            <p:nvSpPr>
              <p:cNvPr id="40" name="Net traffic">
                <a:extLst>
                  <a:ext uri="{FF2B5EF4-FFF2-40B4-BE49-F238E27FC236}">
                    <a16:creationId xmlns:a16="http://schemas.microsoft.com/office/drawing/2014/main" id="{4C4EA103-A070-0268-F1C7-42EDEB5C4BDD}"/>
                  </a:ext>
                </a:extLst>
              </p:cNvPr>
              <p:cNvSpPr txBox="1"/>
              <p:nvPr/>
            </p:nvSpPr>
            <p:spPr>
              <a:xfrm>
                <a:off x="7885090" y="3151321"/>
                <a:ext cx="3112947" cy="743690"/>
              </a:xfrm>
              <a:prstGeom prst="rect">
                <a:avLst/>
              </a:prstGeom>
              <a:solidFill>
                <a:schemeClr val="accent5"/>
              </a:solidFill>
              <a:ln>
                <a:solidFill>
                  <a:schemeClr val="tx1"/>
                </a:solidFill>
              </a:ln>
            </p:spPr>
            <p:txBody>
              <a:bodyPr wrap="square" lIns="45720" tIns="45720" rIns="45720" bIns="45720" rtlCol="0">
                <a:spAutoFit/>
              </a:bodyPr>
              <a:lstStyle>
                <a:defPPr>
                  <a:defRPr lang="en-US"/>
                </a:defPPr>
                <a:lvl1pPr>
                  <a:defRPr sz="1600">
                    <a:ea typeface="Amazon Ember Light" panose="020B0403020204020204" pitchFamily="34" charset="0"/>
                    <a:cs typeface="Amazon Ember Light" panose="020B0403020204020204" pitchFamily="34" charset="0"/>
                  </a:defRPr>
                </a:lvl1pPr>
              </a:lstStyle>
              <a:p>
                <a:pPr algn="ctr"/>
                <a:r>
                  <a:rPr lang="en-US" dirty="0">
                    <a:solidFill>
                      <a:schemeClr val="bg1"/>
                    </a:solidFill>
                    <a:latin typeface="Times New Roman" panose="02020603050405020304" pitchFamily="18" charset="0"/>
                    <a:cs typeface="Times New Roman" panose="02020603050405020304" pitchFamily="18" charset="0"/>
                  </a:rPr>
                  <a:t>Networking traffic protection</a:t>
                </a:r>
              </a:p>
              <a:p>
                <a:pPr algn="ctr"/>
                <a:r>
                  <a:rPr lang="en-US" dirty="0">
                    <a:solidFill>
                      <a:schemeClr val="bg1"/>
                    </a:solidFill>
                    <a:latin typeface="Times New Roman" panose="02020603050405020304" pitchFamily="18" charset="0"/>
                    <a:cs typeface="Times New Roman" panose="02020603050405020304" pitchFamily="18" charset="0"/>
                  </a:rPr>
                  <a:t>(encryption, integrity, identity)</a:t>
                </a:r>
              </a:p>
            </p:txBody>
          </p:sp>
          <p:cxnSp>
            <p:nvCxnSpPr>
              <p:cNvPr id="41" name="Straight Connector 40">
                <a:extLst>
                  <a:ext uri="{FF2B5EF4-FFF2-40B4-BE49-F238E27FC236}">
                    <a16:creationId xmlns:a16="http://schemas.microsoft.com/office/drawing/2014/main" id="{C4C5D99E-9F05-8322-963D-3DA332DFB1C2}"/>
                  </a:ext>
                  <a:ext uri="{C183D7F6-B498-43B3-948B-1728B52AA6E4}">
                    <adec:decorative xmlns:adec="http://schemas.microsoft.com/office/drawing/2017/decorative" val="1"/>
                  </a:ext>
                </a:extLst>
              </p:cNvPr>
              <p:cNvCxnSpPr>
                <a:cxnSpLocks/>
              </p:cNvCxnSpPr>
              <p:nvPr/>
            </p:nvCxnSpPr>
            <p:spPr>
              <a:xfrm>
                <a:off x="491120" y="3843557"/>
                <a:ext cx="11209761" cy="0"/>
              </a:xfrm>
              <a:prstGeom prst="line">
                <a:avLst/>
              </a:prstGeom>
              <a:ln w="28575"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42" name="AWS">
                <a:extLst>
                  <a:ext uri="{FF2B5EF4-FFF2-40B4-BE49-F238E27FC236}">
                    <a16:creationId xmlns:a16="http://schemas.microsoft.com/office/drawing/2014/main" id="{A7C348E0-A4DB-7AF6-7F95-402FBFE0DC0A}"/>
                  </a:ext>
                </a:extLst>
              </p:cNvPr>
              <p:cNvSpPr txBox="1"/>
              <p:nvPr/>
            </p:nvSpPr>
            <p:spPr>
              <a:xfrm>
                <a:off x="793289" y="4549453"/>
                <a:ext cx="649024" cy="508841"/>
              </a:xfrm>
              <a:prstGeom prst="rect">
                <a:avLst/>
              </a:prstGeom>
              <a:noFill/>
            </p:spPr>
            <p:txBody>
              <a:bodyPr wrap="none" lIns="0" rtlCol="0">
                <a:spAutoFit/>
              </a:bodyPr>
              <a:lstStyle/>
              <a:p>
                <a:pPr algn="l">
                  <a:spcAft>
                    <a:spcPts val="1200"/>
                  </a:spcAft>
                </a:pPr>
                <a:r>
                  <a:rPr lang="pt-BR" sz="2000" b="1" dirty="0">
                    <a:solidFill>
                      <a:schemeClr val="accent6"/>
                    </a:solidFill>
                    <a:latin typeface="Times New Roman" panose="02020603050405020304" pitchFamily="18" charset="0"/>
                    <a:cs typeface="Times New Roman" panose="02020603050405020304" pitchFamily="18" charset="0"/>
                  </a:rPr>
                  <a:t>AWS</a:t>
                </a:r>
              </a:p>
            </p:txBody>
          </p:sp>
          <p:sp>
            <p:nvSpPr>
              <p:cNvPr id="43" name="Software">
                <a:extLst>
                  <a:ext uri="{FF2B5EF4-FFF2-40B4-BE49-F238E27FC236}">
                    <a16:creationId xmlns:a16="http://schemas.microsoft.com/office/drawing/2014/main" id="{0A002110-5745-9DAD-4B2D-6F521877D597}"/>
                  </a:ext>
                </a:extLst>
              </p:cNvPr>
              <p:cNvSpPr txBox="1"/>
              <p:nvPr/>
            </p:nvSpPr>
            <p:spPr>
              <a:xfrm>
                <a:off x="2113185" y="4005965"/>
                <a:ext cx="8895487"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Software</a:t>
                </a:r>
              </a:p>
            </p:txBody>
          </p:sp>
          <p:sp>
            <p:nvSpPr>
              <p:cNvPr id="44" name="Compute">
                <a:extLst>
                  <a:ext uri="{FF2B5EF4-FFF2-40B4-BE49-F238E27FC236}">
                    <a16:creationId xmlns:a16="http://schemas.microsoft.com/office/drawing/2014/main" id="{207F7653-71A1-658A-188D-BE82C8A8F246}"/>
                  </a:ext>
                </a:extLst>
              </p:cNvPr>
              <p:cNvSpPr txBox="1"/>
              <p:nvPr/>
            </p:nvSpPr>
            <p:spPr>
              <a:xfrm>
                <a:off x="2113184" y="4405448"/>
                <a:ext cx="2230823"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Compute</a:t>
                </a:r>
              </a:p>
            </p:txBody>
          </p:sp>
          <p:sp>
            <p:nvSpPr>
              <p:cNvPr id="45" name="Storage">
                <a:extLst>
                  <a:ext uri="{FF2B5EF4-FFF2-40B4-BE49-F238E27FC236}">
                    <a16:creationId xmlns:a16="http://schemas.microsoft.com/office/drawing/2014/main" id="{FAA04A32-6E57-5F7D-1560-8415C1290CA4}"/>
                  </a:ext>
                </a:extLst>
              </p:cNvPr>
              <p:cNvSpPr txBox="1"/>
              <p:nvPr/>
            </p:nvSpPr>
            <p:spPr>
              <a:xfrm>
                <a:off x="4344007" y="4405448"/>
                <a:ext cx="2219828"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Storage</a:t>
                </a:r>
              </a:p>
            </p:txBody>
          </p:sp>
          <p:sp>
            <p:nvSpPr>
              <p:cNvPr id="46" name="DB">
                <a:extLst>
                  <a:ext uri="{FF2B5EF4-FFF2-40B4-BE49-F238E27FC236}">
                    <a16:creationId xmlns:a16="http://schemas.microsoft.com/office/drawing/2014/main" id="{95AF8DF9-E53F-780F-48E8-75A4C998ECB4}"/>
                  </a:ext>
                </a:extLst>
              </p:cNvPr>
              <p:cNvSpPr txBox="1"/>
              <p:nvPr/>
            </p:nvSpPr>
            <p:spPr>
              <a:xfrm>
                <a:off x="6563835" y="4405448"/>
                <a:ext cx="2230822"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Databases</a:t>
                </a:r>
              </a:p>
            </p:txBody>
          </p:sp>
          <p:sp>
            <p:nvSpPr>
              <p:cNvPr id="47" name="Network">
                <a:extLst>
                  <a:ext uri="{FF2B5EF4-FFF2-40B4-BE49-F238E27FC236}">
                    <a16:creationId xmlns:a16="http://schemas.microsoft.com/office/drawing/2014/main" id="{F471CEF5-FBD2-B94C-FD37-47C9D2DBD123}"/>
                  </a:ext>
                </a:extLst>
              </p:cNvPr>
              <p:cNvSpPr txBox="1"/>
              <p:nvPr/>
            </p:nvSpPr>
            <p:spPr>
              <a:xfrm>
                <a:off x="8788843" y="4405448"/>
                <a:ext cx="2219828"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Networking</a:t>
                </a:r>
              </a:p>
            </p:txBody>
          </p:sp>
          <p:sp>
            <p:nvSpPr>
              <p:cNvPr id="48" name="Hardware">
                <a:extLst>
                  <a:ext uri="{FF2B5EF4-FFF2-40B4-BE49-F238E27FC236}">
                    <a16:creationId xmlns:a16="http://schemas.microsoft.com/office/drawing/2014/main" id="{A2C41CD8-B046-8BDA-B3F9-E06E32A14457}"/>
                  </a:ext>
                </a:extLst>
              </p:cNvPr>
              <p:cNvSpPr txBox="1"/>
              <p:nvPr/>
            </p:nvSpPr>
            <p:spPr>
              <a:xfrm>
                <a:off x="2113184" y="4800693"/>
                <a:ext cx="8895487"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Hardware and AWS Global Infrastructure</a:t>
                </a:r>
              </a:p>
            </p:txBody>
          </p:sp>
          <p:sp>
            <p:nvSpPr>
              <p:cNvPr id="49" name="Regions">
                <a:extLst>
                  <a:ext uri="{FF2B5EF4-FFF2-40B4-BE49-F238E27FC236}">
                    <a16:creationId xmlns:a16="http://schemas.microsoft.com/office/drawing/2014/main" id="{43BFC8E7-5174-CA42-7A8E-F5512CF80595}"/>
                  </a:ext>
                </a:extLst>
              </p:cNvPr>
              <p:cNvSpPr txBox="1"/>
              <p:nvPr/>
            </p:nvSpPr>
            <p:spPr>
              <a:xfrm>
                <a:off x="2113184" y="5204151"/>
                <a:ext cx="3061003"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Regions</a:t>
                </a:r>
              </a:p>
            </p:txBody>
          </p:sp>
          <p:sp>
            <p:nvSpPr>
              <p:cNvPr id="50" name="AZs">
                <a:extLst>
                  <a:ext uri="{FF2B5EF4-FFF2-40B4-BE49-F238E27FC236}">
                    <a16:creationId xmlns:a16="http://schemas.microsoft.com/office/drawing/2014/main" id="{5457CE64-E7C1-6256-466B-A04D49747D29}"/>
                  </a:ext>
                </a:extLst>
              </p:cNvPr>
              <p:cNvSpPr txBox="1"/>
              <p:nvPr/>
            </p:nvSpPr>
            <p:spPr>
              <a:xfrm>
                <a:off x="5174187" y="5204151"/>
                <a:ext cx="2929690"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Availability Zones</a:t>
                </a:r>
              </a:p>
            </p:txBody>
          </p:sp>
          <p:sp>
            <p:nvSpPr>
              <p:cNvPr id="51" name="Edge">
                <a:extLst>
                  <a:ext uri="{FF2B5EF4-FFF2-40B4-BE49-F238E27FC236}">
                    <a16:creationId xmlns:a16="http://schemas.microsoft.com/office/drawing/2014/main" id="{7447F404-7A27-6FC0-2BC6-152810052801}"/>
                  </a:ext>
                </a:extLst>
              </p:cNvPr>
              <p:cNvSpPr txBox="1"/>
              <p:nvPr/>
            </p:nvSpPr>
            <p:spPr>
              <a:xfrm>
                <a:off x="8103877" y="5204151"/>
                <a:ext cx="2904794" cy="430557"/>
              </a:xfrm>
              <a:prstGeom prst="rect">
                <a:avLst/>
              </a:prstGeom>
              <a:solidFill>
                <a:schemeClr val="accent6"/>
              </a:solidFill>
              <a:ln>
                <a:solidFill>
                  <a:schemeClr val="tx1"/>
                </a:solidFill>
              </a:ln>
            </p:spPr>
            <p:txBody>
              <a:bodyPr wrap="square" lIns="45720" tIns="45720" rIns="45720" bIns="45720" rtlCol="0">
                <a:spAutoFit/>
              </a:bodyPr>
              <a:lstStyle/>
              <a:p>
                <a:pPr algn="ctr"/>
                <a:r>
                  <a:rPr lang="en-US" sz="1600" dirty="0">
                    <a:solidFill>
                      <a:schemeClr val="bg1"/>
                    </a:solidFill>
                    <a:latin typeface="Times New Roman" panose="02020603050405020304" pitchFamily="18" charset="0"/>
                    <a:ea typeface="Amazon Ember Light" panose="020B0403020204020204" pitchFamily="34" charset="0"/>
                    <a:cs typeface="Times New Roman" panose="02020603050405020304" pitchFamily="18" charset="0"/>
                  </a:rPr>
                  <a:t>Edge locations</a:t>
                </a:r>
              </a:p>
            </p:txBody>
          </p:sp>
        </p:grpSp>
      </p:grpSp>
      <p:sp>
        <p:nvSpPr>
          <p:cNvPr id="52" name="Rectangle 51">
            <a:extLst>
              <a:ext uri="{FF2B5EF4-FFF2-40B4-BE49-F238E27FC236}">
                <a16:creationId xmlns:a16="http://schemas.microsoft.com/office/drawing/2014/main" id="{7D2D138E-10B8-F2E5-176A-384EA40C1BA4}"/>
              </a:ext>
            </a:extLst>
          </p:cNvPr>
          <p:cNvSpPr/>
          <p:nvPr/>
        </p:nvSpPr>
        <p:spPr>
          <a:xfrm>
            <a:off x="723415" y="1535951"/>
            <a:ext cx="11587890" cy="1477328"/>
          </a:xfrm>
          <a:prstGeom prst="rect">
            <a:avLst/>
          </a:prstGeom>
        </p:spPr>
        <p:txBody>
          <a:bodyPr wrap="square">
            <a:spAutoFit/>
          </a:bodyPr>
          <a:lstStyle/>
          <a:p>
            <a:r>
              <a:rPr lang="en-US" b="1" dirty="0">
                <a:solidFill>
                  <a:srgbClr val="504BAB"/>
                </a:solidFill>
                <a:latin typeface="Times New Roman" panose="02020603050405020304" pitchFamily="18" charset="0"/>
                <a:cs typeface="Times New Roman" panose="02020603050405020304" pitchFamily="18" charset="0"/>
              </a:rPr>
              <a:t>workload owners </a:t>
            </a:r>
            <a:r>
              <a:rPr lang="en-US" dirty="0">
                <a:latin typeface="Times New Roman" panose="02020603050405020304" pitchFamily="18" charset="0"/>
                <a:cs typeface="Times New Roman" panose="02020603050405020304" pitchFamily="18" charset="0"/>
              </a:rPr>
              <a:t>handle the actual deployment, development, and maintenance of applications. (system administrators, developers, and others who are directly responsible for one or more applications)</a:t>
            </a:r>
          </a:p>
          <a:p>
            <a:r>
              <a:rPr lang="en-US" b="1" dirty="0">
                <a:solidFill>
                  <a:srgbClr val="504BAB"/>
                </a:solidFill>
                <a:latin typeface="Times New Roman" panose="02020603050405020304" pitchFamily="18" charset="0"/>
                <a:cs typeface="Times New Roman" panose="02020603050405020304" pitchFamily="18" charset="0"/>
              </a:rPr>
              <a:t>MSO </a:t>
            </a:r>
            <a:r>
              <a:rPr lang="en-US" dirty="0">
                <a:latin typeface="Times New Roman" panose="02020603050405020304" pitchFamily="18" charset="0"/>
                <a:cs typeface="Times New Roman" panose="02020603050405020304" pitchFamily="18" charset="0"/>
              </a:rPr>
              <a:t>ensures that applications are deployed in a secure and compliant fashion through the automated implementation of organizational security requirements.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93126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Securing a new AWS account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39042883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8022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account root user access versus IAM access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grpSp>
        <p:nvGrpSpPr>
          <p:cNvPr id="8" name="Group 7" descr="graphic shows that root account user privileges cannot be controlled and has full access to all resources. On the other hand, an IAM user has 4 characteristics that outweight those two root account user characteristics.">
            <a:extLst>
              <a:ext uri="{FF2B5EF4-FFF2-40B4-BE49-F238E27FC236}">
                <a16:creationId xmlns:a16="http://schemas.microsoft.com/office/drawing/2014/main" id="{74637946-C62C-7BA3-9714-3FA0FDE62F55}"/>
              </a:ext>
            </a:extLst>
          </p:cNvPr>
          <p:cNvGrpSpPr/>
          <p:nvPr/>
        </p:nvGrpSpPr>
        <p:grpSpPr>
          <a:xfrm>
            <a:off x="623392" y="1945256"/>
            <a:ext cx="4390779" cy="3912351"/>
            <a:chOff x="1281422" y="1283158"/>
            <a:chExt cx="4595071" cy="5044810"/>
          </a:xfrm>
        </p:grpSpPr>
        <p:sp>
          <p:nvSpPr>
            <p:cNvPr id="15" name="Freeform 4">
              <a:extLst>
                <a:ext uri="{FF2B5EF4-FFF2-40B4-BE49-F238E27FC236}">
                  <a16:creationId xmlns:a16="http://schemas.microsoft.com/office/drawing/2014/main" id="{B93EF4D9-D8FD-321B-FA60-D3B63A7E9F91}"/>
                </a:ext>
              </a:extLst>
            </p:cNvPr>
            <p:cNvSpPr/>
            <p:nvPr/>
          </p:nvSpPr>
          <p:spPr>
            <a:xfrm>
              <a:off x="1611194" y="1339841"/>
              <a:ext cx="1597521" cy="887511"/>
            </a:xfrm>
            <a:custGeom>
              <a:avLst/>
              <a:gdLst>
                <a:gd name="connsiteX0" fmla="*/ 0 w 1597521"/>
                <a:gd name="connsiteY0" fmla="*/ 88751 h 887511"/>
                <a:gd name="connsiteX1" fmla="*/ 88751 w 1597521"/>
                <a:gd name="connsiteY1" fmla="*/ 0 h 887511"/>
                <a:gd name="connsiteX2" fmla="*/ 1508770 w 1597521"/>
                <a:gd name="connsiteY2" fmla="*/ 0 h 887511"/>
                <a:gd name="connsiteX3" fmla="*/ 1597521 w 1597521"/>
                <a:gd name="connsiteY3" fmla="*/ 88751 h 887511"/>
                <a:gd name="connsiteX4" fmla="*/ 1597521 w 1597521"/>
                <a:gd name="connsiteY4" fmla="*/ 798760 h 887511"/>
                <a:gd name="connsiteX5" fmla="*/ 1508770 w 1597521"/>
                <a:gd name="connsiteY5" fmla="*/ 887511 h 887511"/>
                <a:gd name="connsiteX6" fmla="*/ 88751 w 1597521"/>
                <a:gd name="connsiteY6" fmla="*/ 887511 h 887511"/>
                <a:gd name="connsiteX7" fmla="*/ 0 w 1597521"/>
                <a:gd name="connsiteY7" fmla="*/ 798760 h 887511"/>
                <a:gd name="connsiteX8" fmla="*/ 0 w 1597521"/>
                <a:gd name="connsiteY8" fmla="*/ 88751 h 887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7521" h="887511">
                  <a:moveTo>
                    <a:pt x="0" y="88751"/>
                  </a:moveTo>
                  <a:cubicBezTo>
                    <a:pt x="0" y="39735"/>
                    <a:pt x="39735" y="0"/>
                    <a:pt x="88751" y="0"/>
                  </a:cubicBezTo>
                  <a:lnTo>
                    <a:pt x="1508770" y="0"/>
                  </a:lnTo>
                  <a:cubicBezTo>
                    <a:pt x="1557786" y="0"/>
                    <a:pt x="1597521" y="39735"/>
                    <a:pt x="1597521" y="88751"/>
                  </a:cubicBezTo>
                  <a:lnTo>
                    <a:pt x="1597521" y="798760"/>
                  </a:lnTo>
                  <a:cubicBezTo>
                    <a:pt x="1597521" y="847776"/>
                    <a:pt x="1557786" y="887511"/>
                    <a:pt x="1508770" y="887511"/>
                  </a:cubicBezTo>
                  <a:lnTo>
                    <a:pt x="88751" y="887511"/>
                  </a:lnTo>
                  <a:cubicBezTo>
                    <a:pt x="39735" y="887511"/>
                    <a:pt x="0" y="847776"/>
                    <a:pt x="0" y="798760"/>
                  </a:cubicBezTo>
                  <a:lnTo>
                    <a:pt x="0" y="88751"/>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13624" tIns="113624" rIns="113624" bIns="113624" numCol="1" spcCol="1270" anchor="ctr" anchorCtr="0">
              <a:noAutofit/>
            </a:bodyPr>
            <a:lstStyle/>
            <a:p>
              <a:pPr lvl="0" algn="ctr" defTabSz="1022350">
                <a:lnSpc>
                  <a:spcPct val="90000"/>
                </a:lnSpc>
                <a:spcBef>
                  <a:spcPct val="0"/>
                </a:spcBef>
                <a:spcAft>
                  <a:spcPct val="35000"/>
                </a:spcAft>
              </a:pPr>
              <a:r>
                <a:rPr lang="en-US" sz="2300" kern="1200" dirty="0">
                  <a:latin typeface="Amazon Ember" panose="020B0603020204020204" pitchFamily="34" charset="0"/>
                  <a:ea typeface="Amazon Ember" panose="020B0603020204020204" pitchFamily="34" charset="0"/>
                  <a:cs typeface="Amazon Ember" panose="020B0603020204020204" pitchFamily="34" charset="0"/>
                </a:rPr>
                <a:t>Account root user</a:t>
              </a:r>
            </a:p>
          </p:txBody>
        </p:sp>
        <p:sp>
          <p:nvSpPr>
            <p:cNvPr id="16" name="Freeform 6">
              <a:extLst>
                <a:ext uri="{FF2B5EF4-FFF2-40B4-BE49-F238E27FC236}">
                  <a16:creationId xmlns:a16="http://schemas.microsoft.com/office/drawing/2014/main" id="{7101094E-83C0-11AA-180D-FC7F4C186DE4}"/>
                </a:ext>
              </a:extLst>
            </p:cNvPr>
            <p:cNvSpPr/>
            <p:nvPr/>
          </p:nvSpPr>
          <p:spPr>
            <a:xfrm>
              <a:off x="4007476" y="1283158"/>
              <a:ext cx="1597521" cy="887511"/>
            </a:xfrm>
            <a:custGeom>
              <a:avLst/>
              <a:gdLst>
                <a:gd name="connsiteX0" fmla="*/ 0 w 1597521"/>
                <a:gd name="connsiteY0" fmla="*/ 88751 h 887511"/>
                <a:gd name="connsiteX1" fmla="*/ 88751 w 1597521"/>
                <a:gd name="connsiteY1" fmla="*/ 0 h 887511"/>
                <a:gd name="connsiteX2" fmla="*/ 1508770 w 1597521"/>
                <a:gd name="connsiteY2" fmla="*/ 0 h 887511"/>
                <a:gd name="connsiteX3" fmla="*/ 1597521 w 1597521"/>
                <a:gd name="connsiteY3" fmla="*/ 88751 h 887511"/>
                <a:gd name="connsiteX4" fmla="*/ 1597521 w 1597521"/>
                <a:gd name="connsiteY4" fmla="*/ 798760 h 887511"/>
                <a:gd name="connsiteX5" fmla="*/ 1508770 w 1597521"/>
                <a:gd name="connsiteY5" fmla="*/ 887511 h 887511"/>
                <a:gd name="connsiteX6" fmla="*/ 88751 w 1597521"/>
                <a:gd name="connsiteY6" fmla="*/ 887511 h 887511"/>
                <a:gd name="connsiteX7" fmla="*/ 0 w 1597521"/>
                <a:gd name="connsiteY7" fmla="*/ 798760 h 887511"/>
                <a:gd name="connsiteX8" fmla="*/ 0 w 1597521"/>
                <a:gd name="connsiteY8" fmla="*/ 88751 h 887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7521" h="887511">
                  <a:moveTo>
                    <a:pt x="0" y="88751"/>
                  </a:moveTo>
                  <a:cubicBezTo>
                    <a:pt x="0" y="39735"/>
                    <a:pt x="39735" y="0"/>
                    <a:pt x="88751" y="0"/>
                  </a:cubicBezTo>
                  <a:lnTo>
                    <a:pt x="1508770" y="0"/>
                  </a:lnTo>
                  <a:cubicBezTo>
                    <a:pt x="1557786" y="0"/>
                    <a:pt x="1597521" y="39735"/>
                    <a:pt x="1597521" y="88751"/>
                  </a:cubicBezTo>
                  <a:lnTo>
                    <a:pt x="1597521" y="798760"/>
                  </a:lnTo>
                  <a:cubicBezTo>
                    <a:pt x="1597521" y="847776"/>
                    <a:pt x="1557786" y="887511"/>
                    <a:pt x="1508770" y="887511"/>
                  </a:cubicBezTo>
                  <a:lnTo>
                    <a:pt x="88751" y="887511"/>
                  </a:lnTo>
                  <a:cubicBezTo>
                    <a:pt x="39735" y="887511"/>
                    <a:pt x="0" y="847776"/>
                    <a:pt x="0" y="798760"/>
                  </a:cubicBezTo>
                  <a:lnTo>
                    <a:pt x="0" y="88751"/>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13624" tIns="113624" rIns="113624" bIns="113624" numCol="1" spcCol="1270" anchor="ctr" anchorCtr="0">
              <a:noAutofit/>
            </a:bodyPr>
            <a:lstStyle/>
            <a:p>
              <a:pPr lvl="0" algn="ctr" defTabSz="1022350">
                <a:lnSpc>
                  <a:spcPct val="90000"/>
                </a:lnSpc>
                <a:spcBef>
                  <a:spcPct val="0"/>
                </a:spcBef>
                <a:spcAft>
                  <a:spcPct val="35000"/>
                </a:spcAft>
              </a:pPr>
              <a:r>
                <a:rPr lang="en-US" sz="2300" kern="1200" dirty="0">
                  <a:latin typeface="Amazon Ember" panose="020B0603020204020204" pitchFamily="34" charset="0"/>
                  <a:ea typeface="Amazon Ember" panose="020B0603020204020204" pitchFamily="34" charset="0"/>
                  <a:cs typeface="Amazon Ember" panose="020B0603020204020204" pitchFamily="34" charset="0"/>
                </a:rPr>
                <a:t>IAM</a:t>
              </a:r>
            </a:p>
          </p:txBody>
        </p:sp>
        <p:sp>
          <p:nvSpPr>
            <p:cNvPr id="17" name="Isosceles Triangle 16">
              <a:extLst>
                <a:ext uri="{FF2B5EF4-FFF2-40B4-BE49-F238E27FC236}">
                  <a16:creationId xmlns:a16="http://schemas.microsoft.com/office/drawing/2014/main" id="{62A7714C-E849-D4B4-A497-6A24A7BA9BA1}"/>
                </a:ext>
              </a:extLst>
            </p:cNvPr>
            <p:cNvSpPr/>
            <p:nvPr/>
          </p:nvSpPr>
          <p:spPr>
            <a:xfrm>
              <a:off x="3199073" y="5662335"/>
              <a:ext cx="665633" cy="665633"/>
            </a:xfrm>
            <a:prstGeom prst="triangle">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 name="Rectangle 17">
              <a:extLst>
                <a:ext uri="{FF2B5EF4-FFF2-40B4-BE49-F238E27FC236}">
                  <a16:creationId xmlns:a16="http://schemas.microsoft.com/office/drawing/2014/main" id="{6F89AB4D-1DD2-3A19-D900-2EB9BD33BD4E}"/>
                </a:ext>
              </a:extLst>
            </p:cNvPr>
            <p:cNvSpPr/>
            <p:nvPr/>
          </p:nvSpPr>
          <p:spPr>
            <a:xfrm rot="240000">
              <a:off x="1281422" y="5456535"/>
              <a:ext cx="4500937" cy="283806"/>
            </a:xfrm>
            <a:prstGeom prst="rect">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9" name="Freeform 11">
              <a:extLst>
                <a:ext uri="{FF2B5EF4-FFF2-40B4-BE49-F238E27FC236}">
                  <a16:creationId xmlns:a16="http://schemas.microsoft.com/office/drawing/2014/main" id="{169C8401-27A9-3989-FD76-CD07E1414519}"/>
                </a:ext>
              </a:extLst>
            </p:cNvPr>
            <p:cNvSpPr/>
            <p:nvPr/>
          </p:nvSpPr>
          <p:spPr>
            <a:xfrm rot="240000">
              <a:off x="3691604" y="4739968"/>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Granular permissions</a:t>
              </a:r>
            </a:p>
          </p:txBody>
        </p:sp>
        <p:sp>
          <p:nvSpPr>
            <p:cNvPr id="21" name="Freeform 12">
              <a:extLst>
                <a:ext uri="{FF2B5EF4-FFF2-40B4-BE49-F238E27FC236}">
                  <a16:creationId xmlns:a16="http://schemas.microsoft.com/office/drawing/2014/main" id="{4126B6C0-79FF-7E9A-4FFC-B7B684B02D9D}"/>
                </a:ext>
              </a:extLst>
            </p:cNvPr>
            <p:cNvSpPr/>
            <p:nvPr/>
          </p:nvSpPr>
          <p:spPr>
            <a:xfrm rot="240000">
              <a:off x="3735980" y="3951010"/>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Secure access for applications</a:t>
              </a:r>
            </a:p>
          </p:txBody>
        </p:sp>
        <p:sp>
          <p:nvSpPr>
            <p:cNvPr id="22" name="Freeform 13">
              <a:extLst>
                <a:ext uri="{FF2B5EF4-FFF2-40B4-BE49-F238E27FC236}">
                  <a16:creationId xmlns:a16="http://schemas.microsoft.com/office/drawing/2014/main" id="{2D528591-2B05-BCCA-1981-EFD04C64DBFB}"/>
                </a:ext>
              </a:extLst>
            </p:cNvPr>
            <p:cNvSpPr/>
            <p:nvPr/>
          </p:nvSpPr>
          <p:spPr>
            <a:xfrm rot="240000">
              <a:off x="3780356" y="3162052"/>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Identity federation</a:t>
              </a:r>
            </a:p>
          </p:txBody>
        </p:sp>
        <p:sp>
          <p:nvSpPr>
            <p:cNvPr id="23" name="Freeform 14">
              <a:extLst>
                <a:ext uri="{FF2B5EF4-FFF2-40B4-BE49-F238E27FC236}">
                  <a16:creationId xmlns:a16="http://schemas.microsoft.com/office/drawing/2014/main" id="{1E195DB7-CA67-DE6E-09A3-A8BA92140167}"/>
                </a:ext>
              </a:extLst>
            </p:cNvPr>
            <p:cNvSpPr/>
            <p:nvPr/>
          </p:nvSpPr>
          <p:spPr>
            <a:xfrm rot="240000">
              <a:off x="3824731" y="2373094"/>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dirty="0">
                  <a:latin typeface="Amazon Ember" panose="020B0603020204020204" pitchFamily="34" charset="0"/>
                  <a:ea typeface="Amazon Ember" panose="020B0603020204020204" pitchFamily="34" charset="0"/>
                  <a:cs typeface="Amazon Ember" panose="020B0603020204020204" pitchFamily="34" charset="0"/>
                </a:rPr>
                <a:t>Integrates</a:t>
              </a:r>
              <a:r>
                <a:rPr lang="en-US" sz="1600" kern="1200" dirty="0">
                  <a:latin typeface="Amazon Ember" panose="020B0603020204020204" pitchFamily="34" charset="0"/>
                  <a:ea typeface="Amazon Ember" panose="020B0603020204020204" pitchFamily="34" charset="0"/>
                  <a:cs typeface="Amazon Ember" panose="020B0603020204020204" pitchFamily="34" charset="0"/>
                </a:rPr>
                <a:t> with other AWS services</a:t>
              </a:r>
            </a:p>
          </p:txBody>
        </p:sp>
        <p:sp>
          <p:nvSpPr>
            <p:cNvPr id="24" name="Freeform 15">
              <a:extLst>
                <a:ext uri="{FF2B5EF4-FFF2-40B4-BE49-F238E27FC236}">
                  <a16:creationId xmlns:a16="http://schemas.microsoft.com/office/drawing/2014/main" id="{676AC786-4447-6468-765A-6A5932B5E86D}"/>
                </a:ext>
              </a:extLst>
            </p:cNvPr>
            <p:cNvSpPr/>
            <p:nvPr/>
          </p:nvSpPr>
          <p:spPr>
            <a:xfrm rot="240000">
              <a:off x="1384074" y="4580215"/>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Full access to all resources</a:t>
              </a:r>
            </a:p>
          </p:txBody>
        </p:sp>
        <p:sp>
          <p:nvSpPr>
            <p:cNvPr id="27" name="Freeform 16">
              <a:extLst>
                <a:ext uri="{FF2B5EF4-FFF2-40B4-BE49-F238E27FC236}">
                  <a16:creationId xmlns:a16="http://schemas.microsoft.com/office/drawing/2014/main" id="{C7093705-A080-42F5-DE4A-7AEDF8024AA7}"/>
                </a:ext>
              </a:extLst>
            </p:cNvPr>
            <p:cNvSpPr/>
            <p:nvPr/>
          </p:nvSpPr>
          <p:spPr>
            <a:xfrm rot="240000">
              <a:off x="1428449" y="3778558"/>
              <a:ext cx="2051762" cy="748633"/>
            </a:xfrm>
            <a:custGeom>
              <a:avLst/>
              <a:gdLst>
                <a:gd name="connsiteX0" fmla="*/ 0 w 1560339"/>
                <a:gd name="connsiteY0" fmla="*/ 150933 h 905578"/>
                <a:gd name="connsiteX1" fmla="*/ 150933 w 1560339"/>
                <a:gd name="connsiteY1" fmla="*/ 0 h 905578"/>
                <a:gd name="connsiteX2" fmla="*/ 1409406 w 1560339"/>
                <a:gd name="connsiteY2" fmla="*/ 0 h 905578"/>
                <a:gd name="connsiteX3" fmla="*/ 1560339 w 1560339"/>
                <a:gd name="connsiteY3" fmla="*/ 150933 h 905578"/>
                <a:gd name="connsiteX4" fmla="*/ 1560339 w 1560339"/>
                <a:gd name="connsiteY4" fmla="*/ 754645 h 905578"/>
                <a:gd name="connsiteX5" fmla="*/ 1409406 w 1560339"/>
                <a:gd name="connsiteY5" fmla="*/ 905578 h 905578"/>
                <a:gd name="connsiteX6" fmla="*/ 150933 w 1560339"/>
                <a:gd name="connsiteY6" fmla="*/ 905578 h 905578"/>
                <a:gd name="connsiteX7" fmla="*/ 0 w 1560339"/>
                <a:gd name="connsiteY7" fmla="*/ 754645 h 905578"/>
                <a:gd name="connsiteX8" fmla="*/ 0 w 1560339"/>
                <a:gd name="connsiteY8" fmla="*/ 150933 h 905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0339" h="905578">
                  <a:moveTo>
                    <a:pt x="0" y="150933"/>
                  </a:moveTo>
                  <a:cubicBezTo>
                    <a:pt x="0" y="67575"/>
                    <a:pt x="67575" y="0"/>
                    <a:pt x="150933" y="0"/>
                  </a:cubicBezTo>
                  <a:lnTo>
                    <a:pt x="1409406" y="0"/>
                  </a:lnTo>
                  <a:cubicBezTo>
                    <a:pt x="1492764" y="0"/>
                    <a:pt x="1560339" y="67575"/>
                    <a:pt x="1560339" y="150933"/>
                  </a:cubicBezTo>
                  <a:lnTo>
                    <a:pt x="1560339" y="754645"/>
                  </a:lnTo>
                  <a:cubicBezTo>
                    <a:pt x="1560339" y="838003"/>
                    <a:pt x="1492764" y="905578"/>
                    <a:pt x="1409406" y="905578"/>
                  </a:cubicBezTo>
                  <a:lnTo>
                    <a:pt x="150933" y="905578"/>
                  </a:lnTo>
                  <a:cubicBezTo>
                    <a:pt x="67575" y="905578"/>
                    <a:pt x="0" y="838003"/>
                    <a:pt x="0" y="754645"/>
                  </a:cubicBezTo>
                  <a:lnTo>
                    <a:pt x="0" y="1509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166" tIns="105166" rIns="105167" bIns="105167" numCol="1" spcCol="1270" anchor="ctr" anchorCtr="0">
              <a:noAutofit/>
            </a:bodyPr>
            <a:lstStyle/>
            <a:p>
              <a:pPr lvl="0" algn="ctr" defTabSz="711200">
                <a:lnSpc>
                  <a:spcPct val="90000"/>
                </a:lnSpc>
                <a:spcBef>
                  <a:spcPct val="0"/>
                </a:spcBef>
                <a:spcAft>
                  <a:spcPct val="35000"/>
                </a:spcAft>
              </a:pPr>
              <a:r>
                <a:rPr lang="en-US" sz="1600" kern="1200" dirty="0">
                  <a:latin typeface="Amazon Ember" panose="020B0603020204020204" pitchFamily="34" charset="0"/>
                  <a:ea typeface="Amazon Ember" panose="020B0603020204020204" pitchFamily="34" charset="0"/>
                  <a:cs typeface="Amazon Ember" panose="020B0603020204020204" pitchFamily="34" charset="0"/>
                </a:rPr>
                <a:t>Privileges cannot be controlled</a:t>
              </a:r>
            </a:p>
          </p:txBody>
        </p:sp>
      </p:grpSp>
      <p:sp>
        <p:nvSpPr>
          <p:cNvPr id="28" name="Content Placeholder 2">
            <a:extLst>
              <a:ext uri="{FF2B5EF4-FFF2-40B4-BE49-F238E27FC236}">
                <a16:creationId xmlns:a16="http://schemas.microsoft.com/office/drawing/2014/main" id="{5B7FF9FB-CFDB-08D5-28FB-D0FBB407A5F2}"/>
              </a:ext>
            </a:extLst>
          </p:cNvPr>
          <p:cNvSpPr txBox="1">
            <a:spLocks/>
          </p:cNvSpPr>
          <p:nvPr/>
        </p:nvSpPr>
        <p:spPr>
          <a:xfrm>
            <a:off x="6464614" y="2016634"/>
            <a:ext cx="5132403" cy="381036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Tx/>
              <a:buBlip>
                <a:blip r:embed="rId5"/>
              </a:buBlip>
              <a:defRPr sz="2800" b="0" i="0" kern="1200">
                <a:solidFill>
                  <a:schemeClr val="tx1"/>
                </a:solidFill>
                <a:latin typeface="Amazon Ember Light" charset="0"/>
                <a:ea typeface="Amazon Ember Light" charset="0"/>
                <a:cs typeface="Amazon Ember Light" charset="0"/>
              </a:defRPr>
            </a:lvl1pPr>
            <a:lvl2pPr marL="685800" indent="-228600" algn="l" defTabSz="914400" rtl="0" eaLnBrk="1" latinLnBrk="0" hangingPunct="1">
              <a:lnSpc>
                <a:spcPct val="90000"/>
              </a:lnSpc>
              <a:spcBef>
                <a:spcPts val="500"/>
              </a:spcBef>
              <a:buFontTx/>
              <a:buBlip>
                <a:blip r:embed="rId5"/>
              </a:buBlip>
              <a:defRPr sz="2400" b="0" i="0" kern="1200">
                <a:solidFill>
                  <a:schemeClr val="tx1"/>
                </a:solidFill>
                <a:latin typeface="Amazon Ember Light" charset="0"/>
                <a:ea typeface="Amazon Ember Light" charset="0"/>
                <a:cs typeface="Amazon Ember Light" charset="0"/>
              </a:defRPr>
            </a:lvl2pPr>
            <a:lvl3pPr marL="1143000" indent="-228600" algn="l" defTabSz="914400" rtl="0" eaLnBrk="1" latinLnBrk="0" hangingPunct="1">
              <a:lnSpc>
                <a:spcPct val="90000"/>
              </a:lnSpc>
              <a:spcBef>
                <a:spcPts val="500"/>
              </a:spcBef>
              <a:buFontTx/>
              <a:buBlip>
                <a:blip r:embed="rId5"/>
              </a:buBlip>
              <a:defRPr sz="2000" b="0" i="0" kern="1200">
                <a:solidFill>
                  <a:schemeClr val="tx1"/>
                </a:solidFill>
                <a:latin typeface="Amazon Ember Light" charset="0"/>
                <a:ea typeface="Amazon Ember Light" charset="0"/>
                <a:cs typeface="Amazon Ember Light" charset="0"/>
              </a:defRPr>
            </a:lvl3pPr>
            <a:lvl4pPr marL="1600200" indent="-228600" algn="l" defTabSz="914400" rtl="0" eaLnBrk="1" latinLnBrk="0" hangingPunct="1">
              <a:lnSpc>
                <a:spcPct val="90000"/>
              </a:lnSpc>
              <a:spcBef>
                <a:spcPts val="500"/>
              </a:spcBef>
              <a:buFontTx/>
              <a:buBlip>
                <a:blip r:embed="rId5"/>
              </a:buBlip>
              <a:defRPr sz="1800" b="0" i="0" kern="1200">
                <a:solidFill>
                  <a:schemeClr val="tx1"/>
                </a:solidFill>
                <a:latin typeface="Amazon Ember Light" charset="0"/>
                <a:ea typeface="Amazon Ember Light" charset="0"/>
                <a:cs typeface="Amazon Ember Light" charset="0"/>
              </a:defRPr>
            </a:lvl4pPr>
            <a:lvl5pPr marL="2057400" indent="-228600" algn="l" defTabSz="914400" rtl="0" eaLnBrk="1" latinLnBrk="0" hangingPunct="1">
              <a:lnSpc>
                <a:spcPct val="90000"/>
              </a:lnSpc>
              <a:spcBef>
                <a:spcPts val="500"/>
              </a:spcBef>
              <a:buFontTx/>
              <a:buBlip>
                <a:blip r:embed="rId5"/>
              </a:buBlip>
              <a:defRPr sz="1800" b="0" i="0" kern="1200">
                <a:solidFill>
                  <a:schemeClr val="tx1"/>
                </a:solidFill>
                <a:latin typeface="Amazon Ember Light" charset="0"/>
                <a:ea typeface="Amazon Ember Light" charset="0"/>
                <a:cs typeface="Amazon Ember Light"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00000"/>
              </a:lnSpc>
              <a:buFont typeface="Arial" panose="020B0604020202020204" pitchFamily="34" charset="0"/>
              <a:buChar char="•"/>
            </a:pPr>
            <a:r>
              <a:rPr lang="en-US" sz="2400" b="1" dirty="0">
                <a:latin typeface="Times New Roman" panose="02020603050405020304" pitchFamily="18" charset="0"/>
                <a:ea typeface="Amazon Ember" panose="020B0603020204020204" pitchFamily="34" charset="0"/>
                <a:cs typeface="Times New Roman" panose="02020603050405020304" pitchFamily="18" charset="0"/>
              </a:rPr>
              <a:t>Best practice</a:t>
            </a:r>
            <a:r>
              <a:rPr lang="en-US" sz="2400" dirty="0">
                <a:latin typeface="Times New Roman" panose="02020603050405020304" pitchFamily="18" charset="0"/>
                <a:ea typeface="Amazon Ember" panose="020B0603020204020204" pitchFamily="34" charset="0"/>
                <a:cs typeface="Times New Roman" panose="02020603050405020304" pitchFamily="18" charset="0"/>
              </a:rPr>
              <a:t>: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Do not use the AWS account root user except when necessary</a:t>
            </a:r>
            <a:r>
              <a:rPr lang="en-US" sz="2400" dirty="0">
                <a:latin typeface="Times New Roman" panose="02020603050405020304" pitchFamily="18" charset="0"/>
                <a:ea typeface="Amazon Ember" panose="020B0603020204020204" pitchFamily="34" charset="0"/>
                <a:cs typeface="Times New Roman" panose="02020603050405020304" pitchFamily="18" charset="0"/>
              </a:rPr>
              <a:t>.</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Access to the </a:t>
            </a:r>
            <a:r>
              <a:rPr lang="en-US" sz="20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account root user </a:t>
            </a:r>
            <a:r>
              <a:rPr lang="en-US" sz="2000" dirty="0">
                <a:latin typeface="Times New Roman" panose="02020603050405020304" pitchFamily="18" charset="0"/>
                <a:ea typeface="Amazon Ember" panose="020B0603020204020204" pitchFamily="34" charset="0"/>
                <a:cs typeface="Times New Roman" panose="02020603050405020304" pitchFamily="18" charset="0"/>
              </a:rPr>
              <a:t>requires logging in with the </a:t>
            </a:r>
            <a:r>
              <a:rPr lang="en-US" sz="2000" i="1" dirty="0">
                <a:latin typeface="Times New Roman" panose="02020603050405020304" pitchFamily="18" charset="0"/>
                <a:ea typeface="Amazon Ember" panose="020B0603020204020204" pitchFamily="34" charset="0"/>
                <a:cs typeface="Times New Roman" panose="02020603050405020304" pitchFamily="18" charset="0"/>
              </a:rPr>
              <a:t>email address </a:t>
            </a:r>
            <a:r>
              <a:rPr lang="en-US" sz="2000" dirty="0">
                <a:latin typeface="Times New Roman" panose="02020603050405020304" pitchFamily="18" charset="0"/>
                <a:ea typeface="Amazon Ember" panose="020B0603020204020204" pitchFamily="34" charset="0"/>
                <a:cs typeface="Times New Roman" panose="02020603050405020304" pitchFamily="18" charset="0"/>
              </a:rPr>
              <a:t>(and password) that you used to create the account.</a:t>
            </a:r>
          </a:p>
          <a:p>
            <a:pPr>
              <a:lnSpc>
                <a:spcPct val="100000"/>
              </a:lnSpc>
              <a:buFont typeface="Arial" panose="020B0604020202020204" pitchFamily="34" charset="0"/>
              <a:buChar char="•"/>
            </a:pPr>
            <a:r>
              <a:rPr lang="en-US" sz="2400" dirty="0">
                <a:latin typeface="Times New Roman" panose="02020603050405020304" pitchFamily="18" charset="0"/>
                <a:ea typeface="Amazon Ember" panose="020B0603020204020204" pitchFamily="34" charset="0"/>
                <a:cs typeface="Times New Roman" panose="02020603050405020304" pitchFamily="18" charset="0"/>
              </a:rPr>
              <a:t>Example actions that can only be done with the account root user:</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Update the account root user password</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Change the AWS Support plan</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Restore an IAM user's permissions</a:t>
            </a:r>
          </a:p>
          <a:p>
            <a:pPr lvl="1">
              <a:lnSpc>
                <a:spcPct val="100000"/>
              </a:lnSpc>
              <a:buFont typeface="Arial" panose="020B0604020202020204" pitchFamily="34" charset="0"/>
              <a:buChar char="•"/>
            </a:pPr>
            <a:r>
              <a:rPr lang="en-US" sz="2000" dirty="0">
                <a:latin typeface="Times New Roman" panose="02020603050405020304" pitchFamily="18" charset="0"/>
                <a:ea typeface="Amazon Ember" panose="020B0603020204020204" pitchFamily="34" charset="0"/>
                <a:cs typeface="Times New Roman" panose="02020603050405020304" pitchFamily="18" charset="0"/>
              </a:rPr>
              <a:t>Change account settings (for example, contact information, allowed Regions)</a:t>
            </a:r>
          </a:p>
          <a:p>
            <a:pPr lvl="1">
              <a:lnSpc>
                <a:spcPct val="100000"/>
              </a:lnSpc>
              <a:buFont typeface="Arial" panose="020B0604020202020204" pitchFamily="34" charset="0"/>
              <a:buChar char="•"/>
            </a:pPr>
            <a:endParaRPr lang="en-US" sz="2000" dirty="0">
              <a:latin typeface="Times New Roman" panose="02020603050405020304" pitchFamily="18" charset="0"/>
              <a:ea typeface="Amazon Ember" panose="020B0603020204020204" pitchFamily="34" charset="0"/>
              <a:cs typeface="Times New Roman" panose="02020603050405020304" pitchFamily="18" charset="0"/>
            </a:endParaRPr>
          </a:p>
          <a:p>
            <a:pPr lvl="1">
              <a:lnSpc>
                <a:spcPct val="100000"/>
              </a:lnSpc>
              <a:buFont typeface="Arial" panose="020B0604020202020204" pitchFamily="34" charset="0"/>
              <a:buChar char="•"/>
            </a:pPr>
            <a:endParaRPr lang="en-US" dirty="0">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21413682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8022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 new AWS account: Account root user</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2">
            <a:extLst>
              <a:ext uri="{FF2B5EF4-FFF2-40B4-BE49-F238E27FC236}">
                <a16:creationId xmlns:a16="http://schemas.microsoft.com/office/drawing/2014/main" id="{4CEEB659-4D6C-BD4E-0695-6D76B0C10991}"/>
              </a:ext>
            </a:extLst>
          </p:cNvPr>
          <p:cNvSpPr>
            <a:spLocks noGrp="1"/>
          </p:cNvSpPr>
          <p:nvPr>
            <p:ph idx="1"/>
          </p:nvPr>
        </p:nvSpPr>
        <p:spPr>
          <a:xfrm>
            <a:off x="419100" y="1833001"/>
            <a:ext cx="11353800" cy="4343962"/>
          </a:xfrm>
        </p:spPr>
        <p:txBody>
          <a:bodyPr>
            <a:normAutofit/>
          </a:bodyPr>
          <a:lstStyle/>
          <a:p>
            <a:pPr marL="0" indent="0">
              <a:buNone/>
            </a:pPr>
            <a:r>
              <a:rPr lang="en-US" sz="2200" b="1" dirty="0">
                <a:solidFill>
                  <a:schemeClr val="accent5"/>
                </a:solidFill>
                <a:latin typeface="Times New Roman" panose="02020603050405020304" pitchFamily="18" charset="0"/>
                <a:cs typeface="Times New Roman" panose="02020603050405020304" pitchFamily="18" charset="0"/>
              </a:rPr>
              <a:t>Step 1: Stop using the account root user as soon as possible.</a:t>
            </a:r>
          </a:p>
          <a:p>
            <a:pPr lvl="1"/>
            <a:r>
              <a:rPr lang="en-US" sz="2200" dirty="0">
                <a:latin typeface="Times New Roman" panose="02020603050405020304" pitchFamily="18" charset="0"/>
                <a:cs typeface="Times New Roman" panose="02020603050405020304" pitchFamily="18" charset="0"/>
              </a:rPr>
              <a:t>The account root user has unrestricted access to all your resources.</a:t>
            </a:r>
          </a:p>
          <a:p>
            <a:r>
              <a:rPr lang="en-US" sz="2200" dirty="0">
                <a:latin typeface="Times New Roman" panose="02020603050405020304" pitchFamily="18" charset="0"/>
                <a:cs typeface="Times New Roman" panose="02020603050405020304" pitchFamily="18" charset="0"/>
              </a:rPr>
              <a:t>To stop using the account root user:</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While you are logged in as the account root user, </a:t>
            </a:r>
            <a:r>
              <a:rPr lang="en-US" sz="2200" dirty="0">
                <a:solidFill>
                  <a:schemeClr val="accent6"/>
                </a:solidFill>
                <a:latin typeface="Times New Roman" panose="02020603050405020304" pitchFamily="18" charset="0"/>
                <a:cs typeface="Times New Roman" panose="02020603050405020304" pitchFamily="18" charset="0"/>
              </a:rPr>
              <a:t>create an IAM user </a:t>
            </a:r>
            <a:r>
              <a:rPr lang="en-US" sz="2200" dirty="0">
                <a:latin typeface="Times New Roman" panose="02020603050405020304" pitchFamily="18" charset="0"/>
                <a:cs typeface="Times New Roman" panose="02020603050405020304" pitchFamily="18" charset="0"/>
              </a:rPr>
              <a:t>for yourself. Save the access keys if needed.</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Create an IAM group, give it full administrator permissions, and add the IAM user to the group.</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Disable and </a:t>
            </a:r>
            <a:r>
              <a:rPr lang="en-US" sz="2200" dirty="0">
                <a:solidFill>
                  <a:schemeClr val="accent6"/>
                </a:solidFill>
                <a:latin typeface="Times New Roman" panose="02020603050405020304" pitchFamily="18" charset="0"/>
                <a:cs typeface="Times New Roman" panose="02020603050405020304" pitchFamily="18" charset="0"/>
              </a:rPr>
              <a:t>remove your account root user access keys</a:t>
            </a:r>
            <a:r>
              <a:rPr lang="en-US" sz="2200" dirty="0">
                <a:latin typeface="Times New Roman" panose="02020603050405020304" pitchFamily="18" charset="0"/>
                <a:cs typeface="Times New Roman" panose="02020603050405020304" pitchFamily="18" charset="0"/>
              </a:rPr>
              <a:t>, if they exist.</a:t>
            </a:r>
          </a:p>
          <a:p>
            <a:pPr marL="914400" lvl="1" indent="-457200">
              <a:buFont typeface="+mj-lt"/>
              <a:buAutoNum type="arabicPeriod"/>
            </a:pPr>
            <a:r>
              <a:rPr lang="en-US" sz="2200" dirty="0">
                <a:solidFill>
                  <a:schemeClr val="accent6"/>
                </a:solidFill>
                <a:latin typeface="Times New Roman" panose="02020603050405020304" pitchFamily="18" charset="0"/>
                <a:cs typeface="Times New Roman" panose="02020603050405020304" pitchFamily="18" charset="0"/>
              </a:rPr>
              <a:t>Enable a password policy </a:t>
            </a:r>
            <a:r>
              <a:rPr lang="en-US" sz="2200" dirty="0">
                <a:latin typeface="Times New Roman" panose="02020603050405020304" pitchFamily="18" charset="0"/>
                <a:cs typeface="Times New Roman" panose="02020603050405020304" pitchFamily="18" charset="0"/>
              </a:rPr>
              <a:t>for users.</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Sign in with your new IAM user credentials. </a:t>
            </a:r>
          </a:p>
          <a:p>
            <a:pPr marL="914400" lvl="1" indent="-457200">
              <a:buFont typeface="+mj-lt"/>
              <a:buAutoNum type="arabicPeriod"/>
            </a:pPr>
            <a:r>
              <a:rPr lang="en-US" sz="2200" dirty="0">
                <a:latin typeface="Times New Roman" panose="02020603050405020304" pitchFamily="18" charset="0"/>
                <a:cs typeface="Times New Roman" panose="02020603050405020304" pitchFamily="18" charset="0"/>
              </a:rPr>
              <a:t>Store your account root user credentials in a secure place. </a:t>
            </a:r>
          </a:p>
        </p:txBody>
      </p:sp>
    </p:spTree>
    <p:extLst>
      <p:ext uri="{BB962C8B-B14F-4D97-AF65-F5344CB8AC3E}">
        <p14:creationId xmlns:p14="http://schemas.microsoft.com/office/powerpoint/2010/main" val="16133641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126674"/>
            <a:ext cx="6969545" cy="4814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 new AWS account: MFA</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13FC896E-3695-C441-2977-EA7809EA68EA}"/>
              </a:ext>
            </a:extLst>
          </p:cNvPr>
          <p:cNvSpPr>
            <a:spLocks noGrp="1"/>
          </p:cNvSpPr>
          <p:nvPr>
            <p:ph idx="1"/>
          </p:nvPr>
        </p:nvSpPr>
        <p:spPr>
          <a:xfrm>
            <a:off x="419100" y="1661767"/>
            <a:ext cx="11353800" cy="4515195"/>
          </a:xfrm>
        </p:spPr>
        <p:txBody>
          <a:bodyPr>
            <a:normAutofit/>
          </a:bodyPr>
          <a:lstStyle/>
          <a:p>
            <a:pPr marL="0" indent="0">
              <a:buNone/>
            </a:pPr>
            <a:r>
              <a:rPr lang="en-US" sz="2200" b="1" dirty="0">
                <a:solidFill>
                  <a:schemeClr val="accent5"/>
                </a:solidFill>
                <a:latin typeface="Times New Roman" panose="02020603050405020304" pitchFamily="18" charset="0"/>
                <a:cs typeface="Times New Roman" panose="02020603050405020304" pitchFamily="18" charset="0"/>
              </a:rPr>
              <a:t>Step 2: Enable multi-factor authentication (MFA).</a:t>
            </a:r>
          </a:p>
          <a:p>
            <a:pPr lvl="1"/>
            <a:r>
              <a:rPr lang="en-US" sz="2200" dirty="0">
                <a:latin typeface="Times New Roman" panose="02020603050405020304" pitchFamily="18" charset="0"/>
                <a:cs typeface="Times New Roman" panose="02020603050405020304" pitchFamily="18" charset="0"/>
              </a:rPr>
              <a:t>Require MFA for your </a:t>
            </a:r>
            <a:r>
              <a:rPr lang="en-US" sz="2200" dirty="0">
                <a:solidFill>
                  <a:schemeClr val="accent6"/>
                </a:solidFill>
                <a:latin typeface="Times New Roman" panose="02020603050405020304" pitchFamily="18" charset="0"/>
                <a:cs typeface="Times New Roman" panose="02020603050405020304" pitchFamily="18" charset="0"/>
              </a:rPr>
              <a:t>account root user </a:t>
            </a:r>
            <a:r>
              <a:rPr lang="en-US" sz="2200" dirty="0">
                <a:latin typeface="Times New Roman" panose="02020603050405020304" pitchFamily="18" charset="0"/>
                <a:cs typeface="Times New Roman" panose="02020603050405020304" pitchFamily="18" charset="0"/>
              </a:rPr>
              <a:t>and for </a:t>
            </a:r>
            <a:r>
              <a:rPr lang="en-US" sz="2200" dirty="0">
                <a:solidFill>
                  <a:schemeClr val="accent6"/>
                </a:solidFill>
                <a:latin typeface="Times New Roman" panose="02020603050405020304" pitchFamily="18" charset="0"/>
                <a:cs typeface="Times New Roman" panose="02020603050405020304" pitchFamily="18" charset="0"/>
              </a:rPr>
              <a:t>all IAM users</a:t>
            </a:r>
            <a:r>
              <a:rPr lang="en-US" sz="2200" dirty="0">
                <a:latin typeface="Times New Roman" panose="02020603050405020304" pitchFamily="18" charset="0"/>
                <a:cs typeface="Times New Roman" panose="02020603050405020304" pitchFamily="18" charset="0"/>
              </a:rPr>
              <a:t>.</a:t>
            </a:r>
          </a:p>
          <a:p>
            <a:pPr lvl="1"/>
            <a:r>
              <a:rPr lang="en-US" sz="2200" dirty="0">
                <a:latin typeface="Times New Roman" panose="02020603050405020304" pitchFamily="18" charset="0"/>
                <a:cs typeface="Times New Roman" panose="02020603050405020304" pitchFamily="18" charset="0"/>
              </a:rPr>
              <a:t>You can also use MFA to control access to AWS service APIs.</a:t>
            </a:r>
          </a:p>
          <a:p>
            <a:r>
              <a:rPr lang="en-US" sz="2200" dirty="0">
                <a:latin typeface="Times New Roman" panose="02020603050405020304" pitchFamily="18" charset="0"/>
                <a:cs typeface="Times New Roman" panose="02020603050405020304" pitchFamily="18" charset="0"/>
              </a:rPr>
              <a:t>Options for retrieving the MFA token – </a:t>
            </a:r>
          </a:p>
          <a:p>
            <a:pPr lvl="1"/>
            <a:r>
              <a:rPr lang="en-US" sz="2200" dirty="0">
                <a:latin typeface="Times New Roman" panose="02020603050405020304" pitchFamily="18" charset="0"/>
                <a:cs typeface="Times New Roman" panose="02020603050405020304" pitchFamily="18" charset="0"/>
              </a:rPr>
              <a:t>Virtual MFA-compliant applications:</a:t>
            </a:r>
          </a:p>
          <a:p>
            <a:pPr lvl="2"/>
            <a:r>
              <a:rPr lang="en-US" sz="2200" dirty="0">
                <a:latin typeface="Times New Roman" panose="02020603050405020304" pitchFamily="18" charset="0"/>
                <a:cs typeface="Times New Roman" panose="02020603050405020304" pitchFamily="18" charset="0"/>
              </a:rPr>
              <a:t>Google Authenticator.</a:t>
            </a:r>
          </a:p>
          <a:p>
            <a:pPr lvl="2"/>
            <a:r>
              <a:rPr lang="en-US" sz="2200" dirty="0">
                <a:latin typeface="Times New Roman" panose="02020603050405020304" pitchFamily="18" charset="0"/>
                <a:cs typeface="Times New Roman" panose="02020603050405020304" pitchFamily="18" charset="0"/>
              </a:rPr>
              <a:t>Authy Authenticator (Windows phone app).</a:t>
            </a:r>
          </a:p>
          <a:p>
            <a:pPr lvl="1"/>
            <a:r>
              <a:rPr lang="en-US" sz="2200" dirty="0">
                <a:latin typeface="Times New Roman" panose="02020603050405020304" pitchFamily="18" charset="0"/>
                <a:cs typeface="Times New Roman" panose="02020603050405020304" pitchFamily="18" charset="0"/>
              </a:rPr>
              <a:t>U2F security key devices:</a:t>
            </a:r>
          </a:p>
          <a:p>
            <a:pPr lvl="2"/>
            <a:r>
              <a:rPr lang="en-US" sz="2200" dirty="0">
                <a:latin typeface="Times New Roman" panose="02020603050405020304" pitchFamily="18" charset="0"/>
                <a:cs typeface="Times New Roman" panose="02020603050405020304" pitchFamily="18" charset="0"/>
              </a:rPr>
              <a:t>For example, YubiKey.</a:t>
            </a:r>
          </a:p>
          <a:p>
            <a:pPr lvl="1"/>
            <a:r>
              <a:rPr lang="en-US" sz="2200" dirty="0">
                <a:latin typeface="Times New Roman" panose="02020603050405020304" pitchFamily="18" charset="0"/>
                <a:cs typeface="Times New Roman" panose="02020603050405020304" pitchFamily="18" charset="0"/>
              </a:rPr>
              <a:t>Hardware MFA options:</a:t>
            </a:r>
          </a:p>
          <a:p>
            <a:pPr lvl="2"/>
            <a:r>
              <a:rPr lang="en-US" sz="2200" dirty="0">
                <a:latin typeface="Times New Roman" panose="02020603050405020304" pitchFamily="18" charset="0"/>
                <a:cs typeface="Times New Roman" panose="02020603050405020304" pitchFamily="18" charset="0"/>
              </a:rPr>
              <a:t>Key fob or display card offered by </a:t>
            </a:r>
            <a:r>
              <a:rPr lang="en-US" sz="2200" dirty="0">
                <a:latin typeface="Times New Roman" panose="02020603050405020304" pitchFamily="18" charset="0"/>
                <a:cs typeface="Times New Roman" panose="02020603050405020304" pitchFamily="18" charset="0"/>
                <a:hlinkClick r:id="rId5"/>
              </a:rPr>
              <a:t>Gemalto</a:t>
            </a:r>
            <a:r>
              <a:rPr lang="en-US" sz="2200" dirty="0">
                <a:latin typeface="Times New Roman" panose="02020603050405020304" pitchFamily="18" charset="0"/>
                <a:cs typeface="Times New Roman" panose="02020603050405020304" pitchFamily="18" charset="0"/>
              </a:rPr>
              <a:t>.</a:t>
            </a:r>
          </a:p>
          <a:p>
            <a:endParaRPr lang="en-US" sz="22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62DB0453-D541-8744-EB1E-68A9F19E69C2}"/>
              </a:ext>
            </a:extLst>
          </p:cNvPr>
          <p:cNvSpPr txBox="1"/>
          <p:nvPr/>
        </p:nvSpPr>
        <p:spPr>
          <a:xfrm>
            <a:off x="9807258" y="3665727"/>
            <a:ext cx="1571025"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MFA token</a:t>
            </a:r>
          </a:p>
        </p:txBody>
      </p:sp>
      <p:pic>
        <p:nvPicPr>
          <p:cNvPr id="18" name="Graphic 17">
            <a:extLst>
              <a:ext uri="{FF2B5EF4-FFF2-40B4-BE49-F238E27FC236}">
                <a16:creationId xmlns:a16="http://schemas.microsoft.com/office/drawing/2014/main" id="{337F62D0-A4DC-77A8-6B9D-00A0DB738A2A}"/>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129411" y="2859355"/>
            <a:ext cx="926721" cy="900090"/>
          </a:xfrm>
          <a:prstGeom prst="rect">
            <a:avLst/>
          </a:prstGeom>
        </p:spPr>
      </p:pic>
    </p:spTree>
    <p:extLst>
      <p:ext uri="{BB962C8B-B14F-4D97-AF65-F5344CB8AC3E}">
        <p14:creationId xmlns:p14="http://schemas.microsoft.com/office/powerpoint/2010/main" val="1409996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126674"/>
            <a:ext cx="6969545" cy="4814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 new AWS account: AWS CloudTrail</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13FC896E-3695-C441-2977-EA7809EA68EA}"/>
              </a:ext>
            </a:extLst>
          </p:cNvPr>
          <p:cNvSpPr>
            <a:spLocks noGrp="1"/>
          </p:cNvSpPr>
          <p:nvPr>
            <p:ph idx="1"/>
          </p:nvPr>
        </p:nvSpPr>
        <p:spPr>
          <a:xfrm>
            <a:off x="419100" y="1661767"/>
            <a:ext cx="11353800" cy="4515195"/>
          </a:xfrm>
        </p:spPr>
        <p:txBody>
          <a:bodyPr>
            <a:normAutofit/>
          </a:bodyPr>
          <a:lstStyle/>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Step 3: Use AWS CloudTrail.</a:t>
            </a:r>
          </a:p>
          <a:p>
            <a:pPr lvl="1"/>
            <a:r>
              <a:rPr lang="en-US" sz="2000" dirty="0">
                <a:latin typeface="Times New Roman" panose="02020603050405020304" pitchFamily="18" charset="0"/>
                <a:cs typeface="Times New Roman" panose="02020603050405020304" pitchFamily="18" charset="0"/>
              </a:rPr>
              <a:t>CloudTrail tracks user activity on your account.</a:t>
            </a:r>
          </a:p>
          <a:p>
            <a:pPr lvl="2"/>
            <a:r>
              <a:rPr lang="en-US" dirty="0">
                <a:latin typeface="Times New Roman" panose="02020603050405020304" pitchFamily="18" charset="0"/>
                <a:cs typeface="Times New Roman" panose="02020603050405020304" pitchFamily="18" charset="0"/>
              </a:rPr>
              <a:t>Logs all API requests to resources in all supported services your account.</a:t>
            </a:r>
          </a:p>
          <a:p>
            <a:pPr lvl="1"/>
            <a:r>
              <a:rPr lang="en-US" sz="2000" dirty="0">
                <a:solidFill>
                  <a:schemeClr val="accent6"/>
                </a:solidFill>
                <a:latin typeface="Times New Roman" panose="02020603050405020304" pitchFamily="18" charset="0"/>
                <a:cs typeface="Times New Roman" panose="02020603050405020304" pitchFamily="18" charset="0"/>
              </a:rPr>
              <a:t>Basic AWS CloudTrail event history is enabled by default</a:t>
            </a:r>
            <a:r>
              <a:rPr lang="en-US" sz="2000" dirty="0">
                <a:latin typeface="Times New Roman" panose="02020603050405020304" pitchFamily="18" charset="0"/>
                <a:cs typeface="Times New Roman" panose="02020603050405020304" pitchFamily="18" charset="0"/>
              </a:rPr>
              <a:t> and is free.</a:t>
            </a:r>
          </a:p>
          <a:p>
            <a:pPr lvl="2"/>
            <a:r>
              <a:rPr lang="en-US" dirty="0">
                <a:latin typeface="Times New Roman" panose="02020603050405020304" pitchFamily="18" charset="0"/>
                <a:cs typeface="Times New Roman" panose="02020603050405020304" pitchFamily="18" charset="0"/>
              </a:rPr>
              <a:t>It contains all management event data on latest 90 days of account activity.</a:t>
            </a:r>
          </a:p>
          <a:p>
            <a:r>
              <a:rPr lang="en-US" sz="2000" dirty="0">
                <a:latin typeface="Times New Roman" panose="02020603050405020304" pitchFamily="18" charset="0"/>
                <a:cs typeface="Times New Roman" panose="02020603050405020304" pitchFamily="18" charset="0"/>
              </a:rPr>
              <a:t>To access CloudTrail – </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Log in to the </a:t>
            </a:r>
            <a:r>
              <a:rPr lang="en-US" sz="2000" b="1" dirty="0">
                <a:latin typeface="Times New Roman" panose="02020603050405020304" pitchFamily="18" charset="0"/>
                <a:cs typeface="Times New Roman" panose="02020603050405020304" pitchFamily="18" charset="0"/>
              </a:rPr>
              <a:t>AWS Management Console</a:t>
            </a:r>
            <a:r>
              <a:rPr lang="en-US" sz="2000" dirty="0">
                <a:latin typeface="Times New Roman" panose="02020603050405020304" pitchFamily="18" charset="0"/>
                <a:cs typeface="Times New Roman" panose="02020603050405020304" pitchFamily="18" charset="0"/>
              </a:rPr>
              <a:t> and choose the </a:t>
            </a:r>
            <a:r>
              <a:rPr lang="en-US" sz="2000" b="1" dirty="0">
                <a:latin typeface="Times New Roman" panose="02020603050405020304" pitchFamily="18" charset="0"/>
                <a:cs typeface="Times New Roman" panose="02020603050405020304" pitchFamily="18" charset="0"/>
              </a:rPr>
              <a:t>CloudTrail</a:t>
            </a:r>
            <a:r>
              <a:rPr lang="en-US" sz="2000" dirty="0">
                <a:latin typeface="Times New Roman" panose="02020603050405020304" pitchFamily="18" charset="0"/>
                <a:cs typeface="Times New Roman" panose="02020603050405020304" pitchFamily="18" charset="0"/>
              </a:rPr>
              <a:t> service.</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Click </a:t>
            </a:r>
            <a:r>
              <a:rPr lang="en-US" sz="2000" b="1" dirty="0">
                <a:latin typeface="Times New Roman" panose="02020603050405020304" pitchFamily="18" charset="0"/>
                <a:cs typeface="Times New Roman" panose="02020603050405020304" pitchFamily="18" charset="0"/>
              </a:rPr>
              <a:t>Event history</a:t>
            </a:r>
            <a:r>
              <a:rPr lang="en-US" sz="2000" dirty="0">
                <a:latin typeface="Times New Roman" panose="02020603050405020304" pitchFamily="18" charset="0"/>
                <a:cs typeface="Times New Roman" panose="02020603050405020304" pitchFamily="18" charset="0"/>
              </a:rPr>
              <a:t> to view, filter, and search the last 90 days of events.</a:t>
            </a:r>
          </a:p>
          <a:p>
            <a:r>
              <a:rPr lang="en-US" sz="2000" b="1" dirty="0">
                <a:solidFill>
                  <a:schemeClr val="accent5"/>
                </a:solidFill>
                <a:latin typeface="Times New Roman" panose="02020603050405020304" pitchFamily="18" charset="0"/>
                <a:cs typeface="Times New Roman" panose="02020603050405020304" pitchFamily="18" charset="0"/>
              </a:rPr>
              <a:t>To enable logs beyond 90 days and enable specified event alerting, create a trail.</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From the CloudTrail Console trails page, click </a:t>
            </a:r>
            <a:r>
              <a:rPr lang="en-US" sz="2000" b="1" dirty="0">
                <a:latin typeface="Times New Roman" panose="02020603050405020304" pitchFamily="18" charset="0"/>
                <a:cs typeface="Times New Roman" panose="02020603050405020304" pitchFamily="18" charset="0"/>
              </a:rPr>
              <a:t>Create trail</a:t>
            </a:r>
            <a:r>
              <a:rPr lang="en-US" sz="2000" dirty="0">
                <a:latin typeface="Times New Roman" panose="02020603050405020304" pitchFamily="18" charset="0"/>
                <a:cs typeface="Times New Roman" panose="02020603050405020304" pitchFamily="18" charset="0"/>
              </a:rPr>
              <a:t>.</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Give it a name, apply it to all Regions, and create a new Amazon S3 bucket for log storage. </a:t>
            </a:r>
          </a:p>
          <a:p>
            <a:pPr marL="914400" lvl="1" indent="-457200">
              <a:buFont typeface="+mj-lt"/>
              <a:buAutoNum type="arabicPeriod"/>
            </a:pPr>
            <a:r>
              <a:rPr lang="en-US" sz="2000" dirty="0">
                <a:latin typeface="Times New Roman" panose="02020603050405020304" pitchFamily="18" charset="0"/>
                <a:cs typeface="Times New Roman" panose="02020603050405020304" pitchFamily="18" charset="0"/>
              </a:rPr>
              <a:t>Configure access restrictions on the S3 bucket (for example, only admin users should have access).</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0178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577840" y="677046"/>
            <a:ext cx="40995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126674"/>
            <a:ext cx="6969545" cy="4814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 new AWS account: Billing reports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 new AWS account</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13FC896E-3695-C441-2977-EA7809EA68EA}"/>
              </a:ext>
            </a:extLst>
          </p:cNvPr>
          <p:cNvSpPr>
            <a:spLocks noGrp="1"/>
          </p:cNvSpPr>
          <p:nvPr>
            <p:ph idx="1"/>
          </p:nvPr>
        </p:nvSpPr>
        <p:spPr>
          <a:xfrm>
            <a:off x="419100" y="1661767"/>
            <a:ext cx="11353800" cy="4515195"/>
          </a:xfrm>
        </p:spPr>
        <p:txBody>
          <a:bodyPr>
            <a:normAutofit/>
          </a:bodyPr>
          <a:lstStyle/>
          <a:p>
            <a:pPr marL="0" indent="0">
              <a:spcBef>
                <a:spcPts val="2400"/>
              </a:spcBef>
              <a:buClr>
                <a:srgbClr val="FF9933"/>
              </a:buClr>
              <a:buNone/>
            </a:pPr>
            <a:r>
              <a:rPr lang="en-US" sz="2200" b="1" dirty="0">
                <a:solidFill>
                  <a:schemeClr val="accent5"/>
                </a:solidFill>
                <a:latin typeface="Times New Roman" panose="02020603050405020304" pitchFamily="18" charset="0"/>
                <a:cs typeface="Times New Roman" panose="02020603050405020304" pitchFamily="18" charset="0"/>
              </a:rPr>
              <a:t>Step 4: Enable a </a:t>
            </a: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billing</a:t>
            </a:r>
            <a:r>
              <a:rPr lang="en-US" sz="2200" dirty="0">
                <a:solidFill>
                  <a:schemeClr val="accent5"/>
                </a:solidFill>
                <a:latin typeface="Times New Roman" panose="02020603050405020304" pitchFamily="18" charset="0"/>
                <a:cs typeface="Times New Roman" panose="02020603050405020304" pitchFamily="18" charset="0"/>
              </a:rPr>
              <a:t> </a:t>
            </a: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report</a:t>
            </a:r>
            <a:r>
              <a:rPr lang="en-US" sz="2200" dirty="0">
                <a:solidFill>
                  <a:schemeClr val="accent5"/>
                </a:solidFill>
                <a:latin typeface="Times New Roman" panose="02020603050405020304" pitchFamily="18" charset="0"/>
                <a:cs typeface="Times New Roman" panose="02020603050405020304" pitchFamily="18" charset="0"/>
              </a:rPr>
              <a:t>,</a:t>
            </a:r>
            <a:r>
              <a:rPr lang="en-US" sz="2200" b="1" dirty="0">
                <a:solidFill>
                  <a:schemeClr val="accent5"/>
                </a:solidFill>
                <a:latin typeface="Times New Roman" panose="02020603050405020304" pitchFamily="18" charset="0"/>
                <a:cs typeface="Times New Roman" panose="02020603050405020304" pitchFamily="18" charset="0"/>
              </a:rPr>
              <a:t> such as the AWS Cost and Usage Report.</a:t>
            </a:r>
          </a:p>
          <a:p>
            <a:pPr marL="231775" indent="-217488">
              <a:spcBef>
                <a:spcPts val="2400"/>
              </a:spcBef>
              <a:spcAft>
                <a:spcPts val="600"/>
              </a:spcAft>
              <a:buSzPct val="100000"/>
            </a:pPr>
            <a:r>
              <a:rPr lang="en-US" sz="2200" dirty="0">
                <a:latin typeface="Times New Roman" panose="02020603050405020304" pitchFamily="18" charset="0"/>
                <a:cs typeface="Times New Roman" panose="02020603050405020304" pitchFamily="18" charset="0"/>
              </a:rPr>
              <a:t>Billing reports provide information about your use of AWS resources and estimated costs for that use. </a:t>
            </a:r>
          </a:p>
          <a:p>
            <a:pPr marL="231775" indent="-217488">
              <a:spcBef>
                <a:spcPts val="2400"/>
              </a:spcBef>
              <a:spcAft>
                <a:spcPts val="600"/>
              </a:spcAft>
              <a:buSzPct val="100000"/>
            </a:pPr>
            <a:r>
              <a:rPr lang="en-US" sz="2200" dirty="0">
                <a:latin typeface="Times New Roman" panose="02020603050405020304" pitchFamily="18" charset="0"/>
                <a:cs typeface="Times New Roman" panose="02020603050405020304" pitchFamily="18" charset="0"/>
              </a:rPr>
              <a:t>AWS delivers the reports to an Amazon S3 bucket that you specify.</a:t>
            </a:r>
          </a:p>
          <a:p>
            <a:pPr marL="688975" lvl="1" indent="-217488">
              <a:spcBef>
                <a:spcPts val="2400"/>
              </a:spcBef>
              <a:spcAft>
                <a:spcPts val="600"/>
              </a:spcAft>
              <a:buSzPct val="100000"/>
            </a:pPr>
            <a:r>
              <a:rPr lang="en-US" sz="2200" dirty="0">
                <a:latin typeface="Times New Roman" panose="02020603050405020304" pitchFamily="18" charset="0"/>
                <a:cs typeface="Times New Roman" panose="02020603050405020304" pitchFamily="18" charset="0"/>
              </a:rPr>
              <a:t>Report is updated at least once per day. </a:t>
            </a:r>
          </a:p>
          <a:p>
            <a:pPr marL="231775" indent="-217488">
              <a:spcBef>
                <a:spcPts val="2400"/>
              </a:spcBef>
              <a:spcAft>
                <a:spcPts val="600"/>
              </a:spcAft>
              <a:buSzPct val="100000"/>
            </a:pPr>
            <a:r>
              <a:rPr lang="en-US" sz="2200" dirty="0">
                <a:latin typeface="Times New Roman" panose="02020603050405020304" pitchFamily="18" charset="0"/>
                <a:cs typeface="Times New Roman" panose="02020603050405020304" pitchFamily="18" charset="0"/>
              </a:rPr>
              <a:t>The </a:t>
            </a:r>
            <a:r>
              <a:rPr lang="en-US" sz="2200" b="1" dirty="0">
                <a:latin typeface="Times New Roman" panose="02020603050405020304" pitchFamily="18" charset="0"/>
                <a:cs typeface="Times New Roman" panose="02020603050405020304" pitchFamily="18" charset="0"/>
              </a:rPr>
              <a:t>AWS Cost and Usage Report </a:t>
            </a:r>
            <a:r>
              <a:rPr lang="en-US" sz="2200" dirty="0">
                <a:latin typeface="Times New Roman" panose="02020603050405020304" pitchFamily="18" charset="0"/>
                <a:cs typeface="Times New Roman" panose="02020603050405020304" pitchFamily="18" charset="0"/>
              </a:rPr>
              <a:t>tracks your AWS usage and provides estimated charges associated with your AWS account, either by the hour or by the day.</a:t>
            </a: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30103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Securing accounts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35475332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326622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Organizations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3" name="Content Placeholder 5">
            <a:extLst>
              <a:ext uri="{FF2B5EF4-FFF2-40B4-BE49-F238E27FC236}">
                <a16:creationId xmlns:a16="http://schemas.microsoft.com/office/drawing/2014/main" id="{A792ADA8-445C-6964-C7E6-54C0C119F374}"/>
              </a:ext>
            </a:extLst>
          </p:cNvPr>
          <p:cNvSpPr>
            <a:spLocks noGrp="1"/>
          </p:cNvSpPr>
          <p:nvPr>
            <p:ph idx="1"/>
          </p:nvPr>
        </p:nvSpPr>
        <p:spPr>
          <a:xfrm>
            <a:off x="419100" y="1814539"/>
            <a:ext cx="9469967" cy="3873035"/>
          </a:xfrm>
        </p:spPr>
        <p:txBody>
          <a:bodyPr>
            <a:normAutofit fontScale="92500" lnSpcReduction="20000"/>
          </a:bodyPr>
          <a:lstStyle/>
          <a:p>
            <a:r>
              <a:rPr lang="en-US" sz="2400" b="1" dirty="0">
                <a:solidFill>
                  <a:schemeClr val="accent5"/>
                </a:solidFill>
                <a:latin typeface="Times New Roman" panose="02020603050405020304" pitchFamily="18" charset="0"/>
                <a:cs typeface="Times New Roman" panose="02020603050405020304" pitchFamily="18" charset="0"/>
              </a:rPr>
              <a:t>AWS Organizations </a:t>
            </a:r>
            <a:r>
              <a:rPr lang="en-US" sz="2400" dirty="0">
                <a:latin typeface="Times New Roman" panose="02020603050405020304" pitchFamily="18" charset="0"/>
                <a:cs typeface="Times New Roman" panose="02020603050405020304" pitchFamily="18" charset="0"/>
              </a:rPr>
              <a:t>enables you to consolidate multiple AWS accounts so that you centrally manage them.</a:t>
            </a:r>
          </a:p>
          <a:p>
            <a:pPr lvl="1"/>
            <a:endParaRPr lang="en-US" sz="2000" dirty="0">
              <a:latin typeface="Times New Roman" panose="02020603050405020304" pitchFamily="18" charset="0"/>
              <a:cs typeface="Times New Roman" panose="02020603050405020304" pitchFamily="18" charset="0"/>
            </a:endParaRPr>
          </a:p>
          <a:p>
            <a:r>
              <a:rPr lang="en-US" sz="2400" dirty="0">
                <a:solidFill>
                  <a:schemeClr val="accent6"/>
                </a:solidFill>
                <a:latin typeface="Times New Roman" panose="02020603050405020304" pitchFamily="18" charset="0"/>
                <a:cs typeface="Times New Roman" panose="02020603050405020304" pitchFamily="18" charset="0"/>
              </a:rPr>
              <a:t>Security features</a:t>
            </a:r>
            <a:r>
              <a:rPr lang="en-US" sz="2400" dirty="0">
                <a:latin typeface="Times New Roman" panose="02020603050405020304" pitchFamily="18" charset="0"/>
                <a:cs typeface="Times New Roman" panose="02020603050405020304" pitchFamily="18" charset="0"/>
              </a:rPr>
              <a:t> of AWS Organizations: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lvl="1"/>
            <a:r>
              <a:rPr lang="en-US" sz="2000" b="1" dirty="0">
                <a:solidFill>
                  <a:schemeClr val="accent5"/>
                </a:solidFill>
                <a:latin typeface="Times New Roman" panose="02020603050405020304" pitchFamily="18" charset="0"/>
                <a:cs typeface="Times New Roman" panose="02020603050405020304" pitchFamily="18" charset="0"/>
              </a:rPr>
              <a:t>Group AWS accounts into organizational units</a:t>
            </a:r>
            <a:r>
              <a:rPr lang="en-US" sz="2000" dirty="0">
                <a:latin typeface="Times New Roman" panose="02020603050405020304" pitchFamily="18" charset="0"/>
                <a:cs typeface="Times New Roman" panose="02020603050405020304" pitchFamily="18" charset="0"/>
              </a:rPr>
              <a:t> (OUs) and attach different access policies to each OU.</a:t>
            </a:r>
          </a:p>
          <a:p>
            <a:pPr lvl="1"/>
            <a:endParaRPr lang="en-US" sz="2000" dirty="0">
              <a:latin typeface="Times New Roman" panose="02020603050405020304" pitchFamily="18" charset="0"/>
              <a:cs typeface="Times New Roman" panose="02020603050405020304" pitchFamily="18" charset="0"/>
            </a:endParaRPr>
          </a:p>
          <a:p>
            <a:pPr lvl="1"/>
            <a:r>
              <a:rPr lang="en-US" sz="2000" b="1" dirty="0">
                <a:solidFill>
                  <a:schemeClr val="accent5"/>
                </a:solidFill>
                <a:latin typeface="Times New Roman" panose="02020603050405020304" pitchFamily="18" charset="0"/>
                <a:cs typeface="Times New Roman" panose="02020603050405020304" pitchFamily="18" charset="0"/>
              </a:rPr>
              <a:t>Integration and support for IAM</a:t>
            </a:r>
          </a:p>
          <a:p>
            <a:pPr lvl="2"/>
            <a:r>
              <a:rPr lang="en-US" sz="1800" dirty="0">
                <a:latin typeface="Times New Roman" panose="02020603050405020304" pitchFamily="18" charset="0"/>
                <a:cs typeface="Times New Roman" panose="02020603050405020304" pitchFamily="18" charset="0"/>
              </a:rPr>
              <a:t>Permissions to a user are the intersection of what is allowed by AWS Organizations and what is granted by IAM in that account.</a:t>
            </a:r>
          </a:p>
          <a:p>
            <a:pPr lvl="2"/>
            <a:endParaRPr lang="en-US" sz="1800" dirty="0">
              <a:latin typeface="Times New Roman" panose="02020603050405020304" pitchFamily="18" charset="0"/>
              <a:cs typeface="Times New Roman" panose="02020603050405020304" pitchFamily="18" charset="0"/>
            </a:endParaRPr>
          </a:p>
          <a:p>
            <a:pPr lvl="1"/>
            <a:r>
              <a:rPr lang="en-US" sz="2000" b="1" dirty="0">
                <a:solidFill>
                  <a:schemeClr val="accent5"/>
                </a:solidFill>
                <a:latin typeface="Times New Roman" panose="02020603050405020304" pitchFamily="18" charset="0"/>
                <a:cs typeface="Times New Roman" panose="02020603050405020304" pitchFamily="18" charset="0"/>
              </a:rPr>
              <a:t>Use service control policies</a:t>
            </a:r>
            <a:r>
              <a:rPr lang="en-US" sz="2000" dirty="0">
                <a:latin typeface="Times New Roman" panose="02020603050405020304" pitchFamily="18" charset="0"/>
                <a:cs typeface="Times New Roman" panose="02020603050405020304" pitchFamily="18" charset="0"/>
              </a:rPr>
              <a:t> to establish control over the AWS services and API actions that each AWS account can access </a:t>
            </a:r>
          </a:p>
        </p:txBody>
      </p:sp>
      <p:sp>
        <p:nvSpPr>
          <p:cNvPr id="29" name="TextBox 28">
            <a:extLst>
              <a:ext uri="{FF2B5EF4-FFF2-40B4-BE49-F238E27FC236}">
                <a16:creationId xmlns:a16="http://schemas.microsoft.com/office/drawing/2014/main" id="{65EB4D09-4C2C-0F09-537B-9EA3BC1FF04E}"/>
              </a:ext>
            </a:extLst>
          </p:cNvPr>
          <p:cNvSpPr txBox="1"/>
          <p:nvPr/>
        </p:nvSpPr>
        <p:spPr>
          <a:xfrm>
            <a:off x="9470996" y="2235850"/>
            <a:ext cx="2301904" cy="338554"/>
          </a:xfrm>
          <a:prstGeom prst="rect">
            <a:avLst/>
          </a:prstGeom>
          <a:noFill/>
        </p:spPr>
        <p:txBody>
          <a:bodyPr wrap="square" rtlCol="0">
            <a:spAutoFit/>
          </a:bodyPr>
          <a:lstStyle/>
          <a:p>
            <a:pPr algn="ctr"/>
            <a:r>
              <a:rPr lang="en-US" sz="1600" b="1" dirty="0"/>
              <a:t>AWS Organizations</a:t>
            </a:r>
          </a:p>
        </p:txBody>
      </p:sp>
      <p:pic>
        <p:nvPicPr>
          <p:cNvPr id="30" name="Graphic 29">
            <a:extLst>
              <a:ext uri="{FF2B5EF4-FFF2-40B4-BE49-F238E27FC236}">
                <a16:creationId xmlns:a16="http://schemas.microsoft.com/office/drawing/2014/main" id="{276C42A1-1212-C50F-BBD5-9B701015096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66348" y="1528175"/>
            <a:ext cx="711200" cy="711200"/>
          </a:xfrm>
          <a:prstGeom prst="rect">
            <a:avLst/>
          </a:prstGeom>
        </p:spPr>
      </p:pic>
    </p:spTree>
    <p:extLst>
      <p:ext uri="{BB962C8B-B14F-4D97-AF65-F5344CB8AC3E}">
        <p14:creationId xmlns:p14="http://schemas.microsoft.com/office/powerpoint/2010/main" val="7027205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7543084" cy="3378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Organizations: Service control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BCD603BD-C54D-6C80-0985-E6315D3CEE6C}"/>
              </a:ext>
            </a:extLst>
          </p:cNvPr>
          <p:cNvSpPr>
            <a:spLocks noGrp="1"/>
          </p:cNvSpPr>
          <p:nvPr>
            <p:ph idx="1"/>
          </p:nvPr>
        </p:nvSpPr>
        <p:spPr>
          <a:xfrm>
            <a:off x="623392" y="1911391"/>
            <a:ext cx="11149508" cy="3850359"/>
          </a:xfrm>
        </p:spPr>
        <p:txBody>
          <a:bodyPr>
            <a:normAutofit/>
          </a:bodyPr>
          <a:lstStyle/>
          <a:p>
            <a:r>
              <a:rPr lang="en-US" sz="2400" b="1" dirty="0">
                <a:solidFill>
                  <a:schemeClr val="accent5"/>
                </a:solidFill>
                <a:latin typeface="Times New Roman" panose="02020603050405020304" pitchFamily="18" charset="0"/>
                <a:cs typeface="Times New Roman" panose="02020603050405020304" pitchFamily="18" charset="0"/>
              </a:rPr>
              <a:t>Service control policies (SCPs) </a:t>
            </a:r>
            <a:r>
              <a:rPr lang="en-US" sz="2200" dirty="0">
                <a:latin typeface="Times New Roman" panose="02020603050405020304" pitchFamily="18" charset="0"/>
                <a:cs typeface="Times New Roman" panose="02020603050405020304" pitchFamily="18" charset="0"/>
              </a:rPr>
              <a:t>offer centralized control over accounts.</a:t>
            </a:r>
          </a:p>
          <a:p>
            <a:pPr lvl="1"/>
            <a:r>
              <a:rPr lang="en-US" sz="2200" dirty="0">
                <a:latin typeface="Times New Roman" panose="02020603050405020304" pitchFamily="18" charset="0"/>
                <a:cs typeface="Times New Roman" panose="02020603050405020304" pitchFamily="18" charset="0"/>
              </a:rPr>
              <a:t>Limit permissions that are available in an account that is part of an organization.</a:t>
            </a:r>
          </a:p>
          <a:p>
            <a:r>
              <a:rPr lang="en-US" dirty="0">
                <a:latin typeface="Times New Roman" panose="02020603050405020304" pitchFamily="18" charset="0"/>
                <a:cs typeface="Times New Roman" panose="02020603050405020304" pitchFamily="18" charset="0"/>
              </a:rPr>
              <a:t>Ensures that accounts comply with access control guidelines.</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SCPs are </a:t>
            </a:r>
            <a:r>
              <a:rPr lang="en-US" i="1" dirty="0">
                <a:latin typeface="Times New Roman" panose="02020603050405020304" pitchFamily="18" charset="0"/>
                <a:cs typeface="Times New Roman" panose="02020603050405020304" pitchFamily="18" charset="0"/>
              </a:rPr>
              <a:t>similar</a:t>
            </a:r>
            <a:r>
              <a:rPr lang="en-US" dirty="0">
                <a:latin typeface="Times New Roman" panose="02020603050405020304" pitchFamily="18" charset="0"/>
                <a:cs typeface="Times New Roman" panose="02020603050405020304" pitchFamily="18" charset="0"/>
              </a:rPr>
              <a:t> to IAM permissions policies – </a:t>
            </a:r>
          </a:p>
          <a:p>
            <a:pPr lvl="1"/>
            <a:r>
              <a:rPr lang="en-US" dirty="0">
                <a:latin typeface="Times New Roman" panose="02020603050405020304" pitchFamily="18" charset="0"/>
                <a:cs typeface="Times New Roman" panose="02020603050405020304" pitchFamily="18" charset="0"/>
              </a:rPr>
              <a:t>They use similar syntax.</a:t>
            </a:r>
          </a:p>
          <a:p>
            <a:pPr lvl="1"/>
            <a:r>
              <a:rPr lang="en-US" dirty="0">
                <a:latin typeface="Times New Roman" panose="02020603050405020304" pitchFamily="18" charset="0"/>
                <a:cs typeface="Times New Roman" panose="02020603050405020304" pitchFamily="18" charset="0"/>
              </a:rPr>
              <a:t>However, an SCP never grants permissions. </a:t>
            </a:r>
          </a:p>
          <a:p>
            <a:pPr lvl="1"/>
            <a:r>
              <a:rPr lang="en-US" dirty="0">
                <a:latin typeface="Times New Roman" panose="02020603050405020304" pitchFamily="18" charset="0"/>
                <a:cs typeface="Times New Roman" panose="02020603050405020304" pitchFamily="18" charset="0"/>
              </a:rPr>
              <a:t>Instead, SCPs </a:t>
            </a:r>
            <a:r>
              <a:rPr lang="en-US" dirty="0">
                <a:solidFill>
                  <a:schemeClr val="accent6"/>
                </a:solidFill>
                <a:latin typeface="Times New Roman" panose="02020603050405020304" pitchFamily="18" charset="0"/>
                <a:cs typeface="Times New Roman" panose="02020603050405020304" pitchFamily="18" charset="0"/>
              </a:rPr>
              <a:t>specify the maximum permissions </a:t>
            </a:r>
            <a:r>
              <a:rPr lang="en-US" dirty="0">
                <a:latin typeface="Times New Roman" panose="02020603050405020304" pitchFamily="18" charset="0"/>
                <a:cs typeface="Times New Roman" panose="02020603050405020304" pitchFamily="18" charset="0"/>
              </a:rPr>
              <a:t>for an organization. </a:t>
            </a:r>
          </a:p>
        </p:txBody>
      </p:sp>
    </p:spTree>
    <p:extLst>
      <p:ext uri="{BB962C8B-B14F-4D97-AF65-F5344CB8AC3E}">
        <p14:creationId xmlns:p14="http://schemas.microsoft.com/office/powerpoint/2010/main" val="41733836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7543084" cy="3378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Key Management Service (AWS KMS)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5" name="Content Placeholder 2">
            <a:extLst>
              <a:ext uri="{FF2B5EF4-FFF2-40B4-BE49-F238E27FC236}">
                <a16:creationId xmlns:a16="http://schemas.microsoft.com/office/drawing/2014/main" id="{DD14DBAD-E160-9E8A-1120-5D527BA9314E}"/>
              </a:ext>
            </a:extLst>
          </p:cNvPr>
          <p:cNvSpPr>
            <a:spLocks noGrp="1"/>
          </p:cNvSpPr>
          <p:nvPr>
            <p:ph idx="1"/>
          </p:nvPr>
        </p:nvSpPr>
        <p:spPr>
          <a:xfrm>
            <a:off x="419099" y="1877165"/>
            <a:ext cx="10248901" cy="3732977"/>
          </a:xfrm>
        </p:spPr>
        <p:txBody>
          <a:bodyPr>
            <a:normAutofit lnSpcReduction="10000"/>
          </a:bodyPr>
          <a:lstStyle/>
          <a:p>
            <a:pPr marL="0" indent="0">
              <a:buNone/>
            </a:pPr>
            <a:r>
              <a:rPr lang="en-US" sz="2300" b="1" dirty="0">
                <a:solidFill>
                  <a:schemeClr val="accent5"/>
                </a:solidFill>
                <a:latin typeface="Times New Roman" panose="02020603050405020304" pitchFamily="18" charset="0"/>
                <a:ea typeface="Amazon Ember" panose="02000000000000000000" pitchFamily="2" charset="0"/>
                <a:cs typeface="Times New Roman" panose="02020603050405020304" pitchFamily="18" charset="0"/>
              </a:rPr>
              <a:t>AWS Key Management Service (AWS KMS) </a:t>
            </a:r>
            <a:r>
              <a:rPr lang="en-US" dirty="0">
                <a:latin typeface="Times New Roman" panose="02020603050405020304" pitchFamily="18" charset="0"/>
                <a:cs typeface="Times New Roman" panose="02020603050405020304" pitchFamily="18" charset="0"/>
              </a:rPr>
              <a:t>features:</a:t>
            </a:r>
          </a:p>
          <a:p>
            <a:pPr lvl="1">
              <a:lnSpc>
                <a:spcPct val="150000"/>
              </a:lnSpc>
            </a:pPr>
            <a:r>
              <a:rPr lang="en-US" sz="2300" dirty="0">
                <a:latin typeface="Times New Roman" panose="02020603050405020304" pitchFamily="18" charset="0"/>
                <a:cs typeface="Times New Roman" panose="02020603050405020304" pitchFamily="18" charset="0"/>
              </a:rPr>
              <a:t>Enables you to </a:t>
            </a:r>
            <a:r>
              <a:rPr lang="en-US" sz="2300" b="1" dirty="0">
                <a:solidFill>
                  <a:schemeClr val="accent5"/>
                </a:solidFill>
                <a:latin typeface="Times New Roman" panose="02020603050405020304" pitchFamily="18" charset="0"/>
                <a:cs typeface="Times New Roman" panose="02020603050405020304" pitchFamily="18" charset="0"/>
              </a:rPr>
              <a:t>create and manage encryption keys</a:t>
            </a:r>
          </a:p>
          <a:p>
            <a:pPr lvl="1">
              <a:lnSpc>
                <a:spcPct val="150000"/>
              </a:lnSpc>
            </a:pPr>
            <a:r>
              <a:rPr lang="en-US" sz="2300" dirty="0">
                <a:latin typeface="Times New Roman" panose="02020603050405020304" pitchFamily="18" charset="0"/>
                <a:cs typeface="Times New Roman" panose="02020603050405020304" pitchFamily="18" charset="0"/>
              </a:rPr>
              <a:t>Enables you to control the use of encryption across AWS services and in your applications.</a:t>
            </a:r>
          </a:p>
          <a:p>
            <a:pPr lvl="1">
              <a:lnSpc>
                <a:spcPct val="150000"/>
              </a:lnSpc>
            </a:pPr>
            <a:r>
              <a:rPr lang="en-US" sz="2300" dirty="0">
                <a:latin typeface="Times New Roman" panose="02020603050405020304" pitchFamily="18" charset="0"/>
                <a:cs typeface="Times New Roman" panose="02020603050405020304" pitchFamily="18" charset="0"/>
              </a:rPr>
              <a:t>Integrates with AWS CloudTrail to log all key usage.</a:t>
            </a:r>
          </a:p>
          <a:p>
            <a:pPr lvl="1">
              <a:lnSpc>
                <a:spcPct val="150000"/>
              </a:lnSpc>
            </a:pPr>
            <a:r>
              <a:rPr lang="en-US" sz="2300" dirty="0">
                <a:latin typeface="Times New Roman" panose="02020603050405020304" pitchFamily="18" charset="0"/>
                <a:cs typeface="Times New Roman" panose="02020603050405020304" pitchFamily="18" charset="0"/>
              </a:rPr>
              <a:t>Uses hardware security modules (HSMs) that are validated by Federal Information Processing Standards (FIPS) 140-2 to protect keys</a:t>
            </a:r>
          </a:p>
        </p:txBody>
      </p:sp>
      <p:sp>
        <p:nvSpPr>
          <p:cNvPr id="17" name="TextBox 16">
            <a:extLst>
              <a:ext uri="{FF2B5EF4-FFF2-40B4-BE49-F238E27FC236}">
                <a16:creationId xmlns:a16="http://schemas.microsoft.com/office/drawing/2014/main" id="{D45728A7-D1B0-8038-A1F8-13FE3FDE16A0}"/>
              </a:ext>
            </a:extLst>
          </p:cNvPr>
          <p:cNvSpPr txBox="1"/>
          <p:nvPr/>
        </p:nvSpPr>
        <p:spPr>
          <a:xfrm>
            <a:off x="9729616" y="2348390"/>
            <a:ext cx="2301904" cy="584775"/>
          </a:xfrm>
          <a:prstGeom prst="rect">
            <a:avLst/>
          </a:prstGeom>
          <a:noFill/>
        </p:spPr>
        <p:txBody>
          <a:bodyPr wrap="square" rtlCol="0">
            <a:spAutoFit/>
          </a:bodyPr>
          <a:lstStyle/>
          <a:p>
            <a:pPr algn="ctr"/>
            <a:r>
              <a:rPr lang="en-US" sz="1600" dirty="0"/>
              <a:t>AWS Key Management Service (AWS KMS)</a:t>
            </a:r>
          </a:p>
        </p:txBody>
      </p:sp>
      <p:pic>
        <p:nvPicPr>
          <p:cNvPr id="18" name="Graphic 17">
            <a:extLst>
              <a:ext uri="{FF2B5EF4-FFF2-40B4-BE49-F238E27FC236}">
                <a16:creationId xmlns:a16="http://schemas.microsoft.com/office/drawing/2014/main" id="{0B66436B-9CEB-704E-88A6-0D3B98397AAC}"/>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28423" y="1592330"/>
            <a:ext cx="711200" cy="711200"/>
          </a:xfrm>
          <a:prstGeom prst="rect">
            <a:avLst/>
          </a:prstGeom>
        </p:spPr>
      </p:pic>
    </p:spTree>
    <p:extLst>
      <p:ext uri="{BB962C8B-B14F-4D97-AF65-F5344CB8AC3E}">
        <p14:creationId xmlns:p14="http://schemas.microsoft.com/office/powerpoint/2010/main" val="10442347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7543084" cy="3378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Cognito</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8769884B-F945-1A7E-AE01-47766DF6A971}"/>
              </a:ext>
            </a:extLst>
          </p:cNvPr>
          <p:cNvSpPr>
            <a:spLocks noGrp="1"/>
          </p:cNvSpPr>
          <p:nvPr>
            <p:ph idx="1"/>
          </p:nvPr>
        </p:nvSpPr>
        <p:spPr>
          <a:xfrm>
            <a:off x="623392" y="1827022"/>
            <a:ext cx="9907448" cy="4381273"/>
          </a:xfrm>
        </p:spPr>
        <p:txBody>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Amazon Cognito </a:t>
            </a:r>
            <a:r>
              <a:rPr lang="en-US" dirty="0">
                <a:latin typeface="Times New Roman" panose="02020603050405020304" pitchFamily="18" charset="0"/>
                <a:cs typeface="Times New Roman" panose="02020603050405020304" pitchFamily="18" charset="0"/>
              </a:rPr>
              <a:t>features:</a:t>
            </a:r>
          </a:p>
          <a:p>
            <a:pPr lvl="1">
              <a:lnSpc>
                <a:spcPct val="150000"/>
              </a:lnSpc>
            </a:pPr>
            <a:r>
              <a:rPr lang="en-US" dirty="0">
                <a:latin typeface="Times New Roman" panose="02020603050405020304" pitchFamily="18" charset="0"/>
                <a:cs typeface="Times New Roman" panose="02020603050405020304" pitchFamily="18" charset="0"/>
              </a:rPr>
              <a:t>Adds user sign-up, sign-in, and access control to your web and mobile applications.</a:t>
            </a:r>
          </a:p>
          <a:p>
            <a:pPr lvl="1">
              <a:lnSpc>
                <a:spcPct val="150000"/>
              </a:lnSpc>
            </a:pPr>
            <a:r>
              <a:rPr lang="en-US" dirty="0">
                <a:latin typeface="Times New Roman" panose="02020603050405020304" pitchFamily="18" charset="0"/>
                <a:cs typeface="Times New Roman" panose="02020603050405020304" pitchFamily="18" charset="0"/>
              </a:rPr>
              <a:t>Scales to millions of users.</a:t>
            </a:r>
          </a:p>
          <a:p>
            <a:pPr lvl="1">
              <a:lnSpc>
                <a:spcPct val="150000"/>
              </a:lnSpc>
            </a:pPr>
            <a:endParaRPr lang="en-US" sz="600" dirty="0">
              <a:latin typeface="Times New Roman" panose="02020603050405020304" pitchFamily="18" charset="0"/>
              <a:cs typeface="Times New Roman" panose="02020603050405020304" pitchFamily="18" charset="0"/>
            </a:endParaRPr>
          </a:p>
          <a:p>
            <a:pPr lvl="1">
              <a:lnSpc>
                <a:spcPct val="100000"/>
              </a:lnSpc>
            </a:pPr>
            <a:r>
              <a:rPr lang="en-US" dirty="0">
                <a:latin typeface="Times New Roman" panose="02020603050405020304" pitchFamily="18" charset="0"/>
                <a:cs typeface="Times New Roman" panose="02020603050405020304" pitchFamily="18" charset="0"/>
              </a:rPr>
              <a:t>Supports sign-in with social identity providers, such as Facebook, Google, and Amazon; and enterprise identity providers, such as Microsoft Active Directory via Security Assertion Markup Language (SAML) 2.0. </a:t>
            </a:r>
            <a:r>
              <a:rPr lang="en-US" sz="1400" dirty="0">
                <a:solidFill>
                  <a:srgbClr val="00B0F0"/>
                </a:solidFill>
                <a:latin typeface="Times New Roman" panose="02020603050405020304" pitchFamily="18" charset="0"/>
                <a:cs typeface="Times New Roman" panose="02020603050405020304" pitchFamily="18" charset="0"/>
              </a:rPr>
              <a:t>(SAML is an open standard for exchanging identity and security information  with applications and service providers.)</a:t>
            </a:r>
          </a:p>
          <a:p>
            <a:pPr lvl="1"/>
            <a:endParaRPr lang="en-US"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93C6014-F53A-0EA5-8B29-4A6E2B70A691}"/>
              </a:ext>
            </a:extLst>
          </p:cNvPr>
          <p:cNvSpPr txBox="1"/>
          <p:nvPr/>
        </p:nvSpPr>
        <p:spPr>
          <a:xfrm>
            <a:off x="9986732" y="3047861"/>
            <a:ext cx="2008666" cy="338554"/>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Amazon Cognito</a:t>
            </a:r>
          </a:p>
        </p:txBody>
      </p:sp>
      <p:pic>
        <p:nvPicPr>
          <p:cNvPr id="21" name="Graphic 20">
            <a:extLst>
              <a:ext uri="{FF2B5EF4-FFF2-40B4-BE49-F238E27FC236}">
                <a16:creationId xmlns:a16="http://schemas.microsoft.com/office/drawing/2014/main" id="{577146CF-396A-BCC0-E638-52D4AA9DC39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666968" y="2156925"/>
            <a:ext cx="620601" cy="665786"/>
          </a:xfrm>
          <a:prstGeom prst="rect">
            <a:avLst/>
          </a:prstGeom>
        </p:spPr>
      </p:pic>
    </p:spTree>
    <p:extLst>
      <p:ext uri="{BB962C8B-B14F-4D97-AF65-F5344CB8AC3E}">
        <p14:creationId xmlns:p14="http://schemas.microsoft.com/office/powerpoint/2010/main" val="20493070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45280" y="677045"/>
            <a:ext cx="5532120" cy="741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7543084" cy="3378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Shield</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accounts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8769884B-F945-1A7E-AE01-47766DF6A971}"/>
              </a:ext>
            </a:extLst>
          </p:cNvPr>
          <p:cNvSpPr>
            <a:spLocks noGrp="1"/>
          </p:cNvSpPr>
          <p:nvPr>
            <p:ph idx="1"/>
          </p:nvPr>
        </p:nvSpPr>
        <p:spPr>
          <a:xfrm>
            <a:off x="623392" y="1827022"/>
            <a:ext cx="9907448" cy="4054915"/>
          </a:xfrm>
        </p:spPr>
        <p:txBody>
          <a:bodyPr/>
          <a:lstStyle/>
          <a:p>
            <a:r>
              <a:rPr lang="en-US" sz="2400" b="1" dirty="0">
                <a:solidFill>
                  <a:schemeClr val="accent5"/>
                </a:solidFill>
                <a:latin typeface="Times New Roman" panose="02020603050405020304" pitchFamily="18" charset="0"/>
                <a:cs typeface="Times New Roman" panose="02020603050405020304" pitchFamily="18" charset="0"/>
              </a:rPr>
              <a:t>AWS Shield </a:t>
            </a:r>
            <a:r>
              <a:rPr lang="en-US" dirty="0">
                <a:latin typeface="Times New Roman" panose="02020603050405020304" pitchFamily="18" charset="0"/>
                <a:cs typeface="Times New Roman" panose="02020603050405020304" pitchFamily="18" charset="0"/>
              </a:rPr>
              <a:t>features:</a:t>
            </a:r>
          </a:p>
          <a:p>
            <a:pPr lvl="1">
              <a:lnSpc>
                <a:spcPct val="150000"/>
              </a:lnSpc>
            </a:pPr>
            <a:r>
              <a:rPr lang="en-US" dirty="0">
                <a:latin typeface="Times New Roman" panose="02020603050405020304" pitchFamily="18" charset="0"/>
                <a:cs typeface="Times New Roman" panose="02020603050405020304" pitchFamily="18" charset="0"/>
              </a:rPr>
              <a:t>Is a managed distributed denial of service (DDoS) protection service</a:t>
            </a:r>
          </a:p>
          <a:p>
            <a:pPr lvl="1">
              <a:lnSpc>
                <a:spcPct val="150000"/>
              </a:lnSpc>
            </a:pPr>
            <a:r>
              <a:rPr lang="en-US" dirty="0">
                <a:latin typeface="Times New Roman" panose="02020603050405020304" pitchFamily="18" charset="0"/>
                <a:cs typeface="Times New Roman" panose="02020603050405020304" pitchFamily="18" charset="0"/>
              </a:rPr>
              <a:t>Safeguards applications running on AWS</a:t>
            </a:r>
          </a:p>
          <a:p>
            <a:pPr lvl="1">
              <a:lnSpc>
                <a:spcPct val="150000"/>
              </a:lnSpc>
            </a:pPr>
            <a:r>
              <a:rPr lang="en-US" dirty="0">
                <a:latin typeface="Times New Roman" panose="02020603050405020304" pitchFamily="18" charset="0"/>
                <a:cs typeface="Times New Roman" panose="02020603050405020304" pitchFamily="18" charset="0"/>
              </a:rPr>
              <a:t>Provides always-on detection and automatic inline mitigations </a:t>
            </a:r>
          </a:p>
          <a:p>
            <a:pPr lvl="1">
              <a:lnSpc>
                <a:spcPct val="150000"/>
              </a:lnSpc>
            </a:pPr>
            <a:endParaRPr lang="en-US" sz="300" dirty="0">
              <a:latin typeface="Times New Roman" panose="02020603050405020304" pitchFamily="18" charset="0"/>
              <a:cs typeface="Times New Roman" panose="02020603050405020304" pitchFamily="18" charset="0"/>
            </a:endParaRPr>
          </a:p>
          <a:p>
            <a:pPr lvl="1">
              <a:lnSpc>
                <a:spcPct val="100000"/>
              </a:lnSpc>
            </a:pPr>
            <a:r>
              <a:rPr lang="en-US" i="1" dirty="0">
                <a:latin typeface="Times New Roman" panose="02020603050405020304" pitchFamily="18" charset="0"/>
                <a:cs typeface="Times New Roman" panose="02020603050405020304" pitchFamily="18" charset="0"/>
              </a:rPr>
              <a:t>AWS Shield Standard </a:t>
            </a:r>
            <a:r>
              <a:rPr lang="en-US" dirty="0">
                <a:latin typeface="Times New Roman" panose="02020603050405020304" pitchFamily="18" charset="0"/>
                <a:cs typeface="Times New Roman" panose="02020603050405020304" pitchFamily="18" charset="0"/>
              </a:rPr>
              <a:t>enabled for at no additional cost. </a:t>
            </a:r>
            <a:r>
              <a:rPr lang="en-US" i="1" dirty="0">
                <a:latin typeface="Times New Roman" panose="02020603050405020304" pitchFamily="18" charset="0"/>
                <a:cs typeface="Times New Roman" panose="02020603050405020304" pitchFamily="18" charset="0"/>
              </a:rPr>
              <a:t>AWS Shield Advanced</a:t>
            </a:r>
            <a:r>
              <a:rPr lang="en-US" dirty="0">
                <a:latin typeface="Times New Roman" panose="02020603050405020304" pitchFamily="18" charset="0"/>
                <a:cs typeface="Times New Roman" panose="02020603050405020304" pitchFamily="18" charset="0"/>
              </a:rPr>
              <a:t> is an optional paid service.</a:t>
            </a:r>
          </a:p>
          <a:p>
            <a:pPr>
              <a:lnSpc>
                <a:spcPct val="150000"/>
              </a:lnSpc>
            </a:pPr>
            <a:r>
              <a:rPr lang="en-US" dirty="0">
                <a:latin typeface="Times New Roman" panose="02020603050405020304" pitchFamily="18" charset="0"/>
                <a:cs typeface="Times New Roman" panose="02020603050405020304" pitchFamily="18" charset="0"/>
              </a:rPr>
              <a:t>Use it to</a:t>
            </a:r>
            <a:r>
              <a:rPr lang="en-US" b="1" dirty="0">
                <a:solidFill>
                  <a:schemeClr val="accent5"/>
                </a:solidFill>
                <a:latin typeface="Times New Roman" panose="02020603050405020304" pitchFamily="18" charset="0"/>
                <a:cs typeface="Times New Roman" panose="02020603050405020304" pitchFamily="18" charset="0"/>
              </a:rPr>
              <a:t> </a:t>
            </a:r>
            <a:r>
              <a:rPr lang="en-US" sz="2400" b="1" dirty="0">
                <a:solidFill>
                  <a:schemeClr val="accent5"/>
                </a:solidFill>
                <a:latin typeface="Times New Roman" panose="02020603050405020304" pitchFamily="18" charset="0"/>
                <a:cs typeface="Times New Roman" panose="02020603050405020304" pitchFamily="18" charset="0"/>
              </a:rPr>
              <a:t>minimize application downtime and latency</a:t>
            </a:r>
            <a:r>
              <a:rPr lang="en-US" sz="2400" b="1" dirty="0">
                <a:latin typeface="Times New Roman" panose="02020603050405020304" pitchFamily="18" charset="0"/>
                <a:cs typeface="Times New Roman" panose="02020603050405020304" pitchFamily="18" charset="0"/>
              </a:rPr>
              <a:t>.</a:t>
            </a:r>
          </a:p>
          <a:p>
            <a:pPr lvl="1"/>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50FE477-9624-34C0-9651-A5C7D4E45C8C}"/>
              </a:ext>
            </a:extLst>
          </p:cNvPr>
          <p:cNvSpPr txBox="1"/>
          <p:nvPr/>
        </p:nvSpPr>
        <p:spPr>
          <a:xfrm>
            <a:off x="9786079" y="3341759"/>
            <a:ext cx="2301904" cy="338554"/>
          </a:xfrm>
          <a:prstGeom prst="rect">
            <a:avLst/>
          </a:prstGeom>
          <a:noFill/>
        </p:spPr>
        <p:txBody>
          <a:bodyPr wrap="square" rtlCol="0">
            <a:spAutoFit/>
          </a:bodyPr>
          <a:lstStyle/>
          <a:p>
            <a:pPr algn="ctr"/>
            <a:r>
              <a:rPr lang="en-US" sz="1600" dirty="0">
                <a:ea typeface="Amazon Ember Light" panose="020B0403020204020204" pitchFamily="34" charset="0"/>
                <a:cs typeface="Amazon Ember Light" panose="020B0403020204020204" pitchFamily="34" charset="0"/>
              </a:rPr>
              <a:t>AWS Shield</a:t>
            </a:r>
          </a:p>
        </p:txBody>
      </p:sp>
      <p:pic>
        <p:nvPicPr>
          <p:cNvPr id="8" name="Graphic 7">
            <a:extLst>
              <a:ext uri="{FF2B5EF4-FFF2-40B4-BE49-F238E27FC236}">
                <a16:creationId xmlns:a16="http://schemas.microsoft.com/office/drawing/2014/main" id="{6826473A-9702-9490-3270-E77DA22F496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81431" y="2581431"/>
            <a:ext cx="711200" cy="711200"/>
          </a:xfrm>
          <a:prstGeom prst="rect">
            <a:avLst/>
          </a:prstGeom>
        </p:spPr>
      </p:pic>
    </p:spTree>
    <p:extLst>
      <p:ext uri="{BB962C8B-B14F-4D97-AF65-F5344CB8AC3E}">
        <p14:creationId xmlns:p14="http://schemas.microsoft.com/office/powerpoint/2010/main" val="15274802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Securing data on AWS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9908109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693920" y="677045"/>
            <a:ext cx="4983480" cy="7331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498348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Encryption of data at rest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data on AWS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5">
            <a:extLst>
              <a:ext uri="{FF2B5EF4-FFF2-40B4-BE49-F238E27FC236}">
                <a16:creationId xmlns:a16="http://schemas.microsoft.com/office/drawing/2014/main" id="{9E27F232-583D-262D-A983-F27FE8AC90F2}"/>
              </a:ext>
            </a:extLst>
          </p:cNvPr>
          <p:cNvSpPr>
            <a:spLocks noGrp="1"/>
          </p:cNvSpPr>
          <p:nvPr>
            <p:ph idx="1"/>
          </p:nvPr>
        </p:nvSpPr>
        <p:spPr>
          <a:xfrm>
            <a:off x="439334" y="1906309"/>
            <a:ext cx="11626542" cy="4008499"/>
          </a:xfrm>
        </p:spPr>
        <p:txBody>
          <a:bodyPr>
            <a:normAutofit lnSpcReduction="10000"/>
          </a:bodyPr>
          <a:lstStyle/>
          <a:p>
            <a:r>
              <a:rPr lang="en-US" b="1" dirty="0">
                <a:solidFill>
                  <a:schemeClr val="accent5"/>
                </a:solidFill>
                <a:latin typeface="Times New Roman" panose="02020603050405020304" pitchFamily="18" charset="0"/>
                <a:cs typeface="Times New Roman" panose="02020603050405020304" pitchFamily="18" charset="0"/>
              </a:rPr>
              <a:t>Encryption</a:t>
            </a:r>
            <a:r>
              <a:rPr lang="en-US" dirty="0">
                <a:latin typeface="Times New Roman" panose="02020603050405020304" pitchFamily="18" charset="0"/>
                <a:cs typeface="Times New Roman" panose="02020603050405020304" pitchFamily="18" charset="0"/>
              </a:rPr>
              <a:t> encodes data with a </a:t>
            </a:r>
            <a:r>
              <a:rPr lang="en-US" dirty="0">
                <a:solidFill>
                  <a:schemeClr val="accent6"/>
                </a:solidFill>
                <a:latin typeface="Times New Roman" panose="02020603050405020304" pitchFamily="18" charset="0"/>
                <a:cs typeface="Times New Roman" panose="02020603050405020304" pitchFamily="18" charset="0"/>
              </a:rPr>
              <a:t>secret key</a:t>
            </a:r>
            <a:r>
              <a:rPr lang="en-US" dirty="0">
                <a:latin typeface="Times New Roman" panose="02020603050405020304" pitchFamily="18" charset="0"/>
                <a:cs typeface="Times New Roman" panose="02020603050405020304" pitchFamily="18" charset="0"/>
              </a:rPr>
              <a:t>, which makes it unreadable</a:t>
            </a:r>
          </a:p>
          <a:p>
            <a:pPr lvl="1"/>
            <a:r>
              <a:rPr lang="en-US" dirty="0">
                <a:latin typeface="Times New Roman" panose="02020603050405020304" pitchFamily="18" charset="0"/>
                <a:cs typeface="Times New Roman" panose="02020603050405020304" pitchFamily="18" charset="0"/>
              </a:rPr>
              <a:t>Only those who have the secret key can decode the data</a:t>
            </a:r>
          </a:p>
          <a:p>
            <a:pPr lvl="1"/>
            <a:r>
              <a:rPr lang="en-US" dirty="0">
                <a:solidFill>
                  <a:schemeClr val="accent6"/>
                </a:solidFill>
                <a:latin typeface="Times New Roman" panose="02020603050405020304" pitchFamily="18" charset="0"/>
                <a:cs typeface="Times New Roman" panose="02020603050405020304" pitchFamily="18" charset="0"/>
              </a:rPr>
              <a:t>AWS KMS </a:t>
            </a:r>
            <a:r>
              <a:rPr lang="en-US" dirty="0">
                <a:latin typeface="Times New Roman" panose="02020603050405020304" pitchFamily="18" charset="0"/>
                <a:cs typeface="Times New Roman" panose="02020603050405020304" pitchFamily="18" charset="0"/>
              </a:rPr>
              <a:t>can manage your secret keys</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AWS supports encryption of </a:t>
            </a:r>
            <a:r>
              <a:rPr lang="en-US" b="1" dirty="0">
                <a:solidFill>
                  <a:schemeClr val="accent5"/>
                </a:solidFill>
                <a:latin typeface="Times New Roman" panose="02020603050405020304" pitchFamily="18" charset="0"/>
                <a:cs typeface="Times New Roman" panose="02020603050405020304" pitchFamily="18" charset="0"/>
              </a:rPr>
              <a:t>data at rest</a:t>
            </a:r>
          </a:p>
          <a:p>
            <a:pPr lvl="1"/>
            <a:r>
              <a:rPr lang="en-US" dirty="0">
                <a:latin typeface="Times New Roman" panose="02020603050405020304" pitchFamily="18" charset="0"/>
                <a:cs typeface="Times New Roman" panose="02020603050405020304" pitchFamily="18" charset="0"/>
              </a:rPr>
              <a:t>Data at rest = Data stored physically (on disk or on tape)</a:t>
            </a:r>
            <a:endParaRPr lang="en-US" sz="2000"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You can encrypt data stored in any service that is supported by AWS KMS, including:</a:t>
            </a:r>
          </a:p>
          <a:p>
            <a:pPr lvl="2"/>
            <a:r>
              <a:rPr lang="en-US" sz="1800" dirty="0">
                <a:latin typeface="Times New Roman" panose="02020603050405020304" pitchFamily="18" charset="0"/>
                <a:cs typeface="Times New Roman" panose="02020603050405020304" pitchFamily="18" charset="0"/>
              </a:rPr>
              <a:t>Amazon S3</a:t>
            </a:r>
          </a:p>
          <a:p>
            <a:pPr lvl="2"/>
            <a:r>
              <a:rPr lang="en-US" sz="1800" dirty="0">
                <a:latin typeface="Times New Roman" panose="02020603050405020304" pitchFamily="18" charset="0"/>
                <a:cs typeface="Times New Roman" panose="02020603050405020304" pitchFamily="18" charset="0"/>
              </a:rPr>
              <a:t>Amazon EBS</a:t>
            </a:r>
          </a:p>
          <a:p>
            <a:pPr lvl="2"/>
            <a:r>
              <a:rPr lang="en-US" sz="1800" dirty="0">
                <a:latin typeface="Times New Roman" panose="02020603050405020304" pitchFamily="18" charset="0"/>
                <a:cs typeface="Times New Roman" panose="02020603050405020304" pitchFamily="18" charset="0"/>
              </a:rPr>
              <a:t>Amazon Elastic File System (Amazon EFS)</a:t>
            </a:r>
          </a:p>
          <a:p>
            <a:pPr lvl="2"/>
            <a:r>
              <a:rPr lang="en-US" sz="1800" dirty="0">
                <a:latin typeface="Times New Roman" panose="02020603050405020304" pitchFamily="18" charset="0"/>
                <a:cs typeface="Times New Roman" panose="02020603050405020304" pitchFamily="18" charset="0"/>
              </a:rPr>
              <a:t>Amazon RDS managed databases</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17" name="Graphic 16">
            <a:extLst>
              <a:ext uri="{FF2B5EF4-FFF2-40B4-BE49-F238E27FC236}">
                <a16:creationId xmlns:a16="http://schemas.microsoft.com/office/drawing/2014/main" id="{6FDD1CB4-5247-F8D6-01C4-8C8718EA6BA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87993" y="4599994"/>
            <a:ext cx="1158787" cy="999184"/>
          </a:xfrm>
          <a:prstGeom prst="rect">
            <a:avLst/>
          </a:prstGeom>
        </p:spPr>
      </p:pic>
      <p:pic>
        <p:nvPicPr>
          <p:cNvPr id="18" name="Graphic 17">
            <a:extLst>
              <a:ext uri="{FF2B5EF4-FFF2-40B4-BE49-F238E27FC236}">
                <a16:creationId xmlns:a16="http://schemas.microsoft.com/office/drawing/2014/main" id="{54781E37-B74F-C76D-B78F-9C16FA09D690}"/>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43212" y="2228324"/>
            <a:ext cx="1158787" cy="999184"/>
          </a:xfrm>
          <a:prstGeom prst="rect">
            <a:avLst/>
          </a:prstGeom>
        </p:spPr>
      </p:pic>
      <p:pic>
        <p:nvPicPr>
          <p:cNvPr id="19" name="Graphic 18">
            <a:extLst>
              <a:ext uri="{FF2B5EF4-FFF2-40B4-BE49-F238E27FC236}">
                <a16:creationId xmlns:a16="http://schemas.microsoft.com/office/drawing/2014/main" id="{2E8F5E6C-3D01-748A-1579-0EE07230965C}"/>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73240" y="3530914"/>
            <a:ext cx="739943" cy="638029"/>
          </a:xfrm>
          <a:prstGeom prst="rect">
            <a:avLst/>
          </a:prstGeom>
        </p:spPr>
      </p:pic>
      <p:pic>
        <p:nvPicPr>
          <p:cNvPr id="21" name="Graphic 20">
            <a:extLst>
              <a:ext uri="{FF2B5EF4-FFF2-40B4-BE49-F238E27FC236}">
                <a16:creationId xmlns:a16="http://schemas.microsoft.com/office/drawing/2014/main" id="{B702E594-7604-18CE-D0B5-29822F8F3BAB}"/>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916786" y="3510788"/>
            <a:ext cx="593816" cy="512028"/>
          </a:xfrm>
          <a:prstGeom prst="rect">
            <a:avLst/>
          </a:prstGeom>
        </p:spPr>
      </p:pic>
    </p:spTree>
    <p:extLst>
      <p:ext uri="{BB962C8B-B14F-4D97-AF65-F5344CB8AC3E}">
        <p14:creationId xmlns:p14="http://schemas.microsoft.com/office/powerpoint/2010/main" val="34021871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693920" y="677045"/>
            <a:ext cx="4983480" cy="7331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325052"/>
            <a:ext cx="498348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Encryption of data in transit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data on AWS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5" name="Content Placeholder 5">
            <a:extLst>
              <a:ext uri="{FF2B5EF4-FFF2-40B4-BE49-F238E27FC236}">
                <a16:creationId xmlns:a16="http://schemas.microsoft.com/office/drawing/2014/main" id="{C050EA7B-011E-4D03-2CF5-D40F23203554}"/>
              </a:ext>
            </a:extLst>
          </p:cNvPr>
          <p:cNvSpPr>
            <a:spLocks noGrp="1"/>
          </p:cNvSpPr>
          <p:nvPr>
            <p:ph idx="1"/>
          </p:nvPr>
        </p:nvSpPr>
        <p:spPr>
          <a:xfrm>
            <a:off x="419100" y="1911392"/>
            <a:ext cx="11353800" cy="3539554"/>
          </a:xfrm>
        </p:spPr>
        <p:txBody>
          <a:bodyPr>
            <a:normAutofit/>
          </a:bodyPr>
          <a:lstStyle/>
          <a:p>
            <a:r>
              <a:rPr lang="en-US" sz="1800" dirty="0">
                <a:latin typeface="Times New Roman" panose="02020603050405020304" pitchFamily="18" charset="0"/>
                <a:cs typeface="Times New Roman" panose="02020603050405020304" pitchFamily="18" charset="0"/>
              </a:rPr>
              <a:t>Encryption of </a:t>
            </a:r>
            <a:r>
              <a:rPr lang="en-US" sz="1800" b="1" dirty="0">
                <a:solidFill>
                  <a:schemeClr val="accent5"/>
                </a:solidFill>
                <a:latin typeface="Times New Roman" panose="02020603050405020304" pitchFamily="18" charset="0"/>
                <a:cs typeface="Times New Roman" panose="02020603050405020304" pitchFamily="18" charset="0"/>
              </a:rPr>
              <a:t>data in transit</a:t>
            </a:r>
            <a:r>
              <a:rPr lang="en-US" sz="1800" dirty="0">
                <a:latin typeface="Times New Roman" panose="02020603050405020304" pitchFamily="18" charset="0"/>
                <a:cs typeface="Times New Roman" panose="02020603050405020304" pitchFamily="18" charset="0"/>
              </a:rPr>
              <a:t> (data moving across a network)</a:t>
            </a:r>
          </a:p>
          <a:p>
            <a:pPr lvl="1"/>
            <a:r>
              <a:rPr lang="en-US" sz="1800" b="1" dirty="0">
                <a:latin typeface="Times New Roman" panose="02020603050405020304" pitchFamily="18" charset="0"/>
                <a:cs typeface="Times New Roman" panose="02020603050405020304" pitchFamily="18" charset="0"/>
              </a:rPr>
              <a:t>Transport Layer Security (TLS)</a:t>
            </a:r>
            <a:r>
              <a:rPr lang="en-US" sz="1800" dirty="0">
                <a:latin typeface="Times New Roman" panose="02020603050405020304" pitchFamily="18" charset="0"/>
                <a:cs typeface="Times New Roman" panose="02020603050405020304" pitchFamily="18" charset="0"/>
              </a:rPr>
              <a:t>—formerly SSL—is an open standard protocol </a:t>
            </a:r>
          </a:p>
          <a:p>
            <a:pPr lvl="1"/>
            <a:r>
              <a:rPr lang="en-US" sz="1800" b="1" dirty="0">
                <a:solidFill>
                  <a:schemeClr val="accent5"/>
                </a:solidFill>
                <a:latin typeface="Times New Roman" panose="02020603050405020304" pitchFamily="18" charset="0"/>
                <a:cs typeface="Times New Roman" panose="02020603050405020304" pitchFamily="18" charset="0"/>
              </a:rPr>
              <a:t>AWS Certificate Manager </a:t>
            </a:r>
            <a:r>
              <a:rPr lang="en-US" sz="1800" dirty="0">
                <a:latin typeface="Times New Roman" panose="02020603050405020304" pitchFamily="18" charset="0"/>
                <a:cs typeface="Times New Roman" panose="02020603050405020304" pitchFamily="18" charset="0"/>
              </a:rPr>
              <a:t>provides a way to manage, deploy, and renew TLS or SSL certificates </a:t>
            </a:r>
          </a:p>
          <a:p>
            <a:r>
              <a:rPr lang="en-US" sz="1800" dirty="0">
                <a:latin typeface="Times New Roman" panose="02020603050405020304" pitchFamily="18" charset="0"/>
                <a:cs typeface="Times New Roman" panose="02020603050405020304" pitchFamily="18" charset="0"/>
              </a:rPr>
              <a:t>Secure HTTP (HTTPS) creates a secure tunnel</a:t>
            </a:r>
          </a:p>
          <a:p>
            <a:pPr lvl="1"/>
            <a:r>
              <a:rPr lang="en-US" sz="1800" dirty="0">
                <a:latin typeface="Times New Roman" panose="02020603050405020304" pitchFamily="18" charset="0"/>
                <a:cs typeface="Times New Roman" panose="02020603050405020304" pitchFamily="18" charset="0"/>
              </a:rPr>
              <a:t>Uses TLS or SSL for the bidirectional exchange of data</a:t>
            </a:r>
          </a:p>
          <a:p>
            <a:r>
              <a:rPr lang="en-US" sz="1800" b="1" dirty="0">
                <a:solidFill>
                  <a:schemeClr val="accent5"/>
                </a:solidFill>
                <a:latin typeface="Times New Roman" panose="02020603050405020304" pitchFamily="18" charset="0"/>
                <a:cs typeface="Times New Roman" panose="02020603050405020304" pitchFamily="18" charset="0"/>
              </a:rPr>
              <a:t>AWS services support data in transit encryption</a:t>
            </a:r>
            <a:r>
              <a:rPr lang="en-US" sz="1800" dirty="0">
                <a:latin typeface="Times New Roman" panose="02020603050405020304" pitchFamily="18" charset="0"/>
                <a:cs typeface="Times New Roman" panose="02020603050405020304" pitchFamily="18" charset="0"/>
              </a:rPr>
              <a:t>. </a:t>
            </a:r>
          </a:p>
          <a:p>
            <a:pPr lvl="1"/>
            <a:r>
              <a:rPr lang="en-US" sz="1800" dirty="0">
                <a:latin typeface="Times New Roman" panose="02020603050405020304" pitchFamily="18" charset="0"/>
                <a:cs typeface="Times New Roman" panose="02020603050405020304" pitchFamily="18" charset="0"/>
              </a:rPr>
              <a:t>Two examples:</a:t>
            </a:r>
          </a:p>
          <a:p>
            <a:endParaRPr lang="en-US" sz="18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707960B-36D8-EA85-C8BE-80FD67B590EB}"/>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04099" y="2678002"/>
            <a:ext cx="1331834" cy="1326036"/>
          </a:xfrm>
          <a:prstGeom prst="rect">
            <a:avLst/>
          </a:prstGeom>
        </p:spPr>
      </p:pic>
      <p:grpSp>
        <p:nvGrpSpPr>
          <p:cNvPr id="23" name="Group 22" descr="diagram shows two services in the AWS cloud: EC2 and Elastic File System and it shows an arrow between them labeled &quot;TLS encrypted data traffic&quot;.">
            <a:extLst>
              <a:ext uri="{FF2B5EF4-FFF2-40B4-BE49-F238E27FC236}">
                <a16:creationId xmlns:a16="http://schemas.microsoft.com/office/drawing/2014/main" id="{70C56B89-5DE0-1C49-76FC-B36824CF5300}"/>
              </a:ext>
            </a:extLst>
          </p:cNvPr>
          <p:cNvGrpSpPr/>
          <p:nvPr/>
        </p:nvGrpSpPr>
        <p:grpSpPr>
          <a:xfrm>
            <a:off x="1020684" y="4206241"/>
            <a:ext cx="4295454" cy="1508572"/>
            <a:chOff x="1223884" y="4848975"/>
            <a:chExt cx="4295454" cy="1648025"/>
          </a:xfrm>
        </p:grpSpPr>
        <p:pic>
          <p:nvPicPr>
            <p:cNvPr id="24" name="Graphic 23">
              <a:extLst>
                <a:ext uri="{FF2B5EF4-FFF2-40B4-BE49-F238E27FC236}">
                  <a16:creationId xmlns:a16="http://schemas.microsoft.com/office/drawing/2014/main" id="{0C3E521C-E654-393E-6A38-DCA3C14789F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23884" y="4853262"/>
              <a:ext cx="330200" cy="330200"/>
            </a:xfrm>
            <a:prstGeom prst="rect">
              <a:avLst/>
            </a:prstGeom>
          </p:spPr>
        </p:pic>
        <p:sp>
          <p:nvSpPr>
            <p:cNvPr id="27" name="Rectangle 26">
              <a:extLst>
                <a:ext uri="{FF2B5EF4-FFF2-40B4-BE49-F238E27FC236}">
                  <a16:creationId xmlns:a16="http://schemas.microsoft.com/office/drawing/2014/main" id="{9DC1BE65-CEB2-D8E8-AF2A-07DCE3D3971F}"/>
                </a:ext>
              </a:extLst>
            </p:cNvPr>
            <p:cNvSpPr/>
            <p:nvPr/>
          </p:nvSpPr>
          <p:spPr>
            <a:xfrm>
              <a:off x="1223884" y="4848975"/>
              <a:ext cx="4295454" cy="156733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ln w="0"/>
                  <a:solidFill>
                    <a:sysClr val="windowText" lastClr="000000"/>
                  </a:solidFill>
                  <a:latin typeface="Times New Roman" panose="02020603050405020304" pitchFamily="18" charset="0"/>
                  <a:cs typeface="Times New Roman" panose="02020603050405020304" pitchFamily="18" charset="0"/>
                </a:rPr>
                <a:t>AWS Cloud</a:t>
              </a:r>
            </a:p>
          </p:txBody>
        </p:sp>
        <p:sp>
          <p:nvSpPr>
            <p:cNvPr id="28" name="TextBox 27">
              <a:extLst>
                <a:ext uri="{FF2B5EF4-FFF2-40B4-BE49-F238E27FC236}">
                  <a16:creationId xmlns:a16="http://schemas.microsoft.com/office/drawing/2014/main" id="{9C277AE5-FABA-32AC-2CAB-EB33C660967B}"/>
                </a:ext>
              </a:extLst>
            </p:cNvPr>
            <p:cNvSpPr txBox="1"/>
            <p:nvPr/>
          </p:nvSpPr>
          <p:spPr>
            <a:xfrm>
              <a:off x="3981029" y="5915354"/>
              <a:ext cx="1506552" cy="485074"/>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Amazon EFS</a:t>
              </a:r>
            </a:p>
          </p:txBody>
        </p:sp>
        <p:pic>
          <p:nvPicPr>
            <p:cNvPr id="29" name="Graphic 28">
              <a:extLst>
                <a:ext uri="{FF2B5EF4-FFF2-40B4-BE49-F238E27FC236}">
                  <a16:creationId xmlns:a16="http://schemas.microsoft.com/office/drawing/2014/main" id="{33898132-D8B4-791C-9390-9E10D507D43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78705" y="5229224"/>
              <a:ext cx="711200" cy="711200"/>
            </a:xfrm>
            <a:prstGeom prst="rect">
              <a:avLst/>
            </a:prstGeom>
          </p:spPr>
        </p:pic>
        <p:sp>
          <p:nvSpPr>
            <p:cNvPr id="30" name="TextBox 29">
              <a:extLst>
                <a:ext uri="{FF2B5EF4-FFF2-40B4-BE49-F238E27FC236}">
                  <a16:creationId xmlns:a16="http://schemas.microsoft.com/office/drawing/2014/main" id="{9832547A-09A7-A172-F0F9-FD59293ECE30}"/>
                </a:ext>
              </a:extLst>
            </p:cNvPr>
            <p:cNvSpPr txBox="1"/>
            <p:nvPr/>
          </p:nvSpPr>
          <p:spPr>
            <a:xfrm>
              <a:off x="1636957" y="5979972"/>
              <a:ext cx="1513305" cy="485074"/>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Amazon EC2</a:t>
              </a:r>
            </a:p>
          </p:txBody>
        </p:sp>
        <p:pic>
          <p:nvPicPr>
            <p:cNvPr id="31" name="Graphic 30">
              <a:extLst>
                <a:ext uri="{FF2B5EF4-FFF2-40B4-BE49-F238E27FC236}">
                  <a16:creationId xmlns:a16="http://schemas.microsoft.com/office/drawing/2014/main" id="{62969EB6-987B-D451-C56E-DD5E5D04A22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038009" y="5229224"/>
              <a:ext cx="711200" cy="711200"/>
            </a:xfrm>
            <a:prstGeom prst="rect">
              <a:avLst/>
            </a:prstGeom>
          </p:spPr>
        </p:pic>
        <p:cxnSp>
          <p:nvCxnSpPr>
            <p:cNvPr id="32" name="Straight Arrow Connector 31">
              <a:extLst>
                <a:ext uri="{FF2B5EF4-FFF2-40B4-BE49-F238E27FC236}">
                  <a16:creationId xmlns:a16="http://schemas.microsoft.com/office/drawing/2014/main" id="{CE145B23-C487-0B51-3039-2B78E75B4F73}"/>
                </a:ext>
              </a:extLst>
            </p:cNvPr>
            <p:cNvCxnSpPr>
              <a:cxnSpLocks/>
              <a:stCxn id="31" idx="3"/>
              <a:endCxn id="29" idx="1"/>
            </p:cNvCxnSpPr>
            <p:nvPr/>
          </p:nvCxnSpPr>
          <p:spPr>
            <a:xfrm>
              <a:off x="2749209" y="5584824"/>
              <a:ext cx="1629496" cy="0"/>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B0AA00D9-25C9-C570-0191-A27012DF6C0C}"/>
                </a:ext>
              </a:extLst>
            </p:cNvPr>
            <p:cNvSpPr txBox="1"/>
            <p:nvPr/>
          </p:nvSpPr>
          <p:spPr>
            <a:xfrm>
              <a:off x="2702721" y="5284315"/>
              <a:ext cx="1563249" cy="1212685"/>
            </a:xfrm>
            <a:prstGeom prst="rect">
              <a:avLst/>
            </a:prstGeom>
            <a:noFill/>
          </p:spPr>
          <p:txBody>
            <a:bodyPr wrap="none" rtlCol="0">
              <a:spAutoFit/>
            </a:bodyPr>
            <a:lstStyle/>
            <a:p>
              <a:pPr algn="ctr"/>
              <a:r>
                <a:rPr lang="en-US" dirty="0">
                  <a:latin typeface="Times New Roman" panose="02020603050405020304" pitchFamily="18" charset="0"/>
                  <a:ea typeface="Amazon Ember Light" panose="020B0403020204020204" pitchFamily="34" charset="0"/>
                  <a:cs typeface="Times New Roman" panose="02020603050405020304" pitchFamily="18" charset="0"/>
                </a:rPr>
                <a:t>TLS encrypted</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data traffic</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endParaRPr lang="en-US" dirty="0">
                <a:latin typeface="Times New Roman" panose="02020603050405020304" pitchFamily="18" charset="0"/>
                <a:ea typeface="Amazon Ember Light" panose="020B0403020204020204" pitchFamily="34" charset="0"/>
                <a:cs typeface="Times New Roman" panose="02020603050405020304" pitchFamily="18" charset="0"/>
              </a:endParaRPr>
            </a:p>
          </p:txBody>
        </p:sp>
      </p:grpSp>
      <p:grpSp>
        <p:nvGrpSpPr>
          <p:cNvPr id="34" name="Group 33" descr="graphic shows AWS Storage Gateway in a corporate data center connected to Amazon S3 in the AWS Cloud. The two way connection is shown as TLS or SSL encrypted.">
            <a:extLst>
              <a:ext uri="{FF2B5EF4-FFF2-40B4-BE49-F238E27FC236}">
                <a16:creationId xmlns:a16="http://schemas.microsoft.com/office/drawing/2014/main" id="{EC26489A-B786-020D-C6A8-2DF287B8271D}"/>
              </a:ext>
            </a:extLst>
          </p:cNvPr>
          <p:cNvGrpSpPr/>
          <p:nvPr/>
        </p:nvGrpSpPr>
        <p:grpSpPr>
          <a:xfrm>
            <a:off x="5692266" y="4206241"/>
            <a:ext cx="6153752" cy="1456555"/>
            <a:chOff x="5675492" y="4789015"/>
            <a:chExt cx="5916526" cy="1649558"/>
          </a:xfrm>
        </p:grpSpPr>
        <p:sp>
          <p:nvSpPr>
            <p:cNvPr id="35" name="TextBox 34">
              <a:extLst>
                <a:ext uri="{FF2B5EF4-FFF2-40B4-BE49-F238E27FC236}">
                  <a16:creationId xmlns:a16="http://schemas.microsoft.com/office/drawing/2014/main" id="{046F6883-B9E9-89ED-E6B8-EC543F4204D4}"/>
                </a:ext>
              </a:extLst>
            </p:cNvPr>
            <p:cNvSpPr txBox="1"/>
            <p:nvPr/>
          </p:nvSpPr>
          <p:spPr>
            <a:xfrm>
              <a:off x="5777220" y="5915353"/>
              <a:ext cx="2676047" cy="485074"/>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AWS Storage Gateway</a:t>
              </a:r>
            </a:p>
          </p:txBody>
        </p:sp>
        <p:pic>
          <p:nvPicPr>
            <p:cNvPr id="36" name="Graphic 35">
              <a:extLst>
                <a:ext uri="{FF2B5EF4-FFF2-40B4-BE49-F238E27FC236}">
                  <a16:creationId xmlns:a16="http://schemas.microsoft.com/office/drawing/2014/main" id="{F090A1E4-2E5D-0873-ABBA-44426FFBF0B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759643" y="5208459"/>
              <a:ext cx="711200" cy="711200"/>
            </a:xfrm>
            <a:prstGeom prst="rect">
              <a:avLst/>
            </a:prstGeom>
          </p:spPr>
        </p:pic>
        <p:pic>
          <p:nvPicPr>
            <p:cNvPr id="37" name="Graphic 36">
              <a:extLst>
                <a:ext uri="{FF2B5EF4-FFF2-40B4-BE49-F238E27FC236}">
                  <a16:creationId xmlns:a16="http://schemas.microsoft.com/office/drawing/2014/main" id="{3F9CD744-0DBF-DF09-B62C-B8F68EC7E7B6}"/>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0160416" y="5208459"/>
              <a:ext cx="711200" cy="711200"/>
            </a:xfrm>
            <a:prstGeom prst="rect">
              <a:avLst/>
            </a:prstGeom>
          </p:spPr>
        </p:pic>
        <p:sp>
          <p:nvSpPr>
            <p:cNvPr id="38" name="TextBox 37">
              <a:extLst>
                <a:ext uri="{FF2B5EF4-FFF2-40B4-BE49-F238E27FC236}">
                  <a16:creationId xmlns:a16="http://schemas.microsoft.com/office/drawing/2014/main" id="{DF73DE8E-DD2A-B208-6FBC-E2FFE70936D5}"/>
                </a:ext>
              </a:extLst>
            </p:cNvPr>
            <p:cNvSpPr txBox="1"/>
            <p:nvPr/>
          </p:nvSpPr>
          <p:spPr>
            <a:xfrm>
              <a:off x="9290114" y="5868859"/>
              <a:ext cx="2301904" cy="485074"/>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Amazon S3</a:t>
              </a:r>
            </a:p>
          </p:txBody>
        </p:sp>
        <p:sp>
          <p:nvSpPr>
            <p:cNvPr id="39" name="Rectangle 38">
              <a:extLst>
                <a:ext uri="{FF2B5EF4-FFF2-40B4-BE49-F238E27FC236}">
                  <a16:creationId xmlns:a16="http://schemas.microsoft.com/office/drawing/2014/main" id="{2D3AFDDB-C4D8-6C06-BBC0-354C65FA577A}"/>
                </a:ext>
              </a:extLst>
            </p:cNvPr>
            <p:cNvSpPr/>
            <p:nvPr/>
          </p:nvSpPr>
          <p:spPr>
            <a:xfrm>
              <a:off x="9447937" y="4789015"/>
              <a:ext cx="2092044" cy="1603063"/>
            </a:xfrm>
            <a:prstGeom prst="rect">
              <a:avLst/>
            </a:prstGeom>
            <a:noFill/>
            <a:ln w="12700">
              <a:solidFill>
                <a:srgbClr val="141B2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solidFill>
                    <a:schemeClr val="tx1"/>
                  </a:solidFill>
                  <a:latin typeface="Times New Roman" panose="02020603050405020304" pitchFamily="18" charset="0"/>
                  <a:cs typeface="Times New Roman" panose="02020603050405020304" pitchFamily="18" charset="0"/>
                </a:rPr>
                <a:t>AWS Cloud</a:t>
              </a:r>
            </a:p>
          </p:txBody>
        </p:sp>
        <p:pic>
          <p:nvPicPr>
            <p:cNvPr id="40" name="Graphic 39">
              <a:extLst>
                <a:ext uri="{FF2B5EF4-FFF2-40B4-BE49-F238E27FC236}">
                  <a16:creationId xmlns:a16="http://schemas.microsoft.com/office/drawing/2014/main" id="{DEC6D2E2-E223-9A6D-4DB8-4A5B7D389E0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47937" y="4789016"/>
              <a:ext cx="330200" cy="330200"/>
            </a:xfrm>
            <a:prstGeom prst="rect">
              <a:avLst/>
            </a:prstGeom>
          </p:spPr>
        </p:pic>
        <p:sp>
          <p:nvSpPr>
            <p:cNvPr id="41" name="Rectangle 40">
              <a:extLst>
                <a:ext uri="{FF2B5EF4-FFF2-40B4-BE49-F238E27FC236}">
                  <a16:creationId xmlns:a16="http://schemas.microsoft.com/office/drawing/2014/main" id="{DCD783FB-81DC-1118-B39D-B55685A7A1CA}"/>
                </a:ext>
              </a:extLst>
            </p:cNvPr>
            <p:cNvSpPr/>
            <p:nvPr/>
          </p:nvSpPr>
          <p:spPr>
            <a:xfrm>
              <a:off x="5675492" y="4789015"/>
              <a:ext cx="2718437" cy="1649558"/>
            </a:xfrm>
            <a:prstGeom prst="rect">
              <a:avLst/>
            </a:prstGeom>
            <a:noFill/>
            <a:ln w="12700">
              <a:solidFill>
                <a:srgbClr val="5A6B8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solidFill>
                    <a:srgbClr val="5A6B86"/>
                  </a:solidFill>
                  <a:latin typeface="Times New Roman" panose="02020603050405020304" pitchFamily="18" charset="0"/>
                  <a:cs typeface="Times New Roman" panose="02020603050405020304" pitchFamily="18" charset="0"/>
                </a:rPr>
                <a:t>  Corporate data center</a:t>
              </a:r>
            </a:p>
          </p:txBody>
        </p:sp>
        <p:pic>
          <p:nvPicPr>
            <p:cNvPr id="42" name="Graphic 41">
              <a:extLst>
                <a:ext uri="{FF2B5EF4-FFF2-40B4-BE49-F238E27FC236}">
                  <a16:creationId xmlns:a16="http://schemas.microsoft.com/office/drawing/2014/main" id="{CE934023-7E0F-18C9-4FA1-D2D339AD005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849632" y="4791624"/>
              <a:ext cx="330200" cy="330200"/>
            </a:xfrm>
            <a:prstGeom prst="rect">
              <a:avLst/>
            </a:prstGeom>
          </p:spPr>
        </p:pic>
        <p:cxnSp>
          <p:nvCxnSpPr>
            <p:cNvPr id="43" name="Straight Arrow Connector 42">
              <a:extLst>
                <a:ext uri="{FF2B5EF4-FFF2-40B4-BE49-F238E27FC236}">
                  <a16:creationId xmlns:a16="http://schemas.microsoft.com/office/drawing/2014/main" id="{51D2D120-AEEA-714C-05F8-95B380A65260}"/>
                </a:ext>
              </a:extLst>
            </p:cNvPr>
            <p:cNvCxnSpPr>
              <a:cxnSpLocks/>
              <a:stCxn id="36" idx="3"/>
              <a:endCxn id="37" idx="1"/>
            </p:cNvCxnSpPr>
            <p:nvPr/>
          </p:nvCxnSpPr>
          <p:spPr>
            <a:xfrm>
              <a:off x="7470843" y="5564059"/>
              <a:ext cx="2689573" cy="0"/>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B7EB2726-300B-818C-0D88-3BA9E54AC54F}"/>
                </a:ext>
              </a:extLst>
            </p:cNvPr>
            <p:cNvSpPr txBox="1"/>
            <p:nvPr/>
          </p:nvSpPr>
          <p:spPr>
            <a:xfrm>
              <a:off x="8367029" y="5569702"/>
              <a:ext cx="1335524" cy="731974"/>
            </a:xfrm>
            <a:prstGeom prst="rect">
              <a:avLst/>
            </a:prstGeom>
            <a:noFill/>
          </p:spPr>
          <p:txBody>
            <a:bodyPr wrap="square" rtlCol="0">
              <a:spAutoFit/>
            </a:bodyPr>
            <a:lstStyle/>
            <a:p>
              <a:r>
                <a:rPr lang="en-US" dirty="0">
                  <a:latin typeface="Times New Roman" panose="02020603050405020304" pitchFamily="18" charset="0"/>
                  <a:ea typeface="Amazon Ember Light" panose="020B0403020204020204" pitchFamily="34" charset="0"/>
                  <a:cs typeface="Times New Roman" panose="02020603050405020304" pitchFamily="18" charset="0"/>
                </a:rPr>
                <a:t>TLS or SSL</a:t>
              </a:r>
            </a:p>
            <a:p>
              <a:r>
                <a:rPr lang="en-US" dirty="0">
                  <a:latin typeface="Times New Roman" panose="02020603050405020304" pitchFamily="18" charset="0"/>
                  <a:ea typeface="Amazon Ember Light" panose="020B0403020204020204" pitchFamily="34" charset="0"/>
                  <a:cs typeface="Times New Roman" panose="02020603050405020304" pitchFamily="18" charset="0"/>
                </a:rPr>
                <a:t>encrypted</a:t>
              </a:r>
            </a:p>
          </p:txBody>
        </p:sp>
        <p:pic>
          <p:nvPicPr>
            <p:cNvPr id="45" name="Graphic 44">
              <a:extLst>
                <a:ext uri="{FF2B5EF4-FFF2-40B4-BE49-F238E27FC236}">
                  <a16:creationId xmlns:a16="http://schemas.microsoft.com/office/drawing/2014/main" id="{E107765C-0039-8E0E-ECD5-B5A9BDA8D1B9}"/>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692192" y="5117265"/>
              <a:ext cx="469900" cy="469900"/>
            </a:xfrm>
            <a:prstGeom prst="rect">
              <a:avLst/>
            </a:prstGeom>
          </p:spPr>
        </p:pic>
      </p:grpSp>
    </p:spTree>
    <p:extLst>
      <p:ext uri="{BB962C8B-B14F-4D97-AF65-F5344CB8AC3E}">
        <p14:creationId xmlns:p14="http://schemas.microsoft.com/office/powerpoint/2010/main" val="20837373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693920" y="677045"/>
            <a:ext cx="4983480" cy="7331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4" y="1325052"/>
            <a:ext cx="678666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Securing Amazon S3 buckets and objects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data on AWS</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387EF853-E5DF-8AC6-0F80-EFDA64FA5E58}"/>
              </a:ext>
            </a:extLst>
          </p:cNvPr>
          <p:cNvSpPr>
            <a:spLocks noGrp="1"/>
          </p:cNvSpPr>
          <p:nvPr>
            <p:ph idx="1"/>
          </p:nvPr>
        </p:nvSpPr>
        <p:spPr>
          <a:xfrm>
            <a:off x="419100" y="1832999"/>
            <a:ext cx="11353800" cy="4009181"/>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Newly created S3 buckets and objects are </a:t>
            </a:r>
            <a:r>
              <a:rPr lang="en-US" sz="2400" dirty="0">
                <a:solidFill>
                  <a:schemeClr val="accent6"/>
                </a:solidFill>
                <a:latin typeface="Times New Roman" panose="02020603050405020304" pitchFamily="18" charset="0"/>
                <a:cs typeface="Times New Roman" panose="02020603050405020304" pitchFamily="18" charset="0"/>
              </a:rPr>
              <a:t>private</a:t>
            </a:r>
            <a:r>
              <a:rPr lang="en-US" sz="2400" dirty="0">
                <a:latin typeface="Times New Roman" panose="02020603050405020304" pitchFamily="18" charset="0"/>
                <a:cs typeface="Times New Roman" panose="02020603050405020304" pitchFamily="18" charset="0"/>
              </a:rPr>
              <a:t> and </a:t>
            </a:r>
            <a:r>
              <a:rPr lang="en-US" sz="2400" dirty="0">
                <a:solidFill>
                  <a:schemeClr val="accent6"/>
                </a:solidFill>
                <a:latin typeface="Times New Roman" panose="02020603050405020304" pitchFamily="18" charset="0"/>
                <a:cs typeface="Times New Roman" panose="02020603050405020304" pitchFamily="18" charset="0"/>
              </a:rPr>
              <a:t>protected</a:t>
            </a:r>
            <a:r>
              <a:rPr lang="en-US" sz="2400" dirty="0">
                <a:latin typeface="Times New Roman" panose="02020603050405020304" pitchFamily="18" charset="0"/>
                <a:cs typeface="Times New Roman" panose="02020603050405020304" pitchFamily="18" charset="0"/>
              </a:rPr>
              <a:t> by default.</a:t>
            </a:r>
          </a:p>
          <a:p>
            <a:r>
              <a:rPr lang="en-US" sz="2400" dirty="0">
                <a:latin typeface="Times New Roman" panose="02020603050405020304" pitchFamily="18" charset="0"/>
                <a:cs typeface="Times New Roman" panose="02020603050405020304" pitchFamily="18" charset="0"/>
              </a:rPr>
              <a:t>When use cases require sharing data objects on Amazon S3 – </a:t>
            </a:r>
          </a:p>
          <a:p>
            <a:pPr lvl="1"/>
            <a:r>
              <a:rPr lang="en-US" sz="2200" dirty="0">
                <a:latin typeface="Times New Roman" panose="02020603050405020304" pitchFamily="18" charset="0"/>
                <a:cs typeface="Times New Roman" panose="02020603050405020304" pitchFamily="18" charset="0"/>
              </a:rPr>
              <a:t>It is essential to manage and control the data access.</a:t>
            </a:r>
          </a:p>
          <a:p>
            <a:pPr lvl="1"/>
            <a:r>
              <a:rPr lang="en-US" sz="2200" dirty="0">
                <a:latin typeface="Times New Roman" panose="02020603050405020304" pitchFamily="18" charset="0"/>
                <a:cs typeface="Times New Roman" panose="02020603050405020304" pitchFamily="18" charset="0"/>
              </a:rPr>
              <a:t>Follow the </a:t>
            </a:r>
            <a:r>
              <a:rPr lang="en-US" sz="2200" b="1" dirty="0">
                <a:solidFill>
                  <a:schemeClr val="accent5"/>
                </a:solidFill>
                <a:latin typeface="Times New Roman" panose="02020603050405020304" pitchFamily="18" charset="0"/>
                <a:cs typeface="Times New Roman" panose="02020603050405020304" pitchFamily="18" charset="0"/>
              </a:rPr>
              <a:t>permissions that follow the principle of least privilege </a:t>
            </a:r>
            <a:r>
              <a:rPr lang="en-US" sz="2200" dirty="0">
                <a:latin typeface="Times New Roman" panose="02020603050405020304" pitchFamily="18" charset="0"/>
                <a:cs typeface="Times New Roman" panose="02020603050405020304" pitchFamily="18" charset="0"/>
              </a:rPr>
              <a:t>and consider using Amazon S3 encryption.</a:t>
            </a:r>
          </a:p>
          <a:p>
            <a:r>
              <a:rPr lang="en-US" sz="2600" dirty="0">
                <a:latin typeface="Times New Roman" panose="02020603050405020304" pitchFamily="18" charset="0"/>
                <a:cs typeface="Times New Roman" panose="02020603050405020304" pitchFamily="18" charset="0"/>
              </a:rPr>
              <a:t>Tools and options for controlling access to S3 data include – </a:t>
            </a:r>
          </a:p>
          <a:p>
            <a:pPr lvl="1"/>
            <a:r>
              <a:rPr lang="en-US" sz="2200" dirty="0">
                <a:latin typeface="Times New Roman" panose="02020603050405020304" pitchFamily="18" charset="0"/>
                <a:cs typeface="Times New Roman" panose="02020603050405020304" pitchFamily="18" charset="0"/>
                <a:hlinkClick r:id="rId5"/>
              </a:rPr>
              <a:t>Amazon S3 Block Public Access </a:t>
            </a:r>
            <a:r>
              <a:rPr lang="en-US" sz="2200" dirty="0">
                <a:latin typeface="Times New Roman" panose="02020603050405020304" pitchFamily="18" charset="0"/>
                <a:cs typeface="Times New Roman" panose="02020603050405020304" pitchFamily="18" charset="0"/>
              </a:rPr>
              <a:t>feature: Simple to use.</a:t>
            </a:r>
          </a:p>
          <a:p>
            <a:pPr lvl="1"/>
            <a:r>
              <a:rPr lang="en-US" sz="2200" dirty="0">
                <a:solidFill>
                  <a:schemeClr val="accent4"/>
                </a:solidFill>
                <a:latin typeface="Times New Roman" panose="02020603050405020304" pitchFamily="18" charset="0"/>
                <a:cs typeface="Times New Roman" panose="02020603050405020304" pitchFamily="18" charset="0"/>
              </a:rPr>
              <a:t>IAM policies</a:t>
            </a:r>
            <a:r>
              <a:rPr lang="en-US" sz="2200" dirty="0">
                <a:latin typeface="Times New Roman" panose="02020603050405020304" pitchFamily="18" charset="0"/>
                <a:cs typeface="Times New Roman" panose="02020603050405020304" pitchFamily="18" charset="0"/>
              </a:rPr>
              <a:t>: A good option when the user can authenticate using IAM.</a:t>
            </a:r>
          </a:p>
          <a:p>
            <a:pPr lvl="1"/>
            <a:r>
              <a:rPr lang="en-US" sz="2200" dirty="0">
                <a:latin typeface="Times New Roman" panose="02020603050405020304" pitchFamily="18" charset="0"/>
                <a:cs typeface="Times New Roman" panose="02020603050405020304" pitchFamily="18" charset="0"/>
                <a:hlinkClick r:id="rId6"/>
              </a:rPr>
              <a:t>Bucket policies</a:t>
            </a:r>
            <a:endParaRPr lang="en-US" sz="2200" dirty="0">
              <a:latin typeface="Times New Roman" panose="02020603050405020304" pitchFamily="18" charset="0"/>
              <a:cs typeface="Times New Roman" panose="02020603050405020304" pitchFamily="18" charset="0"/>
            </a:endParaRPr>
          </a:p>
          <a:p>
            <a:pPr lvl="1"/>
            <a:r>
              <a:rPr lang="en-US" sz="2200" dirty="0">
                <a:latin typeface="Times New Roman" panose="02020603050405020304" pitchFamily="18" charset="0"/>
                <a:cs typeface="Times New Roman" panose="02020603050405020304" pitchFamily="18" charset="0"/>
                <a:hlinkClick r:id="rId7"/>
              </a:rPr>
              <a:t>Access control lists</a:t>
            </a:r>
            <a:r>
              <a:rPr lang="en-US" sz="2200" dirty="0">
                <a:latin typeface="Times New Roman" panose="02020603050405020304" pitchFamily="18" charset="0"/>
                <a:cs typeface="Times New Roman" panose="02020603050405020304" pitchFamily="18" charset="0"/>
              </a:rPr>
              <a:t> (ACLs): A legacy access control mechanism.</a:t>
            </a:r>
          </a:p>
          <a:p>
            <a:pPr lvl="1"/>
            <a:r>
              <a:rPr lang="en-US" sz="2200" u="sng" dirty="0">
                <a:latin typeface="Times New Roman" panose="02020603050405020304" pitchFamily="18" charset="0"/>
                <a:cs typeface="Times New Roman" panose="02020603050405020304" pitchFamily="18" charset="0"/>
                <a:hlinkClick r:id="rId8"/>
              </a:rPr>
              <a:t>AWS Trusted Advisor</a:t>
            </a:r>
            <a:r>
              <a:rPr lang="en-US" sz="2200" dirty="0">
                <a:latin typeface="Times New Roman" panose="02020603050405020304" pitchFamily="18" charset="0"/>
                <a:cs typeface="Times New Roman" panose="02020603050405020304" pitchFamily="18" charset="0"/>
              </a:rPr>
              <a:t> bucket permission check: A free feature.</a:t>
            </a:r>
          </a:p>
          <a:p>
            <a:pPr marL="457200" lvl="1" indent="0">
              <a:buNone/>
            </a:pPr>
            <a:endParaRPr lang="en-US" dirty="0">
              <a:latin typeface="Times New Roman" panose="02020603050405020304" pitchFamily="18" charset="0"/>
              <a:cs typeface="Times New Roman" panose="02020603050405020304" pitchFamily="18" charset="0"/>
            </a:endParaRPr>
          </a:p>
          <a:p>
            <a:pPr lv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1417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304560" y="631060"/>
            <a:ext cx="537283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Working to ensure compliance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3" name="TextBox 2">
            <a:extLst>
              <a:ext uri="{FF2B5EF4-FFF2-40B4-BE49-F238E27FC236}">
                <a16:creationId xmlns:a16="http://schemas.microsoft.com/office/drawing/2014/main" id="{0DA6463E-CDE5-B3C7-8871-612EAD4F5C9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5" name="TextBox 4">
            <a:extLst>
              <a:ext uri="{FF2B5EF4-FFF2-40B4-BE49-F238E27FC236}">
                <a16:creationId xmlns:a16="http://schemas.microsoft.com/office/drawing/2014/main" id="{57E84B95-DED2-5C0F-FCD3-5FFBE1AB719E}"/>
              </a:ext>
            </a:extLst>
          </p:cNvPr>
          <p:cNvSpPr txBox="1"/>
          <p:nvPr/>
        </p:nvSpPr>
        <p:spPr>
          <a:xfrm>
            <a:off x="1373672" y="423221"/>
            <a:ext cx="29652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8" name="TextBox 7">
            <a:extLst>
              <a:ext uri="{FF2B5EF4-FFF2-40B4-BE49-F238E27FC236}">
                <a16:creationId xmlns:a16="http://schemas.microsoft.com/office/drawing/2014/main" id="{754E198D-2091-D41D-30FF-629FFB1B1F67}"/>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631332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669280" y="677044"/>
            <a:ext cx="4008120" cy="6971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4" y="1325052"/>
            <a:ext cx="5061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compliance programs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Working to ensure compliance</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5" name="Content Placeholder 5">
            <a:extLst>
              <a:ext uri="{FF2B5EF4-FFF2-40B4-BE49-F238E27FC236}">
                <a16:creationId xmlns:a16="http://schemas.microsoft.com/office/drawing/2014/main" id="{A2E5E3AB-D0F6-8094-2E9F-353F07ED0D2A}"/>
              </a:ext>
            </a:extLst>
          </p:cNvPr>
          <p:cNvSpPr>
            <a:spLocks noGrp="1"/>
          </p:cNvSpPr>
          <p:nvPr>
            <p:ph idx="1"/>
          </p:nvPr>
        </p:nvSpPr>
        <p:spPr>
          <a:xfrm>
            <a:off x="419100" y="1819931"/>
            <a:ext cx="11772900" cy="4223983"/>
          </a:xfrm>
        </p:spPr>
        <p:txBody>
          <a:bodyPr/>
          <a:lstStyle/>
          <a:p>
            <a:r>
              <a:rPr lang="en-US" sz="2000" dirty="0">
                <a:latin typeface="Times New Roman" panose="02020603050405020304" pitchFamily="18" charset="0"/>
                <a:cs typeface="Times New Roman" panose="02020603050405020304" pitchFamily="18" charset="0"/>
              </a:rPr>
              <a:t>Customers are subject to many different security and compliance regulations and requirements.</a:t>
            </a:r>
          </a:p>
          <a:p>
            <a:r>
              <a:rPr lang="en-US" sz="2000" dirty="0">
                <a:latin typeface="Times New Roman" panose="02020603050405020304" pitchFamily="18" charset="0"/>
                <a:cs typeface="Times New Roman" panose="02020603050405020304" pitchFamily="18" charset="0"/>
              </a:rPr>
              <a:t>AWS engages with certifying bodies and independent auditors to provide customers with detailed information about the policies, processes, and controls that are established and operated by AWS.</a:t>
            </a:r>
          </a:p>
          <a:p>
            <a:r>
              <a:rPr lang="en-US" sz="2000" dirty="0">
                <a:latin typeface="Times New Roman" panose="02020603050405020304" pitchFamily="18" charset="0"/>
                <a:cs typeface="Times New Roman" panose="02020603050405020304" pitchFamily="18" charset="0"/>
              </a:rPr>
              <a:t>Compliance programs can be broadly categorized – </a:t>
            </a:r>
          </a:p>
          <a:p>
            <a:pPr lvl="1"/>
            <a:r>
              <a:rPr lang="en-US" sz="1800" b="1" dirty="0">
                <a:solidFill>
                  <a:schemeClr val="accent5"/>
                </a:solidFill>
                <a:latin typeface="Times New Roman" panose="02020603050405020304" pitchFamily="18" charset="0"/>
                <a:cs typeface="Times New Roman" panose="02020603050405020304" pitchFamily="18" charset="0"/>
              </a:rPr>
              <a:t>Certifications and attestations</a:t>
            </a:r>
          </a:p>
          <a:p>
            <a:pPr lvl="2"/>
            <a:r>
              <a:rPr lang="en-US" sz="1600" dirty="0">
                <a:latin typeface="Times New Roman" panose="02020603050405020304" pitchFamily="18" charset="0"/>
                <a:cs typeface="Times New Roman" panose="02020603050405020304" pitchFamily="18" charset="0"/>
              </a:rPr>
              <a:t>Assessed by a third-party, independent auditor</a:t>
            </a:r>
          </a:p>
          <a:p>
            <a:pPr lvl="2"/>
            <a:r>
              <a:rPr lang="en-US" sz="1600" dirty="0">
                <a:latin typeface="Times New Roman" panose="02020603050405020304" pitchFamily="18" charset="0"/>
                <a:cs typeface="Times New Roman" panose="02020603050405020304" pitchFamily="18" charset="0"/>
              </a:rPr>
              <a:t>Examples: </a:t>
            </a:r>
            <a:r>
              <a:rPr lang="en-US" sz="1800" dirty="0">
                <a:solidFill>
                  <a:schemeClr val="accent6"/>
                </a:solidFill>
                <a:latin typeface="Times New Roman" panose="02020603050405020304" pitchFamily="18" charset="0"/>
                <a:cs typeface="Times New Roman" panose="02020603050405020304" pitchFamily="18" charset="0"/>
              </a:rPr>
              <a:t>ISO</a:t>
            </a:r>
            <a:r>
              <a:rPr lang="en-US" sz="1800" dirty="0">
                <a:latin typeface="Times New Roman" panose="02020603050405020304" pitchFamily="18" charset="0"/>
                <a:cs typeface="Times New Roman" panose="02020603050405020304" pitchFamily="18" charset="0"/>
              </a:rPr>
              <a:t> 27001, 27017, 27018, and ISO/IEC 9001</a:t>
            </a:r>
            <a:endParaRPr lang="en-US" sz="1600" dirty="0">
              <a:latin typeface="Times New Roman" panose="02020603050405020304" pitchFamily="18" charset="0"/>
              <a:cs typeface="Times New Roman" panose="02020603050405020304" pitchFamily="18" charset="0"/>
            </a:endParaRPr>
          </a:p>
          <a:p>
            <a:pPr lvl="1"/>
            <a:r>
              <a:rPr lang="en-US" sz="1800" b="1" dirty="0">
                <a:solidFill>
                  <a:schemeClr val="accent5"/>
                </a:solidFill>
                <a:latin typeface="Times New Roman" panose="02020603050405020304" pitchFamily="18" charset="0"/>
                <a:cs typeface="Times New Roman" panose="02020603050405020304" pitchFamily="18" charset="0"/>
              </a:rPr>
              <a:t>Laws, regulations, and privacy</a:t>
            </a:r>
          </a:p>
          <a:p>
            <a:pPr lvl="2"/>
            <a:r>
              <a:rPr lang="en-US" sz="1600" dirty="0">
                <a:latin typeface="Times New Roman" panose="02020603050405020304" pitchFamily="18" charset="0"/>
                <a:cs typeface="Times New Roman" panose="02020603050405020304" pitchFamily="18" charset="0"/>
              </a:rPr>
              <a:t>AWS provides security features and legal agreements to support compliance </a:t>
            </a:r>
          </a:p>
          <a:p>
            <a:pPr lvl="2"/>
            <a:r>
              <a:rPr lang="en-US" sz="1600" dirty="0">
                <a:latin typeface="Times New Roman" panose="02020603050405020304" pitchFamily="18" charset="0"/>
                <a:cs typeface="Times New Roman" panose="02020603050405020304" pitchFamily="18" charset="0"/>
              </a:rPr>
              <a:t>Examples: EU </a:t>
            </a:r>
            <a:r>
              <a:rPr lang="en-US" sz="1600" dirty="0">
                <a:solidFill>
                  <a:schemeClr val="accent6"/>
                </a:solidFill>
                <a:latin typeface="Times New Roman" panose="02020603050405020304" pitchFamily="18" charset="0"/>
                <a:cs typeface="Times New Roman" panose="02020603050405020304" pitchFamily="18" charset="0"/>
              </a:rPr>
              <a:t>General Data Protection Regulation (GDPR)</a:t>
            </a:r>
            <a:r>
              <a:rPr lang="en-US" sz="1600" dirty="0">
                <a:latin typeface="Times New Roman" panose="02020603050405020304" pitchFamily="18" charset="0"/>
                <a:cs typeface="Times New Roman" panose="02020603050405020304" pitchFamily="18" charset="0"/>
              </a:rPr>
              <a:t>, HIPAA</a:t>
            </a:r>
          </a:p>
          <a:p>
            <a:pPr lvl="1"/>
            <a:r>
              <a:rPr lang="en-US" sz="1800" b="1" dirty="0">
                <a:solidFill>
                  <a:schemeClr val="accent5"/>
                </a:solidFill>
                <a:latin typeface="Times New Roman" panose="02020603050405020304" pitchFamily="18" charset="0"/>
                <a:cs typeface="Times New Roman" panose="02020603050405020304" pitchFamily="18" charset="0"/>
              </a:rPr>
              <a:t>Alignments and frameworks</a:t>
            </a:r>
          </a:p>
          <a:p>
            <a:pPr lvl="2"/>
            <a:r>
              <a:rPr lang="en-US" sz="1600" dirty="0">
                <a:latin typeface="Times New Roman" panose="02020603050405020304" pitchFamily="18" charset="0"/>
                <a:cs typeface="Times New Roman" panose="02020603050405020304" pitchFamily="18" charset="0"/>
              </a:rPr>
              <a:t>Industry- or function-specific security or compliance requirements</a:t>
            </a:r>
          </a:p>
          <a:p>
            <a:pPr lvl="2"/>
            <a:r>
              <a:rPr lang="en-US" sz="1600" dirty="0">
                <a:latin typeface="Times New Roman" panose="02020603050405020304" pitchFamily="18" charset="0"/>
                <a:cs typeface="Times New Roman" panose="02020603050405020304" pitchFamily="18" charset="0"/>
              </a:rPr>
              <a:t>Examples: Center for Internet Security (CIS), EU-US Privacy Shield certified</a:t>
            </a:r>
          </a:p>
          <a:p>
            <a:pPr lvl="2"/>
            <a:endParaRPr lang="en-US" sz="16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987F20FA-A108-5480-246B-B066D7209703}"/>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14753" y="3261359"/>
            <a:ext cx="838201" cy="838201"/>
          </a:xfrm>
          <a:prstGeom prst="rect">
            <a:avLst/>
          </a:prstGeom>
        </p:spPr>
      </p:pic>
      <p:pic>
        <p:nvPicPr>
          <p:cNvPr id="23" name="Picture 22">
            <a:extLst>
              <a:ext uri="{FF2B5EF4-FFF2-40B4-BE49-F238E27FC236}">
                <a16:creationId xmlns:a16="http://schemas.microsoft.com/office/drawing/2014/main" id="{13B9EEE3-1070-D7D8-B930-335A228D91E9}"/>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8292848" y="4406536"/>
            <a:ext cx="815248" cy="755735"/>
          </a:xfrm>
          <a:prstGeom prst="rect">
            <a:avLst/>
          </a:prstGeom>
        </p:spPr>
      </p:pic>
      <p:pic>
        <p:nvPicPr>
          <p:cNvPr id="24" name="Picture 23">
            <a:extLst>
              <a:ext uri="{FF2B5EF4-FFF2-40B4-BE49-F238E27FC236}">
                <a16:creationId xmlns:a16="http://schemas.microsoft.com/office/drawing/2014/main" id="{3881B40E-4416-49FF-C644-525A2006DAB2}"/>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rot="5400000" flipH="1">
            <a:off x="10536027" y="5103882"/>
            <a:ext cx="695992" cy="696688"/>
          </a:xfrm>
          <a:prstGeom prst="rect">
            <a:avLst/>
          </a:prstGeom>
        </p:spPr>
      </p:pic>
    </p:spTree>
    <p:extLst>
      <p:ext uri="{BB962C8B-B14F-4D97-AF65-F5344CB8AC3E}">
        <p14:creationId xmlns:p14="http://schemas.microsoft.com/office/powerpoint/2010/main" val="26838684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669280" y="677044"/>
            <a:ext cx="4008120" cy="6971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201964" y="1031747"/>
            <a:ext cx="2184186" cy="4966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Config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Working to ensure compliance</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6" name="Content Placeholder 2">
            <a:extLst>
              <a:ext uri="{FF2B5EF4-FFF2-40B4-BE49-F238E27FC236}">
                <a16:creationId xmlns:a16="http://schemas.microsoft.com/office/drawing/2014/main" id="{33EEBAA5-0CFD-A324-AA4B-67E05BE2A18F}"/>
              </a:ext>
            </a:extLst>
          </p:cNvPr>
          <p:cNvSpPr>
            <a:spLocks noGrp="1"/>
          </p:cNvSpPr>
          <p:nvPr>
            <p:ph idx="1"/>
          </p:nvPr>
        </p:nvSpPr>
        <p:spPr>
          <a:xfrm>
            <a:off x="6191250" y="1573539"/>
            <a:ext cx="5676899" cy="4648788"/>
          </a:xfrm>
        </p:spPr>
        <p:txBody>
          <a:bodyPr>
            <a:normAutofit/>
          </a:bodyPr>
          <a:lstStyle/>
          <a:p>
            <a:r>
              <a:rPr lang="en-US" sz="2200" b="1" dirty="0">
                <a:solidFill>
                  <a:schemeClr val="accent5"/>
                </a:solidFill>
                <a:latin typeface="Times New Roman" panose="02020603050405020304" pitchFamily="18" charset="0"/>
                <a:cs typeface="Times New Roman" panose="02020603050405020304" pitchFamily="18" charset="0"/>
              </a:rPr>
              <a:t>Assess, audit, and evaluate the configurations of AWS resources. </a:t>
            </a:r>
          </a:p>
          <a:p>
            <a:r>
              <a:rPr lang="en-US" sz="2200" dirty="0">
                <a:latin typeface="Times New Roman" panose="02020603050405020304" pitchFamily="18" charset="0"/>
                <a:cs typeface="Times New Roman" panose="02020603050405020304" pitchFamily="18" charset="0"/>
              </a:rPr>
              <a:t>Use for continuous monitoring of configurations.</a:t>
            </a:r>
          </a:p>
          <a:p>
            <a:r>
              <a:rPr lang="en-US" sz="2200" dirty="0">
                <a:latin typeface="Times New Roman" panose="02020603050405020304" pitchFamily="18" charset="0"/>
                <a:cs typeface="Times New Roman" panose="02020603050405020304" pitchFamily="18" charset="0"/>
              </a:rPr>
              <a:t>Automatically evaluate </a:t>
            </a:r>
            <a:br>
              <a:rPr lang="en-US" sz="2200" dirty="0">
                <a:latin typeface="Times New Roman" panose="02020603050405020304" pitchFamily="18" charset="0"/>
                <a:cs typeface="Times New Roman" panose="02020603050405020304" pitchFamily="18" charset="0"/>
              </a:rPr>
            </a:br>
            <a:r>
              <a:rPr lang="en-US" sz="2200" i="1" dirty="0">
                <a:latin typeface="Times New Roman" panose="02020603050405020304" pitchFamily="18" charset="0"/>
                <a:cs typeface="Times New Roman" panose="02020603050405020304" pitchFamily="18" charset="0"/>
              </a:rPr>
              <a:t>recorded</a:t>
            </a:r>
            <a:r>
              <a:rPr lang="en-US" sz="2200" dirty="0">
                <a:latin typeface="Times New Roman" panose="02020603050405020304" pitchFamily="18" charset="0"/>
                <a:cs typeface="Times New Roman" panose="02020603050405020304" pitchFamily="18" charset="0"/>
              </a:rPr>
              <a:t> configurations versus </a:t>
            </a:r>
            <a:br>
              <a:rPr lang="en-US" sz="2200" dirty="0">
                <a:latin typeface="Times New Roman" panose="02020603050405020304" pitchFamily="18" charset="0"/>
                <a:cs typeface="Times New Roman" panose="02020603050405020304" pitchFamily="18" charset="0"/>
              </a:rPr>
            </a:br>
            <a:r>
              <a:rPr lang="en-US" sz="2200" i="1" dirty="0">
                <a:latin typeface="Times New Roman" panose="02020603050405020304" pitchFamily="18" charset="0"/>
                <a:cs typeface="Times New Roman" panose="02020603050405020304" pitchFamily="18" charset="0"/>
              </a:rPr>
              <a:t>desired</a:t>
            </a:r>
            <a:r>
              <a:rPr lang="en-US" sz="2200" dirty="0">
                <a:latin typeface="Times New Roman" panose="02020603050405020304" pitchFamily="18" charset="0"/>
                <a:cs typeface="Times New Roman" panose="02020603050405020304" pitchFamily="18" charset="0"/>
              </a:rPr>
              <a:t> configurations.</a:t>
            </a:r>
          </a:p>
          <a:p>
            <a:r>
              <a:rPr lang="en-US" sz="2200" dirty="0">
                <a:latin typeface="Times New Roman" panose="02020603050405020304" pitchFamily="18" charset="0"/>
                <a:cs typeface="Times New Roman" panose="02020603050405020304" pitchFamily="18" charset="0"/>
              </a:rPr>
              <a:t>Review configuration changes.</a:t>
            </a:r>
          </a:p>
          <a:p>
            <a:r>
              <a:rPr lang="en-US" sz="2200" dirty="0">
                <a:latin typeface="Times New Roman" panose="02020603050405020304" pitchFamily="18" charset="0"/>
                <a:cs typeface="Times New Roman" panose="02020603050405020304" pitchFamily="18" charset="0"/>
              </a:rPr>
              <a:t>View detailed configuration histories.</a:t>
            </a:r>
          </a:p>
          <a:p>
            <a:r>
              <a:rPr lang="en-US" sz="2200" b="1" dirty="0">
                <a:solidFill>
                  <a:schemeClr val="accent5"/>
                </a:solidFill>
                <a:latin typeface="Times New Roman" panose="02020603050405020304" pitchFamily="18" charset="0"/>
                <a:cs typeface="Times New Roman" panose="02020603050405020304" pitchFamily="18" charset="0"/>
              </a:rPr>
              <a:t>Simplify compliance auditing and security analysis.</a:t>
            </a:r>
          </a:p>
        </p:txBody>
      </p:sp>
      <p:sp>
        <p:nvSpPr>
          <p:cNvPr id="17" name="TextBox 16">
            <a:extLst>
              <a:ext uri="{FF2B5EF4-FFF2-40B4-BE49-F238E27FC236}">
                <a16:creationId xmlns:a16="http://schemas.microsoft.com/office/drawing/2014/main" id="{C05D1D6C-D014-DD49-B23D-92D8A5FB565A}"/>
              </a:ext>
            </a:extLst>
          </p:cNvPr>
          <p:cNvSpPr txBox="1"/>
          <p:nvPr/>
        </p:nvSpPr>
        <p:spPr>
          <a:xfrm>
            <a:off x="439334" y="1765814"/>
            <a:ext cx="1615540" cy="338554"/>
          </a:xfrm>
          <a:prstGeom prst="rect">
            <a:avLst/>
          </a:prstGeom>
          <a:noFill/>
        </p:spPr>
        <p:txBody>
          <a:bodyPr wrap="square" rtlCol="0">
            <a:spAutoFit/>
          </a:bodyPr>
          <a:lstStyle/>
          <a:p>
            <a:pPr algn="ctr"/>
            <a:r>
              <a:rPr lang="en-US" sz="1600" dirty="0"/>
              <a:t>AWS Config</a:t>
            </a:r>
          </a:p>
        </p:txBody>
      </p:sp>
      <p:pic>
        <p:nvPicPr>
          <p:cNvPr id="18" name="Graphic 17">
            <a:extLst>
              <a:ext uri="{FF2B5EF4-FFF2-40B4-BE49-F238E27FC236}">
                <a16:creationId xmlns:a16="http://schemas.microsoft.com/office/drawing/2014/main" id="{CA51F289-04EB-4732-1610-98BDA22A520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9374" y="1248106"/>
            <a:ext cx="587044" cy="587044"/>
          </a:xfrm>
          <a:prstGeom prst="rect">
            <a:avLst/>
          </a:prstGeom>
        </p:spPr>
      </p:pic>
      <p:pic>
        <p:nvPicPr>
          <p:cNvPr id="19" name="Picture 18" descr="screenshot of the AWS Config Dashboard ">
            <a:extLst>
              <a:ext uri="{FF2B5EF4-FFF2-40B4-BE49-F238E27FC236}">
                <a16:creationId xmlns:a16="http://schemas.microsoft.com/office/drawing/2014/main" id="{21468362-FEE9-AF92-63D6-03B7B65012BF}"/>
              </a:ext>
            </a:extLst>
          </p:cNvPr>
          <p:cNvPicPr>
            <a:picLocks noChangeAspect="1"/>
          </p:cNvPicPr>
          <p:nvPr/>
        </p:nvPicPr>
        <p:blipFill>
          <a:blip r:embed="rId7"/>
          <a:stretch>
            <a:fillRect/>
          </a:stretch>
        </p:blipFill>
        <p:spPr>
          <a:xfrm>
            <a:off x="737124" y="2222353"/>
            <a:ext cx="5224895" cy="3603900"/>
          </a:xfrm>
          <a:prstGeom prst="rect">
            <a:avLst/>
          </a:prstGeom>
          <a:ln>
            <a:solidFill>
              <a:schemeClr val="tx1"/>
            </a:solidFill>
          </a:ln>
        </p:spPr>
      </p:pic>
      <p:sp>
        <p:nvSpPr>
          <p:cNvPr id="21" name="TextBox 20">
            <a:extLst>
              <a:ext uri="{FF2B5EF4-FFF2-40B4-BE49-F238E27FC236}">
                <a16:creationId xmlns:a16="http://schemas.microsoft.com/office/drawing/2014/main" id="{42A59325-9849-56BC-9CA4-B842FBC86E46}"/>
              </a:ext>
            </a:extLst>
          </p:cNvPr>
          <p:cNvSpPr txBox="1"/>
          <p:nvPr/>
        </p:nvSpPr>
        <p:spPr>
          <a:xfrm>
            <a:off x="2286828" y="1909411"/>
            <a:ext cx="3362587" cy="338554"/>
          </a:xfrm>
          <a:prstGeom prst="rect">
            <a:avLst/>
          </a:prstGeom>
          <a:noFill/>
        </p:spPr>
        <p:txBody>
          <a:bodyPr wrap="none" rtlCol="0">
            <a:spAutoFit/>
          </a:bodyPr>
          <a:lstStyle/>
          <a:p>
            <a:r>
              <a:rPr lang="en-US" sz="1600" b="1" dirty="0">
                <a:solidFill>
                  <a:srgbClr val="00B0F0"/>
                </a:solidFill>
                <a:latin typeface="Amazon Ember Light" panose="020B0403020204020204" pitchFamily="34" charset="0"/>
                <a:ea typeface="Amazon Ember Light" panose="020B0403020204020204" pitchFamily="34" charset="0"/>
                <a:cs typeface="Amazon Ember Light" panose="020B0403020204020204" pitchFamily="34" charset="0"/>
              </a:rPr>
              <a:t>Example AWS Config Dashboard view</a:t>
            </a:r>
          </a:p>
        </p:txBody>
      </p:sp>
    </p:spTree>
    <p:extLst>
      <p:ext uri="{BB962C8B-B14F-4D97-AF65-F5344CB8AC3E}">
        <p14:creationId xmlns:p14="http://schemas.microsoft.com/office/powerpoint/2010/main" val="9330908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5669280" y="677044"/>
            <a:ext cx="4008120" cy="6971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201964" y="1031747"/>
            <a:ext cx="2184186" cy="4966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Artifact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5" name="TextBox 4">
            <a:extLst>
              <a:ext uri="{FF2B5EF4-FFF2-40B4-BE49-F238E27FC236}">
                <a16:creationId xmlns:a16="http://schemas.microsoft.com/office/drawing/2014/main" id="{6BE2C065-1E57-E7FA-5520-96AED45890C7}"/>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10" name="TextBox 9">
            <a:extLst>
              <a:ext uri="{FF2B5EF4-FFF2-40B4-BE49-F238E27FC236}">
                <a16:creationId xmlns:a16="http://schemas.microsoft.com/office/drawing/2014/main" id="{097F0AEB-8E0C-9A0F-D9FF-CCDB948F9C59}"/>
              </a:ext>
            </a:extLst>
          </p:cNvPr>
          <p:cNvSpPr txBox="1"/>
          <p:nvPr/>
        </p:nvSpPr>
        <p:spPr>
          <a:xfrm>
            <a:off x="1480710" y="441164"/>
            <a:ext cx="454253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Working to ensure compliance</a:t>
            </a:r>
          </a:p>
        </p:txBody>
      </p:sp>
      <p:sp>
        <p:nvSpPr>
          <p:cNvPr id="11" name="TextBox 10">
            <a:extLst>
              <a:ext uri="{FF2B5EF4-FFF2-40B4-BE49-F238E27FC236}">
                <a16:creationId xmlns:a16="http://schemas.microsoft.com/office/drawing/2014/main" id="{5C320533-E0F2-83BD-569B-079FE601A53B}"/>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5" name="Content Placeholder 2">
            <a:extLst>
              <a:ext uri="{FF2B5EF4-FFF2-40B4-BE49-F238E27FC236}">
                <a16:creationId xmlns:a16="http://schemas.microsoft.com/office/drawing/2014/main" id="{66826083-D229-E0F1-F365-836060926E74}"/>
              </a:ext>
            </a:extLst>
          </p:cNvPr>
          <p:cNvSpPr>
            <a:spLocks noGrp="1"/>
          </p:cNvSpPr>
          <p:nvPr>
            <p:ph idx="1"/>
          </p:nvPr>
        </p:nvSpPr>
        <p:spPr>
          <a:xfrm>
            <a:off x="1796540" y="1528175"/>
            <a:ext cx="9658174" cy="4077505"/>
          </a:xfrm>
        </p:spPr>
        <p:txBody>
          <a:bodyPr>
            <a:normAutofit/>
          </a:bodyPr>
          <a:lstStyle/>
          <a:p>
            <a:r>
              <a:rPr lang="en-US" sz="2400" b="1" dirty="0">
                <a:solidFill>
                  <a:schemeClr val="accent5"/>
                </a:solidFill>
                <a:latin typeface="Times New Roman" panose="02020603050405020304" pitchFamily="18" charset="0"/>
                <a:cs typeface="Times New Roman" panose="02020603050405020304" pitchFamily="18" charset="0"/>
              </a:rPr>
              <a:t>Is a resource for compliance-related information</a:t>
            </a:r>
          </a:p>
          <a:p>
            <a:r>
              <a:rPr lang="en-US" sz="2600" dirty="0">
                <a:latin typeface="Times New Roman" panose="02020603050405020304" pitchFamily="18" charset="0"/>
                <a:cs typeface="Times New Roman" panose="02020603050405020304" pitchFamily="18" charset="0"/>
              </a:rPr>
              <a:t>Provide access to security and compliance reports, and select online agreements</a:t>
            </a:r>
          </a:p>
          <a:p>
            <a:r>
              <a:rPr lang="en-US" sz="2600" dirty="0">
                <a:latin typeface="Times New Roman" panose="02020603050405020304" pitchFamily="18" charset="0"/>
                <a:cs typeface="Times New Roman" panose="02020603050405020304" pitchFamily="18" charset="0"/>
              </a:rPr>
              <a:t>Can access example downloads:</a:t>
            </a:r>
          </a:p>
          <a:p>
            <a:pPr lvl="1"/>
            <a:r>
              <a:rPr lang="en-US" dirty="0">
                <a:latin typeface="Times New Roman" panose="02020603050405020304" pitchFamily="18" charset="0"/>
                <a:cs typeface="Times New Roman" panose="02020603050405020304" pitchFamily="18" charset="0"/>
              </a:rPr>
              <a:t>AWS ISO certifications</a:t>
            </a:r>
          </a:p>
          <a:p>
            <a:pPr lvl="1"/>
            <a:r>
              <a:rPr lang="en-US" dirty="0">
                <a:latin typeface="Times New Roman" panose="02020603050405020304" pitchFamily="18" charset="0"/>
                <a:cs typeface="Times New Roman" panose="02020603050405020304" pitchFamily="18" charset="0"/>
              </a:rPr>
              <a:t>Payment Card Industry (PCI) and Service Organization Control (SOC) reports</a:t>
            </a:r>
          </a:p>
          <a:p>
            <a:r>
              <a:rPr lang="en-US" sz="2600" dirty="0">
                <a:latin typeface="Times New Roman" panose="02020603050405020304" pitchFamily="18" charset="0"/>
                <a:cs typeface="Times New Roman" panose="02020603050405020304" pitchFamily="18" charset="0"/>
              </a:rPr>
              <a:t>Access AWS Artifact directly from the AWS Management Console</a:t>
            </a:r>
          </a:p>
          <a:p>
            <a:pPr lvl="1"/>
            <a:r>
              <a:rPr lang="en-US" dirty="0">
                <a:latin typeface="Times New Roman" panose="02020603050405020304" pitchFamily="18" charset="0"/>
                <a:cs typeface="Times New Roman" panose="02020603050405020304" pitchFamily="18" charset="0"/>
              </a:rPr>
              <a:t>Under </a:t>
            </a:r>
            <a:r>
              <a:rPr lang="en-US" b="1" dirty="0">
                <a:latin typeface="Times New Roman" panose="02020603050405020304" pitchFamily="18" charset="0"/>
                <a:cs typeface="Times New Roman" panose="02020603050405020304" pitchFamily="18" charset="0"/>
              </a:rPr>
              <a:t>Security, Identify &amp; Compliance</a:t>
            </a:r>
            <a:r>
              <a:rPr lang="en-US" dirty="0">
                <a:latin typeface="Times New Roman" panose="02020603050405020304" pitchFamily="18" charset="0"/>
                <a:cs typeface="Times New Roman" panose="02020603050405020304" pitchFamily="18" charset="0"/>
              </a:rPr>
              <a:t>, click </a:t>
            </a:r>
            <a:r>
              <a:rPr lang="en-US" b="1" dirty="0">
                <a:latin typeface="Times New Roman" panose="02020603050405020304" pitchFamily="18" charset="0"/>
                <a:cs typeface="Times New Roman" panose="02020603050405020304" pitchFamily="18" charset="0"/>
              </a:rPr>
              <a:t>Artifact</a:t>
            </a:r>
            <a:r>
              <a:rPr lang="en-US" dirty="0">
                <a:latin typeface="Times New Roman" panose="02020603050405020304" pitchFamily="18" charset="0"/>
                <a:cs typeface="Times New Roman" panose="02020603050405020304" pitchFamily="18" charset="0"/>
              </a:rPr>
              <a:t>.</a:t>
            </a:r>
          </a:p>
        </p:txBody>
      </p:sp>
      <p:sp>
        <p:nvSpPr>
          <p:cNvPr id="22" name="TextBox 21">
            <a:extLst>
              <a:ext uri="{FF2B5EF4-FFF2-40B4-BE49-F238E27FC236}">
                <a16:creationId xmlns:a16="http://schemas.microsoft.com/office/drawing/2014/main" id="{E058F898-42DD-F439-03D9-647505401A97}"/>
              </a:ext>
            </a:extLst>
          </p:cNvPr>
          <p:cNvSpPr txBox="1"/>
          <p:nvPr/>
        </p:nvSpPr>
        <p:spPr>
          <a:xfrm>
            <a:off x="356837" y="2307335"/>
            <a:ext cx="1421398"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AWS Artifact</a:t>
            </a:r>
          </a:p>
        </p:txBody>
      </p:sp>
      <p:pic>
        <p:nvPicPr>
          <p:cNvPr id="23" name="Graphic 22">
            <a:extLst>
              <a:ext uri="{FF2B5EF4-FFF2-40B4-BE49-F238E27FC236}">
                <a16:creationId xmlns:a16="http://schemas.microsoft.com/office/drawing/2014/main" id="{2196F62D-8AEA-42D2-F35F-E81954BAB82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6495" y="1609790"/>
            <a:ext cx="711200" cy="623802"/>
          </a:xfrm>
          <a:prstGeom prst="rect">
            <a:avLst/>
          </a:prstGeom>
        </p:spPr>
      </p:pic>
    </p:spTree>
    <p:extLst>
      <p:ext uri="{BB962C8B-B14F-4D97-AF65-F5344CB8AC3E}">
        <p14:creationId xmlns:p14="http://schemas.microsoft.com/office/powerpoint/2010/main" val="1253304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4526910" y="631060"/>
            <a:ext cx="537244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6</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2904513"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Cloud Security</a:t>
            </a:r>
          </a:p>
        </p:txBody>
      </p:sp>
      <p:sp>
        <p:nvSpPr>
          <p:cNvPr id="3" name="TextBox 2">
            <a:extLst>
              <a:ext uri="{FF2B5EF4-FFF2-40B4-BE49-F238E27FC236}">
                <a16:creationId xmlns:a16="http://schemas.microsoft.com/office/drawing/2014/main" id="{EA3FC1A3-4259-247B-271B-539973A781F5}"/>
              </a:ext>
            </a:extLst>
          </p:cNvPr>
          <p:cNvSpPr txBox="1"/>
          <p:nvPr/>
        </p:nvSpPr>
        <p:spPr>
          <a:xfrm>
            <a:off x="3834774" y="6262270"/>
            <a:ext cx="345379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6</a:t>
            </a: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AWS Cloud Security</a:t>
            </a:r>
          </a:p>
        </p:txBody>
      </p:sp>
      <p:sp>
        <p:nvSpPr>
          <p:cNvPr id="4" name="TextBox 3">
            <a:extLst>
              <a:ext uri="{FF2B5EF4-FFF2-40B4-BE49-F238E27FC236}">
                <a16:creationId xmlns:a16="http://schemas.microsoft.com/office/drawing/2014/main" id="{9FB9DE50-A5EA-7EF9-E266-D008BB3A08C5}"/>
              </a:ext>
            </a:extLst>
          </p:cNvPr>
          <p:cNvSpPr txBox="1"/>
          <p:nvPr/>
        </p:nvSpPr>
        <p:spPr>
          <a:xfrm>
            <a:off x="8700472" y="6260451"/>
            <a:ext cx="218355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1354</TotalTime>
  <Words>3797</Words>
  <Application>Microsoft Office PowerPoint</Application>
  <PresentationFormat>Widescreen</PresentationFormat>
  <Paragraphs>662</Paragraphs>
  <Slides>48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Amazon Ember</vt:lpstr>
      <vt:lpstr>Amazon Ember Light</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40</cp:revision>
  <dcterms:created xsi:type="dcterms:W3CDTF">2023-05-27T09:20:30Z</dcterms:created>
  <dcterms:modified xsi:type="dcterms:W3CDTF">2023-07-17T21:19:05Z</dcterms:modified>
</cp:coreProperties>
</file>