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4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9.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Layouts/slideLayout11.xml" ContentType="application/vnd.openxmlformats-officedocument.presentationml.slideLayout+xml"/>
  <Override PartName="/ppt/notesSlides/notesSlide5.xml" ContentType="application/vnd.openxmlformats-officedocument.presentationml.notes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4.xml" ContentType="application/vnd.openxmlformats-officedocument.presentationml.notesSlide+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303" r:id="rId3"/>
    <p:sldId id="516" r:id="rId4"/>
    <p:sldId id="518" r:id="rId5"/>
    <p:sldId id="564" r:id="rId6"/>
    <p:sldId id="565" r:id="rId7"/>
    <p:sldId id="566" r:id="rId8"/>
    <p:sldId id="567" r:id="rId9"/>
    <p:sldId id="568" r:id="rId10"/>
    <p:sldId id="569" r:id="rId11"/>
    <p:sldId id="570" r:id="rId12"/>
    <p:sldId id="571" r:id="rId13"/>
    <p:sldId id="561" r:id="rId14"/>
    <p:sldId id="572" r:id="rId15"/>
    <p:sldId id="563" r:id="rId16"/>
    <p:sldId id="573" r:id="rId17"/>
    <p:sldId id="574" r:id="rId18"/>
    <p:sldId id="575" r:id="rId19"/>
    <p:sldId id="576" r:id="rId20"/>
    <p:sldId id="579" r:id="rId21"/>
    <p:sldId id="580" r:id="rId22"/>
    <p:sldId id="582" r:id="rId23"/>
    <p:sldId id="583" r:id="rId24"/>
    <p:sldId id="584" r:id="rId25"/>
    <p:sldId id="585" r:id="rId26"/>
    <p:sldId id="586" r:id="rId27"/>
    <p:sldId id="587" r:id="rId28"/>
    <p:sldId id="588" r:id="rId29"/>
    <p:sldId id="589" r:id="rId30"/>
    <p:sldId id="590" r:id="rId31"/>
    <p:sldId id="591" r:id="rId32"/>
    <p:sldId id="592" r:id="rId33"/>
    <p:sldId id="593" r:id="rId34"/>
    <p:sldId id="594" r:id="rId35"/>
    <p:sldId id="595" r:id="rId36"/>
    <p:sldId id="596" r:id="rId37"/>
    <p:sldId id="597" r:id="rId38"/>
    <p:sldId id="598" r:id="rId39"/>
    <p:sldId id="599" r:id="rId40"/>
    <p:sldId id="624" r:id="rId41"/>
    <p:sldId id="62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6"/>
            <p14:sldId id="518"/>
            <p14:sldId id="564"/>
            <p14:sldId id="565"/>
            <p14:sldId id="566"/>
            <p14:sldId id="567"/>
            <p14:sldId id="568"/>
            <p14:sldId id="569"/>
            <p14:sldId id="570"/>
            <p14:sldId id="571"/>
            <p14:sldId id="561"/>
            <p14:sldId id="572"/>
            <p14:sldId id="563"/>
            <p14:sldId id="573"/>
            <p14:sldId id="574"/>
            <p14:sldId id="575"/>
            <p14:sldId id="576"/>
            <p14:sldId id="579"/>
            <p14:sldId id="580"/>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24"/>
            <p14:sldId id="6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956" autoAdjust="0"/>
    <p:restoredTop sz="94364" autoAdjust="0"/>
  </p:normalViewPr>
  <p:slideViewPr>
    <p:cSldViewPr snapToGrid="0">
      <p:cViewPr varScale="1">
        <p:scale>
          <a:sx n="69" d="100"/>
          <a:sy n="69" d="100"/>
        </p:scale>
        <p:origin x="114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56205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082599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1133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99600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6.png"/><Relationship Id="rId2" Type="http://schemas.openxmlformats.org/officeDocument/2006/relationships/image" Target="../media/image24.jpeg"/><Relationship Id="rId1" Type="http://schemas.openxmlformats.org/officeDocument/2006/relationships/slideLayout" Target="../slideLayouts/slideLayout14.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269653"/>
            <a:ext cx="5708079" cy="610317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5257" y="3902118"/>
            <a:ext cx="4237787" cy="400110"/>
          </a:xfrm>
          <a:prstGeom prst="rect">
            <a:avLst/>
          </a:prstGeom>
          <a:noFill/>
        </p:spPr>
        <p:txBody>
          <a:bodyPr wrap="square" rtlCol="0">
            <a:spAutoFit/>
          </a:bodyPr>
          <a:lstStyle/>
          <a:p>
            <a:pPr algn="ctr"/>
            <a:r>
              <a:rPr lang="ar-JO" sz="2000" b="1" dirty="0" smtClean="0">
                <a:latin typeface="Alexandria Black" pitchFamily="2" charset="-78"/>
                <a:cs typeface="Alexandria Black" pitchFamily="2" charset="-78"/>
              </a:rPr>
              <a:t>إعداد الدكتور: محمد عودة</a:t>
            </a:r>
            <a:endParaRPr lang="en-US" sz="2000" b="1" dirty="0">
              <a:latin typeface="Alexandria Black" pitchFamily="2" charset="-78"/>
              <a:cs typeface="Alexandria Black" pitchFamily="2" charset="-78"/>
            </a:endParaRPr>
          </a:p>
        </p:txBody>
      </p:sp>
      <p:sp>
        <p:nvSpPr>
          <p:cNvPr id="31" name="TextBox 30"/>
          <p:cNvSpPr txBox="1"/>
          <p:nvPr/>
        </p:nvSpPr>
        <p:spPr>
          <a:xfrm>
            <a:off x="1108644" y="2424037"/>
            <a:ext cx="4883015" cy="400110"/>
          </a:xfrm>
          <a:prstGeom prst="rect">
            <a:avLst/>
          </a:prstGeom>
          <a:noFill/>
        </p:spPr>
        <p:txBody>
          <a:bodyPr wrap="square" rtlCol="0">
            <a:spAutoFit/>
          </a:bodyPr>
          <a:lstStyle/>
          <a:p>
            <a:pPr algn="ctr"/>
            <a:r>
              <a:rPr lang="ar-JO" sz="2000" b="1" dirty="0" smtClean="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34" name="Rectangle: Rounded Corners 33"/>
          <p:cNvSpPr/>
          <p:nvPr/>
        </p:nvSpPr>
        <p:spPr>
          <a:xfrm>
            <a:off x="-1" y="5843657"/>
            <a:ext cx="31492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dirty="0" smtClean="0">
                <a:solidFill>
                  <a:schemeClr val="bg1"/>
                </a:solidFill>
                <a:latin typeface="Alexandria Black" pitchFamily="2" charset="-78"/>
                <a:cs typeface="Alexandria Black" pitchFamily="2" charset="-78"/>
              </a:rPr>
              <a:t>المحاضرة ( العاشرة )</a:t>
            </a:r>
            <a:endParaRPr lang="en-US" sz="2000" dirty="0">
              <a:solidFill>
                <a:schemeClr val="bg1"/>
              </a:solidFill>
              <a:latin typeface="Alexandria Black" pitchFamily="2" charset="-78"/>
              <a:cs typeface="Alexandria Black" pitchFamily="2" charset="-78"/>
            </a:endParaRPr>
          </a:p>
        </p:txBody>
      </p:sp>
      <p:sp>
        <p:nvSpPr>
          <p:cNvPr id="46" name="TextBox 45"/>
          <p:cNvSpPr txBox="1"/>
          <p:nvPr/>
        </p:nvSpPr>
        <p:spPr>
          <a:xfrm>
            <a:off x="329268" y="5104240"/>
            <a:ext cx="1747181" cy="707886"/>
          </a:xfrm>
          <a:prstGeom prst="rect">
            <a:avLst/>
          </a:prstGeom>
          <a:noFill/>
        </p:spPr>
        <p:txBody>
          <a:bodyPr wrap="square" rtlCol="0">
            <a:spAutoFit/>
          </a:bodyPr>
          <a:lstStyle/>
          <a:p>
            <a:r>
              <a:rPr lang="en-US" sz="2000" dirty="0" smtClean="0">
                <a:latin typeface="Alexandria Black" pitchFamily="2" charset="-78"/>
                <a:cs typeface="Alexandria Black" pitchFamily="2" charset="-78"/>
              </a:rPr>
              <a:t>LAW 631</a:t>
            </a: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4" name="Oval 13"/>
          <p:cNvSpPr/>
          <p:nvPr/>
        </p:nvSpPr>
        <p:spPr>
          <a:xfrm>
            <a:off x="6200343" y="498763"/>
            <a:ext cx="5562166" cy="565265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Oval 8"/>
          <p:cNvSpPr/>
          <p:nvPr/>
        </p:nvSpPr>
        <p:spPr>
          <a:xfrm>
            <a:off x="6085815" y="498764"/>
            <a:ext cx="5676693" cy="599901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127894"/>
    </mc:Choice>
    <mc:Fallback xmlns="">
      <p:transition spd="slow" advTm="12789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5513" y="2785710"/>
            <a:ext cx="4431021" cy="400110"/>
          </a:xfrm>
          <a:prstGeom prst="rect">
            <a:avLst/>
          </a:prstGeom>
          <a:noFill/>
        </p:spPr>
        <p:txBody>
          <a:bodyPr wrap="none" rtlCol="0">
            <a:spAutoFit/>
          </a:bodyPr>
          <a:lstStyle/>
          <a:p>
            <a:pPr algn="ctr"/>
            <a:r>
              <a:rPr lang="ar-JO" sz="2000" b="1" dirty="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455528" y="4273385"/>
            <a:ext cx="460217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smtClean="0">
                <a:solidFill>
                  <a:schemeClr val="tx1"/>
                </a:solidFill>
                <a:latin typeface="Alexandria Black" pitchFamily="2" charset="-78"/>
                <a:cs typeface="Alexandria Black" pitchFamily="2" charset="-78"/>
              </a:rPr>
              <a:t>المحاضرة العاشرة</a:t>
            </a:r>
            <a:endParaRPr lang="en-US" sz="2000" b="1" dirty="0">
              <a:solidFill>
                <a:schemeClr val="tx1"/>
              </a:solidFill>
              <a:latin typeface="Alexandria Black" pitchFamily="2" charset="-78"/>
              <a:cs typeface="Alexandria Black" pitchFamily="2" charset="-78"/>
            </a:endParaRPr>
          </a:p>
        </p:txBody>
      </p:sp>
      <p:sp>
        <p:nvSpPr>
          <p:cNvPr id="11" name="TextBox 10"/>
          <p:cNvSpPr txBox="1"/>
          <p:nvPr/>
        </p:nvSpPr>
        <p:spPr>
          <a:xfrm>
            <a:off x="6370224" y="4802552"/>
            <a:ext cx="1329210" cy="707886"/>
          </a:xfrm>
          <a:prstGeom prst="rect">
            <a:avLst/>
          </a:prstGeom>
          <a:noFill/>
        </p:spPr>
        <p:txBody>
          <a:bodyPr wrap="none" rtlCol="0">
            <a:spAutoFit/>
          </a:bodyPr>
          <a:lstStyle/>
          <a:p>
            <a:r>
              <a:rPr lang="en-US" sz="2000" dirty="0" smtClean="0">
                <a:latin typeface="Alexandria Black" pitchFamily="2" charset="-78"/>
                <a:cs typeface="Alexandria Black" pitchFamily="2" charset="-78"/>
              </a:rPr>
              <a:t>LAW 631</a:t>
            </a:r>
            <a:endParaRPr lang="en-US" sz="2000" dirty="0">
              <a:latin typeface="Alexandria Black" pitchFamily="2" charset="-78"/>
              <a:cs typeface="Alexandria Black" pitchFamily="2" charset="-78"/>
            </a:endParaRP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JO" sz="2000" dirty="0" smtClean="0">
                <a:solidFill>
                  <a:srgbClr val="00B0F0"/>
                </a:solidFill>
                <a:latin typeface="Alexandria Black" pitchFamily="2" charset="-78"/>
                <a:cs typeface="Alexandria Black" pitchFamily="2" charset="-78"/>
              </a:rPr>
              <a:t>الأسبوع الحادي عشر             </a:t>
            </a:r>
            <a:endParaRPr lang="en-US" sz="2000" dirty="0">
              <a:solidFill>
                <a:srgbClr val="00B0F0"/>
              </a:solidFill>
              <a:latin typeface="Alexandria Black" pitchFamily="2" charset="-78"/>
              <a:cs typeface="Alexandria Black"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7722" y="92635"/>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989"/>
    </mc:Choice>
    <mc:Fallback xmlns="">
      <p:transition spd="slow" advTm="1398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1681316" cy="1079086"/>
          </a:xfrm>
          <a:prstGeom prst="rect">
            <a:avLst/>
          </a:prstGeom>
        </p:spPr>
      </p:pic>
      <p:sp>
        <p:nvSpPr>
          <p:cNvPr id="3" name="Content Placeholder 2"/>
          <p:cNvSpPr>
            <a:spLocks noGrp="1"/>
          </p:cNvSpPr>
          <p:nvPr>
            <p:ph idx="4294967295"/>
          </p:nvPr>
        </p:nvSpPr>
        <p:spPr>
          <a:xfrm>
            <a:off x="796413" y="1079086"/>
            <a:ext cx="10545097" cy="4842743"/>
          </a:xfrm>
        </p:spPr>
        <p:txBody>
          <a:bodyPr>
            <a:normAutofit lnSpcReduction="10000"/>
          </a:bodyPr>
          <a:lstStyle/>
          <a:p>
            <a:pPr marL="0" indent="0" algn="r">
              <a:lnSpc>
                <a:spcPct val="250000"/>
              </a:lnSpc>
              <a:buNone/>
            </a:pPr>
            <a:r>
              <a:rPr lang="ar-JO" sz="2000" b="1" dirty="0" smtClean="0">
                <a:solidFill>
                  <a:srgbClr val="00B0F0"/>
                </a:solidFill>
                <a:latin typeface="Alexandria Black" pitchFamily="2" charset="-78"/>
                <a:cs typeface="Alexandria Black" pitchFamily="2" charset="-78"/>
              </a:rPr>
              <a:t>المحاور الرئيسية للمحاضرة</a:t>
            </a:r>
          </a:p>
          <a:p>
            <a:pPr marL="0" indent="0" algn="r">
              <a:lnSpc>
                <a:spcPct val="250000"/>
              </a:lnSpc>
              <a:buNone/>
            </a:pPr>
            <a:r>
              <a:rPr lang="ar-JO" sz="1800" b="1" dirty="0">
                <a:solidFill>
                  <a:schemeClr val="accent4"/>
                </a:solidFill>
                <a:latin typeface="Alexandria Black" pitchFamily="2" charset="-78"/>
                <a:cs typeface="Alexandria Black" pitchFamily="2" charset="-78"/>
              </a:rPr>
              <a:t>اولا" : اتفاقية نظام ربط أنظمة المدفوعات بين دول مجلس التعاون لدول الخليج </a:t>
            </a:r>
            <a:r>
              <a:rPr lang="ar-JO" sz="1800" b="1" dirty="0" smtClean="0">
                <a:solidFill>
                  <a:schemeClr val="accent4"/>
                </a:solidFill>
                <a:latin typeface="Alexandria Black" pitchFamily="2" charset="-78"/>
                <a:cs typeface="Alexandria Black" pitchFamily="2" charset="-78"/>
              </a:rPr>
              <a:t>العربية</a:t>
            </a:r>
          </a:p>
          <a:p>
            <a:pPr marL="0" indent="0" algn="r">
              <a:lnSpc>
                <a:spcPct val="250000"/>
              </a:lnSpc>
              <a:buNone/>
            </a:pPr>
            <a:r>
              <a:rPr lang="ar-JO" sz="1800" b="1" dirty="0" smtClean="0">
                <a:solidFill>
                  <a:schemeClr val="accent4"/>
                </a:solidFill>
                <a:latin typeface="Alexandria Black" pitchFamily="2" charset="-78"/>
                <a:cs typeface="Alexandria Black" pitchFamily="2" charset="-78"/>
              </a:rPr>
              <a:t>ثانيا" </a:t>
            </a:r>
            <a:r>
              <a:rPr lang="ar-JO" sz="1800" b="1" dirty="0">
                <a:solidFill>
                  <a:schemeClr val="accent4"/>
                </a:solidFill>
                <a:latin typeface="Alexandria Black" pitchFamily="2" charset="-78"/>
                <a:cs typeface="Alexandria Black" pitchFamily="2" charset="-78"/>
              </a:rPr>
              <a:t>: نتائج المسح المتعلق بتنفيذ مبادرات وأهداف الخطة الاستراتيجية </a:t>
            </a:r>
            <a:r>
              <a:rPr lang="ar-JO" sz="1800" b="1" dirty="0" smtClean="0">
                <a:solidFill>
                  <a:schemeClr val="accent4"/>
                </a:solidFill>
                <a:latin typeface="Alexandria Black" pitchFamily="2" charset="-78"/>
                <a:cs typeface="Alexandria Black" pitchFamily="2" charset="-78"/>
              </a:rPr>
              <a:t>لإتحاد هيئات</a:t>
            </a:r>
            <a:endParaRPr lang="ar-JO" sz="1800" b="1" dirty="0">
              <a:solidFill>
                <a:schemeClr val="accent4"/>
              </a:solidFill>
              <a:latin typeface="Alexandria Black" pitchFamily="2" charset="-78"/>
              <a:cs typeface="Alexandria Black" pitchFamily="2" charset="-78"/>
            </a:endParaRPr>
          </a:p>
          <a:p>
            <a:pPr marL="0" indent="0" algn="r">
              <a:lnSpc>
                <a:spcPct val="250000"/>
              </a:lnSpc>
              <a:buNone/>
            </a:pPr>
            <a:r>
              <a:rPr lang="ar-JO" sz="1800" b="1" dirty="0" smtClean="0">
                <a:solidFill>
                  <a:schemeClr val="accent4"/>
                </a:solidFill>
                <a:latin typeface="Alexandria Black" pitchFamily="2" charset="-78"/>
                <a:cs typeface="Alexandria Black" pitchFamily="2" charset="-78"/>
              </a:rPr>
              <a:t>الأوراق </a:t>
            </a:r>
            <a:r>
              <a:rPr lang="ar-JO" sz="1800" b="1" dirty="0">
                <a:solidFill>
                  <a:schemeClr val="accent4"/>
                </a:solidFill>
                <a:latin typeface="Alexandria Black" pitchFamily="2" charset="-78"/>
                <a:cs typeface="Alexandria Black" pitchFamily="2" charset="-78"/>
              </a:rPr>
              <a:t>المالية العربية 2021-2025  ( التكنولوجيا المالية و المخاطر السيبرانية</a:t>
            </a:r>
            <a:r>
              <a:rPr lang="ar-JO" sz="1800" b="1" dirty="0" smtClean="0">
                <a:solidFill>
                  <a:schemeClr val="accent4"/>
                </a:solidFill>
                <a:latin typeface="Alexandria Black" pitchFamily="2" charset="-78"/>
                <a:cs typeface="Alexandria Black" pitchFamily="2" charset="-78"/>
              </a:rPr>
              <a:t>)</a:t>
            </a:r>
          </a:p>
          <a:p>
            <a:pPr marL="0" indent="0" algn="r">
              <a:lnSpc>
                <a:spcPct val="250000"/>
              </a:lnSpc>
              <a:buNone/>
            </a:pPr>
            <a:r>
              <a:rPr lang="ar-JO" sz="1800" b="1" dirty="0">
                <a:solidFill>
                  <a:schemeClr val="accent4"/>
                </a:solidFill>
                <a:latin typeface="Alexandria Black" pitchFamily="2" charset="-78"/>
                <a:cs typeface="Alexandria Black" pitchFamily="2" charset="-78"/>
              </a:rPr>
              <a:t>ثالثا" : التوصيات: الاستفادة من الفرصة التي تقدمها التكنولوجيا </a:t>
            </a:r>
            <a:r>
              <a:rPr lang="ar-JO" sz="1800" b="1" dirty="0" smtClean="0">
                <a:solidFill>
                  <a:schemeClr val="accent4"/>
                </a:solidFill>
                <a:latin typeface="Alexandria Black" pitchFamily="2" charset="-78"/>
                <a:cs typeface="Alexandria Black" pitchFamily="2" charset="-78"/>
              </a:rPr>
              <a:t>المالية</a:t>
            </a:r>
          </a:p>
          <a:p>
            <a:pPr marL="0" indent="0" algn="r">
              <a:lnSpc>
                <a:spcPct val="250000"/>
              </a:lnSpc>
              <a:buNone/>
            </a:pPr>
            <a:r>
              <a:rPr lang="ar-JO" sz="1800" b="1" dirty="0" smtClean="0">
                <a:solidFill>
                  <a:schemeClr val="accent4"/>
                </a:solidFill>
                <a:latin typeface="Alexandria Black" pitchFamily="2" charset="-78"/>
                <a:cs typeface="Alexandria Black" pitchFamily="2" charset="-78"/>
              </a:rPr>
              <a:t>رابعا" : :  المراجع</a:t>
            </a:r>
            <a:endParaRPr lang="ar-JO" sz="1800" b="1" dirty="0">
              <a:solidFill>
                <a:schemeClr val="accent4"/>
              </a:solidFill>
              <a:latin typeface="Alexandria Black" pitchFamily="2" charset="-78"/>
              <a:cs typeface="Alexandria Black" pitchFamily="2" charset="-78"/>
            </a:endParaRPr>
          </a:p>
        </p:txBody>
      </p:sp>
    </p:spTree>
    <p:extLst>
      <p:ext uri="{BB962C8B-B14F-4D97-AF65-F5344CB8AC3E}">
        <p14:creationId xmlns:p14="http://schemas.microsoft.com/office/powerpoint/2010/main" val="2762205815"/>
      </p:ext>
    </p:extLst>
  </p:cSld>
  <p:clrMapOvr>
    <a:masterClrMapping/>
  </p:clrMapOvr>
  <mc:AlternateContent xmlns:mc="http://schemas.openxmlformats.org/markup-compatibility/2006" xmlns:p14="http://schemas.microsoft.com/office/powerpoint/2010/main">
    <mc:Choice Requires="p14">
      <p:transition spd="slow" p14:dur="2000" advTm="67468"/>
    </mc:Choice>
    <mc:Fallback xmlns="">
      <p:transition spd="slow" advTm="6746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187" y="365126"/>
            <a:ext cx="10778613" cy="1079086"/>
          </a:xfrm>
        </p:spPr>
        <p:txBody>
          <a:bodyPr>
            <a:normAutofit/>
          </a:bodyPr>
          <a:lstStyle/>
          <a:p>
            <a:pPr algn="ctr">
              <a:lnSpc>
                <a:spcPct val="150000"/>
              </a:lnSpc>
            </a:pPr>
            <a:r>
              <a:rPr lang="ar-JO" sz="1800" dirty="0">
                <a:solidFill>
                  <a:srgbClr val="00B0F0"/>
                </a:solidFill>
                <a:latin typeface="Alexandria Black" pitchFamily="2" charset="-78"/>
                <a:ea typeface="+mn-ea"/>
                <a:cs typeface="Alexandria Black" pitchFamily="2" charset="-78"/>
              </a:rPr>
              <a:t>اولا" : اتفاقية نظام ربط أنظمة المدفوعات بين دول مجلس التعاون لدول الخليج العربية</a:t>
            </a:r>
          </a:p>
        </p:txBody>
      </p:sp>
      <p:sp>
        <p:nvSpPr>
          <p:cNvPr id="3" name="Content Placeholder 2"/>
          <p:cNvSpPr>
            <a:spLocks noGrp="1"/>
          </p:cNvSpPr>
          <p:nvPr>
            <p:ph idx="1"/>
          </p:nvPr>
        </p:nvSpPr>
        <p:spPr>
          <a:xfrm>
            <a:off x="838200" y="1444211"/>
            <a:ext cx="10294258" cy="4825960"/>
          </a:xfrm>
        </p:spPr>
        <p:txBody>
          <a:bodyPr>
            <a:normAutofit lnSpcReduction="10000"/>
          </a:bodyPr>
          <a:lstStyle/>
          <a:p>
            <a:pPr marL="0" indent="0" algn="ctr">
              <a:lnSpc>
                <a:spcPct val="200000"/>
              </a:lnSpc>
              <a:buNone/>
            </a:pPr>
            <a:r>
              <a:rPr lang="ar-JO" sz="1600" dirty="0" smtClean="0">
                <a:solidFill>
                  <a:srgbClr val="FFC000"/>
                </a:solidFill>
                <a:latin typeface="Alexandria Medium" pitchFamily="2" charset="-78"/>
                <a:cs typeface="Alexandria Medium" pitchFamily="2" charset="-78"/>
              </a:rPr>
              <a:t>تمهيد</a:t>
            </a:r>
          </a:p>
          <a:p>
            <a:pPr marL="0" indent="0" algn="r">
              <a:lnSpc>
                <a:spcPct val="200000"/>
              </a:lnSpc>
              <a:buNone/>
            </a:pPr>
            <a:r>
              <a:rPr lang="ar-JO" sz="1400" dirty="0">
                <a:solidFill>
                  <a:srgbClr val="000000"/>
                </a:solidFill>
                <a:latin typeface="Alexandria" pitchFamily="2" charset="-78"/>
                <a:cs typeface="Alexandria" pitchFamily="2" charset="-78"/>
              </a:rPr>
              <a:t>إن الدول الأعضاء في مجلس التعاون لدول الخليج </a:t>
            </a:r>
            <a:r>
              <a:rPr lang="ar-JO" sz="1400" dirty="0" smtClean="0">
                <a:solidFill>
                  <a:srgbClr val="000000"/>
                </a:solidFill>
                <a:latin typeface="Alexandria" pitchFamily="2" charset="-78"/>
                <a:cs typeface="Alexandria" pitchFamily="2" charset="-78"/>
              </a:rPr>
              <a:t>العربية هم : </a:t>
            </a:r>
            <a:endParaRPr lang="ar-JO" sz="1400" dirty="0">
              <a:solidFill>
                <a:srgbClr val="000000"/>
              </a:solidFill>
              <a:latin typeface="Alexandria" pitchFamily="2" charset="-78"/>
              <a:cs typeface="Alexandria" pitchFamily="2" charset="-78"/>
            </a:endParaRPr>
          </a:p>
          <a:p>
            <a:pPr marL="0" indent="0" algn="r">
              <a:lnSpc>
                <a:spcPct val="200000"/>
              </a:lnSpc>
              <a:buNone/>
            </a:pPr>
            <a:r>
              <a:rPr lang="ar-JO" sz="1400" dirty="0" smtClean="0">
                <a:solidFill>
                  <a:srgbClr val="000000"/>
                </a:solidFill>
                <a:latin typeface="Alexandria" pitchFamily="2" charset="-78"/>
                <a:cs typeface="Alexandria" pitchFamily="2" charset="-78"/>
              </a:rPr>
              <a:t>( دولة </a:t>
            </a:r>
            <a:r>
              <a:rPr lang="ar-JO" sz="1400" dirty="0">
                <a:solidFill>
                  <a:srgbClr val="000000"/>
                </a:solidFill>
                <a:latin typeface="Alexandria" pitchFamily="2" charset="-78"/>
                <a:cs typeface="Alexandria" pitchFamily="2" charset="-78"/>
              </a:rPr>
              <a:t>الإمارات العربية المتحدة</a:t>
            </a:r>
            <a:r>
              <a:rPr lang="ar-JO" sz="1400" dirty="0" smtClean="0">
                <a:solidFill>
                  <a:srgbClr val="000000"/>
                </a:solidFill>
                <a:latin typeface="Alexandria" pitchFamily="2" charset="-78"/>
                <a:cs typeface="Alexandria" pitchFamily="2" charset="-78"/>
              </a:rPr>
              <a:t>. مملكة البحرين، المملكة العربية السعودية، سلطنة عمان، دولة قطر، دولة الكويت، )</a:t>
            </a:r>
          </a:p>
          <a:p>
            <a:pPr marL="0" indent="0" algn="r">
              <a:lnSpc>
                <a:spcPct val="200000"/>
              </a:lnSpc>
              <a:buNone/>
            </a:pPr>
            <a:r>
              <a:rPr lang="ar-JO" sz="1400" dirty="0">
                <a:solidFill>
                  <a:srgbClr val="000000"/>
                </a:solidFill>
                <a:latin typeface="Alexandria" pitchFamily="2" charset="-78"/>
                <a:cs typeface="Alexandria" pitchFamily="2" charset="-78"/>
              </a:rPr>
              <a:t>وانطلاقاً من أهداف النظام الأساسي المجلس التعاون لدول الخليج العربية الداعي إلى تقارب أوثق وروابط أقوى بين دول المجلس وإلى أهمية تنمية علاقات التعاون القائمة بينها في مختلف المجالات. وتأكيداً للأسس والمبادئ التي أرساها مجلس التعاون لدول الخليج العربية. وتماشياً مع الاتفاقية الاقتصادية المجلس التعاون لدول الخليج العربية الرامية إلى تعزيز </a:t>
            </a:r>
            <a:r>
              <a:rPr lang="ar-JO" sz="1400" dirty="0" smtClean="0">
                <a:solidFill>
                  <a:srgbClr val="000000"/>
                </a:solidFill>
                <a:latin typeface="Alexandria" pitchFamily="2" charset="-78"/>
                <a:cs typeface="Alexandria" pitchFamily="2" charset="-78"/>
              </a:rPr>
              <a:t>اقتصادات دول </a:t>
            </a:r>
            <a:r>
              <a:rPr lang="ar-JO" sz="1400" dirty="0">
                <a:solidFill>
                  <a:srgbClr val="000000"/>
                </a:solidFill>
                <a:latin typeface="Alexandria" pitchFamily="2" charset="-78"/>
                <a:cs typeface="Alexandria" pitchFamily="2" charset="-78"/>
              </a:rPr>
              <a:t>المجلس في ضوء التطورات الاقتصادية العالمية والتعزيز قدراتها التنافسية</a:t>
            </a:r>
            <a:r>
              <a:rPr lang="ar-JO" sz="1400" dirty="0" smtClean="0">
                <a:solidFill>
                  <a:srgbClr val="000000"/>
                </a:solidFill>
                <a:latin typeface="Alexandria" pitchFamily="2" charset="-78"/>
                <a:cs typeface="Alexandria" pitchFamily="2" charset="-78"/>
              </a:rPr>
              <a:t>.</a:t>
            </a:r>
          </a:p>
          <a:p>
            <a:pPr marL="0" indent="0" algn="r">
              <a:lnSpc>
                <a:spcPct val="200000"/>
              </a:lnSpc>
              <a:buNone/>
            </a:pPr>
            <a:r>
              <a:rPr lang="ar-JO" sz="1400" dirty="0" smtClean="0">
                <a:solidFill>
                  <a:srgbClr val="000000"/>
                </a:solidFill>
                <a:latin typeface="Alexandria" pitchFamily="2" charset="-78"/>
                <a:cs typeface="Alexandria" pitchFamily="2" charset="-78"/>
              </a:rPr>
              <a:t>واستناداً </a:t>
            </a:r>
            <a:r>
              <a:rPr lang="ar-JO" sz="1400" dirty="0">
                <a:solidFill>
                  <a:srgbClr val="000000"/>
                </a:solidFill>
                <a:latin typeface="Alexandria" pitchFamily="2" charset="-78"/>
                <a:cs typeface="Alexandria" pitchFamily="2" charset="-78"/>
              </a:rPr>
              <a:t>لقرار المجلس الأعلى في دورته السابعة والثلاثين (المنامة - ٦-٧ ديسمبر ٢٠١٦م) بشأن الموافقة على تأسيس وبناء نظام ربط </a:t>
            </a:r>
            <a:r>
              <a:rPr lang="ar-JO" sz="1400" dirty="0" smtClean="0">
                <a:solidFill>
                  <a:srgbClr val="000000"/>
                </a:solidFill>
                <a:latin typeface="Alexandria" pitchFamily="2" charset="-78"/>
                <a:cs typeface="Alexandria" pitchFamily="2" charset="-78"/>
              </a:rPr>
              <a:t>لأنظمة </a:t>
            </a:r>
            <a:r>
              <a:rPr lang="ar-JO" sz="1400" dirty="0">
                <a:solidFill>
                  <a:srgbClr val="000000"/>
                </a:solidFill>
                <a:latin typeface="Alexandria" pitchFamily="2" charset="-78"/>
                <a:cs typeface="Alexandria" pitchFamily="2" charset="-78"/>
              </a:rPr>
              <a:t>المدفوعات بدول المجلس، </a:t>
            </a:r>
            <a:r>
              <a:rPr lang="ar-JO" sz="1400" dirty="0" smtClean="0">
                <a:solidFill>
                  <a:srgbClr val="000000"/>
                </a:solidFill>
                <a:latin typeface="Alexandria" pitchFamily="2" charset="-78"/>
                <a:cs typeface="Alexandria" pitchFamily="2" charset="-78"/>
              </a:rPr>
              <a:t>وتفويض </a:t>
            </a:r>
            <a:r>
              <a:rPr lang="ar-JO" sz="1400" dirty="0">
                <a:solidFill>
                  <a:srgbClr val="000000"/>
                </a:solidFill>
                <a:latin typeface="Alexandria" pitchFamily="2" charset="-78"/>
                <a:cs typeface="Alexandria" pitchFamily="2" charset="-78"/>
              </a:rPr>
              <a:t>مؤسسات النقد والبنوك المركزية بدول المجلس بتملك وإدارة المشروع من خلال تأسيس شركة مستقلة تملكها وتمولها مؤسسات النقد والبنوك المركزية بدول المجلس فقد اتفقت على ما يأتي:</a:t>
            </a:r>
          </a:p>
          <a:p>
            <a:pPr marL="0" indent="0" algn="r">
              <a:lnSpc>
                <a:spcPct val="200000"/>
              </a:lnSpc>
              <a:buNone/>
            </a:pPr>
            <a:endParaRPr lang="ar-JO" sz="1400" dirty="0">
              <a:solidFill>
                <a:srgbClr val="000000"/>
              </a:solidFill>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681316" cy="914400"/>
          </a:xfrm>
          <a:prstGeom prst="rect">
            <a:avLst/>
          </a:prstGeom>
        </p:spPr>
      </p:pic>
    </p:spTree>
    <p:extLst>
      <p:ext uri="{BB962C8B-B14F-4D97-AF65-F5344CB8AC3E}">
        <p14:creationId xmlns:p14="http://schemas.microsoft.com/office/powerpoint/2010/main" val="1036312560"/>
      </p:ext>
    </p:extLst>
  </p:cSld>
  <p:clrMapOvr>
    <a:masterClrMapping/>
  </p:clrMapOvr>
  <mc:AlternateContent xmlns:mc="http://schemas.openxmlformats.org/markup-compatibility/2006" xmlns:p14="http://schemas.microsoft.com/office/powerpoint/2010/main">
    <mc:Choice Requires="p14">
      <p:transition spd="slow" p14:dur="2000" advTm="154825"/>
    </mc:Choice>
    <mc:Fallback xmlns="">
      <p:transition spd="slow" advTm="15482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508000"/>
            <a:ext cx="10515600" cy="1305926"/>
          </a:xfrm>
        </p:spPr>
        <p:txBody>
          <a:bodyPr>
            <a:noAutofit/>
          </a:bodyPr>
          <a:lstStyle/>
          <a:p>
            <a:pPr algn="ctr">
              <a:lnSpc>
                <a:spcPct val="150000"/>
              </a:lnSpc>
            </a:pPr>
            <a:r>
              <a:rPr lang="ar-JO" sz="1800" dirty="0">
                <a:solidFill>
                  <a:srgbClr val="00B0F0"/>
                </a:solidFill>
                <a:latin typeface="Alexandria Black" pitchFamily="2" charset="-78"/>
                <a:cs typeface="Alexandria Black" pitchFamily="2" charset="-78"/>
              </a:rPr>
              <a:t>اولا" : اتفاقية نظام ربط أنظمة المدفوعات بين دول مجلس التعاون لدول الخليج العربية</a:t>
            </a:r>
            <a:endParaRPr lang="en-US" sz="1800" dirty="0">
              <a:solidFill>
                <a:srgbClr val="00B0F0"/>
              </a:solidFill>
              <a:latin typeface="Alexandria Black" pitchFamily="2" charset="-78"/>
              <a:cs typeface="Alexandria Black" pitchFamily="2" charset="-78"/>
            </a:endParaRPr>
          </a:p>
        </p:txBody>
      </p:sp>
      <p:pic>
        <p:nvPicPr>
          <p:cNvPr id="4" name="Picture 3"/>
          <p:cNvPicPr>
            <a:picLocks noChangeAspect="1"/>
          </p:cNvPicPr>
          <p:nvPr/>
        </p:nvPicPr>
        <p:blipFill>
          <a:blip r:embed="rId2"/>
          <a:stretch>
            <a:fillRect/>
          </a:stretch>
        </p:blipFill>
        <p:spPr>
          <a:xfrm>
            <a:off x="0" y="-31543"/>
            <a:ext cx="1524000" cy="1079086"/>
          </a:xfrm>
          <a:prstGeom prst="rect">
            <a:avLst/>
          </a:prstGeom>
        </p:spPr>
      </p:pic>
      <p:sp>
        <p:nvSpPr>
          <p:cNvPr id="5" name="Content Placeholder 4"/>
          <p:cNvSpPr>
            <a:spLocks noGrp="1"/>
          </p:cNvSpPr>
          <p:nvPr>
            <p:ph idx="1"/>
          </p:nvPr>
        </p:nvSpPr>
        <p:spPr>
          <a:xfrm>
            <a:off x="990600" y="1813926"/>
            <a:ext cx="10388600" cy="4822847"/>
          </a:xfrm>
        </p:spPr>
        <p:txBody>
          <a:bodyPr>
            <a:noAutofit/>
          </a:bodyPr>
          <a:lstStyle/>
          <a:p>
            <a:pPr marL="0" indent="0" algn="r">
              <a:lnSpc>
                <a:spcPct val="200000"/>
              </a:lnSpc>
              <a:buNone/>
            </a:pPr>
            <a:r>
              <a:rPr lang="ar-JO" sz="1600" dirty="0" smtClean="0">
                <a:solidFill>
                  <a:srgbClr val="FFC000"/>
                </a:solidFill>
                <a:latin typeface="Alexandria" pitchFamily="2" charset="-78"/>
                <a:cs typeface="Alexandria" pitchFamily="2" charset="-78"/>
              </a:rPr>
              <a:t>المادة ( 1 )</a:t>
            </a:r>
          </a:p>
          <a:p>
            <a:pPr marL="0" indent="0" algn="r">
              <a:lnSpc>
                <a:spcPct val="200000"/>
              </a:lnSpc>
              <a:buNone/>
            </a:pPr>
            <a:r>
              <a:rPr lang="ar-JO" sz="1400" dirty="0" smtClean="0">
                <a:latin typeface="Alexandria" pitchFamily="2" charset="-78"/>
                <a:cs typeface="Alexandria" pitchFamily="2" charset="-78"/>
              </a:rPr>
              <a:t>التعريفات: </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في تطبيق أحكام هذه الاتفاقية، يكون للكلمات والعبارات التالية المعاني المبينة قرين كل منها، ما </a:t>
            </a:r>
            <a:r>
              <a:rPr lang="ar-JO" sz="1400" dirty="0" smtClean="0">
                <a:latin typeface="Alexandria" pitchFamily="2" charset="-78"/>
                <a:cs typeface="Alexandria" pitchFamily="2" charset="-78"/>
              </a:rPr>
              <a:t>لم يقتض </a:t>
            </a:r>
            <a:r>
              <a:rPr lang="ar-JO" sz="1400" dirty="0">
                <a:latin typeface="Alexandria" pitchFamily="2" charset="-78"/>
                <a:cs typeface="Alexandria" pitchFamily="2" charset="-78"/>
              </a:rPr>
              <a:t>سياق النص معنى آخر:</a:t>
            </a:r>
          </a:p>
          <a:p>
            <a:pPr marL="0" indent="0" algn="r">
              <a:lnSpc>
                <a:spcPct val="200000"/>
              </a:lnSpc>
              <a:buNone/>
            </a:pPr>
            <a:r>
              <a:rPr lang="ar-JO" sz="1400" dirty="0">
                <a:latin typeface="Alexandria" pitchFamily="2" charset="-78"/>
                <a:cs typeface="Alexandria" pitchFamily="2" charset="-78"/>
              </a:rPr>
              <a:t>دول المجلس:دول مجلس التعاون لدول الخليج العربية</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البنوك المركزية:مؤسسات النقد والبنوك والمصارف المركزية بدول المجلس</a:t>
            </a: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لجنة </a:t>
            </a:r>
            <a:r>
              <a:rPr lang="ar-JO" sz="1400" dirty="0">
                <a:latin typeface="Alexandria" pitchFamily="2" charset="-78"/>
                <a:cs typeface="Alexandria" pitchFamily="2" charset="-78"/>
              </a:rPr>
              <a:t>المحافظين: اللجنة المشكلة من محافظي البنوك المركزية.</a:t>
            </a:r>
          </a:p>
          <a:p>
            <a:pPr marL="0" indent="0" algn="r">
              <a:lnSpc>
                <a:spcPct val="200000"/>
              </a:lnSpc>
              <a:buNone/>
            </a:pPr>
            <a:r>
              <a:rPr lang="ar-JO" sz="1400" dirty="0" smtClean="0">
                <a:latin typeface="Alexandria" pitchFamily="2" charset="-78"/>
                <a:cs typeface="Alexandria" pitchFamily="2" charset="-78"/>
              </a:rPr>
              <a:t>النظام</a:t>
            </a:r>
            <a:r>
              <a:rPr lang="ar-JO" sz="1400" dirty="0">
                <a:latin typeface="Alexandria" pitchFamily="2" charset="-78"/>
                <a:cs typeface="Alexandria" pitchFamily="2" charset="-78"/>
              </a:rPr>
              <a:t>: نظام </a:t>
            </a:r>
            <a:r>
              <a:rPr lang="ar-JO" sz="1400" dirty="0" smtClean="0">
                <a:latin typeface="Alexandria" pitchFamily="2" charset="-78"/>
                <a:cs typeface="Alexandria" pitchFamily="2" charset="-78"/>
              </a:rPr>
              <a:t>يربط </a:t>
            </a:r>
            <a:r>
              <a:rPr lang="ar-JO" sz="1400" dirty="0">
                <a:latin typeface="Alexandria" pitchFamily="2" charset="-78"/>
                <a:cs typeface="Alexandria" pitchFamily="2" charset="-78"/>
              </a:rPr>
              <a:t>نظم المدفوعات بدول المجلس والكيانات الأخرى المعتمدة للمشاركة في النظام وذلك لتحويل وتسوية المدفوعات وتنفيذ أوامر الدفع العابرة للحدود، ويشمل ذلك الأدوات والإجراءات والقواعد الخاصة بعمل التحويلات المالية بين المشاركين.</a:t>
            </a:r>
          </a:p>
          <a:p>
            <a:pPr marL="0" indent="0" algn="r">
              <a:lnSpc>
                <a:spcPct val="200000"/>
              </a:lnSpc>
              <a:buNone/>
            </a:pP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2676396595"/>
      </p:ext>
    </p:extLst>
  </p:cSld>
  <p:clrMapOvr>
    <a:masterClrMapping/>
  </p:clrMapOvr>
  <mc:AlternateContent xmlns:mc="http://schemas.openxmlformats.org/markup-compatibility/2006" xmlns:p14="http://schemas.microsoft.com/office/powerpoint/2010/main">
    <mc:Choice Requires="p14">
      <p:transition spd="slow" p14:dur="2000" advTm="129191"/>
    </mc:Choice>
    <mc:Fallback xmlns="">
      <p:transition spd="slow" advTm="12919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1800" dirty="0">
                <a:solidFill>
                  <a:srgbClr val="00B0F0"/>
                </a:solidFill>
                <a:latin typeface="Alexandria Black" pitchFamily="2" charset="-78"/>
                <a:cs typeface="Alexandria Black" pitchFamily="2" charset="-78"/>
              </a:rPr>
              <a:t>اولا" : اتفاقية نظام ربط أنظمة المدفوعات بين دول مجلس التعاون لدول الخليج العربية</a:t>
            </a:r>
            <a:endParaRPr lang="en-US" sz="18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690687"/>
            <a:ext cx="10515600" cy="4238165"/>
          </a:xfrm>
        </p:spPr>
        <p:txBody>
          <a:bodyPr>
            <a:normAutofit/>
          </a:bodyPr>
          <a:lstStyle/>
          <a:p>
            <a:pPr marL="0" indent="0" algn="r">
              <a:lnSpc>
                <a:spcPct val="250000"/>
              </a:lnSpc>
              <a:buNone/>
            </a:pPr>
            <a:r>
              <a:rPr lang="ar-JO" sz="1400" dirty="0">
                <a:latin typeface="Alexandria" pitchFamily="2" charset="-78"/>
                <a:cs typeface="Alexandria" pitchFamily="2" charset="-78"/>
              </a:rPr>
              <a:t>المشغل: الكيان الذي تم أو يتم تأسيسه أو تعيينه وفقاً لأحكام هذه الاتفاقية الإدارة وتشغيل النظام أو أحد مكوناته.</a:t>
            </a:r>
          </a:p>
          <a:p>
            <a:pPr marL="0" indent="0" algn="r">
              <a:lnSpc>
                <a:spcPct val="250000"/>
              </a:lnSpc>
              <a:buNone/>
            </a:pPr>
            <a:r>
              <a:rPr lang="ar-JO" sz="1400" dirty="0">
                <a:latin typeface="Alexandria" pitchFamily="2" charset="-78"/>
                <a:cs typeface="Alexandria" pitchFamily="2" charset="-78"/>
              </a:rPr>
              <a:t>المشاركة: أي طرف يكون مسموحاً له بأن يتبادل أو يتقاص أو يجري تسوية من خلال النظام مع المشاركين الآخرين، سواء أكان ذلك بصورة مباشرة أم غير مباشرة.</a:t>
            </a:r>
          </a:p>
          <a:p>
            <a:pPr marL="0" indent="0" algn="r">
              <a:lnSpc>
                <a:spcPct val="250000"/>
              </a:lnSpc>
              <a:buNone/>
            </a:pPr>
            <a:r>
              <a:rPr lang="ar-JO" sz="1400" dirty="0">
                <a:latin typeface="Alexandria" pitchFamily="2" charset="-78"/>
                <a:cs typeface="Alexandria" pitchFamily="2" charset="-78"/>
              </a:rPr>
              <a:t>التسوية: التنفيذ الفعلي لحقوق والتزامات المشاركين عن طريق تحويل الأموال أو الأوراق المالية</a:t>
            </a:r>
          </a:p>
          <a:p>
            <a:pPr marL="0" indent="0" algn="r">
              <a:lnSpc>
                <a:spcPct val="250000"/>
              </a:lnSpc>
              <a:buNone/>
            </a:pPr>
            <a:r>
              <a:rPr lang="ar-JO" sz="1400" dirty="0" smtClean="0">
                <a:latin typeface="Alexandria" pitchFamily="2" charset="-78"/>
                <a:cs typeface="Alexandria" pitchFamily="2" charset="-78"/>
              </a:rPr>
              <a:t>المقاصة</a:t>
            </a:r>
            <a:r>
              <a:rPr lang="ar-JO" sz="1400" dirty="0">
                <a:latin typeface="Alexandria" pitchFamily="2" charset="-78"/>
                <a:cs typeface="Alexandria" pitchFamily="2" charset="-78"/>
              </a:rPr>
              <a:t>:  تبادل وتأكيد أوامر الدفع وتحديد صافي حقوق والتزامات أي مشارك وذلك بغرض إجراء التسوية.</a:t>
            </a:r>
          </a:p>
          <a:p>
            <a:pPr marL="0" indent="0" algn="r">
              <a:lnSpc>
                <a:spcPct val="2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685974" cy="1079086"/>
          </a:xfrm>
          <a:prstGeom prst="rect">
            <a:avLst/>
          </a:prstGeom>
        </p:spPr>
      </p:pic>
    </p:spTree>
    <p:extLst>
      <p:ext uri="{BB962C8B-B14F-4D97-AF65-F5344CB8AC3E}">
        <p14:creationId xmlns:p14="http://schemas.microsoft.com/office/powerpoint/2010/main" val="1460864106"/>
      </p:ext>
    </p:extLst>
  </p:cSld>
  <p:clrMapOvr>
    <a:masterClrMapping/>
  </p:clrMapOvr>
  <mc:AlternateContent xmlns:mc="http://schemas.openxmlformats.org/markup-compatibility/2006" xmlns:p14="http://schemas.microsoft.com/office/powerpoint/2010/main">
    <mc:Choice Requires="p14">
      <p:transition spd="slow" p14:dur="2000" advTm="117065"/>
    </mc:Choice>
    <mc:Fallback xmlns="">
      <p:transition spd="slow" advTm="11706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4799"/>
            <a:ext cx="10515600" cy="1204687"/>
          </a:xfrm>
        </p:spPr>
        <p:txBody>
          <a:bodyPr>
            <a:noAutofit/>
          </a:bodyPr>
          <a:lstStyle/>
          <a:p>
            <a:pPr algn="ctr">
              <a:lnSpc>
                <a:spcPct val="150000"/>
              </a:lnSpc>
            </a:pPr>
            <a:r>
              <a:rPr lang="ar-JO" sz="1800" dirty="0">
                <a:solidFill>
                  <a:srgbClr val="00B0F0"/>
                </a:solidFill>
                <a:latin typeface="Alexandria Black" pitchFamily="2" charset="-78"/>
                <a:cs typeface="Alexandria Black" pitchFamily="2" charset="-78"/>
              </a:rPr>
              <a:t>اولا" : اتفاقية نظام ربط أنظمة المدفوعات بين دول مجلس التعاون لدول الخليج العربية</a:t>
            </a:r>
            <a:endParaRPr lang="en-US" sz="18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268362"/>
            <a:ext cx="10515600" cy="5250425"/>
          </a:xfrm>
        </p:spPr>
        <p:txBody>
          <a:bodyPr>
            <a:normAutofit lnSpcReduction="10000"/>
          </a:bodyPr>
          <a:lstStyle/>
          <a:p>
            <a:pPr marL="0" indent="0" algn="r">
              <a:lnSpc>
                <a:spcPct val="160000"/>
              </a:lnSpc>
              <a:buNone/>
            </a:pPr>
            <a:r>
              <a:rPr lang="ar-JO" sz="1600" dirty="0">
                <a:solidFill>
                  <a:srgbClr val="FFC000"/>
                </a:solidFill>
                <a:latin typeface="Alexandria" pitchFamily="2" charset="-78"/>
                <a:cs typeface="Alexandria" pitchFamily="2" charset="-78"/>
              </a:rPr>
              <a:t>المادة ( 2 )</a:t>
            </a:r>
          </a:p>
          <a:p>
            <a:pPr marL="0" indent="0" algn="r">
              <a:lnSpc>
                <a:spcPct val="160000"/>
              </a:lnSpc>
              <a:buNone/>
            </a:pPr>
            <a:r>
              <a:rPr lang="ar-JO" sz="1400" dirty="0">
                <a:latin typeface="Alexandria" pitchFamily="2" charset="-78"/>
                <a:cs typeface="Alexandria" pitchFamily="2" charset="-78"/>
              </a:rPr>
              <a:t>الأهداف</a:t>
            </a:r>
          </a:p>
          <a:p>
            <a:pPr marL="0" indent="0" algn="r">
              <a:lnSpc>
                <a:spcPct val="160000"/>
              </a:lnSpc>
              <a:buNone/>
            </a:pPr>
            <a:r>
              <a:rPr lang="ar-JO" sz="1400" dirty="0">
                <a:latin typeface="Alexandria" pitchFamily="2" charset="-78"/>
                <a:cs typeface="Alexandria" pitchFamily="2" charset="-78"/>
              </a:rPr>
              <a:t>تهدف هذه الاتفاقية إلى ما يأتي:</a:t>
            </a:r>
          </a:p>
          <a:p>
            <a:pPr marL="0" indent="0" algn="r">
              <a:lnSpc>
                <a:spcPct val="160000"/>
              </a:lnSpc>
              <a:buNone/>
            </a:pPr>
            <a:r>
              <a:rPr lang="ar-JO" sz="1400" dirty="0">
                <a:latin typeface="Alexandria" pitchFamily="2" charset="-78"/>
                <a:cs typeface="Alexandria" pitchFamily="2" charset="-78"/>
              </a:rPr>
              <a:t>- إنشاء نظام يربط نظم المدفوعات والتسوية بين دول المجلس التنفيذ عمليات تحويل وتسوية المدفوعات وأوامر الدفع بينها</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60000"/>
              </a:lnSpc>
              <a:buNone/>
            </a:pPr>
            <a:r>
              <a:rPr lang="ar-JO" sz="1400" dirty="0" smtClean="0">
                <a:latin typeface="Alexandria" pitchFamily="2" charset="-78"/>
                <a:cs typeface="Alexandria" pitchFamily="2" charset="-78"/>
              </a:rPr>
              <a:t>- تعزيز </a:t>
            </a:r>
            <a:r>
              <a:rPr lang="ar-JO" sz="1400" dirty="0">
                <a:latin typeface="Alexandria" pitchFamily="2" charset="-78"/>
                <a:cs typeface="Alexandria" pitchFamily="2" charset="-78"/>
              </a:rPr>
              <a:t>سلامة وكفاءة نظم المدفوعات الخليجية المشتركة للحد من آية مخاطر محتملة عليها بما يؤدي إلى المحافظة على الاستقرار المالي بدول المجلس المشاركة ويخدم مصالحها</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60000"/>
              </a:lnSpc>
              <a:buNone/>
            </a:pPr>
            <a:r>
              <a:rPr lang="ar-JO" sz="1400" dirty="0" smtClean="0">
                <a:latin typeface="Alexandria" pitchFamily="2" charset="-78"/>
                <a:cs typeface="Alexandria" pitchFamily="2" charset="-78"/>
              </a:rPr>
              <a:t>- إرساء </a:t>
            </a:r>
            <a:r>
              <a:rPr lang="ar-JO" sz="1400" dirty="0">
                <a:latin typeface="Alexandria" pitchFamily="2" charset="-78"/>
                <a:cs typeface="Alexandria" pitchFamily="2" charset="-78"/>
              </a:rPr>
              <a:t>صلاحيات البنوك المركزية الإشرافية والرقابية على نظم المدفوعات بين دول المجلس. والعمل على </a:t>
            </a:r>
            <a:r>
              <a:rPr lang="ar-JO" sz="1400" dirty="0" smtClean="0">
                <a:latin typeface="Alexandria" pitchFamily="2" charset="-78"/>
                <a:cs typeface="Alexandria" pitchFamily="2" charset="-78"/>
              </a:rPr>
              <a:t>تطويرها</a:t>
            </a:r>
            <a:endParaRPr lang="ar-JO" sz="1400" dirty="0">
              <a:latin typeface="Alexandria" pitchFamily="2" charset="-78"/>
              <a:cs typeface="Alexandria" pitchFamily="2" charset="-78"/>
            </a:endParaRPr>
          </a:p>
          <a:p>
            <a:pPr marL="0" indent="0" algn="r">
              <a:lnSpc>
                <a:spcPct val="160000"/>
              </a:lnSpc>
              <a:buNone/>
            </a:pPr>
            <a:r>
              <a:rPr lang="ar-JO" sz="1400" dirty="0" smtClean="0">
                <a:latin typeface="Alexandria" pitchFamily="2" charset="-78"/>
                <a:cs typeface="Alexandria" pitchFamily="2" charset="-78"/>
              </a:rPr>
              <a:t>- تعزيز </a:t>
            </a:r>
            <a:r>
              <a:rPr lang="ar-JO" sz="1400" dirty="0">
                <a:latin typeface="Alexandria" pitchFamily="2" charset="-78"/>
                <a:cs typeface="Alexandria" pitchFamily="2" charset="-78"/>
              </a:rPr>
              <a:t>وتطوير عمليات المقاصة بالآلية والإجراءات التي تتفق عليها البنوك المركزية. </a:t>
            </a:r>
            <a:endParaRPr lang="ar-JO" sz="1400" dirty="0" smtClean="0">
              <a:latin typeface="Alexandria" pitchFamily="2" charset="-78"/>
              <a:cs typeface="Alexandria" pitchFamily="2" charset="-78"/>
            </a:endParaRPr>
          </a:p>
          <a:p>
            <a:pPr algn="r">
              <a:lnSpc>
                <a:spcPct val="160000"/>
              </a:lnSpc>
              <a:buFontTx/>
              <a:buChar char="-"/>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تأسيس بنية تحتية إقليمية والحفاظ على سلامتها لتكون الركيزة التي تستند عليها نظم المدفوعات المشتركة بين دول المجلس، وذلك من خلال ما يأتي</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60000"/>
              </a:lnSpc>
              <a:buNone/>
            </a:pPr>
            <a:r>
              <a:rPr lang="ar-JO" sz="1400" dirty="0" smtClean="0">
                <a:latin typeface="Alexandria" pitchFamily="2" charset="-78"/>
                <a:cs typeface="Alexandria" pitchFamily="2" charset="-78"/>
              </a:rPr>
              <a:t>أ- </a:t>
            </a:r>
            <a:r>
              <a:rPr lang="ar-JO" sz="1400" dirty="0">
                <a:latin typeface="Alexandria" pitchFamily="2" charset="-78"/>
                <a:cs typeface="Alexandria" pitchFamily="2" charset="-78"/>
              </a:rPr>
              <a:t>توفير نظام تسوية أنية عبر الحدود لدول المجلس.</a:t>
            </a:r>
          </a:p>
          <a:p>
            <a:pPr marL="0" indent="0" algn="r">
              <a:lnSpc>
                <a:spcPct val="160000"/>
              </a:lnSpc>
              <a:buNone/>
            </a:pPr>
            <a:r>
              <a:rPr lang="ar-JO" sz="1400" dirty="0" smtClean="0">
                <a:latin typeface="Alexandria" pitchFamily="2" charset="-78"/>
                <a:cs typeface="Alexandria" pitchFamily="2" charset="-78"/>
              </a:rPr>
              <a:t>ب- </a:t>
            </a:r>
            <a:r>
              <a:rPr lang="ar-JO" sz="1400" dirty="0">
                <a:latin typeface="Alexandria" pitchFamily="2" charset="-78"/>
                <a:cs typeface="Alexandria" pitchFamily="2" charset="-78"/>
              </a:rPr>
              <a:t>دعم التعامل بالعملات المحلية لدول المجلس وعمليات التسوية المالية بين البنوك المركزية</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621608" cy="914400"/>
          </a:xfrm>
          <a:prstGeom prst="rect">
            <a:avLst/>
          </a:prstGeom>
        </p:spPr>
      </p:pic>
    </p:spTree>
    <p:extLst>
      <p:ext uri="{BB962C8B-B14F-4D97-AF65-F5344CB8AC3E}">
        <p14:creationId xmlns:p14="http://schemas.microsoft.com/office/powerpoint/2010/main" val="1410897017"/>
      </p:ext>
    </p:extLst>
  </p:cSld>
  <p:clrMapOvr>
    <a:masterClrMapping/>
  </p:clrMapOvr>
  <mc:AlternateContent xmlns:mc="http://schemas.openxmlformats.org/markup-compatibility/2006" xmlns:p14="http://schemas.microsoft.com/office/powerpoint/2010/main">
    <mc:Choice Requires="p14">
      <p:transition spd="slow" p14:dur="2000" advTm="163425"/>
    </mc:Choice>
    <mc:Fallback xmlns="">
      <p:transition spd="slow" advTm="16342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9528"/>
            <a:ext cx="10515600" cy="1315200"/>
          </a:xfrm>
        </p:spPr>
        <p:txBody>
          <a:bodyPr>
            <a:noAutofit/>
          </a:bodyPr>
          <a:lstStyle/>
          <a:p>
            <a:pPr algn="ctr">
              <a:lnSpc>
                <a:spcPct val="150000"/>
              </a:lnSpc>
            </a:pPr>
            <a:r>
              <a:rPr lang="ar-JO" sz="1800" dirty="0">
                <a:solidFill>
                  <a:srgbClr val="00B0F0"/>
                </a:solidFill>
                <a:latin typeface="Alexandria Black" pitchFamily="2" charset="-78"/>
                <a:cs typeface="Alexandria Black" pitchFamily="2" charset="-78"/>
              </a:rPr>
              <a:t>اولا" : اتفاقية نظام ربط أنظمة المدفوعات بين دول مجلس التعاون لدول الخليج العربية</a:t>
            </a:r>
            <a:endParaRPr lang="en-US" sz="18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1103086" y="1330036"/>
            <a:ext cx="10116457" cy="4736935"/>
          </a:xfrm>
        </p:spPr>
        <p:txBody>
          <a:bodyPr>
            <a:normAutofit/>
          </a:bodyPr>
          <a:lstStyle/>
          <a:p>
            <a:pPr marL="0" indent="0" algn="r">
              <a:lnSpc>
                <a:spcPct val="200000"/>
              </a:lnSpc>
              <a:buNone/>
            </a:pPr>
            <a:r>
              <a:rPr lang="ar-JO" sz="1400" dirty="0">
                <a:latin typeface="Alexandria" pitchFamily="2" charset="-78"/>
                <a:cs typeface="Alexandria" pitchFamily="2" charset="-78"/>
              </a:rPr>
              <a:t>ج تعزيز الاندماج بين الأسواق المالية وضمان سرعة إتمام التحويلات النقدية وتوحيد نسقها وضمان حمايتها، وكذلك دعم العلاقات التجارية الثنائية ومتعددة الأطراف.</a:t>
            </a:r>
          </a:p>
          <a:p>
            <a:pPr marL="0" indent="0" algn="r">
              <a:lnSpc>
                <a:spcPct val="200000"/>
              </a:lnSpc>
              <a:buNone/>
            </a:pPr>
            <a:r>
              <a:rPr lang="ar-JO" sz="1600" dirty="0">
                <a:solidFill>
                  <a:srgbClr val="FFC000"/>
                </a:solidFill>
                <a:latin typeface="Alexandria" pitchFamily="2" charset="-78"/>
                <a:cs typeface="Alexandria" pitchFamily="2" charset="-78"/>
              </a:rPr>
              <a:t>المادة </a:t>
            </a:r>
            <a:r>
              <a:rPr lang="ar-JO" sz="1600" dirty="0" smtClean="0">
                <a:solidFill>
                  <a:srgbClr val="FFC000"/>
                </a:solidFill>
                <a:latin typeface="Alexandria" pitchFamily="2" charset="-78"/>
                <a:cs typeface="Alexandria" pitchFamily="2" charset="-78"/>
              </a:rPr>
              <a:t>( 3 ): </a:t>
            </a:r>
          </a:p>
          <a:p>
            <a:pPr marL="0" indent="0" algn="r">
              <a:lnSpc>
                <a:spcPct val="200000"/>
              </a:lnSpc>
              <a:buNone/>
            </a:pPr>
            <a:r>
              <a:rPr lang="ar-JO" sz="1400" dirty="0" smtClean="0">
                <a:latin typeface="Alexandria" pitchFamily="2" charset="-78"/>
                <a:cs typeface="Alexandria" pitchFamily="2" charset="-78"/>
              </a:rPr>
              <a:t>أحكام </a:t>
            </a:r>
            <a:r>
              <a:rPr lang="ar-JO" sz="1400" dirty="0">
                <a:latin typeface="Alexandria" pitchFamily="2" charset="-78"/>
                <a:cs typeface="Alexandria" pitchFamily="2" charset="-78"/>
              </a:rPr>
              <a:t>عامة</a:t>
            </a:r>
          </a:p>
          <a:p>
            <a:pPr marL="0" indent="0" algn="r">
              <a:lnSpc>
                <a:spcPct val="200000"/>
              </a:lnSpc>
              <a:buNone/>
            </a:pPr>
            <a:r>
              <a:rPr lang="ar-JO" sz="1400" dirty="0">
                <a:latin typeface="Alexandria" pitchFamily="2" charset="-78"/>
                <a:cs typeface="Alexandria" pitchFamily="2" charset="-78"/>
              </a:rPr>
              <a:t>- يقدم النظام أعمال تسوية ومقاصة المدفوعات بعملات دول المجلس . والعملات التي ترى لجنة المحافظين إدراجها من وقت لآخر، ويدعم ن</a:t>
            </a:r>
            <a:r>
              <a:rPr lang="ar-JO" sz="1400" dirty="0" smtClean="0">
                <a:latin typeface="Alexandria" pitchFamily="2" charset="-78"/>
                <a:cs typeface="Alexandria" pitchFamily="2" charset="-78"/>
              </a:rPr>
              <a:t>قاء نظام </a:t>
            </a:r>
            <a:r>
              <a:rPr lang="ar-JO" sz="1400" dirty="0">
                <a:latin typeface="Alexandria" pitchFamily="2" charset="-78"/>
                <a:cs typeface="Alexandria" pitchFamily="2" charset="-78"/>
              </a:rPr>
              <a:t>العمليات </a:t>
            </a:r>
            <a:r>
              <a:rPr lang="ar-JO" sz="1400" dirty="0" smtClean="0">
                <a:latin typeface="Alexandria" pitchFamily="2" charset="-78"/>
                <a:cs typeface="Alexandria" pitchFamily="2" charset="-78"/>
              </a:rPr>
              <a:t>بأموال البنوك </a:t>
            </a:r>
            <a:r>
              <a:rPr lang="ar-JO" sz="1400" dirty="0">
                <a:latin typeface="Alexandria" pitchFamily="2" charset="-78"/>
                <a:cs typeface="Alexandria" pitchFamily="2" charset="-78"/>
              </a:rPr>
              <a:t>المركزية بعد الحصول على الضمانات وفق ما تحدده لجنة المحافظين</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للبنوك المركزية التي قد تتأثر بأي عمل يخل بأحكام هذه الاتفاقية إيجاد حلول </a:t>
            </a:r>
            <a:r>
              <a:rPr lang="ar-JO" sz="1400" dirty="0" smtClean="0">
                <a:latin typeface="Alexandria" pitchFamily="2" charset="-78"/>
                <a:cs typeface="Alexandria" pitchFamily="2" charset="-78"/>
              </a:rPr>
              <a:t>بديلة </a:t>
            </a:r>
            <a:r>
              <a:rPr lang="ar-JO" sz="1400" dirty="0">
                <a:latin typeface="Alexandria" pitchFamily="2" charset="-78"/>
                <a:cs typeface="Alexandria" pitchFamily="2" charset="-78"/>
              </a:rPr>
              <a:t>لضمان تسوية المعاملات</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تكون </a:t>
            </a:r>
            <a:r>
              <a:rPr lang="ar-JO" sz="1400" dirty="0">
                <a:latin typeface="Alexandria" pitchFamily="2" charset="-78"/>
                <a:cs typeface="Alexandria" pitchFamily="2" charset="-78"/>
              </a:rPr>
              <a:t>مشاركة دول المجلس في النظام اختيارية وفقاً لجاهزية كل دولة، وغير من مرتبط بالمساهمة في تأسيس أي شركة مدفوعات خليجية.</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3"/>
          <a:stretch>
            <a:fillRect/>
          </a:stretch>
        </p:blipFill>
        <p:spPr>
          <a:xfrm>
            <a:off x="1" y="0"/>
            <a:ext cx="1465942" cy="783771"/>
          </a:xfrm>
          <a:prstGeom prst="rect">
            <a:avLst/>
          </a:prstGeom>
        </p:spPr>
      </p:pic>
    </p:spTree>
    <p:extLst>
      <p:ext uri="{BB962C8B-B14F-4D97-AF65-F5344CB8AC3E}">
        <p14:creationId xmlns:p14="http://schemas.microsoft.com/office/powerpoint/2010/main" val="1609358067"/>
      </p:ext>
    </p:extLst>
  </p:cSld>
  <p:clrMapOvr>
    <a:masterClrMapping/>
  </p:clrMapOvr>
  <mc:AlternateContent xmlns:mc="http://schemas.openxmlformats.org/markup-compatibility/2006" xmlns:p14="http://schemas.microsoft.com/office/powerpoint/2010/main">
    <mc:Choice Requires="p14">
      <p:transition spd="slow" p14:dur="2000" advTm="130999"/>
    </mc:Choice>
    <mc:Fallback xmlns="">
      <p:transition spd="slow" advTm="13099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1800" dirty="0">
                <a:solidFill>
                  <a:srgbClr val="00B0F0"/>
                </a:solidFill>
                <a:latin typeface="Alexandria Black" pitchFamily="2" charset="-78"/>
                <a:cs typeface="Alexandria Black" pitchFamily="2" charset="-78"/>
              </a:rPr>
              <a:t>اولا" : اتفاقية نظام ربط أنظمة المدفوعات بين دول مجلس التعاون لدول الخليج العربية</a:t>
            </a:r>
            <a:endParaRPr lang="en-US" sz="18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589690"/>
          </a:xfrm>
        </p:spPr>
        <p:txBody>
          <a:bodyPr>
            <a:normAutofit/>
          </a:bodyPr>
          <a:lstStyle/>
          <a:p>
            <a:pPr marL="0" indent="0" algn="r">
              <a:lnSpc>
                <a:spcPct val="210000"/>
              </a:lnSpc>
              <a:buNone/>
            </a:pPr>
            <a:r>
              <a:rPr lang="ar-JO" sz="1600" dirty="0" smtClean="0">
                <a:solidFill>
                  <a:srgbClr val="FFC000"/>
                </a:solidFill>
                <a:latin typeface="Alexandria" pitchFamily="2" charset="-78"/>
                <a:cs typeface="Alexandria" pitchFamily="2" charset="-78"/>
              </a:rPr>
              <a:t>المادة ( 4 ) </a:t>
            </a:r>
          </a:p>
          <a:p>
            <a:pPr marL="0" indent="0" algn="r">
              <a:lnSpc>
                <a:spcPct val="210000"/>
              </a:lnSpc>
              <a:buNone/>
            </a:pPr>
            <a:r>
              <a:rPr lang="ar-JO" sz="1400" dirty="0">
                <a:latin typeface="Alexandria" pitchFamily="2" charset="-78"/>
                <a:cs typeface="Alexandria" pitchFamily="2" charset="-78"/>
              </a:rPr>
              <a:t>ص</a:t>
            </a:r>
            <a:r>
              <a:rPr lang="ar-JO" sz="1400" dirty="0" smtClean="0">
                <a:latin typeface="Alexandria" pitchFamily="2" charset="-78"/>
                <a:cs typeface="Alexandria" pitchFamily="2" charset="-78"/>
              </a:rPr>
              <a:t>لاحيات </a:t>
            </a:r>
            <a:r>
              <a:rPr lang="ar-JO" sz="1400" dirty="0">
                <a:latin typeface="Alexandria" pitchFamily="2" charset="-78"/>
                <a:cs typeface="Alexandria" pitchFamily="2" charset="-78"/>
              </a:rPr>
              <a:t>. لجنة المحافظين</a:t>
            </a:r>
          </a:p>
          <a:p>
            <a:pPr marL="0" indent="0" algn="r">
              <a:lnSpc>
                <a:spcPct val="210000"/>
              </a:lnSpc>
              <a:buNone/>
            </a:pPr>
            <a:r>
              <a:rPr lang="ar-JO" sz="1400" dirty="0">
                <a:latin typeface="Alexandria" pitchFamily="2" charset="-78"/>
                <a:cs typeface="Alexandria" pitchFamily="2" charset="-78"/>
              </a:rPr>
              <a:t>في سبيل تحقيق أهداف هذه </a:t>
            </a:r>
            <a:r>
              <a:rPr lang="ar-JO" sz="1400" dirty="0" smtClean="0">
                <a:latin typeface="Alexandria" pitchFamily="2" charset="-78"/>
                <a:cs typeface="Alexandria" pitchFamily="2" charset="-78"/>
              </a:rPr>
              <a:t>الاتفاقية </a:t>
            </a:r>
            <a:r>
              <a:rPr lang="ar-JO" sz="1400" dirty="0">
                <a:latin typeface="Alexandria" pitchFamily="2" charset="-78"/>
                <a:cs typeface="Alexandria" pitchFamily="2" charset="-78"/>
              </a:rPr>
              <a:t>تكون للجنة </a:t>
            </a:r>
            <a:r>
              <a:rPr lang="ar-JO" sz="1400" dirty="0" smtClean="0">
                <a:latin typeface="Alexandria" pitchFamily="2" charset="-78"/>
                <a:cs typeface="Alexandria" pitchFamily="2" charset="-78"/>
              </a:rPr>
              <a:t>المحافظين الصلاحيات </a:t>
            </a:r>
            <a:r>
              <a:rPr lang="ar-JO" sz="1400" dirty="0">
                <a:latin typeface="Alexandria" pitchFamily="2" charset="-78"/>
                <a:cs typeface="Alexandria" pitchFamily="2" charset="-78"/>
              </a:rPr>
              <a:t>اللازمة </a:t>
            </a:r>
            <a:r>
              <a:rPr lang="ar-JO" sz="1400" dirty="0" smtClean="0">
                <a:latin typeface="Alexandria" pitchFamily="2" charset="-78"/>
                <a:cs typeface="Alexandria" pitchFamily="2" charset="-78"/>
              </a:rPr>
              <a:t>لحقيق </a:t>
            </a:r>
            <a:r>
              <a:rPr lang="ar-JO" sz="1400" dirty="0">
                <a:latin typeface="Alexandria" pitchFamily="2" charset="-78"/>
                <a:cs typeface="Alexandria" pitchFamily="2" charset="-78"/>
              </a:rPr>
              <a:t>أهداف هذه الاتفاقية ولها بصفة خاصة ما يأتي:</a:t>
            </a:r>
          </a:p>
          <a:p>
            <a:pPr marL="0" indent="0" algn="r">
              <a:lnSpc>
                <a:spcPct val="210000"/>
              </a:lnSpc>
              <a:buNone/>
            </a:pPr>
            <a:r>
              <a:rPr lang="ar-JO" sz="1400" dirty="0">
                <a:latin typeface="Alexandria" pitchFamily="2" charset="-78"/>
                <a:cs typeface="Alexandria" pitchFamily="2" charset="-78"/>
              </a:rPr>
              <a:t>- اعتماد الشروط والقواعد والضوابط اللازمة لتعيين وترخيص مشغل النظام، وتشغيل وإدارة وضع الأطر الرقابية والإشرافية وأطر الحوكمة الخاصة بالنظام. ويشمل استمرارية الأعمال</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10000"/>
              </a:lnSpc>
              <a:buNone/>
            </a:pPr>
            <a:r>
              <a:rPr lang="ar-JO" sz="1400" dirty="0" smtClean="0">
                <a:latin typeface="Alexandria" pitchFamily="2" charset="-78"/>
                <a:cs typeface="Alexandria" pitchFamily="2" charset="-78"/>
              </a:rPr>
              <a:t>- اعتماد </a:t>
            </a:r>
            <a:r>
              <a:rPr lang="ar-JO" sz="1400" dirty="0">
                <a:latin typeface="Alexandria" pitchFamily="2" charset="-78"/>
                <a:cs typeface="Alexandria" pitchFamily="2" charset="-78"/>
              </a:rPr>
              <a:t>الضوابط المالية والمحاسبية </a:t>
            </a:r>
            <a:r>
              <a:rPr lang="ar-JO" sz="1400" dirty="0" smtClean="0">
                <a:latin typeface="Alexandria" pitchFamily="2" charset="-78"/>
                <a:cs typeface="Alexandria" pitchFamily="2" charset="-78"/>
              </a:rPr>
              <a:t>الخاصة بالنظام</a:t>
            </a:r>
          </a:p>
          <a:p>
            <a:pPr marL="0" indent="0" algn="r">
              <a:lnSpc>
                <a:spcPct val="210000"/>
              </a:lnSpc>
              <a:buNone/>
            </a:pPr>
            <a:r>
              <a:rPr lang="ar-JO" sz="1400" dirty="0">
                <a:latin typeface="Alexandria" pitchFamily="2" charset="-78"/>
                <a:cs typeface="Alexandria" pitchFamily="2" charset="-78"/>
              </a:rPr>
              <a:t>-اعتماد الرسوم والتعرفة المتعلقة بالنظام</a:t>
            </a:r>
          </a:p>
          <a:p>
            <a:pPr marL="0" indent="0" algn="r">
              <a:lnSpc>
                <a:spcPct val="210000"/>
              </a:lnSpc>
              <a:buNone/>
            </a:pPr>
            <a:endParaRPr lang="ar-JO" sz="1400" dirty="0" smtClean="0">
              <a:latin typeface="Alexandria" pitchFamily="2" charset="-78"/>
              <a:cs typeface="Alexandria" pitchFamily="2" charset="-78"/>
            </a:endParaRPr>
          </a:p>
          <a:p>
            <a:pPr marL="0" indent="0" algn="r">
              <a:lnSpc>
                <a:spcPct val="21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7"/>
            <a:ext cx="1445342" cy="803902"/>
          </a:xfrm>
          <a:prstGeom prst="rect">
            <a:avLst/>
          </a:prstGeom>
        </p:spPr>
      </p:pic>
    </p:spTree>
    <p:extLst>
      <p:ext uri="{BB962C8B-B14F-4D97-AF65-F5344CB8AC3E}">
        <p14:creationId xmlns:p14="http://schemas.microsoft.com/office/powerpoint/2010/main" val="2285030486"/>
      </p:ext>
    </p:extLst>
  </p:cSld>
  <p:clrMapOvr>
    <a:masterClrMapping/>
  </p:clrMapOvr>
  <mc:AlternateContent xmlns:mc="http://schemas.openxmlformats.org/markup-compatibility/2006" xmlns:p14="http://schemas.microsoft.com/office/powerpoint/2010/main">
    <mc:Choice Requires="p14">
      <p:transition spd="slow" p14:dur="2000" advTm="129109"/>
    </mc:Choice>
    <mc:Fallback xmlns="">
      <p:transition spd="slow" advTm="12910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1800" dirty="0">
                <a:solidFill>
                  <a:srgbClr val="00B0F0"/>
                </a:solidFill>
                <a:latin typeface="Alexandria Black" pitchFamily="2" charset="-78"/>
                <a:cs typeface="Alexandria Black" pitchFamily="2" charset="-78"/>
              </a:rPr>
              <a:t>اولا" : اتفاقية نظام ربط أنظمة المدفوعات بين دول مجلس التعاون لدول الخليج العربية</a:t>
            </a:r>
            <a:endParaRPr lang="en-US" sz="18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530930"/>
          </a:xfrm>
        </p:spPr>
        <p:txBody>
          <a:bodyPr>
            <a:normAutofit/>
          </a:bodyPr>
          <a:lstStyle/>
          <a:p>
            <a:pPr marL="0" indent="0" algn="r">
              <a:lnSpc>
                <a:spcPct val="200000"/>
              </a:lnSpc>
              <a:buNone/>
            </a:pPr>
            <a:r>
              <a:rPr lang="ar-JO" sz="1400" dirty="0" smtClean="0">
                <a:latin typeface="Alexandria" pitchFamily="2" charset="-78"/>
                <a:cs typeface="Alexandria" pitchFamily="2" charset="-78"/>
              </a:rPr>
              <a:t>-تحديد </a:t>
            </a:r>
            <a:r>
              <a:rPr lang="ar-JO" sz="1400" dirty="0">
                <a:latin typeface="Alexandria" pitchFamily="2" charset="-78"/>
                <a:cs typeface="Alexandria" pitchFamily="2" charset="-78"/>
              </a:rPr>
              <a:t>ووضع السياسات والقواعد التنظيمية والتشغيلية العمليات النسوية والمقاصة</a:t>
            </a:r>
          </a:p>
          <a:p>
            <a:pPr marL="0" indent="0" algn="r">
              <a:lnSpc>
                <a:spcPct val="200000"/>
              </a:lnSpc>
              <a:buNone/>
            </a:pPr>
            <a:r>
              <a:rPr lang="ar-JO" sz="1400" dirty="0" smtClean="0">
                <a:latin typeface="Alexandria" pitchFamily="2" charset="-78"/>
                <a:cs typeface="Alexandria" pitchFamily="2" charset="-78"/>
              </a:rPr>
              <a:t>-اعتماد </a:t>
            </a:r>
            <a:r>
              <a:rPr lang="ar-JO" sz="1400" dirty="0">
                <a:latin typeface="Alexandria" pitchFamily="2" charset="-78"/>
                <a:cs typeface="Alexandria" pitchFamily="2" charset="-78"/>
              </a:rPr>
              <a:t>السياسات والقواعد اللازمة لتحديد نهاية ونفاذ عمليات الدفع والتسوية والمقاصة.</a:t>
            </a:r>
          </a:p>
          <a:p>
            <a:pPr marL="0" indent="0" algn="r">
              <a:lnSpc>
                <a:spcPct val="200000"/>
              </a:lnSpc>
              <a:buNone/>
            </a:pPr>
            <a:r>
              <a:rPr lang="ar-JO" sz="1400" dirty="0" smtClean="0">
                <a:latin typeface="Alexandria" pitchFamily="2" charset="-78"/>
                <a:cs typeface="Alexandria" pitchFamily="2" charset="-78"/>
              </a:rPr>
              <a:t>-إنشاء </a:t>
            </a:r>
            <a:r>
              <a:rPr lang="ar-JO" sz="1400" dirty="0">
                <a:latin typeface="Alexandria" pitchFamily="2" charset="-78"/>
                <a:cs typeface="Alexandria" pitchFamily="2" charset="-78"/>
              </a:rPr>
              <a:t>اللجان الرقابية والإشراقية والتنفيذية وتحديد اختصاصاتها ومهامها ومسؤولياتها.</a:t>
            </a:r>
          </a:p>
          <a:p>
            <a:pPr marL="0" indent="0" algn="r">
              <a:lnSpc>
                <a:spcPct val="200000"/>
              </a:lnSpc>
              <a:buNone/>
            </a:pPr>
            <a:r>
              <a:rPr lang="ar-JO" sz="1400" dirty="0" smtClean="0">
                <a:latin typeface="Alexandria" pitchFamily="2" charset="-78"/>
                <a:cs typeface="Alexandria" pitchFamily="2" charset="-78"/>
              </a:rPr>
              <a:t>-اعتماد </a:t>
            </a:r>
            <a:r>
              <a:rPr lang="ar-JO" sz="1400" dirty="0">
                <a:latin typeface="Alexandria" pitchFamily="2" charset="-78"/>
                <a:cs typeface="Alexandria" pitchFamily="2" charset="-78"/>
              </a:rPr>
              <a:t>القواعد والشروط والضوابط الخاصة بالمشاركة في النظام</a:t>
            </a:r>
          </a:p>
          <a:p>
            <a:pPr marL="0" indent="0" algn="r">
              <a:lnSpc>
                <a:spcPct val="200000"/>
              </a:lnSpc>
              <a:buNone/>
            </a:pPr>
            <a:r>
              <a:rPr lang="ar-JO" sz="1400" dirty="0" smtClean="0">
                <a:latin typeface="Alexandria" pitchFamily="2" charset="-78"/>
                <a:cs typeface="Alexandria" pitchFamily="2" charset="-78"/>
              </a:rPr>
              <a:t>-العمل </a:t>
            </a:r>
            <a:r>
              <a:rPr lang="ar-JO" sz="1400" dirty="0">
                <a:latin typeface="Alexandria" pitchFamily="2" charset="-78"/>
                <a:cs typeface="Alexandria" pitchFamily="2" charset="-78"/>
              </a:rPr>
              <a:t>على تطوير القواعد واللوائح المنعا متعلقة بنظم المدفوعات الخليجية.</a:t>
            </a:r>
          </a:p>
          <a:p>
            <a:pPr marL="0" indent="0" algn="r">
              <a:lnSpc>
                <a:spcPct val="20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الموافقة </a:t>
            </a:r>
            <a:r>
              <a:rPr lang="ar-JO" sz="1400" dirty="0">
                <a:latin typeface="Alexandria" pitchFamily="2" charset="-78"/>
                <a:cs typeface="Alexandria" pitchFamily="2" charset="-78"/>
              </a:rPr>
              <a:t>على ربط النظام بنظم </a:t>
            </a:r>
            <a:r>
              <a:rPr lang="ar-JO" sz="1400" dirty="0" smtClean="0">
                <a:latin typeface="Alexandria" pitchFamily="2" charset="-78"/>
                <a:cs typeface="Alexandria" pitchFamily="2" charset="-78"/>
              </a:rPr>
              <a:t>اقليمية ودولية </a:t>
            </a:r>
            <a:r>
              <a:rPr lang="ar-JO" sz="1400" dirty="0">
                <a:latin typeface="Alexandria" pitchFamily="2" charset="-78"/>
                <a:cs typeface="Alexandria" pitchFamily="2" charset="-78"/>
              </a:rPr>
              <a:t>مشابهة</a:t>
            </a:r>
          </a:p>
          <a:p>
            <a:pPr marL="0" indent="0" algn="r">
              <a:lnSpc>
                <a:spcPct val="200000"/>
              </a:lnSpc>
              <a:buNone/>
            </a:pPr>
            <a:r>
              <a:rPr lang="ar-JO" sz="1400" dirty="0" smtClean="0">
                <a:latin typeface="Alexandria" pitchFamily="2" charset="-78"/>
                <a:cs typeface="Alexandria" pitchFamily="2" charset="-78"/>
              </a:rPr>
              <a:t>-وضع </a:t>
            </a:r>
            <a:r>
              <a:rPr lang="ar-JO" sz="1400" dirty="0">
                <a:latin typeface="Alexandria" pitchFamily="2" charset="-78"/>
                <a:cs typeface="Alexandria" pitchFamily="2" charset="-78"/>
              </a:rPr>
              <a:t>نظام عمل </a:t>
            </a:r>
            <a:r>
              <a:rPr lang="ar-JO" sz="1400" dirty="0" smtClean="0">
                <a:latin typeface="Alexandria" pitchFamily="2" charset="-78"/>
                <a:cs typeface="Alexandria" pitchFamily="2" charset="-78"/>
              </a:rPr>
              <a:t>لجنة المحافظين.</a:t>
            </a:r>
          </a:p>
          <a:p>
            <a:pPr marL="0" indent="0" algn="r">
              <a:lnSpc>
                <a:spcPct val="200000"/>
              </a:lnSpc>
              <a:buNone/>
            </a:pPr>
            <a:r>
              <a:rPr lang="ar-JO" sz="1400" dirty="0" smtClean="0">
                <a:latin typeface="Alexandria" pitchFamily="2" charset="-78"/>
                <a:cs typeface="Alexandria" pitchFamily="2" charset="-78"/>
              </a:rPr>
              <a:t>-اعتماد </a:t>
            </a:r>
            <a:r>
              <a:rPr lang="ar-JO" sz="1400" dirty="0">
                <a:latin typeface="Alexandria" pitchFamily="2" charset="-78"/>
                <a:cs typeface="Alexandria" pitchFamily="2" charset="-78"/>
              </a:rPr>
              <a:t>الشروط والقواعد والضوابط اللازمة المتعلقة </a:t>
            </a:r>
            <a:r>
              <a:rPr lang="ar-JO" sz="1400" dirty="0" smtClean="0">
                <a:latin typeface="Alexandria" pitchFamily="2" charset="-78"/>
                <a:cs typeface="Alexandria" pitchFamily="2" charset="-78"/>
              </a:rPr>
              <a:t>بتعليق </a:t>
            </a:r>
            <a:r>
              <a:rPr lang="ar-JO" sz="1400" dirty="0">
                <a:latin typeface="Alexandria" pitchFamily="2" charset="-78"/>
                <a:cs typeface="Alexandria" pitchFamily="2" charset="-78"/>
              </a:rPr>
              <a:t>وتعذر المشاركين في النظام. </a:t>
            </a:r>
          </a:p>
        </p:txBody>
      </p:sp>
      <p:pic>
        <p:nvPicPr>
          <p:cNvPr id="4" name="Picture 3"/>
          <p:cNvPicPr>
            <a:picLocks noChangeAspect="1"/>
          </p:cNvPicPr>
          <p:nvPr/>
        </p:nvPicPr>
        <p:blipFill>
          <a:blip r:embed="rId2"/>
          <a:stretch>
            <a:fillRect/>
          </a:stretch>
        </p:blipFill>
        <p:spPr>
          <a:xfrm>
            <a:off x="0" y="0"/>
            <a:ext cx="1538514" cy="957943"/>
          </a:xfrm>
          <a:prstGeom prst="rect">
            <a:avLst/>
          </a:prstGeom>
        </p:spPr>
      </p:pic>
    </p:spTree>
    <p:extLst>
      <p:ext uri="{BB962C8B-B14F-4D97-AF65-F5344CB8AC3E}">
        <p14:creationId xmlns:p14="http://schemas.microsoft.com/office/powerpoint/2010/main" val="3456679663"/>
      </p:ext>
    </p:extLst>
  </p:cSld>
  <p:clrMapOvr>
    <a:masterClrMapping/>
  </p:clrMapOvr>
  <mc:AlternateContent xmlns:mc="http://schemas.openxmlformats.org/markup-compatibility/2006" xmlns:p14="http://schemas.microsoft.com/office/powerpoint/2010/main">
    <mc:Choice Requires="p14">
      <p:transition spd="slow" p14:dur="2000" advTm="111558"/>
    </mc:Choice>
    <mc:Fallback xmlns="">
      <p:transition spd="slow" advTm="11155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688"/>
            <a:ext cx="10515600" cy="4724626"/>
          </a:xfrm>
        </p:spPr>
        <p:txBody>
          <a:bodyPr>
            <a:noAutofit/>
          </a:bodyPr>
          <a:lstStyle/>
          <a:p>
            <a:pPr marL="0" indent="0" algn="r">
              <a:lnSpc>
                <a:spcPct val="200000"/>
              </a:lnSpc>
              <a:buNone/>
            </a:pPr>
            <a:r>
              <a:rPr lang="ar-JO" sz="1600" dirty="0" smtClean="0">
                <a:solidFill>
                  <a:srgbClr val="FFC000"/>
                </a:solidFill>
                <a:latin typeface="Alexandria" pitchFamily="2" charset="-78"/>
                <a:cs typeface="Alexandria" pitchFamily="2" charset="-78"/>
              </a:rPr>
              <a:t>المادة ( 5 )</a:t>
            </a:r>
          </a:p>
          <a:p>
            <a:pPr marL="0" indent="0" algn="r">
              <a:lnSpc>
                <a:spcPct val="200000"/>
              </a:lnSpc>
              <a:buNone/>
            </a:pPr>
            <a:r>
              <a:rPr lang="ar-JO" sz="1400" dirty="0" smtClean="0">
                <a:latin typeface="Alexandria" pitchFamily="2" charset="-78"/>
                <a:cs typeface="Alexandria" pitchFamily="2" charset="-78"/>
              </a:rPr>
              <a:t>مهام و صلاحيات البنوك المركزية</a:t>
            </a:r>
          </a:p>
          <a:p>
            <a:pPr marL="0" indent="0" algn="r">
              <a:lnSpc>
                <a:spcPct val="200000"/>
              </a:lnSpc>
              <a:buNone/>
            </a:pPr>
            <a:r>
              <a:rPr lang="ar-JO" sz="1400" dirty="0">
                <a:latin typeface="Alexandria" pitchFamily="2" charset="-78"/>
                <a:cs typeface="Alexandria" pitchFamily="2" charset="-78"/>
              </a:rPr>
              <a:t>في سبيل تحقيق أهداف هذه </a:t>
            </a:r>
            <a:r>
              <a:rPr lang="ar-JO" sz="1400" dirty="0" smtClean="0">
                <a:latin typeface="Alexandria" pitchFamily="2" charset="-78"/>
                <a:cs typeface="Alexandria" pitchFamily="2" charset="-78"/>
              </a:rPr>
              <a:t>الاتفاقية </a:t>
            </a:r>
            <a:r>
              <a:rPr lang="ar-JO" sz="1400" dirty="0">
                <a:latin typeface="Alexandria" pitchFamily="2" charset="-78"/>
                <a:cs typeface="Alexandria" pitchFamily="2" charset="-78"/>
              </a:rPr>
              <a:t>تكون للبنوك المركزية المهام والصلاحيات الآتية</a:t>
            </a:r>
            <a:r>
              <a:rPr lang="ar-JO" sz="1400" dirty="0" smtClean="0">
                <a:latin typeface="Alexandria" pitchFamily="2" charset="-78"/>
                <a:cs typeface="Alexandria" pitchFamily="2" charset="-78"/>
              </a:rPr>
              <a:t>:</a:t>
            </a:r>
          </a:p>
          <a:p>
            <a:pPr marL="0" indent="0" algn="r">
              <a:lnSpc>
                <a:spcPct val="200000"/>
              </a:lnSpc>
              <a:buNone/>
            </a:pPr>
            <a:r>
              <a:rPr lang="ar-JO" sz="1400" dirty="0" smtClean="0">
                <a:latin typeface="Alexandria" pitchFamily="2" charset="-78"/>
                <a:cs typeface="Alexandria" pitchFamily="2" charset="-78"/>
              </a:rPr>
              <a:t>-تأسيس </a:t>
            </a:r>
            <a:r>
              <a:rPr lang="ar-JO" sz="1400" dirty="0">
                <a:latin typeface="Alexandria" pitchFamily="2" charset="-78"/>
                <a:cs typeface="Alexandria" pitchFamily="2" charset="-78"/>
              </a:rPr>
              <a:t>وتملك وتعيين الشركات لإدارة وتشغيل النظام وفقا للضوابط التي تعتمدها لجنة المحافظين</a:t>
            </a:r>
          </a:p>
          <a:p>
            <a:pPr marL="0" indent="0" algn="r">
              <a:lnSpc>
                <a:spcPct val="200000"/>
              </a:lnSpc>
              <a:buNone/>
            </a:pPr>
            <a:r>
              <a:rPr lang="ar-JO" sz="1400" dirty="0" smtClean="0">
                <a:latin typeface="Alexandria" pitchFamily="2" charset="-78"/>
                <a:cs typeface="Alexandria" pitchFamily="2" charset="-78"/>
              </a:rPr>
              <a:t>-المشاركة </a:t>
            </a:r>
            <a:r>
              <a:rPr lang="ar-JO" sz="1400" dirty="0">
                <a:latin typeface="Alexandria" pitchFamily="2" charset="-78"/>
                <a:cs typeface="Alexandria" pitchFamily="2" charset="-78"/>
              </a:rPr>
              <a:t>في النظام وفقاً للشروط والقواعد والضوابط المعتمدة</a:t>
            </a:r>
          </a:p>
          <a:p>
            <a:pPr marL="0" indent="0" algn="r">
              <a:lnSpc>
                <a:spcPct val="200000"/>
              </a:lnSpc>
              <a:buNone/>
            </a:pPr>
            <a:r>
              <a:rPr lang="ar-JO" sz="1400" dirty="0" smtClean="0">
                <a:latin typeface="Alexandria" pitchFamily="2" charset="-78"/>
                <a:cs typeface="Alexandria" pitchFamily="2" charset="-78"/>
              </a:rPr>
              <a:t>-العمل </a:t>
            </a:r>
            <a:r>
              <a:rPr lang="ar-JO" sz="1400" dirty="0">
                <a:latin typeface="Alexandria" pitchFamily="2" charset="-78"/>
                <a:cs typeface="Alexandria" pitchFamily="2" charset="-78"/>
              </a:rPr>
              <a:t>على تطوير نظم المدفوعات على نحو يواكب أحدث الوسائل والممارسات المتبعة وضمان تشغيل واستمرارية عمل النظام والخدمات المتعلقة به وفقا للشروط والقواعد والضوابط المعتمدة. بما في ذلك إيجاد طرق بديلة لضمان ذلك في حال فشل المشغل أو عدم تقديم الخدمة، وفقاً  </a:t>
            </a:r>
            <a:r>
              <a:rPr lang="ar-JO" sz="1400" dirty="0" smtClean="0">
                <a:latin typeface="Alexandria" pitchFamily="2" charset="-78"/>
                <a:cs typeface="Alexandria" pitchFamily="2" charset="-78"/>
              </a:rPr>
              <a:t>للقواعد </a:t>
            </a:r>
            <a:r>
              <a:rPr lang="ar-JO" sz="1400" dirty="0">
                <a:latin typeface="Alexandria" pitchFamily="2" charset="-78"/>
                <a:cs typeface="Alexandria" pitchFamily="2" charset="-78"/>
              </a:rPr>
              <a:t>والإجراءات ذات الصلة اللازمة لتحقيق ذلك.</a:t>
            </a:r>
            <a:endParaRPr lang="ar-JO" sz="1400" dirty="0" smtClean="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sp>
        <p:nvSpPr>
          <p:cNvPr id="2" name="Title 1"/>
          <p:cNvSpPr>
            <a:spLocks noGrp="1"/>
          </p:cNvSpPr>
          <p:nvPr>
            <p:ph type="title"/>
          </p:nvPr>
        </p:nvSpPr>
        <p:spPr/>
        <p:txBody>
          <a:bodyPr>
            <a:normAutofit/>
          </a:bodyPr>
          <a:lstStyle/>
          <a:p>
            <a:pPr algn="ctr">
              <a:lnSpc>
                <a:spcPct val="150000"/>
              </a:lnSpc>
            </a:pPr>
            <a:r>
              <a:rPr lang="ar-JO" sz="1800" dirty="0">
                <a:solidFill>
                  <a:srgbClr val="00B0F0"/>
                </a:solidFill>
                <a:latin typeface="Alexandria Black" pitchFamily="2" charset="-78"/>
                <a:cs typeface="Alexandria Black" pitchFamily="2" charset="-78"/>
              </a:rPr>
              <a:t>اولا" : اتفاقية نظام ربط أنظمة المدفوعات بين دول مجلس التعاون لدول الخليج العربية</a:t>
            </a:r>
            <a:endParaRPr lang="en-US" sz="1800" dirty="0">
              <a:solidFill>
                <a:srgbClr val="00B0F0"/>
              </a:solidFill>
            </a:endParaRPr>
          </a:p>
        </p:txBody>
      </p:sp>
      <p:pic>
        <p:nvPicPr>
          <p:cNvPr id="4" name="Picture 3"/>
          <p:cNvPicPr>
            <a:picLocks noChangeAspect="1"/>
          </p:cNvPicPr>
          <p:nvPr/>
        </p:nvPicPr>
        <p:blipFill>
          <a:blip r:embed="rId2"/>
          <a:stretch>
            <a:fillRect/>
          </a:stretch>
        </p:blipFill>
        <p:spPr>
          <a:xfrm>
            <a:off x="-52948" y="0"/>
            <a:ext cx="1557283" cy="943429"/>
          </a:xfrm>
          <a:prstGeom prst="rect">
            <a:avLst/>
          </a:prstGeom>
        </p:spPr>
      </p:pic>
    </p:spTree>
    <p:extLst>
      <p:ext uri="{BB962C8B-B14F-4D97-AF65-F5344CB8AC3E}">
        <p14:creationId xmlns:p14="http://schemas.microsoft.com/office/powerpoint/2010/main" val="1905928036"/>
      </p:ext>
    </p:extLst>
  </p:cSld>
  <p:clrMapOvr>
    <a:masterClrMapping/>
  </p:clrMapOvr>
  <mc:AlternateContent xmlns:mc="http://schemas.openxmlformats.org/markup-compatibility/2006" xmlns:p14="http://schemas.microsoft.com/office/powerpoint/2010/main">
    <mc:Choice Requires="p14">
      <p:transition spd="slow" p14:dur="2000" advTm="115903"/>
    </mc:Choice>
    <mc:Fallback xmlns="">
      <p:transition spd="slow" advTm="11590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1800" dirty="0">
                <a:solidFill>
                  <a:srgbClr val="00B0F0"/>
                </a:solidFill>
                <a:latin typeface="Alexandria Black" pitchFamily="2" charset="-78"/>
                <a:cs typeface="Alexandria Black" pitchFamily="2" charset="-78"/>
              </a:rPr>
              <a:t>اولا" : اتفاقية نظام ربط أنظمة المدفوعات بين دول مجلس التعاون لدول الخليج العربية</a:t>
            </a:r>
            <a:endParaRPr lang="en-US" sz="1800" dirty="0">
              <a:solidFill>
                <a:srgbClr val="00B0F0"/>
              </a:solidFill>
            </a:endParaRPr>
          </a:p>
        </p:txBody>
      </p:sp>
      <p:sp>
        <p:nvSpPr>
          <p:cNvPr id="3" name="Content Placeholder 2"/>
          <p:cNvSpPr>
            <a:spLocks noGrp="1"/>
          </p:cNvSpPr>
          <p:nvPr>
            <p:ph idx="1"/>
          </p:nvPr>
        </p:nvSpPr>
        <p:spPr>
          <a:xfrm>
            <a:off x="838200" y="1553030"/>
            <a:ext cx="10515600" cy="4992914"/>
          </a:xfrm>
        </p:spPr>
        <p:txBody>
          <a:bodyPr>
            <a:normAutofit/>
          </a:bodyPr>
          <a:lstStyle/>
          <a:p>
            <a:pPr marL="0" indent="0" algn="r">
              <a:lnSpc>
                <a:spcPct val="150000"/>
              </a:lnSpc>
              <a:buNone/>
            </a:pPr>
            <a:r>
              <a:rPr lang="ar-JO" sz="1400" dirty="0" smtClean="0">
                <a:latin typeface="Alexandria" pitchFamily="2" charset="-78"/>
                <a:cs typeface="Alexandria" pitchFamily="2" charset="-78"/>
              </a:rPr>
              <a:t>-اعتماد </a:t>
            </a:r>
            <a:r>
              <a:rPr lang="ar-JO" sz="1400" dirty="0">
                <a:latin typeface="Alexandria" pitchFamily="2" charset="-78"/>
                <a:cs typeface="Alexandria" pitchFamily="2" charset="-78"/>
              </a:rPr>
              <a:t>قيمة الصرف بين عملات دول المجلس وغيرها من العملات للتعاملات في النظام</a:t>
            </a:r>
            <a:r>
              <a:rPr lang="ar-JO" sz="1400" dirty="0" smtClean="0">
                <a:latin typeface="Alexandria" pitchFamily="2" charset="-78"/>
                <a:cs typeface="Alexandria" pitchFamily="2" charset="-78"/>
              </a:rPr>
              <a:t>.</a:t>
            </a:r>
          </a:p>
          <a:p>
            <a:pPr marL="0" indent="0" algn="r">
              <a:lnSpc>
                <a:spcPct val="150000"/>
              </a:lnSpc>
              <a:buNone/>
            </a:pPr>
            <a:r>
              <a:rPr lang="ar-JO" sz="1400" dirty="0" smtClean="0">
                <a:latin typeface="Alexandria" pitchFamily="2" charset="-78"/>
                <a:cs typeface="Alexandria" pitchFamily="2" charset="-78"/>
              </a:rPr>
              <a:t>-إدارة </a:t>
            </a:r>
            <a:r>
              <a:rPr lang="ar-JO" sz="1400" dirty="0">
                <a:latin typeface="Alexandria" pitchFamily="2" charset="-78"/>
                <a:cs typeface="Alexandria" pitchFamily="2" charset="-78"/>
              </a:rPr>
              <a:t>السيولة والضمانات المالية بما يخدم عمل النظام وضمان استمرارية عمله وفقا </a:t>
            </a:r>
            <a:r>
              <a:rPr lang="ar-JO" sz="1400" dirty="0" smtClean="0">
                <a:latin typeface="Alexandria" pitchFamily="2" charset="-78"/>
                <a:cs typeface="Alexandria" pitchFamily="2" charset="-78"/>
              </a:rPr>
              <a:t>الشروط </a:t>
            </a:r>
            <a:r>
              <a:rPr lang="ar-JO" sz="1400" dirty="0">
                <a:latin typeface="Alexandria" pitchFamily="2" charset="-78"/>
                <a:cs typeface="Alexandria" pitchFamily="2" charset="-78"/>
              </a:rPr>
              <a:t>والقواعد والضوابط المعتمدة من لجنة المحافظين</a:t>
            </a:r>
            <a:r>
              <a:rPr lang="ar-JO" sz="1400" dirty="0" smtClean="0">
                <a:latin typeface="Alexandria" pitchFamily="2" charset="-78"/>
                <a:cs typeface="Alexandria" pitchFamily="2" charset="-78"/>
              </a:rPr>
              <a:t>.</a:t>
            </a:r>
          </a:p>
          <a:p>
            <a:pPr marL="0" indent="0" algn="r">
              <a:lnSpc>
                <a:spcPct val="150000"/>
              </a:lnSpc>
              <a:buNone/>
            </a:pPr>
            <a:r>
              <a:rPr lang="ar-JO" sz="1400" dirty="0" smtClean="0">
                <a:latin typeface="Alexandria" pitchFamily="2" charset="-78"/>
                <a:cs typeface="Alexandria" pitchFamily="2" charset="-78"/>
              </a:rPr>
              <a:t>-وضع </a:t>
            </a:r>
            <a:r>
              <a:rPr lang="ar-JO" sz="1400" dirty="0">
                <a:latin typeface="Alexandria" pitchFamily="2" charset="-78"/>
                <a:cs typeface="Alexandria" pitchFamily="2" charset="-78"/>
              </a:rPr>
              <a:t>الآليات اللازمة التي من شأنها توفير الحماية المناسبة </a:t>
            </a:r>
            <a:r>
              <a:rPr lang="ar-JO" sz="1400" dirty="0" smtClean="0">
                <a:latin typeface="Alexandria" pitchFamily="2" charset="-78"/>
                <a:cs typeface="Alexandria" pitchFamily="2" charset="-78"/>
              </a:rPr>
              <a:t>و تسوية </a:t>
            </a:r>
            <a:r>
              <a:rPr lang="ar-JO" sz="1400" dirty="0">
                <a:latin typeface="Alexandria" pitchFamily="2" charset="-78"/>
                <a:cs typeface="Alexandria" pitchFamily="2" charset="-78"/>
              </a:rPr>
              <a:t>التعاملات العابرة للحدود ومن ضمنها إنشاء صندوق الضمان </a:t>
            </a:r>
            <a:r>
              <a:rPr lang="ar-JO" sz="1400" dirty="0" smtClean="0">
                <a:latin typeface="Alexandria" pitchFamily="2" charset="-78"/>
                <a:cs typeface="Alexandria" pitchFamily="2" charset="-78"/>
              </a:rPr>
              <a:t>لهذه التسويات</a:t>
            </a:r>
          </a:p>
          <a:p>
            <a:pPr marL="0" indent="0" algn="r">
              <a:lnSpc>
                <a:spcPct val="150000"/>
              </a:lnSpc>
              <a:buNone/>
            </a:pPr>
            <a:r>
              <a:rPr lang="ar-JO" sz="1400" dirty="0" smtClean="0">
                <a:latin typeface="Alexandria" pitchFamily="2" charset="-78"/>
                <a:cs typeface="Alexandria" pitchFamily="2" charset="-78"/>
              </a:rPr>
              <a:t> -تنفيذ </a:t>
            </a:r>
            <a:r>
              <a:rPr lang="ar-JO" sz="1400" dirty="0">
                <a:latin typeface="Alexandria" pitchFamily="2" charset="-78"/>
                <a:cs typeface="Alexandria" pitchFamily="2" charset="-78"/>
              </a:rPr>
              <a:t>أوامر الدفع المقبولة الخاصة بالمشارك وفقاً للشروط </a:t>
            </a:r>
            <a:r>
              <a:rPr lang="ar-JO" sz="1400" dirty="0" smtClean="0">
                <a:latin typeface="Alexandria" pitchFamily="2" charset="-78"/>
                <a:cs typeface="Alexandria" pitchFamily="2" charset="-78"/>
              </a:rPr>
              <a:t>و القواعد و الضوابط المعتمدة </a:t>
            </a:r>
            <a:r>
              <a:rPr lang="ar-JO" sz="1400" dirty="0">
                <a:latin typeface="Alexandria" pitchFamily="2" charset="-78"/>
                <a:cs typeface="Alexandria" pitchFamily="2" charset="-78"/>
              </a:rPr>
              <a:t>من </a:t>
            </a:r>
            <a:r>
              <a:rPr lang="ar-JO" sz="1400" dirty="0" smtClean="0">
                <a:latin typeface="Alexandria" pitchFamily="2" charset="-78"/>
                <a:cs typeface="Alexandria" pitchFamily="2" charset="-78"/>
              </a:rPr>
              <a:t>لجنة المحافظين</a:t>
            </a:r>
          </a:p>
          <a:p>
            <a:pPr marL="0" indent="0" algn="r">
              <a:lnSpc>
                <a:spcPct val="150000"/>
              </a:lnSpc>
              <a:buNone/>
            </a:pPr>
            <a:r>
              <a:rPr lang="ar-JO" sz="1400" dirty="0" smtClean="0">
                <a:latin typeface="Alexandria" pitchFamily="2" charset="-78"/>
                <a:cs typeface="Alexandria" pitchFamily="2" charset="-78"/>
              </a:rPr>
              <a:t>-تحديد </a:t>
            </a:r>
            <a:r>
              <a:rPr lang="ar-JO" sz="1400" dirty="0">
                <a:latin typeface="Alexandria" pitchFamily="2" charset="-78"/>
                <a:cs typeface="Alexandria" pitchFamily="2" charset="-78"/>
              </a:rPr>
              <a:t>شروط المشاركين المحليين في </a:t>
            </a:r>
            <a:r>
              <a:rPr lang="ar-JO" sz="1400" dirty="0" smtClean="0">
                <a:latin typeface="Alexandria" pitchFamily="2" charset="-78"/>
                <a:cs typeface="Alexandria" pitchFamily="2" charset="-78"/>
              </a:rPr>
              <a:t>النظام</a:t>
            </a:r>
          </a:p>
          <a:p>
            <a:pPr marL="0" indent="0" algn="r">
              <a:lnSpc>
                <a:spcPct val="150000"/>
              </a:lnSpc>
              <a:buNone/>
            </a:pPr>
            <a:r>
              <a:rPr lang="ar-JO" sz="1400" dirty="0" smtClean="0">
                <a:latin typeface="Alexandria" pitchFamily="2" charset="-78"/>
                <a:cs typeface="Alexandria" pitchFamily="2" charset="-78"/>
              </a:rPr>
              <a:t>-اشعار </a:t>
            </a:r>
            <a:r>
              <a:rPr lang="ar-JO" sz="1400" dirty="0">
                <a:latin typeface="Alexandria" pitchFamily="2" charset="-78"/>
                <a:cs typeface="Alexandria" pitchFamily="2" charset="-78"/>
              </a:rPr>
              <a:t>المشغل مباشرة في حال تعذر أي مشارك وفقا الشروط والضوابط والقواعد </a:t>
            </a:r>
            <a:r>
              <a:rPr lang="ar-JO" sz="1400" dirty="0" smtClean="0">
                <a:latin typeface="Alexandria" pitchFamily="2" charset="-78"/>
                <a:cs typeface="Alexandria" pitchFamily="2" charset="-78"/>
              </a:rPr>
              <a:t>الخاصة </a:t>
            </a:r>
            <a:r>
              <a:rPr lang="ar-JO" sz="1400" dirty="0">
                <a:latin typeface="Alexandria" pitchFamily="2" charset="-78"/>
                <a:cs typeface="Alexandria" pitchFamily="2" charset="-78"/>
              </a:rPr>
              <a:t>بالتعثر المعتمدة من لجنة </a:t>
            </a:r>
            <a:r>
              <a:rPr lang="ar-JO" sz="1400" dirty="0" smtClean="0">
                <a:latin typeface="Alexandria" pitchFamily="2" charset="-78"/>
                <a:cs typeface="Alexandria" pitchFamily="2" charset="-78"/>
              </a:rPr>
              <a:t>المحافظين.</a:t>
            </a:r>
          </a:p>
          <a:p>
            <a:pPr marL="0" indent="0" algn="r">
              <a:lnSpc>
                <a:spcPct val="150000"/>
              </a:lnSpc>
              <a:buNone/>
            </a:pPr>
            <a:r>
              <a:rPr lang="ar-JO" sz="1400" dirty="0" smtClean="0">
                <a:latin typeface="Alexandria" pitchFamily="2" charset="-78"/>
                <a:cs typeface="Alexandria" pitchFamily="2" charset="-78"/>
              </a:rPr>
              <a:t>-وضع </a:t>
            </a:r>
            <a:r>
              <a:rPr lang="ar-JO" sz="1400" dirty="0">
                <a:latin typeface="Alexandria" pitchFamily="2" charset="-78"/>
                <a:cs typeface="Alexandria" pitchFamily="2" charset="-78"/>
              </a:rPr>
              <a:t>الاستراتيجيات اللازمة </a:t>
            </a:r>
            <a:r>
              <a:rPr lang="ar-JO" sz="1400" dirty="0" smtClean="0">
                <a:latin typeface="Alexandria" pitchFamily="2" charset="-78"/>
                <a:cs typeface="Alexandria" pitchFamily="2" charset="-78"/>
              </a:rPr>
              <a:t>لتلافي المخاطر </a:t>
            </a:r>
            <a:r>
              <a:rPr lang="ar-JO" sz="1400" dirty="0">
                <a:latin typeface="Alexandria" pitchFamily="2" charset="-78"/>
                <a:cs typeface="Alexandria" pitchFamily="2" charset="-78"/>
              </a:rPr>
              <a:t>بأشكالها </a:t>
            </a:r>
            <a:r>
              <a:rPr lang="ar-JO" sz="1400" dirty="0" smtClean="0">
                <a:latin typeface="Alexandria" pitchFamily="2" charset="-78"/>
                <a:cs typeface="Alexandria" pitchFamily="2" charset="-78"/>
              </a:rPr>
              <a:t>المختلفة و ذلك وفقا لافضل الممارسات الدولية</a:t>
            </a:r>
          </a:p>
          <a:p>
            <a:pPr marL="0" indent="0" algn="r">
              <a:lnSpc>
                <a:spcPct val="150000"/>
              </a:lnSpc>
              <a:buNone/>
            </a:pPr>
            <a:r>
              <a:rPr lang="ar-JO" sz="1400" dirty="0" smtClean="0">
                <a:latin typeface="Alexandria" pitchFamily="2" charset="-78"/>
                <a:cs typeface="Alexandria" pitchFamily="2" charset="-78"/>
              </a:rPr>
              <a:t>-تطوير الخدمات المتنوعة و المتعلقة بالنظام</a:t>
            </a:r>
          </a:p>
          <a:p>
            <a:pPr marL="0" indent="0" algn="r">
              <a:lnSpc>
                <a:spcPct val="150000"/>
              </a:lnSpc>
              <a:buNone/>
            </a:pPr>
            <a:r>
              <a:rPr lang="ar-JO" sz="1400" dirty="0" smtClean="0">
                <a:latin typeface="Alexandria" pitchFamily="2" charset="-78"/>
                <a:cs typeface="Alexandria" pitchFamily="2" charset="-78"/>
              </a:rPr>
              <a:t>-اي مهام و صلاحيات اخرى تفوض بها من قبل لجنة المحافظين</a:t>
            </a:r>
          </a:p>
          <a:p>
            <a:pPr marL="0" indent="0" algn="r">
              <a:lnSpc>
                <a:spcPct val="150000"/>
              </a:lnSpc>
              <a:buNone/>
            </a:pP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 y="139528"/>
            <a:ext cx="1586204" cy="789386"/>
          </a:xfrm>
          <a:prstGeom prst="rect">
            <a:avLst/>
          </a:prstGeom>
        </p:spPr>
      </p:pic>
    </p:spTree>
    <p:extLst>
      <p:ext uri="{BB962C8B-B14F-4D97-AF65-F5344CB8AC3E}">
        <p14:creationId xmlns:p14="http://schemas.microsoft.com/office/powerpoint/2010/main" val="4017034390"/>
      </p:ext>
    </p:extLst>
  </p:cSld>
  <p:clrMapOvr>
    <a:masterClrMapping/>
  </p:clrMapOvr>
  <mc:AlternateContent xmlns:mc="http://schemas.openxmlformats.org/markup-compatibility/2006" xmlns:p14="http://schemas.microsoft.com/office/powerpoint/2010/main">
    <mc:Choice Requires="p14">
      <p:transition spd="slow" p14:dur="2000" advTm="133334"/>
    </mc:Choice>
    <mc:Fallback xmlns="">
      <p:transition spd="slow" advTm="13333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1800" dirty="0">
                <a:solidFill>
                  <a:srgbClr val="00B0F0"/>
                </a:solidFill>
                <a:latin typeface="Alexandria Black" pitchFamily="2" charset="-78"/>
                <a:cs typeface="Alexandria Black" pitchFamily="2" charset="-78"/>
              </a:rPr>
              <a:t>اولا" : اتفاقية نظام ربط أنظمة المدفوعات بين دول مجلس التعاون لدول الخليج العربية</a:t>
            </a:r>
            <a:endParaRPr lang="en-US" sz="1800" dirty="0">
              <a:solidFill>
                <a:srgbClr val="00B0F0"/>
              </a:solidFill>
              <a:latin typeface="Alexandria Black" pitchFamily="2" charset="-78"/>
              <a:cs typeface="Alexandria Black" pitchFamily="2" charset="-78"/>
            </a:endParaRPr>
          </a:p>
        </p:txBody>
      </p:sp>
      <p:pic>
        <p:nvPicPr>
          <p:cNvPr id="4" name="Picture 3"/>
          <p:cNvPicPr>
            <a:picLocks noChangeAspect="1"/>
          </p:cNvPicPr>
          <p:nvPr/>
        </p:nvPicPr>
        <p:blipFill>
          <a:blip r:embed="rId3"/>
          <a:stretch>
            <a:fillRect/>
          </a:stretch>
        </p:blipFill>
        <p:spPr>
          <a:xfrm>
            <a:off x="0" y="139528"/>
            <a:ext cx="1553029" cy="847443"/>
          </a:xfrm>
          <a:prstGeom prst="rect">
            <a:avLst/>
          </a:prstGeom>
        </p:spPr>
      </p:pic>
      <p:sp>
        <p:nvSpPr>
          <p:cNvPr id="3" name="Content Placeholder 2"/>
          <p:cNvSpPr>
            <a:spLocks noGrp="1"/>
          </p:cNvSpPr>
          <p:nvPr>
            <p:ph idx="1"/>
          </p:nvPr>
        </p:nvSpPr>
        <p:spPr>
          <a:xfrm>
            <a:off x="838200" y="1825624"/>
            <a:ext cx="10515600" cy="4618719"/>
          </a:xfrm>
        </p:spPr>
        <p:txBody>
          <a:bodyPr>
            <a:normAutofit/>
          </a:bodyPr>
          <a:lstStyle/>
          <a:p>
            <a:pPr marL="0" indent="0" algn="r">
              <a:lnSpc>
                <a:spcPct val="150000"/>
              </a:lnSpc>
              <a:buNone/>
            </a:pPr>
            <a:r>
              <a:rPr lang="ar-JO" sz="1600" dirty="0" smtClean="0">
                <a:solidFill>
                  <a:srgbClr val="FFC000"/>
                </a:solidFill>
                <a:latin typeface="Alexandria" pitchFamily="2" charset="-78"/>
                <a:cs typeface="Alexandria" pitchFamily="2" charset="-78"/>
              </a:rPr>
              <a:t>المادة ( 6 )</a:t>
            </a:r>
          </a:p>
          <a:p>
            <a:pPr marL="0" indent="0" algn="r">
              <a:lnSpc>
                <a:spcPct val="150000"/>
              </a:lnSpc>
              <a:buNone/>
            </a:pPr>
            <a:r>
              <a:rPr lang="ar-JO" sz="1400" dirty="0" smtClean="0">
                <a:latin typeface="Alexandria" pitchFamily="2" charset="-78"/>
                <a:cs typeface="Alexandria" pitchFamily="2" charset="-78"/>
              </a:rPr>
              <a:t>نهائية الدفع و التسوية و المقاصة</a:t>
            </a:r>
          </a:p>
          <a:p>
            <a:pPr marL="0" indent="0" algn="r">
              <a:lnSpc>
                <a:spcPct val="150000"/>
              </a:lnSpc>
              <a:buNone/>
            </a:pPr>
            <a:r>
              <a:rPr lang="ar-JO" sz="1400" dirty="0">
                <a:latin typeface="Alexandria" pitchFamily="2" charset="-78"/>
                <a:cs typeface="Alexandria" pitchFamily="2" charset="-78"/>
              </a:rPr>
              <a:t>1- تعد جميع عمليات عمليات الدفع والتسوية والمقاصة </a:t>
            </a:r>
            <a:r>
              <a:rPr lang="ar-JO" sz="1400" dirty="0" smtClean="0">
                <a:latin typeface="Alexandria" pitchFamily="2" charset="-78"/>
                <a:cs typeface="Alexandria" pitchFamily="2" charset="-78"/>
              </a:rPr>
              <a:t>و </a:t>
            </a:r>
            <a:r>
              <a:rPr lang="ar-JO" sz="1400" dirty="0">
                <a:latin typeface="Alexandria" pitchFamily="2" charset="-78"/>
                <a:cs typeface="Alexandria" pitchFamily="2" charset="-78"/>
              </a:rPr>
              <a:t>المقبولة من </a:t>
            </a:r>
            <a:r>
              <a:rPr lang="ar-JO" sz="1400" dirty="0" smtClean="0">
                <a:latin typeface="Alexandria" pitchFamily="2" charset="-78"/>
                <a:cs typeface="Alexandria" pitchFamily="2" charset="-78"/>
              </a:rPr>
              <a:t>خلال </a:t>
            </a:r>
            <a:r>
              <a:rPr lang="ar-JO" sz="1400" dirty="0">
                <a:latin typeface="Alexandria" pitchFamily="2" charset="-78"/>
                <a:cs typeface="Alexandria" pitchFamily="2" charset="-78"/>
              </a:rPr>
              <a:t>النظام صحيحة ونهائية وغير قابلة للإبطال لأي سبب</a:t>
            </a:r>
            <a:r>
              <a:rPr lang="ar-JO" sz="1400" dirty="0" smtClean="0">
                <a:latin typeface="Alexandria" pitchFamily="2" charset="-78"/>
                <a:cs typeface="Alexandria" pitchFamily="2" charset="-78"/>
              </a:rPr>
              <a:t>.</a:t>
            </a:r>
          </a:p>
          <a:p>
            <a:pPr marL="0" indent="0" algn="r">
              <a:lnSpc>
                <a:spcPct val="150000"/>
              </a:lnSpc>
              <a:buNone/>
            </a:pPr>
            <a:r>
              <a:rPr lang="ar-JO" sz="1400" dirty="0" smtClean="0">
                <a:latin typeface="Alexandria" pitchFamily="2" charset="-78"/>
                <a:cs typeface="Alexandria" pitchFamily="2" charset="-78"/>
              </a:rPr>
              <a:t>2-تعد </a:t>
            </a:r>
            <a:r>
              <a:rPr lang="ar-JO" sz="1400" dirty="0">
                <a:latin typeface="Alexandria" pitchFamily="2" charset="-78"/>
                <a:cs typeface="Alexandria" pitchFamily="2" charset="-78"/>
              </a:rPr>
              <a:t>ترتيبات المقاصة سارية، وملزمة، وواجبة النفاة ومستثناة من أحكام </a:t>
            </a:r>
            <a:r>
              <a:rPr lang="ar-JO" sz="1400" dirty="0" smtClean="0">
                <a:latin typeface="Alexandria" pitchFamily="2" charset="-78"/>
                <a:cs typeface="Alexandria" pitchFamily="2" charset="-78"/>
              </a:rPr>
              <a:t>قوانين المنطقة بالإفلاس </a:t>
            </a:r>
            <a:r>
              <a:rPr lang="ar-JO" sz="1400" dirty="0">
                <a:latin typeface="Alexandria" pitchFamily="2" charset="-78"/>
                <a:cs typeface="Alexandria" pitchFamily="2" charset="-78"/>
              </a:rPr>
              <a:t>في دول </a:t>
            </a:r>
            <a:r>
              <a:rPr lang="ar-JO" sz="1400" dirty="0" smtClean="0">
                <a:latin typeface="Alexandria" pitchFamily="2" charset="-78"/>
                <a:cs typeface="Alexandria" pitchFamily="2" charset="-78"/>
              </a:rPr>
              <a:t>المجلس</a:t>
            </a:r>
          </a:p>
          <a:p>
            <a:pPr marL="0" indent="0" algn="r">
              <a:lnSpc>
                <a:spcPct val="150000"/>
              </a:lnSpc>
              <a:buNone/>
            </a:pPr>
            <a:r>
              <a:rPr lang="ar-JO" sz="1600" dirty="0" smtClean="0">
                <a:solidFill>
                  <a:srgbClr val="FFC000"/>
                </a:solidFill>
                <a:latin typeface="Alexandria" pitchFamily="2" charset="-78"/>
                <a:cs typeface="Alexandria" pitchFamily="2" charset="-78"/>
              </a:rPr>
              <a:t>المادة ( 7 )</a:t>
            </a:r>
          </a:p>
          <a:p>
            <a:pPr marL="0" indent="0" algn="r">
              <a:lnSpc>
                <a:spcPct val="150000"/>
              </a:lnSpc>
              <a:buNone/>
            </a:pPr>
            <a:r>
              <a:rPr lang="ar-JO" sz="1400" dirty="0" smtClean="0">
                <a:latin typeface="Alexandria" pitchFamily="2" charset="-78"/>
                <a:cs typeface="Alexandria" pitchFamily="2" charset="-78"/>
              </a:rPr>
              <a:t>الحصانة و الاعفاءات</a:t>
            </a:r>
          </a:p>
          <a:p>
            <a:pPr marL="0" indent="0" algn="r">
              <a:lnSpc>
                <a:spcPct val="150000"/>
              </a:lnSpc>
              <a:buNone/>
            </a:pPr>
            <a:r>
              <a:rPr lang="ar-JO" sz="1400" dirty="0" smtClean="0">
                <a:latin typeface="Alexandria" pitchFamily="2" charset="-78"/>
                <a:cs typeface="Alexandria" pitchFamily="2" charset="-78"/>
              </a:rPr>
              <a:t>1- يسري </a:t>
            </a:r>
            <a:r>
              <a:rPr lang="ar-JO" sz="1400" dirty="0">
                <a:latin typeface="Alexandria" pitchFamily="2" charset="-78"/>
                <a:cs typeface="Alexandria" pitchFamily="2" charset="-78"/>
              </a:rPr>
              <a:t>في شأن الشركات </a:t>
            </a:r>
            <a:r>
              <a:rPr lang="ar-JO" sz="1400" dirty="0" smtClean="0">
                <a:latin typeface="Alexandria" pitchFamily="2" charset="-78"/>
                <a:cs typeface="Alexandria" pitchFamily="2" charset="-78"/>
              </a:rPr>
              <a:t>المؤسسة </a:t>
            </a:r>
            <a:r>
              <a:rPr lang="ar-JO" sz="1400" dirty="0">
                <a:latin typeface="Alexandria" pitchFamily="2" charset="-78"/>
                <a:cs typeface="Alexandria" pitchFamily="2" charset="-78"/>
              </a:rPr>
              <a:t>بموجب </a:t>
            </a:r>
            <a:r>
              <a:rPr lang="ar-JO" sz="1400" dirty="0" smtClean="0">
                <a:latin typeface="Alexandria" pitchFamily="2" charset="-78"/>
                <a:cs typeface="Alexandria" pitchFamily="2" charset="-78"/>
              </a:rPr>
              <a:t>البند ا </a:t>
            </a:r>
            <a:r>
              <a:rPr lang="ar-JO" sz="1400" dirty="0">
                <a:latin typeface="Alexandria" pitchFamily="2" charset="-78"/>
                <a:cs typeface="Alexandria" pitchFamily="2" charset="-78"/>
              </a:rPr>
              <a:t>من </a:t>
            </a:r>
            <a:r>
              <a:rPr lang="ar-JO" sz="1400" dirty="0" smtClean="0">
                <a:latin typeface="Alexandria" pitchFamily="2" charset="-78"/>
                <a:cs typeface="Alexandria" pitchFamily="2" charset="-78"/>
              </a:rPr>
              <a:t>المادة 5 : </a:t>
            </a:r>
            <a:r>
              <a:rPr lang="ar-JO" sz="1400" dirty="0">
                <a:latin typeface="Alexandria" pitchFamily="2" charset="-78"/>
                <a:cs typeface="Alexandria" pitchFamily="2" charset="-78"/>
              </a:rPr>
              <a:t>الأحكام </a:t>
            </a:r>
            <a:r>
              <a:rPr lang="ar-JO" sz="1400" dirty="0" smtClean="0">
                <a:latin typeface="Alexandria" pitchFamily="2" charset="-78"/>
                <a:cs typeface="Alexandria" pitchFamily="2" charset="-78"/>
              </a:rPr>
              <a:t>الآتية:</a:t>
            </a:r>
          </a:p>
          <a:p>
            <a:pPr marL="0" indent="0" algn="r">
              <a:lnSpc>
                <a:spcPct val="150000"/>
              </a:lnSpc>
              <a:buNone/>
            </a:pPr>
            <a:r>
              <a:rPr lang="ar-JO" sz="1400" dirty="0" smtClean="0">
                <a:latin typeface="Alexandria" pitchFamily="2" charset="-78"/>
                <a:cs typeface="Alexandria" pitchFamily="2" charset="-78"/>
              </a:rPr>
              <a:t>أ-لا تخضع </a:t>
            </a:r>
            <a:r>
              <a:rPr lang="ar-JO" sz="1400" dirty="0">
                <a:latin typeface="Alexandria" pitchFamily="2" charset="-78"/>
                <a:cs typeface="Alexandria" pitchFamily="2" charset="-78"/>
              </a:rPr>
              <a:t>أموال الشركات المشار مشار إليها وموجوداتها في دول المجلس للتأميم، أو المصادرة، أو الاستيلاء ولا يجوز أن تكون محلات الحراسة أو الحجز إلا تنفيذاً لحكم قضائي نهائي صادر من جهة قضائية مختصة في أي </a:t>
            </a:r>
            <a:r>
              <a:rPr lang="ar-JO" sz="1400" dirty="0" smtClean="0">
                <a:latin typeface="Alexandria" pitchFamily="2" charset="-78"/>
                <a:cs typeface="Alexandria" pitchFamily="2" charset="-78"/>
              </a:rPr>
              <a:t>دوله </a:t>
            </a:r>
            <a:r>
              <a:rPr lang="ar-JO" sz="1400" dirty="0">
                <a:latin typeface="Alexandria" pitchFamily="2" charset="-78"/>
                <a:cs typeface="Alexandria" pitchFamily="2" charset="-78"/>
              </a:rPr>
              <a:t>من </a:t>
            </a:r>
            <a:r>
              <a:rPr lang="ar-JO" sz="1400" dirty="0" smtClean="0">
                <a:latin typeface="Alexandria" pitchFamily="2" charset="-78"/>
                <a:cs typeface="Alexandria" pitchFamily="2" charset="-78"/>
              </a:rPr>
              <a:t>دول </a:t>
            </a:r>
            <a:r>
              <a:rPr lang="ar-JO" sz="1400" dirty="0">
                <a:latin typeface="Alexandria" pitchFamily="2" charset="-78"/>
                <a:cs typeface="Alexandria" pitchFamily="2" charset="-78"/>
              </a:rPr>
              <a:t>المجلس</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111562238"/>
      </p:ext>
    </p:extLst>
  </p:cSld>
  <p:clrMapOvr>
    <a:masterClrMapping/>
  </p:clrMapOvr>
  <mc:AlternateContent xmlns:mc="http://schemas.openxmlformats.org/markup-compatibility/2006" xmlns:p14="http://schemas.microsoft.com/office/powerpoint/2010/main">
    <mc:Choice Requires="p14">
      <p:transition spd="slow" p14:dur="2000" advTm="143176"/>
    </mc:Choice>
    <mc:Fallback xmlns="">
      <p:transition spd="slow" advTm="14317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1800" dirty="0">
                <a:solidFill>
                  <a:srgbClr val="00B0F0"/>
                </a:solidFill>
                <a:latin typeface="Alexandria Black" pitchFamily="2" charset="-78"/>
                <a:cs typeface="Alexandria Black" pitchFamily="2" charset="-78"/>
              </a:rPr>
              <a:t>اولا" : اتفاقية نظام ربط أنظمة المدفوعات بين دول مجلس التعاون لدول الخليج العربية</a:t>
            </a:r>
            <a:endParaRPr lang="en-US" sz="18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459061"/>
          </a:xfrm>
        </p:spPr>
        <p:txBody>
          <a:bodyPr>
            <a:noAutofit/>
          </a:bodyPr>
          <a:lstStyle/>
          <a:p>
            <a:pPr marL="0" indent="0" algn="r">
              <a:lnSpc>
                <a:spcPct val="200000"/>
              </a:lnSpc>
              <a:buNone/>
            </a:pPr>
            <a:r>
              <a:rPr lang="ar-JO" sz="1400" dirty="0" smtClean="0">
                <a:latin typeface="Alexandria" pitchFamily="2" charset="-78"/>
                <a:cs typeface="Alexandria" pitchFamily="2" charset="-78"/>
              </a:rPr>
              <a:t>ب-إعفاء </a:t>
            </a:r>
            <a:r>
              <a:rPr lang="ar-JO" sz="1400" dirty="0">
                <a:latin typeface="Alexandria" pitchFamily="2" charset="-78"/>
                <a:cs typeface="Alexandria" pitchFamily="2" charset="-78"/>
              </a:rPr>
              <a:t>أموال الشركات المشار المشار إليها وعملياتها المالية من أي قيود على تحويل العملة قد تفرض من قبل أي دولة من دول </a:t>
            </a:r>
            <a:r>
              <a:rPr lang="ar-JO" sz="1400" dirty="0" smtClean="0">
                <a:latin typeface="Alexandria" pitchFamily="2" charset="-78"/>
                <a:cs typeface="Alexandria" pitchFamily="2" charset="-78"/>
              </a:rPr>
              <a:t>المجلس</a:t>
            </a:r>
          </a:p>
          <a:p>
            <a:pPr marL="0" indent="0" algn="r">
              <a:lnSpc>
                <a:spcPct val="200000"/>
              </a:lnSpc>
              <a:buNone/>
            </a:pPr>
            <a:r>
              <a:rPr lang="ar-JO" sz="1400" dirty="0">
                <a:latin typeface="Alexandria" pitchFamily="2" charset="-78"/>
                <a:cs typeface="Alexandria" pitchFamily="2" charset="-78"/>
              </a:rPr>
              <a:t>ج </a:t>
            </a:r>
            <a:r>
              <a:rPr lang="ar-JO" sz="1400" dirty="0" smtClean="0">
                <a:latin typeface="Alexandria" pitchFamily="2" charset="-78"/>
                <a:cs typeface="Alexandria" pitchFamily="2" charset="-78"/>
              </a:rPr>
              <a:t>إعفاء أصول </a:t>
            </a:r>
            <a:r>
              <a:rPr lang="ar-JO" sz="1400" dirty="0">
                <a:latin typeface="Alexandria" pitchFamily="2" charset="-78"/>
                <a:cs typeface="Alexandria" pitchFamily="2" charset="-78"/>
              </a:rPr>
              <a:t>الشركات المشار إليها وأموالها و </a:t>
            </a:r>
            <a:r>
              <a:rPr lang="ar-JO" sz="1400" dirty="0" smtClean="0">
                <a:latin typeface="Alexandria" pitchFamily="2" charset="-78"/>
                <a:cs typeface="Alexandria" pitchFamily="2" charset="-78"/>
              </a:rPr>
              <a:t>وإيراداتها وعملياتها </a:t>
            </a:r>
            <a:r>
              <a:rPr lang="ar-JO" sz="1400" dirty="0">
                <a:latin typeface="Alexandria" pitchFamily="2" charset="-78"/>
                <a:cs typeface="Alexandria" pitchFamily="2" charset="-78"/>
              </a:rPr>
              <a:t>المصرح بها بموجب هذه الاتفاقية. وأنظمتها الأساسية من الضرائب والرسوم أيا كا أياً كان نوعها في جميع دول المجلس ومن أي استقطاعات مفروضة قانوناً في أي من هذه الدول ويستثنى من ذلك </a:t>
            </a:r>
            <a:r>
              <a:rPr lang="ar-JO" sz="1400" dirty="0" smtClean="0">
                <a:latin typeface="Alexandria" pitchFamily="2" charset="-78"/>
                <a:cs typeface="Alexandria" pitchFamily="2" charset="-78"/>
              </a:rPr>
              <a:t>من </a:t>
            </a:r>
            <a:r>
              <a:rPr lang="ar-JO" sz="1400" dirty="0">
                <a:latin typeface="Alexandria" pitchFamily="2" charset="-78"/>
                <a:cs typeface="Alexandria" pitchFamily="2" charset="-78"/>
              </a:rPr>
              <a:t>ذلك الرسوم المستحقة مقابل أية خدمات تحصل عليها الشركات من أي مرفق عام</a:t>
            </a:r>
            <a:r>
              <a:rPr lang="ar-JO" sz="1400" dirty="0" smtClean="0">
                <a:latin typeface="Alexandria" pitchFamily="2" charset="-78"/>
                <a:cs typeface="Alexandria" pitchFamily="2" charset="-78"/>
              </a:rPr>
              <a:t>.</a:t>
            </a:r>
          </a:p>
          <a:p>
            <a:pPr marL="0" indent="0" algn="r">
              <a:lnSpc>
                <a:spcPct val="200000"/>
              </a:lnSpc>
              <a:buNone/>
            </a:pPr>
            <a:r>
              <a:rPr lang="ar-JO" sz="1400" dirty="0" smtClean="0">
                <a:latin typeface="Alexandria" pitchFamily="2" charset="-78"/>
                <a:cs typeface="Alexandria" pitchFamily="2" charset="-78"/>
              </a:rPr>
              <a:t>2-يعفى </a:t>
            </a:r>
            <a:r>
              <a:rPr lang="ar-JO" sz="1400" dirty="0">
                <a:latin typeface="Alexandria" pitchFamily="2" charset="-78"/>
                <a:cs typeface="Alexandria" pitchFamily="2" charset="-78"/>
              </a:rPr>
              <a:t>أعضاء مجالس الشركات المؤسسة بموجب أحكام </a:t>
            </a:r>
            <a:r>
              <a:rPr lang="ar-JO" sz="1400" dirty="0" smtClean="0">
                <a:latin typeface="Alexandria" pitchFamily="2" charset="-78"/>
                <a:cs typeface="Alexandria" pitchFamily="2" charset="-78"/>
              </a:rPr>
              <a:t>البند ا </a:t>
            </a:r>
            <a:r>
              <a:rPr lang="ar-JO" sz="1400" dirty="0">
                <a:latin typeface="Alexandria" pitchFamily="2" charset="-78"/>
                <a:cs typeface="Alexandria" pitchFamily="2" charset="-78"/>
              </a:rPr>
              <a:t>من </a:t>
            </a:r>
            <a:r>
              <a:rPr lang="ar-JO" sz="1400" dirty="0" smtClean="0">
                <a:latin typeface="Alexandria" pitchFamily="2" charset="-78"/>
                <a:cs typeface="Alexandria" pitchFamily="2" charset="-78"/>
              </a:rPr>
              <a:t>المادة 5 </a:t>
            </a:r>
            <a:r>
              <a:rPr lang="ar-JO" sz="1400" dirty="0">
                <a:latin typeface="Alexandria" pitchFamily="2" charset="-78"/>
                <a:cs typeface="Alexandria" pitchFamily="2" charset="-78"/>
              </a:rPr>
              <a:t>من هذه الاتفاقية </a:t>
            </a:r>
            <a:r>
              <a:rPr lang="ar-JO" sz="1400" dirty="0" smtClean="0">
                <a:latin typeface="Alexandria" pitchFamily="2" charset="-78"/>
                <a:cs typeface="Alexandria" pitchFamily="2" charset="-78"/>
              </a:rPr>
              <a:t>وموظفوها من </a:t>
            </a:r>
            <a:r>
              <a:rPr lang="ar-JO" sz="1400" dirty="0">
                <a:latin typeface="Alexandria" pitchFamily="2" charset="-78"/>
                <a:cs typeface="Alexandria" pitchFamily="2" charset="-78"/>
              </a:rPr>
              <a:t>أي ضرائب أو رسوم على المرتبات، أو المكافآت التي يتقاضونها </a:t>
            </a:r>
            <a:r>
              <a:rPr lang="ar-JO" sz="1400" dirty="0" smtClean="0">
                <a:latin typeface="Alexandria" pitchFamily="2" charset="-78"/>
                <a:cs typeface="Alexandria" pitchFamily="2" charset="-78"/>
              </a:rPr>
              <a:t>من </a:t>
            </a:r>
            <a:r>
              <a:rPr lang="ar-JO" sz="1400" dirty="0">
                <a:latin typeface="Alexandria" pitchFamily="2" charset="-78"/>
                <a:cs typeface="Alexandria" pitchFamily="2" charset="-78"/>
              </a:rPr>
              <a:t>هذه الشركات، وتمتح لهم التسهيلات الخاصة بالسفر والإقامة في دولة المقر وغيرها من </a:t>
            </a:r>
            <a:r>
              <a:rPr lang="ar-JO" sz="1400" dirty="0" smtClean="0">
                <a:latin typeface="Alexandria" pitchFamily="2" charset="-78"/>
                <a:cs typeface="Alexandria" pitchFamily="2" charset="-78"/>
              </a:rPr>
              <a:t>دون </a:t>
            </a:r>
            <a:r>
              <a:rPr lang="ar-JO" sz="1400" dirty="0">
                <a:latin typeface="Alexandria" pitchFamily="2" charset="-78"/>
                <a:cs typeface="Alexandria" pitchFamily="2" charset="-78"/>
              </a:rPr>
              <a:t>دول المجلس، لتمكنهم من </a:t>
            </a:r>
            <a:r>
              <a:rPr lang="ar-JO" sz="1400" dirty="0" smtClean="0">
                <a:latin typeface="Alexandria" pitchFamily="2" charset="-78"/>
                <a:cs typeface="Alexandria" pitchFamily="2" charset="-78"/>
              </a:rPr>
              <a:t>آداء </a:t>
            </a:r>
            <a:r>
              <a:rPr lang="ar-JO" sz="1400" dirty="0">
                <a:latin typeface="Alexandria" pitchFamily="2" charset="-78"/>
                <a:cs typeface="Alexandria" pitchFamily="2" charset="-78"/>
              </a:rPr>
              <a:t>مهامهم، وذلك كله وفقاً للقوانين والأنظمة المعمول بها </a:t>
            </a:r>
            <a:r>
              <a:rPr lang="ar-JO" sz="1400" dirty="0" smtClean="0">
                <a:latin typeface="Alexandria" pitchFamily="2" charset="-78"/>
                <a:cs typeface="Alexandria" pitchFamily="2" charset="-78"/>
              </a:rPr>
              <a:t>و في </a:t>
            </a:r>
            <a:r>
              <a:rPr lang="ar-JO" sz="1400" dirty="0">
                <a:latin typeface="Alexandria" pitchFamily="2" charset="-78"/>
                <a:cs typeface="Alexandria" pitchFamily="2" charset="-78"/>
              </a:rPr>
              <a:t>كل دولة.</a:t>
            </a:r>
          </a:p>
          <a:p>
            <a:pPr marL="0" indent="0" algn="r">
              <a:lnSpc>
                <a:spcPct val="200000"/>
              </a:lnSpc>
              <a:buNone/>
            </a:pP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523999" cy="986971"/>
          </a:xfrm>
          <a:prstGeom prst="rect">
            <a:avLst/>
          </a:prstGeom>
        </p:spPr>
      </p:pic>
    </p:spTree>
    <p:extLst>
      <p:ext uri="{BB962C8B-B14F-4D97-AF65-F5344CB8AC3E}">
        <p14:creationId xmlns:p14="http://schemas.microsoft.com/office/powerpoint/2010/main" val="4005890572"/>
      </p:ext>
    </p:extLst>
  </p:cSld>
  <p:clrMapOvr>
    <a:masterClrMapping/>
  </p:clrMapOvr>
  <mc:AlternateContent xmlns:mc="http://schemas.openxmlformats.org/markup-compatibility/2006" xmlns:p14="http://schemas.microsoft.com/office/powerpoint/2010/main">
    <mc:Choice Requires="p14">
      <p:transition spd="slow" p14:dur="2000" advTm="125805"/>
    </mc:Choice>
    <mc:Fallback xmlns="">
      <p:transition spd="slow" advTm="125805"/>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523999" cy="972457"/>
          </a:xfrm>
          <a:prstGeom prst="rect">
            <a:avLst/>
          </a:prstGeom>
        </p:spPr>
      </p:pic>
      <p:sp>
        <p:nvSpPr>
          <p:cNvPr id="2" name="Title 1"/>
          <p:cNvSpPr>
            <a:spLocks noGrp="1"/>
          </p:cNvSpPr>
          <p:nvPr>
            <p:ph type="title"/>
          </p:nvPr>
        </p:nvSpPr>
        <p:spPr/>
        <p:txBody>
          <a:bodyPr>
            <a:normAutofit/>
          </a:bodyPr>
          <a:lstStyle/>
          <a:p>
            <a:pPr algn="ctr">
              <a:lnSpc>
                <a:spcPct val="150000"/>
              </a:lnSpc>
            </a:pPr>
            <a:r>
              <a:rPr lang="ar-JO" sz="1800" dirty="0">
                <a:solidFill>
                  <a:srgbClr val="00B0F0"/>
                </a:solidFill>
                <a:latin typeface="Alexandria Black" pitchFamily="2" charset="-78"/>
                <a:cs typeface="Alexandria Black" pitchFamily="2" charset="-78"/>
              </a:rPr>
              <a:t>اولا" : اتفاقية نظام ربط أنظمة المدفوعات بين دول مجلس التعاون لدول الخليج العربية</a:t>
            </a:r>
            <a:endParaRPr lang="en-US" sz="18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575175"/>
          </a:xfrm>
        </p:spPr>
        <p:txBody>
          <a:bodyPr>
            <a:normAutofit/>
          </a:bodyPr>
          <a:lstStyle/>
          <a:p>
            <a:pPr marL="0" indent="0" algn="r">
              <a:lnSpc>
                <a:spcPct val="200000"/>
              </a:lnSpc>
              <a:buNone/>
            </a:pPr>
            <a:r>
              <a:rPr lang="ar-JO" sz="1600" dirty="0" smtClean="0">
                <a:solidFill>
                  <a:srgbClr val="FFC000"/>
                </a:solidFill>
                <a:latin typeface="Alexandria" pitchFamily="2" charset="-78"/>
                <a:cs typeface="Alexandria" pitchFamily="2" charset="-78"/>
              </a:rPr>
              <a:t>المادة ( 8 )</a:t>
            </a:r>
            <a:endParaRPr lang="ar-JO" sz="1600" dirty="0">
              <a:solidFill>
                <a:srgbClr val="FFC000"/>
              </a:solidFill>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سرية </a:t>
            </a:r>
            <a:r>
              <a:rPr lang="ar-JO" sz="1400" dirty="0">
                <a:latin typeface="Alexandria" pitchFamily="2" charset="-78"/>
                <a:cs typeface="Alexandria" pitchFamily="2" charset="-78"/>
              </a:rPr>
              <a:t>المعلومات</a:t>
            </a:r>
          </a:p>
          <a:p>
            <a:pPr marL="0" indent="0" algn="r">
              <a:lnSpc>
                <a:spcPct val="200000"/>
              </a:lnSpc>
              <a:buNone/>
            </a:pPr>
            <a:r>
              <a:rPr lang="ar-JO" sz="1400" dirty="0">
                <a:latin typeface="Alexandria" pitchFamily="2" charset="-78"/>
                <a:cs typeface="Alexandria" pitchFamily="2" charset="-78"/>
              </a:rPr>
              <a:t>تعتبر كافة المعلومات المتبادلة بين </a:t>
            </a:r>
            <a:r>
              <a:rPr lang="ar-JO" sz="1400" dirty="0" smtClean="0">
                <a:latin typeface="Alexandria" pitchFamily="2" charset="-78"/>
                <a:cs typeface="Alexandria" pitchFamily="2" charset="-78"/>
              </a:rPr>
              <a:t>الأطراف </a:t>
            </a:r>
            <a:r>
              <a:rPr lang="ar-JO" sz="1400" dirty="0">
                <a:latin typeface="Alexandria" pitchFamily="2" charset="-78"/>
                <a:cs typeface="Alexandria" pitchFamily="2" charset="-78"/>
              </a:rPr>
              <a:t>المشاركة في النظام سرية بطبيعتها ولا يجوز الإفصاح عنها. أو استخدامها إلا </a:t>
            </a:r>
            <a:r>
              <a:rPr lang="ar-JO" sz="1400" dirty="0" smtClean="0">
                <a:latin typeface="Alexandria" pitchFamily="2" charset="-78"/>
                <a:cs typeface="Alexandria" pitchFamily="2" charset="-78"/>
              </a:rPr>
              <a:t>لأغراض </a:t>
            </a:r>
            <a:r>
              <a:rPr lang="ar-JO" sz="1400" dirty="0">
                <a:latin typeface="Alexandria" pitchFamily="2" charset="-78"/>
                <a:cs typeface="Alexandria" pitchFamily="2" charset="-78"/>
              </a:rPr>
              <a:t>تشغيل النظام وتلتزم أطراف هذه الاتفاقية والمشاركين في النظام ومشغله </a:t>
            </a:r>
            <a:r>
              <a:rPr lang="ar-JO" sz="1400" dirty="0" smtClean="0">
                <a:latin typeface="Alexandria" pitchFamily="2" charset="-78"/>
                <a:cs typeface="Alexandria" pitchFamily="2" charset="-78"/>
              </a:rPr>
              <a:t>بالحفاظ </a:t>
            </a:r>
            <a:r>
              <a:rPr lang="ar-JO" sz="1400" dirty="0">
                <a:latin typeface="Alexandria" pitchFamily="2" charset="-78"/>
                <a:cs typeface="Alexandria" pitchFamily="2" charset="-78"/>
              </a:rPr>
              <a:t>على سرية المعلومات حتى بعد انسحابهم من هذه الاتفافية أو إنهاء تعيينهم كمشغلين للنظام أو تعليق أو انتهاء عضويتهم أو مشاركتهم في </a:t>
            </a:r>
            <a:r>
              <a:rPr lang="ar-JO" sz="1400" dirty="0" smtClean="0">
                <a:latin typeface="Alexandria" pitchFamily="2" charset="-78"/>
                <a:cs typeface="Alexandria" pitchFamily="2" charset="-78"/>
              </a:rPr>
              <a:t>النظام</a:t>
            </a:r>
          </a:p>
          <a:p>
            <a:pPr marL="0" indent="0" algn="r">
              <a:lnSpc>
                <a:spcPct val="200000"/>
              </a:lnSpc>
              <a:buNone/>
            </a:pPr>
            <a:r>
              <a:rPr lang="ar-JO" sz="1400" dirty="0" smtClean="0">
                <a:latin typeface="Alexandria" pitchFamily="2" charset="-78"/>
                <a:cs typeface="Alexandria" pitchFamily="2" charset="-78"/>
              </a:rPr>
              <a:t>و استثناءا مما تقدم :</a:t>
            </a:r>
          </a:p>
          <a:p>
            <a:pPr marL="0" indent="0" algn="r">
              <a:lnSpc>
                <a:spcPct val="200000"/>
              </a:lnSpc>
              <a:buNone/>
            </a:pPr>
            <a:r>
              <a:rPr lang="ar-JO" sz="1400" dirty="0">
                <a:latin typeface="Alexandria" pitchFamily="2" charset="-78"/>
                <a:cs typeface="Alexandria" pitchFamily="2" charset="-78"/>
              </a:rPr>
              <a:t>يجوز الإفصاح عن المعلومات المتعلقة بالنظام والخاصة بأحد البنوك المركزية بعد الموافقة </a:t>
            </a:r>
            <a:r>
              <a:rPr lang="ar-JO" sz="1400" dirty="0" smtClean="0">
                <a:latin typeface="Alexandria" pitchFamily="2" charset="-78"/>
                <a:cs typeface="Alexandria" pitchFamily="2" charset="-78"/>
              </a:rPr>
              <a:t>الكتابية </a:t>
            </a:r>
            <a:r>
              <a:rPr lang="ar-JO" sz="1400" dirty="0">
                <a:latin typeface="Alexandria" pitchFamily="2" charset="-78"/>
                <a:cs typeface="Alexandria" pitchFamily="2" charset="-78"/>
              </a:rPr>
              <a:t>من البنك المركزي المعنى بهذه المعلومات ومن خلاله يجوز الإفصاح عن أية معلومات يتم الحصول عليها من النظام إذا كان الإفصاح تنفيذاً لأحكام القانون أو بناء على طلب جهة فضائية مختصة.</a:t>
            </a:r>
          </a:p>
        </p:txBody>
      </p:sp>
    </p:spTree>
    <p:extLst>
      <p:ext uri="{BB962C8B-B14F-4D97-AF65-F5344CB8AC3E}">
        <p14:creationId xmlns:p14="http://schemas.microsoft.com/office/powerpoint/2010/main" val="251048464"/>
      </p:ext>
    </p:extLst>
  </p:cSld>
  <p:clrMapOvr>
    <a:masterClrMapping/>
  </p:clrMapOvr>
  <mc:AlternateContent xmlns:mc="http://schemas.openxmlformats.org/markup-compatibility/2006" xmlns:p14="http://schemas.microsoft.com/office/powerpoint/2010/main">
    <mc:Choice Requires="p14">
      <p:transition spd="slow" p14:dur="2000" advTm="121757"/>
    </mc:Choice>
    <mc:Fallback xmlns="">
      <p:transition spd="slow" advTm="12175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1800" dirty="0">
                <a:solidFill>
                  <a:srgbClr val="00B0F0"/>
                </a:solidFill>
                <a:latin typeface="Alexandria Black" pitchFamily="2" charset="-78"/>
                <a:cs typeface="Alexandria Black" pitchFamily="2" charset="-78"/>
              </a:rPr>
              <a:t>اولا" : اتفاقية نظام ربط أنظمة المدفوعات بين دول مجلس التعاون لدول الخليج العربية</a:t>
            </a:r>
            <a:endParaRPr lang="en-US" sz="1800" dirty="0"/>
          </a:p>
        </p:txBody>
      </p:sp>
      <p:sp>
        <p:nvSpPr>
          <p:cNvPr id="3" name="Content Placeholder 2"/>
          <p:cNvSpPr>
            <a:spLocks noGrp="1"/>
          </p:cNvSpPr>
          <p:nvPr>
            <p:ph idx="1"/>
          </p:nvPr>
        </p:nvSpPr>
        <p:spPr>
          <a:xfrm>
            <a:off x="838200" y="1825624"/>
            <a:ext cx="10515600" cy="4720319"/>
          </a:xfrm>
        </p:spPr>
        <p:txBody>
          <a:bodyPr>
            <a:noAutofit/>
          </a:bodyPr>
          <a:lstStyle/>
          <a:p>
            <a:pPr marL="0" indent="0" algn="r">
              <a:lnSpc>
                <a:spcPct val="160000"/>
              </a:lnSpc>
              <a:buNone/>
            </a:pPr>
            <a:r>
              <a:rPr lang="ar-JO" sz="1600" dirty="0" smtClean="0">
                <a:solidFill>
                  <a:srgbClr val="FFC000"/>
                </a:solidFill>
                <a:latin typeface="Alexandria" pitchFamily="2" charset="-78"/>
                <a:cs typeface="Alexandria" pitchFamily="2" charset="-78"/>
              </a:rPr>
              <a:t> المادة رقم ( 9 )</a:t>
            </a:r>
            <a:endParaRPr lang="ar-JO" sz="1600" dirty="0">
              <a:solidFill>
                <a:srgbClr val="FFC000"/>
              </a:solidFill>
              <a:latin typeface="Alexandria" pitchFamily="2" charset="-78"/>
              <a:cs typeface="Alexandria" pitchFamily="2" charset="-78"/>
            </a:endParaRPr>
          </a:p>
          <a:p>
            <a:pPr marL="0" indent="0" algn="r">
              <a:lnSpc>
                <a:spcPct val="160000"/>
              </a:lnSpc>
              <a:buNone/>
            </a:pPr>
            <a:r>
              <a:rPr lang="ar-JO" sz="1400" dirty="0">
                <a:latin typeface="Alexandria" pitchFamily="2" charset="-78"/>
                <a:cs typeface="Alexandria" pitchFamily="2" charset="-78"/>
              </a:rPr>
              <a:t>تسوية المنازعات</a:t>
            </a:r>
          </a:p>
          <a:p>
            <a:pPr marL="0" indent="0" algn="r">
              <a:lnSpc>
                <a:spcPct val="160000"/>
              </a:lnSpc>
              <a:buNone/>
            </a:pPr>
            <a:r>
              <a:rPr lang="ar-JO" sz="1400" dirty="0">
                <a:latin typeface="Alexandria" pitchFamily="2" charset="-78"/>
                <a:cs typeface="Alexandria" pitchFamily="2" charset="-78"/>
              </a:rPr>
              <a:t>تشغيل واستمرارية عمل النظام والخدمات المتعلقة به وفقا للشروط والقواعد والضوابط المعتمدة.</a:t>
            </a:r>
          </a:p>
          <a:p>
            <a:pPr marL="0" indent="0" algn="r">
              <a:lnSpc>
                <a:spcPct val="160000"/>
              </a:lnSpc>
              <a:buNone/>
            </a:pPr>
            <a:r>
              <a:rPr lang="ar-JO" sz="1400" dirty="0">
                <a:latin typeface="Alexandria" pitchFamily="2" charset="-78"/>
                <a:cs typeface="Alexandria" pitchFamily="2" charset="-78"/>
              </a:rPr>
              <a:t>تعمل دول المجلس أطراف هذه الاتفاقية على تسوية أي نزاع ينشأ بينها بشأن هذه الاتفاقية </a:t>
            </a:r>
            <a:r>
              <a:rPr lang="ar-JO" sz="1400" dirty="0" smtClean="0">
                <a:latin typeface="Alexandria" pitchFamily="2" charset="-78"/>
                <a:cs typeface="Alexandria" pitchFamily="2" charset="-78"/>
              </a:rPr>
              <a:t>بالطرق </a:t>
            </a:r>
            <a:r>
              <a:rPr lang="ar-JO" sz="1400" dirty="0">
                <a:latin typeface="Alexandria" pitchFamily="2" charset="-78"/>
                <a:cs typeface="Alexandria" pitchFamily="2" charset="-78"/>
              </a:rPr>
              <a:t>الودية ولها باتفاقها إذا تعذر </a:t>
            </a:r>
            <a:r>
              <a:rPr lang="ar-JO" sz="1400" dirty="0" smtClean="0">
                <a:latin typeface="Alexandria" pitchFamily="2" charset="-78"/>
                <a:cs typeface="Alexandria" pitchFamily="2" charset="-78"/>
              </a:rPr>
              <a:t>تسويته </a:t>
            </a:r>
            <a:r>
              <a:rPr lang="ar-JO" sz="1400" dirty="0">
                <a:latin typeface="Alexandria" pitchFamily="2" charset="-78"/>
                <a:cs typeface="Alexandria" pitchFamily="2" charset="-78"/>
              </a:rPr>
              <a:t>طبقا لما تقدم عرض النزاع على التحكيم وفقا لقواعد التحكيم التي يتفق </a:t>
            </a:r>
            <a:r>
              <a:rPr lang="ar-JO" sz="1400" dirty="0" smtClean="0">
                <a:latin typeface="Alexandria" pitchFamily="2" charset="-78"/>
                <a:cs typeface="Alexandria" pitchFamily="2" charset="-78"/>
              </a:rPr>
              <a:t>عليها </a:t>
            </a:r>
            <a:r>
              <a:rPr lang="ar-JO" sz="1400" dirty="0">
                <a:latin typeface="Alexandria" pitchFamily="2" charset="-78"/>
                <a:cs typeface="Alexandria" pitchFamily="2" charset="-78"/>
              </a:rPr>
              <a:t>فإن لم </a:t>
            </a:r>
            <a:r>
              <a:rPr lang="ar-JO" sz="1400" dirty="0" smtClean="0">
                <a:latin typeface="Alexandria" pitchFamily="2" charset="-78"/>
                <a:cs typeface="Alexandria" pitchFamily="2" charset="-78"/>
              </a:rPr>
              <a:t>يتفقوا </a:t>
            </a:r>
            <a:r>
              <a:rPr lang="ar-JO" sz="1400" dirty="0">
                <a:latin typeface="Alexandria" pitchFamily="2" charset="-78"/>
                <a:cs typeface="Alexandria" pitchFamily="2" charset="-78"/>
              </a:rPr>
              <a:t>على التحكيم أحيل النزاع إلى الهيئة القضائية الاقتصادية لمجلس </a:t>
            </a:r>
            <a:r>
              <a:rPr lang="ar-JO" sz="1400" dirty="0" smtClean="0">
                <a:latin typeface="Alexandria" pitchFamily="2" charset="-78"/>
                <a:cs typeface="Alexandria" pitchFamily="2" charset="-78"/>
              </a:rPr>
              <a:t>التعاون لدول </a:t>
            </a:r>
            <a:r>
              <a:rPr lang="ar-JO" sz="1400" dirty="0">
                <a:latin typeface="Alexandria" pitchFamily="2" charset="-78"/>
                <a:cs typeface="Alexandria" pitchFamily="2" charset="-78"/>
              </a:rPr>
              <a:t>الخليج </a:t>
            </a:r>
            <a:r>
              <a:rPr lang="ar-JO" sz="1400" dirty="0" smtClean="0">
                <a:latin typeface="Alexandria" pitchFamily="2" charset="-78"/>
                <a:cs typeface="Alexandria" pitchFamily="2" charset="-78"/>
              </a:rPr>
              <a:t>العربية.</a:t>
            </a:r>
          </a:p>
          <a:p>
            <a:pPr marL="0" indent="0" algn="r">
              <a:lnSpc>
                <a:spcPct val="160000"/>
              </a:lnSpc>
              <a:buNone/>
            </a:pPr>
            <a:r>
              <a:rPr lang="ar-JO" sz="1600" dirty="0" smtClean="0">
                <a:solidFill>
                  <a:srgbClr val="FFC000"/>
                </a:solidFill>
                <a:latin typeface="Alexandria" pitchFamily="2" charset="-78"/>
                <a:cs typeface="Alexandria" pitchFamily="2" charset="-78"/>
              </a:rPr>
              <a:t>المادة ( 10 )</a:t>
            </a:r>
          </a:p>
          <a:p>
            <a:pPr marL="0" indent="0" algn="r">
              <a:lnSpc>
                <a:spcPct val="160000"/>
              </a:lnSpc>
              <a:buNone/>
            </a:pPr>
            <a:r>
              <a:rPr lang="ar-JO" sz="1400" dirty="0">
                <a:latin typeface="Alexandria" pitchFamily="2" charset="-78"/>
                <a:cs typeface="Alexandria" pitchFamily="2" charset="-78"/>
              </a:rPr>
              <a:t>الانسحاب من </a:t>
            </a:r>
            <a:r>
              <a:rPr lang="ar-JO" sz="1400" dirty="0" smtClean="0">
                <a:latin typeface="Alexandria" pitchFamily="2" charset="-78"/>
                <a:cs typeface="Alexandria" pitchFamily="2" charset="-78"/>
              </a:rPr>
              <a:t>الاتفاقية</a:t>
            </a:r>
          </a:p>
          <a:p>
            <a:pPr marL="0" indent="0" algn="r">
              <a:lnSpc>
                <a:spcPct val="160000"/>
              </a:lnSpc>
              <a:buNone/>
            </a:pPr>
            <a:r>
              <a:rPr lang="ar-JO" sz="1400" dirty="0">
                <a:latin typeface="Alexandria" pitchFamily="2" charset="-78"/>
                <a:cs typeface="Alexandria" pitchFamily="2" charset="-78"/>
              </a:rPr>
              <a:t>يجوز لأي دولة من دول المجلس من أطراف هذه الاتفاقية الانسحاب منها بشرط التزامها باستيفاء كافة المتطلبات والوفاء </a:t>
            </a:r>
            <a:r>
              <a:rPr lang="ar-JO" sz="1400" dirty="0" smtClean="0">
                <a:latin typeface="Alexandria" pitchFamily="2" charset="-78"/>
                <a:cs typeface="Alexandria" pitchFamily="2" charset="-78"/>
              </a:rPr>
              <a:t>بكافة التزاماتها </a:t>
            </a:r>
            <a:r>
              <a:rPr lang="ar-JO" sz="1400" dirty="0">
                <a:latin typeface="Alexandria" pitchFamily="2" charset="-78"/>
                <a:cs typeface="Alexandria" pitchFamily="2" charset="-78"/>
              </a:rPr>
              <a:t>المترتبة على مشاركتها في النظام.</a:t>
            </a:r>
          </a:p>
          <a:p>
            <a:pPr marL="0" indent="0" algn="r">
              <a:lnSpc>
                <a:spcPct val="160000"/>
              </a:lnSpc>
              <a:buNone/>
            </a:pP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1307" y="0"/>
            <a:ext cx="1441722" cy="972457"/>
          </a:xfrm>
          <a:prstGeom prst="rect">
            <a:avLst/>
          </a:prstGeom>
        </p:spPr>
      </p:pic>
    </p:spTree>
    <p:extLst>
      <p:ext uri="{BB962C8B-B14F-4D97-AF65-F5344CB8AC3E}">
        <p14:creationId xmlns:p14="http://schemas.microsoft.com/office/powerpoint/2010/main" val="4145488973"/>
      </p:ext>
    </p:extLst>
  </p:cSld>
  <p:clrMapOvr>
    <a:masterClrMapping/>
  </p:clrMapOvr>
  <mc:AlternateContent xmlns:mc="http://schemas.openxmlformats.org/markup-compatibility/2006" xmlns:p14="http://schemas.microsoft.com/office/powerpoint/2010/main">
    <mc:Choice Requires="p14">
      <p:transition spd="slow" p14:dur="2000" advTm="150442"/>
    </mc:Choice>
    <mc:Fallback xmlns="">
      <p:transition spd="slow" advTm="15044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1800" dirty="0">
                <a:solidFill>
                  <a:srgbClr val="00B0F0"/>
                </a:solidFill>
                <a:latin typeface="Alexandria Black" pitchFamily="2" charset="-78"/>
                <a:cs typeface="Alexandria Black" pitchFamily="2" charset="-78"/>
              </a:rPr>
              <a:t>اولا" : اتفاقية نظام ربط أنظمة المدفوعات بين دول مجلس التعاون لدول الخليج العربية</a:t>
            </a:r>
            <a:endParaRPr lang="en-US" sz="1800" dirty="0"/>
          </a:p>
        </p:txBody>
      </p:sp>
      <p:sp>
        <p:nvSpPr>
          <p:cNvPr id="3" name="Content Placeholder 2"/>
          <p:cNvSpPr>
            <a:spLocks noGrp="1"/>
          </p:cNvSpPr>
          <p:nvPr>
            <p:ph idx="1"/>
          </p:nvPr>
        </p:nvSpPr>
        <p:spPr>
          <a:xfrm>
            <a:off x="838200" y="1825626"/>
            <a:ext cx="10515600" cy="4807404"/>
          </a:xfrm>
        </p:spPr>
        <p:txBody>
          <a:bodyPr>
            <a:normAutofit/>
          </a:bodyPr>
          <a:lstStyle/>
          <a:p>
            <a:pPr marL="0" indent="0" algn="r">
              <a:lnSpc>
                <a:spcPct val="150000"/>
              </a:lnSpc>
              <a:buNone/>
            </a:pPr>
            <a:r>
              <a:rPr lang="ar-JO" sz="1600" dirty="0" smtClean="0">
                <a:solidFill>
                  <a:srgbClr val="FFC000"/>
                </a:solidFill>
                <a:latin typeface="Alexandria" pitchFamily="2" charset="-78"/>
                <a:cs typeface="Alexandria" pitchFamily="2" charset="-78"/>
              </a:rPr>
              <a:t>المادة ( 11 )</a:t>
            </a:r>
          </a:p>
          <a:p>
            <a:pPr marL="0" indent="0" algn="r">
              <a:lnSpc>
                <a:spcPct val="150000"/>
              </a:lnSpc>
              <a:buNone/>
            </a:pPr>
            <a:r>
              <a:rPr lang="ar-JO" sz="1400" dirty="0" smtClean="0">
                <a:latin typeface="Alexandria" pitchFamily="2" charset="-78"/>
                <a:cs typeface="Alexandria" pitchFamily="2" charset="-78"/>
              </a:rPr>
              <a:t>انهاء و تعليق عضوية احد الاطراف</a:t>
            </a:r>
          </a:p>
          <a:p>
            <a:pPr marL="0" indent="0" algn="r">
              <a:lnSpc>
                <a:spcPct val="150000"/>
              </a:lnSpc>
              <a:buNone/>
            </a:pPr>
            <a:r>
              <a:rPr lang="ar-JO" sz="1400" dirty="0">
                <a:latin typeface="Alexandria" pitchFamily="2" charset="-78"/>
                <a:cs typeface="Alexandria" pitchFamily="2" charset="-78"/>
              </a:rPr>
              <a:t>يجوز إنهاء أو تعليق عضوية أي طرف من أطراف هذه الاتفاقية في حال قيامه بالإخلال بأي من </a:t>
            </a:r>
            <a:r>
              <a:rPr lang="ar-JO" sz="1400" dirty="0" smtClean="0">
                <a:latin typeface="Alexandria" pitchFamily="2" charset="-78"/>
                <a:cs typeface="Alexandria" pitchFamily="2" charset="-78"/>
              </a:rPr>
              <a:t>أحكامها </a:t>
            </a:r>
            <a:r>
              <a:rPr lang="ar-JO" sz="1400" dirty="0">
                <a:latin typeface="Alexandria" pitchFamily="2" charset="-78"/>
                <a:cs typeface="Alexandria" pitchFamily="2" charset="-78"/>
              </a:rPr>
              <a:t>أو بالنظام بشرط موافقة جميع الأطراف الأخرى</a:t>
            </a:r>
            <a:r>
              <a:rPr lang="ar-JO" sz="1400" dirty="0" smtClean="0">
                <a:latin typeface="Alexandria" pitchFamily="2" charset="-78"/>
                <a:cs typeface="Alexandria" pitchFamily="2" charset="-78"/>
              </a:rPr>
              <a:t>.</a:t>
            </a:r>
          </a:p>
          <a:p>
            <a:pPr marL="0" indent="0" algn="r">
              <a:lnSpc>
                <a:spcPct val="150000"/>
              </a:lnSpc>
              <a:buNone/>
            </a:pPr>
            <a:r>
              <a:rPr lang="ar-JO" sz="1600" dirty="0" smtClean="0">
                <a:solidFill>
                  <a:srgbClr val="FFC000"/>
                </a:solidFill>
                <a:latin typeface="Alexandria" pitchFamily="2" charset="-78"/>
                <a:cs typeface="Alexandria" pitchFamily="2" charset="-78"/>
              </a:rPr>
              <a:t>المادة ( 12 )</a:t>
            </a:r>
          </a:p>
          <a:p>
            <a:pPr marL="0" indent="0" algn="r">
              <a:lnSpc>
                <a:spcPct val="150000"/>
              </a:lnSpc>
              <a:buNone/>
            </a:pPr>
            <a:r>
              <a:rPr lang="ar-JO" sz="1400" dirty="0" smtClean="0">
                <a:latin typeface="Alexandria" pitchFamily="2" charset="-78"/>
                <a:cs typeface="Alexandria" pitchFamily="2" charset="-78"/>
              </a:rPr>
              <a:t>التفسير</a:t>
            </a:r>
          </a:p>
          <a:p>
            <a:pPr marL="0" indent="0" algn="r">
              <a:lnSpc>
                <a:spcPct val="150000"/>
              </a:lnSpc>
              <a:buNone/>
            </a:pPr>
            <a:r>
              <a:rPr lang="ar-JO" sz="1400" dirty="0">
                <a:latin typeface="Alexandria" pitchFamily="2" charset="-78"/>
                <a:cs typeface="Alexandria" pitchFamily="2" charset="-78"/>
              </a:rPr>
              <a:t>تختص لجنة المحافظين بتفسير أحكام هذه الاتفاقية وتكون قراراتها ملزمة</a:t>
            </a:r>
            <a:r>
              <a:rPr lang="ar-JO" sz="1400" dirty="0" smtClean="0">
                <a:latin typeface="Alexandria" pitchFamily="2" charset="-78"/>
                <a:cs typeface="Alexandria" pitchFamily="2" charset="-78"/>
              </a:rPr>
              <a:t>.</a:t>
            </a:r>
          </a:p>
          <a:p>
            <a:pPr marL="0" indent="0" algn="r">
              <a:lnSpc>
                <a:spcPct val="150000"/>
              </a:lnSpc>
              <a:buNone/>
            </a:pPr>
            <a:r>
              <a:rPr lang="ar-JO" sz="1600" dirty="0" smtClean="0">
                <a:solidFill>
                  <a:srgbClr val="FFC000"/>
                </a:solidFill>
                <a:latin typeface="Alexandria" pitchFamily="2" charset="-78"/>
                <a:cs typeface="Alexandria" pitchFamily="2" charset="-78"/>
              </a:rPr>
              <a:t>المادة ( 13 )</a:t>
            </a:r>
          </a:p>
          <a:p>
            <a:pPr marL="0" indent="0" algn="r">
              <a:lnSpc>
                <a:spcPct val="150000"/>
              </a:lnSpc>
              <a:buNone/>
            </a:pPr>
            <a:r>
              <a:rPr lang="ar-JO" sz="1400" dirty="0" smtClean="0">
                <a:latin typeface="Alexandria" pitchFamily="2" charset="-78"/>
                <a:cs typeface="Alexandria" pitchFamily="2" charset="-78"/>
              </a:rPr>
              <a:t>تعديل الاتفاقية</a:t>
            </a:r>
          </a:p>
          <a:p>
            <a:pPr marL="0" indent="0" algn="r">
              <a:lnSpc>
                <a:spcPct val="150000"/>
              </a:lnSpc>
              <a:buNone/>
            </a:pPr>
            <a:r>
              <a:rPr lang="ar-JO" sz="1400" dirty="0">
                <a:latin typeface="Alexandria" pitchFamily="2" charset="-78"/>
                <a:cs typeface="Alexandria" pitchFamily="2" charset="-78"/>
              </a:rPr>
              <a:t>يتم تعديل هذه الاتفاقية باتفاق جميع الأطراف الموقعة عليها ويخضع نقاذ التعديل لذات الإجراءات المنصوص عليها في المادة (11) من هذه الاتفاقية.</a:t>
            </a:r>
          </a:p>
        </p:txBody>
      </p:sp>
      <p:pic>
        <p:nvPicPr>
          <p:cNvPr id="4" name="Picture 3"/>
          <p:cNvPicPr>
            <a:picLocks noChangeAspect="1"/>
          </p:cNvPicPr>
          <p:nvPr/>
        </p:nvPicPr>
        <p:blipFill>
          <a:blip r:embed="rId2"/>
          <a:stretch>
            <a:fillRect/>
          </a:stretch>
        </p:blipFill>
        <p:spPr>
          <a:xfrm>
            <a:off x="0" y="0"/>
            <a:ext cx="1567543" cy="972457"/>
          </a:xfrm>
          <a:prstGeom prst="rect">
            <a:avLst/>
          </a:prstGeom>
        </p:spPr>
      </p:pic>
    </p:spTree>
    <p:extLst>
      <p:ext uri="{BB962C8B-B14F-4D97-AF65-F5344CB8AC3E}">
        <p14:creationId xmlns:p14="http://schemas.microsoft.com/office/powerpoint/2010/main" val="1670060357"/>
      </p:ext>
    </p:extLst>
  </p:cSld>
  <p:clrMapOvr>
    <a:masterClrMapping/>
  </p:clrMapOvr>
  <mc:AlternateContent xmlns:mc="http://schemas.openxmlformats.org/markup-compatibility/2006" xmlns:p14="http://schemas.microsoft.com/office/powerpoint/2010/main">
    <mc:Choice Requires="p14">
      <p:transition spd="slow" p14:dur="2000" advTm="166191"/>
    </mc:Choice>
    <mc:Fallback xmlns="">
      <p:transition spd="slow" advTm="16619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1800" dirty="0">
                <a:solidFill>
                  <a:srgbClr val="00B0F0"/>
                </a:solidFill>
                <a:latin typeface="Alexandria Black" pitchFamily="2" charset="-78"/>
                <a:cs typeface="Alexandria Black" pitchFamily="2" charset="-78"/>
              </a:rPr>
              <a:t>اولا" : اتفاقية نظام ربط أنظمة المدفوعات بين دول مجلس التعاون لدول الخليج العربية</a:t>
            </a:r>
            <a:endParaRPr lang="en-US" sz="18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690689"/>
            <a:ext cx="10515600" cy="5000398"/>
          </a:xfrm>
        </p:spPr>
        <p:txBody>
          <a:bodyPr>
            <a:noAutofit/>
          </a:bodyPr>
          <a:lstStyle/>
          <a:p>
            <a:pPr marL="0" indent="0" algn="r">
              <a:lnSpc>
                <a:spcPct val="150000"/>
              </a:lnSpc>
              <a:buNone/>
            </a:pPr>
            <a:r>
              <a:rPr lang="ar-JO" sz="1600" dirty="0" smtClean="0">
                <a:solidFill>
                  <a:srgbClr val="FFC000"/>
                </a:solidFill>
                <a:latin typeface="Alexandria" pitchFamily="2" charset="-78"/>
                <a:cs typeface="Alexandria" pitchFamily="2" charset="-78"/>
              </a:rPr>
              <a:t>المادة ( 14 ) </a:t>
            </a:r>
          </a:p>
          <a:p>
            <a:pPr marL="0" indent="0" algn="r">
              <a:lnSpc>
                <a:spcPct val="150000"/>
              </a:lnSpc>
              <a:buNone/>
            </a:pPr>
            <a:r>
              <a:rPr lang="ar-JO" sz="1400" dirty="0" smtClean="0">
                <a:latin typeface="Alexandria" pitchFamily="2" charset="-78"/>
                <a:cs typeface="Alexandria" pitchFamily="2" charset="-78"/>
              </a:rPr>
              <a:t>النفاذ</a:t>
            </a:r>
          </a:p>
          <a:p>
            <a:pPr marL="0" indent="0" algn="r">
              <a:lnSpc>
                <a:spcPct val="150000"/>
              </a:lnSpc>
              <a:buNone/>
            </a:pPr>
            <a:r>
              <a:rPr lang="ar-JO" sz="1400" dirty="0" smtClean="0">
                <a:latin typeface="Alexandria" pitchFamily="2" charset="-78"/>
                <a:cs typeface="Alexandria" pitchFamily="2" charset="-78"/>
              </a:rPr>
              <a:t>تقر </a:t>
            </a:r>
            <a:r>
              <a:rPr lang="ar-JO" sz="1400" dirty="0">
                <a:latin typeface="Alexandria" pitchFamily="2" charset="-78"/>
                <a:cs typeface="Alexandria" pitchFamily="2" charset="-78"/>
              </a:rPr>
              <a:t>هذه الاتفاقية من قبل المجلس الأعلى وتصادق عليها الدول الأعضاء وفق الإجراءات </a:t>
            </a:r>
            <a:r>
              <a:rPr lang="ar-JO" sz="1400" dirty="0" smtClean="0">
                <a:latin typeface="Alexandria" pitchFamily="2" charset="-78"/>
                <a:cs typeface="Alexandria" pitchFamily="2" charset="-78"/>
              </a:rPr>
              <a:t>المتبعة </a:t>
            </a:r>
            <a:r>
              <a:rPr lang="ar-JO" sz="1400" dirty="0">
                <a:latin typeface="Alexandria" pitchFamily="2" charset="-78"/>
                <a:cs typeface="Alexandria" pitchFamily="2" charset="-78"/>
              </a:rPr>
              <a:t>في </a:t>
            </a:r>
            <a:r>
              <a:rPr lang="ar-JO" sz="1400" dirty="0" smtClean="0">
                <a:latin typeface="Alexandria" pitchFamily="2" charset="-78"/>
                <a:cs typeface="Alexandria" pitchFamily="2" charset="-78"/>
              </a:rPr>
              <a:t>كل دولة </a:t>
            </a:r>
            <a:r>
              <a:rPr lang="ar-JO" sz="1400" dirty="0">
                <a:latin typeface="Alexandria" pitchFamily="2" charset="-78"/>
                <a:cs typeface="Alexandria" pitchFamily="2" charset="-78"/>
              </a:rPr>
              <a:t>من دول المجلس، وتعتبر الاتفاقية نافذة اعتبارا من تاريخ إبداع وثيقة تصديق الدولة الثانية </a:t>
            </a:r>
            <a:r>
              <a:rPr lang="ar-JO" sz="1400" dirty="0" smtClean="0">
                <a:latin typeface="Alexandria" pitchFamily="2" charset="-78"/>
                <a:cs typeface="Alexandria" pitchFamily="2" charset="-78"/>
              </a:rPr>
              <a:t>لدى </a:t>
            </a:r>
            <a:r>
              <a:rPr lang="ar-JO" sz="1400" dirty="0">
                <a:latin typeface="Alexandria" pitchFamily="2" charset="-78"/>
                <a:cs typeface="Alexandria" pitchFamily="2" charset="-78"/>
              </a:rPr>
              <a:t>الأمانة العامة المجلس التعاون لدول الخليج العربية، ويعمل بها من قبل الدول المصادقة عليها</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حررت هذه الاتفاقية باللغة العربية </a:t>
            </a:r>
            <a:r>
              <a:rPr lang="ar-JO" sz="1400" dirty="0" smtClean="0">
                <a:latin typeface="Alexandria" pitchFamily="2" charset="-78"/>
                <a:cs typeface="Alexandria" pitchFamily="2" charset="-78"/>
              </a:rPr>
              <a:t>بتاريخ ..................................... الموافق من ............................................</a:t>
            </a:r>
          </a:p>
          <a:p>
            <a:pPr marL="0" indent="0" algn="r">
              <a:lnSpc>
                <a:spcPct val="150000"/>
              </a:lnSpc>
              <a:buNone/>
            </a:pPr>
            <a:r>
              <a:rPr lang="ar-JO" sz="1400" dirty="0">
                <a:latin typeface="Alexandria" pitchFamily="2" charset="-78"/>
                <a:cs typeface="Alexandria" pitchFamily="2" charset="-78"/>
              </a:rPr>
              <a:t>أصل واحد يودع لدى الأمانة العامة لدول المجلس وتسلم </a:t>
            </a:r>
            <a:r>
              <a:rPr lang="ar-JO" sz="1400" dirty="0" smtClean="0">
                <a:latin typeface="Alexandria" pitchFamily="2" charset="-78"/>
                <a:cs typeface="Alexandria" pitchFamily="2" charset="-78"/>
              </a:rPr>
              <a:t>نسخة </a:t>
            </a:r>
            <a:r>
              <a:rPr lang="ar-JO" sz="1400" dirty="0">
                <a:latin typeface="Alexandria" pitchFamily="2" charset="-78"/>
                <a:cs typeface="Alexandria" pitchFamily="2" charset="-78"/>
              </a:rPr>
              <a:t>منه مطابقة للأصل لكل دولة طرف </a:t>
            </a:r>
            <a:r>
              <a:rPr lang="ar-JO" sz="1400" dirty="0" smtClean="0">
                <a:latin typeface="Alexandria" pitchFamily="2" charset="-78"/>
                <a:cs typeface="Alexandria" pitchFamily="2" charset="-78"/>
              </a:rPr>
              <a:t>في هذه الاتفاقية</a:t>
            </a:r>
          </a:p>
          <a:p>
            <a:pPr marL="0" indent="0" algn="r">
              <a:lnSpc>
                <a:spcPct val="100000"/>
              </a:lnSpc>
              <a:buNone/>
            </a:pPr>
            <a:r>
              <a:rPr lang="ar-JO" sz="1400" dirty="0">
                <a:latin typeface="Alexandria" pitchFamily="2" charset="-78"/>
                <a:cs typeface="Alexandria" pitchFamily="2" charset="-78"/>
              </a:rPr>
              <a:t>دولة الإمارات العربية </a:t>
            </a:r>
            <a:r>
              <a:rPr lang="ar-JO" sz="1400" dirty="0" smtClean="0">
                <a:latin typeface="Alexandria" pitchFamily="2" charset="-78"/>
                <a:cs typeface="Alexandria" pitchFamily="2" charset="-78"/>
              </a:rPr>
              <a:t>المتحدة</a:t>
            </a:r>
          </a:p>
          <a:p>
            <a:pPr marL="0" indent="0" algn="r">
              <a:lnSpc>
                <a:spcPct val="100000"/>
              </a:lnSpc>
              <a:buNone/>
            </a:pPr>
            <a:r>
              <a:rPr lang="ar-JO" sz="1400" dirty="0">
                <a:latin typeface="Alexandria" pitchFamily="2" charset="-78"/>
                <a:cs typeface="Alexandria" pitchFamily="2" charset="-78"/>
              </a:rPr>
              <a:t>مملكة </a:t>
            </a:r>
            <a:r>
              <a:rPr lang="ar-JO" sz="1400" dirty="0" smtClean="0">
                <a:latin typeface="Alexandria" pitchFamily="2" charset="-78"/>
                <a:cs typeface="Alexandria" pitchFamily="2" charset="-78"/>
              </a:rPr>
              <a:t>البحرين</a:t>
            </a:r>
          </a:p>
          <a:p>
            <a:pPr marL="0" indent="0" algn="r">
              <a:lnSpc>
                <a:spcPct val="100000"/>
              </a:lnSpc>
              <a:buNone/>
            </a:pPr>
            <a:r>
              <a:rPr lang="ar-JO" sz="1400" dirty="0">
                <a:latin typeface="Alexandria" pitchFamily="2" charset="-78"/>
                <a:cs typeface="Alexandria" pitchFamily="2" charset="-78"/>
              </a:rPr>
              <a:t>المملكة العربية </a:t>
            </a:r>
            <a:r>
              <a:rPr lang="ar-JO" sz="1400" dirty="0" smtClean="0">
                <a:latin typeface="Alexandria" pitchFamily="2" charset="-78"/>
                <a:cs typeface="Alexandria" pitchFamily="2" charset="-78"/>
              </a:rPr>
              <a:t>السعودية</a:t>
            </a:r>
          </a:p>
          <a:p>
            <a:pPr marL="0" indent="0" algn="r">
              <a:lnSpc>
                <a:spcPct val="100000"/>
              </a:lnSpc>
              <a:buNone/>
            </a:pPr>
            <a:r>
              <a:rPr lang="ar-JO" sz="1400" dirty="0">
                <a:latin typeface="Alexandria" pitchFamily="2" charset="-78"/>
                <a:cs typeface="Alexandria" pitchFamily="2" charset="-78"/>
              </a:rPr>
              <a:t>سلطنة </a:t>
            </a:r>
            <a:r>
              <a:rPr lang="ar-JO" sz="1400" dirty="0" smtClean="0">
                <a:latin typeface="Alexandria" pitchFamily="2" charset="-78"/>
                <a:cs typeface="Alexandria" pitchFamily="2" charset="-78"/>
              </a:rPr>
              <a:t>عمان</a:t>
            </a:r>
          </a:p>
          <a:p>
            <a:pPr marL="0" indent="0" algn="r">
              <a:lnSpc>
                <a:spcPct val="100000"/>
              </a:lnSpc>
              <a:buNone/>
            </a:pPr>
            <a:r>
              <a:rPr lang="ar-JO" sz="1400" dirty="0">
                <a:latin typeface="Alexandria" pitchFamily="2" charset="-78"/>
                <a:cs typeface="Alexandria" pitchFamily="2" charset="-78"/>
              </a:rPr>
              <a:t>دولة </a:t>
            </a:r>
            <a:r>
              <a:rPr lang="ar-JO" sz="1400" dirty="0" smtClean="0">
                <a:latin typeface="Alexandria" pitchFamily="2" charset="-78"/>
                <a:cs typeface="Alexandria" pitchFamily="2" charset="-78"/>
              </a:rPr>
              <a:t>قطر</a:t>
            </a:r>
          </a:p>
          <a:p>
            <a:pPr marL="0" indent="0" algn="r">
              <a:lnSpc>
                <a:spcPct val="100000"/>
              </a:lnSpc>
              <a:buNone/>
            </a:pPr>
            <a:r>
              <a:rPr lang="ar-JO" sz="1400" dirty="0">
                <a:latin typeface="Alexandria" pitchFamily="2" charset="-78"/>
                <a:cs typeface="Alexandria" pitchFamily="2" charset="-78"/>
              </a:rPr>
              <a:t>دولة الكويت</a:t>
            </a:r>
          </a:p>
        </p:txBody>
      </p:sp>
      <p:pic>
        <p:nvPicPr>
          <p:cNvPr id="4" name="Picture 3"/>
          <p:cNvPicPr>
            <a:picLocks noChangeAspect="1"/>
          </p:cNvPicPr>
          <p:nvPr/>
        </p:nvPicPr>
        <p:blipFill>
          <a:blip r:embed="rId2"/>
          <a:stretch>
            <a:fillRect/>
          </a:stretch>
        </p:blipFill>
        <p:spPr>
          <a:xfrm>
            <a:off x="0" y="0"/>
            <a:ext cx="1582057" cy="957943"/>
          </a:xfrm>
          <a:prstGeom prst="rect">
            <a:avLst/>
          </a:prstGeom>
        </p:spPr>
      </p:pic>
    </p:spTree>
    <p:extLst>
      <p:ext uri="{BB962C8B-B14F-4D97-AF65-F5344CB8AC3E}">
        <p14:creationId xmlns:p14="http://schemas.microsoft.com/office/powerpoint/2010/main" val="1779340004"/>
      </p:ext>
    </p:extLst>
  </p:cSld>
  <p:clrMapOvr>
    <a:masterClrMapping/>
  </p:clrMapOvr>
  <mc:AlternateContent xmlns:mc="http://schemas.openxmlformats.org/markup-compatibility/2006" xmlns:p14="http://schemas.microsoft.com/office/powerpoint/2010/main">
    <mc:Choice Requires="p14">
      <p:transition spd="slow" p14:dur="2000" advTm="108027"/>
    </mc:Choice>
    <mc:Fallback xmlns="">
      <p:transition spd="slow" advTm="10802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2000" dirty="0" smtClean="0">
                <a:solidFill>
                  <a:srgbClr val="00B0F0"/>
                </a:solidFill>
                <a:latin typeface="Alexandria Black" pitchFamily="2" charset="-78"/>
                <a:cs typeface="Alexandria Black" pitchFamily="2" charset="-78"/>
              </a:rPr>
              <a:t>ثانيا" : نتائج </a:t>
            </a:r>
            <a:r>
              <a:rPr lang="ar-JO" sz="2000" dirty="0">
                <a:solidFill>
                  <a:srgbClr val="00B0F0"/>
                </a:solidFill>
                <a:latin typeface="Alexandria Black" pitchFamily="2" charset="-78"/>
                <a:cs typeface="Alexandria Black" pitchFamily="2" charset="-78"/>
              </a:rPr>
              <a:t>المسح المتعلق بتنفيذ مبادرات وأهداف الخطة الاستراتيجية لإتحاد </a:t>
            </a:r>
            <a:r>
              <a:rPr lang="ar-JO" sz="2000" dirty="0" smtClean="0">
                <a:solidFill>
                  <a:srgbClr val="00B0F0"/>
                </a:solidFill>
                <a:latin typeface="Alexandria Black" pitchFamily="2" charset="-78"/>
                <a:cs typeface="Alexandria Black" pitchFamily="2" charset="-78"/>
              </a:rPr>
              <a:t>هيئات</a:t>
            </a:r>
            <a:r>
              <a:rPr lang="ar-JO" sz="2000" dirty="0">
                <a:solidFill>
                  <a:srgbClr val="00B0F0"/>
                </a:solidFill>
                <a:latin typeface="Alexandria Black" pitchFamily="2" charset="-78"/>
                <a:cs typeface="Alexandria Black" pitchFamily="2" charset="-78"/>
              </a:rPr>
              <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الأوراق المالية العربية </a:t>
            </a:r>
            <a:endParaRPr lang="en-US" dirty="0"/>
          </a:p>
        </p:txBody>
      </p:sp>
      <p:pic>
        <p:nvPicPr>
          <p:cNvPr id="4" name="Picture 3"/>
          <p:cNvPicPr>
            <a:picLocks noChangeAspect="1"/>
          </p:cNvPicPr>
          <p:nvPr/>
        </p:nvPicPr>
        <p:blipFill>
          <a:blip r:embed="rId2"/>
          <a:stretch>
            <a:fillRect/>
          </a:stretch>
        </p:blipFill>
        <p:spPr>
          <a:xfrm>
            <a:off x="0" y="1"/>
            <a:ext cx="1708030" cy="766915"/>
          </a:xfrm>
          <a:prstGeom prst="rect">
            <a:avLst/>
          </a:prstGeom>
        </p:spPr>
      </p:pic>
      <p:sp>
        <p:nvSpPr>
          <p:cNvPr id="3" name="Content Placeholder 2"/>
          <p:cNvSpPr>
            <a:spLocks noGrp="1"/>
          </p:cNvSpPr>
          <p:nvPr>
            <p:ph idx="1"/>
          </p:nvPr>
        </p:nvSpPr>
        <p:spPr>
          <a:xfrm>
            <a:off x="838200" y="1690689"/>
            <a:ext cx="10515600" cy="5053012"/>
          </a:xfrm>
        </p:spPr>
        <p:txBody>
          <a:bodyPr>
            <a:noAutofit/>
          </a:bodyPr>
          <a:lstStyle/>
          <a:p>
            <a:pPr marL="0" indent="0" algn="ctr">
              <a:lnSpc>
                <a:spcPct val="150000"/>
              </a:lnSpc>
              <a:buNone/>
            </a:pPr>
            <a:r>
              <a:rPr lang="ar-JO" sz="1600" dirty="0" smtClean="0">
                <a:solidFill>
                  <a:srgbClr val="FFC000"/>
                </a:solidFill>
                <a:latin typeface="Alexandria" pitchFamily="2" charset="-78"/>
                <a:cs typeface="Alexandria" pitchFamily="2" charset="-78"/>
              </a:rPr>
              <a:t>تمهيد</a:t>
            </a:r>
          </a:p>
          <a:p>
            <a:pPr marL="0" indent="0" algn="r">
              <a:lnSpc>
                <a:spcPct val="150000"/>
              </a:lnSpc>
              <a:buNone/>
            </a:pPr>
            <a:r>
              <a:rPr lang="ar-JO" sz="1400" dirty="0">
                <a:latin typeface="Alexandria" pitchFamily="2" charset="-78"/>
                <a:cs typeface="Alexandria" pitchFamily="2" charset="-78"/>
              </a:rPr>
              <a:t>يشهد العالم تطورات كبيرة ومتسارعة في قطاع التكنولوجيا المرتبطة بالقطاع المالي بشكل عام وقطاع أسواق راس المال بشكل خاص، مما يستدعي تعزيز التعاون ما بين أعضاء الاتحاد في مجالات التكنولوجيا المالية بالإضافة إلى مواجهة المخاطر السيبرانية الناجمة عن هذه التطورات، وبما يضمن مواكبة أسواق راس المال العربية لهذه التطورات وتعزيز مكانتها في هذا المجال لضمان سلامة التعاملات ومحاربة الجرائم المالية</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وضمن هذا الإطار، فقد حددت الخطة الاستراتيجية للاتحاد للأعوام 2021 - 2025 في محور تعزيز التعاون في مجالات التكنولوجيا المالية ومواجهة المخاطر السيبرانية أربعة أهداف استراتيجية تتمثل بوضع إطار عام للتعاون بين أعضاء الاتحاد في مجال التكنولوجيا المالية ووضع مبادئ استرشادية حول استخدامات الذكاء الاصطناعي والتعلم </a:t>
            </a:r>
            <a:r>
              <a:rPr lang="ar-JO" sz="1400" dirty="0" smtClean="0">
                <a:latin typeface="Alexandria" pitchFamily="2" charset="-78"/>
                <a:cs typeface="Alexandria" pitchFamily="2" charset="-78"/>
              </a:rPr>
              <a:t>بالإضافة </a:t>
            </a:r>
            <a:r>
              <a:rPr lang="ar-JO" sz="1400" dirty="0">
                <a:latin typeface="Alexandria" pitchFamily="2" charset="-78"/>
                <a:cs typeface="Alexandria" pitchFamily="2" charset="-78"/>
              </a:rPr>
              <a:t>إلى إعداد مبادئ عامة حول التعامل مع المخاطر السيبرانية بالأسواق المالية العربية والتعاون مع المنظمات والجهات </a:t>
            </a:r>
            <a:r>
              <a:rPr lang="ar-JO" sz="1400" dirty="0" smtClean="0">
                <a:latin typeface="Alexandria" pitchFamily="2" charset="-78"/>
                <a:cs typeface="Alexandria" pitchFamily="2" charset="-78"/>
              </a:rPr>
              <a:t>المختصة في </a:t>
            </a:r>
            <a:r>
              <a:rPr lang="ar-JO" sz="1400" dirty="0">
                <a:latin typeface="Alexandria" pitchFamily="2" charset="-78"/>
                <a:cs typeface="Alexandria" pitchFamily="2" charset="-78"/>
              </a:rPr>
              <a:t>مجال التكنولوجيا المالية والأمن السيبراني </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وتحقيقاً لأهداف الخطة الاستراتيجية في هذا المجال فقد تم وضع مجموعة من المبادرات لإنجازها خلال فترة الخطة</a:t>
            </a:r>
          </a:p>
          <a:p>
            <a:pPr marL="0" indent="0" algn="r">
              <a:lnSpc>
                <a:spcPct val="150000"/>
              </a:lnSpc>
              <a:buNone/>
            </a:pPr>
            <a:r>
              <a:rPr lang="ar-JO" sz="1400" dirty="0">
                <a:latin typeface="Alexandria" pitchFamily="2" charset="-78"/>
                <a:cs typeface="Alexandria" pitchFamily="2" charset="-78"/>
              </a:rPr>
              <a:t>الاستراتيجية يتمثل أهمها بإجراء مسح حول دور هيئات الأوراق المالية العربية في مجال التكنولوجيا المالية وتحديد </a:t>
            </a:r>
            <a:r>
              <a:rPr lang="ar-JO" sz="1400" dirty="0" smtClean="0">
                <a:latin typeface="Alexandria" pitchFamily="2" charset="-78"/>
                <a:cs typeface="Alexandria" pitchFamily="2" charset="-78"/>
              </a:rPr>
              <a:t>حاجات الاعضاء </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للمساعدة </a:t>
            </a:r>
            <a:r>
              <a:rPr lang="ar-JO" sz="1400" dirty="0">
                <a:latin typeface="Alexandria" pitchFamily="2" charset="-78"/>
                <a:cs typeface="Alexandria" pitchFamily="2" charset="-78"/>
              </a:rPr>
              <a:t>الفنية في مجالات الرقمنة والأصول المشفرة وغيرها وتقديم مقترحات بشأن تبسيط المتطلبات </a:t>
            </a:r>
            <a:r>
              <a:rPr lang="ar-JO" sz="1400" dirty="0" smtClean="0">
                <a:latin typeface="Alexandria" pitchFamily="2" charset="-78"/>
                <a:cs typeface="Alexandria" pitchFamily="2" charset="-78"/>
              </a:rPr>
              <a:t>الرقابية المتعلقة باجراءات </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اعرف </a:t>
            </a:r>
            <a:r>
              <a:rPr lang="ar-JO" sz="1400" dirty="0">
                <a:latin typeface="Alexandria" pitchFamily="2" charset="-78"/>
                <a:cs typeface="Alexandria" pitchFamily="2" charset="-78"/>
              </a:rPr>
              <a:t>عميلك المطبقة لدى أسواق المال العربية بالإضافة إلى تصميم مجموعة من برامج التدريب المتخصصة بالتعاون </a:t>
            </a:r>
            <a:r>
              <a:rPr lang="ar-JO" sz="1400" dirty="0" smtClean="0">
                <a:latin typeface="Alexandria" pitchFamily="2" charset="-78"/>
                <a:cs typeface="Alexandria" pitchFamily="2" charset="-78"/>
              </a:rPr>
              <a:t>مع</a:t>
            </a:r>
            <a:endParaRPr lang="ar-JO" sz="1400" dirty="0">
              <a:latin typeface="Alexandria" pitchFamily="2" charset="-78"/>
              <a:cs typeface="Alexandria" pitchFamily="2" charset="-78"/>
            </a:endParaRPr>
          </a:p>
        </p:txBody>
      </p:sp>
    </p:spTree>
    <p:extLst>
      <p:ext uri="{BB962C8B-B14F-4D97-AF65-F5344CB8AC3E}">
        <p14:creationId xmlns:p14="http://schemas.microsoft.com/office/powerpoint/2010/main" val="1923067477"/>
      </p:ext>
    </p:extLst>
  </p:cSld>
  <p:clrMapOvr>
    <a:masterClrMapping/>
  </p:clrMapOvr>
  <mc:AlternateContent xmlns:mc="http://schemas.openxmlformats.org/markup-compatibility/2006" xmlns:p14="http://schemas.microsoft.com/office/powerpoint/2010/main">
    <mc:Choice Requires="p14">
      <p:transition spd="slow" p14:dur="2000" advTm="190098"/>
    </mc:Choice>
    <mc:Fallback xmlns="">
      <p:transition spd="slow" advTm="19009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652"/>
          </a:xfrm>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ثانيا" : نتائج المسح المتعلق بتنفيذ مبادرات وأهداف الخطة الاستراتيجية لإتحاد هيئات</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الأوراق المالية العربية </a:t>
            </a:r>
            <a:endParaRPr lang="en-US" dirty="0"/>
          </a:p>
        </p:txBody>
      </p:sp>
      <p:sp>
        <p:nvSpPr>
          <p:cNvPr id="3" name="Content Placeholder 2"/>
          <p:cNvSpPr>
            <a:spLocks noGrp="1"/>
          </p:cNvSpPr>
          <p:nvPr>
            <p:ph idx="1"/>
          </p:nvPr>
        </p:nvSpPr>
        <p:spPr>
          <a:xfrm>
            <a:off x="838200" y="1690778"/>
            <a:ext cx="10515600" cy="4865298"/>
          </a:xfrm>
        </p:spPr>
        <p:txBody>
          <a:bodyPr>
            <a:noAutofit/>
          </a:bodyPr>
          <a:lstStyle/>
          <a:p>
            <a:pPr marL="0" indent="0" algn="r">
              <a:lnSpc>
                <a:spcPct val="150000"/>
              </a:lnSpc>
              <a:buNone/>
            </a:pPr>
            <a:r>
              <a:rPr lang="ar-JO" sz="1400" dirty="0">
                <a:solidFill>
                  <a:srgbClr val="000000"/>
                </a:solidFill>
                <a:latin typeface="Alexandria" pitchFamily="2" charset="-78"/>
                <a:cs typeface="Alexandria" pitchFamily="2" charset="-78"/>
              </a:rPr>
              <a:t>المؤسسات الدولية المعنية وإعداد مسح حول استخدامات الذكاء الاصطناعي والتعلم في أسواق رأس المال وتجميع مبادرات </a:t>
            </a:r>
            <a:r>
              <a:rPr lang="ar-JO" sz="1400" dirty="0" smtClean="0">
                <a:solidFill>
                  <a:srgbClr val="000000"/>
                </a:solidFill>
                <a:latin typeface="Alexandria" pitchFamily="2" charset="-78"/>
                <a:cs typeface="Alexandria" pitchFamily="2" charset="-78"/>
              </a:rPr>
              <a:t>اعضاء </a:t>
            </a:r>
            <a:r>
              <a:rPr lang="ar-JO" sz="1400" dirty="0">
                <a:solidFill>
                  <a:srgbClr val="000000"/>
                </a:solidFill>
                <a:latin typeface="Alexandria" pitchFamily="2" charset="-78"/>
                <a:cs typeface="Alexandria" pitchFamily="2" charset="-78"/>
              </a:rPr>
              <a:t>الاتحاد المتعلقة بمجابهة المخاطر السيبرانية وتعزيز الأمن السيبراني. كما تشمل المبادرات إضافة ملحق خاص بالتعاون في مجال الأمن السيبراني إلى مذكرة التفاهم متعددة الأطراف والتنسيق مع أعضاء الاتحاد </a:t>
            </a:r>
            <a:r>
              <a:rPr lang="ar-JO" sz="1400" dirty="0" smtClean="0">
                <a:solidFill>
                  <a:srgbClr val="000000"/>
                </a:solidFill>
                <a:latin typeface="Alexandria" pitchFamily="2" charset="-78"/>
                <a:cs typeface="Alexandria" pitchFamily="2" charset="-78"/>
              </a:rPr>
              <a:t>حول احتياجاتهم </a:t>
            </a:r>
            <a:r>
              <a:rPr lang="ar-JO" sz="1400" dirty="0">
                <a:solidFill>
                  <a:srgbClr val="000000"/>
                </a:solidFill>
                <a:latin typeface="Alexandria" pitchFamily="2" charset="-78"/>
                <a:cs typeface="Alexandria" pitchFamily="2" charset="-78"/>
              </a:rPr>
              <a:t>ومتطلباتهم المتعلقة بمجال التكنولوجيا المالية وتشكيل لجنة مختصة للتعاون وتبادل المعلومات في مجال </a:t>
            </a:r>
            <a:r>
              <a:rPr lang="ar-JO" sz="1400" dirty="0" smtClean="0">
                <a:solidFill>
                  <a:srgbClr val="000000"/>
                </a:solidFill>
                <a:latin typeface="Alexandria" pitchFamily="2" charset="-78"/>
                <a:cs typeface="Alexandria" pitchFamily="2" charset="-78"/>
              </a:rPr>
              <a:t>الأمن السيبراني </a:t>
            </a:r>
            <a:r>
              <a:rPr lang="ar-JO" sz="1400" dirty="0">
                <a:solidFill>
                  <a:srgbClr val="000000"/>
                </a:solidFill>
                <a:latin typeface="Alexandria" pitchFamily="2" charset="-78"/>
                <a:cs typeface="Alexandria" pitchFamily="2" charset="-78"/>
              </a:rPr>
              <a:t>بين أعضاء الاتحاد والتعاون مع المؤسسات الإقليمية والدولية المختصة من خلال عقد ورشات تدريبية في الدول الأعضاء وتقديم المساعدة الفنية</a:t>
            </a:r>
            <a:r>
              <a:rPr lang="ar-JO" sz="1400" dirty="0" smtClean="0">
                <a:solidFill>
                  <a:srgbClr val="000000"/>
                </a:solidFill>
                <a:latin typeface="Alexandria" pitchFamily="2" charset="-78"/>
                <a:cs typeface="Alexandria" pitchFamily="2" charset="-78"/>
              </a:rPr>
              <a:t>.</a:t>
            </a:r>
            <a:endParaRPr lang="ar-JO" sz="1400" dirty="0">
              <a:solidFill>
                <a:srgbClr val="000000"/>
              </a:solidFill>
              <a:latin typeface="Alexandria" pitchFamily="2" charset="-78"/>
              <a:cs typeface="Alexandria" pitchFamily="2" charset="-78"/>
            </a:endParaRPr>
          </a:p>
          <a:p>
            <a:pPr marL="0" indent="0" algn="r">
              <a:lnSpc>
                <a:spcPct val="150000"/>
              </a:lnSpc>
              <a:buNone/>
            </a:pPr>
            <a:r>
              <a:rPr lang="ar-JO" sz="1400" dirty="0">
                <a:solidFill>
                  <a:srgbClr val="000000"/>
                </a:solidFill>
                <a:latin typeface="Alexandria" pitchFamily="2" charset="-78"/>
                <a:cs typeface="Alexandria" pitchFamily="2" charset="-78"/>
              </a:rPr>
              <a:t>وتنفيذاً لقرار مجلس الاتحاد بتاريخ 2021/05/25 بخصوص تشكيل فرق عمل لتنفيذ مبادرات وأهداف الخطة الاستراتيجية لاتحاد هيئات الأوراق المالية العربية 2021 - 2025، وفي ضوء تشكيل فريق العمل لإنجاز المهام الموكلة إليه في تنفيذ مبادرات وأهداف الخطة الاستراتيجية للاتحاد ولتحقيق متطلبات وطموحات أعضاء الاتحاد بالتعاون مع الأمانة العامة، تم إعداد مسح حول تنفيذ مبادرات وأهداف الخطة الاستراتيجية لاتحاد هيئات الأوراق المالية العربية 2021 - 2025 والذي يهدف إلى تحديد واقع الحال لدى أعضاء الاتحاد فيما يتعلق بالجوانب الهامة المختلفة لمحاور الخطة الاستراتيجية والتعرف على أهم التحديات المحلية والدولية التي تواجه أعضاء الاتحاد في مختلف المجالات التنظيمية والرقابية واقتراح الحلول المناسبة وتحديد المتطلبات ذات الأولوية لدى أعضاء الاتحاد. وتضمن الاستبيان مختلف القضايا الواردة في محاور الخطة الاستراتيجية للاتحاد، بما في ذلك محور مواجهة المخاطر ودعم السيولة والاستدامة ومحور التكنولوجيا المالية ومحور تعليم وتوعية المستثمرين والشمول المالي، حيث تم تقسيم الاستبيان إلى ثلاثة أقسام بهدف تسهيل الإجابة على الأعضاء </a:t>
            </a:r>
            <a:r>
              <a:rPr lang="ar-JO" sz="1400" dirty="0" smtClean="0">
                <a:solidFill>
                  <a:srgbClr val="000000"/>
                </a:solidFill>
                <a:latin typeface="Alexandria" pitchFamily="2" charset="-78"/>
                <a:cs typeface="Alexandria" pitchFamily="2" charset="-78"/>
              </a:rPr>
              <a:t>وتسهيلا لعمل </a:t>
            </a:r>
            <a:r>
              <a:rPr lang="ar-JO" sz="1400" dirty="0">
                <a:solidFill>
                  <a:srgbClr val="000000"/>
                </a:solidFill>
                <a:latin typeface="Alexandria" pitchFamily="2" charset="-78"/>
                <a:cs typeface="Alexandria" pitchFamily="2" charset="-78"/>
              </a:rPr>
              <a:t>على تحليلها.</a:t>
            </a:r>
          </a:p>
        </p:txBody>
      </p:sp>
      <p:pic>
        <p:nvPicPr>
          <p:cNvPr id="4" name="Picture 3"/>
          <p:cNvPicPr>
            <a:picLocks noChangeAspect="1"/>
          </p:cNvPicPr>
          <p:nvPr/>
        </p:nvPicPr>
        <p:blipFill>
          <a:blip r:embed="rId2"/>
          <a:stretch>
            <a:fillRect/>
          </a:stretch>
        </p:blipFill>
        <p:spPr>
          <a:xfrm>
            <a:off x="33458" y="0"/>
            <a:ext cx="1609483" cy="720436"/>
          </a:xfrm>
          <a:prstGeom prst="rect">
            <a:avLst/>
          </a:prstGeom>
        </p:spPr>
      </p:pic>
    </p:spTree>
    <p:extLst>
      <p:ext uri="{BB962C8B-B14F-4D97-AF65-F5344CB8AC3E}">
        <p14:creationId xmlns:p14="http://schemas.microsoft.com/office/powerpoint/2010/main" val="3821841268"/>
      </p:ext>
    </p:extLst>
  </p:cSld>
  <p:clrMapOvr>
    <a:masterClrMapping/>
  </p:clrMapOvr>
  <mc:AlternateContent xmlns:mc="http://schemas.openxmlformats.org/markup-compatibility/2006" xmlns:p14="http://schemas.microsoft.com/office/powerpoint/2010/main">
    <mc:Choice Requires="p14">
      <p:transition spd="slow" p14:dur="2000" advTm="208415"/>
    </mc:Choice>
    <mc:Fallback xmlns="">
      <p:transition spd="slow" advTm="20841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ثانيا" : نتائج المسح المتعلق بتنفيذ مبادرات وأهداف الخطة الاستراتيجية لإتحاد هيئات</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الأوراق المالية العربية </a:t>
            </a:r>
            <a:endParaRPr lang="en-US" dirty="0"/>
          </a:p>
        </p:txBody>
      </p:sp>
      <p:sp>
        <p:nvSpPr>
          <p:cNvPr id="3" name="Content Placeholder 2"/>
          <p:cNvSpPr>
            <a:spLocks noGrp="1"/>
          </p:cNvSpPr>
          <p:nvPr>
            <p:ph idx="1"/>
          </p:nvPr>
        </p:nvSpPr>
        <p:spPr>
          <a:xfrm>
            <a:off x="838200" y="1825625"/>
            <a:ext cx="10515600" cy="4889500"/>
          </a:xfrm>
        </p:spPr>
        <p:txBody>
          <a:bodyPr>
            <a:normAutofit/>
          </a:bodyPr>
          <a:lstStyle/>
          <a:p>
            <a:pPr marL="0" indent="0" algn="r">
              <a:lnSpc>
                <a:spcPct val="200000"/>
              </a:lnSpc>
              <a:buNone/>
            </a:pPr>
            <a:r>
              <a:rPr lang="ar-JO" sz="1400" dirty="0">
                <a:latin typeface="Alexandria" pitchFamily="2" charset="-78"/>
                <a:cs typeface="Alexandria" pitchFamily="2" charset="-78"/>
              </a:rPr>
              <a:t>واستناداً على ما تقدم، فقد خصص فريق العمل المكلف من قبل مجلس </a:t>
            </a:r>
            <a:r>
              <a:rPr lang="ar-JO" sz="1400" dirty="0" smtClean="0">
                <a:latin typeface="Alexandria" pitchFamily="2" charset="-78"/>
                <a:cs typeface="Alexandria" pitchFamily="2" charset="-78"/>
              </a:rPr>
              <a:t>الاتحاد </a:t>
            </a:r>
            <a:r>
              <a:rPr lang="ar-JO" sz="1400" dirty="0">
                <a:latin typeface="Alexandria" pitchFamily="2" charset="-78"/>
                <a:cs typeface="Alexandria" pitchFamily="2" charset="-78"/>
              </a:rPr>
              <a:t>لإنجاز المهام والمبادرات المتعلقة بالخطة</a:t>
            </a:r>
          </a:p>
          <a:p>
            <a:pPr marL="0" indent="0" algn="r">
              <a:lnSpc>
                <a:spcPct val="200000"/>
              </a:lnSpc>
              <a:buNone/>
            </a:pPr>
            <a:r>
              <a:rPr lang="ar-JO" sz="1400" dirty="0">
                <a:latin typeface="Alexandria" pitchFamily="2" charset="-78"/>
                <a:cs typeface="Alexandria" pitchFamily="2" charset="-78"/>
              </a:rPr>
              <a:t>الاستراتيجية للاتحاد في مجال التكنولوجيا المالية والمخاطر السيبرانية القسم الثاني من الاستبيان وذلك بهدف النظر على </a:t>
            </a:r>
            <a:r>
              <a:rPr lang="ar-JO" sz="1400" dirty="0" smtClean="0">
                <a:latin typeface="Alexandria" pitchFamily="2" charset="-78"/>
                <a:cs typeface="Alexandria" pitchFamily="2" charset="-78"/>
              </a:rPr>
              <a:t>واقع الحال </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بالمجالات </a:t>
            </a:r>
            <a:r>
              <a:rPr lang="ar-JO" sz="1400" dirty="0">
                <a:latin typeface="Alexandria" pitchFamily="2" charset="-78"/>
                <a:cs typeface="Alexandria" pitchFamily="2" charset="-78"/>
              </a:rPr>
              <a:t>المذكورة لدى </a:t>
            </a:r>
            <a:r>
              <a:rPr lang="ar-JO" sz="1400" dirty="0" smtClean="0">
                <a:latin typeface="Alexandria" pitchFamily="2" charset="-78"/>
                <a:cs typeface="Alexandria" pitchFamily="2" charset="-78"/>
              </a:rPr>
              <a:t>أعضاء </a:t>
            </a:r>
            <a:r>
              <a:rPr lang="ar-JO" sz="1400" dirty="0">
                <a:latin typeface="Alexandria" pitchFamily="2" charset="-78"/>
                <a:cs typeface="Alexandria" pitchFamily="2" charset="-78"/>
              </a:rPr>
              <a:t>الاتحاد، حيث ضم هذا القسم 15 سؤالاً تضمنت مختلف المجالات ذات العلاقة</a:t>
            </a:r>
            <a:r>
              <a:rPr lang="ar-JO" sz="1400" dirty="0" smtClean="0">
                <a:latin typeface="Alexandria" pitchFamily="2" charset="-78"/>
                <a:cs typeface="Alexandria" pitchFamily="2" charset="-78"/>
              </a:rPr>
              <a:t>.</a:t>
            </a:r>
          </a:p>
          <a:p>
            <a:pPr marL="0" indent="0" algn="r">
              <a:lnSpc>
                <a:spcPct val="200000"/>
              </a:lnSpc>
              <a:buNone/>
            </a:pPr>
            <a:r>
              <a:rPr lang="ar-JO" sz="1400" dirty="0">
                <a:solidFill>
                  <a:srgbClr val="FFC000"/>
                </a:solidFill>
                <a:latin typeface="Alexandria" pitchFamily="2" charset="-78"/>
                <a:cs typeface="Alexandria" pitchFamily="2" charset="-78"/>
              </a:rPr>
              <a:t>أولاً: ملائمة الإطار الرقابي على التكنولوجيا المالية</a:t>
            </a:r>
          </a:p>
          <a:p>
            <a:pPr marL="0" indent="0" algn="r">
              <a:lnSpc>
                <a:spcPct val="200000"/>
              </a:lnSpc>
              <a:buNone/>
            </a:pPr>
            <a:r>
              <a:rPr lang="ar-JO" sz="1400" dirty="0">
                <a:latin typeface="Alexandria" pitchFamily="2" charset="-78"/>
                <a:cs typeface="Alexandria" pitchFamily="2" charset="-78"/>
              </a:rPr>
              <a:t>نظراً لاعتبارات كون التكنولوجيا المالية </a:t>
            </a:r>
            <a:r>
              <a:rPr lang="ar-JO" sz="1400" dirty="0" smtClean="0">
                <a:latin typeface="Alexandria" pitchFamily="2" charset="-78"/>
                <a:cs typeface="Alexandria" pitchFamily="2" charset="-78"/>
              </a:rPr>
              <a:t>تمثل </a:t>
            </a:r>
            <a:r>
              <a:rPr lang="ar-JO" sz="1400" dirty="0">
                <a:latin typeface="Alexandria" pitchFamily="2" charset="-78"/>
                <a:cs typeface="Alexandria" pitchFamily="2" charset="-78"/>
              </a:rPr>
              <a:t>تقاطعاً ما بين الخدمات المالية والتكنولوجيا فإنه من الأهمية تحديد فيما إذا كان النظام الرقابي للدول الأعضاء بالاتحاد مناسب للرقابة على التكنولوجيا المالية وذلك في ظل الانعكاسات الكبيرة والتطورات المتسارعة التي تطرأ على أسواق راس المال. وضمن هذا الإطار، فقد أظهرت نتائج المسح الذي أعده فريق العمل الخاص بالتكنولوجيا المالية بأن كل من الإمارات والسعودية وقطر والكويت ومصر يعتقدون بأن الإطار الرقابي الموجود لديهم مناسب للرقابة على التكنولوجيا المالية. وفي المقابل، فقد أشار بقية الأعضاء والبالغ عددهم (9) أعضاء بأن الإطار الرقابي المتوفر لديهم غير مناسب للرقابة على التكنولوجيا المالية وذلك كما هو الحال في كل من الأردن والجزائر وتونس وسوريا والعراق وعمان وفلسطين ولبنان والمغرب.</a:t>
            </a: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139528"/>
            <a:ext cx="1518251" cy="650181"/>
          </a:xfrm>
          <a:prstGeom prst="rect">
            <a:avLst/>
          </a:prstGeom>
        </p:spPr>
      </p:pic>
    </p:spTree>
    <p:extLst>
      <p:ext uri="{BB962C8B-B14F-4D97-AF65-F5344CB8AC3E}">
        <p14:creationId xmlns:p14="http://schemas.microsoft.com/office/powerpoint/2010/main" val="2786962286"/>
      </p:ext>
    </p:extLst>
  </p:cSld>
  <p:clrMapOvr>
    <a:masterClrMapping/>
  </p:clrMapOvr>
  <mc:AlternateContent xmlns:mc="http://schemas.openxmlformats.org/markup-compatibility/2006" xmlns:p14="http://schemas.microsoft.com/office/powerpoint/2010/main">
    <mc:Choice Requires="p14">
      <p:transition spd="slow" p14:dur="2000" advTm="154342"/>
    </mc:Choice>
    <mc:Fallback xmlns="">
      <p:transition spd="slow" advTm="15434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9528"/>
            <a:ext cx="10515600" cy="1417809"/>
          </a:xfrm>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ثانيا" : نتائج المسح المتعلق بتنفيذ مبادرات وأهداف الخطة الاستراتيجية لإتحاد هيئات</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الأوراق المالية العربية </a:t>
            </a:r>
            <a:endParaRPr lang="en-US" sz="2000" dirty="0"/>
          </a:p>
        </p:txBody>
      </p:sp>
      <p:sp>
        <p:nvSpPr>
          <p:cNvPr id="3" name="Content Placeholder 2"/>
          <p:cNvSpPr>
            <a:spLocks noGrp="1"/>
          </p:cNvSpPr>
          <p:nvPr>
            <p:ph idx="1"/>
          </p:nvPr>
        </p:nvSpPr>
        <p:spPr>
          <a:xfrm>
            <a:off x="448575" y="1557338"/>
            <a:ext cx="11110822" cy="4772025"/>
          </a:xfrm>
        </p:spPr>
        <p:txBody>
          <a:bodyPr>
            <a:noAutofit/>
          </a:bodyPr>
          <a:lstStyle/>
          <a:p>
            <a:pPr marL="0" indent="0" algn="r">
              <a:lnSpc>
                <a:spcPct val="150000"/>
              </a:lnSpc>
              <a:buNone/>
            </a:pPr>
            <a:r>
              <a:rPr lang="ar-JO" sz="1400" dirty="0">
                <a:solidFill>
                  <a:srgbClr val="FFC000"/>
                </a:solidFill>
                <a:latin typeface="Alexandria" pitchFamily="2" charset="-78"/>
                <a:cs typeface="Alexandria" pitchFamily="2" charset="-78"/>
              </a:rPr>
              <a:t>ثانياً: الخطة الاستراتيجية للتكنولوجيا المالية والابتكار</a:t>
            </a:r>
          </a:p>
          <a:p>
            <a:pPr marL="0" indent="0" algn="r">
              <a:lnSpc>
                <a:spcPct val="150000"/>
              </a:lnSpc>
              <a:buNone/>
            </a:pPr>
            <a:r>
              <a:rPr lang="ar-JO" sz="1400" dirty="0">
                <a:latin typeface="Alexandria" pitchFamily="2" charset="-78"/>
                <a:cs typeface="Alexandria" pitchFamily="2" charset="-78"/>
              </a:rPr>
              <a:t>يحظى موضوع التكنولوجيا المالية باهتمام هيئات الرقابة بالعالم وذلك في ظل التسارع والتطور الكبير بهذا القطاع والآثار التي يمكن أن ترتبها على أسواق راس المال، ولذلك فقد أولت هيئات الرقابة اهتماماً خاصاً بهذا الأمر وكيفت أطرها الرقابية والتنظيمية لاستيعاب هذه التطورات. وضمن هذا الإطار، فقد وضع عدد من أعضاء الاتحاد خطط استراتيجية تتعلق بشكل مباشر بالتكنولوجيا المالية والابتكار. فقد أظهرت نتائج المسح بأن كل من الأردن والإمارات والجزائر والسعودية وفلسطين والكويت ومصر أصبح لديها خطة استراتيجية خاصة تتعلق بالتكنولوجيا المالية والابتكار. وفي المقابل فإن هذه الخطة </a:t>
            </a:r>
            <a:r>
              <a:rPr lang="ar-JO" sz="1400" dirty="0" smtClean="0">
                <a:latin typeface="Alexandria" pitchFamily="2" charset="-78"/>
                <a:cs typeface="Alexandria" pitchFamily="2" charset="-78"/>
              </a:rPr>
              <a:t>لا زالت </a:t>
            </a:r>
            <a:r>
              <a:rPr lang="ar-JO" sz="1400" dirty="0">
                <a:latin typeface="Alexandria" pitchFamily="2" charset="-78"/>
                <a:cs typeface="Alexandria" pitchFamily="2" charset="-78"/>
              </a:rPr>
              <a:t>غير متوفرة لدى كل من تونس وسوريا والعراق وعمان وقطر ولبنان والمغرب</a:t>
            </a:r>
          </a:p>
          <a:p>
            <a:pPr marL="0" indent="0" algn="r">
              <a:lnSpc>
                <a:spcPct val="150000"/>
              </a:lnSpc>
              <a:buNone/>
            </a:pPr>
            <a:r>
              <a:rPr lang="ar-JO" sz="1400" dirty="0">
                <a:solidFill>
                  <a:srgbClr val="FFC000"/>
                </a:solidFill>
                <a:latin typeface="Alexandria" pitchFamily="2" charset="-78"/>
                <a:cs typeface="Alexandria" pitchFamily="2" charset="-78"/>
              </a:rPr>
              <a:t>ثالثا: الرعاية الحكومية لبرامج التكنولوجيا المالية</a:t>
            </a:r>
          </a:p>
          <a:p>
            <a:pPr marL="0" indent="0" algn="r">
              <a:lnSpc>
                <a:spcPct val="150000"/>
              </a:lnSpc>
              <a:buNone/>
            </a:pPr>
            <a:r>
              <a:rPr lang="ar-JO" sz="1400" dirty="0">
                <a:latin typeface="Alexandria" pitchFamily="2" charset="-78"/>
                <a:cs typeface="Alexandria" pitchFamily="2" charset="-78"/>
              </a:rPr>
              <a:t>أظهرت نتائج المسح بأن جميع الدول الأعضاء بالاتحاد يتوفر لديها جهة / جهات حكومية مسؤولة عن رعاية برامج التكنولوجيا المالية باستثناء الأردن والكويت التي لا يتوفر لديهم جهة / جهات حكومية مسؤولة عن برامج التكنولوجيا المالية. أما بخصوص نشاط شركات التكنولوجيا المالية، فقد تبين بأن كل من الجزائر وسوريا ولبنان ومصر لديهم أكثر من 20 شركة تكنولوجيا مالية مشاركة في برامج الرعاية المشار إليه أعلاه. كما بلغ عدد الشركات في كل من السعودية والمغرب ما بين 10-20 شركة مشاركة بالبرامج المذكورة. أما فلسطين فإن عدد الشركات المشاركة في برامج الرعاية هو أقل من 5 شركات، في حين لا يوجد أي شركات مشاركة ببرامج الرعاية عند بقية أعضاء الاتحاد </a:t>
            </a: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3"/>
          <a:stretch>
            <a:fillRect/>
          </a:stretch>
        </p:blipFill>
        <p:spPr>
          <a:xfrm>
            <a:off x="-90489" y="0"/>
            <a:ext cx="1545216" cy="637309"/>
          </a:xfrm>
          <a:prstGeom prst="rect">
            <a:avLst/>
          </a:prstGeom>
        </p:spPr>
      </p:pic>
    </p:spTree>
    <p:extLst>
      <p:ext uri="{BB962C8B-B14F-4D97-AF65-F5344CB8AC3E}">
        <p14:creationId xmlns:p14="http://schemas.microsoft.com/office/powerpoint/2010/main" val="1649921032"/>
      </p:ext>
    </p:extLst>
  </p:cSld>
  <p:clrMapOvr>
    <a:masterClrMapping/>
  </p:clrMapOvr>
  <mc:AlternateContent xmlns:mc="http://schemas.openxmlformats.org/markup-compatibility/2006" xmlns:p14="http://schemas.microsoft.com/office/powerpoint/2010/main">
    <mc:Choice Requires="p14">
      <p:transition spd="slow" p14:dur="2000" advTm="177614"/>
    </mc:Choice>
    <mc:Fallback xmlns="">
      <p:transition spd="slow" advTm="17761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ثانيا" : نتائج المسح المتعلق بتنفيذ مبادرات وأهداف الخطة الاستراتيجية لإتحاد هيئات</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الأوراق المالية العربية </a:t>
            </a:r>
            <a:endParaRPr lang="en-US" dirty="0"/>
          </a:p>
        </p:txBody>
      </p:sp>
      <p:sp>
        <p:nvSpPr>
          <p:cNvPr id="3" name="Content Placeholder 2"/>
          <p:cNvSpPr>
            <a:spLocks noGrp="1"/>
          </p:cNvSpPr>
          <p:nvPr>
            <p:ph idx="1"/>
          </p:nvPr>
        </p:nvSpPr>
        <p:spPr>
          <a:xfrm>
            <a:off x="838200" y="1690688"/>
            <a:ext cx="10515600" cy="5053012"/>
          </a:xfrm>
        </p:spPr>
        <p:txBody>
          <a:bodyPr>
            <a:normAutofit/>
          </a:bodyPr>
          <a:lstStyle/>
          <a:p>
            <a:pPr marL="0" indent="0" algn="r">
              <a:lnSpc>
                <a:spcPct val="150000"/>
              </a:lnSpc>
              <a:buNone/>
            </a:pPr>
            <a:r>
              <a:rPr lang="ar-JO" sz="1400" dirty="0">
                <a:solidFill>
                  <a:srgbClr val="FFC000"/>
                </a:solidFill>
                <a:latin typeface="Alexandria" pitchFamily="2" charset="-78"/>
                <a:cs typeface="Alexandria" pitchFamily="2" charset="-78"/>
              </a:rPr>
              <a:t>رابعاً: الجهات المستفيدة من التكنولوجيا المالية</a:t>
            </a:r>
          </a:p>
          <a:p>
            <a:pPr marL="0" indent="0" algn="r">
              <a:lnSpc>
                <a:spcPct val="150000"/>
              </a:lnSpc>
              <a:buNone/>
            </a:pPr>
            <a:r>
              <a:rPr lang="ar-JO" sz="1400" dirty="0">
                <a:latin typeface="Alexandria" pitchFamily="2" charset="-78"/>
                <a:cs typeface="Alexandria" pitchFamily="2" charset="-78"/>
              </a:rPr>
              <a:t>تشير نتائج المسح حول الجهات التي تستفيد من التكنولوجيا المالية إلى أن أكثر الجهات استفادة من التكنولوجيا المالية هي أصحاب الشركات العاملة في مجال التكنولوجيا المالية، فقد أكد جميع أعضاء الاتحاد، باستثناء لبنان، أن الشريحة الأكثر استفادة من التكنولوجيا المالية هم أصحاب الشركات. ويأتي بعد ذلك العملاء، حيث يعتقد (11) عضواً من أعضاء الاتحاد بذلك. كما أشارت نتائج المسح على استفادة المنظمون بما في ذلك الهيئات الرقابية من التكنولوجيا المالية بتأكيد (8) أعضاء من الاتحاد على ذلك. كما بين (6) أعضاء من أعضاء الاتحاد أن الموظفين مستفيدين أيضاً من التكنولوجيا المالية. وتشمل الاستفادة من التكنولوجيا المالية جهات إضافية كرواد الأعمال كما هو الحال في السعوية والرياديين في مجال التكنولوجيا المالية في فلسطين والمؤسسات المالية في الكويت</a:t>
            </a:r>
          </a:p>
          <a:p>
            <a:pPr marL="0" indent="0" algn="r">
              <a:lnSpc>
                <a:spcPct val="150000"/>
              </a:lnSpc>
              <a:buNone/>
            </a:pPr>
            <a:r>
              <a:rPr lang="ar-JO" sz="1400" dirty="0">
                <a:solidFill>
                  <a:srgbClr val="FFC000"/>
                </a:solidFill>
                <a:latin typeface="Alexandria" pitchFamily="2" charset="-78"/>
                <a:cs typeface="Alexandria" pitchFamily="2" charset="-78"/>
              </a:rPr>
              <a:t>خامساً: إجراءات استيعاب التقنيات المالية والتخفيف من مخاطرها</a:t>
            </a:r>
          </a:p>
          <a:p>
            <a:pPr marL="0" indent="0" algn="r">
              <a:lnSpc>
                <a:spcPct val="150000"/>
              </a:lnSpc>
              <a:buNone/>
            </a:pPr>
            <a:r>
              <a:rPr lang="ar-JO" sz="1400" dirty="0">
                <a:latin typeface="Alexandria" pitchFamily="2" charset="-78"/>
                <a:cs typeface="Alexandria" pitchFamily="2" charset="-78"/>
              </a:rPr>
              <a:t>أشارت نتائج المسح بخصوص أهم التدابير التي يمكن القيام بها لاستيعاب آثار التقنيات المالية والتخفيف من مخاطرها إلى اتفاق غالبية أعضاء الاتحاد وهم (13) عضواً، باستثناء الإمارات، بأن تقديم برامج تدريبية وبناء القدرات الذاتية بهذا المجال، وخاصة ما يتعلق بمواجهة المخاطر السيبرانية هي أهم التدابير التي يمكن اتخاذها بهذا المجال. كما أشار (12) من أعضاء الاتحاد على ضرورة وضع إطار تشريعي وتنظيمي محدد لهذه الغاية باعتباره أهم التدابير التي يمكن اتخاذها لاستيعاب التقنيات المالية والتخفيف من مخاطرها. وأجاب (8) أعضاء على أهمية تشجيع الابتكار وإنشاء حاضنات </a:t>
            </a:r>
            <a:r>
              <a:rPr lang="ar-JO" sz="1400" dirty="0" smtClean="0">
                <a:latin typeface="Alexandria" pitchFamily="2" charset="-78"/>
                <a:cs typeface="Alexandria" pitchFamily="2" charset="-78"/>
              </a:rPr>
              <a:t>لهذه </a:t>
            </a:r>
            <a:r>
              <a:rPr lang="ar-JO" sz="1400" dirty="0">
                <a:latin typeface="Alexandria" pitchFamily="2" charset="-78"/>
                <a:cs typeface="Alexandria" pitchFamily="2" charset="-78"/>
              </a:rPr>
              <a:t>الغاية، كما أضاف (7) أعضاء آخرون على أن هناك أهمية لإنشاء مراصد خاصة لرصد التكنولوجيا الجديدة لأسواق المال. ومما يجدر الإشارة إليه قيام الجزائر بإنشاء حاضنة وفي فلسطين تم إنشاء </a:t>
            </a:r>
            <a:r>
              <a:rPr lang="ar-JO" sz="1400" dirty="0" smtClean="0">
                <a:latin typeface="Alexandria" pitchFamily="2" charset="-78"/>
                <a:cs typeface="Alexandria" pitchFamily="2" charset="-78"/>
              </a:rPr>
              <a:t>حاضنات رقابية</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0836" y="0"/>
            <a:ext cx="1422997" cy="789709"/>
          </a:xfrm>
          <a:prstGeom prst="rect">
            <a:avLst/>
          </a:prstGeom>
        </p:spPr>
      </p:pic>
    </p:spTree>
    <p:extLst>
      <p:ext uri="{BB962C8B-B14F-4D97-AF65-F5344CB8AC3E}">
        <p14:creationId xmlns:p14="http://schemas.microsoft.com/office/powerpoint/2010/main" val="2129600465"/>
      </p:ext>
    </p:extLst>
  </p:cSld>
  <p:clrMapOvr>
    <a:masterClrMapping/>
  </p:clrMapOvr>
  <mc:AlternateContent xmlns:mc="http://schemas.openxmlformats.org/markup-compatibility/2006" xmlns:p14="http://schemas.microsoft.com/office/powerpoint/2010/main">
    <mc:Choice Requires="p14">
      <p:transition spd="slow" p14:dur="2000" advTm="171017"/>
    </mc:Choice>
    <mc:Fallback xmlns="">
      <p:transition spd="slow" advTm="17101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ثانيا" : نتائج المسح المتعلق بتنفيذ مبادرات وأهداف الخطة الاستراتيجية لإتحاد هيئات</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الأوراق المالية العربية </a:t>
            </a:r>
            <a:endParaRPr lang="en-US" dirty="0"/>
          </a:p>
        </p:txBody>
      </p:sp>
      <p:sp>
        <p:nvSpPr>
          <p:cNvPr id="3" name="Content Placeholder 2"/>
          <p:cNvSpPr>
            <a:spLocks noGrp="1"/>
          </p:cNvSpPr>
          <p:nvPr>
            <p:ph idx="1"/>
          </p:nvPr>
        </p:nvSpPr>
        <p:spPr>
          <a:xfrm>
            <a:off x="838200" y="1825625"/>
            <a:ext cx="10515600" cy="4532314"/>
          </a:xfrm>
        </p:spPr>
        <p:txBody>
          <a:bodyPr>
            <a:normAutofit/>
          </a:bodyPr>
          <a:lstStyle/>
          <a:p>
            <a:pPr marL="0" indent="0" algn="r">
              <a:lnSpc>
                <a:spcPct val="150000"/>
              </a:lnSpc>
              <a:buNone/>
            </a:pPr>
            <a:r>
              <a:rPr lang="ar-JO" sz="1400" dirty="0">
                <a:solidFill>
                  <a:srgbClr val="FFC000"/>
                </a:solidFill>
                <a:latin typeface="Alexandria" pitchFamily="2" charset="-78"/>
                <a:cs typeface="Alexandria" pitchFamily="2" charset="-78"/>
              </a:rPr>
              <a:t>سادساً: المعوقات التي تحول دون اغتنام فرص التطور التكنولوجي</a:t>
            </a:r>
          </a:p>
          <a:p>
            <a:pPr marL="0" indent="0" algn="r">
              <a:lnSpc>
                <a:spcPct val="150000"/>
              </a:lnSpc>
              <a:buNone/>
            </a:pPr>
            <a:r>
              <a:rPr lang="ar-JO" sz="1400" dirty="0">
                <a:latin typeface="Alexandria" pitchFamily="2" charset="-78"/>
                <a:cs typeface="Alexandria" pitchFamily="2" charset="-78"/>
              </a:rPr>
              <a:t>تشير دراسة نتائج المسح الذي أعده فريق العمل بأن غالبية الدول الأعضاء بالاتحاد ترى بأن أهم العوائق الرئيسية والتحديات التي تحول دون اغتنام فرص التطور التكنولوجي في أسواق راس المال تكمن فيما يلي مرتبة حسب أهميتها من وجهة نظر أعضاء الاتحاد</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1</a:t>
            </a:r>
            <a:r>
              <a:rPr lang="ar-JO" sz="1400" dirty="0">
                <a:latin typeface="Alexandria" pitchFamily="2" charset="-78"/>
                <a:cs typeface="Alexandria" pitchFamily="2" charset="-78"/>
              </a:rPr>
              <a:t>. ضعف أو غياب الإطار التشريعي</a:t>
            </a:r>
          </a:p>
          <a:p>
            <a:pPr marL="0" indent="0" algn="r">
              <a:lnSpc>
                <a:spcPct val="150000"/>
              </a:lnSpc>
              <a:buNone/>
            </a:pPr>
            <a:r>
              <a:rPr lang="ar-JO" sz="1400" dirty="0">
                <a:latin typeface="Alexandria" pitchFamily="2" charset="-78"/>
                <a:cs typeface="Alexandria" pitchFamily="2" charset="-78"/>
              </a:rPr>
              <a:t>أظهرت نتائج المسح بأن (10) من الدول الأعضاء يعتقدون بأن ضعف أو غياب الإطار التشريعي يمثل أهم المعوقات التي تحول دون اغتنام فرص التكنولوجيا المالية في أسواق رأس المال.</a:t>
            </a:r>
          </a:p>
          <a:p>
            <a:pPr marL="0" indent="0" algn="r">
              <a:lnSpc>
                <a:spcPct val="150000"/>
              </a:lnSpc>
              <a:buNone/>
            </a:pPr>
            <a:r>
              <a:rPr lang="ar-JO" sz="1400" dirty="0">
                <a:latin typeface="Alexandria" pitchFamily="2" charset="-78"/>
                <a:cs typeface="Alexandria" pitchFamily="2" charset="-78"/>
              </a:rPr>
              <a:t>2 عدم توفر البنية الإلكترونية التحتية</a:t>
            </a:r>
          </a:p>
          <a:p>
            <a:pPr marL="0" indent="0" algn="r">
              <a:lnSpc>
                <a:spcPct val="150000"/>
              </a:lnSpc>
              <a:buNone/>
            </a:pPr>
            <a:r>
              <a:rPr lang="ar-JO" sz="1400" dirty="0">
                <a:latin typeface="Alexandria" pitchFamily="2" charset="-78"/>
                <a:cs typeface="Alexandria" pitchFamily="2" charset="-78"/>
              </a:rPr>
              <a:t>يأتي عدم توفر البنية الإلكترونية التحتية من حيث الأهمية بعد ضعف أو غياب الإطار </a:t>
            </a:r>
            <a:r>
              <a:rPr lang="ar-JO" sz="1400" dirty="0" smtClean="0">
                <a:latin typeface="Alexandria" pitchFamily="2" charset="-78"/>
                <a:cs typeface="Alexandria" pitchFamily="2" charset="-78"/>
              </a:rPr>
              <a:t>التشريعي</a:t>
            </a:r>
            <a:r>
              <a:rPr lang="ar-JO" sz="1400" dirty="0">
                <a:latin typeface="Alexandria" pitchFamily="2" charset="-78"/>
                <a:cs typeface="Alexandria" pitchFamily="2" charset="-78"/>
              </a:rPr>
              <a:t>. فقد أظهرت نتائج المسح بأن (9) أعضاء من أعضاء الاتحاد يعتقدون بأن عدم توفر البنية الإلكترونية التحتية تعتبر من أهم المعوقات التي تحول دون اغتنام فرص التطور التكنولوجي في أسواق المال.</a:t>
            </a:r>
          </a:p>
          <a:p>
            <a:pPr marL="0" indent="0" algn="r">
              <a:lnSpc>
                <a:spcPct val="15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0"/>
            <a:ext cx="1609483" cy="692727"/>
          </a:xfrm>
          <a:prstGeom prst="rect">
            <a:avLst/>
          </a:prstGeom>
        </p:spPr>
      </p:pic>
    </p:spTree>
    <p:extLst>
      <p:ext uri="{BB962C8B-B14F-4D97-AF65-F5344CB8AC3E}">
        <p14:creationId xmlns:p14="http://schemas.microsoft.com/office/powerpoint/2010/main" val="3060930270"/>
      </p:ext>
    </p:extLst>
  </p:cSld>
  <p:clrMapOvr>
    <a:masterClrMapping/>
  </p:clrMapOvr>
  <mc:AlternateContent xmlns:mc="http://schemas.openxmlformats.org/markup-compatibility/2006" xmlns:p14="http://schemas.microsoft.com/office/powerpoint/2010/main">
    <mc:Choice Requires="p14">
      <p:transition spd="slow" p14:dur="2000" advTm="118007"/>
    </mc:Choice>
    <mc:Fallback xmlns="">
      <p:transition spd="slow" advTm="11800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ثانيا" : نتائج المسح المتعلق بتنفيذ مبادرات وأهداف الخطة الاستراتيجية لإتحاد هيئات</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الأوراق المالية العربية </a:t>
            </a:r>
            <a:endParaRPr lang="en-US" dirty="0"/>
          </a:p>
        </p:txBody>
      </p:sp>
      <p:sp>
        <p:nvSpPr>
          <p:cNvPr id="3" name="Content Placeholder 2"/>
          <p:cNvSpPr>
            <a:spLocks noGrp="1"/>
          </p:cNvSpPr>
          <p:nvPr>
            <p:ph idx="1"/>
          </p:nvPr>
        </p:nvSpPr>
        <p:spPr>
          <a:xfrm>
            <a:off x="838200" y="1825624"/>
            <a:ext cx="10515600" cy="4668166"/>
          </a:xfrm>
        </p:spPr>
        <p:txBody>
          <a:bodyPr>
            <a:noAutofit/>
          </a:bodyPr>
          <a:lstStyle/>
          <a:p>
            <a:pPr marL="0" indent="0" algn="r">
              <a:lnSpc>
                <a:spcPct val="200000"/>
              </a:lnSpc>
              <a:buNone/>
            </a:pPr>
            <a:r>
              <a:rPr lang="ar-JO" sz="1400" dirty="0">
                <a:latin typeface="Alexandria" pitchFamily="2" charset="-78"/>
                <a:cs typeface="Alexandria" pitchFamily="2" charset="-78"/>
              </a:rPr>
              <a:t>3 عدم توفر الكفاءات اللازمة</a:t>
            </a:r>
          </a:p>
          <a:p>
            <a:pPr marL="0" indent="0" algn="r">
              <a:lnSpc>
                <a:spcPct val="200000"/>
              </a:lnSpc>
              <a:buNone/>
            </a:pPr>
            <a:r>
              <a:rPr lang="ar-JO" sz="1400" dirty="0">
                <a:latin typeface="Alexandria" pitchFamily="2" charset="-78"/>
                <a:cs typeface="Alexandria" pitchFamily="2" charset="-78"/>
              </a:rPr>
              <a:t>يعتبر نقص أو عدم توفر الكفاءات اللازمة من الأسباب الهامة التي تحول دون اغتنام فرص التطور التكنولوجي </a:t>
            </a:r>
            <a:r>
              <a:rPr lang="ar-JO" sz="1400" dirty="0" smtClean="0">
                <a:latin typeface="Alexandria" pitchFamily="2" charset="-78"/>
                <a:cs typeface="Alexandria" pitchFamily="2" charset="-78"/>
              </a:rPr>
              <a:t>وذلك من </a:t>
            </a:r>
            <a:r>
              <a:rPr lang="ar-JO" sz="1400" dirty="0">
                <a:latin typeface="Alexandria" pitchFamily="2" charset="-78"/>
                <a:cs typeface="Alexandria" pitchFamily="2" charset="-78"/>
              </a:rPr>
              <a:t>وجهة نظر أعضاء الاتحاد. فقد بين (8) أعضاء من أعضاء الاتحاد بأن عدم توفر الكفاءات اللازمة يمثل </a:t>
            </a:r>
            <a:r>
              <a:rPr lang="ar-JO" sz="1400" dirty="0" smtClean="0">
                <a:latin typeface="Alexandria" pitchFamily="2" charset="-78"/>
                <a:cs typeface="Alexandria" pitchFamily="2" charset="-78"/>
              </a:rPr>
              <a:t>العائق الأهم </a:t>
            </a:r>
            <a:r>
              <a:rPr lang="ar-JO" sz="1400" dirty="0">
                <a:latin typeface="Alexandria" pitchFamily="2" charset="-78"/>
                <a:cs typeface="Alexandria" pitchFamily="2" charset="-78"/>
              </a:rPr>
              <a:t>في عدم اغتنام فرص التطور التكنولوجي</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4 </a:t>
            </a:r>
            <a:r>
              <a:rPr lang="ar-JO" sz="1400" dirty="0">
                <a:latin typeface="Alexandria" pitchFamily="2" charset="-78"/>
                <a:cs typeface="Alexandria" pitchFamily="2" charset="-78"/>
              </a:rPr>
              <a:t>عدم توفر التمويل اللازم</a:t>
            </a:r>
          </a:p>
          <a:p>
            <a:pPr marL="0" indent="0" algn="r">
              <a:lnSpc>
                <a:spcPct val="200000"/>
              </a:lnSpc>
              <a:buNone/>
            </a:pPr>
            <a:r>
              <a:rPr lang="ar-JO" sz="1400" dirty="0">
                <a:latin typeface="Alexandria" pitchFamily="2" charset="-78"/>
                <a:cs typeface="Alexandria" pitchFamily="2" charset="-78"/>
              </a:rPr>
              <a:t>يبدو من خلال مراجعة نتائج المسح الذي أعده فريق العمل بان موضوع توفر التمويل اللازم في مجال التكنولوجيا المالية لا يمثل عائقاً كبيراً في هذا المجال. فقد أشار (4) أعضاء فقط من أعضاء الاتحاد بأن عدم توفر التمويل </a:t>
            </a:r>
            <a:r>
              <a:rPr lang="ar-JO" sz="1400" dirty="0" smtClean="0">
                <a:latin typeface="Alexandria" pitchFamily="2" charset="-78"/>
                <a:cs typeface="Alexandria" pitchFamily="2" charset="-78"/>
              </a:rPr>
              <a:t>اللازم يمثل </a:t>
            </a:r>
            <a:r>
              <a:rPr lang="ar-JO" sz="1400" dirty="0">
                <a:latin typeface="Alexandria" pitchFamily="2" charset="-78"/>
                <a:cs typeface="Alexandria" pitchFamily="2" charset="-78"/>
              </a:rPr>
              <a:t>عائقاً رئيسياً يحول دون اغتنام فرص التطور التكنولوجي في أسواق رأس المال العربية وذلك كما هو الحال </a:t>
            </a:r>
            <a:r>
              <a:rPr lang="ar-JO" sz="1400" dirty="0" smtClean="0">
                <a:latin typeface="Alexandria" pitchFamily="2" charset="-78"/>
                <a:cs typeface="Alexandria" pitchFamily="2" charset="-78"/>
              </a:rPr>
              <a:t>في كل </a:t>
            </a:r>
            <a:r>
              <a:rPr lang="ar-JO" sz="1400" dirty="0">
                <a:latin typeface="Alexandria" pitchFamily="2" charset="-78"/>
                <a:cs typeface="Alexandria" pitchFamily="2" charset="-78"/>
              </a:rPr>
              <a:t>من الأردن والعراق ولبنان ومصر. وفي المقابل، لا يجد بقية أعضاء الاتحاد وهم (8) أعضاء بأن عدم توفر التمويل اللازم بمثل عائقاً وتحدياً يحول دون اغتنام فرص التطور التكنولوجي في أسواق رأس </a:t>
            </a:r>
            <a:r>
              <a:rPr lang="ar-JO" sz="1400" dirty="0" smtClean="0">
                <a:latin typeface="Alexandria" pitchFamily="2" charset="-78"/>
                <a:cs typeface="Alexandria" pitchFamily="2" charset="-78"/>
              </a:rPr>
              <a:t>المال</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0836" y="0"/>
            <a:ext cx="1496738" cy="762000"/>
          </a:xfrm>
          <a:prstGeom prst="rect">
            <a:avLst/>
          </a:prstGeom>
        </p:spPr>
      </p:pic>
    </p:spTree>
    <p:extLst>
      <p:ext uri="{BB962C8B-B14F-4D97-AF65-F5344CB8AC3E}">
        <p14:creationId xmlns:p14="http://schemas.microsoft.com/office/powerpoint/2010/main" val="2371514839"/>
      </p:ext>
    </p:extLst>
  </p:cSld>
  <p:clrMapOvr>
    <a:masterClrMapping/>
  </p:clrMapOvr>
  <mc:AlternateContent xmlns:mc="http://schemas.openxmlformats.org/markup-compatibility/2006" xmlns:p14="http://schemas.microsoft.com/office/powerpoint/2010/main">
    <mc:Choice Requires="p14">
      <p:transition spd="slow" p14:dur="2000" advTm="127651"/>
    </mc:Choice>
    <mc:Fallback xmlns="">
      <p:transition spd="slow" advTm="1276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ثانيا" : نتائج المسح المتعلق بتنفيذ مبادرات وأهداف الخطة الاستراتيجية لإتحاد هيئات</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الأوراق المالية العربية </a:t>
            </a:r>
            <a:endParaRPr lang="en-US" dirty="0"/>
          </a:p>
        </p:txBody>
      </p:sp>
      <p:sp>
        <p:nvSpPr>
          <p:cNvPr id="3" name="Content Placeholder 2"/>
          <p:cNvSpPr>
            <a:spLocks noGrp="1"/>
          </p:cNvSpPr>
          <p:nvPr>
            <p:ph idx="1"/>
          </p:nvPr>
        </p:nvSpPr>
        <p:spPr>
          <a:xfrm>
            <a:off x="838200" y="1828799"/>
            <a:ext cx="10411691" cy="4904510"/>
          </a:xfrm>
        </p:spPr>
        <p:txBody>
          <a:bodyPr>
            <a:normAutofit lnSpcReduction="10000"/>
          </a:bodyPr>
          <a:lstStyle/>
          <a:p>
            <a:pPr marL="0" indent="0" algn="r">
              <a:lnSpc>
                <a:spcPct val="200000"/>
              </a:lnSpc>
              <a:buNone/>
            </a:pPr>
            <a:r>
              <a:rPr lang="ar-JO" sz="1400" dirty="0">
                <a:solidFill>
                  <a:srgbClr val="FFC000"/>
                </a:solidFill>
                <a:latin typeface="Alexandria" pitchFamily="2" charset="-78"/>
                <a:cs typeface="Alexandria" pitchFamily="2" charset="-78"/>
              </a:rPr>
              <a:t>سابعاً: مخاطر التكنولوجيا المالية على المستثمرين</a:t>
            </a:r>
          </a:p>
          <a:p>
            <a:pPr marL="0" indent="0" algn="r">
              <a:lnSpc>
                <a:spcPct val="200000"/>
              </a:lnSpc>
              <a:buNone/>
            </a:pPr>
            <a:r>
              <a:rPr lang="ar-JO" sz="1400" dirty="0">
                <a:latin typeface="Alexandria" pitchFamily="2" charset="-78"/>
                <a:cs typeface="Alexandria" pitchFamily="2" charset="-78"/>
              </a:rPr>
              <a:t>أظهرت نتائج المسح بخصوص المخاطر التي يمكن أن تسببها التكنولوجيا المالية للمستثمرين بأن غالبية الأعضاء بالاتحاد ترى أن هذه المخاطر تتمثل في عدم فهم طبيعة ومخاطر المنتجات والخدمات ذات الصلة بالتكنولوجيا المالية مما يؤثر على القرارات الاستثمارية و سوء تقديم المنتجات والخدمات المالية تضليل المستثمرين أو تعريضهم للاحتيال و ضعف حماية بيانات المستثمرين وتعرضها للفقدان وسوء الاستخدام. أما بخصوص ما يتعلق بإمكانية اعتماد الحلول التنظيمية الحديثة </a:t>
            </a:r>
            <a:r>
              <a:rPr lang="ar-JO" sz="1400" dirty="0" smtClean="0">
                <a:latin typeface="Alexandria" pitchFamily="2" charset="-78"/>
                <a:cs typeface="Alexandria" pitchFamily="2" charset="-78"/>
              </a:rPr>
              <a:t>لتقييم </a:t>
            </a:r>
            <a:r>
              <a:rPr lang="ar-JO" sz="1400" dirty="0">
                <a:latin typeface="Alexandria" pitchFamily="2" charset="-78"/>
                <a:cs typeface="Alexandria" pitchFamily="2" charset="-78"/>
              </a:rPr>
              <a:t>الأسواق ومتابعة الالتزام فقد أظهرت نتائج المسح إلى أن غالبية الأعضاء وهم (11) لا تتوفر لديهم الإمكانية لذلك، في حين أن (3) أعضاء آخرين تتوفر لديهم هذه الإمكانية وهم الإمارات والسعودية وسوريا، حيث يتوفر ذلك على مستوى مراقبة التداولات في السوق المالية السعودية كما أن هيئة السوق المالية السعودية تعتمد على نظام رقابي </a:t>
            </a:r>
            <a:r>
              <a:rPr lang="ar-JO" sz="1400" dirty="0" smtClean="0">
                <a:latin typeface="Alexandria" pitchFamily="2" charset="-78"/>
                <a:cs typeface="Alexandria" pitchFamily="2" charset="-78"/>
              </a:rPr>
              <a:t>متطور، </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ومن المجالات المستخدمة كحلول تنظيمية حديثة </a:t>
            </a:r>
            <a:r>
              <a:rPr lang="ar-JO" sz="1400" dirty="0" smtClean="0">
                <a:latin typeface="Alexandria" pitchFamily="2" charset="-78"/>
                <a:cs typeface="Alexandria" pitchFamily="2" charset="-78"/>
              </a:rPr>
              <a:t>لتقييم </a:t>
            </a:r>
            <a:r>
              <a:rPr lang="ar-JO" sz="1400" dirty="0">
                <a:latin typeface="Alexandria" pitchFamily="2" charset="-78"/>
                <a:cs typeface="Alexandria" pitchFamily="2" charset="-78"/>
              </a:rPr>
              <a:t>الأسواق ومتابعة الالتزام، فقد أشارت </a:t>
            </a:r>
            <a:r>
              <a:rPr lang="ar-JO" sz="1400" dirty="0" smtClean="0">
                <a:latin typeface="Alexandria" pitchFamily="2" charset="-78"/>
                <a:cs typeface="Alexandria" pitchFamily="2" charset="-78"/>
              </a:rPr>
              <a:t>نتائج الاستبيان </a:t>
            </a:r>
            <a:r>
              <a:rPr lang="ar-JO" sz="1400" dirty="0">
                <a:latin typeface="Alexandria" pitchFamily="2" charset="-78"/>
                <a:cs typeface="Alexandria" pitchFamily="2" charset="-78"/>
              </a:rPr>
              <a:t>إلى أن الإمارت تستخدمها لمكافحة عمليات التلاعب بالأسواق المالية، أما السعودية وسوريا فتستخدمها في مكافحة غسل الأموال وتمويل الإرهاب ومكافحة عمليات التلاعب بالأسواق المالية وتعزيز حماية المستثمرين</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609483" cy="734291"/>
          </a:xfrm>
          <a:prstGeom prst="rect">
            <a:avLst/>
          </a:prstGeom>
        </p:spPr>
      </p:pic>
    </p:spTree>
    <p:extLst>
      <p:ext uri="{BB962C8B-B14F-4D97-AF65-F5344CB8AC3E}">
        <p14:creationId xmlns:p14="http://schemas.microsoft.com/office/powerpoint/2010/main" val="3547654951"/>
      </p:ext>
    </p:extLst>
  </p:cSld>
  <p:clrMapOvr>
    <a:masterClrMapping/>
  </p:clrMapOvr>
  <mc:AlternateContent xmlns:mc="http://schemas.openxmlformats.org/markup-compatibility/2006" xmlns:p14="http://schemas.microsoft.com/office/powerpoint/2010/main">
    <mc:Choice Requires="p14">
      <p:transition spd="slow" p14:dur="2000" advTm="133367"/>
    </mc:Choice>
    <mc:Fallback xmlns="">
      <p:transition spd="slow" advTm="13336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ثانيا" : نتائج المسح المتعلق بتنفيذ مبادرات وأهداف الخطة الاستراتيجية لإتحاد هيئات</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الأوراق المالية العربية </a:t>
            </a:r>
            <a:endParaRPr lang="en-US" dirty="0"/>
          </a:p>
        </p:txBody>
      </p:sp>
      <p:sp>
        <p:nvSpPr>
          <p:cNvPr id="3" name="Content Placeholder 2"/>
          <p:cNvSpPr>
            <a:spLocks noGrp="1"/>
          </p:cNvSpPr>
          <p:nvPr>
            <p:ph idx="1"/>
          </p:nvPr>
        </p:nvSpPr>
        <p:spPr>
          <a:xfrm>
            <a:off x="838200" y="1825624"/>
            <a:ext cx="10515600" cy="4621671"/>
          </a:xfrm>
        </p:spPr>
        <p:txBody>
          <a:bodyPr>
            <a:noAutofit/>
          </a:bodyPr>
          <a:lstStyle/>
          <a:p>
            <a:pPr marL="0" indent="0" algn="r">
              <a:lnSpc>
                <a:spcPct val="200000"/>
              </a:lnSpc>
              <a:buNone/>
            </a:pPr>
            <a:r>
              <a:rPr lang="ar-JO" sz="1400" dirty="0">
                <a:solidFill>
                  <a:srgbClr val="FFC000"/>
                </a:solidFill>
                <a:latin typeface="Alexandria" pitchFamily="2" charset="-78"/>
                <a:cs typeface="Alexandria" pitchFamily="2" charset="-78"/>
              </a:rPr>
              <a:t>ثامناً: المخاطر السيبرانية</a:t>
            </a:r>
          </a:p>
          <a:p>
            <a:pPr marL="0" indent="0" algn="r">
              <a:lnSpc>
                <a:spcPct val="200000"/>
              </a:lnSpc>
              <a:buNone/>
            </a:pPr>
            <a:r>
              <a:rPr lang="ar-JO" sz="1400" dirty="0">
                <a:latin typeface="Alexandria" pitchFamily="2" charset="-78"/>
                <a:cs typeface="Alexandria" pitchFamily="2" charset="-78"/>
              </a:rPr>
              <a:t>يحظى موضوع مواجهة المخاطر السيبرانية باهتمام كبير من قبل هيئات الرقابة في مختلف دول العالم. كما أبدت هيئات الرقابة العربية اهتماماً مماثلاً بهذا المجال وهذا ما يؤكده نتائج المسح الذي أعده فريق العمل بهذا المجال، فقد أظهرت نتائج المسح بأن جميع أعضاء الاتحاد قد وضعوا إطار رقابي تشريعي وتنظيمي لمواجهة هذه المخاطر، باستثناء سوريا ولبنان، كما تبين أن هناك (11) من الأعضاء يقومون بتدريب العاملين على سبل مواجهة المخاطر السيبرانية وتعزيز بناء القدرات الذاتية في هذا المجال. كما بين (9) أعضاء من الاتحاد بأنهم يحددون جهة خاصة للرقابة على المخاطر السيبرانية والاحتيال</a:t>
            </a:r>
          </a:p>
          <a:p>
            <a:pPr marL="0" indent="0" algn="r">
              <a:lnSpc>
                <a:spcPct val="200000"/>
              </a:lnSpc>
              <a:buNone/>
            </a:pPr>
            <a:r>
              <a:rPr lang="ar-JO" sz="1400" dirty="0">
                <a:latin typeface="Alexandria" pitchFamily="2" charset="-78"/>
                <a:cs typeface="Alexandria" pitchFamily="2" charset="-78"/>
              </a:rPr>
              <a:t>أما بخصوص أفضل السبل للتعاون ما بين أعضاء الاتحاد في مجال الأمن السيبراني، فقد أجمع أعضاء الاتحاد من خلال نتائج المسح بأن التواصل مع أعضاء الاتحاد لتحديد احتياجاتهم في مجال الأمن السيبراني ووضع مبادئ استرشادية لتعزيزها هي أفضل السبل للتعاون، حيث أشار (11) عضواً بذلك، كما يرى (9) من أعضاء الاتحاد أن التعاون مع المؤسسات الدولية والإقليمية المختصة بالأمن </a:t>
            </a:r>
            <a:r>
              <a:rPr lang="ar-JO" sz="1400" dirty="0" smtClean="0">
                <a:latin typeface="Alexandria" pitchFamily="2" charset="-78"/>
                <a:cs typeface="Alexandria" pitchFamily="2" charset="-78"/>
              </a:rPr>
              <a:t>السيبراني </a:t>
            </a:r>
            <a:r>
              <a:rPr lang="ar-JO" sz="1400" dirty="0">
                <a:latin typeface="Alexandria" pitchFamily="2" charset="-78"/>
                <a:cs typeface="Alexandria" pitchFamily="2" charset="-78"/>
              </a:rPr>
              <a:t>لتسهيل تقديم المساعدة الفنية يعتبر من الجوانب الهامة للتعاون</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0"/>
            <a:ext cx="1609483" cy="720436"/>
          </a:xfrm>
          <a:prstGeom prst="rect">
            <a:avLst/>
          </a:prstGeom>
        </p:spPr>
      </p:pic>
    </p:spTree>
    <p:extLst>
      <p:ext uri="{BB962C8B-B14F-4D97-AF65-F5344CB8AC3E}">
        <p14:creationId xmlns:p14="http://schemas.microsoft.com/office/powerpoint/2010/main" val="2806362861"/>
      </p:ext>
    </p:extLst>
  </p:cSld>
  <p:clrMapOvr>
    <a:masterClrMapping/>
  </p:clrMapOvr>
  <mc:AlternateContent xmlns:mc="http://schemas.openxmlformats.org/markup-compatibility/2006" xmlns:p14="http://schemas.microsoft.com/office/powerpoint/2010/main">
    <mc:Choice Requires="p14">
      <p:transition spd="slow" p14:dur="2000" advTm="115185"/>
    </mc:Choice>
    <mc:Fallback xmlns="">
      <p:transition spd="slow" advTm="11518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lnSpc>
                <a:spcPct val="150000"/>
              </a:lnSpc>
            </a:pPr>
            <a:r>
              <a:rPr lang="ar-JO" sz="2000" dirty="0">
                <a:solidFill>
                  <a:srgbClr val="00B0F0"/>
                </a:solidFill>
                <a:latin typeface="Alexandria Black" pitchFamily="2" charset="-78"/>
                <a:cs typeface="Alexandria Black" pitchFamily="2" charset="-78"/>
              </a:rPr>
              <a:t>ثانيا" : نتائج المسح المتعلق بتنفيذ مبادرات وأهداف الخطة الاستراتيجية لإتحاد هيئات</a:t>
            </a:r>
            <a:br>
              <a:rPr lang="ar-JO" sz="2000" dirty="0">
                <a:solidFill>
                  <a:srgbClr val="00B0F0"/>
                </a:solidFill>
                <a:latin typeface="Alexandria Black" pitchFamily="2" charset="-78"/>
                <a:cs typeface="Alexandria Black" pitchFamily="2" charset="-78"/>
              </a:rPr>
            </a:br>
            <a:r>
              <a:rPr lang="ar-JO" sz="2000" dirty="0">
                <a:solidFill>
                  <a:srgbClr val="00B0F0"/>
                </a:solidFill>
                <a:latin typeface="Alexandria Black" pitchFamily="2" charset="-78"/>
                <a:cs typeface="Alexandria Black" pitchFamily="2" charset="-78"/>
              </a:rPr>
              <a:t>الأوراق المالية العربية </a:t>
            </a:r>
            <a:endParaRPr lang="en-US" dirty="0"/>
          </a:p>
        </p:txBody>
      </p:sp>
      <p:sp>
        <p:nvSpPr>
          <p:cNvPr id="3" name="Content Placeholder 2"/>
          <p:cNvSpPr>
            <a:spLocks noGrp="1"/>
          </p:cNvSpPr>
          <p:nvPr>
            <p:ph idx="1"/>
          </p:nvPr>
        </p:nvSpPr>
        <p:spPr>
          <a:xfrm>
            <a:off x="838200" y="1825624"/>
            <a:ext cx="10515600" cy="4644449"/>
          </a:xfrm>
        </p:spPr>
        <p:txBody>
          <a:bodyPr>
            <a:normAutofit/>
          </a:bodyPr>
          <a:lstStyle/>
          <a:p>
            <a:pPr marL="0" indent="0" algn="r">
              <a:lnSpc>
                <a:spcPct val="200000"/>
              </a:lnSpc>
              <a:buNone/>
            </a:pPr>
            <a:r>
              <a:rPr lang="ar-JO" sz="1400" dirty="0" smtClean="0">
                <a:latin typeface="Alexandria" pitchFamily="2" charset="-78"/>
                <a:cs typeface="Alexandria" pitchFamily="2" charset="-78"/>
              </a:rPr>
              <a:t>كما </a:t>
            </a:r>
            <a:r>
              <a:rPr lang="ar-JO" sz="1400" dirty="0">
                <a:latin typeface="Alexandria" pitchFamily="2" charset="-78"/>
                <a:cs typeface="Alexandria" pitchFamily="2" charset="-78"/>
              </a:rPr>
              <a:t>بين (6) </a:t>
            </a:r>
            <a:r>
              <a:rPr lang="ar-JO" sz="1400" dirty="0" smtClean="0">
                <a:latin typeface="Alexandria" pitchFamily="2" charset="-78"/>
                <a:cs typeface="Alexandria" pitchFamily="2" charset="-78"/>
              </a:rPr>
              <a:t>أعضاء آخرين </a:t>
            </a:r>
            <a:r>
              <a:rPr lang="ar-JO" sz="1400" dirty="0">
                <a:latin typeface="Alexandria" pitchFamily="2" charset="-78"/>
                <a:cs typeface="Alexandria" pitchFamily="2" charset="-78"/>
              </a:rPr>
              <a:t>بأنه من الأهمية بمكان تشكيل فريق عمل مختص للتعاون وتبادل المعلومات ما بين أعضاء الاتحاد وذلك في مجال الأمن السيبراني، حيث أشار إلى ذلك كل من الإمارات والجزائر والعراق وفلسطين والكويت </a:t>
            </a:r>
            <a:r>
              <a:rPr lang="ar-JO" sz="1400" dirty="0" smtClean="0">
                <a:latin typeface="Alexandria" pitchFamily="2" charset="-78"/>
                <a:cs typeface="Alexandria" pitchFamily="2" charset="-78"/>
              </a:rPr>
              <a:t>ومصر</a:t>
            </a:r>
            <a:endParaRPr lang="ar-JO" sz="1400" dirty="0">
              <a:latin typeface="Alexandria" pitchFamily="2" charset="-78"/>
              <a:cs typeface="Alexandria" pitchFamily="2" charset="-78"/>
            </a:endParaRPr>
          </a:p>
          <a:p>
            <a:pPr marL="0" indent="0" algn="r">
              <a:lnSpc>
                <a:spcPct val="200000"/>
              </a:lnSpc>
              <a:buNone/>
            </a:pPr>
            <a:r>
              <a:rPr lang="ar-JO" sz="1400" dirty="0" smtClean="0">
                <a:solidFill>
                  <a:srgbClr val="FFC000"/>
                </a:solidFill>
                <a:latin typeface="Alexandria" pitchFamily="2" charset="-78"/>
                <a:cs typeface="Alexandria" pitchFamily="2" charset="-78"/>
              </a:rPr>
              <a:t>تاسعاً</a:t>
            </a:r>
            <a:r>
              <a:rPr lang="ar-JO" sz="1400" dirty="0">
                <a:solidFill>
                  <a:srgbClr val="FFC000"/>
                </a:solidFill>
                <a:latin typeface="Alexandria" pitchFamily="2" charset="-78"/>
                <a:cs typeface="Alexandria" pitchFamily="2" charset="-78"/>
              </a:rPr>
              <a:t>: التعامل بالأصول المشفرة والذكاء الاصطناعي والتعليم الآلي</a:t>
            </a:r>
            <a:endParaRPr lang="ar-JO" sz="1400" dirty="0" smtClean="0">
              <a:solidFill>
                <a:srgbClr val="FFC000"/>
              </a:solidFill>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تشير نتائج المسح الذي أعده فريق العمل في مجال التعامل بالأصول المشفرة بأن غالبية الدول الأعضاء بالاتحاد لا يتوفر لديها إطار تشريعي يحكم عمليات الإصدار والتعامل في الأصول </a:t>
            </a:r>
            <a:r>
              <a:rPr lang="ar-JO" sz="1400" dirty="0" smtClean="0">
                <a:latin typeface="Alexandria" pitchFamily="2" charset="-78"/>
                <a:cs typeface="Alexandria" pitchFamily="2" charset="-78"/>
              </a:rPr>
              <a:t>المشفرة</a:t>
            </a:r>
            <a:r>
              <a:rPr lang="en-US" sz="1400" dirty="0" smtClean="0">
                <a:latin typeface="Alexandria" pitchFamily="2" charset="-78"/>
                <a:cs typeface="Alexandria" pitchFamily="2" charset="-78"/>
              </a:rPr>
              <a:t>، </a:t>
            </a:r>
            <a:r>
              <a:rPr lang="ar-JO" sz="1400" dirty="0">
                <a:latin typeface="Alexandria" pitchFamily="2" charset="-78"/>
                <a:cs typeface="Alexandria" pitchFamily="2" charset="-78"/>
              </a:rPr>
              <a:t>فقد أظهرت نتائج المسح إلى أن (12) عضواً من أعضاء الاتحاد لا يتوفر لديهم إطار تشريعي بهذا الخصوص، في حين أن هناك عضوين فقط لديهم إطار تشريعي بهذا الخصوص وهم الإمارات وقطر. أما عن استخدام الذكاء الاصطناعي والتعليم الآلي </a:t>
            </a:r>
            <a:r>
              <a:rPr lang="ar-JO" sz="1400" dirty="0" smtClean="0">
                <a:latin typeface="Alexandria" pitchFamily="2" charset="-78"/>
                <a:cs typeface="Alexandria" pitchFamily="2" charset="-78"/>
              </a:rPr>
              <a:t>لدى </a:t>
            </a:r>
            <a:r>
              <a:rPr lang="ar-JO" sz="1400" dirty="0">
                <a:latin typeface="Alexandria" pitchFamily="2" charset="-78"/>
                <a:cs typeface="Alexandria" pitchFamily="2" charset="-78"/>
              </a:rPr>
              <a:t>سوق راس المال، فقد بينت نتائج المسح إلى أن غالبية الأعضاء، (13) عضواً، لا يستخدمون الذكاء الاصطناعي والتعليم الآلي، في حين أن عضواً واحداً فقط تتوفر لديه هذه الإمكانية وهي قطر</a:t>
            </a:r>
          </a:p>
        </p:txBody>
      </p:sp>
      <p:pic>
        <p:nvPicPr>
          <p:cNvPr id="4" name="Picture 3"/>
          <p:cNvPicPr>
            <a:picLocks noChangeAspect="1"/>
          </p:cNvPicPr>
          <p:nvPr/>
        </p:nvPicPr>
        <p:blipFill>
          <a:blip r:embed="rId2"/>
          <a:stretch>
            <a:fillRect/>
          </a:stretch>
        </p:blipFill>
        <p:spPr>
          <a:xfrm>
            <a:off x="0" y="-51180"/>
            <a:ext cx="1609483" cy="743907"/>
          </a:xfrm>
          <a:prstGeom prst="rect">
            <a:avLst/>
          </a:prstGeom>
        </p:spPr>
      </p:pic>
    </p:spTree>
    <p:extLst>
      <p:ext uri="{BB962C8B-B14F-4D97-AF65-F5344CB8AC3E}">
        <p14:creationId xmlns:p14="http://schemas.microsoft.com/office/powerpoint/2010/main" val="519104164"/>
      </p:ext>
    </p:extLst>
  </p:cSld>
  <p:clrMapOvr>
    <a:masterClrMapping/>
  </p:clrMapOvr>
  <mc:AlternateContent xmlns:mc="http://schemas.openxmlformats.org/markup-compatibility/2006" xmlns:p14="http://schemas.microsoft.com/office/powerpoint/2010/main">
    <mc:Choice Requires="p14">
      <p:transition spd="slow" p14:dur="2000" advTm="104468"/>
    </mc:Choice>
    <mc:Fallback xmlns="">
      <p:transition spd="slow" advTm="10446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ثالثا" : التوصيات: الاستفادة من الفرصة التي تقدمها التكنولوجيا المالية</a:t>
            </a:r>
          </a:p>
        </p:txBody>
      </p:sp>
      <p:sp>
        <p:nvSpPr>
          <p:cNvPr id="3" name="Content Placeholder 2"/>
          <p:cNvSpPr>
            <a:spLocks noGrp="1"/>
          </p:cNvSpPr>
          <p:nvPr>
            <p:ph idx="1"/>
          </p:nvPr>
        </p:nvSpPr>
        <p:spPr>
          <a:xfrm>
            <a:off x="838200" y="1690688"/>
            <a:ext cx="10515600" cy="5001057"/>
          </a:xfrm>
        </p:spPr>
        <p:txBody>
          <a:bodyPr>
            <a:noAutofit/>
          </a:bodyPr>
          <a:lstStyle/>
          <a:p>
            <a:pPr marL="0" indent="0" algn="r">
              <a:lnSpc>
                <a:spcPct val="200000"/>
              </a:lnSpc>
              <a:buNone/>
            </a:pPr>
            <a:r>
              <a:rPr lang="ar-JO" sz="1400" dirty="0">
                <a:latin typeface="Alexandria" pitchFamily="2" charset="-78"/>
                <a:cs typeface="Alexandria" pitchFamily="2" charset="-78"/>
              </a:rPr>
              <a:t>ما الذي يجب توافره للاستفادة الكاملة من مميزات التكنولوجيا المالية </a:t>
            </a:r>
            <a:r>
              <a:rPr lang="ar-JO" sz="1400" dirty="0" smtClean="0">
                <a:latin typeface="Alexandria" pitchFamily="2" charset="-78"/>
                <a:cs typeface="Alexandria" pitchFamily="2" charset="-78"/>
              </a:rPr>
              <a:t>في منطقة </a:t>
            </a:r>
            <a:r>
              <a:rPr lang="ar-JO" sz="1400" dirty="0">
                <a:latin typeface="Alexandria" pitchFamily="2" charset="-78"/>
                <a:cs typeface="Alexandria" pitchFamily="2" charset="-78"/>
              </a:rPr>
              <a:t>الشرق الأوسط وشمال أفريقيا</a:t>
            </a:r>
            <a:r>
              <a:rPr lang="ar-JO" sz="1400" dirty="0" smtClean="0">
                <a:latin typeface="Alexandria" pitchFamily="2" charset="-78"/>
                <a:cs typeface="Alexandria" pitchFamily="2" charset="-78"/>
              </a:rPr>
              <a:t>؟</a:t>
            </a:r>
          </a:p>
          <a:p>
            <a:pPr marL="0" indent="0" algn="r">
              <a:lnSpc>
                <a:spcPct val="200000"/>
              </a:lnSpc>
              <a:buNone/>
            </a:pPr>
            <a:r>
              <a:rPr lang="ar-JO" sz="1400" dirty="0">
                <a:solidFill>
                  <a:srgbClr val="FFC000"/>
                </a:solidFill>
                <a:latin typeface="Alexandria" pitchFamily="2" charset="-78"/>
                <a:cs typeface="Alexandria" pitchFamily="2" charset="-78"/>
              </a:rPr>
              <a:t>اولا : توصيات للجهات </a:t>
            </a:r>
            <a:r>
              <a:rPr lang="ar-JO" sz="1400" dirty="0" smtClean="0">
                <a:solidFill>
                  <a:srgbClr val="FFC000"/>
                </a:solidFill>
                <a:latin typeface="Alexandria" pitchFamily="2" charset="-78"/>
                <a:cs typeface="Alexandria" pitchFamily="2" charset="-78"/>
              </a:rPr>
              <a:t>المعنية</a:t>
            </a:r>
          </a:p>
          <a:p>
            <a:pPr marL="0" indent="0" algn="r">
              <a:lnSpc>
                <a:spcPct val="200000"/>
              </a:lnSpc>
              <a:buNone/>
            </a:pPr>
            <a:r>
              <a:rPr lang="ar-JO" sz="1400" dirty="0" smtClean="0">
                <a:solidFill>
                  <a:srgbClr val="FFC000"/>
                </a:solidFill>
                <a:latin typeface="Alexandria" pitchFamily="2" charset="-78"/>
                <a:cs typeface="Alexandria" pitchFamily="2" charset="-78"/>
              </a:rPr>
              <a:t>أ-الشركات </a:t>
            </a:r>
            <a:r>
              <a:rPr lang="ar-JO" sz="1400" dirty="0">
                <a:solidFill>
                  <a:srgbClr val="FFC000"/>
                </a:solidFill>
                <a:latin typeface="Alexandria" pitchFamily="2" charset="-78"/>
                <a:cs typeface="Alexandria" pitchFamily="2" charset="-78"/>
              </a:rPr>
              <a:t>الناشئة في مجال التكنولوجيا </a:t>
            </a:r>
            <a:r>
              <a:rPr lang="ar-JO" sz="1400" dirty="0" smtClean="0">
                <a:solidFill>
                  <a:srgbClr val="FFC000"/>
                </a:solidFill>
                <a:latin typeface="Alexandria" pitchFamily="2" charset="-78"/>
                <a:cs typeface="Alexandria" pitchFamily="2" charset="-78"/>
              </a:rPr>
              <a:t>المالية:</a:t>
            </a:r>
          </a:p>
          <a:p>
            <a:pPr marL="0" indent="0" algn="r">
              <a:lnSpc>
                <a:spcPct val="200000"/>
              </a:lnSpc>
              <a:buNone/>
            </a:pPr>
            <a:r>
              <a:rPr lang="ar-JO" sz="1400" dirty="0">
                <a:latin typeface="Alexandria" pitchFamily="2" charset="-78"/>
                <a:cs typeface="Alexandria" pitchFamily="2" charset="-78"/>
              </a:rPr>
              <a:t>تواجه معظم الشركات الناشئة في مجال التكنولوجيا المالية أربعة تحديات رئيسية هي – القوانين، ومهارات، والاستثمارات والشراكات، واكتساب العملاء؛ ولمواجهة هذه التحديات، يجب</a:t>
            </a:r>
          </a:p>
          <a:p>
            <a:pPr marL="0" indent="0" algn="r">
              <a:lnSpc>
                <a:spcPct val="200000"/>
              </a:lnSpc>
              <a:buNone/>
            </a:pPr>
            <a:r>
              <a:rPr lang="ar-JO" sz="1400" u="sng" dirty="0">
                <a:latin typeface="Alexandria" pitchFamily="2" charset="-78"/>
                <a:cs typeface="Alexandria" pitchFamily="2" charset="-78"/>
              </a:rPr>
              <a:t>تجنب مخاطر إغلاق الشركات الناشئة أبوابها لأسباب تنظيمية</a:t>
            </a:r>
            <a:r>
              <a:rPr lang="ar-JO" sz="1400" dirty="0" smtClean="0">
                <a:latin typeface="Alexandria" pitchFamily="2" charset="-78"/>
                <a:cs typeface="Alexandria" pitchFamily="2" charset="-78"/>
              </a:rPr>
              <a:t>. يبرم </a:t>
            </a:r>
            <a:r>
              <a:rPr lang="ar-JO" sz="1400" dirty="0">
                <a:latin typeface="Alexandria" pitchFamily="2" charset="-78"/>
                <a:cs typeface="Alexandria" pitchFamily="2" charset="-78"/>
              </a:rPr>
              <a:t>بعض رواد الأعمال شراكات مع مؤسسات مالية تتيح لهم العمل تحت رخصتها، والبعض الآخر  يتفاوض مع البنك المركزي حيث حصلت بعض الشركات الناشئة على رخص من عدد من البنوك المركزية ولكن التكلفة كانت باهظة. </a:t>
            </a:r>
            <a:r>
              <a:rPr lang="ar-JO" sz="1400" dirty="0" smtClean="0">
                <a:latin typeface="Alexandria" pitchFamily="2" charset="-78"/>
                <a:cs typeface="Alexandria" pitchFamily="2" charset="-78"/>
              </a:rPr>
              <a:t>خيار </a:t>
            </a:r>
            <a:r>
              <a:rPr lang="ar-JO" sz="1400" dirty="0">
                <a:latin typeface="Alexandria" pitchFamily="2" charset="-78"/>
                <a:cs typeface="Alexandria" pitchFamily="2" charset="-78"/>
              </a:rPr>
              <a:t>الانضمام إلى بيئة اختبار  التكنولوجيا المالية في أبو </a:t>
            </a:r>
            <a:r>
              <a:rPr lang="ar-JO" sz="1400" dirty="0" smtClean="0">
                <a:latin typeface="Alexandria" pitchFamily="2" charset="-78"/>
                <a:cs typeface="Alexandria" pitchFamily="2" charset="-78"/>
              </a:rPr>
              <a:t>ظبي </a:t>
            </a:r>
            <a:r>
              <a:rPr lang="ar-JO" sz="1400" dirty="0">
                <a:latin typeface="Alexandria" pitchFamily="2" charset="-78"/>
                <a:cs typeface="Alexandria" pitchFamily="2" charset="-78"/>
              </a:rPr>
              <a:t>هو خيار جدير بالاعتبار بالأخص للشركات الناشئة التي تستخدم تكنولوجيا جديدة كليا مثل تكنولوجيا سلسلة </a:t>
            </a:r>
            <a:r>
              <a:rPr lang="ar-JO" sz="1400" dirty="0" smtClean="0">
                <a:latin typeface="Alexandria" pitchFamily="2" charset="-78"/>
                <a:cs typeface="Alexandria" pitchFamily="2" charset="-78"/>
              </a:rPr>
              <a:t>البلوكات </a:t>
            </a:r>
            <a:r>
              <a:rPr lang="ar-JO" sz="1400" dirty="0">
                <a:latin typeface="Alexandria" pitchFamily="2" charset="-78"/>
                <a:cs typeface="Alexandria" pitchFamily="2" charset="-78"/>
              </a:rPr>
              <a:t>. حاول تحديد </a:t>
            </a:r>
            <a:r>
              <a:rPr lang="ar-JO" sz="1400" dirty="0" smtClean="0">
                <a:latin typeface="Alexandria" pitchFamily="2" charset="-78"/>
                <a:cs typeface="Alexandria" pitchFamily="2" charset="-78"/>
              </a:rPr>
              <a:t>القوانين </a:t>
            </a:r>
            <a:r>
              <a:rPr lang="ar-JO" sz="1400" dirty="0">
                <a:latin typeface="Alexandria" pitchFamily="2" charset="-78"/>
                <a:cs typeface="Alexandria" pitchFamily="2" charset="-78"/>
              </a:rPr>
              <a:t>الرئيسية التي تؤثر على شركتك، وفكر في طرق لرفع الوعي حيال العوائق التي تفرضها هذه القوانين على التكنولوجيا المالية</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51222" y="-51180"/>
            <a:ext cx="1609483" cy="1079086"/>
          </a:xfrm>
          <a:prstGeom prst="rect">
            <a:avLst/>
          </a:prstGeom>
        </p:spPr>
      </p:pic>
    </p:spTree>
    <p:extLst>
      <p:ext uri="{BB962C8B-B14F-4D97-AF65-F5344CB8AC3E}">
        <p14:creationId xmlns:p14="http://schemas.microsoft.com/office/powerpoint/2010/main" val="1870988780"/>
      </p:ext>
    </p:extLst>
  </p:cSld>
  <p:clrMapOvr>
    <a:masterClrMapping/>
  </p:clrMapOvr>
  <mc:AlternateContent xmlns:mc="http://schemas.openxmlformats.org/markup-compatibility/2006" xmlns:p14="http://schemas.microsoft.com/office/powerpoint/2010/main">
    <mc:Choice Requires="p14">
      <p:transition spd="slow" p14:dur="2000" advTm="133293"/>
    </mc:Choice>
    <mc:Fallback xmlns="">
      <p:transition spd="slow" advTm="13329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ثالثا" : التوصيات: الاستفادة من الفرصة التي تقدمها التكنولوجيا المالية</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609600" y="1524000"/>
            <a:ext cx="11277600" cy="4804229"/>
          </a:xfrm>
        </p:spPr>
        <p:txBody>
          <a:bodyPr>
            <a:noAutofit/>
          </a:bodyPr>
          <a:lstStyle/>
          <a:p>
            <a:pPr marL="0" indent="0" algn="r">
              <a:lnSpc>
                <a:spcPct val="200000"/>
              </a:lnSpc>
              <a:buNone/>
            </a:pPr>
            <a:r>
              <a:rPr lang="ar-JO" sz="1400" u="sng" dirty="0">
                <a:latin typeface="Alexandria" pitchFamily="2" charset="-78"/>
                <a:cs typeface="Alexandria" pitchFamily="2" charset="-78"/>
              </a:rPr>
              <a:t>توظيف المهارات المناسبة والاحتفاظ بها</a:t>
            </a:r>
            <a:r>
              <a:rPr lang="ar-JO" sz="1400" dirty="0">
                <a:latin typeface="Alexandria" pitchFamily="2" charset="-78"/>
                <a:cs typeface="Alexandria" pitchFamily="2" charset="-78"/>
              </a:rPr>
              <a:t>. </a:t>
            </a:r>
            <a:endParaRPr lang="ar-JO" sz="1400" dirty="0" smtClean="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بناء </a:t>
            </a:r>
            <a:r>
              <a:rPr lang="ar-JO" sz="1400" dirty="0">
                <a:latin typeface="Alexandria" pitchFamily="2" charset="-78"/>
                <a:cs typeface="Alexandria" pitchFamily="2" charset="-78"/>
              </a:rPr>
              <a:t>فريق من أصحاب المهارات يتمتعون بالالتزام ويؤمنون برسالة الشركة الناشئة، هو من أساس النجاح </a:t>
            </a:r>
            <a:r>
              <a:rPr lang="ar-JO" sz="1400" dirty="0" smtClean="0">
                <a:latin typeface="Alexandria" pitchFamily="2" charset="-78"/>
                <a:cs typeface="Alexandria" pitchFamily="2" charset="-78"/>
              </a:rPr>
              <a:t>للشركات النامية</a:t>
            </a:r>
            <a:r>
              <a:rPr lang="ar-JO" sz="1400" dirty="0">
                <a:latin typeface="Alexandria" pitchFamily="2" charset="-78"/>
                <a:cs typeface="Alexandria" pitchFamily="2" charset="-78"/>
              </a:rPr>
              <a:t>. تختلف قنوات التوظيف باختلاف الدولة، والجامعات، </a:t>
            </a:r>
            <a:r>
              <a:rPr lang="ar-JO" sz="1400" dirty="0" smtClean="0">
                <a:latin typeface="Alexandria" pitchFamily="2" charset="-78"/>
                <a:cs typeface="Alexandria" pitchFamily="2" charset="-78"/>
              </a:rPr>
              <a:t>وفعاليات </a:t>
            </a:r>
            <a:r>
              <a:rPr lang="ar-JO" sz="1400" dirty="0">
                <a:latin typeface="Alexandria" pitchFamily="2" charset="-78"/>
                <a:cs typeface="Alexandria" pitchFamily="2" charset="-78"/>
              </a:rPr>
              <a:t>ريادة الأعمال، ووسائط التواصل الاجتماعي. وبالنسبة إلى توظيف شخص يمتلك </a:t>
            </a:r>
            <a:r>
              <a:rPr lang="ar-JO" sz="1400" dirty="0" smtClean="0">
                <a:latin typeface="Alexandria" pitchFamily="2" charset="-78"/>
                <a:cs typeface="Alexandria" pitchFamily="2" charset="-78"/>
              </a:rPr>
              <a:t>خبرة </a:t>
            </a:r>
            <a:r>
              <a:rPr lang="ar-JO" sz="1400" dirty="0">
                <a:latin typeface="Alexandria" pitchFamily="2" charset="-78"/>
                <a:cs typeface="Alexandria" pitchFamily="2" charset="-78"/>
              </a:rPr>
              <a:t>ومهارة سيكون من الصعب عليه مغادرة منصب بدخل مرتفع، عندها يمكن تقديم أسهم في الشركة الناشئة</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r>
              <a:rPr lang="ar-JO" sz="1400" u="sng" dirty="0">
                <a:latin typeface="Alexandria" pitchFamily="2" charset="-78"/>
                <a:cs typeface="Alexandria" pitchFamily="2" charset="-78"/>
              </a:rPr>
              <a:t>الوصول إلى المستثمرين المناسبين في الوقت المناسب</a:t>
            </a:r>
            <a:r>
              <a:rPr lang="ar-JO" sz="1400" dirty="0" smtClean="0">
                <a:latin typeface="Alexandria" pitchFamily="2" charset="-78"/>
                <a:cs typeface="Alexandria" pitchFamily="2" charset="-78"/>
              </a:rPr>
              <a:t>،</a:t>
            </a:r>
          </a:p>
          <a:p>
            <a:pPr marL="0" indent="0" algn="r">
              <a:lnSpc>
                <a:spcPct val="200000"/>
              </a:lnSpc>
              <a:buNone/>
            </a:pPr>
            <a:r>
              <a:rPr lang="ar-JO" sz="1400" dirty="0" smtClean="0">
                <a:latin typeface="Alexandria" pitchFamily="2" charset="-78"/>
                <a:cs typeface="Alexandria" pitchFamily="2" charset="-78"/>
              </a:rPr>
              <a:t>قليلة </a:t>
            </a:r>
            <a:r>
              <a:rPr lang="ar-JO" sz="1400" dirty="0">
                <a:latin typeface="Alexandria" pitchFamily="2" charset="-78"/>
                <a:cs typeface="Alexandria" pitchFamily="2" charset="-78"/>
              </a:rPr>
              <a:t>هي صناديق التمويل المحلية التي استثمرت بالفعل في شركات التكنولوجيا المالية: فهم يعلمون ما الذي يميز التكنولوجيا المالية عن باقي </a:t>
            </a:r>
            <a:r>
              <a:rPr lang="ar-JO" sz="1400" dirty="0" smtClean="0">
                <a:latin typeface="Alexandria" pitchFamily="2" charset="-78"/>
                <a:cs typeface="Alexandria" pitchFamily="2" charset="-78"/>
              </a:rPr>
              <a:t>القطاعات أما </a:t>
            </a:r>
            <a:r>
              <a:rPr lang="ar-JO" sz="1400" dirty="0">
                <a:latin typeface="Alexandria" pitchFamily="2" charset="-78"/>
                <a:cs typeface="Alexandria" pitchFamily="2" charset="-78"/>
              </a:rPr>
              <a:t>من يمتلك منتجا ذا قيمة مقترحة واضحة، فهذا هو الوقت المناسب لعرض الفكرة - ولمن يفكر في توسيعها، فهذا يعتمد على دور الشركات الكبرى الشريكة المحتملة. في بعض الأحوال، مثل استقرار سوق المدفوعات في بلد ما، فإن إتمام جولة استثمار </a:t>
            </a:r>
            <a:r>
              <a:rPr lang="ar-JO" sz="1400" dirty="0" smtClean="0">
                <a:latin typeface="Alexandria" pitchFamily="2" charset="-78"/>
                <a:cs typeface="Alexandria" pitchFamily="2" charset="-78"/>
              </a:rPr>
              <a:t>ثالثة</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سيكون ميزة حاسمة</a:t>
            </a:r>
          </a:p>
        </p:txBody>
      </p:sp>
      <p:pic>
        <p:nvPicPr>
          <p:cNvPr id="4" name="Picture 3"/>
          <p:cNvPicPr>
            <a:picLocks noChangeAspect="1"/>
          </p:cNvPicPr>
          <p:nvPr/>
        </p:nvPicPr>
        <p:blipFill>
          <a:blip r:embed="rId2"/>
          <a:stretch>
            <a:fillRect/>
          </a:stretch>
        </p:blipFill>
        <p:spPr>
          <a:xfrm>
            <a:off x="4916" y="0"/>
            <a:ext cx="1609483" cy="1079086"/>
          </a:xfrm>
          <a:prstGeom prst="rect">
            <a:avLst/>
          </a:prstGeom>
        </p:spPr>
      </p:pic>
    </p:spTree>
    <p:extLst>
      <p:ext uri="{BB962C8B-B14F-4D97-AF65-F5344CB8AC3E}">
        <p14:creationId xmlns:p14="http://schemas.microsoft.com/office/powerpoint/2010/main" val="1362008454"/>
      </p:ext>
    </p:extLst>
  </p:cSld>
  <p:clrMapOvr>
    <a:masterClrMapping/>
  </p:clrMapOvr>
  <mc:AlternateContent xmlns:mc="http://schemas.openxmlformats.org/markup-compatibility/2006" xmlns:p14="http://schemas.microsoft.com/office/powerpoint/2010/main">
    <mc:Choice Requires="p14">
      <p:transition spd="slow" p14:dur="2000" advTm="105226"/>
    </mc:Choice>
    <mc:Fallback xmlns="">
      <p:transition spd="slow" advTm="10522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0945"/>
            <a:ext cx="10515600" cy="1191491"/>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ثالثا" : التوصيات: الاستفادة من الفرصة التي تقدمها التكنولوجيا المالية</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620982"/>
            <a:ext cx="10515600" cy="4686827"/>
          </a:xfrm>
        </p:spPr>
        <p:txBody>
          <a:bodyPr>
            <a:normAutofit/>
          </a:bodyPr>
          <a:lstStyle/>
          <a:p>
            <a:pPr marL="0" indent="0" algn="r">
              <a:lnSpc>
                <a:spcPct val="200000"/>
              </a:lnSpc>
              <a:buNone/>
            </a:pPr>
            <a:r>
              <a:rPr lang="ar-JO" sz="1400" u="sng" dirty="0">
                <a:latin typeface="Alexandria" pitchFamily="2" charset="-78"/>
                <a:cs typeface="Alexandria" pitchFamily="2" charset="-78"/>
              </a:rPr>
              <a:t>قدم لشركائك من الشركات الكبرى اقتراحاً واضحاً للقيمة</a:t>
            </a:r>
            <a:r>
              <a:rPr lang="ar-JO" sz="1400" dirty="0">
                <a:latin typeface="Alexandria" pitchFamily="2" charset="-78"/>
                <a:cs typeface="Alexandria" pitchFamily="2" charset="-78"/>
              </a:rPr>
              <a:t>. يعتبر توقيع أول عقد شراكة هو الأصعب في العادة ما هي أولويات الشركة الكبرى التي تريد الشراكة معها، وكيف يمكنك مساعدتها في تنفيذها ؟ إذا كان لديك منتج يمكن أن يعود بالفائدة عليها حتى إن لم تفكر فيه، قدم لها عرضاً قوياً للفكرة. هل ستقدم شيئاً في بلدك أثبت نجاحه في أسواق مماثلة </a:t>
            </a:r>
            <a:r>
              <a:rPr lang="ar-JO" sz="1400" dirty="0" smtClean="0">
                <a:latin typeface="Alexandria" pitchFamily="2" charset="-78"/>
                <a:cs typeface="Alexandria" pitchFamily="2" charset="-78"/>
              </a:rPr>
              <a:t>.</a:t>
            </a:r>
          </a:p>
          <a:p>
            <a:pPr marL="0" indent="0" algn="r">
              <a:lnSpc>
                <a:spcPct val="200000"/>
              </a:lnSpc>
              <a:buNone/>
            </a:pPr>
            <a:r>
              <a:rPr lang="ar-JO" sz="1400" u="sng" dirty="0">
                <a:latin typeface="Alexandria" pitchFamily="2" charset="-78"/>
                <a:cs typeface="Alexandria" pitchFamily="2" charset="-78"/>
              </a:rPr>
              <a:t>اعمل على تثقيف السوق - واحذر من المنافسين. </a:t>
            </a:r>
            <a:r>
              <a:rPr lang="ar-JO" sz="1400" dirty="0">
                <a:latin typeface="Alexandria" pitchFamily="2" charset="-78"/>
                <a:cs typeface="Alexandria" pitchFamily="2" charset="-78"/>
              </a:rPr>
              <a:t>تحدث إلى أصحاب الشأن وكن صريحاً حول طريقة عمل التكنولوجيا كما وحول المخاطر المحتملة. بسط الأمر. الكثير من الشركات الناشئة تضع مقطع فيديو صغيراً على الصفحة الرئيسية لتوضيح الخدمات التي تقدمها. والبعض كان رائعاً في عرض الفكرة والفوائد التي ستعود على البنوك بسبب الخدمة. بالنسبة للعملاء، الثقة هامة جداً - الشراكة مع الأسماء التجارية الكبيرة يمكن أن تساعد بشكل كبير في اكتساب الثقة. وأخيراً وليس آخراً، احترس من المنافسين في السوق - سواء كانوا محليين أو شركات ناشئة عالمية أو شركات كبرى قائمة.</a:t>
            </a:r>
          </a:p>
        </p:txBody>
      </p:sp>
      <p:pic>
        <p:nvPicPr>
          <p:cNvPr id="4" name="Picture 3"/>
          <p:cNvPicPr>
            <a:picLocks noChangeAspect="1"/>
          </p:cNvPicPr>
          <p:nvPr/>
        </p:nvPicPr>
        <p:blipFill>
          <a:blip r:embed="rId2"/>
          <a:stretch>
            <a:fillRect/>
          </a:stretch>
        </p:blipFill>
        <p:spPr>
          <a:xfrm>
            <a:off x="0" y="-122339"/>
            <a:ext cx="1609483" cy="1079086"/>
          </a:xfrm>
          <a:prstGeom prst="rect">
            <a:avLst/>
          </a:prstGeom>
        </p:spPr>
      </p:pic>
    </p:spTree>
    <p:extLst>
      <p:ext uri="{BB962C8B-B14F-4D97-AF65-F5344CB8AC3E}">
        <p14:creationId xmlns:p14="http://schemas.microsoft.com/office/powerpoint/2010/main" val="3100757719"/>
      </p:ext>
    </p:extLst>
  </p:cSld>
  <p:clrMapOvr>
    <a:masterClrMapping/>
  </p:clrMapOvr>
  <mc:AlternateContent xmlns:mc="http://schemas.openxmlformats.org/markup-compatibility/2006" xmlns:p14="http://schemas.microsoft.com/office/powerpoint/2010/main">
    <mc:Choice Requires="p14">
      <p:transition spd="slow" p14:dur="2000" advTm="111201"/>
    </mc:Choice>
    <mc:Fallback xmlns="">
      <p:transition spd="slow" advTm="11120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03457"/>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ثالثا" : التوصيات: الاستفادة من الفرصة التي تقدمها التكنولوجيا المالية</a:t>
            </a:r>
            <a:endParaRPr lang="en-US" sz="2000" dirty="0"/>
          </a:p>
        </p:txBody>
      </p:sp>
      <p:sp>
        <p:nvSpPr>
          <p:cNvPr id="3" name="Content Placeholder 2"/>
          <p:cNvSpPr>
            <a:spLocks noGrp="1"/>
          </p:cNvSpPr>
          <p:nvPr>
            <p:ph idx="1"/>
          </p:nvPr>
        </p:nvSpPr>
        <p:spPr>
          <a:xfrm>
            <a:off x="838200" y="1983783"/>
            <a:ext cx="10515600" cy="4510006"/>
          </a:xfrm>
        </p:spPr>
        <p:txBody>
          <a:bodyPr>
            <a:noAutofit/>
          </a:bodyPr>
          <a:lstStyle/>
          <a:p>
            <a:pPr marL="0" indent="0" algn="r">
              <a:lnSpc>
                <a:spcPct val="200000"/>
              </a:lnSpc>
              <a:buNone/>
            </a:pPr>
            <a:r>
              <a:rPr lang="ar-JO" sz="1400" dirty="0">
                <a:latin typeface="Alexandria" pitchFamily="2" charset="-78"/>
                <a:cs typeface="Alexandria" pitchFamily="2" charset="-78"/>
              </a:rPr>
              <a:t>توصيات للجهات المعنية</a:t>
            </a:r>
          </a:p>
          <a:p>
            <a:pPr marL="0" indent="0" algn="r">
              <a:lnSpc>
                <a:spcPct val="200000"/>
              </a:lnSpc>
              <a:buNone/>
            </a:pPr>
            <a:r>
              <a:rPr lang="ar-JO" sz="1400" dirty="0" smtClean="0">
                <a:solidFill>
                  <a:srgbClr val="FFC000"/>
                </a:solidFill>
                <a:latin typeface="Alexandria" pitchFamily="2" charset="-78"/>
                <a:cs typeface="Alexandria" pitchFamily="2" charset="-78"/>
              </a:rPr>
              <a:t>ب- المستثمرون</a:t>
            </a:r>
          </a:p>
          <a:p>
            <a:pPr marL="0" indent="0" algn="r">
              <a:lnSpc>
                <a:spcPct val="200000"/>
              </a:lnSpc>
              <a:buNone/>
            </a:pPr>
            <a:r>
              <a:rPr lang="ar-JO" sz="1400" u="sng" dirty="0">
                <a:latin typeface="Alexandria" pitchFamily="2" charset="-78"/>
                <a:cs typeface="Alexandria" pitchFamily="2" charset="-78"/>
              </a:rPr>
              <a:t>وصول التكنولوجيا المالية إلى منطقة الشرق الأوسط وشمال أفريقيا</a:t>
            </a:r>
            <a:r>
              <a:rPr lang="ar-JO" sz="1400" dirty="0">
                <a:latin typeface="Alexandria" pitchFamily="2" charset="-78"/>
                <a:cs typeface="Alexandria" pitchFamily="2" charset="-78"/>
              </a:rPr>
              <a:t>. مع استثمار حوالي 100 مليون دولار في العقد الأخير، وبلوغ الطلب على الاستثمار حوالي 50 مليون دولار في عام 2017 وحده ، سيزداد عدد الشركات الناشئة التي تريد استثمارات الجولات تمويل أولى </a:t>
            </a:r>
            <a:r>
              <a:rPr lang="ar-JO" sz="1400" dirty="0" smtClean="0">
                <a:latin typeface="Alexandria" pitchFamily="2" charset="-78"/>
                <a:cs typeface="Alexandria" pitchFamily="2" charset="-78"/>
              </a:rPr>
              <a:t>وثانية وثالثة </a:t>
            </a:r>
            <a:r>
              <a:rPr lang="ar-JO" sz="1400" dirty="0">
                <a:latin typeface="Alexandria" pitchFamily="2" charset="-78"/>
                <a:cs typeface="Alexandria" pitchFamily="2" charset="-78"/>
              </a:rPr>
              <a:t>. أما على مستوى المرحلة التأسيسية، فمن المتوقع ظهور شركات ناشئة أكثر في قطاعات الموجة الثانية وبالأخص في دولة </a:t>
            </a:r>
            <a:r>
              <a:rPr lang="ar-JO" sz="1400" dirty="0" smtClean="0">
                <a:latin typeface="Alexandria" pitchFamily="2" charset="-78"/>
                <a:cs typeface="Alexandria" pitchFamily="2" charset="-78"/>
              </a:rPr>
              <a:t>الإمارات.</a:t>
            </a:r>
          </a:p>
          <a:p>
            <a:pPr marL="0" indent="0" algn="r">
              <a:lnSpc>
                <a:spcPct val="200000"/>
              </a:lnSpc>
              <a:buNone/>
            </a:pPr>
            <a:r>
              <a:rPr lang="ar-JO" sz="1400" u="sng" dirty="0">
                <a:latin typeface="Alexandria" pitchFamily="2" charset="-78"/>
                <a:cs typeface="Alexandria" pitchFamily="2" charset="-78"/>
              </a:rPr>
              <a:t>لا يوجد نموذج يمكن اعتباره النموذج الأصح</a:t>
            </a:r>
            <a:r>
              <a:rPr lang="ar-JO" sz="1400" dirty="0">
                <a:latin typeface="Alexandria" pitchFamily="2" charset="-78"/>
                <a:cs typeface="Alexandria" pitchFamily="2" charset="-78"/>
              </a:rPr>
              <a:t>. فشركات التكنولوجيا المالية الناجحة في منطقة الشرق الأوسط وشمال أفريقيا تعمل في أسواق وقطاعات مختلفة. والعينات وأحجام العينات الصغيرة على مستوى الدولة والقطاع لا يجب أن تستخدم كمؤشر على إمكانات الشركة الناشئة، ويمكن بدلاً من ذلك عرض كيفية التكنولوجيا المالية على موطئ قدم على المستوى الإقليمي الشامل</a:t>
            </a:r>
          </a:p>
        </p:txBody>
      </p:sp>
      <p:pic>
        <p:nvPicPr>
          <p:cNvPr id="4" name="Picture 3"/>
          <p:cNvPicPr>
            <a:picLocks noChangeAspect="1"/>
          </p:cNvPicPr>
          <p:nvPr/>
        </p:nvPicPr>
        <p:blipFill>
          <a:blip r:embed="rId2"/>
          <a:stretch>
            <a:fillRect/>
          </a:stretch>
        </p:blipFill>
        <p:spPr>
          <a:xfrm>
            <a:off x="0" y="0"/>
            <a:ext cx="1474839" cy="1079086"/>
          </a:xfrm>
          <a:prstGeom prst="rect">
            <a:avLst/>
          </a:prstGeom>
        </p:spPr>
      </p:pic>
    </p:spTree>
    <p:extLst>
      <p:ext uri="{BB962C8B-B14F-4D97-AF65-F5344CB8AC3E}">
        <p14:creationId xmlns:p14="http://schemas.microsoft.com/office/powerpoint/2010/main" val="1951610507"/>
      </p:ext>
    </p:extLst>
  </p:cSld>
  <p:clrMapOvr>
    <a:masterClrMapping/>
  </p:clrMapOvr>
  <mc:AlternateContent xmlns:mc="http://schemas.openxmlformats.org/markup-compatibility/2006" xmlns:p14="http://schemas.microsoft.com/office/powerpoint/2010/main">
    <mc:Choice Requires="p14">
      <p:transition spd="slow" p14:dur="2000" advTm="86344"/>
    </mc:Choice>
    <mc:Fallback xmlns="">
      <p:transition spd="slow" advTm="8634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4692"/>
            <a:ext cx="10515600" cy="1163782"/>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ثالثا" : التوصيات: الاستفادة من الفرصة التي تقدمها التكنولوجيا المالية</a:t>
            </a:r>
            <a:endParaRPr lang="en-US" sz="2000" dirty="0"/>
          </a:p>
        </p:txBody>
      </p:sp>
      <p:sp>
        <p:nvSpPr>
          <p:cNvPr id="3" name="Content Placeholder 2"/>
          <p:cNvSpPr>
            <a:spLocks noGrp="1"/>
          </p:cNvSpPr>
          <p:nvPr>
            <p:ph idx="1"/>
          </p:nvPr>
        </p:nvSpPr>
        <p:spPr>
          <a:xfrm>
            <a:off x="1039090" y="1453162"/>
            <a:ext cx="10314709" cy="4615129"/>
          </a:xfrm>
        </p:spPr>
        <p:txBody>
          <a:bodyPr>
            <a:normAutofit/>
          </a:bodyPr>
          <a:lstStyle/>
          <a:p>
            <a:pPr marL="0" indent="0" algn="r">
              <a:lnSpc>
                <a:spcPct val="200000"/>
              </a:lnSpc>
              <a:buNone/>
            </a:pPr>
            <a:r>
              <a:rPr lang="ar-JO" sz="1400" u="sng" dirty="0">
                <a:latin typeface="Alexandria" pitchFamily="2" charset="-78"/>
                <a:cs typeface="Alexandria" pitchFamily="2" charset="-78"/>
              </a:rPr>
              <a:t>يمكن للشركات الكبرى أن تشارك في الاستثمار</a:t>
            </a:r>
            <a:r>
              <a:rPr lang="ar-JO" sz="1400" dirty="0">
                <a:latin typeface="Alexandria" pitchFamily="2" charset="-78"/>
                <a:cs typeface="Alexandria" pitchFamily="2" charset="-78"/>
              </a:rPr>
              <a:t>. </a:t>
            </a:r>
            <a:endParaRPr lang="ar-JO" sz="1400" dirty="0" smtClean="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تبحث </a:t>
            </a:r>
            <a:r>
              <a:rPr lang="ar-JO" sz="1400" dirty="0">
                <a:latin typeface="Alexandria" pitchFamily="2" charset="-78"/>
                <a:cs typeface="Alexandria" pitchFamily="2" charset="-78"/>
              </a:rPr>
              <a:t>معظم الشركات الناشئة عن شراكات مع الشركات الكبرى من مختلف القطاعات. وهذا يوفر فرصة </a:t>
            </a:r>
            <a:r>
              <a:rPr lang="ar-JO" sz="1400" dirty="0" smtClean="0">
                <a:latin typeface="Alexandria" pitchFamily="2" charset="-78"/>
                <a:cs typeface="Alexandria" pitchFamily="2" charset="-78"/>
              </a:rPr>
              <a:t>كبيرة </a:t>
            </a:r>
            <a:r>
              <a:rPr lang="ar-JO" sz="1400" dirty="0">
                <a:latin typeface="Alexandria" pitchFamily="2" charset="-78"/>
                <a:cs typeface="Alexandria" pitchFamily="2" charset="-78"/>
              </a:rPr>
              <a:t>للمستثمرين لتقديم الاستثمار بمشاركة الشركات</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توصيات للجهات </a:t>
            </a:r>
            <a:r>
              <a:rPr lang="ar-JO" sz="1400" dirty="0" smtClean="0">
                <a:latin typeface="Alexandria" pitchFamily="2" charset="-78"/>
                <a:cs typeface="Alexandria" pitchFamily="2" charset="-78"/>
              </a:rPr>
              <a:t>المعنية</a:t>
            </a:r>
            <a:endParaRPr lang="ar-JO" sz="1400" dirty="0">
              <a:latin typeface="Alexandria" pitchFamily="2" charset="-78"/>
              <a:cs typeface="Alexandria" pitchFamily="2" charset="-78"/>
            </a:endParaRPr>
          </a:p>
          <a:p>
            <a:pPr marL="0" indent="0" algn="r">
              <a:lnSpc>
                <a:spcPct val="200000"/>
              </a:lnSpc>
              <a:buNone/>
            </a:pPr>
            <a:r>
              <a:rPr lang="ar-JO" sz="1400" dirty="0" smtClean="0">
                <a:solidFill>
                  <a:srgbClr val="FFC000"/>
                </a:solidFill>
                <a:latin typeface="Alexandria" pitchFamily="2" charset="-78"/>
                <a:cs typeface="Alexandria" pitchFamily="2" charset="-78"/>
              </a:rPr>
              <a:t>ج- الشركات الكبرى</a:t>
            </a:r>
          </a:p>
          <a:p>
            <a:pPr marL="0" indent="0" algn="r">
              <a:lnSpc>
                <a:spcPct val="200000"/>
              </a:lnSpc>
              <a:buNone/>
            </a:pPr>
            <a:r>
              <a:rPr lang="ar-JO" sz="1400" dirty="0">
                <a:latin typeface="Alexandria" pitchFamily="2" charset="-78"/>
                <a:cs typeface="Alexandria" pitchFamily="2" charset="-78"/>
              </a:rPr>
              <a:t>يمكن للشركات الناشئة في مجال التكنولوجيا المالية تزويد الشركات الكبرى بتقنيات تنافسية. مثل تسهيل الوصول إلى الأفراد غير المتعاملين مع البنوك، أو توفير خدمات أكثر راحة للميسورين من جيل الألفية، كما أن الشركات الكبرى من مختلف القطاعات لديها فرصة للترابط مع الشركات الناشئة التي لها اقتراحات واضحة للقيمة</a:t>
            </a:r>
          </a:p>
        </p:txBody>
      </p:sp>
      <p:pic>
        <p:nvPicPr>
          <p:cNvPr id="4" name="Picture 3"/>
          <p:cNvPicPr>
            <a:picLocks noChangeAspect="1"/>
          </p:cNvPicPr>
          <p:nvPr/>
        </p:nvPicPr>
        <p:blipFill>
          <a:blip r:embed="rId2"/>
          <a:stretch>
            <a:fillRect/>
          </a:stretch>
        </p:blipFill>
        <p:spPr>
          <a:xfrm>
            <a:off x="0" y="-39995"/>
            <a:ext cx="1330036" cy="1079086"/>
          </a:xfrm>
          <a:prstGeom prst="rect">
            <a:avLst/>
          </a:prstGeom>
        </p:spPr>
      </p:pic>
    </p:spTree>
    <p:extLst>
      <p:ext uri="{BB962C8B-B14F-4D97-AF65-F5344CB8AC3E}">
        <p14:creationId xmlns:p14="http://schemas.microsoft.com/office/powerpoint/2010/main" val="3985474962"/>
      </p:ext>
    </p:extLst>
  </p:cSld>
  <p:clrMapOvr>
    <a:masterClrMapping/>
  </p:clrMapOvr>
  <mc:AlternateContent xmlns:mc="http://schemas.openxmlformats.org/markup-compatibility/2006" xmlns:p14="http://schemas.microsoft.com/office/powerpoint/2010/main">
    <mc:Choice Requires="p14">
      <p:transition spd="slow" p14:dur="2000" advTm="79216"/>
    </mc:Choice>
    <mc:Fallback xmlns="">
      <p:transition spd="slow" advTm="7921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4691"/>
            <a:ext cx="10515600" cy="1068678"/>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ثالثا" : التوصيات: الاستفادة من الفرصة التي تقدمها التكنولوجيا المالية</a:t>
            </a:r>
            <a:endParaRPr lang="en-US" sz="2000" dirty="0"/>
          </a:p>
        </p:txBody>
      </p:sp>
      <p:sp>
        <p:nvSpPr>
          <p:cNvPr id="3" name="Content Placeholder 2"/>
          <p:cNvSpPr>
            <a:spLocks noGrp="1"/>
          </p:cNvSpPr>
          <p:nvPr>
            <p:ph idx="1"/>
          </p:nvPr>
        </p:nvSpPr>
        <p:spPr>
          <a:xfrm>
            <a:off x="1122218" y="1203778"/>
            <a:ext cx="10231582" cy="4656695"/>
          </a:xfrm>
        </p:spPr>
        <p:txBody>
          <a:bodyPr>
            <a:normAutofit/>
          </a:bodyPr>
          <a:lstStyle/>
          <a:p>
            <a:pPr marL="0" indent="0" algn="r">
              <a:lnSpc>
                <a:spcPct val="200000"/>
              </a:lnSpc>
              <a:buNone/>
            </a:pPr>
            <a:r>
              <a:rPr lang="ar-JO" sz="1400" u="sng" dirty="0">
                <a:latin typeface="Alexandria" pitchFamily="2" charset="-78"/>
                <a:cs typeface="Alexandria" pitchFamily="2" charset="-78"/>
              </a:rPr>
              <a:t>تمتلك البنوك ميزة الثقة، ولكن</a:t>
            </a:r>
            <a:r>
              <a:rPr lang="ar-JO" sz="1400" dirty="0">
                <a:latin typeface="Alexandria" pitchFamily="2" charset="-78"/>
                <a:cs typeface="Alexandria" pitchFamily="2" charset="-78"/>
              </a:rPr>
              <a:t>.... </a:t>
            </a:r>
            <a:endParaRPr lang="ar-JO" sz="1400" dirty="0" smtClean="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الشركات </a:t>
            </a:r>
            <a:r>
              <a:rPr lang="ar-JO" sz="1400" dirty="0">
                <a:latin typeface="Alexandria" pitchFamily="2" charset="-78"/>
                <a:cs typeface="Alexandria" pitchFamily="2" charset="-78"/>
              </a:rPr>
              <a:t>الناشئة للتكنولوجيا المالية تستمر في تقديم حلول لا يمكن للبنوك بناؤها بسهولة بنفسها. والبنوك التي تمتلك رؤية لكي تتحول إلى بنوك رقمية، تتحسن خدماتها بصورة كبيرة، وتوسع من قاعدة عملائها وتحافظ عليهم، ويمكن للمشاريع الصغيرة والمتوسطة التي تخدمها أن تتفاعل مع الشركات الناشئة بصور شتى المشاركة في الأسواق ومسرعات الأعمال والاستثمارات ليست إلا أمثلة قليلة من بين الأمثلة الكثيرة التي يمكن للبنوك اعتمادها.</a:t>
            </a:r>
          </a:p>
          <a:p>
            <a:pPr marL="0" indent="0" algn="r">
              <a:lnSpc>
                <a:spcPct val="200000"/>
              </a:lnSpc>
              <a:buNone/>
            </a:pPr>
            <a:r>
              <a:rPr lang="ar-JO" sz="1400" u="sng" dirty="0">
                <a:latin typeface="Alexandria" pitchFamily="2" charset="-78"/>
                <a:cs typeface="Alexandria" pitchFamily="2" charset="-78"/>
              </a:rPr>
              <a:t>تعاني الأسواق الهامشية والصغيرة في الشرق الأوسط وشمال أفريقيا من نقص</a:t>
            </a:r>
            <a:r>
              <a:rPr lang="ar-JO" sz="1400" dirty="0">
                <a:latin typeface="Alexandria" pitchFamily="2" charset="-78"/>
                <a:cs typeface="Alexandria" pitchFamily="2" charset="-78"/>
              </a:rPr>
              <a:t>. </a:t>
            </a:r>
            <a:endParaRPr lang="ar-JO" sz="1400" dirty="0" smtClean="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فالبنوك </a:t>
            </a:r>
            <a:r>
              <a:rPr lang="ar-JO" sz="1400" dirty="0">
                <a:latin typeface="Alexandria" pitchFamily="2" charset="-78"/>
                <a:cs typeface="Alexandria" pitchFamily="2" charset="-78"/>
              </a:rPr>
              <a:t>في شمال أفريقياً تحديداً أبدت اهتماماً بالمدفوعات غير النقدية والتحويل المالي. ولكن حتى اليوم، لا تزال هذه الخدمات في أسواق تونس والمغرب بالتحديد غير كافية. وبالتالي، فإنّ هذه الأسواق - مع الإصلاحات التنظيمية والاستقرار السياسي والعدد الكبير من المواطنين غير المتعاملين مع البنوك - تمثل فرصة فريدة لريادة عملية نشر الخدمات المالية</a:t>
            </a: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088246869"/>
      </p:ext>
    </p:extLst>
  </p:cSld>
  <p:clrMapOvr>
    <a:masterClrMapping/>
  </p:clrMapOvr>
  <mc:AlternateContent xmlns:mc="http://schemas.openxmlformats.org/markup-compatibility/2006" xmlns:p14="http://schemas.microsoft.com/office/powerpoint/2010/main">
    <mc:Choice Requires="p14">
      <p:transition spd="slow" p14:dur="2000" advTm="111355"/>
    </mc:Choice>
    <mc:Fallback xmlns="">
      <p:transition spd="slow" advTm="11135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7091"/>
            <a:ext cx="10515600" cy="1163783"/>
          </a:xfrm>
        </p:spPr>
        <p:txBody>
          <a:bodyPr>
            <a:noAutofit/>
          </a:bodyPr>
          <a:lstStyle/>
          <a:p>
            <a:pPr algn="ctr">
              <a:lnSpc>
                <a:spcPct val="150000"/>
              </a:lnSpc>
            </a:pPr>
            <a:r>
              <a:rPr lang="ar-JO" sz="1800" dirty="0">
                <a:solidFill>
                  <a:srgbClr val="00B0F0"/>
                </a:solidFill>
                <a:latin typeface="Alexandria Black" pitchFamily="2" charset="-78"/>
                <a:cs typeface="Alexandria Black" pitchFamily="2" charset="-78"/>
              </a:rPr>
              <a:t>ثالثا" : التوصيات: الاستفادة من الفرصة التي تقدمها التكنولوجيا المالية</a:t>
            </a:r>
            <a:endParaRPr lang="en-US" sz="1800" dirty="0"/>
          </a:p>
        </p:txBody>
      </p:sp>
      <p:sp>
        <p:nvSpPr>
          <p:cNvPr id="3" name="Content Placeholder 2"/>
          <p:cNvSpPr>
            <a:spLocks noGrp="1"/>
          </p:cNvSpPr>
          <p:nvPr>
            <p:ph idx="1"/>
          </p:nvPr>
        </p:nvSpPr>
        <p:spPr>
          <a:xfrm>
            <a:off x="838200" y="1703344"/>
            <a:ext cx="10515600" cy="5154655"/>
          </a:xfrm>
        </p:spPr>
        <p:txBody>
          <a:bodyPr>
            <a:noAutofit/>
          </a:bodyPr>
          <a:lstStyle/>
          <a:p>
            <a:pPr marL="0" indent="0" algn="r">
              <a:lnSpc>
                <a:spcPct val="200000"/>
              </a:lnSpc>
              <a:buNone/>
            </a:pPr>
            <a:r>
              <a:rPr lang="ar-JO" sz="1400" dirty="0">
                <a:latin typeface="Alexandria" pitchFamily="2" charset="-78"/>
                <a:cs typeface="Alexandria" pitchFamily="2" charset="-78"/>
              </a:rPr>
              <a:t>توصيات للجهات المعنية</a:t>
            </a:r>
          </a:p>
          <a:p>
            <a:pPr marL="0" indent="0" algn="r">
              <a:lnSpc>
                <a:spcPct val="200000"/>
              </a:lnSpc>
              <a:buNone/>
            </a:pPr>
            <a:r>
              <a:rPr lang="ar-JO" sz="1400" dirty="0" smtClean="0">
                <a:solidFill>
                  <a:srgbClr val="FFC000"/>
                </a:solidFill>
                <a:latin typeface="Alexandria" pitchFamily="2" charset="-78"/>
                <a:cs typeface="Alexandria" pitchFamily="2" charset="-78"/>
              </a:rPr>
              <a:t>د- صناع القرار</a:t>
            </a:r>
          </a:p>
          <a:p>
            <a:pPr marL="0" indent="0" algn="r">
              <a:lnSpc>
                <a:spcPct val="200000"/>
              </a:lnSpc>
              <a:buNone/>
            </a:pPr>
            <a:r>
              <a:rPr lang="ar-JO" sz="1400" u="sng" dirty="0">
                <a:latin typeface="Alexandria" pitchFamily="2" charset="-78"/>
                <a:cs typeface="Alexandria" pitchFamily="2" charset="-78"/>
              </a:rPr>
              <a:t>التكنولوجيا المالية لا تشكل تهديداً. </a:t>
            </a:r>
            <a:r>
              <a:rPr lang="ar-JO" sz="1400" dirty="0">
                <a:latin typeface="Alexandria" pitchFamily="2" charset="-78"/>
                <a:cs typeface="Alexandria" pitchFamily="2" charset="-78"/>
              </a:rPr>
              <a:t>التغيرات السريعة التي تقودها التكنولوجيا تتطلب رؤية للاستفادة من الجهود البشرية لابتكار خدمات مالية. القوانين الحالية وضعت آخذة في الاعتبار البنوك التقليدية. واليوم قامت العديد من الأسواق الناشئة وليست فقط الدول المتقدمة بتقديم إطارات عمل جديدة للاستفادة من الأنواع الجديدة من مزودي الخدمات المالية. الهيئات التي تختص بمراجعة هذه القوانين وتوفير المشورة عن كيفية تطبيق المشاريع المماثلة، يمكنها أن تساعد في الإجابة عن الأسئلة المطروحة حول التكنولوجيا </a:t>
            </a:r>
            <a:r>
              <a:rPr lang="ar-JO" sz="1400" dirty="0" smtClean="0">
                <a:latin typeface="Alexandria" pitchFamily="2" charset="-78"/>
                <a:cs typeface="Alexandria" pitchFamily="2" charset="-78"/>
              </a:rPr>
              <a:t>المالية</a:t>
            </a:r>
            <a:endParaRPr lang="ar-JO" sz="1400" u="sng" dirty="0" smtClean="0">
              <a:latin typeface="Alexandria" pitchFamily="2" charset="-78"/>
              <a:cs typeface="Alexandria" pitchFamily="2" charset="-78"/>
            </a:endParaRPr>
          </a:p>
          <a:p>
            <a:pPr marL="0" indent="0" algn="r">
              <a:lnSpc>
                <a:spcPct val="200000"/>
              </a:lnSpc>
              <a:buNone/>
            </a:pPr>
            <a:r>
              <a:rPr lang="ar-JO" sz="1400" u="sng" dirty="0">
                <a:latin typeface="Alexandria" pitchFamily="2" charset="-78"/>
                <a:cs typeface="Alexandria" pitchFamily="2" charset="-78"/>
              </a:rPr>
              <a:t>تعتبر بيئة اختبار التكنولوجيا المالية ممتازة إذا كانت ضمن رؤية متكاملة. </a:t>
            </a:r>
            <a:r>
              <a:rPr lang="ar-JO" sz="1400" dirty="0">
                <a:latin typeface="Alexandria" pitchFamily="2" charset="-78"/>
                <a:cs typeface="Alexandria" pitchFamily="2" charset="-78"/>
              </a:rPr>
              <a:t>يمكن أن تتيح بيئة الاختبار الصناع القرار معرفة المزيد عن التكنولوجيا الجديدة واختبارها قبل إصدار الرخص للشركات ولكن جعلها مجرد منشأة، قد يفقد هذه المبادرة الكثير من مميزاتها. يجب دمج التكنولوجيا المالية في الحكومة الإلكترونية ووضع استراتيجية لإعداد مجتمع يعتمد بشكل أقل على النقود الورقية، أو امتلاك نظام فقال لتحديد الدرجة الائتمانية</a:t>
            </a:r>
          </a:p>
        </p:txBody>
      </p:sp>
      <p:pic>
        <p:nvPicPr>
          <p:cNvPr id="4" name="Picture 3"/>
          <p:cNvPicPr>
            <a:picLocks noChangeAspect="1"/>
          </p:cNvPicPr>
          <p:nvPr/>
        </p:nvPicPr>
        <p:blipFill>
          <a:blip r:embed="rId2"/>
          <a:stretch>
            <a:fillRect/>
          </a:stretch>
        </p:blipFill>
        <p:spPr>
          <a:xfrm>
            <a:off x="0" y="14621"/>
            <a:ext cx="1592826" cy="1079086"/>
          </a:xfrm>
          <a:prstGeom prst="rect">
            <a:avLst/>
          </a:prstGeom>
        </p:spPr>
      </p:pic>
    </p:spTree>
    <p:extLst>
      <p:ext uri="{BB962C8B-B14F-4D97-AF65-F5344CB8AC3E}">
        <p14:creationId xmlns:p14="http://schemas.microsoft.com/office/powerpoint/2010/main" val="1293520806"/>
      </p:ext>
    </p:extLst>
  </p:cSld>
  <p:clrMapOvr>
    <a:masterClrMapping/>
  </p:clrMapOvr>
  <mc:AlternateContent xmlns:mc="http://schemas.openxmlformats.org/markup-compatibility/2006" xmlns:p14="http://schemas.microsoft.com/office/powerpoint/2010/main">
    <mc:Choice Requires="p14">
      <p:transition spd="slow" p14:dur="2000" advTm="138824"/>
    </mc:Choice>
    <mc:Fallback xmlns="">
      <p:transition spd="slow" advTm="13882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ثالثا" : التوصيات: الاستفادة من الفرصة التي تقدمها التكنولوجيا المالية</a:t>
            </a:r>
            <a:endParaRPr lang="en-US" sz="2000" dirty="0"/>
          </a:p>
        </p:txBody>
      </p:sp>
      <p:sp>
        <p:nvSpPr>
          <p:cNvPr id="3" name="Content Placeholder 2"/>
          <p:cNvSpPr>
            <a:spLocks noGrp="1"/>
          </p:cNvSpPr>
          <p:nvPr>
            <p:ph idx="1"/>
          </p:nvPr>
        </p:nvSpPr>
        <p:spPr>
          <a:xfrm>
            <a:off x="838200" y="1825624"/>
            <a:ext cx="10515600" cy="5032375"/>
          </a:xfrm>
        </p:spPr>
        <p:txBody>
          <a:bodyPr>
            <a:normAutofit/>
          </a:bodyPr>
          <a:lstStyle/>
          <a:p>
            <a:pPr marL="0" indent="0" algn="r">
              <a:lnSpc>
                <a:spcPct val="250000"/>
              </a:lnSpc>
              <a:buNone/>
            </a:pPr>
            <a:r>
              <a:rPr lang="ar-JO" sz="1400" u="sng" dirty="0">
                <a:latin typeface="Alexandria" pitchFamily="2" charset="-78"/>
                <a:cs typeface="Alexandria" pitchFamily="2" charset="-78"/>
              </a:rPr>
              <a:t>ينبغي تقديم خطة عمل وطنية للتكنولوجيا المالية. </a:t>
            </a:r>
            <a:endParaRPr lang="ar-JO" sz="1400" u="sng" dirty="0" smtClean="0">
              <a:latin typeface="Alexandria" pitchFamily="2" charset="-78"/>
              <a:cs typeface="Alexandria" pitchFamily="2" charset="-78"/>
            </a:endParaRPr>
          </a:p>
          <a:p>
            <a:pPr marL="0" indent="0" algn="r">
              <a:lnSpc>
                <a:spcPct val="250000"/>
              </a:lnSpc>
              <a:buNone/>
            </a:pPr>
            <a:r>
              <a:rPr lang="ar-JO" sz="1400" dirty="0" smtClean="0">
                <a:latin typeface="Alexandria" pitchFamily="2" charset="-78"/>
                <a:cs typeface="Alexandria" pitchFamily="2" charset="-78"/>
              </a:rPr>
              <a:t>يمكن </a:t>
            </a:r>
            <a:r>
              <a:rPr lang="ar-JO" sz="1400" dirty="0">
                <a:latin typeface="Alexandria" pitchFamily="2" charset="-78"/>
                <a:cs typeface="Alexandria" pitchFamily="2" charset="-78"/>
              </a:rPr>
              <a:t>لذلك أن يشتمل على أهداف محددة - مثل توفير عملة الكترونية للأشخاص غير المتعاملين مع البنوك بحلول عام </a:t>
            </a:r>
            <a:r>
              <a:rPr lang="ar-JO" sz="1400" dirty="0" smtClean="0">
                <a:latin typeface="Alexandria" pitchFamily="2" charset="-78"/>
                <a:cs typeface="Alexandria" pitchFamily="2" charset="-78"/>
              </a:rPr>
              <a:t>2025 </a:t>
            </a:r>
            <a:r>
              <a:rPr lang="ar-JO" sz="1400" dirty="0">
                <a:latin typeface="Alexandria" pitchFamily="2" charset="-78"/>
                <a:cs typeface="Alexandria" pitchFamily="2" charset="-78"/>
              </a:rPr>
              <a:t>- أو حوافز عامة للمستثمرين وتقديم منح للشركات الناشئة، وإصدار قوانين تعرف الشركات الناشئة في مجال التكنولوجيا المالية وتضبط الشروط بحسب إمكانياتها مثل تكلفة </a:t>
            </a:r>
            <a:r>
              <a:rPr lang="ar-JO" sz="1400" dirty="0" smtClean="0">
                <a:latin typeface="Alexandria" pitchFamily="2" charset="-78"/>
                <a:cs typeface="Alexandria" pitchFamily="2" charset="-78"/>
              </a:rPr>
              <a:t>الرخصة</a:t>
            </a:r>
          </a:p>
          <a:p>
            <a:pPr marL="0" indent="0" algn="r">
              <a:lnSpc>
                <a:spcPct val="250000"/>
              </a:lnSpc>
              <a:buNone/>
            </a:pPr>
            <a:r>
              <a:rPr lang="ar-JO" sz="1400" u="sng" dirty="0">
                <a:latin typeface="Alexandria" pitchFamily="2" charset="-78"/>
                <a:cs typeface="Alexandria" pitchFamily="2" charset="-78"/>
              </a:rPr>
              <a:t>الشراكة مع الشركات الناشئة للتكنولوجيا المالية</a:t>
            </a:r>
            <a:r>
              <a:rPr lang="ar-JO" sz="1400" u="sng" dirty="0" smtClean="0">
                <a:latin typeface="Alexandria" pitchFamily="2" charset="-78"/>
                <a:cs typeface="Alexandria" pitchFamily="2" charset="-78"/>
              </a:rPr>
              <a:t>. </a:t>
            </a:r>
            <a:r>
              <a:rPr lang="ar-JO" sz="1400" dirty="0" smtClean="0">
                <a:latin typeface="Alexandria" pitchFamily="2" charset="-78"/>
                <a:cs typeface="Alexandria" pitchFamily="2" charset="-78"/>
              </a:rPr>
              <a:t>بعض </a:t>
            </a:r>
            <a:r>
              <a:rPr lang="ar-JO" sz="1400" dirty="0">
                <a:latin typeface="Alexandria" pitchFamily="2" charset="-78"/>
                <a:cs typeface="Alexandria" pitchFamily="2" charset="-78"/>
              </a:rPr>
              <a:t>أشهر شركات التكنولوجيا المالية في الشرق الأوسط وشمال أفريقيا، ربحت عقوداً للعمل على تشغيل بوابة دفع رقمية وطنية، إضافة إلى أن بعض الدول ستسهل الوصول إلى السجلات الائتمانية للشركات الناشئة في التكنولوجيا المالية ما يساهم في وجود شركات عالية النمو. في المقابل، التخلي عن هذه الإمكانات ذلك يمكن أن يجعلنا نرى التكنولوجيا المالية تنتقل إلى مناطق ذات قوانين مشجعة أكثر</a:t>
            </a: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1318564599"/>
      </p:ext>
    </p:extLst>
  </p:cSld>
  <p:clrMapOvr>
    <a:masterClrMapping/>
  </p:clrMapOvr>
  <mc:AlternateContent xmlns:mc="http://schemas.openxmlformats.org/markup-compatibility/2006" xmlns:p14="http://schemas.microsoft.com/office/powerpoint/2010/main">
    <mc:Choice Requires="p14">
      <p:transition spd="slow" p14:dur="2000" advTm="96002"/>
    </mc:Choice>
    <mc:Fallback xmlns="">
      <p:transition spd="slow" advTm="9600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48039"/>
          </a:xfrm>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ثالثا" : التوصيات: الاستفادة من الفرصة التي تقدمها التكنولوجيا المالية</a:t>
            </a:r>
            <a:endParaRPr lang="en-US" sz="2000" dirty="0"/>
          </a:p>
        </p:txBody>
      </p:sp>
      <p:sp>
        <p:nvSpPr>
          <p:cNvPr id="3" name="Content Placeholder 2"/>
          <p:cNvSpPr>
            <a:spLocks noGrp="1"/>
          </p:cNvSpPr>
          <p:nvPr>
            <p:ph idx="1"/>
          </p:nvPr>
        </p:nvSpPr>
        <p:spPr>
          <a:xfrm>
            <a:off x="1001486" y="1413164"/>
            <a:ext cx="10145485" cy="4813465"/>
          </a:xfrm>
        </p:spPr>
        <p:txBody>
          <a:bodyPr>
            <a:noAutofit/>
          </a:bodyPr>
          <a:lstStyle/>
          <a:p>
            <a:pPr marL="0" indent="0" algn="r">
              <a:lnSpc>
                <a:spcPct val="200000"/>
              </a:lnSpc>
              <a:buNone/>
            </a:pPr>
            <a:r>
              <a:rPr lang="ar-JO" sz="1400" dirty="0">
                <a:solidFill>
                  <a:srgbClr val="FFC000"/>
                </a:solidFill>
                <a:latin typeface="Alexandria" pitchFamily="2" charset="-78"/>
                <a:cs typeface="Alexandria" pitchFamily="2" charset="-78"/>
              </a:rPr>
              <a:t>توصيات لمركز التكنولوجيا المالية</a:t>
            </a:r>
          </a:p>
          <a:p>
            <a:pPr marL="0" indent="0" algn="r">
              <a:lnSpc>
                <a:spcPct val="200000"/>
              </a:lnSpc>
              <a:buNone/>
            </a:pPr>
            <a:r>
              <a:rPr lang="ar-JO" sz="1400" dirty="0" smtClean="0">
                <a:latin typeface="Alexandria" pitchFamily="2" charset="-78"/>
                <a:cs typeface="Alexandria" pitchFamily="2" charset="-78"/>
              </a:rPr>
              <a:t>بالنسبة </a:t>
            </a:r>
            <a:r>
              <a:rPr lang="ar-JO" sz="1400" dirty="0">
                <a:latin typeface="Alexandria" pitchFamily="2" charset="-78"/>
                <a:cs typeface="Alexandria" pitchFamily="2" charset="-78"/>
              </a:rPr>
              <a:t>للمراكز الناشئة في مجال التكنولوجيا المالية في الشرق الأوسط وشمال أفريقيا، يجب على جميع أصحاب الشأن الاتحاد </a:t>
            </a:r>
            <a:r>
              <a:rPr lang="ar-JO" sz="1400" dirty="0" smtClean="0">
                <a:latin typeface="Alexandria" pitchFamily="2" charset="-78"/>
                <a:cs typeface="Alexandria" pitchFamily="2" charset="-78"/>
              </a:rPr>
              <a:t>لإنشاء </a:t>
            </a:r>
            <a:r>
              <a:rPr lang="ar-JO" sz="1400" dirty="0">
                <a:latin typeface="Alexandria" pitchFamily="2" charset="-78"/>
                <a:cs typeface="Alexandria" pitchFamily="2" charset="-78"/>
              </a:rPr>
              <a:t>بيئة حاضنة تنافسية ومستدامة تسهل إنشاء الشركات الناشئة في مجال التكنولوجيا المالية وتوسعها</a:t>
            </a:r>
            <a:r>
              <a:rPr lang="ar-JO" sz="1400" dirty="0" smtClean="0">
                <a:latin typeface="Alexandria" pitchFamily="2" charset="-78"/>
                <a:cs typeface="Alexandria" pitchFamily="2" charset="-78"/>
              </a:rPr>
              <a:t>.</a:t>
            </a:r>
          </a:p>
          <a:p>
            <a:pPr marL="0" indent="0" algn="r">
              <a:lnSpc>
                <a:spcPct val="200000"/>
              </a:lnSpc>
              <a:buNone/>
            </a:pPr>
            <a:r>
              <a:rPr lang="ar-JO" sz="1400" u="sng" dirty="0">
                <a:latin typeface="Alexandria" pitchFamily="2" charset="-78"/>
                <a:cs typeface="Alexandria" pitchFamily="2" charset="-78"/>
              </a:rPr>
              <a:t>جميع مراكز التكنولوجيا </a:t>
            </a:r>
            <a:r>
              <a:rPr lang="ar-JO" sz="1400" u="sng" dirty="0" smtClean="0">
                <a:latin typeface="Alexandria" pitchFamily="2" charset="-78"/>
                <a:cs typeface="Alexandria" pitchFamily="2" charset="-78"/>
              </a:rPr>
              <a:t>المالية</a:t>
            </a:r>
          </a:p>
          <a:p>
            <a:pPr marL="0" indent="0" algn="r">
              <a:lnSpc>
                <a:spcPct val="200000"/>
              </a:lnSpc>
              <a:buNone/>
            </a:pPr>
            <a:r>
              <a:rPr lang="ar-JO" sz="1400" dirty="0" smtClean="0">
                <a:latin typeface="Alexandria" pitchFamily="2" charset="-78"/>
                <a:cs typeface="Alexandria" pitchFamily="2" charset="-78"/>
              </a:rPr>
              <a:t>-بالرغم </a:t>
            </a:r>
            <a:r>
              <a:rPr lang="ar-JO" sz="1400" dirty="0">
                <a:latin typeface="Alexandria" pitchFamily="2" charset="-78"/>
                <a:cs typeface="Alexandria" pitchFamily="2" charset="-78"/>
              </a:rPr>
              <a:t>من أنه يتوقع من الحكومات أن تأخذ زمام المبادرة، إلا أن التحالف مع البنوك والمستثمرين الذين يمتلكون نظرة للمستقبل يمكن أن يؤدي إلى إنشاء بيئة حاضنة للتكنولوجيا المالية لتحويل قطاع الخدمات المالية بشكل </a:t>
            </a:r>
            <a:r>
              <a:rPr lang="ar-JO" sz="1400" dirty="0" smtClean="0">
                <a:latin typeface="Alexandria" pitchFamily="2" charset="-78"/>
                <a:cs typeface="Alexandria" pitchFamily="2" charset="-78"/>
              </a:rPr>
              <a:t>مستمر</a:t>
            </a:r>
          </a:p>
          <a:p>
            <a:pPr marL="0" indent="0" algn="r">
              <a:lnSpc>
                <a:spcPct val="200000"/>
              </a:lnSpc>
              <a:buNone/>
            </a:pPr>
            <a:r>
              <a:rPr lang="ar-JO" sz="1400" dirty="0">
                <a:latin typeface="Alexandria" pitchFamily="2" charset="-78"/>
                <a:cs typeface="Alexandria" pitchFamily="2" charset="-78"/>
              </a:rPr>
              <a:t>-يتمثل العائق الرئيسي في منطقة الشرق الأوسط وشمال أفريقيا أنها سوق مجزأة ما يصعب على الشركات الناشئة الوصول إلى الجمهور المتاح لشركات ناشئة أخرى تنطلق في أميركا أو أوروبا أو الصين أو الهند. أما الحل الرئيسي للتغلب على هذا العائق، فيكمن في وجود خطة طويلة المدى من قبل الدول الرائدة لمواءمة القوانين بالإضافة إلى عمل الشركات الكبرى على أخذ المنتجات إلى أسواق عدة.</a:t>
            </a: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038007165"/>
      </p:ext>
    </p:extLst>
  </p:cSld>
  <p:clrMapOvr>
    <a:masterClrMapping/>
  </p:clrMapOvr>
  <mc:AlternateContent xmlns:mc="http://schemas.openxmlformats.org/markup-compatibility/2006" xmlns:p14="http://schemas.microsoft.com/office/powerpoint/2010/main">
    <mc:Choice Requires="p14">
      <p:transition spd="slow" p14:dur="2000" advTm="104107"/>
    </mc:Choice>
    <mc:Fallback xmlns="">
      <p:transition spd="slow" advTm="10410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ثالثا" : التوصيات: الاستفادة من الفرصة التي تقدمها التكنولوجيا المالية</a:t>
            </a:r>
            <a:endParaRPr lang="en-US" sz="2000" dirty="0"/>
          </a:p>
        </p:txBody>
      </p:sp>
      <p:sp>
        <p:nvSpPr>
          <p:cNvPr id="3" name="Content Placeholder 2"/>
          <p:cNvSpPr>
            <a:spLocks noGrp="1"/>
          </p:cNvSpPr>
          <p:nvPr>
            <p:ph idx="1"/>
          </p:nvPr>
        </p:nvSpPr>
        <p:spPr>
          <a:xfrm>
            <a:off x="1132114" y="1825626"/>
            <a:ext cx="9956800" cy="4415518"/>
          </a:xfrm>
        </p:spPr>
        <p:txBody>
          <a:bodyPr>
            <a:noAutofit/>
          </a:bodyPr>
          <a:lstStyle/>
          <a:p>
            <a:pPr marL="0" indent="0" algn="r">
              <a:lnSpc>
                <a:spcPct val="200000"/>
              </a:lnSpc>
              <a:buNone/>
            </a:pPr>
            <a:r>
              <a:rPr lang="ar-JO" sz="1400" dirty="0" smtClean="0">
                <a:latin typeface="Alexandria" pitchFamily="2" charset="-78"/>
                <a:cs typeface="Alexandria" pitchFamily="2" charset="-78"/>
              </a:rPr>
              <a:t>-نظراً </a:t>
            </a:r>
            <a:r>
              <a:rPr lang="ar-JO" sz="1400" dirty="0">
                <a:latin typeface="Alexandria" pitchFamily="2" charset="-78"/>
                <a:cs typeface="Alexandria" pitchFamily="2" charset="-78"/>
              </a:rPr>
              <a:t>إلى التأثير الإيجابي غير </a:t>
            </a:r>
            <a:r>
              <a:rPr lang="ar-JO" sz="1400" dirty="0" smtClean="0">
                <a:latin typeface="Alexandria" pitchFamily="2" charset="-78"/>
                <a:cs typeface="Alexandria" pitchFamily="2" charset="-78"/>
              </a:rPr>
              <a:t>المباشر للتكنولوجيا </a:t>
            </a:r>
            <a:r>
              <a:rPr lang="ar-JO" sz="1400" dirty="0">
                <a:latin typeface="Alexandria" pitchFamily="2" charset="-78"/>
                <a:cs typeface="Alexandria" pitchFamily="2" charset="-78"/>
              </a:rPr>
              <a:t>المالية على الكثير من القطاعات، ودورها المركزي في الإدماج المالي ومحاربة </a:t>
            </a:r>
            <a:r>
              <a:rPr lang="ar-JO" sz="1400" dirty="0" smtClean="0">
                <a:latin typeface="Alexandria" pitchFamily="2" charset="-78"/>
                <a:cs typeface="Alexandria" pitchFamily="2" charset="-78"/>
              </a:rPr>
              <a:t> الفساد </a:t>
            </a:r>
            <a:r>
              <a:rPr lang="ar-JO" sz="1400" dirty="0">
                <a:latin typeface="Alexandria" pitchFamily="2" charset="-78"/>
                <a:cs typeface="Alexandria" pitchFamily="2" charset="-78"/>
              </a:rPr>
              <a:t>وتمكين العملاء. يجب على هذا القطاع وضع خطة مركزية عند الإتيان بأي خطوة لتحقيق </a:t>
            </a:r>
            <a:r>
              <a:rPr lang="ar-JO" sz="1400" dirty="0" smtClean="0">
                <a:latin typeface="Alexandria" pitchFamily="2" charset="-78"/>
                <a:cs typeface="Alexandria" pitchFamily="2" charset="-78"/>
              </a:rPr>
              <a:t>اقتصاد معرفة </a:t>
            </a:r>
            <a:r>
              <a:rPr lang="ar-JO" sz="1400" dirty="0">
                <a:latin typeface="Alexandria" pitchFamily="2" charset="-78"/>
                <a:cs typeface="Alexandria" pitchFamily="2" charset="-78"/>
              </a:rPr>
              <a:t>حيوي ومتنوع</a:t>
            </a:r>
          </a:p>
          <a:p>
            <a:pPr marL="0" indent="0" algn="r">
              <a:lnSpc>
                <a:spcPct val="200000"/>
              </a:lnSpc>
              <a:buNone/>
            </a:pPr>
            <a:r>
              <a:rPr lang="ar-JO" sz="1400" u="sng" dirty="0" smtClean="0">
                <a:solidFill>
                  <a:srgbClr val="FFC000"/>
                </a:solidFill>
                <a:latin typeface="Alexandria" pitchFamily="2" charset="-78"/>
                <a:cs typeface="Alexandria" pitchFamily="2" charset="-78"/>
              </a:rPr>
              <a:t>الامارات العربية المتحدة:</a:t>
            </a:r>
          </a:p>
          <a:p>
            <a:pPr marL="0" indent="0" algn="r">
              <a:lnSpc>
                <a:spcPct val="200000"/>
              </a:lnSpc>
              <a:buNone/>
            </a:pPr>
            <a:r>
              <a:rPr lang="ar-JO" sz="1400" dirty="0">
                <a:latin typeface="Alexandria" pitchFamily="2" charset="-78"/>
                <a:cs typeface="Alexandria" pitchFamily="2" charset="-78"/>
              </a:rPr>
              <a:t>تكرار تجربة سنغافورة الناجحة، وتهدف لأن تصبح مركز التكنولوجيا المالية الرائد في آسيا من خلال القوانين المشجعة للتكنولوجيا المالية ومزيد من الشراكات بين القطاعين الخاص والعام..</a:t>
            </a:r>
          </a:p>
          <a:p>
            <a:pPr marL="0" indent="0" algn="r">
              <a:lnSpc>
                <a:spcPct val="200000"/>
              </a:lnSpc>
              <a:buNone/>
            </a:pPr>
            <a:r>
              <a:rPr lang="ar-JO" sz="1400" dirty="0">
                <a:latin typeface="Alexandria" pitchFamily="2" charset="-78"/>
                <a:cs typeface="Alexandria" pitchFamily="2" charset="-78"/>
              </a:rPr>
              <a:t>سد النقص في المواهب من خلال إصدار تأشيرة لرواد الأعمال في دول مجلس التعاون الخليجي. تشجيع التعاون بين الشركات الكبرى والشركات الناشئة في مجال التكنولوجيا المالية وبالأخص مع البنوك.</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1150738215"/>
      </p:ext>
    </p:extLst>
  </p:cSld>
  <p:clrMapOvr>
    <a:masterClrMapping/>
  </p:clrMapOvr>
  <mc:AlternateContent xmlns:mc="http://schemas.openxmlformats.org/markup-compatibility/2006" xmlns:p14="http://schemas.microsoft.com/office/powerpoint/2010/main">
    <mc:Choice Requires="p14">
      <p:transition spd="slow" p14:dur="2000" advTm="82385"/>
    </mc:Choice>
    <mc:Fallback xmlns="">
      <p:transition spd="slow" advTm="8238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ثالثا" : التوصيات: الاستفادة من الفرصة التي تقدمها التكنولوجيا المالية</a:t>
            </a:r>
            <a:endParaRPr lang="en-US" sz="2000" dirty="0"/>
          </a:p>
        </p:txBody>
      </p:sp>
      <p:sp>
        <p:nvSpPr>
          <p:cNvPr id="3" name="Content Placeholder 2"/>
          <p:cNvSpPr>
            <a:spLocks noGrp="1"/>
          </p:cNvSpPr>
          <p:nvPr>
            <p:ph idx="1"/>
          </p:nvPr>
        </p:nvSpPr>
        <p:spPr>
          <a:xfrm>
            <a:off x="1059542" y="1690689"/>
            <a:ext cx="10145487" cy="4848656"/>
          </a:xfrm>
        </p:spPr>
        <p:txBody>
          <a:bodyPr>
            <a:noAutofit/>
          </a:bodyPr>
          <a:lstStyle/>
          <a:p>
            <a:pPr marL="0" indent="0" algn="r">
              <a:lnSpc>
                <a:spcPct val="150000"/>
              </a:lnSpc>
              <a:buNone/>
            </a:pPr>
            <a:r>
              <a:rPr lang="ar-JO" sz="1400" u="sng" dirty="0" smtClean="0">
                <a:solidFill>
                  <a:srgbClr val="FFC000"/>
                </a:solidFill>
                <a:latin typeface="Alexandria" pitchFamily="2" charset="-78"/>
                <a:cs typeface="Alexandria" pitchFamily="2" charset="-78"/>
              </a:rPr>
              <a:t>الاردن و لبنان:</a:t>
            </a:r>
          </a:p>
          <a:p>
            <a:pPr marL="0" indent="0" algn="r">
              <a:lnSpc>
                <a:spcPct val="150000"/>
              </a:lnSpc>
              <a:buNone/>
            </a:pPr>
            <a:r>
              <a:rPr lang="ar-JO" sz="1400" dirty="0">
                <a:latin typeface="Alexandria" pitchFamily="2" charset="-78"/>
                <a:cs typeface="Alexandria" pitchFamily="2" charset="-78"/>
              </a:rPr>
              <a:t>وضع خطة عمل وطنية يدعمها البنك المركزي والوزارات المعنية والبنوك المهتمة بجعل التكنولوجيا المالية القطاع الأول في البيئة الحاضنة اللبنانية. مساعدة الشركات القابلة للتوسع عبر توفير عملية سريعة للتوسع على نطاق دولي، وذلك للتغلب على قيود السوق الصغيرة وزيادة معدل الوظائف في هذا القطاع. تشجيع الشركات الناشئة في التكنولوجيا المالية من خلال توفير رخصة خاصة وإشراكها في مبادرات الحكومة </a:t>
            </a:r>
            <a:r>
              <a:rPr lang="ar-JO" sz="1400" dirty="0" smtClean="0">
                <a:latin typeface="Alexandria" pitchFamily="2" charset="-78"/>
                <a:cs typeface="Alexandria" pitchFamily="2" charset="-78"/>
              </a:rPr>
              <a:t>الإلكترونية</a:t>
            </a:r>
            <a:endParaRPr lang="ar-JO" sz="1400" dirty="0">
              <a:latin typeface="Alexandria" pitchFamily="2" charset="-78"/>
              <a:cs typeface="Alexandria" pitchFamily="2" charset="-78"/>
            </a:endParaRPr>
          </a:p>
          <a:p>
            <a:pPr marL="0" indent="0" algn="r">
              <a:lnSpc>
                <a:spcPct val="150000"/>
              </a:lnSpc>
              <a:buNone/>
            </a:pPr>
            <a:r>
              <a:rPr lang="ar-JO" sz="1400" u="sng" dirty="0" smtClean="0">
                <a:solidFill>
                  <a:srgbClr val="FFC000"/>
                </a:solidFill>
                <a:latin typeface="Alexandria" pitchFamily="2" charset="-78"/>
                <a:cs typeface="Alexandria" pitchFamily="2" charset="-78"/>
              </a:rPr>
              <a:t>مصر</a:t>
            </a:r>
            <a:r>
              <a:rPr lang="ar-JO" sz="1400" dirty="0" smtClean="0">
                <a:latin typeface="Alexandria" pitchFamily="2" charset="-78"/>
                <a:cs typeface="Alexandria" pitchFamily="2" charset="-78"/>
              </a:rPr>
              <a:t> :</a:t>
            </a:r>
          </a:p>
          <a:p>
            <a:pPr marL="0" indent="0" algn="r">
              <a:lnSpc>
                <a:spcPct val="150000"/>
              </a:lnSpc>
              <a:buNone/>
            </a:pPr>
            <a:r>
              <a:rPr lang="ar-JO" sz="1400" dirty="0">
                <a:latin typeface="Alexandria" pitchFamily="2" charset="-78"/>
                <a:cs typeface="Alexandria" pitchFamily="2" charset="-78"/>
              </a:rPr>
              <a:t>لو كانت كثافة الشركات الناشئة في مصر مساوية لما هي عليه في الإمارات (شركة ناشئة للتكنولوجيا المالية لكل مليون مواطن)، لكانت الآن </a:t>
            </a:r>
            <a:r>
              <a:rPr lang="ar-JO" sz="1400" dirty="0" smtClean="0">
                <a:latin typeface="Alexandria" pitchFamily="2" charset="-78"/>
                <a:cs typeface="Alexandria" pitchFamily="2" charset="-78"/>
              </a:rPr>
              <a:t>تستضيف 350 </a:t>
            </a:r>
            <a:r>
              <a:rPr lang="ar-JO" sz="1400" dirty="0">
                <a:latin typeface="Alexandria" pitchFamily="2" charset="-78"/>
                <a:cs typeface="Alexandria" pitchFamily="2" charset="-78"/>
              </a:rPr>
              <a:t>شركة ناشئة في مجال التكنولوجيا المالية. الاستفادة من مسرعات أعمال التكنولوجيا المالية لتحويل أجزاء من الاقتصاد غير الرسمي إلى اقتصاد رسمي غير قائم على المال النقدي مع تسهيل الوصول إلى الخدمات المالية. دعم الاقتصاد غير القائم على المال النقدي عن طريق توفير قنوات الدفع الرقمية لموظفي القطاع العام، وتمكين المواطنين من الدفع </a:t>
            </a:r>
            <a:r>
              <a:rPr lang="ar-JO" sz="1400" dirty="0" smtClean="0">
                <a:latin typeface="Alexandria" pitchFamily="2" charset="-78"/>
                <a:cs typeface="Alexandria" pitchFamily="2" charset="-78"/>
              </a:rPr>
              <a:t>للوزارات من </a:t>
            </a:r>
            <a:r>
              <a:rPr lang="ar-JO" sz="1400" dirty="0">
                <a:latin typeface="Alexandria" pitchFamily="2" charset="-78"/>
                <a:cs typeface="Alexandria" pitchFamily="2" charset="-78"/>
              </a:rPr>
              <a:t>خلال هذه القنوات. تشجيع المنصات المخصصة لتمويل المشاريع الصغيرة والمتوسطة. مع وضع نظام لتحديد الدرجة الائتمانية. تقديم المنح إلى الشركات الناشئة ذات الأثر والتي توفر فرص عمل </a:t>
            </a:r>
            <a:r>
              <a:rPr lang="ar-JO" sz="1400" dirty="0" smtClean="0">
                <a:latin typeface="Alexandria" pitchFamily="2" charset="-78"/>
                <a:cs typeface="Alexandria" pitchFamily="2" charset="-78"/>
              </a:rPr>
              <a:t>وتساهم في </a:t>
            </a:r>
            <a:r>
              <a:rPr lang="ar-JO" sz="1400" dirty="0">
                <a:latin typeface="Alexandria" pitchFamily="2" charset="-78"/>
                <a:cs typeface="Alexandria" pitchFamily="2" charset="-78"/>
              </a:rPr>
              <a:t>حل مشاكل على مستوى الدولة</a:t>
            </a:r>
            <a:r>
              <a:rPr lang="ar-JO" sz="1400" dirty="0" smtClean="0">
                <a:latin typeface="Alexandria" pitchFamily="2" charset="-78"/>
                <a:cs typeface="Alexandria" pitchFamily="2" charset="-78"/>
              </a:rPr>
              <a:t>.</a:t>
            </a:r>
          </a:p>
        </p:txBody>
      </p:sp>
      <p:pic>
        <p:nvPicPr>
          <p:cNvPr id="4" name="Picture 3"/>
          <p:cNvPicPr>
            <a:picLocks noChangeAspect="1"/>
          </p:cNvPicPr>
          <p:nvPr/>
        </p:nvPicPr>
        <p:blipFill>
          <a:blip r:embed="rId2"/>
          <a:stretch>
            <a:fillRect/>
          </a:stretch>
        </p:blipFill>
        <p:spPr>
          <a:xfrm>
            <a:off x="0" y="72060"/>
            <a:ext cx="1463393" cy="1079086"/>
          </a:xfrm>
          <a:prstGeom prst="rect">
            <a:avLst/>
          </a:prstGeom>
        </p:spPr>
      </p:pic>
    </p:spTree>
    <p:extLst>
      <p:ext uri="{BB962C8B-B14F-4D97-AF65-F5344CB8AC3E}">
        <p14:creationId xmlns:p14="http://schemas.microsoft.com/office/powerpoint/2010/main" val="738685139"/>
      </p:ext>
    </p:extLst>
  </p:cSld>
  <p:clrMapOvr>
    <a:masterClrMapping/>
  </p:clrMapOvr>
  <mc:AlternateContent xmlns:mc="http://schemas.openxmlformats.org/markup-compatibility/2006" xmlns:p14="http://schemas.microsoft.com/office/powerpoint/2010/main">
    <mc:Choice Requires="p14">
      <p:transition spd="slow" p14:dur="2000" advTm="117894"/>
    </mc:Choice>
    <mc:Fallback xmlns="">
      <p:transition spd="slow" advTm="11789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1510"/>
            <a:ext cx="10515600" cy="1079086"/>
          </a:xfrm>
        </p:spPr>
        <p:txBody>
          <a:bodyPr/>
          <a:lstStyle/>
          <a:p>
            <a:pPr algn="ctr"/>
            <a:r>
              <a:rPr lang="ar-JO" sz="2000" dirty="0">
                <a:solidFill>
                  <a:srgbClr val="00B0F0"/>
                </a:solidFill>
                <a:latin typeface="Alexandria Black" pitchFamily="2" charset="-78"/>
                <a:cs typeface="Alexandria Black" pitchFamily="2" charset="-78"/>
              </a:rPr>
              <a:t>ثالثا" : التوصيات: الاستفادة من الفرصة التي تقدمها التكنولوجيا المالية</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380226"/>
            <a:ext cx="10515600" cy="5037827"/>
          </a:xfrm>
        </p:spPr>
        <p:txBody>
          <a:bodyPr>
            <a:noAutofit/>
          </a:bodyPr>
          <a:lstStyle/>
          <a:p>
            <a:pPr marL="0" indent="0" algn="r">
              <a:lnSpc>
                <a:spcPct val="200000"/>
              </a:lnSpc>
              <a:buNone/>
            </a:pPr>
            <a:r>
              <a:rPr lang="ar-JO" sz="1400" dirty="0" smtClean="0">
                <a:solidFill>
                  <a:srgbClr val="FFC000"/>
                </a:solidFill>
                <a:latin typeface="Alexandria" pitchFamily="2" charset="-78"/>
                <a:cs typeface="Alexandria" pitchFamily="2" charset="-78"/>
              </a:rPr>
              <a:t>تونس و المغرب</a:t>
            </a:r>
          </a:p>
          <a:p>
            <a:pPr marL="0" indent="0" algn="r">
              <a:lnSpc>
                <a:spcPct val="200000"/>
              </a:lnSpc>
              <a:buNone/>
            </a:pPr>
            <a:r>
              <a:rPr lang="ar-JO" sz="1400" dirty="0">
                <a:latin typeface="Alexandria" pitchFamily="2" charset="-78"/>
                <a:cs typeface="Alexandria" pitchFamily="2" charset="-78"/>
              </a:rPr>
              <a:t>تقديم حوافز للشركات الناشئة للتطور وفقاً لنظام الدفع الوطني. التخلص من الاحتكارات وتشجيع المنافسة والتعاون بين الشركات الكبرى والشركات الناشئة. تفعيل استراتيجية تركز على الإدماج المالي وإقراض المشاريع الصغيرة والمتوسطة. تقديم الدعم للشركات الناشئة مرتفعة النمو لمساعدتها على توسيع نطاق خدماتها إلى الأسواق المماثلة، وخاصة في أفريقيا</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62232" y="131509"/>
            <a:ext cx="1586887" cy="1079086"/>
          </a:xfrm>
          <a:prstGeom prst="rect">
            <a:avLst/>
          </a:prstGeom>
        </p:spPr>
      </p:pic>
    </p:spTree>
    <p:extLst>
      <p:ext uri="{BB962C8B-B14F-4D97-AF65-F5344CB8AC3E}">
        <p14:creationId xmlns:p14="http://schemas.microsoft.com/office/powerpoint/2010/main" val="3372378240"/>
      </p:ext>
    </p:extLst>
  </p:cSld>
  <p:clrMapOvr>
    <a:masterClrMapping/>
  </p:clrMapOvr>
  <mc:AlternateContent xmlns:mc="http://schemas.openxmlformats.org/markup-compatibility/2006" xmlns:p14="http://schemas.microsoft.com/office/powerpoint/2010/main">
    <mc:Choice Requires="p14">
      <p:transition spd="slow" p14:dur="2000" advTm="41838"/>
    </mc:Choice>
    <mc:Fallback xmlns="">
      <p:transition spd="slow" advTm="4183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JO" sz="2000" dirty="0">
                <a:solidFill>
                  <a:srgbClr val="00B0F0"/>
                </a:solidFill>
                <a:latin typeface="Alexandria Black" pitchFamily="2" charset="-78"/>
                <a:cs typeface="Alexandria Black" pitchFamily="2" charset="-78"/>
              </a:rPr>
              <a:t>المراجع</a:t>
            </a:r>
            <a:endParaRPr lang="en-US" sz="2000" dirty="0"/>
          </a:p>
        </p:txBody>
      </p:sp>
      <p:sp>
        <p:nvSpPr>
          <p:cNvPr id="3" name="Content Placeholder 2"/>
          <p:cNvSpPr>
            <a:spLocks noGrp="1"/>
          </p:cNvSpPr>
          <p:nvPr>
            <p:ph idx="1"/>
          </p:nvPr>
        </p:nvSpPr>
        <p:spPr>
          <a:xfrm>
            <a:off x="838200" y="1825624"/>
            <a:ext cx="10515600" cy="4792889"/>
          </a:xfrm>
        </p:spPr>
        <p:txBody>
          <a:bodyPr>
            <a:normAutofit/>
          </a:bodyPr>
          <a:lstStyle/>
          <a:p>
            <a:pPr marL="0" indent="0" algn="r">
              <a:lnSpc>
                <a:spcPct val="150000"/>
              </a:lnSpc>
              <a:buNone/>
            </a:pPr>
            <a:r>
              <a:rPr lang="ar-JO" sz="1400" dirty="0" smtClean="0">
                <a:latin typeface="Alexandria" pitchFamily="2" charset="-78"/>
                <a:cs typeface="Alexandria" pitchFamily="2" charset="-78"/>
              </a:rPr>
              <a:t>- صندوق </a:t>
            </a:r>
            <a:r>
              <a:rPr lang="ar-JO" sz="1400" dirty="0">
                <a:latin typeface="Alexandria" pitchFamily="2" charset="-78"/>
                <a:cs typeface="Alexandria" pitchFamily="2" charset="-78"/>
              </a:rPr>
              <a:t>النقد العربي </a:t>
            </a:r>
            <a:r>
              <a:rPr lang="ar-JO" sz="1400" dirty="0" smtClean="0">
                <a:latin typeface="Alexandria" pitchFamily="2" charset="-78"/>
                <a:cs typeface="Alexandria" pitchFamily="2" charset="-78"/>
              </a:rPr>
              <a:t>، تقرير </a:t>
            </a:r>
            <a:r>
              <a:rPr lang="ar-JO" sz="1400" dirty="0">
                <a:latin typeface="Alexandria" pitchFamily="2" charset="-78"/>
                <a:cs typeface="Alexandria" pitchFamily="2" charset="-78"/>
              </a:rPr>
              <a:t>الاستقرار المالي العربي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 مختبر </a:t>
            </a:r>
            <a:r>
              <a:rPr lang="ar-JO" sz="1400" dirty="0">
                <a:latin typeface="Alexandria" pitchFamily="2" charset="-78"/>
                <a:cs typeface="Alexandria" pitchFamily="2" charset="-78"/>
              </a:rPr>
              <a:t>ومضة وبيفورت (2016) التكنولوجيا المالية في الشرق الأوسط وشمال أفريقيا : توجهات قطاع الخدمات </a:t>
            </a:r>
            <a:r>
              <a:rPr lang="ar-JO" sz="1400" dirty="0" smtClean="0">
                <a:latin typeface="Alexandria" pitchFamily="2" charset="-78"/>
                <a:cs typeface="Alexandria" pitchFamily="2" charset="-78"/>
              </a:rPr>
              <a:t>المالية</a:t>
            </a:r>
          </a:p>
          <a:p>
            <a:pPr marL="0" indent="0" algn="r">
              <a:lnSpc>
                <a:spcPct val="150000"/>
              </a:lnSpc>
              <a:buNone/>
            </a:pPr>
            <a:r>
              <a:rPr lang="ar-JO" sz="1400" dirty="0" smtClean="0">
                <a:latin typeface="Alexandria" pitchFamily="2" charset="-78"/>
                <a:cs typeface="Alexandria" pitchFamily="2" charset="-78"/>
              </a:rPr>
              <a:t>- نادية </a:t>
            </a:r>
            <a:r>
              <a:rPr lang="ar-JO" sz="1400" dirty="0">
                <a:latin typeface="Alexandria" pitchFamily="2" charset="-78"/>
                <a:cs typeface="Alexandria" pitchFamily="2" charset="-78"/>
              </a:rPr>
              <a:t>لوزري (2021) واقع الشمول المالي في الدول العربية وآليات تعزيزه دراسة مقارنة لمستوى الشمول المالي في مجموعة من الدول العربية مجلة بحوث الاقتصاد </a:t>
            </a:r>
            <a:r>
              <a:rPr lang="ar-JO" sz="1400" dirty="0" smtClean="0">
                <a:latin typeface="Alexandria" pitchFamily="2" charset="-78"/>
                <a:cs typeface="Alexandria" pitchFamily="2" charset="-78"/>
              </a:rPr>
              <a:t>و الادارة</a:t>
            </a:r>
          </a:p>
          <a:p>
            <a:pPr marL="0" indent="0" algn="r">
              <a:lnSpc>
                <a:spcPct val="150000"/>
              </a:lnSpc>
              <a:buNone/>
            </a:pPr>
            <a:r>
              <a:rPr lang="ar-JO" sz="1400" dirty="0">
                <a:latin typeface="Alexandria" pitchFamily="2" charset="-78"/>
                <a:cs typeface="Alexandria" pitchFamily="2" charset="-78"/>
              </a:rPr>
              <a:t>-التكنولوجيا المالية في الشرق الأوسط وشمال أفريقيا </a:t>
            </a:r>
            <a:r>
              <a:rPr lang="ar-JO" sz="1400" dirty="0" smtClean="0">
                <a:latin typeface="Alexandria" pitchFamily="2" charset="-78"/>
                <a:cs typeface="Alexandria" pitchFamily="2" charset="-78"/>
              </a:rPr>
              <a:t>،توجهات </a:t>
            </a:r>
            <a:r>
              <a:rPr lang="ar-JO" sz="1400" dirty="0">
                <a:latin typeface="Alexandria" pitchFamily="2" charset="-78"/>
                <a:cs typeface="Alexandria" pitchFamily="2" charset="-78"/>
              </a:rPr>
              <a:t>قطاع الخدمات </a:t>
            </a:r>
            <a:r>
              <a:rPr lang="ar-JO" sz="1400" dirty="0" smtClean="0">
                <a:latin typeface="Alexandria" pitchFamily="2" charset="-78"/>
                <a:cs typeface="Alexandria" pitchFamily="2" charset="-78"/>
              </a:rPr>
              <a:t>المالية،2021</a:t>
            </a:r>
          </a:p>
          <a:p>
            <a:pPr marL="0" indent="0" algn="r">
              <a:lnSpc>
                <a:spcPct val="150000"/>
              </a:lnSpc>
              <a:buNone/>
            </a:pPr>
            <a:r>
              <a:rPr lang="ar-JO" sz="1400" dirty="0" smtClean="0">
                <a:latin typeface="Alexandria" pitchFamily="2" charset="-78"/>
                <a:cs typeface="Alexandria" pitchFamily="2" charset="-78"/>
              </a:rPr>
              <a:t>-اتفاقية </a:t>
            </a:r>
            <a:r>
              <a:rPr lang="ar-JO" sz="1400" dirty="0">
                <a:latin typeface="Alexandria" pitchFamily="2" charset="-78"/>
                <a:cs typeface="Alexandria" pitchFamily="2" charset="-78"/>
              </a:rPr>
              <a:t>نظام ربط أنظمة المدفوعات بين دول مجلس التعاون لدول الخليج </a:t>
            </a:r>
            <a:r>
              <a:rPr lang="ar-JO" sz="1400" dirty="0" smtClean="0">
                <a:latin typeface="Alexandria" pitchFamily="2" charset="-78"/>
                <a:cs typeface="Alexandria" pitchFamily="2" charset="-78"/>
              </a:rPr>
              <a:t>العربية،ام القرى،العدد ،4892 لعام ،2021</a:t>
            </a:r>
          </a:p>
          <a:p>
            <a:pPr marL="0" indent="0" algn="r">
              <a:lnSpc>
                <a:spcPct val="150000"/>
              </a:lnSpc>
              <a:buNone/>
            </a:pPr>
            <a:r>
              <a:rPr lang="ar-JO" sz="1400" dirty="0" smtClean="0">
                <a:latin typeface="Alexandria" pitchFamily="2" charset="-78"/>
                <a:cs typeface="Alexandria" pitchFamily="2" charset="-78"/>
              </a:rPr>
              <a:t>-الامانة </a:t>
            </a:r>
            <a:r>
              <a:rPr lang="ar-JO" sz="1400" dirty="0">
                <a:latin typeface="Alexandria" pitchFamily="2" charset="-78"/>
                <a:cs typeface="Alexandria" pitchFamily="2" charset="-78"/>
              </a:rPr>
              <a:t>العامة </a:t>
            </a:r>
            <a:r>
              <a:rPr lang="ar-JO" sz="1400" dirty="0" smtClean="0">
                <a:latin typeface="Alexandria" pitchFamily="2" charset="-78"/>
                <a:cs typeface="Alexandria" pitchFamily="2" charset="-78"/>
              </a:rPr>
              <a:t>لاتحاد </a:t>
            </a:r>
            <a:r>
              <a:rPr lang="ar-JO" sz="1400" dirty="0">
                <a:latin typeface="Alexandria" pitchFamily="2" charset="-78"/>
                <a:cs typeface="Alexandria" pitchFamily="2" charset="-78"/>
              </a:rPr>
              <a:t>هيئات </a:t>
            </a:r>
            <a:r>
              <a:rPr lang="ar-JO" sz="1400" dirty="0" smtClean="0">
                <a:latin typeface="Alexandria" pitchFamily="2" charset="-78"/>
                <a:cs typeface="Alexandria" pitchFamily="2" charset="-78"/>
              </a:rPr>
              <a:t>الاوراق </a:t>
            </a:r>
            <a:r>
              <a:rPr lang="ar-JO" sz="1400" dirty="0">
                <a:latin typeface="Alexandria" pitchFamily="2" charset="-78"/>
                <a:cs typeface="Alexandria" pitchFamily="2" charset="-78"/>
              </a:rPr>
              <a:t>المالية </a:t>
            </a:r>
            <a:r>
              <a:rPr lang="ar-JO" sz="1400" dirty="0" smtClean="0">
                <a:latin typeface="Alexandria" pitchFamily="2" charset="-78"/>
                <a:cs typeface="Alexandria" pitchFamily="2" charset="-78"/>
              </a:rPr>
              <a:t>العربية،دبي،دولة الامارات العربية المتحدة،2021  </a:t>
            </a:r>
          </a:p>
        </p:txBody>
      </p:sp>
      <p:pic>
        <p:nvPicPr>
          <p:cNvPr id="4" name="Picture 3"/>
          <p:cNvPicPr>
            <a:picLocks noChangeAspect="1"/>
          </p:cNvPicPr>
          <p:nvPr/>
        </p:nvPicPr>
        <p:blipFill>
          <a:blip r:embed="rId2"/>
          <a:stretch>
            <a:fillRect/>
          </a:stretch>
        </p:blipFill>
        <p:spPr>
          <a:xfrm>
            <a:off x="171012" y="139527"/>
            <a:ext cx="1585097" cy="1079086"/>
          </a:xfrm>
          <a:prstGeom prst="rect">
            <a:avLst/>
          </a:prstGeom>
        </p:spPr>
      </p:pic>
    </p:spTree>
    <p:extLst>
      <p:ext uri="{BB962C8B-B14F-4D97-AF65-F5344CB8AC3E}">
        <p14:creationId xmlns:p14="http://schemas.microsoft.com/office/powerpoint/2010/main" val="1168615615"/>
      </p:ext>
    </p:extLst>
  </p:cSld>
  <p:clrMapOvr>
    <a:masterClrMapping/>
  </p:clrMapOvr>
  <mc:AlternateContent xmlns:mc="http://schemas.openxmlformats.org/markup-compatibility/2006" xmlns:p14="http://schemas.microsoft.com/office/powerpoint/2010/main">
    <mc:Choice Requires="p14">
      <p:transition spd="slow" p14:dur="2000" advTm="25773"/>
    </mc:Choice>
    <mc:Fallback xmlns="">
      <p:transition spd="slow" advTm="2577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707886"/>
          </a:xfrm>
          <a:prstGeom prst="rect">
            <a:avLst/>
          </a:prstGeom>
          <a:noFill/>
        </p:spPr>
        <p:txBody>
          <a:bodyPr wrap="square" rtlCol="0">
            <a:spAutoFit/>
          </a:bodyPr>
          <a:lstStyle/>
          <a:p>
            <a:r>
              <a:rPr lang="en-US" sz="4000" b="1" dirty="0">
                <a:solidFill>
                  <a:schemeClr val="bg1"/>
                </a:solidFill>
                <a:latin typeface="Alexandria ExtraBold" pitchFamily="2" charset="-78"/>
                <a:cs typeface="Alexandria ExtraBold"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9410" y="68727"/>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211"/>
    </mc:Choice>
    <mc:Fallback xmlns="">
      <p:transition spd="slow" advTm="1921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BFCE3E1-DD20-4B47-958D-53727AB76332}"/>
</file>

<file path=customXml/itemProps2.xml><?xml version="1.0" encoding="utf-8"?>
<ds:datastoreItem xmlns:ds="http://schemas.openxmlformats.org/officeDocument/2006/customXml" ds:itemID="{4343E346-6F21-492A-93B7-E69BEB9AC7D7}"/>
</file>

<file path=customXml/itemProps3.xml><?xml version="1.0" encoding="utf-8"?>
<ds:datastoreItem xmlns:ds="http://schemas.openxmlformats.org/officeDocument/2006/customXml" ds:itemID="{0A7B7251-50BF-4CE3-B897-2805CE041B3F}"/>
</file>

<file path=docProps/app.xml><?xml version="1.0" encoding="utf-8"?>
<Properties xmlns="http://schemas.openxmlformats.org/officeDocument/2006/extended-properties" xmlns:vt="http://schemas.openxmlformats.org/officeDocument/2006/docPropsVTypes">
  <TotalTime>14828</TotalTime>
  <Words>5882</Words>
  <Application>Microsoft Office PowerPoint</Application>
  <PresentationFormat>Widescreen</PresentationFormat>
  <Paragraphs>271</Paragraphs>
  <Slides>42</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Alexandria Black</vt:lpstr>
      <vt:lpstr>Alexandria ExtraBold</vt:lpstr>
      <vt:lpstr>Alexandria Medium</vt:lpstr>
      <vt:lpstr>Arial</vt:lpstr>
      <vt:lpstr>Calibri</vt:lpstr>
      <vt:lpstr>Calibri Light</vt:lpstr>
      <vt:lpstr>Office Theme</vt:lpstr>
      <vt:lpstr>PowerPoint Presentation</vt:lpstr>
      <vt:lpstr>PowerPoint Presentation</vt:lpstr>
      <vt:lpstr>PowerPoint Presentation</vt:lpstr>
      <vt:lpstr>اولا" : اتفاقية نظام ربط أنظمة المدفوعات بين دول مجلس التعاون لدول الخليج العربية</vt:lpstr>
      <vt:lpstr>اولا" : اتفاقية نظام ربط أنظمة المدفوعات بين دول مجلس التعاون لدول الخليج العربية</vt:lpstr>
      <vt:lpstr>اولا" : اتفاقية نظام ربط أنظمة المدفوعات بين دول مجلس التعاون لدول الخليج العربية</vt:lpstr>
      <vt:lpstr>اولا" : اتفاقية نظام ربط أنظمة المدفوعات بين دول مجلس التعاون لدول الخليج العربية</vt:lpstr>
      <vt:lpstr>اولا" : اتفاقية نظام ربط أنظمة المدفوعات بين دول مجلس التعاون لدول الخليج العربية</vt:lpstr>
      <vt:lpstr>اولا" : اتفاقية نظام ربط أنظمة المدفوعات بين دول مجلس التعاون لدول الخليج العربية</vt:lpstr>
      <vt:lpstr>اولا" : اتفاقية نظام ربط أنظمة المدفوعات بين دول مجلس التعاون لدول الخليج العربية</vt:lpstr>
      <vt:lpstr>اولا" : اتفاقية نظام ربط أنظمة المدفوعات بين دول مجلس التعاون لدول الخليج العربية</vt:lpstr>
      <vt:lpstr>اولا" : اتفاقية نظام ربط أنظمة المدفوعات بين دول مجلس التعاون لدول الخليج العربية</vt:lpstr>
      <vt:lpstr>اولا" : اتفاقية نظام ربط أنظمة المدفوعات بين دول مجلس التعاون لدول الخليج العربية</vt:lpstr>
      <vt:lpstr>اولا" : اتفاقية نظام ربط أنظمة المدفوعات بين دول مجلس التعاون لدول الخليج العربية</vt:lpstr>
      <vt:lpstr>اولا" : اتفاقية نظام ربط أنظمة المدفوعات بين دول مجلس التعاون لدول الخليج العربية</vt:lpstr>
      <vt:lpstr>اولا" : اتفاقية نظام ربط أنظمة المدفوعات بين دول مجلس التعاون لدول الخليج العربية</vt:lpstr>
      <vt:lpstr>اولا" : اتفاقية نظام ربط أنظمة المدفوعات بين دول مجلس التعاون لدول الخليج العربية</vt:lpstr>
      <vt:lpstr>اولا" : اتفاقية نظام ربط أنظمة المدفوعات بين دول مجلس التعاون لدول الخليج العربية</vt:lpstr>
      <vt:lpstr>ثانيا" : نتائج المسح المتعلق بتنفيذ مبادرات وأهداف الخطة الاستراتيجية لإتحاد هيئات الأوراق المالية العربية </vt:lpstr>
      <vt:lpstr>ثانيا" : نتائج المسح المتعلق بتنفيذ مبادرات وأهداف الخطة الاستراتيجية لإتحاد هيئات الأوراق المالية العربية </vt:lpstr>
      <vt:lpstr>ثانيا" : نتائج المسح المتعلق بتنفيذ مبادرات وأهداف الخطة الاستراتيجية لإتحاد هيئات الأوراق المالية العربية </vt:lpstr>
      <vt:lpstr>ثانيا" : نتائج المسح المتعلق بتنفيذ مبادرات وأهداف الخطة الاستراتيجية لإتحاد هيئات الأوراق المالية العربية </vt:lpstr>
      <vt:lpstr>ثانيا" : نتائج المسح المتعلق بتنفيذ مبادرات وأهداف الخطة الاستراتيجية لإتحاد هيئات الأوراق المالية العربية </vt:lpstr>
      <vt:lpstr>ثانيا" : نتائج المسح المتعلق بتنفيذ مبادرات وأهداف الخطة الاستراتيجية لإتحاد هيئات الأوراق المالية العربية </vt:lpstr>
      <vt:lpstr>ثانيا" : نتائج المسح المتعلق بتنفيذ مبادرات وأهداف الخطة الاستراتيجية لإتحاد هيئات الأوراق المالية العربية </vt:lpstr>
      <vt:lpstr>ثانيا" : نتائج المسح المتعلق بتنفيذ مبادرات وأهداف الخطة الاستراتيجية لإتحاد هيئات الأوراق المالية العربية </vt:lpstr>
      <vt:lpstr>ثانيا" : نتائج المسح المتعلق بتنفيذ مبادرات وأهداف الخطة الاستراتيجية لإتحاد هيئات الأوراق المالية العربية </vt:lpstr>
      <vt:lpstr>ثانيا" : نتائج المسح المتعلق بتنفيذ مبادرات وأهداف الخطة الاستراتيجية لإتحاد هيئات الأوراق المالية العربية </vt:lpstr>
      <vt:lpstr>ثالثا" : التوصيات: الاستفادة من الفرصة التي تقدمها التكنولوجيا المالية</vt:lpstr>
      <vt:lpstr>ثالثا" : التوصيات: الاستفادة من الفرصة التي تقدمها التكنولوجيا المالية</vt:lpstr>
      <vt:lpstr>ثالثا" : التوصيات: الاستفادة من الفرصة التي تقدمها التكنولوجيا المالية</vt:lpstr>
      <vt:lpstr>ثالثا" : التوصيات: الاستفادة من الفرصة التي تقدمها التكنولوجيا المالية</vt:lpstr>
      <vt:lpstr>ثالثا" : التوصيات: الاستفادة من الفرصة التي تقدمها التكنولوجيا المالية</vt:lpstr>
      <vt:lpstr>ثالثا" : التوصيات: الاستفادة من الفرصة التي تقدمها التكنولوجيا المالية</vt:lpstr>
      <vt:lpstr>ثالثا" : التوصيات: الاستفادة من الفرصة التي تقدمها التكنولوجيا المالية</vt:lpstr>
      <vt:lpstr>ثالثا" : التوصيات: الاستفادة من الفرصة التي تقدمها التكنولوجيا المالية</vt:lpstr>
      <vt:lpstr>ثالثا" : التوصيات: الاستفادة من الفرصة التي تقدمها التكنولوجيا المالية</vt:lpstr>
      <vt:lpstr>ثالثا" : التوصيات: الاستفادة من الفرصة التي تقدمها التكنولوجيا المالية</vt:lpstr>
      <vt:lpstr>ثالثا" : التوصيات: الاستفادة من الفرصة التي تقدمها التكنولوجيا المالية</vt:lpstr>
      <vt:lpstr>ثالثا" : التوصيات: الاستفادة من الفرصة التي تقدمها التكنولوجيا المالية</vt:lpstr>
      <vt:lpstr>المراجع</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Dr.Odeh</cp:lastModifiedBy>
  <cp:revision>921</cp:revision>
  <dcterms:created xsi:type="dcterms:W3CDTF">2023-04-29T09:08:00Z</dcterms:created>
  <dcterms:modified xsi:type="dcterms:W3CDTF">2024-04-02T19:40:44Z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