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271" r:id="rId3"/>
    <p:sldId id="313" r:id="rId4"/>
    <p:sldId id="276" r:id="rId5"/>
    <p:sldId id="481" r:id="rId6"/>
    <p:sldId id="256" r:id="rId7"/>
    <p:sldId id="306" r:id="rId8"/>
    <p:sldId id="530" r:id="rId9"/>
    <p:sldId id="482" r:id="rId10"/>
    <p:sldId id="483" r:id="rId11"/>
    <p:sldId id="484" r:id="rId12"/>
    <p:sldId id="485" r:id="rId13"/>
    <p:sldId id="512" r:id="rId14"/>
    <p:sldId id="486" r:id="rId15"/>
    <p:sldId id="513" r:id="rId16"/>
    <p:sldId id="493" r:id="rId17"/>
    <p:sldId id="501" r:id="rId18"/>
    <p:sldId id="499" r:id="rId19"/>
    <p:sldId id="492" r:id="rId20"/>
    <p:sldId id="497" r:id="rId21"/>
    <p:sldId id="502" r:id="rId22"/>
    <p:sldId id="500" r:id="rId23"/>
    <p:sldId id="511" r:id="rId24"/>
    <p:sldId id="503" r:id="rId25"/>
    <p:sldId id="494" r:id="rId26"/>
    <p:sldId id="490" r:id="rId27"/>
    <p:sldId id="498" r:id="rId28"/>
    <p:sldId id="509" r:id="rId29"/>
    <p:sldId id="495" r:id="rId30"/>
    <p:sldId id="531" r:id="rId31"/>
    <p:sldId id="508" r:id="rId32"/>
    <p:sldId id="514" r:id="rId33"/>
    <p:sldId id="516" r:id="rId34"/>
    <p:sldId id="519" r:id="rId35"/>
    <p:sldId id="506" r:id="rId36"/>
    <p:sldId id="523" r:id="rId37"/>
    <p:sldId id="524" r:id="rId38"/>
    <p:sldId id="532" r:id="rId39"/>
    <p:sldId id="536" r:id="rId40"/>
    <p:sldId id="534"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81"/>
            <p14:sldId id="256"/>
            <p14:sldId id="306"/>
            <p14:sldId id="530"/>
            <p14:sldId id="482"/>
            <p14:sldId id="483"/>
            <p14:sldId id="484"/>
            <p14:sldId id="485"/>
            <p14:sldId id="512"/>
            <p14:sldId id="486"/>
            <p14:sldId id="513"/>
            <p14:sldId id="493"/>
            <p14:sldId id="501"/>
            <p14:sldId id="499"/>
            <p14:sldId id="492"/>
            <p14:sldId id="497"/>
            <p14:sldId id="502"/>
            <p14:sldId id="500"/>
            <p14:sldId id="511"/>
            <p14:sldId id="503"/>
            <p14:sldId id="494"/>
            <p14:sldId id="490"/>
            <p14:sldId id="498"/>
            <p14:sldId id="509"/>
            <p14:sldId id="495"/>
            <p14:sldId id="531"/>
            <p14:sldId id="508"/>
            <p14:sldId id="514"/>
            <p14:sldId id="516"/>
            <p14:sldId id="519"/>
            <p14:sldId id="506"/>
            <p14:sldId id="523"/>
            <p14:sldId id="524"/>
            <p14:sldId id="532"/>
            <p14:sldId id="536"/>
            <p14:sldId id="53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852F4A"/>
    <a:srgbClr val="6C263C"/>
    <a:srgbClr val="669BBC"/>
    <a:srgbClr val="9C898F"/>
    <a:srgbClr val="8E5A6D"/>
    <a:srgbClr val="A5A5A5"/>
    <a:srgbClr val="000000"/>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87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37574154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11082160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24846720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25851420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328860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9.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19.sv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28.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20.jpeg"/><Relationship Id="rId7" Type="http://schemas.openxmlformats.org/officeDocument/2006/relationships/image" Target="../media/image5.sv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4.jpeg"/><Relationship Id="rId7"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png"/><Relationship Id="rId9"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7.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7.svg"/><Relationship Id="rId2" Type="http://schemas.openxmlformats.org/officeDocument/2006/relationships/image" Target="../media/image10.png"/><Relationship Id="rId1" Type="http://schemas.openxmlformats.org/officeDocument/2006/relationships/slideLayout" Target="../slideLayouts/slideLayout16.xml"/><Relationship Id="rId6" Type="http://schemas.openxmlformats.org/officeDocument/2006/relationships/image" Target="../media/image16.png"/><Relationship Id="rId5" Type="http://schemas.openxmlformats.org/officeDocument/2006/relationships/image" Target="../media/image13.svg"/><Relationship Id="rId4" Type="http://schemas.openxmlformats.org/officeDocument/2006/relationships/image" Target="../media/image12.pn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3.png"/><Relationship Id="rId7" Type="http://schemas.openxmlformats.org/officeDocument/2006/relationships/image" Target="../media/image4.png"/><Relationship Id="rId2" Type="http://schemas.openxmlformats.org/officeDocument/2006/relationships/image" Target="../media/image22.jpeg"/><Relationship Id="rId1" Type="http://schemas.openxmlformats.org/officeDocument/2006/relationships/slideLayout" Target="../slideLayouts/slideLayout1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54000"/>
            <a:ext cx="6988892"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cs typeface="+mj-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216371"/>
            <a:ext cx="2876694" cy="1317038"/>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1410" y="27030"/>
            <a:ext cx="2457656" cy="670874"/>
          </a:xfrm>
          <a:prstGeom prst="rect">
            <a:avLst/>
          </a:prstGeom>
        </p:spPr>
      </p:pic>
      <p:pic>
        <p:nvPicPr>
          <p:cNvPr id="2050" name="Picture 2" descr="C:\Users\NoteBook\Desktop\formal pic.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1814172"/>
            <a:ext cx="2365418" cy="29053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p:cNvPicPr>
            <a:picLocks noChangeAspect="1"/>
          </p:cNvPicPr>
          <p:nvPr/>
        </p:nvPicPr>
        <p:blipFill>
          <a:blip r:embed="rId8"/>
          <a:stretch>
            <a:fillRect/>
          </a:stretch>
        </p:blipFill>
        <p:spPr>
          <a:xfrm>
            <a:off x="6515143" y="4905693"/>
            <a:ext cx="4279763" cy="1316850"/>
          </a:xfrm>
          <a:prstGeom prst="rect">
            <a:avLst/>
          </a:prstGeom>
        </p:spPr>
      </p:pic>
      <p:pic>
        <p:nvPicPr>
          <p:cNvPr id="8" name="Picture 7"/>
          <p:cNvPicPr>
            <a:picLocks noChangeAspect="1"/>
          </p:cNvPicPr>
          <p:nvPr/>
        </p:nvPicPr>
        <p:blipFill>
          <a:blip r:embed="rId9"/>
          <a:stretch>
            <a:fillRect/>
          </a:stretch>
        </p:blipFill>
        <p:spPr>
          <a:xfrm>
            <a:off x="9062626" y="6212281"/>
            <a:ext cx="3738567" cy="688908"/>
          </a:xfrm>
          <a:prstGeom prst="rect">
            <a:avLst/>
          </a:prstGeom>
        </p:spPr>
      </p:pic>
      <p:sp>
        <p:nvSpPr>
          <p:cNvPr id="2" name="Rectangle: Rounded Corners 1">
            <a:extLst>
              <a:ext uri="{FF2B5EF4-FFF2-40B4-BE49-F238E27FC236}">
                <a16:creationId xmlns:a16="http://schemas.microsoft.com/office/drawing/2014/main" id="{6E5A06EC-53EE-431B-8EE3-49DF1FD24CF4}"/>
              </a:ext>
            </a:extLst>
          </p:cNvPr>
          <p:cNvSpPr/>
          <p:nvPr/>
        </p:nvSpPr>
        <p:spPr>
          <a:xfrm>
            <a:off x="4683849" y="1333236"/>
            <a:ext cx="7859843" cy="174473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200" dirty="0">
              <a:solidFill>
                <a:schemeClr val="tx1">
                  <a:lumMod val="95000"/>
                  <a:lumOff val="5000"/>
                </a:schemeClr>
              </a:solidFill>
              <a:cs typeface="mohammad bold art 1" pitchFamily="2" charset="-78"/>
            </a:endParaRPr>
          </a:p>
        </p:txBody>
      </p:sp>
      <p:sp>
        <p:nvSpPr>
          <p:cNvPr id="3" name="Rectangle: Rounded Corners 2">
            <a:extLst>
              <a:ext uri="{FF2B5EF4-FFF2-40B4-BE49-F238E27FC236}">
                <a16:creationId xmlns:a16="http://schemas.microsoft.com/office/drawing/2014/main" id="{9B9A9E3A-DC73-4836-87EA-0C3EC6B01CA4}"/>
              </a:ext>
            </a:extLst>
          </p:cNvPr>
          <p:cNvSpPr/>
          <p:nvPr/>
        </p:nvSpPr>
        <p:spPr>
          <a:xfrm>
            <a:off x="6251471" y="3230085"/>
            <a:ext cx="4588978" cy="7707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lnSpc>
                <a:spcPct val="200000"/>
              </a:lnSpc>
            </a:pPr>
            <a:r>
              <a:rPr lang="ar-EG" sz="2800" dirty="0">
                <a:solidFill>
                  <a:srgbClr val="C00000"/>
                </a:solidFill>
                <a:cs typeface="mohammad bold art 1" pitchFamily="2" charset="-78"/>
              </a:rPr>
              <a:t>مقرر نظريات الاتصال الإعلامي</a:t>
            </a:r>
          </a:p>
          <a:p>
            <a:pPr algn="ctr">
              <a:lnSpc>
                <a:spcPct val="200000"/>
              </a:lnSpc>
            </a:pPr>
            <a:r>
              <a:rPr lang="ar-EG" sz="2800" dirty="0">
                <a:solidFill>
                  <a:srgbClr val="0070C0"/>
                </a:solidFill>
                <a:cs typeface="mohammad bold art 1" pitchFamily="2" charset="-78"/>
              </a:rPr>
              <a:t>المحاضرة التاسعة </a:t>
            </a:r>
          </a:p>
        </p:txBody>
      </p:sp>
      <p:sp>
        <p:nvSpPr>
          <p:cNvPr id="4" name="Rectangle 3">
            <a:extLst>
              <a:ext uri="{FF2B5EF4-FFF2-40B4-BE49-F238E27FC236}">
                <a16:creationId xmlns:a16="http://schemas.microsoft.com/office/drawing/2014/main" id="{AB368B58-3B3A-4821-81C5-8BD68DCBB5C2}"/>
              </a:ext>
            </a:extLst>
          </p:cNvPr>
          <p:cNvSpPr/>
          <p:nvPr/>
        </p:nvSpPr>
        <p:spPr>
          <a:xfrm>
            <a:off x="4224445" y="1792577"/>
            <a:ext cx="7957628" cy="1517723"/>
          </a:xfrm>
          <a:prstGeom prst="rect">
            <a:avLst/>
          </a:prstGeom>
        </p:spPr>
        <p:txBody>
          <a:bodyPr wrap="none">
            <a:spAutoFit/>
          </a:bodyPr>
          <a:lstStyle/>
          <a:p>
            <a:r>
              <a:rPr lang="ar-SA" sz="2800" dirty="0">
                <a:solidFill>
                  <a:srgbClr val="C00000"/>
                </a:solidFill>
                <a:ea typeface="Calibri" panose="020F0502020204030204" pitchFamily="34" charset="0"/>
                <a:cs typeface="mohammad bold art 1" pitchFamily="2" charset="-78"/>
              </a:rPr>
              <a:t>المداخل النظرية الجديدة المستخدمة في الإعلام الرقمي</a:t>
            </a:r>
            <a:endParaRPr lang="ar-EG" sz="2400" dirty="0">
              <a:solidFill>
                <a:srgbClr val="0070C0"/>
              </a:solidFill>
              <a:ea typeface="Calibri" panose="020F0502020204030204" pitchFamily="34" charset="0"/>
              <a:cs typeface="mohammad bold art 1" pitchFamily="2" charset="-78"/>
            </a:endParaRPr>
          </a:p>
          <a:p>
            <a:pPr algn="ctr" rtl="1">
              <a:lnSpc>
                <a:spcPct val="107000"/>
              </a:lnSpc>
              <a:spcAft>
                <a:spcPts val="800"/>
              </a:spcAft>
            </a:pPr>
            <a:r>
              <a:rPr lang="en-US" sz="28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Theoretical approaches Used in Digital Media </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a:p>
            <a:endParaRPr lang="ar-EG" sz="2800" dirty="0">
              <a:solidFill>
                <a:srgbClr val="0070C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flipV="1">
            <a:off x="2626179" y="455180"/>
            <a:ext cx="9290518"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357101"/>
            <a:ext cx="1879649" cy="483620"/>
          </a:xfrm>
          <a:prstGeom prst="rect">
            <a:avLst/>
          </a:prstGeom>
        </p:spPr>
      </p:pic>
      <p:sp>
        <p:nvSpPr>
          <p:cNvPr id="5" name="Rounded Rectangle 4"/>
          <p:cNvSpPr/>
          <p:nvPr/>
        </p:nvSpPr>
        <p:spPr>
          <a:xfrm>
            <a:off x="1858296" y="1123950"/>
            <a:ext cx="9201244" cy="3881355"/>
          </a:xfrm>
          <a:prstGeom prst="roundRect">
            <a:avLst/>
          </a:prstGeom>
          <a:solidFill>
            <a:srgbClr val="852F4A">
              <a:alpha val="54118"/>
            </a:srgb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1" anchor="ctr"/>
          <a:lstStyle/>
          <a:p>
            <a:pPr lvl="0" algn="r" rtl="1">
              <a:lnSpc>
                <a:spcPct val="115000"/>
              </a:lnSpc>
              <a:spcAft>
                <a:spcPts val="0"/>
              </a:spcAft>
            </a:pPr>
            <a:endParaRPr lang="en-US" dirty="0">
              <a:ea typeface="Calibri"/>
              <a:cs typeface="Arial"/>
            </a:endParaRPr>
          </a:p>
        </p:txBody>
      </p:sp>
      <p:sp>
        <p:nvSpPr>
          <p:cNvPr id="12" name="Rounded Rectangle 11"/>
          <p:cNvSpPr/>
          <p:nvPr/>
        </p:nvSpPr>
        <p:spPr>
          <a:xfrm>
            <a:off x="1364043" y="2162570"/>
            <a:ext cx="9409471" cy="1944636"/>
          </a:xfrm>
          <a:prstGeom prst="roundRect">
            <a:avLst/>
          </a:prstGeom>
          <a:solidFill>
            <a:srgbClr val="6C263C">
              <a:alpha val="7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a:r>
              <a:rPr lang="ar-EG" sz="2800" b="1" dirty="0">
                <a:solidFill>
                  <a:srgbClr val="FFFFFF"/>
                </a:solidFill>
                <a:latin typeface="Simplified Arabic" panose="02020603050405020304" pitchFamily="18" charset="-78"/>
                <a:cs typeface="Simplified Arabic" panose="02020603050405020304" pitchFamily="18" charset="-78"/>
              </a:rPr>
              <a:t>"</a:t>
            </a:r>
            <a:r>
              <a:rPr lang="ar-EG" sz="2800" dirty="0">
                <a:solidFill>
                  <a:srgbClr val="FFFFFF"/>
                </a:solidFill>
                <a:latin typeface="Simplified Arabic" panose="02020603050405020304" pitchFamily="18" charset="-78"/>
                <a:cs typeface="mohammad bold art 1" pitchFamily="2" charset="-78"/>
              </a:rPr>
              <a:t>المحاضرة التاسعة"</a:t>
            </a:r>
          </a:p>
          <a:p>
            <a:pPr lvl="0" algn="ctr"/>
            <a:r>
              <a:rPr lang="ar-EG" sz="2800" b="1" dirty="0">
                <a:solidFill>
                  <a:srgbClr val="FFFFFF"/>
                </a:solidFill>
                <a:latin typeface="Simplified Arabic" panose="02020603050405020304" pitchFamily="18" charset="-78"/>
                <a:cs typeface="Simplified Arabic" panose="02020603050405020304" pitchFamily="18" charset="-78"/>
              </a:rPr>
              <a:t> </a:t>
            </a:r>
          </a:p>
          <a:p>
            <a:pPr lvl="0" algn="ctr"/>
            <a:r>
              <a:rPr lang="ar-SA" sz="2800" dirty="0">
                <a:solidFill>
                  <a:schemeClr val="bg1"/>
                </a:solidFill>
                <a:ea typeface="Calibri" panose="020F0502020204030204" pitchFamily="34" charset="0"/>
                <a:cs typeface="mohammad bold art 1" pitchFamily="2" charset="-78"/>
              </a:rPr>
              <a:t>المداخل النظرية الجديدة المستخدمة في الإعلام الرقمي</a:t>
            </a:r>
            <a:endParaRPr lang="ar-EG" sz="2800" dirty="0">
              <a:solidFill>
                <a:schemeClr val="bg1"/>
              </a:solidFill>
              <a:ea typeface="Calibri" panose="020F0502020204030204" pitchFamily="34" charset="0"/>
              <a:cs typeface="mohammad bold art 1" pitchFamily="2" charset="-78"/>
            </a:endParaRPr>
          </a:p>
          <a:p>
            <a:pPr algn="ctr" rtl="1">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Theoretical approaches Used in Digital Media </a:t>
            </a:r>
            <a:endParaRPr lang="en-US" dirty="0">
              <a:latin typeface="Calibri" panose="020F0502020204030204" pitchFamily="34" charset="0"/>
              <a:ea typeface="Calibri" panose="020F0502020204030204" pitchFamily="34" charset="0"/>
              <a:cs typeface="Arial" panose="020B0604020202020204" pitchFamily="34" charset="0"/>
            </a:endParaRPr>
          </a:p>
          <a:p>
            <a:pPr lvl="0" algn="ctr"/>
            <a:endParaRPr lang="ar-EG" sz="2800" dirty="0">
              <a:solidFill>
                <a:schemeClr val="bg1"/>
              </a:solidFill>
              <a:cs typeface="mohammad bold art 1" pitchFamily="2" charset="-78"/>
            </a:endParaRPr>
          </a:p>
          <a:p>
            <a:pPr lvl="0" algn="ctr"/>
            <a:endParaRPr lang="ar-EG" sz="2800" b="1" dirty="0">
              <a:solidFill>
                <a:prstClr val="white"/>
              </a:solidFill>
              <a:latin typeface="Simplified Arabic" panose="02020603050405020304" pitchFamily="18" charset="-78"/>
              <a:ea typeface="Calibri"/>
              <a:cs typeface="Simplified Arabic" panose="02020603050405020304" pitchFamily="18"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113111" y="80963"/>
            <a:ext cx="1190600" cy="893210"/>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ea typeface="Roboto Light" panose="02000000000000000000" pitchFamily="2" charset="0"/>
              </a:rPr>
              <a:t>المحاضرة التاسعة</a:t>
            </a:r>
            <a:endParaRPr lang="en-US" sz="2000" b="1" dirty="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8688" y="6159373"/>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03711" y="974173"/>
            <a:ext cx="8862536" cy="4975314"/>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just" rtl="1">
              <a:lnSpc>
                <a:spcPct val="107000"/>
              </a:lnSpc>
              <a:buFont typeface="Wingdings" panose="05000000000000000000" pitchFamily="2" charset="2"/>
              <a:buChar char="§"/>
            </a:pPr>
            <a:r>
              <a:rPr lang="ar-EG" sz="2400" b="1" dirty="0">
                <a:solidFill>
                  <a:prstClr val="white"/>
                </a:solidFill>
                <a:ea typeface="Calibri"/>
                <a:cs typeface="Simplified Arabic"/>
              </a:rPr>
              <a:t>المحاضرة السابقة (الثامنة) تحدثنا فيها بشكل مفصل حول النقاط التالية:</a:t>
            </a:r>
          </a:p>
          <a:p>
            <a:pPr lvl="0" algn="just" rtl="1">
              <a:lnSpc>
                <a:spcPct val="107000"/>
              </a:lnSpc>
            </a:pPr>
            <a:endParaRPr lang="ar-EG" sz="2800" b="1" dirty="0">
              <a:solidFill>
                <a:schemeClr val="bg1"/>
              </a:solidFill>
              <a:ea typeface="Calibri"/>
              <a:cs typeface="Simplified Arabic"/>
            </a:endParaRP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مفهوم العنف.</a:t>
            </a: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دور وسائل الإعلام في انتشار العنف   </a:t>
            </a: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Media Violence </a:t>
            </a:r>
            <a:endPar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نظريات مفسرة للعنف الإعلامي، نظرية </a:t>
            </a:r>
            <a:r>
              <a:rPr lang="ar-EG" sz="2400" b="1" dirty="0">
                <a:solidFill>
                  <a:schemeClr val="bg1"/>
                </a:solidFill>
                <a:latin typeface="Times New Roman" panose="02020603050405020304" pitchFamily="18" charset="0"/>
                <a:ea typeface="Calibri" panose="020F0502020204030204" pitchFamily="34" charset="0"/>
              </a:rPr>
              <a:t>(</a:t>
            </a: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التنفيس، الاستثارة، التدعيم، التعليم " التعلم بالملاحظة، التوحد، التحفيز، التعزيز</a:t>
            </a:r>
            <a:r>
              <a:rPr lang="ar-EG" sz="2400" b="1" dirty="0">
                <a:solidFill>
                  <a:schemeClr val="bg1"/>
                </a:solidFill>
                <a:latin typeface="Times New Roman" panose="02020603050405020304" pitchFamily="18" charset="0"/>
                <a:ea typeface="Calibri" panose="020F0502020204030204" pitchFamily="34" charset="0"/>
              </a:rPr>
              <a:t>)</a:t>
            </a: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عوامل انتشار العنف الإعلامي، وحُجج المسوقين له.</a:t>
            </a:r>
          </a:p>
          <a:p>
            <a:pPr marL="342900" lvl="0" indent="-342900" algn="justLow" rtl="1">
              <a:lnSpc>
                <a:spcPct val="107000"/>
              </a:lnSpc>
              <a:spcAft>
                <a:spcPts val="800"/>
              </a:spcAft>
              <a:buFontTx/>
              <a:buChar char="-"/>
              <a:tabLst>
                <a:tab pos="904875" algn="l"/>
              </a:tabLst>
            </a:pPr>
            <a:r>
              <a:rPr lang="ar-EG"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عوامل مواجهة العنف الإعلامي.</a:t>
            </a:r>
            <a:endParaRPr lang="ar-EG" sz="2800" b="1" dirty="0">
              <a:solidFill>
                <a:schemeClr val="bg1"/>
              </a:solidFill>
              <a:ea typeface="Calibri"/>
              <a:cs typeface="Simplified Arabic"/>
            </a:endParaRPr>
          </a:p>
        </p:txBody>
      </p:sp>
      <p:pic>
        <p:nvPicPr>
          <p:cNvPr id="4" name="Picture 3"/>
          <p:cNvPicPr>
            <a:picLocks noChangeAspect="1"/>
          </p:cNvPicPr>
          <p:nvPr/>
        </p:nvPicPr>
        <p:blipFill>
          <a:blip r:embed="rId9"/>
          <a:stretch>
            <a:fillRect/>
          </a:stretch>
        </p:blipFill>
        <p:spPr>
          <a:xfrm>
            <a:off x="10301154" y="2207409"/>
            <a:ext cx="1780186" cy="338357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377527" y="1130362"/>
            <a:ext cx="8841079" cy="434552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spcAft>
                <a:spcPts val="800"/>
              </a:spcAft>
              <a:buFont typeface="Wingdings" panose="05000000000000000000" pitchFamily="2" charset="2"/>
              <a:buChar char="Ø"/>
              <a:tabLst>
                <a:tab pos="904875" algn="l"/>
              </a:tabLst>
            </a:pPr>
            <a:r>
              <a:rPr lang="ar-EG" sz="3200" b="1" dirty="0">
                <a:solidFill>
                  <a:srgbClr val="852F4A"/>
                </a:solidFill>
                <a:latin typeface="Simplified Arabic" panose="02020603050405020304" pitchFamily="18" charset="-78"/>
                <a:ea typeface="Calibri" panose="020F0502020204030204" pitchFamily="34" charset="0"/>
                <a:cs typeface="Simplified Arabic" panose="02020603050405020304" pitchFamily="18" charset="-78"/>
              </a:rPr>
              <a:t>المحاور الرئيسية:-</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تمهيد.</a:t>
            </a:r>
          </a:p>
          <a:p>
            <a:pPr marL="342900" lvl="0" indent="-342900" algn="justLow" rtl="1">
              <a:lnSpc>
                <a:spcPct val="107000"/>
              </a:lnSpc>
              <a:spcAft>
                <a:spcPts val="800"/>
              </a:spcAft>
              <a:buFontTx/>
              <a:buChar char="-"/>
              <a:tabLst>
                <a:tab pos="904875" algn="l"/>
              </a:tabLst>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نظرية المجال العام</a:t>
            </a:r>
            <a:r>
              <a:rPr lang="en-US" sz="28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    </a:t>
            </a:r>
            <a:r>
              <a:rPr lang="en-US" sz="2800" dirty="0">
                <a:solidFill>
                  <a:srgbClr val="6C263C"/>
                </a:solidFill>
                <a:latin typeface="Times New Roman" panose="02020603050405020304" pitchFamily="18" charset="0"/>
                <a:ea typeface="Calibri" panose="020F0502020204030204" pitchFamily="34" charset="0"/>
                <a:cs typeface="Arial" panose="020B0604020202020204" pitchFamily="34" charset="0"/>
              </a:rPr>
              <a:t> Public Sphere Theory         </a:t>
            </a:r>
            <a:endParaRPr lang="en-US" dirty="0">
              <a:solidFill>
                <a:srgbClr val="6C263C"/>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800" b="1" dirty="0">
                <a:solidFill>
                  <a:srgbClr val="6C263C"/>
                </a:solidFill>
                <a:latin typeface="Times New Roman" panose="02020603050405020304" pitchFamily="18" charset="0"/>
                <a:ea typeface="Calibri" panose="020F0502020204030204" pitchFamily="34" charset="0"/>
                <a:cs typeface="Arial" panose="020B0604020202020204" pitchFamily="34" charset="0"/>
              </a:rPr>
              <a:t> - </a:t>
            </a:r>
            <a:r>
              <a:rPr lang="ar-EG" sz="2800" b="1" dirty="0">
                <a:solidFill>
                  <a:srgbClr val="6C263C"/>
                </a:solidFill>
                <a:latin typeface="Calibri" panose="020F0502020204030204" pitchFamily="34" charset="0"/>
                <a:cs typeface="Times New Roman" panose="02020603050405020304" pitchFamily="18" charset="0"/>
              </a:rPr>
              <a:t>نظرية ثراء الوسيلة </a:t>
            </a:r>
            <a:r>
              <a:rPr lang="en-US" sz="2800" dirty="0">
                <a:solidFill>
                  <a:srgbClr val="6C263C"/>
                </a:solidFill>
                <a:latin typeface="Times New Roman" panose="02020603050405020304" pitchFamily="18" charset="0"/>
                <a:ea typeface="Calibri" panose="020F0502020204030204" pitchFamily="34" charset="0"/>
                <a:cs typeface="Arial" panose="020B0604020202020204" pitchFamily="34" charset="0"/>
              </a:rPr>
              <a:t>Media Richness Theory       </a:t>
            </a:r>
            <a:endPar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Low" rtl="1">
              <a:lnSpc>
                <a:spcPct val="107000"/>
              </a:lnSpc>
              <a:spcAft>
                <a:spcPts val="800"/>
              </a:spcAft>
              <a:buFontTx/>
              <a:buChar char="-"/>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الخاتمة.</a:t>
            </a:r>
          </a:p>
          <a:p>
            <a:pPr lvl="0" algn="justLow" rtl="1">
              <a:lnSpc>
                <a:spcPct val="107000"/>
              </a:lnSpc>
              <a:spcAft>
                <a:spcPts val="800"/>
              </a:spcAft>
              <a:tabLst>
                <a:tab pos="904875" algn="l"/>
              </a:tabLst>
            </a:pPr>
            <a:r>
              <a:rPr lang="ar-EG" sz="2800" b="1" dirty="0">
                <a:solidFill>
                  <a:srgbClr val="6C263C"/>
                </a:solidFill>
                <a:latin typeface="Times New Roman" panose="02020603050405020304" pitchFamily="18" charset="0"/>
                <a:ea typeface="Calibri" panose="020F0502020204030204" pitchFamily="34" charset="0"/>
                <a:cs typeface="Times New Roman" panose="02020603050405020304" pitchFamily="18" charset="0"/>
              </a:rPr>
              <a:t>- قائمة المصادر والمراجع.    </a:t>
            </a:r>
          </a:p>
          <a:p>
            <a:pPr lvl="0" algn="justLow" rtl="1">
              <a:lnSpc>
                <a:spcPct val="107000"/>
              </a:lnSpc>
              <a:spcAft>
                <a:spcPts val="800"/>
              </a:spcAft>
              <a:tabLst>
                <a:tab pos="904875" algn="l"/>
              </a:tabLst>
            </a:pPr>
            <a:r>
              <a:rPr lang="ar-EG" sz="2000" b="1" dirty="0">
                <a:solidFill>
                  <a:srgbClr val="852F4A"/>
                </a:solidFill>
                <a:latin typeface="Times New Roman" panose="02020603050405020304" pitchFamily="18" charset="0"/>
                <a:ea typeface="Calibri" panose="020F0502020204030204" pitchFamily="34"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67039" y="213869"/>
            <a:ext cx="1337093" cy="916493"/>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1856" y="257196"/>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38230" y="-166592"/>
            <a:ext cx="2649477" cy="91649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704538" y="2"/>
            <a:ext cx="1148746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04539" y="625699"/>
            <a:ext cx="11188134" cy="586504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spcAft>
                <a:spcPts val="800"/>
              </a:spcAft>
              <a:buFont typeface="Wingdings" panose="05000000000000000000" pitchFamily="2" charset="2"/>
              <a:buChar char=""/>
              <a:tabLst>
                <a:tab pos="1131570" algn="l"/>
              </a:tabLst>
            </a:pPr>
            <a:endParaRPr lang="ar-EG" sz="2800" b="1" dirty="0">
              <a:solidFill>
                <a:srgbClr val="852F4A"/>
              </a:solidFill>
              <a:latin typeface="Calibri" panose="020F0502020204030204" pitchFamily="34" charset="0"/>
              <a:ea typeface="Calibri" panose="020F0502020204030204" pitchFamily="34" charset="0"/>
            </a:endParaRPr>
          </a:p>
          <a:p>
            <a:pPr marL="342900" lvl="0" indent="-342900" algn="justLow" rtl="1">
              <a:spcAft>
                <a:spcPts val="800"/>
              </a:spcAft>
              <a:buFont typeface="Wingdings" panose="05000000000000000000" pitchFamily="2" charset="2"/>
              <a:buChar char=""/>
              <a:tabLst>
                <a:tab pos="1131570" algn="l"/>
              </a:tabLst>
            </a:pPr>
            <a:r>
              <a:rPr lang="ar-EG" sz="2800" b="1" dirty="0">
                <a:solidFill>
                  <a:srgbClr val="852F4A"/>
                </a:solidFill>
                <a:latin typeface="Calibri" panose="020F0502020204030204" pitchFamily="34" charset="0"/>
                <a:ea typeface="Calibri" panose="020F0502020204030204" pitchFamily="34" charset="0"/>
              </a:rPr>
              <a:t>تمهيد.</a:t>
            </a:r>
          </a:p>
          <a:p>
            <a:pPr algn="justLow" rtl="1">
              <a:lnSpc>
                <a:spcPct val="150000"/>
              </a:lnSpc>
              <a:spcAft>
                <a:spcPts val="800"/>
              </a:spcAft>
            </a:pPr>
            <a:r>
              <a:rPr lang="ar-SA"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أدت ثورة الاتصال الرقمية إلى تغيرات كبرى في عمليات الاتصال ومكوناته، عندما انتقلت من الفعل الاتصالي الخطي إلى العملية الاتصالية التفاعلية، وغيرت بالتالي صيرورة العملية الاتصالية برمتها، وأوجدت تفاعلاً منقطع النظير، وأصبح الفرد يعيش في فضاء مفتوح يحتوي على معلومات وبيانات متوافرة بكل الأنواع وفي كل المجالات بدأت مع المدونات، ثم انتقلت إلى المنتديات، حيث لم يعُد يكتفي الجمهور بالقراءة والمتابعة، بل أصبح أيضاً يناقش ويتساءل ويستفسر مما أعطاها طابعاً تفاعلياً.  وأصبحت وسائل الإعلام الجديدة الأسرع في استقطاب ملايين الأعضاء والمستخدمين خلال السنوات القليلة الماضية؛ الأمر الذي يعكس قدرة تلك الوسائل على تلبية الاحتياجات الاتصالية المتنوعة لمختلف فئات المستخدمين للميديا الجديدة</a:t>
            </a:r>
            <a:r>
              <a:rPr lang="ar-EG" sz="28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ar-EG" sz="2800" b="1" dirty="0">
              <a:solidFill>
                <a:srgbClr val="852F4A"/>
              </a:solidFill>
              <a:latin typeface="Calibri" panose="020F0502020204030204" pitchFamily="34" charset="0"/>
              <a:ea typeface="Calibri" panose="020F0502020204030204" pitchFamily="34" charset="0"/>
            </a:endParaRPr>
          </a:p>
          <a:p>
            <a:pPr algn="justLow" rtl="1">
              <a:lnSpc>
                <a:spcPct val="150000"/>
              </a:lnSpc>
              <a:spcAft>
                <a:spcPts val="800"/>
              </a:spcAft>
              <a:tabLst>
                <a:tab pos="1131570" algn="l"/>
              </a:tabLst>
            </a:pPr>
            <a:endParaRPr lang="en-US"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93336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9221" y="222425"/>
            <a:ext cx="1034822"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a:t>
            </a:r>
          </a:p>
          <a:p>
            <a:pPr algn="ctr"/>
            <a:r>
              <a:rPr lang="ar-EG" sz="2000" b="1" dirty="0">
                <a:solidFill>
                  <a:schemeClr val="bg1"/>
                </a:solidFill>
                <a:latin typeface="Tajawal Medium" panose="00000600000000000000" pitchFamily="2" charset="-78"/>
              </a:rPr>
              <a:t>التاسعة </a:t>
            </a:r>
            <a:endParaRPr lang="en-US" sz="2000" b="1" dirty="0">
              <a:solidFill>
                <a:schemeClr val="bg1"/>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02813" y="-119538"/>
            <a:ext cx="2649477" cy="745237"/>
          </a:xfrm>
          <a:prstGeom prst="rect">
            <a:avLst/>
          </a:prstGeom>
        </p:spPr>
      </p:pic>
    </p:spTree>
    <p:extLst>
      <p:ext uri="{BB962C8B-B14F-4D97-AF65-F5344CB8AC3E}">
        <p14:creationId xmlns:p14="http://schemas.microsoft.com/office/powerpoint/2010/main" val="3961621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490512"/>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786671"/>
            <a:ext cx="10353388" cy="508318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lvl="0" algn="just" rtl="1">
              <a:lnSpc>
                <a:spcPct val="107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852F4A"/>
                </a:solidFill>
                <a:cs typeface="Times New Roman" panose="02020603050405020304" pitchFamily="18" charset="0"/>
              </a:rPr>
              <a:t>فقد غيرت التطورات المتسارعة في مجال الإعلام والاتصال من طريقة تنظيم وهيكلة عمل وسائل الإعلام التقليدية، وطرائق استخدامها، وأشكال تمثلها من قبل مستخدميها. وهذا ما حدا ببعض الباحثين إلى التنبؤ بنهاية نظريات الإعلام الكلاسيكية كنتيجة منطقية لنهاية وسائل الإعلام التقليدية</a:t>
            </a:r>
            <a:r>
              <a:rPr lang="ar-EG" sz="2400" dirty="0">
                <a:solidFill>
                  <a:srgbClr val="852F4A"/>
                </a:solidFill>
                <a:cs typeface="Times New Roman" panose="02020603050405020304" pitchFamily="18" charset="0"/>
              </a:rPr>
              <a:t>.</a:t>
            </a:r>
          </a:p>
          <a:p>
            <a:pPr lvl="0" algn="just" rtl="1">
              <a:lnSpc>
                <a:spcPct val="107000"/>
              </a:lnSpc>
              <a:spcAft>
                <a:spcPts val="800"/>
              </a:spcAft>
            </a:pPr>
            <a:r>
              <a:rPr lang="ar-SA" sz="2400" dirty="0">
                <a:solidFill>
                  <a:srgbClr val="852F4A"/>
                </a:solidFill>
                <a:ea typeface="Calibri" panose="020F0502020204030204" pitchFamily="34" charset="0"/>
                <a:cs typeface="Times New Roman" panose="02020603050405020304" pitchFamily="18" charset="0"/>
              </a:rPr>
              <a:t>فنهاية نظريات الإعلام التقليدي في ظل الدعوة إلى تبني نظريات خاصة بظاهرة الميديا الجديدة ليس بهذه البساطة، فليس من الممكن وضع نهاية للإعلام الجماهيري ونظرياته نتيجة ظهور الإعلام الجديد وتطوره، فلا يمكن النظر إلى وسائط الاتصال ضمن أفق إقصائي (الجديد يقصي القديم)، ولا في إطار تكاملي (الجديد يكمل القديم)، ولا ضمن تطور تنافسي (الجديد ينافس القديم)، فالحدود الفاصلة بين الجديد والقديم في عالم الاتصال اليوم تسير نحو الإمحاء، وسيكون المستقبل لوسائط الاتصال الهجينة التي تجمع أنماط الاتصال المختلفة، (المكتوبة، والسمعية)، و(السمعية، البصرية)، مستفيدة من القديم المدغم في الجديد</a:t>
            </a:r>
            <a:r>
              <a:rPr lang="ar-EG" sz="2400" dirty="0">
                <a:solidFill>
                  <a:srgbClr val="852F4A"/>
                </a:solidFill>
                <a:ea typeface="Calibri" panose="020F0502020204030204" pitchFamily="34" charset="0"/>
                <a:cs typeface="Times New Roman" panose="02020603050405020304" pitchFamily="18" charset="0"/>
              </a:rPr>
              <a:t>.</a:t>
            </a:r>
            <a:endParaRPr lang="en-US" sz="2400" dirty="0">
              <a:solidFill>
                <a:srgbClr val="852F4A"/>
              </a:solidFill>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32735" y="899652"/>
            <a:ext cx="1131254" cy="934639"/>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a:t>المحاضرة</a:t>
            </a:r>
          </a:p>
          <a:p>
            <a:pPr algn="ctr"/>
            <a:r>
              <a:rPr lang="ar-EG" b="1" dirty="0"/>
              <a:t>التاسعة</a:t>
            </a:r>
          </a:p>
        </p:txBody>
      </p:sp>
      <p:sp>
        <p:nvSpPr>
          <p:cNvPr id="3" name="Rectangle 2"/>
          <p:cNvSpPr/>
          <p:nvPr/>
        </p:nvSpPr>
        <p:spPr>
          <a:xfrm>
            <a:off x="0" y="786671"/>
            <a:ext cx="1364043" cy="104762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690" y="796414"/>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49307" y="923217"/>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6184" y="-656807"/>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139253" y="796413"/>
            <a:ext cx="10772440" cy="563634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SA" sz="2400" dirty="0">
                <a:solidFill>
                  <a:schemeClr val="bg2"/>
                </a:solidFill>
                <a:latin typeface="Calibri" panose="020F0502020204030204" pitchFamily="34" charset="0"/>
                <a:ea typeface="Calibri" panose="020F0502020204030204" pitchFamily="34" charset="0"/>
                <a:cs typeface="Times New Roman" panose="02020603050405020304" pitchFamily="18" charset="0"/>
              </a:rPr>
              <a:t>فالتلفزيون أصبح يبث عبر شبكة الانترنت، وقراء النسخ الرقمية للصحف في تزايد مستمر، وبالتالي فإن الانتقال من وسائل الاتصال الجماهيري لم يدفع البحث العلمي في حقل</a:t>
            </a:r>
            <a:r>
              <a:rPr lang="en-US" sz="2400" dirty="0">
                <a:solidFill>
                  <a:schemeClr val="bg2"/>
                </a:solidFill>
                <a:latin typeface="Times New Roman" panose="02020603050405020304" pitchFamily="18" charset="0"/>
                <a:ea typeface="Calibri" panose="020F0502020204030204" pitchFamily="34" charset="0"/>
                <a:cs typeface="Arial" panose="020B0604020202020204" pitchFamily="34" charset="0"/>
              </a:rPr>
              <a:t> (Self-Mass Media)  </a:t>
            </a:r>
            <a:r>
              <a:rPr lang="ar-SA" sz="2400" dirty="0">
                <a:solidFill>
                  <a:schemeClr val="bg2"/>
                </a:solidFill>
                <a:latin typeface="Times New Roman" panose="02020603050405020304" pitchFamily="18" charset="0"/>
                <a:ea typeface="Calibri" panose="020F0502020204030204" pitchFamily="34" charset="0"/>
              </a:rPr>
              <a:t>وسائل الاتصال الفردية</a:t>
            </a:r>
            <a:r>
              <a:rPr lang="ar-SA" sz="2400" dirty="0">
                <a:solidFill>
                  <a:schemeClr val="bg2"/>
                </a:solidFill>
                <a:latin typeface="Calibri" panose="020F0502020204030204" pitchFamily="34" charset="0"/>
                <a:ea typeface="Calibri" panose="020F0502020204030204" pitchFamily="34" charset="0"/>
                <a:cs typeface="Times New Roman" panose="02020603050405020304" pitchFamily="18" charset="0"/>
              </a:rPr>
              <a:t> إلى مراجعة نظرياته وإعادة التفكير في مدى ملاءمتها مع التطورات الاتصالية الجديدة. على اعتبار أن من يستخدم الإعلام التقليدي يستخدم الإعلام الجديد كفعل مُكمل لا كفعل بديل للفعل التقليدي؛ وعليه قد يحدث تكامل بين نظريات الإعلام التقليدية والحديثة؛ نتيجة النظر إلى الإنترنت كداعم جديد لا كوسيلة جديدة تجلب أشكالاً استهلاكية مختلفة للنمط المعلوماتي وتختلف عن الأشكال التقليدية، وتعطي قدراً أكبر من الاختيار أمام مستخدميها إزاء خدمات أكثر شخصية وفردية، وتضع في الاعتبار تفرد المستهلك واختلاف تفضيلاته</a:t>
            </a:r>
            <a:r>
              <a:rPr lang="en-US" sz="2400" dirty="0">
                <a:solidFill>
                  <a:schemeClr val="bg2"/>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bg2"/>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SA" sz="2400" dirty="0">
                <a:solidFill>
                  <a:schemeClr val="bg2"/>
                </a:solidFill>
                <a:latin typeface="Calibri" panose="020F0502020204030204" pitchFamily="34" charset="0"/>
                <a:ea typeface="Calibri" panose="020F0502020204030204" pitchFamily="34" charset="0"/>
                <a:cs typeface="Times New Roman" panose="02020603050405020304" pitchFamily="18" charset="0"/>
              </a:rPr>
              <a:t>وبالتالي فإن المداخل النظرية والنظريات العلمية التي اعتمدت عليها الدراسات والبحوث في هذا المجال آخذة في الاتساع كماً وكيفاً، سواء أكان ذلك من خلال المداخل النظرية للإعلام التقليدي، أو تلك التي ترتبط بوسائل الإعلام</a:t>
            </a:r>
            <a:r>
              <a:rPr lang="ar-EG" sz="2400" dirty="0">
                <a:solidFill>
                  <a:schemeClr val="bg2"/>
                </a:solidFill>
                <a:latin typeface="Calibri" panose="020F0502020204030204" pitchFamily="34" charset="0"/>
                <a:ea typeface="Calibri" panose="020F0502020204030204" pitchFamily="34" charset="0"/>
                <a:cs typeface="Times New Roman" panose="02020603050405020304" pitchFamily="18" charset="0"/>
              </a:rPr>
              <a:t> الجديدة </a:t>
            </a:r>
            <a:r>
              <a:rPr lang="ar-SA" sz="2400" dirty="0">
                <a:solidFill>
                  <a:schemeClr val="bg2"/>
                </a:solidFill>
                <a:latin typeface="Calibri" panose="020F0502020204030204" pitchFamily="34" charset="0"/>
                <a:ea typeface="Calibri" panose="020F0502020204030204" pitchFamily="34" charset="0"/>
                <a:cs typeface="Times New Roman" panose="02020603050405020304" pitchFamily="18" charset="0"/>
              </a:rPr>
              <a:t>بصورة مباشرة أو غير مباشرة، وهو ما يفيد بتشكل مداخل نظرية جديدة للإعلام الجديد خلال السنوات القادمة</a:t>
            </a:r>
            <a:r>
              <a:rPr lang="en-US" sz="2400" dirty="0">
                <a:solidFill>
                  <a:schemeClr val="bg2"/>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bg2"/>
                </a:solidFill>
                <a:latin typeface="Calibri" panose="020F0502020204030204" pitchFamily="34" charset="0"/>
                <a:ea typeface="Calibri" panose="020F0502020204030204" pitchFamily="34" charset="0"/>
                <a:cs typeface="Times New Roman" panose="02020603050405020304" pitchFamily="18" charset="0"/>
              </a:rPr>
              <a:t>وتسعى هذه المحاضرة إلى التعرف على المداخل النظرية الجديدة المستخدمة في الإعلام الرقمي.</a:t>
            </a:r>
            <a:endParaRPr lang="en-US" sz="2400" dirty="0">
              <a:solidFill>
                <a:schemeClr val="bg2"/>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92547" y="885168"/>
            <a:ext cx="1425657" cy="961492"/>
          </a:xfrm>
          <a:prstGeom prst="round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31575" y="1051302"/>
            <a:ext cx="1147600"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a:t>
            </a:r>
            <a:r>
              <a:rPr lang="en-US" sz="2000" b="1" dirty="0">
                <a:solidFill>
                  <a:schemeClr val="bg1"/>
                </a:solidFill>
                <a:latin typeface="Tajawal Medium" panose="00000600000000000000" pitchFamily="2" charset="-78"/>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2547" y="-475256"/>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124263" y="885168"/>
            <a:ext cx="10678532" cy="5079238"/>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mj-lt"/>
              <a:buAutoNum type="arabicParenBoth"/>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نظرية المجال العام</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Public Sphere Theory         </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ظهرت نظرية المجال العام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Public Sphere Theory</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كنظرية اجتماعية وسياسية على يد يورغن هابرماس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Jürgen Habermas</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في كتابة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التحول البنيوي للمجال العام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Structure Transformation of The Public Sphere </a:t>
            </a:r>
            <a:r>
              <a:rPr lang="ar-EG" sz="2400" dirty="0">
                <a:solidFill>
                  <a:schemeClr val="bg1"/>
                </a:solidFill>
                <a:latin typeface="Times New Roman" panose="02020603050405020304" pitchFamily="18" charset="0"/>
                <a:ea typeface="Calibri" panose="020F0502020204030204" pitchFamily="34" charset="0"/>
              </a:rPr>
              <a:t>الذي كُتب بالألمانية عام 1962 وتُرجم إلى الإنجليزية عام 1989 ففي إطار التغيرات السياسية والاجتماعية الكبرى التي شهدتها أوروبا في القرون السابع عشر والثامن عشر والتاسع عشر بإنجلترا وفرنسا وألمانيا، ومع تطور الرأسمالية في أوروبا الغربية قام هابرماس ببناء النظرية البرجوازية المعروفة باسم المجال العام، معتمداً على بعض التصورات السياسية ودور المجتمع المدني المنتشر في جميع أنحاء العالم.</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745571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9BFC32B8-BDEE-2CBC-DFF5-CD482608568C}"/>
              </a:ext>
            </a:extLst>
          </p:cNvPr>
          <p:cNvSpPr/>
          <p:nvPr/>
        </p:nvSpPr>
        <p:spPr>
          <a:xfrm>
            <a:off x="235258" y="879191"/>
            <a:ext cx="1272244" cy="910527"/>
          </a:xfrm>
          <a:prstGeom prst="roundRect">
            <a:avLst/>
          </a:prstGeom>
          <a:solidFill>
            <a:srgbClr val="852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86877" y="980511"/>
            <a:ext cx="1169005" cy="707886"/>
          </a:xfrm>
          <a:prstGeom prst="rect">
            <a:avLst/>
          </a:prstGeom>
          <a:noFill/>
        </p:spPr>
        <p:txBody>
          <a:bodyPr wrap="square" rtlCol="0">
            <a:spAutoFit/>
          </a:bodyPr>
          <a:lstStyle/>
          <a:p>
            <a:pPr algn="ctr"/>
            <a:r>
              <a:rPr lang="ar-EG" sz="2000" b="1" dirty="0">
                <a:solidFill>
                  <a:schemeClr val="bg1"/>
                </a:solidFill>
                <a:latin typeface="Tajawal Medium" panose="00000600000000000000" pitchFamily="2" charset="-78"/>
              </a:rPr>
              <a:t>المحاضرة التاسعة</a:t>
            </a:r>
            <a:endParaRPr lang="en-US" sz="2000" b="1" dirty="0">
              <a:solidFill>
                <a:schemeClr val="bg1"/>
              </a:solidFill>
              <a:latin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1557" y="-41271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9" name="Rounded Rectangle 8"/>
          <p:cNvSpPr/>
          <p:nvPr/>
        </p:nvSpPr>
        <p:spPr>
          <a:xfrm>
            <a:off x="1708879" y="840198"/>
            <a:ext cx="10079078" cy="5403965"/>
          </a:xfrm>
          <a:prstGeom prst="roundRect">
            <a:avLst/>
          </a:prstGeom>
          <a:solidFill>
            <a:srgbClr val="852F4A">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ويتكون المجال العام وفقاً لرؤية هابرماس من مجموعة من الأفراد يجتمعون معاً لمناقشة القضايا العامة في الأماكن العامة كالمقاهي والنوادي وغيرها، وهذا المجال قد يكون اجتماعي أو سياسي. وبعدها تحول المجال العام مع ظهور وسائل الإعلام التي استبدلت التفاعلات الشخصية بنموذج آخر أُحادي الاتجاه، أو بعبارة أُخرى اعتماد الأفراد على وسائل الإعلام الإذاعية بدلاً من المشاركة في المنظمات المجتمعية العامة، ولكن هابرماس أعرب عن انتقاده لتمثيل وسائل الإعلام للمجال العام، لأنه رأى أن تدفق المعلومات من خلالها يتم بشكل أحادي الاتجاه، لأنها لا تُعطي للجمهور فرصة حقيقية للمشاركة في الحوار والتفاعل.</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31564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36117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105" y="953261"/>
            <a:ext cx="10283252" cy="5071919"/>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مفهوم المجال العام: </a:t>
            </a:r>
            <a:r>
              <a:rPr lang="en-US" sz="2400" b="1">
                <a:solidFill>
                  <a:srgbClr val="000000"/>
                </a:solidFill>
                <a:latin typeface="Times New Roman" panose="02020603050405020304" pitchFamily="18" charset="0"/>
                <a:ea typeface="Calibri" panose="020F0502020204030204" pitchFamily="34" charset="0"/>
                <a:cs typeface="Arial" panose="020B0604020202020204" pitchFamily="34" charset="0"/>
              </a:rPr>
              <a:t>Public sphere</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ينص مفهوم المجال العام على أنه: المساحة التجريدية التي يتناقش من خلالها المواطنون والجماعات المجتمعية المتباينة، ويتجادلون حول مختلف القضايا والاهتمامات العامة، ووفقاً لهذه الرؤية فإن المجال العام يفترض وجود مناقشات مفتوحة لكل الاهتمامات العامة، التي يمكن من خلالها أن يوظف الجدل العقلاني المنطقي للتأكد من تحقيق المصالح العامة، فالمجال العام يحث على حرية التعبير والحوار والمناقشة، ويُؤكد على حق المشاركة بحُرية في صُنع القرار السياسي في المجتمع، ويشجع المهمشين على الانخراط في الحوار العام حول مختلف القضايا والموضوعات.</a:t>
            </a:r>
            <a:endParaRPr lang="en-US" sz="160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47028" y="837384"/>
            <a:ext cx="1441929" cy="811534"/>
          </a:xfrm>
          <a:prstGeom prst="roundRect">
            <a:avLst/>
          </a:prstGeom>
          <a:solidFill>
            <a:srgbClr val="852F4A"/>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المحاضرة التاسعة</a:t>
            </a:r>
          </a:p>
        </p:txBody>
      </p:sp>
    </p:spTree>
    <p:extLst>
      <p:ext uri="{BB962C8B-B14F-4D97-AF65-F5344CB8AC3E}">
        <p14:creationId xmlns:p14="http://schemas.microsoft.com/office/powerpoint/2010/main" val="3428399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843" y="964653"/>
            <a:ext cx="9636343" cy="4774328"/>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وحدد هابرماس ثلاث سمات أساسية لتعريف المجال العام هي: أن المجال العام يتشكل من خلال المناقشات حول قضية أو موضوع ما، كما أنه يُتيح مساحة من الحرية بما يسمح للأفراد الذين تم استبعادهم من المشاركة في تلك المناقشات والتعبير عن الرأي، كما أن القضايا المطروحة عبر المجال العام يتم مناقشتها بُناءً على أهميتها بصرف النظر عن المكانة الاجتماعية للفرد المشارك.</a:t>
            </a:r>
          </a:p>
          <a:p>
            <a:pPr algn="justLow" rtl="1">
              <a:lnSpc>
                <a:spcPct val="150000"/>
              </a:lnSpc>
              <a:spcAft>
                <a:spcPts val="800"/>
              </a:spcAft>
            </a:pPr>
            <a:endParaRPr lang="en-US" sz="1600" dirty="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107707" y="6157014"/>
            <a:ext cx="1879649" cy="478561"/>
          </a:xfrm>
          <a:prstGeom prst="rect">
            <a:avLst/>
          </a:prstGeom>
        </p:spPr>
      </p:pic>
      <p:sp>
        <p:nvSpPr>
          <p:cNvPr id="2" name="Rounded Rectangle 1"/>
          <p:cNvSpPr/>
          <p:nvPr/>
        </p:nvSpPr>
        <p:spPr>
          <a:xfrm>
            <a:off x="280307" y="1005300"/>
            <a:ext cx="1622851" cy="835652"/>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523814" y="1061883"/>
            <a:ext cx="1135835" cy="722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cs typeface="+mj-cs"/>
              </a:rPr>
              <a:t>المحاضرة التاسعة </a:t>
            </a:r>
          </a:p>
        </p:txBody>
      </p:sp>
    </p:spTree>
    <p:extLst>
      <p:ext uri="{BB962C8B-B14F-4D97-AF65-F5344CB8AC3E}">
        <p14:creationId xmlns:p14="http://schemas.microsoft.com/office/powerpoint/2010/main" val="20889084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659" y="920126"/>
            <a:ext cx="10556309" cy="501774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وأشار هابرماس أن نجاح المجال العام يعتمد على:</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مدى الوصول والانتشار (قريبة من فكرة العالمية).</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درجة الحكم الذاتي (يجب أن يكون المواطنون أحراراً، ويتخلصون من السيطرة والهيمنة والإجبار).</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رفض الهيراركية (فكل فرد يشارك على قِدم المساواة).</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ar-EG" sz="2400">
                <a:solidFill>
                  <a:srgbClr val="000000"/>
                </a:solidFill>
                <a:latin typeface="Times New Roman" panose="02020603050405020304" pitchFamily="18" charset="0"/>
                <a:ea typeface="Calibri" panose="020F0502020204030204" pitchFamily="34" charset="0"/>
              </a:rPr>
              <a:t>أن يكون دور القانون واضح وفعال.</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ar-EG" sz="2400">
                <a:solidFill>
                  <a:srgbClr val="000000"/>
                </a:solidFill>
                <a:latin typeface="Times New Roman" panose="02020603050405020304" pitchFamily="18" charset="0"/>
                <a:ea typeface="Calibri" panose="020F0502020204030204" pitchFamily="34" charset="0"/>
              </a:rPr>
              <a:t>المساواة في المشاركة.</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وجود سياق اجتماعي ملائم.</a:t>
            </a:r>
            <a:endParaRPr lang="en-US" sz="160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15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الفهم والثقة والوضوح في المضمون الإعلامي.</a:t>
            </a:r>
            <a:endParaRPr lang="en-US" sz="1600">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29024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1314" y="6028952"/>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798819" y="914401"/>
            <a:ext cx="10003972" cy="493168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15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كما تؤكد نظرية المجال العام على مفهومين أساسيين هما:</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مفهوم عدم انفصال الفرد عن الجماعة: فذات الفرد في المجال العام غير منفصلة عن الجماعة التي يستطيع الاندماج معها عبر الشبكة، فالفرد العقلاني المستقل هو لُب فكرة المجال العام.</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تشتت الخطاب: فالخطاب المُقدم عبر ساحات النقاش حول المجال العام يتميز بقدر من التجزؤ، وأحيانا التشتت، ويمكن أن يعتمد على مقولات وأُطروحات لا ترتبط ببعضها البعض ليعبر بشكل واضح عن فكر ما بعد الحداثة الذي يُعلي من قيمة الفرد في مواجهة المؤسسة.</a:t>
            </a:r>
          </a:p>
          <a:p>
            <a:pPr algn="justLow" rtl="1">
              <a:lnSpc>
                <a:spcPct val="150000"/>
              </a:lnSpc>
              <a:spcAft>
                <a:spcPts val="800"/>
              </a:spcAft>
            </a:pP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58934" y="786671"/>
            <a:ext cx="4128422" cy="4952309"/>
          </a:xfrm>
          <a:prstGeom prst="roundRect">
            <a:avLst>
              <a:gd name="adj" fmla="val 6140"/>
            </a:avLst>
          </a:prstGeom>
          <a:solidFill>
            <a:srgbClr val="8E5A6D">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9705" y="1090451"/>
            <a:ext cx="11032965" cy="4980877"/>
          </a:xfrm>
          <a:prstGeom prst="roundRect">
            <a:avLst>
              <a:gd name="adj" fmla="val 6140"/>
            </a:avLst>
          </a:prstGeom>
          <a:ln/>
        </p:spPr>
        <p:style>
          <a:lnRef idx="2">
            <a:schemeClr val="dk1"/>
          </a:lnRef>
          <a:fillRef idx="1">
            <a:schemeClr val="lt1"/>
          </a:fillRef>
          <a:effectRef idx="0">
            <a:schemeClr val="dk1"/>
          </a:effectRef>
          <a:fontRef idx="minor">
            <a:schemeClr val="dk1"/>
          </a:fontRef>
        </p:style>
        <p:txBody>
          <a:bodyPr rtlCol="0" anchor="ctr"/>
          <a:lstStyle/>
          <a:p>
            <a:pPr marL="342900" lvl="0" indent="-342900" algn="justLow" rtl="1">
              <a:lnSpc>
                <a:spcPct val="115000"/>
              </a:lnSpc>
              <a:spcAft>
                <a:spcPts val="800"/>
              </a:spcAft>
              <a:buFont typeface="Wingdings" panose="05000000000000000000" pitchFamily="2" charset="2"/>
              <a:buChar char=""/>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وأشار هابرماس إلى أهمية أخلاقيات الخطاب المُقدم عبر ساحات المجال العام، حيث يجب على أعضاء المجال العام أن يلتزموا بمجموعة من القواعد التي تُمثل حالة الخطاب المثالي وهذه القواعد هي: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كل الموضوعات المطروحة للنقاش يجب أن تأخذ مساحة في المجال أو الخطاب.</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يُسمح لكل شخص بطرح أسئلة عما يشاء من موضوعات.</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يُسمح لكل شخص بتقديم الفكرة داخل الخطاب للنقاش.</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يُسمح لكل شخص بالتعبير عن اتجاهاته، ورغباته، واحتياجاته.</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لا يمنع أي متحدث عن طريق مصدر إكراه داخلي أو خارجي من ممارسة حقوقه المنصوص عليها في النقاط السابقة.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وهذه القواعد تعكس تمكن الفرد؛ بحيث لا تستطيع مؤسسات مثل الحكومة، أو المؤسسات الوظيفية، أن تؤثر على ما يقوله الشخص أو يسأل عنه.</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ounded Rectangle 1"/>
          <p:cNvSpPr/>
          <p:nvPr/>
        </p:nvSpPr>
        <p:spPr>
          <a:xfrm>
            <a:off x="10113857" y="90020"/>
            <a:ext cx="1873499" cy="820903"/>
          </a:xfrm>
          <a:prstGeom prst="roundRect">
            <a:avLst/>
          </a:prstGeom>
          <a:solidFill>
            <a:srgbClr val="852F4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t>المحاضرة التاسعة</a:t>
            </a:r>
          </a:p>
        </p:txBody>
      </p:sp>
    </p:spTree>
    <p:extLst>
      <p:ext uri="{BB962C8B-B14F-4D97-AF65-F5344CB8AC3E}">
        <p14:creationId xmlns:p14="http://schemas.microsoft.com/office/powerpoint/2010/main" val="3738659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112454" y="31449"/>
            <a:ext cx="4562786" cy="458400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040207" y="340835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644577" y="975858"/>
            <a:ext cx="10837888" cy="506805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فروض نظرية المجال العام:</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u="sng" dirty="0">
                <a:solidFill>
                  <a:schemeClr val="bg1"/>
                </a:solidFill>
                <a:latin typeface="Calibri" panose="020F0502020204030204" pitchFamily="34" charset="0"/>
                <a:ea typeface="Calibri" panose="020F0502020204030204" pitchFamily="34" charset="0"/>
                <a:cs typeface="Times New Roman" panose="02020603050405020304" pitchFamily="18" charset="0"/>
              </a:rPr>
              <a:t>تفترض نظرية المجال العام ألا يكون هناك أية قيود من قبل السلطة السياسية التي تحد من العملية التفاعلية داخل المجال العام، وأشار هابرماس أن هناك أربع افتراضات لتشكل المجال العام وهي:</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الفرض الأول:</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إتاحة حيز ما للأفراد، يمكنهم من المناقشة والحوار حول القضايا الهامة، وتبادل المعلومات والآراء، بُناءً على مبدأ المساواة، فالمستوى الاجتماعي والاقتصادي لديهم لم يٌمثل شرط من شروط المشاركة في الحوار.</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الفرض الثاني</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يرى أن كثرة وتعدد الجماهير في مجالات عامة متعددة يبتعد عن فكرة المجال العام الديمُقراطي الذي ينبغي أن يكون مجال عام واحد شامل يربط بين جميع الأفراد في المجتمع.</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62762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4685"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93044" y="35798"/>
            <a:ext cx="2649477" cy="1166001"/>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4" name="Rounded Rectangle 3"/>
          <p:cNvSpPr/>
          <p:nvPr/>
        </p:nvSpPr>
        <p:spPr>
          <a:xfrm>
            <a:off x="1783829" y="1105277"/>
            <a:ext cx="10018965" cy="477772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الفرض الثالث</a:t>
            </a: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 يرى أن النقاش الذي يتم في المجال العام، ينبغي أن يقتصر على الاهتمام بالحوار عن القضايا العامة الشائعة المعنية بالصالح العام.</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Wingdings" panose="05000000000000000000" pitchFamily="2" charset="2"/>
              <a:buChar char=""/>
            </a:pPr>
            <a:r>
              <a:rPr lang="ar-EG" sz="2400" b="1"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الفرض الرابع</a:t>
            </a: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 أن إطار العمل الديمُقراطي للمجال العام يتطلب انفصال تام بين المجتمع المدني والدولة.</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tx1">
                    <a:lumMod val="95000"/>
                    <a:lumOff val="5000"/>
                  </a:schemeClr>
                </a:solidFill>
                <a:latin typeface="Calibri" panose="020F0502020204030204" pitchFamily="34" charset="0"/>
                <a:ea typeface="Calibri" panose="020F0502020204030204" pitchFamily="34" charset="0"/>
                <a:cs typeface="Times New Roman" panose="02020603050405020304" pitchFamily="18" charset="0"/>
              </a:rPr>
              <a:t>كما تفترض النظرية وجود أربع سمات رئيسية تٌميز الاتصال عبر ما أطلق عليه هابرماس المجال العام وهي: القدرة على الوصول إلى دائرة الاتصال، والحرية التي يتمتع بها الأفراد في الاتصال داخل هذه الدائرة، وبِنية المناقشة، وطرح خطاب مُبرر بأدلة إقناعية محددة.</a:t>
            </a:r>
            <a:endParaRPr lang="en-US" sz="1600" dirty="0">
              <a:solidFill>
                <a:schemeClr val="tx1">
                  <a:lumMod val="95000"/>
                  <a:lumOff val="5000"/>
                </a:schemeClr>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الانتقادات الموجهة لنظرية المجال العام:</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u="sng">
                <a:solidFill>
                  <a:srgbClr val="000000"/>
                </a:solidFill>
                <a:latin typeface="Calibri" panose="020F0502020204030204" pitchFamily="34" charset="0"/>
                <a:ea typeface="Calibri" panose="020F0502020204030204" pitchFamily="34" charset="0"/>
                <a:cs typeface="Times New Roman" panose="02020603050405020304" pitchFamily="18" charset="0"/>
              </a:rPr>
              <a:t>تعرضت رُؤية هابرماس حول المجال العام إلى العديد من الانتقادات والتي جاءت على النحو التالي:</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 أن نظرية المجال العام تنطبق على فترات بعينها من التاريخ الأوروبي، قبل أواخر القرن الثامن عشر، وهذا بدوره جعل من تصور هابرماس للمجال العام ضيق للغاية.</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 ركز هابرماس في تكوين المجال العام على الطبقة البرجوازية، وتجاهل الطبقات الشعبية الأُخرى التي وُجِدت من القرن السابع عشر للقرن التاسع عشر، مثل طبقة العمال، والبوليتاريا، فقد شمل المجال العام المتعلمين والأغنياء، واستبعد المرأة والجماعات المهمشة، وبالتالي لم تكن هناك فرص متساوية في التعبير.</a:t>
            </a:r>
            <a:endParaRPr lang="en-US" sz="160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10329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11031" y="-39566"/>
            <a:ext cx="2649477" cy="983173"/>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2823102"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8277" y="594973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6285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ectangle 1"/>
          <p:cNvSpPr/>
          <p:nvPr/>
        </p:nvSpPr>
        <p:spPr>
          <a:xfrm>
            <a:off x="3048000" y="1414509"/>
            <a:ext cx="8776534" cy="2205540"/>
          </a:xfrm>
          <a:prstGeom prst="rect">
            <a:avLst/>
          </a:prstGeom>
        </p:spPr>
        <p:txBody>
          <a:bodyPr wrap="square">
            <a:spAutoFit/>
          </a:bodyPr>
          <a:lstStyle/>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marL="342900" lvl="0" indent="-342900" algn="justLow" rtl="1">
              <a:lnSpc>
                <a:spcPct val="115000"/>
              </a:lnSpc>
              <a:spcAft>
                <a:spcPts val="1000"/>
              </a:spcAft>
              <a:buFont typeface="+mj-cs"/>
              <a:buAutoNum type="arabic1Minus"/>
            </a:pPr>
            <a:endParaRPr lang="ar-EG" sz="1400" dirty="0">
              <a:ea typeface="Calibri"/>
              <a:cs typeface="Simplified Arabic"/>
            </a:endParaRPr>
          </a:p>
          <a:p>
            <a:pPr lvl="0" algn="justLow" rtl="1">
              <a:lnSpc>
                <a:spcPct val="115000"/>
              </a:lnSpc>
              <a:spcAft>
                <a:spcPts val="1000"/>
              </a:spcAft>
            </a:pPr>
            <a:endParaRPr lang="en-US" sz="1400" dirty="0">
              <a:ea typeface="Calibri"/>
              <a:cs typeface="Arial"/>
            </a:endParaRPr>
          </a:p>
        </p:txBody>
      </p:sp>
      <p:sp>
        <p:nvSpPr>
          <p:cNvPr id="4" name="Rounded Rectangle 3"/>
          <p:cNvSpPr/>
          <p:nvPr/>
        </p:nvSpPr>
        <p:spPr>
          <a:xfrm>
            <a:off x="1783830" y="919622"/>
            <a:ext cx="10040704" cy="5391758"/>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400" dirty="0">
                <a:solidFill>
                  <a:schemeClr val="bg1"/>
                </a:solidFill>
                <a:ea typeface="Calibri" panose="020F0502020204030204" pitchFamily="34" charset="0"/>
                <a:cs typeface="Times New Roman" panose="02020603050405020304" pitchFamily="18" charset="0"/>
              </a:rPr>
              <a:t>أن تطور النظام الرأسمالي قد كشف عن العديد من المشكلات التي ترتبط برؤية هابرماس للمجال العام، ، فالبرجوازية التي استخدمت المجال العام كوسيلة للتحرير والتغيير السياسي، تُظهر الآن ميلاً إلى تكييف المجال العام مع الظروف المتغيرة من أجل إخفاء التناقضات القائمة بين مصالحها الخاصة ومصالح المجتمع العامة، أضف لذلك أنه بمجرد ظهور التناقضات الاجتماعية داخل المجال العام، فإن الحوار يفقد سمة المناقشة العقلانية الخالية من السلطة والسيادة، وهنا تظهر عملية اختراق ما بين كل من الدولة والمجتمع وبشكل متزايد وبالتالي فإن هذا الاختراق يُدمر أساس المجال العام الليبرالي.</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860440" y="840259"/>
            <a:ext cx="9144503" cy="517748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أن هابرماس قدم صورة مثالية مُبالغ فيها عن المجال العام البرجوازي، باعتباره قائم على المناقشات العقلانية المنطقية، وتجاهل اللاعقلانية التي تُؤثر على المناقشة، كما أن الخطابات المقدمة عبر هذا المجال تُعبر عن السلطة الاجتماعية للمشاركين المحملة بأيدولوجياتهم مثل النُخب الثرية والبرجوازيين؛ مما يتولد عنه خطابات مهيمنة تعبر عن المصالح الخاصة بالفئات الاجتماعية الأكثر نفوذاً، فهو يمجد المجال العام باعتباره عالم تواصلي ذاتي قائم على التفاعلات التواصُلية.</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33299"/>
            <a:ext cx="2649477" cy="672001"/>
          </a:xfrm>
          <a:prstGeom prst="rect">
            <a:avLst/>
          </a:prstGeom>
        </p:spPr>
      </p:pic>
    </p:spTree>
    <p:extLst>
      <p:ext uri="{BB962C8B-B14F-4D97-AF65-F5344CB8AC3E}">
        <p14:creationId xmlns:p14="http://schemas.microsoft.com/office/powerpoint/2010/main" val="45327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 y="-43542"/>
            <a:ext cx="320040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5398" y="6044433"/>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53317" y="0"/>
            <a:ext cx="2649477" cy="5988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1214203" y="546620"/>
            <a:ext cx="10835230" cy="5764761"/>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أن مصطلح الفصل بين المجالين العام والخاص هو إجراء تعسفي، فالمجال العام يتشكل عبر المجالات الخاصة، كما أن المجال الخاص يتكون من المجالات العامة، ونجد أن بِناء المجال الاجتماعي يعتمد على التفاعل والتكامل بين المجالات العامة والخاصة أياً كانت درجة الاختلاف داخل هذا الهيكل الاجتماعي المُشكل، فترابط النظام الاجتماعي ينبع من ترابط الأعمال الاجتماعية بداخله، فالأعمال متعددة السياق تتجاوز التفرقة بين الجمهور العام والخاص، وبالتالي تُسهم في البناء الاجتماعي متعدد الأقطاب لهذا الواقع الاجتماعي.</a:t>
            </a:r>
          </a:p>
          <a:p>
            <a:pPr algn="justLow" rtl="1">
              <a:lnSpc>
                <a:spcPct val="150000"/>
              </a:lnSpc>
              <a:spcAft>
                <a:spcPts val="800"/>
              </a:spcAft>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74949"/>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809962"/>
            <a:ext cx="10190893" cy="530890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انتقد كلٌ من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Fraser and Calhoun </a:t>
            </a:r>
            <a:r>
              <a:rPr lang="ar-EG" sz="2400" dirty="0">
                <a:solidFill>
                  <a:srgbClr val="000000"/>
                </a:solidFill>
                <a:latin typeface="Times New Roman" panose="02020603050405020304" pitchFamily="18" charset="0"/>
                <a:ea typeface="Calibri" panose="020F0502020204030204" pitchFamily="34" charset="0"/>
              </a:rPr>
              <a:t>فكرة المجال العام الواحد الشامل التي طرحها هابرماس موضحا ًأن المجال العام يقوم على فكرة الجماهير المتعددة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Multiple Public</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باعتبار أن الجماهير ذات قطاعات متنوعة ولها خصائص وأيديولوجيات مختلفة، مما ينتُج عنه تنوع في محاور وموضوعات المناقشات التي تتم عبر المجال العام والتي تعكس اهتماماتهم الخاصة، فالتفاوت الاجتماعي داخل النُظم الرأسمالية لا يخلق مجالاً عاماً واحداً، بل مجالات عامة مختلفة ومتنوعة.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وأمام هذه الانتقادات أعاد هابرماس النظر التعريف الذي قدمه للمجال العام في الطبعة الجديدة لكتابه </a:t>
            </a:r>
            <a:r>
              <a:rPr lang="en-US" sz="2400" dirty="0" err="1">
                <a:solidFill>
                  <a:srgbClr val="000000"/>
                </a:solidFill>
                <a:latin typeface="Times New Roman" panose="02020603050405020304" pitchFamily="18" charset="0"/>
                <a:ea typeface="Calibri" panose="020F0502020204030204" pitchFamily="34" charset="0"/>
                <a:cs typeface="Arial" panose="020B0604020202020204" pitchFamily="34" charset="0"/>
              </a:rPr>
              <a:t>l’espace</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public 1992</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إذ أقر فيه أن المجال العام كان متنوعاً منذُ نشأته الأولى، وأنه تجاهل وجود مجال عام شعبي يضم الطبقات الدُنيا من المجتمع إلى جانب المجال البرجوازي.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796636"/>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51007" y="-75425"/>
            <a:ext cx="2649477" cy="796636"/>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2983041"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44885" y="6554002"/>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82954" y="-71714"/>
            <a:ext cx="2649477" cy="85676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1902542" y="1383677"/>
            <a:ext cx="10146890" cy="104847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15000"/>
              </a:lnSpc>
              <a:spcAft>
                <a:spcPts val="1000"/>
              </a:spcAft>
            </a:pPr>
            <a:endParaRPr lang="en-US" sz="1600" b="1" dirty="0">
              <a:solidFill>
                <a:srgbClr val="0070C0"/>
              </a:solidFill>
              <a:ea typeface="Calibri"/>
              <a:cs typeface="Arial"/>
            </a:endParaRPr>
          </a:p>
        </p:txBody>
      </p:sp>
      <p:sp>
        <p:nvSpPr>
          <p:cNvPr id="2" name="Rounded Rectangle 1"/>
          <p:cNvSpPr/>
          <p:nvPr/>
        </p:nvSpPr>
        <p:spPr>
          <a:xfrm>
            <a:off x="1902542" y="978673"/>
            <a:ext cx="9929889" cy="5300799"/>
          </a:xfrm>
          <a:prstGeom prst="round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Wingdings" panose="05000000000000000000" pitchFamily="2" charset="2"/>
              <a:buChar char=""/>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نظرية المجال العام في السياق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مع تطور وسائل الاتصال وظهور شبكة الإنترنت، برز على الساحة مجال عام جديد جعل الأفراد يصلون بشكل مباشر لمنتدى عالمي يمكنهم من التعبير الحُر، والمناقشة المفتوحة دون وساطة أو اختيار أو رقابة، وأوضح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Lincoln Dahlberg</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أن آلاف المحادثات المتنوعة التي تُجرى عبر الإنترنت يومياً، والمتاحة لكل فرد يمكنه الوصول إليها، تُشير إلى توسيع النطاق العالمي للخطاب العقلاني عبر الشبكات المتحررة فيما يعرف بالمجال العام، كما أكد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Cones </a:t>
            </a:r>
            <a:r>
              <a:rPr lang="ar-EG" sz="2400" dirty="0">
                <a:solidFill>
                  <a:srgbClr val="000000"/>
                </a:solidFill>
                <a:latin typeface="Times New Roman" panose="02020603050405020304" pitchFamily="18" charset="0"/>
                <a:ea typeface="Calibri" panose="020F0502020204030204" pitchFamily="34" charset="0"/>
              </a:rPr>
              <a:t>عام 1997 أن الإنترنت روج لمجال عام جديد سهل عملية التداول، والمناقشات، والتبادل الديمقراطي للأفكار والآراء، ووصفه بأنه فضاء افتراضي يُحسن عملية الديمقراطية، ولا يختلف هذا عما طرحه هابرماس في أن المجال العام هو مجال حياتنا الاجتماعية، ويحدث عندما يدخل الأفراد في تفاعل إنساني عقلاني.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020597" cy="504394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874475" y="364471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190433" y="921072"/>
            <a:ext cx="10437694" cy="5411728"/>
          </a:xfrm>
          <a:prstGeom prst="roundRect">
            <a:avLst/>
          </a:prstGeom>
          <a:solidFill>
            <a:srgbClr val="852F4A">
              <a:alpha val="6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8800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وتُؤكد نظرية المجال العام على أن وسائل الإعلام الإلكترونية وبصفة خاصة شبكة الإنترنت تخلق حالة من الجدل بين الجمهور؛ تُؤثر على الحكومات والجماهير والنُخب، ومنذ انتشار الإنترنت والبعض يتحدث عن الديمقراطية الإلكترونية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electronic democracy</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والمجال العام الإلكتروني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Electronic Public sphere</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فالديمقراطية الإلكترونية تعني استخدام وسائل الاتصال التكنولوجية المُتقدمة في تدعيم العملية الديمقراطية، وأحيانا ما تُستخدم عبارات أُخرى لوصف الديمقراطية الإلكترونية مثل "الديمقراطية الرقمية"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Digital Democracy</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أو "التكنو ديمقراطية"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Techno democracy</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وما زالت الديمقراطية الإلكترونية محل بحث ونقاش بين الحكومات والجماعات المدنية حول العالم.</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50631" y="807097"/>
            <a:ext cx="10064132" cy="502155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Times New Roman" panose="02020603050405020304" pitchFamily="18" charset="0"/>
              <a:buChar char="-"/>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وقد عرف (</a:t>
            </a:r>
            <a:r>
              <a:rPr lang="en-US" sz="2800" dirty="0">
                <a:solidFill>
                  <a:srgbClr val="000000"/>
                </a:solidFill>
                <a:latin typeface="Times New Roman" panose="02020603050405020304" pitchFamily="18" charset="0"/>
                <a:ea typeface="Calibri" panose="020F0502020204030204" pitchFamily="34" charset="0"/>
                <a:cs typeface="Arial" panose="020B0604020202020204" pitchFamily="34" charset="0"/>
              </a:rPr>
              <a:t>G. Liu 1999</a:t>
            </a: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المجال العام الافتراضي بأنه: مجال مُشترك مفتوح لجميع الأفراد في المجتمع، يُتيح لكل فرد الوصول إليه للمشاركة والتفاعل مع الآخرين.</a:t>
            </a:r>
            <a:endParaRPr lang="en-US" sz="28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ووصف </a:t>
            </a:r>
            <a:r>
              <a:rPr lang="en-US" sz="2800" dirty="0">
                <a:solidFill>
                  <a:srgbClr val="000000"/>
                </a:solidFill>
                <a:latin typeface="Times New Roman" panose="02020603050405020304" pitchFamily="18" charset="0"/>
                <a:ea typeface="Calibri" panose="020F0502020204030204" pitchFamily="34" charset="0"/>
                <a:cs typeface="Arial" panose="020B0604020202020204" pitchFamily="34" charset="0"/>
              </a:rPr>
              <a:t>Poor 2005 </a:t>
            </a:r>
            <a:r>
              <a:rPr lang="ar-EG" sz="2800" dirty="0">
                <a:solidFill>
                  <a:srgbClr val="000000"/>
                </a:solidFill>
                <a:latin typeface="Times New Roman" panose="02020603050405020304" pitchFamily="18" charset="0"/>
                <a:ea typeface="Calibri" panose="020F0502020204030204" pitchFamily="34" charset="0"/>
              </a:rPr>
              <a:t>المجال العام الإلكتروني بأنه: "وسيط لفضاء استطرادي جديد يضم الأفراد المستبعدين والمهمشين الذين يقدمون خطابات مفتوحة ويعرضون قضايا سياسية تهيمن عليها أجندة النقاش والحوار، بحيث يتم الحكم على الأفكار طبقاً لجدارتها وليس عبر مكانة الشخص المُتحدث.</a:t>
            </a:r>
            <a:endParaRPr lang="en-US" sz="28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9853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23992" y="35853"/>
            <a:ext cx="2649477" cy="898534"/>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38230" y="-43541"/>
            <a:ext cx="2649477" cy="777508"/>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899410" y="639970"/>
            <a:ext cx="11288297" cy="5671410"/>
          </a:xfrm>
          <a:prstGeom prst="roundRect">
            <a:avLst/>
          </a:prstGeom>
          <a:solidFill>
            <a:schemeClr val="bg2">
              <a:lumMod val="75000"/>
              <a:alpha val="980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Times New Roman" panose="02020603050405020304" pitchFamily="18" charset="0"/>
              <a:buChar char="-"/>
            </a:pP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ومع بروز شبكات التواصل الاجتماعي (</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SNS</a:t>
            </a: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 التي أصبحت وسيلة فعالة لمنظمات المجتمع المدني، بما تنطوي عليه من تعدد للجهات الفاعلة ما بين مواطنين عاديين ونشطاء سياسيين ومنظمات غير حكومية، بالإضافة إلى المسوقين والمبرمجين إلى جانب الحكومات الإلكترونية، حيث تبنت هذه المنظمات سبلاً للحوار والمناقشة عبر الفضاء الإلكتروني </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Cyber space</a:t>
            </a:r>
            <a:r>
              <a:rPr lang="ar-EG" sz="2400">
                <a:solidFill>
                  <a:srgbClr val="000000"/>
                </a:solidFill>
                <a:latin typeface="Calibri" panose="020F0502020204030204" pitchFamily="34" charset="0"/>
                <a:ea typeface="Calibri" panose="020F0502020204030204" pitchFamily="34" charset="0"/>
                <a:cs typeface="Times New Roman" panose="02020603050405020304" pitchFamily="18" charset="0"/>
              </a:rPr>
              <a:t>، وإلى جانب هذه المناقشات الافتراضية، كان هناك مستوى واسع من النشر يعمل من خلاله الأفراد وأعضاء المنظمات على تسهيل المداولات العامة، حيث تقوم الآلاف من الجماعات المدنية النشطة لتداول قضية ما، وإثارة الجدل حولها، على المستوى المحلى، والقومي، والعالمي، ويمكن ملاحظة ذلك في كيفية توظيف المعلومات إلى جانب المناقشات الافتراضية التي أثارت جدلاً واسعاً واحتجاجات على العولمة الرأسمالية.</a:t>
            </a:r>
            <a:endParaRPr lang="en-US" sz="160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238569" y="1042685"/>
            <a:ext cx="5161936" cy="584775"/>
          </a:xfrm>
          <a:prstGeom prst="rect">
            <a:avLst/>
          </a:prstGeom>
          <a:noFill/>
        </p:spPr>
        <p:txBody>
          <a:bodyPr wrap="square" rtlCol="0">
            <a:spAutoFit/>
          </a:bodyPr>
          <a:lstStyle/>
          <a:p>
            <a:pPr algn="ctr"/>
            <a:r>
              <a:rPr lang="en-US" sz="3200" b="1" dirty="0">
                <a:solidFill>
                  <a:srgbClr val="852F4A"/>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49115" y="930139"/>
            <a:ext cx="10453679" cy="5113775"/>
          </a:xfrm>
          <a:prstGeom prst="roundRect">
            <a:avLst/>
          </a:prstGeom>
          <a:solidFill>
            <a:srgbClr val="669BBC"/>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وأدى استخدام مواقع التواصل الاجتماعي (كالفيس بوك، لينكد إن، تويتر، ويوتيوب، فليكر، وانستجرام) في المناقشات العامة وخاصة في المجال السياسي، إلى تعزيز الحريات، من خلال حرية الخطاب الذي يقدمه المشاركون عبر هذه الأدوات التي تعمل على طرح جميع الآراء دون قيود، كما مكنت المستخدمين من الحصول على المعلومات بسهولة وفى أقل وقت ممكن، كما مكنتهم أيضاً من تبادل الأفكار ومناقشتها وتكوين ما يُعرف "بالرأي العام الإلكتروني"، وعملت على تعزيز الديمقراطية، وتمكين مشاركة المرأة في الحياة العامة والسياسية، ففي العالم العربي كان غالبية قادة الرأي من الذكور، لذا كان من المتوقع عدم مشاركة المرأة في الخطاب السياسي، ومع ذلك فقد ساهمت الشبكات الاجتماعية في توفير فرص متساوية للمرأة للتعبير عن آرائها بحرية.</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086588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0"/>
            <a:ext cx="2374490"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130559"/>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399955" y="-33635"/>
            <a:ext cx="2649477" cy="896159"/>
          </a:xfrm>
          <a:prstGeom prst="rect">
            <a:avLst/>
          </a:prstGeom>
        </p:spPr>
      </p:pic>
      <p:sp>
        <p:nvSpPr>
          <p:cNvPr id="3" name="Rounded Rectangle 2"/>
          <p:cNvSpPr/>
          <p:nvPr/>
        </p:nvSpPr>
        <p:spPr>
          <a:xfrm>
            <a:off x="2374490" y="1414509"/>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2" name="Rounded Rectangle 1"/>
          <p:cNvSpPr/>
          <p:nvPr/>
        </p:nvSpPr>
        <p:spPr>
          <a:xfrm>
            <a:off x="704538" y="862524"/>
            <a:ext cx="11098255" cy="5448856"/>
          </a:xfrm>
          <a:prstGeom prst="roundRect">
            <a:avLst/>
          </a:prstGeom>
          <a:solidFill>
            <a:schemeClr val="accent5">
              <a:lumMod val="75000"/>
              <a:alpha val="74902"/>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معايير تكون المجال العام الافتراضي:</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u="sng" dirty="0">
                <a:solidFill>
                  <a:schemeClr val="bg1"/>
                </a:solidFill>
                <a:latin typeface="Calibri" panose="020F0502020204030204" pitchFamily="34" charset="0"/>
                <a:ea typeface="Calibri" panose="020F0502020204030204" pitchFamily="34" charset="0"/>
                <a:cs typeface="Times New Roman" panose="02020603050405020304" pitchFamily="18" charset="0"/>
              </a:rPr>
              <a:t>اقترح (</a:t>
            </a:r>
            <a:r>
              <a:rPr lang="en-US" sz="2400" u="sng" dirty="0">
                <a:solidFill>
                  <a:schemeClr val="bg1"/>
                </a:solidFill>
                <a:latin typeface="Times New Roman" panose="02020603050405020304" pitchFamily="18" charset="0"/>
                <a:ea typeface="Calibri" panose="020F0502020204030204" pitchFamily="34" charset="0"/>
                <a:cs typeface="Arial" panose="020B0604020202020204" pitchFamily="34" charset="0"/>
              </a:rPr>
              <a:t>Lincoln Dahlberg 2011</a:t>
            </a:r>
            <a:r>
              <a:rPr lang="ar-EG" sz="2400" u="sng" dirty="0">
                <a:solidFill>
                  <a:schemeClr val="bg1"/>
                </a:solidFill>
                <a:latin typeface="Calibri" panose="020F0502020204030204" pitchFamily="34" charset="0"/>
                <a:ea typeface="Calibri" panose="020F0502020204030204" pitchFamily="34" charset="0"/>
                <a:cs typeface="Times New Roman" panose="02020603050405020304" pitchFamily="18" charset="0"/>
              </a:rPr>
              <a:t>) مجموعة من المعايير لتشكل المجال العام الافتراضي وهي:</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الاستقلال عن الدولة والمصالح الاقتصادية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Autonomy from state and economic power</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فالخطاب المقدم عبر المجال العام يجب أن يتبنى اهتمامات المواطنين ومشكلاتهم كبديل لما تُقدمه السلطة الإدارية.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تبادل النقد على أُسس منطقية عقلية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Exchange and critique of </a:t>
            </a:r>
            <a:r>
              <a:rPr lang="en-US" sz="2400" dirty="0" err="1">
                <a:solidFill>
                  <a:schemeClr val="bg1"/>
                </a:solidFill>
                <a:latin typeface="Times New Roman" panose="02020603050405020304" pitchFamily="18" charset="0"/>
                <a:ea typeface="Calibri" panose="020F0502020204030204" pitchFamily="34" charset="0"/>
                <a:cs typeface="Arial" panose="020B0604020202020204" pitchFamily="34" charset="0"/>
              </a:rPr>
              <a:t>criticizable</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moral-practical validity claims</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بحيث يتم المشاركة في الخطاب بُناءً على النقد العقلاني المبرر بأدلة اقناعية.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الانعكاسية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Reflexivity</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فعلى المشاركون أن يطرحوا رؤيتهم ووجهات نظرهم النقدية لقيمهم الثقافية، والافتراضات والمصالح عن السياق الاجتماعي الأوسع، كما أن الانعكاسية يصعب اكتشافها بسهولة في تفاعلات الإنترنت لأن ردود الأفعال ووجهات النظر تقدم في شكل مكتوب، مما يصعب من حمل الأفكار والآراء إلى الآخرين مقارنة بالتفاعلات وردود الأفعال الواقعية.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99153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404734" y="930140"/>
            <a:ext cx="11610834" cy="518184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تقمص الدور المثالي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Ideal role-taking</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يتمثل هذا الدور المثالي في أن الفرد أو المشارك يضع نفسه مكان الآخرين، من أجل محاولة فهم حُجج ووجهة نظر المشاركين الآخرين، وهذا يتطلب التزام جميع الأطراف، والاستماع لبعضهم البعض لاستمرار المناقشات فيما بينهم.</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الإخلاص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Sincerity</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فعلى المشاركين أن يبذلوا جهداً صادقاً لنقل المعلومات الصحيحة، ويعلنوا عن على نواياهم واهتماماتهم واحتياجاتهم ورغباتهم فيما يتعلق بمشكلة تكون بعين الاعتبار.</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المساواة الاستطرادية والإدراج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Discursive inclusion and equality</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إن الإدراج في المحادثات عبر الإنترنت مرتبط بالتباينات الاجتماعية والاختلافات الثقافية خارج الإنترنت، فعلى الرغم من هذا الاختلاف، إلا أن الأفراد متساوون من حيث فرص التفاعل، لأن الفيصل في المجتمع الافتراضي هو قوة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Cyber power</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وليست القوة الواقعية، حيث يكون لكل شخص فرص متكافئة في التعبير عن اتجاهاته ورغباته أياً كانت.</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3402767"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281968" y="-195113"/>
            <a:ext cx="2649477" cy="1166001"/>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1229192" y="819317"/>
            <a:ext cx="10573602" cy="503385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15000"/>
              </a:lnSpc>
              <a:spcAft>
                <a:spcPts val="800"/>
              </a:spcAft>
              <a:buFont typeface="Wingdings" panose="05000000000000000000" pitchFamily="2" charset="2"/>
              <a:buChar char=""/>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معوقات المجال العام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على الرغم مما وفره الإنترنت من إمكانات في طرح المجال العام الافتراضي؛ إلا أن هناك وجهات نظر أعربت عن انتقادها للمجال العام المُشكل عبر الإنترنت، وذلك للأسباب التالية: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الأول:</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يتمثل في هيمنة الشركات الاقتصادية على الإنترنت عبر مواقعها الإخبارية وبواباتها الضخمة من خلال قيام المؤسسات الإعلامية الكبرى بنشر مادتها عبر الإنترنت، فهذه المواقع تحد من قُدرة الفرد على إنتاج خطاب عقلاني يُمثل أساس تشكيل المجال العام.</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الثاني:</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يُشير إلى السيطرة على المحتوى المُقدم عبر الإنترنت من قِبل الشركات الخاصة التي تتحكم في البرامج والإدارة وغيرها، فإن التوسع في ملكية الشركات الخاصة على الإنترنت، والسيطرة على تطبيقاته وبرامجه؛ تؤدي إلى تحويل المجال العام الإلكتروني تدريجياً من ساحة حرة مفتوحة إلى ساحة مغلقة تجارية قائمة على أنظمة التحكم، فهؤلاء يسعون إلى الهيمنة على الخطاب المُقدم عبر ساحات المجال العام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092051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4542503" cy="5300798"/>
          </a:xfrm>
        </p:spPr>
      </p:pic>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44" y="6044432"/>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80944" y="142694"/>
            <a:ext cx="2649477" cy="726813"/>
          </a:xfrm>
          <a:prstGeom prst="rect">
            <a:avLst/>
          </a:prstGeom>
        </p:spPr>
      </p:pic>
      <p:sp>
        <p:nvSpPr>
          <p:cNvPr id="3" name="Rounded Rectangle 2"/>
          <p:cNvSpPr/>
          <p:nvPr/>
        </p:nvSpPr>
        <p:spPr>
          <a:xfrm>
            <a:off x="2256503" y="1414508"/>
            <a:ext cx="9674942" cy="489687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solidFill>
                <a:prstClr val="white"/>
              </a:solidFill>
            </a:endParaRPr>
          </a:p>
        </p:txBody>
      </p:sp>
      <p:sp>
        <p:nvSpPr>
          <p:cNvPr id="6" name="Rounded Rectangle 5"/>
          <p:cNvSpPr/>
          <p:nvPr/>
        </p:nvSpPr>
        <p:spPr>
          <a:xfrm>
            <a:off x="5810866" y="1414509"/>
            <a:ext cx="6120579" cy="470560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15000"/>
              </a:lnSpc>
              <a:spcAft>
                <a:spcPts val="1000"/>
              </a:spcAft>
            </a:pPr>
            <a:endParaRPr lang="en-US" dirty="0">
              <a:solidFill>
                <a:srgbClr val="6C263C"/>
              </a:solidFill>
              <a:ea typeface="Calibri"/>
              <a:cs typeface="Arial"/>
            </a:endParaRPr>
          </a:p>
        </p:txBody>
      </p:sp>
      <p:sp>
        <p:nvSpPr>
          <p:cNvPr id="2" name="Rounded Rectangle 1"/>
          <p:cNvSpPr/>
          <p:nvPr/>
        </p:nvSpPr>
        <p:spPr>
          <a:xfrm>
            <a:off x="749508" y="546621"/>
            <a:ext cx="11053286" cy="5497811"/>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كما حذر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Gordan Graham</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من شدة التفاؤل حول قُدرة الإنترنت على التغيير وتطوير المجال العام أو تعزيز الديمقراطية، فإذا كانت شبكة الإنترنت لديها المقدرة على كسر حاجز نشر المعلومات، فإن هذا سيؤدي إلى مزيد من الآراء المنشورة، وبالتالي فإن أي رأى سيضيع بين زحمة الآراء، وسيصعب لأي شخص وقتئذٍ التأثير على العملية الديمقراطية، كما سيؤدي ذلك أيضاً إلى المزيد من إضعاف قُدرة الرأي الفردي على التأثير في عملية صناعة القرار أو صناعة الأحداث السياسية؛ بسبب حالة التزاحم الشديدة بين الآراء الفردية.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وأشار (</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Dahlberg 2001</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لضعف الانعكاسية عبر المجال العام الافتراضي، نظراً لصعوبة معرفة ردود الأفعال في تفاعلات الإنترنت لأنها تُقدم في شكل مكتوب، إضافة إلى أن هناك استثناءات واسعة من قبل بعض منتديات الإنترنت تَنجُم عنها عدم المساواة الاجتماعية، هذا إلى جانب سيطرة بعض الأفراد والجماعات كمياً ونوعياً على الخطاب المقدم عبر ساحات المجال العام الافتراضي.</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2576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0155742" y="-486796"/>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556691" y="873871"/>
            <a:ext cx="10273794" cy="5278127"/>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من خلال ما سبق نجد أن المجال العام يُتيح للأفراد إمكانية الاتصال والتفاعل وتبادل الآراء والمعلومات ومناقشاتها بُناءً على نقد عقلاني مُبرر بأدلة اقناعية عبر ساحات فعلية أو افتراضية، وهنا نجد أن الإنترنت بشكل عام والشبكات الاجتماعية بشكل خاص نجحت في تشكيل مجال عام افتراضي يُمكن المستخدمين من ممارسة ديمقراطية إلكترونية تشجعهم على المشاركة في التداول والحوار الديمقراطي (</a:t>
            </a:r>
            <a:r>
              <a:rPr lang="en-US" sz="2800" dirty="0">
                <a:solidFill>
                  <a:schemeClr val="bg1"/>
                </a:solidFill>
                <a:latin typeface="Times New Roman" panose="02020603050405020304" pitchFamily="18" charset="0"/>
                <a:ea typeface="Calibri" panose="020F0502020204030204" pitchFamily="34" charset="0"/>
                <a:cs typeface="Arial" panose="020B0604020202020204" pitchFamily="34" charset="0"/>
              </a:rPr>
              <a:t>Democratic delebrative</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الذي يتسع للأصوات المختلفة لتبادل المعلومات والأفكار وتُعبر عن وجهة نظرها إزاء القضايا السياسية والعامة، وهذا ما تفترضه نظرية المجال العام .</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854518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908366" y="899652"/>
            <a:ext cx="10894427" cy="5573486"/>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ar-EG" sz="2400" b="1" dirty="0">
                <a:solidFill>
                  <a:schemeClr val="bg1"/>
                </a:solidFill>
                <a:latin typeface="Times New Roman" panose="02020603050405020304" pitchFamily="18" charset="0"/>
                <a:ea typeface="Calibri" panose="020F0502020204030204" pitchFamily="34" charset="0"/>
              </a:rPr>
              <a:t>(2) نظرية ثراء الوسيلة</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Media Richness Theory       </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بلور النظرية الباحث ريتشارد دافت</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Daft.L. </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وروبرت لينجيل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Lengel,H </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في تطبيقاتها عام 1984 في مجال "الاتصال التنظيمي</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وبعدهما تم تجريبها من خلال مئات الدراسات الأجنبية والعربية حيث تعاظم دورها مع التوظيف الجديد للصحافة ووسائل الاتصال الرقمي</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وتصف نظرية ثراء وسائل الإعلام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Media Richness Theory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دراسة معايير الاختيار بين الوسائل الإعلامية التكنولوجية، وفقاً لدرجة ثرائها المعلوماتي، وتوضح أن فعالية الاتصال يعتمد على القدر الذي تستخدم به الوسيلة، وتركز بشكل أكبر على الأشكال التفاعلية للاتصال في اتجاهين بين القائم بالاتصال والجمهور المستقبل للرسالة، وطبقا للنظرية فإن الوسائل الإعلامية التي توفر رجع الصدى تكون أكثر ثراء، فكلما قل الغموض كان الاتصال الفعال أكثر حدوثاً، فثراء المعلومات يقوم بتخفيض درجة الغموض وإيجاد مساحة من المعاني المشتركة باستخدام وسيلة اتصالية معينة.</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44960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1334125" y="937861"/>
            <a:ext cx="10363757" cy="5011625"/>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تنص نظرية ثراء وسائل الإعلام أيضا على أن جميع قنوات الاتصال تملك خصائص معينة تجعلهم أقل أو أكثر ثراء، وأحد أهم أهداف اختيار وسيلة الاتصال هو تقليل غموض الرسالة. فإذا كانت الرسالة غامضة فأنها تكون غير واضحة، وبالتالي أكثر صعوبة على مستقبل الرسالة لفك شفرتها، وبالتالي تزداد الحاجة إلى الإشارات والمعطيات اللازمة لفهمها.</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وتضع نظرية ثراء وسائل الإعلام وسائل الاتصال على مقياس متواصل، يمثل ثراء الوسيلة وقدرتها على توصيل رسالة معقدة بكفاءة على سبيل المثال، رسالة بسيطة معدة لترتيب موعد ومكان لقاء يمكن نقلها من خلال رسالة قصيرة عبر البريد الإلكتروني، بينما رسالة أكثر تفصيلاً عن أداء عمل شخص ما والتوقعات حوله يكون الأفضل نقلها من خلال الاتصال المباشر وجهاً لوجه.</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549051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646331"/>
          </a:xfrm>
          <a:prstGeom prst="rect">
            <a:avLst/>
          </a:prstGeom>
          <a:noFill/>
        </p:spPr>
        <p:txBody>
          <a:bodyPr wrap="square" rtlCol="0">
            <a:spAutoFit/>
          </a:bodyPr>
          <a:lstStyle/>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3" name="Rounded Rectangle 2"/>
          <p:cNvSpPr/>
          <p:nvPr/>
        </p:nvSpPr>
        <p:spPr>
          <a:xfrm flipH="1">
            <a:off x="7105338" y="899652"/>
            <a:ext cx="4697456" cy="5411730"/>
          </a:xfrm>
          <a:prstGeom prst="roundRect">
            <a:avLst/>
          </a:prstGeom>
          <a:solidFill>
            <a:srgbClr val="852F4A">
              <a:alpha val="67843"/>
            </a:srgb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وقد أدى ظهور وسائل الإعلام الجديدة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New Media </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إلى إحداث تغير في مفهوم الثراء، فمميزات الوسيلة اقترنت بقدرتها على توصيل المعلومة ودورها في حمل الرموز الاتصالية، وأسلوب عرضها وتقديمها، وطريقة توصيلها، وثراء الوسيلة أضحى له معايير جديدة تقوم على التطور التقني للوسيلة من جهة، والخدمات التي يقدمها هذا التطور من جهة أخرى.</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3B6B431-9944-4A3D-AC83-063AF80A3E6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9747" y="370896"/>
            <a:ext cx="6337803" cy="6116208"/>
          </a:xfrm>
          <a:prstGeom prst="rect">
            <a:avLst/>
          </a:prstGeom>
        </p:spPr>
      </p:pic>
    </p:spTree>
    <p:extLst>
      <p:ext uri="{BB962C8B-B14F-4D97-AF65-F5344CB8AC3E}">
        <p14:creationId xmlns:p14="http://schemas.microsoft.com/office/powerpoint/2010/main" val="21456918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37064" y="2"/>
            <a:ext cx="115549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600540" y="926361"/>
            <a:ext cx="9627984" cy="5053295"/>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وتفترض هذه </a:t>
            </a:r>
            <a:r>
              <a:rPr lang="ar-EG"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النظرية فرضين </a:t>
            </a: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أساسيين هما: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الفرض الأول:</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أن الوسائل التكنولوجية تمتلك قدراً كبيراً من المعلومات، فضلاً عن تنوع المضمون المقدم من خلالها، وتستطيع هذه الوسائل التغلب على الغموض والشك الذي ينتاب الكثير من الأفراد عند التعرض لها.</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الفرض الثاني:</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هناك أربعة معايير أساس لترتيب ثراء الوسيلة، مرتبة من الأعلى إلى الأقل من حيث درجة الثراء وهي سرعة رد الفعل، وقدرتها على نقل الإشارات المختلفة باستخدام تقنيات تكنولوجية حديثة مثل الوسائط المتعددة، والتركيز الشخصي على الوسيلة، وسرعة رد الفعل، واستخدام اللغة الطبيعية.</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3127" y="67139"/>
            <a:ext cx="1196027" cy="794964"/>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3674" y="154217"/>
            <a:ext cx="989975"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 </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408113" y="-157552"/>
            <a:ext cx="2649477" cy="1166001"/>
          </a:xfrm>
          <a:prstGeom prst="rect">
            <a:avLst/>
          </a:prstGeom>
        </p:spPr>
      </p:pic>
    </p:spTree>
    <p:extLst>
      <p:ext uri="{BB962C8B-B14F-4D97-AF65-F5344CB8AC3E}">
        <p14:creationId xmlns:p14="http://schemas.microsoft.com/office/powerpoint/2010/main" val="5287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34519" y="569627"/>
            <a:ext cx="10820418" cy="573842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SA"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تقوم نظرية ثراء الوسيلة على أربعة معايير ذاتية رئيسية وهي</a:t>
            </a:r>
            <a:r>
              <a:rPr lang="en-US" sz="2400" b="1">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أ. </a:t>
            </a:r>
            <a:r>
              <a:rPr lang="ar-SA"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معيار سرعة رجع الصدى</a:t>
            </a: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Feed Back </a:t>
            </a: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فالوسيلة التي تملك بطبيعتها عملية رجع الصدى مثل الاتصال الشخصي، أو توفره بسرعة مثل المواقع الإلكترونية، أو تتسع بها دائرة المشاركة والتفاعلية، مثل التواصل الاجتماعي التي يكاد يتحول فيها المتلقي إلى مرسل في مواقف عدة.. هذه الوسائل في هذه الحالة تمتلك معياراً هاماً للثراء</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b="1">
                <a:solidFill>
                  <a:srgbClr val="000000"/>
                </a:solidFill>
                <a:latin typeface="Calibri" panose="020F0502020204030204" pitchFamily="34" charset="0"/>
                <a:ea typeface="Calibri" panose="020F0502020204030204" pitchFamily="34" charset="0"/>
                <a:cs typeface="Times New Roman" panose="02020603050405020304" pitchFamily="18" charset="0"/>
              </a:rPr>
              <a:t>ب. تعدد الرموز</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 multiple cues: </a:t>
            </a:r>
            <a:r>
              <a:rPr lang="ar-SA" sz="2400">
                <a:solidFill>
                  <a:srgbClr val="000000"/>
                </a:solidFill>
                <a:latin typeface="Calibri" panose="020F0502020204030204" pitchFamily="34" charset="0"/>
                <a:ea typeface="Calibri" panose="020F0502020204030204" pitchFamily="34" charset="0"/>
                <a:cs typeface="Times New Roman" panose="02020603050405020304" pitchFamily="18" charset="0"/>
              </a:rPr>
              <a:t>فوسيلة مثل الراديو تعتمد على الكلمات المسموعة، ووسيلة مثل التليفزيون تجمع بين الكلمات والصور والألوان والحركة.. المقصود هنا أنه كلما تعددت رموز الوسيلة في حمل المعلومات، كلما ارتفع ثراء الوسيلة</a:t>
            </a:r>
            <a:r>
              <a:rPr lang="en-US" sz="240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271358" y="-2674"/>
            <a:ext cx="2649477" cy="707504"/>
          </a:xfrm>
          <a:prstGeom prst="rect">
            <a:avLst/>
          </a:prstGeom>
        </p:spPr>
      </p:pic>
    </p:spTree>
    <p:extLst>
      <p:ext uri="{BB962C8B-B14F-4D97-AF65-F5344CB8AC3E}">
        <p14:creationId xmlns:p14="http://schemas.microsoft.com/office/powerpoint/2010/main" val="368756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749509"/>
            <a:ext cx="10190893" cy="555854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ج. </a:t>
            </a: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تنوع اللغة</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Language Variety: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اللغة ه</a:t>
            </a:r>
            <a:r>
              <a:rPr lang="ar-EG"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ي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الرمز الأكبر لتعبير الوسيلة عن محتواها الاتصالى، حيث تتنوع اللغة من حيث الكلمات والجمل والتعليقات وبناء الرسالة والحذف والإضافة والإيجاز والإطناب وغيرها من عمليات بناء وتفسير المعاني الذي صار كما قد يقول الباحثون عملية تجعل بناء المعاني والكلمات يساوى بناء الإعلام والمجتمعات.. والمقصود أن قدرة الوسيلة على تنوع اللغة يحدد مستوى الثراء</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د. </a:t>
            </a: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التركيز الشخصي</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Personal Focus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من المتلقي في الوسيلة ومحتواها يُعد من معايير الثراء الهامة. والثراء هنا يقاس بقدرة الوسيلة على الاستحواذ والفهم الشخصي والذهني للمتلقي، وعدد الحواس التي تتعامل بها الوسيلة، فتعاملها مع الآذن فقط أقل ثراء من التي تتعامل مع الأذن والعين وغيرها من خلايا الإحساس البدني والإدراكي، وكذلك الخبرة بين المرسل والمتلقي باعتباره شريكاً في عمليات الاتصال، وحجم معرفة كل طرف بالآخر وتركيزه فيه.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38230" y="-157552"/>
            <a:ext cx="2649477" cy="1166001"/>
          </a:xfrm>
          <a:prstGeom prst="rect">
            <a:avLst/>
          </a:prstGeom>
        </p:spPr>
      </p:pic>
    </p:spTree>
    <p:extLst>
      <p:ext uri="{BB962C8B-B14F-4D97-AF65-F5344CB8AC3E}">
        <p14:creationId xmlns:p14="http://schemas.microsoft.com/office/powerpoint/2010/main" val="3820730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3" y="1035689"/>
            <a:ext cx="10581542"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800"/>
              </a:spcAft>
              <a:buFont typeface="Wingdings" panose="05000000000000000000" pitchFamily="2" charset="2"/>
              <a:buChar char=""/>
            </a:pPr>
            <a:r>
              <a:rPr lang="ar-SA" sz="28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a:t>
            </a: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لثراء والمنصات الإلكترونية:</a:t>
            </a:r>
            <a:endParaRPr lang="en-US" sz="2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u="sng"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الخصائص الإلكترونية، رفعت ثراء الوسيلة وقد ظهر ذلك من خلال </a:t>
            </a:r>
            <a:r>
              <a:rPr lang="ar-EG" sz="2400" u="sng" dirty="0">
                <a:solidFill>
                  <a:srgbClr val="000000"/>
                </a:solidFill>
                <a:latin typeface="Calibri" panose="020F0502020204030204" pitchFamily="34" charset="0"/>
                <a:ea typeface="Calibri" panose="020F0502020204030204" pitchFamily="34" charset="0"/>
                <a:cs typeface="Times New Roman" panose="02020603050405020304" pitchFamily="18" charset="0"/>
              </a:rPr>
              <a:t>عدة </a:t>
            </a:r>
            <a:r>
              <a:rPr lang="ar-SA" sz="2400" u="sng" dirty="0">
                <a:solidFill>
                  <a:srgbClr val="000000"/>
                </a:solidFill>
                <a:latin typeface="Calibri" panose="020F0502020204030204" pitchFamily="34" charset="0"/>
                <a:ea typeface="Calibri" panose="020F0502020204030204" pitchFamily="34" charset="0"/>
                <a:cs typeface="Times New Roman" panose="02020603050405020304" pitchFamily="18" charset="0"/>
              </a:rPr>
              <a:t>خصائص</a:t>
            </a:r>
            <a:r>
              <a:rPr lang="en-US" sz="2400" u="sng"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التواصل الفوري</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المنصات الحديثة قادرة على التراسل الفوري بين عناصر الاتصال خاصة المرسل والمتلقي، والنتيجة العلمية أن إدراك المتلقي الفوري يرفع اعتقاده بثراء الوسيلة وقدرتها على التأثير</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SA" sz="2400" b="1" dirty="0">
                <a:solidFill>
                  <a:srgbClr val="000000"/>
                </a:solidFill>
                <a:latin typeface="Calibri" panose="020F0502020204030204" pitchFamily="34" charset="0"/>
                <a:ea typeface="Calibri" panose="020F0502020204030204" pitchFamily="34" charset="0"/>
                <a:cs typeface="Times New Roman" panose="02020603050405020304" pitchFamily="18" charset="0"/>
              </a:rPr>
              <a:t>قدرة التزامن</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رغم أن الإعلام الجديد يتسم في الأساس باللا تزامن أي عدم حاجة أطراف عملية الاتصال بالتواجد في مكان أو زمان واحد للإرسال والاستقبال، فإن المنصات الرقمية صار من قدراتها الذاتية خصوصية التزامن</a:t>
            </a: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 Asynchronization </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أي تواجد أطراف عملية الاتصال في زمان ومكان واحد، على الأقل في سياق البيئة العامة، فالاتصال هنا يقارب جُل العناصر في جُل القضايا في جُل الأزمنة والأمكنة وبين الأفراد وبين الإنسان ذاته</a:t>
            </a:r>
            <a:r>
              <a:rPr lang="ar-EG"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ar-EG" sz="2800" b="1" dirty="0">
              <a:solidFill>
                <a:srgbClr val="002060"/>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552024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55983" y="524657"/>
            <a:ext cx="11098954" cy="57833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57200" algn="justLow" rtl="1">
              <a:lnSpc>
                <a:spcPct val="150000"/>
              </a:lnSpc>
              <a:spcAft>
                <a:spcPts val="800"/>
              </a:spcAft>
              <a:buFont typeface="Wingdings" panose="05000000000000000000" pitchFamily="2" charset="2"/>
              <a:buChar char="Ø"/>
              <a:tabLst>
                <a:tab pos="1131570" algn="l"/>
              </a:tabLst>
            </a:pPr>
            <a:r>
              <a:rPr lang="ar-EG" sz="2800" b="1" dirty="0">
                <a:solidFill>
                  <a:srgbClr val="002060"/>
                </a:solidFill>
                <a:latin typeface="Calibri" panose="020F0502020204030204" pitchFamily="34" charset="0"/>
                <a:ea typeface="Calibri" panose="020F0502020204030204" pitchFamily="34" charset="0"/>
              </a:rPr>
              <a:t>خاتمة.</a:t>
            </a:r>
            <a:endParaRPr lang="ar-EG" sz="2400" b="1" dirty="0">
              <a:solidFill>
                <a:srgbClr val="002060"/>
              </a:solidFill>
              <a:latin typeface="Calibri" panose="020F0502020204030204" pitchFamily="34" charset="0"/>
              <a:ea typeface="Calibri" panose="020F0502020204030204" pitchFamily="34" charset="0"/>
            </a:endParaRPr>
          </a:p>
          <a:p>
            <a:pPr algn="justLow" rtl="1">
              <a:lnSpc>
                <a:spcPct val="150000"/>
              </a:lnSpc>
              <a:spcAft>
                <a:spcPts val="800"/>
              </a:spcAft>
            </a:pPr>
            <a:r>
              <a:rPr lang="ar-SA" sz="2400" dirty="0">
                <a:solidFill>
                  <a:srgbClr val="002060"/>
                </a:solidFill>
              </a:rPr>
              <a:t>نهاية نظريات الإعلام التقليدي في ظل الدعوة إلى تبني نظريات خاصة بظاهرة الميديا الجديدة ليس بهذه البساطة، فليس من الممكن وضع نهاية للإعلام الجماهيري ونظرياته نتيجة ظهور الإعلام الجديد وتطوره، فلا يمكن النظر إلى وسائط الاتصال ضمن أفق إقصائي (الجديد يقصي القديم)، ولا في إطار تكاملي (الجديد يكمل القديم)، ولا ضمن تطور تنافسي (الجديد ينافس القديم)، فالحدود الفاصلة بين الجديد والقديم في عالم الاتصال اليوم تسير نحو الإمحاء، وسيكون المستقبل لوسائط الاتصال الهجينة التي تجمع أنماط الاتصال المختلفة، (المكتوبة، والسمعية)، و(السمعية، البصرية)، مستفيدة من القديم المدغم في الجديد</a:t>
            </a:r>
            <a:r>
              <a:rPr lang="ar-EG" sz="2400" dirty="0">
                <a:solidFill>
                  <a:srgbClr val="002060"/>
                </a:solidFill>
              </a:rPr>
              <a:t>،</a:t>
            </a:r>
            <a:r>
              <a:rPr lang="ar-SA" sz="24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وعليه قد يحدث تكامل بين نظريات الإعلام التقليدية والحديثة؛ نتيجة النظر إلى الإنترنت كداعم جديد لا كوسيلة جديدة تجلب أشكالاً استهلاكية مختلفة للنمط المعلوماتي وتختلف عن الأشكال التقليدية، وتعطي قدراً أكبر من الاختيار أمام مستخدميها إزاء خدمات أكثر شخصية وفردية، وتضع في الاعتبار تفرد المستهلك واختلاف تفضيلاته</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300563"/>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28616" y="6663"/>
            <a:ext cx="2258150" cy="698167"/>
          </a:xfrm>
          <a:prstGeom prst="rect">
            <a:avLst/>
          </a:prstGeom>
        </p:spPr>
      </p:pic>
    </p:spTree>
    <p:extLst>
      <p:ext uri="{BB962C8B-B14F-4D97-AF65-F5344CB8AC3E}">
        <p14:creationId xmlns:p14="http://schemas.microsoft.com/office/powerpoint/2010/main" val="1193772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032357"/>
            <a:ext cx="10190893" cy="5275691"/>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Low" rtl="1">
              <a:lnSpc>
                <a:spcPct val="107000"/>
              </a:lnSpc>
              <a:spcAft>
                <a:spcPts val="800"/>
              </a:spcAft>
              <a:buFont typeface="Wingdings" panose="05000000000000000000" pitchFamily="2" charset="2"/>
              <a:buChar char="Ø"/>
            </a:pPr>
            <a:r>
              <a:rPr lang="ar-EG" sz="2800" b="1" dirty="0">
                <a:solidFill>
                  <a:srgbClr val="6C263C"/>
                </a:solidFill>
                <a:latin typeface="Calibri" panose="020F0502020204030204" pitchFamily="34" charset="0"/>
                <a:ea typeface="Calibri" panose="020F0502020204030204" pitchFamily="34" charset="0"/>
                <a:cs typeface="Times New Roman" panose="02020603050405020304" pitchFamily="18" charset="0"/>
              </a:rPr>
              <a:t>قائمة المصادر والمراجع :</a:t>
            </a:r>
          </a:p>
          <a:p>
            <a:pPr marL="342900" indent="-342900" algn="r" rtl="1">
              <a:lnSpc>
                <a:spcPct val="150000"/>
              </a:lnSpc>
              <a:buFontTx/>
              <a:buChar char="-"/>
            </a:pPr>
            <a:r>
              <a:rPr lang="ar-SA" sz="2400" dirty="0">
                <a:solidFill>
                  <a:srgbClr val="002060"/>
                </a:solidFill>
                <a:cs typeface="+mj-cs"/>
              </a:rPr>
              <a:t>رضا عكاشه، </a:t>
            </a:r>
            <a:r>
              <a:rPr lang="ar-SA" sz="2400" b="1" dirty="0">
                <a:solidFill>
                  <a:srgbClr val="002060"/>
                </a:solidFill>
                <a:cs typeface="+mj-cs"/>
              </a:rPr>
              <a:t>تأثيرات الإعلام " نظريات ونماذج الاتصال ف</a:t>
            </a:r>
            <a:r>
              <a:rPr lang="ar-EG" sz="2400" b="1" dirty="0">
                <a:solidFill>
                  <a:srgbClr val="002060"/>
                </a:solidFill>
                <a:cs typeface="+mj-cs"/>
              </a:rPr>
              <a:t>ي</a:t>
            </a:r>
            <a:r>
              <a:rPr lang="ar-SA" sz="2400" b="1" dirty="0">
                <a:solidFill>
                  <a:srgbClr val="002060"/>
                </a:solidFill>
                <a:cs typeface="+mj-cs"/>
              </a:rPr>
              <a:t> مجال المنصات الرقمية</a:t>
            </a:r>
            <a:r>
              <a:rPr lang="ar-SA" sz="2400" dirty="0">
                <a:solidFill>
                  <a:srgbClr val="002060"/>
                </a:solidFill>
                <a:cs typeface="+mj-cs"/>
              </a:rPr>
              <a:t>"، ط4، يناير 2020.</a:t>
            </a:r>
            <a:endParaRPr lang="ar-EG" sz="2400" dirty="0">
              <a:solidFill>
                <a:srgbClr val="002060"/>
              </a:solidFill>
              <a:cs typeface="+mj-cs"/>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هاجر حلمي حبيش، تطبيقات الصحف بالهواتف الذكية وعلاقتها بمستوى معرفة المراهقين بالأحداث الجارية (دراسة ميدانية على عينة من طلاب المرحلة الثانوية)،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المجلة العلمية لكلية التربية النوعية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العدد الثامن عشر إبريل 2019، ج2</a:t>
            </a:r>
          </a:p>
          <a:p>
            <a:pPr marL="342900" lvl="0" indent="-342900" algn="justLow" rtl="1">
              <a:lnSpc>
                <a:spcPct val="150000"/>
              </a:lnSpc>
              <a:spcAft>
                <a:spcPts val="800"/>
              </a:spcAft>
              <a:buFont typeface="Times New Roman" panose="02020603050405020304" pitchFamily="18" charset="0"/>
              <a:buChar char="-"/>
            </a:pPr>
            <a:r>
              <a:rPr lang="ar-EG" sz="2400" b="1" dirty="0">
                <a:solidFill>
                  <a:srgbClr val="002060"/>
                </a:solidFill>
                <a:latin typeface="Calibri" panose="020F0502020204030204" pitchFamily="34" charset="0"/>
                <a:cs typeface="Times New Roman" panose="02020603050405020304" pitchFamily="18" charset="0"/>
              </a:rPr>
              <a:t>أماني المهدي، </a:t>
            </a:r>
            <a:r>
              <a:rPr lang="ar-EG" sz="2400" dirty="0">
                <a:solidFill>
                  <a:srgbClr val="002060"/>
                </a:solidFill>
                <a:latin typeface="Calibri" panose="020F0502020204030204" pitchFamily="34" charset="0"/>
                <a:cs typeface="Times New Roman" panose="02020603050405020304" pitchFamily="18" charset="0"/>
              </a:rPr>
              <a:t>المجال العام من الواقع الفعلي إلى العالم الافتراضي: معايير التشكل والمعوقات</a:t>
            </a:r>
            <a:r>
              <a:rPr lang="ar-EG" sz="2400" b="1" dirty="0">
                <a:solidFill>
                  <a:srgbClr val="002060"/>
                </a:solidFill>
                <a:latin typeface="Calibri" panose="020F0502020204030204" pitchFamily="34" charset="0"/>
                <a:cs typeface="Times New Roman" panose="02020603050405020304" pitchFamily="18" charset="0"/>
              </a:rPr>
              <a:t>، المركز الديمقراطي العربي، </a:t>
            </a:r>
            <a:r>
              <a:rPr lang="ar-EG" sz="2400" dirty="0">
                <a:solidFill>
                  <a:srgbClr val="002060"/>
                </a:solidFill>
                <a:latin typeface="Calibri" panose="020F0502020204030204" pitchFamily="34" charset="0"/>
                <a:cs typeface="Times New Roman" panose="02020603050405020304" pitchFamily="18" charset="0"/>
              </a:rPr>
              <a:t>2018</a:t>
            </a:r>
            <a:endParaRPr lang="ar-EG" sz="2400" b="1" dirty="0">
              <a:solidFill>
                <a:srgbClr val="002060"/>
              </a:solidFill>
              <a:latin typeface="Calibri" panose="020F0502020204030204" pitchFamily="34" charset="0"/>
              <a:ea typeface="Calibri" panose="020F0502020204030204" pitchFamily="34" charset="0"/>
              <a:cs typeface="+mj-cs"/>
            </a:endParaRPr>
          </a:p>
          <a:p>
            <a:pPr marL="342900" lvl="0" indent="-342900" algn="justLow" rtl="1">
              <a:lnSpc>
                <a:spcPct val="115000"/>
              </a:lnSpc>
              <a:buFontTx/>
              <a:buChar char="-"/>
            </a:pPr>
            <a:endParaRPr lang="en-US" sz="2000" dirty="0">
              <a:solidFill>
                <a:srgbClr val="B64065"/>
              </a:solidFill>
              <a:latin typeface="Calibri" panose="020F0502020204030204" pitchFamily="34" charset="0"/>
              <a:ea typeface="Calibri" panose="020F050202020403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71165" y="146971"/>
            <a:ext cx="1404457" cy="861478"/>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5983" y="235721"/>
            <a:ext cx="1034822" cy="707886"/>
          </a:xfrm>
          <a:prstGeom prst="rect">
            <a:avLst/>
          </a:prstGeom>
          <a:noFill/>
        </p:spPr>
        <p:txBody>
          <a:bodyPr wrap="square" rtlCol="0">
            <a:spAutoFit/>
          </a:bodyPr>
          <a:lstStyle/>
          <a:p>
            <a:pPr algn="ctr"/>
            <a:r>
              <a:rPr lang="ar-EG" sz="2000" b="1" dirty="0">
                <a:solidFill>
                  <a:prstClr val="white"/>
                </a:solidFill>
                <a:latin typeface="Tajawal Medium" panose="00000600000000000000" pitchFamily="2" charset="-78"/>
              </a:rPr>
              <a:t>المحاضرة التاسعة</a:t>
            </a:r>
            <a:endParaRPr lang="en-US" sz="2000" b="1" dirty="0">
              <a:solidFill>
                <a:prstClr val="white"/>
              </a:solidFill>
              <a:latin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337289" y="6663"/>
            <a:ext cx="2649477" cy="1166001"/>
          </a:xfrm>
          <a:prstGeom prst="rect">
            <a:avLst/>
          </a:prstGeom>
        </p:spPr>
      </p:pic>
    </p:spTree>
    <p:extLst>
      <p:ext uri="{BB962C8B-B14F-4D97-AF65-F5344CB8AC3E}">
        <p14:creationId xmlns:p14="http://schemas.microsoft.com/office/powerpoint/2010/main" val="194507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4057575" y="5486592"/>
            <a:ext cx="4524565" cy="923330"/>
          </a:xfrm>
          <a:prstGeom prst="rect">
            <a:avLst/>
          </a:prstGeom>
          <a:noFill/>
        </p:spPr>
        <p:txBody>
          <a:bodyPr wrap="square" rtlCol="0">
            <a:spAutoFit/>
          </a:bodyPr>
          <a:lstStyle/>
          <a:p>
            <a:r>
              <a:rPr lang="en-US" sz="5400" b="1" dirty="0">
                <a:solidFill>
                  <a:schemeClr val="bg1"/>
                </a:solidFill>
                <a:latin typeface="Shonar Bangla" panose="020B0502040204020203" pitchFamily="34" charset="0"/>
                <a:cs typeface="Shonar Bangla" panose="020B0502040204020203" pitchFamily="34"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6149" y="30371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2315</TotalTime>
  <Words>4199</Words>
  <Application>Microsoft Office PowerPoint</Application>
  <PresentationFormat>Widescreen</PresentationFormat>
  <Paragraphs>163</Paragraphs>
  <Slides>41</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Arial</vt:lpstr>
      <vt:lpstr>Calibri</vt:lpstr>
      <vt:lpstr>Calibri Light</vt:lpstr>
      <vt:lpstr>Shonar Bangla</vt:lpstr>
      <vt:lpstr>Simplified Arabic</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170</cp:revision>
  <dcterms:created xsi:type="dcterms:W3CDTF">2023-04-29T09:08:23Z</dcterms:created>
  <dcterms:modified xsi:type="dcterms:W3CDTF">2023-08-06T16:19:16Z</dcterms:modified>
</cp:coreProperties>
</file>