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521" r:id="rId3"/>
    <p:sldId id="313" r:id="rId4"/>
    <p:sldId id="570" r:id="rId5"/>
    <p:sldId id="571" r:id="rId6"/>
    <p:sldId id="491" r:id="rId7"/>
    <p:sldId id="529" r:id="rId8"/>
    <p:sldId id="492" r:id="rId9"/>
    <p:sldId id="574" r:id="rId10"/>
    <p:sldId id="490" r:id="rId11"/>
    <p:sldId id="575" r:id="rId12"/>
    <p:sldId id="493" r:id="rId13"/>
    <p:sldId id="531" r:id="rId14"/>
    <p:sldId id="495" r:id="rId15"/>
    <p:sldId id="554" r:id="rId16"/>
    <p:sldId id="532" r:id="rId17"/>
    <p:sldId id="496" r:id="rId18"/>
    <p:sldId id="555" r:id="rId19"/>
    <p:sldId id="556" r:id="rId20"/>
    <p:sldId id="535" r:id="rId21"/>
    <p:sldId id="557" r:id="rId22"/>
    <p:sldId id="558" r:id="rId23"/>
    <p:sldId id="559" r:id="rId24"/>
    <p:sldId id="536" r:id="rId25"/>
    <p:sldId id="560" r:id="rId26"/>
    <p:sldId id="561" r:id="rId27"/>
    <p:sldId id="562" r:id="rId28"/>
    <p:sldId id="563" r:id="rId29"/>
    <p:sldId id="564" r:id="rId30"/>
    <p:sldId id="551" r:id="rId31"/>
    <p:sldId id="552" r:id="rId32"/>
    <p:sldId id="553" r:id="rId33"/>
    <p:sldId id="256" r:id="rId34"/>
    <p:sldId id="567" r:id="rId35"/>
    <p:sldId id="481" r:id="rId36"/>
    <p:sldId id="522" r:id="rId37"/>
    <p:sldId id="483" r:id="rId38"/>
    <p:sldId id="484" r:id="rId39"/>
    <p:sldId id="485" r:id="rId40"/>
    <p:sldId id="568" r:id="rId41"/>
    <p:sldId id="569" r:id="rId42"/>
    <p:sldId id="573" r:id="rId43"/>
    <p:sldId id="572"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570"/>
            <p14:sldId id="571"/>
            <p14:sldId id="491"/>
            <p14:sldId id="529"/>
            <p14:sldId id="492"/>
            <p14:sldId id="574"/>
            <p14:sldId id="490"/>
            <p14:sldId id="575"/>
            <p14:sldId id="493"/>
            <p14:sldId id="531"/>
            <p14:sldId id="495"/>
            <p14:sldId id="554"/>
            <p14:sldId id="532"/>
            <p14:sldId id="496"/>
            <p14:sldId id="555"/>
            <p14:sldId id="556"/>
            <p14:sldId id="535"/>
            <p14:sldId id="557"/>
            <p14:sldId id="558"/>
            <p14:sldId id="559"/>
            <p14:sldId id="536"/>
            <p14:sldId id="560"/>
            <p14:sldId id="561"/>
            <p14:sldId id="562"/>
            <p14:sldId id="563"/>
            <p14:sldId id="564"/>
            <p14:sldId id="551"/>
            <p14:sldId id="552"/>
            <p14:sldId id="553"/>
            <p14:sldId id="256"/>
            <p14:sldId id="567"/>
            <p14:sldId id="481"/>
            <p14:sldId id="522"/>
            <p14:sldId id="483"/>
            <p14:sldId id="484"/>
            <p14:sldId id="485"/>
            <p14:sldId id="568"/>
            <p14:sldId id="569"/>
            <p14:sldId id="573"/>
            <p14:sldId id="5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84" autoAdjust="0"/>
    <p:restoredTop sz="93731" autoAdjust="0"/>
  </p:normalViewPr>
  <p:slideViewPr>
    <p:cSldViewPr snapToGrid="0">
      <p:cViewPr>
        <p:scale>
          <a:sx n="66" d="100"/>
          <a:sy n="66" d="100"/>
        </p:scale>
        <p:origin x="42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06072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38632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8/8/2023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2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8</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Venture Teams And </a:t>
            </a:r>
            <a:r>
              <a:rPr lang="en-US" dirty="0" err="1"/>
              <a:t>Intrapreneurs</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85474" y="2312207"/>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Corporate venturing</a:t>
            </a:r>
          </a:p>
          <a:p>
            <a:pPr marL="742950" lvl="1" indent="-285750">
              <a:buFont typeface="Arial" panose="020B0604020202020204" pitchFamily="34" charset="0"/>
              <a:buChar char="•"/>
            </a:pPr>
            <a:r>
              <a:rPr lang="en-US" dirty="0" err="1"/>
              <a:t>Intrapreneurs</a:t>
            </a:r>
            <a:endParaRPr lang="en-US" dirty="0"/>
          </a:p>
          <a:p>
            <a:pPr marL="742950" lvl="1" indent="-285750">
              <a:buFont typeface="Arial" panose="020B0604020202020204" pitchFamily="34" charset="0"/>
              <a:buChar char="•"/>
            </a:pPr>
            <a:r>
              <a:rPr lang="en-US" dirty="0"/>
              <a:t>Facilitating </a:t>
            </a:r>
            <a:r>
              <a:rPr lang="en-US" dirty="0" err="1"/>
              <a:t>intrapreneurship</a:t>
            </a:r>
            <a:endParaRPr lang="en-US" dirty="0"/>
          </a:p>
          <a:p>
            <a:pPr marL="742950" lvl="1" indent="-285750">
              <a:buFont typeface="Arial" panose="020B0604020202020204" pitchFamily="34" charset="0"/>
              <a:buChar char="•"/>
            </a:pPr>
            <a:r>
              <a:rPr lang="en-US" dirty="0"/>
              <a:t>Handling internal politics</a:t>
            </a:r>
          </a:p>
          <a:p>
            <a:pPr marL="742950" lvl="1" indent="-285750">
              <a:buFont typeface="Arial" panose="020B0604020202020204" pitchFamily="34" charset="0"/>
              <a:buChar char="•"/>
            </a:pPr>
            <a:r>
              <a:rPr lang="en-US" dirty="0"/>
              <a:t>Selecting a venture team</a:t>
            </a:r>
          </a:p>
          <a:p>
            <a:pPr marL="742950" lvl="1" indent="-285750">
              <a:buFont typeface="Arial" panose="020B0604020202020204" pitchFamily="34" charset="0"/>
              <a:buChar char="•"/>
            </a:pPr>
            <a:r>
              <a:rPr lang="en-US" dirty="0" smtClean="0"/>
              <a:t>Innovation </a:t>
            </a:r>
            <a:r>
              <a:rPr lang="en-US" dirty="0"/>
              <a:t>departments or functions</a:t>
            </a:r>
          </a:p>
          <a:p>
            <a:pPr marL="742950" lvl="1" indent="-285750">
              <a:buFont typeface="Arial" panose="020B0604020202020204" pitchFamily="34" charset="0"/>
              <a:buChar char="•"/>
            </a:pPr>
            <a:r>
              <a:rPr lang="en-US" dirty="0"/>
              <a:t>Innovation units or divisions</a:t>
            </a:r>
          </a:p>
          <a:p>
            <a:pPr marL="742950" lvl="1" indent="-285750">
              <a:buFont typeface="Arial" panose="020B0604020202020204" pitchFamily="34" charset="0"/>
              <a:buChar char="•"/>
            </a:pPr>
            <a:r>
              <a:rPr lang="en-US" dirty="0" smtClean="0"/>
              <a:t>Strategic </a:t>
            </a:r>
            <a:r>
              <a:rPr lang="en-US" dirty="0"/>
              <a:t>'fit'</a:t>
            </a:r>
          </a:p>
          <a:p>
            <a:pPr marL="742950" lvl="1" indent="-285750">
              <a:buFont typeface="Arial" panose="020B0604020202020204" pitchFamily="34" charset="0"/>
              <a:buChar char="•"/>
            </a:pPr>
            <a:r>
              <a:rPr lang="en-US" dirty="0"/>
              <a:t>Deciding what to do with new ventures</a:t>
            </a: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045090" y="6011279"/>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24606" y="2126711"/>
            <a:ext cx="8867393" cy="4647426"/>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a:t>Understand and explain the role of the </a:t>
            </a:r>
            <a:r>
              <a:rPr lang="en-US" sz="2000" dirty="0" err="1"/>
              <a:t>intrapreneur</a:t>
            </a:r>
            <a:r>
              <a:rPr lang="en-US" sz="2000" dirty="0"/>
              <a:t> and venture teams in larger firms and how they might be encouraged and facilitated</a:t>
            </a:r>
          </a:p>
          <a:p>
            <a:pPr marL="342900" indent="-342900">
              <a:spcBef>
                <a:spcPct val="0"/>
              </a:spcBef>
              <a:buFont typeface="Arial" panose="020B0604020202020204" pitchFamily="34" charset="0"/>
              <a:buChar char="•"/>
              <a:tabLst>
                <a:tab pos="435610" algn="l"/>
                <a:tab pos="4808855" algn="r"/>
              </a:tabLst>
            </a:pPr>
            <a:r>
              <a:rPr lang="en-US" sz="2000" dirty="0"/>
              <a:t>Understand and explain the character trials of </a:t>
            </a:r>
            <a:r>
              <a:rPr lang="en-US" sz="2000" dirty="0" err="1"/>
              <a:t>intrapreneurs</a:t>
            </a:r>
            <a:r>
              <a:rPr lang="en-US" sz="2000" dirty="0"/>
              <a:t> and how they might be developed</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basis on which to select a venture </a:t>
            </a:r>
            <a:r>
              <a:rPr lang="en-US" sz="2000" dirty="0" smtClean="0"/>
              <a:t>team Critically </a:t>
            </a:r>
            <a:r>
              <a:rPr lang="en-US" sz="2000" dirty="0"/>
              <a:t>assess your own preferred team role;</a:t>
            </a:r>
          </a:p>
          <a:p>
            <a:pPr marL="342900" indent="-342900">
              <a:spcBef>
                <a:spcPct val="0"/>
              </a:spcBef>
              <a:buFont typeface="Arial" panose="020B0604020202020204" pitchFamily="34" charset="0"/>
              <a:buChar char="•"/>
              <a:tabLst>
                <a:tab pos="435610" algn="l"/>
                <a:tab pos="4808855" algn="r"/>
              </a:tabLst>
            </a:pPr>
            <a:r>
              <a:rPr lang="en-US" sz="2000" dirty="0"/>
              <a:t>Understand and explain how teams develop;</a:t>
            </a:r>
          </a:p>
          <a:p>
            <a:pPr marL="342900" indent="-342900">
              <a:spcBef>
                <a:spcPct val="0"/>
              </a:spcBef>
              <a:buFont typeface="Arial" panose="020B0604020202020204" pitchFamily="34" charset="0"/>
              <a:buChar char="•"/>
              <a:tabLst>
                <a:tab pos="435610" algn="l"/>
                <a:tab pos="4808855" algn="r"/>
              </a:tabLst>
            </a:pPr>
            <a:r>
              <a:rPr lang="en-US" sz="2000" dirty="0"/>
              <a:t>Critically analyze the role of innovation departments, innovation units, and corporate accelerators and incubators;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501182" y="61501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Product/ Market Development</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85474" y="2312207"/>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Product/market  expansion</a:t>
            </a:r>
          </a:p>
          <a:p>
            <a:pPr marL="742950" lvl="1" indent="-285750">
              <a:buFont typeface="Arial" panose="020B0604020202020204" pitchFamily="34" charset="0"/>
              <a:buChar char="•"/>
            </a:pPr>
            <a:r>
              <a:rPr lang="en-US" dirty="0"/>
              <a:t>Diffusion of innovation </a:t>
            </a:r>
          </a:p>
          <a:p>
            <a:pPr marL="742950" lvl="1" indent="-285750">
              <a:buFont typeface="Arial" panose="020B0604020202020204" pitchFamily="34" charset="0"/>
              <a:buChar char="•"/>
            </a:pPr>
            <a:r>
              <a:rPr lang="en-US" dirty="0"/>
              <a:t>Developing existing products and markets</a:t>
            </a:r>
          </a:p>
          <a:p>
            <a:pPr marL="742950" lvl="1" indent="-285750">
              <a:buFont typeface="Arial" panose="020B0604020202020204" pitchFamily="34" charset="0"/>
              <a:buChar char="•"/>
            </a:pPr>
            <a:r>
              <a:rPr lang="en-US" dirty="0"/>
              <a:t>Finding new markets</a:t>
            </a:r>
          </a:p>
          <a:p>
            <a:pPr marL="742950" lvl="1" indent="-285750">
              <a:buFont typeface="Arial" panose="020B0604020202020204" pitchFamily="34" charset="0"/>
              <a:buChar char="•"/>
            </a:pPr>
            <a:r>
              <a:rPr lang="en-US" dirty="0"/>
              <a:t>Diversification</a:t>
            </a:r>
          </a:p>
          <a:p>
            <a:pPr marL="742950" lvl="1" indent="-285750">
              <a:buFont typeface="Arial" panose="020B0604020202020204" pitchFamily="34" charset="0"/>
              <a:buChar char="•"/>
            </a:pPr>
            <a:r>
              <a:rPr lang="en-US" dirty="0"/>
              <a:t>External corporate venturing</a:t>
            </a:r>
          </a:p>
          <a:p>
            <a:pPr marL="742950" lvl="1" indent="-285750">
              <a:buFont typeface="Arial" panose="020B0604020202020204" pitchFamily="34" charset="0"/>
              <a:buChar char="•"/>
            </a:pPr>
            <a:r>
              <a:rPr lang="en-US" dirty="0"/>
              <a:t>Acquisitions and industry life-cycles</a:t>
            </a:r>
          </a:p>
          <a:p>
            <a:pPr marL="742950" lvl="1" indent="-285750">
              <a:buFont typeface="Arial" panose="020B0604020202020204" pitchFamily="34" charset="0"/>
              <a:buChar char="•"/>
            </a:pPr>
            <a:r>
              <a:rPr lang="en-US" dirty="0"/>
              <a:t>Reasons for corporate acquisitions</a:t>
            </a:r>
          </a:p>
          <a:p>
            <a:pPr marL="742950" lvl="1" indent="-285750">
              <a:buFont typeface="Arial" panose="020B0604020202020204" pitchFamily="34" charset="0"/>
              <a:buChar char="•"/>
            </a:pPr>
            <a:r>
              <a:rPr lang="en-US" dirty="0"/>
              <a:t>Risk and corporate venturing</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045090" y="6011279"/>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14788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285028" y="2219799"/>
            <a:ext cx="8867393" cy="4370427"/>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a:t>Understand and explain how internal and external corporate venturing impacts on product/ market development and how risk might be mitigated through continuous, incremental diversification</a:t>
            </a:r>
          </a:p>
          <a:p>
            <a:pPr marL="342900" indent="-342900">
              <a:spcBef>
                <a:spcPct val="0"/>
              </a:spcBef>
              <a:buFont typeface="Arial" panose="020B0604020202020204" pitchFamily="34" charset="0"/>
              <a:buChar char="•"/>
              <a:tabLst>
                <a:tab pos="435610" algn="l"/>
                <a:tab pos="4808855" algn="r"/>
              </a:tabLst>
            </a:pPr>
            <a:r>
              <a:rPr lang="en-US" sz="2000" dirty="0"/>
              <a:t>Critically analyze the role of corporate acquisitions in the context of innovation and product/ market development</a:t>
            </a:r>
          </a:p>
          <a:p>
            <a:pPr marL="342900" indent="-342900">
              <a:spcBef>
                <a:spcPct val="0"/>
              </a:spcBef>
              <a:buFont typeface="Arial" panose="020B0604020202020204" pitchFamily="34" charset="0"/>
              <a:buChar char="•"/>
              <a:tabLst>
                <a:tab pos="435610" algn="l"/>
                <a:tab pos="4808855" algn="r"/>
              </a:tabLst>
            </a:pPr>
            <a:r>
              <a:rPr lang="en-US" sz="2000" dirty="0"/>
              <a:t>Understand and explain why some corporate acquisitions succeed and others fail</a:t>
            </a:r>
          </a:p>
          <a:p>
            <a:pPr marL="342900" indent="-342900">
              <a:spcBef>
                <a:spcPct val="0"/>
              </a:spcBef>
              <a:buFont typeface="Arial" panose="020B0604020202020204" pitchFamily="34" charset="0"/>
              <a:buChar char="•"/>
              <a:tabLst>
                <a:tab pos="435610" algn="l"/>
                <a:tab pos="4808855" algn="r"/>
              </a:tabLst>
            </a:pPr>
            <a:r>
              <a:rPr lang="en-US" sz="2000" dirty="0"/>
              <a:t>Understand and explain how diversification is central to the process of corporate evolution can how it can add shareholder value</a:t>
            </a:r>
          </a:p>
          <a:p>
            <a:pPr marL="342900" indent="-342900">
              <a:spcBef>
                <a:spcPct val="0"/>
              </a:spcBef>
              <a:buFont typeface="Arial" panose="020B0604020202020204" pitchFamily="34" charset="0"/>
              <a:buChar char="•"/>
              <a:tabLst>
                <a:tab pos="435610" algn="l"/>
                <a:tab pos="4808855" algn="r"/>
              </a:tabLst>
            </a:pPr>
            <a:r>
              <a:rPr lang="en-US" sz="2000" dirty="0"/>
              <a:t>Use Porter's Five Forces analysis to assess the competitiveness of an </a:t>
            </a:r>
            <a:r>
              <a:rPr lang="en-US" sz="2000" dirty="0" smtClean="0"/>
              <a:t>industry</a:t>
            </a:r>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501182" y="61501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12230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08159" y="1527053"/>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02084" y="1669983"/>
            <a:ext cx="627558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Corporate ventures can be viewed simply as a series of tools or techniques that can help bring about entrepreneurial outcomes.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They help generate and maintain strategic renewal. Some of these tools and techniques relate to how the organization structures and manages itself internally (called internal corporate venturing) whilst others relate to how it struc­tures itself externally (called external corporate venturing</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An entrepreneurial architec­ture encourages and facilitates the development and use of these tools and techniques.</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77665" y="2072441"/>
            <a:ext cx="3024278" cy="3426083"/>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63147"/>
            <a:ext cx="9345750" cy="449925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493597"/>
            <a:ext cx="8773300" cy="4524315"/>
          </a:xfrm>
          <a:prstGeom prst="rect">
            <a:avLst/>
          </a:prstGeom>
          <a:noFill/>
        </p:spPr>
        <p:txBody>
          <a:bodyPr wrap="square" rtlCol="0">
            <a:spAutoFit/>
          </a:bodyPr>
          <a:lstStyle/>
          <a:p>
            <a:pPr marL="0" lvl="1" algn="ctr"/>
            <a:r>
              <a:rPr lang="en-US" u="sng" dirty="0">
                <a:solidFill>
                  <a:srgbClr val="C00000"/>
                </a:solidFill>
              </a:rPr>
              <a:t>Internal corporate venturing </a:t>
            </a:r>
            <a:endParaRPr lang="en-US" u="sng" dirty="0" smtClean="0">
              <a:solidFill>
                <a:srgbClr val="C00000"/>
              </a:solidFill>
            </a:endParaRPr>
          </a:p>
          <a:p>
            <a:pPr marL="342900" lvl="1" indent="-342900" algn="ctr">
              <a:buFont typeface="Arial" panose="020B0604020202020204" pitchFamily="34" charset="0"/>
              <a:buChar char="•"/>
            </a:pPr>
            <a:endParaRPr lang="en-US" b="1" u="sng" dirty="0">
              <a:solidFill>
                <a:srgbClr val="FF0000"/>
              </a:solidFill>
            </a:endParaRPr>
          </a:p>
          <a:p>
            <a:pPr marL="342900" lvl="1" indent="-342900" algn="just">
              <a:buFont typeface="Arial" panose="020B0604020202020204" pitchFamily="34" charset="0"/>
              <a:buChar char="•"/>
            </a:pPr>
            <a:r>
              <a:rPr lang="en-US" dirty="0" smtClean="0"/>
              <a:t> </a:t>
            </a:r>
            <a:r>
              <a:rPr lang="en-US" dirty="0"/>
              <a:t>concerned with </a:t>
            </a:r>
            <a:r>
              <a:rPr lang="en-US" dirty="0">
                <a:solidFill>
                  <a:srgbClr val="FF0000"/>
                </a:solidFill>
              </a:rPr>
              <a:t>how the organization encourages and manages innovative</a:t>
            </a:r>
            <a:r>
              <a:rPr lang="en-US" dirty="0"/>
              <a:t>, entrepreneurial projects - how it encourages new businesses to develop internally whilst </a:t>
            </a:r>
            <a:r>
              <a:rPr lang="en-US" dirty="0">
                <a:solidFill>
                  <a:srgbClr val="FF0000"/>
                </a:solidFill>
              </a:rPr>
              <a:t>aligning them to the company's existing </a:t>
            </a:r>
            <a:r>
              <a:rPr lang="en-US" dirty="0" smtClean="0">
                <a:solidFill>
                  <a:srgbClr val="FF0000"/>
                </a:solidFill>
              </a:rPr>
              <a:t>activities</a:t>
            </a:r>
            <a:r>
              <a:rPr lang="en-US" dirty="0" smtClean="0"/>
              <a:t>.</a:t>
            </a:r>
          </a:p>
          <a:p>
            <a:pPr marL="342900" lvl="1" indent="-342900" algn="just">
              <a:buFont typeface="Arial" panose="020B0604020202020204" pitchFamily="34" charset="0"/>
              <a:buChar char="•"/>
            </a:pPr>
            <a:endParaRPr lang="en-US" dirty="0"/>
          </a:p>
          <a:p>
            <a:pPr marL="342900" lvl="1" indent="-342900" algn="just">
              <a:buFont typeface="Arial" panose="020B0604020202020204" pitchFamily="34" charset="0"/>
              <a:buChar char="•"/>
            </a:pPr>
            <a:r>
              <a:rPr lang="en-US" dirty="0">
                <a:solidFill>
                  <a:srgbClr val="FF0000"/>
                </a:solidFill>
              </a:rPr>
              <a:t>Internal corporate venturing might be undertaken by an individual -who is known as an </a:t>
            </a:r>
            <a:r>
              <a:rPr lang="en-US" dirty="0" err="1">
                <a:solidFill>
                  <a:srgbClr val="FF0000"/>
                </a:solidFill>
              </a:rPr>
              <a:t>intrapreneur</a:t>
            </a:r>
            <a:r>
              <a:rPr lang="en-US" dirty="0" smtClean="0"/>
              <a:t>.</a:t>
            </a:r>
          </a:p>
          <a:p>
            <a:pPr marL="342900" lvl="1" indent="-342900" algn="just">
              <a:buFont typeface="Arial" panose="020B0604020202020204" pitchFamily="34" charset="0"/>
              <a:buChar char="•"/>
            </a:pPr>
            <a:endParaRPr lang="en-US" dirty="0"/>
          </a:p>
          <a:p>
            <a:pPr marL="342900" lvl="1" indent="-342900" algn="just">
              <a:buFont typeface="Arial" panose="020B0604020202020204" pitchFamily="34" charset="0"/>
              <a:buChar char="•"/>
            </a:pPr>
            <a:r>
              <a:rPr lang="en-US" dirty="0"/>
              <a:t>More often it is now undertaken by a team, often called </a:t>
            </a:r>
            <a:r>
              <a:rPr lang="en-US" dirty="0">
                <a:solidFill>
                  <a:srgbClr val="FF0000"/>
                </a:solidFill>
              </a:rPr>
              <a:t>a venture team</a:t>
            </a:r>
            <a:r>
              <a:rPr lang="en-US" dirty="0"/>
              <a:t>. One reason for this, particularly in tech firms, is </a:t>
            </a:r>
            <a:r>
              <a:rPr lang="en-US" dirty="0">
                <a:solidFill>
                  <a:srgbClr val="FF0000"/>
                </a:solidFill>
              </a:rPr>
              <a:t>the importance of cognitive diversity to facilitate the recombination of skills and ideas from different areas</a:t>
            </a:r>
            <a:r>
              <a:rPr lang="en-US" dirty="0"/>
              <a:t>. </a:t>
            </a:r>
            <a:endParaRPr lang="en-US" dirty="0" smtClean="0"/>
          </a:p>
          <a:p>
            <a:pPr marL="342900" lvl="1" indent="-342900" algn="just">
              <a:buFont typeface="Arial" panose="020B0604020202020204" pitchFamily="34" charset="0"/>
              <a:buChar char="•"/>
            </a:pPr>
            <a:endParaRPr lang="en-US" dirty="0" smtClean="0"/>
          </a:p>
          <a:p>
            <a:pPr marL="342900" lvl="1" indent="-342900" algn="just">
              <a:buFont typeface="Arial" panose="020B0604020202020204" pitchFamily="34" charset="0"/>
              <a:buChar char="•"/>
            </a:pPr>
            <a:r>
              <a:rPr lang="en-US" dirty="0"/>
              <a:t>T</a:t>
            </a:r>
            <a:r>
              <a:rPr lang="en-US" dirty="0" smtClean="0"/>
              <a:t>eam </a:t>
            </a:r>
            <a:r>
              <a:rPr lang="en-US" dirty="0"/>
              <a:t>formed for a specific project from staff with different skills from different departments.</a:t>
            </a:r>
            <a:endParaRPr lang="en-US" dirty="0" smtClean="0"/>
          </a:p>
          <a:p>
            <a:pPr marL="342900" lvl="1" indent="-342900" algn="just">
              <a:buFont typeface="Arial" panose="020B0604020202020204" pitchFamily="34" charset="0"/>
              <a:buChar char="•"/>
            </a:pPr>
            <a:endParaRPr lang="en-US"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4734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25661" y="1869004"/>
            <a:ext cx="8263482" cy="2862322"/>
          </a:xfrm>
          <a:prstGeom prst="rect">
            <a:avLst/>
          </a:prstGeom>
          <a:noFill/>
        </p:spPr>
        <p:txBody>
          <a:bodyPr wrap="square" rtlCol="0">
            <a:spAutoFit/>
          </a:bodyPr>
          <a:lstStyle/>
          <a:p>
            <a:pPr marL="0" lvl="1" algn="ctr"/>
            <a:r>
              <a:rPr lang="en-US" u="sng" dirty="0">
                <a:solidFill>
                  <a:srgbClr val="C00000"/>
                </a:solidFill>
              </a:rPr>
              <a:t>External corporate venturing </a:t>
            </a:r>
            <a:endParaRPr lang="en-US" u="sng" dirty="0">
              <a:solidFill>
                <a:srgbClr val="C00000"/>
              </a:solidFill>
            </a:endParaRPr>
          </a:p>
          <a:p>
            <a:pPr marL="342900" indent="-342900" algn="just">
              <a:buFont typeface="Arial" charset="0"/>
              <a:buChar char="•"/>
            </a:pPr>
            <a:endParaRPr lang="en-US" sz="2000" dirty="0"/>
          </a:p>
          <a:p>
            <a:pPr marL="342900" indent="-342900" algn="just">
              <a:buFont typeface="Arial" charset="0"/>
              <a:buChar char="•"/>
            </a:pPr>
            <a:r>
              <a:rPr lang="en-US" sz="2000" dirty="0" smtClean="0"/>
              <a:t>concerned </a:t>
            </a:r>
            <a:r>
              <a:rPr lang="en-US" sz="2000" dirty="0"/>
              <a:t>with </a:t>
            </a:r>
            <a:r>
              <a:rPr lang="en-US" sz="2000" dirty="0">
                <a:solidFill>
                  <a:srgbClr val="FF0000"/>
                </a:solidFill>
              </a:rPr>
              <a:t>how the organization structures itself externally</a:t>
            </a:r>
            <a:r>
              <a:rPr lang="en-US" sz="2000" dirty="0"/>
              <a:t> to encourage innovation and develop new business areas</a:t>
            </a:r>
            <a:r>
              <a:rPr lang="en-US" sz="2000" dirty="0" smtClean="0"/>
              <a:t>.</a:t>
            </a:r>
          </a:p>
          <a:p>
            <a:pPr marL="342900" indent="-342900" algn="just">
              <a:buFont typeface="Arial" charset="0"/>
              <a:buChar char="•"/>
            </a:pPr>
            <a:endParaRPr lang="en-US" sz="2000" dirty="0"/>
          </a:p>
          <a:p>
            <a:pPr marL="342900" indent="-342900" algn="just">
              <a:buFont typeface="Arial" charset="0"/>
              <a:buChar char="•"/>
            </a:pPr>
            <a:r>
              <a:rPr lang="en-US" sz="2000" dirty="0" smtClean="0"/>
              <a:t> </a:t>
            </a:r>
            <a:r>
              <a:rPr lang="en-US" sz="2000" dirty="0"/>
              <a:t>This may be </a:t>
            </a:r>
            <a:r>
              <a:rPr lang="en-US" sz="2000" dirty="0">
                <a:solidFill>
                  <a:srgbClr val="FF0000"/>
                </a:solidFill>
              </a:rPr>
              <a:t>through partnerships, strategic alliances and joint ventures</a:t>
            </a:r>
            <a:r>
              <a:rPr lang="en-US" sz="2000" dirty="0"/>
              <a:t>,  It may also be through investments and acquisitions in strategically important smaller firms and the corporate venturing units needed to undertake this role.</a:t>
            </a:r>
            <a:endParaRPr lang="en-GB"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40765" y="1607473"/>
            <a:ext cx="8096250" cy="4010025"/>
          </a:xfrm>
          <a:prstGeom prst="rect">
            <a:avLst/>
          </a:prstGeom>
        </p:spPr>
      </p:pic>
    </p:spTree>
    <p:extLst>
      <p:ext uri="{BB962C8B-B14F-4D97-AF65-F5344CB8AC3E}">
        <p14:creationId xmlns:p14="http://schemas.microsoft.com/office/powerpoint/2010/main" val="1221115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91921"/>
            <a:ext cx="8773300" cy="3785652"/>
          </a:xfrm>
          <a:prstGeom prst="rect">
            <a:avLst/>
          </a:prstGeom>
          <a:noFill/>
        </p:spPr>
        <p:txBody>
          <a:bodyPr wrap="square" rtlCol="0">
            <a:spAutoFit/>
          </a:bodyPr>
          <a:lstStyle/>
          <a:p>
            <a:r>
              <a:rPr lang="en-US" sz="2000" dirty="0"/>
              <a:t>The term </a:t>
            </a:r>
            <a:r>
              <a:rPr lang="en-US" sz="2000" dirty="0" err="1"/>
              <a:t>intrapreneur</a:t>
            </a:r>
            <a:r>
              <a:rPr lang="en-US" sz="2000" dirty="0"/>
              <a:t> is generally used to describe the individual charged with pushing through innovations within a larger organization, in an entrepreneurial fashion -a salaried 'entrepreneur' in a big company that they do not own. </a:t>
            </a:r>
            <a:endParaRPr lang="en-US" sz="2000" dirty="0" smtClean="0"/>
          </a:p>
          <a:p>
            <a:endParaRPr lang="en-US" sz="2000" dirty="0" smtClean="0"/>
          </a:p>
          <a:p>
            <a:r>
              <a:rPr lang="en-US" sz="2000" b="1" dirty="0">
                <a:solidFill>
                  <a:srgbClr val="FF0000"/>
                </a:solidFill>
              </a:rPr>
              <a:t>Successful </a:t>
            </a:r>
            <a:r>
              <a:rPr lang="en-US" sz="2000" b="1" dirty="0" err="1">
                <a:solidFill>
                  <a:srgbClr val="FF0000"/>
                </a:solidFill>
              </a:rPr>
              <a:t>intrapreneurs</a:t>
            </a:r>
            <a:r>
              <a:rPr lang="en-US" sz="2000" b="1" dirty="0">
                <a:solidFill>
                  <a:srgbClr val="FF0000"/>
                </a:solidFill>
              </a:rPr>
              <a:t> </a:t>
            </a:r>
            <a:r>
              <a:rPr lang="en-US" sz="2000" dirty="0"/>
              <a:t>share many of the character traits of entrepreneurs a need for achievement, a need for autonomy, drive, and determi­nation, a high internal locus of control, creativity, and innovativeness, and an ability to live with risk and uncertainty.</a:t>
            </a:r>
          </a:p>
          <a:p>
            <a:endParaRPr lang="en-US" sz="2000" dirty="0"/>
          </a:p>
          <a:p>
            <a:r>
              <a:rPr lang="en-US" sz="2000" dirty="0"/>
              <a:t>Although they have a desire for autonomy and a willing­ ness to live with risk and uncertainty, this does not translate into a desire to be completely independent and set up their own business - they are probably too risk-averse.</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a:t>INTRAPRENEURS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a:t>INTRAPRENEURS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32582" y="1702156"/>
            <a:ext cx="4275768" cy="4016473"/>
          </a:xfrm>
          <a:prstGeom prst="rect">
            <a:avLst/>
          </a:prstGeom>
        </p:spPr>
      </p:pic>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1126" y="1805146"/>
            <a:ext cx="4889731" cy="3935849"/>
          </a:xfrm>
          <a:prstGeom prst="rect">
            <a:avLst/>
          </a:prstGeom>
        </p:spPr>
      </p:pic>
    </p:spTree>
    <p:extLst>
      <p:ext uri="{BB962C8B-B14F-4D97-AF65-F5344CB8AC3E}">
        <p14:creationId xmlns:p14="http://schemas.microsoft.com/office/powerpoint/2010/main" val="26983028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08056" y="1670132"/>
            <a:ext cx="9240353" cy="4401205"/>
          </a:xfrm>
          <a:prstGeom prst="rect">
            <a:avLst/>
          </a:prstGeom>
          <a:noFill/>
        </p:spPr>
        <p:txBody>
          <a:bodyPr wrap="square" rtlCol="0">
            <a:spAutoFit/>
          </a:bodyPr>
          <a:lstStyle/>
          <a:p>
            <a:pPr algn="ctr"/>
            <a:r>
              <a:rPr lang="en-US" sz="2000" dirty="0"/>
              <a:t>Competencies are the glue that binds existing businesses. They are also the engine for new business development: They suggested that there were three tests that can be applied to identify core competencies:</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provide potential access to a wide variety of markets rather than generating competitive advantage only in one</a:t>
            </a:r>
            <a:r>
              <a:rPr lang="en-US" sz="2000" dirty="0" smtClean="0"/>
              <a:t>.</a:t>
            </a:r>
          </a:p>
          <a:p>
            <a:pPr marL="457200" indent="-457200">
              <a:buAutoNum type="arabicPeriod"/>
            </a:pPr>
            <a:endParaRPr lang="en-US" sz="2000" dirty="0"/>
          </a:p>
          <a:p>
            <a:pPr marL="457200" indent="-457200">
              <a:buFont typeface="+mj-lt"/>
              <a:buAutoNum type="arabicPeriod"/>
            </a:pPr>
            <a:r>
              <a:rPr lang="en-US" sz="2000" dirty="0" smtClean="0"/>
              <a:t>They </a:t>
            </a:r>
            <a:r>
              <a:rPr lang="en-US" sz="2000" dirty="0"/>
              <a:t>should make 'a significant contribution to the perceived customer benefits of the end-product' -they add </a:t>
            </a:r>
            <a:r>
              <a:rPr lang="en-US" sz="2000" dirty="0" smtClean="0"/>
              <a:t>value.3</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be difficult for competitors to copy. Products are easier to copy than </a:t>
            </a:r>
            <a:r>
              <a:rPr lang="en-US" sz="2000" dirty="0" smtClean="0"/>
              <a:t>pro­cesses </a:t>
            </a:r>
            <a:r>
              <a:rPr lang="en-US" sz="2000" dirty="0"/>
              <a:t>and, as this book outlines, an entrepreneurial architecture should be particularly difficult to copy.</a:t>
            </a:r>
          </a:p>
          <a:p>
            <a:pPr algn="ct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3536" y="-586035"/>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1766187"/>
            <a:ext cx="8773300" cy="3170099"/>
          </a:xfrm>
          <a:prstGeom prst="rect">
            <a:avLst/>
          </a:prstGeom>
          <a:noFill/>
        </p:spPr>
        <p:txBody>
          <a:bodyPr wrap="square" rtlCol="0">
            <a:spAutoFit/>
          </a:bodyPr>
          <a:lstStyle/>
          <a:p>
            <a:pPr algn="just"/>
            <a:r>
              <a:rPr lang="en-US" sz="2000" dirty="0">
                <a:solidFill>
                  <a:srgbClr val="FF0000"/>
                </a:solidFill>
              </a:rPr>
              <a:t>T</a:t>
            </a:r>
            <a:r>
              <a:rPr lang="en-US" sz="2000" dirty="0" smtClean="0">
                <a:solidFill>
                  <a:srgbClr val="FF0000"/>
                </a:solidFill>
              </a:rPr>
              <a:t>he </a:t>
            </a:r>
            <a:r>
              <a:rPr lang="en-US" sz="2000" dirty="0">
                <a:solidFill>
                  <a:srgbClr val="FF0000"/>
                </a:solidFill>
              </a:rPr>
              <a:t>best </a:t>
            </a:r>
            <a:r>
              <a:rPr lang="en-US" sz="2000" dirty="0" err="1">
                <a:solidFill>
                  <a:srgbClr val="FF0000"/>
                </a:solidFill>
              </a:rPr>
              <a:t>intrapreneurs</a:t>
            </a:r>
            <a:r>
              <a:rPr lang="en-US" sz="2000" dirty="0">
                <a:solidFill>
                  <a:srgbClr val="FF0000"/>
                </a:solidFill>
              </a:rPr>
              <a:t> </a:t>
            </a:r>
            <a:r>
              <a:rPr lang="en-US" sz="2000" dirty="0"/>
              <a:t>are </a:t>
            </a:r>
            <a:r>
              <a:rPr lang="en-US" sz="2000" dirty="0">
                <a:solidFill>
                  <a:srgbClr val="FF0000"/>
                </a:solidFill>
              </a:rPr>
              <a:t>ambitious,</a:t>
            </a:r>
            <a:r>
              <a:rPr lang="en-US" sz="2000" dirty="0"/>
              <a:t> </a:t>
            </a:r>
            <a:r>
              <a:rPr lang="en-US" sz="2000" dirty="0" smtClean="0">
                <a:solidFill>
                  <a:srgbClr val="FF0000"/>
                </a:solidFill>
              </a:rPr>
              <a:t>rational</a:t>
            </a:r>
            <a:r>
              <a:rPr lang="en-US" sz="2000" dirty="0"/>
              <a:t>, </a:t>
            </a:r>
            <a:r>
              <a:rPr lang="en-US" sz="2000" dirty="0">
                <a:solidFill>
                  <a:srgbClr val="FF0000"/>
                </a:solidFill>
              </a:rPr>
              <a:t>competitive and questioning</a:t>
            </a:r>
            <a:r>
              <a:rPr lang="en-US" sz="2000" dirty="0"/>
              <a:t>. They dislike bureaucracy and are challenged by </a:t>
            </a:r>
            <a:r>
              <a:rPr lang="en-US" sz="2000" dirty="0" smtClean="0"/>
              <a:t>inno­vation</a:t>
            </a:r>
            <a:r>
              <a:rPr lang="en-US" sz="2000" dirty="0"/>
              <a:t>, but they  have an understanding of their organization and a belief in their colleagues. Unlike many entrepreneurs, they need to be adept at politics and good at resolving conflict as they navigate their way through the blocks and blockers in other operational units in their organization </a:t>
            </a:r>
            <a:r>
              <a:rPr lang="en-US" sz="2000" dirty="0" smtClean="0"/>
              <a:t>.</a:t>
            </a:r>
          </a:p>
          <a:p>
            <a:pPr algn="just"/>
            <a:endParaRPr lang="en-US" sz="2000" dirty="0" smtClean="0"/>
          </a:p>
          <a:p>
            <a:pPr algn="just"/>
            <a:r>
              <a:rPr lang="en-US" sz="2000" dirty="0" err="1"/>
              <a:t>Intrapreneurs</a:t>
            </a:r>
            <a:r>
              <a:rPr lang="en-US" sz="2000" dirty="0"/>
              <a:t> and venture teams need to be aligned around one important goal - a specific, measurable achievement within a specific time frame</a:t>
            </a:r>
            <a:endParaRPr lang="en-US" sz="2000" dirty="0" smtClean="0"/>
          </a:p>
          <a:p>
            <a:pPr algn="just"/>
            <a:endParaRPr lang="en-US" sz="2000"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16540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37660"/>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Facilitating </a:t>
            </a:r>
            <a:r>
              <a:rPr lang="en-US" sz="2800" b="1" dirty="0" err="1" smtClean="0"/>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130487" y="1531709"/>
            <a:ext cx="8773300" cy="4708981"/>
          </a:xfrm>
          <a:prstGeom prst="rect">
            <a:avLst/>
          </a:prstGeom>
          <a:noFill/>
        </p:spPr>
        <p:txBody>
          <a:bodyPr wrap="square" rtlCol="0">
            <a:spAutoFit/>
          </a:bodyPr>
          <a:lstStyle/>
          <a:p>
            <a:pPr algn="ctr"/>
            <a:r>
              <a:rPr lang="en-US" sz="2000" dirty="0" err="1"/>
              <a:t>Intrapreneurs</a:t>
            </a:r>
            <a:r>
              <a:rPr lang="en-US" sz="2000" dirty="0"/>
              <a:t> and venture teams should thrive within an organization with an entrepre­neurial architecture - an architecture created and nurtured by the leader of the organiza­tion. However, for an </a:t>
            </a:r>
            <a:r>
              <a:rPr lang="en-US" sz="2000" dirty="0" err="1"/>
              <a:t>intrapreneurial</a:t>
            </a:r>
            <a:r>
              <a:rPr lang="en-US" sz="2000" dirty="0"/>
              <a:t> project to succeed it needs a number of other facilitating elements</a:t>
            </a:r>
            <a:r>
              <a:rPr lang="en-US" sz="2000" dirty="0" smtClean="0"/>
              <a:t>:</a:t>
            </a:r>
          </a:p>
          <a:p>
            <a:pPr algn="just"/>
            <a:endParaRPr lang="en-US" sz="2000" dirty="0" smtClean="0"/>
          </a:p>
          <a:p>
            <a:pPr algn="just"/>
            <a:r>
              <a:rPr lang="en-US" sz="2000" dirty="0"/>
              <a:t>•	</a:t>
            </a:r>
            <a:r>
              <a:rPr lang="en-US" sz="2000" dirty="0">
                <a:solidFill>
                  <a:srgbClr val="FF0000"/>
                </a:solidFill>
              </a:rPr>
              <a:t>An </a:t>
            </a:r>
            <a:r>
              <a:rPr lang="en-US" sz="2000" dirty="0" err="1">
                <a:solidFill>
                  <a:srgbClr val="FF0000"/>
                </a:solidFill>
              </a:rPr>
              <a:t>intrapreneurial</a:t>
            </a:r>
            <a:r>
              <a:rPr lang="en-US" sz="2000" dirty="0">
                <a:solidFill>
                  <a:srgbClr val="FF0000"/>
                </a:solidFill>
              </a:rPr>
              <a:t> team </a:t>
            </a:r>
            <a:r>
              <a:rPr lang="en-US" sz="2000" dirty="0"/>
              <a:t>- The team needs to have the necessary skills, knowledge, and competencies to undertake the project. It also needs to have appropriate team skills -the team needs to have an </a:t>
            </a:r>
            <a:r>
              <a:rPr lang="en-US" sz="2000" dirty="0" err="1"/>
              <a:t>intrapreneurial</a:t>
            </a:r>
            <a:r>
              <a:rPr lang="en-US" sz="2000" dirty="0"/>
              <a:t> culture, that develops visions, goals, and action plans; takes action and rewards action; encourages suggesting, trying and experimenting; encourages creating and developing regardless of the area; and encourages the taking of responsibility and ownership. </a:t>
            </a:r>
          </a:p>
          <a:p>
            <a:pPr algn="just"/>
            <a:endParaRPr lang="en-US" sz="2000" dirty="0"/>
          </a:p>
          <a:p>
            <a:pPr algn="just"/>
            <a:endParaRPr lang="en-US" sz="2000" dirty="0"/>
          </a:p>
          <a:p>
            <a:pPr algn="just"/>
            <a:r>
              <a:rPr lang="en-US" sz="2000" dirty="0"/>
              <a:t>•	</a:t>
            </a:r>
            <a:endParaRPr lang="en-US" sz="2000" dirty="0"/>
          </a:p>
        </p:txBody>
      </p:sp>
    </p:spTree>
    <p:extLst>
      <p:ext uri="{BB962C8B-B14F-4D97-AF65-F5344CB8AC3E}">
        <p14:creationId xmlns:p14="http://schemas.microsoft.com/office/powerpoint/2010/main" val="4000187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66026"/>
            <a:ext cx="7777461" cy="523220"/>
          </a:xfrm>
          <a:prstGeom prst="rect">
            <a:avLst/>
          </a:prstGeom>
          <a:noFill/>
        </p:spPr>
        <p:txBody>
          <a:bodyPr wrap="square" rtlCol="0">
            <a:spAutoFit/>
          </a:bodyPr>
          <a:lstStyle/>
          <a:p>
            <a:r>
              <a:rPr lang="en-US" sz="2800" b="1" dirty="0"/>
              <a:t>Facilitating </a:t>
            </a:r>
            <a:r>
              <a:rPr lang="en-US" sz="2800" b="1" dirty="0" err="1"/>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46855" y="2006295"/>
            <a:ext cx="9238735" cy="2554545"/>
          </a:xfrm>
          <a:prstGeom prst="rect">
            <a:avLst/>
          </a:prstGeom>
          <a:noFill/>
        </p:spPr>
        <p:txBody>
          <a:bodyPr wrap="square" rtlCol="0">
            <a:spAutoFit/>
          </a:bodyPr>
          <a:lstStyle/>
          <a:p>
            <a:pPr algn="just"/>
            <a:r>
              <a:rPr lang="en-US" sz="2000" dirty="0"/>
              <a:t>•	</a:t>
            </a:r>
            <a:r>
              <a:rPr lang="en-US" sz="2000" dirty="0" smtClean="0">
                <a:solidFill>
                  <a:srgbClr val="FF0000"/>
                </a:solidFill>
              </a:rPr>
              <a:t>High-level </a:t>
            </a:r>
            <a:r>
              <a:rPr lang="en-US" sz="2000" dirty="0">
                <a:solidFill>
                  <a:srgbClr val="FF0000"/>
                </a:solidFill>
              </a:rPr>
              <a:t>sponsor </a:t>
            </a:r>
            <a:r>
              <a:rPr lang="en-US" sz="2000" dirty="0"/>
              <a:t>-  </a:t>
            </a:r>
            <a:r>
              <a:rPr lang="en-US" sz="2000" dirty="0"/>
              <a:t>the </a:t>
            </a:r>
            <a:r>
              <a:rPr lang="en-US" sz="2000" dirty="0" err="1"/>
              <a:t>intrapreneur</a:t>
            </a:r>
            <a:r>
              <a:rPr lang="en-US" sz="2000" dirty="0"/>
              <a:t> and their team may need to be shielded in some way and made </a:t>
            </a:r>
            <a:r>
              <a:rPr lang="en-US" sz="2000" dirty="0" smtClean="0"/>
              <a:t>to feel </a:t>
            </a:r>
            <a:r>
              <a:rPr lang="en-US" sz="2000" dirty="0"/>
              <a:t>that they are different and protected. Every project needs a high-level sponsor with sufficient authority both to protect them when times are difficult or vested interests are upset and to help them unblock the blockages to change as they occur. The sponsor should help secure resources, provide advice and contacts, and help give them the organizational freedom they need</a:t>
            </a:r>
            <a:r>
              <a:rPr lang="en-US" sz="2000" dirty="0" smtClean="0"/>
              <a:t>.</a:t>
            </a:r>
          </a:p>
          <a:p>
            <a:pPr algn="just"/>
            <a:endParaRPr lang="en-US" sz="2000" dirty="0"/>
          </a:p>
          <a:p>
            <a:pPr algn="just"/>
            <a:endParaRPr lang="en-US" sz="2000" dirty="0"/>
          </a:p>
        </p:txBody>
      </p:sp>
    </p:spTree>
    <p:extLst>
      <p:ext uri="{BB962C8B-B14F-4D97-AF65-F5344CB8AC3E}">
        <p14:creationId xmlns:p14="http://schemas.microsoft.com/office/powerpoint/2010/main" val="594201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Facilitating </a:t>
            </a:r>
            <a:r>
              <a:rPr lang="en-US" sz="2800" b="1" dirty="0" err="1"/>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632647"/>
            <a:ext cx="8773300" cy="4093428"/>
          </a:xfrm>
          <a:prstGeom prst="rect">
            <a:avLst/>
          </a:prstGeom>
          <a:noFill/>
        </p:spPr>
        <p:txBody>
          <a:bodyPr wrap="square" rtlCol="0">
            <a:spAutoFit/>
          </a:bodyPr>
          <a:lstStyle/>
          <a:p>
            <a:pPr algn="just"/>
            <a:r>
              <a:rPr lang="en-US" sz="2000" dirty="0" smtClean="0"/>
              <a:t>•</a:t>
            </a:r>
            <a:r>
              <a:rPr lang="en-US" sz="2000" dirty="0"/>
              <a:t>	</a:t>
            </a:r>
            <a:r>
              <a:rPr lang="en-US" sz="2000" dirty="0">
                <a:solidFill>
                  <a:srgbClr val="FF0000"/>
                </a:solidFill>
              </a:rPr>
              <a:t>Resources - Resources </a:t>
            </a:r>
            <a:r>
              <a:rPr lang="en-US" sz="2000" dirty="0"/>
              <a:t>of all kinds are needed for any project - particularly in terms of time and freedom or slack from day-to-day responsibilities. Other resources may include money, materials and access to information, knowledge and skills that other managers may be guarding jealously. The high-level sponsor may need to facilitate cross-departmental transfers of staff to provide the team with the necessary skills to undertake the project as well as press departments to provide information to the project team</a:t>
            </a:r>
            <a:r>
              <a:rPr lang="en-US" sz="2000" dirty="0" smtClean="0"/>
              <a:t>.</a:t>
            </a:r>
          </a:p>
          <a:p>
            <a:pPr algn="just"/>
            <a:endParaRPr lang="en-US" sz="2000" dirty="0"/>
          </a:p>
          <a:p>
            <a:pPr algn="just"/>
            <a:r>
              <a:rPr lang="en-US" sz="2000" dirty="0"/>
              <a:t>•	</a:t>
            </a:r>
            <a:r>
              <a:rPr lang="en-US" sz="2000" dirty="0">
                <a:solidFill>
                  <a:srgbClr val="FF0000"/>
                </a:solidFill>
              </a:rPr>
              <a:t>Tolerance of uncertainty and risk-taking </a:t>
            </a:r>
            <a:r>
              <a:rPr lang="en-US" sz="2000" dirty="0"/>
              <a:t>-The team need to believe that they can take risks in pushing through the project without any fear of penalties. These risks may relate not only to the success or failure of the project but also to potential damage to interpersonal relationships if the team is perceived as circumventing the authority of certain managers. </a:t>
            </a:r>
            <a:endParaRPr lang="en-US" sz="2000" dirty="0"/>
          </a:p>
        </p:txBody>
      </p:sp>
    </p:spTree>
    <p:extLst>
      <p:ext uri="{BB962C8B-B14F-4D97-AF65-F5344CB8AC3E}">
        <p14:creationId xmlns:p14="http://schemas.microsoft.com/office/powerpoint/2010/main" val="2005677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03378"/>
            <a:ext cx="8773300" cy="4401205"/>
          </a:xfrm>
          <a:prstGeom prst="rect">
            <a:avLst/>
          </a:prstGeom>
          <a:noFill/>
        </p:spPr>
        <p:txBody>
          <a:bodyPr wrap="square" rtlCol="0">
            <a:spAutoFit/>
          </a:bodyPr>
          <a:lstStyle/>
          <a:p>
            <a:pPr algn="just"/>
            <a:r>
              <a:rPr lang="en-US" sz="2000" dirty="0" err="1"/>
              <a:t>Intrapreneurs</a:t>
            </a:r>
            <a:r>
              <a:rPr lang="en-US" sz="2000" dirty="0"/>
              <a:t> face many blocks and blockers -some internal, others external. They need to navigate the internal politics of the organization from the very start and that can sometimes be the most difficult part of getting a new product or service to market. </a:t>
            </a:r>
          </a:p>
          <a:p>
            <a:pPr algn="just"/>
            <a:endParaRPr lang="en-US" sz="2000" dirty="0"/>
          </a:p>
          <a:p>
            <a:pPr algn="just"/>
            <a:r>
              <a:rPr lang="en-US" sz="2000" dirty="0"/>
              <a:t>success depends critically upon viewing the political challenge as part of the project from the very start and engaging with it: '[</a:t>
            </a:r>
            <a:r>
              <a:rPr lang="en-US" sz="2000" dirty="0" err="1"/>
              <a:t>Intrapreneurs</a:t>
            </a:r>
            <a:r>
              <a:rPr lang="en-US" sz="2000" dirty="0"/>
              <a:t>] apply a wide variety of political influence actions to help move the orga­nization. </a:t>
            </a:r>
          </a:p>
          <a:p>
            <a:pPr algn="just"/>
            <a:endParaRPr lang="en-US" sz="2000" dirty="0"/>
          </a:p>
          <a:p>
            <a:pPr algn="just"/>
            <a:r>
              <a:rPr lang="en-US" sz="2000" dirty="0"/>
              <a:t>They actively engage people across their organization. They position the product and the project in the context of the organization in a way that others could see the value and benefits. The ability to influence individuals in these groups depends upon the character and track record of the </a:t>
            </a:r>
            <a:r>
              <a:rPr lang="en-US" sz="2000" dirty="0" err="1"/>
              <a:t>intrapreneur</a:t>
            </a:r>
            <a:r>
              <a:rPr lang="en-US" sz="2000" dirty="0"/>
              <a:t> and their team.</a:t>
            </a:r>
          </a:p>
          <a:p>
            <a:pPr algn="just"/>
            <a:r>
              <a:rPr lang="en-US" sz="2000" dirty="0"/>
              <a:t>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Handling  Internal  Politics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5440" y="1482999"/>
            <a:ext cx="9858102"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Selecting A Venture Team</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815440" y="1562854"/>
            <a:ext cx="9625345" cy="4401205"/>
          </a:xfrm>
          <a:prstGeom prst="rect">
            <a:avLst/>
          </a:prstGeom>
          <a:noFill/>
        </p:spPr>
        <p:txBody>
          <a:bodyPr wrap="square" rtlCol="0">
            <a:spAutoFit/>
          </a:bodyPr>
          <a:lstStyle/>
          <a:p>
            <a:pPr algn="just"/>
            <a:r>
              <a:rPr lang="en-US" sz="2000" dirty="0"/>
              <a:t>Team working is commonplace now across most businesses and is particularly valuable in pushing through innovations. A single </a:t>
            </a:r>
            <a:r>
              <a:rPr lang="en-US" sz="2000" dirty="0" err="1"/>
              <a:t>intrapreneur</a:t>
            </a:r>
            <a:r>
              <a:rPr lang="en-US" sz="2000" dirty="0"/>
              <a:t> on their own rarely has all the skills required to see a project through to completion</a:t>
            </a:r>
            <a:r>
              <a:rPr lang="en-US" sz="2000" dirty="0" smtClean="0"/>
              <a:t>.</a:t>
            </a:r>
          </a:p>
          <a:p>
            <a:pPr algn="just"/>
            <a:endParaRPr lang="en-US" sz="2000" dirty="0" smtClean="0"/>
          </a:p>
          <a:p>
            <a:pPr algn="ctr"/>
            <a:r>
              <a:rPr lang="en-US" sz="2000" dirty="0">
                <a:solidFill>
                  <a:srgbClr val="FF0000"/>
                </a:solidFill>
              </a:rPr>
              <a:t>In order to be suc­cessful, the team needs to have</a:t>
            </a:r>
            <a:r>
              <a:rPr lang="en-US" sz="2000" dirty="0" smtClean="0">
                <a:solidFill>
                  <a:srgbClr val="FF0000"/>
                </a:solidFill>
              </a:rPr>
              <a:t>:</a:t>
            </a:r>
          </a:p>
          <a:p>
            <a:pPr algn="just"/>
            <a:endParaRPr lang="en-US" sz="2000" dirty="0"/>
          </a:p>
          <a:p>
            <a:pPr marL="457200" indent="-457200" algn="just">
              <a:buFont typeface="+mj-lt"/>
              <a:buAutoNum type="arabicPeriod"/>
            </a:pPr>
            <a:r>
              <a:rPr lang="en-US" sz="2000" dirty="0" smtClean="0">
                <a:solidFill>
                  <a:srgbClr val="FF0000"/>
                </a:solidFill>
              </a:rPr>
              <a:t>The </a:t>
            </a:r>
            <a:r>
              <a:rPr lang="en-US" sz="2000" dirty="0">
                <a:solidFill>
                  <a:srgbClr val="FF0000"/>
                </a:solidFill>
              </a:rPr>
              <a:t>skills</a:t>
            </a:r>
            <a:r>
              <a:rPr lang="en-US" sz="2000" dirty="0"/>
              <a:t>, knowledge and competencies to undertake the project, probably from a wide range of different disciplines such as computer programming, engineering, marketing, or finance. </a:t>
            </a:r>
          </a:p>
          <a:p>
            <a:pPr marL="457200" indent="-457200" algn="just">
              <a:buFont typeface="+mj-lt"/>
              <a:buAutoNum type="arabicPeriod"/>
            </a:pPr>
            <a:r>
              <a:rPr lang="en-US" sz="2000" dirty="0" smtClean="0">
                <a:solidFill>
                  <a:srgbClr val="FF0000"/>
                </a:solidFill>
              </a:rPr>
              <a:t>A </a:t>
            </a:r>
            <a:r>
              <a:rPr lang="en-US" sz="2000" dirty="0">
                <a:solidFill>
                  <a:srgbClr val="FF0000"/>
                </a:solidFill>
              </a:rPr>
              <a:t>balance between creativity and project execution </a:t>
            </a:r>
            <a:r>
              <a:rPr lang="en-US" sz="2000" dirty="0"/>
              <a:t>is necessary and has direct implications on the project's outcome</a:t>
            </a:r>
            <a:r>
              <a:rPr lang="en-US" sz="2000" dirty="0" smtClean="0"/>
              <a:t>.</a:t>
            </a:r>
            <a:endParaRPr lang="en-US" sz="2000" dirty="0"/>
          </a:p>
          <a:p>
            <a:pPr marL="457200" indent="-457200" algn="just">
              <a:buFont typeface="+mj-lt"/>
              <a:buAutoNum type="arabicPeriod"/>
            </a:pPr>
            <a:r>
              <a:rPr lang="en-US" sz="2000" dirty="0" smtClean="0">
                <a:solidFill>
                  <a:srgbClr val="FF0000"/>
                </a:solidFill>
              </a:rPr>
              <a:t>Complementary </a:t>
            </a:r>
            <a:r>
              <a:rPr lang="en-US" sz="2000" dirty="0">
                <a:solidFill>
                  <a:srgbClr val="FF0000"/>
                </a:solidFill>
              </a:rPr>
              <a:t>personal characteristics </a:t>
            </a:r>
            <a:r>
              <a:rPr lang="en-US" sz="2000" dirty="0"/>
              <a:t>so that their 'team roles' complement each other's. The team needs to build trust and this can be helped if the team has prior experience working together.</a:t>
            </a:r>
            <a:endParaRPr lang="en-US" sz="2000" dirty="0"/>
          </a:p>
        </p:txBody>
      </p:sp>
    </p:spTree>
    <p:extLst>
      <p:ext uri="{BB962C8B-B14F-4D97-AF65-F5344CB8AC3E}">
        <p14:creationId xmlns:p14="http://schemas.microsoft.com/office/powerpoint/2010/main" val="521965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9"/>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An innovation department is a permanent organizational structure set up for the purpose of originating and/or developing innovations.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These innovative ideas might originate from within the department or from other sources, including </a:t>
            </a:r>
            <a:r>
              <a:rPr lang="en-US" sz="2000" dirty="0" err="1"/>
              <a:t>intrapreneurs</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department then needs the resources to develop the idea. Innovation may also simply be a function within a department - for example, an innovation function might be located within the marketing department of a company. </a:t>
            </a:r>
          </a:p>
          <a:p>
            <a:pPr marL="342900" indent="-34290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2105224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66706" y="1555426"/>
            <a:ext cx="8773300" cy="3477875"/>
          </a:xfrm>
          <a:prstGeom prst="rect">
            <a:avLst/>
          </a:prstGeom>
          <a:noFill/>
        </p:spPr>
        <p:txBody>
          <a:bodyPr wrap="square" rtlCol="0">
            <a:spAutoFit/>
          </a:bodyPr>
          <a:lstStyle/>
          <a:p>
            <a:pPr algn="ctr"/>
            <a:r>
              <a:rPr lang="en-US" sz="2000" dirty="0">
                <a:solidFill>
                  <a:srgbClr val="FF0000"/>
                </a:solidFill>
              </a:rPr>
              <a:t>There are a number of issues with innovation departments or functions</a:t>
            </a:r>
            <a:r>
              <a:rPr lang="en-US" sz="2000" dirty="0" smtClean="0">
                <a:solidFill>
                  <a:srgbClr val="FF0000"/>
                </a:solidFill>
              </a:rPr>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They </a:t>
            </a:r>
            <a:r>
              <a:rPr lang="en-US" sz="2000" dirty="0"/>
              <a:t>may find it difficult to think 'outside the box' in searching for innovative ideas because they share the same 'dominant logic' with the rest of the organization but are likely to have narrower horizons. Indeed, rather than allowing skills and competencies across the organi­zation to be leveraged, they may cause them to be compartmentalized. If the innovation function is part of the production department, the innovations are likely to relate to production. </a:t>
            </a:r>
            <a:r>
              <a:rPr lang="en-US" sz="2000" dirty="0" smtClean="0"/>
              <a:t>If it </a:t>
            </a:r>
            <a:r>
              <a:rPr lang="en-US" sz="2000" dirty="0"/>
              <a:t>is part of the marketing department they are likely to relate to marketing</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42076" y="4425847"/>
            <a:ext cx="1995198" cy="1264509"/>
          </a:xfrm>
          <a:prstGeom prst="rect">
            <a:avLst/>
          </a:prstGeom>
        </p:spPr>
      </p:pic>
    </p:spTree>
    <p:extLst>
      <p:ext uri="{BB962C8B-B14F-4D97-AF65-F5344CB8AC3E}">
        <p14:creationId xmlns:p14="http://schemas.microsoft.com/office/powerpoint/2010/main" val="14653239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73651"/>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530625"/>
            <a:ext cx="8773300"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They </a:t>
            </a:r>
            <a:r>
              <a:rPr lang="en-US" sz="2000" dirty="0"/>
              <a:t>may not have the skills and capabilities to take a promising idea forward, despite it being in some way strategically important to the future of the organization. New ideas may need resources and investment beyond the normal budget of a department or function within a department. In these circumstances, the intervention of top management may be required to provide the resources and degree of organizational separation and/or support needed by the department.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They </a:t>
            </a:r>
            <a:r>
              <a:rPr lang="en-US" sz="2000" dirty="0"/>
              <a:t>may be unduly susceptible to political in-fighting because of the seniority (or otherwise) of its managers and, even if it has an entrepreneurial architecture itself, it may face a hostile architecture elsewhere in the organization</a:t>
            </a:r>
            <a:r>
              <a:rPr lang="en-US" sz="2000" dirty="0" smtClean="0"/>
              <a:t>.</a:t>
            </a:r>
          </a:p>
          <a:p>
            <a:pPr marL="342900" indent="-342900" algn="just">
              <a:buFont typeface="Arial" panose="020B0604020202020204" pitchFamily="34" charset="0"/>
              <a:buChar char="•"/>
            </a:pPr>
            <a:endParaRPr lang="en-US" sz="2000" dirty="0" smtClean="0"/>
          </a:p>
          <a:p>
            <a:pPr marL="342900" indent="-342900" algn="ctr">
              <a:buFont typeface="Arial" panose="020B0604020202020204" pitchFamily="34" charset="0"/>
              <a:buChar char="•"/>
            </a:pPr>
            <a:r>
              <a:rPr lang="en-US" sz="2000" dirty="0">
                <a:solidFill>
                  <a:srgbClr val="FF0000"/>
                </a:solidFill>
              </a:rPr>
              <a:t>they have limited skills, knowledge and competencies compared to an ad hoc team drawn from across an organization. </a:t>
            </a: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433754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5993" y="1869257"/>
            <a:ext cx="9191799"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What is really needed for large organizations that are seeking to encourage both incre­mental and radical innovation, particularly through the </a:t>
            </a:r>
            <a:r>
              <a:rPr lang="en-US" sz="2000" dirty="0" err="1"/>
              <a:t>intrapreneurial</a:t>
            </a:r>
            <a:r>
              <a:rPr lang="en-US" sz="2000" dirty="0"/>
              <a:t> teams is an organizational capability that is more flexible, has more resources, and greater perceived and real authority within the organization.</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Many </a:t>
            </a:r>
            <a:r>
              <a:rPr lang="en-US" sz="2000" dirty="0"/>
              <a:t>of the most innovative companies have therefore set up separate innovation units or divisions, often in a separate location, reporting directly to the CEO.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radical innovations are best placed in separate locations, led by a high-level manager with greater autonomy and free from the bureaucracy of the main organization</a:t>
            </a:r>
            <a:endParaRPr lang="en-US" sz="2000"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Units Or Divisions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47236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algn="just"/>
            <a:r>
              <a:rPr lang="en-US" sz="2000" dirty="0"/>
              <a:t>We should never underestimate the ability of large corporations with dominant market posi­tions to ignore internal developments. They might have the funds to invest in R&amp;D on the one hand, but on the other, their existing products/markets might dominate their attention. if an innovation should potentially threaten that market position</a:t>
            </a:r>
            <a:r>
              <a:rPr lang="en-US" sz="2000" dirty="0" smtClean="0"/>
              <a:t>.</a:t>
            </a:r>
          </a:p>
          <a:p>
            <a:pPr algn="just"/>
            <a:endParaRPr lang="en-US" sz="2000" dirty="0" smtClean="0"/>
          </a:p>
          <a:p>
            <a:pPr algn="just"/>
            <a:r>
              <a:rPr lang="en-US" sz="2000" dirty="0"/>
              <a:t>Once the flow of innovative ideas has started, the question will arise as to what to do with them, The two factors that influence how an incremental or a radical product /service innovation is handled by an organization are operational relatedness and strategic importance.</a:t>
            </a:r>
          </a:p>
          <a:p>
            <a:pPr algn="just"/>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Strategic 'Fit'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6881428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674421" y="1506059"/>
            <a:ext cx="7102804"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 Operational relatedness refers to how close the innovation is to the existing product /service portfolio and its market footprint, reflecting the core skills, competencies and capabilities of the organization. This is not necessarily related simply to a company's own industry. </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Strategic importance refers to how important innovation is to the future development of the organization. There could be many reasons for this, but one factor is the current strategic orientation of the organization and the business model it adopts in meeting the needs of customers. This might also provide some insights into its capabilities and competencies that underpin its business models (e.g. product quality, process efficiency or cost and customer focus </a:t>
            </a: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Strategic 'Fit'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77225" y="1907968"/>
            <a:ext cx="3814018" cy="3418114"/>
          </a:xfrm>
          <a:prstGeom prst="rect">
            <a:avLst/>
          </a:prstGeom>
        </p:spPr>
      </p:pic>
    </p:spTree>
    <p:extLst>
      <p:ext uri="{BB962C8B-B14F-4D97-AF65-F5344CB8AC3E}">
        <p14:creationId xmlns:p14="http://schemas.microsoft.com/office/powerpoint/2010/main" val="35770573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0486" y="1463433"/>
            <a:ext cx="959753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54516" y="1619084"/>
            <a:ext cx="9329469" cy="1631216"/>
          </a:xfrm>
          <a:prstGeom prst="rect">
            <a:avLst/>
          </a:prstGeom>
          <a:noFill/>
        </p:spPr>
        <p:txBody>
          <a:bodyPr wrap="square" rtlCol="0">
            <a:spAutoFit/>
          </a:bodyPr>
          <a:lstStyle/>
          <a:p>
            <a:pPr algn="just"/>
            <a:r>
              <a:rPr lang="en-US" sz="2000" dirty="0"/>
              <a:t>Innovation involves moving into new products and /or new markets and the risks involved increase the further the firm moves from its core competencies. </a:t>
            </a:r>
          </a:p>
          <a:p>
            <a:pPr algn="just"/>
            <a:endParaRPr lang="en-US" sz="2000" dirty="0"/>
          </a:p>
          <a:p>
            <a:pPr algn="just"/>
            <a:r>
              <a:rPr lang="en-US" sz="2000" dirty="0"/>
              <a:t> Companies will follow combinations of these routes as they grow, through both internal and external developments</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rgbClr val="FFC000"/>
                </a:solidFill>
                <a:latin typeface="Tajawal Medium" panose="00000600000000000000" pitchFamily="2" charset="-78"/>
                <a:cs typeface="Tajawal Medium" panose="00000600000000000000" pitchFamily="2" charset="-78"/>
              </a:rPr>
              <a:t>Chapter</a:t>
            </a:r>
            <a:endParaRPr lang="en-US" sz="2800" dirty="0">
              <a:solidFill>
                <a:srgbClr val="FFC000"/>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50857" y="3120571"/>
            <a:ext cx="4310743" cy="2452915"/>
          </a:xfrm>
          <a:prstGeom prst="rect">
            <a:avLst/>
          </a:prstGeom>
        </p:spPr>
      </p:pic>
    </p:spTree>
    <p:extLst>
      <p:ext uri="{BB962C8B-B14F-4D97-AF65-F5344CB8AC3E}">
        <p14:creationId xmlns:p14="http://schemas.microsoft.com/office/powerpoint/2010/main" val="20238064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	</a:t>
            </a:r>
            <a:r>
              <a:rPr lang="en-US" sz="2000" dirty="0">
                <a:solidFill>
                  <a:srgbClr val="FF0000"/>
                </a:solidFill>
              </a:rPr>
              <a:t>Market development </a:t>
            </a:r>
            <a:r>
              <a:rPr lang="en-US" sz="2000" dirty="0"/>
              <a:t>is most successful for companies whose core competencies lie in the efficiency of their existing production methods, for example in the capital goods industries, and are seeking economies of scale, or for firms adept at sales, marketing, and developing close customer relationships. One way of lowering the risks associated with finding new markets is through strategic alliances/partnerships and joint ventures.</a:t>
            </a:r>
          </a:p>
          <a:p>
            <a:pPr marL="342900" indent="-342900" algn="just">
              <a:buFont typeface="Arial" panose="020B0604020202020204" pitchFamily="34" charset="0"/>
              <a:buChar char="•"/>
            </a:pPr>
            <a:endParaRPr lang="en-US" sz="2000" dirty="0"/>
          </a:p>
          <a:p>
            <a:pPr algn="just"/>
            <a:r>
              <a:rPr lang="en-US" sz="2000" dirty="0"/>
              <a:t>•	</a:t>
            </a:r>
            <a:r>
              <a:rPr lang="en-US" sz="2000" dirty="0">
                <a:solidFill>
                  <a:srgbClr val="FF0000"/>
                </a:solidFill>
              </a:rPr>
              <a:t>Product and process development </a:t>
            </a:r>
            <a:r>
              <a:rPr lang="en-US" sz="2000" dirty="0"/>
              <a:t>is most successful for those companies whose competencies lie in building good customer relationships, often associated with effective branding. However, of equal importance could be the ability to innovate. Again, one way of lowering the risks associated with product innovation is through the formation of strategic alliances/partnerships and joint ventures</a:t>
            </a:r>
            <a:r>
              <a:rPr lang="en-US" sz="2000" dirty="0" smtClean="0"/>
              <a: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010933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5357" y="1756298"/>
            <a:ext cx="5766792" cy="3477875"/>
          </a:xfrm>
          <a:prstGeom prst="rect">
            <a:avLst/>
          </a:prstGeom>
          <a:noFill/>
        </p:spPr>
        <p:txBody>
          <a:bodyPr wrap="square" rtlCol="0">
            <a:spAutoFit/>
          </a:bodyPr>
          <a:lstStyle/>
          <a:p>
            <a:pPr algn="just"/>
            <a:r>
              <a:rPr lang="en-US" sz="2000" dirty="0" smtClean="0"/>
              <a:t>•</a:t>
            </a:r>
            <a:r>
              <a:rPr lang="en-US" sz="2000" dirty="0"/>
              <a:t>	</a:t>
            </a:r>
            <a:r>
              <a:rPr lang="en-US" sz="2000" dirty="0">
                <a:solidFill>
                  <a:srgbClr val="FF0000"/>
                </a:solidFill>
              </a:rPr>
              <a:t>Diversification </a:t>
            </a:r>
            <a:r>
              <a:rPr lang="en-US" sz="2000" dirty="0"/>
              <a:t>- introducing new products into new markets - is a high-risk strategy for most companies. This is why, in the previous chapter, it was said that this sort of devel­opment should either be spun off and sold or set up as SBUs until a final decision about strategic importance is made. This can be likened to radical or disruptive innovation that might create a new-to-the-world industry. Whilst some firms might see these innova­tions coming from within, frequently they pursue this growth option through a strategy of acquisition.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77665" y="1966178"/>
            <a:ext cx="3040191" cy="3058113"/>
          </a:xfrm>
          <a:prstGeom prst="rect">
            <a:avLst/>
          </a:prstGeom>
        </p:spPr>
      </p:pic>
    </p:spTree>
    <p:extLst>
      <p:ext uri="{BB962C8B-B14F-4D97-AF65-F5344CB8AC3E}">
        <p14:creationId xmlns:p14="http://schemas.microsoft.com/office/powerpoint/2010/main" val="30200614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10178" y="1603906"/>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Market penetration can take time. Some customers may even be adopting an innovation for the first time at the end of its commercial life. The diffusion of innovation takes time as different types of customers adopt it at different stages of its life cycle.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Rogers (2003) argued that the adoption of innovations by consumers follows channels of communication within society and is not steady.</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 He classified custom­ers into five groups</a:t>
            </a:r>
            <a:r>
              <a:rPr lang="en-US" sz="2000" dirty="0"/>
              <a: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51738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Innovators </a:t>
            </a:r>
            <a:r>
              <a:rPr lang="en-US" sz="2000" dirty="0"/>
              <a:t>(estimated at 2.5 percent) -These are risk-takers, typically with high social and financial status, who are interested and understand the innovation and are willing to experiment.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Early adopters </a:t>
            </a:r>
            <a:r>
              <a:rPr lang="en-US" sz="2000" dirty="0"/>
              <a:t>(estimated at 13.5 percent) - These are opinion leaders, typically again with high social and financial status, who are sufficiently well connected and educated to learn about and understand the benefits of the innovation. It is important for any innovation to impact favorably on this group.</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Early majority </a:t>
            </a:r>
            <a:r>
              <a:rPr lang="en-US" sz="2000" dirty="0"/>
              <a:t>(estimated at 34 percent) -These form the majority of customers with aver­ age social and financial status. They have contact with early adopters and are likely to be influenced by them</a:t>
            </a:r>
            <a:r>
              <a:rPr lang="en-US" sz="2000" dirty="0" smtClean="0"/>
              <a: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755187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83916"/>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Late </a:t>
            </a:r>
            <a:r>
              <a:rPr lang="en-US" sz="2000" dirty="0">
                <a:solidFill>
                  <a:srgbClr val="FF0000"/>
                </a:solidFill>
              </a:rPr>
              <a:t>majority </a:t>
            </a:r>
            <a:r>
              <a:rPr lang="en-US" sz="2000" dirty="0"/>
              <a:t>(estimated at 34 percent) - These adopt the innovation after the average person, approaching any innovation with </a:t>
            </a:r>
            <a:r>
              <a:rPr lang="en-US" sz="2000" dirty="0" err="1"/>
              <a:t>scepticism</a:t>
            </a:r>
            <a:r>
              <a:rPr lang="en-US" sz="2000" dirty="0"/>
              <a:t>. Typically, they have below-average social and financial status.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Laggards</a:t>
            </a:r>
            <a:r>
              <a:rPr lang="en-US" sz="2000" dirty="0"/>
              <a:t> (estimated at 16 percent) - These are the last to adopt an innovation. They are traditionalists who dislike change. Typically, they are older, with limited contacts outside their close network and also have below-average social and financial status.</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72944" y="3870379"/>
            <a:ext cx="3612646" cy="1910272"/>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364043" y="145338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50268" y="1785917"/>
            <a:ext cx="8773300" cy="3785652"/>
          </a:xfrm>
          <a:prstGeom prst="rect">
            <a:avLst/>
          </a:prstGeom>
          <a:noFill/>
        </p:spPr>
        <p:txBody>
          <a:bodyPr wrap="square" rtlCol="0">
            <a:spAutoFit/>
          </a:bodyPr>
          <a:lstStyle/>
          <a:p>
            <a:pPr algn="just"/>
            <a:r>
              <a:rPr lang="en-US" sz="2000" dirty="0"/>
              <a:t>Innovation is not just about finding entirely new products/market offerings. Existing products and markets can be adjusted innovatively so that their life is extended or their market expanded. </a:t>
            </a:r>
          </a:p>
          <a:p>
            <a:pPr algn="just"/>
            <a:endParaRPr lang="en-US" sz="2000" dirty="0"/>
          </a:p>
          <a:p>
            <a:pPr algn="just"/>
            <a:r>
              <a:rPr lang="en-US" sz="2000" dirty="0"/>
              <a:t>These innovations can start at the growth phase of the life cycle by expanding the product offering and meeting the needs of selected market segments so as to counter the threat of competition. </a:t>
            </a:r>
          </a:p>
          <a:p>
            <a:pPr algn="just"/>
            <a:endParaRPr lang="en-US" sz="2000" dirty="0" smtClean="0"/>
          </a:p>
          <a:p>
            <a:pPr algn="just"/>
            <a:r>
              <a:rPr lang="en-US" sz="2000" dirty="0"/>
              <a:t>Expanding the offering </a:t>
            </a:r>
            <a:r>
              <a:rPr lang="en-US" sz="2000" dirty="0" smtClean="0"/>
              <a:t>means </a:t>
            </a:r>
            <a:r>
              <a:rPr lang="en-US" sz="2000" dirty="0"/>
              <a:t>developing product variations. </a:t>
            </a:r>
            <a:endParaRPr lang="en-US" sz="2000" dirty="0" smtClean="0"/>
          </a:p>
          <a:p>
            <a:pPr algn="just"/>
            <a:r>
              <a:rPr lang="en-US" sz="2000" dirty="0" smtClean="0"/>
              <a:t>( </a:t>
            </a:r>
            <a:r>
              <a:rPr lang="en-US" sz="2000" dirty="0"/>
              <a:t>EX: A soft drink manufacturer </a:t>
            </a:r>
            <a:endParaRPr lang="en-US" sz="2000" dirty="0" smtClean="0"/>
          </a:p>
          <a:p>
            <a:pPr algn="just"/>
            <a:r>
              <a:rPr lang="en-US" sz="2000" dirty="0" smtClean="0"/>
              <a:t>might </a:t>
            </a:r>
            <a:r>
              <a:rPr lang="en-US" sz="2000" dirty="0"/>
              <a:t>start to offer sugar-free variants or new flavors. )</a:t>
            </a:r>
          </a:p>
          <a:p>
            <a:pPr algn="just"/>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18543" y="3841867"/>
            <a:ext cx="2105025" cy="1729702"/>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30195" y="1891641"/>
            <a:ext cx="8869037" cy="2862322"/>
          </a:xfrm>
          <a:prstGeom prst="rect">
            <a:avLst/>
          </a:prstGeom>
          <a:noFill/>
        </p:spPr>
        <p:txBody>
          <a:bodyPr wrap="square" rtlCol="0">
            <a:spAutoFit/>
          </a:bodyPr>
          <a:lstStyle/>
          <a:p>
            <a:pPr algn="just"/>
            <a:r>
              <a:rPr lang="en-US" sz="2000" dirty="0" smtClean="0"/>
              <a:t>At </a:t>
            </a:r>
            <a:r>
              <a:rPr lang="en-US" sz="2000" dirty="0"/>
              <a:t>the same time, the company might want to try to find new distribution channels so that more customers gain exposure to the product. Sometimes they move from a selective distribution network to a more intensive network. Associated with this is a more aggressive promotion and pricing strategy that encourages further market penetration ahead of the rapidly emerging competition. Building the brand is important and this will be a vital part of the advertising message</a:t>
            </a:r>
            <a:r>
              <a:rPr lang="en-US" sz="2000" dirty="0" smtClean="0"/>
              <a:t>.</a:t>
            </a:r>
          </a:p>
          <a:p>
            <a:pPr algn="just"/>
            <a:endParaRPr lang="en-US" sz="2000" dirty="0" smtClean="0"/>
          </a:p>
          <a:p>
            <a:pPr algn="just"/>
            <a:endParaRPr lang="en-US" sz="2000" dirty="0" smtClean="0"/>
          </a:p>
          <a:p>
            <a:pPr algn="just"/>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833466"/>
            <a:ext cx="8417320" cy="1938992"/>
          </a:xfrm>
          <a:prstGeom prst="rect">
            <a:avLst/>
          </a:prstGeom>
          <a:noFill/>
        </p:spPr>
        <p:txBody>
          <a:bodyPr wrap="square" rtlCol="0">
            <a:spAutoFit/>
          </a:bodyPr>
          <a:lstStyle/>
          <a:p>
            <a:pPr algn="just"/>
            <a:r>
              <a:rPr lang="en-US" sz="2000" dirty="0"/>
              <a:t>Another technique is called product extension whereby a successful brands extended to similar but different products that might be purchased by the same customers. In this way a number of chocolate bar manufacturers have successfully extended their brand into ice cream. The key to success here is having a strong brand, one that actually means something to customers, and with values that can be extended onto the other products. </a:t>
            </a:r>
            <a:endParaRPr lang="en-US" sz="2000" b="1" u="sng" dirty="0">
              <a:solidFill>
                <a:srgbClr val="C0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Finding New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90317" y="1797725"/>
            <a:ext cx="8996837" cy="3477875"/>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Increasing numbers of businesses now sell their products internationally from day one. Selling to a very small target or niche market in one country can raise issues of viability. Selling to the same niche market globally can dramatically change the equation and offer the opportunity of high profits, because of economies of scale (also important if the pro­ duct is perceived as a commodity and cost leadership is dependent upon achieving them).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 internet has made it easier to sell internationally, particularly for virtual products that can be transmitted on the internet (e.g., music or apps). Physical products can use global internet retail platforms like Amazon or eBay to sell their product, take payment by credit card and use distribution networks like FedEx.</a:t>
            </a:r>
            <a:endParaRPr lang="en-US" sz="2000" dirty="0"/>
          </a:p>
        </p:txBody>
      </p:sp>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8"/>
            <a:ext cx="9732285"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81304" y="1597725"/>
            <a:ext cx="9379533" cy="5016758"/>
          </a:xfrm>
          <a:prstGeom prst="rect">
            <a:avLst/>
          </a:prstGeom>
          <a:noFill/>
        </p:spPr>
        <p:txBody>
          <a:bodyPr wrap="square" rtlCol="0">
            <a:spAutoFit/>
          </a:bodyPr>
          <a:lstStyle/>
          <a:p>
            <a:pPr lvl="0" algn="justLow"/>
            <a:r>
              <a:rPr lang="en-US" sz="2000" dirty="0"/>
              <a:t>Diversification involves moving from core areas of activity into completely new and </a:t>
            </a:r>
            <a:r>
              <a:rPr lang="en-US" sz="2000" dirty="0" err="1"/>
              <a:t>unre­ated</a:t>
            </a:r>
            <a:r>
              <a:rPr lang="en-US" sz="2000" dirty="0"/>
              <a:t> product and market areas</a:t>
            </a:r>
          </a:p>
          <a:p>
            <a:pPr lvl="0" algn="justLow"/>
            <a:r>
              <a:rPr lang="en-US" sz="2000" dirty="0"/>
              <a:t> </a:t>
            </a:r>
          </a:p>
          <a:p>
            <a:pPr marL="342900" lvl="0" indent="-342900" algn="justLow">
              <a:buFont typeface="Arial" panose="020B0604020202020204" pitchFamily="34" charset="0"/>
              <a:buChar char="•"/>
            </a:pPr>
            <a:r>
              <a:rPr lang="en-US" sz="2000" dirty="0" smtClean="0"/>
              <a:t>Unrelated </a:t>
            </a:r>
            <a:r>
              <a:rPr lang="en-US" sz="2000" dirty="0"/>
              <a:t>diversification happens when the firm develops beyond its present 'industry' or 'sector' into new products/services and markets that, on the face of it, bear little relationship to the one it is in. Whether arising from internal development or acqui­sition, there is little or no operational relatedness with the innovation. </a:t>
            </a:r>
            <a:endParaRPr lang="en-US" sz="2000" dirty="0" smtClean="0"/>
          </a:p>
          <a:p>
            <a:pPr marL="342900" lvl="0" indent="-342900" algn="justLow">
              <a:buFont typeface="Arial" panose="020B0604020202020204" pitchFamily="34" charset="0"/>
              <a:buChar char="•"/>
            </a:pPr>
            <a:endParaRPr lang="en-US" sz="2000" dirty="0" smtClean="0"/>
          </a:p>
          <a:p>
            <a:pPr marL="342900" lvl="0" indent="-342900" algn="justLow">
              <a:buFont typeface="Arial" panose="020B0604020202020204" pitchFamily="34" charset="0"/>
              <a:buChar char="•"/>
            </a:pPr>
            <a:r>
              <a:rPr lang="en-US" sz="2000" dirty="0"/>
              <a:t>Related diversification - Related diversification is when development (or acquisition) is beyond the present product and market, but within the confines of the industry or sector in which the firm operates. In these circumstances, there is likely to be some operational relatedness that offers the opportunity for economies of scale, scope (synergy) or the </a:t>
            </a:r>
            <a:r>
              <a:rPr lang="en-US" sz="2000" dirty="0" smtClean="0"/>
              <a:t>expan­sion </a:t>
            </a:r>
            <a:r>
              <a:rPr lang="en-US" sz="2000" dirty="0"/>
              <a:t>or extension of the firm's existing product range - in other words , there is some added benefit from the move.</a:t>
            </a:r>
          </a:p>
          <a:p>
            <a:pPr lvl="0" algn="justLow"/>
            <a:endParaRPr lang="en-US" sz="2000" dirty="0"/>
          </a:p>
          <a:p>
            <a:pPr lvl="0" algn="justLow"/>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DIVERSIFICATION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7912447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946639"/>
            <a:ext cx="8983305" cy="3477875"/>
          </a:xfrm>
          <a:prstGeom prst="rect">
            <a:avLst/>
          </a:prstGeom>
          <a:noFill/>
        </p:spPr>
        <p:txBody>
          <a:bodyPr wrap="square" rtlCol="0">
            <a:spAutoFit/>
          </a:bodyPr>
          <a:lstStyle/>
          <a:p>
            <a:pPr lvl="0" algn="just"/>
            <a:r>
              <a:rPr lang="en-US" sz="2000" dirty="0"/>
              <a:t>The risks are said to be high because the firm understands neither the product /service nor the market the innovation is to be sold into and therefore might overvalue it and not understand how to deploy it. The further the company strays from its core competencies, the higher the risks because of problems with implementation, particularly when this is coupled with an </a:t>
            </a:r>
            <a:r>
              <a:rPr lang="en-US" sz="2000" dirty="0" smtClean="0"/>
              <a:t>imple­mentation </a:t>
            </a:r>
            <a:r>
              <a:rPr lang="en-US" sz="2000" dirty="0"/>
              <a:t>strategy involving the acquisition</a:t>
            </a:r>
            <a:r>
              <a:rPr lang="en-US" sz="2000" dirty="0" smtClean="0"/>
              <a:t>.</a:t>
            </a:r>
          </a:p>
          <a:p>
            <a:pPr lvl="0" algn="just"/>
            <a:endParaRPr lang="en-US" sz="2000" dirty="0"/>
          </a:p>
          <a:p>
            <a:pPr lvl="0" algn="just"/>
            <a:endParaRPr lang="en-US" sz="2000" dirty="0"/>
          </a:p>
          <a:p>
            <a:pPr lvl="0" algn="just"/>
            <a:r>
              <a:rPr lang="en-US" sz="2000" dirty="0"/>
              <a:t> Companies that pur­sue a strategy of diversification over time end up with a number of units or subsidiaries operating in different product /market sectors. Called conglomerates,</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316384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49718" y="1762477"/>
            <a:ext cx="4649688"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there is increasing acquisition and merger activity as industries mature and this leads to increased industry concentration.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indus­try typically has four distinct phases and the main factor determining corporate survival and success is the speed with which the company actively moves toward the final phase - the endgame curve - through a series of mergers and acquisitions</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80825" y="1931742"/>
            <a:ext cx="4696061" cy="3924163"/>
          </a:xfrm>
          <a:prstGeom prst="rect">
            <a:avLst/>
          </a:prstGeom>
        </p:spPr>
      </p:pic>
    </p:spTree>
    <p:extLst>
      <p:ext uri="{BB962C8B-B14F-4D97-AF65-F5344CB8AC3E}">
        <p14:creationId xmlns:p14="http://schemas.microsoft.com/office/powerpoint/2010/main" val="2743340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60461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453534"/>
            <a:ext cx="8976287" cy="4708981"/>
          </a:xfrm>
          <a:prstGeom prst="rect">
            <a:avLst/>
          </a:prstGeom>
          <a:noFill/>
        </p:spPr>
        <p:txBody>
          <a:bodyPr wrap="square" rtlCol="0">
            <a:spAutoFit/>
          </a:bodyPr>
          <a:lstStyle/>
          <a:p>
            <a:pPr algn="just"/>
            <a:r>
              <a:rPr lang="en-US" sz="2000" dirty="0">
                <a:solidFill>
                  <a:srgbClr val="FF0000"/>
                </a:solidFill>
              </a:rPr>
              <a:t>Phase 1 </a:t>
            </a:r>
            <a:r>
              <a:rPr lang="en-US" sz="2000" dirty="0"/>
              <a:t>In this phase, there is heavy competition from start-ups, spin-offs, firms in </a:t>
            </a:r>
            <a:r>
              <a:rPr lang="en-US" sz="2000" dirty="0" smtClean="0"/>
              <a:t>dereg­ulated </a:t>
            </a:r>
            <a:r>
              <a:rPr lang="en-US" sz="2000" dirty="0"/>
              <a:t>industries and smaller </a:t>
            </a:r>
            <a:r>
              <a:rPr lang="en-US" sz="2000" dirty="0" smtClean="0"/>
              <a:t>companies. As </a:t>
            </a:r>
            <a:r>
              <a:rPr lang="en-US" sz="2000" dirty="0"/>
              <a:t>a result , there is low market </a:t>
            </a:r>
            <a:r>
              <a:rPr lang="en-US" sz="2000" dirty="0" smtClean="0"/>
              <a:t>concen­tration </a:t>
            </a:r>
            <a:r>
              <a:rPr lang="en-US" sz="2000" dirty="0"/>
              <a:t>- less than 20 per cent, measured by the combined market share of the three biggest companies. This phase typically lasts at least five years</a:t>
            </a:r>
            <a:r>
              <a:rPr lang="en-US" sz="2000" dirty="0" smtClean="0"/>
              <a:t>.</a:t>
            </a:r>
          </a:p>
          <a:p>
            <a:pPr algn="just"/>
            <a:endParaRPr lang="en-US" sz="2000" dirty="0"/>
          </a:p>
          <a:p>
            <a:pPr algn="just"/>
            <a:r>
              <a:rPr lang="en-US" sz="2000" dirty="0">
                <a:solidFill>
                  <a:srgbClr val="FF0000"/>
                </a:solidFill>
              </a:rPr>
              <a:t>Phase 2  </a:t>
            </a:r>
            <a:r>
              <a:rPr lang="en-US" sz="2000" dirty="0"/>
              <a:t>The authors called this the 'scale phase' because size begins to matter. </a:t>
            </a:r>
            <a:r>
              <a:rPr lang="en-US" sz="2000" dirty="0" smtClean="0"/>
              <a:t>Corporate acquisitions </a:t>
            </a:r>
            <a:r>
              <a:rPr lang="en-US" sz="2000" dirty="0"/>
              <a:t>increase  and leading companies start to </a:t>
            </a:r>
            <a:r>
              <a:rPr lang="en-US" sz="2000" dirty="0" smtClean="0"/>
              <a:t>merge. Concentration </a:t>
            </a:r>
            <a:r>
              <a:rPr lang="en-US" sz="2000" dirty="0"/>
              <a:t>increases to 30-45 per cent</a:t>
            </a:r>
            <a:r>
              <a:rPr lang="en-US" sz="2000" dirty="0" smtClean="0"/>
              <a:t>.</a:t>
            </a:r>
          </a:p>
          <a:p>
            <a:pPr algn="just"/>
            <a:endParaRPr lang="en-US" sz="2000" dirty="0"/>
          </a:p>
          <a:p>
            <a:pPr algn="just"/>
            <a:r>
              <a:rPr lang="en-US" sz="2000" dirty="0">
                <a:solidFill>
                  <a:srgbClr val="FF0000"/>
                </a:solidFill>
              </a:rPr>
              <a:t>Phase 3 </a:t>
            </a:r>
            <a:r>
              <a:rPr lang="en-US" sz="2000" dirty="0"/>
              <a:t>In this phase, companies extend their core business , eliminating secondary </a:t>
            </a:r>
            <a:r>
              <a:rPr lang="en-US" sz="2000" dirty="0" smtClean="0"/>
              <a:t>oper­ations </a:t>
            </a:r>
            <a:r>
              <a:rPr lang="en-US" sz="2000" dirty="0"/>
              <a:t>or exchanging them with other firms for assets closer to their core business. Concentration increases to almost 70 per cent</a:t>
            </a:r>
            <a:r>
              <a:rPr lang="en-US" sz="2000" dirty="0" smtClean="0"/>
              <a:t>.</a:t>
            </a:r>
          </a:p>
          <a:p>
            <a:pPr algn="just"/>
            <a:endParaRPr lang="en-US" sz="2000" dirty="0"/>
          </a:p>
          <a:p>
            <a:pPr algn="just"/>
            <a:r>
              <a:rPr lang="en-US" sz="2000" dirty="0">
                <a:solidFill>
                  <a:srgbClr val="FF0000"/>
                </a:solidFill>
              </a:rPr>
              <a:t>Phase </a:t>
            </a:r>
            <a:r>
              <a:rPr lang="en-US" sz="2000" dirty="0" smtClean="0">
                <a:solidFill>
                  <a:srgbClr val="FF0000"/>
                </a:solidFill>
              </a:rPr>
              <a:t>4 </a:t>
            </a:r>
            <a:r>
              <a:rPr lang="en-US" sz="2000" dirty="0" smtClean="0"/>
              <a:t>This </a:t>
            </a:r>
            <a:r>
              <a:rPr lang="en-US" sz="2000" dirty="0"/>
              <a:t>final phase sees concentration reaching 90 per cent and large </a:t>
            </a:r>
            <a:r>
              <a:rPr lang="en-US" sz="2000" dirty="0" smtClean="0"/>
              <a:t>companies forming </a:t>
            </a:r>
            <a:r>
              <a:rPr lang="en-US" sz="2000" dirty="0"/>
              <a:t>alliances in order to boost growth</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546176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523549" y="2114270"/>
            <a:ext cx="3310960" cy="2246769"/>
          </a:xfrm>
          <a:prstGeom prst="rect">
            <a:avLst/>
          </a:prstGeom>
          <a:noFill/>
        </p:spPr>
        <p:txBody>
          <a:bodyPr wrap="square" rtlCol="0">
            <a:spAutoFit/>
          </a:bodyPr>
          <a:lstStyle/>
          <a:p>
            <a:pPr algn="just"/>
            <a:r>
              <a:rPr lang="en-US" sz="2000" dirty="0"/>
              <a:t>The strategic acquisition of small firms by larger ones is probably the most visible form of external corporate venturing. It can also be a powerful accelerator of growth.</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Reasons For Corporate Acquisitions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25143" y="1683053"/>
            <a:ext cx="4931631" cy="3658203"/>
          </a:xfrm>
          <a:prstGeom prst="rect">
            <a:avLst/>
          </a:prstGeom>
        </p:spPr>
      </p:pic>
    </p:spTree>
    <p:extLst>
      <p:ext uri="{BB962C8B-B14F-4D97-AF65-F5344CB8AC3E}">
        <p14:creationId xmlns:p14="http://schemas.microsoft.com/office/powerpoint/2010/main" val="38823936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090649" y="1716156"/>
            <a:ext cx="9044131" cy="2554545"/>
          </a:xfrm>
          <a:prstGeom prst="rect">
            <a:avLst/>
          </a:prstGeom>
          <a:noFill/>
        </p:spPr>
        <p:txBody>
          <a:bodyPr wrap="square" rtlCol="0">
            <a:spAutoFit/>
          </a:bodyPr>
          <a:lstStyle/>
          <a:p>
            <a:pPr algn="just"/>
            <a:r>
              <a:rPr lang="en-US" sz="2000" dirty="0">
                <a:solidFill>
                  <a:srgbClr val="FF0000"/>
                </a:solidFill>
              </a:rPr>
              <a:t>Box 1 </a:t>
            </a:r>
            <a:r>
              <a:rPr lang="en-US" sz="2000" dirty="0" smtClean="0">
                <a:solidFill>
                  <a:srgbClr val="FF0000"/>
                </a:solidFill>
              </a:rPr>
              <a:t>Existing </a:t>
            </a:r>
            <a:r>
              <a:rPr lang="en-US" sz="2000" dirty="0">
                <a:solidFill>
                  <a:srgbClr val="FF0000"/>
                </a:solidFill>
              </a:rPr>
              <a:t>product(s) and market(s) </a:t>
            </a:r>
            <a:r>
              <a:rPr lang="en-US" sz="2000" dirty="0" smtClean="0">
                <a:solidFill>
                  <a:srgbClr val="FF0000"/>
                </a:solidFill>
              </a:rPr>
              <a:t>– </a:t>
            </a:r>
          </a:p>
          <a:p>
            <a:pPr algn="just"/>
            <a:endParaRPr lang="en-US" sz="2000" dirty="0"/>
          </a:p>
          <a:p>
            <a:pPr algn="just"/>
            <a:r>
              <a:rPr lang="en-US" sz="2000" dirty="0" smtClean="0"/>
              <a:t>Market </a:t>
            </a:r>
            <a:r>
              <a:rPr lang="en-US" sz="2000" dirty="0"/>
              <a:t>dominance provides organizations with the opportunity to charge oligopoly prices and the acquisition of competi­tors may have a role to play in this, albeit at the price of acquiring the competitor. The company purchases a customer base and eliminates a competitor at the same time. We see this sort of acquisition activity in newly emerging markets where no clear dominant brands have yet been established. </a:t>
            </a:r>
          </a:p>
          <a:p>
            <a:pPr algn="just"/>
            <a:endParaRPr lang="en-US" sz="2000" dirty="0"/>
          </a:p>
        </p:txBody>
      </p:sp>
    </p:spTree>
    <p:extLst>
      <p:ext uri="{BB962C8B-B14F-4D97-AF65-F5344CB8AC3E}">
        <p14:creationId xmlns:p14="http://schemas.microsoft.com/office/powerpoint/2010/main" val="2544506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453534"/>
            <a:ext cx="8976287" cy="3170099"/>
          </a:xfrm>
          <a:prstGeom prst="rect">
            <a:avLst/>
          </a:prstGeom>
          <a:noFill/>
        </p:spPr>
        <p:txBody>
          <a:bodyPr wrap="square" rtlCol="0">
            <a:spAutoFit/>
          </a:bodyPr>
          <a:lstStyle/>
          <a:p>
            <a:pPr algn="just"/>
            <a:endParaRPr lang="en-US" sz="2000" dirty="0">
              <a:solidFill>
                <a:srgbClr val="FF0000"/>
              </a:solidFill>
            </a:endParaRPr>
          </a:p>
          <a:p>
            <a:pPr algn="just"/>
            <a:r>
              <a:rPr lang="en-US" sz="2000" dirty="0">
                <a:solidFill>
                  <a:srgbClr val="FF0000"/>
                </a:solidFill>
              </a:rPr>
              <a:t>Box 2	Introducing existing product(s) into new market(s) </a:t>
            </a:r>
            <a:r>
              <a:rPr lang="en-US" sz="2000" dirty="0" smtClean="0">
                <a:solidFill>
                  <a:srgbClr val="FF0000"/>
                </a:solidFill>
              </a:rPr>
              <a:t>– </a:t>
            </a:r>
          </a:p>
          <a:p>
            <a:pPr algn="just"/>
            <a:endParaRPr lang="en-US" sz="2000" dirty="0"/>
          </a:p>
          <a:p>
            <a:pPr algn="just"/>
            <a:r>
              <a:rPr lang="en-US" sz="2000" dirty="0" smtClean="0"/>
              <a:t>The </a:t>
            </a:r>
            <a:r>
              <a:rPr lang="en-US" sz="2000" dirty="0"/>
              <a:t>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endParaRPr lang="en-US" sz="2000" dirty="0"/>
          </a:p>
        </p:txBody>
      </p:sp>
    </p:spTree>
    <p:extLst>
      <p:ext uri="{BB962C8B-B14F-4D97-AF65-F5344CB8AC3E}">
        <p14:creationId xmlns:p14="http://schemas.microsoft.com/office/powerpoint/2010/main" val="11180921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726797"/>
            <a:ext cx="8976287" cy="4093428"/>
          </a:xfrm>
          <a:prstGeom prst="rect">
            <a:avLst/>
          </a:prstGeom>
          <a:noFill/>
        </p:spPr>
        <p:txBody>
          <a:bodyPr wrap="square" rtlCol="0">
            <a:spAutoFit/>
          </a:bodyPr>
          <a:lstStyle/>
          <a:p>
            <a:pPr algn="just"/>
            <a:r>
              <a:rPr lang="en-US" sz="2000" dirty="0">
                <a:solidFill>
                  <a:srgbClr val="FF0000"/>
                </a:solidFill>
              </a:rPr>
              <a:t>Box 3	Introducing new product(s) into existing market(s) </a:t>
            </a:r>
            <a:r>
              <a:rPr lang="en-US" sz="2000" dirty="0" smtClean="0">
                <a:solidFill>
                  <a:srgbClr val="FF0000"/>
                </a:solidFill>
              </a:rPr>
              <a:t>–</a:t>
            </a:r>
          </a:p>
          <a:p>
            <a:pPr algn="just"/>
            <a:endParaRPr lang="en-US" sz="2000" dirty="0"/>
          </a:p>
          <a:p>
            <a:pPr algn="just"/>
            <a:r>
              <a:rPr lang="en-US" sz="2000" dirty="0" smtClean="0"/>
              <a:t> </a:t>
            </a:r>
            <a:r>
              <a:rPr lang="en-US" sz="2000" dirty="0"/>
              <a:t>Any acquisition of another business with new products or technologies will involve finding markets for the innovations. One important motive in the purchase will be that the product is attractive to existing customers. It could be that these products replace existing ones, but  it could also be the case that they offer the opportunity for product expansion (product variations that meet the needs of different market segments) and/or product extension (where a successful brand is extended to similar but different products). </a:t>
            </a:r>
          </a:p>
          <a:p>
            <a:pPr algn="just"/>
            <a:endParaRPr lang="en-US" sz="2000" dirty="0">
              <a:solidFill>
                <a:srgbClr val="FF0000"/>
              </a:solidFill>
            </a:endParaRPr>
          </a:p>
          <a:p>
            <a:pPr algn="just"/>
            <a:endParaRPr lang="en-US" sz="2000" dirty="0">
              <a:solidFill>
                <a:srgbClr val="FF0000"/>
              </a:solidFill>
            </a:endParaRPr>
          </a:p>
          <a:p>
            <a:pPr algn="just"/>
            <a:endParaRPr lang="en-US" sz="2000" dirty="0">
              <a:solidFill>
                <a:srgbClr val="FF0000"/>
              </a:solidFill>
            </a:endParaRPr>
          </a:p>
          <a:p>
            <a:pPr algn="just"/>
            <a:endParaRPr lang="en-US" sz="2000" dirty="0">
              <a:solidFill>
                <a:srgbClr val="FF0000"/>
              </a:solidFill>
            </a:endParaRPr>
          </a:p>
        </p:txBody>
      </p:sp>
    </p:spTree>
    <p:extLst>
      <p:ext uri="{BB962C8B-B14F-4D97-AF65-F5344CB8AC3E}">
        <p14:creationId xmlns:p14="http://schemas.microsoft.com/office/powerpoint/2010/main" val="3584679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453534"/>
            <a:ext cx="8976287" cy="3170099"/>
          </a:xfrm>
          <a:prstGeom prst="rect">
            <a:avLst/>
          </a:prstGeom>
          <a:noFill/>
        </p:spPr>
        <p:txBody>
          <a:bodyPr wrap="square" rtlCol="0">
            <a:spAutoFit/>
          </a:bodyPr>
          <a:lstStyle/>
          <a:p>
            <a:pPr algn="just"/>
            <a:endParaRPr lang="en-US" sz="2000" dirty="0">
              <a:solidFill>
                <a:srgbClr val="FF0000"/>
              </a:solidFill>
            </a:endParaRPr>
          </a:p>
          <a:p>
            <a:pPr algn="just"/>
            <a:r>
              <a:rPr lang="en-US" sz="2000" dirty="0">
                <a:solidFill>
                  <a:srgbClr val="FF0000"/>
                </a:solidFill>
              </a:rPr>
              <a:t>Box 2	Introducing existing product(s) into new market(s) </a:t>
            </a:r>
            <a:r>
              <a:rPr lang="en-US" sz="2000" dirty="0" smtClean="0">
                <a:solidFill>
                  <a:srgbClr val="FF0000"/>
                </a:solidFill>
              </a:rPr>
              <a:t>– </a:t>
            </a:r>
          </a:p>
          <a:p>
            <a:pPr algn="just"/>
            <a:endParaRPr lang="en-US" sz="2000" dirty="0"/>
          </a:p>
          <a:p>
            <a:pPr algn="just"/>
            <a:r>
              <a:rPr lang="en-US" sz="2000" dirty="0" smtClean="0"/>
              <a:t>The </a:t>
            </a:r>
            <a:r>
              <a:rPr lang="en-US" sz="2000" dirty="0"/>
              <a:t>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a:t>
            </a:r>
            <a:r>
              <a:rPr lang="en-US" sz="2000" dirty="0" smtClean="0"/>
              <a:t>synergy.</a:t>
            </a:r>
            <a:endParaRPr lang="en-US" sz="2000" dirty="0"/>
          </a:p>
        </p:txBody>
      </p:sp>
    </p:spTree>
    <p:extLst>
      <p:ext uri="{BB962C8B-B14F-4D97-AF65-F5344CB8AC3E}">
        <p14:creationId xmlns:p14="http://schemas.microsoft.com/office/powerpoint/2010/main" val="19245140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11433</TotalTime>
  <Words>3572</Words>
  <Application>Microsoft Office PowerPoint</Application>
  <PresentationFormat>Widescreen</PresentationFormat>
  <Paragraphs>428</Paragraphs>
  <Slides>44</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210</cp:revision>
  <dcterms:created xsi:type="dcterms:W3CDTF">2023-04-29T09:08:23Z</dcterms:created>
  <dcterms:modified xsi:type="dcterms:W3CDTF">2023-08-10T06:35:45Z</dcterms:modified>
</cp:coreProperties>
</file>