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481" r:id="rId2"/>
    <p:sldId id="369" r:id="rId3"/>
    <p:sldId id="364" r:id="rId4"/>
    <p:sldId id="365" r:id="rId5"/>
    <p:sldId id="380" r:id="rId6"/>
    <p:sldId id="371" r:id="rId7"/>
    <p:sldId id="370" r:id="rId8"/>
    <p:sldId id="367" r:id="rId9"/>
    <p:sldId id="373" r:id="rId10"/>
    <p:sldId id="379" r:id="rId11"/>
    <p:sldId id="297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1"/>
            <p14:sldId id="369"/>
            <p14:sldId id="364"/>
            <p14:sldId id="365"/>
            <p14:sldId id="380"/>
            <p14:sldId id="371"/>
            <p14:sldId id="370"/>
            <p14:sldId id="367"/>
            <p14:sldId id="373"/>
            <p14:sldId id="379"/>
            <p14:sldId id="297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77" d="100"/>
          <a:sy n="77" d="100"/>
        </p:scale>
        <p:origin x="883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4174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42575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5D09203-26C8-41C2-A1A2-75D29EF0E4F5}" type="slidenum">
              <a:rPr lang="en-US" smtClean="0">
                <a:latin typeface="Calibri" panose="020F0502020204030204" pitchFamily="34" charset="0"/>
              </a:rPr>
              <a:pPr/>
              <a:t>11</a:t>
            </a:fld>
            <a:endParaRPr 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00913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emf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4.png"/><Relationship Id="rId7" Type="http://schemas.openxmlformats.org/officeDocument/2006/relationships/hyperlink" Target="mailto:hamza@midocean.edu.km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emf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7" Type="http://schemas.openxmlformats.org/officeDocument/2006/relationships/image" Target="../media/image1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5.emf"/><Relationship Id="rId7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7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7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762007" y="5194849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Nermin Hamza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Ewais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28545" y="2424037"/>
            <a:ext cx="5045997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Forensics</a:t>
            </a:r>
            <a:b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Master of Science in</a:t>
            </a:r>
          </a:p>
          <a:p>
            <a:r>
              <a:rPr lang="en-US" sz="44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Cybersecurity 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57F9462-95C7-5068-0AE1-ABC9EF352332}"/>
              </a:ext>
            </a:extLst>
          </p:cNvPr>
          <p:cNvSpPr txBox="1"/>
          <p:nvPr/>
        </p:nvSpPr>
        <p:spPr>
          <a:xfrm>
            <a:off x="561562" y="1777706"/>
            <a:ext cx="698720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Orientation show</a:t>
            </a:r>
            <a:br>
              <a:rPr lang="en-US" sz="18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ar-YE" sz="18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عرض توجيهي</a:t>
            </a:r>
            <a:r>
              <a:rPr lang="en-US" sz="18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43397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3252" y="622966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5" y="0"/>
            <a:ext cx="7740736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Who Am I?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231880" y="1837189"/>
            <a:ext cx="6235438" cy="2769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457200" indent="-457200" algn="just">
              <a:buFont typeface="Wingdings" panose="05000000000000000000" pitchFamily="2" charset="2"/>
              <a:buChar char="Ø"/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Dr. Nermin Hamza </a:t>
            </a:r>
            <a:r>
              <a:rPr lang="en-US" sz="2400" b="1" i="1" dirty="0" err="1">
                <a:solidFill>
                  <a:srgbClr val="FF0000"/>
                </a:solidFill>
              </a:rPr>
              <a:t>Ewais</a:t>
            </a:r>
            <a:endParaRPr lang="en-US" sz="2400" b="1" i="1" dirty="0">
              <a:solidFill>
                <a:srgbClr val="FF0000"/>
              </a:solidFill>
            </a:endParaRPr>
          </a:p>
          <a:p>
            <a:pPr marL="800100" lvl="1" indent="-342900" algn="just">
              <a:spcBef>
                <a:spcPts val="1200"/>
              </a:spcBef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Associate  Professor in computer science </a:t>
            </a:r>
          </a:p>
          <a:p>
            <a:pPr marL="1257300" lvl="2" indent="-342900" algn="just">
              <a:buFont typeface="Wingdings" panose="05000000000000000000" pitchFamily="2" charset="2"/>
              <a:buChar char="§"/>
              <a:defRPr/>
            </a:pPr>
            <a:r>
              <a:rPr lang="en-US" sz="2000" dirty="0" err="1">
                <a:solidFill>
                  <a:schemeClr val="bg1"/>
                </a:solidFill>
              </a:rPr>
              <a:t>Ph.D</a:t>
            </a:r>
            <a:r>
              <a:rPr lang="en-US" sz="2000" dirty="0">
                <a:solidFill>
                  <a:schemeClr val="bg1"/>
                </a:solidFill>
              </a:rPr>
              <a:t> from Cairo University 2010</a:t>
            </a:r>
          </a:p>
          <a:p>
            <a:pPr marL="1257300" lvl="2" indent="-342900" algn="just"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solidFill>
                  <a:schemeClr val="bg1"/>
                </a:solidFill>
              </a:rPr>
              <a:t>PHD Thesis: “A novel security system for computer networks”</a:t>
            </a:r>
          </a:p>
          <a:p>
            <a:pPr marL="1257300" lvl="2" indent="-342900" algn="just"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M.Sc</a:t>
            </a:r>
            <a:r>
              <a:rPr lang="en-US" sz="2000" dirty="0">
                <a:solidFill>
                  <a:schemeClr val="bg1"/>
                </a:solidFill>
              </a:rPr>
              <a:t> from Cairo University, 2005</a:t>
            </a:r>
          </a:p>
          <a:p>
            <a:pPr marL="1257300" lvl="2" indent="-342900" algn="just"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B.Sc</a:t>
            </a:r>
            <a:r>
              <a:rPr lang="en-US" sz="2000" dirty="0">
                <a:solidFill>
                  <a:schemeClr val="bg1"/>
                </a:solidFill>
              </a:rPr>
              <a:t> from Cairo University , 2000</a:t>
            </a:r>
          </a:p>
          <a:p>
            <a:pPr marL="914400" lvl="2" indent="0" algn="just">
              <a:defRPr/>
            </a:pPr>
            <a:endParaRPr lang="en-US" sz="2000" dirty="0"/>
          </a:p>
        </p:txBody>
      </p:sp>
      <p:sp>
        <p:nvSpPr>
          <p:cNvPr id="14" name="Footer Placeholder 13">
            <a:extLst>
              <a:ext uri="{FF2B5EF4-FFF2-40B4-BE49-F238E27FC236}">
                <a16:creationId xmlns:a16="http://schemas.microsoft.com/office/drawing/2014/main" id="{CB48A5AE-18AD-88F3-AE56-CE63008364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367497" y="6507510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IT Forensics  Dr. Nermin </a:t>
            </a:r>
            <a:r>
              <a:rPr lang="en-US" dirty="0" err="1">
                <a:solidFill>
                  <a:prstClr val="black">
                    <a:tint val="75000"/>
                  </a:prstClr>
                </a:solidFill>
              </a:rPr>
              <a:t>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</a:t>
            </a:fld>
            <a:endParaRPr lang="en-US"/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F56EF74-2D80-8748-392B-8216D04CA32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751761" y="1432814"/>
            <a:ext cx="4320914" cy="3985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5567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3252" y="622966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Who Am I?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204594" y="1362949"/>
            <a:ext cx="10317163" cy="4401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Work.</a:t>
            </a:r>
          </a:p>
          <a:p>
            <a:pPr lvl="2">
              <a:defRPr/>
            </a:pPr>
            <a:r>
              <a:rPr lang="en-US" sz="2000" dirty="0">
                <a:solidFill>
                  <a:srgbClr val="0070C0"/>
                </a:solidFill>
              </a:rPr>
              <a:t>Cairo University – King Abdulaziz University </a:t>
            </a:r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Training.</a:t>
            </a:r>
          </a:p>
          <a:p>
            <a:pPr lvl="2">
              <a:defRPr/>
            </a:pPr>
            <a:r>
              <a:rPr lang="en-US" sz="2000" dirty="0">
                <a:solidFill>
                  <a:srgbClr val="0070C0"/>
                </a:solidFill>
              </a:rPr>
              <a:t>CEH – CHFI- Academic Courses </a:t>
            </a:r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Office hours	</a:t>
            </a: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solidFill>
                  <a:schemeClr val="bg1"/>
                </a:solidFill>
              </a:rPr>
              <a:t> Discussion Time (Wednesday at 9:00 PM) </a:t>
            </a:r>
          </a:p>
          <a:p>
            <a:pPr marL="919163" lvl="1">
              <a:defRPr/>
            </a:pPr>
            <a:endParaRPr lang="en-US" sz="2000" dirty="0">
              <a:solidFill>
                <a:srgbClr val="0070C0"/>
              </a:solidFill>
            </a:endParaRPr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endParaRPr lang="en-US" sz="2000" dirty="0">
              <a:solidFill>
                <a:schemeClr val="accent6"/>
              </a:solidFill>
            </a:endParaRPr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chemeClr val="accent6"/>
                </a:solidFill>
              </a:rPr>
              <a:t>How to reach me</a:t>
            </a:r>
          </a:p>
          <a:p>
            <a:pPr marL="1257300" lvl="2" indent="-342900"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solidFill>
                  <a:schemeClr val="bg1"/>
                </a:solidFill>
              </a:rPr>
              <a:t>By email at </a:t>
            </a:r>
            <a:r>
              <a:rPr lang="en-US" sz="2000" dirty="0">
                <a:solidFill>
                  <a:schemeClr val="bg1"/>
                </a:solidFill>
                <a:hlinkClick r:id="rId7"/>
              </a:rPr>
              <a:t>hamza@midocean.edu.km</a:t>
            </a:r>
            <a:r>
              <a:rPr lang="en-US" sz="2000" dirty="0">
                <a:solidFill>
                  <a:schemeClr val="bg1"/>
                </a:solidFill>
              </a:rPr>
              <a:t>  </a:t>
            </a:r>
            <a:br>
              <a:rPr lang="en-US" sz="2000" dirty="0">
                <a:solidFill>
                  <a:schemeClr val="bg1"/>
                </a:solidFill>
              </a:rPr>
            </a:br>
            <a:r>
              <a:rPr lang="en-US" sz="2000" dirty="0">
                <a:solidFill>
                  <a:schemeClr val="bg1"/>
                </a:solidFill>
              </a:rPr>
              <a:t>( please include “IT Forensic” in subject line)</a:t>
            </a:r>
          </a:p>
          <a:p>
            <a:pPr marL="914400" lvl="2" indent="0">
              <a:defRPr/>
            </a:pPr>
            <a:endParaRPr lang="en-US" sz="2000" dirty="0"/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endParaRPr lang="en-US" sz="2000" dirty="0">
              <a:solidFill>
                <a:srgbClr val="0070C0"/>
              </a:solidFill>
            </a:endParaRP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endParaRPr lang="en-US" sz="2000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74EE87-8B7D-16C7-E5D6-749333AFEF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586567" y="6517901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IT Forensics  Dr. Nermin </a:t>
            </a:r>
            <a:r>
              <a:rPr lang="en-US" dirty="0" err="1">
                <a:solidFill>
                  <a:prstClr val="black">
                    <a:tint val="75000"/>
                  </a:prstClr>
                </a:solidFill>
              </a:rPr>
              <a:t>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</a:t>
            </a:fld>
            <a:endParaRPr lang="en-US"/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34972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50320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18089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6287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course that will be taught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E2BF89B-7C79-DA22-8E31-F369616369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440788" y="6405669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IT Forensics  Dr. Nermin </a:t>
            </a:r>
            <a:r>
              <a:rPr lang="en-US" dirty="0" err="1">
                <a:solidFill>
                  <a:prstClr val="black">
                    <a:tint val="75000"/>
                  </a:prstClr>
                </a:solidFill>
              </a:rPr>
              <a:t>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</a:t>
            </a:fld>
            <a:endParaRPr lang="en-US"/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مستطيل 14"/>
          <p:cNvSpPr/>
          <p:nvPr/>
        </p:nvSpPr>
        <p:spPr>
          <a:xfrm>
            <a:off x="3200400" y="1371364"/>
            <a:ext cx="4426085" cy="719847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Aardvark Cafe" pitchFamily="2" charset="0"/>
              </a:rPr>
              <a:t>IT forensics </a:t>
            </a:r>
            <a:endParaRPr lang="en-US" dirty="0">
              <a:latin typeface="Aardvark Cafe" pitchFamily="2" charset="0"/>
            </a:endParaRPr>
          </a:p>
        </p:txBody>
      </p:sp>
      <p:pic>
        <p:nvPicPr>
          <p:cNvPr id="1026" name="Picture 2" descr="What is Digital Forensics and Why Is It Important?">
            <a:extLst>
              <a:ext uri="{FF2B5EF4-FFF2-40B4-BE49-F238E27FC236}">
                <a16:creationId xmlns:a16="http://schemas.microsoft.com/office/drawing/2014/main" id="{69E85DE8-18C3-B511-D0B3-E5C4ACE45C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7238" y="2101602"/>
            <a:ext cx="7620000" cy="370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22974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18089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0360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IT forensics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874165" y="1527871"/>
            <a:ext cx="7803235" cy="3347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i="1" dirty="0">
                <a:solidFill>
                  <a:schemeClr val="bg1"/>
                </a:solidFill>
              </a:rPr>
              <a:t>This course is designed to provide a basic foundation in the field of digital forensic for students in the science of crime scene investigation. 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i="1" dirty="0">
                <a:solidFill>
                  <a:schemeClr val="bg1"/>
                </a:solidFill>
              </a:rPr>
              <a:t>The student will gain experience in the use of various analytical methods that are used to analyze digital evidence during criminal investigations. </a:t>
            </a:r>
            <a:endParaRPr lang="ar-YE" sz="2400" dirty="0">
              <a:solidFill>
                <a:schemeClr val="bg1"/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DE4E652-3363-2A1F-F276-BB455A748D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440788" y="6422622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IT Forensics  Dr. Nermin </a:t>
            </a:r>
            <a:r>
              <a:rPr lang="en-US" dirty="0" err="1">
                <a:solidFill>
                  <a:prstClr val="black">
                    <a:tint val="75000"/>
                  </a:prstClr>
                </a:solidFill>
              </a:rPr>
              <a:t>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5</a:t>
            </a:fld>
            <a:endParaRPr lang="en-US"/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25344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18089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9843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Primary Goal of This Course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143954" y="1459148"/>
            <a:ext cx="8607257" cy="46519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sz="2000" b="1" i="1" dirty="0">
                <a:solidFill>
                  <a:srgbClr val="FF0000"/>
                </a:solidFill>
              </a:rPr>
              <a:t>Learning Outcomes: 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</a:p>
          <a:p>
            <a:pPr lvl="1" algn="just">
              <a:lnSpc>
                <a:spcPct val="150000"/>
              </a:lnSpc>
              <a:defRPr/>
            </a:pPr>
            <a:r>
              <a:rPr lang="en-US" sz="2000" dirty="0">
                <a:solidFill>
                  <a:srgbClr val="0070C0"/>
                </a:solidFill>
              </a:rPr>
              <a:t>•	Understand what is digital forensic and its important </a:t>
            </a:r>
          </a:p>
          <a:p>
            <a:pPr lvl="1" algn="just">
              <a:lnSpc>
                <a:spcPct val="150000"/>
              </a:lnSpc>
              <a:defRPr/>
            </a:pPr>
            <a:r>
              <a:rPr lang="en-US" sz="2000" dirty="0">
                <a:solidFill>
                  <a:srgbClr val="0070C0"/>
                </a:solidFill>
              </a:rPr>
              <a:t>•	Explain the process of digital forensics analysis</a:t>
            </a:r>
          </a:p>
          <a:p>
            <a:pPr lvl="1" algn="just">
              <a:lnSpc>
                <a:spcPct val="150000"/>
              </a:lnSpc>
              <a:defRPr/>
            </a:pPr>
            <a:r>
              <a:rPr lang="en-US" sz="2000" dirty="0">
                <a:solidFill>
                  <a:srgbClr val="0070C0"/>
                </a:solidFill>
              </a:rPr>
              <a:t>•	Gain an understanding of the tradeoffs and differences between various digital forensic tools</a:t>
            </a:r>
          </a:p>
          <a:p>
            <a:pPr lvl="1" algn="just">
              <a:lnSpc>
                <a:spcPct val="150000"/>
              </a:lnSpc>
              <a:defRPr/>
            </a:pPr>
            <a:r>
              <a:rPr lang="en-US" sz="2000" dirty="0">
                <a:solidFill>
                  <a:srgbClr val="0070C0"/>
                </a:solidFill>
              </a:rPr>
              <a:t>•	Understand the workings of file systems and operating system </a:t>
            </a:r>
          </a:p>
          <a:p>
            <a:pPr lvl="1" algn="just">
              <a:lnSpc>
                <a:spcPct val="150000"/>
              </a:lnSpc>
              <a:defRPr/>
            </a:pPr>
            <a:r>
              <a:rPr lang="en-US" sz="2000" dirty="0">
                <a:solidFill>
                  <a:srgbClr val="0070C0"/>
                </a:solidFill>
              </a:rPr>
              <a:t>•	Create disk images, recover deleted files, and extract hidden information</a:t>
            </a:r>
          </a:p>
          <a:p>
            <a:pPr lvl="1" algn="just">
              <a:lnSpc>
                <a:spcPct val="150000"/>
              </a:lnSpc>
              <a:defRPr/>
            </a:pPr>
            <a:r>
              <a:rPr lang="en-US" sz="2000" dirty="0">
                <a:solidFill>
                  <a:srgbClr val="0070C0"/>
                </a:solidFill>
              </a:rPr>
              <a:t>•	Write the final report. </a:t>
            </a:r>
          </a:p>
          <a:p>
            <a:pPr lvl="1" algn="just">
              <a:lnSpc>
                <a:spcPct val="150000"/>
              </a:lnSpc>
              <a:defRPr/>
            </a:pPr>
            <a:endParaRPr lang="ar-YE" sz="2000" dirty="0">
              <a:solidFill>
                <a:srgbClr val="0070C0"/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DE4E652-3363-2A1F-F276-BB455A748D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7453" y="6511669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IT Forensics  Dr. Nermin </a:t>
            </a:r>
            <a:r>
              <a:rPr lang="en-US" dirty="0" err="1">
                <a:solidFill>
                  <a:prstClr val="black">
                    <a:tint val="75000"/>
                  </a:prstClr>
                </a:solidFill>
              </a:rPr>
              <a:t>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6</a:t>
            </a:fld>
            <a:endParaRPr lang="en-US"/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73993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18089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506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Learning Resources: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533400" y="1505744"/>
            <a:ext cx="6297612" cy="3939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buFont typeface="Wingdings" panose="05000000000000000000" pitchFamily="2" charset="2"/>
              <a:buChar char="Ø"/>
              <a:defRPr/>
            </a:pPr>
            <a:r>
              <a:rPr lang="ar-YE" sz="24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>
                <a:solidFill>
                  <a:srgbClr val="FF0000"/>
                </a:solidFill>
              </a:rPr>
              <a:t>Credit Hours</a:t>
            </a:r>
            <a:r>
              <a:rPr lang="en-US" sz="2000" dirty="0"/>
              <a:t>: </a:t>
            </a:r>
            <a:endParaRPr lang="ar-YE" sz="2000" dirty="0"/>
          </a:p>
          <a:p>
            <a:endParaRPr lang="ar-YE" sz="1600" dirty="0"/>
          </a:p>
          <a:p>
            <a:pPr marL="446088" indent="-446088"/>
            <a:r>
              <a:rPr lang="en-US" sz="2000" dirty="0"/>
              <a:t>3 </a:t>
            </a:r>
            <a:r>
              <a:rPr lang="en-US" sz="2000" dirty="0">
                <a:solidFill>
                  <a:schemeClr val="bg1"/>
                </a:solidFill>
              </a:rPr>
              <a:t>credit hours.  </a:t>
            </a:r>
            <a:endParaRPr lang="en-US" sz="1600" dirty="0">
              <a:solidFill>
                <a:schemeClr val="bg1"/>
              </a:solidFill>
            </a:endParaRPr>
          </a:p>
          <a:p>
            <a:pPr lvl="1">
              <a:defRPr/>
            </a:pPr>
            <a:endParaRPr lang="ar-YE" sz="2000" dirty="0">
              <a:solidFill>
                <a:schemeClr val="bg1"/>
              </a:solidFill>
            </a:endParaRPr>
          </a:p>
          <a:p>
            <a:pPr lvl="1" indent="-457200">
              <a:buFont typeface="Wingdings" pitchFamily="2" charset="2"/>
              <a:buChar char="Ø"/>
              <a:defRPr/>
            </a:pPr>
            <a:r>
              <a:rPr lang="en-US" sz="2000" b="1" i="1" dirty="0">
                <a:solidFill>
                  <a:srgbClr val="FFFF00"/>
                </a:solidFill>
              </a:rPr>
              <a:t>Required Textbook: </a:t>
            </a:r>
            <a:endParaRPr lang="ar-YE" sz="2000" b="1" i="1" dirty="0">
              <a:solidFill>
                <a:srgbClr val="FFFF00"/>
              </a:solidFill>
            </a:endParaRPr>
          </a:p>
          <a:p>
            <a:pPr marL="514350" lvl="1" indent="-514350">
              <a:buAutoNum type="arabicPeriod"/>
              <a:defRPr/>
            </a:pPr>
            <a:r>
              <a:rPr lang="en-US" dirty="0">
                <a:solidFill>
                  <a:schemeClr val="bg1"/>
                </a:solidFill>
              </a:rPr>
              <a:t>Learn Computer Forensics , William Oettinger ,2020 </a:t>
            </a:r>
            <a:r>
              <a:rPr lang="en-US" dirty="0" err="1">
                <a:solidFill>
                  <a:schemeClr val="bg1"/>
                </a:solidFill>
              </a:rPr>
              <a:t>Packt</a:t>
            </a:r>
            <a:r>
              <a:rPr lang="en-US" dirty="0">
                <a:solidFill>
                  <a:schemeClr val="bg1"/>
                </a:solidFill>
              </a:rPr>
              <a:t> Publishing</a:t>
            </a:r>
          </a:p>
          <a:p>
            <a:pPr marL="514350" lvl="1" indent="-514350">
              <a:buAutoNum type="arabicPeriod"/>
              <a:defRPr/>
            </a:pPr>
            <a:endParaRPr lang="en-US" dirty="0">
              <a:solidFill>
                <a:schemeClr val="bg1"/>
              </a:solidFill>
            </a:endParaRPr>
          </a:p>
          <a:p>
            <a:pPr marL="514350" lvl="1" indent="-514350">
              <a:buAutoNum type="arabicPeriod"/>
              <a:defRPr/>
            </a:pPr>
            <a:r>
              <a:rPr lang="en-US" dirty="0">
                <a:solidFill>
                  <a:schemeClr val="bg1"/>
                </a:solidFill>
              </a:rPr>
              <a:t>Guide to Computer Forensics and Investigations: Processing Digital Evidence 6th Edition Bill Nelson , Amelia Phillips and Christopher </a:t>
            </a:r>
            <a:r>
              <a:rPr lang="en-US" dirty="0" err="1">
                <a:solidFill>
                  <a:schemeClr val="bg1"/>
                </a:solidFill>
              </a:rPr>
              <a:t>Steuart</a:t>
            </a:r>
            <a:r>
              <a:rPr lang="en-US" dirty="0">
                <a:solidFill>
                  <a:schemeClr val="bg1"/>
                </a:solidFill>
              </a:rPr>
              <a:t> Cengage Learning, Inc 2019</a:t>
            </a:r>
          </a:p>
          <a:p>
            <a:pPr marL="0" lvl="1">
              <a:defRPr/>
            </a:pPr>
            <a:endParaRPr lang="en-US" sz="2400" b="1" i="1" dirty="0">
              <a:solidFill>
                <a:srgbClr val="FF0000"/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9692E0B-3E1F-48CF-F28B-D299DC2CEB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141298" y="6422622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IT Forensics  Dr. Nermin </a:t>
            </a:r>
            <a:r>
              <a:rPr lang="en-US" dirty="0" err="1">
                <a:solidFill>
                  <a:prstClr val="black">
                    <a:tint val="75000"/>
                  </a:prstClr>
                </a:solidFill>
              </a:rPr>
              <a:t>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7</a:t>
            </a:fld>
            <a:endParaRPr lang="en-US"/>
          </a:p>
        </p:txBody>
      </p:sp>
      <p:pic>
        <p:nvPicPr>
          <p:cNvPr id="1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57A45912-A6CE-47CA-0607-D6199BDE752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08559" y="1343793"/>
            <a:ext cx="2073042" cy="270953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A48B76A-6724-EF3B-21AA-4054B3D1FD6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522086" y="2985211"/>
            <a:ext cx="2073041" cy="2827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4495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3399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Units of Course Contents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1752600" y="1740280"/>
          <a:ext cx="10198607" cy="45399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98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9669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49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25334">
                <a:tc>
                  <a:txBody>
                    <a:bodyPr/>
                    <a:lstStyle/>
                    <a:p>
                      <a:r>
                        <a:rPr lang="en-US" sz="1800" dirty="0"/>
                        <a:t>Module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Course</a:t>
                      </a:r>
                      <a:r>
                        <a:rPr lang="en-US" sz="1800" baseline="0" dirty="0"/>
                        <a:t> </a:t>
                      </a:r>
                      <a:r>
                        <a:rPr lang="en-US" sz="1800" dirty="0"/>
                        <a:t>Unit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err="1"/>
                        <a:t>No.of</a:t>
                      </a:r>
                      <a:r>
                        <a:rPr lang="en-US" sz="1800" dirty="0"/>
                        <a:t>. Weeks</a:t>
                      </a:r>
                      <a:r>
                        <a:rPr lang="en-US" sz="1800" baseline="0" dirty="0"/>
                        <a:t> 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Contact Hours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1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Lecture1  Introduction to IT Forensics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1</a:t>
                      </a:r>
                      <a:r>
                        <a:rPr lang="en-US" sz="1800" baseline="30000" dirty="0"/>
                        <a:t>st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3459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2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Lecture2  The Forensic Analysis Process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baseline="0" dirty="0"/>
                        <a:t>2</a:t>
                      </a:r>
                      <a:r>
                        <a:rPr lang="en-US" sz="1800" baseline="30000" dirty="0"/>
                        <a:t>nd</a:t>
                      </a:r>
                      <a:r>
                        <a:rPr lang="en-US" sz="1800" baseline="0" dirty="0"/>
                        <a:t>  </a:t>
                      </a:r>
                      <a:r>
                        <a:rPr lang="en-US" sz="1800" dirty="0"/>
                        <a:t>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4897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Lecture3   Acquisition of Evidence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/>
                        <a:t>4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Lecture4   Computer System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4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Lecture5   Operating systems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080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6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Lecture6   Memory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6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7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Lecture7   Network and E-mail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7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8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Lecture8   Database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8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9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Lecture9   Cloud ,Web  and Mobile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9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10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Lecture10 Reporting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10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938838" y="1307436"/>
            <a:ext cx="8763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1319213" lvl="1" indent="-3429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rgbClr val="FF0000"/>
                </a:solidFill>
              </a:rPr>
              <a:t>Lecture Structure</a:t>
            </a:r>
            <a:r>
              <a:rPr lang="en-US" sz="2400" dirty="0">
                <a:solidFill>
                  <a:srgbClr val="FF0000"/>
                </a:solidFill>
              </a:rPr>
              <a:t>: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7D4EF5D-F1BA-CA01-5BDC-3C732326C9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440788" y="6448707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IT Forensics  Dr. Nermin </a:t>
            </a:r>
            <a:r>
              <a:rPr lang="en-US" dirty="0" err="1">
                <a:solidFill>
                  <a:prstClr val="black">
                    <a:tint val="75000"/>
                  </a:prstClr>
                </a:solidFill>
              </a:rPr>
              <a:t>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8</a:t>
            </a:fld>
            <a:endParaRPr lang="en-US"/>
          </a:p>
        </p:txBody>
      </p:sp>
      <p:pic>
        <p:nvPicPr>
          <p:cNvPr id="1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39294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0511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Information</a:t>
            </a: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914400" y="1692025"/>
            <a:ext cx="8763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1319213" lvl="1" indent="-3429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rgbClr val="FF0000"/>
                </a:solidFill>
              </a:rPr>
              <a:t>Assessment Method: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B3CE5E8-4170-610A-B2E5-0C94F3EEA0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59383" y="6473182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IT Forensics  Dr. Nermin </a:t>
            </a:r>
            <a:r>
              <a:rPr lang="en-US" dirty="0" err="1">
                <a:solidFill>
                  <a:prstClr val="black">
                    <a:tint val="75000"/>
                  </a:prstClr>
                </a:solidFill>
              </a:rPr>
              <a:t>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9</a:t>
            </a:fld>
            <a:endParaRPr lang="en-US"/>
          </a:p>
        </p:txBody>
      </p:sp>
      <p:sp>
        <p:nvSpPr>
          <p:cNvPr id="12" name="Rectangle 11"/>
          <p:cNvSpPr>
            <a:spLocks noGrp="1" noChangeArrowheads="1"/>
          </p:cNvSpPr>
          <p:nvPr/>
        </p:nvSpPr>
        <p:spPr>
          <a:xfrm>
            <a:off x="3359383" y="2385123"/>
            <a:ext cx="5277987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r>
              <a:rPr lang="en-GB" sz="2400" dirty="0">
                <a:solidFill>
                  <a:schemeClr val="bg1"/>
                </a:solidFill>
              </a:rPr>
              <a:t>Short Exam</a:t>
            </a:r>
          </a:p>
          <a:p>
            <a:pPr lvl="1">
              <a:lnSpc>
                <a:spcPct val="90000"/>
              </a:lnSpc>
            </a:pPr>
            <a:r>
              <a:rPr lang="en-US" sz="2000" dirty="0">
                <a:solidFill>
                  <a:schemeClr val="bg1"/>
                </a:solidFill>
              </a:rPr>
              <a:t>80</a:t>
            </a:r>
            <a:r>
              <a:rPr lang="en-GB" sz="2000" dirty="0">
                <a:solidFill>
                  <a:schemeClr val="bg1"/>
                </a:solidFill>
              </a:rPr>
              <a:t>% mark</a:t>
            </a:r>
            <a:r>
              <a:rPr lang="en-US" sz="2000" dirty="0">
                <a:solidFill>
                  <a:schemeClr val="bg1"/>
                </a:solidFill>
              </a:rPr>
              <a:t>s</a:t>
            </a:r>
            <a:endParaRPr lang="en-GB" sz="2000" dirty="0">
              <a:solidFill>
                <a:schemeClr val="bg1"/>
              </a:solidFill>
            </a:endParaRPr>
          </a:p>
          <a:p>
            <a:pPr lvl="2">
              <a:lnSpc>
                <a:spcPct val="90000"/>
              </a:lnSpc>
            </a:pPr>
            <a:r>
              <a:rPr lang="en-GB" sz="1800" dirty="0">
                <a:solidFill>
                  <a:schemeClr val="bg1"/>
                </a:solidFill>
              </a:rPr>
              <a:t>Count of short Exam 10 (Weekly)</a:t>
            </a:r>
          </a:p>
          <a:p>
            <a:pPr lvl="2">
              <a:lnSpc>
                <a:spcPct val="90000"/>
              </a:lnSpc>
            </a:pPr>
            <a:r>
              <a:rPr lang="en-GB" sz="1800" dirty="0">
                <a:solidFill>
                  <a:schemeClr val="bg1"/>
                </a:solidFill>
              </a:rPr>
              <a:t>8 Marks for each of short Exam. </a:t>
            </a:r>
          </a:p>
          <a:p>
            <a:pPr lvl="2">
              <a:lnSpc>
                <a:spcPct val="90000"/>
              </a:lnSpc>
            </a:pPr>
            <a:endParaRPr lang="en-GB" sz="1800" dirty="0">
              <a:solidFill>
                <a:schemeClr val="bg1"/>
              </a:solidFill>
            </a:endParaRPr>
          </a:p>
          <a:p>
            <a:pPr lvl="1">
              <a:lnSpc>
                <a:spcPct val="90000"/>
              </a:lnSpc>
            </a:pPr>
            <a:r>
              <a:rPr lang="en-US" sz="2000" dirty="0">
                <a:solidFill>
                  <a:schemeClr val="bg1"/>
                </a:solidFill>
              </a:rPr>
              <a:t>20</a:t>
            </a:r>
            <a:r>
              <a:rPr lang="en-GB" sz="2000" dirty="0">
                <a:solidFill>
                  <a:schemeClr val="bg1"/>
                </a:solidFill>
              </a:rPr>
              <a:t>% Final Examination</a:t>
            </a:r>
          </a:p>
        </p:txBody>
      </p:sp>
      <p:pic>
        <p:nvPicPr>
          <p:cNvPr id="1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9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EXAM | University of Lapland">
            <a:extLst>
              <a:ext uri="{FF2B5EF4-FFF2-40B4-BE49-F238E27FC236}">
                <a16:creationId xmlns:a16="http://schemas.microsoft.com/office/drawing/2014/main" id="{8C68F710-40D9-0EE7-20FB-0DB52FC40C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467" y="2705240"/>
            <a:ext cx="2856985" cy="1589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52461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1B49827-70F2-BBEF-7ED6-EF2BD378B9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976390" y="6468887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IT Forensics  Dr. Nermin </a:t>
            </a:r>
            <a:r>
              <a:rPr lang="en-US" dirty="0" err="1">
                <a:solidFill>
                  <a:prstClr val="black">
                    <a:tint val="75000"/>
                  </a:prstClr>
                </a:solidFill>
              </a:rPr>
              <a:t>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10</a:t>
            </a:fld>
            <a:endParaRPr lang="en-US"/>
          </a:p>
        </p:txBody>
      </p:sp>
      <p:sp>
        <p:nvSpPr>
          <p:cNvPr id="15" name="Google Shape;1103;p33">
            <a:extLst>
              <a:ext uri="{FF2B5EF4-FFF2-40B4-BE49-F238E27FC236}">
                <a16:creationId xmlns:a16="http://schemas.microsoft.com/office/drawing/2014/main" id="{A8AFFF94-2549-554A-A261-8AC7C77F1D82}"/>
              </a:ext>
            </a:extLst>
          </p:cNvPr>
          <p:cNvSpPr txBox="1">
            <a:spLocks/>
          </p:cNvSpPr>
          <p:nvPr/>
        </p:nvSpPr>
        <p:spPr>
          <a:xfrm>
            <a:off x="9274001" y="2278301"/>
            <a:ext cx="2741825" cy="2369899"/>
          </a:xfrm>
          <a:prstGeom prst="rect">
            <a:avLst/>
          </a:prstGeom>
          <a:solidFill>
            <a:schemeClr val="bg1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-- اللغة الأساسية في المحاضرات هي</a:t>
            </a:r>
            <a:r>
              <a:rPr lang="en-US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:</a:t>
            </a:r>
            <a:endParaRPr lang="ar-YE" sz="20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Bader" pitchFamily="2" charset="-78"/>
            </a:endParaRPr>
          </a:p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 </a:t>
            </a:r>
            <a:r>
              <a:rPr lang="ar-SA" sz="20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اللغة الإنجليزية </a:t>
            </a:r>
            <a:b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</a:br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-- الاختبارات باللغة الإنجليزية مع وجود</a:t>
            </a:r>
            <a:endParaRPr lang="ar-YE" sz="20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Bader" pitchFamily="2" charset="-78"/>
            </a:endParaRPr>
          </a:p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 </a:t>
            </a:r>
            <a:r>
              <a:rPr lang="ar-SA" sz="2000" b="1" dirty="0">
                <a:solidFill>
                  <a:schemeClr val="accent2"/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ترجمة للسؤال.</a:t>
            </a:r>
          </a:p>
        </p:txBody>
      </p:sp>
      <p:pic>
        <p:nvPicPr>
          <p:cNvPr id="16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AutoShape 4">
            <a:extLst>
              <a:ext uri="{FF2B5EF4-FFF2-40B4-BE49-F238E27FC236}">
                <a16:creationId xmlns:a16="http://schemas.microsoft.com/office/drawing/2014/main" id="{D4D80811-6ED1-67F8-C9E3-EE19EBCA7F55}"/>
              </a:ext>
            </a:extLst>
          </p:cNvPr>
          <p:cNvSpPr>
            <a:spLocks noChangeAspect="1" noChangeArrowheads="1"/>
          </p:cNvSpPr>
          <p:nvPr/>
        </p:nvSpPr>
        <p:spPr bwMode="auto">
          <a:xfrm rot="16917413"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AutoShape 6">
            <a:extLst>
              <a:ext uri="{FF2B5EF4-FFF2-40B4-BE49-F238E27FC236}">
                <a16:creationId xmlns:a16="http://schemas.microsoft.com/office/drawing/2014/main" id="{C81473D3-5C9A-CC89-A109-07EA68FEC190}"/>
              </a:ext>
            </a:extLst>
          </p:cNvPr>
          <p:cNvSpPr>
            <a:spLocks noChangeAspect="1" noChangeArrowheads="1"/>
          </p:cNvSpPr>
          <p:nvPr/>
        </p:nvSpPr>
        <p:spPr bwMode="auto">
          <a:xfrm rot="16917413"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" name="AutoShape 8">
            <a:extLst>
              <a:ext uri="{FF2B5EF4-FFF2-40B4-BE49-F238E27FC236}">
                <a16:creationId xmlns:a16="http://schemas.microsoft.com/office/drawing/2014/main" id="{28D8BC5B-2AF9-B6ED-F14A-3011336C9C2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248400" y="3581400"/>
            <a:ext cx="2514600" cy="251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80E21A9E-9146-BC8A-964A-3655923AFC7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80928" y="1310856"/>
            <a:ext cx="5895818" cy="4820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547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D2FB1CB9-63E0-DF55-7511-AC38D569CC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F076A1-033E-258D-ECC5-5D4AB32BEC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IT Forensics  Dr. Nermin Ewais</a:t>
            </a:r>
          </a:p>
        </p:txBody>
      </p:sp>
      <p:sp>
        <p:nvSpPr>
          <p:cNvPr id="39940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5880E1B-9AE6-486B-BDD4-9CE0F37513D3}" type="slidenum">
              <a:rPr lang="en-US" smtClean="0">
                <a:solidFill>
                  <a:srgbClr val="045C75"/>
                </a:solidFill>
                <a:latin typeface="Constantia" panose="02030602050306030303" pitchFamily="18" charset="0"/>
              </a:rPr>
              <a:pPr/>
              <a:t>11</a:t>
            </a:fld>
            <a:endParaRPr lang="en-US">
              <a:solidFill>
                <a:srgbClr val="045C75"/>
              </a:solidFill>
              <a:latin typeface="Constantia" panose="02030602050306030303" pitchFamily="18" charset="0"/>
            </a:endParaRPr>
          </a:p>
        </p:txBody>
      </p:sp>
      <p:pic>
        <p:nvPicPr>
          <p:cNvPr id="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87" y="-49217"/>
            <a:ext cx="1676400" cy="167640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fall back drop pastel أطيب التهاني التمنيات بالتوفيق wake up bypass  Architecture">
            <a:extLst>
              <a:ext uri="{FF2B5EF4-FFF2-40B4-BE49-F238E27FC236}">
                <a16:creationId xmlns:a16="http://schemas.microsoft.com/office/drawing/2014/main" id="{DF6390E3-85D9-DCDB-463A-5C01747358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783" y="2231334"/>
            <a:ext cx="8338930" cy="3440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639</TotalTime>
  <Words>519</Words>
  <Application>Microsoft Office PowerPoint</Application>
  <PresentationFormat>Widescreen</PresentationFormat>
  <Paragraphs>127</Paragraphs>
  <Slides>11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21" baseType="lpstr">
      <vt:lpstr>Aardvark Cafe</vt:lpstr>
      <vt:lpstr>Arial</vt:lpstr>
      <vt:lpstr>Calibri</vt:lpstr>
      <vt:lpstr>Calibri Light</vt:lpstr>
      <vt:lpstr>Constantia</vt:lpstr>
      <vt:lpstr>Tahoma</vt:lpstr>
      <vt:lpstr>Tajawal Medium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nermin hamza</cp:lastModifiedBy>
  <cp:revision>26</cp:revision>
  <dcterms:created xsi:type="dcterms:W3CDTF">2023-04-29T09:08:23Z</dcterms:created>
  <dcterms:modified xsi:type="dcterms:W3CDTF">2024-01-26T18:37:28Z</dcterms:modified>
</cp:coreProperties>
</file>