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5.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3"/>
  </p:notesMasterIdLst>
  <p:sldIdLst>
    <p:sldId id="480" r:id="rId5"/>
    <p:sldId id="261" r:id="rId6"/>
    <p:sldId id="498" r:id="rId7"/>
    <p:sldId id="506" r:id="rId8"/>
    <p:sldId id="273" r:id="rId9"/>
    <p:sldId id="274" r:id="rId10"/>
    <p:sldId id="275" r:id="rId11"/>
    <p:sldId id="510" r:id="rId12"/>
    <p:sldId id="499" r:id="rId13"/>
    <p:sldId id="508" r:id="rId14"/>
    <p:sldId id="500" r:id="rId15"/>
    <p:sldId id="501" r:id="rId16"/>
    <p:sldId id="502" r:id="rId17"/>
    <p:sldId id="507" r:id="rId18"/>
    <p:sldId id="503" r:id="rId19"/>
    <p:sldId id="504" r:id="rId20"/>
    <p:sldId id="505" r:id="rId21"/>
    <p:sldId id="313"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61"/>
            <p14:sldId id="498"/>
            <p14:sldId id="506"/>
            <p14:sldId id="273"/>
            <p14:sldId id="274"/>
            <p14:sldId id="275"/>
            <p14:sldId id="510"/>
            <p14:sldId id="499"/>
            <p14:sldId id="508"/>
            <p14:sldId id="500"/>
            <p14:sldId id="501"/>
            <p14:sldId id="502"/>
            <p14:sldId id="507"/>
            <p14:sldId id="503"/>
            <p14:sldId id="504"/>
            <p14:sldId id="505"/>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00AEEF"/>
    <a:srgbClr val="FFD200"/>
    <a:srgbClr val="203E5F"/>
    <a:srgbClr val="F58221"/>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4" autoAdjust="0"/>
    <p:restoredTop sz="93738" autoAdjust="0"/>
  </p:normalViewPr>
  <p:slideViewPr>
    <p:cSldViewPr snapToGrid="0">
      <p:cViewPr varScale="1">
        <p:scale>
          <a:sx n="79" d="100"/>
          <a:sy n="79" d="100"/>
        </p:scale>
        <p:origin x="730" y="4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648285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0984802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1685313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338778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2.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3.xml"/><Relationship Id="rId5" Type="http://schemas.openxmlformats.org/officeDocument/2006/relationships/image" Target="../media/image4.png"/><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4.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ags" Target="../tags/tag5.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6.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8.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tags" Target="../tags/tag9.xml"/><Relationship Id="rId6" Type="http://schemas.openxmlformats.org/officeDocument/2006/relationships/image" Target="../media/image9.png"/><Relationship Id="rId5" Type="http://schemas.openxmlformats.org/officeDocument/2006/relationships/image" Target="../media/image4.png"/><Relationship Id="rId4" Type="http://schemas.openxmlformats.org/officeDocument/2006/relationships/image" Target="../media/image6.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10.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1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1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3.xml"/><Relationship Id="rId1" Type="http://schemas.openxmlformats.org/officeDocument/2006/relationships/tags" Target="../tags/tag13.xml"/><Relationship Id="rId6" Type="http://schemas.openxmlformats.org/officeDocument/2006/relationships/image" Target="../media/image10.png"/><Relationship Id="rId5" Type="http://schemas.openxmlformats.org/officeDocument/2006/relationships/image" Target="../media/image4.png"/><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B064ED9D-F779-462F-3C99-D88E66A2D776}"/>
              </a:ext>
            </a:extLst>
          </p:cNvPr>
          <p:cNvSpPr txBox="1"/>
          <p:nvPr/>
        </p:nvSpPr>
        <p:spPr>
          <a:xfrm>
            <a:off x="1032203" y="4324918"/>
            <a:ext cx="3910107" cy="1261884"/>
          </a:xfrm>
          <a:prstGeom prst="rect">
            <a:avLst/>
          </a:prstGeom>
          <a:noFill/>
        </p:spPr>
        <p:txBody>
          <a:bodyPr wrap="square" rtlCol="0">
            <a:spAutoFit/>
          </a:bodyPr>
          <a:lstStyle/>
          <a:p>
            <a:pPr algn="ctr"/>
            <a:r>
              <a:rPr lang="en-US" sz="2400" b="1" u="sng" dirty="0">
                <a:solidFill>
                  <a:srgbClr val="002060"/>
                </a:solidFill>
                <a:latin typeface="Times New Roman" panose="02020603050405020304" pitchFamily="18" charset="0"/>
                <a:cs typeface="Times New Roman" panose="02020603050405020304" pitchFamily="18" charset="0"/>
              </a:rPr>
              <a:t>Prepared by</a:t>
            </a:r>
          </a:p>
          <a:p>
            <a:pPr algn="ctr"/>
            <a:endParaRPr lang="en-US" sz="2400" b="1" u="sng" dirty="0">
              <a:solidFill>
                <a:srgbClr val="002060"/>
              </a:solidFill>
              <a:latin typeface="Times New Roman" panose="02020603050405020304" pitchFamily="18" charset="0"/>
              <a:cs typeface="Times New Roman" panose="02020603050405020304" pitchFamily="18" charset="0"/>
            </a:endParaRPr>
          </a:p>
          <a:p>
            <a:pPr algn="ctr"/>
            <a:r>
              <a:rPr lang="en-US" sz="2800" b="1" dirty="0">
                <a:solidFill>
                  <a:srgbClr val="002060"/>
                </a:solidFill>
                <a:latin typeface="Times New Roman" panose="02020603050405020304" pitchFamily="18" charset="0"/>
                <a:cs typeface="Times New Roman" panose="02020603050405020304" pitchFamily="18" charset="0"/>
              </a:rPr>
              <a:t>Dr. Ayman Hassan </a:t>
            </a:r>
          </a:p>
        </p:txBody>
      </p:sp>
      <p:sp>
        <p:nvSpPr>
          <p:cNvPr id="10" name="TextBox 9">
            <a:extLst>
              <a:ext uri="{FF2B5EF4-FFF2-40B4-BE49-F238E27FC236}">
                <a16:creationId xmlns:a16="http://schemas.microsoft.com/office/drawing/2014/main" id="{FA437901-9EC6-4AC6-8B95-D6261D492D58}"/>
              </a:ext>
            </a:extLst>
          </p:cNvPr>
          <p:cNvSpPr txBox="1"/>
          <p:nvPr/>
        </p:nvSpPr>
        <p:spPr>
          <a:xfrm>
            <a:off x="238806" y="1954451"/>
            <a:ext cx="6266985"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Marketing Management</a:t>
            </a:r>
          </a:p>
        </p:txBody>
      </p:sp>
      <p:sp>
        <p:nvSpPr>
          <p:cNvPr id="11" name="TextBox 10">
            <a:extLst>
              <a:ext uri="{FF2B5EF4-FFF2-40B4-BE49-F238E27FC236}">
                <a16:creationId xmlns:a16="http://schemas.microsoft.com/office/drawing/2014/main" id="{C0C83486-651C-4CF7-A371-7DD5DA26D6E0}"/>
              </a:ext>
            </a:extLst>
          </p:cNvPr>
          <p:cNvSpPr txBox="1"/>
          <p:nvPr/>
        </p:nvSpPr>
        <p:spPr>
          <a:xfrm>
            <a:off x="1059991" y="3071884"/>
            <a:ext cx="3898696" cy="830997"/>
          </a:xfrm>
          <a:prstGeom prst="rect">
            <a:avLst/>
          </a:prstGeom>
          <a:noFill/>
        </p:spPr>
        <p:txBody>
          <a:bodyPr wrap="none" rtlCol="0">
            <a:spAutoFit/>
          </a:bodyPr>
          <a:lstStyle/>
          <a:p>
            <a:pPr algn="ctr"/>
            <a:r>
              <a:rPr lang="en-US" sz="2800" b="1" dirty="0">
                <a:latin typeface="Alexandria" charset="0"/>
                <a:cs typeface="Alexandria" charset="0"/>
              </a:rPr>
              <a:t>MGM 612</a:t>
            </a:r>
          </a:p>
          <a:p>
            <a:pPr algn="ctr"/>
            <a:r>
              <a:rPr lang="en-US" sz="2000" dirty="0">
                <a:latin typeface="Alexandria" charset="0"/>
                <a:cs typeface="Alexandria" charset="0"/>
              </a:rPr>
              <a:t>(Master in Business Administration)</a:t>
            </a:r>
          </a:p>
        </p:txBody>
      </p:sp>
      <p:sp>
        <p:nvSpPr>
          <p:cNvPr id="12" name="Oval 11">
            <a:extLst>
              <a:ext uri="{FF2B5EF4-FFF2-40B4-BE49-F238E27FC236}">
                <a16:creationId xmlns:a16="http://schemas.microsoft.com/office/drawing/2014/main" id="{E682B998-2031-4694-9CB6-D4FA7D15D10E}"/>
              </a:ext>
            </a:extLst>
          </p:cNvPr>
          <p:cNvSpPr/>
          <p:nvPr/>
        </p:nvSpPr>
        <p:spPr>
          <a:xfrm>
            <a:off x="6200343" y="-647158"/>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12">
            <a:extLst>
              <a:ext uri="{FF2B5EF4-FFF2-40B4-BE49-F238E27FC236}">
                <a16:creationId xmlns:a16="http://schemas.microsoft.com/office/drawing/2014/main" id="{3750B9FA-EE32-4743-9901-FC054D2644DF}"/>
              </a:ext>
            </a:extLst>
          </p:cNvPr>
          <p:cNvSpPr/>
          <p:nvPr/>
        </p:nvSpPr>
        <p:spPr>
          <a:xfrm>
            <a:off x="1196274" y="5849557"/>
            <a:ext cx="3516608" cy="86546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Orientation Lecture </a:t>
            </a:r>
          </a:p>
        </p:txBody>
      </p:sp>
    </p:spTree>
  </p:cSld>
  <p:clrMapOvr>
    <a:masterClrMapping/>
  </p:clrMapOvr>
  <mc:AlternateContent xmlns:mc="http://schemas.openxmlformats.org/markup-compatibility/2006" xmlns:p14="http://schemas.microsoft.com/office/powerpoint/2010/main">
    <mc:Choice Requires="p14">
      <p:transition spd="slow" p14:dur="2000" advTm="66009"/>
    </mc:Choice>
    <mc:Fallback xmlns="">
      <p:transition spd="slow" advTm="6600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21737" y="638238"/>
            <a:ext cx="7165603"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WHAT IS MARKETING MANAGEMENT </a:t>
            </a:r>
          </a:p>
        </p:txBody>
      </p:sp>
      <p:sp>
        <p:nvSpPr>
          <p:cNvPr id="5" name="Rectangle 4"/>
          <p:cNvSpPr/>
          <p:nvPr/>
        </p:nvSpPr>
        <p:spPr>
          <a:xfrm>
            <a:off x="617280" y="4342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1832247"/>
            <a:ext cx="10541000" cy="4308872"/>
          </a:xfrm>
          <a:prstGeom prst="rect">
            <a:avLst/>
          </a:prstGeom>
          <a:noFill/>
        </p:spPr>
        <p:txBody>
          <a:bodyPr wrap="square" rtlCol="0">
            <a:spAutoFit/>
          </a:bodyPr>
          <a:lstStyle/>
          <a:p>
            <a:r>
              <a:rPr lang="en-US" sz="2400" b="1" dirty="0">
                <a:latin typeface="Alexandria" charset="0"/>
                <a:cs typeface="+mj-cs"/>
              </a:rPr>
              <a:t>Marketing management </a:t>
            </a:r>
            <a:r>
              <a:rPr lang="en-US" sz="2400" dirty="0">
                <a:latin typeface="Alexandria" charset="0"/>
                <a:cs typeface="+mj-cs"/>
              </a:rPr>
              <a:t>is a composition of two terms 'Marketing' and 'Management'. Where, the term 'marketing' is a set of actions and processes of a company associated with buying and selling of goods or services. "Management" is a function of coordinating the integrated efforts of people towards a common goal by effective utilization of available resources.</a:t>
            </a:r>
          </a:p>
          <a:p>
            <a:endParaRPr lang="en-US" dirty="0">
              <a:latin typeface="Alexandria" charset="0"/>
              <a:cs typeface="Alexandria" charset="0"/>
            </a:endParaRPr>
          </a:p>
          <a:p>
            <a:r>
              <a:rPr lang="en-US" sz="2400" b="1" dirty="0">
                <a:latin typeface="Alexandria" charset="0"/>
                <a:cs typeface="Alexandria" charset="0"/>
              </a:rPr>
              <a:t>Marketing management</a:t>
            </a:r>
            <a:r>
              <a:rPr lang="en-US" sz="2400" dirty="0">
                <a:latin typeface="Alexandria" charset="0"/>
                <a:cs typeface="Alexandria" charset="0"/>
              </a:rPr>
              <a:t> is an organizational approach which focuses towards the accomplishment of marketing objectives of the organization such as achieving customer satisfaction, securing high sales and profit, etc.</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61298143"/>
      </p:ext>
    </p:extLst>
  </p:cSld>
  <p:clrMapOvr>
    <a:masterClrMapping/>
  </p:clrMapOvr>
  <mc:AlternateContent xmlns:mc="http://schemas.openxmlformats.org/markup-compatibility/2006" xmlns:p14="http://schemas.microsoft.com/office/powerpoint/2010/main">
    <mc:Choice Requires="p14">
      <p:transition p14:dur="10" advTm="278958"/>
    </mc:Choice>
    <mc:Fallback xmlns="">
      <p:transition advTm="27895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4609" y="952845"/>
            <a:ext cx="1140696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909750" y="1136922"/>
            <a:ext cx="8520804" cy="4985980"/>
          </a:xfrm>
          <a:prstGeom prst="rect">
            <a:avLst/>
          </a:prstGeom>
          <a:noFill/>
        </p:spPr>
        <p:txBody>
          <a:bodyPr wrap="square" rtlCol="0">
            <a:spAutoFit/>
          </a:bodyPr>
          <a:lstStyle/>
          <a:p>
            <a:pPr marL="0" marR="0" lvl="2" indent="0" algn="ctr" defTabSz="900073" rtl="1" eaLnBrk="1" fontAlgn="auto" latinLnBrk="0" hangingPunct="1">
              <a:lnSpc>
                <a:spcPct val="100000"/>
              </a:lnSpc>
              <a:spcBef>
                <a:spcPts val="0"/>
              </a:spcBef>
              <a:spcAft>
                <a:spcPts val="600"/>
              </a:spcAft>
              <a:buClrTx/>
              <a:buSzTx/>
              <a:buFontTx/>
              <a:buNone/>
              <a:tabLst/>
              <a:defRPr/>
            </a:pPr>
            <a:r>
              <a:rPr kumimoji="0" lang="ar-EG" sz="2800" b="1" i="0" u="sng" strike="noStrike" kern="0" cap="none" spc="0" normalizeH="0" baseline="0" noProof="0" dirty="0">
                <a:ln>
                  <a:noFill/>
                </a:ln>
                <a:solidFill>
                  <a:srgbClr val="002060"/>
                </a:solidFill>
                <a:effectLst/>
                <a:uLnTx/>
                <a:uFillTx/>
                <a:latin typeface="+mj-lt"/>
                <a:ea typeface="AECOM Sans" panose="020B0504020202020204" pitchFamily="34" charset="0"/>
                <a:cs typeface="AECOM Sans" panose="020B0504020202020204" pitchFamily="34" charset="0"/>
              </a:rPr>
              <a:t>تعارف</a:t>
            </a:r>
            <a:r>
              <a:rPr kumimoji="0" lang="ar-EG" sz="2800" b="1" i="0" u="none" strike="noStrike" kern="0" cap="none" spc="0" normalizeH="0" baseline="0" noProof="0" dirty="0">
                <a:ln>
                  <a:noFill/>
                </a:ln>
                <a:solidFill>
                  <a:srgbClr val="002060"/>
                </a:solidFill>
                <a:effectLst/>
                <a:uLnTx/>
                <a:uFillTx/>
                <a:latin typeface="+mj-lt"/>
                <a:ea typeface="AECOM Sans" panose="020B0504020202020204" pitchFamily="34" charset="0"/>
                <a:cs typeface="AECOM Sans" panose="020B0504020202020204" pitchFamily="34" charset="0"/>
              </a:rPr>
              <a:t> </a:t>
            </a:r>
          </a:p>
          <a:p>
            <a:pPr marL="342900" marR="0" lvl="2" indent="-342900" algn="r" defTabSz="900073" rtl="1"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ar-EG" sz="2000" b="1" i="0" u="none" strike="noStrike" kern="0" cap="none" spc="0" normalizeH="0" baseline="0" noProof="0" dirty="0">
                <a:ln>
                  <a:noFill/>
                </a:ln>
                <a:solidFill>
                  <a:srgbClr val="002060"/>
                </a:solidFill>
                <a:effectLst/>
                <a:uLnTx/>
                <a:uFillTx/>
                <a:latin typeface="AECOM Sans" panose="020B0504020202020204" pitchFamily="34" charset="0"/>
                <a:ea typeface="AECOM Sans" panose="020B0504020202020204" pitchFamily="34" charset="0"/>
                <a:cs typeface="AECOM Sans" panose="020B0504020202020204" pitchFamily="34" charset="0"/>
              </a:rPr>
              <a:t>درجة الدكتوراة في فلسفة الإدارة العامة والسياسات ...</a:t>
            </a:r>
          </a:p>
          <a:p>
            <a:pPr marL="342900" marR="0" lvl="2" indent="-342900" algn="r" defTabSz="900073" rtl="1" eaLnBrk="1" fontAlgn="auto" latinLnBrk="0" hangingPunct="1">
              <a:lnSpc>
                <a:spcPct val="100000"/>
              </a:lnSpc>
              <a:spcBef>
                <a:spcPts val="0"/>
              </a:spcBef>
              <a:spcAft>
                <a:spcPts val="600"/>
              </a:spcAft>
              <a:buClrTx/>
              <a:buSzTx/>
              <a:buFont typeface="Arial" panose="020B0604020202020204" pitchFamily="34" charset="0"/>
              <a:buChar char="•"/>
              <a:tabLst/>
              <a:defRPr/>
            </a:pPr>
            <a:r>
              <a:rPr lang="ar-EG" sz="2000" b="1" kern="0" dirty="0">
                <a:solidFill>
                  <a:srgbClr val="002060"/>
                </a:solidFill>
                <a:latin typeface="AECOM Sans" panose="020B0504020202020204" pitchFamily="34" charset="0"/>
                <a:ea typeface="AECOM Sans" panose="020B0504020202020204" pitchFamily="34" charset="0"/>
                <a:cs typeface="AECOM Sans" panose="020B0504020202020204" pitchFamily="34" charset="0"/>
              </a:rPr>
              <a:t>ماجستير في الادارة العامة والسياسات </a:t>
            </a:r>
          </a:p>
          <a:p>
            <a:pPr marL="342900" marR="0" lvl="2" indent="-342900" algn="r" defTabSz="900073" rtl="1"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ar-EG" sz="2000" b="1" i="0" u="none" strike="noStrike" kern="0" cap="none" spc="0" normalizeH="0" baseline="0" noProof="0" dirty="0">
                <a:ln>
                  <a:noFill/>
                </a:ln>
                <a:solidFill>
                  <a:srgbClr val="002060"/>
                </a:solidFill>
                <a:effectLst/>
                <a:uLnTx/>
                <a:uFillTx/>
                <a:latin typeface="AECOM Sans" panose="020B0504020202020204" pitchFamily="34" charset="0"/>
                <a:ea typeface="AECOM Sans" panose="020B0504020202020204" pitchFamily="34" charset="0"/>
                <a:cs typeface="AECOM Sans" panose="020B0504020202020204" pitchFamily="34" charset="0"/>
              </a:rPr>
              <a:t>ماجستير في الاقتصاد الاسلامي </a:t>
            </a:r>
          </a:p>
          <a:p>
            <a:pPr marL="342900" marR="0" lvl="2" indent="-342900" algn="r" defTabSz="900073" rtl="1" eaLnBrk="1" fontAlgn="auto" latinLnBrk="0" hangingPunct="1">
              <a:lnSpc>
                <a:spcPct val="100000"/>
              </a:lnSpc>
              <a:spcBef>
                <a:spcPts val="0"/>
              </a:spcBef>
              <a:spcAft>
                <a:spcPts val="600"/>
              </a:spcAft>
              <a:buClrTx/>
              <a:buSzTx/>
              <a:buFont typeface="Arial" panose="020B0604020202020204" pitchFamily="34" charset="0"/>
              <a:buChar char="•"/>
              <a:tabLst/>
              <a:defRPr/>
            </a:pPr>
            <a:r>
              <a:rPr lang="ar-EG" sz="2000" b="1" kern="0" dirty="0">
                <a:solidFill>
                  <a:srgbClr val="002060"/>
                </a:solidFill>
                <a:latin typeface="AECOM Sans" panose="020B0504020202020204" pitchFamily="34" charset="0"/>
                <a:ea typeface="AECOM Sans" panose="020B0504020202020204" pitchFamily="34" charset="0"/>
                <a:cs typeface="AECOM Sans" panose="020B0504020202020204" pitchFamily="34" charset="0"/>
              </a:rPr>
              <a:t>خبرة 7 سنوات كمحاضر زائر لطلاب درجتي الماجستير والدكتوراه في العلوم الادارية والمالية والمصرفية</a:t>
            </a:r>
          </a:p>
          <a:p>
            <a:pPr marL="342900" marR="0" lvl="2" indent="-342900" algn="r" defTabSz="900073" rtl="1"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ar-EG" sz="2000" b="1" i="0" u="none" strike="noStrike" kern="0" cap="none" spc="0" normalizeH="0" baseline="0" noProof="0" dirty="0">
                <a:ln>
                  <a:noFill/>
                </a:ln>
                <a:solidFill>
                  <a:srgbClr val="002060"/>
                </a:solidFill>
                <a:effectLst/>
                <a:uLnTx/>
                <a:uFillTx/>
                <a:latin typeface="AECOM Sans" panose="020B0504020202020204" pitchFamily="34" charset="0"/>
                <a:ea typeface="AECOM Sans" panose="020B0504020202020204" pitchFamily="34" charset="0"/>
                <a:cs typeface="AECOM Sans" panose="020B0504020202020204" pitchFamily="34" charset="0"/>
              </a:rPr>
              <a:t>وعضو مجلس كلية الدراسات العليا بالاكاديمية العربية للعلوم الادارية والمالية والمصرفية </a:t>
            </a:r>
          </a:p>
          <a:p>
            <a:pPr marL="342900" marR="0" lvl="2" indent="-342900" algn="r" defTabSz="900073" rtl="1" eaLnBrk="1" fontAlgn="auto" latinLnBrk="0" hangingPunct="1">
              <a:lnSpc>
                <a:spcPct val="100000"/>
              </a:lnSpc>
              <a:spcBef>
                <a:spcPts val="0"/>
              </a:spcBef>
              <a:spcAft>
                <a:spcPts val="600"/>
              </a:spcAft>
              <a:buClrTx/>
              <a:buSzTx/>
              <a:buFont typeface="Arial" panose="020B0604020202020204" pitchFamily="34" charset="0"/>
              <a:buChar char="•"/>
              <a:tabLst/>
              <a:defRPr/>
            </a:pPr>
            <a:r>
              <a:rPr lang="ar-EG" sz="2000" b="1" kern="0" dirty="0">
                <a:solidFill>
                  <a:srgbClr val="002060"/>
                </a:solidFill>
                <a:latin typeface="AECOM Sans" panose="020B0504020202020204" pitchFamily="34" charset="0"/>
                <a:ea typeface="AECOM Sans" panose="020B0504020202020204" pitchFamily="34" charset="0"/>
                <a:cs typeface="AECOM Sans" panose="020B0504020202020204" pitchFamily="34" charset="0"/>
              </a:rPr>
              <a:t>مدرب في العلوم الادارة المصرفية لمدة 15 عاما .</a:t>
            </a:r>
            <a:endParaRPr kumimoji="0" lang="ar-EG" sz="2000" b="1" i="0" u="none" strike="noStrike" kern="0" cap="none" spc="0" normalizeH="0" baseline="0" noProof="0" dirty="0">
              <a:ln>
                <a:noFill/>
              </a:ln>
              <a:solidFill>
                <a:srgbClr val="002060"/>
              </a:solidFill>
              <a:effectLst/>
              <a:uLnTx/>
              <a:uFillTx/>
              <a:latin typeface="AECOM Sans" panose="020B0504020202020204" pitchFamily="34" charset="0"/>
              <a:ea typeface="AECOM Sans" panose="020B0504020202020204" pitchFamily="34" charset="0"/>
              <a:cs typeface="AECOM Sans" panose="020B0504020202020204" pitchFamily="34" charset="0"/>
            </a:endParaRPr>
          </a:p>
          <a:p>
            <a:pPr marL="342900" marR="0" lvl="2" indent="-342900" algn="r" defTabSz="900073" rtl="1" eaLnBrk="1" fontAlgn="auto" latinLnBrk="0" hangingPunct="1">
              <a:lnSpc>
                <a:spcPct val="100000"/>
              </a:lnSpc>
              <a:spcBef>
                <a:spcPts val="0"/>
              </a:spcBef>
              <a:spcAft>
                <a:spcPts val="600"/>
              </a:spcAft>
              <a:buClrTx/>
              <a:buSzTx/>
              <a:buFont typeface="Arial" panose="020B0604020202020204" pitchFamily="34" charset="0"/>
              <a:buChar char="•"/>
              <a:tabLst/>
              <a:defRPr/>
            </a:pPr>
            <a:r>
              <a:rPr lang="ar-EG" sz="2000" b="1" kern="0" dirty="0">
                <a:solidFill>
                  <a:srgbClr val="002060"/>
                </a:solidFill>
                <a:latin typeface="AECOM Sans" panose="020B0504020202020204" pitchFamily="34" charset="0"/>
                <a:ea typeface="AECOM Sans" panose="020B0504020202020204" pitchFamily="34" charset="0"/>
                <a:cs typeface="AECOM Sans" panose="020B0504020202020204" pitchFamily="34" charset="0"/>
              </a:rPr>
              <a:t>خبرة في العمل المصرفي لمدة 23 عاما ، و </a:t>
            </a:r>
            <a:r>
              <a:rPr kumimoji="0" lang="ar-EG" sz="2000" b="1" i="0" u="none" strike="noStrike" kern="0" cap="none" spc="0" normalizeH="0" baseline="0" noProof="0" dirty="0">
                <a:ln>
                  <a:noFill/>
                </a:ln>
                <a:solidFill>
                  <a:srgbClr val="002060"/>
                </a:solidFill>
                <a:effectLst/>
                <a:uLnTx/>
                <a:uFillTx/>
                <a:latin typeface="AECOM Sans" panose="020B0504020202020204" pitchFamily="34" charset="0"/>
                <a:ea typeface="AECOM Sans" panose="020B0504020202020204" pitchFamily="34" charset="0"/>
                <a:cs typeface="AECOM Sans" panose="020B0504020202020204" pitchFamily="34" charset="0"/>
              </a:rPr>
              <a:t>حاليا أشغل منصب " رئيس قطاع البحوث الإقتصادية والدراسات والترجمة " بأحد اكبر البنوك المصرية </a:t>
            </a:r>
          </a:p>
          <a:p>
            <a:pPr marL="342900" marR="0" lvl="2" indent="-342900" algn="r" defTabSz="900073" rtl="1"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ar-EG" sz="2000" b="1" i="0" u="none" strike="noStrike" kern="0" cap="none" spc="0" normalizeH="0" baseline="0" noProof="0" dirty="0">
                <a:ln>
                  <a:noFill/>
                </a:ln>
                <a:solidFill>
                  <a:srgbClr val="002060"/>
                </a:solidFill>
                <a:effectLst/>
                <a:uLnTx/>
                <a:uFillTx/>
                <a:latin typeface="AECOM Sans" panose="020B0504020202020204" pitchFamily="34" charset="0"/>
                <a:ea typeface="AECOM Sans" panose="020B0504020202020204" pitchFamily="34" charset="0"/>
                <a:cs typeface="AECOM Sans" panose="020B0504020202020204" pitchFamily="34" charset="0"/>
              </a:rPr>
              <a:t>مستشار إداري لعدة شركات وهيئات </a:t>
            </a:r>
          </a:p>
          <a:p>
            <a:pPr marL="342900" marR="0" lvl="2" indent="-342900" algn="r" defTabSz="900073" rtl="1" eaLnBrk="1" fontAlgn="auto" latinLnBrk="0" hangingPunct="1">
              <a:lnSpc>
                <a:spcPct val="100000"/>
              </a:lnSpc>
              <a:spcBef>
                <a:spcPts val="0"/>
              </a:spcBef>
              <a:spcAft>
                <a:spcPts val="600"/>
              </a:spcAft>
              <a:buClrTx/>
              <a:buSzTx/>
              <a:buFont typeface="Arial" panose="020B0604020202020204" pitchFamily="34" charset="0"/>
              <a:buChar char="•"/>
              <a:tabLst/>
              <a:defRPr/>
            </a:pPr>
            <a:r>
              <a:rPr lang="ar-EG" sz="2000" b="1" kern="0" dirty="0">
                <a:solidFill>
                  <a:srgbClr val="002060"/>
                </a:solidFill>
                <a:latin typeface="AECOM Sans" panose="020B0504020202020204" pitchFamily="34" charset="0"/>
                <a:ea typeface="AECOM Sans" panose="020B0504020202020204" pitchFamily="34" charset="0"/>
                <a:cs typeface="AECOM Sans" panose="020B0504020202020204" pitchFamily="34" charset="0"/>
              </a:rPr>
              <a:t>خبرة عمل سابقة لمدة 9 سنوات بكبرى الشركات في المملكة العربية السعودية </a:t>
            </a:r>
          </a:p>
          <a:p>
            <a:pPr marL="342900" marR="0" lvl="2" indent="-342900" algn="r" defTabSz="900073" rtl="1"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ar-EG" sz="2000" b="1" i="0" u="none" strike="noStrike" kern="0" cap="none" spc="0" normalizeH="0" baseline="0" noProof="0" dirty="0">
                <a:ln>
                  <a:noFill/>
                </a:ln>
                <a:solidFill>
                  <a:srgbClr val="002060"/>
                </a:solidFill>
                <a:effectLst/>
                <a:uLnTx/>
                <a:uFillTx/>
                <a:latin typeface="AECOM Sans" panose="020B0504020202020204" pitchFamily="34" charset="0"/>
                <a:ea typeface="AECOM Sans" panose="020B0504020202020204" pitchFamily="34" charset="0"/>
                <a:cs typeface="AECOM Sans" panose="020B0504020202020204" pitchFamily="34" charset="0"/>
              </a:rPr>
              <a:t>مديرا للمبيعات بمجموعة الجيريسي – مديرا للتسويق بالسعودية المتحدة للاتصالات الفضائية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B3D82DA2-E5E1-6DE1-BD56-4FFECD65F6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1446" y="1136922"/>
            <a:ext cx="2274311" cy="3132000"/>
          </a:xfrm>
          <a:prstGeom prst="rect">
            <a:avLst/>
          </a:prstGeom>
        </p:spPr>
      </p:pic>
      <p:sp>
        <p:nvSpPr>
          <p:cNvPr id="4" name="TextBox 3">
            <a:extLst>
              <a:ext uri="{FF2B5EF4-FFF2-40B4-BE49-F238E27FC236}">
                <a16:creationId xmlns:a16="http://schemas.microsoft.com/office/drawing/2014/main" id="{5C2EB5A7-0555-3FF8-FB1A-01EEF7141168}"/>
              </a:ext>
            </a:extLst>
          </p:cNvPr>
          <p:cNvSpPr txBox="1"/>
          <p:nvPr/>
        </p:nvSpPr>
        <p:spPr>
          <a:xfrm>
            <a:off x="824231" y="4488903"/>
            <a:ext cx="2211526" cy="400110"/>
          </a:xfrm>
          <a:prstGeom prst="rect">
            <a:avLst/>
          </a:prstGeom>
          <a:noFill/>
        </p:spPr>
        <p:txBody>
          <a:bodyPr wrap="square">
            <a:spAutoFit/>
          </a:bodyPr>
          <a:lstStyle/>
          <a:p>
            <a:pPr marL="342900" marR="0" lvl="2" indent="-342900" algn="r" defTabSz="900073" rtl="1"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ar-EG" sz="2000" b="1" i="0" u="none" strike="noStrike" kern="0" cap="none" spc="0" normalizeH="0" baseline="0" noProof="0" dirty="0">
                <a:ln>
                  <a:noFill/>
                </a:ln>
                <a:effectLst/>
                <a:uLnTx/>
                <a:uFillTx/>
                <a:latin typeface="Arial Black" panose="020B0A04020102020204" pitchFamily="34" charset="0"/>
                <a:ea typeface="AECOM Sans" panose="020B0504020202020204" pitchFamily="34" charset="0"/>
                <a:cs typeface="AECOM Sans" panose="020B0504020202020204" pitchFamily="34" charset="0"/>
              </a:rPr>
              <a:t>دكتور / أيمن حسن  </a:t>
            </a:r>
          </a:p>
        </p:txBody>
      </p:sp>
    </p:spTree>
    <p:custDataLst>
      <p:tags r:id="rId1"/>
    </p:custDataLst>
    <p:extLst>
      <p:ext uri="{BB962C8B-B14F-4D97-AF65-F5344CB8AC3E}">
        <p14:creationId xmlns:p14="http://schemas.microsoft.com/office/powerpoint/2010/main" val="2147915977"/>
      </p:ext>
    </p:extLst>
  </p:cSld>
  <p:clrMapOvr>
    <a:masterClrMapping/>
  </p:clrMapOvr>
  <mc:AlternateContent xmlns:mc="http://schemas.openxmlformats.org/markup-compatibility/2006" xmlns:p14="http://schemas.microsoft.com/office/powerpoint/2010/main">
    <mc:Choice Requires="p14">
      <p:transition spd="slow" p14:dur="2000" advTm="233391"/>
    </mc:Choice>
    <mc:Fallback xmlns="">
      <p:transition spd="slow" advTm="23339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fade">
                                      <p:cBhvr>
                                        <p:cTn id="14" dur="1000"/>
                                        <p:tgtEl>
                                          <p:spTgt spid="24"/>
                                        </p:tgtEl>
                                      </p:cBhvr>
                                    </p:animEffect>
                                    <p:anim calcmode="lin" valueType="num">
                                      <p:cBhvr>
                                        <p:cTn id="15" dur="1000" fill="hold"/>
                                        <p:tgtEl>
                                          <p:spTgt spid="24"/>
                                        </p:tgtEl>
                                        <p:attrNameLst>
                                          <p:attrName>ppt_x</p:attrName>
                                        </p:attrNameLst>
                                      </p:cBhvr>
                                      <p:tavLst>
                                        <p:tav tm="0">
                                          <p:val>
                                            <p:strVal val="#ppt_x"/>
                                          </p:val>
                                        </p:tav>
                                        <p:tav tm="100000">
                                          <p:val>
                                            <p:strVal val="#ppt_x"/>
                                          </p:val>
                                        </p:tav>
                                      </p:tavLst>
                                    </p:anim>
                                    <p:anim calcmode="lin" valueType="num">
                                      <p:cBhvr>
                                        <p:cTn id="16"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2" descr="جديد ] صور اسم اهلا وسهلا | Arabic calligraphy art, Arabic art, Balloon  illustration">
            <a:extLst>
              <a:ext uri="{FF2B5EF4-FFF2-40B4-BE49-F238E27FC236}">
                <a16:creationId xmlns:a16="http://schemas.microsoft.com/office/drawing/2014/main" id="{B770B5B4-3909-BD4C-4AEA-59F5CC87807B}"/>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b="7284"/>
          <a:stretch/>
        </p:blipFill>
        <p:spPr bwMode="auto">
          <a:xfrm rot="272800">
            <a:off x="4243124" y="1384446"/>
            <a:ext cx="7018422" cy="407845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794591476"/>
      </p:ext>
    </p:extLst>
  </p:cSld>
  <p:clrMapOvr>
    <a:masterClrMapping/>
  </p:clrMapOvr>
  <mc:AlternateContent xmlns:mc="http://schemas.openxmlformats.org/markup-compatibility/2006" xmlns:p14="http://schemas.microsoft.com/office/powerpoint/2010/main">
    <mc:Choice Requires="p14">
      <p:transition spd="slow" p14:dur="2000" advTm="4520"/>
    </mc:Choice>
    <mc:Fallback xmlns="">
      <p:transition spd="slow" advTm="45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28613" y="822086"/>
            <a:ext cx="5764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PRIMARY GOALS OF THIS COURSE </a:t>
            </a:r>
          </a:p>
        </p:txBody>
      </p:sp>
      <p:sp>
        <p:nvSpPr>
          <p:cNvPr id="5" name="Rectangle 4"/>
          <p:cNvSpPr/>
          <p:nvPr/>
        </p:nvSpPr>
        <p:spPr>
          <a:xfrm>
            <a:off x="1040075" y="640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25500" y="1767334"/>
            <a:ext cx="10541000" cy="4708981"/>
          </a:xfrm>
          <a:prstGeom prst="rect">
            <a:avLst/>
          </a:prstGeom>
          <a:noFill/>
        </p:spPr>
        <p:txBody>
          <a:bodyPr wrap="square" rtlCol="0">
            <a:spAutoFit/>
          </a:bodyPr>
          <a:lstStyle/>
          <a:p>
            <a:r>
              <a:rPr lang="en-US" dirty="0">
                <a:latin typeface="Alexandria" charset="0"/>
                <a:cs typeface="+mj-cs"/>
              </a:rPr>
              <a:t>Marketing management is a system of integrated business activities with each other, which aims to plan, price, promote and distribute goods and services to current and prospective customers. Marketing is a human activity aimed at satisfying the desires and requirements of consumers. </a:t>
            </a:r>
          </a:p>
          <a:p>
            <a:endParaRPr lang="en-US" i="1" dirty="0">
              <a:latin typeface="Alexandria" charset="0"/>
              <a:cs typeface="Alexandria" charset="0"/>
            </a:endParaRPr>
          </a:p>
          <a:p>
            <a:pPr marL="285750" indent="-285750">
              <a:buFont typeface="Arial" panose="020B0604020202020204" pitchFamily="34" charset="0"/>
              <a:buChar char="•"/>
            </a:pPr>
            <a:r>
              <a:rPr lang="en-US" dirty="0">
                <a:latin typeface="Alexandria" charset="0"/>
                <a:cs typeface="Alexandria" charset="0"/>
              </a:rPr>
              <a:t>The Course explains the concepts, policies and methods associated with marketing as well as the understanding of companies' marketing strategies at present to face increasing competition in both domestic and foreign markets in terms of marketing.</a:t>
            </a:r>
          </a:p>
          <a:p>
            <a:pPr marL="285750" indent="-285750">
              <a:buFont typeface="Arial" panose="020B0604020202020204" pitchFamily="34" charset="0"/>
              <a:buChar char="•"/>
            </a:pPr>
            <a:r>
              <a:rPr lang="en-US" dirty="0">
                <a:latin typeface="Alexandria" charset="0"/>
                <a:cs typeface="Alexandria" charset="0"/>
              </a:rPr>
              <a:t>The course analyses the process of market segmentation, targeting and the postponing of the products </a:t>
            </a:r>
          </a:p>
          <a:p>
            <a:pPr marL="285750" indent="-285750">
              <a:buFont typeface="Arial" panose="020B0604020202020204" pitchFamily="34" charset="0"/>
              <a:buChar char="•"/>
            </a:pPr>
            <a:r>
              <a:rPr lang="en-US" dirty="0">
                <a:latin typeface="Alexandria" charset="0"/>
                <a:cs typeface="Alexandria" charset="0"/>
              </a:rPr>
              <a:t>The Course explains marketing ethics and social responsibility</a:t>
            </a:r>
          </a:p>
          <a:p>
            <a:pPr marL="285750" indent="-285750">
              <a:buFont typeface="Arial" panose="020B0604020202020204" pitchFamily="34" charset="0"/>
              <a:buChar char="•"/>
            </a:pPr>
            <a:r>
              <a:rPr lang="en-US" dirty="0">
                <a:latin typeface="Alexandria" charset="0"/>
                <a:cs typeface="Alexandria" charset="0"/>
              </a:rPr>
              <a:t>Brand management </a:t>
            </a:r>
          </a:p>
          <a:p>
            <a:pPr marL="285750" indent="-285750">
              <a:buFont typeface="Arial" panose="020B0604020202020204" pitchFamily="34" charset="0"/>
              <a:buChar char="•"/>
            </a:pPr>
            <a:r>
              <a:rPr lang="en-US" dirty="0">
                <a:latin typeface="Alexandria" charset="0"/>
                <a:cs typeface="Alexandria" charset="0"/>
              </a:rPr>
              <a:t>Design and Management of Integrated Marketing Communications System and Distribution Channel Management</a:t>
            </a:r>
          </a:p>
          <a:p>
            <a:pPr marL="285750" indent="-285750">
              <a:buFont typeface="Arial" panose="020B0604020202020204" pitchFamily="34" charset="0"/>
              <a:buChar char="•"/>
            </a:pPr>
            <a:r>
              <a:rPr lang="en-US" dirty="0">
                <a:latin typeface="Alexandria" charset="0"/>
                <a:cs typeface="Alexandria" charset="0"/>
              </a:rPr>
              <a:t>In addition to analyzing consumer behavior, New-Product Development Strategy </a:t>
            </a:r>
          </a:p>
          <a:p>
            <a:pPr marL="285750" indent="-285750">
              <a:buFont typeface="Arial" panose="020B0604020202020204" pitchFamily="34" charset="0"/>
              <a:buChar char="•"/>
            </a:pPr>
            <a:r>
              <a:rPr lang="en-US" dirty="0">
                <a:latin typeface="Alexandria" charset="0"/>
                <a:cs typeface="Alexandria" charset="0"/>
              </a:rPr>
              <a:t>Pricing strategies</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6605808"/>
      </p:ext>
    </p:extLst>
  </p:cSld>
  <p:clrMapOvr>
    <a:masterClrMapping/>
  </p:clrMapOvr>
  <mc:AlternateContent xmlns:mc="http://schemas.openxmlformats.org/markup-compatibility/2006" xmlns:p14="http://schemas.microsoft.com/office/powerpoint/2010/main">
    <mc:Choice Requires="p14">
      <p:transition p14:dur="10" advTm="417664"/>
    </mc:Choice>
    <mc:Fallback xmlns="">
      <p:transition advTm="41766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3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7329" y="1017051"/>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OUTCOMES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33720" y="2033628"/>
            <a:ext cx="10541000" cy="4708981"/>
          </a:xfrm>
          <a:prstGeom prst="rect">
            <a:avLst/>
          </a:prstGeom>
          <a:noFill/>
        </p:spPr>
        <p:txBody>
          <a:bodyPr wrap="square" rtlCol="0">
            <a:spAutoFit/>
          </a:bodyPr>
          <a:lstStyle/>
          <a:p>
            <a:r>
              <a:rPr lang="en-US" b="1" dirty="0">
                <a:latin typeface="Alexandria" charset="0"/>
                <a:cs typeface="Alexandria" charset="0"/>
              </a:rPr>
              <a:t>Upon completion of this course, students will be able to: </a:t>
            </a:r>
          </a:p>
          <a:p>
            <a:endParaRPr lang="en-US" dirty="0">
              <a:latin typeface="Alexandria" charset="0"/>
              <a:cs typeface="Alexandria" charset="0"/>
            </a:endParaRPr>
          </a:p>
          <a:p>
            <a:pPr marL="285750" indent="-285750">
              <a:buFont typeface="Arial" panose="020B0604020202020204" pitchFamily="34" charset="0"/>
              <a:buChar char="•"/>
            </a:pPr>
            <a:r>
              <a:rPr lang="en-US" dirty="0">
                <a:latin typeface="Alexandria" charset="0"/>
                <a:cs typeface="Alexandria" charset="0"/>
              </a:rPr>
              <a:t>Interpret complex marketing issues and problems using relevant theories, concepts </a:t>
            </a:r>
          </a:p>
          <a:p>
            <a:pPr marL="285750" indent="-285750">
              <a:buFont typeface="Arial" panose="020B0604020202020204" pitchFamily="34" charset="0"/>
              <a:buChar char="•"/>
            </a:pPr>
            <a:r>
              <a:rPr lang="en-US" dirty="0">
                <a:latin typeface="Alexandria" charset="0"/>
                <a:cs typeface="Alexandria" charset="0"/>
              </a:rPr>
              <a:t>and methods with regard to ethical conduct. </a:t>
            </a:r>
          </a:p>
          <a:p>
            <a:pPr marL="285750" indent="-285750">
              <a:buFont typeface="Arial" panose="020B0604020202020204" pitchFamily="34" charset="0"/>
              <a:buChar char="•"/>
            </a:pPr>
            <a:r>
              <a:rPr lang="en-US" dirty="0">
                <a:latin typeface="Alexandria" charset="0"/>
                <a:cs typeface="Alexandria" charset="0"/>
              </a:rPr>
              <a:t>Apply contemporary marketing theories to the demands of business and  management practice. </a:t>
            </a:r>
          </a:p>
          <a:p>
            <a:pPr marL="285750" indent="-285750">
              <a:buFont typeface="Arial" panose="020B0604020202020204" pitchFamily="34" charset="0"/>
              <a:buChar char="•"/>
            </a:pPr>
            <a:r>
              <a:rPr lang="en-US" dirty="0">
                <a:latin typeface="Alexandria" charset="0"/>
                <a:cs typeface="Alexandria" charset="0"/>
              </a:rPr>
              <a:t>Find and generate information/data needed to inform problem solving in marketing  using appropriate methodology. </a:t>
            </a:r>
          </a:p>
          <a:p>
            <a:pPr marL="285750" indent="-285750">
              <a:buFont typeface="Arial" panose="020B0604020202020204" pitchFamily="34" charset="0"/>
              <a:buChar char="•"/>
            </a:pPr>
            <a:r>
              <a:rPr lang="en-US" dirty="0">
                <a:latin typeface="Alexandria" charset="0"/>
                <a:cs typeface="Alexandria" charset="0"/>
              </a:rPr>
              <a:t>Analyze information/data critically and synthesize new knowledge and communicate  that knowledge via engaging written and oral formats. </a:t>
            </a:r>
          </a:p>
          <a:p>
            <a:pPr marL="285750" indent="-285750">
              <a:buFont typeface="Arial" panose="020B0604020202020204" pitchFamily="34" charset="0"/>
              <a:buChar char="•"/>
            </a:pPr>
            <a:r>
              <a:rPr lang="en-US" dirty="0">
                <a:latin typeface="Alexandria" charset="0"/>
                <a:cs typeface="Alexandria" charset="0"/>
              </a:rPr>
              <a:t>Organize information and data to reveal patterns and themes, and manage teams and  evidence gathering and problem solving processes. </a:t>
            </a:r>
          </a:p>
          <a:p>
            <a:pPr marL="285750" indent="-285750">
              <a:buFont typeface="Arial" panose="020B0604020202020204" pitchFamily="34" charset="0"/>
              <a:buChar char="•"/>
            </a:pPr>
            <a:r>
              <a:rPr lang="en-US" dirty="0">
                <a:latin typeface="Alexandria" charset="0"/>
                <a:cs typeface="Alexandria" charset="0"/>
              </a:rPr>
              <a:t>Conduct the process of inquiry, and respond to feedback, accounting for ethical,  social and cultural (ESC) issues.</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25379967"/>
      </p:ext>
    </p:extLst>
  </p:cSld>
  <p:clrMapOvr>
    <a:masterClrMapping/>
  </p:clrMapOvr>
  <mc:AlternateContent xmlns:mc="http://schemas.openxmlformats.org/markup-compatibility/2006" xmlns:p14="http://schemas.microsoft.com/office/powerpoint/2010/main">
    <mc:Choice Requires="p14">
      <p:transition p14:dur="10" advTm="352854"/>
    </mc:Choice>
    <mc:Fallback xmlns="">
      <p:transition advTm="35285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7329" y="1017051"/>
            <a:ext cx="648179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CONTENT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Table 5">
            <a:extLst>
              <a:ext uri="{FF2B5EF4-FFF2-40B4-BE49-F238E27FC236}">
                <a16:creationId xmlns:a16="http://schemas.microsoft.com/office/drawing/2014/main" id="{71F6882F-0BFC-49D3-9B9E-BE7072CF9D2F}"/>
              </a:ext>
            </a:extLst>
          </p:cNvPr>
          <p:cNvGraphicFramePr>
            <a:graphicFrameLocks noGrp="1"/>
          </p:cNvGraphicFramePr>
          <p:nvPr/>
        </p:nvGraphicFramePr>
        <p:xfrm>
          <a:off x="2346765" y="1660191"/>
          <a:ext cx="9107298" cy="4263800"/>
        </p:xfrm>
        <a:graphic>
          <a:graphicData uri="http://schemas.openxmlformats.org/drawingml/2006/table">
            <a:tbl>
              <a:tblPr firstRow="1" bandRow="1">
                <a:tableStyleId>{5C22544A-7EE6-4342-B048-85BDC9FD1C3A}</a:tableStyleId>
              </a:tblPr>
              <a:tblGrid>
                <a:gridCol w="7583298">
                  <a:extLst>
                    <a:ext uri="{9D8B030D-6E8A-4147-A177-3AD203B41FA5}">
                      <a16:colId xmlns:a16="http://schemas.microsoft.com/office/drawing/2014/main" val="3098379947"/>
                    </a:ext>
                  </a:extLst>
                </a:gridCol>
                <a:gridCol w="1524000">
                  <a:extLst>
                    <a:ext uri="{9D8B030D-6E8A-4147-A177-3AD203B41FA5}">
                      <a16:colId xmlns:a16="http://schemas.microsoft.com/office/drawing/2014/main" val="995994491"/>
                    </a:ext>
                  </a:extLst>
                </a:gridCol>
              </a:tblGrid>
              <a:tr h="0">
                <a:tc>
                  <a:txBody>
                    <a:bodyPr/>
                    <a:lstStyle/>
                    <a:p>
                      <a:r>
                        <a:rPr lang="en-US" dirty="0"/>
                        <a:t>Course Unit</a:t>
                      </a:r>
                    </a:p>
                  </a:txBody>
                  <a:tcPr/>
                </a:tc>
                <a:tc>
                  <a:txBody>
                    <a:bodyPr/>
                    <a:lstStyle/>
                    <a:p>
                      <a:r>
                        <a:rPr lang="en-US" dirty="0"/>
                        <a:t>No.of. Weeks</a:t>
                      </a:r>
                    </a:p>
                  </a:txBody>
                  <a:tcPr/>
                </a:tc>
                <a:extLst>
                  <a:ext uri="{0D108BD9-81ED-4DB2-BD59-A6C34878D82A}">
                    <a16:rowId xmlns:a16="http://schemas.microsoft.com/office/drawing/2014/main" val="2845406444"/>
                  </a:ext>
                </a:extLst>
              </a:tr>
              <a:tr h="389804">
                <a:tc>
                  <a:txBody>
                    <a:bodyPr/>
                    <a:lstStyle/>
                    <a:p>
                      <a:r>
                        <a:rPr lang="en-US" sz="1800" b="1" kern="1200" dirty="0">
                          <a:solidFill>
                            <a:schemeClr val="dk1"/>
                          </a:solidFill>
                          <a:latin typeface="+mn-lt"/>
                          <a:ea typeface="+mn-ea"/>
                          <a:cs typeface="+mn-cs"/>
                        </a:rPr>
                        <a:t>Lecture 1_Marketing Management &amp;Marketing Function </a:t>
                      </a:r>
                    </a:p>
                  </a:txBody>
                  <a:tcPr marT="45721" marB="45721" anchor="ctr"/>
                </a:tc>
                <a:tc>
                  <a:txBody>
                    <a:bodyPr/>
                    <a:lstStyle/>
                    <a:p>
                      <a:r>
                        <a:rPr lang="en-US" sz="1800" b="1" dirty="0"/>
                        <a:t>Week 2</a:t>
                      </a:r>
                    </a:p>
                  </a:txBody>
                  <a:tcPr marT="45721" marB="45721" anchor="ctr"/>
                </a:tc>
                <a:extLst>
                  <a:ext uri="{0D108BD9-81ED-4DB2-BD59-A6C34878D82A}">
                    <a16:rowId xmlns:a16="http://schemas.microsoft.com/office/drawing/2014/main" val="698691374"/>
                  </a:ext>
                </a:extLst>
              </a:tr>
              <a:tr h="389804">
                <a:tc>
                  <a:txBody>
                    <a:bodyPr/>
                    <a:lstStyle/>
                    <a:p>
                      <a:r>
                        <a:rPr lang="en-US" sz="1800" b="1" dirty="0"/>
                        <a:t>Lecture 2_</a:t>
                      </a:r>
                      <a:r>
                        <a:rPr lang="en-US" sz="1800" b="1" kern="1200" dirty="0">
                          <a:solidFill>
                            <a:schemeClr val="dk1"/>
                          </a:solidFill>
                          <a:latin typeface="+mn-lt"/>
                          <a:ea typeface="+mn-ea"/>
                          <a:cs typeface="+mn-cs"/>
                        </a:rPr>
                        <a:t>Market Segmentation, Targeting, and Positioning</a:t>
                      </a:r>
                    </a:p>
                  </a:txBody>
                  <a:tcPr marT="45721" marB="45721" anchor="ctr"/>
                </a:tc>
                <a:tc>
                  <a:txBody>
                    <a:bodyPr/>
                    <a:lstStyle/>
                    <a:p>
                      <a:r>
                        <a:rPr lang="en-US" sz="1800" b="1" dirty="0"/>
                        <a:t>Week 3</a:t>
                      </a:r>
                    </a:p>
                  </a:txBody>
                  <a:tcPr marT="45721" marB="45721" anchor="ctr"/>
                </a:tc>
                <a:extLst>
                  <a:ext uri="{0D108BD9-81ED-4DB2-BD59-A6C34878D82A}">
                    <a16:rowId xmlns:a16="http://schemas.microsoft.com/office/drawing/2014/main" val="1977313455"/>
                  </a:ext>
                </a:extLst>
              </a:tr>
              <a:tr h="38980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mn-lt"/>
                          <a:ea typeface="+mn-ea"/>
                          <a:cs typeface="+mn-cs"/>
                        </a:rPr>
                        <a:t>Lecture 3_Marketing Strategy </a:t>
                      </a:r>
                    </a:p>
                  </a:txBody>
                  <a:tcPr marT="45721" marB="45721" anchor="ctr"/>
                </a:tc>
                <a:tc>
                  <a:txBody>
                    <a:bodyPr/>
                    <a:lstStyle/>
                    <a:p>
                      <a:r>
                        <a:rPr lang="en-US" sz="1800" b="1" dirty="0"/>
                        <a:t>Week 4</a:t>
                      </a:r>
                    </a:p>
                  </a:txBody>
                  <a:tcPr marT="45721" marB="45721" anchor="ctr"/>
                </a:tc>
                <a:extLst>
                  <a:ext uri="{0D108BD9-81ED-4DB2-BD59-A6C34878D82A}">
                    <a16:rowId xmlns:a16="http://schemas.microsoft.com/office/drawing/2014/main" val="430050738"/>
                  </a:ext>
                </a:extLst>
              </a:tr>
              <a:tr h="38980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mn-lt"/>
                          <a:ea typeface="+mn-ea"/>
                          <a:cs typeface="+mn-cs"/>
                        </a:rPr>
                        <a:t>Lecture 4_Marketing Ethics and Social Responsibility</a:t>
                      </a:r>
                    </a:p>
                  </a:txBody>
                  <a:tcPr marT="45721" marB="45721" anchor="ctr"/>
                </a:tc>
                <a:tc>
                  <a:txBody>
                    <a:bodyPr/>
                    <a:lstStyle/>
                    <a:p>
                      <a:r>
                        <a:rPr lang="en-US" sz="1800" b="1" dirty="0"/>
                        <a:t>Week 5</a:t>
                      </a:r>
                    </a:p>
                  </a:txBody>
                  <a:tcPr marT="45721" marB="45721" anchor="ctr"/>
                </a:tc>
                <a:extLst>
                  <a:ext uri="{0D108BD9-81ED-4DB2-BD59-A6C34878D82A}">
                    <a16:rowId xmlns:a16="http://schemas.microsoft.com/office/drawing/2014/main" val="155004789"/>
                  </a:ext>
                </a:extLst>
              </a:tr>
              <a:tr h="38980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a:t>Lecture 5_Consumer Behavior</a:t>
                      </a:r>
                      <a:endParaRPr lang="en-US" sz="1800" b="1" kern="1200" dirty="0">
                        <a:solidFill>
                          <a:schemeClr val="dk1"/>
                        </a:solidFill>
                        <a:latin typeface="+mn-lt"/>
                        <a:ea typeface="+mn-ea"/>
                        <a:cs typeface="+mn-cs"/>
                      </a:endParaRPr>
                    </a:p>
                  </a:txBody>
                  <a:tcPr marT="45721" marB="45721" anchor="ctr"/>
                </a:tc>
                <a:tc>
                  <a:txBody>
                    <a:bodyPr/>
                    <a:lstStyle/>
                    <a:p>
                      <a:r>
                        <a:rPr lang="en-US" sz="1800" b="1" dirty="0"/>
                        <a:t>Week 6</a:t>
                      </a:r>
                    </a:p>
                  </a:txBody>
                  <a:tcPr marT="45721" marB="45721" anchor="ctr"/>
                </a:tc>
                <a:extLst>
                  <a:ext uri="{0D108BD9-81ED-4DB2-BD59-A6C34878D82A}">
                    <a16:rowId xmlns:a16="http://schemas.microsoft.com/office/drawing/2014/main" val="1508136588"/>
                  </a:ext>
                </a:extLst>
              </a:tr>
              <a:tr h="389804">
                <a:tc>
                  <a:txBody>
                    <a:bodyPr/>
                    <a:lstStyle/>
                    <a:p>
                      <a:r>
                        <a:rPr lang="en-US" sz="1800" b="1" kern="1200" dirty="0">
                          <a:solidFill>
                            <a:schemeClr val="dk1"/>
                          </a:solidFill>
                          <a:latin typeface="+mn-lt"/>
                          <a:ea typeface="+mn-ea"/>
                          <a:cs typeface="+mn-cs"/>
                        </a:rPr>
                        <a:t>Lecture 6_Branding</a:t>
                      </a:r>
                    </a:p>
                  </a:txBody>
                  <a:tcPr marT="45721" marB="45721" anchor="ctr"/>
                </a:tc>
                <a:tc>
                  <a:txBody>
                    <a:bodyPr/>
                    <a:lstStyle/>
                    <a:p>
                      <a:r>
                        <a:rPr lang="en-US" sz="1800" b="1" dirty="0"/>
                        <a:t>Week 7</a:t>
                      </a:r>
                    </a:p>
                  </a:txBody>
                  <a:tcPr marT="45721" marB="45721" anchor="ctr"/>
                </a:tc>
                <a:extLst>
                  <a:ext uri="{0D108BD9-81ED-4DB2-BD59-A6C34878D82A}">
                    <a16:rowId xmlns:a16="http://schemas.microsoft.com/office/drawing/2014/main" val="3063101544"/>
                  </a:ext>
                </a:extLst>
              </a:tr>
              <a:tr h="389804">
                <a:tc>
                  <a:txBody>
                    <a:bodyPr/>
                    <a:lstStyle/>
                    <a:p>
                      <a:pPr marL="533400" indent="-533400" fontAlgn="base">
                        <a:spcBef>
                          <a:spcPct val="0"/>
                        </a:spcBef>
                        <a:spcAft>
                          <a:spcPct val="0"/>
                        </a:spcAft>
                      </a:pPr>
                      <a:r>
                        <a:rPr lang="en-US" sz="1800" b="1" kern="1200" dirty="0">
                          <a:solidFill>
                            <a:schemeClr val="dk1"/>
                          </a:solidFill>
                          <a:latin typeface="+mn-lt"/>
                          <a:ea typeface="+mn-ea"/>
                          <a:cs typeface="+mn-cs"/>
                        </a:rPr>
                        <a:t>Lecture 7_New-Product Development Strategy </a:t>
                      </a:r>
                      <a:endParaRPr lang="en-CA" sz="1800" b="1" kern="1200" dirty="0">
                        <a:solidFill>
                          <a:schemeClr val="dk1"/>
                        </a:solidFill>
                        <a:latin typeface="+mn-lt"/>
                        <a:ea typeface="+mn-ea"/>
                        <a:cs typeface="+mn-cs"/>
                      </a:endParaRPr>
                    </a:p>
                  </a:txBody>
                  <a:tcPr marT="45721" marB="45721" anchor="ctr"/>
                </a:tc>
                <a:tc>
                  <a:txBody>
                    <a:bodyPr/>
                    <a:lstStyle/>
                    <a:p>
                      <a:r>
                        <a:rPr lang="en-US" sz="1800" b="1" dirty="0"/>
                        <a:t>Week 8</a:t>
                      </a:r>
                    </a:p>
                  </a:txBody>
                  <a:tcPr marT="45721" marB="45721" anchor="ctr"/>
                </a:tc>
                <a:extLst>
                  <a:ext uri="{0D108BD9-81ED-4DB2-BD59-A6C34878D82A}">
                    <a16:rowId xmlns:a16="http://schemas.microsoft.com/office/drawing/2014/main" val="2300057362"/>
                  </a:ext>
                </a:extLst>
              </a:tr>
              <a:tr h="389804">
                <a:tc>
                  <a:txBody>
                    <a:bodyPr/>
                    <a:lstStyle/>
                    <a:p>
                      <a:r>
                        <a:rPr lang="en-US" sz="1800" b="1" kern="1200" dirty="0">
                          <a:solidFill>
                            <a:schemeClr val="dk1"/>
                          </a:solidFill>
                          <a:latin typeface="+mn-lt"/>
                          <a:ea typeface="+mn-ea"/>
                          <a:cs typeface="+mn-cs"/>
                        </a:rPr>
                        <a:t>Lecture 8_Designing and Managing Integrated Marketing Communications</a:t>
                      </a:r>
                    </a:p>
                  </a:txBody>
                  <a:tcPr marT="45721" marB="45721" anchor="ctr"/>
                </a:tc>
                <a:tc>
                  <a:txBody>
                    <a:bodyPr/>
                    <a:lstStyle/>
                    <a:p>
                      <a:r>
                        <a:rPr lang="en-US" sz="1800" b="1" dirty="0"/>
                        <a:t>Week 9</a:t>
                      </a:r>
                    </a:p>
                  </a:txBody>
                  <a:tcPr marT="45721" marB="45721" anchor="ctr"/>
                </a:tc>
                <a:extLst>
                  <a:ext uri="{0D108BD9-81ED-4DB2-BD59-A6C34878D82A}">
                    <a16:rowId xmlns:a16="http://schemas.microsoft.com/office/drawing/2014/main" val="1685485826"/>
                  </a:ext>
                </a:extLst>
              </a:tr>
              <a:tr h="389804">
                <a:tc>
                  <a:txBody>
                    <a:bodyPr/>
                    <a:lstStyle/>
                    <a:p>
                      <a:r>
                        <a:rPr lang="en-US" sz="1800" b="1" dirty="0"/>
                        <a:t>Lecture 9_Pricing Strategies</a:t>
                      </a:r>
                    </a:p>
                  </a:txBody>
                  <a:tcPr marT="45721" marB="45721" anchor="ctr"/>
                </a:tc>
                <a:tc>
                  <a:txBody>
                    <a:bodyPr/>
                    <a:lstStyle/>
                    <a:p>
                      <a:r>
                        <a:rPr lang="en-US" sz="1800" b="1" dirty="0"/>
                        <a:t>Week 10</a:t>
                      </a:r>
                    </a:p>
                  </a:txBody>
                  <a:tcPr marT="45721" marB="45721" anchor="ctr"/>
                </a:tc>
                <a:extLst>
                  <a:ext uri="{0D108BD9-81ED-4DB2-BD59-A6C34878D82A}">
                    <a16:rowId xmlns:a16="http://schemas.microsoft.com/office/drawing/2014/main" val="3042321633"/>
                  </a:ext>
                </a:extLst>
              </a:tr>
              <a:tr h="389804">
                <a:tc>
                  <a:txBody>
                    <a:bodyPr/>
                    <a:lstStyle/>
                    <a:p>
                      <a:r>
                        <a:rPr lang="en-US" sz="1800" b="1" dirty="0"/>
                        <a:t>Lecture 10_Marketing Channels Management</a:t>
                      </a:r>
                    </a:p>
                  </a:txBody>
                  <a:tcPr marT="45721" marB="45721" anchor="ctr"/>
                </a:tc>
                <a:tc>
                  <a:txBody>
                    <a:bodyPr/>
                    <a:lstStyle/>
                    <a:p>
                      <a:r>
                        <a:rPr lang="en-US" sz="1800" b="1" dirty="0"/>
                        <a:t>Week 11</a:t>
                      </a:r>
                    </a:p>
                  </a:txBody>
                  <a:tcPr marT="45721" marB="45721" anchor="ctr"/>
                </a:tc>
                <a:extLst>
                  <a:ext uri="{0D108BD9-81ED-4DB2-BD59-A6C34878D82A}">
                    <a16:rowId xmlns:a16="http://schemas.microsoft.com/office/drawing/2014/main" val="2113082684"/>
                  </a:ext>
                </a:extLst>
              </a:tr>
            </a:tbl>
          </a:graphicData>
        </a:graphic>
      </p:graphicFrame>
    </p:spTree>
    <p:extLst>
      <p:ext uri="{BB962C8B-B14F-4D97-AF65-F5344CB8AC3E}">
        <p14:creationId xmlns:p14="http://schemas.microsoft.com/office/powerpoint/2010/main" val="2056842717"/>
      </p:ext>
    </p:extLst>
  </p:cSld>
  <p:clrMapOvr>
    <a:masterClrMapping/>
  </p:clrMapOvr>
  <mc:AlternateContent xmlns:mc="http://schemas.openxmlformats.org/markup-compatibility/2006" xmlns:p14="http://schemas.microsoft.com/office/powerpoint/2010/main">
    <mc:Choice Requires="p14">
      <p:transition p14:dur="10" advTm="91080"/>
    </mc:Choice>
    <mc:Fallback xmlns="">
      <p:transition advTm="9108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A8C0989F-D100-4330-95D8-F115056964B8}"/>
              </a:ext>
            </a:extLst>
          </p:cNvPr>
          <p:cNvSpPr/>
          <p:nvPr/>
        </p:nvSpPr>
        <p:spPr>
          <a:xfrm>
            <a:off x="3962400" y="1902372"/>
            <a:ext cx="7777655" cy="340850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4800" dirty="0"/>
              <a:t>نظام الدراسة في جامعة </a:t>
            </a:r>
          </a:p>
          <a:p>
            <a:pPr algn="ctr"/>
            <a:r>
              <a:rPr lang="en-US" sz="4800" dirty="0"/>
              <a:t>MIDOCEAN </a:t>
            </a:r>
            <a:endParaRPr lang="ar-EG" sz="4800" dirty="0"/>
          </a:p>
        </p:txBody>
      </p:sp>
    </p:spTree>
    <p:custDataLst>
      <p:tags r:id="rId1"/>
    </p:custDataLst>
    <p:extLst>
      <p:ext uri="{BB962C8B-B14F-4D97-AF65-F5344CB8AC3E}">
        <p14:creationId xmlns:p14="http://schemas.microsoft.com/office/powerpoint/2010/main" val="3792821090"/>
      </p:ext>
    </p:extLst>
  </p:cSld>
  <p:clrMapOvr>
    <a:masterClrMapping/>
  </p:clrMapOvr>
  <mc:AlternateContent xmlns:mc="http://schemas.openxmlformats.org/markup-compatibility/2006" xmlns:p14="http://schemas.microsoft.com/office/powerpoint/2010/main">
    <mc:Choice Requires="p14">
      <p:transition spd="slow" p14:dur="2000" advTm="7383"/>
    </mc:Choice>
    <mc:Fallback xmlns="">
      <p:transition spd="slow" advTm="738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128272"/>
            <a:ext cx="11118825" cy="5195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4000" b="1" dirty="0">
                <a:solidFill>
                  <a:schemeClr val="accent1">
                    <a:lumMod val="50000"/>
                  </a:schemeClr>
                </a:solidFill>
                <a:latin typeface="Tahoma" panose="020B0604030504040204" pitchFamily="34" charset="0"/>
                <a:ea typeface="Tahoma" panose="020B0604030504040204" pitchFamily="34" charset="0"/>
                <a:cs typeface="+mn-cs"/>
              </a:rPr>
              <a:t>الفترة الزمنية التعليمية في الفصل الدراسي تكون </a:t>
            </a:r>
            <a:r>
              <a:rPr lang="ar-SA" sz="4000" b="1" u="sng" dirty="0">
                <a:solidFill>
                  <a:srgbClr val="24A9E1"/>
                </a:solidFill>
                <a:latin typeface="Tahoma" panose="020B0604030504040204" pitchFamily="34" charset="0"/>
                <a:ea typeface="Tahoma" panose="020B0604030504040204" pitchFamily="34" charset="0"/>
                <a:cs typeface="+mn-cs"/>
              </a:rPr>
              <a:t>مدة ١٣أسبوع</a:t>
            </a:r>
            <a:r>
              <a:rPr lang="ar-SA" sz="4000" b="1" dirty="0">
                <a:solidFill>
                  <a:srgbClr val="F27A1C"/>
                </a:solidFill>
                <a:latin typeface="Tahoma" panose="020B0604030504040204" pitchFamily="34" charset="0"/>
                <a:ea typeface="Tahoma" panose="020B0604030504040204" pitchFamily="34" charset="0"/>
                <a:cs typeface="+mn-cs"/>
              </a:rPr>
              <a:t>   ( </a:t>
            </a:r>
            <a:r>
              <a:rPr lang="ar-SA" sz="4000" b="1" dirty="0">
                <a:solidFill>
                  <a:schemeClr val="accent1">
                    <a:lumMod val="50000"/>
                  </a:schemeClr>
                </a:solidFill>
                <a:latin typeface="Tahoma" panose="020B0604030504040204" pitchFamily="34" charset="0"/>
                <a:ea typeface="Tahoma" panose="020B0604030504040204" pitchFamily="34" charset="0"/>
                <a:cs typeface="+mn-cs"/>
              </a:rPr>
              <a:t>منهم أسبوعين للاختبار النهائي</a:t>
            </a:r>
            <a:r>
              <a:rPr lang="ar-SA" sz="4000" b="1" dirty="0">
                <a:solidFill>
                  <a:srgbClr val="F27A1C"/>
                </a:solidFill>
                <a:latin typeface="Tahoma" panose="020B0604030504040204" pitchFamily="34" charset="0"/>
                <a:ea typeface="Tahoma" panose="020B0604030504040204" pitchFamily="34" charset="0"/>
                <a:cs typeface="+mn-cs"/>
              </a:rPr>
              <a:t>)</a:t>
            </a:r>
          </a:p>
          <a:p>
            <a:pPr algn="ctr"/>
            <a:endParaRPr lang="en-US" sz="4000" b="1" dirty="0"/>
          </a:p>
        </p:txBody>
      </p:sp>
      <p:sp>
        <p:nvSpPr>
          <p:cNvPr id="3" name="TextBox 2"/>
          <p:cNvSpPr txBox="1"/>
          <p:nvPr/>
        </p:nvSpPr>
        <p:spPr>
          <a:xfrm>
            <a:off x="2459843" y="282040"/>
            <a:ext cx="3902032" cy="646331"/>
          </a:xfrm>
          <a:prstGeom prst="rect">
            <a:avLst/>
          </a:prstGeom>
          <a:noFill/>
        </p:spPr>
        <p:txBody>
          <a:bodyPr wrap="square" rtlCol="0">
            <a:spAutoFit/>
          </a:bodyPr>
          <a:lstStyle/>
          <a:p>
            <a:r>
              <a:rPr lang="ar-EG" sz="3600" b="1" dirty="0">
                <a:latin typeface="Alexandria" charset="0"/>
                <a:cs typeface="Alexandria" charset="0"/>
              </a:rPr>
              <a:t>الفترة الدراسية</a:t>
            </a:r>
            <a:endParaRPr lang="en-US" sz="1600" b="1" dirty="0">
              <a:latin typeface="Alexandria" charset="0"/>
              <a:cs typeface="Alexandria" charset="0"/>
            </a:endParaRPr>
          </a:p>
        </p:txBody>
      </p:sp>
      <p:sp>
        <p:nvSpPr>
          <p:cNvPr id="5" name="Rectangle 4"/>
          <p:cNvSpPr/>
          <p:nvPr/>
        </p:nvSpPr>
        <p:spPr>
          <a:xfrm>
            <a:off x="889000" y="2840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3818" y="608277"/>
            <a:ext cx="1034822" cy="1077218"/>
          </a:xfrm>
          <a:prstGeom prst="rect">
            <a:avLst/>
          </a:prstGeom>
          <a:noFill/>
        </p:spPr>
        <p:txBody>
          <a:bodyPr wrap="square" rtlCol="0">
            <a:spAutoFit/>
          </a:bodyPr>
          <a:lstStyle/>
          <a:p>
            <a:pPr algn="ctr"/>
            <a:r>
              <a:rPr lang="en-US" sz="3200" dirty="0">
                <a:solidFill>
                  <a:schemeClr val="bg1"/>
                </a:solidFill>
                <a:latin typeface="Alexandria" charset="0"/>
                <a:cs typeface="Alexandria" charset="0"/>
              </a:rPr>
              <a:t>Intro.</a:t>
            </a:r>
            <a:endParaRPr lang="en-US" sz="4400"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105117005"/>
      </p:ext>
    </p:extLst>
  </p:cSld>
  <p:clrMapOvr>
    <a:masterClrMapping/>
  </p:clrMapOvr>
  <mc:AlternateContent xmlns:mc="http://schemas.openxmlformats.org/markup-compatibility/2006" xmlns:p14="http://schemas.microsoft.com/office/powerpoint/2010/main">
    <mc:Choice Requires="p14">
      <p:transition p14:dur="10" advTm="11704"/>
    </mc:Choice>
    <mc:Fallback xmlns="">
      <p:transition advTm="117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AF2BFAC9-7735-A3AC-CE5C-91C1F442BCD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85475" y="2227911"/>
            <a:ext cx="8806526" cy="4001847"/>
          </a:xfrm>
          <a:prstGeom prst="rect">
            <a:avLst/>
          </a:prstGeom>
        </p:spPr>
      </p:pic>
    </p:spTree>
    <p:custDataLst>
      <p:tags r:id="rId1"/>
    </p:custDataLst>
    <p:extLst>
      <p:ext uri="{BB962C8B-B14F-4D97-AF65-F5344CB8AC3E}">
        <p14:creationId xmlns:p14="http://schemas.microsoft.com/office/powerpoint/2010/main" val="2054371209"/>
      </p:ext>
    </p:extLst>
  </p:cSld>
  <p:clrMapOvr>
    <a:masterClrMapping/>
  </p:clrMapOvr>
  <mc:AlternateContent xmlns:mc="http://schemas.openxmlformats.org/markup-compatibility/2006" xmlns:p14="http://schemas.microsoft.com/office/powerpoint/2010/main">
    <mc:Choice Requires="p14">
      <p:transition spd="slow" p14:dur="2000" advTm="3132"/>
    </mc:Choice>
    <mc:Fallback xmlns="">
      <p:transition spd="slow" advTm="313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128272"/>
            <a:ext cx="11118825" cy="5195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4000" b="1" dirty="0">
                <a:solidFill>
                  <a:prstClr val="black">
                    <a:lumMod val="60000"/>
                    <a:lumOff val="40000"/>
                  </a:prstClr>
                </a:solidFill>
                <a:latin typeface="Tahoma" panose="020B0604030504040204" pitchFamily="34" charset="0"/>
                <a:ea typeface="Tahoma" panose="020B0604030504040204" pitchFamily="34" charset="0"/>
                <a:cs typeface="+mn-cs"/>
              </a:rPr>
              <a:t> </a:t>
            </a:r>
          </a:p>
          <a:p>
            <a:pPr algn="r" rtl="1"/>
            <a:endParaRPr lang="ar-EG" sz="4000" b="1" dirty="0">
              <a:solidFill>
                <a:prstClr val="black">
                  <a:lumMod val="60000"/>
                  <a:lumOff val="40000"/>
                </a:prstClr>
              </a:solidFill>
              <a:latin typeface="Tahoma" panose="020B0604030504040204" pitchFamily="34" charset="0"/>
              <a:ea typeface="Tahoma" panose="020B0604030504040204" pitchFamily="34" charset="0"/>
              <a:cs typeface="+mn-cs"/>
            </a:endParaRPr>
          </a:p>
          <a:p>
            <a:pPr algn="r" rtl="1"/>
            <a:r>
              <a:rPr lang="ar-EG" sz="4000" b="1" dirty="0">
                <a:solidFill>
                  <a:prstClr val="black">
                    <a:lumMod val="60000"/>
                    <a:lumOff val="40000"/>
                  </a:prstClr>
                </a:solidFill>
                <a:latin typeface="Tahoma" panose="020B0604030504040204" pitchFamily="34" charset="0"/>
                <a:ea typeface="Tahoma" panose="020B0604030504040204" pitchFamily="34" charset="0"/>
                <a:cs typeface="+mn-cs"/>
              </a:rPr>
              <a:t>- </a:t>
            </a:r>
            <a:r>
              <a:rPr lang="ar-SA" sz="4000" b="1" dirty="0">
                <a:solidFill>
                  <a:prstClr val="black">
                    <a:lumMod val="60000"/>
                    <a:lumOff val="40000"/>
                  </a:prstClr>
                </a:solidFill>
                <a:latin typeface="Tahoma" panose="020B0604030504040204" pitchFamily="34" charset="0"/>
                <a:ea typeface="Tahoma" panose="020B0604030504040204" pitchFamily="34" charset="0"/>
                <a:cs typeface="+mn-cs"/>
              </a:rPr>
              <a:t>تعتمد أوقات المحاضرات وحلقات النقاش علي </a:t>
            </a:r>
            <a:r>
              <a:rPr lang="ar-SA" sz="4000" b="1" u="sng" dirty="0">
                <a:solidFill>
                  <a:srgbClr val="5B9BD5"/>
                </a:solidFill>
                <a:latin typeface="Tahoma" panose="020B0604030504040204" pitchFamily="34" charset="0"/>
                <a:ea typeface="Tahoma" panose="020B0604030504040204" pitchFamily="34" charset="0"/>
                <a:cs typeface="+mn-cs"/>
              </a:rPr>
              <a:t>توقيت مكة المكرمة</a:t>
            </a:r>
            <a:r>
              <a:rPr lang="ar-SA" sz="4000" b="1" dirty="0">
                <a:solidFill>
                  <a:srgbClr val="5B9BD5"/>
                </a:solidFill>
                <a:latin typeface="Tahoma" panose="020B0604030504040204" pitchFamily="34" charset="0"/>
                <a:ea typeface="Tahoma" panose="020B0604030504040204" pitchFamily="34" charset="0"/>
                <a:cs typeface="+mn-cs"/>
              </a:rPr>
              <a:t> </a:t>
            </a:r>
            <a:r>
              <a:rPr lang="ar-SA" sz="4000" b="1" dirty="0">
                <a:solidFill>
                  <a:prstClr val="black">
                    <a:lumMod val="60000"/>
                    <a:lumOff val="40000"/>
                  </a:prstClr>
                </a:solidFill>
                <a:latin typeface="Tahoma" panose="020B0604030504040204" pitchFamily="34" charset="0"/>
                <a:ea typeface="Tahoma" panose="020B0604030504040204" pitchFamily="34" charset="0"/>
                <a:cs typeface="+mn-cs"/>
              </a:rPr>
              <a:t>لجميع البرامج.</a:t>
            </a:r>
            <a:br>
              <a:rPr lang="ar-SA" sz="4000" b="1" dirty="0">
                <a:solidFill>
                  <a:prstClr val="black">
                    <a:lumMod val="60000"/>
                    <a:lumOff val="40000"/>
                  </a:prstClr>
                </a:solidFill>
                <a:latin typeface="Tahoma" panose="020B0604030504040204" pitchFamily="34" charset="0"/>
                <a:ea typeface="Tahoma" panose="020B0604030504040204" pitchFamily="34" charset="0"/>
                <a:cs typeface="+mn-cs"/>
              </a:rPr>
            </a:br>
            <a:br>
              <a:rPr lang="ar-SA" sz="4000" b="1" dirty="0">
                <a:solidFill>
                  <a:prstClr val="black">
                    <a:lumMod val="60000"/>
                    <a:lumOff val="40000"/>
                  </a:prstClr>
                </a:solidFill>
                <a:latin typeface="Tahoma" panose="020B0604030504040204" pitchFamily="34" charset="0"/>
                <a:ea typeface="Tahoma" panose="020B0604030504040204" pitchFamily="34" charset="0"/>
                <a:cs typeface="+mn-cs"/>
              </a:rPr>
            </a:br>
            <a:r>
              <a:rPr lang="ar-SA" sz="4000" b="1" dirty="0">
                <a:solidFill>
                  <a:prstClr val="black">
                    <a:lumMod val="60000"/>
                    <a:lumOff val="40000"/>
                  </a:prstClr>
                </a:solidFill>
                <a:latin typeface="Tahoma" panose="020B0604030504040204" pitchFamily="34" charset="0"/>
                <a:ea typeface="Tahoma" panose="020B0604030504040204" pitchFamily="34" charset="0"/>
                <a:cs typeface="+mn-cs"/>
              </a:rPr>
              <a:t>-</a:t>
            </a:r>
            <a:r>
              <a:rPr lang="ar-EG" sz="4000" b="1" dirty="0">
                <a:solidFill>
                  <a:prstClr val="black">
                    <a:lumMod val="60000"/>
                    <a:lumOff val="40000"/>
                  </a:prstClr>
                </a:solidFill>
                <a:latin typeface="Tahoma" panose="020B0604030504040204" pitchFamily="34" charset="0"/>
                <a:ea typeface="Tahoma" panose="020B0604030504040204" pitchFamily="34" charset="0"/>
                <a:cs typeface="+mn-cs"/>
              </a:rPr>
              <a:t> </a:t>
            </a:r>
            <a:r>
              <a:rPr lang="ar-SA" sz="4000" b="1" dirty="0">
                <a:solidFill>
                  <a:prstClr val="black">
                    <a:lumMod val="60000"/>
                    <a:lumOff val="40000"/>
                  </a:prstClr>
                </a:solidFill>
                <a:latin typeface="Tahoma" panose="020B0604030504040204" pitchFamily="34" charset="0"/>
                <a:ea typeface="Tahoma" panose="020B0604030504040204" pitchFamily="34" charset="0"/>
                <a:cs typeface="+mn-cs"/>
              </a:rPr>
              <a:t>مدة المحاضرة المسجلة </a:t>
            </a:r>
            <a:r>
              <a:rPr lang="ar-SA" sz="4000" b="1" u="sng" dirty="0">
                <a:solidFill>
                  <a:srgbClr val="5B9BD5"/>
                </a:solidFill>
                <a:latin typeface="Tahoma" panose="020B0604030504040204" pitchFamily="34" charset="0"/>
                <a:ea typeface="Tahoma" panose="020B0604030504040204" pitchFamily="34" charset="0"/>
                <a:cs typeface="+mn-cs"/>
              </a:rPr>
              <a:t>٧٠- ٩٠ دقيقة </a:t>
            </a:r>
            <a:r>
              <a:rPr lang="ar-SA" sz="4000" b="1" dirty="0">
                <a:solidFill>
                  <a:prstClr val="black">
                    <a:lumMod val="60000"/>
                    <a:lumOff val="40000"/>
                  </a:prstClr>
                </a:solidFill>
                <a:latin typeface="Tahoma" panose="020B0604030504040204" pitchFamily="34" charset="0"/>
                <a:ea typeface="Tahoma" panose="020B0604030504040204" pitchFamily="34" charset="0"/>
                <a:cs typeface="+mn-cs"/>
              </a:rPr>
              <a:t>ترفع علي منصة  </a:t>
            </a:r>
            <a:r>
              <a:rPr lang="en-US" sz="4000" b="1" dirty="0">
                <a:solidFill>
                  <a:srgbClr val="F27A1C"/>
                </a:solidFill>
                <a:latin typeface="Tahoma" panose="020B0604030504040204" pitchFamily="34" charset="0"/>
                <a:ea typeface="Tahoma" panose="020B0604030504040204" pitchFamily="34" charset="0"/>
                <a:cs typeface="+mn-cs"/>
              </a:rPr>
              <a:t>Moodle</a:t>
            </a:r>
            <a:r>
              <a:rPr lang="ar-SA" sz="4000" b="1" dirty="0">
                <a:solidFill>
                  <a:srgbClr val="F27A1C"/>
                </a:solidFill>
                <a:latin typeface="Tahoma" panose="020B0604030504040204" pitchFamily="34" charset="0"/>
                <a:ea typeface="Tahoma" panose="020B0604030504040204" pitchFamily="34" charset="0"/>
                <a:cs typeface="+mn-cs"/>
              </a:rPr>
              <a:t> </a:t>
            </a:r>
          </a:p>
          <a:p>
            <a:pPr algn="justLow" rtl="1"/>
            <a:br>
              <a:rPr lang="en-US" sz="4000" b="1" dirty="0">
                <a:solidFill>
                  <a:srgbClr val="0070C0"/>
                </a:solidFill>
                <a:latin typeface="Tahoma" panose="020B0604030504040204" pitchFamily="34" charset="0"/>
                <a:ea typeface="Tahoma" panose="020B0604030504040204" pitchFamily="34" charset="0"/>
                <a:cs typeface="+mn-cs"/>
              </a:rPr>
            </a:br>
            <a:br>
              <a:rPr lang="en-US" sz="4000" b="1" dirty="0">
                <a:solidFill>
                  <a:prstClr val="black">
                    <a:lumMod val="60000"/>
                    <a:lumOff val="40000"/>
                  </a:prstClr>
                </a:solidFill>
                <a:latin typeface="Tahoma" panose="020B0604030504040204" pitchFamily="34" charset="0"/>
                <a:ea typeface="Tahoma" panose="020B0604030504040204" pitchFamily="34" charset="0"/>
                <a:cs typeface="+mn-cs"/>
              </a:rPr>
            </a:br>
            <a:br>
              <a:rPr lang="ar-SA" sz="4000" b="1" dirty="0">
                <a:solidFill>
                  <a:prstClr val="black">
                    <a:lumMod val="60000"/>
                    <a:lumOff val="40000"/>
                  </a:prstClr>
                </a:solidFill>
                <a:latin typeface="Tahoma" panose="020B0604030504040204" pitchFamily="34" charset="0"/>
                <a:ea typeface="Tahoma" panose="020B0604030504040204" pitchFamily="34" charset="0"/>
                <a:cs typeface="+mn-cs"/>
              </a:rPr>
            </a:br>
            <a:endParaRPr lang="ar-SA" sz="4000" b="1" dirty="0">
              <a:solidFill>
                <a:prstClr val="black">
                  <a:lumMod val="60000"/>
                  <a:lumOff val="40000"/>
                </a:prstClr>
              </a:solidFill>
              <a:latin typeface="Tahoma" panose="020B0604030504040204" pitchFamily="34" charset="0"/>
              <a:ea typeface="Tahoma" panose="020B0604030504040204" pitchFamily="34" charset="0"/>
              <a:cs typeface="+mn-cs"/>
            </a:endParaRPr>
          </a:p>
        </p:txBody>
      </p:sp>
      <p:sp>
        <p:nvSpPr>
          <p:cNvPr id="3" name="TextBox 2"/>
          <p:cNvSpPr txBox="1"/>
          <p:nvPr/>
        </p:nvSpPr>
        <p:spPr>
          <a:xfrm>
            <a:off x="2478275" y="435676"/>
            <a:ext cx="5780822" cy="646331"/>
          </a:xfrm>
          <a:prstGeom prst="rect">
            <a:avLst/>
          </a:prstGeom>
          <a:noFill/>
        </p:spPr>
        <p:txBody>
          <a:bodyPr wrap="square" rtlCol="0">
            <a:spAutoFit/>
          </a:bodyPr>
          <a:lstStyle/>
          <a:p>
            <a:r>
              <a:rPr lang="ar-EG" sz="3600" b="1" dirty="0">
                <a:latin typeface="Alexandria" charset="0"/>
                <a:cs typeface="Alexandria" charset="0"/>
              </a:rPr>
              <a:t>المحاضرات و حلقات النقاش</a:t>
            </a:r>
            <a:endParaRPr lang="en-US" sz="1600" b="1" dirty="0">
              <a:latin typeface="Alexandria" charset="0"/>
              <a:cs typeface="Alexandria" charset="0"/>
            </a:endParaRPr>
          </a:p>
        </p:txBody>
      </p:sp>
      <p:sp>
        <p:nvSpPr>
          <p:cNvPr id="5" name="Rectangle 4"/>
          <p:cNvSpPr/>
          <p:nvPr/>
        </p:nvSpPr>
        <p:spPr>
          <a:xfrm>
            <a:off x="889000" y="2840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3818" y="608277"/>
            <a:ext cx="1034822" cy="1077218"/>
          </a:xfrm>
          <a:prstGeom prst="rect">
            <a:avLst/>
          </a:prstGeom>
          <a:noFill/>
        </p:spPr>
        <p:txBody>
          <a:bodyPr wrap="square" rtlCol="0">
            <a:spAutoFit/>
          </a:bodyPr>
          <a:lstStyle/>
          <a:p>
            <a:pPr algn="ctr"/>
            <a:r>
              <a:rPr lang="en-US" sz="3200" dirty="0">
                <a:solidFill>
                  <a:schemeClr val="bg1"/>
                </a:solidFill>
                <a:latin typeface="Alexandria" charset="0"/>
                <a:cs typeface="Alexandria" charset="0"/>
              </a:rPr>
              <a:t>Intro.</a:t>
            </a:r>
            <a:endParaRPr lang="en-US" sz="4400"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083937143"/>
      </p:ext>
    </p:extLst>
  </p:cSld>
  <p:clrMapOvr>
    <a:masterClrMapping/>
  </p:clrMapOvr>
  <mc:AlternateContent xmlns:mc="http://schemas.openxmlformats.org/markup-compatibility/2006" xmlns:p14="http://schemas.microsoft.com/office/powerpoint/2010/main">
    <mc:Choice Requires="p14">
      <p:transition p14:dur="10" advTm="30114"/>
    </mc:Choice>
    <mc:Fallback xmlns="">
      <p:transition advTm="301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128272"/>
            <a:ext cx="11118825" cy="5195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spcBef>
                <a:spcPts val="600"/>
              </a:spcBef>
              <a:spcAft>
                <a:spcPts val="600"/>
              </a:spcAft>
            </a:pPr>
            <a:br>
              <a:rPr lang="ar-SA" sz="3200" b="1" dirty="0">
                <a:solidFill>
                  <a:srgbClr val="000000"/>
                </a:solidFill>
                <a:latin typeface="Arial" panose="020B0604020202020204" pitchFamily="34" charset="0"/>
                <a:ea typeface="Tahoma" panose="020B0604030504040204" pitchFamily="34" charset="0"/>
                <a:cs typeface="Arial" panose="020B0604020202020204" pitchFamily="34" charset="0"/>
              </a:rPr>
            </a:br>
            <a:r>
              <a:rPr lang="ar-SA" sz="3200" b="1" dirty="0">
                <a:solidFill>
                  <a:srgbClr val="000000"/>
                </a:solidFill>
                <a:latin typeface="Arial" panose="020B0604020202020204" pitchFamily="34" charset="0"/>
                <a:ea typeface="Tahoma" panose="020B0604030504040204" pitchFamily="34" charset="0"/>
                <a:cs typeface="Arial" panose="020B0604020202020204" pitchFamily="34" charset="0"/>
              </a:rPr>
              <a:t>- ترفع المحاضرة الأسبوعية علي المنصة التعليمية </a:t>
            </a:r>
            <a:r>
              <a:rPr lang="en-US" sz="3200" b="1" dirty="0">
                <a:solidFill>
                  <a:srgbClr val="000000"/>
                </a:solidFill>
                <a:latin typeface="Arial" panose="020B0604020202020204" pitchFamily="34" charset="0"/>
                <a:ea typeface="Tahoma" panose="020B0604030504040204" pitchFamily="34" charset="0"/>
                <a:cs typeface="Arial" panose="020B0604020202020204" pitchFamily="34" charset="0"/>
              </a:rPr>
              <a:t>Moodle</a:t>
            </a:r>
            <a:r>
              <a:rPr lang="ar-SA" sz="3200" b="1" dirty="0">
                <a:solidFill>
                  <a:srgbClr val="000000"/>
                </a:solidFill>
                <a:latin typeface="Arial" panose="020B0604020202020204" pitchFamily="34" charset="0"/>
                <a:ea typeface="Tahoma" panose="020B0604030504040204" pitchFamily="34" charset="0"/>
                <a:cs typeface="Arial" panose="020B0604020202020204" pitchFamily="34" charset="0"/>
              </a:rPr>
              <a:t>  </a:t>
            </a:r>
            <a:r>
              <a:rPr lang="ar-SA" sz="3200" b="1" u="sng" dirty="0">
                <a:solidFill>
                  <a:srgbClr val="0070C0"/>
                </a:solidFill>
                <a:latin typeface="Arial" panose="020B0604020202020204" pitchFamily="34" charset="0"/>
                <a:ea typeface="Tahoma" panose="020B0604030504040204" pitchFamily="34" charset="0"/>
                <a:cs typeface="Arial" panose="020B0604020202020204" pitchFamily="34" charset="0"/>
              </a:rPr>
              <a:t>يوم السبت</a:t>
            </a:r>
            <a:r>
              <a:rPr lang="ar-SA" sz="3200" b="1" dirty="0">
                <a:solidFill>
                  <a:srgbClr val="0070C0"/>
                </a:solidFill>
                <a:latin typeface="Arial" panose="020B0604020202020204" pitchFamily="34" charset="0"/>
                <a:ea typeface="Tahoma" panose="020B0604030504040204" pitchFamily="34" charset="0"/>
                <a:cs typeface="Arial" panose="020B0604020202020204" pitchFamily="34" charset="0"/>
              </a:rPr>
              <a:t> </a:t>
            </a:r>
            <a:r>
              <a:rPr lang="ar-SA" sz="3200" b="1" dirty="0">
                <a:solidFill>
                  <a:srgbClr val="000000"/>
                </a:solidFill>
                <a:latin typeface="Arial" panose="020B0604020202020204" pitchFamily="34" charset="0"/>
                <a:ea typeface="Tahoma" panose="020B0604030504040204" pitchFamily="34" charset="0"/>
                <a:cs typeface="Arial" panose="020B0604020202020204" pitchFamily="34" charset="0"/>
              </a:rPr>
              <a:t>من كل أسبوع في تمام </a:t>
            </a:r>
            <a:r>
              <a:rPr lang="ar-EG" sz="3200" b="1" u="sng" dirty="0">
                <a:solidFill>
                  <a:srgbClr val="0070C0"/>
                </a:solidFill>
                <a:latin typeface="Arial" panose="020B0604020202020204" pitchFamily="34" charset="0"/>
                <a:ea typeface="Tahoma" panose="020B0604030504040204" pitchFamily="34" charset="0"/>
                <a:cs typeface="Arial" panose="020B0604020202020204" pitchFamily="34" charset="0"/>
              </a:rPr>
              <a:t>ال 12</a:t>
            </a:r>
            <a:r>
              <a:rPr lang="ar-SA" sz="3200" b="1" u="sng" dirty="0">
                <a:solidFill>
                  <a:srgbClr val="0070C0"/>
                </a:solidFill>
                <a:latin typeface="Arial" panose="020B0604020202020204" pitchFamily="34" charset="0"/>
                <a:ea typeface="Tahoma" panose="020B0604030504040204" pitchFamily="34" charset="0"/>
                <a:cs typeface="Arial" panose="020B0604020202020204" pitchFamily="34" charset="0"/>
              </a:rPr>
              <a:t> ظهراً</a:t>
            </a:r>
            <a:r>
              <a:rPr lang="ar-EG" sz="3200" b="1" u="sng" dirty="0">
                <a:solidFill>
                  <a:srgbClr val="0070C0"/>
                </a:solidFill>
                <a:latin typeface="Arial" panose="020B0604020202020204" pitchFamily="34" charset="0"/>
                <a:ea typeface="Tahoma" panose="020B0604030504040204" pitchFamily="34" charset="0"/>
                <a:cs typeface="Arial" panose="020B0604020202020204" pitchFamily="34" charset="0"/>
              </a:rPr>
              <a:t>،</a:t>
            </a:r>
            <a:r>
              <a:rPr lang="ar-SA" sz="3200" b="1" dirty="0">
                <a:solidFill>
                  <a:srgbClr val="0070C0"/>
                </a:solidFill>
                <a:latin typeface="Arial" panose="020B0604020202020204" pitchFamily="34" charset="0"/>
                <a:ea typeface="Tahoma" panose="020B0604030504040204" pitchFamily="34" charset="0"/>
                <a:cs typeface="Arial" panose="020B0604020202020204" pitchFamily="34" charset="0"/>
              </a:rPr>
              <a:t> </a:t>
            </a:r>
            <a:r>
              <a:rPr lang="ar-SA" sz="3200" b="1" dirty="0">
                <a:solidFill>
                  <a:srgbClr val="000000"/>
                </a:solidFill>
                <a:latin typeface="Arial" panose="020B0604020202020204" pitchFamily="34" charset="0"/>
                <a:ea typeface="Tahoma" panose="020B0604030504040204" pitchFamily="34" charset="0"/>
                <a:cs typeface="Arial" panose="020B0604020202020204" pitchFamily="34" charset="0"/>
              </a:rPr>
              <a:t>بتوقيت الرياض</a:t>
            </a:r>
            <a:endParaRPr lang="ar-EG" sz="3200" b="1" dirty="0">
              <a:solidFill>
                <a:srgbClr val="000000"/>
              </a:solidFill>
              <a:latin typeface="Arial" panose="020B0604020202020204" pitchFamily="34" charset="0"/>
              <a:ea typeface="Tahoma" panose="020B0604030504040204" pitchFamily="34" charset="0"/>
              <a:cs typeface="Arial" panose="020B0604020202020204" pitchFamily="34" charset="0"/>
            </a:endParaRPr>
          </a:p>
          <a:p>
            <a:pPr algn="r" rtl="1">
              <a:spcBef>
                <a:spcPts val="600"/>
              </a:spcBef>
              <a:spcAft>
                <a:spcPts val="600"/>
              </a:spcAft>
            </a:pPr>
            <a:endParaRPr lang="en-US" sz="3200" b="1" dirty="0">
              <a:solidFill>
                <a:srgbClr val="000000"/>
              </a:solidFill>
              <a:latin typeface="Arial" panose="020B0604020202020204" pitchFamily="34" charset="0"/>
              <a:ea typeface="Tahoma" panose="020B0604030504040204" pitchFamily="34" charset="0"/>
              <a:cs typeface="Arial" panose="020B0604020202020204" pitchFamily="34" charset="0"/>
            </a:endParaRPr>
          </a:p>
          <a:p>
            <a:pPr algn="r" rtl="1">
              <a:spcBef>
                <a:spcPts val="600"/>
              </a:spcBef>
              <a:spcAft>
                <a:spcPts val="600"/>
              </a:spcAft>
            </a:pPr>
            <a:r>
              <a:rPr lang="en-US" sz="3200" b="1" dirty="0">
                <a:solidFill>
                  <a:srgbClr val="000000"/>
                </a:solidFill>
                <a:latin typeface="Arial" panose="020B0604020202020204" pitchFamily="34" charset="0"/>
                <a:ea typeface="Tahoma" panose="020B0604030504040204" pitchFamily="34" charset="0"/>
                <a:cs typeface="Arial" panose="020B0604020202020204" pitchFamily="34" charset="0"/>
              </a:rPr>
              <a:t> - </a:t>
            </a:r>
            <a:r>
              <a:rPr lang="ar-SA" sz="3200" b="1" dirty="0">
                <a:solidFill>
                  <a:srgbClr val="000000"/>
                </a:solidFill>
                <a:latin typeface="Arial" panose="020B0604020202020204" pitchFamily="34" charset="0"/>
                <a:ea typeface="Tahoma" panose="020B0604030504040204" pitchFamily="34" charset="0"/>
                <a:cs typeface="Arial" panose="020B0604020202020204" pitchFamily="34" charset="0"/>
              </a:rPr>
              <a:t>حلقات النقاش </a:t>
            </a:r>
            <a:r>
              <a:rPr lang="ar-EG" sz="3200" b="1" dirty="0">
                <a:solidFill>
                  <a:srgbClr val="000000"/>
                </a:solidFill>
                <a:latin typeface="Arial" panose="020B0604020202020204" pitchFamily="34" charset="0"/>
                <a:ea typeface="Tahoma" panose="020B0604030504040204" pitchFamily="34" charset="0"/>
                <a:cs typeface="Arial" panose="020B0604020202020204" pitchFamily="34" charset="0"/>
              </a:rPr>
              <a:t>و</a:t>
            </a:r>
            <a:r>
              <a:rPr lang="ar-SA" sz="3200" b="1" dirty="0">
                <a:solidFill>
                  <a:srgbClr val="000000"/>
                </a:solidFill>
                <a:latin typeface="Arial" panose="020B0604020202020204" pitchFamily="34" charset="0"/>
                <a:ea typeface="Tahoma" panose="020B0604030504040204" pitchFamily="34" charset="0"/>
                <a:cs typeface="Arial" panose="020B0604020202020204" pitchFamily="34" charset="0"/>
              </a:rPr>
              <a:t>هي حلقات أسبوعية اختيارية للطالب وغرضها مناقشة ما تم طرحه في المحاضرة المسجلة لهذا الاسبوع. </a:t>
            </a:r>
            <a:r>
              <a:rPr lang="ar-EG" sz="3200" b="1" dirty="0">
                <a:solidFill>
                  <a:srgbClr val="000000"/>
                </a:solidFill>
                <a:latin typeface="Arial" panose="020B0604020202020204" pitchFamily="34" charset="0"/>
                <a:ea typeface="Tahoma" panose="020B0604030504040204" pitchFamily="34" charset="0"/>
                <a:cs typeface="Arial" panose="020B0604020202020204" pitchFamily="34" charset="0"/>
              </a:rPr>
              <a:t> </a:t>
            </a:r>
            <a:r>
              <a:rPr lang="ar-SA" sz="3200" b="1" dirty="0">
                <a:solidFill>
                  <a:srgbClr val="000000"/>
                </a:solidFill>
                <a:latin typeface="Arial" panose="020B0604020202020204" pitchFamily="34" charset="0"/>
                <a:ea typeface="Tahoma" panose="020B0604030504040204" pitchFamily="34" charset="0"/>
                <a:cs typeface="Arial" panose="020B0604020202020204" pitchFamily="34" charset="0"/>
              </a:rPr>
              <a:t>(</a:t>
            </a:r>
            <a:r>
              <a:rPr lang="ar-SA" sz="3200" b="1" u="sng" dirty="0">
                <a:solidFill>
                  <a:srgbClr val="000000"/>
                </a:solidFill>
                <a:latin typeface="Arial" panose="020B0604020202020204" pitchFamily="34" charset="0"/>
                <a:ea typeface="Tahoma" panose="020B0604030504040204" pitchFamily="34" charset="0"/>
                <a:cs typeface="Arial" panose="020B0604020202020204" pitchFamily="34" charset="0"/>
              </a:rPr>
              <a:t>يرجي مراجعة الموعد والمدة الزمنية لكل مقرر حسب الجدول</a:t>
            </a:r>
            <a:r>
              <a:rPr lang="ar-SA" sz="3200" b="1" dirty="0">
                <a:solidFill>
                  <a:srgbClr val="000000"/>
                </a:solidFill>
                <a:latin typeface="Arial" panose="020B0604020202020204" pitchFamily="34" charset="0"/>
                <a:ea typeface="Tahoma" panose="020B0604030504040204" pitchFamily="34" charset="0"/>
                <a:cs typeface="Arial" panose="020B0604020202020204" pitchFamily="34" charset="0"/>
              </a:rPr>
              <a:t>)</a:t>
            </a:r>
            <a:br>
              <a:rPr lang="ar-SA" sz="3200" b="1" dirty="0">
                <a:solidFill>
                  <a:srgbClr val="000000"/>
                </a:solidFill>
                <a:latin typeface="Arial" panose="020B0604020202020204" pitchFamily="34" charset="0"/>
                <a:ea typeface="Tahoma" panose="020B0604030504040204" pitchFamily="34" charset="0"/>
                <a:cs typeface="Arial" panose="020B0604020202020204" pitchFamily="34" charset="0"/>
              </a:rPr>
            </a:br>
            <a:endParaRPr lang="ar-EG" sz="3200" b="1" dirty="0">
              <a:solidFill>
                <a:srgbClr val="000000"/>
              </a:solidFill>
              <a:latin typeface="Arial" panose="020B0604020202020204" pitchFamily="34" charset="0"/>
              <a:ea typeface="Tahoma" panose="020B0604030504040204" pitchFamily="34" charset="0"/>
              <a:cs typeface="Arial" panose="020B0604020202020204" pitchFamily="34" charset="0"/>
            </a:endParaRPr>
          </a:p>
          <a:p>
            <a:pPr algn="r" rtl="1">
              <a:spcBef>
                <a:spcPts val="600"/>
              </a:spcBef>
              <a:spcAft>
                <a:spcPts val="600"/>
              </a:spcAft>
            </a:pPr>
            <a:r>
              <a:rPr lang="ar-SA" sz="3200" b="1" dirty="0">
                <a:solidFill>
                  <a:srgbClr val="000000"/>
                </a:solidFill>
                <a:latin typeface="Arial" panose="020B0604020202020204" pitchFamily="34" charset="0"/>
                <a:ea typeface="Tahoma" panose="020B0604030504040204" pitchFamily="34" charset="0"/>
                <a:cs typeface="Arial" panose="020B0604020202020204" pitchFamily="34" charset="0"/>
              </a:rPr>
              <a:t>-</a:t>
            </a:r>
            <a:r>
              <a:rPr lang="ar-EG" sz="3200" b="1" dirty="0">
                <a:solidFill>
                  <a:srgbClr val="000000"/>
                </a:solidFill>
                <a:latin typeface="Arial" panose="020B0604020202020204" pitchFamily="34" charset="0"/>
                <a:ea typeface="Tahoma" panose="020B0604030504040204" pitchFamily="34" charset="0"/>
                <a:cs typeface="Arial" panose="020B0604020202020204" pitchFamily="34" charset="0"/>
              </a:rPr>
              <a:t> جدير بالذكر أن </a:t>
            </a:r>
            <a:r>
              <a:rPr lang="ar-SA" sz="3200" b="1" dirty="0">
                <a:solidFill>
                  <a:srgbClr val="000000"/>
                </a:solidFill>
                <a:latin typeface="Arial" panose="020B0604020202020204" pitchFamily="34" charset="0"/>
                <a:ea typeface="Tahoma" panose="020B0604030504040204" pitchFamily="34" charset="0"/>
                <a:cs typeface="Arial" panose="020B0604020202020204" pitchFamily="34" charset="0"/>
              </a:rPr>
              <a:t>حلقات النقاش اخ</a:t>
            </a:r>
            <a:r>
              <a:rPr lang="ar-SA" sz="3200" b="1" dirty="0">
                <a:solidFill>
                  <a:srgbClr val="0070C0"/>
                </a:solidFill>
                <a:latin typeface="Arial" panose="020B0604020202020204" pitchFamily="34" charset="0"/>
                <a:ea typeface="Tahoma" panose="020B0604030504040204" pitchFamily="34" charset="0"/>
                <a:cs typeface="Arial" panose="020B0604020202020204" pitchFamily="34" charset="0"/>
              </a:rPr>
              <a:t>تيارية. </a:t>
            </a:r>
          </a:p>
        </p:txBody>
      </p:sp>
      <p:sp>
        <p:nvSpPr>
          <p:cNvPr id="3" name="TextBox 2"/>
          <p:cNvSpPr txBox="1"/>
          <p:nvPr/>
        </p:nvSpPr>
        <p:spPr>
          <a:xfrm>
            <a:off x="2478275" y="435676"/>
            <a:ext cx="5780822" cy="646331"/>
          </a:xfrm>
          <a:prstGeom prst="rect">
            <a:avLst/>
          </a:prstGeom>
          <a:noFill/>
        </p:spPr>
        <p:txBody>
          <a:bodyPr wrap="square" rtlCol="0">
            <a:spAutoFit/>
          </a:bodyPr>
          <a:lstStyle/>
          <a:p>
            <a:r>
              <a:rPr lang="ar-EG" sz="3600" b="1" dirty="0">
                <a:latin typeface="Alexandria" charset="0"/>
                <a:cs typeface="Alexandria" charset="0"/>
              </a:rPr>
              <a:t>المحاضرات و حلقات النقاش</a:t>
            </a:r>
            <a:endParaRPr lang="en-US" sz="1600" b="1" dirty="0">
              <a:latin typeface="Alexandria" charset="0"/>
              <a:cs typeface="Alexandria" charset="0"/>
            </a:endParaRPr>
          </a:p>
        </p:txBody>
      </p:sp>
      <p:sp>
        <p:nvSpPr>
          <p:cNvPr id="5" name="Rectangle 4"/>
          <p:cNvSpPr/>
          <p:nvPr/>
        </p:nvSpPr>
        <p:spPr>
          <a:xfrm>
            <a:off x="889000" y="2840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3818" y="608277"/>
            <a:ext cx="1034822" cy="1077218"/>
          </a:xfrm>
          <a:prstGeom prst="rect">
            <a:avLst/>
          </a:prstGeom>
          <a:noFill/>
        </p:spPr>
        <p:txBody>
          <a:bodyPr wrap="square" rtlCol="0">
            <a:spAutoFit/>
          </a:bodyPr>
          <a:lstStyle/>
          <a:p>
            <a:pPr algn="ctr"/>
            <a:r>
              <a:rPr lang="en-US" sz="3200" dirty="0">
                <a:solidFill>
                  <a:schemeClr val="bg1"/>
                </a:solidFill>
                <a:latin typeface="Alexandria" charset="0"/>
                <a:cs typeface="Alexandria" charset="0"/>
              </a:rPr>
              <a:t>Intro.</a:t>
            </a:r>
            <a:endParaRPr lang="en-US" sz="4400"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769466450"/>
      </p:ext>
    </p:extLst>
  </p:cSld>
  <p:clrMapOvr>
    <a:masterClrMapping/>
  </p:clrMapOvr>
  <mc:AlternateContent xmlns:mc="http://schemas.openxmlformats.org/markup-compatibility/2006" xmlns:p14="http://schemas.microsoft.com/office/powerpoint/2010/main">
    <mc:Choice Requires="p14">
      <p:transition p14:dur="10" advTm="71988"/>
    </mc:Choice>
    <mc:Fallback xmlns="">
      <p:transition advTm="7198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5">
                                            <p:txEl>
                                              <p:pRg st="0" end="0"/>
                                            </p:txEl>
                                          </p:spTgt>
                                        </p:tgtEl>
                                        <p:attrNameLst>
                                          <p:attrName>style.visibility</p:attrName>
                                        </p:attrNameLst>
                                      </p:cBhvr>
                                      <p:to>
                                        <p:strVal val="visible"/>
                                      </p:to>
                                    </p:set>
                                    <p:animEffect transition="in" filter="fade">
                                      <p:cBhvr>
                                        <p:cTn id="7" dur="1000"/>
                                        <p:tgtEl>
                                          <p:spTgt spid="25">
                                            <p:txEl>
                                              <p:pRg st="0" end="0"/>
                                            </p:txEl>
                                          </p:spTgt>
                                        </p:tgtEl>
                                      </p:cBhvr>
                                    </p:animEffect>
                                    <p:anim calcmode="lin" valueType="num">
                                      <p:cBhvr>
                                        <p:cTn id="8" dur="1000" fill="hold"/>
                                        <p:tgtEl>
                                          <p:spTgt spid="2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5">
                                            <p:txEl>
                                              <p:pRg st="2" end="2"/>
                                            </p:txEl>
                                          </p:spTgt>
                                        </p:tgtEl>
                                        <p:attrNameLst>
                                          <p:attrName>style.visibility</p:attrName>
                                        </p:attrNameLst>
                                      </p:cBhvr>
                                      <p:to>
                                        <p:strVal val="visible"/>
                                      </p:to>
                                    </p:set>
                                    <p:animEffect transition="in" filter="fade">
                                      <p:cBhvr>
                                        <p:cTn id="14" dur="1000"/>
                                        <p:tgtEl>
                                          <p:spTgt spid="25">
                                            <p:txEl>
                                              <p:pRg st="2" end="2"/>
                                            </p:txEl>
                                          </p:spTgt>
                                        </p:tgtEl>
                                      </p:cBhvr>
                                    </p:animEffect>
                                    <p:anim calcmode="lin" valueType="num">
                                      <p:cBhvr>
                                        <p:cTn id="15" dur="1000" fill="hold"/>
                                        <p:tgtEl>
                                          <p:spTgt spid="2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5">
                                            <p:txEl>
                                              <p:pRg st="3" end="3"/>
                                            </p:txEl>
                                          </p:spTgt>
                                        </p:tgtEl>
                                        <p:attrNameLst>
                                          <p:attrName>style.visibility</p:attrName>
                                        </p:attrNameLst>
                                      </p:cBhvr>
                                      <p:to>
                                        <p:strVal val="visible"/>
                                      </p:to>
                                    </p:set>
                                    <p:animEffect transition="in" filter="fade">
                                      <p:cBhvr>
                                        <p:cTn id="21" dur="1000"/>
                                        <p:tgtEl>
                                          <p:spTgt spid="25">
                                            <p:txEl>
                                              <p:pRg st="3" end="3"/>
                                            </p:txEl>
                                          </p:spTgt>
                                        </p:tgtEl>
                                      </p:cBhvr>
                                    </p:animEffect>
                                    <p:anim calcmode="lin" valueType="num">
                                      <p:cBhvr>
                                        <p:cTn id="22" dur="1000" fill="hold"/>
                                        <p:tgtEl>
                                          <p:spTgt spid="25">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5">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128272"/>
            <a:ext cx="11118825" cy="5195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spcBef>
                <a:spcPts val="1200"/>
              </a:spcBef>
              <a:spcAft>
                <a:spcPts val="1200"/>
              </a:spcAft>
            </a:pPr>
            <a:r>
              <a:rPr lang="ar-SA" sz="3200" b="1" dirty="0">
                <a:solidFill>
                  <a:srgbClr val="2D3956"/>
                </a:solidFill>
                <a:latin typeface="Tahoma" panose="020B0604030504040204" pitchFamily="34" charset="0"/>
                <a:ea typeface="Tahoma" panose="020B0604030504040204" pitchFamily="34" charset="0"/>
                <a:cs typeface="Tahoma" panose="020B0604030504040204" pitchFamily="34" charset="0"/>
              </a:rPr>
              <a:t> </a:t>
            </a:r>
            <a:endParaRPr lang="ar-SA" sz="3200" b="1" dirty="0">
              <a:solidFill>
                <a:srgbClr val="2D3956"/>
              </a:solidFill>
              <a:latin typeface="Arial" panose="020B0604020202020204" pitchFamily="34" charset="0"/>
              <a:ea typeface="Tahoma" panose="020B0604030504040204" pitchFamily="34" charset="0"/>
              <a:cs typeface="Arial" panose="020B0604020202020204" pitchFamily="34" charset="0"/>
            </a:endParaRPr>
          </a:p>
          <a:p>
            <a:pPr algn="r" rtl="1">
              <a:spcBef>
                <a:spcPts val="1200"/>
              </a:spcBef>
              <a:spcAft>
                <a:spcPts val="1200"/>
              </a:spcAft>
            </a:pPr>
            <a:r>
              <a:rPr lang="ar-SA" sz="3200" b="1" dirty="0">
                <a:solidFill>
                  <a:srgbClr val="2D3956"/>
                </a:solidFill>
                <a:latin typeface="Arial" panose="020B0604020202020204" pitchFamily="34" charset="0"/>
                <a:ea typeface="Tahoma" panose="020B0604030504040204" pitchFamily="34" charset="0"/>
                <a:cs typeface="Arial" panose="020B0604020202020204" pitchFamily="34" charset="0"/>
              </a:rPr>
              <a:t>- الأسبوع الأول هو </a:t>
            </a:r>
            <a:r>
              <a:rPr lang="ar-SA" sz="3200" b="1" dirty="0">
                <a:solidFill>
                  <a:srgbClr val="0070C0"/>
                </a:solidFill>
                <a:latin typeface="Arial" panose="020B0604020202020204" pitchFamily="34" charset="0"/>
                <a:ea typeface="Tahoma" panose="020B0604030504040204" pitchFamily="34" charset="0"/>
                <a:cs typeface="Arial" panose="020B0604020202020204" pitchFamily="34" charset="0"/>
              </a:rPr>
              <a:t>أسبوع توجيهي</a:t>
            </a:r>
          </a:p>
          <a:p>
            <a:pPr algn="r" rtl="1">
              <a:spcBef>
                <a:spcPts val="1200"/>
              </a:spcBef>
              <a:spcAft>
                <a:spcPts val="1200"/>
              </a:spcAft>
            </a:pPr>
            <a:r>
              <a:rPr lang="ar-SA" sz="3200" b="1" dirty="0">
                <a:solidFill>
                  <a:srgbClr val="2D3956"/>
                </a:solidFill>
                <a:latin typeface="Arial" panose="020B0604020202020204" pitchFamily="34" charset="0"/>
                <a:ea typeface="Tahoma" panose="020B0604030504040204" pitchFamily="34" charset="0"/>
                <a:cs typeface="Arial" panose="020B0604020202020204" pitchFamily="34" charset="0"/>
              </a:rPr>
              <a:t>- يتم رفع كل ما يخص الفصل الدراسي علي صفحة المودل.</a:t>
            </a:r>
          </a:p>
          <a:p>
            <a:pPr algn="r" rtl="1">
              <a:spcBef>
                <a:spcPts val="1200"/>
              </a:spcBef>
              <a:spcAft>
                <a:spcPts val="1200"/>
              </a:spcAft>
            </a:pPr>
            <a:r>
              <a:rPr lang="ar-SA" sz="3200" b="1" dirty="0">
                <a:solidFill>
                  <a:srgbClr val="2D3956"/>
                </a:solidFill>
                <a:latin typeface="Arial" panose="020B0604020202020204" pitchFamily="34" charset="0"/>
                <a:ea typeface="Tahoma" panose="020B0604030504040204" pitchFamily="34" charset="0"/>
                <a:cs typeface="Arial" panose="020B0604020202020204" pitchFamily="34" charset="0"/>
              </a:rPr>
              <a:t>- يرفع </a:t>
            </a:r>
            <a:r>
              <a:rPr lang="ar-EG" sz="3200" b="1" dirty="0">
                <a:solidFill>
                  <a:srgbClr val="2D3956"/>
                </a:solidFill>
                <a:latin typeface="Arial" panose="020B0604020202020204" pitchFamily="34" charset="0"/>
                <a:ea typeface="Tahoma" panose="020B0604030504040204" pitchFamily="34" charset="0"/>
                <a:cs typeface="Arial" panose="020B0604020202020204" pitchFamily="34" charset="0"/>
              </a:rPr>
              <a:t> </a:t>
            </a:r>
            <a:r>
              <a:rPr lang="ar-SA" sz="3200" b="1" dirty="0">
                <a:solidFill>
                  <a:srgbClr val="2D3956"/>
                </a:solidFill>
                <a:latin typeface="Arial" panose="020B0604020202020204" pitchFamily="34" charset="0"/>
                <a:ea typeface="Tahoma" panose="020B0604030504040204" pitchFamily="34" charset="0"/>
                <a:cs typeface="Arial" panose="020B0604020202020204" pitchFamily="34" charset="0"/>
              </a:rPr>
              <a:t>إختبار قصير به أسئلة عامة للطلاب </a:t>
            </a:r>
            <a:r>
              <a:rPr lang="ar-EG" sz="3200" b="1" dirty="0">
                <a:solidFill>
                  <a:srgbClr val="2D3956"/>
                </a:solidFill>
                <a:latin typeface="Arial" panose="020B0604020202020204" pitchFamily="34" charset="0"/>
                <a:ea typeface="Tahoma" panose="020B0604030504040204" pitchFamily="34" charset="0"/>
                <a:cs typeface="Arial" panose="020B0604020202020204" pitchFamily="34" charset="0"/>
              </a:rPr>
              <a:t>بسيطة </a:t>
            </a:r>
            <a:r>
              <a:rPr lang="ar-SA" sz="3200" b="1" dirty="0">
                <a:solidFill>
                  <a:srgbClr val="2D3956"/>
                </a:solidFill>
                <a:latin typeface="Arial" panose="020B0604020202020204" pitchFamily="34" charset="0"/>
                <a:ea typeface="Tahoma" panose="020B0604030504040204" pitchFamily="34" charset="0"/>
                <a:cs typeface="Arial" panose="020B0604020202020204" pitchFamily="34" charset="0"/>
              </a:rPr>
              <a:t>ويكون الاختبار بمثابة تدريب عل</a:t>
            </a:r>
            <a:r>
              <a:rPr lang="ar-EG" sz="3200" b="1" dirty="0">
                <a:solidFill>
                  <a:srgbClr val="2D3956"/>
                </a:solidFill>
                <a:latin typeface="Arial" panose="020B0604020202020204" pitchFamily="34" charset="0"/>
                <a:ea typeface="Tahoma" panose="020B0604030504040204" pitchFamily="34" charset="0"/>
                <a:cs typeface="Arial" panose="020B0604020202020204" pitchFamily="34" charset="0"/>
              </a:rPr>
              <a:t>ى</a:t>
            </a:r>
            <a:r>
              <a:rPr lang="ar-SA" sz="3200" b="1" dirty="0">
                <a:solidFill>
                  <a:srgbClr val="2D3956"/>
                </a:solidFill>
                <a:latin typeface="Arial" panose="020B0604020202020204" pitchFamily="34" charset="0"/>
                <a:ea typeface="Tahoma" panose="020B0604030504040204" pitchFamily="34" charset="0"/>
                <a:cs typeface="Arial" panose="020B0604020202020204" pitchFamily="34" charset="0"/>
              </a:rPr>
              <a:t> التوقيت وعدد الأسئلة</a:t>
            </a:r>
            <a:endParaRPr lang="ar-SA" sz="2400" b="1" dirty="0">
              <a:solidFill>
                <a:srgbClr val="2D3956"/>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2478275" y="435676"/>
            <a:ext cx="5780822" cy="646331"/>
          </a:xfrm>
          <a:prstGeom prst="rect">
            <a:avLst/>
          </a:prstGeom>
          <a:noFill/>
        </p:spPr>
        <p:txBody>
          <a:bodyPr wrap="square" rtlCol="0">
            <a:spAutoFit/>
          </a:bodyPr>
          <a:lstStyle/>
          <a:p>
            <a:r>
              <a:rPr lang="ar-EG" sz="3600" b="1" dirty="0">
                <a:latin typeface="Alexandria" charset="0"/>
                <a:cs typeface="Alexandria" charset="0"/>
              </a:rPr>
              <a:t>الأسبوع التوجيهي</a:t>
            </a:r>
            <a:endParaRPr lang="en-US" sz="1600" b="1" dirty="0">
              <a:latin typeface="Alexandria" charset="0"/>
              <a:cs typeface="Alexandria" charset="0"/>
            </a:endParaRPr>
          </a:p>
        </p:txBody>
      </p:sp>
      <p:sp>
        <p:nvSpPr>
          <p:cNvPr id="5" name="Rectangle 4"/>
          <p:cNvSpPr/>
          <p:nvPr/>
        </p:nvSpPr>
        <p:spPr>
          <a:xfrm>
            <a:off x="889000" y="2840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3818" y="608277"/>
            <a:ext cx="1034822" cy="1077218"/>
          </a:xfrm>
          <a:prstGeom prst="rect">
            <a:avLst/>
          </a:prstGeom>
          <a:noFill/>
        </p:spPr>
        <p:txBody>
          <a:bodyPr wrap="square" rtlCol="0">
            <a:spAutoFit/>
          </a:bodyPr>
          <a:lstStyle/>
          <a:p>
            <a:pPr algn="ctr"/>
            <a:r>
              <a:rPr lang="en-US" sz="3200" dirty="0">
                <a:solidFill>
                  <a:schemeClr val="bg1"/>
                </a:solidFill>
                <a:latin typeface="Alexandria" charset="0"/>
                <a:cs typeface="Alexandria" charset="0"/>
              </a:rPr>
              <a:t>Intro.</a:t>
            </a:r>
            <a:endParaRPr lang="en-US" sz="4400"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674944347"/>
      </p:ext>
    </p:extLst>
  </p:cSld>
  <p:clrMapOvr>
    <a:masterClrMapping/>
  </p:clrMapOvr>
  <mc:AlternateContent xmlns:mc="http://schemas.openxmlformats.org/markup-compatibility/2006" xmlns:p14="http://schemas.microsoft.com/office/powerpoint/2010/main">
    <mc:Choice Requires="p14">
      <p:transition p14:dur="10" advTm="67175"/>
    </mc:Choice>
    <mc:Fallback xmlns="">
      <p:transition advTm="671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5">
                                            <p:txEl>
                                              <p:pRg st="1" end="1"/>
                                            </p:txEl>
                                          </p:spTgt>
                                        </p:tgtEl>
                                        <p:attrNameLst>
                                          <p:attrName>style.visibility</p:attrName>
                                        </p:attrNameLst>
                                      </p:cBhvr>
                                      <p:to>
                                        <p:strVal val="visible"/>
                                      </p:to>
                                    </p:set>
                                    <p:animEffect transition="in" filter="fade">
                                      <p:cBhvr>
                                        <p:cTn id="7" dur="1000"/>
                                        <p:tgtEl>
                                          <p:spTgt spid="25">
                                            <p:txEl>
                                              <p:pRg st="1" end="1"/>
                                            </p:txEl>
                                          </p:spTgt>
                                        </p:tgtEl>
                                      </p:cBhvr>
                                    </p:animEffect>
                                    <p:anim calcmode="lin" valueType="num">
                                      <p:cBhvr>
                                        <p:cTn id="8" dur="1000" fill="hold"/>
                                        <p:tgtEl>
                                          <p:spTgt spid="2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5">
                                            <p:txEl>
                                              <p:pRg st="2" end="2"/>
                                            </p:txEl>
                                          </p:spTgt>
                                        </p:tgtEl>
                                        <p:attrNameLst>
                                          <p:attrName>style.visibility</p:attrName>
                                        </p:attrNameLst>
                                      </p:cBhvr>
                                      <p:to>
                                        <p:strVal val="visible"/>
                                      </p:to>
                                    </p:set>
                                    <p:animEffect transition="in" filter="fade">
                                      <p:cBhvr>
                                        <p:cTn id="14" dur="1000"/>
                                        <p:tgtEl>
                                          <p:spTgt spid="25">
                                            <p:txEl>
                                              <p:pRg st="2" end="2"/>
                                            </p:txEl>
                                          </p:spTgt>
                                        </p:tgtEl>
                                      </p:cBhvr>
                                    </p:animEffect>
                                    <p:anim calcmode="lin" valueType="num">
                                      <p:cBhvr>
                                        <p:cTn id="15" dur="1000" fill="hold"/>
                                        <p:tgtEl>
                                          <p:spTgt spid="2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5">
                                            <p:txEl>
                                              <p:pRg st="3" end="3"/>
                                            </p:txEl>
                                          </p:spTgt>
                                        </p:tgtEl>
                                        <p:attrNameLst>
                                          <p:attrName>style.visibility</p:attrName>
                                        </p:attrNameLst>
                                      </p:cBhvr>
                                      <p:to>
                                        <p:strVal val="visible"/>
                                      </p:to>
                                    </p:set>
                                    <p:animEffect transition="in" filter="fade">
                                      <p:cBhvr>
                                        <p:cTn id="21" dur="1000"/>
                                        <p:tgtEl>
                                          <p:spTgt spid="25">
                                            <p:txEl>
                                              <p:pRg st="3" end="3"/>
                                            </p:txEl>
                                          </p:spTgt>
                                        </p:tgtEl>
                                      </p:cBhvr>
                                    </p:animEffect>
                                    <p:anim calcmode="lin" valueType="num">
                                      <p:cBhvr>
                                        <p:cTn id="22" dur="1000" fill="hold"/>
                                        <p:tgtEl>
                                          <p:spTgt spid="25">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5">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8">
            <a:extLst>
              <a:ext uri="{FF2B5EF4-FFF2-40B4-BE49-F238E27FC236}">
                <a16:creationId xmlns:a16="http://schemas.microsoft.com/office/drawing/2014/main" id="{73CCDF33-2EA6-4A89-DAD9-07C5C514FE7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70578" y="1173151"/>
            <a:ext cx="8718614" cy="4400337"/>
          </a:xfrm>
          <a:prstGeom prst="rect">
            <a:avLst/>
          </a:prstGeom>
        </p:spPr>
      </p:pic>
    </p:spTree>
    <p:custDataLst>
      <p:tags r:id="rId1"/>
    </p:custDataLst>
    <p:extLst>
      <p:ext uri="{BB962C8B-B14F-4D97-AF65-F5344CB8AC3E}">
        <p14:creationId xmlns:p14="http://schemas.microsoft.com/office/powerpoint/2010/main" val="1409927638"/>
      </p:ext>
    </p:extLst>
  </p:cSld>
  <p:clrMapOvr>
    <a:masterClrMapping/>
  </p:clrMapOvr>
  <mc:AlternateContent xmlns:mc="http://schemas.openxmlformats.org/markup-compatibility/2006" xmlns:p14="http://schemas.microsoft.com/office/powerpoint/2010/main">
    <mc:Choice Requires="p14">
      <p:transition spd="slow" p14:dur="2000" advTm="2741"/>
    </mc:Choice>
    <mc:Fallback xmlns="">
      <p:transition spd="slow" advTm="274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128272"/>
            <a:ext cx="11118825" cy="5195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3200" b="1" dirty="0">
                <a:solidFill>
                  <a:prstClr val="black">
                    <a:lumMod val="60000"/>
                    <a:lumOff val="40000"/>
                  </a:prstClr>
                </a:solidFill>
                <a:latin typeface="Calibri" panose="020F0502020204030204" pitchFamily="34" charset="0"/>
                <a:ea typeface="Tahoma" panose="020B0604030504040204" pitchFamily="34" charset="0"/>
              </a:rPr>
              <a:t>-- </a:t>
            </a:r>
            <a:r>
              <a:rPr lang="ar-SA" sz="3200" b="1" dirty="0">
                <a:solidFill>
                  <a:srgbClr val="F27A1C"/>
                </a:solidFill>
                <a:latin typeface="Calibri" panose="020F0502020204030204" pitchFamily="34" charset="0"/>
                <a:ea typeface="Tahoma" panose="020B0604030504040204" pitchFamily="34" charset="0"/>
              </a:rPr>
              <a:t>يرفع</a:t>
            </a:r>
            <a:r>
              <a:rPr lang="ar-SA" sz="3200" b="1" dirty="0">
                <a:solidFill>
                  <a:prstClr val="black">
                    <a:lumMod val="60000"/>
                    <a:lumOff val="40000"/>
                  </a:prstClr>
                </a:solidFill>
                <a:latin typeface="Calibri" panose="020F0502020204030204" pitchFamily="34" charset="0"/>
                <a:ea typeface="Tahoma" panose="020B0604030504040204" pitchFamily="34" charset="0"/>
              </a:rPr>
              <a:t> الاختبار القصير </a:t>
            </a:r>
            <a:r>
              <a:rPr lang="ar-SA" sz="3200" b="1" dirty="0">
                <a:solidFill>
                  <a:srgbClr val="24A9E1"/>
                </a:solidFill>
                <a:latin typeface="Calibri" panose="020F0502020204030204" pitchFamily="34" charset="0"/>
                <a:ea typeface="Tahoma" panose="020B0604030504040204" pitchFamily="34" charset="0"/>
              </a:rPr>
              <a:t>إسبوعياً</a:t>
            </a:r>
            <a:r>
              <a:rPr lang="ar-SA" sz="3200" b="1" dirty="0">
                <a:solidFill>
                  <a:prstClr val="black">
                    <a:lumMod val="60000"/>
                    <a:lumOff val="40000"/>
                  </a:prstClr>
                </a:solidFill>
                <a:latin typeface="Calibri" panose="020F0502020204030204" pitchFamily="34" charset="0"/>
                <a:ea typeface="Tahoma" panose="020B0604030504040204" pitchFamily="34" charset="0"/>
              </a:rPr>
              <a:t> في نفس موعد رفع المحاضرة يوم السبت من كل أسبوع في </a:t>
            </a:r>
            <a:r>
              <a:rPr lang="ar-SA" sz="3200" b="1" dirty="0">
                <a:solidFill>
                  <a:srgbClr val="FF0000"/>
                </a:solidFill>
                <a:latin typeface="Calibri" panose="020F0502020204030204" pitchFamily="34" charset="0"/>
                <a:ea typeface="Tahoma" panose="020B0604030504040204" pitchFamily="34" charset="0"/>
              </a:rPr>
              <a:t>تمام الساعة العاشرة مساء</a:t>
            </a:r>
            <a:r>
              <a:rPr lang="ar-SA" sz="3200" b="1" dirty="0">
                <a:solidFill>
                  <a:srgbClr val="FF9518"/>
                </a:solidFill>
                <a:latin typeface="Calibri" panose="020F0502020204030204" pitchFamily="34" charset="0"/>
                <a:ea typeface="Tahoma" panose="020B0604030504040204" pitchFamily="34" charset="0"/>
              </a:rPr>
              <a:t>ً </a:t>
            </a:r>
            <a:r>
              <a:rPr lang="ar-SA" sz="3200" b="1" dirty="0">
                <a:solidFill>
                  <a:prstClr val="black">
                    <a:lumMod val="60000"/>
                    <a:lumOff val="40000"/>
                  </a:prstClr>
                </a:solidFill>
                <a:latin typeface="Calibri" panose="020F0502020204030204" pitchFamily="34" charset="0"/>
                <a:ea typeface="Tahoma" panose="020B0604030504040204" pitchFamily="34" charset="0"/>
              </a:rPr>
              <a:t>و يترك لمدة أسبوع ، ثم يغلق في يوم </a:t>
            </a:r>
            <a:r>
              <a:rPr lang="ar-SA" sz="3200" b="1" dirty="0">
                <a:solidFill>
                  <a:srgbClr val="FF0000"/>
                </a:solidFill>
                <a:latin typeface="Calibri" panose="020F0502020204030204" pitchFamily="34" charset="0"/>
                <a:ea typeface="Tahoma" panose="020B0604030504040204" pitchFamily="34" charset="0"/>
              </a:rPr>
              <a:t>السبت الذي يليه تمام الساعة التاسعة مساءً.</a:t>
            </a:r>
            <a:endParaRPr lang="ar-EG" sz="3200" b="1" dirty="0">
              <a:solidFill>
                <a:srgbClr val="FF0000"/>
              </a:solidFill>
              <a:latin typeface="Calibri" panose="020F0502020204030204" pitchFamily="34" charset="0"/>
              <a:ea typeface="Tahoma" panose="020B0604030504040204" pitchFamily="34" charset="0"/>
            </a:endParaRPr>
          </a:p>
          <a:p>
            <a:pPr algn="justLow" rtl="1"/>
            <a:br>
              <a:rPr lang="ar-SA" sz="3200" b="1" dirty="0">
                <a:solidFill>
                  <a:srgbClr val="FF0000"/>
                </a:solidFill>
                <a:latin typeface="Calibri" panose="020F0502020204030204" pitchFamily="34" charset="0"/>
                <a:ea typeface="Tahoma" panose="020B0604030504040204" pitchFamily="34" charset="0"/>
              </a:rPr>
            </a:br>
            <a:r>
              <a:rPr lang="ar-SA" sz="3200" b="1" dirty="0">
                <a:solidFill>
                  <a:prstClr val="black">
                    <a:lumMod val="60000"/>
                    <a:lumOff val="40000"/>
                  </a:prstClr>
                </a:solidFill>
                <a:latin typeface="Calibri" panose="020F0502020204030204" pitchFamily="34" charset="0"/>
                <a:ea typeface="Tahoma" panose="020B0604030504040204" pitchFamily="34" charset="0"/>
              </a:rPr>
              <a:t>-- أسئلة الاختبار القصير </a:t>
            </a:r>
            <a:r>
              <a:rPr lang="en-US" sz="3200" b="1" dirty="0">
                <a:solidFill>
                  <a:prstClr val="black">
                    <a:lumMod val="60000"/>
                    <a:lumOff val="40000"/>
                  </a:prstClr>
                </a:solidFill>
                <a:latin typeface="Calibri" panose="020F0502020204030204" pitchFamily="34" charset="0"/>
                <a:ea typeface="Tahoma" panose="020B0604030504040204" pitchFamily="34" charset="0"/>
              </a:rPr>
              <a:t>MCQ /Matching / true &amp; false</a:t>
            </a:r>
            <a:r>
              <a:rPr lang="ar-SA" sz="3200" b="1" dirty="0">
                <a:solidFill>
                  <a:prstClr val="black">
                    <a:lumMod val="60000"/>
                    <a:lumOff val="40000"/>
                  </a:prstClr>
                </a:solidFill>
                <a:latin typeface="Calibri" panose="020F0502020204030204" pitchFamily="34" charset="0"/>
                <a:ea typeface="Tahoma" panose="020B0604030504040204" pitchFamily="34" charset="0"/>
              </a:rPr>
              <a:t> / أسئلة صوتية</a:t>
            </a:r>
            <a:endParaRPr lang="ar-EG" sz="3200" b="1" dirty="0">
              <a:solidFill>
                <a:prstClr val="black">
                  <a:lumMod val="60000"/>
                  <a:lumOff val="40000"/>
                </a:prstClr>
              </a:solidFill>
              <a:latin typeface="Calibri" panose="020F0502020204030204" pitchFamily="34" charset="0"/>
              <a:ea typeface="Tahoma" panose="020B0604030504040204" pitchFamily="34" charset="0"/>
            </a:endParaRPr>
          </a:p>
          <a:p>
            <a:pPr algn="justLow" rtl="1"/>
            <a:endParaRPr lang="ar-SA" sz="3200" b="1" dirty="0">
              <a:solidFill>
                <a:prstClr val="black">
                  <a:lumMod val="60000"/>
                  <a:lumOff val="40000"/>
                </a:prstClr>
              </a:solidFill>
              <a:latin typeface="Calibri" panose="020F0502020204030204" pitchFamily="34" charset="0"/>
              <a:ea typeface="Tahoma" panose="020B0604030504040204" pitchFamily="34" charset="0"/>
            </a:endParaRPr>
          </a:p>
          <a:p>
            <a:pPr algn="justLow" rtl="1"/>
            <a:r>
              <a:rPr lang="ar-SA" sz="3200" b="1" dirty="0">
                <a:solidFill>
                  <a:prstClr val="black">
                    <a:lumMod val="60000"/>
                    <a:lumOff val="40000"/>
                  </a:prstClr>
                </a:solidFill>
                <a:latin typeface="Calibri" panose="020F0502020204030204" pitchFamily="34" charset="0"/>
                <a:ea typeface="Tahoma" panose="020B0604030504040204" pitchFamily="34" charset="0"/>
              </a:rPr>
              <a:t>-- </a:t>
            </a:r>
            <a:r>
              <a:rPr lang="ar-EG" sz="3200" b="1" dirty="0">
                <a:solidFill>
                  <a:prstClr val="black">
                    <a:lumMod val="60000"/>
                    <a:lumOff val="40000"/>
                  </a:prstClr>
                </a:solidFill>
                <a:latin typeface="Calibri" panose="020F0502020204030204" pitchFamily="34" charset="0"/>
                <a:ea typeface="Tahoma" panose="020B0604030504040204" pitchFamily="34" charset="0"/>
              </a:rPr>
              <a:t> </a:t>
            </a:r>
            <a:r>
              <a:rPr lang="ar-SA" sz="3200" b="1" dirty="0">
                <a:solidFill>
                  <a:prstClr val="black">
                    <a:lumMod val="60000"/>
                    <a:lumOff val="40000"/>
                  </a:prstClr>
                </a:solidFill>
                <a:latin typeface="Calibri" panose="020F0502020204030204" pitchFamily="34" charset="0"/>
                <a:ea typeface="Tahoma" panose="020B0604030504040204" pitchFamily="34" charset="0"/>
              </a:rPr>
              <a:t>تعد الإجابة علي الاختبار القصير </a:t>
            </a:r>
            <a:r>
              <a:rPr lang="ar-SA" sz="3200" b="1" dirty="0">
                <a:solidFill>
                  <a:srgbClr val="24A9E1"/>
                </a:solidFill>
                <a:latin typeface="Calibri" panose="020F0502020204030204" pitchFamily="34" charset="0"/>
                <a:ea typeface="Tahoma" panose="020B0604030504040204" pitchFamily="34" charset="0"/>
              </a:rPr>
              <a:t>بمثابة الحضور للطالب</a:t>
            </a:r>
            <a:r>
              <a:rPr lang="ar-SA" sz="3200" b="1" dirty="0">
                <a:solidFill>
                  <a:prstClr val="black">
                    <a:lumMod val="60000"/>
                    <a:lumOff val="40000"/>
                  </a:prstClr>
                </a:solidFill>
                <a:latin typeface="Calibri" panose="020F0502020204030204" pitchFamily="34" charset="0"/>
                <a:ea typeface="Tahoma" panose="020B0604030504040204" pitchFamily="34" charset="0"/>
              </a:rPr>
              <a:t>.</a:t>
            </a:r>
            <a:br>
              <a:rPr lang="ar-SA" sz="3200" b="1" dirty="0">
                <a:solidFill>
                  <a:prstClr val="black">
                    <a:lumMod val="60000"/>
                    <a:lumOff val="40000"/>
                  </a:prstClr>
                </a:solidFill>
                <a:latin typeface="Calibri" panose="020F0502020204030204" pitchFamily="34" charset="0"/>
                <a:ea typeface="Tahoma" panose="020B0604030504040204" pitchFamily="34" charset="0"/>
              </a:rPr>
            </a:br>
            <a:r>
              <a:rPr lang="ar-SA" sz="3200" b="1" dirty="0">
                <a:solidFill>
                  <a:prstClr val="black">
                    <a:lumMod val="60000"/>
                    <a:lumOff val="40000"/>
                  </a:prstClr>
                </a:solidFill>
                <a:latin typeface="Calibri" panose="020F0502020204030204" pitchFamily="34" charset="0"/>
                <a:ea typeface="Tahoma" panose="020B0604030504040204" pitchFamily="34" charset="0"/>
              </a:rPr>
              <a:t>-- </a:t>
            </a:r>
            <a:r>
              <a:rPr lang="ar-EG" sz="3200" b="1" dirty="0">
                <a:solidFill>
                  <a:prstClr val="black">
                    <a:lumMod val="60000"/>
                    <a:lumOff val="40000"/>
                  </a:prstClr>
                </a:solidFill>
                <a:latin typeface="Calibri" panose="020F0502020204030204" pitchFamily="34" charset="0"/>
                <a:ea typeface="Tahoma" panose="020B0604030504040204" pitchFamily="34" charset="0"/>
              </a:rPr>
              <a:t> </a:t>
            </a:r>
            <a:r>
              <a:rPr lang="ar-SA" sz="3200" b="1" dirty="0">
                <a:solidFill>
                  <a:prstClr val="black">
                    <a:lumMod val="60000"/>
                    <a:lumOff val="40000"/>
                  </a:prstClr>
                </a:solidFill>
                <a:latin typeface="Calibri" panose="020F0502020204030204" pitchFamily="34" charset="0"/>
                <a:ea typeface="Tahoma" panose="020B0604030504040204" pitchFamily="34" charset="0"/>
              </a:rPr>
              <a:t>الإختبار القصير من </a:t>
            </a:r>
            <a:r>
              <a:rPr lang="ar-SA" sz="3200" b="1" dirty="0">
                <a:solidFill>
                  <a:srgbClr val="FF9518"/>
                </a:solidFill>
                <a:latin typeface="Calibri" panose="020F0502020204030204" pitchFamily="34" charset="0"/>
                <a:ea typeface="Tahoma" panose="020B0604030504040204" pitchFamily="34" charset="0"/>
              </a:rPr>
              <a:t>٨ درجة / ٨ اسئلة. (بمجموع ٨٠درجة)</a:t>
            </a:r>
            <a:br>
              <a:rPr lang="ar-SA" sz="3200" b="1" dirty="0">
                <a:solidFill>
                  <a:srgbClr val="FF9518"/>
                </a:solidFill>
                <a:latin typeface="Calibri" panose="020F0502020204030204" pitchFamily="34" charset="0"/>
                <a:ea typeface="Tahoma" panose="020B0604030504040204" pitchFamily="34" charset="0"/>
              </a:rPr>
            </a:br>
            <a:r>
              <a:rPr lang="ar-SA" sz="3200" b="1" dirty="0">
                <a:solidFill>
                  <a:prstClr val="black">
                    <a:lumMod val="60000"/>
                    <a:lumOff val="40000"/>
                  </a:prstClr>
                </a:solidFill>
                <a:latin typeface="Calibri" panose="020F0502020204030204" pitchFamily="34" charset="0"/>
                <a:ea typeface="Tahoma" panose="020B0604030504040204" pitchFamily="34" charset="0"/>
              </a:rPr>
              <a:t>-- </a:t>
            </a:r>
            <a:r>
              <a:rPr lang="ar-EG" sz="3200" b="1" dirty="0">
                <a:solidFill>
                  <a:prstClr val="black">
                    <a:lumMod val="60000"/>
                    <a:lumOff val="40000"/>
                  </a:prstClr>
                </a:solidFill>
                <a:latin typeface="Calibri" panose="020F0502020204030204" pitchFamily="34" charset="0"/>
                <a:ea typeface="Tahoma" panose="020B0604030504040204" pitchFamily="34" charset="0"/>
              </a:rPr>
              <a:t> </a:t>
            </a:r>
            <a:r>
              <a:rPr lang="ar-SA" sz="3200" b="1" dirty="0">
                <a:solidFill>
                  <a:prstClr val="black">
                    <a:lumMod val="60000"/>
                    <a:lumOff val="40000"/>
                  </a:prstClr>
                </a:solidFill>
                <a:latin typeface="Calibri" panose="020F0502020204030204" pitchFamily="34" charset="0"/>
                <a:ea typeface="Tahoma" panose="020B0604030504040204" pitchFamily="34" charset="0"/>
              </a:rPr>
              <a:t>فترة السماحية للإختبار القصير </a:t>
            </a:r>
            <a:r>
              <a:rPr lang="ar-SA" sz="3200" b="1" dirty="0">
                <a:solidFill>
                  <a:srgbClr val="24A9E1"/>
                </a:solidFill>
                <a:latin typeface="Calibri" panose="020F0502020204030204" pitchFamily="34" charset="0"/>
                <a:ea typeface="Tahoma" panose="020B0604030504040204" pitchFamily="34" charset="0"/>
              </a:rPr>
              <a:t>٢٤ دقيقة.</a:t>
            </a:r>
          </a:p>
        </p:txBody>
      </p:sp>
      <p:sp>
        <p:nvSpPr>
          <p:cNvPr id="3" name="TextBox 2"/>
          <p:cNvSpPr txBox="1"/>
          <p:nvPr/>
        </p:nvSpPr>
        <p:spPr>
          <a:xfrm>
            <a:off x="2478275" y="435676"/>
            <a:ext cx="5780822" cy="646331"/>
          </a:xfrm>
          <a:prstGeom prst="rect">
            <a:avLst/>
          </a:prstGeom>
          <a:noFill/>
        </p:spPr>
        <p:txBody>
          <a:bodyPr wrap="square" rtlCol="0">
            <a:spAutoFit/>
          </a:bodyPr>
          <a:lstStyle/>
          <a:p>
            <a:r>
              <a:rPr lang="ar-EG" sz="3600" b="1" dirty="0">
                <a:latin typeface="Alexandria" charset="0"/>
                <a:cs typeface="Alexandria" charset="0"/>
              </a:rPr>
              <a:t>الاختبارات الأسبوعية</a:t>
            </a:r>
            <a:endParaRPr lang="en-US" sz="1600" b="1" dirty="0">
              <a:latin typeface="Alexandria" charset="0"/>
              <a:cs typeface="Alexandria" charset="0"/>
            </a:endParaRPr>
          </a:p>
        </p:txBody>
      </p:sp>
      <p:sp>
        <p:nvSpPr>
          <p:cNvPr id="5" name="Rectangle 4"/>
          <p:cNvSpPr/>
          <p:nvPr/>
        </p:nvSpPr>
        <p:spPr>
          <a:xfrm>
            <a:off x="889000" y="2840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3818" y="608277"/>
            <a:ext cx="1034822" cy="1077218"/>
          </a:xfrm>
          <a:prstGeom prst="rect">
            <a:avLst/>
          </a:prstGeom>
          <a:noFill/>
        </p:spPr>
        <p:txBody>
          <a:bodyPr wrap="square" rtlCol="0">
            <a:spAutoFit/>
          </a:bodyPr>
          <a:lstStyle/>
          <a:p>
            <a:pPr algn="ctr"/>
            <a:r>
              <a:rPr lang="en-US" sz="3200" dirty="0">
                <a:solidFill>
                  <a:schemeClr val="bg1"/>
                </a:solidFill>
                <a:latin typeface="Alexandria" charset="0"/>
                <a:cs typeface="Alexandria" charset="0"/>
              </a:rPr>
              <a:t>Intro.</a:t>
            </a:r>
            <a:endParaRPr lang="en-US" sz="4400"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975231809"/>
      </p:ext>
    </p:extLst>
  </p:cSld>
  <p:clrMapOvr>
    <a:masterClrMapping/>
  </p:clrMapOvr>
  <mc:AlternateContent xmlns:mc="http://schemas.openxmlformats.org/markup-compatibility/2006" xmlns:p14="http://schemas.microsoft.com/office/powerpoint/2010/main">
    <mc:Choice Requires="p14">
      <p:transition p14:dur="10" advTm="162529"/>
    </mc:Choice>
    <mc:Fallback xmlns="">
      <p:transition advTm="16252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128272"/>
            <a:ext cx="11118825" cy="5195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الإختبار النهائي سيكون من خلال المودل</a:t>
            </a:r>
            <a:r>
              <a:rPr lang="ar-EG"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a:t>
            </a:r>
            <a:endParaRPr lang="en-US"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endParaRPr>
          </a:p>
          <a:p>
            <a:pPr algn="justLow" rtl="1"/>
            <a:b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b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أسئلة الإختبار النهائي </a:t>
            </a:r>
            <a:r>
              <a:rPr lang="en-US"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/Matching / true &amp; false</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a:t>
            </a:r>
            <a:r>
              <a:rPr lang="en-US"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MCQ</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 أسئلة صوتية</a:t>
            </a:r>
            <a:endParaRPr lang="en-US"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endParaRPr>
          </a:p>
          <a:p>
            <a:pPr algn="justLow" rtl="1"/>
            <a:br>
              <a:rPr lang="en-US"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br>
            <a:r>
              <a:rPr lang="en-US"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 </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الإختبار النهائي من </a:t>
            </a:r>
            <a:r>
              <a:rPr lang="ar-SA" sz="3200" b="1" dirty="0">
                <a:solidFill>
                  <a:srgbClr val="F27A1C"/>
                </a:solidFill>
                <a:latin typeface="Calibri" panose="020F0502020204030204" pitchFamily="34" charset="0"/>
                <a:ea typeface="Tahoma" panose="020B0604030504040204" pitchFamily="34" charset="0"/>
                <a:cs typeface="Calibri" panose="020F0502020204030204" pitchFamily="34" charset="0"/>
              </a:rPr>
              <a:t>٢٠ درجة.</a:t>
            </a:r>
          </a:p>
        </p:txBody>
      </p:sp>
      <p:sp>
        <p:nvSpPr>
          <p:cNvPr id="3" name="TextBox 2"/>
          <p:cNvSpPr txBox="1"/>
          <p:nvPr/>
        </p:nvSpPr>
        <p:spPr>
          <a:xfrm>
            <a:off x="2478275" y="435676"/>
            <a:ext cx="5780822" cy="646331"/>
          </a:xfrm>
          <a:prstGeom prst="rect">
            <a:avLst/>
          </a:prstGeom>
          <a:noFill/>
        </p:spPr>
        <p:txBody>
          <a:bodyPr wrap="square" rtlCol="0">
            <a:spAutoFit/>
          </a:bodyPr>
          <a:lstStyle/>
          <a:p>
            <a:r>
              <a:rPr lang="ar-EG" sz="3600" b="1" dirty="0">
                <a:latin typeface="Alexandria" charset="0"/>
                <a:cs typeface="Alexandria" charset="0"/>
              </a:rPr>
              <a:t>الاختبار النهائي</a:t>
            </a:r>
            <a:endParaRPr lang="en-US" sz="1600" b="1" dirty="0">
              <a:latin typeface="Alexandria" charset="0"/>
              <a:cs typeface="Alexandria" charset="0"/>
            </a:endParaRPr>
          </a:p>
        </p:txBody>
      </p:sp>
      <p:sp>
        <p:nvSpPr>
          <p:cNvPr id="5" name="Rectangle 4"/>
          <p:cNvSpPr/>
          <p:nvPr/>
        </p:nvSpPr>
        <p:spPr>
          <a:xfrm>
            <a:off x="889000" y="2840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3818" y="608277"/>
            <a:ext cx="1034822" cy="1077218"/>
          </a:xfrm>
          <a:prstGeom prst="rect">
            <a:avLst/>
          </a:prstGeom>
          <a:noFill/>
        </p:spPr>
        <p:txBody>
          <a:bodyPr wrap="square" rtlCol="0">
            <a:spAutoFit/>
          </a:bodyPr>
          <a:lstStyle/>
          <a:p>
            <a:pPr algn="ctr"/>
            <a:r>
              <a:rPr lang="en-US" sz="3200" dirty="0">
                <a:solidFill>
                  <a:schemeClr val="bg1"/>
                </a:solidFill>
                <a:latin typeface="Alexandria" charset="0"/>
                <a:cs typeface="Alexandria" charset="0"/>
              </a:rPr>
              <a:t>Intro.</a:t>
            </a:r>
            <a:endParaRPr lang="en-US" sz="4400"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100676411"/>
      </p:ext>
    </p:extLst>
  </p:cSld>
  <p:clrMapOvr>
    <a:masterClrMapping/>
  </p:clrMapOvr>
  <mc:AlternateContent xmlns:mc="http://schemas.openxmlformats.org/markup-compatibility/2006" xmlns:p14="http://schemas.microsoft.com/office/powerpoint/2010/main">
    <mc:Choice Requires="p14">
      <p:transition p14:dur="10" advTm="37115"/>
    </mc:Choice>
    <mc:Fallback xmlns="">
      <p:transition advTm="3711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128272"/>
            <a:ext cx="11118825" cy="5195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250000"/>
              </a:lnSpc>
            </a:pPr>
            <a:r>
              <a:rPr lang="ar-SA" sz="3200" b="1" dirty="0">
                <a:solidFill>
                  <a:prstClr val="black">
                    <a:lumMod val="60000"/>
                    <a:lumOff val="40000"/>
                  </a:prstClr>
                </a:solidFill>
                <a:latin typeface="Tahoma" panose="020B0604030504040204" pitchFamily="34" charset="0"/>
                <a:ea typeface="Tahoma" panose="020B0604030504040204" pitchFamily="34" charset="0"/>
                <a:cs typeface="+mn-cs"/>
              </a:rPr>
              <a:t>-- اللغة الأساسية في المحاضرات هي </a:t>
            </a:r>
            <a:r>
              <a:rPr lang="ar-SA" sz="3200" b="1" dirty="0">
                <a:solidFill>
                  <a:srgbClr val="24A9E1"/>
                </a:solidFill>
                <a:latin typeface="Tahoma" panose="020B0604030504040204" pitchFamily="34" charset="0"/>
                <a:ea typeface="Tahoma" panose="020B0604030504040204" pitchFamily="34" charset="0"/>
                <a:cs typeface="+mn-cs"/>
              </a:rPr>
              <a:t>اللغة الإنجليزية </a:t>
            </a:r>
            <a:br>
              <a:rPr lang="ar-SA" sz="3200" b="1" dirty="0">
                <a:solidFill>
                  <a:prstClr val="black">
                    <a:lumMod val="60000"/>
                    <a:lumOff val="40000"/>
                  </a:prstClr>
                </a:solidFill>
                <a:latin typeface="Tahoma" panose="020B0604030504040204" pitchFamily="34" charset="0"/>
                <a:ea typeface="Tahoma" panose="020B0604030504040204" pitchFamily="34" charset="0"/>
                <a:cs typeface="+mn-cs"/>
              </a:rPr>
            </a:br>
            <a:r>
              <a:rPr lang="ar-SA" sz="3200" b="1" dirty="0">
                <a:solidFill>
                  <a:prstClr val="black">
                    <a:lumMod val="60000"/>
                    <a:lumOff val="40000"/>
                  </a:prstClr>
                </a:solidFill>
                <a:latin typeface="Tahoma" panose="020B0604030504040204" pitchFamily="34" charset="0"/>
                <a:ea typeface="Tahoma" panose="020B0604030504040204" pitchFamily="34" charset="0"/>
                <a:cs typeface="+mn-cs"/>
              </a:rPr>
              <a:t>-- الاختبارات باللغة الإنجليزية مع وجود </a:t>
            </a:r>
            <a:r>
              <a:rPr lang="ar-SA" sz="3200" b="1" dirty="0">
                <a:solidFill>
                  <a:srgbClr val="ED7D31"/>
                </a:solidFill>
                <a:latin typeface="Tahoma" panose="020B0604030504040204" pitchFamily="34" charset="0"/>
                <a:ea typeface="Tahoma" panose="020B0604030504040204" pitchFamily="34" charset="0"/>
                <a:cs typeface="+mn-cs"/>
              </a:rPr>
              <a:t>ترجمة للسؤال.</a:t>
            </a:r>
          </a:p>
        </p:txBody>
      </p:sp>
      <p:sp>
        <p:nvSpPr>
          <p:cNvPr id="3" name="TextBox 2"/>
          <p:cNvSpPr txBox="1"/>
          <p:nvPr/>
        </p:nvSpPr>
        <p:spPr>
          <a:xfrm>
            <a:off x="2478275" y="435676"/>
            <a:ext cx="5780822" cy="646331"/>
          </a:xfrm>
          <a:prstGeom prst="rect">
            <a:avLst/>
          </a:prstGeom>
          <a:noFill/>
        </p:spPr>
        <p:txBody>
          <a:bodyPr wrap="square" rtlCol="0">
            <a:spAutoFit/>
          </a:bodyPr>
          <a:lstStyle/>
          <a:p>
            <a:r>
              <a:rPr lang="ar-EG" sz="3600" b="1" dirty="0">
                <a:latin typeface="Alexandria" charset="0"/>
                <a:cs typeface="Alexandria" charset="0"/>
              </a:rPr>
              <a:t>لغة الدراسة و الاختبارات</a:t>
            </a:r>
            <a:endParaRPr lang="en-US" sz="1600" b="1" dirty="0">
              <a:latin typeface="Alexandria" charset="0"/>
              <a:cs typeface="Alexandria" charset="0"/>
            </a:endParaRPr>
          </a:p>
        </p:txBody>
      </p:sp>
      <p:sp>
        <p:nvSpPr>
          <p:cNvPr id="5" name="Rectangle 4"/>
          <p:cNvSpPr/>
          <p:nvPr/>
        </p:nvSpPr>
        <p:spPr>
          <a:xfrm>
            <a:off x="889000" y="2840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3818" y="608277"/>
            <a:ext cx="1034822" cy="1077218"/>
          </a:xfrm>
          <a:prstGeom prst="rect">
            <a:avLst/>
          </a:prstGeom>
          <a:noFill/>
        </p:spPr>
        <p:txBody>
          <a:bodyPr wrap="square" rtlCol="0">
            <a:spAutoFit/>
          </a:bodyPr>
          <a:lstStyle/>
          <a:p>
            <a:pPr algn="ctr"/>
            <a:r>
              <a:rPr lang="en-US" sz="3200" dirty="0">
                <a:solidFill>
                  <a:schemeClr val="bg1"/>
                </a:solidFill>
                <a:latin typeface="Alexandria" charset="0"/>
                <a:cs typeface="Alexandria" charset="0"/>
              </a:rPr>
              <a:t>Intro.</a:t>
            </a:r>
            <a:endParaRPr lang="en-US" sz="4400"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21841167"/>
      </p:ext>
    </p:extLst>
  </p:cSld>
  <p:clrMapOvr>
    <a:masterClrMapping/>
  </p:clrMapOvr>
  <mc:AlternateContent xmlns:mc="http://schemas.openxmlformats.org/markup-compatibility/2006" xmlns:p14="http://schemas.microsoft.com/office/powerpoint/2010/main">
    <mc:Choice Requires="p14">
      <p:transition p14:dur="10" advTm="11896"/>
    </mc:Choice>
    <mc:Fallback xmlns="">
      <p:transition advTm="118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70770" y="1284512"/>
            <a:ext cx="8076691" cy="4843001"/>
          </a:xfrm>
          <a:prstGeom prst="rect">
            <a:avLst/>
          </a:prstGeom>
        </p:spPr>
      </p:pic>
      <p:sp>
        <p:nvSpPr>
          <p:cNvPr id="7" name="TextBox 6">
            <a:extLst>
              <a:ext uri="{FF2B5EF4-FFF2-40B4-BE49-F238E27FC236}">
                <a16:creationId xmlns:a16="http://schemas.microsoft.com/office/drawing/2014/main" id="{9FB95A0A-FC35-EC89-8043-10188DD91326}"/>
              </a:ext>
            </a:extLst>
          </p:cNvPr>
          <p:cNvSpPr txBox="1"/>
          <p:nvPr/>
        </p:nvSpPr>
        <p:spPr>
          <a:xfrm>
            <a:off x="5694475" y="4137714"/>
            <a:ext cx="4088524" cy="1200329"/>
          </a:xfrm>
          <a:prstGeom prst="rect">
            <a:avLst/>
          </a:prstGeom>
          <a:noFill/>
        </p:spPr>
        <p:txBody>
          <a:bodyPr wrap="square" rtlCol="1">
            <a:spAutoFit/>
          </a:bodyPr>
          <a:lstStyle/>
          <a:p>
            <a:pPr algn="ctr"/>
            <a:r>
              <a:rPr lang="en-US" sz="3600" b="1" dirty="0">
                <a:latin typeface="Bradley Hand ITC" panose="03070402050302030203" pitchFamily="66" charset="0"/>
              </a:rPr>
              <a:t>My Best Wishes …</a:t>
            </a:r>
          </a:p>
          <a:p>
            <a:pPr algn="ctr"/>
            <a:r>
              <a:rPr lang="en-US" sz="3600" b="1" dirty="0">
                <a:latin typeface="Bradley Hand ITC" panose="03070402050302030203" pitchFamily="66" charset="0"/>
              </a:rPr>
              <a:t>Dr. Ayman Hassan </a:t>
            </a:r>
            <a:endParaRPr lang="ar-EG" sz="3600" b="1" dirty="0">
              <a:latin typeface="Bradley Hand ITC" panose="03070402050302030203" pitchFamily="66"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0521"/>
    </mc:Choice>
    <mc:Fallback xmlns="">
      <p:transition spd="slow" advTm="3052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6.4|1.8"/>
</p:tagLst>
</file>

<file path=ppt/tags/tag2.xml><?xml version="1.0" encoding="utf-8"?>
<p:tagLst xmlns:a="http://schemas.openxmlformats.org/drawingml/2006/main" xmlns:r="http://schemas.openxmlformats.org/officeDocument/2006/relationships" xmlns:p="http://schemas.openxmlformats.org/presentationml/2006/main">
  <p:tag name="TIMING" val="|1.3"/>
</p:tagLst>
</file>

<file path=ppt/tags/tag3.xml><?xml version="1.0" encoding="utf-8"?>
<p:tagLst xmlns:a="http://schemas.openxmlformats.org/drawingml/2006/main" xmlns:r="http://schemas.openxmlformats.org/officeDocument/2006/relationships" xmlns:p="http://schemas.openxmlformats.org/presentationml/2006/main">
  <p:tag name="TIMING" val="|2"/>
</p:tagLst>
</file>

<file path=ppt/tags/tag4.xml><?xml version="1.0" encoding="utf-8"?>
<p:tagLst xmlns:a="http://schemas.openxmlformats.org/drawingml/2006/main" xmlns:r="http://schemas.openxmlformats.org/officeDocument/2006/relationships" xmlns:p="http://schemas.openxmlformats.org/presentationml/2006/main">
  <p:tag name="TIMING" val="|0.8"/>
</p:tagLst>
</file>

<file path=ppt/tags/tag5.xml><?xml version="1.0" encoding="utf-8"?>
<p:tagLst xmlns:a="http://schemas.openxmlformats.org/drawingml/2006/main" xmlns:r="http://schemas.openxmlformats.org/officeDocument/2006/relationships" xmlns:p="http://schemas.openxmlformats.org/presentationml/2006/main">
  <p:tag name="TIMING" val="|0.8"/>
</p:tagLst>
</file>

<file path=ppt/tags/tag6.xml><?xml version="1.0" encoding="utf-8"?>
<p:tagLst xmlns:a="http://schemas.openxmlformats.org/drawingml/2006/main" xmlns:r="http://schemas.openxmlformats.org/officeDocument/2006/relationships" xmlns:p="http://schemas.openxmlformats.org/presentationml/2006/main">
  <p:tag name="TIMING" val="|0.7"/>
</p:tagLst>
</file>

<file path=ppt/tags/tag7.xml><?xml version="1.0" encoding="utf-8"?>
<p:tagLst xmlns:a="http://schemas.openxmlformats.org/drawingml/2006/main" xmlns:r="http://schemas.openxmlformats.org/officeDocument/2006/relationships" xmlns:p="http://schemas.openxmlformats.org/presentationml/2006/main">
  <p:tag name="TIMING" val="|0.7|13.8|54.7"/>
</p:tagLst>
</file>

<file path=ppt/tags/tag8.xml><?xml version="1.0" encoding="utf-8"?>
<p:tagLst xmlns:a="http://schemas.openxmlformats.org/drawingml/2006/main" xmlns:r="http://schemas.openxmlformats.org/officeDocument/2006/relationships" xmlns:p="http://schemas.openxmlformats.org/presentationml/2006/main">
  <p:tag name="TIMING" val="|0.8|8.9|2"/>
</p:tagLst>
</file>

<file path=ppt/tags/tag9.xml><?xml version="1.0" encoding="utf-8"?>
<p:tagLst xmlns:a="http://schemas.openxmlformats.org/drawingml/2006/main" xmlns:r="http://schemas.openxmlformats.org/officeDocument/2006/relationships" xmlns:p="http://schemas.openxmlformats.org/presentationml/2006/main">
  <p:tag name="TIMING" val="|1.1"/>
</p:tagLst>
</file>

<file path=ppt/tags/tag10.xml><?xml version="1.0" encoding="utf-8"?>
<p:tagLst xmlns:a="http://schemas.openxmlformats.org/drawingml/2006/main" xmlns:r="http://schemas.openxmlformats.org/officeDocument/2006/relationships" xmlns:p="http://schemas.openxmlformats.org/presentationml/2006/main">
  <p:tag name="TIMING" val="|2.5"/>
</p:tagLst>
</file>

<file path=ppt/tags/tag11.xml><?xml version="1.0" encoding="utf-8"?>
<p:tagLst xmlns:a="http://schemas.openxmlformats.org/drawingml/2006/main" xmlns:r="http://schemas.openxmlformats.org/officeDocument/2006/relationships" xmlns:p="http://schemas.openxmlformats.org/presentationml/2006/main">
  <p:tag name="TIMING" val="|1.1"/>
</p:tagLst>
</file>

<file path=ppt/tags/tag12.xml><?xml version="1.0" encoding="utf-8"?>
<p:tagLst xmlns:a="http://schemas.openxmlformats.org/drawingml/2006/main" xmlns:r="http://schemas.openxmlformats.org/officeDocument/2006/relationships" xmlns:p="http://schemas.openxmlformats.org/presentationml/2006/main">
  <p:tag name="TIMING" val="|1"/>
</p:tagLst>
</file>

<file path=ppt/tags/tag13.xml><?xml version="1.0" encoding="utf-8"?>
<p:tagLst xmlns:a="http://schemas.openxmlformats.org/drawingml/2006/main" xmlns:r="http://schemas.openxmlformats.org/officeDocument/2006/relationships" xmlns:p="http://schemas.openxmlformats.org/presentationml/2006/main">
  <p:tag name="TIMING" val="|25.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purl.org/dc/dcmitype/"/>
    <ds:schemaRef ds:uri="http://schemas.microsoft.com/office/2006/metadata/properties"/>
    <ds:schemaRef ds:uri="http://purl.org/dc/elements/1.1/"/>
    <ds:schemaRef ds:uri="688354b5-287c-4cda-825e-1d7935aea40e"/>
    <ds:schemaRef ds:uri="http://schemas.microsoft.com/office/2006/documentManagement/types"/>
    <ds:schemaRef ds:uri="http://schemas.openxmlformats.org/package/2006/metadata/core-properties"/>
    <ds:schemaRef ds:uri="http://purl.org/dc/terms/"/>
    <ds:schemaRef ds:uri="aca13214-df29-4e3c-a050-857c0bf7bd8e"/>
    <ds:schemaRef ds:uri="http://www.w3.org/XML/1998/namespac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4052DAC-1D18-4A3A-86E7-07598689BF1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315</TotalTime>
  <Words>924</Words>
  <Application>Microsoft Office PowerPoint</Application>
  <PresentationFormat>شاشة عريضة</PresentationFormat>
  <Paragraphs>118</Paragraphs>
  <Slides>18</Slides>
  <Notes>6</Notes>
  <HiddenSlides>0</HiddenSlides>
  <MMClips>0</MMClips>
  <ScaleCrop>false</ScaleCrop>
  <HeadingPairs>
    <vt:vector size="6" baseType="variant">
      <vt:variant>
        <vt:lpstr>الخطوط المستخدمة</vt:lpstr>
      </vt:variant>
      <vt:variant>
        <vt:i4>10</vt:i4>
      </vt:variant>
      <vt:variant>
        <vt:lpstr>نسق</vt:lpstr>
      </vt:variant>
      <vt:variant>
        <vt:i4>1</vt:i4>
      </vt:variant>
      <vt:variant>
        <vt:lpstr>عناوين الشرائح</vt:lpstr>
      </vt:variant>
      <vt:variant>
        <vt:i4>18</vt:i4>
      </vt:variant>
    </vt:vector>
  </HeadingPairs>
  <TitlesOfParts>
    <vt:vector size="29" baseType="lpstr">
      <vt:lpstr>AECOM Sans</vt:lpstr>
      <vt:lpstr>Alexandria</vt:lpstr>
      <vt:lpstr>Arial</vt:lpstr>
      <vt:lpstr>Arial Black</vt:lpstr>
      <vt:lpstr>Bradley Hand ITC</vt:lpstr>
      <vt:lpstr>Calibri</vt:lpstr>
      <vt:lpstr>Calibri Light</vt:lpstr>
      <vt:lpstr>Roboto Light</vt:lpstr>
      <vt:lpstr>Tahoma</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53</cp:revision>
  <dcterms:created xsi:type="dcterms:W3CDTF">2023-04-29T09:08:00Z</dcterms:created>
  <dcterms:modified xsi:type="dcterms:W3CDTF">2024-09-23T13:34:56Z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