
<file path=[Content_Types].xml><?xml version="1.0" encoding="utf-8"?>
<Types xmlns="http://schemas.openxmlformats.org/package/2006/content-types">
  <Default Extension="png" ContentType="image/png"/>
  <Default Extension="tmp"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313" r:id="rId6"/>
    <p:sldId id="496" r:id="rId7"/>
    <p:sldId id="497" r:id="rId8"/>
    <p:sldId id="498" r:id="rId9"/>
    <p:sldId id="502" r:id="rId10"/>
    <p:sldId id="499" r:id="rId11"/>
    <p:sldId id="500" r:id="rId12"/>
    <p:sldId id="503" r:id="rId13"/>
    <p:sldId id="510" r:id="rId14"/>
    <p:sldId id="544" r:id="rId15"/>
    <p:sldId id="545" r:id="rId16"/>
    <p:sldId id="541" r:id="rId17"/>
    <p:sldId id="548" r:id="rId18"/>
    <p:sldId id="546" r:id="rId19"/>
    <p:sldId id="549" r:id="rId20"/>
    <p:sldId id="547" r:id="rId21"/>
    <p:sldId id="550" r:id="rId22"/>
    <p:sldId id="507" r:id="rId23"/>
    <p:sldId id="508" r:id="rId24"/>
    <p:sldId id="509" r:id="rId25"/>
    <p:sldId id="511" r:id="rId26"/>
    <p:sldId id="513" r:id="rId27"/>
    <p:sldId id="553" r:id="rId28"/>
    <p:sldId id="514" r:id="rId29"/>
    <p:sldId id="557" r:id="rId30"/>
    <p:sldId id="534" r:id="rId31"/>
    <p:sldId id="558" r:id="rId32"/>
    <p:sldId id="515" r:id="rId33"/>
    <p:sldId id="516" r:id="rId34"/>
    <p:sldId id="554" r:id="rId35"/>
    <p:sldId id="517" r:id="rId36"/>
    <p:sldId id="542" r:id="rId37"/>
    <p:sldId id="536" r:id="rId38"/>
    <p:sldId id="505" r:id="rId39"/>
    <p:sldId id="556" r:id="rId40"/>
    <p:sldId id="537" r:id="rId41"/>
    <p:sldId id="551" r:id="rId42"/>
    <p:sldId id="55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496"/>
            <p14:sldId id="497"/>
            <p14:sldId id="498"/>
            <p14:sldId id="502"/>
            <p14:sldId id="499"/>
            <p14:sldId id="500"/>
            <p14:sldId id="503"/>
            <p14:sldId id="510"/>
            <p14:sldId id="544"/>
            <p14:sldId id="545"/>
            <p14:sldId id="541"/>
            <p14:sldId id="548"/>
            <p14:sldId id="546"/>
            <p14:sldId id="549"/>
            <p14:sldId id="547"/>
            <p14:sldId id="550"/>
            <p14:sldId id="507"/>
            <p14:sldId id="508"/>
            <p14:sldId id="509"/>
            <p14:sldId id="511"/>
            <p14:sldId id="513"/>
            <p14:sldId id="553"/>
            <p14:sldId id="514"/>
            <p14:sldId id="557"/>
            <p14:sldId id="534"/>
            <p14:sldId id="558"/>
            <p14:sldId id="515"/>
            <p14:sldId id="516"/>
            <p14:sldId id="554"/>
            <p14:sldId id="517"/>
            <p14:sldId id="542"/>
            <p14:sldId id="536"/>
            <p14:sldId id="505"/>
            <p14:sldId id="556"/>
            <p14:sldId id="537"/>
            <p14:sldId id="551"/>
          </p14:sldIdLst>
        </p14:section>
        <p14:section name="Untitled Section" id="{2F6AD2C2-46A9-4BC4-94FF-3A698A8E8EFB}">
          <p14:sldIdLst>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32" autoAdjust="0"/>
    <p:restoredTop sz="93738" autoAdjust="0"/>
  </p:normalViewPr>
  <p:slideViewPr>
    <p:cSldViewPr snapToGrid="0">
      <p:cViewPr varScale="1">
        <p:scale>
          <a:sx n="70" d="100"/>
          <a:sy n="70" d="100"/>
        </p:scale>
        <p:origin x="65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ADB000A-B03F-4C90-BAEF-94B5DA6F6010}" type="doc">
      <dgm:prSet loTypeId="urn:microsoft.com/office/officeart/2005/8/layout/radial1" loCatId="cycle" qsTypeId="urn:microsoft.com/office/officeart/2005/8/quickstyle/simple1" qsCatId="simple" csTypeId="urn:microsoft.com/office/officeart/2005/8/colors/accent1_2" csCatId="accent1" phldr="1"/>
      <dgm:spPr/>
      <dgm:t>
        <a:bodyPr/>
        <a:lstStyle/>
        <a:p>
          <a:pPr rtl="1"/>
          <a:endParaRPr lang="ar-EG"/>
        </a:p>
      </dgm:t>
    </dgm:pt>
    <dgm:pt modelId="{7FE9807D-EC93-49D5-AFD5-3EBB15EC50CD}">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تأثيرات</a:t>
          </a:r>
          <a:r>
            <a:rPr lang="ar-EG" sz="2800" b="1" baseline="0" smtClean="0">
              <a:solidFill>
                <a:srgbClr val="FFFF00"/>
              </a:solidFill>
              <a:latin typeface="Simplified Arabic" panose="02020603050405020304" pitchFamily="18" charset="-78"/>
              <a:cs typeface="Simplified Arabic" panose="02020603050405020304" pitchFamily="18" charset="-78"/>
            </a:rPr>
            <a:t> الإعلام الرقمي النفسية على المستخدمين</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6443935A-F608-4A4B-BB29-8400445FE577}" type="parTrans" cxnId="{02998F21-2741-46E7-A21A-D339444ED8EF}">
      <dgm:prSet/>
      <dgm:spPr/>
      <dgm:t>
        <a:bodyPr/>
        <a:lstStyle/>
        <a:p>
          <a:pPr rtl="1"/>
          <a:endParaRPr lang="ar-EG"/>
        </a:p>
      </dgm:t>
    </dgm:pt>
    <dgm:pt modelId="{5DF46B51-EC3A-4BC0-ABEB-D95A2A41FA88}" type="sibTrans" cxnId="{02998F21-2741-46E7-A21A-D339444ED8EF}">
      <dgm:prSet/>
      <dgm:spPr/>
      <dgm:t>
        <a:bodyPr/>
        <a:lstStyle/>
        <a:p>
          <a:pPr rtl="1"/>
          <a:endParaRPr lang="ar-EG"/>
        </a:p>
      </dgm:t>
    </dgm:pt>
    <dgm:pt modelId="{A90FAE8B-41E9-4459-A0CC-A25C55DF4A88}">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الإدمان</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9A7E1A69-E90A-4F71-AE45-30E9FDFE691D}" type="parTrans" cxnId="{25C40536-E3DE-44D0-BDC0-C4C38E3AB2EE}">
      <dgm:prSet/>
      <dgm:spPr/>
      <dgm:t>
        <a:bodyPr/>
        <a:lstStyle/>
        <a:p>
          <a:pPr rtl="1"/>
          <a:endParaRPr lang="ar-EG"/>
        </a:p>
      </dgm:t>
    </dgm:pt>
    <dgm:pt modelId="{98CEAA24-1B17-4351-BFE8-86309C94DC58}" type="sibTrans" cxnId="{25C40536-E3DE-44D0-BDC0-C4C38E3AB2EE}">
      <dgm:prSet/>
      <dgm:spPr/>
      <dgm:t>
        <a:bodyPr/>
        <a:lstStyle/>
        <a:p>
          <a:pPr rtl="1"/>
          <a:endParaRPr lang="ar-EG"/>
        </a:p>
      </dgm:t>
    </dgm:pt>
    <dgm:pt modelId="{B556E7CA-489C-4CED-A529-38A12ADAB483}">
      <dgm:prSet phldrT="[نص]"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رهاب</a:t>
          </a:r>
          <a:r>
            <a:rPr lang="ar-EG" sz="2800" b="1" baseline="0" smtClean="0">
              <a:solidFill>
                <a:srgbClr val="FFFF00"/>
              </a:solidFill>
              <a:latin typeface="Simplified Arabic" panose="02020603050405020304" pitchFamily="18" charset="-78"/>
              <a:cs typeface="Simplified Arabic" panose="02020603050405020304" pitchFamily="18" charset="-78"/>
            </a:rPr>
            <a:t> الإنترنت</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B2808710-8EDD-484A-8EF1-8F2B7CBDD721}" type="parTrans" cxnId="{67106962-8F44-4C42-94E7-657FAD3BC79A}">
      <dgm:prSet/>
      <dgm:spPr/>
      <dgm:t>
        <a:bodyPr/>
        <a:lstStyle/>
        <a:p>
          <a:pPr rtl="1"/>
          <a:endParaRPr lang="ar-EG"/>
        </a:p>
      </dgm:t>
    </dgm:pt>
    <dgm:pt modelId="{7FBD6A77-6D44-48BA-A204-A699C09ABDD2}" type="sibTrans" cxnId="{67106962-8F44-4C42-94E7-657FAD3BC79A}">
      <dgm:prSet/>
      <dgm:spPr/>
      <dgm:t>
        <a:bodyPr/>
        <a:lstStyle/>
        <a:p>
          <a:pPr rtl="1"/>
          <a:endParaRPr lang="ar-EG"/>
        </a:p>
      </dgm:t>
    </dgm:pt>
    <dgm:pt modelId="{421AEC60-48B9-4CF1-9E82-CB0D75DE2EFC}">
      <dgm:prSet custT="1"/>
      <dgm:spPr>
        <a:solidFill>
          <a:srgbClr val="203E5F"/>
        </a:solidFill>
      </dgm:spPr>
      <dgm:t>
        <a:bodyPr/>
        <a:lstStyle/>
        <a:p>
          <a:pPr rtl="1"/>
          <a:r>
            <a:rPr lang="ar-EG" sz="2800" b="1" smtClean="0">
              <a:solidFill>
                <a:srgbClr val="FFFF00"/>
              </a:solidFill>
              <a:latin typeface="Simplified Arabic" panose="02020603050405020304" pitchFamily="18" charset="-78"/>
              <a:cs typeface="Simplified Arabic" panose="02020603050405020304" pitchFamily="18" charset="-78"/>
            </a:rPr>
            <a:t>خرق</a:t>
          </a:r>
          <a:r>
            <a:rPr lang="ar-EG" sz="2800" b="1" baseline="0" smtClean="0">
              <a:solidFill>
                <a:srgbClr val="FFFF00"/>
              </a:solidFill>
              <a:latin typeface="Simplified Arabic" panose="02020603050405020304" pitchFamily="18" charset="-78"/>
              <a:cs typeface="Simplified Arabic" panose="02020603050405020304" pitchFamily="18" charset="-78"/>
            </a:rPr>
            <a:t> الخصوصية</a:t>
          </a:r>
          <a:endParaRPr lang="ar-EG" sz="2800" b="1">
            <a:solidFill>
              <a:srgbClr val="FFFF00"/>
            </a:solidFill>
            <a:latin typeface="Simplified Arabic" panose="02020603050405020304" pitchFamily="18" charset="-78"/>
            <a:cs typeface="Simplified Arabic" panose="02020603050405020304" pitchFamily="18" charset="-78"/>
          </a:endParaRPr>
        </a:p>
      </dgm:t>
    </dgm:pt>
    <dgm:pt modelId="{C6A12B4F-4CD8-4CDC-930E-A38034E49F0D}" type="parTrans" cxnId="{9E4879DD-5C00-4B32-A55D-8F810E91CBE4}">
      <dgm:prSet/>
      <dgm:spPr/>
      <dgm:t>
        <a:bodyPr/>
        <a:lstStyle/>
        <a:p>
          <a:pPr rtl="1"/>
          <a:endParaRPr lang="ar-EG"/>
        </a:p>
      </dgm:t>
    </dgm:pt>
    <dgm:pt modelId="{60950977-894E-4F86-81EF-A85F36C9D461}" type="sibTrans" cxnId="{9E4879DD-5C00-4B32-A55D-8F810E91CBE4}">
      <dgm:prSet/>
      <dgm:spPr/>
      <dgm:t>
        <a:bodyPr/>
        <a:lstStyle/>
        <a:p>
          <a:pPr rtl="1"/>
          <a:endParaRPr lang="ar-EG"/>
        </a:p>
      </dgm:t>
    </dgm:pt>
    <dgm:pt modelId="{CEF92678-BE02-487D-B395-BBBEB1CB232E}">
      <dgm:prSet/>
      <dgm:spPr/>
      <dgm:t>
        <a:bodyPr/>
        <a:lstStyle/>
        <a:p>
          <a:pPr rtl="1"/>
          <a:endParaRPr lang="ar-EG"/>
        </a:p>
      </dgm:t>
    </dgm:pt>
    <dgm:pt modelId="{66165AA0-FA82-4696-9225-7740BF8ABB57}" type="parTrans" cxnId="{359B1179-76FC-41F6-BA7E-F423E9076ED4}">
      <dgm:prSet/>
      <dgm:spPr/>
      <dgm:t>
        <a:bodyPr/>
        <a:lstStyle/>
        <a:p>
          <a:pPr rtl="1"/>
          <a:endParaRPr lang="ar-EG"/>
        </a:p>
      </dgm:t>
    </dgm:pt>
    <dgm:pt modelId="{5D6BBED7-F8A2-461C-87AA-8D7C9996C06C}" type="sibTrans" cxnId="{359B1179-76FC-41F6-BA7E-F423E9076ED4}">
      <dgm:prSet/>
      <dgm:spPr/>
      <dgm:t>
        <a:bodyPr/>
        <a:lstStyle/>
        <a:p>
          <a:pPr rtl="1"/>
          <a:endParaRPr lang="ar-EG"/>
        </a:p>
      </dgm:t>
    </dgm:pt>
    <dgm:pt modelId="{D64E4E71-D43B-4591-890D-B39729F2079B}">
      <dgm:prSet/>
      <dgm:spPr/>
      <dgm:t>
        <a:bodyPr/>
        <a:lstStyle/>
        <a:p>
          <a:pPr rtl="1"/>
          <a:endParaRPr lang="ar-EG"/>
        </a:p>
      </dgm:t>
    </dgm:pt>
    <dgm:pt modelId="{751EE3EF-F610-4E13-8F5F-D06C3BB822B5}" type="parTrans" cxnId="{9619203F-363B-436F-8ADB-E01C83B78907}">
      <dgm:prSet/>
      <dgm:spPr/>
      <dgm:t>
        <a:bodyPr/>
        <a:lstStyle/>
        <a:p>
          <a:pPr rtl="1"/>
          <a:endParaRPr lang="ar-EG"/>
        </a:p>
      </dgm:t>
    </dgm:pt>
    <dgm:pt modelId="{B79A42BC-EF3D-49E8-8BF9-A5BFE912B750}" type="sibTrans" cxnId="{9619203F-363B-436F-8ADB-E01C83B78907}">
      <dgm:prSet/>
      <dgm:spPr/>
      <dgm:t>
        <a:bodyPr/>
        <a:lstStyle/>
        <a:p>
          <a:pPr rtl="1"/>
          <a:endParaRPr lang="ar-EG"/>
        </a:p>
      </dgm:t>
    </dgm:pt>
    <dgm:pt modelId="{6AF73A04-B042-46F8-A798-93B58611C10B}">
      <dgm:prSet phldrT="[نص]" custScaleX="163527" custScaleY="89921" custRadScaleRad="75337" custRadScaleInc="-19318"/>
      <dgm:spPr>
        <a:solidFill>
          <a:srgbClr val="203E5F"/>
        </a:solidFill>
      </dgm:spPr>
      <dgm:t>
        <a:bodyPr/>
        <a:lstStyle/>
        <a:p>
          <a:pPr rtl="1"/>
          <a:endParaRPr lang="ar-EG"/>
        </a:p>
      </dgm:t>
    </dgm:pt>
    <dgm:pt modelId="{23A1E750-CA23-48A9-A1C9-44E6250726DE}" type="parTrans" cxnId="{B6623062-2B8F-4CA4-84D1-7E7082917834}">
      <dgm:prSet/>
      <dgm:spPr/>
      <dgm:t>
        <a:bodyPr/>
        <a:lstStyle/>
        <a:p>
          <a:pPr rtl="1"/>
          <a:endParaRPr lang="ar-EG"/>
        </a:p>
      </dgm:t>
    </dgm:pt>
    <dgm:pt modelId="{0BCBFB28-0437-4C7F-B4A8-0A26F6DB48D3}" type="sibTrans" cxnId="{B6623062-2B8F-4CA4-84D1-7E7082917834}">
      <dgm:prSet/>
      <dgm:spPr/>
      <dgm:t>
        <a:bodyPr/>
        <a:lstStyle/>
        <a:p>
          <a:pPr rtl="1"/>
          <a:endParaRPr lang="ar-EG"/>
        </a:p>
      </dgm:t>
    </dgm:pt>
    <dgm:pt modelId="{E13E8B64-1743-4AAA-9120-0CD639C3E289}" type="pres">
      <dgm:prSet presAssocID="{0ADB000A-B03F-4C90-BAEF-94B5DA6F6010}" presName="cycle" presStyleCnt="0">
        <dgm:presLayoutVars>
          <dgm:chMax val="1"/>
          <dgm:dir/>
          <dgm:animLvl val="ctr"/>
          <dgm:resizeHandles val="exact"/>
        </dgm:presLayoutVars>
      </dgm:prSet>
      <dgm:spPr/>
      <dgm:t>
        <a:bodyPr/>
        <a:lstStyle/>
        <a:p>
          <a:pPr rtl="1"/>
          <a:endParaRPr lang="ar-EG"/>
        </a:p>
      </dgm:t>
    </dgm:pt>
    <dgm:pt modelId="{5724326E-CF58-4DFC-895F-9D1B9694BE49}" type="pres">
      <dgm:prSet presAssocID="{7FE9807D-EC93-49D5-AFD5-3EBB15EC50CD}" presName="centerShape" presStyleLbl="node0" presStyleIdx="0" presStyleCnt="1" custScaleX="237491" custScaleY="144842" custLinFactNeighborX="-3077" custLinFactNeighborY="-36190"/>
      <dgm:spPr/>
      <dgm:t>
        <a:bodyPr/>
        <a:lstStyle/>
        <a:p>
          <a:pPr rtl="1"/>
          <a:endParaRPr lang="ar-EG"/>
        </a:p>
      </dgm:t>
    </dgm:pt>
    <dgm:pt modelId="{94D036E7-687E-44B7-B09C-D448ABAA0563}" type="pres">
      <dgm:prSet presAssocID="{9A7E1A69-E90A-4F71-AE45-30E9FDFE691D}" presName="Name9" presStyleLbl="parChTrans1D2" presStyleIdx="0" presStyleCnt="3"/>
      <dgm:spPr/>
      <dgm:t>
        <a:bodyPr/>
        <a:lstStyle/>
        <a:p>
          <a:pPr rtl="1"/>
          <a:endParaRPr lang="ar-EG"/>
        </a:p>
      </dgm:t>
    </dgm:pt>
    <dgm:pt modelId="{9CD65C8F-22B9-4AE7-86D6-4D289850E053}" type="pres">
      <dgm:prSet presAssocID="{9A7E1A69-E90A-4F71-AE45-30E9FDFE691D}" presName="connTx" presStyleLbl="parChTrans1D2" presStyleIdx="0" presStyleCnt="3"/>
      <dgm:spPr/>
      <dgm:t>
        <a:bodyPr/>
        <a:lstStyle/>
        <a:p>
          <a:pPr rtl="1"/>
          <a:endParaRPr lang="ar-EG"/>
        </a:p>
      </dgm:t>
    </dgm:pt>
    <dgm:pt modelId="{5E3F3B41-E0A6-423D-A065-D88AA38D29F3}" type="pres">
      <dgm:prSet presAssocID="{A90FAE8B-41E9-4459-A0CC-A25C55DF4A88}" presName="node" presStyleLbl="node1" presStyleIdx="0" presStyleCnt="3" custScaleX="181787" custScaleY="99315" custRadScaleRad="192372" custRadScaleInc="124992">
        <dgm:presLayoutVars>
          <dgm:bulletEnabled val="1"/>
        </dgm:presLayoutVars>
      </dgm:prSet>
      <dgm:spPr/>
      <dgm:t>
        <a:bodyPr/>
        <a:lstStyle/>
        <a:p>
          <a:pPr rtl="1"/>
          <a:endParaRPr lang="ar-EG"/>
        </a:p>
      </dgm:t>
    </dgm:pt>
    <dgm:pt modelId="{3EBDB916-027A-4DF3-A1B7-29B46B9534AA}" type="pres">
      <dgm:prSet presAssocID="{B2808710-8EDD-484A-8EF1-8F2B7CBDD721}" presName="Name9" presStyleLbl="parChTrans1D2" presStyleIdx="1" presStyleCnt="3"/>
      <dgm:spPr/>
      <dgm:t>
        <a:bodyPr/>
        <a:lstStyle/>
        <a:p>
          <a:pPr rtl="1"/>
          <a:endParaRPr lang="ar-EG"/>
        </a:p>
      </dgm:t>
    </dgm:pt>
    <dgm:pt modelId="{BBC22B1F-1AEA-4144-ACCC-4D0D6FBEE8F1}" type="pres">
      <dgm:prSet presAssocID="{B2808710-8EDD-484A-8EF1-8F2B7CBDD721}" presName="connTx" presStyleLbl="parChTrans1D2" presStyleIdx="1" presStyleCnt="3"/>
      <dgm:spPr/>
      <dgm:t>
        <a:bodyPr/>
        <a:lstStyle/>
        <a:p>
          <a:pPr rtl="1"/>
          <a:endParaRPr lang="ar-EG"/>
        </a:p>
      </dgm:t>
    </dgm:pt>
    <dgm:pt modelId="{385F29B8-A339-496A-91A3-1CADF3E88EEB}" type="pres">
      <dgm:prSet presAssocID="{B556E7CA-489C-4CED-A529-38A12ADAB483}" presName="node" presStyleLbl="node1" presStyleIdx="1" presStyleCnt="3" custScaleX="163527" custScaleY="89921" custRadScaleRad="90257" custRadScaleInc="-13631">
        <dgm:presLayoutVars>
          <dgm:bulletEnabled val="1"/>
        </dgm:presLayoutVars>
      </dgm:prSet>
      <dgm:spPr/>
      <dgm:t>
        <a:bodyPr/>
        <a:lstStyle/>
        <a:p>
          <a:pPr rtl="1"/>
          <a:endParaRPr lang="ar-EG"/>
        </a:p>
      </dgm:t>
    </dgm:pt>
    <dgm:pt modelId="{2707691C-BD02-49C7-9344-17044DA0BD6F}" type="pres">
      <dgm:prSet presAssocID="{C6A12B4F-4CD8-4CDC-930E-A38034E49F0D}" presName="Name9" presStyleLbl="parChTrans1D2" presStyleIdx="2" presStyleCnt="3"/>
      <dgm:spPr/>
      <dgm:t>
        <a:bodyPr/>
        <a:lstStyle/>
        <a:p>
          <a:pPr rtl="1"/>
          <a:endParaRPr lang="ar-EG"/>
        </a:p>
      </dgm:t>
    </dgm:pt>
    <dgm:pt modelId="{88E37615-F8D5-49CF-BF4B-DC38E1DAA37E}" type="pres">
      <dgm:prSet presAssocID="{C6A12B4F-4CD8-4CDC-930E-A38034E49F0D}" presName="connTx" presStyleLbl="parChTrans1D2" presStyleIdx="2" presStyleCnt="3"/>
      <dgm:spPr/>
      <dgm:t>
        <a:bodyPr/>
        <a:lstStyle/>
        <a:p>
          <a:pPr rtl="1"/>
          <a:endParaRPr lang="ar-EG"/>
        </a:p>
      </dgm:t>
    </dgm:pt>
    <dgm:pt modelId="{57FF7A08-DAE1-494D-BD42-C8340EBF2BA0}" type="pres">
      <dgm:prSet presAssocID="{421AEC60-48B9-4CF1-9E82-CB0D75DE2EFC}" presName="node" presStyleLbl="node1" presStyleIdx="2" presStyleCnt="3" custScaleX="191426" custScaleY="77819" custRadScaleRad="204423" custRadScaleInc="77333">
        <dgm:presLayoutVars>
          <dgm:bulletEnabled val="1"/>
        </dgm:presLayoutVars>
      </dgm:prSet>
      <dgm:spPr/>
      <dgm:t>
        <a:bodyPr/>
        <a:lstStyle/>
        <a:p>
          <a:pPr rtl="1"/>
          <a:endParaRPr lang="ar-EG"/>
        </a:p>
      </dgm:t>
    </dgm:pt>
  </dgm:ptLst>
  <dgm:cxnLst>
    <dgm:cxn modelId="{C4C43339-089E-469C-9876-482F5A78BE87}" type="presOf" srcId="{A90FAE8B-41E9-4459-A0CC-A25C55DF4A88}" destId="{5E3F3B41-E0A6-423D-A065-D88AA38D29F3}" srcOrd="0" destOrd="0" presId="urn:microsoft.com/office/officeart/2005/8/layout/radial1"/>
    <dgm:cxn modelId="{B6623062-2B8F-4CA4-84D1-7E7082917834}" srcId="{0ADB000A-B03F-4C90-BAEF-94B5DA6F6010}" destId="{6AF73A04-B042-46F8-A798-93B58611C10B}" srcOrd="3" destOrd="0" parTransId="{23A1E750-CA23-48A9-A1C9-44E6250726DE}" sibTransId="{0BCBFB28-0437-4C7F-B4A8-0A26F6DB48D3}"/>
    <dgm:cxn modelId="{AAB247BE-5F7C-47CF-8A8E-4658F4ADA4AF}" type="presOf" srcId="{B2808710-8EDD-484A-8EF1-8F2B7CBDD721}" destId="{3EBDB916-027A-4DF3-A1B7-29B46B9534AA}" srcOrd="0" destOrd="0" presId="urn:microsoft.com/office/officeart/2005/8/layout/radial1"/>
    <dgm:cxn modelId="{359B1179-76FC-41F6-BA7E-F423E9076ED4}" srcId="{0ADB000A-B03F-4C90-BAEF-94B5DA6F6010}" destId="{CEF92678-BE02-487D-B395-BBBEB1CB232E}" srcOrd="1" destOrd="0" parTransId="{66165AA0-FA82-4696-9225-7740BF8ABB57}" sibTransId="{5D6BBED7-F8A2-461C-87AA-8D7C9996C06C}"/>
    <dgm:cxn modelId="{940B1D0A-9949-45BA-931E-212A1A8665F9}" type="presOf" srcId="{7FE9807D-EC93-49D5-AFD5-3EBB15EC50CD}" destId="{5724326E-CF58-4DFC-895F-9D1B9694BE49}" srcOrd="0" destOrd="0" presId="urn:microsoft.com/office/officeart/2005/8/layout/radial1"/>
    <dgm:cxn modelId="{9E4879DD-5C00-4B32-A55D-8F810E91CBE4}" srcId="{7FE9807D-EC93-49D5-AFD5-3EBB15EC50CD}" destId="{421AEC60-48B9-4CF1-9E82-CB0D75DE2EFC}" srcOrd="2" destOrd="0" parTransId="{C6A12B4F-4CD8-4CDC-930E-A38034E49F0D}" sibTransId="{60950977-894E-4F86-81EF-A85F36C9D461}"/>
    <dgm:cxn modelId="{70FE914E-6F9E-421A-BDF6-8BDF5CE4BB15}" type="presOf" srcId="{9A7E1A69-E90A-4F71-AE45-30E9FDFE691D}" destId="{9CD65C8F-22B9-4AE7-86D6-4D289850E053}" srcOrd="1" destOrd="0" presId="urn:microsoft.com/office/officeart/2005/8/layout/radial1"/>
    <dgm:cxn modelId="{2F2E320D-CEAE-46E0-84C9-082EB8AD041F}" type="presOf" srcId="{9A7E1A69-E90A-4F71-AE45-30E9FDFE691D}" destId="{94D036E7-687E-44B7-B09C-D448ABAA0563}" srcOrd="0" destOrd="0" presId="urn:microsoft.com/office/officeart/2005/8/layout/radial1"/>
    <dgm:cxn modelId="{292985EE-7AF5-4BCB-BD1C-F66D71C2E466}" type="presOf" srcId="{B2808710-8EDD-484A-8EF1-8F2B7CBDD721}" destId="{BBC22B1F-1AEA-4144-ACCC-4D0D6FBEE8F1}" srcOrd="1" destOrd="0" presId="urn:microsoft.com/office/officeart/2005/8/layout/radial1"/>
    <dgm:cxn modelId="{02998F21-2741-46E7-A21A-D339444ED8EF}" srcId="{0ADB000A-B03F-4C90-BAEF-94B5DA6F6010}" destId="{7FE9807D-EC93-49D5-AFD5-3EBB15EC50CD}" srcOrd="0" destOrd="0" parTransId="{6443935A-F608-4A4B-BB29-8400445FE577}" sibTransId="{5DF46B51-EC3A-4BC0-ABEB-D95A2A41FA88}"/>
    <dgm:cxn modelId="{DA1FDF25-E8EA-4446-9C57-EF63DD3203CE}" type="presOf" srcId="{421AEC60-48B9-4CF1-9E82-CB0D75DE2EFC}" destId="{57FF7A08-DAE1-494D-BD42-C8340EBF2BA0}" srcOrd="0" destOrd="0" presId="urn:microsoft.com/office/officeart/2005/8/layout/radial1"/>
    <dgm:cxn modelId="{67106962-8F44-4C42-94E7-657FAD3BC79A}" srcId="{7FE9807D-EC93-49D5-AFD5-3EBB15EC50CD}" destId="{B556E7CA-489C-4CED-A529-38A12ADAB483}" srcOrd="1" destOrd="0" parTransId="{B2808710-8EDD-484A-8EF1-8F2B7CBDD721}" sibTransId="{7FBD6A77-6D44-48BA-A204-A699C09ABDD2}"/>
    <dgm:cxn modelId="{9619203F-363B-436F-8ADB-E01C83B78907}" srcId="{0ADB000A-B03F-4C90-BAEF-94B5DA6F6010}" destId="{D64E4E71-D43B-4591-890D-B39729F2079B}" srcOrd="2" destOrd="0" parTransId="{751EE3EF-F610-4E13-8F5F-D06C3BB822B5}" sibTransId="{B79A42BC-EF3D-49E8-8BF9-A5BFE912B750}"/>
    <dgm:cxn modelId="{25C40536-E3DE-44D0-BDC0-C4C38E3AB2EE}" srcId="{7FE9807D-EC93-49D5-AFD5-3EBB15EC50CD}" destId="{A90FAE8B-41E9-4459-A0CC-A25C55DF4A88}" srcOrd="0" destOrd="0" parTransId="{9A7E1A69-E90A-4F71-AE45-30E9FDFE691D}" sibTransId="{98CEAA24-1B17-4351-BFE8-86309C94DC58}"/>
    <dgm:cxn modelId="{3E718C91-AF86-42DF-A100-611127456BE7}" type="presOf" srcId="{C6A12B4F-4CD8-4CDC-930E-A38034E49F0D}" destId="{88E37615-F8D5-49CF-BF4B-DC38E1DAA37E}" srcOrd="1" destOrd="0" presId="urn:microsoft.com/office/officeart/2005/8/layout/radial1"/>
    <dgm:cxn modelId="{3CFBC111-0774-4746-A5CE-1B664860867D}" type="presOf" srcId="{0ADB000A-B03F-4C90-BAEF-94B5DA6F6010}" destId="{E13E8B64-1743-4AAA-9120-0CD639C3E289}" srcOrd="0" destOrd="0" presId="urn:microsoft.com/office/officeart/2005/8/layout/radial1"/>
    <dgm:cxn modelId="{5D2A8F3F-09BC-4090-A36E-CCC823E5F9AF}" type="presOf" srcId="{C6A12B4F-4CD8-4CDC-930E-A38034E49F0D}" destId="{2707691C-BD02-49C7-9344-17044DA0BD6F}" srcOrd="0" destOrd="0" presId="urn:microsoft.com/office/officeart/2005/8/layout/radial1"/>
    <dgm:cxn modelId="{D5F61579-D0A6-4D6C-BAFA-1C8B6BDBEBF1}" type="presOf" srcId="{B556E7CA-489C-4CED-A529-38A12ADAB483}" destId="{385F29B8-A339-496A-91A3-1CADF3E88EEB}" srcOrd="0" destOrd="0" presId="urn:microsoft.com/office/officeart/2005/8/layout/radial1"/>
    <dgm:cxn modelId="{D79C774A-7338-48B2-BC78-F670693B5871}" type="presParOf" srcId="{E13E8B64-1743-4AAA-9120-0CD639C3E289}" destId="{5724326E-CF58-4DFC-895F-9D1B9694BE49}" srcOrd="0" destOrd="0" presId="urn:microsoft.com/office/officeart/2005/8/layout/radial1"/>
    <dgm:cxn modelId="{5DB563A0-309D-49B6-A634-069DEB511209}" type="presParOf" srcId="{E13E8B64-1743-4AAA-9120-0CD639C3E289}" destId="{94D036E7-687E-44B7-B09C-D448ABAA0563}" srcOrd="1" destOrd="0" presId="urn:microsoft.com/office/officeart/2005/8/layout/radial1"/>
    <dgm:cxn modelId="{99D9A14A-77B9-40F3-A288-4F2BBF3F3AD3}" type="presParOf" srcId="{94D036E7-687E-44B7-B09C-D448ABAA0563}" destId="{9CD65C8F-22B9-4AE7-86D6-4D289850E053}" srcOrd="0" destOrd="0" presId="urn:microsoft.com/office/officeart/2005/8/layout/radial1"/>
    <dgm:cxn modelId="{759E6940-5624-454D-ABC5-9CB14236C74E}" type="presParOf" srcId="{E13E8B64-1743-4AAA-9120-0CD639C3E289}" destId="{5E3F3B41-E0A6-423D-A065-D88AA38D29F3}" srcOrd="2" destOrd="0" presId="urn:microsoft.com/office/officeart/2005/8/layout/radial1"/>
    <dgm:cxn modelId="{58BD19F6-B664-4363-B9D0-E216FADC3833}" type="presParOf" srcId="{E13E8B64-1743-4AAA-9120-0CD639C3E289}" destId="{3EBDB916-027A-4DF3-A1B7-29B46B9534AA}" srcOrd="3" destOrd="0" presId="urn:microsoft.com/office/officeart/2005/8/layout/radial1"/>
    <dgm:cxn modelId="{509EE44C-B13E-43C2-ABD3-451BC3CA30FD}" type="presParOf" srcId="{3EBDB916-027A-4DF3-A1B7-29B46B9534AA}" destId="{BBC22B1F-1AEA-4144-ACCC-4D0D6FBEE8F1}" srcOrd="0" destOrd="0" presId="urn:microsoft.com/office/officeart/2005/8/layout/radial1"/>
    <dgm:cxn modelId="{BA4ACD1C-37F6-4EDC-A537-7C920672DCB4}" type="presParOf" srcId="{E13E8B64-1743-4AAA-9120-0CD639C3E289}" destId="{385F29B8-A339-496A-91A3-1CADF3E88EEB}" srcOrd="4" destOrd="0" presId="urn:microsoft.com/office/officeart/2005/8/layout/radial1"/>
    <dgm:cxn modelId="{F8A61DA7-399E-4745-8CFA-EAC36E53D818}" type="presParOf" srcId="{E13E8B64-1743-4AAA-9120-0CD639C3E289}" destId="{2707691C-BD02-49C7-9344-17044DA0BD6F}" srcOrd="5" destOrd="0" presId="urn:microsoft.com/office/officeart/2005/8/layout/radial1"/>
    <dgm:cxn modelId="{781D91B4-C86E-4085-8A06-92BA23C2AB63}" type="presParOf" srcId="{2707691C-BD02-49C7-9344-17044DA0BD6F}" destId="{88E37615-F8D5-49CF-BF4B-DC38E1DAA37E}" srcOrd="0" destOrd="0" presId="urn:microsoft.com/office/officeart/2005/8/layout/radial1"/>
    <dgm:cxn modelId="{242EF779-F6B0-4092-A75A-B24C4BC89AD5}" type="presParOf" srcId="{E13E8B64-1743-4AAA-9120-0CD639C3E289}" destId="{57FF7A08-DAE1-494D-BD42-C8340EBF2BA0}" srcOrd="6"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8A66EB-7DDA-4D2C-B3A6-3F26E3E99EF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pPr rtl="1"/>
          <a:endParaRPr lang="ar-EG"/>
        </a:p>
      </dgm:t>
    </dgm:pt>
    <dgm:pt modelId="{AD8C7ADE-18FB-4563-93CE-29B782FF73B9}">
      <dgm:prSet phldrT="[نص]" custT="1"/>
      <dgm:spPr/>
      <dgm:t>
        <a:bodyPr/>
        <a:lstStyle/>
        <a:p>
          <a:pPr rtl="1"/>
          <a:r>
            <a:rPr lang="ar-EG" sz="3200" b="1" smtClean="0">
              <a:latin typeface="Simplified Arabic" panose="02020603050405020304" pitchFamily="18" charset="-78"/>
              <a:cs typeface="Simplified Arabic" panose="02020603050405020304" pitchFamily="18" charset="-78"/>
            </a:rPr>
            <a:t>تأثيرات الإعلام الرقمي الأمنية على المستخدمين</a:t>
          </a:r>
          <a:endParaRPr lang="ar-EG" sz="3200" b="1">
            <a:latin typeface="Simplified Arabic" panose="02020603050405020304" pitchFamily="18" charset="-78"/>
            <a:cs typeface="Simplified Arabic" panose="02020603050405020304" pitchFamily="18" charset="-78"/>
          </a:endParaRPr>
        </a:p>
      </dgm:t>
    </dgm:pt>
    <dgm:pt modelId="{11C89ADA-1037-464B-8215-DADD61AEA366}" type="parTrans" cxnId="{69AF9440-7A3B-46FC-9F53-593EC28729A8}">
      <dgm:prSet/>
      <dgm:spPr/>
      <dgm:t>
        <a:bodyPr/>
        <a:lstStyle/>
        <a:p>
          <a:pPr rtl="1"/>
          <a:endParaRPr lang="ar-EG"/>
        </a:p>
      </dgm:t>
    </dgm:pt>
    <dgm:pt modelId="{876ADEF9-99CC-4687-8AF3-AA5CF5B0280E}" type="sibTrans" cxnId="{69AF9440-7A3B-46FC-9F53-593EC28729A8}">
      <dgm:prSet/>
      <dgm:spPr/>
      <dgm:t>
        <a:bodyPr/>
        <a:lstStyle/>
        <a:p>
          <a:pPr rtl="1"/>
          <a:endParaRPr lang="ar-EG"/>
        </a:p>
      </dgm:t>
    </dgm:pt>
    <dgm:pt modelId="{553B6D9B-86E3-45B1-88B1-0676D6A10AB6}">
      <dgm:prSet phldrT="[نص]" custT="1"/>
      <dgm:spPr/>
      <dgm:t>
        <a:bodyPr/>
        <a:lstStyle/>
        <a:p>
          <a:pPr rtl="1"/>
          <a:r>
            <a:rPr lang="ar-EG" sz="2400" b="1" smtClean="0">
              <a:latin typeface="Simplified Arabic" panose="02020603050405020304" pitchFamily="18" charset="-78"/>
              <a:cs typeface="Simplified Arabic" panose="02020603050405020304" pitchFamily="18" charset="-78"/>
            </a:rPr>
            <a:t>الجرائم</a:t>
          </a:r>
          <a:r>
            <a:rPr lang="ar-EG" sz="2400" b="1" baseline="0" smtClean="0">
              <a:latin typeface="Simplified Arabic" panose="02020603050405020304" pitchFamily="18" charset="-78"/>
              <a:cs typeface="Simplified Arabic" panose="02020603050405020304" pitchFamily="18" charset="-78"/>
            </a:rPr>
            <a:t> الإلكترونية </a:t>
          </a:r>
          <a:endParaRPr lang="ar-EG" sz="2400" b="1">
            <a:latin typeface="Simplified Arabic" panose="02020603050405020304" pitchFamily="18" charset="-78"/>
            <a:cs typeface="Simplified Arabic" panose="02020603050405020304" pitchFamily="18" charset="-78"/>
          </a:endParaRPr>
        </a:p>
      </dgm:t>
    </dgm:pt>
    <dgm:pt modelId="{EE05A057-D86A-4634-9F6D-3ED43322408B}" type="parTrans" cxnId="{40C9F574-C3B9-42D1-930C-AD71474721DF}">
      <dgm:prSet/>
      <dgm:spPr/>
      <dgm:t>
        <a:bodyPr/>
        <a:lstStyle/>
        <a:p>
          <a:pPr rtl="1"/>
          <a:endParaRPr lang="ar-EG"/>
        </a:p>
      </dgm:t>
    </dgm:pt>
    <dgm:pt modelId="{4CF89D6B-674C-4735-819D-A7909D7237D7}" type="sibTrans" cxnId="{40C9F574-C3B9-42D1-930C-AD71474721DF}">
      <dgm:prSet/>
      <dgm:spPr/>
      <dgm:t>
        <a:bodyPr/>
        <a:lstStyle/>
        <a:p>
          <a:pPr rtl="1"/>
          <a:endParaRPr lang="ar-EG"/>
        </a:p>
      </dgm:t>
    </dgm:pt>
    <dgm:pt modelId="{86F99762-F52A-47CD-958A-FC167C4D6B93}">
      <dgm:prSet phldrT="[نص]" custT="1"/>
      <dgm:spPr/>
      <dgm:t>
        <a:bodyPr/>
        <a:lstStyle/>
        <a:p>
          <a:pPr rtl="1"/>
          <a:r>
            <a:rPr lang="ar-EG" sz="2000" b="1" smtClean="0">
              <a:latin typeface="Simplified Arabic" panose="02020603050405020304" pitchFamily="18" charset="-78"/>
              <a:cs typeface="Simplified Arabic" panose="02020603050405020304" pitchFamily="18" charset="-78"/>
            </a:rPr>
            <a:t>سرقة</a:t>
          </a:r>
          <a:r>
            <a:rPr lang="ar-EG" sz="2000" b="1" baseline="0" smtClean="0">
              <a:latin typeface="Simplified Arabic" panose="02020603050405020304" pitchFamily="18" charset="-78"/>
              <a:cs typeface="Simplified Arabic" panose="02020603050405020304" pitchFamily="18" charset="-78"/>
            </a:rPr>
            <a:t> المعلومات وتعديلها</a:t>
          </a:r>
          <a:endParaRPr lang="ar-EG" sz="2000" b="1">
            <a:latin typeface="Simplified Arabic" panose="02020603050405020304" pitchFamily="18" charset="-78"/>
            <a:cs typeface="Simplified Arabic" panose="02020603050405020304" pitchFamily="18" charset="-78"/>
          </a:endParaRPr>
        </a:p>
      </dgm:t>
    </dgm:pt>
    <dgm:pt modelId="{2C272A4A-0023-4E1D-8AA9-5A05B113521B}" type="parTrans" cxnId="{BD581212-AC4A-426D-AC0F-87C51FFD60F1}">
      <dgm:prSet/>
      <dgm:spPr/>
      <dgm:t>
        <a:bodyPr/>
        <a:lstStyle/>
        <a:p>
          <a:pPr rtl="1"/>
          <a:endParaRPr lang="ar-EG"/>
        </a:p>
      </dgm:t>
    </dgm:pt>
    <dgm:pt modelId="{EFD28C67-52B9-4D3A-BD43-906FB1FC75DC}" type="sibTrans" cxnId="{BD581212-AC4A-426D-AC0F-87C51FFD60F1}">
      <dgm:prSet/>
      <dgm:spPr/>
      <dgm:t>
        <a:bodyPr/>
        <a:lstStyle/>
        <a:p>
          <a:pPr rtl="1"/>
          <a:endParaRPr lang="ar-EG"/>
        </a:p>
      </dgm:t>
    </dgm:pt>
    <dgm:pt modelId="{FA7B1C68-D53B-4455-8A72-17696D35DADB}">
      <dgm:prSet phldrT="[نص]" custT="1"/>
      <dgm:spPr>
        <a:solidFill>
          <a:schemeClr val="bg1">
            <a:alpha val="90000"/>
          </a:schemeClr>
        </a:solidFill>
      </dgm:spPr>
      <dgm:t>
        <a:bodyPr/>
        <a:lstStyle/>
        <a:p>
          <a:pPr rtl="1"/>
          <a:r>
            <a:rPr lang="ar-EG" sz="2000" b="1" smtClean="0">
              <a:latin typeface="Simplified Arabic" panose="02020603050405020304" pitchFamily="18" charset="-78"/>
              <a:cs typeface="Simplified Arabic" panose="02020603050405020304" pitchFamily="18" charset="-78"/>
            </a:rPr>
            <a:t>الاصطياد الإلكتروني</a:t>
          </a:r>
          <a:endParaRPr lang="ar-EG" sz="2000" b="1">
            <a:latin typeface="Simplified Arabic" panose="02020603050405020304" pitchFamily="18" charset="-78"/>
            <a:cs typeface="Simplified Arabic" panose="02020603050405020304" pitchFamily="18" charset="-78"/>
          </a:endParaRPr>
        </a:p>
      </dgm:t>
    </dgm:pt>
    <dgm:pt modelId="{B17DB532-7ECA-4486-A670-620D3CA1F01C}" type="parTrans" cxnId="{05EE8A8B-7E9A-40FA-9450-8AC8CD453A16}">
      <dgm:prSet/>
      <dgm:spPr/>
      <dgm:t>
        <a:bodyPr/>
        <a:lstStyle/>
        <a:p>
          <a:pPr rtl="1"/>
          <a:endParaRPr lang="ar-EG"/>
        </a:p>
      </dgm:t>
    </dgm:pt>
    <dgm:pt modelId="{DE0594D3-918B-42A2-BF02-6CA065A80818}" type="sibTrans" cxnId="{05EE8A8B-7E9A-40FA-9450-8AC8CD453A16}">
      <dgm:prSet/>
      <dgm:spPr/>
      <dgm:t>
        <a:bodyPr/>
        <a:lstStyle/>
        <a:p>
          <a:pPr rtl="1"/>
          <a:endParaRPr lang="ar-EG"/>
        </a:p>
      </dgm:t>
    </dgm:pt>
    <dgm:pt modelId="{0789FB43-5B3A-454E-A605-349DB2D6B0B0}">
      <dgm:prSet phldrT="[نص]" custT="1"/>
      <dgm:spPr/>
      <dgm:t>
        <a:bodyPr/>
        <a:lstStyle/>
        <a:p>
          <a:pPr rtl="1"/>
          <a:r>
            <a:rPr lang="ar-EG" sz="2400" b="1" smtClean="0">
              <a:latin typeface="Simplified Arabic" panose="02020603050405020304" pitchFamily="18" charset="-78"/>
              <a:cs typeface="Simplified Arabic" panose="02020603050405020304" pitchFamily="18" charset="-78"/>
            </a:rPr>
            <a:t>خطاب</a:t>
          </a:r>
          <a:r>
            <a:rPr lang="ar-EG" sz="2400" b="1" baseline="0" smtClean="0">
              <a:latin typeface="Simplified Arabic" panose="02020603050405020304" pitchFamily="18" charset="-78"/>
              <a:cs typeface="Simplified Arabic" panose="02020603050405020304" pitchFamily="18" charset="-78"/>
            </a:rPr>
            <a:t> الكراهية الإلكتروني</a:t>
          </a:r>
          <a:endParaRPr lang="ar-EG" sz="2400" b="1">
            <a:latin typeface="Simplified Arabic" panose="02020603050405020304" pitchFamily="18" charset="-78"/>
            <a:cs typeface="Simplified Arabic" panose="02020603050405020304" pitchFamily="18" charset="-78"/>
          </a:endParaRPr>
        </a:p>
      </dgm:t>
    </dgm:pt>
    <dgm:pt modelId="{3FA6E0D5-4D5C-4461-9948-6370CBB1293D}" type="parTrans" cxnId="{18D44040-BEC7-483E-AACF-E919556700F0}">
      <dgm:prSet/>
      <dgm:spPr/>
      <dgm:t>
        <a:bodyPr/>
        <a:lstStyle/>
        <a:p>
          <a:pPr rtl="1"/>
          <a:endParaRPr lang="ar-EG"/>
        </a:p>
      </dgm:t>
    </dgm:pt>
    <dgm:pt modelId="{BCF8DAEA-0DDC-4A4D-93AA-1814496C0A46}" type="sibTrans" cxnId="{18D44040-BEC7-483E-AACF-E919556700F0}">
      <dgm:prSet/>
      <dgm:spPr/>
      <dgm:t>
        <a:bodyPr/>
        <a:lstStyle/>
        <a:p>
          <a:pPr rtl="1"/>
          <a:endParaRPr lang="ar-EG"/>
        </a:p>
      </dgm:t>
    </dgm:pt>
    <dgm:pt modelId="{0A8D0B0E-8EF7-415C-B984-ACEBDDC99E82}">
      <dgm:prSet custT="1"/>
      <dgm:spPr/>
      <dgm:t>
        <a:bodyPr/>
        <a:lstStyle/>
        <a:p>
          <a:pPr rtl="1"/>
          <a:r>
            <a:rPr lang="ar-EG" sz="2000" b="1" smtClean="0">
              <a:latin typeface="Simplified Arabic" panose="02020603050405020304" pitchFamily="18" charset="-78"/>
              <a:cs typeface="Simplified Arabic" panose="02020603050405020304" pitchFamily="18" charset="-78"/>
            </a:rPr>
            <a:t>الإبتزاز</a:t>
          </a:r>
          <a:r>
            <a:rPr lang="ar-EG" sz="2000" b="1" baseline="0" smtClean="0">
              <a:latin typeface="Simplified Arabic" panose="02020603050405020304" pitchFamily="18" charset="-78"/>
              <a:cs typeface="Simplified Arabic" panose="02020603050405020304" pitchFamily="18" charset="-78"/>
            </a:rPr>
            <a:t> الإلكتروني</a:t>
          </a:r>
          <a:endParaRPr lang="ar-EG" sz="2000" b="1">
            <a:latin typeface="Simplified Arabic" panose="02020603050405020304" pitchFamily="18" charset="-78"/>
            <a:cs typeface="Simplified Arabic" panose="02020603050405020304" pitchFamily="18" charset="-78"/>
          </a:endParaRPr>
        </a:p>
      </dgm:t>
    </dgm:pt>
    <dgm:pt modelId="{ACE4309B-6F85-4CE2-8805-21E6047195A5}" type="parTrans" cxnId="{C4B78860-14C1-4FB7-9B4F-3521D7E8F64B}">
      <dgm:prSet/>
      <dgm:spPr/>
      <dgm:t>
        <a:bodyPr/>
        <a:lstStyle/>
        <a:p>
          <a:pPr rtl="1"/>
          <a:endParaRPr lang="ar-EG"/>
        </a:p>
      </dgm:t>
    </dgm:pt>
    <dgm:pt modelId="{F48C9D7A-B60B-4C87-B0E0-07ADEF9A0297}" type="sibTrans" cxnId="{C4B78860-14C1-4FB7-9B4F-3521D7E8F64B}">
      <dgm:prSet/>
      <dgm:spPr/>
      <dgm:t>
        <a:bodyPr/>
        <a:lstStyle/>
        <a:p>
          <a:pPr rtl="1"/>
          <a:endParaRPr lang="ar-EG"/>
        </a:p>
      </dgm:t>
    </dgm:pt>
    <dgm:pt modelId="{9D8B7B0E-419F-4947-BA8F-4514639B2184}">
      <dgm:prSet custT="1"/>
      <dgm:spPr/>
      <dgm:t>
        <a:bodyPr/>
        <a:lstStyle/>
        <a:p>
          <a:pPr rtl="1"/>
          <a:r>
            <a:rPr lang="ar-EG" sz="2000" b="1" smtClean="0">
              <a:latin typeface="Simplified Arabic" panose="02020603050405020304" pitchFamily="18" charset="-78"/>
              <a:cs typeface="Simplified Arabic" panose="02020603050405020304" pitchFamily="18" charset="-78"/>
            </a:rPr>
            <a:t>انتحال الشخصية</a:t>
          </a:r>
          <a:endParaRPr lang="ar-EG" sz="2000" b="1">
            <a:latin typeface="Simplified Arabic" panose="02020603050405020304" pitchFamily="18" charset="-78"/>
            <a:cs typeface="Simplified Arabic" panose="02020603050405020304" pitchFamily="18" charset="-78"/>
          </a:endParaRPr>
        </a:p>
      </dgm:t>
    </dgm:pt>
    <dgm:pt modelId="{ECAB7EE0-A565-462B-A66C-5EE7E5F7D319}" type="parTrans" cxnId="{F144EEAA-F475-40B2-B5FA-416AB0B6666D}">
      <dgm:prSet/>
      <dgm:spPr/>
      <dgm:t>
        <a:bodyPr/>
        <a:lstStyle/>
        <a:p>
          <a:pPr rtl="1"/>
          <a:endParaRPr lang="ar-EG"/>
        </a:p>
      </dgm:t>
    </dgm:pt>
    <dgm:pt modelId="{96C0771D-BC0C-472E-B163-25662ED507C4}" type="sibTrans" cxnId="{F144EEAA-F475-40B2-B5FA-416AB0B6666D}">
      <dgm:prSet/>
      <dgm:spPr/>
      <dgm:t>
        <a:bodyPr/>
        <a:lstStyle/>
        <a:p>
          <a:pPr rtl="1"/>
          <a:endParaRPr lang="ar-EG"/>
        </a:p>
      </dgm:t>
    </dgm:pt>
    <dgm:pt modelId="{2DFDDCB4-8E27-41A9-A355-0D508442F0BB}">
      <dgm:prSet custT="1"/>
      <dgm:spPr/>
      <dgm:t>
        <a:bodyPr/>
        <a:lstStyle/>
        <a:p>
          <a:pPr rtl="1"/>
          <a:r>
            <a:rPr lang="ar-EG" sz="2000" b="1" smtClean="0">
              <a:latin typeface="Simplified Arabic" panose="02020603050405020304" pitchFamily="18" charset="-78"/>
              <a:cs typeface="Simplified Arabic" panose="02020603050405020304" pitchFamily="18" charset="-78"/>
            </a:rPr>
            <a:t>الإغراق</a:t>
          </a:r>
          <a:endParaRPr lang="ar-EG" sz="2000" b="1">
            <a:latin typeface="Simplified Arabic" panose="02020603050405020304" pitchFamily="18" charset="-78"/>
            <a:cs typeface="Simplified Arabic" panose="02020603050405020304" pitchFamily="18" charset="-78"/>
          </a:endParaRPr>
        </a:p>
      </dgm:t>
    </dgm:pt>
    <dgm:pt modelId="{0DE8D4D2-6AAE-4928-8727-C84F55BE81C0}" type="parTrans" cxnId="{C68FC50E-89CA-4CCF-A9E9-029C71AAB839}">
      <dgm:prSet/>
      <dgm:spPr/>
      <dgm:t>
        <a:bodyPr/>
        <a:lstStyle/>
        <a:p>
          <a:pPr rtl="1"/>
          <a:endParaRPr lang="ar-EG"/>
        </a:p>
      </dgm:t>
    </dgm:pt>
    <dgm:pt modelId="{3CA95B18-3559-47DC-A204-12258EE01ECD}" type="sibTrans" cxnId="{C68FC50E-89CA-4CCF-A9E9-029C71AAB839}">
      <dgm:prSet/>
      <dgm:spPr/>
      <dgm:t>
        <a:bodyPr/>
        <a:lstStyle/>
        <a:p>
          <a:pPr rtl="1"/>
          <a:endParaRPr lang="ar-EG"/>
        </a:p>
      </dgm:t>
    </dgm:pt>
    <dgm:pt modelId="{70F5A916-FCF3-4A59-B18F-55719F09ACE0}">
      <dgm:prSet custT="1"/>
      <dgm:spPr/>
      <dgm:t>
        <a:bodyPr/>
        <a:lstStyle/>
        <a:p>
          <a:pPr rtl="1"/>
          <a:r>
            <a:rPr lang="ar-EG" sz="2000" b="1" smtClean="0">
              <a:latin typeface="Simplified Arabic" panose="02020603050405020304" pitchFamily="18" charset="-78"/>
              <a:cs typeface="Simplified Arabic" panose="02020603050405020304" pitchFamily="18" charset="-78"/>
            </a:rPr>
            <a:t>جرائم السب والقذف</a:t>
          </a:r>
          <a:endParaRPr lang="ar-EG" sz="2000" b="1">
            <a:latin typeface="Simplified Arabic" panose="02020603050405020304" pitchFamily="18" charset="-78"/>
            <a:cs typeface="Simplified Arabic" panose="02020603050405020304" pitchFamily="18" charset="-78"/>
          </a:endParaRPr>
        </a:p>
      </dgm:t>
    </dgm:pt>
    <dgm:pt modelId="{7FDDE011-E0EE-4CA7-A4CC-183FE50B6B19}" type="parTrans" cxnId="{0C3F816F-15A5-4658-9AF8-B63B075FD746}">
      <dgm:prSet/>
      <dgm:spPr/>
      <dgm:t>
        <a:bodyPr/>
        <a:lstStyle/>
        <a:p>
          <a:pPr rtl="1"/>
          <a:endParaRPr lang="ar-EG"/>
        </a:p>
      </dgm:t>
    </dgm:pt>
    <dgm:pt modelId="{0B32A5D5-19A8-406A-B519-2E6F1822EBE7}" type="sibTrans" cxnId="{0C3F816F-15A5-4658-9AF8-B63B075FD746}">
      <dgm:prSet/>
      <dgm:spPr/>
      <dgm:t>
        <a:bodyPr/>
        <a:lstStyle/>
        <a:p>
          <a:pPr rtl="1"/>
          <a:endParaRPr lang="ar-EG"/>
        </a:p>
      </dgm:t>
    </dgm:pt>
    <dgm:pt modelId="{22F2E64E-939F-4FE6-845A-D477C95AB031}" type="pres">
      <dgm:prSet presAssocID="{C58A66EB-7DDA-4D2C-B3A6-3F26E3E99EF3}" presName="hierChild1" presStyleCnt="0">
        <dgm:presLayoutVars>
          <dgm:chPref val="1"/>
          <dgm:dir/>
          <dgm:animOne val="branch"/>
          <dgm:animLvl val="lvl"/>
          <dgm:resizeHandles/>
        </dgm:presLayoutVars>
      </dgm:prSet>
      <dgm:spPr/>
      <dgm:t>
        <a:bodyPr/>
        <a:lstStyle/>
        <a:p>
          <a:pPr rtl="1"/>
          <a:endParaRPr lang="ar-EG"/>
        </a:p>
      </dgm:t>
    </dgm:pt>
    <dgm:pt modelId="{68CB5F8E-64A6-48AE-99FC-09C23CD6FD34}" type="pres">
      <dgm:prSet presAssocID="{AD8C7ADE-18FB-4563-93CE-29B782FF73B9}" presName="hierRoot1" presStyleCnt="0"/>
      <dgm:spPr/>
    </dgm:pt>
    <dgm:pt modelId="{9C44F5CF-77D6-4B56-A130-8CFEB94DF968}" type="pres">
      <dgm:prSet presAssocID="{AD8C7ADE-18FB-4563-93CE-29B782FF73B9}" presName="composite" presStyleCnt="0"/>
      <dgm:spPr/>
    </dgm:pt>
    <dgm:pt modelId="{F5612FE9-0271-4882-9F15-E0E6150D7189}" type="pres">
      <dgm:prSet presAssocID="{AD8C7ADE-18FB-4563-93CE-29B782FF73B9}" presName="background" presStyleLbl="node0" presStyleIdx="0" presStyleCnt="1"/>
      <dgm:spPr>
        <a:solidFill>
          <a:srgbClr val="00AEEF"/>
        </a:solidFill>
      </dgm:spPr>
      <dgm:t>
        <a:bodyPr/>
        <a:lstStyle/>
        <a:p>
          <a:pPr rtl="1"/>
          <a:endParaRPr lang="ar-EG"/>
        </a:p>
      </dgm:t>
    </dgm:pt>
    <dgm:pt modelId="{B987BA6E-B001-401E-8A26-37452700DB99}" type="pres">
      <dgm:prSet presAssocID="{AD8C7ADE-18FB-4563-93CE-29B782FF73B9}" presName="text" presStyleLbl="fgAcc0" presStyleIdx="0" presStyleCnt="1" custScaleX="607092" custScaleY="77672" custLinFactNeighborX="54683" custLinFactNeighborY="-18196">
        <dgm:presLayoutVars>
          <dgm:chPref val="3"/>
        </dgm:presLayoutVars>
      </dgm:prSet>
      <dgm:spPr/>
      <dgm:t>
        <a:bodyPr/>
        <a:lstStyle/>
        <a:p>
          <a:pPr rtl="1"/>
          <a:endParaRPr lang="ar-EG"/>
        </a:p>
      </dgm:t>
    </dgm:pt>
    <dgm:pt modelId="{49339F21-0D9B-42C4-B948-E44529F54E18}" type="pres">
      <dgm:prSet presAssocID="{AD8C7ADE-18FB-4563-93CE-29B782FF73B9}" presName="hierChild2" presStyleCnt="0"/>
      <dgm:spPr/>
    </dgm:pt>
    <dgm:pt modelId="{A684E891-BEBE-4156-B944-A1196811939A}" type="pres">
      <dgm:prSet presAssocID="{EE05A057-D86A-4634-9F6D-3ED43322408B}" presName="Name10" presStyleLbl="parChTrans1D2" presStyleIdx="0" presStyleCnt="2"/>
      <dgm:spPr/>
      <dgm:t>
        <a:bodyPr/>
        <a:lstStyle/>
        <a:p>
          <a:pPr rtl="1"/>
          <a:endParaRPr lang="ar-EG"/>
        </a:p>
      </dgm:t>
    </dgm:pt>
    <dgm:pt modelId="{CC50B2E4-8384-49B8-8255-AB001BC10117}" type="pres">
      <dgm:prSet presAssocID="{553B6D9B-86E3-45B1-88B1-0676D6A10AB6}" presName="hierRoot2" presStyleCnt="0"/>
      <dgm:spPr/>
    </dgm:pt>
    <dgm:pt modelId="{A671402B-5FEA-410B-A7B3-F8EE6307AFF2}" type="pres">
      <dgm:prSet presAssocID="{553B6D9B-86E3-45B1-88B1-0676D6A10AB6}" presName="composite2" presStyleCnt="0"/>
      <dgm:spPr/>
    </dgm:pt>
    <dgm:pt modelId="{DDBC58F3-ED9F-4EBD-8B04-DE139D047A27}" type="pres">
      <dgm:prSet presAssocID="{553B6D9B-86E3-45B1-88B1-0676D6A10AB6}" presName="background2" presStyleLbl="node2" presStyleIdx="0" presStyleCnt="2"/>
      <dgm:spPr>
        <a:solidFill>
          <a:srgbClr val="00AEEF"/>
        </a:solidFill>
      </dgm:spPr>
      <dgm:t>
        <a:bodyPr/>
        <a:lstStyle/>
        <a:p>
          <a:pPr rtl="1"/>
          <a:endParaRPr lang="ar-EG"/>
        </a:p>
      </dgm:t>
    </dgm:pt>
    <dgm:pt modelId="{0BA2BD6D-D44B-40D7-A8DA-AA3B2E5E2EBC}" type="pres">
      <dgm:prSet presAssocID="{553B6D9B-86E3-45B1-88B1-0676D6A10AB6}" presName="text2" presStyleLbl="fgAcc2" presStyleIdx="0" presStyleCnt="2" custScaleX="288703">
        <dgm:presLayoutVars>
          <dgm:chPref val="3"/>
        </dgm:presLayoutVars>
      </dgm:prSet>
      <dgm:spPr/>
      <dgm:t>
        <a:bodyPr/>
        <a:lstStyle/>
        <a:p>
          <a:pPr rtl="1"/>
          <a:endParaRPr lang="ar-EG"/>
        </a:p>
      </dgm:t>
    </dgm:pt>
    <dgm:pt modelId="{CF116200-B4B0-496F-8099-1CA6C9EB6F18}" type="pres">
      <dgm:prSet presAssocID="{553B6D9B-86E3-45B1-88B1-0676D6A10AB6}" presName="hierChild3" presStyleCnt="0"/>
      <dgm:spPr/>
    </dgm:pt>
    <dgm:pt modelId="{16123BAC-6F5A-4112-AD76-B31664DEE0C9}" type="pres">
      <dgm:prSet presAssocID="{2C272A4A-0023-4E1D-8AA9-5A05B113521B}" presName="Name17" presStyleLbl="parChTrans1D3" presStyleIdx="0" presStyleCnt="3"/>
      <dgm:spPr/>
      <dgm:t>
        <a:bodyPr/>
        <a:lstStyle/>
        <a:p>
          <a:pPr rtl="1"/>
          <a:endParaRPr lang="ar-EG"/>
        </a:p>
      </dgm:t>
    </dgm:pt>
    <dgm:pt modelId="{23168318-EC53-47EC-9758-E9898F8B7883}" type="pres">
      <dgm:prSet presAssocID="{86F99762-F52A-47CD-958A-FC167C4D6B93}" presName="hierRoot3" presStyleCnt="0"/>
      <dgm:spPr/>
    </dgm:pt>
    <dgm:pt modelId="{F03694E3-D95C-4B66-93C9-6CADC9F02F7D}" type="pres">
      <dgm:prSet presAssocID="{86F99762-F52A-47CD-958A-FC167C4D6B93}" presName="composite3" presStyleCnt="0"/>
      <dgm:spPr/>
    </dgm:pt>
    <dgm:pt modelId="{8B4F6A96-7807-4F9A-9BE3-2EACD09BB368}" type="pres">
      <dgm:prSet presAssocID="{86F99762-F52A-47CD-958A-FC167C4D6B93}" presName="background3" presStyleLbl="node3" presStyleIdx="0" presStyleCnt="3"/>
      <dgm:spPr>
        <a:solidFill>
          <a:srgbClr val="00AEEF"/>
        </a:solidFill>
      </dgm:spPr>
      <dgm:t>
        <a:bodyPr/>
        <a:lstStyle/>
        <a:p>
          <a:pPr rtl="1"/>
          <a:endParaRPr lang="ar-EG"/>
        </a:p>
      </dgm:t>
    </dgm:pt>
    <dgm:pt modelId="{EAFF0665-3358-4310-A6FA-7EB408D4AD10}" type="pres">
      <dgm:prSet presAssocID="{86F99762-F52A-47CD-958A-FC167C4D6B93}" presName="text3" presStyleLbl="fgAcc3" presStyleIdx="0" presStyleCnt="3" custScaleX="116354" custScaleY="130967" custLinFactNeighborX="-8541" custLinFactNeighborY="163">
        <dgm:presLayoutVars>
          <dgm:chPref val="3"/>
        </dgm:presLayoutVars>
      </dgm:prSet>
      <dgm:spPr/>
      <dgm:t>
        <a:bodyPr/>
        <a:lstStyle/>
        <a:p>
          <a:pPr rtl="1"/>
          <a:endParaRPr lang="ar-EG"/>
        </a:p>
      </dgm:t>
    </dgm:pt>
    <dgm:pt modelId="{C2F6045B-5596-4B24-BBDB-B754CF8721D4}" type="pres">
      <dgm:prSet presAssocID="{86F99762-F52A-47CD-958A-FC167C4D6B93}" presName="hierChild4" presStyleCnt="0"/>
      <dgm:spPr/>
    </dgm:pt>
    <dgm:pt modelId="{E098A7EF-40C9-442D-9ED1-2C50409F41B5}" type="pres">
      <dgm:prSet presAssocID="{7FDDE011-E0EE-4CA7-A4CC-183FE50B6B19}" presName="Name23" presStyleLbl="parChTrans1D4" presStyleIdx="0" presStyleCnt="3"/>
      <dgm:spPr/>
      <dgm:t>
        <a:bodyPr/>
        <a:lstStyle/>
        <a:p>
          <a:pPr rtl="1"/>
          <a:endParaRPr lang="ar-EG"/>
        </a:p>
      </dgm:t>
    </dgm:pt>
    <dgm:pt modelId="{8B62F728-AD77-46E9-854D-E28AB2462F9C}" type="pres">
      <dgm:prSet presAssocID="{70F5A916-FCF3-4A59-B18F-55719F09ACE0}" presName="hierRoot4" presStyleCnt="0"/>
      <dgm:spPr/>
    </dgm:pt>
    <dgm:pt modelId="{B3507F3A-CD6F-44BB-9D73-9605C1B8F811}" type="pres">
      <dgm:prSet presAssocID="{70F5A916-FCF3-4A59-B18F-55719F09ACE0}" presName="composite4" presStyleCnt="0"/>
      <dgm:spPr/>
    </dgm:pt>
    <dgm:pt modelId="{5813F937-4354-44F7-A9B0-DF20F7D5F196}" type="pres">
      <dgm:prSet presAssocID="{70F5A916-FCF3-4A59-B18F-55719F09ACE0}" presName="background4" presStyleLbl="node4" presStyleIdx="0" presStyleCnt="3"/>
      <dgm:spPr>
        <a:solidFill>
          <a:srgbClr val="00AEEF"/>
        </a:solidFill>
      </dgm:spPr>
      <dgm:t>
        <a:bodyPr/>
        <a:lstStyle/>
        <a:p>
          <a:pPr rtl="1"/>
          <a:endParaRPr lang="ar-EG"/>
        </a:p>
      </dgm:t>
    </dgm:pt>
    <dgm:pt modelId="{FDDD2374-973E-488B-88F1-A65A4A467C78}" type="pres">
      <dgm:prSet presAssocID="{70F5A916-FCF3-4A59-B18F-55719F09ACE0}" presName="text4" presStyleLbl="fgAcc4" presStyleIdx="0" presStyleCnt="3" custLinFactNeighborX="-9753" custLinFactNeighborY="-7679">
        <dgm:presLayoutVars>
          <dgm:chPref val="3"/>
        </dgm:presLayoutVars>
      </dgm:prSet>
      <dgm:spPr/>
      <dgm:t>
        <a:bodyPr/>
        <a:lstStyle/>
        <a:p>
          <a:pPr rtl="1"/>
          <a:endParaRPr lang="ar-EG"/>
        </a:p>
      </dgm:t>
    </dgm:pt>
    <dgm:pt modelId="{402F02EC-3611-4519-8D59-75A6E403F434}" type="pres">
      <dgm:prSet presAssocID="{70F5A916-FCF3-4A59-B18F-55719F09ACE0}" presName="hierChild5" presStyleCnt="0"/>
      <dgm:spPr/>
    </dgm:pt>
    <dgm:pt modelId="{AC0FAA81-7E3A-480C-B718-0AF73E08E1B3}" type="pres">
      <dgm:prSet presAssocID="{ACE4309B-6F85-4CE2-8805-21E6047195A5}" presName="Name17" presStyleLbl="parChTrans1D3" presStyleIdx="1" presStyleCnt="3"/>
      <dgm:spPr/>
      <dgm:t>
        <a:bodyPr/>
        <a:lstStyle/>
        <a:p>
          <a:pPr rtl="1"/>
          <a:endParaRPr lang="ar-EG"/>
        </a:p>
      </dgm:t>
    </dgm:pt>
    <dgm:pt modelId="{B5837E5B-452C-4BA3-8EDB-C43D951F1268}" type="pres">
      <dgm:prSet presAssocID="{0A8D0B0E-8EF7-415C-B984-ACEBDDC99E82}" presName="hierRoot3" presStyleCnt="0"/>
      <dgm:spPr/>
    </dgm:pt>
    <dgm:pt modelId="{0EB27002-5CBD-469D-B0D7-BD65C355BCD4}" type="pres">
      <dgm:prSet presAssocID="{0A8D0B0E-8EF7-415C-B984-ACEBDDC99E82}" presName="composite3" presStyleCnt="0"/>
      <dgm:spPr/>
    </dgm:pt>
    <dgm:pt modelId="{A4774A55-C26E-4778-8348-32397C5CA5DF}" type="pres">
      <dgm:prSet presAssocID="{0A8D0B0E-8EF7-415C-B984-ACEBDDC99E82}" presName="background3" presStyleLbl="node3" presStyleIdx="1" presStyleCnt="3"/>
      <dgm:spPr>
        <a:solidFill>
          <a:srgbClr val="00AEEF"/>
        </a:solidFill>
      </dgm:spPr>
      <dgm:t>
        <a:bodyPr/>
        <a:lstStyle/>
        <a:p>
          <a:pPr rtl="1"/>
          <a:endParaRPr lang="ar-EG"/>
        </a:p>
      </dgm:t>
    </dgm:pt>
    <dgm:pt modelId="{F4CF0EAE-9B31-46D3-915F-537671E3F63B}" type="pres">
      <dgm:prSet presAssocID="{0A8D0B0E-8EF7-415C-B984-ACEBDDC99E82}" presName="text3" presStyleLbl="fgAcc3" presStyleIdx="1" presStyleCnt="3" custScaleX="140269" custScaleY="91218" custLinFactNeighborY="5868">
        <dgm:presLayoutVars>
          <dgm:chPref val="3"/>
        </dgm:presLayoutVars>
      </dgm:prSet>
      <dgm:spPr/>
      <dgm:t>
        <a:bodyPr/>
        <a:lstStyle/>
        <a:p>
          <a:pPr rtl="1"/>
          <a:endParaRPr lang="ar-EG"/>
        </a:p>
      </dgm:t>
    </dgm:pt>
    <dgm:pt modelId="{FFAFCE73-76CD-43D2-80F3-29C0F51EE222}" type="pres">
      <dgm:prSet presAssocID="{0A8D0B0E-8EF7-415C-B984-ACEBDDC99E82}" presName="hierChild4" presStyleCnt="0"/>
      <dgm:spPr/>
    </dgm:pt>
    <dgm:pt modelId="{DD494C84-B56C-465A-AED9-30100D0E325A}" type="pres">
      <dgm:prSet presAssocID="{0DE8D4D2-6AAE-4928-8727-C84F55BE81C0}" presName="Name23" presStyleLbl="parChTrans1D4" presStyleIdx="1" presStyleCnt="3"/>
      <dgm:spPr/>
      <dgm:t>
        <a:bodyPr/>
        <a:lstStyle/>
        <a:p>
          <a:pPr rtl="1"/>
          <a:endParaRPr lang="ar-EG"/>
        </a:p>
      </dgm:t>
    </dgm:pt>
    <dgm:pt modelId="{937C566F-F690-4389-B36E-CFA69AE7DE41}" type="pres">
      <dgm:prSet presAssocID="{2DFDDCB4-8E27-41A9-A355-0D508442F0BB}" presName="hierRoot4" presStyleCnt="0"/>
      <dgm:spPr/>
    </dgm:pt>
    <dgm:pt modelId="{ECBA9664-3002-4C98-80F1-8F71CB85F626}" type="pres">
      <dgm:prSet presAssocID="{2DFDDCB4-8E27-41A9-A355-0D508442F0BB}" presName="composite4" presStyleCnt="0"/>
      <dgm:spPr/>
    </dgm:pt>
    <dgm:pt modelId="{4F982517-4055-461D-8A28-B78A1F5F6EBE}" type="pres">
      <dgm:prSet presAssocID="{2DFDDCB4-8E27-41A9-A355-0D508442F0BB}" presName="background4" presStyleLbl="node4" presStyleIdx="1" presStyleCnt="3"/>
      <dgm:spPr>
        <a:solidFill>
          <a:srgbClr val="00AEEF"/>
        </a:solidFill>
        <a:ln>
          <a:solidFill>
            <a:srgbClr val="00AEEF"/>
          </a:solidFill>
        </a:ln>
      </dgm:spPr>
      <dgm:t>
        <a:bodyPr/>
        <a:lstStyle/>
        <a:p>
          <a:pPr rtl="1"/>
          <a:endParaRPr lang="ar-EG"/>
        </a:p>
      </dgm:t>
    </dgm:pt>
    <dgm:pt modelId="{62DC114C-775B-4F43-A646-AA712B49000A}" type="pres">
      <dgm:prSet presAssocID="{2DFDDCB4-8E27-41A9-A355-0D508442F0BB}" presName="text4" presStyleLbl="fgAcc4" presStyleIdx="1" presStyleCnt="3">
        <dgm:presLayoutVars>
          <dgm:chPref val="3"/>
        </dgm:presLayoutVars>
      </dgm:prSet>
      <dgm:spPr/>
      <dgm:t>
        <a:bodyPr/>
        <a:lstStyle/>
        <a:p>
          <a:pPr rtl="1"/>
          <a:endParaRPr lang="ar-EG"/>
        </a:p>
      </dgm:t>
    </dgm:pt>
    <dgm:pt modelId="{A3B40488-7888-4F2D-872A-6759C582161F}" type="pres">
      <dgm:prSet presAssocID="{2DFDDCB4-8E27-41A9-A355-0D508442F0BB}" presName="hierChild5" presStyleCnt="0"/>
      <dgm:spPr/>
    </dgm:pt>
    <dgm:pt modelId="{6D1A6030-AC04-430F-9A3F-C50E1BB83C0E}" type="pres">
      <dgm:prSet presAssocID="{B17DB532-7ECA-4486-A670-620D3CA1F01C}" presName="Name17" presStyleLbl="parChTrans1D3" presStyleIdx="2" presStyleCnt="3"/>
      <dgm:spPr/>
      <dgm:t>
        <a:bodyPr/>
        <a:lstStyle/>
        <a:p>
          <a:pPr rtl="1"/>
          <a:endParaRPr lang="ar-EG"/>
        </a:p>
      </dgm:t>
    </dgm:pt>
    <dgm:pt modelId="{F45FDC0B-AA7A-4569-9F2A-0A6635162681}" type="pres">
      <dgm:prSet presAssocID="{FA7B1C68-D53B-4455-8A72-17696D35DADB}" presName="hierRoot3" presStyleCnt="0"/>
      <dgm:spPr/>
    </dgm:pt>
    <dgm:pt modelId="{DD8AE6D0-68EC-4506-8298-7AA1CC441AFB}" type="pres">
      <dgm:prSet presAssocID="{FA7B1C68-D53B-4455-8A72-17696D35DADB}" presName="composite3" presStyleCnt="0"/>
      <dgm:spPr/>
    </dgm:pt>
    <dgm:pt modelId="{669B8438-124B-4C35-9F9F-7153798AE812}" type="pres">
      <dgm:prSet presAssocID="{FA7B1C68-D53B-4455-8A72-17696D35DADB}" presName="background3" presStyleLbl="node3" presStyleIdx="2" presStyleCnt="3"/>
      <dgm:spPr>
        <a:solidFill>
          <a:srgbClr val="00AEEF"/>
        </a:solidFill>
      </dgm:spPr>
      <dgm:t>
        <a:bodyPr/>
        <a:lstStyle/>
        <a:p>
          <a:pPr rtl="1"/>
          <a:endParaRPr lang="ar-EG"/>
        </a:p>
      </dgm:t>
    </dgm:pt>
    <dgm:pt modelId="{D825F682-D0D2-49FB-870B-28A6BA3A6E45}" type="pres">
      <dgm:prSet presAssocID="{FA7B1C68-D53B-4455-8A72-17696D35DADB}" presName="text3" presStyleLbl="fgAcc3" presStyleIdx="2" presStyleCnt="3" custScaleX="159631" custScaleY="80052" custLinFactNeighborX="-1510" custLinFactNeighborY="192">
        <dgm:presLayoutVars>
          <dgm:chPref val="3"/>
        </dgm:presLayoutVars>
      </dgm:prSet>
      <dgm:spPr/>
      <dgm:t>
        <a:bodyPr/>
        <a:lstStyle/>
        <a:p>
          <a:pPr rtl="1"/>
          <a:endParaRPr lang="ar-EG"/>
        </a:p>
      </dgm:t>
    </dgm:pt>
    <dgm:pt modelId="{02607DA7-A50A-4F56-A3D4-FC2E98FC59BF}" type="pres">
      <dgm:prSet presAssocID="{FA7B1C68-D53B-4455-8A72-17696D35DADB}" presName="hierChild4" presStyleCnt="0"/>
      <dgm:spPr/>
    </dgm:pt>
    <dgm:pt modelId="{AA9EDBEB-CE9B-44F1-ADEF-7F1B8A03029A}" type="pres">
      <dgm:prSet presAssocID="{ECAB7EE0-A565-462B-A66C-5EE7E5F7D319}" presName="Name23" presStyleLbl="parChTrans1D4" presStyleIdx="2" presStyleCnt="3"/>
      <dgm:spPr/>
      <dgm:t>
        <a:bodyPr/>
        <a:lstStyle/>
        <a:p>
          <a:pPr rtl="1"/>
          <a:endParaRPr lang="ar-EG"/>
        </a:p>
      </dgm:t>
    </dgm:pt>
    <dgm:pt modelId="{8AA72ECA-1614-462B-9EF0-4135E5B70C8E}" type="pres">
      <dgm:prSet presAssocID="{9D8B7B0E-419F-4947-BA8F-4514639B2184}" presName="hierRoot4" presStyleCnt="0"/>
      <dgm:spPr/>
    </dgm:pt>
    <dgm:pt modelId="{A9E987ED-DB5F-424F-B454-75253DA20369}" type="pres">
      <dgm:prSet presAssocID="{9D8B7B0E-419F-4947-BA8F-4514639B2184}" presName="composite4" presStyleCnt="0"/>
      <dgm:spPr/>
    </dgm:pt>
    <dgm:pt modelId="{F6033387-A424-4182-A2F0-2A10B83E684F}" type="pres">
      <dgm:prSet presAssocID="{9D8B7B0E-419F-4947-BA8F-4514639B2184}" presName="background4" presStyleLbl="node4" presStyleIdx="2" presStyleCnt="3"/>
      <dgm:spPr>
        <a:solidFill>
          <a:srgbClr val="00AEEF"/>
        </a:solidFill>
      </dgm:spPr>
      <dgm:t>
        <a:bodyPr/>
        <a:lstStyle/>
        <a:p>
          <a:pPr rtl="1"/>
          <a:endParaRPr lang="ar-EG"/>
        </a:p>
      </dgm:t>
    </dgm:pt>
    <dgm:pt modelId="{F6EAE1B4-0BB9-42C3-A0BB-49D86A5116E5}" type="pres">
      <dgm:prSet presAssocID="{9D8B7B0E-419F-4947-BA8F-4514639B2184}" presName="text4" presStyleLbl="fgAcc4" presStyleIdx="2" presStyleCnt="3" custScaleX="119976" custScaleY="122043">
        <dgm:presLayoutVars>
          <dgm:chPref val="3"/>
        </dgm:presLayoutVars>
      </dgm:prSet>
      <dgm:spPr/>
      <dgm:t>
        <a:bodyPr/>
        <a:lstStyle/>
        <a:p>
          <a:pPr rtl="1"/>
          <a:endParaRPr lang="ar-EG"/>
        </a:p>
      </dgm:t>
    </dgm:pt>
    <dgm:pt modelId="{F594CC3E-FA11-46E8-8AC7-0B7744F13AD9}" type="pres">
      <dgm:prSet presAssocID="{9D8B7B0E-419F-4947-BA8F-4514639B2184}" presName="hierChild5" presStyleCnt="0"/>
      <dgm:spPr/>
    </dgm:pt>
    <dgm:pt modelId="{AD753D66-8375-4B94-90DE-3EA8669BD9CF}" type="pres">
      <dgm:prSet presAssocID="{3FA6E0D5-4D5C-4461-9948-6370CBB1293D}" presName="Name10" presStyleLbl="parChTrans1D2" presStyleIdx="1" presStyleCnt="2"/>
      <dgm:spPr/>
      <dgm:t>
        <a:bodyPr/>
        <a:lstStyle/>
        <a:p>
          <a:pPr rtl="1"/>
          <a:endParaRPr lang="ar-EG"/>
        </a:p>
      </dgm:t>
    </dgm:pt>
    <dgm:pt modelId="{EED91550-B7E2-4BF5-A89F-8F880146E1E5}" type="pres">
      <dgm:prSet presAssocID="{0789FB43-5B3A-454E-A605-349DB2D6B0B0}" presName="hierRoot2" presStyleCnt="0"/>
      <dgm:spPr/>
    </dgm:pt>
    <dgm:pt modelId="{29B89237-5E83-4EB2-A328-BCFA004F0CA2}" type="pres">
      <dgm:prSet presAssocID="{0789FB43-5B3A-454E-A605-349DB2D6B0B0}" presName="composite2" presStyleCnt="0"/>
      <dgm:spPr/>
    </dgm:pt>
    <dgm:pt modelId="{33E500D2-4D4E-48F0-89FB-78F643CAB0B8}" type="pres">
      <dgm:prSet presAssocID="{0789FB43-5B3A-454E-A605-349DB2D6B0B0}" presName="background2" presStyleLbl="node2" presStyleIdx="1" presStyleCnt="2"/>
      <dgm:spPr>
        <a:solidFill>
          <a:srgbClr val="00AEEF"/>
        </a:solidFill>
      </dgm:spPr>
      <dgm:t>
        <a:bodyPr/>
        <a:lstStyle/>
        <a:p>
          <a:pPr rtl="1"/>
          <a:endParaRPr lang="ar-EG"/>
        </a:p>
      </dgm:t>
    </dgm:pt>
    <dgm:pt modelId="{BB167864-42AB-4F1A-9FEA-30BD9CCA22C8}" type="pres">
      <dgm:prSet presAssocID="{0789FB43-5B3A-454E-A605-349DB2D6B0B0}" presName="text2" presStyleLbl="fgAcc2" presStyleIdx="1" presStyleCnt="2" custScaleX="189614" custScaleY="117600" custLinFactNeighborX="38819" custLinFactNeighborY="-2082">
        <dgm:presLayoutVars>
          <dgm:chPref val="3"/>
        </dgm:presLayoutVars>
      </dgm:prSet>
      <dgm:spPr/>
      <dgm:t>
        <a:bodyPr/>
        <a:lstStyle/>
        <a:p>
          <a:pPr rtl="1"/>
          <a:endParaRPr lang="ar-EG"/>
        </a:p>
      </dgm:t>
    </dgm:pt>
    <dgm:pt modelId="{68EA7AF8-58C2-4850-8D48-D7313783DAC5}" type="pres">
      <dgm:prSet presAssocID="{0789FB43-5B3A-454E-A605-349DB2D6B0B0}" presName="hierChild3" presStyleCnt="0"/>
      <dgm:spPr/>
    </dgm:pt>
  </dgm:ptLst>
  <dgm:cxnLst>
    <dgm:cxn modelId="{DE780888-C04B-4A7A-82EF-2027685AF144}" type="presOf" srcId="{ECAB7EE0-A565-462B-A66C-5EE7E5F7D319}" destId="{AA9EDBEB-CE9B-44F1-ADEF-7F1B8A03029A}" srcOrd="0" destOrd="0" presId="urn:microsoft.com/office/officeart/2005/8/layout/hierarchy1"/>
    <dgm:cxn modelId="{768235A2-F00A-45BB-BA3A-534144E2D25D}" type="presOf" srcId="{0DE8D4D2-6AAE-4928-8727-C84F55BE81C0}" destId="{DD494C84-B56C-465A-AED9-30100D0E325A}" srcOrd="0" destOrd="0" presId="urn:microsoft.com/office/officeart/2005/8/layout/hierarchy1"/>
    <dgm:cxn modelId="{1793C5C2-B7B4-4EC9-A5DD-83C012D5D785}" type="presOf" srcId="{3FA6E0D5-4D5C-4461-9948-6370CBB1293D}" destId="{AD753D66-8375-4B94-90DE-3EA8669BD9CF}" srcOrd="0" destOrd="0" presId="urn:microsoft.com/office/officeart/2005/8/layout/hierarchy1"/>
    <dgm:cxn modelId="{F7051419-153E-4140-AFCB-DA505E4638B1}" type="presOf" srcId="{C58A66EB-7DDA-4D2C-B3A6-3F26E3E99EF3}" destId="{22F2E64E-939F-4FE6-845A-D477C95AB031}" srcOrd="0" destOrd="0" presId="urn:microsoft.com/office/officeart/2005/8/layout/hierarchy1"/>
    <dgm:cxn modelId="{1535B832-4977-480D-9F1C-DE05DF438D84}" type="presOf" srcId="{0789FB43-5B3A-454E-A605-349DB2D6B0B0}" destId="{BB167864-42AB-4F1A-9FEA-30BD9CCA22C8}" srcOrd="0" destOrd="0" presId="urn:microsoft.com/office/officeart/2005/8/layout/hierarchy1"/>
    <dgm:cxn modelId="{F144EEAA-F475-40B2-B5FA-416AB0B6666D}" srcId="{FA7B1C68-D53B-4455-8A72-17696D35DADB}" destId="{9D8B7B0E-419F-4947-BA8F-4514639B2184}" srcOrd="0" destOrd="0" parTransId="{ECAB7EE0-A565-462B-A66C-5EE7E5F7D319}" sibTransId="{96C0771D-BC0C-472E-B163-25662ED507C4}"/>
    <dgm:cxn modelId="{05EE8A8B-7E9A-40FA-9450-8AC8CD453A16}" srcId="{553B6D9B-86E3-45B1-88B1-0676D6A10AB6}" destId="{FA7B1C68-D53B-4455-8A72-17696D35DADB}" srcOrd="2" destOrd="0" parTransId="{B17DB532-7ECA-4486-A670-620D3CA1F01C}" sibTransId="{DE0594D3-918B-42A2-BF02-6CA065A80818}"/>
    <dgm:cxn modelId="{0C3F816F-15A5-4658-9AF8-B63B075FD746}" srcId="{86F99762-F52A-47CD-958A-FC167C4D6B93}" destId="{70F5A916-FCF3-4A59-B18F-55719F09ACE0}" srcOrd="0" destOrd="0" parTransId="{7FDDE011-E0EE-4CA7-A4CC-183FE50B6B19}" sibTransId="{0B32A5D5-19A8-406A-B519-2E6F1822EBE7}"/>
    <dgm:cxn modelId="{40C9F574-C3B9-42D1-930C-AD71474721DF}" srcId="{AD8C7ADE-18FB-4563-93CE-29B782FF73B9}" destId="{553B6D9B-86E3-45B1-88B1-0676D6A10AB6}" srcOrd="0" destOrd="0" parTransId="{EE05A057-D86A-4634-9F6D-3ED43322408B}" sibTransId="{4CF89D6B-674C-4735-819D-A7909D7237D7}"/>
    <dgm:cxn modelId="{846B183C-3239-4C21-8543-D0D5A8B6DB2E}" type="presOf" srcId="{86F99762-F52A-47CD-958A-FC167C4D6B93}" destId="{EAFF0665-3358-4310-A6FA-7EB408D4AD10}" srcOrd="0" destOrd="0" presId="urn:microsoft.com/office/officeart/2005/8/layout/hierarchy1"/>
    <dgm:cxn modelId="{78DC9758-101F-4EE0-8F6A-01E1315E1493}" type="presOf" srcId="{9D8B7B0E-419F-4947-BA8F-4514639B2184}" destId="{F6EAE1B4-0BB9-42C3-A0BB-49D86A5116E5}" srcOrd="0" destOrd="0" presId="urn:microsoft.com/office/officeart/2005/8/layout/hierarchy1"/>
    <dgm:cxn modelId="{80B552A8-495E-47D1-A282-B46ABAB52743}" type="presOf" srcId="{ACE4309B-6F85-4CE2-8805-21E6047195A5}" destId="{AC0FAA81-7E3A-480C-B718-0AF73E08E1B3}" srcOrd="0" destOrd="0" presId="urn:microsoft.com/office/officeart/2005/8/layout/hierarchy1"/>
    <dgm:cxn modelId="{C68FC50E-89CA-4CCF-A9E9-029C71AAB839}" srcId="{0A8D0B0E-8EF7-415C-B984-ACEBDDC99E82}" destId="{2DFDDCB4-8E27-41A9-A355-0D508442F0BB}" srcOrd="0" destOrd="0" parTransId="{0DE8D4D2-6AAE-4928-8727-C84F55BE81C0}" sibTransId="{3CA95B18-3559-47DC-A204-12258EE01ECD}"/>
    <dgm:cxn modelId="{3061DAD2-CA79-4AA8-8BC8-7FDF105D4D2F}" type="presOf" srcId="{0A8D0B0E-8EF7-415C-B984-ACEBDDC99E82}" destId="{F4CF0EAE-9B31-46D3-915F-537671E3F63B}" srcOrd="0" destOrd="0" presId="urn:microsoft.com/office/officeart/2005/8/layout/hierarchy1"/>
    <dgm:cxn modelId="{7872621C-DB3E-4812-9E1D-32F5EFFE0287}" type="presOf" srcId="{EE05A057-D86A-4634-9F6D-3ED43322408B}" destId="{A684E891-BEBE-4156-B944-A1196811939A}" srcOrd="0" destOrd="0" presId="urn:microsoft.com/office/officeart/2005/8/layout/hierarchy1"/>
    <dgm:cxn modelId="{2325CE8D-E98A-4799-981B-D5495E403A2D}" type="presOf" srcId="{2DFDDCB4-8E27-41A9-A355-0D508442F0BB}" destId="{62DC114C-775B-4F43-A646-AA712B49000A}" srcOrd="0" destOrd="0" presId="urn:microsoft.com/office/officeart/2005/8/layout/hierarchy1"/>
    <dgm:cxn modelId="{3BDCB37C-4C34-484A-875C-BA94A6C4C6DB}" type="presOf" srcId="{70F5A916-FCF3-4A59-B18F-55719F09ACE0}" destId="{FDDD2374-973E-488B-88F1-A65A4A467C78}" srcOrd="0" destOrd="0" presId="urn:microsoft.com/office/officeart/2005/8/layout/hierarchy1"/>
    <dgm:cxn modelId="{18D44040-BEC7-483E-AACF-E919556700F0}" srcId="{AD8C7ADE-18FB-4563-93CE-29B782FF73B9}" destId="{0789FB43-5B3A-454E-A605-349DB2D6B0B0}" srcOrd="1" destOrd="0" parTransId="{3FA6E0D5-4D5C-4461-9948-6370CBB1293D}" sibTransId="{BCF8DAEA-0DDC-4A4D-93AA-1814496C0A46}"/>
    <dgm:cxn modelId="{9E338047-1F2D-48D2-B3EF-69AD44F09AC1}" type="presOf" srcId="{7FDDE011-E0EE-4CA7-A4CC-183FE50B6B19}" destId="{E098A7EF-40C9-442D-9ED1-2C50409F41B5}" srcOrd="0" destOrd="0" presId="urn:microsoft.com/office/officeart/2005/8/layout/hierarchy1"/>
    <dgm:cxn modelId="{F80B5354-3F4B-44F5-AF5D-DF5F1F285B57}" type="presOf" srcId="{AD8C7ADE-18FB-4563-93CE-29B782FF73B9}" destId="{B987BA6E-B001-401E-8A26-37452700DB99}" srcOrd="0" destOrd="0" presId="urn:microsoft.com/office/officeart/2005/8/layout/hierarchy1"/>
    <dgm:cxn modelId="{BD581212-AC4A-426D-AC0F-87C51FFD60F1}" srcId="{553B6D9B-86E3-45B1-88B1-0676D6A10AB6}" destId="{86F99762-F52A-47CD-958A-FC167C4D6B93}" srcOrd="0" destOrd="0" parTransId="{2C272A4A-0023-4E1D-8AA9-5A05B113521B}" sibTransId="{EFD28C67-52B9-4D3A-BD43-906FB1FC75DC}"/>
    <dgm:cxn modelId="{3B68673A-9915-4611-9E62-D44C610B1964}" type="presOf" srcId="{FA7B1C68-D53B-4455-8A72-17696D35DADB}" destId="{D825F682-D0D2-49FB-870B-28A6BA3A6E45}" srcOrd="0" destOrd="0" presId="urn:microsoft.com/office/officeart/2005/8/layout/hierarchy1"/>
    <dgm:cxn modelId="{96776542-6890-48B4-8E46-D77CA8C9EAC9}" type="presOf" srcId="{2C272A4A-0023-4E1D-8AA9-5A05B113521B}" destId="{16123BAC-6F5A-4112-AD76-B31664DEE0C9}" srcOrd="0" destOrd="0" presId="urn:microsoft.com/office/officeart/2005/8/layout/hierarchy1"/>
    <dgm:cxn modelId="{C4B78860-14C1-4FB7-9B4F-3521D7E8F64B}" srcId="{553B6D9B-86E3-45B1-88B1-0676D6A10AB6}" destId="{0A8D0B0E-8EF7-415C-B984-ACEBDDC99E82}" srcOrd="1" destOrd="0" parTransId="{ACE4309B-6F85-4CE2-8805-21E6047195A5}" sibTransId="{F48C9D7A-B60B-4C87-B0E0-07ADEF9A0297}"/>
    <dgm:cxn modelId="{D3081B47-72F8-4855-B351-2E8575D01154}" type="presOf" srcId="{B17DB532-7ECA-4486-A670-620D3CA1F01C}" destId="{6D1A6030-AC04-430F-9A3F-C50E1BB83C0E}" srcOrd="0" destOrd="0" presId="urn:microsoft.com/office/officeart/2005/8/layout/hierarchy1"/>
    <dgm:cxn modelId="{69AF9440-7A3B-46FC-9F53-593EC28729A8}" srcId="{C58A66EB-7DDA-4D2C-B3A6-3F26E3E99EF3}" destId="{AD8C7ADE-18FB-4563-93CE-29B782FF73B9}" srcOrd="0" destOrd="0" parTransId="{11C89ADA-1037-464B-8215-DADD61AEA366}" sibTransId="{876ADEF9-99CC-4687-8AF3-AA5CF5B0280E}"/>
    <dgm:cxn modelId="{2EA2828B-7B7D-4AC8-A279-4D84DDAFE28C}" type="presOf" srcId="{553B6D9B-86E3-45B1-88B1-0676D6A10AB6}" destId="{0BA2BD6D-D44B-40D7-A8DA-AA3B2E5E2EBC}" srcOrd="0" destOrd="0" presId="urn:microsoft.com/office/officeart/2005/8/layout/hierarchy1"/>
    <dgm:cxn modelId="{C3B9B3A2-1769-4136-B76E-F8F1206E340B}" type="presParOf" srcId="{22F2E64E-939F-4FE6-845A-D477C95AB031}" destId="{68CB5F8E-64A6-48AE-99FC-09C23CD6FD34}" srcOrd="0" destOrd="0" presId="urn:microsoft.com/office/officeart/2005/8/layout/hierarchy1"/>
    <dgm:cxn modelId="{13C4CA75-D050-4700-ABFF-5C16825491FC}" type="presParOf" srcId="{68CB5F8E-64A6-48AE-99FC-09C23CD6FD34}" destId="{9C44F5CF-77D6-4B56-A130-8CFEB94DF968}" srcOrd="0" destOrd="0" presId="urn:microsoft.com/office/officeart/2005/8/layout/hierarchy1"/>
    <dgm:cxn modelId="{964CAA0C-C351-487C-991D-C06C7B06FB0C}" type="presParOf" srcId="{9C44F5CF-77D6-4B56-A130-8CFEB94DF968}" destId="{F5612FE9-0271-4882-9F15-E0E6150D7189}" srcOrd="0" destOrd="0" presId="urn:microsoft.com/office/officeart/2005/8/layout/hierarchy1"/>
    <dgm:cxn modelId="{9CA2C793-6D66-4183-A4BB-C66A63CCDFD1}" type="presParOf" srcId="{9C44F5CF-77D6-4B56-A130-8CFEB94DF968}" destId="{B987BA6E-B001-401E-8A26-37452700DB99}" srcOrd="1" destOrd="0" presId="urn:microsoft.com/office/officeart/2005/8/layout/hierarchy1"/>
    <dgm:cxn modelId="{D1ADB9CD-A9F1-40E7-AACC-28DC7CF6E137}" type="presParOf" srcId="{68CB5F8E-64A6-48AE-99FC-09C23CD6FD34}" destId="{49339F21-0D9B-42C4-B948-E44529F54E18}" srcOrd="1" destOrd="0" presId="urn:microsoft.com/office/officeart/2005/8/layout/hierarchy1"/>
    <dgm:cxn modelId="{49DA0B41-42CC-4CC7-9C3A-1FC904D5DD29}" type="presParOf" srcId="{49339F21-0D9B-42C4-B948-E44529F54E18}" destId="{A684E891-BEBE-4156-B944-A1196811939A}" srcOrd="0" destOrd="0" presId="urn:microsoft.com/office/officeart/2005/8/layout/hierarchy1"/>
    <dgm:cxn modelId="{87B0E82D-0E35-4B8C-B323-881C55D25BD2}" type="presParOf" srcId="{49339F21-0D9B-42C4-B948-E44529F54E18}" destId="{CC50B2E4-8384-49B8-8255-AB001BC10117}" srcOrd="1" destOrd="0" presId="urn:microsoft.com/office/officeart/2005/8/layout/hierarchy1"/>
    <dgm:cxn modelId="{A77FD11C-FFB9-4867-8499-75A6CF8A3DD7}" type="presParOf" srcId="{CC50B2E4-8384-49B8-8255-AB001BC10117}" destId="{A671402B-5FEA-410B-A7B3-F8EE6307AFF2}" srcOrd="0" destOrd="0" presId="urn:microsoft.com/office/officeart/2005/8/layout/hierarchy1"/>
    <dgm:cxn modelId="{0C0AA5D0-34C2-4274-9472-4654DBA1F015}" type="presParOf" srcId="{A671402B-5FEA-410B-A7B3-F8EE6307AFF2}" destId="{DDBC58F3-ED9F-4EBD-8B04-DE139D047A27}" srcOrd="0" destOrd="0" presId="urn:microsoft.com/office/officeart/2005/8/layout/hierarchy1"/>
    <dgm:cxn modelId="{70240791-C64B-4706-A390-85C3BDF15168}" type="presParOf" srcId="{A671402B-5FEA-410B-A7B3-F8EE6307AFF2}" destId="{0BA2BD6D-D44B-40D7-A8DA-AA3B2E5E2EBC}" srcOrd="1" destOrd="0" presId="urn:microsoft.com/office/officeart/2005/8/layout/hierarchy1"/>
    <dgm:cxn modelId="{D5554375-BAEF-416E-BC68-BAD66C31CD0C}" type="presParOf" srcId="{CC50B2E4-8384-49B8-8255-AB001BC10117}" destId="{CF116200-B4B0-496F-8099-1CA6C9EB6F18}" srcOrd="1" destOrd="0" presId="urn:microsoft.com/office/officeart/2005/8/layout/hierarchy1"/>
    <dgm:cxn modelId="{55A109E5-E2F1-47FB-B554-F47E989639B8}" type="presParOf" srcId="{CF116200-B4B0-496F-8099-1CA6C9EB6F18}" destId="{16123BAC-6F5A-4112-AD76-B31664DEE0C9}" srcOrd="0" destOrd="0" presId="urn:microsoft.com/office/officeart/2005/8/layout/hierarchy1"/>
    <dgm:cxn modelId="{A02CD078-45DD-41C0-9239-9144AB9A75BB}" type="presParOf" srcId="{CF116200-B4B0-496F-8099-1CA6C9EB6F18}" destId="{23168318-EC53-47EC-9758-E9898F8B7883}" srcOrd="1" destOrd="0" presId="urn:microsoft.com/office/officeart/2005/8/layout/hierarchy1"/>
    <dgm:cxn modelId="{F0F05A92-9B19-4A31-9947-D1EB8EDE8AB0}" type="presParOf" srcId="{23168318-EC53-47EC-9758-E9898F8B7883}" destId="{F03694E3-D95C-4B66-93C9-6CADC9F02F7D}" srcOrd="0" destOrd="0" presId="urn:microsoft.com/office/officeart/2005/8/layout/hierarchy1"/>
    <dgm:cxn modelId="{B4414332-2E2F-48A1-B612-0F67F465B259}" type="presParOf" srcId="{F03694E3-D95C-4B66-93C9-6CADC9F02F7D}" destId="{8B4F6A96-7807-4F9A-9BE3-2EACD09BB368}" srcOrd="0" destOrd="0" presId="urn:microsoft.com/office/officeart/2005/8/layout/hierarchy1"/>
    <dgm:cxn modelId="{33272CA9-476C-4F74-A1C6-1900CFFFFEA0}" type="presParOf" srcId="{F03694E3-D95C-4B66-93C9-6CADC9F02F7D}" destId="{EAFF0665-3358-4310-A6FA-7EB408D4AD10}" srcOrd="1" destOrd="0" presId="urn:microsoft.com/office/officeart/2005/8/layout/hierarchy1"/>
    <dgm:cxn modelId="{E549F047-5B60-47E2-8340-4089B36172C1}" type="presParOf" srcId="{23168318-EC53-47EC-9758-E9898F8B7883}" destId="{C2F6045B-5596-4B24-BBDB-B754CF8721D4}" srcOrd="1" destOrd="0" presId="urn:microsoft.com/office/officeart/2005/8/layout/hierarchy1"/>
    <dgm:cxn modelId="{4DD5D429-1A1D-4277-83DD-47CF24318712}" type="presParOf" srcId="{C2F6045B-5596-4B24-BBDB-B754CF8721D4}" destId="{E098A7EF-40C9-442D-9ED1-2C50409F41B5}" srcOrd="0" destOrd="0" presId="urn:microsoft.com/office/officeart/2005/8/layout/hierarchy1"/>
    <dgm:cxn modelId="{65DB95B1-EB5E-4041-BEF5-B168B052A561}" type="presParOf" srcId="{C2F6045B-5596-4B24-BBDB-B754CF8721D4}" destId="{8B62F728-AD77-46E9-854D-E28AB2462F9C}" srcOrd="1" destOrd="0" presId="urn:microsoft.com/office/officeart/2005/8/layout/hierarchy1"/>
    <dgm:cxn modelId="{3B356DF6-9CBA-4470-B0F6-117E4C131EA5}" type="presParOf" srcId="{8B62F728-AD77-46E9-854D-E28AB2462F9C}" destId="{B3507F3A-CD6F-44BB-9D73-9605C1B8F811}" srcOrd="0" destOrd="0" presId="urn:microsoft.com/office/officeart/2005/8/layout/hierarchy1"/>
    <dgm:cxn modelId="{4D19C685-2780-4807-BED6-C43E35F04F28}" type="presParOf" srcId="{B3507F3A-CD6F-44BB-9D73-9605C1B8F811}" destId="{5813F937-4354-44F7-A9B0-DF20F7D5F196}" srcOrd="0" destOrd="0" presId="urn:microsoft.com/office/officeart/2005/8/layout/hierarchy1"/>
    <dgm:cxn modelId="{123DE6DF-298E-4EDD-B15F-AD76A082A7B1}" type="presParOf" srcId="{B3507F3A-CD6F-44BB-9D73-9605C1B8F811}" destId="{FDDD2374-973E-488B-88F1-A65A4A467C78}" srcOrd="1" destOrd="0" presId="urn:microsoft.com/office/officeart/2005/8/layout/hierarchy1"/>
    <dgm:cxn modelId="{0AB66F9B-F799-4A60-901D-F98F96223975}" type="presParOf" srcId="{8B62F728-AD77-46E9-854D-E28AB2462F9C}" destId="{402F02EC-3611-4519-8D59-75A6E403F434}" srcOrd="1" destOrd="0" presId="urn:microsoft.com/office/officeart/2005/8/layout/hierarchy1"/>
    <dgm:cxn modelId="{08123F13-52FF-4F05-BF7B-CC3051D9C79C}" type="presParOf" srcId="{CF116200-B4B0-496F-8099-1CA6C9EB6F18}" destId="{AC0FAA81-7E3A-480C-B718-0AF73E08E1B3}" srcOrd="2" destOrd="0" presId="urn:microsoft.com/office/officeart/2005/8/layout/hierarchy1"/>
    <dgm:cxn modelId="{0D178998-1C27-4029-BB7F-1799A0693B47}" type="presParOf" srcId="{CF116200-B4B0-496F-8099-1CA6C9EB6F18}" destId="{B5837E5B-452C-4BA3-8EDB-C43D951F1268}" srcOrd="3" destOrd="0" presId="urn:microsoft.com/office/officeart/2005/8/layout/hierarchy1"/>
    <dgm:cxn modelId="{9BA6A852-A685-4F3B-ACDE-93FFACF26B0F}" type="presParOf" srcId="{B5837E5B-452C-4BA3-8EDB-C43D951F1268}" destId="{0EB27002-5CBD-469D-B0D7-BD65C355BCD4}" srcOrd="0" destOrd="0" presId="urn:microsoft.com/office/officeart/2005/8/layout/hierarchy1"/>
    <dgm:cxn modelId="{CE75C6C0-CBF7-457F-8DCF-CC61012B0F16}" type="presParOf" srcId="{0EB27002-5CBD-469D-B0D7-BD65C355BCD4}" destId="{A4774A55-C26E-4778-8348-32397C5CA5DF}" srcOrd="0" destOrd="0" presId="urn:microsoft.com/office/officeart/2005/8/layout/hierarchy1"/>
    <dgm:cxn modelId="{37922E03-867D-4E5A-8453-7D89649C0D4A}" type="presParOf" srcId="{0EB27002-5CBD-469D-B0D7-BD65C355BCD4}" destId="{F4CF0EAE-9B31-46D3-915F-537671E3F63B}" srcOrd="1" destOrd="0" presId="urn:microsoft.com/office/officeart/2005/8/layout/hierarchy1"/>
    <dgm:cxn modelId="{A9FB79C6-EC4C-4677-853C-73A2636E0FD2}" type="presParOf" srcId="{B5837E5B-452C-4BA3-8EDB-C43D951F1268}" destId="{FFAFCE73-76CD-43D2-80F3-29C0F51EE222}" srcOrd="1" destOrd="0" presId="urn:microsoft.com/office/officeart/2005/8/layout/hierarchy1"/>
    <dgm:cxn modelId="{2CF71133-1299-45A7-9776-480FCB0F9605}" type="presParOf" srcId="{FFAFCE73-76CD-43D2-80F3-29C0F51EE222}" destId="{DD494C84-B56C-465A-AED9-30100D0E325A}" srcOrd="0" destOrd="0" presId="urn:microsoft.com/office/officeart/2005/8/layout/hierarchy1"/>
    <dgm:cxn modelId="{75B2E056-ACFD-4568-B986-48671ADE1418}" type="presParOf" srcId="{FFAFCE73-76CD-43D2-80F3-29C0F51EE222}" destId="{937C566F-F690-4389-B36E-CFA69AE7DE41}" srcOrd="1" destOrd="0" presId="urn:microsoft.com/office/officeart/2005/8/layout/hierarchy1"/>
    <dgm:cxn modelId="{198C34B3-A36A-4483-902F-1B91A6512FDB}" type="presParOf" srcId="{937C566F-F690-4389-B36E-CFA69AE7DE41}" destId="{ECBA9664-3002-4C98-80F1-8F71CB85F626}" srcOrd="0" destOrd="0" presId="urn:microsoft.com/office/officeart/2005/8/layout/hierarchy1"/>
    <dgm:cxn modelId="{71F560F0-024D-4DD0-88FB-ED904B0C89A9}" type="presParOf" srcId="{ECBA9664-3002-4C98-80F1-8F71CB85F626}" destId="{4F982517-4055-461D-8A28-B78A1F5F6EBE}" srcOrd="0" destOrd="0" presId="urn:microsoft.com/office/officeart/2005/8/layout/hierarchy1"/>
    <dgm:cxn modelId="{678D7CE7-A87B-4CE4-B304-A98FF56F76ED}" type="presParOf" srcId="{ECBA9664-3002-4C98-80F1-8F71CB85F626}" destId="{62DC114C-775B-4F43-A646-AA712B49000A}" srcOrd="1" destOrd="0" presId="urn:microsoft.com/office/officeart/2005/8/layout/hierarchy1"/>
    <dgm:cxn modelId="{152E756C-3D42-4321-90C9-5F0DF19BBA98}" type="presParOf" srcId="{937C566F-F690-4389-B36E-CFA69AE7DE41}" destId="{A3B40488-7888-4F2D-872A-6759C582161F}" srcOrd="1" destOrd="0" presId="urn:microsoft.com/office/officeart/2005/8/layout/hierarchy1"/>
    <dgm:cxn modelId="{15B14C9D-7A77-4B2B-A8EB-FAD5B7AFBCBC}" type="presParOf" srcId="{CF116200-B4B0-496F-8099-1CA6C9EB6F18}" destId="{6D1A6030-AC04-430F-9A3F-C50E1BB83C0E}" srcOrd="4" destOrd="0" presId="urn:microsoft.com/office/officeart/2005/8/layout/hierarchy1"/>
    <dgm:cxn modelId="{0148DD35-4227-4A64-BB43-858AC142D152}" type="presParOf" srcId="{CF116200-B4B0-496F-8099-1CA6C9EB6F18}" destId="{F45FDC0B-AA7A-4569-9F2A-0A6635162681}" srcOrd="5" destOrd="0" presId="urn:microsoft.com/office/officeart/2005/8/layout/hierarchy1"/>
    <dgm:cxn modelId="{6B8EA92D-40D8-42A1-9039-D45E83F90C5F}" type="presParOf" srcId="{F45FDC0B-AA7A-4569-9F2A-0A6635162681}" destId="{DD8AE6D0-68EC-4506-8298-7AA1CC441AFB}" srcOrd="0" destOrd="0" presId="urn:microsoft.com/office/officeart/2005/8/layout/hierarchy1"/>
    <dgm:cxn modelId="{B7049D54-9F4E-4285-B298-1148AF7757F2}" type="presParOf" srcId="{DD8AE6D0-68EC-4506-8298-7AA1CC441AFB}" destId="{669B8438-124B-4C35-9F9F-7153798AE812}" srcOrd="0" destOrd="0" presId="urn:microsoft.com/office/officeart/2005/8/layout/hierarchy1"/>
    <dgm:cxn modelId="{B5A43267-B885-4B41-A67A-39453E18918E}" type="presParOf" srcId="{DD8AE6D0-68EC-4506-8298-7AA1CC441AFB}" destId="{D825F682-D0D2-49FB-870B-28A6BA3A6E45}" srcOrd="1" destOrd="0" presId="urn:microsoft.com/office/officeart/2005/8/layout/hierarchy1"/>
    <dgm:cxn modelId="{8125E204-4C0C-4DA2-AF78-FA1DB7276156}" type="presParOf" srcId="{F45FDC0B-AA7A-4569-9F2A-0A6635162681}" destId="{02607DA7-A50A-4F56-A3D4-FC2E98FC59BF}" srcOrd="1" destOrd="0" presId="urn:microsoft.com/office/officeart/2005/8/layout/hierarchy1"/>
    <dgm:cxn modelId="{C5B62A35-756D-4D70-96F8-1F450FC939CC}" type="presParOf" srcId="{02607DA7-A50A-4F56-A3D4-FC2E98FC59BF}" destId="{AA9EDBEB-CE9B-44F1-ADEF-7F1B8A03029A}" srcOrd="0" destOrd="0" presId="urn:microsoft.com/office/officeart/2005/8/layout/hierarchy1"/>
    <dgm:cxn modelId="{4ECD2E74-B50A-48E2-869C-D7234BC441FF}" type="presParOf" srcId="{02607DA7-A50A-4F56-A3D4-FC2E98FC59BF}" destId="{8AA72ECA-1614-462B-9EF0-4135E5B70C8E}" srcOrd="1" destOrd="0" presId="urn:microsoft.com/office/officeart/2005/8/layout/hierarchy1"/>
    <dgm:cxn modelId="{1C739CC3-EBA7-41BB-A0EA-DBB90C1698B8}" type="presParOf" srcId="{8AA72ECA-1614-462B-9EF0-4135E5B70C8E}" destId="{A9E987ED-DB5F-424F-B454-75253DA20369}" srcOrd="0" destOrd="0" presId="urn:microsoft.com/office/officeart/2005/8/layout/hierarchy1"/>
    <dgm:cxn modelId="{F228772F-260F-47C2-A6EB-A992E8F1D36E}" type="presParOf" srcId="{A9E987ED-DB5F-424F-B454-75253DA20369}" destId="{F6033387-A424-4182-A2F0-2A10B83E684F}" srcOrd="0" destOrd="0" presId="urn:microsoft.com/office/officeart/2005/8/layout/hierarchy1"/>
    <dgm:cxn modelId="{EFEF10CC-35D5-4A0C-8936-D65CEDD57C94}" type="presParOf" srcId="{A9E987ED-DB5F-424F-B454-75253DA20369}" destId="{F6EAE1B4-0BB9-42C3-A0BB-49D86A5116E5}" srcOrd="1" destOrd="0" presId="urn:microsoft.com/office/officeart/2005/8/layout/hierarchy1"/>
    <dgm:cxn modelId="{D0BCE44D-D173-4005-9BC9-CB53C154734D}" type="presParOf" srcId="{8AA72ECA-1614-462B-9EF0-4135E5B70C8E}" destId="{F594CC3E-FA11-46E8-8AC7-0B7744F13AD9}" srcOrd="1" destOrd="0" presId="urn:microsoft.com/office/officeart/2005/8/layout/hierarchy1"/>
    <dgm:cxn modelId="{653FB5F3-E18C-4A87-AFF9-5C6FE103A734}" type="presParOf" srcId="{49339F21-0D9B-42C4-B948-E44529F54E18}" destId="{AD753D66-8375-4B94-90DE-3EA8669BD9CF}" srcOrd="2" destOrd="0" presId="urn:microsoft.com/office/officeart/2005/8/layout/hierarchy1"/>
    <dgm:cxn modelId="{D9125B90-055A-46E4-8801-8964E3DCD138}" type="presParOf" srcId="{49339F21-0D9B-42C4-B948-E44529F54E18}" destId="{EED91550-B7E2-4BF5-A89F-8F880146E1E5}" srcOrd="3" destOrd="0" presId="urn:microsoft.com/office/officeart/2005/8/layout/hierarchy1"/>
    <dgm:cxn modelId="{7DA6334B-8701-44D0-9BE5-DC48244EAB0B}" type="presParOf" srcId="{EED91550-B7E2-4BF5-A89F-8F880146E1E5}" destId="{29B89237-5E83-4EB2-A328-BCFA004F0CA2}" srcOrd="0" destOrd="0" presId="urn:microsoft.com/office/officeart/2005/8/layout/hierarchy1"/>
    <dgm:cxn modelId="{3997F1AA-FB94-49A2-8E84-BCD1AA4F98BA}" type="presParOf" srcId="{29B89237-5E83-4EB2-A328-BCFA004F0CA2}" destId="{33E500D2-4D4E-48F0-89FB-78F643CAB0B8}" srcOrd="0" destOrd="0" presId="urn:microsoft.com/office/officeart/2005/8/layout/hierarchy1"/>
    <dgm:cxn modelId="{EAAC3D3A-5493-4B0B-97FC-C1B552B353B4}" type="presParOf" srcId="{29B89237-5E83-4EB2-A328-BCFA004F0CA2}" destId="{BB167864-42AB-4F1A-9FEA-30BD9CCA22C8}" srcOrd="1" destOrd="0" presId="urn:microsoft.com/office/officeart/2005/8/layout/hierarchy1"/>
    <dgm:cxn modelId="{1C5C2267-E830-4008-8AEE-A7EF5E5051B5}" type="presParOf" srcId="{EED91550-B7E2-4BF5-A89F-8F880146E1E5}" destId="{68EA7AF8-58C2-4850-8D48-D7313783DAC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4.tmp"/><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2057"/>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latin typeface="Alexandria" charset="0"/>
                <a:cs typeface="Alexandria" charset="0"/>
              </a:rPr>
              <a:t>DGM 266</a:t>
            </a:r>
            <a:endParaRPr lang="en-US" b="1" dirty="0">
              <a:latin typeface="Alexandria" charset="0"/>
              <a:cs typeface="Alexandria"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337356" cy="830997"/>
          </a:xfrm>
          <a:prstGeom prst="rect">
            <a:avLst/>
          </a:prstGeom>
          <a:noFill/>
        </p:spPr>
        <p:txBody>
          <a:bodyPr wrap="square" rtlCol="0">
            <a:spAutoFit/>
          </a:bodyPr>
          <a:lstStyle/>
          <a:p>
            <a:pPr algn="ctr"/>
            <a:r>
              <a:rPr lang="ar-EG" sz="4800" b="1" smtClean="0">
                <a:solidFill>
                  <a:srgbClr val="00B0F0"/>
                </a:solidFill>
                <a:latin typeface="Alexandria" charset="0"/>
                <a:cs typeface="Alexandria" charset="0"/>
              </a:rPr>
              <a:t>الإعلام والمجتمع</a:t>
            </a:r>
            <a:endParaRPr lang="en-US" sz="4800" b="1" dirty="0">
              <a:solidFill>
                <a:srgbClr val="00B0F0"/>
              </a:solidFill>
              <a:latin typeface="Alexandria" charset="0"/>
              <a:cs typeface="Alexandria" charset="0"/>
            </a:endParaRPr>
          </a:p>
        </p:txBody>
      </p:sp>
      <p:sp>
        <p:nvSpPr>
          <p:cNvPr id="10" name="Rectangle: Rounded Corners 9"/>
          <p:cNvSpPr/>
          <p:nvPr/>
        </p:nvSpPr>
        <p:spPr>
          <a:xfrm>
            <a:off x="6718272" y="387703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solidFill>
                  <a:schemeClr val="tx1"/>
                </a:solidFill>
                <a:latin typeface="Simplified Arabic" panose="02020603050405020304" pitchFamily="18" charset="-78"/>
                <a:cs typeface="Simplified Arabic" panose="02020603050405020304" pitchFamily="18" charset="-78"/>
              </a:rPr>
              <a:t>المحاضرة الثالثة</a:t>
            </a:r>
            <a:endParaRPr lang="en-US" sz="2800" b="1" dirty="0">
              <a:solidFill>
                <a:schemeClr val="tx1"/>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131640" y="6291341"/>
            <a:ext cx="2092946" cy="521970"/>
          </a:xfrm>
          <a:prstGeom prst="rect">
            <a:avLst/>
          </a:prstGeom>
          <a:noFill/>
        </p:spPr>
        <p:txBody>
          <a:bodyPr wrap="square" rtlCol="0">
            <a:spAutoFit/>
          </a:bodyPr>
          <a:lstStyle/>
          <a:p>
            <a:r>
              <a:rPr lang="ar-EG" sz="2800" b="1" smtClean="0">
                <a:solidFill>
                  <a:srgbClr val="00B0F0"/>
                </a:solidFill>
                <a:latin typeface="Alexandria" charset="0"/>
                <a:cs typeface="Alexandria" charset="0"/>
              </a:rPr>
              <a:t>د/ نهلة صلاح</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5081806" cy="584775"/>
          </a:xfrm>
          <a:prstGeom prst="rect">
            <a:avLst/>
          </a:prstGeom>
          <a:noFill/>
        </p:spPr>
        <p:txBody>
          <a:bodyPr wrap="square" rtlCol="0">
            <a:spAutoFit/>
          </a:bodyPr>
          <a:lstStyle/>
          <a:p>
            <a:r>
              <a:rPr lang="ar-EG" sz="3200" smtClean="0">
                <a:solidFill>
                  <a:srgbClr val="00B0F0"/>
                </a:solidFill>
                <a:latin typeface="Alexandria" charset="0"/>
                <a:cs typeface="Alexandria" charset="0"/>
              </a:rPr>
              <a:t>إعداد</a:t>
            </a:r>
            <a:endParaRPr lang="en-US" sz="32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45"/>
          <p:cNvSpPr txBox="1"/>
          <p:nvPr/>
        </p:nvSpPr>
        <p:spPr>
          <a:xfrm>
            <a:off x="7808697" y="4843408"/>
            <a:ext cx="1744736" cy="461665"/>
          </a:xfrm>
          <a:prstGeom prst="rect">
            <a:avLst/>
          </a:prstGeom>
          <a:noFill/>
        </p:spPr>
        <p:txBody>
          <a:bodyPr wrap="square" rtlCol="0">
            <a:spAutoFit/>
          </a:bodyPr>
          <a:lstStyle/>
          <a:p>
            <a:r>
              <a:rPr lang="en-US" sz="2400" b="1" smtClean="0">
                <a:latin typeface="Alexandria" charset="0"/>
                <a:cs typeface="+mj-cs"/>
              </a:rPr>
              <a:t>DGM 226</a:t>
            </a:r>
            <a:endParaRPr lang="en-US" sz="2400" b="1" dirty="0">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9747" y="2473253"/>
            <a:ext cx="7397006" cy="2497094"/>
          </a:xfrm>
          <a:prstGeom prst="rect">
            <a:avLst/>
          </a:prstGeom>
          <a:noFill/>
        </p:spPr>
        <p:txBody>
          <a:bodyPr wrap="square" rtlCol="0">
            <a:spAutoFit/>
          </a:bodyPr>
          <a:lstStyle/>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أولًا: تأثيرات الإعلام الرقمي النفسية على المستخدمين. </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ثانيًا: تأثيرات </a:t>
            </a:r>
            <a:r>
              <a:rPr lang="ar-EG" sz="2800" b="1">
                <a:latin typeface="Simplified Arabic" panose="02020603050405020304" pitchFamily="18" charset="-78"/>
                <a:cs typeface="Simplified Arabic" panose="02020603050405020304" pitchFamily="18" charset="-78"/>
              </a:rPr>
              <a:t>الإعلام الرقمي </a:t>
            </a:r>
            <a:r>
              <a:rPr lang="ar-EG" sz="2800" b="1" smtClean="0">
                <a:latin typeface="Simplified Arabic" panose="02020603050405020304" pitchFamily="18" charset="-78"/>
                <a:cs typeface="Simplified Arabic" panose="02020603050405020304" pitchFamily="18" charset="-78"/>
              </a:rPr>
              <a:t>الأمنية على المستخدمين.</a:t>
            </a:r>
            <a:endParaRPr lang="en-US" sz="28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ثالثًا: تأثيرات </a:t>
            </a:r>
            <a:r>
              <a:rPr lang="ar-EG" sz="2800" b="1">
                <a:latin typeface="Simplified Arabic" panose="02020603050405020304" pitchFamily="18" charset="-78"/>
                <a:cs typeface="Simplified Arabic" panose="02020603050405020304" pitchFamily="18" charset="-78"/>
              </a:rPr>
              <a:t>الإعلام الرقمي العقائدية على </a:t>
            </a:r>
            <a:r>
              <a:rPr lang="ar-EG" sz="2800" b="1" smtClean="0">
                <a:latin typeface="Simplified Arabic" panose="02020603050405020304" pitchFamily="18" charset="-78"/>
                <a:cs typeface="Simplified Arabic" panose="02020603050405020304" pitchFamily="18" charset="-78"/>
              </a:rPr>
              <a:t>المستخدمين.</a:t>
            </a:r>
          </a:p>
          <a:p>
            <a:pPr algn="just" rtl="1">
              <a:lnSpc>
                <a:spcPct val="110000"/>
              </a:lnSpc>
              <a:spcBef>
                <a:spcPts val="110"/>
              </a:spcBef>
              <a:spcAft>
                <a:spcPts val="110"/>
              </a:spcAft>
            </a:pPr>
            <a:r>
              <a:rPr lang="ar-EG" sz="2800" b="1" smtClean="0">
                <a:latin typeface="Simplified Arabic" panose="02020603050405020304" pitchFamily="18" charset="-78"/>
                <a:cs typeface="Simplified Arabic" panose="02020603050405020304" pitchFamily="18" charset="-78"/>
              </a:rPr>
              <a:t>رابعًا: تأثيرات </a:t>
            </a:r>
            <a:r>
              <a:rPr lang="ar-EG" sz="2800" b="1">
                <a:latin typeface="Simplified Arabic" panose="02020603050405020304" pitchFamily="18" charset="-78"/>
                <a:cs typeface="Simplified Arabic" panose="02020603050405020304" pitchFamily="18" charset="-78"/>
              </a:rPr>
              <a:t>الإعلام الرقمي </a:t>
            </a:r>
            <a:r>
              <a:rPr lang="ar-EG" sz="2800" b="1" smtClean="0">
                <a:latin typeface="Simplified Arabic" panose="02020603050405020304" pitchFamily="18" charset="-78"/>
                <a:cs typeface="Simplified Arabic" panose="02020603050405020304" pitchFamily="18" charset="-78"/>
              </a:rPr>
              <a:t>الصحية </a:t>
            </a:r>
            <a:r>
              <a:rPr lang="ar-EG" sz="2800" b="1">
                <a:latin typeface="Simplified Arabic" panose="02020603050405020304" pitchFamily="18" charset="-78"/>
                <a:cs typeface="Simplified Arabic" panose="02020603050405020304" pitchFamily="18" charset="-78"/>
              </a:rPr>
              <a:t>على المستخدمين.</a:t>
            </a:r>
            <a:endParaRPr lang="ar-EG" sz="2800" b="1" smtClean="0">
              <a:latin typeface="Simplified Arabic" panose="02020603050405020304" pitchFamily="18" charset="-78"/>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endParaRPr lang="ar-EG" sz="2400" b="1" smtClean="0">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17660" y="1262385"/>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smtClean="0">
                <a:solidFill>
                  <a:schemeClr val="bg1"/>
                </a:solidFill>
                <a:latin typeface="Simplified Arabic" panose="02020603050405020304" pitchFamily="18" charset="-78"/>
                <a:cs typeface="Simplified Arabic" panose="02020603050405020304" pitchFamily="18" charset="-78"/>
              </a:rPr>
              <a:t>محاور المحاضرة</a:t>
            </a:r>
            <a:endParaRPr lang="en-US" sz="36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عنصر نائب للمحتوى 12"/>
          <p:cNvSpPr>
            <a:spLocks noGrp="1"/>
          </p:cNvSpPr>
          <p:nvPr>
            <p:ph sz="half" idx="2"/>
          </p:nvPr>
        </p:nvSpPr>
        <p:spPr>
          <a:xfrm>
            <a:off x="5008728" y="1463560"/>
            <a:ext cx="6522493" cy="4730300"/>
          </a:xfrm>
        </p:spPr>
        <p:txBody>
          <a:bodyPr>
            <a:noAutofit/>
          </a:bodyPr>
          <a:lstStyle/>
          <a:p>
            <a:pPr marL="0" indent="0" algn="just" rtl="1">
              <a:lnSpc>
                <a:spcPct val="110000"/>
              </a:lnSpc>
              <a:spcBef>
                <a:spcPts val="110"/>
              </a:spcBef>
              <a:spcAft>
                <a:spcPts val="110"/>
              </a:spcAft>
              <a:buNone/>
            </a:pPr>
            <a:r>
              <a:rPr lang="en-US" sz="2400" b="1" u="sng" smtClean="0">
                <a:latin typeface="Simplified Arabic" panose="02020603050405020304" pitchFamily="18" charset="-78"/>
                <a:cs typeface="Simplified Arabic" panose="02020603050405020304" pitchFamily="18" charset="-78"/>
              </a:rPr>
              <a:t> </a:t>
            </a:r>
            <a:r>
              <a:rPr lang="en-US" b="1" u="sng" smtClean="0">
                <a:latin typeface="Simplified Arabic" panose="02020603050405020304" pitchFamily="18" charset="-78"/>
                <a:cs typeface="Simplified Arabic" panose="02020603050405020304" pitchFamily="18" charset="-78"/>
              </a:rPr>
              <a:t>.</a:t>
            </a: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الإدمان: </a:t>
            </a:r>
          </a:p>
          <a:p>
            <a:pPr algn="just" rtl="1">
              <a:lnSpc>
                <a:spcPct val="110000"/>
              </a:lnSpc>
              <a:spcBef>
                <a:spcPts val="110"/>
              </a:spcBef>
              <a:spcAft>
                <a:spcPts val="110"/>
              </a:spcAft>
            </a:pPr>
            <a:r>
              <a:rPr lang="ar-EG" sz="2400"/>
              <a:t>‏</a:t>
            </a:r>
            <a:r>
              <a:rPr lang="ar-EG" sz="2400">
                <a:latin typeface="Simplified Arabic" panose="02020603050405020304" pitchFamily="18" charset="-78"/>
                <a:cs typeface="Simplified Arabic" panose="02020603050405020304" pitchFamily="18" charset="-78"/>
              </a:rPr>
              <a:t>يعد </a:t>
            </a:r>
            <a:r>
              <a:rPr lang="ar-EG" sz="2400" b="1">
                <a:latin typeface="Simplified Arabic" panose="02020603050405020304" pitchFamily="18" charset="-78"/>
                <a:cs typeface="Simplified Arabic" panose="02020603050405020304" pitchFamily="18" charset="-78"/>
              </a:rPr>
              <a:t>الإدمان</a:t>
            </a:r>
            <a:r>
              <a:rPr lang="ar-EG" sz="2400">
                <a:latin typeface="Simplified Arabic" panose="02020603050405020304" pitchFamily="18" charset="-78"/>
                <a:cs typeface="Simplified Arabic" panose="02020603050405020304" pitchFamily="18" charset="-78"/>
              </a:rPr>
              <a:t> من أهم </a:t>
            </a:r>
            <a:r>
              <a:rPr lang="ar-EG" sz="2400" b="1">
                <a:latin typeface="Simplified Arabic" panose="02020603050405020304" pitchFamily="18" charset="-78"/>
                <a:cs typeface="Simplified Arabic" panose="02020603050405020304" pitchFamily="18" charset="-78"/>
              </a:rPr>
              <a:t>الآثار التي قد تشكل خطرًا على مستخدمي وسائل الإعلام الجديد</a:t>
            </a:r>
            <a:r>
              <a:rPr lang="ar-EG" sz="2400">
                <a:latin typeface="Simplified Arabic" panose="02020603050405020304" pitchFamily="18" charset="-78"/>
                <a:cs typeface="Simplified Arabic" panose="02020603050405020304" pitchFamily="18" charset="-78"/>
              </a:rPr>
              <a:t>، وبالتحديد </a:t>
            </a:r>
            <a:r>
              <a:rPr lang="ar-EG" sz="2400" b="1">
                <a:latin typeface="Simplified Arabic" panose="02020603050405020304" pitchFamily="18" charset="-78"/>
                <a:cs typeface="Simplified Arabic" panose="02020603050405020304" pitchFamily="18" charset="-78"/>
              </a:rPr>
              <a:t>الشبكات الاجتماعية </a:t>
            </a:r>
            <a:r>
              <a:rPr lang="ar-EG" sz="2400" b="1" smtClean="0">
                <a:latin typeface="Simplified Arabic" panose="02020603050405020304" pitchFamily="18" charset="-78"/>
                <a:cs typeface="Simplified Arabic" panose="02020603050405020304" pitchFamily="18" charset="-78"/>
              </a:rPr>
              <a:t>خصوصًا </a:t>
            </a:r>
            <a:r>
              <a:rPr lang="ar-EG" sz="2400" b="1">
                <a:latin typeface="Simplified Arabic" panose="02020603050405020304" pitchFamily="18" charset="-78"/>
                <a:cs typeface="Simplified Arabic" panose="02020603050405020304" pitchFamily="18" charset="-78"/>
              </a:rPr>
              <a:t>الشباب </a:t>
            </a:r>
            <a:r>
              <a:rPr lang="ar-EG" sz="2400" b="1" smtClean="0">
                <a:latin typeface="Simplified Arabic" panose="02020603050405020304" pitchFamily="18" charset="-78"/>
                <a:cs typeface="Simplified Arabic" panose="02020603050405020304" pitchFamily="18" charset="-78"/>
              </a:rPr>
              <a:t>والمراهقين</a:t>
            </a:r>
            <a:r>
              <a:rPr lang="ar-EG" sz="2400" smtClean="0">
                <a:latin typeface="Simplified Arabic" panose="02020603050405020304" pitchFamily="18" charset="-78"/>
                <a:cs typeface="Simplified Arabic" panose="02020603050405020304" pitchFamily="18" charset="-78"/>
              </a:rPr>
              <a:t>؛ </a:t>
            </a:r>
            <a:r>
              <a:rPr lang="ar-EG" sz="2400">
                <a:latin typeface="Simplified Arabic" panose="02020603050405020304" pitchFamily="18" charset="-78"/>
                <a:cs typeface="Simplified Arabic" panose="02020603050405020304" pitchFamily="18" charset="-78"/>
              </a:rPr>
              <a:t>‏حيث أفرز </a:t>
            </a:r>
            <a:r>
              <a:rPr lang="ar-EG" sz="2400" b="1">
                <a:latin typeface="Simplified Arabic" panose="02020603050405020304" pitchFamily="18" charset="-78"/>
                <a:cs typeface="Simplified Arabic" panose="02020603050405020304" pitchFamily="18" charset="-78"/>
              </a:rPr>
              <a:t>الاستخدام المكثف للإنترنت ظاهرة أصبحت توصف بأنها ظاهرة مرضية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وهى إدمان الإنترنت </a:t>
            </a:r>
            <a:r>
              <a:rPr lang="ar-EG" sz="2400">
                <a:latin typeface="Simplified Arabic" panose="02020603050405020304" pitchFamily="18" charset="-78"/>
                <a:cs typeface="Simplified Arabic" panose="02020603050405020304" pitchFamily="18" charset="-78"/>
              </a:rPr>
              <a:t>‏الذي يعرف بأنه " ‏</a:t>
            </a:r>
            <a:r>
              <a:rPr lang="ar-EG" sz="2400" b="1">
                <a:latin typeface="Simplified Arabic" panose="02020603050405020304" pitchFamily="18" charset="-78"/>
                <a:cs typeface="Simplified Arabic" panose="02020603050405020304" pitchFamily="18" charset="-78"/>
              </a:rPr>
              <a:t>حالة من الاستخدام المرضية وغير التوافقي للإنترنت يؤدي إلى اضطرابات ‏إكلينيكية</a:t>
            </a:r>
            <a:r>
              <a:rPr lang="ar-EG" sz="2400">
                <a:latin typeface="Simplified Arabic" panose="02020603050405020304" pitchFamily="18" charset="-78"/>
                <a:cs typeface="Simplified Arabic" panose="02020603050405020304" pitchFamily="18" charset="-78"/>
              </a:rPr>
              <a:t> ". </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وقد تزايدت في الآونة الاخيرة </a:t>
            </a:r>
            <a:r>
              <a:rPr lang="ar-EG" sz="2400" b="1">
                <a:latin typeface="Simplified Arabic" panose="02020603050405020304" pitchFamily="18" charset="-78"/>
                <a:cs typeface="Simplified Arabic" panose="02020603050405020304" pitchFamily="18" charset="-78"/>
              </a:rPr>
              <a:t>البحوث النفسية التي تؤكد على أن الاستخدام المبالغ فيه لشبكات التواصل الاجتماعي عبر الإنترنت يسبب إدمان نفسيًا يشبه نوعًا ما في طبيعته ‏إدمان المخدرات والكحول</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a:latin typeface="Simplified Arabic" panose="02020603050405020304" pitchFamily="18" charset="-78"/>
              <a:cs typeface="Simplified Arabic" panose="02020603050405020304" pitchFamily="18" charset="-78"/>
            </a:endParaRPr>
          </a:p>
        </p:txBody>
      </p:sp>
      <p:sp>
        <p:nvSpPr>
          <p:cNvPr id="5" name="TextBox 3"/>
          <p:cNvSpPr txBox="1"/>
          <p:nvPr/>
        </p:nvSpPr>
        <p:spPr>
          <a:xfrm>
            <a:off x="9264625" y="6266748"/>
            <a:ext cx="2616200"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9" name="Rectangle: Rounded Corners 33"/>
          <p:cNvSpPr txBox="1">
            <a:spLocks noGrp="1"/>
          </p:cNvSpPr>
          <p:nvPr>
            <p:ph type="title"/>
          </p:nvPr>
        </p:nvSpPr>
        <p:spPr>
          <a:xfrm>
            <a:off x="2361062" y="365126"/>
            <a:ext cx="899273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8364" y="1463560"/>
            <a:ext cx="4517409" cy="5003243"/>
          </a:xfrm>
        </p:spPr>
      </p:pic>
    </p:spTree>
    <p:extLst>
      <p:ext uri="{BB962C8B-B14F-4D97-AF65-F5344CB8AC3E}">
        <p14:creationId xmlns:p14="http://schemas.microsoft.com/office/powerpoint/2010/main" val="17336234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528550"/>
            <a:ext cx="6960357" cy="4503760"/>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وفي هذا الصدد توصلت </a:t>
            </a:r>
            <a:r>
              <a:rPr lang="ar-EG" sz="2400" b="1" smtClean="0">
                <a:latin typeface="Simplified Arabic" panose="02020603050405020304" pitchFamily="18" charset="-78"/>
                <a:cs typeface="Simplified Arabic" panose="02020603050405020304" pitchFamily="18" charset="-78"/>
              </a:rPr>
              <a:t>إحدى الدراسات العربية حول </a:t>
            </a:r>
            <a:r>
              <a:rPr lang="ar-EG" sz="2400" b="1">
                <a:latin typeface="Simplified Arabic" panose="02020603050405020304" pitchFamily="18" charset="-78"/>
                <a:cs typeface="Simplified Arabic" panose="02020603050405020304" pitchFamily="18" charset="-78"/>
              </a:rPr>
              <a:t>الآثار النفسية لتعرض الجمهور لشبكة الإنترنت إلى أن استخدام الإنترنت يؤدي إلى الشعور بالقلق العام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بسبب تأثر هؤلاء الأفراد بإدمان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ويختفي هذا الشعور عندما لا يعانون من الإدمان للشبكة أي أن إدمان الشبكة حال دون شعورهم بالاكتئاب عندما يزداد استخدامهم لها</a:t>
            </a:r>
            <a:r>
              <a:rPr lang="ar-EG" sz="2400">
                <a:latin typeface="Simplified Arabic" panose="02020603050405020304" pitchFamily="18" charset="-78"/>
                <a:cs typeface="Simplified Arabic" panose="02020603050405020304" pitchFamily="18" charset="-78"/>
              </a:rPr>
              <a:t>. </a:t>
            </a:r>
            <a:endParaRPr lang="ar-EG" sz="24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وحسب علماء الاجتماع، </a:t>
            </a:r>
            <a:r>
              <a:rPr lang="ar-EG" sz="2400" b="1">
                <a:latin typeface="Simplified Arabic" panose="02020603050405020304" pitchFamily="18" charset="-78"/>
                <a:cs typeface="Simplified Arabic" panose="02020603050405020304" pitchFamily="18" charset="-78"/>
              </a:rPr>
              <a:t>ومن دراسات أجروها على أثر الإعلام الاجتماعي على الأطفال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تبين أنه يسهم في عزلتهم عن أسرهم ويصبح التواصل الشخصي بين أفراد الأسرة </a:t>
            </a:r>
            <a:r>
              <a:rPr lang="ar-EG" sz="2400" b="1" smtClean="0">
                <a:latin typeface="Simplified Arabic" panose="02020603050405020304" pitchFamily="18" charset="-78"/>
                <a:cs typeface="Simplified Arabic" panose="02020603050405020304" pitchFamily="18" charset="-78"/>
              </a:rPr>
              <a:t>قليلًا </a:t>
            </a:r>
            <a:r>
              <a:rPr lang="ar-EG" sz="2400" b="1">
                <a:latin typeface="Simplified Arabic" panose="02020603050405020304" pitchFamily="18" charset="-78"/>
                <a:cs typeface="Simplified Arabic" panose="02020603050405020304" pitchFamily="18" charset="-78"/>
              </a:rPr>
              <a:t>وهذا يضعف دور الآباء والأمهات في تقديم النصح والإرشاد لأبنائهم ويقلل من العلاقات الدافئة والصادقة بين الآباء </a:t>
            </a:r>
            <a:r>
              <a:rPr lang="ar-EG" sz="2400" b="1" smtClean="0">
                <a:latin typeface="Simplified Arabic" panose="02020603050405020304" pitchFamily="18" charset="-78"/>
                <a:cs typeface="Simplified Arabic" panose="02020603050405020304" pitchFamily="18" charset="-78"/>
              </a:rPr>
              <a:t>والأبناء. </a:t>
            </a:r>
            <a:endParaRPr lang="en-US"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32613" y="6209732"/>
            <a:ext cx="2616200"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77607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306472" y="365126"/>
            <a:ext cx="9047328"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10"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7" y="1472820"/>
            <a:ext cx="4470780" cy="5137021"/>
          </a:xfrm>
        </p:spPr>
      </p:pic>
    </p:spTree>
    <p:extLst>
      <p:ext uri="{BB962C8B-B14F-4D97-AF65-F5344CB8AC3E}">
        <p14:creationId xmlns:p14="http://schemas.microsoft.com/office/powerpoint/2010/main" val="1090124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31808" y="1625570"/>
            <a:ext cx="5921991" cy="4165742"/>
          </a:xfrm>
        </p:spPr>
        <p:txBody>
          <a:bodyPr>
            <a:normAutofit/>
          </a:bodyPr>
          <a:lstStyle/>
          <a:p>
            <a:pPr algn="just" rtl="1">
              <a:lnSpc>
                <a:spcPct val="130000"/>
              </a:lnSpc>
              <a:spcBef>
                <a:spcPts val="110"/>
              </a:spcBef>
              <a:spcAft>
                <a:spcPts val="110"/>
              </a:spcAft>
            </a:pPr>
            <a:r>
              <a:rPr lang="ar-EG" sz="2600">
                <a:latin typeface="Simplified Arabic" panose="02020603050405020304" pitchFamily="18" charset="-78"/>
                <a:cs typeface="Simplified Arabic" panose="02020603050405020304" pitchFamily="18" charset="-78"/>
              </a:rPr>
              <a:t>مما يجعل الأبناء </a:t>
            </a:r>
            <a:r>
              <a:rPr lang="ar-EG" sz="2600" b="1">
                <a:latin typeface="Simplified Arabic" panose="02020603050405020304" pitchFamily="18" charset="-78"/>
                <a:cs typeface="Simplified Arabic" panose="02020603050405020304" pitchFamily="18" charset="-78"/>
              </a:rPr>
              <a:t>يبحثون عن حلول لمشاكلهم خارج إطار الأسرة من خلال الرجوع إلى الأصدقاء والمجموعات الافتراضية،</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والتي قد تشكل قدوة سيئة في بعض </a:t>
            </a:r>
            <a:r>
              <a:rPr lang="ar-EG" sz="2600" b="1" smtClean="0">
                <a:latin typeface="Simplified Arabic" panose="02020603050405020304" pitchFamily="18" charset="-78"/>
                <a:cs typeface="Simplified Arabic" panose="02020603050405020304" pitchFamily="18" charset="-78"/>
              </a:rPr>
              <a:t>الأحيان، </a:t>
            </a:r>
            <a:r>
              <a:rPr lang="ar-EG" sz="2600" smtClean="0">
                <a:latin typeface="Simplified Arabic" panose="02020603050405020304" pitchFamily="18" charset="-78"/>
                <a:cs typeface="Simplified Arabic" panose="02020603050405020304" pitchFamily="18" charset="-78"/>
              </a:rPr>
              <a:t>وهناك </a:t>
            </a:r>
            <a:r>
              <a:rPr lang="ar-EG" sz="2600">
                <a:latin typeface="Simplified Arabic" panose="02020603050405020304" pitchFamily="18" charset="-78"/>
                <a:cs typeface="Simplified Arabic" panose="02020603050405020304" pitchFamily="18" charset="-78"/>
              </a:rPr>
              <a:t>أيضًا </a:t>
            </a:r>
            <a:r>
              <a:rPr lang="ar-EG" sz="2600" b="1">
                <a:latin typeface="Simplified Arabic" panose="02020603050405020304" pitchFamily="18" charset="-78"/>
                <a:cs typeface="Simplified Arabic" panose="02020603050405020304" pitchFamily="18" charset="-78"/>
              </a:rPr>
              <a:t>مشكلة الإدمان على استخدام مواقع التواصل الاجتماعي حيث ترى عالمة النفس (كيمبرلي يونج) ‏أن استخدامها أكثر من </a:t>
            </a:r>
            <a:r>
              <a:rPr lang="en-US" sz="2600" b="1" smtClean="0">
                <a:latin typeface="Simplified Arabic" panose="02020603050405020304" pitchFamily="18" charset="-78"/>
                <a:cs typeface="Simplified Arabic" panose="02020603050405020304" pitchFamily="18" charset="-78"/>
              </a:rPr>
              <a:t> 38</a:t>
            </a:r>
            <a:r>
              <a:rPr lang="ar-EG" sz="2600" b="1" smtClean="0">
                <a:latin typeface="Simplified Arabic" panose="02020603050405020304" pitchFamily="18" charset="-78"/>
                <a:cs typeface="Simplified Arabic" panose="02020603050405020304" pitchFamily="18" charset="-78"/>
              </a:rPr>
              <a:t> ساعة </a:t>
            </a:r>
            <a:r>
              <a:rPr lang="ar-EG" sz="2600" b="1">
                <a:latin typeface="Simplified Arabic" panose="02020603050405020304" pitchFamily="18" charset="-78"/>
                <a:cs typeface="Simplified Arabic" panose="02020603050405020304" pitchFamily="18" charset="-78"/>
              </a:rPr>
              <a:t>أسبوعيًا يعد إدمانًا</a:t>
            </a:r>
            <a:r>
              <a:rPr lang="ar-EG" sz="2600">
                <a:latin typeface="Simplified Arabic" panose="02020603050405020304" pitchFamily="18" charset="-78"/>
                <a:cs typeface="Simplified Arabic" panose="02020603050405020304" pitchFamily="18" charset="-78"/>
              </a:rPr>
              <a:t>. </a:t>
            </a:r>
            <a:endParaRPr lang="ar-EG" sz="2600" smtClean="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9018964" y="6202232"/>
            <a:ext cx="2622575"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76074"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23617" y="1532771"/>
            <a:ext cx="4746240" cy="4799789"/>
          </a:xfrm>
        </p:spPr>
      </p:pic>
    </p:spTree>
    <p:extLst>
      <p:ext uri="{BB962C8B-B14F-4D97-AF65-F5344CB8AC3E}">
        <p14:creationId xmlns:p14="http://schemas.microsoft.com/office/powerpoint/2010/main" val="82399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31224" y="6074740"/>
            <a:ext cx="2622575"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2" name="عنصر نائب للمحتوى 1"/>
          <p:cNvSpPr>
            <a:spLocks noGrp="1"/>
          </p:cNvSpPr>
          <p:nvPr>
            <p:ph sz="half" idx="2"/>
          </p:nvPr>
        </p:nvSpPr>
        <p:spPr>
          <a:xfrm>
            <a:off x="4599296" y="1460310"/>
            <a:ext cx="6754503" cy="4449171"/>
          </a:xfrm>
        </p:spPr>
        <p:txBody>
          <a:bodyPr>
            <a:normAutofit fontScale="92500" lnSpcReduction="10000"/>
          </a:bodyPr>
          <a:lstStyle/>
          <a:p>
            <a:pPr algn="just" rtl="1">
              <a:lnSpc>
                <a:spcPct val="120000"/>
              </a:lnSpc>
              <a:spcBef>
                <a:spcPts val="110"/>
              </a:spcBef>
              <a:spcAft>
                <a:spcPts val="110"/>
              </a:spcAft>
            </a:pPr>
            <a:r>
              <a:rPr lang="ar-EG" sz="2600">
                <a:latin typeface="Simplified Arabic" panose="02020603050405020304" pitchFamily="18" charset="-78"/>
                <a:cs typeface="Simplified Arabic" panose="02020603050405020304" pitchFamily="18" charset="-78"/>
              </a:rPr>
              <a:t>وفي دراسة أجراها </a:t>
            </a:r>
            <a:r>
              <a:rPr lang="ar-EG" sz="2600" b="1">
                <a:latin typeface="Simplified Arabic" panose="02020603050405020304" pitchFamily="18" charset="-78"/>
                <a:cs typeface="Simplified Arabic" panose="02020603050405020304" pitchFamily="18" charset="-78"/>
              </a:rPr>
              <a:t>الباحث هشام البرجي </a:t>
            </a:r>
            <a:r>
              <a:rPr lang="ar-EG" sz="2600">
                <a:latin typeface="Simplified Arabic" panose="02020603050405020304" pitchFamily="18" charset="-78"/>
                <a:cs typeface="Simplified Arabic" panose="02020603050405020304" pitchFamily="18" charset="-78"/>
              </a:rPr>
              <a:t>حول </a:t>
            </a:r>
            <a:r>
              <a:rPr lang="ar-EG" sz="2600" b="1">
                <a:latin typeface="Simplified Arabic" panose="02020603050405020304" pitchFamily="18" charset="-78"/>
                <a:cs typeface="Simplified Arabic" panose="02020603050405020304" pitchFamily="18" charset="-78"/>
              </a:rPr>
              <a:t>تأثير شبكات التواصل الاجتماعية على الأسرة </a:t>
            </a:r>
            <a:r>
              <a:rPr lang="ar-EG" sz="2600" b="1" smtClean="0">
                <a:latin typeface="Simplified Arabic" panose="02020603050405020304" pitchFamily="18" charset="-78"/>
                <a:cs typeface="Simplified Arabic" panose="02020603050405020304" pitchFamily="18" charset="-78"/>
              </a:rPr>
              <a:t>المصرية، </a:t>
            </a:r>
            <a:r>
              <a:rPr lang="ar-EG" sz="2600" b="1">
                <a:latin typeface="Simplified Arabic" panose="02020603050405020304" pitchFamily="18" charset="-78"/>
                <a:cs typeface="Simplified Arabic" panose="02020603050405020304" pitchFamily="18" charset="-78"/>
              </a:rPr>
              <a:t>أظهرت النتائج أن من تأثيراتها السلبية أنها تقلل من الحوار البيني التفاعلي بين أفراد الأسرة بنسبة</a:t>
            </a:r>
            <a:r>
              <a:rPr lang="ar-EG" sz="2600">
                <a:latin typeface="Simplified Arabic" panose="02020603050405020304" pitchFamily="18" charset="-78"/>
                <a:cs typeface="Simplified Arabic" panose="02020603050405020304" pitchFamily="18" charset="-78"/>
              </a:rPr>
              <a:t> </a:t>
            </a:r>
            <a:r>
              <a:rPr lang="en-US" sz="2600" b="1" smtClean="0">
                <a:latin typeface="Simplified Arabic" panose="02020603050405020304" pitchFamily="18" charset="-78"/>
                <a:cs typeface="Simplified Arabic" panose="02020603050405020304" pitchFamily="18" charset="-78"/>
              </a:rPr>
              <a:t>65.5</a:t>
            </a:r>
            <a:r>
              <a:rPr lang="ar-EG" sz="2600" b="1" smtClean="0">
                <a:latin typeface="Simplified Arabic" panose="02020603050405020304" pitchFamily="18" charset="-78"/>
                <a:cs typeface="Simplified Arabic" panose="02020603050405020304" pitchFamily="18" charset="-78"/>
              </a:rPr>
              <a:t>٪</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وأن استخدام مواقع التواصل الاجتماعي من قبل الأبناء يؤدي إلى تغيير سلبي في سلوكهم بسبب عزلتهم</a:t>
            </a:r>
            <a:r>
              <a:rPr lang="ar-EG" sz="2600">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بنسبة</a:t>
            </a:r>
            <a:r>
              <a:rPr lang="en-US" sz="2600" b="1" smtClean="0">
                <a:latin typeface="Simplified Arabic" panose="02020603050405020304" pitchFamily="18" charset="-78"/>
                <a:cs typeface="Simplified Arabic" panose="02020603050405020304" pitchFamily="18" charset="-78"/>
              </a:rPr>
              <a:t>60 </a:t>
            </a:r>
            <a:r>
              <a:rPr lang="ar-EG" sz="2600" b="1" smtClean="0">
                <a:latin typeface="Simplified Arabic" panose="02020603050405020304" pitchFamily="18" charset="-78"/>
                <a:cs typeface="Simplified Arabic" panose="02020603050405020304" pitchFamily="18" charset="-78"/>
              </a:rPr>
              <a:t>٪</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r>
              <a:rPr lang="ar-EG" sz="2600">
                <a:latin typeface="Simplified Arabic" panose="02020603050405020304" pitchFamily="18" charset="-78"/>
                <a:cs typeface="Simplified Arabic" panose="02020603050405020304" pitchFamily="18" charset="-78"/>
              </a:rPr>
              <a:t>وقد كشفت دراسة </a:t>
            </a:r>
            <a:r>
              <a:rPr lang="ar-EG" sz="2600" smtClean="0">
                <a:latin typeface="Simplified Arabic" panose="02020603050405020304" pitchFamily="18" charset="-78"/>
                <a:cs typeface="Simplified Arabic" panose="02020603050405020304" pitchFamily="18" charset="-78"/>
              </a:rPr>
              <a:t>(</a:t>
            </a:r>
            <a:r>
              <a:rPr lang="ar-EG" sz="2600" b="1" smtClean="0">
                <a:latin typeface="Simplified Arabic" panose="02020603050405020304" pitchFamily="18" charset="-78"/>
                <a:cs typeface="Simplified Arabic" panose="02020603050405020304" pitchFamily="18" charset="-78"/>
              </a:rPr>
              <a:t>سانغاري </a:t>
            </a:r>
            <a:r>
              <a:rPr lang="ar-EG" sz="2600" b="1">
                <a:latin typeface="Simplified Arabic" panose="02020603050405020304" pitchFamily="18" charset="-78"/>
                <a:cs typeface="Simplified Arabic" panose="02020603050405020304" pitchFamily="18" charset="-78"/>
              </a:rPr>
              <a:t>ولايمايم </a:t>
            </a:r>
            <a:r>
              <a:rPr lang="ar-EG" sz="2600" b="1" smtClean="0">
                <a:latin typeface="Simplified Arabic" panose="02020603050405020304" pitchFamily="18" charset="-78"/>
                <a:cs typeface="Simplified Arabic" panose="02020603050405020304" pitchFamily="18" charset="-78"/>
              </a:rPr>
              <a:t>ورويس) </a:t>
            </a:r>
            <a:r>
              <a:rPr lang="ar-EG" sz="2600">
                <a:latin typeface="Simplified Arabic" panose="02020603050405020304" pitchFamily="18" charset="-78"/>
                <a:cs typeface="Simplified Arabic" panose="02020603050405020304" pitchFamily="18" charset="-78"/>
              </a:rPr>
              <a:t>‏عن </a:t>
            </a:r>
            <a:r>
              <a:rPr lang="ar-EG" sz="2600" b="1">
                <a:latin typeface="Simplified Arabic" panose="02020603050405020304" pitchFamily="18" charset="-78"/>
                <a:cs typeface="Simplified Arabic" panose="02020603050405020304" pitchFamily="18" charset="-78"/>
              </a:rPr>
              <a:t>وجود ارتباط بين استخدام مواقع التواصل الاجتماعي والعزلة النفسية ‏والكآبة والكذب بحيث يلجأ الأطفال إلى إعطاء معلومات كاذبة لأصدقائهم الافتراضيين</a:t>
            </a:r>
            <a:r>
              <a:rPr lang="ar-EG" sz="2600">
                <a:latin typeface="Simplified Arabic" panose="02020603050405020304" pitchFamily="18" charset="-78"/>
                <a:cs typeface="Simplified Arabic" panose="02020603050405020304" pitchFamily="18" charset="-78"/>
              </a:rPr>
              <a:t>. </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pic>
        <p:nvPicPr>
          <p:cNvPr id="3" name="عنصر نائب للمحتوى 2"/>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34369" y="1460310"/>
            <a:ext cx="3998794" cy="5014540"/>
          </a:xfrm>
        </p:spPr>
      </p:pic>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4635358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rtl="1"/>
            <a:r>
              <a:rPr lang="ar-EG" smtClean="0"/>
              <a:t>‏</a:t>
            </a:r>
            <a:endParaRPr lang="en-US"/>
          </a:p>
        </p:txBody>
      </p:sp>
      <p:sp>
        <p:nvSpPr>
          <p:cNvPr id="4" name="عنصر نائب للمحتوى 3"/>
          <p:cNvSpPr>
            <a:spLocks noGrp="1"/>
          </p:cNvSpPr>
          <p:nvPr>
            <p:ph sz="half" idx="2"/>
          </p:nvPr>
        </p:nvSpPr>
        <p:spPr>
          <a:xfrm>
            <a:off x="5678606" y="1506084"/>
            <a:ext cx="5866262" cy="4470824"/>
          </a:xfrm>
        </p:spPr>
        <p:txBody>
          <a:bodyPr>
            <a:normAutofit/>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 . 2</a:t>
            </a:r>
            <a:r>
              <a:rPr lang="ar-EG" b="1" u="sng" smtClean="0">
                <a:solidFill>
                  <a:srgbClr val="203E5F"/>
                </a:solidFill>
                <a:latin typeface="Simplified Arabic" panose="02020603050405020304" pitchFamily="18" charset="-78"/>
                <a:cs typeface="Simplified Arabic" panose="02020603050405020304" pitchFamily="18" charset="-78"/>
              </a:rPr>
              <a:t>رهاب </a:t>
            </a:r>
            <a:r>
              <a:rPr lang="ar-EG" b="1" u="sng">
                <a:solidFill>
                  <a:srgbClr val="203E5F"/>
                </a:solidFill>
                <a:latin typeface="Simplified Arabic" panose="02020603050405020304" pitchFamily="18" charset="-78"/>
                <a:cs typeface="Simplified Arabic" panose="02020603050405020304" pitchFamily="18" charset="-78"/>
              </a:rPr>
              <a:t>الإنترنت </a:t>
            </a:r>
            <a:r>
              <a:rPr lang="en-US" b="1" u="sng">
                <a:solidFill>
                  <a:srgbClr val="203E5F"/>
                </a:solidFill>
                <a:latin typeface="Simplified Arabic" panose="02020603050405020304" pitchFamily="18" charset="-78"/>
                <a:cs typeface="Simplified Arabic" panose="02020603050405020304" pitchFamily="18" charset="-78"/>
              </a:rPr>
              <a:t>Internet phobia</a:t>
            </a:r>
            <a:r>
              <a:rPr lang="ar-EG" b="1" u="sng">
                <a:solidFill>
                  <a:srgbClr val="203E5F"/>
                </a:solidFill>
                <a:latin typeface="Simplified Arabic" panose="02020603050405020304" pitchFamily="18" charset="-78"/>
                <a:cs typeface="Simplified Arabic" panose="02020603050405020304" pitchFamily="18" charset="-78"/>
              </a:rPr>
              <a:t> </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ar-EG">
                <a:latin typeface="Simplified Arabic" panose="02020603050405020304" pitchFamily="18" charset="-78"/>
                <a:cs typeface="Simplified Arabic" panose="02020603050405020304" pitchFamily="18" charset="-78"/>
              </a:rPr>
              <a:t>في هذه الحالة </a:t>
            </a:r>
            <a:r>
              <a:rPr lang="ar-EG" b="1">
                <a:latin typeface="Simplified Arabic" panose="02020603050405020304" pitchFamily="18" charset="-78"/>
                <a:cs typeface="Simplified Arabic" panose="02020603050405020304" pitchFamily="18" charset="-78"/>
              </a:rPr>
              <a:t>يسيطر على صاحبها القلق من استخدام </a:t>
            </a:r>
            <a:r>
              <a:rPr lang="ar-EG" b="1" smtClean="0">
                <a:latin typeface="Simplified Arabic" panose="02020603050405020304" pitchFamily="18" charset="-78"/>
                <a:cs typeface="Simplified Arabic" panose="02020603050405020304" pitchFamily="18" charset="-78"/>
              </a:rPr>
              <a:t>الإنترنت،</a:t>
            </a:r>
            <a:r>
              <a:rPr lang="ar-EG" smtClean="0">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نظرًا لما يخشى من أضراره وتطور هذا القلق </a:t>
            </a:r>
            <a:r>
              <a:rPr lang="ar-EG" b="1" smtClean="0">
                <a:latin typeface="Simplified Arabic" panose="02020603050405020304" pitchFamily="18" charset="-78"/>
                <a:cs typeface="Simplified Arabic" panose="02020603050405020304" pitchFamily="18" charset="-78"/>
              </a:rPr>
              <a:t>ليصبح </a:t>
            </a:r>
            <a:r>
              <a:rPr lang="ar-EG" b="1">
                <a:latin typeface="Simplified Arabic" panose="02020603050405020304" pitchFamily="18" charset="-78"/>
                <a:cs typeface="Simplified Arabic" panose="02020603050405020304" pitchFamily="18" charset="-78"/>
              </a:rPr>
              <a:t>في صورة رهاب يمنع من الاقتراب من الشبكة واستخدامها الاستخدام </a:t>
            </a:r>
            <a:r>
              <a:rPr lang="ar-EG" b="1" smtClean="0">
                <a:latin typeface="Simplified Arabic" panose="02020603050405020304" pitchFamily="18" charset="-78"/>
                <a:cs typeface="Simplified Arabic" panose="02020603050405020304" pitchFamily="18" charset="-78"/>
              </a:rPr>
              <a:t>الصحيح، </a:t>
            </a:r>
            <a:r>
              <a:rPr lang="ar-EG" b="1">
                <a:latin typeface="Simplified Arabic" panose="02020603050405020304" pitchFamily="18" charset="-78"/>
                <a:cs typeface="Simplified Arabic" panose="02020603050405020304" pitchFamily="18" charset="-78"/>
              </a:rPr>
              <a:t>مما يترتب عليه تأخر المصاب بهذا الرهاب في دراسته وفي عمله إذا كان دراسته وعمله مما يتطلب استخدام الإنترنت</a:t>
            </a:r>
            <a:r>
              <a:rPr lang="ar-EG">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p:cNvSpPr>
          <p:nvPr/>
        </p:nvSpPr>
        <p:spPr>
          <a:xfrm>
            <a:off x="2347414" y="365126"/>
            <a:ext cx="9006385"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06084"/>
            <a:ext cx="4954137" cy="4690000"/>
          </a:xfrm>
        </p:spPr>
      </p:pic>
    </p:spTree>
    <p:extLst>
      <p:ext uri="{BB962C8B-B14F-4D97-AF65-F5344CB8AC3E}">
        <p14:creationId xmlns:p14="http://schemas.microsoft.com/office/powerpoint/2010/main" val="11242872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6" y="1530600"/>
            <a:ext cx="6085763" cy="4263328"/>
          </a:xfrm>
        </p:spPr>
        <p:txBody>
          <a:bodyPr>
            <a:normAutofit fontScale="55000" lnSpcReduction="20000"/>
          </a:bodyPr>
          <a:lstStyle/>
          <a:p>
            <a:pPr marL="0" indent="0" algn="just" rtl="1">
              <a:lnSpc>
                <a:spcPct val="130000"/>
              </a:lnSpc>
              <a:spcBef>
                <a:spcPts val="110"/>
              </a:spcBef>
              <a:spcAft>
                <a:spcPts val="110"/>
              </a:spcAft>
              <a:buNone/>
            </a:pPr>
            <a:r>
              <a:rPr lang="ar-EG" smtClean="0"/>
              <a:t>‏</a:t>
            </a:r>
            <a:r>
              <a:rPr lang="en-US" smtClean="0"/>
              <a:t> </a:t>
            </a:r>
            <a:r>
              <a:rPr lang="en-US" sz="5100" b="1" u="sng" smtClean="0">
                <a:solidFill>
                  <a:srgbClr val="203E5F"/>
                </a:solidFill>
                <a:latin typeface="Simplified Arabic" panose="02020603050405020304" pitchFamily="18" charset="-78"/>
                <a:cs typeface="Simplified Arabic" panose="02020603050405020304" pitchFamily="18" charset="-78"/>
              </a:rPr>
              <a:t>. 3</a:t>
            </a:r>
            <a:r>
              <a:rPr lang="ar-EG" sz="5100" b="1" u="sng" smtClean="0">
                <a:solidFill>
                  <a:srgbClr val="203E5F"/>
                </a:solidFill>
                <a:latin typeface="Simplified Arabic" panose="02020603050405020304" pitchFamily="18" charset="-78"/>
                <a:cs typeface="Simplified Arabic" panose="02020603050405020304" pitchFamily="18" charset="-78"/>
              </a:rPr>
              <a:t>خرق </a:t>
            </a:r>
            <a:r>
              <a:rPr lang="ar-EG" sz="5100" b="1" u="sng">
                <a:solidFill>
                  <a:srgbClr val="203E5F"/>
                </a:solidFill>
                <a:latin typeface="Simplified Arabic" panose="02020603050405020304" pitchFamily="18" charset="-78"/>
                <a:cs typeface="Simplified Arabic" panose="02020603050405020304" pitchFamily="18" charset="-78"/>
              </a:rPr>
              <a:t>الخصوصية </a:t>
            </a:r>
            <a:endParaRPr lang="ar-EG" sz="5100" b="1" u="sng" smtClean="0">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4400">
                <a:latin typeface="Simplified Arabic" panose="02020603050405020304" pitchFamily="18" charset="-78"/>
                <a:cs typeface="Simplified Arabic" panose="02020603050405020304" pitchFamily="18" charset="-78"/>
              </a:rPr>
              <a:t>تواجه </a:t>
            </a:r>
            <a:r>
              <a:rPr lang="ar-EG" sz="4400" b="1">
                <a:latin typeface="Simplified Arabic" panose="02020603050405020304" pitchFamily="18" charset="-78"/>
                <a:cs typeface="Simplified Arabic" panose="02020603050405020304" pitchFamily="18" charset="-78"/>
              </a:rPr>
              <a:t>أغلبية المواقع الاجتماعية مشكلة انعدام الخصوصية</a:t>
            </a:r>
            <a:r>
              <a:rPr lang="ar-EG" sz="4400">
                <a:latin typeface="Simplified Arabic" panose="02020603050405020304" pitchFamily="18" charset="-78"/>
                <a:cs typeface="Simplified Arabic" panose="02020603050405020304" pitchFamily="18" charset="-78"/>
              </a:rPr>
              <a:t>، مما </a:t>
            </a:r>
            <a:r>
              <a:rPr lang="ar-EG" sz="4400" smtClean="0">
                <a:latin typeface="Simplified Arabic" panose="02020603050405020304" pitchFamily="18" charset="-78"/>
                <a:cs typeface="Simplified Arabic" panose="02020603050405020304" pitchFamily="18" charset="-78"/>
              </a:rPr>
              <a:t>يسبب </a:t>
            </a:r>
            <a:r>
              <a:rPr lang="ar-EG" sz="4400" b="1">
                <a:latin typeface="Simplified Arabic" panose="02020603050405020304" pitchFamily="18" charset="-78"/>
                <a:cs typeface="Simplified Arabic" panose="02020603050405020304" pitchFamily="18" charset="-78"/>
              </a:rPr>
              <a:t>الكثير من الأضرار المعنوية والنفسية على الشباب</a:t>
            </a:r>
            <a:r>
              <a:rPr lang="ar-EG" sz="4400">
                <a:latin typeface="Simplified Arabic" panose="02020603050405020304" pitchFamily="18" charset="-78"/>
                <a:cs typeface="Simplified Arabic" panose="02020603050405020304" pitchFamily="18" charset="-78"/>
              </a:rPr>
              <a:t>، ‏وقد تصل في </a:t>
            </a:r>
            <a:r>
              <a:rPr lang="ar-EG" sz="4400" b="1">
                <a:latin typeface="Simplified Arabic" panose="02020603050405020304" pitchFamily="18" charset="-78"/>
                <a:cs typeface="Simplified Arabic" panose="02020603050405020304" pitchFamily="18" charset="-78"/>
              </a:rPr>
              <a:t>بعض الأحيان لأضرار مادية</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فملف المستخدم على هذه الشبكة يحتوي على جميع معلوماته الشخصية إضافة إلى ما يبثه من هموم ومشاكل التي قد تصل بسهولة إلى يد أشخاص يستغلونها بغرض الإساءة والتشهير</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فهناك من الشباب من وجد في الفيس بوك وغيرها من المواقع الاجتماعية مكان التسلية والعبث</a:t>
            </a:r>
            <a:r>
              <a:rPr lang="ar-EG" sz="4400">
                <a:latin typeface="Simplified Arabic" panose="02020603050405020304" pitchFamily="18" charset="-78"/>
                <a:cs typeface="Simplified Arabic" panose="02020603050405020304" pitchFamily="18" charset="-78"/>
              </a:rPr>
              <a:t>، </a:t>
            </a:r>
            <a:r>
              <a:rPr lang="ar-EG" sz="4400" b="1">
                <a:latin typeface="Simplified Arabic" panose="02020603050405020304" pitchFamily="18" charset="-78"/>
                <a:cs typeface="Simplified Arabic" panose="02020603050405020304" pitchFamily="18" charset="-78"/>
              </a:rPr>
              <a:t>وانعدام الرقابة جعله البعض يسيء الأدب ولا يهتم للعواقب</a:t>
            </a:r>
            <a:r>
              <a:rPr lang="ar-EG" sz="4400">
                <a:latin typeface="Simplified Arabic" panose="02020603050405020304" pitchFamily="18" charset="-78"/>
                <a:cs typeface="Simplified Arabic" panose="02020603050405020304" pitchFamily="18" charset="-78"/>
              </a:rPr>
              <a:t>. </a:t>
            </a:r>
            <a:endParaRPr lang="en-US" sz="4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31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5" y="5976908"/>
            <a:ext cx="26237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70245" y="365126"/>
            <a:ext cx="888355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3" y="1530600"/>
            <a:ext cx="4640238" cy="4846417"/>
          </a:xfrm>
        </p:spPr>
      </p:pic>
    </p:spTree>
    <p:extLst>
      <p:ext uri="{BB962C8B-B14F-4D97-AF65-F5344CB8AC3E}">
        <p14:creationId xmlns:p14="http://schemas.microsoft.com/office/powerpoint/2010/main" val="3838442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4817660" y="1336592"/>
            <a:ext cx="6536140" cy="4487815"/>
          </a:xfrm>
        </p:spPr>
        <p:txBody>
          <a:bodyPr>
            <a:normAutofit lnSpcReduction="10000"/>
          </a:bodyPr>
          <a:lstStyle/>
          <a:p>
            <a:pPr marL="0" indent="0" algn="r" rtl="1">
              <a:lnSpc>
                <a:spcPct val="130000"/>
              </a:lnSpc>
              <a:spcBef>
                <a:spcPts val="110"/>
              </a:spcBef>
              <a:spcAft>
                <a:spcPts val="110"/>
              </a:spcAft>
              <a:buNone/>
            </a:pPr>
            <a:r>
              <a:rPr lang="en-US" sz="3300" b="1" u="sng" smtClean="0">
                <a:solidFill>
                  <a:srgbClr val="203E5F"/>
                </a:solidFill>
                <a:latin typeface="Simplified Arabic" panose="02020603050405020304" pitchFamily="18" charset="-78"/>
                <a:cs typeface="Simplified Arabic" panose="02020603050405020304" pitchFamily="18" charset="-78"/>
              </a:rPr>
              <a:t> </a:t>
            </a:r>
            <a:r>
              <a:rPr lang="en-US" b="1" u="sng" smtClean="0">
                <a:solidFill>
                  <a:srgbClr val="203E5F"/>
                </a:solidFill>
                <a:latin typeface="Simplified Arabic" panose="02020603050405020304" pitchFamily="18" charset="-78"/>
                <a:cs typeface="Simplified Arabic" panose="02020603050405020304" pitchFamily="18" charset="-78"/>
              </a:rPr>
              <a:t>.</a:t>
            </a:r>
            <a:r>
              <a:rPr lang="en-US" b="1" u="sng">
                <a:solidFill>
                  <a:srgbClr val="203E5F"/>
                </a:solidFill>
                <a:latin typeface="Simplified Arabic" panose="02020603050405020304" pitchFamily="18" charset="-78"/>
                <a:cs typeface="Simplified Arabic" panose="02020603050405020304" pitchFamily="18" charset="-78"/>
              </a:rPr>
              <a:t>4</a:t>
            </a:r>
            <a:r>
              <a:rPr lang="en-US" sz="3300" b="1" u="sng" smtClean="0">
                <a:solidFill>
                  <a:srgbClr val="203E5F"/>
                </a:solidFill>
                <a:latin typeface="Simplified Arabic" panose="02020603050405020304" pitchFamily="18" charset="-78"/>
                <a:cs typeface="Simplified Arabic" panose="02020603050405020304" pitchFamily="18" charset="-78"/>
              </a:rPr>
              <a:t> </a:t>
            </a:r>
            <a:r>
              <a:rPr lang="ar-EG" b="1" u="sng" smtClean="0">
                <a:solidFill>
                  <a:srgbClr val="203E5F"/>
                </a:solidFill>
                <a:latin typeface="Simplified Arabic" panose="02020603050405020304" pitchFamily="18" charset="-78"/>
                <a:cs typeface="Simplified Arabic" panose="02020603050405020304" pitchFamily="18" charset="-78"/>
              </a:rPr>
              <a:t>إدارة </a:t>
            </a:r>
            <a:r>
              <a:rPr lang="ar-EG" b="1" u="sng">
                <a:solidFill>
                  <a:srgbClr val="203E5F"/>
                </a:solidFill>
                <a:latin typeface="Simplified Arabic" panose="02020603050405020304" pitchFamily="18" charset="-78"/>
                <a:cs typeface="Simplified Arabic" panose="02020603050405020304" pitchFamily="18" charset="-78"/>
              </a:rPr>
              <a:t>المزاج العام: </a:t>
            </a:r>
            <a:endParaRPr lang="en-US" u="sng">
              <a:solidFill>
                <a:srgbClr val="203E5F"/>
              </a:solidFill>
              <a:latin typeface="Simplified Arabic" panose="02020603050405020304" pitchFamily="18" charset="-78"/>
              <a:cs typeface="Simplified Arabic" panose="02020603050405020304" pitchFamily="18" charset="-78"/>
            </a:endParaRPr>
          </a:p>
          <a:p>
            <a:pPr marL="0" indent="0" algn="r" rtl="1">
              <a:lnSpc>
                <a:spcPct val="130000"/>
              </a:lnSpc>
              <a:spcBef>
                <a:spcPts val="110"/>
              </a:spcBef>
              <a:spcAft>
                <a:spcPts val="110"/>
              </a:spcAft>
              <a:buNone/>
            </a:pPr>
            <a:r>
              <a:rPr lang="ar-EG" b="1" u="sng">
                <a:solidFill>
                  <a:srgbClr val="203E5F"/>
                </a:solidFill>
                <a:latin typeface="Simplified Arabic" panose="02020603050405020304" pitchFamily="18" charset="-78"/>
                <a:cs typeface="Simplified Arabic" panose="02020603050405020304" pitchFamily="18" charset="-78"/>
              </a:rPr>
              <a:t>مفهوم المزاج العام: </a:t>
            </a:r>
            <a:endParaRPr lang="en-US"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a:t>‏</a:t>
            </a:r>
            <a:r>
              <a:rPr lang="ar-EG" sz="2600">
                <a:latin typeface="Simplified Arabic" panose="02020603050405020304" pitchFamily="18" charset="-78"/>
                <a:cs typeface="Simplified Arabic" panose="02020603050405020304" pitchFamily="18" charset="-78"/>
              </a:rPr>
              <a:t>المزاج العام </a:t>
            </a:r>
            <a:r>
              <a:rPr lang="ar-EG" sz="2600" b="1">
                <a:latin typeface="Simplified Arabic" panose="02020603050405020304" pitchFamily="18" charset="-78"/>
                <a:cs typeface="Simplified Arabic" panose="02020603050405020304" pitchFamily="18" charset="-78"/>
              </a:rPr>
              <a:t>هو الحالة الشعورية العامة التي تسود أفراد الجماعة أو المجتمع في لحظة معينة والتي تعبر عن نظرتهم العامة للحياة و تنبثق من تراثهم ‏و خصائصهم المجتمعية و الثقافية</a:t>
            </a:r>
            <a:r>
              <a:rPr lang="ar-EG" sz="2600">
                <a:latin typeface="Simplified Arabic" panose="02020603050405020304" pitchFamily="18" charset="-78"/>
                <a:cs typeface="Simplified Arabic" panose="02020603050405020304" pitchFamily="18" charset="-78"/>
              </a:rPr>
              <a:t>، </a:t>
            </a:r>
            <a:r>
              <a:rPr lang="ar-EG" sz="2600" b="1" u="sng">
                <a:solidFill>
                  <a:srgbClr val="203E5F"/>
                </a:solidFill>
                <a:latin typeface="Simplified Arabic" panose="02020603050405020304" pitchFamily="18" charset="-78"/>
                <a:cs typeface="Simplified Arabic" panose="02020603050405020304" pitchFamily="18" charset="-78"/>
              </a:rPr>
              <a:t>ومن ذلك التعريف يمكن الإشارة إلى ما يلي :</a:t>
            </a:r>
            <a:endParaRPr lang="en-US" sz="2600" b="1" u="sng">
              <a:solidFill>
                <a:srgbClr val="203E5F"/>
              </a:solidFill>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
            </a:pPr>
            <a:r>
              <a:rPr lang="ar-EG" sz="2600">
                <a:latin typeface="Simplified Arabic" panose="02020603050405020304" pitchFamily="18" charset="-78"/>
                <a:cs typeface="Simplified Arabic" panose="02020603050405020304" pitchFamily="18" charset="-78"/>
              </a:rPr>
              <a:t>إن المزاج العام </a:t>
            </a:r>
            <a:r>
              <a:rPr lang="ar-EG" sz="2600" b="1">
                <a:latin typeface="Simplified Arabic" panose="02020603050405020304" pitchFamily="18" charset="-78"/>
                <a:cs typeface="Simplified Arabic" panose="02020603050405020304" pitchFamily="18" charset="-78"/>
              </a:rPr>
              <a:t>وهو مكون شعوري أو عاطفي في الغالب</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وليس تقييما </a:t>
            </a:r>
            <a:r>
              <a:rPr lang="ar-EG" sz="2600" b="1" smtClean="0">
                <a:latin typeface="Simplified Arabic" panose="02020603050405020304" pitchFamily="18" charset="-78"/>
                <a:cs typeface="Simplified Arabic" panose="02020603050405020304" pitchFamily="18" charset="-78"/>
              </a:rPr>
              <a:t>معرفيًا</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أو </a:t>
            </a:r>
            <a:r>
              <a:rPr lang="ar-EG" sz="2600" b="1" smtClean="0">
                <a:latin typeface="Simplified Arabic" panose="02020603050405020304" pitchFamily="18" charset="-78"/>
                <a:cs typeface="Simplified Arabic" panose="02020603050405020304" pitchFamily="18" charset="-78"/>
              </a:rPr>
              <a:t>سلوكًا عامًا </a:t>
            </a:r>
            <a:r>
              <a:rPr lang="ar-EG" sz="2600" b="1">
                <a:latin typeface="Simplified Arabic" panose="02020603050405020304" pitchFamily="18" charset="-78"/>
                <a:cs typeface="Simplified Arabic" panose="02020603050405020304" pitchFamily="18" charset="-78"/>
              </a:rPr>
              <a:t>للمجتمع</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r" rtl="1">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11" name="Rectangle: Rounded Corners 33"/>
          <p:cNvSpPr txBox="1">
            <a:spLocks noGrp="1"/>
          </p:cNvSpPr>
          <p:nvPr>
            <p:ph type="title"/>
          </p:nvPr>
        </p:nvSpPr>
        <p:spPr>
          <a:xfrm>
            <a:off x="2374710" y="365125"/>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94575" y="1629005"/>
            <a:ext cx="4351338" cy="4750310"/>
          </a:xfrm>
        </p:spPr>
      </p:pic>
    </p:spTree>
    <p:extLst>
      <p:ext uri="{BB962C8B-B14F-4D97-AF65-F5344CB8AC3E}">
        <p14:creationId xmlns:p14="http://schemas.microsoft.com/office/powerpoint/2010/main" val="2401033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90615" y="1678674"/>
            <a:ext cx="6263184" cy="4396065"/>
          </a:xfrm>
        </p:spPr>
        <p:txBody>
          <a:bodyPr>
            <a:normAutofit lnSpcReduction="10000"/>
          </a:bodyPr>
          <a:lstStyle/>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لا يظهر في كل الأوقات </a:t>
            </a:r>
            <a:r>
              <a:rPr lang="ar-EG" sz="2400" b="1">
                <a:latin typeface="Simplified Arabic" panose="02020603050405020304" pitchFamily="18" charset="-78"/>
                <a:cs typeface="Simplified Arabic" panose="02020603050405020304" pitchFamily="18" charset="-78"/>
              </a:rPr>
              <a:t>وإنما يظهر كاملا وجليًا في لحظات معينة</a:t>
            </a:r>
            <a:r>
              <a:rPr lang="ar-EG" sz="2400">
                <a:latin typeface="Simplified Arabic" panose="02020603050405020304" pitchFamily="18" charset="-78"/>
                <a:cs typeface="Simplified Arabic" panose="02020603050405020304" pitchFamily="18" charset="-78"/>
              </a:rPr>
              <a:t>، سواء </a:t>
            </a:r>
            <a:r>
              <a:rPr lang="ar-EG" sz="2400" b="1">
                <a:latin typeface="Simplified Arabic" panose="02020603050405020304" pitchFamily="18" charset="-78"/>
                <a:cs typeface="Simplified Arabic" panose="02020603050405020304" pitchFamily="18" charset="-78"/>
              </a:rPr>
              <a:t>كانت هذه اللحظات تعبر عن انتصار أو انكسار</a:t>
            </a:r>
            <a:r>
              <a:rPr lang="ar-EG" sz="2400">
                <a:latin typeface="Simplified Arabic" panose="02020603050405020304" pitchFamily="18" charset="-78"/>
                <a:cs typeface="Simplified Arabic" panose="02020603050405020304" pitchFamily="18" charset="-78"/>
              </a:rPr>
              <a:t>، وعن </a:t>
            </a:r>
            <a:r>
              <a:rPr lang="ar-EG" sz="2400" b="1">
                <a:latin typeface="Simplified Arabic" panose="02020603050405020304" pitchFamily="18" charset="-78"/>
                <a:cs typeface="Simplified Arabic" panose="02020603050405020304" pitchFamily="18" charset="-78"/>
              </a:rPr>
              <a:t>حزن عام أو سعادة مغامرة</a:t>
            </a:r>
            <a:r>
              <a:rPr lang="ar-EG" sz="2400" smtClean="0">
                <a:latin typeface="Simplified Arabic" panose="02020603050405020304" pitchFamily="18" charset="-78"/>
                <a:cs typeface="Simplified Arabic" panose="02020603050405020304" pitchFamily="18" charset="-78"/>
              </a:rPr>
              <a:t>.</a:t>
            </a:r>
          </a:p>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a:t>
            </a:r>
            <a:r>
              <a:rPr lang="ar-EG" sz="2400" b="1">
                <a:latin typeface="Simplified Arabic" panose="02020603050405020304" pitchFamily="18" charset="-78"/>
                <a:cs typeface="Simplified Arabic" panose="02020603050405020304" pitchFamily="18" charset="-78"/>
              </a:rPr>
              <a:t>لا ينبع من فراغ</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ولا يوجد في المطلق</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وإنما هو نتاج المجتمع الذي يعبر عنه</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ونتاج لكافة العوامل الثقافية والنفسية والاجتماعية والسياسية والمعرفية للجماعة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‏إن المزاج العام </a:t>
            </a:r>
            <a:r>
              <a:rPr lang="ar-EG" sz="2400" b="1">
                <a:latin typeface="Simplified Arabic" panose="02020603050405020304" pitchFamily="18" charset="-78"/>
                <a:cs typeface="Simplified Arabic" panose="02020603050405020304" pitchFamily="18" charset="-78"/>
              </a:rPr>
              <a:t>يمكن اعتباره تلخيصًا لرؤية الجماعة للحاضر أو المستقبل، ويمكن اعتباره اختزالا لكافة خصائصها الحضارية</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2" name="Rectangle: Rounded Corners 33"/>
          <p:cNvSpPr txBox="1">
            <a:spLocks noGrp="1"/>
          </p:cNvSpPr>
          <p:nvPr>
            <p:ph type="title"/>
          </p:nvPr>
        </p:nvSpPr>
        <p:spPr>
          <a:xfrm>
            <a:off x="2361062" y="365126"/>
            <a:ext cx="8992737" cy="85761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1" y="1502738"/>
            <a:ext cx="4640241" cy="4972112"/>
          </a:xfrm>
        </p:spPr>
      </p:pic>
    </p:spTree>
    <p:extLst>
      <p:ext uri="{BB962C8B-B14F-4D97-AF65-F5344CB8AC3E}">
        <p14:creationId xmlns:p14="http://schemas.microsoft.com/office/powerpoint/2010/main" val="33901418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26842" y="1446664"/>
            <a:ext cx="6426958" cy="4628076"/>
          </a:xfrm>
        </p:spPr>
        <p:txBody>
          <a:bodyPr>
            <a:normAutofit/>
          </a:bodyPr>
          <a:lstStyle/>
          <a:p>
            <a:pPr marL="0" indent="0" algn="just" rtl="1">
              <a:lnSpc>
                <a:spcPct val="110000"/>
              </a:lnSpc>
              <a:buNone/>
            </a:pPr>
            <a:endParaRPr lang="en-US" sz="2400">
              <a:latin typeface="Simplified Arabic" panose="02020603050405020304" pitchFamily="18" charset="-78"/>
              <a:cs typeface="Simplified Arabic" panose="02020603050405020304" pitchFamily="18" charset="-78"/>
            </a:endParaRPr>
          </a:p>
          <a:p>
            <a:pPr marL="0" indent="0" algn="just" rtl="1">
              <a:lnSpc>
                <a:spcPct val="110000"/>
              </a:lnSpc>
              <a:buNone/>
            </a:pPr>
            <a:endParaRPr lang="ar-EG" sz="2400" smtClean="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1"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374710" y="365126"/>
            <a:ext cx="8979090"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4820503" y="1543846"/>
            <a:ext cx="6493491" cy="4146648"/>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
            </a:pPr>
            <a:r>
              <a:rPr lang="ar-EG" sz="2400">
                <a:latin typeface="Calibri" panose="020F0502020204030204" pitchFamily="34" charset="0"/>
                <a:ea typeface="Calibri" panose="020F0502020204030204" pitchFamily="34" charset="0"/>
                <a:cs typeface="Simplified Arabic" panose="02020603050405020304" pitchFamily="18" charset="-78"/>
              </a:rPr>
              <a:t>إن المزاج العام </a:t>
            </a:r>
            <a:r>
              <a:rPr lang="ar-EG" sz="2400" b="1">
                <a:latin typeface="Calibri" panose="020F0502020204030204" pitchFamily="34" charset="0"/>
                <a:ea typeface="Calibri" panose="020F0502020204030204" pitchFamily="34" charset="0"/>
                <a:cs typeface="Simplified Arabic" panose="02020603050405020304" pitchFamily="18" charset="-78"/>
              </a:rPr>
              <a:t>يتكون من مجموعة أعراض تتكامل معا في إعطاء المزاج العام اتجاه العام و خصائصه التكوينية</a:t>
            </a:r>
            <a:r>
              <a:rPr lang="ar-EG" sz="2400" b="1" smtClean="0">
                <a:latin typeface="Calibri" panose="020F0502020204030204" pitchFamily="34" charset="0"/>
                <a:ea typeface="Calibri" panose="020F0502020204030204" pitchFamily="34" charset="0"/>
                <a:cs typeface="Simplified Arabic" panose="02020603050405020304" pitchFamily="18" charset="-78"/>
              </a:rPr>
              <a:t>.</a:t>
            </a:r>
          </a:p>
          <a:p>
            <a:pPr marL="285750" indent="-285750"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وبناء  على ذلك اقترح "</a:t>
            </a:r>
            <a:r>
              <a:rPr lang="ar-EG" sz="2400" b="1">
                <a:latin typeface="Simplified Arabic" panose="02020603050405020304" pitchFamily="18" charset="-78"/>
                <a:cs typeface="Simplified Arabic" panose="02020603050405020304" pitchFamily="18" charset="-78"/>
              </a:rPr>
              <a:t>زيلمان وبراينت</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a:t>
            </a:r>
            <a:r>
              <a:rPr lang="en-US" sz="2400" smtClean="0">
                <a:latin typeface="Simplified Arabic" panose="02020603050405020304" pitchFamily="18" charset="-78"/>
                <a:cs typeface="Simplified Arabic" panose="02020603050405020304" pitchFamily="18" charset="-78"/>
              </a:rPr>
              <a:t>Zillmann&amp;Bryant</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فكرة مؤداها ‏أن الفرد يقوم باختيار وانتقاء المحتوى الإعلامي الذي يتعرض له بهدف تحسين حالته المزاجية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سواء كان هذا المحتوى </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إخباري-  وثائقي-  أفلام - رياضة- موسيقى-  إلخ</a:t>
            </a:r>
            <a:r>
              <a:rPr lang="ar-EG"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ووفقًا </a:t>
            </a:r>
            <a:r>
              <a:rPr lang="ar-EG" sz="2400" b="1">
                <a:latin typeface="Simplified Arabic" panose="02020603050405020304" pitchFamily="18" charset="-78"/>
                <a:cs typeface="Simplified Arabic" panose="02020603050405020304" pitchFamily="18" charset="-78"/>
              </a:rPr>
              <a:t>لذلك فإن نظرية المزاج العام تؤكد حرص الأفراد على انتقاء المواقف والأحداث التي تحقق الإشباع البيئي لديهم</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حيث إن استمرار التعرض لرسائل معينة أو محتوى معين بصورة انتقائية يؤثر في حالة المزاج </a:t>
            </a:r>
            <a:r>
              <a:rPr lang="ar-EG" sz="2400" b="1" smtClean="0">
                <a:latin typeface="Simplified Arabic" panose="02020603050405020304" pitchFamily="18" charset="-78"/>
                <a:cs typeface="Simplified Arabic" panose="02020603050405020304" pitchFamily="18" charset="-78"/>
              </a:rPr>
              <a:t>العام</a:t>
            </a:r>
            <a:r>
              <a:rPr lang="ar-EG" sz="2400">
                <a:latin typeface="Simplified Arabic" panose="02020603050405020304" pitchFamily="18" charset="-78"/>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عنصر نائب للمحتوى 9"/>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204716" y="1446664"/>
            <a:ext cx="4575981" cy="5028186"/>
          </a:xfrm>
          <a:prstGeom prst="rect">
            <a:avLst/>
          </a:prstGeom>
        </p:spPr>
      </p:pic>
    </p:spTree>
    <p:extLst>
      <p:ext uri="{BB962C8B-B14F-4D97-AF65-F5344CB8AC3E}">
        <p14:creationId xmlns:p14="http://schemas.microsoft.com/office/powerpoint/2010/main" val="4187199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609230" y="1569493"/>
            <a:ext cx="5744570" cy="4435522"/>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وتهدف نظرية المزاج العام، </a:t>
            </a:r>
            <a:r>
              <a:rPr lang="ar-EG" sz="2400" b="1">
                <a:latin typeface="Simplified Arabic" panose="02020603050405020304" pitchFamily="18" charset="-78"/>
                <a:cs typeface="Simplified Arabic" panose="02020603050405020304" pitchFamily="18" charset="-78"/>
              </a:rPr>
              <a:t>إضافة إلى جانب تغييرها الحالة المزاجية، إلى التنفيس عن المشاعر السلبية </a:t>
            </a:r>
            <a:r>
              <a:rPr lang="ar-EG" sz="2400" b="1" smtClean="0">
                <a:latin typeface="Simplified Arabic" panose="02020603050405020304" pitchFamily="18" charset="-78"/>
                <a:cs typeface="Simplified Arabic" panose="02020603050405020304" pitchFamily="18" charset="-78"/>
              </a:rPr>
              <a:t>للأفراد، </a:t>
            </a:r>
            <a:r>
              <a:rPr lang="ar-EG" sz="2400" b="1">
                <a:latin typeface="Simplified Arabic" panose="02020603050405020304" pitchFamily="18" charset="-78"/>
                <a:cs typeface="Simplified Arabic" panose="02020603050405020304" pitchFamily="18" charset="-78"/>
              </a:rPr>
              <a:t>كمشاعر الخوف والقلق والملل والغضب والتوتر والخوف من </a:t>
            </a:r>
            <a:r>
              <a:rPr lang="ar-EG" sz="2400" b="1" smtClean="0">
                <a:latin typeface="Simplified Arabic" panose="02020603050405020304" pitchFamily="18" charset="-78"/>
                <a:cs typeface="Simplified Arabic" panose="02020603050405020304" pitchFamily="18" charset="-78"/>
              </a:rPr>
              <a:t>العزلة.</a:t>
            </a:r>
          </a:p>
          <a:p>
            <a:pPr algn="just" rtl="1">
              <a:lnSpc>
                <a:spcPct val="110000"/>
              </a:lnSpc>
              <a:spcBef>
                <a:spcPts val="110"/>
              </a:spcBef>
              <a:spcAft>
                <a:spcPts val="110"/>
              </a:spcAft>
              <a:buFont typeface="Wingdings" panose="05000000000000000000" pitchFamily="2" charset="2"/>
              <a:buChar char="§"/>
            </a:pPr>
            <a:r>
              <a:rPr lang="ar-EG" sz="2400">
                <a:latin typeface="Simplified Arabic" panose="02020603050405020304" pitchFamily="18" charset="-78"/>
                <a:cs typeface="Simplified Arabic" panose="02020603050405020304" pitchFamily="18" charset="-78"/>
              </a:rPr>
              <a:t>وفي إطار ما سبق </a:t>
            </a:r>
            <a:r>
              <a:rPr lang="ar-EG" sz="2400" b="1">
                <a:latin typeface="Simplified Arabic" panose="02020603050405020304" pitchFamily="18" charset="-78"/>
                <a:cs typeface="Simplified Arabic" panose="02020603050405020304" pitchFamily="18" charset="-78"/>
              </a:rPr>
              <a:t>أظهرت نتائج دراسة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حنان عبدالوهاب عبد الحميد)</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أن نوعية المزاج الشخصي المترتب على التعرض لتغطية أزمة فيروس كورونا عبر المواقع الإخبارية لدى الجمهور المصري تمثل على التوالي في المزاج السلبي </a:t>
            </a:r>
            <a:r>
              <a:rPr lang="ar-EG" sz="2400">
                <a:latin typeface="Simplified Arabic" panose="02020603050405020304" pitchFamily="18" charset="-78"/>
                <a:cs typeface="Simplified Arabic" panose="02020603050405020304" pitchFamily="18" charset="-78"/>
              </a:rPr>
              <a:t>‏</a:t>
            </a:r>
            <a:r>
              <a:rPr lang="ar-EG" sz="2400" b="1">
                <a:latin typeface="Simplified Arabic" panose="02020603050405020304" pitchFamily="18" charset="-78"/>
                <a:cs typeface="Simplified Arabic" panose="02020603050405020304" pitchFamily="18" charset="-78"/>
              </a:rPr>
              <a:t>بنسبة</a:t>
            </a:r>
            <a:r>
              <a:rPr lang="ar-EG" sz="2400">
                <a:latin typeface="Simplified Arabic" panose="02020603050405020304" pitchFamily="18" charset="-78"/>
                <a:cs typeface="Simplified Arabic" panose="02020603050405020304" pitchFamily="18" charset="-78"/>
              </a:rPr>
              <a:t> </a:t>
            </a:r>
            <a:r>
              <a:rPr lang="en-US" sz="2400" b="1" smtClean="0">
                <a:latin typeface="Simplified Arabic" panose="02020603050405020304" pitchFamily="18" charset="-78"/>
                <a:cs typeface="Simplified Arabic" panose="02020603050405020304" pitchFamily="18" charset="-78"/>
              </a:rPr>
              <a:t>71</a:t>
            </a:r>
            <a:r>
              <a:rPr lang="ar-EG" sz="2400" b="1"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يليه المزاج المعتدل </a:t>
            </a:r>
            <a:r>
              <a:rPr lang="ar-EG" sz="2400" b="1" smtClean="0">
                <a:latin typeface="Simplified Arabic" panose="02020603050405020304" pitchFamily="18" charset="-78"/>
                <a:cs typeface="Simplified Arabic" panose="02020603050405020304" pitchFamily="18" charset="-78"/>
              </a:rPr>
              <a:t>بنسبة</a:t>
            </a:r>
            <a:r>
              <a:rPr lang="en-US" sz="2400" b="1" smtClean="0">
                <a:latin typeface="Simplified Arabic" panose="02020603050405020304" pitchFamily="18" charset="-78"/>
                <a:cs typeface="Simplified Arabic" panose="02020603050405020304" pitchFamily="18" charset="-78"/>
              </a:rPr>
              <a:t>17.3 </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وأخيرًا </a:t>
            </a:r>
            <a:r>
              <a:rPr lang="ar-EG" sz="2400" b="1">
                <a:latin typeface="Simplified Arabic" panose="02020603050405020304" pitchFamily="18" charset="-78"/>
                <a:cs typeface="Simplified Arabic" panose="02020603050405020304" pitchFamily="18" charset="-78"/>
              </a:rPr>
              <a:t>المزاج الإيجابي </a:t>
            </a:r>
            <a:r>
              <a:rPr lang="ar-EG" sz="2400" b="1" smtClean="0">
                <a:latin typeface="Simplified Arabic" panose="02020603050405020304" pitchFamily="18" charset="-78"/>
                <a:cs typeface="Simplified Arabic" panose="02020603050405020304" pitchFamily="18" charset="-78"/>
              </a:rPr>
              <a:t>بنسبة</a:t>
            </a:r>
            <a:r>
              <a:rPr lang="en-US" sz="2400" b="1" smtClean="0">
                <a:latin typeface="Simplified Arabic" panose="02020603050405020304" pitchFamily="18" charset="-78"/>
                <a:cs typeface="Simplified Arabic" panose="02020603050405020304" pitchFamily="18" charset="-78"/>
              </a:rPr>
              <a:t>11.7 </a:t>
            </a:r>
            <a:r>
              <a:rPr lang="ar-EG" sz="2400" smtClean="0">
                <a:latin typeface="Simplified Arabic" panose="02020603050405020304" pitchFamily="18" charset="-78"/>
                <a:cs typeface="Simplified Arabic" panose="02020603050405020304" pitchFamily="18" charset="-78"/>
              </a:rPr>
              <a:t>٪؜. </a:t>
            </a:r>
            <a:endParaRPr lang="en-US" sz="2600"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3" name="Rectangle: Rounded Corners 33"/>
          <p:cNvSpPr txBox="1">
            <a:spLocks noGrp="1"/>
          </p:cNvSpPr>
          <p:nvPr>
            <p:ph type="title"/>
          </p:nvPr>
        </p:nvSpPr>
        <p:spPr>
          <a:xfrm>
            <a:off x="2442948" y="365126"/>
            <a:ext cx="8910851"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النفسية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1" y="1569493"/>
            <a:ext cx="4776716" cy="4626591"/>
          </a:xfrm>
        </p:spPr>
      </p:pic>
    </p:spTree>
    <p:extLst>
      <p:ext uri="{BB962C8B-B14F-4D97-AF65-F5344CB8AC3E}">
        <p14:creationId xmlns:p14="http://schemas.microsoft.com/office/powerpoint/2010/main" val="805598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23263" y="1716038"/>
            <a:ext cx="6631674" cy="4097503"/>
          </a:xfrm>
        </p:spPr>
        <p:txBody>
          <a:bodyPr>
            <a:normAutofit/>
          </a:bodyPr>
          <a:lstStyle/>
          <a:p>
            <a:pPr marL="0" indent="0" algn="just" rtl="1">
              <a:lnSpc>
                <a:spcPct val="12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12"/>
          <p:cNvGraphicFramePr>
            <a:graphicFrameLocks noGrp="1"/>
          </p:cNvGraphicFramePr>
          <p:nvPr>
            <p:ph sz="half" idx="1"/>
            <p:extLst>
              <p:ext uri="{D42A27DB-BD31-4B8C-83A1-F6EECF244321}">
                <p14:modId xmlns:p14="http://schemas.microsoft.com/office/powerpoint/2010/main" val="158024842"/>
              </p:ext>
            </p:extLst>
          </p:nvPr>
        </p:nvGraphicFramePr>
        <p:xfrm>
          <a:off x="668740" y="1037230"/>
          <a:ext cx="10686197" cy="4559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3" name="رابط مستقيم 2"/>
          <p:cNvCxnSpPr/>
          <p:nvPr/>
        </p:nvCxnSpPr>
        <p:spPr>
          <a:xfrm flipH="1">
            <a:off x="4279558" y="3330054"/>
            <a:ext cx="647284" cy="563508"/>
          </a:xfrm>
          <a:prstGeom prst="line">
            <a:avLst/>
          </a:prstGeom>
        </p:spPr>
        <p:style>
          <a:lnRef idx="1">
            <a:schemeClr val="accent1"/>
          </a:lnRef>
          <a:fillRef idx="0">
            <a:schemeClr val="accent1"/>
          </a:fillRef>
          <a:effectRef idx="0">
            <a:schemeClr val="accent1"/>
          </a:effectRef>
          <a:fontRef idx="minor">
            <a:schemeClr val="tx1"/>
          </a:fontRef>
        </p:style>
      </p:cxnSp>
      <p:sp>
        <p:nvSpPr>
          <p:cNvPr id="5" name="شكل بيضاوي 4"/>
          <p:cNvSpPr/>
          <p:nvPr/>
        </p:nvSpPr>
        <p:spPr>
          <a:xfrm>
            <a:off x="1693459" y="3643952"/>
            <a:ext cx="3029804" cy="1569492"/>
          </a:xfrm>
          <a:prstGeom prst="ellipse">
            <a:avLst/>
          </a:prstGeom>
          <a:solidFill>
            <a:srgbClr val="203E5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ar-EG" sz="2800" b="1" smtClean="0">
                <a:solidFill>
                  <a:srgbClr val="FFFF00"/>
                </a:solidFill>
                <a:latin typeface="Simplified Arabic" panose="02020603050405020304" pitchFamily="18" charset="-78"/>
                <a:cs typeface="Simplified Arabic" panose="02020603050405020304" pitchFamily="18" charset="-78"/>
              </a:rPr>
              <a:t>إدارة المزاج العام</a:t>
            </a:r>
            <a:endParaRPr lang="ar-EG" sz="2800" b="1">
              <a:solidFill>
                <a:srgbClr val="FFFF0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893306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31307" y="1825625"/>
            <a:ext cx="6522493" cy="4179390"/>
          </a:xfrm>
        </p:spPr>
        <p:txBody>
          <a:bodyPr>
            <a:normAutofit/>
          </a:bodyPr>
          <a:lstStyle/>
          <a:p>
            <a:pPr marL="0" indent="0" algn="just" rtl="1">
              <a:lnSpc>
                <a:spcPct val="110000"/>
              </a:lnSpc>
              <a:spcBef>
                <a:spcPts val="110"/>
              </a:spcBef>
              <a:spcAft>
                <a:spcPts val="110"/>
              </a:spcAft>
              <a:buNone/>
            </a:pPr>
            <a:endParaRPr lang="en-US"/>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2" name="مستطيل 1"/>
          <p:cNvSpPr/>
          <p:nvPr/>
        </p:nvSpPr>
        <p:spPr>
          <a:xfrm>
            <a:off x="5213445" y="1358426"/>
            <a:ext cx="6100549" cy="5800562"/>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ü"/>
            </a:pPr>
            <a:r>
              <a:rPr lang="ar-EG" smtClean="0">
                <a:latin typeface="Simplified Arabic" panose="02020603050405020304" pitchFamily="18" charset="-78"/>
                <a:cs typeface="Simplified Arabic" panose="02020603050405020304" pitchFamily="18" charset="-78"/>
              </a:rPr>
              <a:t>‏</a:t>
            </a:r>
            <a:r>
              <a:rPr lang="ar-SA" sz="2800">
                <a:latin typeface="Simplified Arabic" panose="02020603050405020304" pitchFamily="18" charset="-78"/>
                <a:cs typeface="Simplified Arabic" panose="02020603050405020304" pitchFamily="18" charset="-78"/>
              </a:rPr>
              <a:t>سابقًا كان مفهوم </a:t>
            </a:r>
            <a:r>
              <a:rPr lang="ar-SA" sz="2800" b="1">
                <a:latin typeface="Simplified Arabic" panose="02020603050405020304" pitchFamily="18" charset="-78"/>
                <a:cs typeface="Simplified Arabic" panose="02020603050405020304" pitchFamily="18" charset="-78"/>
              </a:rPr>
              <a:t>الأمن القومي</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مرتبط بشكل كبير بمدى القدرة على السيطرة على حدود الدولة وامتلاك أجهزة استخبارات قوية وأدوات عسكرية كبيرة</a:t>
            </a:r>
            <a:r>
              <a:rPr lang="ar-SA" sz="2800">
                <a:latin typeface="Simplified Arabic" panose="02020603050405020304" pitchFamily="18" charset="-78"/>
                <a:cs typeface="Simplified Arabic" panose="02020603050405020304" pitchFamily="18" charset="-78"/>
              </a:rPr>
              <a:t>، ولكن في </a:t>
            </a:r>
            <a:r>
              <a:rPr lang="ar-SA" sz="2800" b="1">
                <a:latin typeface="Simplified Arabic" panose="02020603050405020304" pitchFamily="18" charset="-78"/>
                <a:cs typeface="Simplified Arabic" panose="02020603050405020304" pitchFamily="18" charset="-78"/>
              </a:rPr>
              <a:t>الوقت الحاضر ظهر مصطلح الأمن المعلوماتي</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والأمن السيبراني </a:t>
            </a:r>
            <a:r>
              <a:rPr lang="ar-SA" sz="2800">
                <a:latin typeface="Simplified Arabic" panose="02020603050405020304" pitchFamily="18" charset="-78"/>
                <a:cs typeface="Simplified Arabic" panose="02020603050405020304" pitchFamily="18" charset="-78"/>
              </a:rPr>
              <a:t>محوريًا في </a:t>
            </a:r>
            <a:r>
              <a:rPr lang="ar-SA" sz="2800" b="1">
                <a:latin typeface="Simplified Arabic" panose="02020603050405020304" pitchFamily="18" charset="-78"/>
                <a:cs typeface="Simplified Arabic" panose="02020603050405020304" pitchFamily="18" charset="-78"/>
              </a:rPr>
              <a:t>الدراسات الأمنية والاستراتيجية</a:t>
            </a:r>
            <a:r>
              <a:rPr lang="ar-SA" sz="2800">
                <a:latin typeface="Simplified Arabic" panose="02020603050405020304" pitchFamily="18" charset="-78"/>
                <a:cs typeface="Simplified Arabic" panose="02020603050405020304" pitchFamily="18" charset="-78"/>
              </a:rPr>
              <a:t>؛ </a:t>
            </a:r>
            <a:r>
              <a:rPr lang="ar-SA" sz="2800" b="1">
                <a:latin typeface="Simplified Arabic" panose="02020603050405020304" pitchFamily="18" charset="-78"/>
                <a:cs typeface="Simplified Arabic" panose="02020603050405020304" pitchFamily="18" charset="-78"/>
              </a:rPr>
              <a:t>لما له من مركز ثقل </a:t>
            </a:r>
            <a:r>
              <a:rPr lang="ar-SA" sz="2800" b="1" smtClean="0">
                <a:latin typeface="Simplified Arabic" panose="02020603050405020304" pitchFamily="18" charset="-78"/>
                <a:cs typeface="Simplified Arabic" panose="02020603050405020304" pitchFamily="18" charset="-78"/>
              </a:rPr>
              <a:t>وتأثير </a:t>
            </a:r>
            <a:r>
              <a:rPr lang="ar-SA" sz="2800" b="1">
                <a:latin typeface="Simplified Arabic" panose="02020603050405020304" pitchFamily="18" charset="-78"/>
                <a:cs typeface="Simplified Arabic" panose="02020603050405020304" pitchFamily="18" charset="-78"/>
              </a:rPr>
              <a:t>فأصبحت الوسائل التكنولوجية هى لغة الحرب المتعارف عليها وأصبحت حماية الأجهزة التكنولوجية ومعلومات الدولة أمرًا لا يقل شأنًا عن حماية الحدود الأرضية للدولة بل يعلوه خطورة</a:t>
            </a:r>
            <a:r>
              <a:rPr lang="ar-SA" sz="2800">
                <a:latin typeface="Simplified Arabic" panose="02020603050405020304" pitchFamily="18" charset="-78"/>
                <a:cs typeface="Simplified Arabic" panose="02020603050405020304" pitchFamily="18" charset="-78"/>
              </a:rPr>
              <a:t>.</a:t>
            </a:r>
            <a:endParaRPr lang="en-US" sz="28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smtClean="0">
              <a:latin typeface="Simplified Arabic" panose="02020603050405020304" pitchFamily="18" charset="-78"/>
              <a:cs typeface="Simplified Arabic" panose="02020603050405020304" pitchFamily="18" charset="-78"/>
            </a:endParaRPr>
          </a:p>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9" name="Rectangle: Rounded Corners 33"/>
          <p:cNvSpPr txBox="1">
            <a:spLocks noGrp="1"/>
          </p:cNvSpPr>
          <p:nvPr>
            <p:ph type="title"/>
          </p:nvPr>
        </p:nvSpPr>
        <p:spPr>
          <a:xfrm>
            <a:off x="2395182" y="271951"/>
            <a:ext cx="8951794"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10000"/>
              </a:lnSpc>
              <a:spcBef>
                <a:spcPts val="110"/>
              </a:spcBef>
              <a:spcAft>
                <a:spcPts val="110"/>
              </a:spcAft>
            </a:pP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6" name="عنصر نائب للمحتوى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9969" y="1497540"/>
            <a:ext cx="4351338" cy="4777255"/>
          </a:xfrm>
        </p:spPr>
      </p:pic>
    </p:spTree>
    <p:extLst>
      <p:ext uri="{BB962C8B-B14F-4D97-AF65-F5344CB8AC3E}">
        <p14:creationId xmlns:p14="http://schemas.microsoft.com/office/powerpoint/2010/main" val="14656293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5364706" y="1597092"/>
            <a:ext cx="5989093" cy="4249115"/>
          </a:xfrm>
        </p:spPr>
        <p:txBody>
          <a:bodyPr>
            <a:normAutofit/>
          </a:bodyPr>
          <a:lstStyle/>
          <a:p>
            <a:pPr algn="just" rtl="1">
              <a:lnSpc>
                <a:spcPct val="110000"/>
              </a:lnSpc>
              <a:spcBef>
                <a:spcPts val="110"/>
              </a:spcBef>
              <a:spcAft>
                <a:spcPts val="110"/>
              </a:spcAft>
              <a:buFont typeface="Wingdings" panose="05000000000000000000" pitchFamily="2" charset="2"/>
              <a:buChar char="ü"/>
            </a:pPr>
            <a:r>
              <a:rPr lang="ar-EG" sz="2400" smtClean="0">
                <a:latin typeface="Simplified Arabic" panose="02020603050405020304" pitchFamily="18" charset="-78"/>
                <a:cs typeface="Simplified Arabic" panose="02020603050405020304" pitchFamily="18" charset="-78"/>
              </a:rPr>
              <a:t> إن </a:t>
            </a:r>
            <a:r>
              <a:rPr lang="ar-EG" sz="2400" b="1">
                <a:latin typeface="Simplified Arabic" panose="02020603050405020304" pitchFamily="18" charset="-78"/>
                <a:cs typeface="Simplified Arabic" panose="02020603050405020304" pitchFamily="18" charset="-78"/>
              </a:rPr>
              <a:t>جريمة تكنولوجيا </a:t>
            </a:r>
            <a:r>
              <a:rPr lang="ar-EG" sz="2400" b="1" smtClean="0">
                <a:latin typeface="Simplified Arabic" panose="02020603050405020304" pitchFamily="18" charset="-78"/>
                <a:cs typeface="Simplified Arabic" panose="02020603050405020304" pitchFamily="18" charset="-78"/>
              </a:rPr>
              <a:t>المعلومات،</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يمكن أن تندرج ‏تحت نمطين مختلفين من الجرائم</a:t>
            </a:r>
            <a:r>
              <a:rPr lang="ar-EG" sz="2400">
                <a:latin typeface="Simplified Arabic" panose="02020603050405020304" pitchFamily="18" charset="-78"/>
                <a:cs typeface="Simplified Arabic" panose="02020603050405020304" pitchFamily="18" charset="-78"/>
              </a:rPr>
              <a:t>، ‏فقد </a:t>
            </a:r>
            <a:r>
              <a:rPr lang="ar-EG" sz="2400" b="1">
                <a:latin typeface="Simplified Arabic" panose="02020603050405020304" pitchFamily="18" charset="-78"/>
                <a:cs typeface="Simplified Arabic" panose="02020603050405020304" pitchFamily="18" charset="-78"/>
              </a:rPr>
              <a:t>تكون الجريمة عبارة عن تصرف غير قانوني يرتكب ضد أجهزة الكمبيوتر أو الاتصالات</a:t>
            </a:r>
            <a:r>
              <a:rPr lang="ar-EG" sz="2400">
                <a:latin typeface="Simplified Arabic" panose="02020603050405020304" pitchFamily="18" charset="-78"/>
                <a:cs typeface="Simplified Arabic" panose="02020603050405020304" pitchFamily="18" charset="-78"/>
              </a:rPr>
              <a:t>، أو قد تكون </a:t>
            </a:r>
            <a:r>
              <a:rPr lang="ar-EG" sz="2400" b="1">
                <a:latin typeface="Simplified Arabic" panose="02020603050405020304" pitchFamily="18" charset="-78"/>
                <a:cs typeface="Simplified Arabic" panose="02020603050405020304" pitchFamily="18" charset="-78"/>
              </a:rPr>
              <a:t>عبارة عن استخدام أجهزة الكمبيوتر أو الاتصالات لارتكاب تصرف غير قانوني</a:t>
            </a:r>
            <a:r>
              <a:rPr lang="ar-EG" sz="2400" smtClean="0">
                <a:latin typeface="Simplified Arabic" panose="02020603050405020304" pitchFamily="18" charset="-78"/>
                <a:cs typeface="Simplified Arabic" panose="02020603050405020304" pitchFamily="18" charset="-78"/>
              </a:rPr>
              <a:t>.</a:t>
            </a:r>
          </a:p>
          <a:p>
            <a:pPr algn="r" rtl="1">
              <a:lnSpc>
                <a:spcPct val="110000"/>
              </a:lnSpc>
              <a:spcBef>
                <a:spcPts val="110"/>
              </a:spcBef>
              <a:spcAft>
                <a:spcPts val="110"/>
              </a:spcAft>
              <a:buFont typeface="Wingdings" panose="05000000000000000000" pitchFamily="2" charset="2"/>
              <a:buChar char="ü"/>
            </a:pPr>
            <a:r>
              <a:rPr lang="ar-EG" b="1" u="sng" smtClean="0">
                <a:solidFill>
                  <a:srgbClr val="203E5F"/>
                </a:solidFill>
                <a:latin typeface="Simplified Arabic" panose="02020603050405020304" pitchFamily="18" charset="-78"/>
                <a:cs typeface="Simplified Arabic" panose="02020603050405020304" pitchFamily="18" charset="-78"/>
              </a:rPr>
              <a:t>‏ مفهوم </a:t>
            </a:r>
            <a:r>
              <a:rPr lang="ar-EG" b="1" u="sng">
                <a:solidFill>
                  <a:srgbClr val="203E5F"/>
                </a:solidFill>
                <a:latin typeface="Simplified Arabic" panose="02020603050405020304" pitchFamily="18" charset="-78"/>
                <a:cs typeface="Simplified Arabic" panose="02020603050405020304" pitchFamily="18" charset="-78"/>
              </a:rPr>
              <a:t>الجرائم </a:t>
            </a:r>
            <a:r>
              <a:rPr lang="ar-EG" b="1" u="sng" smtClean="0">
                <a:solidFill>
                  <a:srgbClr val="203E5F"/>
                </a:solidFill>
                <a:latin typeface="Simplified Arabic" panose="02020603050405020304" pitchFamily="18" charset="-78"/>
                <a:cs typeface="Simplified Arabic" panose="02020603050405020304" pitchFamily="18" charset="-78"/>
              </a:rPr>
              <a:t>الإلكترونية:</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ar-EG" sz="2400" smtClean="0">
                <a:latin typeface="Simplified Arabic" panose="02020603050405020304" pitchFamily="18" charset="-78"/>
                <a:cs typeface="Simplified Arabic" panose="02020603050405020304" pitchFamily="18" charset="-78"/>
              </a:rPr>
              <a:t>تُعرف </a:t>
            </a:r>
            <a:r>
              <a:rPr lang="ar-EG" sz="2400" b="1">
                <a:latin typeface="Simplified Arabic" panose="02020603050405020304" pitchFamily="18" charset="-78"/>
                <a:cs typeface="Simplified Arabic" panose="02020603050405020304" pitchFamily="18" charset="-78"/>
              </a:rPr>
              <a:t>الجرائم الإلكترونية بأنها تلك الأفعال الاجرامية الناتجة من خلال أو بواسطة استخدام المعلوماتية والتقنية الحديثة المتمثلة في الكمبيوتر والمعالجة الآلية للبيانات، أو بنقلها</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buFont typeface="Wingdings" panose="05000000000000000000" pitchFamily="2" charset="2"/>
              <a:buChar char="ü"/>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88358" y="365126"/>
            <a:ext cx="8965442"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4" name="عنصر نائب للمحتوى 3"/>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77673" y="1597092"/>
            <a:ext cx="4694828" cy="4749117"/>
          </a:xfrm>
        </p:spPr>
      </p:pic>
    </p:spTree>
    <p:extLst>
      <p:ext uri="{BB962C8B-B14F-4D97-AF65-F5344CB8AC3E}">
        <p14:creationId xmlns:p14="http://schemas.microsoft.com/office/powerpoint/2010/main" val="3800407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12307" y="1447244"/>
            <a:ext cx="6141492" cy="4627496"/>
          </a:xfrm>
        </p:spPr>
        <p:txBody>
          <a:bodyPr>
            <a:normAutofit fontScale="92500" lnSpcReduction="10000"/>
          </a:bodyPr>
          <a:lstStyle/>
          <a:p>
            <a:pPr algn="r" rtl="1">
              <a:lnSpc>
                <a:spcPct val="120000"/>
              </a:lnSpc>
              <a:spcBef>
                <a:spcPts val="110"/>
              </a:spcBef>
              <a:spcAft>
                <a:spcPts val="110"/>
              </a:spcAft>
              <a:buFont typeface="Wingdings" panose="05000000000000000000" pitchFamily="2" charset="2"/>
              <a:buChar char="ü"/>
            </a:pPr>
            <a:r>
              <a:rPr lang="ar-EG" b="1" smtClean="0">
                <a:solidFill>
                  <a:srgbClr val="203E5F"/>
                </a:solidFill>
              </a:rPr>
              <a:t> </a:t>
            </a:r>
            <a:r>
              <a:rPr lang="ar-EG" sz="3000" b="1" u="sng" smtClean="0">
                <a:solidFill>
                  <a:srgbClr val="203E5F"/>
                </a:solidFill>
                <a:latin typeface="Simplified Arabic" panose="02020603050405020304" pitchFamily="18" charset="-78"/>
                <a:cs typeface="Simplified Arabic" panose="02020603050405020304" pitchFamily="18" charset="-78"/>
              </a:rPr>
              <a:t>تهديدات </a:t>
            </a:r>
            <a:r>
              <a:rPr lang="ar-EG" sz="3000" b="1" u="sng">
                <a:solidFill>
                  <a:srgbClr val="203E5F"/>
                </a:solidFill>
                <a:latin typeface="Simplified Arabic" panose="02020603050405020304" pitchFamily="18" charset="-78"/>
                <a:cs typeface="Simplified Arabic" panose="02020603050405020304" pitchFamily="18" charset="-78"/>
              </a:rPr>
              <a:t>الجرائم </a:t>
            </a:r>
            <a:r>
              <a:rPr lang="ar-EG" sz="3000" b="1" u="sng" smtClean="0">
                <a:solidFill>
                  <a:srgbClr val="203E5F"/>
                </a:solidFill>
                <a:latin typeface="Simplified Arabic" panose="02020603050405020304" pitchFamily="18" charset="-78"/>
                <a:cs typeface="Simplified Arabic" panose="02020603050405020304" pitchFamily="18" charset="-78"/>
              </a:rPr>
              <a:t>الإلكترونية:</a:t>
            </a:r>
          </a:p>
          <a:p>
            <a:pPr algn="just" rtl="1">
              <a:lnSpc>
                <a:spcPct val="130000"/>
              </a:lnSpc>
              <a:spcBef>
                <a:spcPts val="110"/>
              </a:spcBef>
              <a:spcAft>
                <a:spcPts val="110"/>
              </a:spcAft>
              <a:buFont typeface="Wingdings" panose="05000000000000000000" pitchFamily="2" charset="2"/>
              <a:buChar char="ü"/>
            </a:pPr>
            <a:r>
              <a:rPr lang="ar-EG" sz="2600" smtClean="0">
                <a:latin typeface="Simplified Arabic" panose="02020603050405020304" pitchFamily="18" charset="-78"/>
                <a:cs typeface="Simplified Arabic" panose="02020603050405020304" pitchFamily="18" charset="-78"/>
              </a:rPr>
              <a:t> إن </a:t>
            </a:r>
            <a:r>
              <a:rPr lang="ar-EG" sz="2600" b="1" smtClean="0">
                <a:latin typeface="Simplified Arabic" panose="02020603050405020304" pitchFamily="18" charset="-78"/>
                <a:cs typeface="Simplified Arabic" panose="02020603050405020304" pitchFamily="18" charset="-78"/>
              </a:rPr>
              <a:t>الأمن </a:t>
            </a:r>
            <a:r>
              <a:rPr lang="ar-EG" sz="2600" b="1">
                <a:latin typeface="Simplified Arabic" panose="02020603050405020304" pitchFamily="18" charset="-78"/>
                <a:cs typeface="Simplified Arabic" panose="02020603050405020304" pitchFamily="18" charset="-78"/>
              </a:rPr>
              <a:t>الاجتماعي جزء لا ينفصل عن الأمن القومي بشكل عام</a:t>
            </a:r>
            <a:r>
              <a:rPr lang="ar-EG" sz="2600">
                <a:latin typeface="Simplified Arabic" panose="02020603050405020304" pitchFamily="18" charset="-78"/>
                <a:cs typeface="Simplified Arabic" panose="02020603050405020304" pitchFamily="18" charset="-78"/>
              </a:rPr>
              <a:t>، وكان </a:t>
            </a:r>
            <a:r>
              <a:rPr lang="ar-EG" sz="2600" b="1">
                <a:latin typeface="Simplified Arabic" panose="02020603050405020304" pitchFamily="18" charset="-78"/>
                <a:cs typeface="Simplified Arabic" panose="02020603050405020304" pitchFamily="18" charset="-78"/>
              </a:rPr>
              <a:t>لوسائل التواصل الاجتماعي الأثر الواضح على الأمن الاجتماعي</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حيث بث الأفكار التي تحفز على الرغبات الانفصالية وبث الكراهية بين الأفراد</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مما يهدد الانسجام والتواصل الاجتماعي</a:t>
            </a:r>
            <a:r>
              <a:rPr lang="ar-EG"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وبالتالي يعد عامل التوعية الإلكترونية وآليات الاستخدام الصحيح هى الحل الأمثل للتعامل مع هذه الهجمات الثقافية ومؤخرًا اتجهت الكثير من الدول من إنشاء وحدات تُسمى </a:t>
            </a:r>
            <a:r>
              <a:rPr lang="ar-SA" sz="2600">
                <a:latin typeface="Simplified Arabic" panose="02020603050405020304" pitchFamily="18" charset="-78"/>
                <a:cs typeface="Simplified Arabic" panose="02020603050405020304" pitchFamily="18" charset="-78"/>
              </a:rPr>
              <a:t>(</a:t>
            </a:r>
            <a:r>
              <a:rPr lang="ar-SA" sz="2600" b="1">
                <a:latin typeface="Simplified Arabic" panose="02020603050405020304" pitchFamily="18" charset="-78"/>
                <a:cs typeface="Simplified Arabic" panose="02020603050405020304" pitchFamily="18" charset="-78"/>
              </a:rPr>
              <a:t>وحدات الأمن السيبراني</a:t>
            </a:r>
            <a:r>
              <a:rPr lang="ar-SA" sz="2600">
                <a:latin typeface="Simplified Arabic" panose="02020603050405020304" pitchFamily="18" charset="-78"/>
                <a:cs typeface="Simplified Arabic" panose="02020603050405020304" pitchFamily="18" charset="-78"/>
              </a:rPr>
              <a:t>)، </a:t>
            </a:r>
            <a:r>
              <a:rPr lang="ar-SA" sz="2600" b="1">
                <a:latin typeface="Simplified Arabic" panose="02020603050405020304" pitchFamily="18" charset="-78"/>
                <a:cs typeface="Simplified Arabic" panose="02020603050405020304" pitchFamily="18" charset="-78"/>
              </a:rPr>
              <a:t>وذلك للتعامل بشكل سليم مع هذه العمليات الإلكترونية</a:t>
            </a:r>
            <a:r>
              <a:rPr lang="ar-SA"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algn="r" rtl="1">
              <a:lnSpc>
                <a:spcPct val="130000"/>
              </a:lnSpc>
              <a:spcBef>
                <a:spcPts val="110"/>
              </a:spcBef>
              <a:spcAft>
                <a:spcPts val="110"/>
              </a:spcAft>
              <a:buFont typeface="Wingdings" panose="05000000000000000000" pitchFamily="2" charset="2"/>
              <a:buChar char="ü"/>
            </a:pPr>
            <a:endParaRPr lang="en-US">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3" name="مستطيل 2"/>
          <p:cNvSpPr/>
          <p:nvPr/>
        </p:nvSpPr>
        <p:spPr>
          <a:xfrm>
            <a:off x="4831306" y="1602024"/>
            <a:ext cx="6346209" cy="517065"/>
          </a:xfrm>
          <a:prstGeom prst="rect">
            <a:avLst/>
          </a:prstGeom>
        </p:spPr>
        <p:txBody>
          <a:bodyPr wrap="square">
            <a:spAutoFit/>
          </a:bodyPr>
          <a:lstStyle/>
          <a:p>
            <a:pPr algn="just" rtl="1">
              <a:lnSpc>
                <a:spcPct val="12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12" name="Rectangle: Rounded Corners 33"/>
          <p:cNvSpPr txBox="1">
            <a:spLocks noGrp="1"/>
          </p:cNvSpPr>
          <p:nvPr>
            <p:ph type="title"/>
          </p:nvPr>
        </p:nvSpPr>
        <p:spPr>
          <a:xfrm>
            <a:off x="2347414" y="365126"/>
            <a:ext cx="9006385"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9682" y="1401969"/>
            <a:ext cx="4746341" cy="4872826"/>
          </a:xfrm>
        </p:spPr>
      </p:pic>
    </p:spTree>
    <p:extLst>
      <p:ext uri="{BB962C8B-B14F-4D97-AF65-F5344CB8AC3E}">
        <p14:creationId xmlns:p14="http://schemas.microsoft.com/office/powerpoint/2010/main" val="32863266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595582" y="1623239"/>
            <a:ext cx="5743433" cy="4272594"/>
          </a:xfrm>
        </p:spPr>
        <p:txBody>
          <a:bodyPr>
            <a:normAutofit lnSpcReduction="10000"/>
          </a:bodyPr>
          <a:lstStyle/>
          <a:p>
            <a:pPr algn="just" rtl="1">
              <a:lnSpc>
                <a:spcPct val="110000"/>
              </a:lnSpc>
              <a:spcBef>
                <a:spcPts val="110"/>
              </a:spcBef>
              <a:spcAft>
                <a:spcPts val="110"/>
              </a:spcAft>
              <a:buFont typeface="Wingdings" panose="05000000000000000000" pitchFamily="2" charset="2"/>
              <a:buChar char="ü"/>
            </a:pPr>
            <a:r>
              <a:rPr lang="ar-EG" b="1" smtClean="0"/>
              <a:t>‏ </a:t>
            </a:r>
            <a:r>
              <a:rPr lang="ar-EG" smtClean="0">
                <a:latin typeface="Simplified Arabic" panose="02020603050405020304" pitchFamily="18" charset="-78"/>
                <a:cs typeface="Simplified Arabic" panose="02020603050405020304" pitchFamily="18" charset="-78"/>
              </a:rPr>
              <a:t>ونشهد </a:t>
            </a:r>
            <a:r>
              <a:rPr lang="ar-EG">
                <a:latin typeface="Simplified Arabic" panose="02020603050405020304" pitchFamily="18" charset="-78"/>
                <a:cs typeface="Simplified Arabic" panose="02020603050405020304" pitchFamily="18" charset="-78"/>
              </a:rPr>
              <a:t>اليوم </a:t>
            </a:r>
            <a:r>
              <a:rPr lang="ar-EG" b="1">
                <a:latin typeface="Simplified Arabic" panose="02020603050405020304" pitchFamily="18" charset="-78"/>
                <a:cs typeface="Simplified Arabic" panose="02020603050405020304" pitchFamily="18" charset="-78"/>
              </a:rPr>
              <a:t>عالم مفتوح الأفق ‏</a:t>
            </a:r>
            <a:r>
              <a:rPr lang="ar-EG" b="1" smtClean="0">
                <a:latin typeface="Simplified Arabic" panose="02020603050405020304" pitchFamily="18" charset="-78"/>
                <a:cs typeface="Simplified Arabic" panose="02020603050405020304" pitchFamily="18" charset="-78"/>
              </a:rPr>
              <a:t>مصحوبًا بتقنياته، التي </a:t>
            </a:r>
            <a:r>
              <a:rPr lang="ar-EG" b="1">
                <a:latin typeface="Simplified Arabic" panose="02020603050405020304" pitchFamily="18" charset="-78"/>
                <a:cs typeface="Simplified Arabic" panose="02020603050405020304" pitchFamily="18" charset="-78"/>
              </a:rPr>
              <a:t>أصبحت بواسطتها المعلومات متداولة ‏بين الأفراد من أن يحدها شئ أو يقف بوجهها مانع</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وخاصة بعد انتشار استخدام مواقع التواصل الاجتماعي وخاصة الفيس كونها أهم أداة اتصالية تتيح من خلال تطبيقاتها المختلفة مساحة واسعة لطرح الأفكار المختلفة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ومنها الأفكار المتطرفة ونشر خطاب الكراهية بين المواطنين</a:t>
            </a:r>
            <a:r>
              <a:rPr lang="ar-EG">
                <a:latin typeface="Simplified Arabic" panose="02020603050405020304" pitchFamily="18" charset="-78"/>
                <a:cs typeface="Simplified Arabic" panose="02020603050405020304" pitchFamily="18" charset="-78"/>
              </a:rPr>
              <a:t>. </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10" name="Rectangle 4"/>
          <p:cNvSpPr/>
          <p:nvPr/>
        </p:nvSpPr>
        <p:spPr>
          <a:xfrm>
            <a:off x="723331" y="365126"/>
            <a:ext cx="1481495"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511187" y="365126"/>
            <a:ext cx="8827827"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5259" y="1527705"/>
            <a:ext cx="4481583" cy="4851611"/>
          </a:xfrm>
        </p:spPr>
      </p:pic>
    </p:spTree>
    <p:extLst>
      <p:ext uri="{BB962C8B-B14F-4D97-AF65-F5344CB8AC3E}">
        <p14:creationId xmlns:p14="http://schemas.microsoft.com/office/powerpoint/2010/main" val="8860232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03511" y="1825625"/>
            <a:ext cx="7150290" cy="4179390"/>
          </a:xfrm>
        </p:spPr>
        <p:txBody>
          <a:bodyPr>
            <a:normAutofit/>
          </a:bodyPr>
          <a:lstStyle/>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2" name="Rectangle: Rounded Corners 33"/>
          <p:cNvSpPr txBox="1">
            <a:spLocks noGrp="1"/>
          </p:cNvSpPr>
          <p:nvPr>
            <p:ph type="title"/>
          </p:nvPr>
        </p:nvSpPr>
        <p:spPr>
          <a:xfrm>
            <a:off x="2429300" y="365126"/>
            <a:ext cx="8924499"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
        <p:nvSpPr>
          <p:cNvPr id="2" name="مستطيل 1"/>
          <p:cNvSpPr/>
          <p:nvPr/>
        </p:nvSpPr>
        <p:spPr>
          <a:xfrm>
            <a:off x="5390866" y="1292464"/>
            <a:ext cx="5962933" cy="4857740"/>
          </a:xfrm>
          <a:prstGeom prst="rect">
            <a:avLst/>
          </a:prstGeom>
        </p:spPr>
        <p:txBody>
          <a:bodyPr wrap="square">
            <a:spAutoFit/>
          </a:bodyPr>
          <a:lstStyle/>
          <a:p>
            <a:pPr marL="285750" indent="-285750" algn="just" rtl="1">
              <a:lnSpc>
                <a:spcPct val="110000"/>
              </a:lnSpc>
              <a:spcBef>
                <a:spcPts val="110"/>
              </a:spcBef>
              <a:spcAft>
                <a:spcPts val="110"/>
              </a:spcAft>
              <a:buFont typeface="Wingdings" panose="05000000000000000000" pitchFamily="2" charset="2"/>
              <a:buChar char="ü"/>
            </a:pPr>
            <a:r>
              <a:rPr lang="ar-EG">
                <a:latin typeface="Calibri" panose="020F0502020204030204" pitchFamily="34" charset="0"/>
                <a:ea typeface="Calibri" panose="020F0502020204030204" pitchFamily="34" charset="0"/>
                <a:cs typeface="Simplified Arabic" panose="02020603050405020304" pitchFamily="18" charset="-78"/>
              </a:rPr>
              <a:t>‏</a:t>
            </a:r>
            <a:r>
              <a:rPr lang="ar-EG" sz="2800" b="1" u="sng">
                <a:solidFill>
                  <a:srgbClr val="203E5F"/>
                </a:solidFill>
                <a:latin typeface="Calibri" panose="020F0502020204030204" pitchFamily="34" charset="0"/>
                <a:ea typeface="Calibri" panose="020F0502020204030204" pitchFamily="34" charset="0"/>
                <a:cs typeface="Simplified Arabic" panose="02020603050405020304" pitchFamily="18" charset="-78"/>
              </a:rPr>
              <a:t>خطاب الكراهية الإلكتروني عبر مواقع التواصل </a:t>
            </a:r>
            <a:r>
              <a:rPr lang="ar-EG" sz="2800" b="1" u="sng" smtClean="0">
                <a:solidFill>
                  <a:srgbClr val="203E5F"/>
                </a:solidFill>
                <a:latin typeface="Calibri" panose="020F0502020204030204" pitchFamily="34" charset="0"/>
                <a:ea typeface="Calibri" panose="020F0502020204030204" pitchFamily="34" charset="0"/>
                <a:cs typeface="Simplified Arabic" panose="02020603050405020304" pitchFamily="18" charset="-78"/>
              </a:rPr>
              <a:t>الاجتماعي:</a:t>
            </a:r>
          </a:p>
          <a:p>
            <a:pPr algn="just" rtl="1">
              <a:lnSpc>
                <a:spcPct val="110000"/>
              </a:lnSpc>
              <a:spcBef>
                <a:spcPts val="110"/>
              </a:spcBef>
              <a:spcAft>
                <a:spcPts val="110"/>
              </a:spcAft>
            </a:pPr>
            <a:r>
              <a:rPr lang="ar-EG" sz="2800">
                <a:latin typeface="Simplified Arabic" panose="02020603050405020304" pitchFamily="18" charset="-78"/>
                <a:cs typeface="Simplified Arabic" panose="02020603050405020304" pitchFamily="18" charset="-78"/>
              </a:rPr>
              <a:t>عُرف </a:t>
            </a:r>
            <a:r>
              <a:rPr lang="ar-EG" sz="2800" b="1">
                <a:latin typeface="Simplified Arabic" panose="02020603050405020304" pitchFamily="18" charset="-78"/>
                <a:cs typeface="Simplified Arabic" panose="02020603050405020304" pitchFamily="18" charset="-78"/>
              </a:rPr>
              <a:t>خطاب الكراهية </a:t>
            </a:r>
            <a:r>
              <a:rPr lang="ar-EG" sz="2800" b="1" smtClean="0">
                <a:latin typeface="Simplified Arabic" panose="02020603050405020304" pitchFamily="18" charset="-78"/>
                <a:cs typeface="Simplified Arabic" panose="02020603050405020304" pitchFamily="18" charset="-78"/>
              </a:rPr>
              <a:t>استنادًا </a:t>
            </a:r>
            <a:r>
              <a:rPr lang="ar-EG" sz="2800" b="1">
                <a:latin typeface="Simplified Arabic" panose="02020603050405020304" pitchFamily="18" charset="-78"/>
                <a:cs typeface="Simplified Arabic" panose="02020603050405020304" pitchFamily="18" charset="-78"/>
              </a:rPr>
              <a:t>إلى الشبكة الدولية لمناهضة الكراهية الإلكترونية على انه أي عبارة عن بيانات </a:t>
            </a:r>
            <a:r>
              <a:rPr lang="ar-EG" sz="2800" b="1" smtClean="0">
                <a:latin typeface="Simplified Arabic" panose="02020603050405020304" pitchFamily="18" charset="-78"/>
                <a:cs typeface="Simplified Arabic" panose="02020603050405020304" pitchFamily="18" charset="-78"/>
              </a:rPr>
              <a:t>تمييزية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تشهيرية عامة متعمدة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غير مقصودة </a:t>
            </a:r>
            <a:r>
              <a:rPr lang="ar-EG" sz="2800">
                <a:latin typeface="Simplified Arabic" panose="02020603050405020304" pitchFamily="18" charset="-78"/>
                <a:cs typeface="Simplified Arabic" panose="02020603050405020304" pitchFamily="18" charset="-78"/>
              </a:rPr>
              <a:t>أ</a:t>
            </a:r>
            <a:r>
              <a:rPr lang="ar-EG" sz="2800" smtClean="0">
                <a:latin typeface="Simplified Arabic" panose="02020603050405020304" pitchFamily="18" charset="-78"/>
                <a:cs typeface="Simplified Arabic" panose="02020603050405020304" pitchFamily="18" charset="-78"/>
              </a:rPr>
              <a:t>و </a:t>
            </a:r>
            <a:r>
              <a:rPr lang="ar-EG" sz="2800" b="1">
                <a:latin typeface="Simplified Arabic" panose="02020603050405020304" pitchFamily="18" charset="-78"/>
                <a:cs typeface="Simplified Arabic" panose="02020603050405020304" pitchFamily="18" charset="-78"/>
              </a:rPr>
              <a:t>التحريض المتعمد على الكراهية أو العنف أو الفصل على أساس النوع أو العرق أو اللغة أو لون البشرة أو المعتقدات الدينية </a:t>
            </a:r>
            <a:r>
              <a:rPr lang="ar-EG" sz="2800">
                <a:latin typeface="Simplified Arabic" panose="02020603050405020304" pitchFamily="18" charset="-78"/>
                <a:cs typeface="Simplified Arabic" panose="02020603050405020304" pitchFamily="18" charset="-78"/>
              </a:rPr>
              <a:t>أو </a:t>
            </a:r>
            <a:r>
              <a:rPr lang="ar-EG" sz="2800" b="1">
                <a:latin typeface="Simplified Arabic" panose="02020603050405020304" pitchFamily="18" charset="-78"/>
                <a:cs typeface="Simplified Arabic" panose="02020603050405020304" pitchFamily="18" charset="-78"/>
              </a:rPr>
              <a:t>المعتقدات السياسية والحالة الاجتماعية والممتلكات والعمر والصحة العقلية و الإعاقة أو المرض</a:t>
            </a:r>
            <a:r>
              <a:rPr lang="ar-EG" sz="2800">
                <a:latin typeface="Simplified Arabic" panose="02020603050405020304" pitchFamily="18" charset="-78"/>
                <a:cs typeface="Simplified Arabic" panose="02020603050405020304" pitchFamily="18" charset="-78"/>
              </a:rPr>
              <a:t>.</a:t>
            </a:r>
            <a:endParaRPr lang="en-US" sz="2800" b="1">
              <a:solidFill>
                <a:srgbClr val="203E5F"/>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04966" y="1459017"/>
            <a:ext cx="4731223" cy="4900840"/>
          </a:xfrm>
        </p:spPr>
      </p:pic>
    </p:spTree>
    <p:extLst>
      <p:ext uri="{BB962C8B-B14F-4D97-AF65-F5344CB8AC3E}">
        <p14:creationId xmlns:p14="http://schemas.microsoft.com/office/powerpoint/2010/main" val="2634125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08728" y="1473522"/>
            <a:ext cx="6277972" cy="4601218"/>
          </a:xfrm>
        </p:spPr>
        <p:txBody>
          <a:bodyPr>
            <a:normAutofit fontScale="92500" lnSpcReduction="10000"/>
          </a:bodyPr>
          <a:lstStyle/>
          <a:p>
            <a:pPr algn="just" rtl="1">
              <a:lnSpc>
                <a:spcPct val="120000"/>
              </a:lnSpc>
              <a:spcBef>
                <a:spcPts val="110"/>
              </a:spcBef>
              <a:spcAft>
                <a:spcPts val="110"/>
              </a:spcAft>
              <a:buFont typeface="Wingdings" panose="05000000000000000000" pitchFamily="2" charset="2"/>
              <a:buChar char="ü"/>
            </a:pPr>
            <a:r>
              <a:rPr lang="en-US" smtClean="0"/>
              <a:t> </a:t>
            </a:r>
            <a:r>
              <a:rPr lang="ar-EG" b="1" u="sng">
                <a:solidFill>
                  <a:srgbClr val="203E5F"/>
                </a:solidFill>
                <a:latin typeface="Simplified Arabic" panose="02020603050405020304" pitchFamily="18" charset="-78"/>
                <a:cs typeface="Simplified Arabic" panose="02020603050405020304" pitchFamily="18" charset="-78"/>
              </a:rPr>
              <a:t>ويرجع الانتشار الواسع لخطاب الكراهية عبر مواقع التواصل الاجتماعي إلى عدة خصائص متضمنه به، منها: </a:t>
            </a: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r>
              <a:rPr lang="en-US" sz="2400" b="1" smtClean="0">
                <a:solidFill>
                  <a:srgbClr val="203E5F"/>
                </a:solidFill>
                <a:latin typeface="Simplified Arabic" panose="02020603050405020304" pitchFamily="18" charset="-78"/>
                <a:cs typeface="Simplified Arabic" panose="02020603050405020304" pitchFamily="18" charset="-78"/>
              </a:rPr>
              <a:t>.1</a:t>
            </a:r>
            <a:r>
              <a:rPr lang="ar-EG" sz="2400" b="1" smtClean="0">
                <a:solidFill>
                  <a:srgbClr val="203E5F"/>
                </a:solidFill>
                <a:latin typeface="Simplified Arabic" panose="02020603050405020304" pitchFamily="18" charset="-78"/>
                <a:cs typeface="Simplified Arabic" panose="02020603050405020304" pitchFamily="18" charset="-78"/>
              </a:rPr>
              <a:t> </a:t>
            </a:r>
            <a:r>
              <a:rPr lang="ar-EG" sz="2600" b="1" smtClean="0">
                <a:latin typeface="Simplified Arabic" panose="02020603050405020304" pitchFamily="18" charset="-78"/>
                <a:cs typeface="Simplified Arabic" panose="02020603050405020304" pitchFamily="18" charset="-78"/>
              </a:rPr>
              <a:t>سرعة </a:t>
            </a:r>
            <a:r>
              <a:rPr lang="ar-EG" sz="2600" b="1">
                <a:latin typeface="Simplified Arabic" panose="02020603050405020304" pitchFamily="18" charset="-78"/>
                <a:cs typeface="Simplified Arabic" panose="02020603050405020304" pitchFamily="18" charset="-78"/>
              </a:rPr>
              <a:t>الانتشار وزيادة الاهتمام التي توفرها مواقع التواصل الاجتماعي عن غيرها من وسائل الإعلام الأخرى</a:t>
            </a:r>
            <a:r>
              <a:rPr lang="ar-EG" sz="2600">
                <a:latin typeface="Simplified Arabic" panose="02020603050405020304" pitchFamily="18" charset="-78"/>
                <a:cs typeface="Simplified Arabic" panose="02020603050405020304" pitchFamily="18" charset="-78"/>
              </a:rPr>
              <a:t>، </a:t>
            </a:r>
            <a:r>
              <a:rPr lang="ar-EG" sz="2600" b="1">
                <a:latin typeface="Simplified Arabic" panose="02020603050405020304" pitchFamily="18" charset="-78"/>
                <a:cs typeface="Simplified Arabic" panose="02020603050405020304" pitchFamily="18" charset="-78"/>
              </a:rPr>
              <a:t>فالانتشار سريع وعلى نطاق واسع، إلى جانب الاهتمام الشديد الذي يوليه مستخدمي مواقع التواصل الاجتماعي لما يتابعونه من محتوى و ما ينتشر من منشورات سواء بالتعليق عليها بالإيجاب أو بالسلب ولكن المحتوى يزداد شعبية </a:t>
            </a:r>
            <a:r>
              <a:rPr lang="ar-EG" sz="2600" b="1" smtClean="0">
                <a:latin typeface="Simplified Arabic" panose="02020603050405020304" pitchFamily="18" charset="-78"/>
                <a:cs typeface="Simplified Arabic" panose="02020603050405020304" pitchFamily="18" charset="-78"/>
              </a:rPr>
              <a:t>وانتشار، </a:t>
            </a:r>
            <a:r>
              <a:rPr lang="ar-EG" sz="2600" b="1">
                <a:latin typeface="Simplified Arabic" panose="02020603050405020304" pitchFamily="18" charset="-78"/>
                <a:cs typeface="Simplified Arabic" panose="02020603050405020304" pitchFamily="18" charset="-78"/>
              </a:rPr>
              <a:t>وهو ما يصعب الأمر في حالة تعقب كاتب المحتوى الأصلي</a:t>
            </a:r>
            <a:r>
              <a:rPr lang="ar-EG" sz="2600">
                <a:latin typeface="Simplified Arabic" panose="02020603050405020304" pitchFamily="18" charset="-78"/>
                <a:cs typeface="Simplified Arabic" panose="02020603050405020304" pitchFamily="18" charset="-78"/>
              </a:rPr>
              <a:t>.</a:t>
            </a:r>
            <a:endParaRPr lang="en-US" sz="26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31226" y="6074740"/>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34906" y="365126"/>
            <a:ext cx="8951794"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9" name="عنصر نائب للمحتوى 7"/>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18615" y="1473522"/>
            <a:ext cx="4162567" cy="5001328"/>
          </a:xfrm>
          <a:prstGeom prst="rect">
            <a:avLst/>
          </a:prstGeom>
        </p:spPr>
      </p:pic>
    </p:spTree>
    <p:extLst>
      <p:ext uri="{BB962C8B-B14F-4D97-AF65-F5344CB8AC3E}">
        <p14:creationId xmlns:p14="http://schemas.microsoft.com/office/powerpoint/2010/main" val="20304522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19" y="1539022"/>
            <a:ext cx="6290480" cy="4397754"/>
          </a:xfrm>
        </p:spPr>
        <p:txBody>
          <a:bodyPr>
            <a:normAutofit/>
          </a:bodyPr>
          <a:lstStyle/>
          <a:p>
            <a:pPr marL="0" indent="0" algn="just" rtl="1">
              <a:lnSpc>
                <a:spcPct val="110000"/>
              </a:lnSpc>
              <a:spcBef>
                <a:spcPts val="110"/>
              </a:spcBef>
              <a:spcAft>
                <a:spcPts val="110"/>
              </a:spcAft>
              <a:buNone/>
            </a:pPr>
            <a:r>
              <a:rPr lang="en-US" sz="2400" smtClean="0">
                <a:latin typeface="Simplified Arabic" panose="02020603050405020304" pitchFamily="18" charset="-78"/>
                <a:cs typeface="Simplified Arabic" panose="02020603050405020304" pitchFamily="18" charset="-78"/>
              </a:rPr>
              <a:t>.</a:t>
            </a:r>
            <a:r>
              <a:rPr lang="en-US" sz="2400" b="1">
                <a:latin typeface="Simplified Arabic" panose="02020603050405020304" pitchFamily="18" charset="-78"/>
                <a:cs typeface="Simplified Arabic" panose="02020603050405020304" pitchFamily="18" charset="-78"/>
              </a:rPr>
              <a:t>2</a:t>
            </a:r>
            <a:r>
              <a:rPr lang="ar-EG" sz="2400" b="1" smtClean="0">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إمكانية </a:t>
            </a:r>
            <a:r>
              <a:rPr lang="ar-EG" b="1">
                <a:latin typeface="Simplified Arabic" panose="02020603050405020304" pitchFamily="18" charset="-78"/>
                <a:cs typeface="Simplified Arabic" panose="02020603050405020304" pitchFamily="18" charset="-78"/>
              </a:rPr>
              <a:t>النشر والتكرا</a:t>
            </a:r>
            <a:r>
              <a:rPr lang="ar-EG">
                <a:latin typeface="Simplified Arabic" panose="02020603050405020304" pitchFamily="18" charset="-78"/>
                <a:cs typeface="Simplified Arabic" panose="02020603050405020304" pitchFamily="18" charset="-78"/>
              </a:rPr>
              <a:t>ر </a:t>
            </a:r>
            <a:r>
              <a:rPr lang="en-US" b="1">
                <a:latin typeface="Simplified Arabic" panose="02020603050405020304" pitchFamily="18" charset="-78"/>
                <a:cs typeface="Simplified Arabic" panose="02020603050405020304" pitchFamily="18" charset="-78"/>
              </a:rPr>
              <a:t>shares</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فالمحتوى على مواقع التواصل الاجتماعي يمكن نشره لعدد لانهائي بين المستخدمين </a:t>
            </a:r>
            <a:r>
              <a:rPr lang="ar-EG">
                <a:latin typeface="Simplified Arabic" panose="02020603050405020304" pitchFamily="18" charset="-78"/>
                <a:cs typeface="Simplified Arabic" panose="02020603050405020304" pitchFamily="18" charset="-78"/>
              </a:rPr>
              <a:t>سواء </a:t>
            </a:r>
            <a:r>
              <a:rPr lang="ar-EG" b="1">
                <a:latin typeface="Simplified Arabic" panose="02020603050405020304" pitchFamily="18" charset="-78"/>
                <a:cs typeface="Simplified Arabic" panose="02020603050405020304" pitchFamily="18" charset="-78"/>
              </a:rPr>
              <a:t>من خلال المشاركة من الكاتب الأصلي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من خلال نسخ المضمون بنفس صيغته أو حتى إعادة </a:t>
            </a:r>
            <a:r>
              <a:rPr lang="ar-EG" b="1" smtClean="0">
                <a:latin typeface="Simplified Arabic" panose="02020603050405020304" pitchFamily="18" charset="-78"/>
                <a:cs typeface="Simplified Arabic" panose="02020603050405020304" pitchFamily="18" charset="-78"/>
              </a:rPr>
              <a:t>صياغته، </a:t>
            </a:r>
            <a:r>
              <a:rPr lang="ar-EG">
                <a:latin typeface="Simplified Arabic" panose="02020603050405020304" pitchFamily="18" charset="-78"/>
                <a:cs typeface="Simplified Arabic" panose="02020603050405020304" pitchFamily="18" charset="-78"/>
              </a:rPr>
              <a:t>وأيضًا </a:t>
            </a:r>
            <a:r>
              <a:rPr lang="ar-EG" b="1">
                <a:latin typeface="Simplified Arabic" panose="02020603050405020304" pitchFamily="18" charset="-78"/>
                <a:cs typeface="Simplified Arabic" panose="02020603050405020304" pitchFamily="18" charset="-78"/>
              </a:rPr>
              <a:t>نشره من موقع إلى آخر ما بين فيس بوك و واتس آب </a:t>
            </a:r>
            <a:r>
              <a:rPr lang="ar-EG" b="1" smtClean="0">
                <a:latin typeface="Simplified Arabic" panose="02020603050405020304" pitchFamily="18" charset="-78"/>
                <a:cs typeface="Simplified Arabic" panose="02020603050405020304" pitchFamily="18" charset="-78"/>
              </a:rPr>
              <a:t>وغيرها، </a:t>
            </a:r>
            <a:r>
              <a:rPr lang="ar-EG">
                <a:latin typeface="Simplified Arabic" panose="02020603050405020304" pitchFamily="18" charset="-78"/>
                <a:cs typeface="Simplified Arabic" panose="02020603050405020304" pitchFamily="18" charset="-78"/>
              </a:rPr>
              <a:t>وهو ما </a:t>
            </a:r>
            <a:r>
              <a:rPr lang="ar-EG" b="1">
                <a:latin typeface="Simplified Arabic" panose="02020603050405020304" pitchFamily="18" charset="-78"/>
                <a:cs typeface="Simplified Arabic" panose="02020603050405020304" pitchFamily="18" charset="-78"/>
              </a:rPr>
              <a:t>يجعل خطاب الكراهية الإلكتروني شديد الخطورة فهو يشبه الرصاصة التي ما أن تطلق</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لا يمكن إرجاعها ولا يمكن تحديد مدى الضرر الذي سينتج </a:t>
            </a:r>
            <a:r>
              <a:rPr lang="ar-EG" b="1" smtClean="0">
                <a:latin typeface="Simplified Arabic" panose="02020603050405020304" pitchFamily="18" charset="-78"/>
                <a:cs typeface="Simplified Arabic" panose="02020603050405020304" pitchFamily="18" charset="-78"/>
              </a:rPr>
              <a:t>عنها</a:t>
            </a:r>
            <a:r>
              <a:rPr lang="ar-EG" smtClean="0">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400" b="1"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p:txBody>
      </p:sp>
      <p:sp>
        <p:nvSpPr>
          <p:cNvPr id="8"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415654" y="365126"/>
            <a:ext cx="8938146" cy="85761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7" name="عنصر نائب للمحتوى 8"/>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522408" y="1539022"/>
            <a:ext cx="4158774" cy="4657062"/>
          </a:xfrm>
          <a:prstGeom prst="rect">
            <a:avLst/>
          </a:prstGeom>
        </p:spPr>
      </p:pic>
    </p:spTree>
    <p:extLst>
      <p:ext uri="{BB962C8B-B14F-4D97-AF65-F5344CB8AC3E}">
        <p14:creationId xmlns:p14="http://schemas.microsoft.com/office/powerpoint/2010/main" val="31252425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81684" y="1422568"/>
            <a:ext cx="5935636" cy="4652172"/>
          </a:xfrm>
        </p:spPr>
        <p:txBody>
          <a:bodyPr>
            <a:normAutofit fontScale="77500" lnSpcReduction="20000"/>
          </a:bodyPr>
          <a:lstStyle/>
          <a:p>
            <a:pPr marL="0" indent="0" algn="just" rtl="1">
              <a:lnSpc>
                <a:spcPct val="130000"/>
              </a:lnSpc>
              <a:spcBef>
                <a:spcPts val="110"/>
              </a:spcBef>
              <a:spcAft>
                <a:spcPts val="110"/>
              </a:spcAft>
              <a:buNone/>
            </a:pPr>
            <a:r>
              <a:rPr lang="en-US" sz="3000" b="1" smtClean="0">
                <a:latin typeface="Simplified Arabic" panose="02020603050405020304" pitchFamily="18" charset="-78"/>
                <a:cs typeface="Simplified Arabic" panose="02020603050405020304" pitchFamily="18" charset="-78"/>
              </a:rPr>
              <a:t>.3</a:t>
            </a:r>
            <a:r>
              <a:rPr lang="ar-EG" sz="2400" b="1" smtClean="0">
                <a:latin typeface="Simplified Arabic" panose="02020603050405020304" pitchFamily="18" charset="-78"/>
                <a:cs typeface="Simplified Arabic" panose="02020603050405020304" pitchFamily="18" charset="-78"/>
              </a:rPr>
              <a:t> </a:t>
            </a:r>
            <a:r>
              <a:rPr lang="ar-EG" sz="3100" b="1" smtClean="0">
                <a:latin typeface="Simplified Arabic" panose="02020603050405020304" pitchFamily="18" charset="-78"/>
                <a:cs typeface="Simplified Arabic" panose="02020603050405020304" pitchFamily="18" charset="-78"/>
              </a:rPr>
              <a:t>ديمومة </a:t>
            </a:r>
            <a:r>
              <a:rPr lang="ar-EG" sz="3100" b="1">
                <a:latin typeface="Simplified Arabic" panose="02020603050405020304" pitchFamily="18" charset="-78"/>
                <a:cs typeface="Simplified Arabic" panose="02020603050405020304" pitchFamily="18" charset="-78"/>
              </a:rPr>
              <a:t>وبقاء المحتوى لوقت طويل جدا</a:t>
            </a:r>
            <a:r>
              <a:rPr lang="ar-EG" sz="3100">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وهو ما تحاول المواقع نفسها مقاومته بتقنيات الذكاء الاصطناعي</a:t>
            </a:r>
            <a:r>
              <a:rPr lang="ar-EG" sz="3100">
                <a:latin typeface="Simplified Arabic" panose="02020603050405020304" pitchFamily="18" charset="-78"/>
                <a:cs typeface="Simplified Arabic" panose="02020603050405020304" pitchFamily="18" charset="-78"/>
              </a:rPr>
              <a:t>، </a:t>
            </a:r>
            <a:r>
              <a:rPr lang="ar-EG" sz="3100" b="1">
                <a:latin typeface="Simplified Arabic" panose="02020603050405020304" pitchFamily="18" charset="-78"/>
                <a:cs typeface="Simplified Arabic" panose="02020603050405020304" pitchFamily="18" charset="-78"/>
              </a:rPr>
              <a:t>التي تحاول التعرف على المحتوى الخطر والحساس الذي يتضمن خطاب الكراهية والألفاظ المهينة </a:t>
            </a:r>
            <a:r>
              <a:rPr lang="ar-EG" sz="3100" b="1" smtClean="0">
                <a:latin typeface="Simplified Arabic" panose="02020603050405020304" pitchFamily="18" charset="-78"/>
                <a:cs typeface="Simplified Arabic" panose="02020603050405020304" pitchFamily="18" charset="-78"/>
              </a:rPr>
              <a:t>ومسحه </a:t>
            </a:r>
            <a:r>
              <a:rPr lang="ar-EG" sz="3100" b="1">
                <a:latin typeface="Simplified Arabic" panose="02020603050405020304" pitchFamily="18" charset="-78"/>
                <a:cs typeface="Simplified Arabic" panose="02020603050405020304" pitchFamily="18" charset="-78"/>
              </a:rPr>
              <a:t>وتحذير صاحب الحساب او تعطيله كعقاب على كتابه ونشر هذا </a:t>
            </a:r>
            <a:r>
              <a:rPr lang="ar-EG" sz="3100" b="1" smtClean="0">
                <a:latin typeface="Simplified Arabic" panose="02020603050405020304" pitchFamily="18" charset="-78"/>
                <a:cs typeface="Simplified Arabic" panose="02020603050405020304" pitchFamily="18" charset="-78"/>
              </a:rPr>
              <a:t>المحتوى.</a:t>
            </a:r>
          </a:p>
          <a:p>
            <a:pPr marL="0" indent="0" algn="just" rtl="1">
              <a:lnSpc>
                <a:spcPct val="130000"/>
              </a:lnSpc>
              <a:spcBef>
                <a:spcPts val="110"/>
              </a:spcBef>
              <a:spcAft>
                <a:spcPts val="110"/>
              </a:spcAft>
              <a:buNone/>
            </a:pPr>
            <a:r>
              <a:rPr lang="ar-EG" sz="3100" smtClean="0">
                <a:latin typeface="Simplified Arabic" panose="02020603050405020304" pitchFamily="18" charset="-78"/>
                <a:cs typeface="Simplified Arabic" panose="02020603050405020304" pitchFamily="18" charset="-78"/>
              </a:rPr>
              <a:t>‏</a:t>
            </a:r>
            <a:r>
              <a:rPr lang="en-US" sz="3100" smtClean="0">
                <a:latin typeface="Simplified Arabic" panose="02020603050405020304" pitchFamily="18" charset="-78"/>
                <a:cs typeface="Simplified Arabic" panose="02020603050405020304" pitchFamily="18" charset="-78"/>
              </a:rPr>
              <a:t> </a:t>
            </a:r>
            <a:r>
              <a:rPr lang="en-US" sz="3100" b="1" smtClean="0">
                <a:latin typeface="Simplified Arabic" panose="02020603050405020304" pitchFamily="18" charset="-78"/>
                <a:cs typeface="Simplified Arabic" panose="02020603050405020304" pitchFamily="18" charset="-78"/>
              </a:rPr>
              <a:t>.4</a:t>
            </a:r>
            <a:r>
              <a:rPr lang="ar-EG" sz="3100" b="1" smtClean="0">
                <a:latin typeface="Simplified Arabic" panose="02020603050405020304" pitchFamily="18" charset="-78"/>
                <a:cs typeface="Simplified Arabic" panose="02020603050405020304" pitchFamily="18" charset="-78"/>
              </a:rPr>
              <a:t>تجاوز </a:t>
            </a:r>
            <a:r>
              <a:rPr lang="ar-EG" sz="3100" b="1">
                <a:latin typeface="Simplified Arabic" panose="02020603050405020304" pitchFamily="18" charset="-78"/>
                <a:cs typeface="Simplified Arabic" panose="02020603050405020304" pitchFamily="18" charset="-78"/>
              </a:rPr>
              <a:t>الحدود الجغرافية، </a:t>
            </a:r>
            <a:r>
              <a:rPr lang="ar-EG" sz="3100">
                <a:latin typeface="Simplified Arabic" panose="02020603050405020304" pitchFamily="18" charset="-78"/>
                <a:cs typeface="Simplified Arabic" panose="02020603050405020304" pitchFamily="18" charset="-78"/>
              </a:rPr>
              <a:t>وهو من أكبر مميزات مواقع التواصل الاجتماعي </a:t>
            </a:r>
            <a:r>
              <a:rPr lang="ar-EG" sz="3100" b="1">
                <a:latin typeface="Simplified Arabic" panose="02020603050405020304" pitchFamily="18" charset="-78"/>
                <a:cs typeface="Simplified Arabic" panose="02020603050405020304" pitchFamily="18" charset="-78"/>
              </a:rPr>
              <a:t>إلى أنه في حالة خطاب الكراهية لا يزيد الأمور إلا تعقيدًا وصعوبة في الإمساك بكاتب المحتوى وإخضاعه لنتائج فعله و للقوانين والتشريعات المختلفة ما بين الدول</a:t>
            </a:r>
            <a:r>
              <a:rPr lang="ar-EG" sz="3000" b="1">
                <a:latin typeface="Simplified Arabic" panose="02020603050405020304" pitchFamily="18" charset="-78"/>
                <a:cs typeface="Simplified Arabic" panose="02020603050405020304" pitchFamily="18" charset="-78"/>
              </a:rPr>
              <a:t>. </a:t>
            </a:r>
            <a:endParaRPr lang="en-US" sz="30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sz="26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1" name="Rectangle: Rounded Corners 33"/>
          <p:cNvSpPr txBox="1">
            <a:spLocks noGrp="1"/>
          </p:cNvSpPr>
          <p:nvPr>
            <p:ph type="title"/>
          </p:nvPr>
        </p:nvSpPr>
        <p:spPr>
          <a:xfrm>
            <a:off x="2320118" y="365126"/>
            <a:ext cx="9033681"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10"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86600" y="4040823"/>
            <a:ext cx="4599297" cy="2494365"/>
          </a:xfrm>
        </p:spPr>
      </p:pic>
      <p:pic>
        <p:nvPicPr>
          <p:cNvPr id="8" name="صورة 7"/>
          <p:cNvPicPr/>
          <p:nvPr/>
        </p:nvPicPr>
        <p:blipFill>
          <a:blip r:embed="rId3">
            <a:extLst>
              <a:ext uri="{28A0092B-C50C-407E-A947-70E740481C1C}">
                <a14:useLocalDpi xmlns:a14="http://schemas.microsoft.com/office/drawing/2010/main" val="0"/>
              </a:ext>
            </a:extLst>
          </a:blip>
          <a:stretch>
            <a:fillRect/>
          </a:stretch>
        </p:blipFill>
        <p:spPr>
          <a:xfrm>
            <a:off x="286600" y="1305710"/>
            <a:ext cx="4599297" cy="2652142"/>
          </a:xfrm>
          <a:prstGeom prst="rect">
            <a:avLst/>
          </a:prstGeom>
        </p:spPr>
      </p:pic>
    </p:spTree>
    <p:extLst>
      <p:ext uri="{BB962C8B-B14F-4D97-AF65-F5344CB8AC3E}">
        <p14:creationId xmlns:p14="http://schemas.microsoft.com/office/powerpoint/2010/main" val="573446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86650" y="1590707"/>
            <a:ext cx="5321489" cy="4179390"/>
          </a:xfrm>
        </p:spPr>
        <p:txBody>
          <a:bodyPr/>
          <a:lstStyle/>
          <a:p>
            <a:pPr marL="0" indent="0" algn="just" rtl="1">
              <a:lnSpc>
                <a:spcPct val="11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a:t>
            </a:r>
            <a:r>
              <a:rPr lang="en-US" b="1" smtClean="0">
                <a:latin typeface="Simplified Arabic" panose="02020603050405020304" pitchFamily="18" charset="-78"/>
                <a:cs typeface="Simplified Arabic" panose="02020603050405020304" pitchFamily="18" charset="-78"/>
              </a:rPr>
              <a:t>5</a:t>
            </a:r>
            <a:r>
              <a:rPr lang="ar-EG" b="1" smtClean="0">
                <a:latin typeface="Simplified Arabic" panose="02020603050405020304" pitchFamily="18" charset="-78"/>
                <a:cs typeface="Simplified Arabic" panose="02020603050405020304" pitchFamily="18" charset="-78"/>
              </a:rPr>
              <a:t> </a:t>
            </a:r>
            <a:r>
              <a:rPr lang="ar-EG" smtClean="0">
                <a:latin typeface="Simplified Arabic" panose="02020603050405020304" pitchFamily="18" charset="-78"/>
                <a:cs typeface="Simplified Arabic" panose="02020603050405020304" pitchFamily="18" charset="-78"/>
              </a:rPr>
              <a:t>كون </a:t>
            </a:r>
            <a:r>
              <a:rPr lang="ar-EG" b="1">
                <a:latin typeface="Simplified Arabic" panose="02020603050405020304" pitchFamily="18" charset="-78"/>
                <a:cs typeface="Simplified Arabic" panose="02020603050405020304" pitchFamily="18" charset="-78"/>
              </a:rPr>
              <a:t>مصدر محتوى خطاب الكراهية مجهولًا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يمنحه حماية ومساحة للتعبير عن أشنع خطابات الكراهية وأبشع أفكار التحريض على العنف لأنه يضمن عدم إمكانية الوصول </a:t>
            </a:r>
            <a:r>
              <a:rPr lang="ar-EG" b="1" smtClean="0">
                <a:latin typeface="Simplified Arabic" panose="02020603050405020304" pitchFamily="18" charset="-78"/>
                <a:cs typeface="Simplified Arabic" panose="02020603050405020304" pitchFamily="18" charset="-78"/>
              </a:rPr>
              <a:t>إليه </a:t>
            </a:r>
            <a:r>
              <a:rPr lang="ar-EG" b="1">
                <a:latin typeface="Simplified Arabic" panose="02020603050405020304" pitchFamily="18" charset="-78"/>
                <a:cs typeface="Simplified Arabic" panose="02020603050405020304" pitchFamily="18" charset="-78"/>
              </a:rPr>
              <a:t>سواء باستخدام اسم مستعار أو حساب مزيف</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ويضمن لمصدر المحتوى أنه لن يتحمل تبعات ما يطلق من محتوى وخطاب يبث </a:t>
            </a:r>
            <a:r>
              <a:rPr lang="ar-EG" b="1" smtClean="0">
                <a:latin typeface="Simplified Arabic" panose="02020603050405020304" pitchFamily="18" charset="-78"/>
                <a:cs typeface="Simplified Arabic" panose="02020603050405020304" pitchFamily="18" charset="-78"/>
              </a:rPr>
              <a:t>سمومًا</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6" y="6074740"/>
            <a:ext cx="2555474"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402006" y="386860"/>
            <a:ext cx="8951794" cy="92093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15370" y="1590707"/>
            <a:ext cx="4552666" cy="4714559"/>
          </a:xfrm>
        </p:spPr>
      </p:pic>
    </p:spTree>
    <p:extLst>
      <p:ext uri="{BB962C8B-B14F-4D97-AF65-F5344CB8AC3E}">
        <p14:creationId xmlns:p14="http://schemas.microsoft.com/office/powerpoint/2010/main" val="3505998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268035" y="1459127"/>
            <a:ext cx="6196083" cy="4518592"/>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a:t> </a:t>
            </a:r>
            <a:r>
              <a:rPr lang="ar-EG" b="1" u="sng" smtClean="0">
                <a:solidFill>
                  <a:srgbClr val="203E5F"/>
                </a:solidFill>
                <a:latin typeface="Simplified Arabic" panose="02020603050405020304" pitchFamily="18" charset="-78"/>
                <a:cs typeface="Simplified Arabic" panose="02020603050405020304" pitchFamily="18" charset="-78"/>
              </a:rPr>
              <a:t>وهناك عدة أسباب </a:t>
            </a:r>
            <a:r>
              <a:rPr lang="ar-EG" b="1" u="sng">
                <a:solidFill>
                  <a:srgbClr val="203E5F"/>
                </a:solidFill>
                <a:latin typeface="Simplified Arabic" panose="02020603050405020304" pitchFamily="18" charset="-78"/>
                <a:cs typeface="Simplified Arabic" panose="02020603050405020304" pitchFamily="18" charset="-78"/>
              </a:rPr>
              <a:t>رئيسية للنشوء خطاب الكراهية هى</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r" rtl="1">
              <a:lnSpc>
                <a:spcPct val="110000"/>
              </a:lnSpc>
              <a:spcBef>
                <a:spcPts val="110"/>
              </a:spcBef>
              <a:spcAft>
                <a:spcPts val="110"/>
              </a:spcAft>
              <a:buNone/>
            </a:pPr>
            <a:r>
              <a:rPr lang="en-US" sz="2400" smtClean="0"/>
              <a:t>.</a:t>
            </a:r>
            <a:r>
              <a:rPr lang="en-US" sz="2400" b="1" smtClean="0">
                <a:latin typeface="Simplified Arabic" panose="02020603050405020304" pitchFamily="18" charset="-78"/>
                <a:cs typeface="Simplified Arabic" panose="02020603050405020304" pitchFamily="18" charset="-78"/>
              </a:rPr>
              <a:t>1</a:t>
            </a:r>
            <a:r>
              <a:rPr lang="ar-EG" smtClean="0"/>
              <a:t> </a:t>
            </a:r>
            <a:r>
              <a:rPr lang="ar-EG" sz="2400" b="1" smtClean="0">
                <a:latin typeface="Simplified Arabic" panose="02020603050405020304" pitchFamily="18" charset="-78"/>
                <a:cs typeface="Simplified Arabic" panose="02020603050405020304" pitchFamily="18" charset="-78"/>
              </a:rPr>
              <a:t>الصورة </a:t>
            </a:r>
            <a:r>
              <a:rPr lang="ar-EG" sz="2400" b="1">
                <a:latin typeface="Simplified Arabic" panose="02020603050405020304" pitchFamily="18" charset="-78"/>
                <a:cs typeface="Simplified Arabic" panose="02020603050405020304" pitchFamily="18" charset="-78"/>
              </a:rPr>
              <a:t>الخاطئة عن الآخر</a:t>
            </a:r>
            <a:r>
              <a:rPr lang="ar-EG" sz="2400" b="1" smtClean="0">
                <a:latin typeface="Simplified Arabic" panose="02020603050405020304" pitchFamily="18" charset="-78"/>
                <a:cs typeface="Simplified Arabic" panose="02020603050405020304" pitchFamily="18" charset="-78"/>
              </a:rPr>
              <a:t>.</a:t>
            </a:r>
          </a:p>
          <a:p>
            <a:pPr marL="0" indent="0" algn="r" rtl="1">
              <a:lnSpc>
                <a:spcPct val="110000"/>
              </a:lnSpc>
              <a:spcBef>
                <a:spcPts val="110"/>
              </a:spcBef>
              <a:spcAft>
                <a:spcPts val="110"/>
              </a:spcAft>
              <a:buNone/>
            </a:pPr>
            <a:r>
              <a:rPr lang="ar-EG" sz="2400"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2</a:t>
            </a:r>
            <a:r>
              <a:rPr lang="ar-EG" sz="2400" smtClean="0">
                <a:latin typeface="Simplified Arabic" panose="02020603050405020304" pitchFamily="18" charset="-78"/>
                <a:cs typeface="Simplified Arabic" panose="02020603050405020304" pitchFamily="18" charset="-78"/>
              </a:rPr>
              <a:t> </a:t>
            </a:r>
            <a:r>
              <a:rPr lang="en-US"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الخوف </a:t>
            </a:r>
            <a:r>
              <a:rPr lang="ar-EG" sz="2400" b="1">
                <a:latin typeface="Simplified Arabic" panose="02020603050405020304" pitchFamily="18" charset="-78"/>
                <a:cs typeface="Simplified Arabic" panose="02020603050405020304" pitchFamily="18" charset="-78"/>
              </a:rPr>
              <a:t>من المنافسة والتصور أن الآخر هو ضدك أو عدوك</a:t>
            </a:r>
            <a:r>
              <a:rPr lang="ar-EG" sz="2400" smtClean="0">
                <a:latin typeface="Simplified Arabic" panose="02020603050405020304" pitchFamily="18" charset="-78"/>
                <a:cs typeface="Simplified Arabic" panose="02020603050405020304" pitchFamily="18" charset="-78"/>
              </a:rPr>
              <a:t>.</a:t>
            </a:r>
            <a:endParaRPr lang="ar-EG" sz="2400">
              <a:latin typeface="Simplified Arabic" panose="02020603050405020304" pitchFamily="18" charset="-78"/>
              <a:cs typeface="Simplified Arabic" panose="02020603050405020304" pitchFamily="18" charset="-78"/>
            </a:endParaRPr>
          </a:p>
          <a:p>
            <a:pPr marL="0" indent="0" algn="r" rtl="1">
              <a:lnSpc>
                <a:spcPct val="110000"/>
              </a:lnSpc>
              <a:spcBef>
                <a:spcPts val="110"/>
              </a:spcBef>
              <a:spcAft>
                <a:spcPts val="110"/>
              </a:spcAft>
              <a:buNone/>
            </a:pPr>
            <a:r>
              <a:rPr lang="en-US" sz="2400" b="1" smtClean="0">
                <a:latin typeface="Simplified Arabic" panose="02020603050405020304" pitchFamily="18" charset="-78"/>
                <a:cs typeface="Simplified Arabic" panose="02020603050405020304" pitchFamily="18" charset="-78"/>
              </a:rPr>
              <a:t>3</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الثقافة العامة والتربية والتعليم</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b="1" smtClean="0">
                <a:latin typeface="Simplified Arabic" panose="02020603050405020304" pitchFamily="18" charset="-78"/>
                <a:cs typeface="Simplified Arabic" panose="02020603050405020304" pitchFamily="18" charset="-78"/>
              </a:rPr>
              <a:t> .4</a:t>
            </a:r>
            <a:r>
              <a:rPr lang="ar-EG" sz="2400" b="1" smtClean="0">
                <a:latin typeface="Simplified Arabic" panose="02020603050405020304" pitchFamily="18" charset="-78"/>
                <a:cs typeface="Simplified Arabic" panose="02020603050405020304" pitchFamily="18" charset="-78"/>
              </a:rPr>
              <a:t>الكيفية </a:t>
            </a:r>
            <a:r>
              <a:rPr lang="ar-EG" sz="2400" b="1">
                <a:latin typeface="Simplified Arabic" panose="02020603050405020304" pitchFamily="18" charset="-78"/>
                <a:cs typeface="Simplified Arabic" panose="02020603050405020304" pitchFamily="18" charset="-78"/>
              </a:rPr>
              <a:t>التي نقرأ بها التاريخ فهناك بحسبة كثير من الشعوب تظل أسرى لأحداث التاريخ والإعلام وغياب المعلومة،  فكثير من المواقف تبنا على أساس غياب المعلومة والأفكار المسبقة</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42949" y="361842"/>
            <a:ext cx="8897203" cy="78046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23080" y="1459126"/>
            <a:ext cx="4531057" cy="4941673"/>
          </a:xfrm>
        </p:spPr>
      </p:pic>
    </p:spTree>
    <p:extLst>
      <p:ext uri="{BB962C8B-B14F-4D97-AF65-F5344CB8AC3E}">
        <p14:creationId xmlns:p14="http://schemas.microsoft.com/office/powerpoint/2010/main" val="4236618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85263" y="1493198"/>
            <a:ext cx="5854889" cy="4429929"/>
          </a:xfrm>
        </p:spPr>
        <p:txBody>
          <a:bodyPr>
            <a:normAutofit/>
          </a:bodyPr>
          <a:lstStyle/>
          <a:p>
            <a:pPr algn="just" rtl="1">
              <a:lnSpc>
                <a:spcPct val="110000"/>
              </a:lnSpc>
              <a:spcBef>
                <a:spcPts val="110"/>
              </a:spcBef>
              <a:spcAft>
                <a:spcPts val="110"/>
              </a:spcAft>
              <a:buFont typeface="Wingdings" panose="05000000000000000000" pitchFamily="2" charset="2"/>
              <a:buChar char="q"/>
            </a:pPr>
            <a:r>
              <a:rPr lang="ar-EG" sz="2400" smtClean="0"/>
              <a:t> </a:t>
            </a:r>
            <a:r>
              <a:rPr lang="ar-EG" b="1" smtClean="0">
                <a:latin typeface="Simplified Arabic" panose="02020603050405020304" pitchFamily="18" charset="-78"/>
                <a:cs typeface="Simplified Arabic" panose="02020603050405020304" pitchFamily="18" charset="-78"/>
              </a:rPr>
              <a:t>ويتضح </a:t>
            </a:r>
            <a:r>
              <a:rPr lang="ar-EG" b="1">
                <a:latin typeface="Simplified Arabic" panose="02020603050405020304" pitchFamily="18" charset="-78"/>
                <a:cs typeface="Simplified Arabic" panose="02020603050405020304" pitchFamily="18" charset="-78"/>
              </a:rPr>
              <a:t>لنا مما سبق أن خطاب الكراهية يتضمن أشكال متنوعة منها نعيشها ضمن حياتنا اليومية دون أن نشعر بها أنها تقع ضمن نطاق مفهوم خطاب الكراهية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ويرجع هذا نتيجة إلى التباين بين مفهوم النقد </a:t>
            </a:r>
            <a:r>
              <a:rPr lang="ar-EG" b="1" smtClean="0">
                <a:latin typeface="Simplified Arabic" panose="02020603050405020304" pitchFamily="18" charset="-78"/>
                <a:cs typeface="Simplified Arabic" panose="02020603050405020304" pitchFamily="18" charset="-78"/>
              </a:rPr>
              <a:t>و حرية </a:t>
            </a:r>
            <a:r>
              <a:rPr lang="ar-EG" b="1">
                <a:latin typeface="Simplified Arabic" panose="02020603050405020304" pitchFamily="18" charset="-78"/>
                <a:cs typeface="Simplified Arabic" panose="02020603050405020304" pitchFamily="18" charset="-78"/>
              </a:rPr>
              <a:t>التعبير عن الرأي وخطاب الكراهية، ونتيجة لبيئة اجتماعية وموروث اجتماعي</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84678" y="6189516"/>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245660"/>
            <a:ext cx="1366626" cy="8966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88358" y="266954"/>
            <a:ext cx="8951794" cy="896645"/>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83358" y="1397664"/>
            <a:ext cx="4457132" cy="4669021"/>
          </a:xfrm>
        </p:spPr>
      </p:pic>
    </p:spTree>
    <p:extLst>
      <p:ext uri="{BB962C8B-B14F-4D97-AF65-F5344CB8AC3E}">
        <p14:creationId xmlns:p14="http://schemas.microsoft.com/office/powerpoint/2010/main" val="3697647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459104" y="1637968"/>
            <a:ext cx="5689979" cy="4175978"/>
          </a:xfrm>
        </p:spPr>
        <p:txBody>
          <a:bodyPr>
            <a:normAutofit/>
          </a:bodyPr>
          <a:lstStyle/>
          <a:p>
            <a:pPr marL="0" indent="0" algn="r" rtl="1">
              <a:buNone/>
            </a:pPr>
            <a:r>
              <a:rPr lang="ar-EG" sz="2400" b="1"/>
              <a:t>‏</a:t>
            </a:r>
            <a:r>
              <a:rPr lang="ar-EG" b="1" u="sng">
                <a:solidFill>
                  <a:srgbClr val="203E5F"/>
                </a:solidFill>
                <a:latin typeface="Simplified Arabic" panose="02020603050405020304" pitchFamily="18" charset="-78"/>
                <a:cs typeface="Simplified Arabic" panose="02020603050405020304" pitchFamily="18" charset="-78"/>
              </a:rPr>
              <a:t>أشكال الجرائم </a:t>
            </a:r>
            <a:r>
              <a:rPr lang="ar-EG" b="1" u="sng" smtClean="0">
                <a:solidFill>
                  <a:srgbClr val="203E5F"/>
                </a:solidFill>
                <a:latin typeface="Simplified Arabic" panose="02020603050405020304" pitchFamily="18" charset="-78"/>
                <a:cs typeface="Simplified Arabic" panose="02020603050405020304" pitchFamily="18" charset="-78"/>
              </a:rPr>
              <a:t>الإلكترونية:</a:t>
            </a:r>
          </a:p>
          <a:p>
            <a:pPr algn="just" rtl="1">
              <a:lnSpc>
                <a:spcPct val="110000"/>
              </a:lnSpc>
              <a:spcBef>
                <a:spcPts val="110"/>
              </a:spcBef>
              <a:spcAft>
                <a:spcPts val="110"/>
              </a:spcAft>
            </a:pPr>
            <a:r>
              <a:rPr lang="ar-EG">
                <a:latin typeface="Simplified Arabic" panose="02020603050405020304" pitchFamily="18" charset="-78"/>
                <a:cs typeface="Simplified Arabic" panose="02020603050405020304" pitchFamily="18" charset="-78"/>
              </a:rPr>
              <a:t>تستخدم وسائل التواصل الاجتماعي </a:t>
            </a:r>
            <a:r>
              <a:rPr lang="ar-EG" b="1">
                <a:latin typeface="Simplified Arabic" panose="02020603050405020304" pitchFamily="18" charset="-78"/>
                <a:cs typeface="Simplified Arabic" panose="02020603050405020304" pitchFamily="18" charset="-78"/>
              </a:rPr>
              <a:t>في التهديد والابتزاز الإلكتروني والقرصنة (الهاكر) والتهديد بإتاحة البيانات الشخصية للأفراد ونشرها، وذلك للمساومة بمقابل مادي</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هذا بالإضافة إلى عملية السرقة والقتل عن طريق الفيس بوك؛ وهو ما أدى إلى انتشار الجرائم الإلكترونية</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r" rtl="1">
              <a:buNone/>
            </a:pPr>
            <a:endParaRPr lang="en-US" b="1">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838200" y="386860"/>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57712" y="1490580"/>
            <a:ext cx="4341834" cy="4592335"/>
          </a:xfrm>
        </p:spPr>
      </p:pic>
      <p:sp>
        <p:nvSpPr>
          <p:cNvPr id="10" name="Rectangle: Rounded Corners 33"/>
          <p:cNvSpPr txBox="1">
            <a:spLocks noGrp="1"/>
          </p:cNvSpPr>
          <p:nvPr>
            <p:ph type="title"/>
          </p:nvPr>
        </p:nvSpPr>
        <p:spPr>
          <a:xfrm>
            <a:off x="2415654" y="365126"/>
            <a:ext cx="8938146" cy="97634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2677925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940489" y="1497267"/>
            <a:ext cx="6413310" cy="4585648"/>
          </a:xfrm>
        </p:spPr>
        <p:txBody>
          <a:bodyPr>
            <a:normAutofit/>
          </a:bodyPr>
          <a:lstStyle/>
          <a:p>
            <a:pPr marL="0" indent="0" algn="r" rtl="1">
              <a:buNone/>
            </a:pPr>
            <a:r>
              <a:rPr lang="ar-EG" sz="2400" b="1" smtClean="0"/>
              <a:t>‏</a:t>
            </a:r>
            <a:r>
              <a:rPr lang="en-US" b="1" u="sng" smtClean="0">
                <a:solidFill>
                  <a:srgbClr val="203E5F"/>
                </a:solidFill>
                <a:latin typeface="Simplified Arabic" panose="02020603050405020304" pitchFamily="18" charset="-78"/>
                <a:cs typeface="Simplified Arabic" panose="02020603050405020304" pitchFamily="18" charset="-78"/>
              </a:rPr>
              <a:t>.1</a:t>
            </a:r>
            <a:r>
              <a:rPr lang="ar-EG" b="1" u="sng" smtClean="0">
                <a:solidFill>
                  <a:srgbClr val="203E5F"/>
                </a:solidFill>
                <a:latin typeface="Simplified Arabic" panose="02020603050405020304" pitchFamily="18" charset="-78"/>
                <a:cs typeface="Simplified Arabic" panose="02020603050405020304" pitchFamily="18" charset="-78"/>
              </a:rPr>
              <a:t> الاصطياد الإلكتروني:</a:t>
            </a:r>
          </a:p>
          <a:p>
            <a:pPr marL="0" indent="0" algn="just" rtl="1">
              <a:lnSpc>
                <a:spcPct val="110000"/>
              </a:lnSpc>
              <a:spcBef>
                <a:spcPts val="110"/>
              </a:spcBef>
              <a:spcAft>
                <a:spcPts val="110"/>
              </a:spcAft>
              <a:buNone/>
            </a:pPr>
            <a:r>
              <a:rPr lang="ar-EG" sz="2400">
                <a:latin typeface="Simplified Arabic" panose="02020603050405020304" pitchFamily="18" charset="-78"/>
                <a:cs typeface="Simplified Arabic" panose="02020603050405020304" pitchFamily="18" charset="-78"/>
              </a:rPr>
              <a:t>وهذا عن طريق </a:t>
            </a:r>
            <a:r>
              <a:rPr lang="ar-EG" sz="2400" b="1">
                <a:latin typeface="Simplified Arabic" panose="02020603050405020304" pitchFamily="18" charset="-78"/>
                <a:cs typeface="Simplified Arabic" panose="02020603050405020304" pitchFamily="18" charset="-78"/>
              </a:rPr>
              <a:t>الحصول على معلومات سواء أكانت معلومات شخصية أو مالية عن طريق الرسائل الإلكترونية ومواقع الإنترنت التي تبدو وكأنها مبعوثة من شركات موثوقة أو مؤسسات مالية حكومية</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سعى بعض أصحاب المواقع الإخبارية إلى إرسال رسائل بطرق عشوائية باستخدام برامج تبث آلاف الرسائل إلى عناوين بريدية تم </a:t>
            </a:r>
            <a:r>
              <a:rPr lang="ar-EG" sz="2400" b="1" smtClean="0">
                <a:latin typeface="Simplified Arabic" panose="02020603050405020304" pitchFamily="18" charset="-78"/>
                <a:cs typeface="Simplified Arabic" panose="02020603050405020304" pitchFamily="18" charset="-78"/>
              </a:rPr>
              <a:t>الاستلاء </a:t>
            </a:r>
            <a:r>
              <a:rPr lang="ar-EG" sz="2400" b="1">
                <a:latin typeface="Simplified Arabic" panose="02020603050405020304" pitchFamily="18" charset="-78"/>
                <a:cs typeface="Simplified Arabic" panose="02020603050405020304" pitchFamily="18" charset="-78"/>
              </a:rPr>
              <a:t>عليها بطرق غير شرعية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مع العلم أن المواقع العالمية المالكة لمواقع البريد الإلكتروني تعد هذه الطريقة غير مشروعة و تعاقب عليها بحجب عنوان المرسل وتحويل رسائله إلى البريد </a:t>
            </a:r>
            <a:r>
              <a:rPr lang="ar-EG" sz="2400" b="1" smtClean="0">
                <a:latin typeface="Simplified Arabic" panose="02020603050405020304" pitchFamily="18" charset="-78"/>
                <a:cs typeface="Simplified Arabic" panose="02020603050405020304" pitchFamily="18" charset="-78"/>
              </a:rPr>
              <a:t>المرغوب</a:t>
            </a:r>
            <a:r>
              <a:rPr lang="ar-EG" sz="2400" smtClean="0">
                <a:solidFill>
                  <a:srgbClr val="203E5F"/>
                </a:solidFill>
                <a:latin typeface="Simplified Arabic" panose="02020603050405020304" pitchFamily="18" charset="-78"/>
                <a:cs typeface="Simplified Arabic" panose="02020603050405020304" pitchFamily="18" charset="-78"/>
              </a:rPr>
              <a:t>.</a:t>
            </a:r>
            <a:endParaRPr lang="en-US" sz="2400" b="1" u="sng">
              <a:solidFill>
                <a:srgbClr val="203E5F"/>
              </a:solidFill>
              <a:latin typeface="Simplified Arabic" panose="02020603050405020304" pitchFamily="18" charset="-78"/>
              <a:cs typeface="Simplified Arabic" panose="02020603050405020304" pitchFamily="18" charset="-78"/>
            </a:endParaRPr>
          </a:p>
          <a:p>
            <a:pPr marL="0" indent="0" algn="r" rtl="1">
              <a:buNone/>
            </a:pPr>
            <a:endParaRPr lang="en-US" sz="2400" b="1" u="sng">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47131"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512034" y="1497267"/>
            <a:ext cx="4196443" cy="4985758"/>
          </a:xfrm>
        </p:spPr>
      </p:pic>
      <p:sp>
        <p:nvSpPr>
          <p:cNvPr id="10" name="Rectangle: Rounded Corners 33"/>
          <p:cNvSpPr txBox="1">
            <a:spLocks noGrp="1"/>
          </p:cNvSpPr>
          <p:nvPr>
            <p:ph type="title"/>
          </p:nvPr>
        </p:nvSpPr>
        <p:spPr>
          <a:xfrm>
            <a:off x="2306472" y="365126"/>
            <a:ext cx="9047328" cy="87934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9361763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244454" y="1419829"/>
            <a:ext cx="6999024" cy="4230343"/>
          </a:xfrm>
        </p:spPr>
        <p:txBody>
          <a:bodyPr>
            <a:noAutofit/>
          </a:bodyPr>
          <a:lstStyle/>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كما أن هناك </a:t>
            </a:r>
            <a:r>
              <a:rPr lang="ar-EG" sz="2400" b="1">
                <a:latin typeface="Simplified Arabic" panose="02020603050405020304" pitchFamily="18" charset="-78"/>
                <a:cs typeface="Simplified Arabic" panose="02020603050405020304" pitchFamily="18" charset="-78"/>
              </a:rPr>
              <a:t>عمليات ملاحقة وتعقب مستمرة ‏تقوم بها الشركات المعنية من ذلك ما فعلته شركة مايكروسوفت  </a:t>
            </a:r>
            <a:r>
              <a:rPr lang="en-US" sz="2400">
                <a:latin typeface="Simplified Arabic" panose="02020603050405020304" pitchFamily="18" charset="-78"/>
                <a:cs typeface="+mj-cs"/>
              </a:rPr>
              <a:t>Microsoft</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بشبكة راستوك التي كانت تقوم ببث الرسائل البريدية على بريد الهوت ميل وبكميات كبيرة </a:t>
            </a:r>
            <a:r>
              <a:rPr lang="ar-EG" sz="2400" b="1" smtClean="0">
                <a:latin typeface="Simplified Arabic" panose="02020603050405020304" pitchFamily="18" charset="-78"/>
                <a:cs typeface="Simplified Arabic" panose="02020603050405020304" pitchFamily="18" charset="-78"/>
              </a:rPr>
              <a:t>جدًا؛ </a:t>
            </a:r>
            <a:r>
              <a:rPr lang="ar-EG" sz="2400">
                <a:latin typeface="Simplified Arabic" panose="02020603050405020304" pitchFamily="18" charset="-78"/>
                <a:cs typeface="Simplified Arabic" panose="02020603050405020304" pitchFamily="18" charset="-78"/>
              </a:rPr>
              <a:t>حيث </a:t>
            </a:r>
            <a:r>
              <a:rPr lang="ar-EG" sz="2400" b="1">
                <a:latin typeface="Simplified Arabic" panose="02020603050405020304" pitchFamily="18" charset="-78"/>
                <a:cs typeface="Simplified Arabic" panose="02020603050405020304" pitchFamily="18" charset="-78"/>
              </a:rPr>
              <a:t>تمكنت في النهاية من تفكيك تلك الشبكة المكونة من أكثر من مليون جهاز حاسوب</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 الممكن أن يتم ذلك في أمثلتنا على الشبكة الاجتماعية بأن تأتيك رسالة من المهاجم على البريد الإلكتروني يظهر للمستخدم أنها من فريق الدعم الفني الخاص بشبكة الفيس بوك على سبيل المثال</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ويطلب فيها تحديث بيانات وكلمة المرور الخاصة به وفي الواقع تكون طريقة للصيد، ‏فيجب الحذر من الرد على مثل هذه الرسائل، ‏والتأكد منها عن طريق التواصل مع إدارة شبكة الفيس عن طريق موقعهم</a:t>
            </a:r>
            <a:r>
              <a:rPr lang="ar-EG" sz="2400">
                <a:latin typeface="Simplified Arabic" panose="02020603050405020304" pitchFamily="18" charset="-78"/>
                <a:cs typeface="Simplified Arabic" panose="02020603050405020304" pitchFamily="18" charset="-78"/>
              </a:rPr>
              <a:t>. </a:t>
            </a: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696036" y="296887"/>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101329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9"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18613" y="1419828"/>
            <a:ext cx="3757353" cy="4858141"/>
          </a:xfrm>
        </p:spPr>
      </p:pic>
    </p:spTree>
    <p:extLst>
      <p:ext uri="{BB962C8B-B14F-4D97-AF65-F5344CB8AC3E}">
        <p14:creationId xmlns:p14="http://schemas.microsoft.com/office/powerpoint/2010/main" val="1210128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72501" y="1554083"/>
            <a:ext cx="6070976" cy="4230343"/>
          </a:xfrm>
        </p:spPr>
        <p:txBody>
          <a:bodyPr>
            <a:noAutofit/>
          </a:bodyPr>
          <a:lstStyle/>
          <a:p>
            <a:pPr marL="0" indent="0" algn="just" rtl="1">
              <a:lnSpc>
                <a:spcPct val="110000"/>
              </a:lnSpc>
              <a:spcBef>
                <a:spcPts val="110"/>
              </a:spcBef>
              <a:spcAft>
                <a:spcPts val="110"/>
              </a:spcAft>
              <a:buNone/>
            </a:pPr>
            <a:r>
              <a:rPr lang="ar-EG" sz="2400" b="1"/>
              <a:t> </a:t>
            </a:r>
            <a:r>
              <a:rPr lang="en-US" sz="2400" b="1" smtClean="0">
                <a:solidFill>
                  <a:srgbClr val="203E5F"/>
                </a:solidFill>
              </a:rPr>
              <a:t>.</a:t>
            </a:r>
            <a:r>
              <a:rPr lang="en-US" b="1" smtClean="0">
                <a:solidFill>
                  <a:srgbClr val="203E5F"/>
                </a:solidFill>
                <a:latin typeface="Simplified Arabic" panose="02020603050405020304" pitchFamily="18" charset="-78"/>
                <a:cs typeface="Simplified Arabic" panose="02020603050405020304" pitchFamily="18" charset="-78"/>
              </a:rPr>
              <a:t>2</a:t>
            </a:r>
            <a:r>
              <a:rPr lang="ar-EG" b="1" u="sng" smtClean="0">
                <a:solidFill>
                  <a:srgbClr val="203E5F"/>
                </a:solidFill>
                <a:latin typeface="Simplified Arabic" panose="02020603050405020304" pitchFamily="18" charset="-78"/>
                <a:cs typeface="Simplified Arabic" panose="02020603050405020304" pitchFamily="18" charset="-78"/>
              </a:rPr>
              <a:t>الابتزاز الإلكتروني:</a:t>
            </a:r>
          </a:p>
          <a:p>
            <a:pPr marL="0" indent="0" algn="just" rtl="1">
              <a:lnSpc>
                <a:spcPct val="110000"/>
              </a:lnSpc>
              <a:spcBef>
                <a:spcPts val="110"/>
              </a:spcBef>
              <a:spcAft>
                <a:spcPts val="110"/>
              </a:spcAft>
              <a:buNone/>
            </a:pPr>
            <a:r>
              <a:rPr lang="ar-EG"/>
              <a:t>‏</a:t>
            </a:r>
            <a:r>
              <a:rPr lang="ar-EG" sz="2400">
                <a:latin typeface="Simplified Arabic" panose="02020603050405020304" pitchFamily="18" charset="-78"/>
                <a:cs typeface="Simplified Arabic" panose="02020603050405020304" pitchFamily="18" charset="-78"/>
              </a:rPr>
              <a:t>من خلال </a:t>
            </a:r>
            <a:r>
              <a:rPr lang="ar-EG" sz="2400" b="1">
                <a:latin typeface="Simplified Arabic" panose="02020603050405020304" pitchFamily="18" charset="-78"/>
                <a:cs typeface="Simplified Arabic" panose="02020603050405020304" pitchFamily="18" charset="-78"/>
              </a:rPr>
              <a:t>تحديد الجاني </a:t>
            </a:r>
            <a:r>
              <a:rPr lang="ar-EG" sz="2400" b="1" smtClean="0">
                <a:latin typeface="Simplified Arabic" panose="02020603050405020304" pitchFamily="18" charset="-78"/>
                <a:cs typeface="Simplified Arabic" panose="02020603050405020304" pitchFamily="18" charset="-78"/>
              </a:rPr>
              <a:t>ضحيته </a:t>
            </a:r>
            <a:r>
              <a:rPr lang="ar-EG" sz="2400" b="1">
                <a:latin typeface="Simplified Arabic" panose="02020603050405020304" pitchFamily="18" charset="-78"/>
                <a:cs typeface="Simplified Arabic" panose="02020603050405020304" pitchFamily="18" charset="-78"/>
              </a:rPr>
              <a:t>بنشر صور خاصة جدا في مواقع الإنترنت المختلفة و عبر البلوتوث </a:t>
            </a:r>
            <a:r>
              <a:rPr lang="en-US" sz="2400" b="1">
                <a:latin typeface="Simplified Arabic" panose="02020603050405020304" pitchFamily="18" charset="-78"/>
                <a:cs typeface="+mj-cs"/>
              </a:rPr>
              <a:t>Bluetooth</a:t>
            </a:r>
            <a:r>
              <a:rPr lang="en-US" sz="2400">
                <a:latin typeface="Simplified Arabic" panose="02020603050405020304" pitchFamily="18" charset="-78"/>
                <a:cs typeface="Simplified Arabic" panose="02020603050405020304" pitchFamily="18" charset="-78"/>
              </a:rPr>
              <a:t> </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أو </a:t>
            </a:r>
            <a:r>
              <a:rPr lang="ar-EG" sz="2400" b="1">
                <a:latin typeface="Simplified Arabic" panose="02020603050405020304" pitchFamily="18" charset="-78"/>
                <a:cs typeface="Simplified Arabic" panose="02020603050405020304" pitchFamily="18" charset="-78"/>
              </a:rPr>
              <a:t>أجهزة البلاك بيري </a:t>
            </a:r>
            <a:r>
              <a:rPr lang="ar-EG" sz="2400" b="1" smtClean="0">
                <a:latin typeface="Simplified Arabic" panose="02020603050405020304" pitchFamily="18" charset="-78"/>
                <a:cs typeface="Simplified Arabic" panose="02020603050405020304" pitchFamily="18" charset="-78"/>
              </a:rPr>
              <a:t>أو </a:t>
            </a:r>
            <a:r>
              <a:rPr lang="ar-EG" sz="2400" b="1">
                <a:latin typeface="Simplified Arabic" panose="02020603050405020304" pitchFamily="18" charset="-78"/>
                <a:cs typeface="Simplified Arabic" panose="02020603050405020304" pitchFamily="18" charset="-78"/>
              </a:rPr>
              <a:t>البرامج المختلفة المرفقة لأجهزة الهواتف الذكية مثل: برنامج الواتس </a:t>
            </a:r>
            <a:r>
              <a:rPr lang="ar-EG" sz="2400" b="1" smtClean="0">
                <a:latin typeface="Simplified Arabic" panose="02020603050405020304" pitchFamily="18" charset="-78"/>
                <a:cs typeface="Simplified Arabic" panose="02020603050405020304" pitchFamily="18" charset="-78"/>
              </a:rPr>
              <a:t>أب</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و إن </a:t>
            </a:r>
            <a:r>
              <a:rPr lang="ar-EG" sz="2400" b="1">
                <a:latin typeface="Simplified Arabic" panose="02020603050405020304" pitchFamily="18" charset="-78"/>
                <a:cs typeface="Simplified Arabic" panose="02020603050405020304" pitchFamily="18" charset="-78"/>
              </a:rPr>
              <a:t>لم ترضخ له </a:t>
            </a:r>
            <a:r>
              <a:rPr lang="ar-EG" sz="2400" b="1" smtClean="0">
                <a:latin typeface="Simplified Arabic" panose="02020603050405020304" pitchFamily="18" charset="-78"/>
                <a:cs typeface="Simplified Arabic" panose="02020603050405020304" pitchFamily="18" charset="-78"/>
              </a:rPr>
              <a:t>ضحيته وتستجيب لمطالبه</a:t>
            </a:r>
            <a:r>
              <a:rPr lang="ar-EG" sz="2400" smtClean="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ومنه قيام أحد المخربين بسرقة بيانات البريد الرقمي لإحدى الفتيات ومساومتها على تزويده بمبالغ مالية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حال رفضت ذلك سيقوم بنشر صورها في مواقع الإنترنت</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حال استجابتها لطلبه فسوف يعيد لها كلمة  المرور الخاصة بعنوانها البريدي</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5474"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357837" y="269592"/>
            <a:ext cx="1501254" cy="10132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0" name="Rectangle: Rounded Corners 33"/>
          <p:cNvSpPr txBox="1">
            <a:spLocks noGrp="1"/>
          </p:cNvSpPr>
          <p:nvPr>
            <p:ph type="title"/>
          </p:nvPr>
        </p:nvSpPr>
        <p:spPr>
          <a:xfrm>
            <a:off x="2361062" y="269592"/>
            <a:ext cx="8992737" cy="986002"/>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5" name="عنصر نائب للمحتوى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57837" y="1554083"/>
            <a:ext cx="4555357" cy="4928942"/>
          </a:xfrm>
        </p:spPr>
      </p:pic>
    </p:spTree>
    <p:extLst>
      <p:ext uri="{BB962C8B-B14F-4D97-AF65-F5344CB8AC3E}">
        <p14:creationId xmlns:p14="http://schemas.microsoft.com/office/powerpoint/2010/main" val="215970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732060" y="1571318"/>
            <a:ext cx="5621739" cy="4124799"/>
          </a:xfrm>
        </p:spPr>
        <p:txBody>
          <a:bodyPr>
            <a:normAutofit lnSpcReduction="10000"/>
          </a:bodyPr>
          <a:lstStyle/>
          <a:p>
            <a:pPr marL="0" indent="0" algn="just" rtl="1">
              <a:lnSpc>
                <a:spcPct val="120000"/>
              </a:lnSpc>
              <a:spcBef>
                <a:spcPts val="110"/>
              </a:spcBef>
              <a:spcAft>
                <a:spcPts val="110"/>
              </a:spcAft>
              <a:buNone/>
            </a:pPr>
            <a:r>
              <a:rPr lang="ar-EG" b="1" smtClean="0"/>
              <a:t>‏</a:t>
            </a:r>
            <a:r>
              <a:rPr lang="en-US" b="1" u="sng" smtClean="0">
                <a:solidFill>
                  <a:srgbClr val="203E5F"/>
                </a:solidFill>
                <a:latin typeface="Simplified Arabic" panose="02020603050405020304" pitchFamily="18" charset="-78"/>
                <a:cs typeface="Simplified Arabic" panose="02020603050405020304" pitchFamily="18" charset="-78"/>
              </a:rPr>
              <a:t>3</a:t>
            </a:r>
            <a:r>
              <a:rPr lang="ar-EG" b="1" u="sng" smtClean="0">
                <a:solidFill>
                  <a:srgbClr val="203E5F"/>
                </a:solidFill>
                <a:latin typeface="Simplified Arabic" panose="02020603050405020304" pitchFamily="18" charset="-78"/>
                <a:cs typeface="Simplified Arabic" panose="02020603050405020304" pitchFamily="18" charset="-78"/>
              </a:rPr>
              <a:t>. انتحال الشخصية:</a:t>
            </a:r>
          </a:p>
          <a:p>
            <a:pPr marL="0" indent="0" algn="just" rtl="1">
              <a:lnSpc>
                <a:spcPct val="120000"/>
              </a:lnSpc>
              <a:spcBef>
                <a:spcPts val="110"/>
              </a:spcBef>
              <a:spcAft>
                <a:spcPts val="110"/>
              </a:spcAft>
              <a:buNone/>
            </a:pPr>
            <a:r>
              <a:rPr lang="ar-EG">
                <a:latin typeface="Simplified Arabic" panose="02020603050405020304" pitchFamily="18" charset="-78"/>
                <a:cs typeface="Simplified Arabic" panose="02020603050405020304" pitchFamily="18" charset="-78"/>
              </a:rPr>
              <a:t>يقوم </a:t>
            </a:r>
            <a:r>
              <a:rPr lang="ar-EG" b="1">
                <a:latin typeface="Simplified Arabic" panose="02020603050405020304" pitchFamily="18" charset="-78"/>
                <a:cs typeface="Simplified Arabic" panose="02020603050405020304" pitchFamily="18" charset="-78"/>
              </a:rPr>
              <a:t>المهاجم بانتحال هوية المستخدم وتزييفها والتظاهر على </a:t>
            </a:r>
            <a:r>
              <a:rPr lang="ar-EG" b="1" smtClean="0">
                <a:latin typeface="Simplified Arabic" panose="02020603050405020304" pitchFamily="18" charset="-78"/>
                <a:cs typeface="Simplified Arabic" panose="02020603050405020304" pitchFamily="18" charset="-78"/>
              </a:rPr>
              <a:t>أنه </a:t>
            </a:r>
            <a:r>
              <a:rPr lang="ar-EG" b="1">
                <a:latin typeface="Simplified Arabic" panose="02020603050405020304" pitchFamily="18" charset="-78"/>
                <a:cs typeface="Simplified Arabic" panose="02020603050405020304" pitchFamily="18" charset="-78"/>
              </a:rPr>
              <a:t>شخص أو مستخدم ما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فيقوم المهاجم بوضع اسم مستخدم بدل اسمه ويضع الصورة الشخصية الخاصة بالمستخدم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وقد يتكلم على لسانه وينشر أشياء غير لائقة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ويمكن تبليغ إدارة الموقع عند التعرض لهذا الانتحال.</a:t>
            </a:r>
            <a:endParaRPr lang="en-US" b="1">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28767"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333766" y="365125"/>
            <a:ext cx="9020033"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pic>
        <p:nvPicPr>
          <p:cNvPr id="11" name="عنصر نائب للمحتوى 10"/>
          <p:cNvPicPr>
            <a:picLocks noGrp="1"/>
          </p:cNvPicPr>
          <p:nvPr>
            <p:ph sz="half" idx="1"/>
          </p:nvPr>
        </p:nvPicPr>
        <p:blipFill>
          <a:blip r:embed="rId2">
            <a:extLst>
              <a:ext uri="{28A0092B-C50C-407E-A947-70E740481C1C}">
                <a14:useLocalDpi xmlns:a14="http://schemas.microsoft.com/office/drawing/2010/main" val="0"/>
              </a:ext>
            </a:extLst>
          </a:blip>
          <a:stretch>
            <a:fillRect/>
          </a:stretch>
        </p:blipFill>
        <p:spPr>
          <a:xfrm>
            <a:off x="333233" y="1571318"/>
            <a:ext cx="4921155" cy="4781588"/>
          </a:xfrm>
          <a:prstGeom prst="rect">
            <a:avLst/>
          </a:prstGeom>
        </p:spPr>
      </p:pic>
    </p:spTree>
    <p:extLst>
      <p:ext uri="{BB962C8B-B14F-4D97-AF65-F5344CB8AC3E}">
        <p14:creationId xmlns:p14="http://schemas.microsoft.com/office/powerpoint/2010/main" val="17901630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20" y="1675093"/>
            <a:ext cx="6067566" cy="4083856"/>
          </a:xfrm>
        </p:spPr>
        <p:txBody>
          <a:bodyPr>
            <a:normAutofit lnSpcReduction="10000"/>
          </a:bodyPr>
          <a:lstStyle/>
          <a:p>
            <a:pPr marL="0" indent="0" algn="r" rtl="1">
              <a:buNone/>
            </a:pPr>
            <a:r>
              <a:rPr lang="en-US" b="1" u="sng" smtClean="0">
                <a:solidFill>
                  <a:srgbClr val="203E5F"/>
                </a:solidFill>
                <a:latin typeface="Simplified Arabic" panose="02020603050405020304" pitchFamily="18" charset="-78"/>
                <a:cs typeface="Simplified Arabic" panose="02020603050405020304" pitchFamily="18" charset="-78"/>
              </a:rPr>
              <a:t>4 </a:t>
            </a:r>
            <a:r>
              <a:rPr lang="ar-EG" b="1" u="sng" smtClean="0">
                <a:solidFill>
                  <a:srgbClr val="203E5F"/>
                </a:solidFill>
                <a:latin typeface="Simplified Arabic" panose="02020603050405020304" pitchFamily="18" charset="-78"/>
                <a:cs typeface="Simplified Arabic" panose="02020603050405020304" pitchFamily="18" charset="-78"/>
              </a:rPr>
              <a:t>. الإغراق:</a:t>
            </a:r>
          </a:p>
          <a:p>
            <a:pPr marL="0" indent="0" algn="just" rtl="1">
              <a:lnSpc>
                <a:spcPct val="110000"/>
              </a:lnSpc>
              <a:spcBef>
                <a:spcPts val="110"/>
              </a:spcBef>
              <a:spcAft>
                <a:spcPts val="110"/>
              </a:spcAft>
              <a:buNone/>
            </a:pPr>
            <a:r>
              <a:rPr lang="ar-EG" b="1">
                <a:latin typeface="Simplified Arabic" panose="02020603050405020304" pitchFamily="18" charset="-78"/>
                <a:cs typeface="Simplified Arabic" panose="02020603050405020304" pitchFamily="18" charset="-78"/>
              </a:rPr>
              <a:t>وهو بريد إلكتروني ‏غير مرغوب فيه حيث يتعرض الكثير من مستخدمي الشبكات الاجتماعية لمشكلة الإغراق</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وكلما قام أحدهم بالتعليق على إحدى الصور الخاصة بالمستخدم وغيرها من الأنشطة تأتي رسالة على بريده الإلكتروني</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مما يؤدي في بعض الأحيان إلى عدم استجابة البريد الإلكتروني عند محاولة الوصول إليه أو مسح رسائل مهمة أثناء مسح المستخدم لهذه الرسائل</a:t>
            </a:r>
            <a:r>
              <a:rPr lang="ar-EG"/>
              <a:t>.</a:t>
            </a:r>
            <a:r>
              <a:rPr lang="ar-EG" b="1" u="sng" smtClean="0">
                <a:solidFill>
                  <a:srgbClr val="203E5F"/>
                </a:solidFill>
                <a:latin typeface="Simplified Arabic" panose="02020603050405020304" pitchFamily="18" charset="-78"/>
                <a:cs typeface="Simplified Arabic" panose="02020603050405020304" pitchFamily="18" charset="-78"/>
              </a:rPr>
              <a:t> </a:t>
            </a:r>
            <a:endParaRPr lang="en-US" u="sng">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91320" y="429319"/>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91320" y="1675093"/>
            <a:ext cx="4271749" cy="4534639"/>
          </a:xfrm>
        </p:spPr>
      </p:pic>
      <p:sp>
        <p:nvSpPr>
          <p:cNvPr id="11" name="Rectangle: Rounded Corners 33"/>
          <p:cNvSpPr txBox="1">
            <a:spLocks noGrp="1"/>
          </p:cNvSpPr>
          <p:nvPr>
            <p:ph type="title"/>
          </p:nvPr>
        </p:nvSpPr>
        <p:spPr>
          <a:xfrm>
            <a:off x="2361062" y="365126"/>
            <a:ext cx="8992737" cy="98600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6109059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790363" y="1675093"/>
            <a:ext cx="6563436" cy="4083856"/>
          </a:xfrm>
        </p:spPr>
        <p:txBody>
          <a:bodyPr/>
          <a:lstStyle/>
          <a:p>
            <a:pPr marL="0" indent="0" algn="r"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 </a:t>
            </a:r>
            <a:r>
              <a:rPr lang="en-US" smtClean="0"/>
              <a:t> </a:t>
            </a:r>
            <a:endParaRPr lang="ar-EG"/>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565244"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87823" y="1524968"/>
            <a:ext cx="4401402" cy="4821241"/>
          </a:xfrm>
        </p:spPr>
      </p:pic>
      <p:sp>
        <p:nvSpPr>
          <p:cNvPr id="2" name="مستطيل 1"/>
          <p:cNvSpPr/>
          <p:nvPr/>
        </p:nvSpPr>
        <p:spPr>
          <a:xfrm>
            <a:off x="4926842" y="1524968"/>
            <a:ext cx="6426957" cy="4747966"/>
          </a:xfrm>
          <a:prstGeom prst="rect">
            <a:avLst/>
          </a:prstGeom>
        </p:spPr>
        <p:txBody>
          <a:bodyPr wrap="square">
            <a:spAutoFit/>
          </a:bodyPr>
          <a:lstStyle/>
          <a:p>
            <a:pPr algn="just" rtl="1">
              <a:lnSpc>
                <a:spcPct val="110000"/>
              </a:lnSpc>
              <a:spcBef>
                <a:spcPts val="110"/>
              </a:spcBef>
              <a:spcAft>
                <a:spcPts val="110"/>
              </a:spcAft>
            </a:pPr>
            <a:r>
              <a:rPr lang="ar-EG" sz="2800" b="1" smtClean="0"/>
              <a:t>‏</a:t>
            </a:r>
            <a:r>
              <a:rPr lang="en-US" sz="2800" b="1" u="sng" smtClean="0">
                <a:solidFill>
                  <a:srgbClr val="203E5F"/>
                </a:solidFill>
                <a:latin typeface="Simplified Arabic" panose="02020603050405020304" pitchFamily="18" charset="-78"/>
                <a:cs typeface="Simplified Arabic" panose="02020603050405020304" pitchFamily="18" charset="-78"/>
              </a:rPr>
              <a:t>5</a:t>
            </a:r>
            <a:r>
              <a:rPr lang="ar-EG" sz="2800" b="1" u="sng" smtClean="0">
                <a:solidFill>
                  <a:srgbClr val="203E5F"/>
                </a:solidFill>
                <a:latin typeface="Simplified Arabic" panose="02020603050405020304" pitchFamily="18" charset="-78"/>
                <a:cs typeface="Simplified Arabic" panose="02020603050405020304" pitchFamily="18" charset="-78"/>
              </a:rPr>
              <a:t>. سرقة </a:t>
            </a:r>
            <a:r>
              <a:rPr lang="ar-EG" sz="2800" b="1" u="sng">
                <a:solidFill>
                  <a:srgbClr val="203E5F"/>
                </a:solidFill>
                <a:latin typeface="Simplified Arabic" panose="02020603050405020304" pitchFamily="18" charset="-78"/>
                <a:cs typeface="Simplified Arabic" panose="02020603050405020304" pitchFamily="18" charset="-78"/>
              </a:rPr>
              <a:t>المعلومات </a:t>
            </a:r>
            <a:r>
              <a:rPr lang="ar-EG" sz="2800" b="1" u="sng" smtClean="0">
                <a:solidFill>
                  <a:srgbClr val="203E5F"/>
                </a:solidFill>
                <a:latin typeface="Simplified Arabic" panose="02020603050405020304" pitchFamily="18" charset="-78"/>
                <a:cs typeface="Simplified Arabic" panose="02020603050405020304" pitchFamily="18" charset="-78"/>
              </a:rPr>
              <a:t>وتعديلها:</a:t>
            </a:r>
          </a:p>
          <a:p>
            <a:pPr algn="just" rtl="1">
              <a:lnSpc>
                <a:spcPct val="110000"/>
              </a:lnSpc>
              <a:spcBef>
                <a:spcPts val="110"/>
              </a:spcBef>
              <a:spcAft>
                <a:spcPts val="110"/>
              </a:spcAft>
            </a:pPr>
            <a:r>
              <a:rPr lang="ar-EG" sz="2400">
                <a:latin typeface="Simplified Arabic" panose="02020603050405020304" pitchFamily="18" charset="-78"/>
                <a:cs typeface="Simplified Arabic" panose="02020603050405020304" pitchFamily="18" charset="-78"/>
              </a:rPr>
              <a:t>تتم في الغالب </a:t>
            </a:r>
            <a:r>
              <a:rPr lang="ar-EG" sz="2400" b="1">
                <a:latin typeface="Simplified Arabic" panose="02020603050405020304" pitchFamily="18" charset="-78"/>
                <a:cs typeface="Simplified Arabic" panose="02020603050405020304" pitchFamily="18" charset="-78"/>
              </a:rPr>
              <a:t>عن طريق الأشخاص الذين طوروا التطبيقات على الشبكة الاجتماعية</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فاستخدام التطبيقات يسمح لمطوريها بالاطلاع والتعديل على المعلومات الشخصية ‏للمستخدمين</a:t>
            </a:r>
            <a:r>
              <a:rPr lang="ar-EG" sz="2400">
                <a:latin typeface="Simplified Arabic" panose="02020603050405020304" pitchFamily="18" charset="-78"/>
                <a:cs typeface="Simplified Arabic" panose="02020603050405020304" pitchFamily="18" charset="-78"/>
              </a:rPr>
              <a:t>، ‏فعلى سبيل </a:t>
            </a:r>
            <a:r>
              <a:rPr lang="ar-EG" sz="2400" smtClean="0">
                <a:latin typeface="Simplified Arabic" panose="02020603050405020304" pitchFamily="18" charset="-78"/>
                <a:cs typeface="Simplified Arabic" panose="02020603050405020304" pitchFamily="18" charset="-78"/>
              </a:rPr>
              <a:t>المثال: </a:t>
            </a:r>
            <a:r>
              <a:rPr lang="ar-EG" sz="2400" b="1">
                <a:latin typeface="Simplified Arabic" panose="02020603050405020304" pitchFamily="18" charset="-78"/>
                <a:cs typeface="Simplified Arabic" panose="02020603050405020304" pitchFamily="18" charset="-78"/>
              </a:rPr>
              <a:t>قام بعض اللصوص بالتسلل إلى أجهزة الكمبيوتر لمكاتب الائتمان الرئيسية وقاموا بسرقة معلومات ائتمانية  ثم استخدموها ليدفعوا مقابل بعض المشتريات أو يقوم بإعادة بيعها إلى أشخاص آخرين</a:t>
            </a:r>
            <a:r>
              <a:rPr lang="ar-EG" sz="2400">
                <a:latin typeface="Simplified Arabic" panose="02020603050405020304" pitchFamily="18" charset="-78"/>
                <a:cs typeface="Simplified Arabic" panose="02020603050405020304" pitchFamily="18" charset="-78"/>
              </a:rPr>
              <a:t>، ‏</a:t>
            </a:r>
            <a:r>
              <a:rPr lang="ar-EG" sz="2400" b="1">
                <a:latin typeface="Simplified Arabic" panose="02020603050405020304" pitchFamily="18" charset="-78"/>
                <a:cs typeface="Simplified Arabic" panose="02020603050405020304" pitchFamily="18" charset="-78"/>
              </a:rPr>
              <a:t>وفي حرم بعض الجامعات استطاع اللصوص التطفل للاطلاع على درجات الطلاب أو سرقة البيانات وبيعها لهم</a:t>
            </a:r>
            <a:r>
              <a:rPr lang="ar-EG" sz="2400">
                <a:latin typeface="Simplified Arabic" panose="02020603050405020304" pitchFamily="18" charset="-78"/>
                <a:cs typeface="Simplified Arabic" panose="02020603050405020304" pitchFamily="18" charset="-78"/>
              </a:rPr>
              <a:t>.</a:t>
            </a:r>
            <a:endParaRPr lang="en-US" sz="2400" b="1">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800"/>
          </a:p>
        </p:txBody>
      </p:sp>
      <p:sp>
        <p:nvSpPr>
          <p:cNvPr id="10" name="Rectangle: Rounded Corners 33"/>
          <p:cNvSpPr txBox="1">
            <a:spLocks noGrp="1"/>
          </p:cNvSpPr>
          <p:nvPr>
            <p:ph type="title"/>
          </p:nvPr>
        </p:nvSpPr>
        <p:spPr>
          <a:xfrm>
            <a:off x="2333766" y="365126"/>
            <a:ext cx="9020033" cy="907049"/>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26715812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063319" y="1620503"/>
            <a:ext cx="6275694" cy="4206685"/>
          </a:xfrm>
        </p:spPr>
        <p:txBody>
          <a:bodyPr>
            <a:normAutofit/>
          </a:bodyPr>
          <a:lstStyle/>
          <a:p>
            <a:pPr marL="0" indent="0" algn="just" rtl="1">
              <a:lnSpc>
                <a:spcPct val="110000"/>
              </a:lnSpc>
              <a:spcBef>
                <a:spcPts val="110"/>
              </a:spcBef>
              <a:spcAft>
                <a:spcPts val="110"/>
              </a:spcAft>
              <a:buNone/>
            </a:pPr>
            <a:r>
              <a:rPr lang="ar-EG" b="1" smtClean="0"/>
              <a:t>‏</a:t>
            </a:r>
            <a:r>
              <a:rPr lang="en-US" b="1" u="sng" smtClean="0">
                <a:solidFill>
                  <a:srgbClr val="203E5F"/>
                </a:solidFill>
                <a:latin typeface="Simplified Arabic" panose="02020603050405020304" pitchFamily="18" charset="-78"/>
                <a:cs typeface="Simplified Arabic" panose="02020603050405020304" pitchFamily="18" charset="-78"/>
              </a:rPr>
              <a:t>.6</a:t>
            </a:r>
            <a:r>
              <a:rPr lang="ar-EG" b="1" u="sng" smtClean="0">
                <a:solidFill>
                  <a:srgbClr val="203E5F"/>
                </a:solidFill>
                <a:latin typeface="Simplified Arabic" panose="02020603050405020304" pitchFamily="18" charset="-78"/>
                <a:cs typeface="Simplified Arabic" panose="02020603050405020304" pitchFamily="18" charset="-78"/>
              </a:rPr>
              <a:t> جرائم </a:t>
            </a:r>
            <a:r>
              <a:rPr lang="ar-EG" b="1" u="sng">
                <a:solidFill>
                  <a:srgbClr val="203E5F"/>
                </a:solidFill>
                <a:latin typeface="Simplified Arabic" panose="02020603050405020304" pitchFamily="18" charset="-78"/>
                <a:cs typeface="Simplified Arabic" panose="02020603050405020304" pitchFamily="18" charset="-78"/>
              </a:rPr>
              <a:t>السب </a:t>
            </a:r>
            <a:r>
              <a:rPr lang="ar-EG" b="1" u="sng" smtClean="0">
                <a:solidFill>
                  <a:srgbClr val="203E5F"/>
                </a:solidFill>
                <a:latin typeface="Simplified Arabic" panose="02020603050405020304" pitchFamily="18" charset="-78"/>
                <a:cs typeface="Simplified Arabic" panose="02020603050405020304" pitchFamily="18" charset="-78"/>
              </a:rPr>
              <a:t>القذف:</a:t>
            </a:r>
          </a:p>
          <a:p>
            <a:pPr marL="0" indent="0" algn="just" rtl="1">
              <a:lnSpc>
                <a:spcPct val="110000"/>
              </a:lnSpc>
              <a:spcBef>
                <a:spcPts val="110"/>
              </a:spcBef>
              <a:spcAft>
                <a:spcPts val="110"/>
              </a:spcAft>
              <a:buNone/>
            </a:pPr>
            <a:r>
              <a:rPr lang="ar-EG"/>
              <a:t>‏ </a:t>
            </a:r>
            <a:r>
              <a:rPr lang="ar-EG" b="1">
                <a:latin typeface="Simplified Arabic" panose="02020603050405020304" pitchFamily="18" charset="-78"/>
                <a:cs typeface="Simplified Arabic" panose="02020603050405020304" pitchFamily="18" charset="-78"/>
              </a:rPr>
              <a:t>للمساس بشرف الغير وسمعتهم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واعتبارهم ويكون القذف والسب كتابيًا </a:t>
            </a:r>
            <a:r>
              <a:rPr lang="ar-EG" smtClean="0">
                <a:latin typeface="Simplified Arabic" panose="02020603050405020304" pitchFamily="18" charset="-78"/>
                <a:cs typeface="Simplified Arabic" panose="02020603050405020304" pitchFamily="18" charset="-78"/>
              </a:rPr>
              <a:t>أو</a:t>
            </a:r>
            <a:r>
              <a:rPr lang="ar-EG" b="1" smtClean="0">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عن طريق المطبوعات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رسوم عبر البريد الإلكتروني </a:t>
            </a:r>
            <a:r>
              <a:rPr lang="ar-EG">
                <a:latin typeface="Simplified Arabic" panose="02020603050405020304" pitchFamily="18" charset="-78"/>
                <a:cs typeface="Simplified Arabic" panose="02020603050405020304" pitchFamily="18" charset="-78"/>
              </a:rPr>
              <a:t>أو </a:t>
            </a:r>
            <a:r>
              <a:rPr lang="ar-EG" b="1">
                <a:latin typeface="Simplified Arabic" panose="02020603050405020304" pitchFamily="18" charset="-78"/>
                <a:cs typeface="Simplified Arabic" panose="02020603050405020304" pitchFamily="18" charset="-78"/>
              </a:rPr>
              <a:t>الصوتي</a:t>
            </a:r>
            <a:r>
              <a:rPr lang="ar-EG">
                <a:latin typeface="Simplified Arabic" panose="02020603050405020304" pitchFamily="18" charset="-78"/>
                <a:cs typeface="Simplified Arabic" panose="02020603050405020304" pitchFamily="18" charset="-78"/>
              </a:rPr>
              <a:t> أو </a:t>
            </a:r>
            <a:r>
              <a:rPr lang="ar-EG" b="1">
                <a:latin typeface="Simplified Arabic" panose="02020603050405020304" pitchFamily="18" charset="-78"/>
                <a:cs typeface="Simplified Arabic" panose="02020603050405020304" pitchFamily="18" charset="-78"/>
              </a:rPr>
              <a:t>صفحات الويب</a:t>
            </a:r>
            <a:r>
              <a:rPr lang="ar-EG">
                <a:latin typeface="Simplified Arabic" panose="02020603050405020304" pitchFamily="18" charset="-78"/>
                <a:cs typeface="Simplified Arabic" panose="02020603050405020304" pitchFamily="18" charset="-78"/>
              </a:rPr>
              <a:t>، ‏فيقوم المجرم </a:t>
            </a:r>
            <a:r>
              <a:rPr lang="ar-EG" b="1">
                <a:latin typeface="Simplified Arabic" panose="02020603050405020304" pitchFamily="18" charset="-78"/>
                <a:cs typeface="Simplified Arabic" panose="02020603050405020304" pitchFamily="18" charset="-78"/>
              </a:rPr>
              <a:t>بنشر معلومات تكون مغلوطة عن الضحية</a:t>
            </a:r>
            <a:r>
              <a:rPr lang="ar-EG">
                <a:latin typeface="Simplified Arabic" panose="02020603050405020304" pitchFamily="18" charset="-78"/>
                <a:cs typeface="Simplified Arabic" panose="02020603050405020304" pitchFamily="18" charset="-78"/>
              </a:rPr>
              <a:t>، وقد يكون </a:t>
            </a:r>
            <a:r>
              <a:rPr lang="ar-EG" b="1" smtClean="0">
                <a:latin typeface="Simplified Arabic" panose="02020603050405020304" pitchFamily="18" charset="-78"/>
                <a:cs typeface="Simplified Arabic" panose="02020603050405020304" pitchFamily="18" charset="-78"/>
              </a:rPr>
              <a:t>شخصًا</a:t>
            </a:r>
            <a:r>
              <a:rPr lang="ar-EG" smtClean="0">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طبيعيًا</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أو</a:t>
            </a:r>
            <a:r>
              <a:rPr lang="ar-EG">
                <a:latin typeface="Simplified Arabic" panose="02020603050405020304" pitchFamily="18" charset="-78"/>
                <a:cs typeface="Simplified Arabic" panose="02020603050405020304" pitchFamily="18" charset="-78"/>
              </a:rPr>
              <a:t> </a:t>
            </a:r>
            <a:r>
              <a:rPr lang="ar-EG" b="1" smtClean="0">
                <a:latin typeface="Simplified Arabic" panose="02020603050405020304" pitchFamily="18" charset="-78"/>
                <a:cs typeface="Simplified Arabic" panose="02020603050405020304" pitchFamily="18" charset="-78"/>
              </a:rPr>
              <a:t>اعتباريًا </a:t>
            </a:r>
            <a:r>
              <a:rPr lang="ar-EG" b="1" smtClean="0">
                <a:latin typeface="Simplified Arabic" panose="02020603050405020304" pitchFamily="18" charset="-78"/>
                <a:cs typeface="Simplified Arabic" panose="02020603050405020304" pitchFamily="18" charset="-78"/>
              </a:rPr>
              <a:t>لتصل </a:t>
            </a:r>
            <a:r>
              <a:rPr lang="ar-EG" b="1">
                <a:latin typeface="Simplified Arabic" panose="02020603050405020304" pitchFamily="18" charset="-78"/>
                <a:cs typeface="Simplified Arabic" panose="02020603050405020304" pitchFamily="18" charset="-78"/>
              </a:rPr>
              <a:t>المعلومات المراد نشرها إلى أعداد كبيرة من مستخدمي شبكة الإنترنت</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u="sng">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ar-EG"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1" y="412892"/>
            <a:ext cx="1366626" cy="90411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pic>
        <p:nvPicPr>
          <p:cNvPr id="3" name="عنصر نائب للمحتوى 2"/>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43066" y="1620503"/>
            <a:ext cx="4074994" cy="4520146"/>
          </a:xfrm>
        </p:spPr>
      </p:pic>
      <p:sp>
        <p:nvSpPr>
          <p:cNvPr id="8" name="Rectangle: Rounded Corners 33"/>
          <p:cNvSpPr txBox="1">
            <a:spLocks noGrp="1"/>
          </p:cNvSpPr>
          <p:nvPr>
            <p:ph type="title"/>
          </p:nvPr>
        </p:nvSpPr>
        <p:spPr>
          <a:xfrm>
            <a:off x="2444086" y="412892"/>
            <a:ext cx="8910851" cy="999650"/>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الأمنية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4105042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565244" y="433364"/>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graphicFrame>
        <p:nvGraphicFramePr>
          <p:cNvPr id="10" name="عنصر نائب للمحتوى 6"/>
          <p:cNvGraphicFramePr>
            <a:graphicFrameLocks noGrp="1"/>
          </p:cNvGraphicFramePr>
          <p:nvPr>
            <p:ph sz="half" idx="1"/>
            <p:extLst>
              <p:ext uri="{D42A27DB-BD31-4B8C-83A1-F6EECF244321}">
                <p14:modId xmlns:p14="http://schemas.microsoft.com/office/powerpoint/2010/main" val="1665648291"/>
              </p:ext>
            </p:extLst>
          </p:nvPr>
        </p:nvGraphicFramePr>
        <p:xfrm>
          <a:off x="224047" y="758714"/>
          <a:ext cx="11076299" cy="50006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04337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158854" y="1613679"/>
            <a:ext cx="6194946" cy="4206685"/>
          </a:xfrm>
        </p:spPr>
        <p:txBody>
          <a:bodyPr>
            <a:normAutofit/>
          </a:bodyPr>
          <a:lstStyle/>
          <a:p>
            <a:pPr algn="just" rtl="1">
              <a:lnSpc>
                <a:spcPct val="110000"/>
              </a:lnSpc>
              <a:spcBef>
                <a:spcPts val="110"/>
              </a:spcBef>
              <a:spcAft>
                <a:spcPts val="110"/>
              </a:spcAft>
              <a:buFont typeface="Wingdings" panose="05000000000000000000" pitchFamily="2" charset="2"/>
              <a:buChar char="Ø"/>
            </a:pPr>
            <a:r>
              <a:rPr lang="ar-EG" sz="2400" smtClean="0">
                <a:latin typeface="Simplified Arabic" panose="02020603050405020304" pitchFamily="18" charset="-78"/>
                <a:cs typeface="Simplified Arabic" panose="02020603050405020304" pitchFamily="18" charset="-78"/>
              </a:rPr>
              <a:t> من </a:t>
            </a:r>
            <a:r>
              <a:rPr lang="ar-EG" sz="2400">
                <a:latin typeface="Simplified Arabic" panose="02020603050405020304" pitchFamily="18" charset="-78"/>
                <a:cs typeface="Simplified Arabic" panose="02020603050405020304" pitchFamily="18" charset="-78"/>
              </a:rPr>
              <a:t>أخطر ما يحمله </a:t>
            </a:r>
            <a:r>
              <a:rPr lang="ar-EG" sz="2400" b="1">
                <a:latin typeface="Simplified Arabic" panose="02020603050405020304" pitchFamily="18" charset="-78"/>
                <a:cs typeface="Simplified Arabic" panose="02020603050405020304" pitchFamily="18" charset="-78"/>
              </a:rPr>
              <a:t>الإعلام الرقمي بأساليبه المتنوعة زعزعة العقيدة في نفوس كثير من الأبناء</a:t>
            </a:r>
            <a:r>
              <a:rPr lang="ar-EG" sz="2400">
                <a:latin typeface="Simplified Arabic" panose="02020603050405020304" pitchFamily="18" charset="-78"/>
                <a:cs typeface="Simplified Arabic" panose="02020603050405020304" pitchFamily="18" charset="-78"/>
              </a:rPr>
              <a:t>؛ حيث </a:t>
            </a:r>
            <a:r>
              <a:rPr lang="ar-EG" sz="2400" b="1">
                <a:latin typeface="Simplified Arabic" panose="02020603050405020304" pitchFamily="18" charset="-78"/>
                <a:cs typeface="Simplified Arabic" panose="02020603050405020304" pitchFamily="18" charset="-78"/>
              </a:rPr>
              <a:t>تقوم بعض أجهزة الإعلام ببث الآراء والأفكار العقدية غير الصحيحة لخلق نوع من المشاكل والتشويه على أفكار </a:t>
            </a:r>
            <a:r>
              <a:rPr lang="ar-EG" sz="2400" b="1" smtClean="0">
                <a:latin typeface="Simplified Arabic" panose="02020603050405020304" pitchFamily="18" charset="-78"/>
                <a:cs typeface="Simplified Arabic" panose="02020603050405020304" pitchFamily="18" charset="-78"/>
              </a:rPr>
              <a:t>الشباب، </a:t>
            </a:r>
            <a:r>
              <a:rPr lang="ar-EG" sz="2400">
                <a:latin typeface="Simplified Arabic" panose="02020603050405020304" pitchFamily="18" charset="-78"/>
                <a:cs typeface="Simplified Arabic" panose="02020603050405020304" pitchFamily="18" charset="-78"/>
              </a:rPr>
              <a:t>‏ومحاولة </a:t>
            </a:r>
            <a:r>
              <a:rPr lang="ar-EG" sz="2400" b="1">
                <a:latin typeface="Simplified Arabic" panose="02020603050405020304" pitchFamily="18" charset="-78"/>
                <a:cs typeface="Simplified Arabic" panose="02020603050405020304" pitchFamily="18" charset="-78"/>
              </a:rPr>
              <a:t>اقتلاع أساس العقيدة من نفوس الأبناء</a:t>
            </a:r>
            <a:r>
              <a:rPr lang="ar-EG" sz="2400">
                <a:latin typeface="Simplified Arabic" panose="02020603050405020304" pitchFamily="18" charset="-78"/>
                <a:cs typeface="Simplified Arabic" panose="02020603050405020304" pitchFamily="18" charset="-78"/>
              </a:rPr>
              <a:t>، كما </a:t>
            </a:r>
            <a:r>
              <a:rPr lang="ar-EG" sz="2400" b="1">
                <a:latin typeface="Simplified Arabic" panose="02020603050405020304" pitchFamily="18" charset="-78"/>
                <a:cs typeface="Simplified Arabic" panose="02020603050405020304" pitchFamily="18" charset="-78"/>
              </a:rPr>
              <a:t>أن ‏انتشار مواقع الدجل والخرافة والسحر والشعوذة ‏والكهانة المنافية لعقيدة التوحيد تؤثر على ضعف </a:t>
            </a:r>
            <a:r>
              <a:rPr lang="ar-EG" sz="2400" b="1" smtClean="0">
                <a:latin typeface="Simplified Arabic" panose="02020603050405020304" pitchFamily="18" charset="-78"/>
                <a:cs typeface="Simplified Arabic" panose="02020603050405020304" pitchFamily="18" charset="-78"/>
              </a:rPr>
              <a:t>الإيمان، </a:t>
            </a:r>
            <a:r>
              <a:rPr lang="ar-EG" sz="2400" b="1">
                <a:latin typeface="Simplified Arabic" panose="02020603050405020304" pitchFamily="18" charset="-78"/>
                <a:cs typeface="Simplified Arabic" panose="02020603050405020304" pitchFamily="18" charset="-78"/>
              </a:rPr>
              <a:t>وبهذا يقع الناس في حبائل </a:t>
            </a:r>
            <a:r>
              <a:rPr lang="ar-EG" sz="2400" b="1" smtClean="0">
                <a:latin typeface="Simplified Arabic" panose="02020603050405020304" pitchFamily="18" charset="-78"/>
                <a:cs typeface="Simplified Arabic" panose="02020603050405020304" pitchFamily="18" charset="-78"/>
              </a:rPr>
              <a:t>الإلحاد </a:t>
            </a:r>
            <a:r>
              <a:rPr lang="ar-EG" sz="2400" b="1">
                <a:latin typeface="Simplified Arabic" panose="02020603050405020304" pitchFamily="18" charset="-78"/>
                <a:cs typeface="Simplified Arabic" panose="02020603050405020304" pitchFamily="18" charset="-78"/>
              </a:rPr>
              <a:t>بطريق مباشر أو غير مباشر</a:t>
            </a:r>
            <a:r>
              <a:rPr lang="ar-EG" sz="240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endParaRPr lang="ar-EG"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sp>
        <p:nvSpPr>
          <p:cNvPr id="11" name="Rectangle: Rounded Corners 33"/>
          <p:cNvSpPr txBox="1">
            <a:spLocks noGrp="1"/>
          </p:cNvSpPr>
          <p:nvPr>
            <p:ph type="title"/>
          </p:nvPr>
        </p:nvSpPr>
        <p:spPr>
          <a:xfrm>
            <a:off x="2524836" y="365125"/>
            <a:ext cx="8828964" cy="9691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العقائدية على المستخدمين</a:t>
            </a:r>
            <a:endParaRPr lang="en-US" sz="3600" b="1" dirty="0">
              <a:solidFill>
                <a:schemeClr val="bg1"/>
              </a:solidFill>
              <a:latin typeface="Alexandria" charset="0"/>
              <a:cs typeface="Alexandria" charset="0"/>
            </a:endParaRPr>
          </a:p>
        </p:txBody>
      </p:sp>
      <p:pic>
        <p:nvPicPr>
          <p:cNvPr id="10"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81418" y="1469026"/>
            <a:ext cx="4531776" cy="5013999"/>
          </a:xfrm>
        </p:spPr>
      </p:pic>
    </p:spTree>
    <p:extLst>
      <p:ext uri="{BB962C8B-B14F-4D97-AF65-F5344CB8AC3E}">
        <p14:creationId xmlns:p14="http://schemas.microsoft.com/office/powerpoint/2010/main" val="3905883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838200"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2" name="عنصر نائب للمحتوى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2747" y="1584476"/>
            <a:ext cx="4156881" cy="4890374"/>
          </a:xfrm>
        </p:spPr>
      </p:pic>
      <p:sp>
        <p:nvSpPr>
          <p:cNvPr id="10" name="عنصر نائب للمحتوى 9"/>
          <p:cNvSpPr>
            <a:spLocks noGrp="1"/>
          </p:cNvSpPr>
          <p:nvPr>
            <p:ph sz="half" idx="2"/>
          </p:nvPr>
        </p:nvSpPr>
        <p:spPr>
          <a:xfrm>
            <a:off x="4885899" y="1584476"/>
            <a:ext cx="6467901" cy="4490264"/>
          </a:xfrm>
        </p:spPr>
        <p:txBody>
          <a:bodyPr/>
          <a:lstStyle/>
          <a:p>
            <a:pPr algn="just" rtl="1">
              <a:lnSpc>
                <a:spcPct val="110000"/>
              </a:lnSpc>
              <a:spcBef>
                <a:spcPts val="110"/>
              </a:spcBef>
              <a:spcAft>
                <a:spcPts val="110"/>
              </a:spcAft>
            </a:pPr>
            <a:r>
              <a:rPr lang="ar-EG" b="1" u="sng">
                <a:solidFill>
                  <a:srgbClr val="203E5F"/>
                </a:solidFill>
                <a:latin typeface="Simplified Arabic" panose="02020603050405020304" pitchFamily="18" charset="-78"/>
                <a:cs typeface="Simplified Arabic" panose="02020603050405020304" pitchFamily="18" charset="-78"/>
              </a:rPr>
              <a:t>يشير الأطباء إلى أن الجلوس لفترة طويلة أمام الحاسب الآلي أثناء استخدام الإنترنت، يمكن أن يسبب المتاعب الصحية التالية</a:t>
            </a:r>
            <a:r>
              <a:rPr lang="ar-EG" b="1" u="sng" smtClean="0">
                <a:solidFill>
                  <a:srgbClr val="203E5F"/>
                </a:solidFill>
                <a:latin typeface="Simplified Arabic" panose="02020603050405020304" pitchFamily="18" charset="-78"/>
                <a:cs typeface="Simplified Arabic" panose="02020603050405020304" pitchFamily="18" charset="-78"/>
              </a:rPr>
              <a:t>:</a:t>
            </a:r>
          </a:p>
          <a:p>
            <a:pPr marL="0" indent="0" algn="just" rtl="1">
              <a:lnSpc>
                <a:spcPct val="110000"/>
              </a:lnSpc>
              <a:spcBef>
                <a:spcPts val="110"/>
              </a:spcBef>
              <a:spcAft>
                <a:spcPts val="110"/>
              </a:spcAft>
              <a:buNone/>
            </a:pPr>
            <a:r>
              <a:rPr lang="en-US" smtClean="0"/>
              <a:t> .</a:t>
            </a:r>
            <a:r>
              <a:rPr lang="en-US" sz="2400" b="1" smtClean="0">
                <a:latin typeface="Simplified Arabic" panose="02020603050405020304" pitchFamily="18" charset="-78"/>
                <a:cs typeface="Simplified Arabic" panose="02020603050405020304" pitchFamily="18" charset="-78"/>
              </a:rPr>
              <a:t>1</a:t>
            </a:r>
            <a:r>
              <a:rPr lang="ar-EG" sz="2400" b="1" smtClean="0">
                <a:latin typeface="Simplified Arabic" panose="02020603050405020304" pitchFamily="18" charset="-78"/>
                <a:cs typeface="Simplified Arabic" panose="02020603050405020304" pitchFamily="18" charset="-78"/>
              </a:rPr>
              <a:t>مخاطر </a:t>
            </a:r>
            <a:r>
              <a:rPr lang="ar-EG" sz="2400" b="1">
                <a:latin typeface="Simplified Arabic" panose="02020603050405020304" pitchFamily="18" charset="-78"/>
                <a:cs typeface="Simplified Arabic" panose="02020603050405020304" pitchFamily="18" charset="-78"/>
              </a:rPr>
              <a:t>إصابة العيون بالإجهاد، </a:t>
            </a:r>
            <a:r>
              <a:rPr lang="ar-EG" sz="2400" b="1" smtClean="0">
                <a:latin typeface="Simplified Arabic" panose="02020603050405020304" pitchFamily="18" charset="-78"/>
                <a:cs typeface="Simplified Arabic" panose="02020603050405020304" pitchFamily="18" charset="-78"/>
              </a:rPr>
              <a:t>والحرقة </a:t>
            </a:r>
            <a:r>
              <a:rPr lang="ar-EG" sz="2400" b="1">
                <a:latin typeface="Simplified Arabic" panose="02020603050405020304" pitchFamily="18" charset="-78"/>
                <a:cs typeface="Simplified Arabic" panose="02020603050405020304" pitchFamily="18" charset="-78"/>
              </a:rPr>
              <a:t>وازدواج الرؤية والالتهابات </a:t>
            </a:r>
            <a:r>
              <a:rPr lang="ar-EG" sz="2400" b="1" smtClean="0">
                <a:latin typeface="Simplified Arabic" panose="02020603050405020304" pitchFamily="18" charset="-78"/>
                <a:cs typeface="Simplified Arabic" panose="02020603050405020304" pitchFamily="18" charset="-78"/>
              </a:rPr>
              <a:t>المتنوعة</a:t>
            </a:r>
            <a:r>
              <a:rPr lang="ar-EG" sz="2400" smtClean="0">
                <a:latin typeface="Simplified Arabic" panose="02020603050405020304" pitchFamily="18" charset="-78"/>
                <a:cs typeface="Simplified Arabic" panose="02020603050405020304" pitchFamily="18" charset="-78"/>
              </a:rPr>
              <a:t>.</a:t>
            </a:r>
            <a:endParaRPr lang="en-US" sz="2400"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smtClean="0">
                <a:latin typeface="Simplified Arabic" panose="02020603050405020304" pitchFamily="18" charset="-78"/>
                <a:cs typeface="Simplified Arabic" panose="02020603050405020304" pitchFamily="18" charset="-78"/>
              </a:rPr>
              <a:t>.</a:t>
            </a:r>
            <a:r>
              <a:rPr lang="en-US" sz="2400" b="1" smtClean="0">
                <a:latin typeface="Simplified Arabic" panose="02020603050405020304" pitchFamily="18" charset="-78"/>
                <a:cs typeface="Simplified Arabic" panose="02020603050405020304" pitchFamily="18" charset="-78"/>
              </a:rPr>
              <a:t>2</a:t>
            </a:r>
            <a:r>
              <a:rPr lang="ar-EG" sz="2400" smtClean="0">
                <a:latin typeface="Simplified Arabic" panose="02020603050405020304" pitchFamily="18" charset="-78"/>
                <a:cs typeface="Simplified Arabic" panose="02020603050405020304" pitchFamily="18" charset="-78"/>
              </a:rPr>
              <a:t> </a:t>
            </a:r>
            <a:r>
              <a:rPr lang="ar-EG" sz="2400" b="1" smtClean="0">
                <a:latin typeface="Simplified Arabic" panose="02020603050405020304" pitchFamily="18" charset="-78"/>
                <a:cs typeface="Simplified Arabic" panose="02020603050405020304" pitchFamily="18" charset="-78"/>
              </a:rPr>
              <a:t>مخاطر </a:t>
            </a:r>
            <a:r>
              <a:rPr lang="ar-EG" sz="2400" b="1">
                <a:latin typeface="Simplified Arabic" panose="02020603050405020304" pitchFamily="18" charset="-78"/>
                <a:cs typeface="Simplified Arabic" panose="02020603050405020304" pitchFamily="18" charset="-78"/>
              </a:rPr>
              <a:t>تهدد العضلات والمفاصل مثل: ضعف العضلات والتهاب الأوتار وآلام في الكتفين والرقبة</a:t>
            </a:r>
            <a:r>
              <a:rPr lang="ar-EG" sz="2400">
                <a:latin typeface="Simplified Arabic" panose="02020603050405020304" pitchFamily="18" charset="-78"/>
                <a:cs typeface="Simplified Arabic" panose="02020603050405020304" pitchFamily="18" charset="-78"/>
              </a:rPr>
              <a:t>. </a:t>
            </a:r>
            <a:endParaRPr lang="ar-EG" sz="2400" smtClean="0">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r>
              <a:rPr lang="en-US" sz="2400" b="1" smtClean="0">
                <a:latin typeface="Simplified Arabic" panose="02020603050405020304" pitchFamily="18" charset="-78"/>
                <a:cs typeface="Simplified Arabic" panose="02020603050405020304" pitchFamily="18" charset="-78"/>
              </a:rPr>
              <a:t>3</a:t>
            </a:r>
            <a:r>
              <a:rPr lang="ar-EG" sz="2400" smtClean="0"/>
              <a:t>⁠‏.</a:t>
            </a:r>
            <a:r>
              <a:rPr lang="ar-EG" sz="2400" b="1" smtClean="0">
                <a:latin typeface="Simplified Arabic" panose="02020603050405020304" pitchFamily="18" charset="-78"/>
                <a:cs typeface="Simplified Arabic" panose="02020603050405020304" pitchFamily="18" charset="-78"/>
              </a:rPr>
              <a:t>الإصابة </a:t>
            </a:r>
            <a:r>
              <a:rPr lang="ar-EG" sz="2400" b="1">
                <a:latin typeface="Simplified Arabic" panose="02020603050405020304" pitchFamily="18" charset="-78"/>
                <a:cs typeface="Simplified Arabic" panose="02020603050405020304" pitchFamily="18" charset="-78"/>
              </a:rPr>
              <a:t>ببعض الأمراض الجلدية، كما أن هناك تأثيرات إشعاعية غير مباشرة قد تؤثر </a:t>
            </a:r>
            <a:r>
              <a:rPr lang="ar-EG" sz="2400" b="1" smtClean="0">
                <a:latin typeface="Simplified Arabic" panose="02020603050405020304" pitchFamily="18" charset="-78"/>
                <a:cs typeface="Simplified Arabic" panose="02020603050405020304" pitchFamily="18" charset="-78"/>
              </a:rPr>
              <a:t>مستقبلًا</a:t>
            </a:r>
            <a:r>
              <a:rPr lang="ar-EG" sz="2400" smtClean="0">
                <a:latin typeface="Simplified Arabic" panose="02020603050405020304" pitchFamily="18" charset="-78"/>
                <a:cs typeface="Simplified Arabic" panose="02020603050405020304" pitchFamily="18" charset="-78"/>
              </a:rPr>
              <a:t>.</a:t>
            </a:r>
            <a:endParaRPr lang="en-US" sz="2400">
              <a:latin typeface="Simplified Arabic" panose="02020603050405020304" pitchFamily="18" charset="-78"/>
              <a:cs typeface="Simplified Arabic" panose="02020603050405020304" pitchFamily="18" charset="-78"/>
            </a:endParaRPr>
          </a:p>
          <a:p>
            <a:pPr marL="0" indent="0" algn="just" rtl="1">
              <a:buNone/>
            </a:pPr>
            <a:endParaRPr lang="ar-EG" sz="24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972356"/>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3568315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3"/>
          <p:cNvSpPr txBox="1"/>
          <p:nvPr/>
        </p:nvSpPr>
        <p:spPr>
          <a:xfrm>
            <a:off x="8731225" y="6074740"/>
            <a:ext cx="2582769" cy="400110"/>
          </a:xfrm>
          <a:prstGeom prst="rect">
            <a:avLst/>
          </a:prstGeom>
          <a:noFill/>
        </p:spPr>
        <p:txBody>
          <a:bodyPr wrap="square" rtlCol="0">
            <a:spAutoFit/>
          </a:bodyPr>
          <a:lstStyle/>
          <a:p>
            <a:pPr algn="ctr"/>
            <a:r>
              <a:rPr lang="en-US" sz="2000" b="1" dirty="0"/>
              <a:t>www.midocean.ae</a:t>
            </a:r>
          </a:p>
        </p:txBody>
      </p:sp>
      <p:sp>
        <p:nvSpPr>
          <p:cNvPr id="6" name="Rectangle 4"/>
          <p:cNvSpPr/>
          <p:nvPr/>
        </p:nvSpPr>
        <p:spPr>
          <a:xfrm>
            <a:off x="456063" y="365126"/>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endParaRPr lang="ar-EG" sz="2800" b="1">
              <a:latin typeface="Simplified Arabic" panose="02020603050405020304" pitchFamily="18" charset="-78"/>
              <a:ea typeface="Roboto Light" panose="02000000000000000000" pitchFamily="2" charset="0"/>
              <a:cs typeface="Simplified Arabic" panose="02020603050405020304" pitchFamily="18" charset="-78"/>
            </a:endParaRP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endParaRPr lang="en-US" sz="2800" b="1" smtClean="0">
              <a:latin typeface="Simplified Arabic" panose="02020603050405020304" pitchFamily="18" charset="-78"/>
              <a:ea typeface="Roboto Light" panose="02000000000000000000" pitchFamily="2" charset="0"/>
              <a:cs typeface="Simplified Arabic" panose="02020603050405020304" pitchFamily="18" charset="-78"/>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232011" y="1625976"/>
            <a:ext cx="4790365" cy="4741584"/>
          </a:xfrm>
        </p:spPr>
      </p:pic>
      <p:sp>
        <p:nvSpPr>
          <p:cNvPr id="10" name="عنصر نائب للمحتوى 9"/>
          <p:cNvSpPr>
            <a:spLocks noGrp="1"/>
          </p:cNvSpPr>
          <p:nvPr>
            <p:ph sz="half" idx="2"/>
          </p:nvPr>
        </p:nvSpPr>
        <p:spPr>
          <a:xfrm>
            <a:off x="5365844" y="1625976"/>
            <a:ext cx="5948150" cy="4351338"/>
          </a:xfrm>
        </p:spPr>
        <p:txBody>
          <a:bodyPr>
            <a:normAutofit lnSpcReduction="10000"/>
          </a:bodyPr>
          <a:lstStyle/>
          <a:p>
            <a:pPr marL="0" indent="0" algn="just" rtl="1">
              <a:lnSpc>
                <a:spcPct val="110000"/>
              </a:lnSpc>
              <a:spcBef>
                <a:spcPts val="110"/>
              </a:spcBef>
              <a:spcAft>
                <a:spcPts val="110"/>
              </a:spcAft>
              <a:buNone/>
            </a:pPr>
            <a:r>
              <a:rPr lang="ar-EG" b="1" u="sng" smtClean="0">
                <a:solidFill>
                  <a:srgbClr val="203E5F"/>
                </a:solidFill>
                <a:latin typeface="Simplified Arabic" panose="02020603050405020304" pitchFamily="18" charset="-78"/>
                <a:cs typeface="Simplified Arabic" panose="02020603050405020304" pitchFamily="18" charset="-78"/>
              </a:rPr>
              <a:t>ينصح </a:t>
            </a:r>
            <a:r>
              <a:rPr lang="ar-EG" b="1" u="sng">
                <a:solidFill>
                  <a:srgbClr val="203E5F"/>
                </a:solidFill>
                <a:latin typeface="Simplified Arabic" panose="02020603050405020304" pitchFamily="18" charset="-78"/>
                <a:cs typeface="Simplified Arabic" panose="02020603050405020304" pitchFamily="18" charset="-78"/>
              </a:rPr>
              <a:t>الأطباء من يستخدم الحاسوب وشبكة الإنترنت بكثرة أو من يجلس فترة طويلة باتخاذ إجراءات تقلل من هذه الأخطار مثل: </a:t>
            </a:r>
          </a:p>
          <a:p>
            <a:pPr marL="0" indent="0" algn="just" rtl="1">
              <a:lnSpc>
                <a:spcPct val="110000"/>
              </a:lnSpc>
              <a:spcBef>
                <a:spcPts val="110"/>
              </a:spcBef>
              <a:spcAft>
                <a:spcPts val="110"/>
              </a:spcAft>
              <a:buNone/>
            </a:pPr>
            <a:r>
              <a:rPr lang="en-US" sz="2400" smtClean="0"/>
              <a:t> </a:t>
            </a:r>
            <a:r>
              <a:rPr lang="en-US" b="1" smtClean="0">
                <a:latin typeface="Simplified Arabic" panose="02020603050405020304" pitchFamily="18" charset="-78"/>
                <a:cs typeface="Simplified Arabic" panose="02020603050405020304" pitchFamily="18" charset="-78"/>
              </a:rPr>
              <a:t>.1</a:t>
            </a:r>
            <a:r>
              <a:rPr lang="ar-EG" b="1" smtClean="0">
                <a:latin typeface="Simplified Arabic" panose="02020603050405020304" pitchFamily="18" charset="-78"/>
                <a:cs typeface="Simplified Arabic" panose="02020603050405020304" pitchFamily="18" charset="-78"/>
              </a:rPr>
              <a:t>الجلوس </a:t>
            </a:r>
            <a:r>
              <a:rPr lang="ar-EG" b="1">
                <a:latin typeface="Simplified Arabic" panose="02020603050405020304" pitchFamily="18" charset="-78"/>
                <a:cs typeface="Simplified Arabic" panose="02020603050405020304" pitchFamily="18" charset="-78"/>
              </a:rPr>
              <a:t>في غرفة واسعة والإنارة الجيدة وليس أمام هذه الاجهزة في غرفة ضيقة</a:t>
            </a:r>
            <a:r>
              <a:rPr lang="ar-EG"/>
              <a:t>. </a:t>
            </a:r>
            <a:endParaRPr lang="en-US"/>
          </a:p>
          <a:p>
            <a:pPr marL="0" indent="0" algn="just" rtl="1">
              <a:lnSpc>
                <a:spcPct val="110000"/>
              </a:lnSpc>
              <a:spcBef>
                <a:spcPts val="110"/>
              </a:spcBef>
              <a:spcAft>
                <a:spcPts val="110"/>
              </a:spcAft>
              <a:buNone/>
            </a:pPr>
            <a:r>
              <a:rPr lang="en-US" b="1" smtClean="0">
                <a:latin typeface="Simplified Arabic" panose="02020603050405020304" pitchFamily="18" charset="-78"/>
                <a:cs typeface="Simplified Arabic" panose="02020603050405020304" pitchFamily="18" charset="-78"/>
              </a:rPr>
              <a:t>.2</a:t>
            </a:r>
            <a:r>
              <a:rPr lang="ar-EG" b="1" smtClean="0">
                <a:latin typeface="Simplified Arabic" panose="02020603050405020304" pitchFamily="18" charset="-78"/>
                <a:cs typeface="Simplified Arabic" panose="02020603050405020304" pitchFamily="18" charset="-78"/>
              </a:rPr>
              <a:t>استخدام </a:t>
            </a:r>
            <a:r>
              <a:rPr lang="ar-EG" b="1">
                <a:latin typeface="Simplified Arabic" panose="02020603050405020304" pitchFamily="18" charset="-78"/>
                <a:cs typeface="Simplified Arabic" panose="02020603050405020304" pitchFamily="18" charset="-78"/>
              </a:rPr>
              <a:t>كرسي عمل مريح، ‏ومسند للرقبة يكون ارتفاع المقعد ملائم بحيث أن تكون السواعد متوازية وتكون الأكتاف مرتخية وليست ‏مشدودة لأعلى. </a:t>
            </a:r>
            <a:endParaRPr lang="en-US" b="1">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sz="2400" b="1" u="sng">
              <a:solidFill>
                <a:srgbClr val="203E5F"/>
              </a:solidFill>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endParaRPr lang="ar-EG" sz="2400">
              <a:latin typeface="Simplified Arabic" panose="02020603050405020304" pitchFamily="18" charset="-78"/>
              <a:cs typeface="Simplified Arabic" panose="02020603050405020304" pitchFamily="18" charset="-78"/>
            </a:endParaRPr>
          </a:p>
        </p:txBody>
      </p:sp>
      <p:sp>
        <p:nvSpPr>
          <p:cNvPr id="14" name="Rectangle: Rounded Corners 33"/>
          <p:cNvSpPr txBox="1">
            <a:spLocks noGrp="1"/>
          </p:cNvSpPr>
          <p:nvPr>
            <p:ph type="title"/>
          </p:nvPr>
        </p:nvSpPr>
        <p:spPr>
          <a:xfrm>
            <a:off x="2511188" y="365126"/>
            <a:ext cx="8842612"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spTree>
    <p:extLst>
      <p:ext uri="{BB962C8B-B14F-4D97-AF65-F5344CB8AC3E}">
        <p14:creationId xmlns:p14="http://schemas.microsoft.com/office/powerpoint/2010/main" val="10431725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5964071" y="1604075"/>
            <a:ext cx="5389729" cy="4319053"/>
          </a:xfrm>
        </p:spPr>
        <p:txBody>
          <a:bodyPr>
            <a:normAutofit/>
          </a:bodyPr>
          <a:lstStyle/>
          <a:p>
            <a:pPr marL="0" indent="0" algn="just" rtl="1">
              <a:lnSpc>
                <a:spcPct val="110000"/>
              </a:lnSpc>
              <a:spcBef>
                <a:spcPts val="110"/>
              </a:spcBef>
              <a:spcAft>
                <a:spcPts val="110"/>
              </a:spcAft>
              <a:buNone/>
            </a:pPr>
            <a:r>
              <a:rPr lang="en-US" smtClean="0">
                <a:latin typeface="Simplified Arabic" panose="02020603050405020304" pitchFamily="18" charset="-78"/>
                <a:cs typeface="Simplified Arabic" panose="02020603050405020304" pitchFamily="18" charset="-78"/>
              </a:rPr>
              <a:t> </a:t>
            </a:r>
            <a:r>
              <a:rPr lang="en-US" b="1" smtClean="0">
                <a:latin typeface="Simplified Arabic" panose="02020603050405020304" pitchFamily="18" charset="-78"/>
                <a:cs typeface="Simplified Arabic" panose="02020603050405020304" pitchFamily="18" charset="-78"/>
              </a:rPr>
              <a:t>.3</a:t>
            </a:r>
            <a:r>
              <a:rPr lang="ar-EG" smtClean="0">
                <a:latin typeface="Simplified Arabic" panose="02020603050405020304" pitchFamily="18" charset="-78"/>
                <a:cs typeface="Simplified Arabic" panose="02020603050405020304" pitchFamily="18" charset="-78"/>
              </a:rPr>
              <a:t>الإبقاء </a:t>
            </a:r>
            <a:r>
              <a:rPr lang="ar-EG" b="1">
                <a:latin typeface="Simplified Arabic" panose="02020603050405020304" pitchFamily="18" charset="-78"/>
                <a:cs typeface="Simplified Arabic" panose="02020603050405020304" pitchFamily="18" charset="-78"/>
              </a:rPr>
              <a:t>على مسافة أمام الحاسب الآلي تكون من </a:t>
            </a:r>
            <a:r>
              <a:rPr lang="en-US" b="1" smtClean="0">
                <a:latin typeface="Simplified Arabic" panose="02020603050405020304" pitchFamily="18" charset="-78"/>
                <a:cs typeface="Simplified Arabic" panose="02020603050405020304" pitchFamily="18" charset="-78"/>
              </a:rPr>
              <a:t>50</a:t>
            </a:r>
            <a:r>
              <a:rPr lang="ar-EG" b="1" smtClean="0">
                <a:latin typeface="Simplified Arabic" panose="02020603050405020304" pitchFamily="18" charset="-78"/>
                <a:cs typeface="Simplified Arabic" panose="02020603050405020304" pitchFamily="18" charset="-78"/>
              </a:rPr>
              <a:t>سم</a:t>
            </a:r>
            <a:r>
              <a:rPr lang="ar-EG" smtClean="0">
                <a:latin typeface="Simplified Arabic" panose="02020603050405020304" pitchFamily="18" charset="-78"/>
                <a:cs typeface="Simplified Arabic" panose="02020603050405020304" pitchFamily="18" charset="-78"/>
              </a:rPr>
              <a:t> </a:t>
            </a:r>
            <a:r>
              <a:rPr lang="ar-EG">
                <a:latin typeface="Simplified Arabic" panose="02020603050405020304" pitchFamily="18" charset="-78"/>
                <a:cs typeface="Simplified Arabic" panose="02020603050405020304" pitchFamily="18" charset="-78"/>
              </a:rPr>
              <a:t>إلى </a:t>
            </a:r>
            <a:r>
              <a:rPr lang="en-US" b="1" smtClean="0">
                <a:latin typeface="Simplified Arabic" panose="02020603050405020304" pitchFamily="18" charset="-78"/>
                <a:cs typeface="Simplified Arabic" panose="02020603050405020304" pitchFamily="18" charset="-78"/>
              </a:rPr>
              <a:t>90</a:t>
            </a:r>
            <a:r>
              <a:rPr lang="ar-EG" b="1" smtClean="0">
                <a:latin typeface="Simplified Arabic" panose="02020603050405020304" pitchFamily="18" charset="-78"/>
                <a:cs typeface="Simplified Arabic" panose="02020603050405020304" pitchFamily="18" charset="-78"/>
              </a:rPr>
              <a:t> سم</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ووضع الشاشة بحيث تكون بعيدة عن أشعة الشمس أو الضوء الصناعي المباشر</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وكلما أمكن توضع شاشات التقييم الواقية ‏على الشاشة</a:t>
            </a:r>
            <a:r>
              <a:rPr lang="ar-EG">
                <a:latin typeface="Simplified Arabic" panose="02020603050405020304" pitchFamily="18" charset="-78"/>
                <a:cs typeface="Simplified Arabic" panose="02020603050405020304" pitchFamily="18" charset="-78"/>
              </a:rPr>
              <a:t>، </a:t>
            </a:r>
            <a:r>
              <a:rPr lang="ar-EG" b="1">
                <a:latin typeface="Simplified Arabic" panose="02020603050405020304" pitchFamily="18" charset="-78"/>
                <a:cs typeface="Simplified Arabic" panose="02020603050405020304" pitchFamily="18" charset="-78"/>
              </a:rPr>
              <a:t>‏وتوفير المساحة الكافية أمام لوحة </a:t>
            </a:r>
            <a:r>
              <a:rPr lang="ar-EG" b="1" smtClean="0">
                <a:latin typeface="Simplified Arabic" panose="02020603050405020304" pitchFamily="18" charset="-78"/>
                <a:cs typeface="Simplified Arabic" panose="02020603050405020304" pitchFamily="18" charset="-78"/>
              </a:rPr>
              <a:t>المفاتيح، </a:t>
            </a:r>
            <a:r>
              <a:rPr lang="ar-EG" b="1">
                <a:latin typeface="Simplified Arabic" panose="02020603050405020304" pitchFamily="18" charset="-78"/>
                <a:cs typeface="Simplified Arabic" panose="02020603050405020304" pitchFamily="18" charset="-78"/>
              </a:rPr>
              <a:t>لتستند عليها الأذرع أثناء ضغطها على المفاتيح</a:t>
            </a:r>
            <a:r>
              <a:rPr lang="ar-EG">
                <a:latin typeface="Simplified Arabic" panose="02020603050405020304" pitchFamily="18" charset="-78"/>
                <a:cs typeface="Simplified Arabic" panose="02020603050405020304" pitchFamily="18" charset="-78"/>
              </a:rPr>
              <a:t>.</a:t>
            </a:r>
            <a:endParaRPr lang="en-US">
              <a:latin typeface="Simplified Arabic" panose="02020603050405020304" pitchFamily="18" charset="-78"/>
              <a:cs typeface="Simplified Arabic" panose="02020603050405020304" pitchFamily="18" charset="-78"/>
            </a:endParaRPr>
          </a:p>
          <a:p>
            <a:pPr marL="0" indent="0" algn="just" rtl="1">
              <a:lnSpc>
                <a:spcPct val="110000"/>
              </a:lnSpc>
              <a:spcBef>
                <a:spcPts val="110"/>
              </a:spcBef>
              <a:spcAft>
                <a:spcPts val="110"/>
              </a:spcAft>
              <a:buNone/>
            </a:pPr>
            <a:endParaRPr lang="en-US" b="1">
              <a:solidFill>
                <a:srgbClr val="203E5F"/>
              </a:solidFill>
              <a:latin typeface="Simplified Arabic" panose="02020603050405020304" pitchFamily="18" charset="-78"/>
              <a:cs typeface="Simplified Arabic" panose="02020603050405020304" pitchFamily="18" charset="-78"/>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8" name="Rectangle 4"/>
          <p:cNvSpPr/>
          <p:nvPr/>
        </p:nvSpPr>
        <p:spPr>
          <a:xfrm>
            <a:off x="456063" y="36512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10" name="Rectangle: Rounded Corners 33"/>
          <p:cNvSpPr txBox="1">
            <a:spLocks noGrp="1"/>
          </p:cNvSpPr>
          <p:nvPr>
            <p:ph type="title"/>
          </p:nvPr>
        </p:nvSpPr>
        <p:spPr>
          <a:xfrm>
            <a:off x="2415654" y="365125"/>
            <a:ext cx="8938146" cy="857613"/>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تأثيرات الإعلام الرقمي الصحية على المستخدمين</a:t>
            </a:r>
            <a:endParaRPr lang="en-US" sz="3600" b="1" dirty="0">
              <a:solidFill>
                <a:schemeClr val="bg1"/>
              </a:solidFill>
              <a:latin typeface="Alexandria" charset="0"/>
              <a:cs typeface="Alexandria" charset="0"/>
            </a:endParaRPr>
          </a:p>
        </p:txBody>
      </p:sp>
      <p:pic>
        <p:nvPicPr>
          <p:cNvPr id="2" name="عنصر نائب للمحتوى 1"/>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56063" y="1508541"/>
            <a:ext cx="5139519" cy="4878950"/>
          </a:xfrm>
        </p:spPr>
      </p:pic>
    </p:spTree>
    <p:extLst>
      <p:ext uri="{BB962C8B-B14F-4D97-AF65-F5344CB8AC3E}">
        <p14:creationId xmlns:p14="http://schemas.microsoft.com/office/powerpoint/2010/main" val="6249760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33"/>
          <p:cNvSpPr txBox="1">
            <a:spLocks noGrp="1"/>
          </p:cNvSpPr>
          <p:nvPr>
            <p:ph type="title"/>
          </p:nvPr>
        </p:nvSpPr>
        <p:spPr>
          <a:xfrm>
            <a:off x="2524836" y="409655"/>
            <a:ext cx="8037394" cy="905694"/>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600" b="1" smtClean="0">
                <a:solidFill>
                  <a:schemeClr val="bg1"/>
                </a:solidFill>
                <a:latin typeface="Alexandria" charset="0"/>
                <a:cs typeface="Alexandria" charset="0"/>
              </a:rPr>
              <a:t>ملخص المحاضرة</a:t>
            </a:r>
            <a:endParaRPr lang="en-US" sz="3600" b="1" dirty="0">
              <a:solidFill>
                <a:schemeClr val="bg1"/>
              </a:solidFill>
              <a:latin typeface="Alexandria" charset="0"/>
              <a:cs typeface="Alexandria" charset="0"/>
            </a:endParaRPr>
          </a:p>
        </p:txBody>
      </p:sp>
      <p:sp>
        <p:nvSpPr>
          <p:cNvPr id="7" name="TextBox 3"/>
          <p:cNvSpPr txBox="1"/>
          <p:nvPr/>
        </p:nvSpPr>
        <p:spPr>
          <a:xfrm>
            <a:off x="8798325" y="6082915"/>
            <a:ext cx="2556612" cy="400110"/>
          </a:xfrm>
          <a:prstGeom prst="rect">
            <a:avLst/>
          </a:prstGeom>
          <a:noFill/>
        </p:spPr>
        <p:txBody>
          <a:bodyPr wrap="square" rtlCol="0">
            <a:spAutoFit/>
          </a:bodyPr>
          <a:lstStyle/>
          <a:p>
            <a:pPr algn="ctr"/>
            <a:r>
              <a:rPr lang="en-US" sz="2000" b="1" dirty="0"/>
              <a:t>www.midocean.ae</a:t>
            </a:r>
          </a:p>
        </p:txBody>
      </p:sp>
      <p:sp>
        <p:nvSpPr>
          <p:cNvPr id="9" name="Rectangle 4"/>
          <p:cNvSpPr/>
          <p:nvPr/>
        </p:nvSpPr>
        <p:spPr>
          <a:xfrm>
            <a:off x="633482" y="409655"/>
            <a:ext cx="1366626" cy="85761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smtClean="0">
                <a:latin typeface="Simplified Arabic" panose="02020603050405020304" pitchFamily="18" charset="-78"/>
                <a:ea typeface="Roboto Light" panose="02000000000000000000" pitchFamily="2" charset="0"/>
                <a:cs typeface="Simplified Arabic" panose="02020603050405020304" pitchFamily="18" charset="-78"/>
              </a:rPr>
              <a:t>محاضرة</a:t>
            </a:r>
          </a:p>
          <a:p>
            <a:pPr algn="ctr"/>
            <a:r>
              <a:rPr lang="en-US" sz="2800" b="1" smtClean="0">
                <a:latin typeface="Simplified Arabic" panose="02020603050405020304" pitchFamily="18" charset="-78"/>
                <a:ea typeface="Roboto Light" panose="02000000000000000000" pitchFamily="2" charset="0"/>
                <a:cs typeface="Simplified Arabic" panose="02020603050405020304" pitchFamily="18" charset="-78"/>
              </a:rPr>
              <a:t>3</a:t>
            </a:r>
            <a:r>
              <a:rPr lang="ar-EG" sz="2400" b="1" smtClean="0">
                <a:latin typeface="Simplified Arabic" panose="02020603050405020304" pitchFamily="18" charset="-78"/>
                <a:ea typeface="Roboto Light" panose="02000000000000000000" pitchFamily="2" charset="0"/>
                <a:cs typeface="Simplified Arabic" panose="02020603050405020304" pitchFamily="18" charset="-78"/>
              </a:rPr>
              <a:t> </a:t>
            </a:r>
          </a:p>
        </p:txBody>
      </p:sp>
      <p:sp>
        <p:nvSpPr>
          <p:cNvPr id="3" name="عنصر نائب للمحتوى 2"/>
          <p:cNvSpPr>
            <a:spLocks noGrp="1"/>
          </p:cNvSpPr>
          <p:nvPr>
            <p:ph sz="half" idx="2"/>
          </p:nvPr>
        </p:nvSpPr>
        <p:spPr>
          <a:xfrm>
            <a:off x="1173707" y="1475382"/>
            <a:ext cx="9784308" cy="4559452"/>
          </a:xfrm>
        </p:spPr>
        <p:txBody>
          <a:bodyPr>
            <a:normAutofit fontScale="70000" lnSpcReduction="20000"/>
          </a:bodyPr>
          <a:lstStyle/>
          <a:p>
            <a:pPr marL="0" indent="0" algn="just" rtl="1">
              <a:lnSpc>
                <a:spcPct val="130000"/>
              </a:lnSpc>
              <a:spcBef>
                <a:spcPts val="110"/>
              </a:spcBef>
              <a:spcAft>
                <a:spcPts val="110"/>
              </a:spcAft>
              <a:buNone/>
            </a:pPr>
            <a:r>
              <a:rPr lang="ar-EG" sz="3800" b="1" smtClean="0">
                <a:latin typeface="Simplified Arabic" panose="02020603050405020304" pitchFamily="18" charset="-78"/>
                <a:cs typeface="Simplified Arabic" panose="02020603050405020304" pitchFamily="18" charset="-78"/>
              </a:rPr>
              <a:t>أولًا: تأثيرات </a:t>
            </a:r>
            <a:r>
              <a:rPr lang="ar-EG" sz="3800" b="1">
                <a:latin typeface="Simplified Arabic" panose="02020603050405020304" pitchFamily="18" charset="-78"/>
                <a:cs typeface="Simplified Arabic" panose="02020603050405020304" pitchFamily="18" charset="-78"/>
              </a:rPr>
              <a:t>الإعلام الرقمي النفسية على المستخدمين. </a:t>
            </a:r>
            <a:endParaRPr lang="ar-EG" sz="3800" b="1" smtClean="0">
              <a:latin typeface="Simplified Arabic" panose="02020603050405020304" pitchFamily="18" charset="-78"/>
              <a:cs typeface="Simplified Arabic" panose="02020603050405020304" pitchFamily="18" charset="-78"/>
            </a:endParaRPr>
          </a:p>
          <a:p>
            <a:pPr algn="just" rtl="1">
              <a:lnSpc>
                <a:spcPct val="130000"/>
              </a:lnSpc>
              <a:spcBef>
                <a:spcPts val="110"/>
              </a:spcBef>
              <a:spcAft>
                <a:spcPts val="110"/>
              </a:spcAft>
              <a:buFont typeface="Wingdings" panose="05000000000000000000" pitchFamily="2" charset="2"/>
              <a:buChar char="ü"/>
            </a:pPr>
            <a:r>
              <a:rPr lang="ar-EG" sz="2400" b="1" smtClean="0">
                <a:latin typeface="Simplified Arabic" panose="02020603050405020304" pitchFamily="18" charset="-78"/>
                <a:cs typeface="Simplified Arabic" panose="02020603050405020304" pitchFamily="18" charset="-78"/>
              </a:rPr>
              <a:t> </a:t>
            </a:r>
            <a:r>
              <a:rPr lang="ar-EG" sz="3400" b="1" smtClean="0">
                <a:solidFill>
                  <a:srgbClr val="203E5F"/>
                </a:solidFill>
                <a:latin typeface="Simplified Arabic" panose="02020603050405020304" pitchFamily="18" charset="-78"/>
                <a:cs typeface="Simplified Arabic" panose="02020603050405020304" pitchFamily="18" charset="-78"/>
              </a:rPr>
              <a:t>الإدمان.</a:t>
            </a:r>
          </a:p>
          <a:p>
            <a:pPr algn="just" rtl="1">
              <a:lnSpc>
                <a:spcPct val="130000"/>
              </a:lnSpc>
              <a:spcBef>
                <a:spcPts val="110"/>
              </a:spcBef>
              <a:spcAft>
                <a:spcPts val="110"/>
              </a:spcAft>
              <a:buFont typeface="Wingdings" panose="05000000000000000000" pitchFamily="2" charset="2"/>
              <a:buChar char="ü"/>
            </a:pPr>
            <a:r>
              <a:rPr lang="ar-EG" sz="3400" b="1" smtClean="0">
                <a:solidFill>
                  <a:srgbClr val="203E5F"/>
                </a:solidFill>
                <a:latin typeface="Simplified Arabic" panose="02020603050405020304" pitchFamily="18" charset="-78"/>
                <a:cs typeface="Simplified Arabic" panose="02020603050405020304" pitchFamily="18" charset="-78"/>
              </a:rPr>
              <a:t> رهاب الإنترنت.</a:t>
            </a:r>
          </a:p>
          <a:p>
            <a:pPr algn="just" rtl="1">
              <a:lnSpc>
                <a:spcPct val="130000"/>
              </a:lnSpc>
              <a:spcBef>
                <a:spcPts val="110"/>
              </a:spcBef>
              <a:spcAft>
                <a:spcPts val="110"/>
              </a:spcAft>
              <a:buFont typeface="Wingdings" panose="05000000000000000000" pitchFamily="2" charset="2"/>
              <a:buChar char="ü"/>
            </a:pPr>
            <a:r>
              <a:rPr lang="ar-EG" sz="3400" b="1" smtClean="0">
                <a:solidFill>
                  <a:srgbClr val="203E5F"/>
                </a:solidFill>
                <a:latin typeface="Simplified Arabic" panose="02020603050405020304" pitchFamily="18" charset="-78"/>
                <a:cs typeface="Simplified Arabic" panose="02020603050405020304" pitchFamily="18" charset="-78"/>
              </a:rPr>
              <a:t> خرق الخصوصية.</a:t>
            </a:r>
          </a:p>
          <a:p>
            <a:pPr algn="just" rtl="1">
              <a:lnSpc>
                <a:spcPct val="130000"/>
              </a:lnSpc>
              <a:spcBef>
                <a:spcPts val="110"/>
              </a:spcBef>
              <a:spcAft>
                <a:spcPts val="110"/>
              </a:spcAft>
              <a:buFont typeface="Wingdings" panose="05000000000000000000" pitchFamily="2" charset="2"/>
              <a:buChar char="ü"/>
            </a:pPr>
            <a:r>
              <a:rPr lang="ar-EG" sz="3400" b="1" smtClean="0">
                <a:solidFill>
                  <a:srgbClr val="203E5F"/>
                </a:solidFill>
                <a:latin typeface="Simplified Arabic" panose="02020603050405020304" pitchFamily="18" charset="-78"/>
                <a:cs typeface="Simplified Arabic" panose="02020603050405020304" pitchFamily="18" charset="-78"/>
              </a:rPr>
              <a:t> إدارة المزاج العام.</a:t>
            </a:r>
            <a:endParaRPr lang="en-US" sz="3400" b="1">
              <a:solidFill>
                <a:srgbClr val="203E5F"/>
              </a:solidFill>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3800" b="1" smtClean="0">
                <a:latin typeface="Simplified Arabic" panose="02020603050405020304" pitchFamily="18" charset="-78"/>
                <a:cs typeface="Simplified Arabic" panose="02020603050405020304" pitchFamily="18" charset="-78"/>
              </a:rPr>
              <a:t>ثانيًا: تأثيرات </a:t>
            </a:r>
            <a:r>
              <a:rPr lang="ar-EG" sz="3800" b="1">
                <a:latin typeface="Simplified Arabic" panose="02020603050405020304" pitchFamily="18" charset="-78"/>
                <a:cs typeface="Simplified Arabic" panose="02020603050405020304" pitchFamily="18" charset="-78"/>
              </a:rPr>
              <a:t>الإعلام الرقمي الأمنية على المستخدمين </a:t>
            </a:r>
            <a:r>
              <a:rPr lang="ar-EG" sz="3800" b="1" smtClean="0">
                <a:latin typeface="Simplified Arabic" panose="02020603050405020304" pitchFamily="18" charset="-78"/>
                <a:cs typeface="Simplified Arabic" panose="02020603050405020304" pitchFamily="18" charset="-78"/>
              </a:rPr>
              <a:t>.</a:t>
            </a:r>
          </a:p>
          <a:p>
            <a:pPr algn="just" rtl="1">
              <a:lnSpc>
                <a:spcPct val="130000"/>
              </a:lnSpc>
              <a:spcBef>
                <a:spcPts val="110"/>
              </a:spcBef>
              <a:spcAft>
                <a:spcPts val="110"/>
              </a:spcAft>
            </a:pPr>
            <a:r>
              <a:rPr lang="ar-EG" sz="3400" b="1" smtClean="0">
                <a:solidFill>
                  <a:srgbClr val="203E5F"/>
                </a:solidFill>
                <a:latin typeface="Simplified Arabic" panose="02020603050405020304" pitchFamily="18" charset="-78"/>
                <a:cs typeface="Simplified Arabic" panose="02020603050405020304" pitchFamily="18" charset="-78"/>
              </a:rPr>
              <a:t>خطاب الكراهية الإلكتروني.</a:t>
            </a:r>
          </a:p>
          <a:p>
            <a:pPr algn="just" rtl="1">
              <a:lnSpc>
                <a:spcPct val="130000"/>
              </a:lnSpc>
              <a:spcBef>
                <a:spcPts val="110"/>
              </a:spcBef>
              <a:spcAft>
                <a:spcPts val="110"/>
              </a:spcAft>
            </a:pPr>
            <a:r>
              <a:rPr lang="ar-EG" sz="3400" b="1" smtClean="0">
                <a:solidFill>
                  <a:srgbClr val="203E5F"/>
                </a:solidFill>
                <a:latin typeface="Simplified Arabic" panose="02020603050405020304" pitchFamily="18" charset="-78"/>
                <a:cs typeface="Simplified Arabic" panose="02020603050405020304" pitchFamily="18" charset="-78"/>
              </a:rPr>
              <a:t>الجرائم الإلكترونية.</a:t>
            </a:r>
          </a:p>
          <a:p>
            <a:pPr marL="0" indent="0" algn="just" rtl="1">
              <a:lnSpc>
                <a:spcPct val="130000"/>
              </a:lnSpc>
              <a:spcBef>
                <a:spcPts val="110"/>
              </a:spcBef>
              <a:spcAft>
                <a:spcPts val="110"/>
              </a:spcAft>
              <a:buNone/>
            </a:pPr>
            <a:r>
              <a:rPr lang="ar-EG" sz="3800" b="1" smtClean="0">
                <a:latin typeface="Simplified Arabic" panose="02020603050405020304" pitchFamily="18" charset="-78"/>
                <a:cs typeface="Simplified Arabic" panose="02020603050405020304" pitchFamily="18" charset="-78"/>
              </a:rPr>
              <a:t>ثالثًا: تأثيرات </a:t>
            </a:r>
            <a:r>
              <a:rPr lang="ar-EG" sz="3800" b="1">
                <a:latin typeface="Simplified Arabic" panose="02020603050405020304" pitchFamily="18" charset="-78"/>
                <a:cs typeface="Simplified Arabic" panose="02020603050405020304" pitchFamily="18" charset="-78"/>
              </a:rPr>
              <a:t>الإعلام الرقمي العقائدية على </a:t>
            </a:r>
            <a:r>
              <a:rPr lang="ar-EG" sz="3800" b="1" smtClean="0">
                <a:latin typeface="Simplified Arabic" panose="02020603050405020304" pitchFamily="18" charset="-78"/>
                <a:cs typeface="Simplified Arabic" panose="02020603050405020304" pitchFamily="18" charset="-78"/>
              </a:rPr>
              <a:t>المستخدمين.</a:t>
            </a:r>
            <a:endParaRPr lang="ar-EG" sz="3800" b="1">
              <a:latin typeface="Simplified Arabic" panose="02020603050405020304" pitchFamily="18" charset="-78"/>
              <a:cs typeface="Simplified Arabic" panose="02020603050405020304" pitchFamily="18" charset="-78"/>
            </a:endParaRPr>
          </a:p>
          <a:p>
            <a:pPr marL="0" indent="0" algn="just" rtl="1">
              <a:lnSpc>
                <a:spcPct val="130000"/>
              </a:lnSpc>
              <a:spcBef>
                <a:spcPts val="110"/>
              </a:spcBef>
              <a:spcAft>
                <a:spcPts val="110"/>
              </a:spcAft>
              <a:buNone/>
            </a:pPr>
            <a:r>
              <a:rPr lang="ar-EG" sz="3800" b="1" smtClean="0">
                <a:latin typeface="Simplified Arabic" panose="02020603050405020304" pitchFamily="18" charset="-78"/>
                <a:cs typeface="Simplified Arabic" panose="02020603050405020304" pitchFamily="18" charset="-78"/>
              </a:rPr>
              <a:t>رابعًا: تأثيرات </a:t>
            </a:r>
            <a:r>
              <a:rPr lang="ar-EG" sz="3800" b="1">
                <a:latin typeface="Simplified Arabic" panose="02020603050405020304" pitchFamily="18" charset="-78"/>
                <a:cs typeface="Simplified Arabic" panose="02020603050405020304" pitchFamily="18" charset="-78"/>
              </a:rPr>
              <a:t>الإعلام الرقمي الصحية على المستخدمين.</a:t>
            </a:r>
          </a:p>
        </p:txBody>
      </p:sp>
    </p:spTree>
    <p:extLst>
      <p:ext uri="{BB962C8B-B14F-4D97-AF65-F5344CB8AC3E}">
        <p14:creationId xmlns:p14="http://schemas.microsoft.com/office/powerpoint/2010/main" val="3633972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smtClean="0">
                <a:solidFill>
                  <a:schemeClr val="bg1"/>
                </a:solidFill>
                <a:latin typeface="Alexandria" charset="0"/>
                <a:cs typeface="Alexandria" charset="0"/>
              </a:rPr>
              <a:t>شكرًا لاستماعكم</a:t>
            </a:r>
            <a:endParaRPr lang="en-US" sz="5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2226</TotalTime>
  <Words>2926</Words>
  <Application>Microsoft Office PowerPoint</Application>
  <PresentationFormat>ملء الشاشة</PresentationFormat>
  <Paragraphs>254</Paragraphs>
  <Slides>39</Slides>
  <Notes>2</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39</vt:i4>
      </vt:variant>
    </vt:vector>
  </HeadingPairs>
  <TitlesOfParts>
    <vt:vector size="48" baseType="lpstr">
      <vt:lpstr>Alexandria</vt:lpstr>
      <vt:lpstr>Arial</vt:lpstr>
      <vt:lpstr>Calibri</vt:lpstr>
      <vt:lpstr>Calibri Light</vt:lpstr>
      <vt:lpstr>Roboto Light</vt:lpstr>
      <vt:lpstr>Simplified Arabic</vt:lpstr>
      <vt:lpstr>Times New Roman</vt:lpstr>
      <vt:lpstr>Wingdings</vt:lpstr>
      <vt:lpstr>Office Theme</vt:lpstr>
      <vt:lpstr>عرض تقديمي في PowerPoint</vt:lpstr>
      <vt:lpstr>عرض تقديمي في PowerPoint</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تأثيرات الإعلام الرقمي النفسية على المستخدمين</vt:lpstr>
      <vt:lpstr>عرض تقديمي في PowerPoint</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تأثيرات الإعلام الرقمي الأمنية على المستخدمين</vt:lpstr>
      <vt:lpstr>عرض تقديمي في PowerPoint</vt:lpstr>
      <vt:lpstr>تأثيرات الإعلام الرقمي العقائدية على المستخدمين</vt:lpstr>
      <vt:lpstr>تأثيرات الإعلام الرقمي الصحية على المستخدمين</vt:lpstr>
      <vt:lpstr>تأثيرات الإعلام الرقمي الصحية على المستخدمين</vt:lpstr>
      <vt:lpstr>تأثيرات الإعلام الرقمي الصحية على المستخدمين</vt:lpstr>
      <vt:lpstr>ملخص المحاضرة</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elfady</cp:lastModifiedBy>
  <cp:revision>334</cp:revision>
  <dcterms:created xsi:type="dcterms:W3CDTF">2023-04-29T09:08:00Z</dcterms:created>
  <dcterms:modified xsi:type="dcterms:W3CDTF">2024-06-09T00:52:57Z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