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51"/>
  </p:notesMasterIdLst>
  <p:sldIdLst>
    <p:sldId id="754" r:id="rId5"/>
    <p:sldId id="553" r:id="rId6"/>
    <p:sldId id="756" r:id="rId7"/>
    <p:sldId id="772" r:id="rId8"/>
    <p:sldId id="759" r:id="rId9"/>
    <p:sldId id="820" r:id="rId10"/>
    <p:sldId id="821" r:id="rId11"/>
    <p:sldId id="822" r:id="rId12"/>
    <p:sldId id="823" r:id="rId13"/>
    <p:sldId id="824" r:id="rId14"/>
    <p:sldId id="811" r:id="rId15"/>
    <p:sldId id="825" r:id="rId16"/>
    <p:sldId id="826" r:id="rId17"/>
    <p:sldId id="827" r:id="rId18"/>
    <p:sldId id="828" r:id="rId19"/>
    <p:sldId id="829" r:id="rId20"/>
    <p:sldId id="830" r:id="rId21"/>
    <p:sldId id="831" r:id="rId22"/>
    <p:sldId id="832" r:id="rId23"/>
    <p:sldId id="833" r:id="rId24"/>
    <p:sldId id="834" r:id="rId25"/>
    <p:sldId id="835" r:id="rId26"/>
    <p:sldId id="836" r:id="rId27"/>
    <p:sldId id="837" r:id="rId28"/>
    <p:sldId id="838" r:id="rId29"/>
    <p:sldId id="839" r:id="rId30"/>
    <p:sldId id="840" r:id="rId31"/>
    <p:sldId id="841" r:id="rId32"/>
    <p:sldId id="842" r:id="rId33"/>
    <p:sldId id="843" r:id="rId34"/>
    <p:sldId id="844" r:id="rId35"/>
    <p:sldId id="845" r:id="rId36"/>
    <p:sldId id="847" r:id="rId37"/>
    <p:sldId id="846" r:id="rId38"/>
    <p:sldId id="848" r:id="rId39"/>
    <p:sldId id="849" r:id="rId40"/>
    <p:sldId id="850" r:id="rId41"/>
    <p:sldId id="851" r:id="rId42"/>
    <p:sldId id="853" r:id="rId43"/>
    <p:sldId id="852" r:id="rId44"/>
    <p:sldId id="854" r:id="rId45"/>
    <p:sldId id="855" r:id="rId46"/>
    <p:sldId id="856" r:id="rId47"/>
    <p:sldId id="857" r:id="rId48"/>
    <p:sldId id="858" r:id="rId49"/>
    <p:sldId id="753" r:id="rId50"/>
  </p:sldIdLst>
  <p:sldSz cx="12192000" cy="6858000"/>
  <p:notesSz cx="6858000" cy="9144000"/>
  <p:embeddedFontLst>
    <p:embeddedFont>
      <p:font typeface="Alexandria" pitchFamily="2" charset="-78"/>
      <p:regular r:id="rId52"/>
      <p:bold r:id="rId53"/>
    </p:embeddedFont>
    <p:embeddedFont>
      <p:font typeface="Alexandria Light" pitchFamily="2" charset="-78"/>
      <p:regular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4"/>
            <p14:sldId id="553"/>
            <p14:sldId id="756"/>
            <p14:sldId id="772"/>
            <p14:sldId id="759"/>
            <p14:sldId id="820"/>
            <p14:sldId id="821"/>
            <p14:sldId id="822"/>
            <p14:sldId id="823"/>
            <p14:sldId id="824"/>
            <p14:sldId id="811"/>
            <p14:sldId id="825"/>
            <p14:sldId id="826"/>
            <p14:sldId id="827"/>
            <p14:sldId id="828"/>
            <p14:sldId id="829"/>
            <p14:sldId id="830"/>
            <p14:sldId id="831"/>
            <p14:sldId id="832"/>
            <p14:sldId id="833"/>
            <p14:sldId id="834"/>
            <p14:sldId id="835"/>
            <p14:sldId id="836"/>
            <p14:sldId id="837"/>
            <p14:sldId id="838"/>
            <p14:sldId id="839"/>
            <p14:sldId id="840"/>
            <p14:sldId id="841"/>
            <p14:sldId id="842"/>
            <p14:sldId id="843"/>
            <p14:sldId id="844"/>
            <p14:sldId id="845"/>
            <p14:sldId id="847"/>
            <p14:sldId id="846"/>
            <p14:sldId id="848"/>
            <p14:sldId id="849"/>
            <p14:sldId id="850"/>
            <p14:sldId id="851"/>
            <p14:sldId id="853"/>
            <p14:sldId id="852"/>
            <p14:sldId id="854"/>
            <p14:sldId id="855"/>
            <p14:sldId id="856"/>
            <p14:sldId id="857"/>
            <p14:sldId id="858"/>
            <p14:sldId id="7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198" autoAdjust="0"/>
    <p:restoredTop sz="94660"/>
  </p:normalViewPr>
  <p:slideViewPr>
    <p:cSldViewPr snapToGrid="0">
      <p:cViewPr>
        <p:scale>
          <a:sx n="66" d="100"/>
          <a:sy n="66" d="100"/>
        </p:scale>
        <p:origin x="629"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2.fntdata"/><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50572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934705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5014576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786788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264511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47660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81549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241687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904479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6234829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00053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348133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693417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699609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017380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5518932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76817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0334225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528870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968479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573978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329028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405820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852040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5543362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8462472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8574488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946379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823715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6095287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085927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4788274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408770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8330542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223239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0390825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25138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9238383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0284672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91169566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8430825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400022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6/25/2026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6/25/2026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6/25/2026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6/25/2026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6/25/2026</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6/25/2026</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6/25/2026</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6/25/2026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6/25/2026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6/25/2026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6/25/2026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6/25/2026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3.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97864" y="4312305"/>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0" y="1609916"/>
            <a:ext cx="5875165" cy="2491644"/>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Introduction to Research Methods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04</a:t>
            </a:r>
          </a:p>
        </p:txBody>
      </p:sp>
      <p:sp>
        <p:nvSpPr>
          <p:cNvPr id="46" name="TextBox 45"/>
          <p:cNvSpPr txBox="1"/>
          <p:nvPr/>
        </p:nvSpPr>
        <p:spPr>
          <a:xfrm>
            <a:off x="329269" y="5104240"/>
            <a:ext cx="1447832" cy="400110"/>
          </a:xfrm>
          <a:prstGeom prst="rect">
            <a:avLst/>
          </a:prstGeom>
          <a:noFill/>
        </p:spPr>
        <p:txBody>
          <a:bodyPr wrap="none" rtlCol="0">
            <a:spAutoFit/>
          </a:bodyPr>
          <a:lstStyle/>
          <a:p>
            <a:r>
              <a:rPr lang="en-US" sz="2000" dirty="0">
                <a:latin typeface="Alexandria" charset="0"/>
                <a:cs typeface="Alexandria" charset="0"/>
              </a:rPr>
              <a:t>MGM 333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1</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Starting the research process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الأول</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بدء عملية البحث</a:t>
            </a:r>
          </a:p>
        </p:txBody>
      </p:sp>
      <p:pic>
        <p:nvPicPr>
          <p:cNvPr id="2050" name="Picture 2" descr="The Research Process | IRSC English 1101">
            <a:extLst>
              <a:ext uri="{FF2B5EF4-FFF2-40B4-BE49-F238E27FC236}">
                <a16:creationId xmlns:a16="http://schemas.microsoft.com/office/drawing/2014/main" id="{6FDE42E3-5CCF-D53E-758E-5F17D7EDBE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5151" y="906574"/>
            <a:ext cx="8437610" cy="4112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5041031" cy="358989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200" b="1" dirty="0">
                <a:latin typeface="Alexandria Light" pitchFamily="2" charset="-78"/>
                <a:cs typeface="Alexandria Light" pitchFamily="2" charset="-78"/>
              </a:rPr>
              <a:t>Part 1 </a:t>
            </a:r>
            <a:r>
              <a:rPr lang="en-US" sz="2200" dirty="0">
                <a:solidFill>
                  <a:srgbClr val="002060"/>
                </a:solidFill>
                <a:latin typeface="Alexandria Light" pitchFamily="2" charset="-78"/>
                <a:cs typeface="Alexandria Light" pitchFamily="2" charset="-78"/>
              </a:rPr>
              <a:t>focuses on the generic issues that are necessary for the majority of research investigations regardless of the methodology, method, technique, or research instrument</a:t>
            </a:r>
            <a:r>
              <a:rPr lang="en-US" sz="2200" dirty="0">
                <a:latin typeface="Alexandria Light" pitchFamily="2" charset="-78"/>
                <a:cs typeface="Alexandria Light"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3630866"/>
          </a:xfrm>
          <a:prstGeom prst="rect">
            <a:avLst/>
          </a:prstGeom>
        </p:spPr>
        <p:txBody>
          <a:bodyPr wrap="square">
            <a:spAutoFit/>
          </a:bodyPr>
          <a:lstStyle/>
          <a:p>
            <a:pPr algn="just" rtl="1">
              <a:lnSpc>
                <a:spcPct val="250000"/>
              </a:lnSpc>
            </a:pPr>
            <a:r>
              <a:rPr lang="ar-SA" sz="2400" b="1" dirty="0">
                <a:solidFill>
                  <a:schemeClr val="accent6">
                    <a:lumMod val="50000"/>
                  </a:schemeClr>
                </a:solidFill>
                <a:latin typeface="Alexandria Light" pitchFamily="2" charset="-78"/>
                <a:cs typeface="Alexandria Light" pitchFamily="2" charset="-78"/>
              </a:rPr>
              <a:t>يركز الجزء الأول </a:t>
            </a:r>
            <a:r>
              <a:rPr lang="ar-SA" sz="2400" dirty="0">
                <a:solidFill>
                  <a:srgbClr val="002060"/>
                </a:solidFill>
                <a:latin typeface="Alexandria Light" pitchFamily="2" charset="-78"/>
                <a:cs typeface="Alexandria Light" pitchFamily="2" charset="-78"/>
              </a:rPr>
              <a:t>على القضايا العامة الضرورية لغالبية الاستسقاءات البحثية بغض النظر عن المنهجية أو الطريقة أو التقنية أو أداة البحث.</a:t>
            </a:r>
            <a:endParaRPr lang="ar-SA" sz="2400" dirty="0">
              <a:latin typeface="Alexandria Light" pitchFamily="2" charset="-78"/>
              <a:cs typeface="Alexandria Light" pitchFamily="2" charset="-78"/>
            </a:endParaRPr>
          </a:p>
        </p:txBody>
      </p:sp>
    </p:spTree>
    <p:extLst>
      <p:ext uri="{BB962C8B-B14F-4D97-AF65-F5344CB8AC3E}">
        <p14:creationId xmlns:p14="http://schemas.microsoft.com/office/powerpoint/2010/main" val="2513395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0336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endParaRPr lang="en-US" sz="32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Chapter 5</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Sampling</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الفصل الخامس</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العينات</a:t>
            </a:r>
          </a:p>
        </p:txBody>
      </p:sp>
      <p:pic>
        <p:nvPicPr>
          <p:cNvPr id="3" name="Picture 2" descr="A complete guide to sampling techniques – HotCubator | Learn| Grow| Catalyse">
            <a:extLst>
              <a:ext uri="{FF2B5EF4-FFF2-40B4-BE49-F238E27FC236}">
                <a16:creationId xmlns:a16="http://schemas.microsoft.com/office/drawing/2014/main" id="{B722A7B9-D758-0608-184D-177FB524CA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1305"/>
          <a:stretch/>
        </p:blipFill>
        <p:spPr bwMode="auto">
          <a:xfrm>
            <a:off x="3348311" y="1326592"/>
            <a:ext cx="5791200" cy="30477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21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b="1" dirty="0">
                <a:solidFill>
                  <a:srgbClr val="FF0000"/>
                </a:solidFill>
                <a:latin typeface="Alexandria" pitchFamily="2" charset="-78"/>
                <a:cs typeface="Alexandria" pitchFamily="2" charset="-78"/>
              </a:rPr>
              <a:t>Sampling</a:t>
            </a:r>
            <a:r>
              <a:rPr lang="en-US" b="1" dirty="0">
                <a:solidFill>
                  <a:schemeClr val="accent6">
                    <a:lumMod val="50000"/>
                  </a:schemeClr>
                </a:solidFill>
                <a:latin typeface="Alexandria" pitchFamily="2" charset="-78"/>
                <a:cs typeface="Alexandria" pitchFamily="2" charset="-78"/>
              </a:rPr>
              <a:t> is used when it is not possible or practical to include the entire research population in your study, which is usually the case</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Sampling is the process of selecting a </a:t>
            </a:r>
            <a:r>
              <a:rPr lang="en-US" b="1" dirty="0">
                <a:solidFill>
                  <a:schemeClr val="accent6">
                    <a:lumMod val="50000"/>
                  </a:schemeClr>
                </a:solidFill>
                <a:latin typeface="Alexandria" pitchFamily="2" charset="-78"/>
                <a:cs typeface="Alexandria" pitchFamily="2" charset="-78"/>
              </a:rPr>
              <a:t>few</a:t>
            </a:r>
            <a:r>
              <a:rPr lang="en-US" dirty="0">
                <a:solidFill>
                  <a:srgbClr val="002060"/>
                </a:solidFill>
                <a:latin typeface="Alexandria" pitchFamily="2" charset="-78"/>
                <a:cs typeface="Alexandria" pitchFamily="2" charset="-78"/>
              </a:rPr>
              <a:t> from the </a:t>
            </a:r>
            <a:r>
              <a:rPr lang="en-US" b="1" dirty="0">
                <a:solidFill>
                  <a:schemeClr val="accent6">
                    <a:lumMod val="50000"/>
                  </a:schemeClr>
                </a:solidFill>
                <a:latin typeface="Alexandria" pitchFamily="2" charset="-78"/>
                <a:cs typeface="Alexandria" pitchFamily="2" charset="-78"/>
              </a:rPr>
              <a:t>many</a:t>
            </a:r>
            <a:r>
              <a:rPr lang="en-US" dirty="0">
                <a:solidFill>
                  <a:srgbClr val="002060"/>
                </a:solidFill>
                <a:latin typeface="Alexandria" pitchFamily="2" charset="-78"/>
                <a:cs typeface="Alexandria" pitchFamily="2" charset="-78"/>
              </a:rPr>
              <a:t> to carry out empirical research.</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It needs to be accepted from the outset that a sample represents a form of trade-off between the desirable and the attainable, but this is more often the case in statistical sampling than it is in descriptive sampling.</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algn="ctr" rtl="1">
              <a:lnSpc>
                <a:spcPct val="150000"/>
              </a:lnSpc>
            </a:pPr>
            <a:r>
              <a:rPr lang="ar-SA" dirty="0">
                <a:solidFill>
                  <a:schemeClr val="accent6">
                    <a:lumMod val="50000"/>
                  </a:schemeClr>
                </a:solidFill>
                <a:latin typeface="Alexandria" pitchFamily="2" charset="-78"/>
                <a:cs typeface="Alexandria" pitchFamily="2" charset="-78"/>
              </a:rPr>
              <a:t>يستخدم أخذ </a:t>
            </a:r>
            <a:r>
              <a:rPr lang="ar-SA" dirty="0">
                <a:solidFill>
                  <a:srgbClr val="FF0000"/>
                </a:solidFill>
                <a:latin typeface="Alexandria" pitchFamily="2" charset="-78"/>
                <a:cs typeface="Alexandria" pitchFamily="2" charset="-78"/>
              </a:rPr>
              <a:t>العينات</a:t>
            </a:r>
            <a:r>
              <a:rPr lang="ar-SA" dirty="0">
                <a:solidFill>
                  <a:schemeClr val="accent6">
                    <a:lumMod val="50000"/>
                  </a:schemeClr>
                </a:solidFill>
                <a:latin typeface="Alexandria" pitchFamily="2" charset="-78"/>
                <a:cs typeface="Alexandria" pitchFamily="2" charset="-78"/>
              </a:rPr>
              <a:t> عندما لا يكون من الممكن أو عملي تضمين جميع أفراد الدراسة في دراستك، وهذا هو الحال عادة</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أخذ العينات هو عملية اختيار عدد </a:t>
            </a:r>
            <a:r>
              <a:rPr lang="ar-SA" b="1" dirty="0">
                <a:solidFill>
                  <a:schemeClr val="accent6">
                    <a:lumMod val="50000"/>
                  </a:schemeClr>
                </a:solidFill>
                <a:latin typeface="Alexandria" pitchFamily="2" charset="-78"/>
                <a:cs typeface="Alexandria" pitchFamily="2" charset="-78"/>
              </a:rPr>
              <a:t>قليل</a:t>
            </a:r>
            <a:r>
              <a:rPr lang="ar-SA" dirty="0">
                <a:solidFill>
                  <a:srgbClr val="002060"/>
                </a:solidFill>
                <a:latin typeface="Alexandria" pitchFamily="2" charset="-78"/>
                <a:cs typeface="Alexandria" pitchFamily="2" charset="-78"/>
              </a:rPr>
              <a:t> من بين </a:t>
            </a:r>
            <a:r>
              <a:rPr lang="ar-SA" b="1" dirty="0">
                <a:solidFill>
                  <a:schemeClr val="accent6">
                    <a:lumMod val="50000"/>
                  </a:schemeClr>
                </a:solidFill>
                <a:latin typeface="Alexandria" pitchFamily="2" charset="-78"/>
                <a:cs typeface="Alexandria" pitchFamily="2" charset="-78"/>
              </a:rPr>
              <a:t>الكثيرين</a:t>
            </a:r>
            <a:r>
              <a:rPr lang="ar-SA" dirty="0">
                <a:solidFill>
                  <a:srgbClr val="002060"/>
                </a:solidFill>
                <a:latin typeface="Alexandria" pitchFamily="2" charset="-78"/>
                <a:cs typeface="Alexandria" pitchFamily="2" charset="-78"/>
              </a:rPr>
              <a:t> لإجراء أبحاث تجريبية.</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يجب قبول العينة منذ البداية أن العينة تمثل شكلا من أشكال المقايضة بين المرغوب والممكن، لكن هذا يحدث غالبا في العينة الإحصائية منه في العينة الوصفية.</a:t>
            </a:r>
          </a:p>
        </p:txBody>
      </p:sp>
    </p:spTree>
    <p:extLst>
      <p:ext uri="{BB962C8B-B14F-4D97-AF65-F5344CB8AC3E}">
        <p14:creationId xmlns:p14="http://schemas.microsoft.com/office/powerpoint/2010/main" val="23791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FF0000"/>
                </a:solidFill>
                <a:latin typeface="Alexandria" pitchFamily="2" charset="-78"/>
                <a:cs typeface="Alexandria" pitchFamily="2" charset="-78"/>
              </a:rPr>
              <a:t>In most quantitative research</a:t>
            </a:r>
            <a:r>
              <a:rPr lang="en-US" sz="2000" dirty="0">
                <a:solidFill>
                  <a:srgbClr val="002060"/>
                </a:solidFill>
                <a:latin typeface="Alexandria" pitchFamily="2" charset="-78"/>
                <a:cs typeface="Alexandria" pitchFamily="2" charset="-78"/>
              </a:rPr>
              <a:t>, the point is to take a sample and make inferences about the rest of the population based on that sample.</a:t>
            </a:r>
          </a:p>
          <a:p>
            <a:pPr marL="457200" indent="-457200" algn="just">
              <a:lnSpc>
                <a:spcPct val="150000"/>
              </a:lnSpc>
              <a:buFont typeface="Arial" panose="020B0604020202020204" pitchFamily="34" charset="0"/>
              <a:buChar char="•"/>
            </a:pPr>
            <a:r>
              <a:rPr lang="en-US" sz="2000" dirty="0">
                <a:solidFill>
                  <a:srgbClr val="FF0000"/>
                </a:solidFill>
                <a:latin typeface="Alexandria" pitchFamily="2" charset="-78"/>
                <a:cs typeface="Alexandria" pitchFamily="2" charset="-78"/>
              </a:rPr>
              <a:t>In qualitative research</a:t>
            </a:r>
            <a:r>
              <a:rPr lang="en-US" sz="2000" dirty="0">
                <a:solidFill>
                  <a:srgbClr val="002060"/>
                </a:solidFill>
                <a:latin typeface="Alexandria" pitchFamily="2" charset="-78"/>
                <a:cs typeface="Alexandria" pitchFamily="2" charset="-78"/>
              </a:rPr>
              <a:t>, the case is selected based on what we can learn from the case, and the goal is rarely to make inferences about the wider population based on this discovery.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FF0000"/>
                </a:solidFill>
                <a:latin typeface="Alexandria" pitchFamily="2" charset="-78"/>
                <a:cs typeface="Alexandria" pitchFamily="2" charset="-78"/>
              </a:rPr>
              <a:t>في معظم الأبحاث الكمية</a:t>
            </a:r>
            <a:r>
              <a:rPr lang="ar-SA" sz="2000" dirty="0">
                <a:solidFill>
                  <a:srgbClr val="002060"/>
                </a:solidFill>
                <a:latin typeface="Alexandria" pitchFamily="2" charset="-78"/>
                <a:cs typeface="Alexandria" pitchFamily="2" charset="-78"/>
              </a:rPr>
              <a:t>، الهدف هو أخذ عينة واستنتاج بقية مجتمع العينة بناء على تلك العينة.</a:t>
            </a:r>
          </a:p>
          <a:p>
            <a:pPr marL="342900" indent="-342900" algn="just" rtl="1">
              <a:lnSpc>
                <a:spcPct val="200000"/>
              </a:lnSpc>
              <a:buFont typeface="Arial" panose="020B0604020202020204" pitchFamily="34" charset="0"/>
              <a:buChar char="•"/>
            </a:pPr>
            <a:r>
              <a:rPr lang="ar-SA" sz="2000" dirty="0">
                <a:solidFill>
                  <a:srgbClr val="FF0000"/>
                </a:solidFill>
                <a:latin typeface="Alexandria" pitchFamily="2" charset="-78"/>
                <a:cs typeface="Alexandria" pitchFamily="2" charset="-78"/>
              </a:rPr>
              <a:t>في الأبحاث النوعية</a:t>
            </a:r>
            <a:r>
              <a:rPr lang="ar-SA" sz="2000" dirty="0">
                <a:solidFill>
                  <a:srgbClr val="002060"/>
                </a:solidFill>
                <a:latin typeface="Alexandria" pitchFamily="2" charset="-78"/>
                <a:cs typeface="Alexandria" pitchFamily="2" charset="-78"/>
              </a:rPr>
              <a:t>، يتم اختيار العينة بناء على ما يمكننا تعلمه من الحالة التي يتم بحثها، ونادرا ما يكون الهدف هو استنتاج مجتمع العينة الأوسع بناء على هذا الاكتشاف..</a:t>
            </a:r>
          </a:p>
        </p:txBody>
      </p:sp>
    </p:spTree>
    <p:extLst>
      <p:ext uri="{BB962C8B-B14F-4D97-AF65-F5344CB8AC3E}">
        <p14:creationId xmlns:p14="http://schemas.microsoft.com/office/powerpoint/2010/main" val="3757952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method of sampling used plays a major role in any research investigation.</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Very often, it is the characteristics, composition, and scale of the sample that give weight to any findings that emerge from the investigation.</a:t>
            </a:r>
          </a:p>
          <a:p>
            <a:pPr algn="ctr">
              <a:lnSpc>
                <a:spcPct val="150000"/>
              </a:lnSpc>
            </a:pPr>
            <a:r>
              <a:rPr lang="en-US" dirty="0">
                <a:solidFill>
                  <a:schemeClr val="accent6">
                    <a:lumMod val="50000"/>
                  </a:schemeClr>
                </a:solidFill>
                <a:latin typeface="Alexandria" pitchFamily="2" charset="-78"/>
                <a:cs typeface="Alexandria" pitchFamily="2" charset="-78"/>
              </a:rPr>
              <a:t>You must take care when selecting a </a:t>
            </a:r>
            <a:r>
              <a:rPr lang="en-US" dirty="0">
                <a:solidFill>
                  <a:srgbClr val="FF0000"/>
                </a:solidFill>
                <a:latin typeface="Alexandria" pitchFamily="2" charset="-78"/>
                <a:cs typeface="Alexandria" pitchFamily="2" charset="-78"/>
              </a:rPr>
              <a:t>sampling technique</a:t>
            </a:r>
            <a:r>
              <a:rPr lang="en-US" dirty="0">
                <a:solidFill>
                  <a:schemeClr val="accent6">
                    <a:lumMod val="50000"/>
                  </a:schemeClr>
                </a:solidFill>
                <a:latin typeface="Alexandria" pitchFamily="2" charset="-78"/>
                <a:cs typeface="Alexandria" pitchFamily="2" charset="-78"/>
              </a:rPr>
              <a:t>; there are a number of different approaches to sampling, and the choice of approach should be influenced largely by the purpose of the investigation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تلعب طريقة أخذ العينات المستخدمة دورا رئيسيا في أي بحث علمي.</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غالبا ما تكون خصائص العينة وتركيبها وحجمها هي التي تعطي وزنا لأي نتائج تظهر من التحقيق.</a:t>
            </a:r>
          </a:p>
          <a:p>
            <a:pPr algn="ctr" rtl="1">
              <a:lnSpc>
                <a:spcPct val="200000"/>
              </a:lnSpc>
            </a:pPr>
            <a:r>
              <a:rPr lang="ar-SA" dirty="0">
                <a:solidFill>
                  <a:schemeClr val="accent6">
                    <a:lumMod val="50000"/>
                  </a:schemeClr>
                </a:solidFill>
                <a:latin typeface="Alexandria" pitchFamily="2" charset="-78"/>
                <a:cs typeface="Alexandria" pitchFamily="2" charset="-78"/>
              </a:rPr>
              <a:t>يجب أن تكون حذرا عند اختيار </a:t>
            </a:r>
            <a:r>
              <a:rPr lang="ar-SA" dirty="0">
                <a:solidFill>
                  <a:srgbClr val="FF0000"/>
                </a:solidFill>
                <a:latin typeface="Alexandria" pitchFamily="2" charset="-78"/>
                <a:cs typeface="Alexandria" pitchFamily="2" charset="-78"/>
              </a:rPr>
              <a:t>تقنية أخذ العينات</a:t>
            </a:r>
            <a:r>
              <a:rPr lang="ar-SA" dirty="0">
                <a:solidFill>
                  <a:schemeClr val="accent6">
                    <a:lumMod val="50000"/>
                  </a:schemeClr>
                </a:solidFill>
                <a:latin typeface="Alexandria" pitchFamily="2" charset="-78"/>
                <a:cs typeface="Alexandria" pitchFamily="2" charset="-78"/>
              </a:rPr>
              <a:t>؛ هناك عدد من الأساليب المختلفة لأخذ العينات، ويجب أن يتأثر اختيار النهج بشكل كبير بهدف التحقيق</a:t>
            </a:r>
          </a:p>
        </p:txBody>
      </p:sp>
    </p:spTree>
    <p:extLst>
      <p:ext uri="{BB962C8B-B14F-4D97-AF65-F5344CB8AC3E}">
        <p14:creationId xmlns:p14="http://schemas.microsoft.com/office/powerpoint/2010/main" val="390202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dirty="0">
                <a:solidFill>
                  <a:schemeClr val="accent6">
                    <a:lumMod val="50000"/>
                  </a:schemeClr>
                </a:solidFill>
                <a:latin typeface="Alexandria" pitchFamily="2" charset="-78"/>
                <a:cs typeface="Alexandria" pitchFamily="2" charset="-78"/>
              </a:rPr>
              <a:t>You will need to demonstrate the appropriateness of the chosen sample to the nature and output of the research.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It is totally </a:t>
            </a:r>
            <a:r>
              <a:rPr lang="en-US" dirty="0">
                <a:solidFill>
                  <a:srgbClr val="FF0000"/>
                </a:solidFill>
                <a:latin typeface="Alexandria" pitchFamily="2" charset="-78"/>
                <a:cs typeface="Alexandria" pitchFamily="2" charset="-78"/>
              </a:rPr>
              <a:t>inappropriate</a:t>
            </a:r>
            <a:r>
              <a:rPr lang="en-US" dirty="0">
                <a:solidFill>
                  <a:srgbClr val="002060"/>
                </a:solidFill>
                <a:latin typeface="Alexandria" pitchFamily="2" charset="-78"/>
                <a:cs typeface="Alexandria" pitchFamily="2" charset="-78"/>
              </a:rPr>
              <a:t> to engage in a small-scale, localized qualitative study, then attempt to generalize from the findings.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Likewise, it is </a:t>
            </a:r>
            <a:r>
              <a:rPr lang="en-US" dirty="0">
                <a:solidFill>
                  <a:srgbClr val="FF0000"/>
                </a:solidFill>
                <a:latin typeface="Alexandria" pitchFamily="2" charset="-78"/>
                <a:cs typeface="Alexandria" pitchFamily="2" charset="-78"/>
              </a:rPr>
              <a:t>inappropriate</a:t>
            </a:r>
            <a:r>
              <a:rPr lang="en-US" dirty="0">
                <a:solidFill>
                  <a:srgbClr val="002060"/>
                </a:solidFill>
                <a:latin typeface="Alexandria" pitchFamily="2" charset="-78"/>
                <a:cs typeface="Alexandria" pitchFamily="2" charset="-78"/>
              </a:rPr>
              <a:t> to engage in a large-scale, broad study and attempt to provide any real detail concerning individuals.</a:t>
            </a:r>
            <a:endParaRPr lang="en-US"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algn="ctr" rtl="1">
              <a:lnSpc>
                <a:spcPct val="200000"/>
              </a:lnSpc>
            </a:pPr>
            <a:r>
              <a:rPr lang="ar-SA" dirty="0">
                <a:solidFill>
                  <a:schemeClr val="accent6">
                    <a:lumMod val="50000"/>
                  </a:schemeClr>
                </a:solidFill>
                <a:latin typeface="Alexandria" pitchFamily="2" charset="-78"/>
                <a:cs typeface="Alexandria" pitchFamily="2" charset="-78"/>
              </a:rPr>
              <a:t>ستحتاج إلى إثبات ملاءمة العينة المختارة لطبيعة ونتائج البحث. </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من </a:t>
            </a:r>
            <a:r>
              <a:rPr lang="ar-SA" dirty="0">
                <a:solidFill>
                  <a:srgbClr val="FF0000"/>
                </a:solidFill>
                <a:latin typeface="Alexandria" pitchFamily="2" charset="-78"/>
                <a:cs typeface="Alexandria" pitchFamily="2" charset="-78"/>
              </a:rPr>
              <a:t>غير المناسب </a:t>
            </a:r>
            <a:r>
              <a:rPr lang="ar-SA" dirty="0">
                <a:solidFill>
                  <a:srgbClr val="002060"/>
                </a:solidFill>
                <a:latin typeface="Alexandria" pitchFamily="2" charset="-78"/>
                <a:cs typeface="Alexandria" pitchFamily="2" charset="-78"/>
              </a:rPr>
              <a:t>تماما الانخراط في دراسة نوعية محلية صغيرة النطاق ثم محاولة التعميم من النتائج. </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وبالمثل، من </a:t>
            </a:r>
            <a:r>
              <a:rPr lang="ar-SA" dirty="0">
                <a:solidFill>
                  <a:srgbClr val="FF0000"/>
                </a:solidFill>
                <a:latin typeface="Alexandria" pitchFamily="2" charset="-78"/>
                <a:cs typeface="Alexandria" pitchFamily="2" charset="-78"/>
              </a:rPr>
              <a:t>غير المناسب </a:t>
            </a:r>
            <a:r>
              <a:rPr lang="ar-SA" dirty="0">
                <a:solidFill>
                  <a:srgbClr val="002060"/>
                </a:solidFill>
                <a:latin typeface="Alexandria" pitchFamily="2" charset="-78"/>
                <a:cs typeface="Alexandria" pitchFamily="2" charset="-78"/>
              </a:rPr>
              <a:t>الانخراط في دراسة واسعة النطاق ومحاولة تقديم أي تفاصيل حقيقية عن الأفراد.</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606541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A rather simplistic rule of thumb is to assume that quantitative research will tend to use </a:t>
            </a:r>
            <a:r>
              <a:rPr lang="en-US" b="1" dirty="0">
                <a:solidFill>
                  <a:schemeClr val="accent6">
                    <a:lumMod val="50000"/>
                  </a:schemeClr>
                </a:solidFill>
                <a:latin typeface="Alexandria" pitchFamily="2" charset="-78"/>
                <a:cs typeface="Alexandria" pitchFamily="2" charset="-78"/>
              </a:rPr>
              <a:t>probability</a:t>
            </a:r>
            <a:r>
              <a:rPr lang="en-US" dirty="0">
                <a:solidFill>
                  <a:srgbClr val="002060"/>
                </a:solidFill>
                <a:latin typeface="Alexandria" pitchFamily="2" charset="-78"/>
                <a:cs typeface="Alexandria" pitchFamily="2" charset="-78"/>
              </a:rPr>
              <a:t> sampling techniques and qualitative research will tend to use purposive sampling (</a:t>
            </a:r>
            <a:r>
              <a:rPr lang="en-US" b="1" dirty="0">
                <a:solidFill>
                  <a:schemeClr val="accent6">
                    <a:lumMod val="50000"/>
                  </a:schemeClr>
                </a:solidFill>
                <a:latin typeface="Alexandria" pitchFamily="2" charset="-78"/>
                <a:cs typeface="Alexandria" pitchFamily="2" charset="-78"/>
              </a:rPr>
              <a:t>non-probability</a:t>
            </a:r>
            <a:r>
              <a:rPr lang="en-US" dirty="0">
                <a:solidFill>
                  <a:srgbClr val="002060"/>
                </a:solidFill>
                <a:latin typeface="Alexandria" pitchFamily="2" charset="-78"/>
                <a:cs typeface="Alexandria" pitchFamily="2" charset="-78"/>
              </a:rPr>
              <a:t>).</a:t>
            </a:r>
          </a:p>
          <a:p>
            <a:pPr marL="457200"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For example</a:t>
            </a:r>
            <a:r>
              <a:rPr lang="en-US" dirty="0">
                <a:solidFill>
                  <a:srgbClr val="002060"/>
                </a:solidFill>
                <a:latin typeface="Alexandria" pitchFamily="2" charset="-78"/>
                <a:cs typeface="Alexandria" pitchFamily="2" charset="-78"/>
              </a:rPr>
              <a:t>, would you take a random sample of 13–16-year-old teenagers from a particular region if you wanted to investigate their use of the internet?</a:t>
            </a:r>
          </a:p>
          <a:p>
            <a:pPr algn="ctr">
              <a:lnSpc>
                <a:spcPct val="150000"/>
              </a:lnSpc>
            </a:pPr>
            <a:r>
              <a:rPr lang="en-US" dirty="0">
                <a:solidFill>
                  <a:srgbClr val="FF0000"/>
                </a:solidFill>
                <a:latin typeface="Alexandria" pitchFamily="2" charset="-78"/>
                <a:cs typeface="Alexandria" pitchFamily="2" charset="-78"/>
              </a:rPr>
              <a:t>What if, when your random sample was decided, none had ever touched a computer?</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قاعدة عامة مبسطة إلى حد ما هي افتراض أن البحث الكمي يميل إلى استخدام تقنيات أخذ العينات </a:t>
            </a:r>
            <a:r>
              <a:rPr lang="ar-SA" b="1" dirty="0">
                <a:solidFill>
                  <a:schemeClr val="accent6">
                    <a:lumMod val="50000"/>
                  </a:schemeClr>
                </a:solidFill>
                <a:latin typeface="Alexandria" pitchFamily="2" charset="-78"/>
                <a:cs typeface="Alexandria" pitchFamily="2" charset="-78"/>
              </a:rPr>
              <a:t>الاحتمالية</a:t>
            </a:r>
            <a:r>
              <a:rPr lang="ar-SA" dirty="0">
                <a:solidFill>
                  <a:srgbClr val="002060"/>
                </a:solidFill>
                <a:latin typeface="Alexandria" pitchFamily="2" charset="-78"/>
                <a:cs typeface="Alexandria" pitchFamily="2" charset="-78"/>
              </a:rPr>
              <a:t> بينما يميل البحث النوعي إلى استخدام العينة الهادفة (</a:t>
            </a:r>
            <a:r>
              <a:rPr lang="ar-SA" b="1" dirty="0">
                <a:solidFill>
                  <a:schemeClr val="accent6">
                    <a:lumMod val="50000"/>
                  </a:schemeClr>
                </a:solidFill>
                <a:latin typeface="Alexandria" pitchFamily="2" charset="-78"/>
                <a:cs typeface="Alexandria" pitchFamily="2" charset="-78"/>
              </a:rPr>
              <a:t>غير</a:t>
            </a:r>
            <a:r>
              <a:rPr lang="ar-SA" dirty="0">
                <a:solidFill>
                  <a:srgbClr val="002060"/>
                </a:solidFill>
                <a:latin typeface="Alexandria" pitchFamily="2" charset="-78"/>
                <a:cs typeface="Alexandria" pitchFamily="2" charset="-78"/>
              </a:rPr>
              <a:t> </a:t>
            </a:r>
            <a:r>
              <a:rPr lang="ar-SA" b="1" dirty="0">
                <a:solidFill>
                  <a:schemeClr val="accent6">
                    <a:lumMod val="50000"/>
                  </a:schemeClr>
                </a:solidFill>
                <a:latin typeface="Alexandria" pitchFamily="2" charset="-78"/>
                <a:cs typeface="Alexandria" pitchFamily="2" charset="-78"/>
              </a:rPr>
              <a:t>احتمالية</a:t>
            </a:r>
            <a:r>
              <a:rPr lang="ar-SA" dirty="0">
                <a:solidFill>
                  <a:srgbClr val="002060"/>
                </a:solidFill>
                <a:latin typeface="Alexandria" pitchFamily="2" charset="-78"/>
                <a:cs typeface="Alexandria" pitchFamily="2" charset="-78"/>
              </a:rPr>
              <a:t>).</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على سبيل المثال</a:t>
            </a:r>
            <a:r>
              <a:rPr lang="ar-SA" dirty="0">
                <a:solidFill>
                  <a:srgbClr val="002060"/>
                </a:solidFill>
                <a:latin typeface="Alexandria" pitchFamily="2" charset="-78"/>
                <a:cs typeface="Alexandria" pitchFamily="2" charset="-78"/>
              </a:rPr>
              <a:t>، هل تأخذ عينة عشوائية من مراهقين تتراوح أعمارهم بين 13 و16 عاما من منطقة معينة إذا أردت التحقيق في استخدامهم للإنترنت؟</a:t>
            </a:r>
          </a:p>
          <a:p>
            <a:pPr algn="ctr" rtl="1">
              <a:lnSpc>
                <a:spcPct val="150000"/>
              </a:lnSpc>
            </a:pPr>
            <a:r>
              <a:rPr lang="ar-SA" dirty="0">
                <a:solidFill>
                  <a:srgbClr val="FF0000"/>
                </a:solidFill>
                <a:latin typeface="Alexandria" pitchFamily="2" charset="-78"/>
                <a:cs typeface="Alexandria" pitchFamily="2" charset="-78"/>
              </a:rPr>
              <a:t>ماذا لو، عندما تم تحديد العينة العشوائية، لم يلمس أي شخص كمبيوتر من قبل؟</a:t>
            </a:r>
          </a:p>
        </p:txBody>
      </p:sp>
    </p:spTree>
    <p:extLst>
      <p:ext uri="{BB962C8B-B14F-4D97-AF65-F5344CB8AC3E}">
        <p14:creationId xmlns:p14="http://schemas.microsoft.com/office/powerpoint/2010/main" val="872831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Think carefully about the research question you are asking and the nature of the response you want: </a:t>
            </a:r>
          </a:p>
          <a:p>
            <a:pPr marL="914400" lvl="1"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 Do you want to be in a position to make </a:t>
            </a:r>
            <a:r>
              <a:rPr lang="en-US" dirty="0">
                <a:solidFill>
                  <a:srgbClr val="FF0000"/>
                </a:solidFill>
                <a:latin typeface="Alexandria" pitchFamily="2" charset="-78"/>
                <a:cs typeface="Alexandria" pitchFamily="2" charset="-78"/>
              </a:rPr>
              <a:t>general statements</a:t>
            </a:r>
            <a:r>
              <a:rPr lang="en-US" dirty="0">
                <a:solidFill>
                  <a:srgbClr val="002060"/>
                </a:solidFill>
                <a:latin typeface="Alexandria" pitchFamily="2" charset="-78"/>
                <a:cs typeface="Alexandria" pitchFamily="2" charset="-78"/>
              </a:rPr>
              <a:t>, or do you want to provide </a:t>
            </a:r>
            <a:r>
              <a:rPr lang="en-US" dirty="0">
                <a:solidFill>
                  <a:srgbClr val="FF0000"/>
                </a:solidFill>
                <a:latin typeface="Alexandria" pitchFamily="2" charset="-78"/>
                <a:cs typeface="Alexandria" pitchFamily="2" charset="-78"/>
              </a:rPr>
              <a:t>detailed insight</a:t>
            </a:r>
            <a:r>
              <a:rPr lang="en-US" dirty="0">
                <a:solidFill>
                  <a:srgbClr val="002060"/>
                </a:solidFill>
                <a:latin typeface="Alexandria" pitchFamily="2" charset="-78"/>
                <a:cs typeface="Alexandria" pitchFamily="2" charset="-78"/>
              </a:rPr>
              <a:t>? </a:t>
            </a:r>
          </a:p>
          <a:p>
            <a:pPr algn="ctr">
              <a:lnSpc>
                <a:spcPct val="150000"/>
              </a:lnSpc>
            </a:pPr>
            <a:r>
              <a:rPr lang="en-US" dirty="0">
                <a:solidFill>
                  <a:schemeClr val="accent6">
                    <a:lumMod val="50000"/>
                  </a:schemeClr>
                </a:solidFill>
                <a:latin typeface="Alexandria" pitchFamily="2" charset="-78"/>
                <a:cs typeface="Alexandria" pitchFamily="2" charset="-78"/>
              </a:rPr>
              <a:t>Your answer will often determine the research method(s) and sampling techniques that are appropriate to accomplish this.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672894"/>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فكر جيدا في سؤال البحث الذي تطرحه وطبيعة الرد الذي تريده: </a:t>
            </a:r>
          </a:p>
          <a:p>
            <a:pPr marL="800100" lvl="1"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 هل تريد أن تكون في موقع يسمح لك بتقديم </a:t>
            </a:r>
            <a:r>
              <a:rPr lang="ar-SA" dirty="0">
                <a:solidFill>
                  <a:srgbClr val="FF0000"/>
                </a:solidFill>
                <a:latin typeface="Alexandria" pitchFamily="2" charset="-78"/>
                <a:cs typeface="Alexandria" pitchFamily="2" charset="-78"/>
              </a:rPr>
              <a:t>بيانات عامة</a:t>
            </a:r>
            <a:r>
              <a:rPr lang="ar-SA" dirty="0">
                <a:solidFill>
                  <a:srgbClr val="002060"/>
                </a:solidFill>
                <a:latin typeface="Alexandria" pitchFamily="2" charset="-78"/>
                <a:cs typeface="Alexandria" pitchFamily="2" charset="-78"/>
              </a:rPr>
              <a:t>، أم تريد تقديم </a:t>
            </a:r>
            <a:r>
              <a:rPr lang="ar-SA" dirty="0">
                <a:solidFill>
                  <a:srgbClr val="FF0000"/>
                </a:solidFill>
                <a:latin typeface="Alexandria" pitchFamily="2" charset="-78"/>
                <a:cs typeface="Alexandria" pitchFamily="2" charset="-78"/>
              </a:rPr>
              <a:t>رؤية مفصلة</a:t>
            </a:r>
            <a:r>
              <a:rPr lang="ar-SA" dirty="0">
                <a:solidFill>
                  <a:srgbClr val="002060"/>
                </a:solidFill>
                <a:latin typeface="Alexandria" pitchFamily="2" charset="-78"/>
                <a:cs typeface="Alexandria" pitchFamily="2" charset="-78"/>
              </a:rPr>
              <a:t>؟ </a:t>
            </a:r>
          </a:p>
          <a:p>
            <a:pPr algn="ctr" rtl="1">
              <a:lnSpc>
                <a:spcPct val="200000"/>
              </a:lnSpc>
            </a:pPr>
            <a:r>
              <a:rPr lang="ar-SA" dirty="0">
                <a:solidFill>
                  <a:schemeClr val="accent6">
                    <a:lumMod val="50000"/>
                  </a:schemeClr>
                </a:solidFill>
                <a:latin typeface="Alexandria" pitchFamily="2" charset="-78"/>
                <a:cs typeface="Alexandria" pitchFamily="2" charset="-78"/>
              </a:rPr>
              <a:t>غالبا ما تحدد إجابتك طرق البحث وتقنيات العينات المناسبة لتحقيق ذلك</a:t>
            </a:r>
            <a:r>
              <a:rPr lang="ar-SA" dirty="0">
                <a:solidFill>
                  <a:srgbClr val="002060"/>
                </a:solidFill>
                <a:latin typeface="Alexandria" pitchFamily="2" charset="-78"/>
                <a:cs typeface="Alexandria" pitchFamily="2" charset="-78"/>
              </a:rPr>
              <a:t>.</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4163434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584775"/>
          </a:xfrm>
          <a:prstGeom prst="rect">
            <a:avLst/>
          </a:prstGeom>
        </p:spPr>
        <p:txBody>
          <a:bodyPr wrap="square">
            <a:spAutoFit/>
          </a:bodyPr>
          <a:lstStyle/>
          <a:p>
            <a:pPr marL="0" algn="l" rtl="0" eaLnBrk="1" latinLnBrk="0" hangingPunct="1">
              <a:spcBef>
                <a:spcPts val="0"/>
              </a:spcBef>
              <a:spcAft>
                <a:spcPts val="0"/>
              </a:spcAft>
            </a:pPr>
            <a:r>
              <a:rPr lang="en-US" sz="3200" b="1" dirty="0">
                <a:solidFill>
                  <a:srgbClr val="00B0F0"/>
                </a:solidFill>
                <a:latin typeface="Alexandria" charset="0"/>
                <a:cs typeface="Alexandria" charset="0"/>
              </a:rPr>
              <a:t>Sampling</a:t>
            </a:r>
            <a:endParaRPr lang="en-US" sz="4000" dirty="0">
              <a:effectLst/>
            </a:endParaRPr>
          </a:p>
        </p:txBody>
      </p:sp>
      <p:sp>
        <p:nvSpPr>
          <p:cNvPr id="9" name="TextBox 8"/>
          <p:cNvSpPr txBox="1"/>
          <p:nvPr/>
        </p:nvSpPr>
        <p:spPr>
          <a:xfrm>
            <a:off x="6741857" y="557270"/>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777164"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Population and sample: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مجتمع وعينة البحث:</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Basic sampling methods. | Download Scientific Diagram">
            <a:extLst>
              <a:ext uri="{FF2B5EF4-FFF2-40B4-BE49-F238E27FC236}">
                <a16:creationId xmlns:a16="http://schemas.microsoft.com/office/drawing/2014/main" id="{E7BA1FAB-A313-E1CF-2873-3D4E8C8210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4365" y="2364830"/>
            <a:ext cx="7484917" cy="4307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568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123017"/>
          </a:xfrm>
          <a:prstGeom prst="rect">
            <a:avLst/>
          </a:prstGeom>
        </p:spPr>
        <p:txBody>
          <a:bodyPr wrap="square">
            <a:spAutoFit/>
          </a:bodyPr>
          <a:lstStyle/>
          <a:p>
            <a:pPr algn="ctr">
              <a:lnSpc>
                <a:spcPct val="150000"/>
              </a:lnSpc>
            </a:pPr>
            <a:r>
              <a:rPr lang="en-US" dirty="0">
                <a:solidFill>
                  <a:schemeClr val="accent6">
                    <a:lumMod val="50000"/>
                  </a:schemeClr>
                </a:solidFill>
                <a:latin typeface="Alexandria" pitchFamily="2" charset="-78"/>
                <a:cs typeface="Alexandria" pitchFamily="2" charset="-78"/>
              </a:rPr>
              <a:t>Your research population is the entire set of individuals about which inference will be made. </a:t>
            </a:r>
          </a:p>
          <a:p>
            <a:pPr marL="457200"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For example</a:t>
            </a:r>
            <a:r>
              <a:rPr lang="en-US" dirty="0">
                <a:solidFill>
                  <a:srgbClr val="002060"/>
                </a:solidFill>
                <a:latin typeface="Alexandria" pitchFamily="2" charset="-78"/>
                <a:cs typeface="Alexandria" pitchFamily="2" charset="-78"/>
              </a:rPr>
              <a:t>, before a political election, opinion polls are used to gauge the general trends that are emerging within the population; these opinion polls are drawn from a small section of the entire population to make inferences concerning the likely outcome of the election, when every member of the population should cast their own vote.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algn="ctr" rtl="1">
              <a:lnSpc>
                <a:spcPct val="200000"/>
              </a:lnSpc>
            </a:pPr>
            <a:r>
              <a:rPr lang="ar-SA" dirty="0">
                <a:solidFill>
                  <a:schemeClr val="accent6">
                    <a:lumMod val="50000"/>
                  </a:schemeClr>
                </a:solidFill>
                <a:latin typeface="Alexandria" pitchFamily="2" charset="-78"/>
                <a:cs typeface="Alexandria" pitchFamily="2" charset="-78"/>
              </a:rPr>
              <a:t>مجتمع البحث الخاصة بك هي المجموعة الكاملة من الأفراد الذين سيتم الاستنتاج بشأنهم. </a:t>
            </a:r>
          </a:p>
          <a:p>
            <a:pPr marL="342900" indent="-342900" algn="just" rtl="1">
              <a:lnSpc>
                <a:spcPct val="200000"/>
              </a:lnSpc>
              <a:buFont typeface="Arial" panose="020B0604020202020204" pitchFamily="34" charset="0"/>
              <a:buChar char="•"/>
            </a:pPr>
            <a:r>
              <a:rPr lang="ar-SA" dirty="0">
                <a:solidFill>
                  <a:srgbClr val="FF0000"/>
                </a:solidFill>
                <a:latin typeface="Alexandria" pitchFamily="2" charset="-78"/>
                <a:cs typeface="Alexandria" pitchFamily="2" charset="-78"/>
              </a:rPr>
              <a:t>على سبيل المثال</a:t>
            </a:r>
            <a:r>
              <a:rPr lang="ar-SA" dirty="0">
                <a:solidFill>
                  <a:srgbClr val="002060"/>
                </a:solidFill>
                <a:latin typeface="Alexandria" pitchFamily="2" charset="-78"/>
                <a:cs typeface="Alexandria" pitchFamily="2" charset="-78"/>
              </a:rPr>
              <a:t>، قبل الانتخابات السياسية، تستخدم استطلاعات الرأي لقياس الاتجاهات العامة التي تظهر داخل السكان؛ يتم اختيار هذه الاستطلاعات من شريحة صغيرة من السكان بأكملها لاستنتاج النتيجة المحتملة للانتخابات، حيث يجب على كل فرد من السكان أن يدلي بصوته الخاص.</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483632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ctr">
              <a:lnSpc>
                <a:spcPct val="15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So, the expressed opinion of a small number of the population is used to infer political preferences within the entire population. </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This example should also indicate that inferences could sometimes be wrong! </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Be wary of making exaggerated claims or extended generalizations based on relatively small samples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672894"/>
          </a:xfrm>
          <a:prstGeom prst="rect">
            <a:avLst/>
          </a:prstGeom>
        </p:spPr>
        <p:txBody>
          <a:bodyPr wrap="square">
            <a:spAutoFit/>
          </a:bodyPr>
          <a:lstStyle/>
          <a:p>
            <a:pPr algn="ctr" rtl="1">
              <a:lnSpc>
                <a:spcPct val="200000"/>
              </a:lnSpc>
            </a:pPr>
            <a:r>
              <a:rPr lang="ar-SA" dirty="0">
                <a:solidFill>
                  <a:schemeClr val="accent6">
                    <a:lumMod val="50000"/>
                  </a:schemeClr>
                </a:solidFill>
                <a:latin typeface="Alexandria" pitchFamily="2" charset="-78"/>
                <a:cs typeface="Alexandria" pitchFamily="2" charset="-78"/>
              </a:rPr>
              <a:t>لذا، يستخدم الرأي المعبر عن عدد قليل من السكان للاستنتاج تفضيلات سياسية داخل جميع السكان. </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يجب أن يشير هذا المثال أيضا إلى أن الاستدلالات قد تكون خاطئة أحيانا! </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كن حذرا من تقديم ادعاءات مبالغ فيها أو تعميمات ممتدة بناء على عينات صغيرة نسبيا</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2643436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584775"/>
          </a:xfrm>
          <a:prstGeom prst="rect">
            <a:avLst/>
          </a:prstGeom>
        </p:spPr>
        <p:txBody>
          <a:bodyPr wrap="square">
            <a:spAutoFit/>
          </a:bodyPr>
          <a:lstStyle/>
          <a:p>
            <a:pPr marL="0" algn="l" rtl="0" eaLnBrk="1" latinLnBrk="0" hangingPunct="1">
              <a:spcBef>
                <a:spcPts val="0"/>
              </a:spcBef>
              <a:spcAft>
                <a:spcPts val="0"/>
              </a:spcAft>
            </a:pPr>
            <a:r>
              <a:rPr lang="en-US" sz="3200" b="1" dirty="0">
                <a:solidFill>
                  <a:srgbClr val="00B0F0"/>
                </a:solidFill>
                <a:latin typeface="Alexandria" charset="0"/>
                <a:cs typeface="Alexandria" charset="0"/>
              </a:rPr>
              <a:t>Sampling</a:t>
            </a:r>
            <a:endParaRPr lang="en-US" sz="4000" dirty="0">
              <a:effectLst/>
            </a:endParaRPr>
          </a:p>
        </p:txBody>
      </p:sp>
      <p:sp>
        <p:nvSpPr>
          <p:cNvPr id="9" name="TextBox 8"/>
          <p:cNvSpPr txBox="1"/>
          <p:nvPr/>
        </p:nvSpPr>
        <p:spPr>
          <a:xfrm>
            <a:off x="6741857" y="557270"/>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777164"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Probability sampling: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أخذ العينات الاحتمالية:</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descr="Sampling Methods">
            <a:extLst>
              <a:ext uri="{FF2B5EF4-FFF2-40B4-BE49-F238E27FC236}">
                <a16:creationId xmlns:a16="http://schemas.microsoft.com/office/drawing/2014/main" id="{8B664970-E16F-4F8C-9B92-227817B04E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3463" y="2257318"/>
            <a:ext cx="7450239" cy="4389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345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algn="ctr">
              <a:lnSpc>
                <a:spcPct val="150000"/>
              </a:lnSpc>
            </a:pPr>
            <a:r>
              <a:rPr lang="en-US" sz="2000" dirty="0">
                <a:solidFill>
                  <a:schemeClr val="accent6">
                    <a:lumMod val="50000"/>
                  </a:schemeClr>
                </a:solidFill>
                <a:latin typeface="Alexandria" pitchFamily="2" charset="-78"/>
                <a:cs typeface="Alexandria" pitchFamily="2" charset="-78"/>
              </a:rPr>
              <a:t>In order to provide a statistical basis for generalizing from a research study to a wider population, probability sampling must be applied.</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There are several techniques available that allow for statistical generalization, but remember that the logic of statistical generalization demands that certain conditions are met.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ctr" rtl="1">
              <a:lnSpc>
                <a:spcPct val="200000"/>
              </a:lnSpc>
            </a:pPr>
            <a:r>
              <a:rPr lang="ar-SA" sz="2000" dirty="0">
                <a:solidFill>
                  <a:schemeClr val="accent6">
                    <a:lumMod val="50000"/>
                  </a:schemeClr>
                </a:solidFill>
                <a:latin typeface="Alexandria" pitchFamily="2" charset="-78"/>
                <a:cs typeface="Alexandria" pitchFamily="2" charset="-78"/>
              </a:rPr>
              <a:t>لتوفير أساس إحصائي للتعميم من دراسة بحثية إلى مجتمع أوسع، يجب تطبيق أخذ العينات الاحتمالية.</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هناك عدة تقنيات متاحة تسمح بالتعميم الإحصائي، لكن تذكر أن منطق التعميم الإحصائي يتطلب تحقيق شروط معينة.</a:t>
            </a:r>
            <a:endParaRPr lang="ar-SA" sz="2000"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027482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1886927"/>
          </a:xfrm>
          <a:prstGeom prst="rect">
            <a:avLst/>
          </a:prstGeom>
        </p:spPr>
        <p:txBody>
          <a:bodyPr wrap="square">
            <a:spAutoFit/>
          </a:bodyPr>
          <a:lstStyle/>
          <a:p>
            <a:pPr algn="just">
              <a:lnSpc>
                <a:spcPct val="150000"/>
              </a:lnSpc>
            </a:pPr>
            <a:r>
              <a:rPr lang="en-US" sz="2000" dirty="0">
                <a:solidFill>
                  <a:schemeClr val="accent6">
                    <a:lumMod val="50000"/>
                  </a:schemeClr>
                </a:solidFill>
                <a:latin typeface="Alexandria" pitchFamily="2" charset="-78"/>
                <a:cs typeface="Alexandria" pitchFamily="2" charset="-78"/>
              </a:rPr>
              <a:t>These conditions are that the:</a:t>
            </a:r>
          </a:p>
          <a:p>
            <a:pPr marL="914400" lvl="1" indent="-457200" algn="just">
              <a:lnSpc>
                <a:spcPct val="150000"/>
              </a:lnSpc>
              <a:buFont typeface="+mj-lt"/>
              <a:buAutoNum type="arabicPeriod"/>
            </a:pPr>
            <a:r>
              <a:rPr lang="en-US" sz="2000" dirty="0">
                <a:solidFill>
                  <a:srgbClr val="002060"/>
                </a:solidFill>
                <a:latin typeface="Alexandria" pitchFamily="2" charset="-78"/>
                <a:cs typeface="Alexandria" pitchFamily="2" charset="-78"/>
              </a:rPr>
              <a:t>Sample is representative of a wider population.</a:t>
            </a:r>
          </a:p>
          <a:p>
            <a:pPr marL="914400" lvl="1" indent="-457200" algn="just">
              <a:lnSpc>
                <a:spcPct val="150000"/>
              </a:lnSpc>
              <a:buFont typeface="+mj-lt"/>
              <a:buAutoNum type="arabicPeriod"/>
            </a:pPr>
            <a:r>
              <a:rPr lang="en-US" sz="2000" dirty="0">
                <a:solidFill>
                  <a:srgbClr val="002060"/>
                </a:solidFill>
                <a:latin typeface="Alexandria" pitchFamily="2" charset="-78"/>
                <a:cs typeface="Alexandria" pitchFamily="2" charset="-78"/>
              </a:rPr>
              <a:t>The wider population is properly defined.</a:t>
            </a:r>
          </a:p>
          <a:p>
            <a:pPr marL="914400" lvl="1" indent="-457200" algn="just">
              <a:lnSpc>
                <a:spcPct val="150000"/>
              </a:lnSpc>
              <a:buFont typeface="+mj-lt"/>
              <a:buAutoNum type="arabicPeriod"/>
            </a:pPr>
            <a:r>
              <a:rPr lang="en-US" sz="2000" dirty="0">
                <a:solidFill>
                  <a:srgbClr val="002060"/>
                </a:solidFill>
                <a:latin typeface="Alexandria" pitchFamily="2" charset="-78"/>
                <a:cs typeface="Alexandria" pitchFamily="2" charset="-78"/>
              </a:rPr>
              <a:t>A sample was drawn from a population using probability sampling methods.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just" rtl="1">
              <a:lnSpc>
                <a:spcPct val="200000"/>
              </a:lnSpc>
            </a:pPr>
            <a:r>
              <a:rPr lang="ar-SA" sz="2000" dirty="0">
                <a:solidFill>
                  <a:schemeClr val="accent6">
                    <a:lumMod val="50000"/>
                  </a:schemeClr>
                </a:solidFill>
                <a:latin typeface="Alexandria" pitchFamily="2" charset="-78"/>
                <a:cs typeface="Alexandria" pitchFamily="2" charset="-78"/>
              </a:rPr>
              <a:t>هذه الشروط هي:</a:t>
            </a:r>
          </a:p>
          <a:p>
            <a:pPr marL="914400" lvl="1" indent="-457200" algn="just" rtl="1">
              <a:lnSpc>
                <a:spcPct val="200000"/>
              </a:lnSpc>
              <a:buFont typeface="+mj-lt"/>
              <a:buAutoNum type="arabicPeriod"/>
            </a:pPr>
            <a:r>
              <a:rPr lang="ar-SA" sz="2000" dirty="0">
                <a:solidFill>
                  <a:srgbClr val="002060"/>
                </a:solidFill>
                <a:latin typeface="Alexandria" pitchFamily="2" charset="-78"/>
                <a:cs typeface="Alexandria" pitchFamily="2" charset="-78"/>
              </a:rPr>
              <a:t>العينة تمثل شريحة أوسع من السكان</a:t>
            </a:r>
            <a:r>
              <a:rPr lang="en-US" sz="2000" dirty="0">
                <a:solidFill>
                  <a:srgbClr val="002060"/>
                </a:solidFill>
                <a:latin typeface="Alexandria" pitchFamily="2" charset="-78"/>
                <a:cs typeface="Alexandria" pitchFamily="2" charset="-78"/>
              </a:rPr>
              <a:t>.</a:t>
            </a:r>
            <a:endParaRPr lang="ar-SA" sz="2000" dirty="0">
              <a:solidFill>
                <a:srgbClr val="002060"/>
              </a:solidFill>
              <a:latin typeface="Alexandria" pitchFamily="2" charset="-78"/>
              <a:cs typeface="Alexandria" pitchFamily="2" charset="-78"/>
            </a:endParaRPr>
          </a:p>
          <a:p>
            <a:pPr marL="914400" lvl="1" indent="-457200" algn="just" rtl="1">
              <a:lnSpc>
                <a:spcPct val="200000"/>
              </a:lnSpc>
              <a:buFont typeface="+mj-lt"/>
              <a:buAutoNum type="arabicPeriod"/>
            </a:pPr>
            <a:r>
              <a:rPr lang="ar-SA" sz="2000" dirty="0">
                <a:solidFill>
                  <a:srgbClr val="002060"/>
                </a:solidFill>
                <a:latin typeface="Alexandria" pitchFamily="2" charset="-78"/>
                <a:cs typeface="Alexandria" pitchFamily="2" charset="-78"/>
              </a:rPr>
              <a:t>تم تعريف السكان الأوسع بشكل صحيح</a:t>
            </a:r>
            <a:r>
              <a:rPr lang="en-US" sz="2000" dirty="0">
                <a:solidFill>
                  <a:srgbClr val="002060"/>
                </a:solidFill>
                <a:latin typeface="Alexandria" pitchFamily="2" charset="-78"/>
                <a:cs typeface="Alexandria" pitchFamily="2" charset="-78"/>
              </a:rPr>
              <a:t>.</a:t>
            </a:r>
            <a:endParaRPr lang="ar-SA" sz="2000" dirty="0">
              <a:solidFill>
                <a:srgbClr val="002060"/>
              </a:solidFill>
              <a:latin typeface="Alexandria" pitchFamily="2" charset="-78"/>
              <a:cs typeface="Alexandria" pitchFamily="2" charset="-78"/>
            </a:endParaRPr>
          </a:p>
          <a:p>
            <a:pPr marL="914400" lvl="1" indent="-457200" algn="just" rtl="1">
              <a:lnSpc>
                <a:spcPct val="200000"/>
              </a:lnSpc>
              <a:buFont typeface="+mj-lt"/>
              <a:buAutoNum type="arabicPeriod"/>
            </a:pPr>
            <a:r>
              <a:rPr lang="ar-SA" sz="2000" dirty="0">
                <a:solidFill>
                  <a:srgbClr val="002060"/>
                </a:solidFill>
                <a:latin typeface="Alexandria" pitchFamily="2" charset="-78"/>
                <a:cs typeface="Alexandria" pitchFamily="2" charset="-78"/>
              </a:rPr>
              <a:t> تم سحب عينة من مجموعة سكانية باستخدام طرق أخذ العينات الاحتمالية</a:t>
            </a:r>
            <a:r>
              <a:rPr lang="en-US" sz="2000" dirty="0">
                <a:solidFill>
                  <a:srgbClr val="002060"/>
                </a:solidFill>
                <a:latin typeface="Alexandria" pitchFamily="2" charset="-78"/>
                <a:cs typeface="Alexandria" pitchFamily="2" charset="-78"/>
              </a:rPr>
              <a:t>.</a:t>
            </a:r>
            <a:endParaRPr lang="ar-SA" sz="2000"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768498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1886927"/>
          </a:xfrm>
          <a:prstGeom prst="rect">
            <a:avLst/>
          </a:prstGeom>
        </p:spPr>
        <p:txBody>
          <a:bodyPr wrap="square">
            <a:spAutoFit/>
          </a:bodyPr>
          <a:lstStyle/>
          <a:p>
            <a:pPr algn="just">
              <a:lnSpc>
                <a:spcPct val="150000"/>
              </a:lnSpc>
            </a:pPr>
            <a:r>
              <a:rPr lang="en-US" sz="2000" dirty="0">
                <a:solidFill>
                  <a:schemeClr val="accent6">
                    <a:lumMod val="50000"/>
                  </a:schemeClr>
                </a:solidFill>
                <a:latin typeface="Alexandria" pitchFamily="2" charset="-78"/>
                <a:cs typeface="Alexandria" pitchFamily="2" charset="-78"/>
              </a:rPr>
              <a:t>Even where a sample is obtained using probability sampling methods, the ability of such sampling to produce a representative sample will depend on:</a:t>
            </a:r>
          </a:p>
          <a:p>
            <a:pPr marL="914400" lvl="1" indent="-457200" algn="just">
              <a:lnSpc>
                <a:spcPct val="150000"/>
              </a:lnSpc>
              <a:buFont typeface="+mj-lt"/>
              <a:buAutoNum type="arabicPeriod"/>
            </a:pPr>
            <a:r>
              <a:rPr lang="en-US" sz="2000" dirty="0">
                <a:solidFill>
                  <a:srgbClr val="002060"/>
                </a:solidFill>
                <a:latin typeface="Alexandria" pitchFamily="2" charset="-78"/>
                <a:cs typeface="Alexandria" pitchFamily="2" charset="-78"/>
              </a:rPr>
              <a:t>The adequacy of the sampling frame from which the sample was drawn;</a:t>
            </a:r>
          </a:p>
          <a:p>
            <a:pPr marL="914400" lvl="1" indent="-457200" algn="just">
              <a:lnSpc>
                <a:spcPct val="150000"/>
              </a:lnSpc>
              <a:buFont typeface="+mj-lt"/>
              <a:buAutoNum type="arabicPeriod"/>
            </a:pPr>
            <a:r>
              <a:rPr lang="en-US" sz="2000" dirty="0">
                <a:solidFill>
                  <a:srgbClr val="002060"/>
                </a:solidFill>
                <a:latin typeface="Alexandria" pitchFamily="2" charset="-78"/>
                <a:cs typeface="Alexandria" pitchFamily="2" charset="-78"/>
              </a:rPr>
              <a:t>Any bias in response and non-response from the selected sample units.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just" rtl="1">
              <a:lnSpc>
                <a:spcPct val="200000"/>
              </a:lnSpc>
            </a:pPr>
            <a:r>
              <a:rPr lang="ar-SA" sz="2000" dirty="0">
                <a:solidFill>
                  <a:schemeClr val="accent6">
                    <a:lumMod val="50000"/>
                  </a:schemeClr>
                </a:solidFill>
                <a:latin typeface="Alexandria" pitchFamily="2" charset="-78"/>
                <a:cs typeface="Alexandria" pitchFamily="2" charset="-78"/>
              </a:rPr>
              <a:t>حتى عندما يتم الحصول على عينة باستخدام طرق أخذ العينات الاحتمالية، فإن قدرة هذه العينة على إنتاج عينة تمثيلية ستعتمد على:</a:t>
            </a:r>
          </a:p>
          <a:p>
            <a:pPr marL="914400" lvl="1" indent="-457200" algn="just" rtl="1">
              <a:lnSpc>
                <a:spcPct val="200000"/>
              </a:lnSpc>
              <a:buFont typeface="+mj-lt"/>
              <a:buAutoNum type="arabicPeriod"/>
            </a:pPr>
            <a:r>
              <a:rPr lang="ar-SA" sz="2000" dirty="0">
                <a:solidFill>
                  <a:srgbClr val="002060"/>
                </a:solidFill>
                <a:latin typeface="Alexandria" pitchFamily="2" charset="-78"/>
                <a:cs typeface="Alexandria" pitchFamily="2" charset="-78"/>
              </a:rPr>
              <a:t>كفاية إطار العينة الذي تم استخراج العينة منه؛</a:t>
            </a:r>
          </a:p>
          <a:p>
            <a:pPr marL="914400" lvl="1" indent="-457200" algn="just" rtl="1">
              <a:lnSpc>
                <a:spcPct val="200000"/>
              </a:lnSpc>
              <a:buFont typeface="+mj-lt"/>
              <a:buAutoNum type="arabicPeriod"/>
            </a:pPr>
            <a:r>
              <a:rPr lang="ar-SA" sz="2000" dirty="0">
                <a:solidFill>
                  <a:srgbClr val="002060"/>
                </a:solidFill>
                <a:latin typeface="Alexandria" pitchFamily="2" charset="-78"/>
                <a:cs typeface="Alexandria" pitchFamily="2" charset="-78"/>
              </a:rPr>
              <a:t>أي انحياز في الاستجابة وعدم الاستجابة من وحدات العينة المختارة.</a:t>
            </a:r>
            <a:endParaRPr lang="ar-SA" sz="2000"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50936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6">
                  <a:lumMod val="50000"/>
                </a:schemeClr>
              </a:solidFill>
            </a:endParaRPr>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tr-TR" sz="2000" b="1" dirty="0">
                <a:solidFill>
                  <a:schemeClr val="accent6">
                    <a:lumMod val="50000"/>
                  </a:schemeClr>
                </a:solidFill>
                <a:latin typeface="Alexandria" pitchFamily="2" charset="-78"/>
                <a:cs typeface="Alexandria" pitchFamily="2" charset="-78"/>
              </a:rPr>
              <a:t>1</a:t>
            </a:r>
            <a:r>
              <a:rPr lang="en-US" sz="2000" b="1" dirty="0">
                <a:solidFill>
                  <a:schemeClr val="accent6">
                    <a:lumMod val="50000"/>
                  </a:schemeClr>
                </a:solidFill>
                <a:latin typeface="Alexandria" pitchFamily="2" charset="-78"/>
                <a:cs typeface="Alexandria" pitchFamily="2" charset="-78"/>
              </a:rPr>
              <a:t>.</a:t>
            </a:r>
            <a:r>
              <a:rPr lang="tr-TR" sz="2000" b="1" dirty="0">
                <a:solidFill>
                  <a:schemeClr val="accent6">
                    <a:lumMod val="50000"/>
                  </a:schemeClr>
                </a:solidFill>
                <a:latin typeface="Alexandria" pitchFamily="2" charset="-78"/>
                <a:cs typeface="Alexandria" pitchFamily="2" charset="-78"/>
              </a:rPr>
              <a:t> </a:t>
            </a:r>
            <a:r>
              <a:rPr lang="en-US" sz="2000" b="1" dirty="0">
                <a:solidFill>
                  <a:schemeClr val="accent6">
                    <a:lumMod val="50000"/>
                  </a:schemeClr>
                </a:solidFill>
                <a:latin typeface="Alexandria" pitchFamily="2" charset="-78"/>
                <a:cs typeface="Alexandria" pitchFamily="2" charset="-78"/>
              </a:rPr>
              <a:t>Simple random sampling:                                             </a:t>
            </a:r>
            <a:r>
              <a:rPr lang="ar-SA" sz="2000" b="1" dirty="0">
                <a:solidFill>
                  <a:schemeClr val="accent6">
                    <a:lumMod val="50000"/>
                  </a:schemeClr>
                </a:solidFill>
                <a:latin typeface="Alexandria" pitchFamily="2" charset="-78"/>
                <a:cs typeface="Alexandria" pitchFamily="2" charset="-78"/>
              </a:rPr>
              <a:t>1. أخذ عينات عشوائية بسيطة:</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Probability sampling:                                             </a:t>
            </a:r>
            <a:r>
              <a:rPr lang="ar-SA" sz="2000" b="1" dirty="0">
                <a:solidFill>
                  <a:srgbClr val="FF0000"/>
                </a:solidFill>
                <a:latin typeface="Alexandria" pitchFamily="2" charset="-78"/>
                <a:cs typeface="Alexandria" pitchFamily="2" charset="-78"/>
              </a:rPr>
              <a:t>أخذ العينات الاحتمالية:</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pic>
        <p:nvPicPr>
          <p:cNvPr id="4098" name="Picture 2" descr="Simple Random Sampling: Applications, Advantages and Disadvantages">
            <a:extLst>
              <a:ext uri="{FF2B5EF4-FFF2-40B4-BE49-F238E27FC236}">
                <a16:creationId xmlns:a16="http://schemas.microsoft.com/office/drawing/2014/main" id="{78609E55-D907-58AB-0355-C15B2E8095E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7001"/>
          <a:stretch/>
        </p:blipFill>
        <p:spPr bwMode="auto">
          <a:xfrm>
            <a:off x="2481373" y="2703703"/>
            <a:ext cx="7090901" cy="3814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1348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ctr">
              <a:lnSpc>
                <a:spcPct val="150000"/>
              </a:lnSpc>
              <a:buFont typeface="+mj-lt"/>
              <a:buAutoNum type="arabicPeriod"/>
            </a:pPr>
            <a:r>
              <a:rPr lang="tr-TR" sz="2000" b="1" dirty="0">
                <a:solidFill>
                  <a:schemeClr val="accent6">
                    <a:lumMod val="50000"/>
                  </a:schemeClr>
                </a:solidFill>
                <a:latin typeface="Alexandria" pitchFamily="2" charset="-78"/>
                <a:cs typeface="Alexandria" pitchFamily="2" charset="-78"/>
              </a:rPr>
              <a:t>Simple random sampling</a:t>
            </a:r>
            <a:r>
              <a:rPr lang="en-US" sz="2000" b="1" dirty="0">
                <a:solidFill>
                  <a:schemeClr val="accent6">
                    <a:lumMod val="50000"/>
                  </a:schemeClr>
                </a:solidFill>
                <a:latin typeface="Alexandria" pitchFamily="2" charset="-78"/>
                <a:cs typeface="Alexandria" pitchFamily="2" charset="-78"/>
              </a:rPr>
              <a:t>:</a:t>
            </a:r>
            <a:endParaRPr lang="tr-TR" sz="2000"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Random sampling is a procedure of creating a sample where each member of the</a:t>
            </a:r>
            <a:r>
              <a:rPr lang="tr-TR" sz="2000" dirty="0">
                <a:solidFill>
                  <a:srgbClr val="002060"/>
                </a:solidFill>
                <a:latin typeface="Alexandria" pitchFamily="2" charset="-78"/>
                <a:cs typeface="Alexandria" pitchFamily="2" charset="-78"/>
              </a:rPr>
              <a:t> </a:t>
            </a:r>
            <a:r>
              <a:rPr lang="en-US" sz="2000" dirty="0">
                <a:solidFill>
                  <a:srgbClr val="002060"/>
                </a:solidFill>
                <a:latin typeface="Alexandria" pitchFamily="2" charset="-78"/>
                <a:cs typeface="Alexandria" pitchFamily="2" charset="-78"/>
              </a:rPr>
              <a:t>defined population has an equal chance of being selected for inclusion, and the</a:t>
            </a:r>
            <a:r>
              <a:rPr lang="tr-TR" sz="2000" dirty="0">
                <a:solidFill>
                  <a:srgbClr val="002060"/>
                </a:solidFill>
                <a:latin typeface="Alexandria" pitchFamily="2" charset="-78"/>
                <a:cs typeface="Alexandria" pitchFamily="2" charset="-78"/>
              </a:rPr>
              <a:t> </a:t>
            </a:r>
            <a:r>
              <a:rPr lang="en-US" sz="2000" dirty="0">
                <a:solidFill>
                  <a:srgbClr val="002060"/>
                </a:solidFill>
                <a:latin typeface="Alexandria" pitchFamily="2" charset="-78"/>
                <a:cs typeface="Alexandria" pitchFamily="2" charset="-78"/>
              </a:rPr>
              <a:t>selection of one participant depends on the selection of any other from that population.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457200" indent="-457200" algn="ctr" rtl="1">
              <a:lnSpc>
                <a:spcPct val="200000"/>
              </a:lnSpc>
              <a:buFont typeface="+mj-lt"/>
              <a:buAutoNum type="arabicPeriod"/>
            </a:pPr>
            <a:r>
              <a:rPr lang="ar-SA" sz="2000" b="1" dirty="0">
                <a:solidFill>
                  <a:schemeClr val="accent6">
                    <a:lumMod val="50000"/>
                  </a:schemeClr>
                </a:solidFill>
                <a:latin typeface="Alexandria" pitchFamily="2" charset="-78"/>
                <a:cs typeface="Alexandria" pitchFamily="2" charset="-78"/>
              </a:rPr>
              <a:t>أخذ عينات عشوائية بسيطة:</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العينة العشوائية هي إجراء لإنشاء عينة يكون لكل عضو من السكان المعرفة فرصة متساوية للاختيار للتضمين، ويعتمد اختيار أحد المشاركين على اختيار أي عضو آخر من تلك المجموعة.</a:t>
            </a:r>
            <a:endParaRPr lang="ar-SA" sz="2000"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76050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02581"/>
          </a:xfrm>
          <a:prstGeom prst="rect">
            <a:avLst/>
          </a:prstGeom>
        </p:spPr>
        <p:txBody>
          <a:bodyPr wrap="square">
            <a:spAutoFit/>
          </a:bodyPr>
          <a:lstStyle/>
          <a:p>
            <a:pPr algn="just">
              <a:lnSpc>
                <a:spcPct val="150000"/>
              </a:lnSpc>
            </a:pPr>
            <a:r>
              <a:rPr lang="en-US" sz="1700" dirty="0">
                <a:solidFill>
                  <a:srgbClr val="FF0000"/>
                </a:solidFill>
                <a:latin typeface="Alexandria" pitchFamily="2" charset="-78"/>
                <a:cs typeface="Alexandria" pitchFamily="2" charset="-78"/>
              </a:rPr>
              <a:t>A simple random sample can be drawn in several ways:</a:t>
            </a:r>
          </a:p>
          <a:p>
            <a:pPr marL="457200" indent="-457200" algn="just">
              <a:lnSpc>
                <a:spcPct val="150000"/>
              </a:lnSpc>
              <a:buFont typeface="+mj-lt"/>
              <a:buAutoNum type="arabicPeriod"/>
            </a:pPr>
            <a:r>
              <a:rPr lang="en-US" sz="1700" dirty="0">
                <a:solidFill>
                  <a:schemeClr val="accent6">
                    <a:lumMod val="50000"/>
                  </a:schemeClr>
                </a:solidFill>
                <a:latin typeface="Alexandria" pitchFamily="2" charset="-78"/>
                <a:cs typeface="Alexandria" pitchFamily="2" charset="-78"/>
              </a:rPr>
              <a:t>A simple random sample can be selected by writing each member’s name on a separate piece of paper and placing all the papers in a container. </a:t>
            </a:r>
          </a:p>
          <a:p>
            <a:pPr marL="457200" indent="-457200" algn="just">
              <a:lnSpc>
                <a:spcPct val="150000"/>
              </a:lnSpc>
              <a:buFont typeface="Arial" panose="020B0604020202020204" pitchFamily="34" charset="0"/>
              <a:buChar char="•"/>
            </a:pPr>
            <a:r>
              <a:rPr lang="en-US" sz="1700" dirty="0">
                <a:solidFill>
                  <a:srgbClr val="002060"/>
                </a:solidFill>
                <a:latin typeface="Alexandria" pitchFamily="2" charset="-78"/>
                <a:cs typeface="Alexandria" pitchFamily="2" charset="-78"/>
              </a:rPr>
              <a:t>Papers are then chosen at random until the required sample size is reached. </a:t>
            </a:r>
          </a:p>
          <a:p>
            <a:pPr marL="457200" indent="-457200" algn="just">
              <a:lnSpc>
                <a:spcPct val="150000"/>
              </a:lnSpc>
              <a:buFont typeface="Arial" panose="020B0604020202020204" pitchFamily="34" charset="0"/>
              <a:buChar char="•"/>
            </a:pPr>
            <a:r>
              <a:rPr lang="en-US" sz="1700" dirty="0">
                <a:solidFill>
                  <a:srgbClr val="002060"/>
                </a:solidFill>
                <a:latin typeface="Alexandria" pitchFamily="2" charset="-78"/>
                <a:cs typeface="Alexandria" pitchFamily="2" charset="-78"/>
              </a:rPr>
              <a:t>After each name is selected, the paper is returned to the container so that everyone has an equal chance of being chosen.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algn="just" rtl="1">
              <a:lnSpc>
                <a:spcPct val="150000"/>
              </a:lnSpc>
            </a:pPr>
            <a:r>
              <a:rPr lang="ar-SA" dirty="0">
                <a:solidFill>
                  <a:srgbClr val="FF0000"/>
                </a:solidFill>
                <a:latin typeface="Alexandria" pitchFamily="2" charset="-78"/>
                <a:cs typeface="Alexandria" pitchFamily="2" charset="-78"/>
              </a:rPr>
              <a:t>يمكن سحب عينة عشوائية بسيطة بعدة طرق:</a:t>
            </a:r>
          </a:p>
          <a:p>
            <a:pPr marL="342900" indent="-342900" algn="just" rtl="1">
              <a:lnSpc>
                <a:spcPct val="150000"/>
              </a:lnSpc>
              <a:buFont typeface="+mj-lt"/>
              <a:buAutoNum type="arabicPeriod"/>
            </a:pPr>
            <a:r>
              <a:rPr lang="ar-SA" dirty="0">
                <a:solidFill>
                  <a:schemeClr val="accent6">
                    <a:lumMod val="50000"/>
                  </a:schemeClr>
                </a:solidFill>
                <a:latin typeface="Alexandria" pitchFamily="2" charset="-78"/>
                <a:cs typeface="Alexandria" pitchFamily="2" charset="-78"/>
              </a:rPr>
              <a:t>يمكن اختيار عينة عشوائية بسيطة عن طريق كتابة اسم كل عضو على ورقة منفصلة ووضع جميع الأوراق في حاوية واحدة. </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ثم يتم اختيار الأوراق عشوائيا حتى يتم الوصول إلى حجم العينة المطلوبة. </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بعد اختيار كل اسم، تعاد الورقة إلى الحاوية بحيث يكون لدى الجميع فرصة متساوية للاختيار.</a:t>
            </a:r>
          </a:p>
        </p:txBody>
      </p:sp>
    </p:spTree>
    <p:extLst>
      <p:ext uri="{BB962C8B-B14F-4D97-AF65-F5344CB8AC3E}">
        <p14:creationId xmlns:p14="http://schemas.microsoft.com/office/powerpoint/2010/main" val="2864227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275304" y="1444978"/>
            <a:ext cx="11507988" cy="2503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258712" y="4046356"/>
            <a:ext cx="11507988" cy="2596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438208" y="1343710"/>
            <a:ext cx="11328491" cy="2635978"/>
          </a:xfrm>
          <a:prstGeom prst="rect">
            <a:avLst/>
          </a:prstGeom>
        </p:spPr>
        <p:txBody>
          <a:bodyPr wrap="square">
            <a:spAutoFit/>
          </a:bodyPr>
          <a:lstStyle/>
          <a:p>
            <a:pPr algn="just">
              <a:lnSpc>
                <a:spcPct val="150000"/>
              </a:lnSpc>
            </a:pPr>
            <a:r>
              <a:rPr lang="en-US" sz="1600" dirty="0">
                <a:solidFill>
                  <a:srgbClr val="FF0000"/>
                </a:solidFill>
                <a:latin typeface="Alexandria" pitchFamily="2" charset="-78"/>
                <a:cs typeface="Alexandria" pitchFamily="2" charset="-78"/>
              </a:rPr>
              <a:t>A simple random sample can be drawn in several ways:</a:t>
            </a:r>
          </a:p>
          <a:p>
            <a:pPr marL="457200" indent="-457200" algn="just">
              <a:lnSpc>
                <a:spcPct val="150000"/>
              </a:lnSpc>
              <a:buFont typeface="+mj-lt"/>
              <a:buAutoNum type="arabicPeriod" startAt="2"/>
            </a:pPr>
            <a:r>
              <a:rPr lang="en-US" sz="1600" dirty="0">
                <a:solidFill>
                  <a:schemeClr val="accent6">
                    <a:lumMod val="50000"/>
                  </a:schemeClr>
                </a:solidFill>
                <a:latin typeface="Alexandria" pitchFamily="2" charset="-78"/>
                <a:cs typeface="Alexandria" pitchFamily="2" charset="-78"/>
              </a:rPr>
              <a:t>An alternative is to use a random number table, a table of numbers where the numbers are listed in no particular order, and no number occurs any more frequently than any other. </a:t>
            </a:r>
          </a:p>
          <a:p>
            <a:pPr marL="457200" indent="-457200" algn="just">
              <a:lnSpc>
                <a:spcPct val="150000"/>
              </a:lnSpc>
              <a:buFont typeface="Arial" panose="020B0604020202020204" pitchFamily="34" charset="0"/>
              <a:buChar char="•"/>
            </a:pPr>
            <a:r>
              <a:rPr lang="en-US" sz="1600" dirty="0">
                <a:solidFill>
                  <a:srgbClr val="002060"/>
                </a:solidFill>
                <a:latin typeface="Alexandria" pitchFamily="2" charset="-78"/>
                <a:cs typeface="Alexandria" pitchFamily="2" charset="-78"/>
              </a:rPr>
              <a:t>Using our example and assuming the association had a membership of 3000, we would give each association member a number from 1 to 3000 on a separate population.</a:t>
            </a:r>
          </a:p>
          <a:p>
            <a:pPr marL="457200" indent="-457200" algn="just">
              <a:lnSpc>
                <a:spcPct val="150000"/>
              </a:lnSpc>
              <a:buFont typeface="Arial" panose="020B0604020202020204" pitchFamily="34" charset="0"/>
              <a:buChar char="•"/>
            </a:pPr>
            <a:r>
              <a:rPr lang="en-US" sz="1600" dirty="0">
                <a:solidFill>
                  <a:srgbClr val="002060"/>
                </a:solidFill>
                <a:latin typeface="Alexandria" pitchFamily="2" charset="-78"/>
                <a:cs typeface="Alexandria" pitchFamily="2" charset="-78"/>
              </a:rPr>
              <a:t>This process can be performed using a computer program that numbers each member of the population, generates a list of random numbers and then produces a sample list based on those numbers.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425300" y="4001729"/>
            <a:ext cx="11006699" cy="2635978"/>
          </a:xfrm>
          <a:prstGeom prst="rect">
            <a:avLst/>
          </a:prstGeom>
        </p:spPr>
        <p:txBody>
          <a:bodyPr wrap="square">
            <a:spAutoFit/>
          </a:bodyPr>
          <a:lstStyle/>
          <a:p>
            <a:pPr algn="just" rtl="1">
              <a:lnSpc>
                <a:spcPct val="150000"/>
              </a:lnSpc>
            </a:pPr>
            <a:r>
              <a:rPr lang="ar-SA" sz="1600" dirty="0">
                <a:solidFill>
                  <a:srgbClr val="FF0000"/>
                </a:solidFill>
                <a:latin typeface="Alexandria" pitchFamily="2" charset="-78"/>
                <a:cs typeface="Alexandria" pitchFamily="2" charset="-78"/>
              </a:rPr>
              <a:t>يمكن سحب عينة عشوائية بسيطة بعدة طرق:</a:t>
            </a:r>
          </a:p>
          <a:p>
            <a:pPr marL="342900" indent="-342900" algn="just" rtl="1">
              <a:lnSpc>
                <a:spcPct val="150000"/>
              </a:lnSpc>
              <a:buFont typeface="+mj-lt"/>
              <a:buAutoNum type="arabicPeriod" startAt="2"/>
            </a:pPr>
            <a:r>
              <a:rPr lang="ar-SA" sz="1600" dirty="0">
                <a:solidFill>
                  <a:schemeClr val="accent6">
                    <a:lumMod val="50000"/>
                  </a:schemeClr>
                </a:solidFill>
                <a:latin typeface="Alexandria" pitchFamily="2" charset="-78"/>
                <a:cs typeface="Alexandria" pitchFamily="2" charset="-78"/>
              </a:rPr>
              <a:t>أو استخدام جدول أرقام عشوائي، وهو جدول أرقام حيث يتم ترتيب الأرقام دون ترتيب معين، ولا يظهر أي رقم بشكل متكرر أكثر من أي رقم آخر. </a:t>
            </a:r>
          </a:p>
          <a:p>
            <a:pPr marL="342900" indent="-342900" algn="just" rtl="1">
              <a:lnSpc>
                <a:spcPct val="150000"/>
              </a:lnSpc>
              <a:buFont typeface="Arial" panose="020B0604020202020204" pitchFamily="34" charset="0"/>
              <a:buChar char="•"/>
            </a:pPr>
            <a:r>
              <a:rPr lang="ar-SA" sz="1600" dirty="0">
                <a:solidFill>
                  <a:srgbClr val="002060"/>
                </a:solidFill>
                <a:latin typeface="Alexandria" pitchFamily="2" charset="-78"/>
                <a:cs typeface="Alexandria" pitchFamily="2" charset="-78"/>
              </a:rPr>
              <a:t>باستخدام مثالنا وبافتراض أن الجمعية لديها 3000 عضو، سنعطي كل عضو رقما من 1 إلى 3000 على فئة سكانية منفصلة.</a:t>
            </a:r>
          </a:p>
          <a:p>
            <a:pPr marL="342900" indent="-342900" algn="just" rtl="1">
              <a:lnSpc>
                <a:spcPct val="150000"/>
              </a:lnSpc>
              <a:buFont typeface="Arial" panose="020B0604020202020204" pitchFamily="34" charset="0"/>
              <a:buChar char="•"/>
            </a:pPr>
            <a:r>
              <a:rPr lang="ar-SA" sz="1600" dirty="0">
                <a:solidFill>
                  <a:srgbClr val="002060"/>
                </a:solidFill>
                <a:latin typeface="Alexandria" pitchFamily="2" charset="-78"/>
                <a:cs typeface="Alexandria" pitchFamily="2" charset="-78"/>
              </a:rPr>
              <a:t>يمكن تنفيذ هذه العملية باستخدام برنامج حاسوبي يقوم بترقيم كل فرد من السكان، ويولد قائمة بأرقام عشوائية ثم ينتج قائمة عينة بناء على تلك الأرقام.</a:t>
            </a:r>
          </a:p>
        </p:txBody>
      </p:sp>
    </p:spTree>
    <p:extLst>
      <p:ext uri="{BB962C8B-B14F-4D97-AF65-F5344CB8AC3E}">
        <p14:creationId xmlns:p14="http://schemas.microsoft.com/office/powerpoint/2010/main" val="2965780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6">
                  <a:lumMod val="50000"/>
                </a:schemeClr>
              </a:solidFill>
            </a:endParaRPr>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tr-TR" sz="2000" b="1" dirty="0">
                <a:solidFill>
                  <a:schemeClr val="accent6">
                    <a:lumMod val="50000"/>
                  </a:schemeClr>
                </a:solidFill>
                <a:latin typeface="Alexandria" pitchFamily="2" charset="-78"/>
                <a:cs typeface="Alexandria" pitchFamily="2" charset="-78"/>
              </a:rPr>
              <a:t>2</a:t>
            </a:r>
            <a:r>
              <a:rPr lang="en-US" sz="2000" b="1" dirty="0">
                <a:solidFill>
                  <a:schemeClr val="accent6">
                    <a:lumMod val="50000"/>
                  </a:schemeClr>
                </a:solidFill>
                <a:latin typeface="Alexandria" pitchFamily="2" charset="-78"/>
                <a:cs typeface="Alexandria" pitchFamily="2" charset="-78"/>
              </a:rPr>
              <a:t>.</a:t>
            </a:r>
            <a:r>
              <a:rPr lang="tr-TR" sz="2000" b="1" dirty="0">
                <a:solidFill>
                  <a:schemeClr val="accent6">
                    <a:lumMod val="50000"/>
                  </a:schemeClr>
                </a:solidFill>
                <a:latin typeface="Alexandria" pitchFamily="2" charset="-78"/>
                <a:cs typeface="Alexandria" pitchFamily="2" charset="-78"/>
              </a:rPr>
              <a:t> </a:t>
            </a:r>
            <a:r>
              <a:rPr lang="en-US" sz="2000" b="1" dirty="0">
                <a:solidFill>
                  <a:schemeClr val="accent6">
                    <a:lumMod val="50000"/>
                  </a:schemeClr>
                </a:solidFill>
                <a:latin typeface="Alexandria" pitchFamily="2" charset="-78"/>
                <a:cs typeface="Alexandria" pitchFamily="2" charset="-78"/>
              </a:rPr>
              <a:t>Stratified random sampling:                                    </a:t>
            </a:r>
            <a:r>
              <a:rPr lang="ar-SA" sz="2000" b="1" dirty="0">
                <a:solidFill>
                  <a:schemeClr val="accent6">
                    <a:lumMod val="50000"/>
                  </a:schemeClr>
                </a:solidFill>
                <a:latin typeface="Alexandria" pitchFamily="2" charset="-78"/>
                <a:cs typeface="Alexandria" pitchFamily="2" charset="-78"/>
              </a:rPr>
              <a:t>2. أخذ العينة العشوائية الطبقية:</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Probability sampling:                                             </a:t>
            </a:r>
            <a:r>
              <a:rPr lang="ar-SA" sz="2000" b="1" dirty="0">
                <a:solidFill>
                  <a:srgbClr val="FF0000"/>
                </a:solidFill>
                <a:latin typeface="Alexandria" pitchFamily="2" charset="-78"/>
                <a:cs typeface="Alexandria" pitchFamily="2" charset="-78"/>
              </a:rPr>
              <a:t>أخذ العينات الاحتمالية:</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pic>
        <p:nvPicPr>
          <p:cNvPr id="5122" name="Picture 2" descr="Stratified sampling example, vector illustration diagram. Research method explanation scheme with person symbols and stages. Population groups called strata and picking random sample from each group.">
            <a:extLst>
              <a:ext uri="{FF2B5EF4-FFF2-40B4-BE49-F238E27FC236}">
                <a16:creationId xmlns:a16="http://schemas.microsoft.com/office/drawing/2014/main" id="{7233F013-2424-C5E2-A848-C9295B775AD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7539"/>
          <a:stretch/>
        </p:blipFill>
        <p:spPr bwMode="auto">
          <a:xfrm>
            <a:off x="2844852" y="2680081"/>
            <a:ext cx="5974683" cy="4104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5181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ctr">
              <a:lnSpc>
                <a:spcPct val="150000"/>
              </a:lnSpc>
              <a:buFont typeface="+mj-lt"/>
              <a:buAutoNum type="arabicPeriod" startAt="2"/>
            </a:pPr>
            <a:r>
              <a:rPr lang="tr-TR" b="1" dirty="0">
                <a:solidFill>
                  <a:schemeClr val="accent6">
                    <a:lumMod val="50000"/>
                  </a:schemeClr>
                </a:solidFill>
                <a:latin typeface="Alexandria" pitchFamily="2" charset="-78"/>
                <a:cs typeface="Alexandria" pitchFamily="2" charset="-78"/>
              </a:rPr>
              <a:t>Stratified random sampling</a:t>
            </a:r>
            <a:r>
              <a:rPr lang="en-US" b="1" dirty="0">
                <a:solidFill>
                  <a:schemeClr val="accent6">
                    <a:lumMod val="50000"/>
                  </a:schemeClr>
                </a:solidFill>
                <a:latin typeface="Alexandria" pitchFamily="2" charset="-78"/>
                <a:cs typeface="Alexandria" pitchFamily="2" charset="-78"/>
              </a:rPr>
              <a:t>:</a:t>
            </a:r>
            <a:endParaRPr lang="tr-TR"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Very often, a research population will have recognized groups or strata within that population.</a:t>
            </a:r>
          </a:p>
          <a:p>
            <a:pPr algn="just">
              <a:lnSpc>
                <a:spcPct val="150000"/>
              </a:lnSpc>
            </a:pPr>
            <a:r>
              <a:rPr lang="en-US" dirty="0">
                <a:solidFill>
                  <a:schemeClr val="accent6">
                    <a:lumMod val="50000"/>
                  </a:schemeClr>
                </a:solidFill>
                <a:latin typeface="Alexandria" pitchFamily="2" charset="-78"/>
                <a:cs typeface="Alexandria" pitchFamily="2" charset="-78"/>
              </a:rPr>
              <a:t>There are two ways of dealing with this if you wish to include the distinct groups as an element of the sample design: </a:t>
            </a:r>
          </a:p>
          <a:p>
            <a:pPr marL="914400" lvl="1"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Stratified random</a:t>
            </a:r>
            <a:r>
              <a:rPr lang="en-US" dirty="0">
                <a:solidFill>
                  <a:srgbClr val="002060"/>
                </a:solidFill>
                <a:latin typeface="Alexandria" pitchFamily="2" charset="-78"/>
                <a:cs typeface="Alexandria" pitchFamily="2" charset="-78"/>
              </a:rPr>
              <a:t> sampling or </a:t>
            </a:r>
            <a:r>
              <a:rPr lang="en-US" dirty="0">
                <a:solidFill>
                  <a:srgbClr val="FF0000"/>
                </a:solidFill>
                <a:latin typeface="Alexandria" pitchFamily="2" charset="-78"/>
                <a:cs typeface="Alexandria" pitchFamily="2" charset="-78"/>
              </a:rPr>
              <a:t>Cluster</a:t>
            </a:r>
            <a:r>
              <a:rPr lang="en-US" dirty="0">
                <a:solidFill>
                  <a:srgbClr val="002060"/>
                </a:solidFill>
                <a:latin typeface="Alexandria" pitchFamily="2" charset="-78"/>
                <a:cs typeface="Alexandria" pitchFamily="2" charset="-78"/>
              </a:rPr>
              <a:t> sampling.</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marL="457200" indent="-457200" algn="ctr" rtl="1">
              <a:lnSpc>
                <a:spcPct val="200000"/>
              </a:lnSpc>
              <a:buFont typeface="+mj-lt"/>
              <a:buAutoNum type="arabicPeriod" startAt="2"/>
            </a:pPr>
            <a:r>
              <a:rPr lang="ar-SA" b="1" dirty="0">
                <a:solidFill>
                  <a:schemeClr val="accent6">
                    <a:lumMod val="50000"/>
                  </a:schemeClr>
                </a:solidFill>
                <a:latin typeface="Alexandria" pitchFamily="2" charset="-78"/>
                <a:cs typeface="Alexandria" pitchFamily="2" charset="-78"/>
              </a:rPr>
              <a:t>أخذ العينة العشوائية الطبقية:</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غالبا ما يكون لدى السكان البحثيين مجموعات أو طبقات معترف بها داخل تلك السكان.</a:t>
            </a:r>
          </a:p>
          <a:p>
            <a:pPr algn="just" rtl="1">
              <a:lnSpc>
                <a:spcPct val="200000"/>
              </a:lnSpc>
            </a:pPr>
            <a:r>
              <a:rPr lang="ar-SA" dirty="0">
                <a:solidFill>
                  <a:schemeClr val="accent6">
                    <a:lumMod val="50000"/>
                  </a:schemeClr>
                </a:solidFill>
                <a:latin typeface="Alexandria" pitchFamily="2" charset="-78"/>
                <a:cs typeface="Alexandria" pitchFamily="2" charset="-78"/>
              </a:rPr>
              <a:t>هناك طريقتان للتعامل مع هذا إذا رغبت في تضمين المجموعات المميزة كعنصر في تصميم العينة: </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أخذ عينات </a:t>
            </a:r>
            <a:r>
              <a:rPr lang="ar-SA" dirty="0">
                <a:solidFill>
                  <a:srgbClr val="FF0000"/>
                </a:solidFill>
                <a:latin typeface="Alexandria" pitchFamily="2" charset="-78"/>
                <a:cs typeface="Alexandria" pitchFamily="2" charset="-78"/>
              </a:rPr>
              <a:t>عشوائية طبقية </a:t>
            </a:r>
            <a:r>
              <a:rPr lang="ar-SA" dirty="0">
                <a:solidFill>
                  <a:srgbClr val="002060"/>
                </a:solidFill>
                <a:latin typeface="Alexandria" pitchFamily="2" charset="-78"/>
                <a:cs typeface="Alexandria" pitchFamily="2" charset="-78"/>
              </a:rPr>
              <a:t>أو أخذ </a:t>
            </a:r>
            <a:r>
              <a:rPr lang="ar-SA" dirty="0">
                <a:solidFill>
                  <a:srgbClr val="FF0000"/>
                </a:solidFill>
                <a:latin typeface="Alexandria" pitchFamily="2" charset="-78"/>
                <a:cs typeface="Alexandria" pitchFamily="2" charset="-78"/>
              </a:rPr>
              <a:t>عينات عنقودية</a:t>
            </a:r>
            <a:r>
              <a:rPr lang="ar-SA" dirty="0">
                <a:solidFill>
                  <a:srgbClr val="002060"/>
                </a:solidFill>
                <a:latin typeface="Alexandria" pitchFamily="2" charset="-78"/>
                <a:cs typeface="Alexandria" pitchFamily="2" charset="-78"/>
              </a:rPr>
              <a:t>.</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74322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1145049" cy="2226892"/>
          </a:xfrm>
          <a:prstGeom prst="rect">
            <a:avLst/>
          </a:prstGeom>
        </p:spPr>
        <p:txBody>
          <a:bodyPr wrap="square">
            <a:spAutoFit/>
          </a:bodyPr>
          <a:lstStyle/>
          <a:p>
            <a:pPr algn="just">
              <a:lnSpc>
                <a:spcPct val="200000"/>
              </a:lnSpc>
            </a:pPr>
            <a:r>
              <a:rPr lang="en-US" dirty="0">
                <a:solidFill>
                  <a:srgbClr val="FF0000"/>
                </a:solidFill>
                <a:latin typeface="Alexandria" pitchFamily="2" charset="-78"/>
                <a:cs typeface="Alexandria" pitchFamily="2" charset="-78"/>
              </a:rPr>
              <a:t>This is a two-stage process. </a:t>
            </a:r>
          </a:p>
          <a:p>
            <a:pPr marL="457200" indent="-457200" algn="just">
              <a:lnSpc>
                <a:spcPct val="200000"/>
              </a:lnSpc>
              <a:buFont typeface="Arial" panose="020B0604020202020204" pitchFamily="34" charset="0"/>
              <a:buChar char="•"/>
            </a:pPr>
            <a:r>
              <a:rPr lang="en-US" dirty="0">
                <a:solidFill>
                  <a:srgbClr val="FF0000"/>
                </a:solidFill>
                <a:latin typeface="Alexandria" pitchFamily="2" charset="-78"/>
                <a:cs typeface="Alexandria" pitchFamily="2" charset="-78"/>
              </a:rPr>
              <a:t>First</a:t>
            </a:r>
            <a:r>
              <a:rPr lang="en-US" dirty="0">
                <a:solidFill>
                  <a:srgbClr val="002060"/>
                </a:solidFill>
                <a:latin typeface="Alexandria" pitchFamily="2" charset="-78"/>
                <a:cs typeface="Alexandria" pitchFamily="2" charset="-78"/>
              </a:rPr>
              <a:t>, the groups are identified, and the research population is listed within their groups.</a:t>
            </a:r>
          </a:p>
          <a:p>
            <a:pPr marL="457200" indent="-457200" algn="just">
              <a:lnSpc>
                <a:spcPct val="200000"/>
              </a:lnSpc>
              <a:buFont typeface="Arial" panose="020B0604020202020204" pitchFamily="34" charset="0"/>
              <a:buChar char="•"/>
            </a:pPr>
            <a:r>
              <a:rPr lang="en-US" dirty="0">
                <a:solidFill>
                  <a:srgbClr val="FF0000"/>
                </a:solidFill>
                <a:latin typeface="Alexandria" pitchFamily="2" charset="-78"/>
                <a:cs typeface="Alexandria" pitchFamily="2" charset="-78"/>
              </a:rPr>
              <a:t>Then</a:t>
            </a:r>
            <a:r>
              <a:rPr lang="en-US" dirty="0">
                <a:solidFill>
                  <a:srgbClr val="002060"/>
                </a:solidFill>
                <a:latin typeface="Alexandria" pitchFamily="2" charset="-78"/>
                <a:cs typeface="Alexandria" pitchFamily="2" charset="-78"/>
              </a:rPr>
              <a:t>, once this list has been prepared, a random sample is taken from each group in the same way as a simple random sample would be drawn from the entire research population.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algn="just" rtl="1">
              <a:lnSpc>
                <a:spcPct val="200000"/>
              </a:lnSpc>
            </a:pPr>
            <a:r>
              <a:rPr lang="ar-SA" dirty="0">
                <a:solidFill>
                  <a:srgbClr val="FF0000"/>
                </a:solidFill>
                <a:latin typeface="Alexandria" pitchFamily="2" charset="-78"/>
                <a:cs typeface="Alexandria" pitchFamily="2" charset="-78"/>
              </a:rPr>
              <a:t>هذه عملية من مرحلتين. </a:t>
            </a:r>
          </a:p>
          <a:p>
            <a:pPr marL="342900" indent="-342900" algn="just" rtl="1">
              <a:lnSpc>
                <a:spcPct val="200000"/>
              </a:lnSpc>
              <a:buFont typeface="Arial" panose="020B0604020202020204" pitchFamily="34" charset="0"/>
              <a:buChar char="•"/>
            </a:pPr>
            <a:r>
              <a:rPr lang="ar-SA" dirty="0">
                <a:solidFill>
                  <a:srgbClr val="FF0000"/>
                </a:solidFill>
                <a:latin typeface="Alexandria" pitchFamily="2" charset="-78"/>
                <a:cs typeface="Alexandria" pitchFamily="2" charset="-78"/>
              </a:rPr>
              <a:t>أولا</a:t>
            </a:r>
            <a:r>
              <a:rPr lang="ar-SA" dirty="0">
                <a:solidFill>
                  <a:srgbClr val="002060"/>
                </a:solidFill>
                <a:latin typeface="Alexandria" pitchFamily="2" charset="-78"/>
                <a:cs typeface="Alexandria" pitchFamily="2" charset="-78"/>
              </a:rPr>
              <a:t>، يتم تحديد المجموعات، ويتم إدراج سكان البحث ضمن مجموعاتهم.</a:t>
            </a:r>
          </a:p>
          <a:p>
            <a:pPr marL="342900" indent="-342900" algn="just" rtl="1">
              <a:lnSpc>
                <a:spcPct val="200000"/>
              </a:lnSpc>
              <a:buFont typeface="Arial" panose="020B0604020202020204" pitchFamily="34" charset="0"/>
              <a:buChar char="•"/>
            </a:pPr>
            <a:r>
              <a:rPr lang="ar-SA" dirty="0">
                <a:solidFill>
                  <a:srgbClr val="FF0000"/>
                </a:solidFill>
                <a:latin typeface="Alexandria" pitchFamily="2" charset="-78"/>
                <a:cs typeface="Alexandria" pitchFamily="2" charset="-78"/>
              </a:rPr>
              <a:t>ثم</a:t>
            </a:r>
            <a:r>
              <a:rPr lang="ar-SA" dirty="0">
                <a:solidFill>
                  <a:srgbClr val="002060"/>
                </a:solidFill>
                <a:latin typeface="Alexandria" pitchFamily="2" charset="-78"/>
                <a:cs typeface="Alexandria" pitchFamily="2" charset="-78"/>
              </a:rPr>
              <a:t>، بعد إعداد هذه القائمة، يتم أخذ عينة عشوائية من كل مجموعة بنفس الطريقة التي يتم بها سحب عينة عشوائية بسيطة من كامل مجموعة البحث.</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942749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235805"/>
          </a:xfrm>
          <a:prstGeom prst="rect">
            <a:avLst/>
          </a:prstGeom>
        </p:spPr>
        <p:txBody>
          <a:bodyPr wrap="square">
            <a:spAutoFit/>
          </a:bodyPr>
          <a:lstStyle/>
          <a:p>
            <a:pPr algn="ctr">
              <a:lnSpc>
                <a:spcPct val="150000"/>
              </a:lnSpc>
            </a:pPr>
            <a:r>
              <a:rPr lang="en-US" sz="1900" dirty="0">
                <a:solidFill>
                  <a:schemeClr val="accent6">
                    <a:lumMod val="50000"/>
                  </a:schemeClr>
                </a:solidFill>
                <a:latin typeface="Alexandria" pitchFamily="2" charset="-78"/>
                <a:cs typeface="Alexandria" pitchFamily="2" charset="-78"/>
              </a:rPr>
              <a:t>It is important here to remember that</a:t>
            </a:r>
            <a:r>
              <a:rPr lang="tr-TR" sz="1900" dirty="0">
                <a:solidFill>
                  <a:schemeClr val="accent6">
                    <a:lumMod val="50000"/>
                  </a:schemeClr>
                </a:solidFill>
                <a:latin typeface="Alexandria" pitchFamily="2" charset="-78"/>
                <a:cs typeface="Alexandria" pitchFamily="2" charset="-78"/>
              </a:rPr>
              <a:t> </a:t>
            </a:r>
            <a:r>
              <a:rPr lang="en-US" sz="1900" dirty="0">
                <a:solidFill>
                  <a:schemeClr val="accent6">
                    <a:lumMod val="50000"/>
                  </a:schemeClr>
                </a:solidFill>
                <a:latin typeface="Alexandria" pitchFamily="2" charset="-78"/>
                <a:cs typeface="Alexandria" pitchFamily="2" charset="-78"/>
              </a:rPr>
              <a:t>each group should be represented in the sample in equal proportion to the size of</a:t>
            </a:r>
            <a:r>
              <a:rPr lang="tr-TR" sz="1900" dirty="0">
                <a:solidFill>
                  <a:schemeClr val="accent6">
                    <a:lumMod val="50000"/>
                  </a:schemeClr>
                </a:solidFill>
                <a:latin typeface="Alexandria" pitchFamily="2" charset="-78"/>
                <a:cs typeface="Alexandria" pitchFamily="2" charset="-78"/>
              </a:rPr>
              <a:t> </a:t>
            </a:r>
            <a:r>
              <a:rPr lang="en-US" sz="1900" dirty="0">
                <a:solidFill>
                  <a:schemeClr val="accent6">
                    <a:lumMod val="50000"/>
                  </a:schemeClr>
                </a:solidFill>
                <a:latin typeface="Alexandria" pitchFamily="2" charset="-78"/>
                <a:cs typeface="Alexandria" pitchFamily="2" charset="-78"/>
              </a:rPr>
              <a:t>that group in relation to the entire research population</a:t>
            </a:r>
            <a:r>
              <a:rPr lang="tr-TR" sz="1900" dirty="0">
                <a:solidFill>
                  <a:schemeClr val="accent6">
                    <a:lumMod val="50000"/>
                  </a:schemeClr>
                </a:solidFill>
                <a:latin typeface="Alexandria" pitchFamily="2" charset="-78"/>
                <a:cs typeface="Alexandria" pitchFamily="2" charset="-78"/>
              </a:rPr>
              <a:t>,</a:t>
            </a:r>
          </a:p>
          <a:p>
            <a:pPr marL="457200" indent="-457200" algn="just">
              <a:lnSpc>
                <a:spcPct val="150000"/>
              </a:lnSpc>
              <a:buFont typeface="Arial" panose="020B0604020202020204" pitchFamily="34" charset="0"/>
              <a:buChar char="•"/>
            </a:pPr>
            <a:r>
              <a:rPr lang="en-US" sz="1900" dirty="0">
                <a:solidFill>
                  <a:srgbClr val="002060"/>
                </a:solidFill>
                <a:latin typeface="Alexandria" pitchFamily="2" charset="-78"/>
                <a:cs typeface="Alexandria" pitchFamily="2" charset="-78"/>
              </a:rPr>
              <a:t>Using our example of</a:t>
            </a:r>
            <a:r>
              <a:rPr lang="tr-TR" sz="1900" dirty="0">
                <a:solidFill>
                  <a:srgbClr val="002060"/>
                </a:solidFill>
                <a:latin typeface="Alexandria" pitchFamily="2" charset="-78"/>
                <a:cs typeface="Alexandria" pitchFamily="2" charset="-78"/>
              </a:rPr>
              <a:t> </a:t>
            </a:r>
            <a:r>
              <a:rPr lang="en-US" sz="1900" dirty="0">
                <a:solidFill>
                  <a:srgbClr val="002060"/>
                </a:solidFill>
                <a:latin typeface="Alexandria" pitchFamily="2" charset="-78"/>
                <a:cs typeface="Alexandria" pitchFamily="2" charset="-78"/>
              </a:rPr>
              <a:t>association membership, one possible choice of grouping or strata could be</a:t>
            </a:r>
            <a:r>
              <a:rPr lang="tr-TR" sz="1900" dirty="0">
                <a:solidFill>
                  <a:srgbClr val="002060"/>
                </a:solidFill>
                <a:latin typeface="Alexandria" pitchFamily="2" charset="-78"/>
                <a:cs typeface="Alexandria" pitchFamily="2" charset="-78"/>
              </a:rPr>
              <a:t> </a:t>
            </a:r>
            <a:r>
              <a:rPr lang="en-US" sz="1900" dirty="0">
                <a:solidFill>
                  <a:srgbClr val="002060"/>
                </a:solidFill>
                <a:latin typeface="Alexandria" pitchFamily="2" charset="-78"/>
                <a:cs typeface="Alexandria" pitchFamily="2" charset="-78"/>
              </a:rPr>
              <a:t>‘duration of membership’; members would be listed according to the length of time</a:t>
            </a:r>
            <a:r>
              <a:rPr lang="tr-TR" sz="1900" dirty="0">
                <a:solidFill>
                  <a:srgbClr val="002060"/>
                </a:solidFill>
                <a:latin typeface="Alexandria" pitchFamily="2" charset="-78"/>
                <a:cs typeface="Alexandria" pitchFamily="2" charset="-78"/>
              </a:rPr>
              <a:t> </a:t>
            </a:r>
            <a:r>
              <a:rPr lang="en-US" sz="1900" dirty="0">
                <a:solidFill>
                  <a:srgbClr val="002060"/>
                </a:solidFill>
                <a:latin typeface="Alexandria" pitchFamily="2" charset="-78"/>
                <a:cs typeface="Alexandria" pitchFamily="2" charset="-78"/>
              </a:rPr>
              <a:t>they had been members (see Table 5.1).</a:t>
            </a:r>
            <a:endParaRPr lang="tr-TR" sz="1900"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algn="ctr" rtl="1">
              <a:lnSpc>
                <a:spcPct val="200000"/>
              </a:lnSpc>
            </a:pPr>
            <a:r>
              <a:rPr lang="ar-SA" dirty="0">
                <a:solidFill>
                  <a:schemeClr val="accent6">
                    <a:lumMod val="50000"/>
                  </a:schemeClr>
                </a:solidFill>
                <a:latin typeface="Alexandria" pitchFamily="2" charset="-78"/>
                <a:cs typeface="Alexandria" pitchFamily="2" charset="-78"/>
              </a:rPr>
              <a:t>من المهم هنا أن نتذكر أن كل مجموعة يجب أن تمثل في العينة بنسبة متساوية مع حجم تلك المجموعة بالنسبة لكامل سكان البحث،</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باستخدام مثالنا للعضوية في الجمعية، قد يكون أحد الخيارات الممكنة للتجميع أو الطبقات هو 'مدة العضوية'؛ يتم إدراج الأعضاء حسب مدة عضويتهم</a:t>
            </a:r>
            <a:r>
              <a:rPr lang="en-US" dirty="0">
                <a:solidFill>
                  <a:srgbClr val="002060"/>
                </a:solidFill>
                <a:latin typeface="Alexandria" pitchFamily="2" charset="-78"/>
                <a:cs typeface="Alexandria" pitchFamily="2" charset="-78"/>
              </a:rPr>
              <a:t> </a:t>
            </a:r>
            <a:r>
              <a:rPr lang="ar-SA" dirty="0">
                <a:solidFill>
                  <a:srgbClr val="002060"/>
                </a:solidFill>
                <a:latin typeface="Alexandria" pitchFamily="2" charset="-78"/>
                <a:cs typeface="Alexandria" pitchFamily="2" charset="-78"/>
              </a:rPr>
              <a:t>(انظر الجدول 5.1).</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2218347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Each group within the research population should be taken as a separate population, then simple random sampling can be carried out to draw the correct number from the group using one of the techniques discussed in the previous section.</a:t>
            </a:r>
            <a:endParaRPr lang="tr-TR" sz="2000"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يجب اعتبار كل مجموعة ضمن مجموعة البحث كمجموعة منفصلة،</a:t>
            </a:r>
            <a:r>
              <a:rPr lang="en-US" sz="2000" dirty="0">
                <a:solidFill>
                  <a:srgbClr val="002060"/>
                </a:solidFill>
                <a:latin typeface="Alexandria" pitchFamily="2" charset="-78"/>
                <a:cs typeface="Alexandria" pitchFamily="2" charset="-78"/>
              </a:rPr>
              <a:t> </a:t>
            </a:r>
            <a:r>
              <a:rPr lang="ar-SA" sz="2000" dirty="0">
                <a:solidFill>
                  <a:srgbClr val="002060"/>
                </a:solidFill>
                <a:latin typeface="Alexandria" pitchFamily="2" charset="-78"/>
                <a:cs typeface="Alexandria" pitchFamily="2" charset="-78"/>
              </a:rPr>
              <a:t>ثم يمكن إجراء أخذ عينات عشوائية بسيطة لسحب الرقم الصحيح من</a:t>
            </a:r>
            <a:r>
              <a:rPr lang="en-US" sz="2000" dirty="0">
                <a:solidFill>
                  <a:srgbClr val="002060"/>
                </a:solidFill>
                <a:latin typeface="Alexandria" pitchFamily="2" charset="-78"/>
                <a:cs typeface="Alexandria" pitchFamily="2" charset="-78"/>
              </a:rPr>
              <a:t> </a:t>
            </a:r>
            <a:r>
              <a:rPr lang="ar-SA" sz="2000" dirty="0">
                <a:solidFill>
                  <a:srgbClr val="002060"/>
                </a:solidFill>
                <a:latin typeface="Alexandria" pitchFamily="2" charset="-78"/>
                <a:cs typeface="Alexandria" pitchFamily="2" charset="-78"/>
              </a:rPr>
              <a:t>المجموعة التي تستخدم إحدى التقنيات التي نوقشت في القسم السابق</a:t>
            </a:r>
            <a:r>
              <a:rPr lang="en-US" sz="2000" dirty="0">
                <a:solidFill>
                  <a:srgbClr val="002060"/>
                </a:solidFill>
                <a:latin typeface="Alexandria" pitchFamily="2" charset="-78"/>
                <a:cs typeface="Alexandria" pitchFamily="2" charset="-78"/>
              </a:rPr>
              <a:t>.</a:t>
            </a:r>
            <a:endParaRPr lang="ar-SA" sz="2000"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69785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7" name="Picture 6">
            <a:extLst>
              <a:ext uri="{FF2B5EF4-FFF2-40B4-BE49-F238E27FC236}">
                <a16:creationId xmlns:a16="http://schemas.microsoft.com/office/drawing/2014/main" id="{F157FD73-2183-D1C5-CBB0-143D83A8DD90}"/>
              </a:ext>
            </a:extLst>
          </p:cNvPr>
          <p:cNvPicPr>
            <a:picLocks noChangeAspect="1"/>
          </p:cNvPicPr>
          <p:nvPr/>
        </p:nvPicPr>
        <p:blipFill>
          <a:blip r:embed="rId4"/>
          <a:stretch>
            <a:fillRect/>
          </a:stretch>
        </p:blipFill>
        <p:spPr>
          <a:xfrm>
            <a:off x="180430" y="1598163"/>
            <a:ext cx="11824757" cy="4727320"/>
          </a:xfrm>
          <a:prstGeom prst="rect">
            <a:avLst/>
          </a:prstGeom>
        </p:spPr>
      </p:pic>
    </p:spTree>
    <p:extLst>
      <p:ext uri="{BB962C8B-B14F-4D97-AF65-F5344CB8AC3E}">
        <p14:creationId xmlns:p14="http://schemas.microsoft.com/office/powerpoint/2010/main" val="5356471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6">
                  <a:lumMod val="50000"/>
                </a:schemeClr>
              </a:solidFill>
            </a:endParaRPr>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en-US" sz="2000" b="1" dirty="0">
                <a:solidFill>
                  <a:schemeClr val="accent6">
                    <a:lumMod val="50000"/>
                  </a:schemeClr>
                </a:solidFill>
                <a:latin typeface="Alexandria" pitchFamily="2" charset="-78"/>
                <a:cs typeface="Alexandria" pitchFamily="2" charset="-78"/>
              </a:rPr>
              <a:t>3.</a:t>
            </a:r>
            <a:r>
              <a:rPr lang="tr-TR" sz="2000" b="1" dirty="0">
                <a:solidFill>
                  <a:schemeClr val="accent6">
                    <a:lumMod val="50000"/>
                  </a:schemeClr>
                </a:solidFill>
                <a:latin typeface="Alexandria" pitchFamily="2" charset="-78"/>
                <a:cs typeface="Alexandria" pitchFamily="2" charset="-78"/>
              </a:rPr>
              <a:t> </a:t>
            </a:r>
            <a:r>
              <a:rPr lang="en-US" sz="2000" b="1" dirty="0">
                <a:solidFill>
                  <a:schemeClr val="accent6">
                    <a:lumMod val="50000"/>
                  </a:schemeClr>
                </a:solidFill>
                <a:latin typeface="Alexandria" pitchFamily="2" charset="-78"/>
                <a:cs typeface="Alexandria" pitchFamily="2" charset="-78"/>
              </a:rPr>
              <a:t>Cluster sampling:                                    </a:t>
            </a:r>
            <a:r>
              <a:rPr lang="ar-SA" sz="2000" b="1" dirty="0">
                <a:solidFill>
                  <a:schemeClr val="accent6">
                    <a:lumMod val="50000"/>
                  </a:schemeClr>
                </a:solidFill>
                <a:latin typeface="Alexandria" pitchFamily="2" charset="-78"/>
                <a:cs typeface="Alexandria" pitchFamily="2" charset="-78"/>
              </a:rPr>
              <a:t>3. أخذ العينات العنقودية:</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Probability sampling:                                             </a:t>
            </a:r>
            <a:r>
              <a:rPr lang="ar-SA" sz="2000" b="1" dirty="0">
                <a:solidFill>
                  <a:srgbClr val="FF0000"/>
                </a:solidFill>
                <a:latin typeface="Alexandria" pitchFamily="2" charset="-78"/>
                <a:cs typeface="Alexandria" pitchFamily="2" charset="-78"/>
              </a:rPr>
              <a:t>أخذ العينات الاحتمالية:</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pic>
        <p:nvPicPr>
          <p:cNvPr id="6146" name="Picture 2" descr="Cluster Random Sampling - GeeksforGeeks">
            <a:extLst>
              <a:ext uri="{FF2B5EF4-FFF2-40B4-BE49-F238E27FC236}">
                <a16:creationId xmlns:a16="http://schemas.microsoft.com/office/drawing/2014/main" id="{A600C317-3724-84C1-5A7B-4362431F36E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0764" b="4434"/>
          <a:stretch/>
        </p:blipFill>
        <p:spPr bwMode="auto">
          <a:xfrm>
            <a:off x="1333500" y="2742568"/>
            <a:ext cx="9525000" cy="379636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050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235805"/>
          </a:xfrm>
          <a:prstGeom prst="rect">
            <a:avLst/>
          </a:prstGeom>
        </p:spPr>
        <p:txBody>
          <a:bodyPr wrap="square">
            <a:spAutoFit/>
          </a:bodyPr>
          <a:lstStyle/>
          <a:p>
            <a:pPr marL="457200" indent="-457200" algn="ctr">
              <a:lnSpc>
                <a:spcPct val="150000"/>
              </a:lnSpc>
              <a:buFont typeface="+mj-lt"/>
              <a:buAutoNum type="arabicPeriod" startAt="3"/>
            </a:pPr>
            <a:r>
              <a:rPr lang="tr-TR" sz="1900" b="1" dirty="0">
                <a:solidFill>
                  <a:schemeClr val="accent6">
                    <a:lumMod val="50000"/>
                  </a:schemeClr>
                </a:solidFill>
                <a:latin typeface="Alexandria" pitchFamily="2" charset="-78"/>
                <a:cs typeface="Alexandria" pitchFamily="2" charset="-78"/>
              </a:rPr>
              <a:t>Cluster sampling</a:t>
            </a:r>
            <a:r>
              <a:rPr lang="en-US" sz="1900" b="1" dirty="0">
                <a:solidFill>
                  <a:schemeClr val="accent6">
                    <a:lumMod val="50000"/>
                  </a:schemeClr>
                </a:solidFill>
                <a:latin typeface="Alexandria" pitchFamily="2" charset="-78"/>
                <a:cs typeface="Alexandria" pitchFamily="2" charset="-78"/>
              </a:rPr>
              <a:t>:</a:t>
            </a:r>
            <a:endParaRPr lang="tr-TR" sz="1900"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1900" dirty="0">
                <a:solidFill>
                  <a:srgbClr val="002060"/>
                </a:solidFill>
                <a:latin typeface="Alexandria" pitchFamily="2" charset="-78"/>
                <a:cs typeface="Alexandria" pitchFamily="2" charset="-78"/>
              </a:rPr>
              <a:t>Very often, a research question is concerned with group activity rather than that of individuals, or at least it is concerned with the way a group functions or performs.</a:t>
            </a:r>
          </a:p>
          <a:p>
            <a:pPr marL="457200" indent="-457200" algn="just">
              <a:lnSpc>
                <a:spcPct val="150000"/>
              </a:lnSpc>
              <a:buFont typeface="Arial" panose="020B0604020202020204" pitchFamily="34" charset="0"/>
              <a:buChar char="•"/>
            </a:pPr>
            <a:r>
              <a:rPr lang="en-US" sz="1900" dirty="0">
                <a:solidFill>
                  <a:srgbClr val="002060"/>
                </a:solidFill>
                <a:latin typeface="Alexandria" pitchFamily="2" charset="-78"/>
                <a:cs typeface="Alexandria" pitchFamily="2" charset="-78"/>
              </a:rPr>
              <a:t>It may well be that data is still gathered from individuals, but it is the group activity as a whole that is central to the research question.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540774" y="4149212"/>
            <a:ext cx="11225925" cy="2226892"/>
          </a:xfrm>
          <a:prstGeom prst="rect">
            <a:avLst/>
          </a:prstGeom>
        </p:spPr>
        <p:txBody>
          <a:bodyPr wrap="square">
            <a:spAutoFit/>
          </a:bodyPr>
          <a:lstStyle/>
          <a:p>
            <a:pPr marL="457200" indent="-457200" algn="ctr" rtl="1">
              <a:lnSpc>
                <a:spcPct val="200000"/>
              </a:lnSpc>
              <a:buFont typeface="+mj-lt"/>
              <a:buAutoNum type="arabicPeriod" startAt="3"/>
            </a:pPr>
            <a:r>
              <a:rPr lang="ar-SA" b="1" dirty="0">
                <a:solidFill>
                  <a:schemeClr val="accent6">
                    <a:lumMod val="50000"/>
                  </a:schemeClr>
                </a:solidFill>
                <a:latin typeface="Alexandria" pitchFamily="2" charset="-78"/>
                <a:cs typeface="Alexandria" pitchFamily="2" charset="-78"/>
              </a:rPr>
              <a:t>أخذ العينة العشوائية العنقودية:</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غالبا ما يكون سؤال البحث متعلقا بنشاط المجموعة وليس بنشاط الأفراد، أو على الأقل يهتم بطريقة عمل أو أداء المجموعة.</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قد يكون لا يزال يتم جمع البيانات من الأفراد، لكن النشاط الجماعي (المجموعات) ككل هو محور سؤال البحث.</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865426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235805"/>
          </a:xfrm>
          <a:prstGeom prst="rect">
            <a:avLst/>
          </a:prstGeom>
        </p:spPr>
        <p:txBody>
          <a:bodyPr wrap="square">
            <a:spAutoFit/>
          </a:bodyPr>
          <a:lstStyle/>
          <a:p>
            <a:pPr marL="457200" indent="-457200" algn="ctr">
              <a:lnSpc>
                <a:spcPct val="150000"/>
              </a:lnSpc>
              <a:buFont typeface="+mj-lt"/>
              <a:buAutoNum type="arabicPeriod" startAt="3"/>
            </a:pPr>
            <a:r>
              <a:rPr lang="tr-TR" sz="1900" b="1" dirty="0">
                <a:solidFill>
                  <a:schemeClr val="accent6">
                    <a:lumMod val="50000"/>
                  </a:schemeClr>
                </a:solidFill>
                <a:latin typeface="Alexandria" pitchFamily="2" charset="-78"/>
                <a:cs typeface="Alexandria" pitchFamily="2" charset="-78"/>
              </a:rPr>
              <a:t>Cluster sampling</a:t>
            </a:r>
            <a:r>
              <a:rPr lang="en-US" sz="1900" b="1" dirty="0">
                <a:solidFill>
                  <a:schemeClr val="accent6">
                    <a:lumMod val="50000"/>
                  </a:schemeClr>
                </a:solidFill>
                <a:latin typeface="Alexandria" pitchFamily="2" charset="-78"/>
                <a:cs typeface="Alexandria" pitchFamily="2" charset="-78"/>
              </a:rPr>
              <a:t>:</a:t>
            </a:r>
            <a:endParaRPr lang="tr-TR" sz="1900"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1900" dirty="0">
                <a:solidFill>
                  <a:srgbClr val="002060"/>
                </a:solidFill>
                <a:latin typeface="Alexandria" pitchFamily="2" charset="-78"/>
                <a:cs typeface="Alexandria" pitchFamily="2" charset="-78"/>
              </a:rPr>
              <a:t>When the research population is very large and often spread over a wide geographical area, or groups demonstrate a common characteristic that has a direct relationship with a main variable in the research question (similar to stratified sampling), clusters may be selected by the researcher.</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806245" y="4149212"/>
            <a:ext cx="10960454" cy="2226892"/>
          </a:xfrm>
          <a:prstGeom prst="rect">
            <a:avLst/>
          </a:prstGeom>
        </p:spPr>
        <p:txBody>
          <a:bodyPr wrap="square">
            <a:spAutoFit/>
          </a:bodyPr>
          <a:lstStyle/>
          <a:p>
            <a:pPr marL="457200" indent="-457200" algn="ctr" rtl="1">
              <a:lnSpc>
                <a:spcPct val="200000"/>
              </a:lnSpc>
              <a:buFont typeface="+mj-lt"/>
              <a:buAutoNum type="arabicPeriod" startAt="3"/>
            </a:pPr>
            <a:r>
              <a:rPr lang="ar-SA" b="1" dirty="0">
                <a:solidFill>
                  <a:schemeClr val="accent6">
                    <a:lumMod val="50000"/>
                  </a:schemeClr>
                </a:solidFill>
                <a:latin typeface="Alexandria" pitchFamily="2" charset="-78"/>
                <a:cs typeface="Alexandria" pitchFamily="2" charset="-78"/>
              </a:rPr>
              <a:t>أخذ العينة العشوائية العنقودية:</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عندما يكون عدد السكان في البحث كبيرا جدا وغالبا ما ينتشر على منطقة جغرافية واسعة، أو عندما تظهر المجموعات خاصية مشتركة لها علاقة مباشرة بالمتغير الرئيسي في سؤال البحث (مماثلة للعينات الطبقية)، يختار الباحث العينة العنقودية.</a:t>
            </a:r>
          </a:p>
        </p:txBody>
      </p:sp>
    </p:spTree>
    <p:extLst>
      <p:ext uri="{BB962C8B-B14F-4D97-AF65-F5344CB8AC3E}">
        <p14:creationId xmlns:p14="http://schemas.microsoft.com/office/powerpoint/2010/main" val="4257570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123017"/>
          </a:xfrm>
          <a:prstGeom prst="rect">
            <a:avLst/>
          </a:prstGeom>
        </p:spPr>
        <p:txBody>
          <a:bodyPr wrap="square">
            <a:spAutoFit/>
          </a:bodyPr>
          <a:lstStyle/>
          <a:p>
            <a:pPr marL="457200" indent="-457200" algn="ctr">
              <a:lnSpc>
                <a:spcPct val="150000"/>
              </a:lnSpc>
              <a:buFont typeface="+mj-lt"/>
              <a:buAutoNum type="arabicPeriod" startAt="3"/>
            </a:pPr>
            <a:r>
              <a:rPr lang="tr-TR" b="1" dirty="0">
                <a:solidFill>
                  <a:schemeClr val="accent6">
                    <a:lumMod val="50000"/>
                  </a:schemeClr>
                </a:solidFill>
                <a:latin typeface="Alexandria" pitchFamily="2" charset="-78"/>
                <a:cs typeface="Alexandria" pitchFamily="2" charset="-78"/>
              </a:rPr>
              <a:t>Cluster sampling</a:t>
            </a:r>
            <a:r>
              <a:rPr lang="en-US" b="1" dirty="0">
                <a:solidFill>
                  <a:schemeClr val="accent6">
                    <a:lumMod val="50000"/>
                  </a:schemeClr>
                </a:solidFill>
                <a:latin typeface="Alexandria" pitchFamily="2" charset="-78"/>
                <a:cs typeface="Alexandria" pitchFamily="2" charset="-78"/>
              </a:rPr>
              <a:t>:</a:t>
            </a:r>
            <a:endParaRPr lang="tr-TR"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Clusters can be identified based on geographic location. In the case of our professional association, this could be done based on regional groups if it were a national association.</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If we were identifying clusters based on the nature of professional activity, clusters could be identified as sub-groups within the association.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806245" y="4149212"/>
            <a:ext cx="10960454" cy="2543645"/>
          </a:xfrm>
          <a:prstGeom prst="rect">
            <a:avLst/>
          </a:prstGeom>
        </p:spPr>
        <p:txBody>
          <a:bodyPr wrap="square">
            <a:spAutoFit/>
          </a:bodyPr>
          <a:lstStyle/>
          <a:p>
            <a:pPr marL="457200" indent="-457200" algn="ctr" rtl="1">
              <a:lnSpc>
                <a:spcPct val="200000"/>
              </a:lnSpc>
              <a:buFont typeface="+mj-lt"/>
              <a:buAutoNum type="arabicPeriod" startAt="3"/>
            </a:pPr>
            <a:r>
              <a:rPr lang="ar-SA" sz="1600" b="1" dirty="0">
                <a:solidFill>
                  <a:schemeClr val="accent6">
                    <a:lumMod val="50000"/>
                  </a:schemeClr>
                </a:solidFill>
                <a:latin typeface="Alexandria" pitchFamily="2" charset="-78"/>
                <a:cs typeface="Alexandria" pitchFamily="2" charset="-78"/>
              </a:rPr>
              <a:t>أخذ العينة العشوائية العنقودية:</a:t>
            </a:r>
          </a:p>
          <a:p>
            <a:pPr marL="342900" indent="-342900" algn="just" rtl="1">
              <a:lnSpc>
                <a:spcPct val="200000"/>
              </a:lnSpc>
              <a:buFont typeface="Arial" panose="020B0604020202020204" pitchFamily="34" charset="0"/>
              <a:buChar char="•"/>
            </a:pPr>
            <a:r>
              <a:rPr lang="ar-SA" sz="1600" dirty="0">
                <a:solidFill>
                  <a:srgbClr val="002060"/>
                </a:solidFill>
                <a:latin typeface="Alexandria" pitchFamily="2" charset="-78"/>
                <a:cs typeface="Alexandria" pitchFamily="2" charset="-78"/>
              </a:rPr>
              <a:t>يمكن تحديد المجموعات بناء على الموقع الجغرافي. في حالة جمعيتنا المهنية، يمكن القيام بذلك بناء على مجموعات إقليمية إذا كانت جمعية وطنية.</a:t>
            </a:r>
          </a:p>
          <a:p>
            <a:pPr marL="342900" indent="-342900" algn="just" rtl="1">
              <a:lnSpc>
                <a:spcPct val="200000"/>
              </a:lnSpc>
              <a:buFont typeface="Arial" panose="020B0604020202020204" pitchFamily="34" charset="0"/>
              <a:buChar char="•"/>
            </a:pPr>
            <a:r>
              <a:rPr lang="ar-SA" sz="1600" dirty="0">
                <a:solidFill>
                  <a:srgbClr val="002060"/>
                </a:solidFill>
                <a:latin typeface="Alexandria" pitchFamily="2" charset="-78"/>
                <a:cs typeface="Alexandria" pitchFamily="2" charset="-78"/>
              </a:rPr>
              <a:t>إذا كنا نحدد المجموعات بناء على طبيعة النشاط المهني، يمكن تحديد المجموعات كمجموعات فرعية داخل المؤسسية.</a:t>
            </a:r>
          </a:p>
        </p:txBody>
      </p:sp>
    </p:spTree>
    <p:extLst>
      <p:ext uri="{BB962C8B-B14F-4D97-AF65-F5344CB8AC3E}">
        <p14:creationId xmlns:p14="http://schemas.microsoft.com/office/powerpoint/2010/main" val="2828369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6">
                  <a:lumMod val="50000"/>
                </a:schemeClr>
              </a:solidFill>
            </a:endParaRPr>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en-US" sz="2000" b="1" dirty="0">
                <a:solidFill>
                  <a:schemeClr val="accent6">
                    <a:lumMod val="50000"/>
                  </a:schemeClr>
                </a:solidFill>
                <a:latin typeface="Alexandria" pitchFamily="2" charset="-78"/>
                <a:cs typeface="Alexandria" pitchFamily="2" charset="-78"/>
              </a:rPr>
              <a:t>4.</a:t>
            </a:r>
            <a:r>
              <a:rPr lang="tr-TR" sz="2000" b="1" dirty="0">
                <a:solidFill>
                  <a:schemeClr val="accent6">
                    <a:lumMod val="50000"/>
                  </a:schemeClr>
                </a:solidFill>
                <a:latin typeface="Alexandria" pitchFamily="2" charset="-78"/>
                <a:cs typeface="Alexandria" pitchFamily="2" charset="-78"/>
              </a:rPr>
              <a:t> </a:t>
            </a:r>
            <a:r>
              <a:rPr lang="en-US" sz="2000" b="1" dirty="0">
                <a:solidFill>
                  <a:schemeClr val="accent6">
                    <a:lumMod val="50000"/>
                  </a:schemeClr>
                </a:solidFill>
                <a:latin typeface="Alexandria" pitchFamily="2" charset="-78"/>
                <a:cs typeface="Alexandria" pitchFamily="2" charset="-78"/>
              </a:rPr>
              <a:t>Quota sampling:                                    </a:t>
            </a:r>
            <a:r>
              <a:rPr lang="ar-SA" sz="2000" b="1" dirty="0">
                <a:solidFill>
                  <a:schemeClr val="accent6">
                    <a:lumMod val="50000"/>
                  </a:schemeClr>
                </a:solidFill>
                <a:latin typeface="Alexandria" pitchFamily="2" charset="-78"/>
                <a:cs typeface="Alexandria" pitchFamily="2" charset="-78"/>
              </a:rPr>
              <a:t>4. أخذ العينات الحصصية:</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Probability sampling:                                             </a:t>
            </a:r>
            <a:r>
              <a:rPr lang="ar-SA" sz="2000" b="1" dirty="0">
                <a:solidFill>
                  <a:srgbClr val="FF0000"/>
                </a:solidFill>
                <a:latin typeface="Alexandria" pitchFamily="2" charset="-78"/>
                <a:cs typeface="Alexandria" pitchFamily="2" charset="-78"/>
              </a:rPr>
              <a:t>أخذ العينات الاحتمالية:</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pic>
        <p:nvPicPr>
          <p:cNvPr id="14" name="Picture 13">
            <a:extLst>
              <a:ext uri="{FF2B5EF4-FFF2-40B4-BE49-F238E27FC236}">
                <a16:creationId xmlns:a16="http://schemas.microsoft.com/office/drawing/2014/main" id="{0C38F67E-6447-3D93-6D13-83DE71CD5159}"/>
              </a:ext>
            </a:extLst>
          </p:cNvPr>
          <p:cNvPicPr>
            <a:picLocks noChangeAspect="1"/>
          </p:cNvPicPr>
          <p:nvPr/>
        </p:nvPicPr>
        <p:blipFill>
          <a:blip r:embed="rId4"/>
          <a:stretch>
            <a:fillRect/>
          </a:stretch>
        </p:blipFill>
        <p:spPr>
          <a:xfrm>
            <a:off x="2666437" y="2671145"/>
            <a:ext cx="6369408" cy="40710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2875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89757"/>
          </a:xfrm>
          <a:prstGeom prst="rect">
            <a:avLst/>
          </a:prstGeom>
        </p:spPr>
        <p:txBody>
          <a:bodyPr wrap="square">
            <a:spAutoFit/>
          </a:bodyPr>
          <a:lstStyle/>
          <a:p>
            <a:pPr marL="457200" indent="-457200" algn="ctr">
              <a:lnSpc>
                <a:spcPct val="200000"/>
              </a:lnSpc>
              <a:buFont typeface="+mj-lt"/>
              <a:buAutoNum type="arabicPeriod" startAt="4"/>
            </a:pPr>
            <a:r>
              <a:rPr lang="tr-TR" sz="1600" b="1" dirty="0">
                <a:solidFill>
                  <a:schemeClr val="accent6">
                    <a:lumMod val="50000"/>
                  </a:schemeClr>
                </a:solidFill>
                <a:latin typeface="Alexandria" pitchFamily="2" charset="-78"/>
                <a:cs typeface="Alexandria" pitchFamily="2" charset="-78"/>
              </a:rPr>
              <a:t>Quota sampling</a:t>
            </a:r>
            <a:r>
              <a:rPr lang="en-US" sz="1600" b="1" dirty="0">
                <a:solidFill>
                  <a:schemeClr val="accent6">
                    <a:lumMod val="50000"/>
                  </a:schemeClr>
                </a:solidFill>
                <a:latin typeface="Alexandria" pitchFamily="2" charset="-78"/>
                <a:cs typeface="Alexandria" pitchFamily="2" charset="-78"/>
              </a:rPr>
              <a:t>:</a:t>
            </a:r>
            <a:endParaRPr lang="tr-TR" sz="1600"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1600" dirty="0">
                <a:solidFill>
                  <a:srgbClr val="002060"/>
                </a:solidFill>
                <a:latin typeface="Alexandria" pitchFamily="2" charset="-78"/>
                <a:cs typeface="Alexandria" pitchFamily="2" charset="-78"/>
              </a:rPr>
              <a:t>Quota sampling is sometimes referred to as convenience sampling, as it is based on the researcher’s ease of access to the sample. </a:t>
            </a:r>
          </a:p>
          <a:p>
            <a:pPr marL="457200" indent="-457200" algn="just">
              <a:lnSpc>
                <a:spcPct val="150000"/>
              </a:lnSpc>
              <a:buFont typeface="Arial" panose="020B0604020202020204" pitchFamily="34" charset="0"/>
              <a:buChar char="•"/>
            </a:pPr>
            <a:r>
              <a:rPr lang="en-US" sz="1600" dirty="0">
                <a:solidFill>
                  <a:srgbClr val="002060"/>
                </a:solidFill>
                <a:latin typeface="Alexandria" pitchFamily="2" charset="-78"/>
                <a:cs typeface="Alexandria" pitchFamily="2" charset="-78"/>
              </a:rPr>
              <a:t>With quota sampling, a required percentage of the total research population is identified (the quota).</a:t>
            </a:r>
          </a:p>
          <a:p>
            <a:pPr marL="457200" indent="-457200" algn="just">
              <a:lnSpc>
                <a:spcPct val="150000"/>
              </a:lnSpc>
              <a:buFont typeface="Arial" panose="020B0604020202020204" pitchFamily="34" charset="0"/>
              <a:buChar char="•"/>
            </a:pPr>
            <a:r>
              <a:rPr lang="en-US" sz="1600" dirty="0">
                <a:solidFill>
                  <a:srgbClr val="002060"/>
                </a:solidFill>
                <a:latin typeface="Alexandria" pitchFamily="2" charset="-78"/>
                <a:cs typeface="Alexandria" pitchFamily="2" charset="-78"/>
              </a:rPr>
              <a:t>There may be some visible characteristics that are used to guide the sample, for example, the researcher wishes to draw a sample that is 50% female, 50% male.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89757"/>
          </a:xfrm>
          <a:prstGeom prst="rect">
            <a:avLst/>
          </a:prstGeom>
        </p:spPr>
        <p:txBody>
          <a:bodyPr wrap="square">
            <a:spAutoFit/>
          </a:bodyPr>
          <a:lstStyle/>
          <a:p>
            <a:pPr marL="457200" indent="-457200" algn="ctr" rtl="1">
              <a:lnSpc>
                <a:spcPct val="200000"/>
              </a:lnSpc>
              <a:buFont typeface="+mj-lt"/>
              <a:buAutoNum type="arabicPeriod" startAt="4"/>
            </a:pPr>
            <a:r>
              <a:rPr lang="ar-SA" sz="1600" b="1" dirty="0">
                <a:solidFill>
                  <a:schemeClr val="accent6">
                    <a:lumMod val="50000"/>
                  </a:schemeClr>
                </a:solidFill>
                <a:latin typeface="Alexandria" pitchFamily="2" charset="-78"/>
                <a:cs typeface="Alexandria" pitchFamily="2" charset="-78"/>
              </a:rPr>
              <a:t>أخذ العينات الحصصية:</a:t>
            </a:r>
          </a:p>
          <a:p>
            <a:pPr marL="342900" indent="-342900" algn="just" rtl="1">
              <a:lnSpc>
                <a:spcPct val="150000"/>
              </a:lnSpc>
              <a:buFont typeface="Arial" panose="020B0604020202020204" pitchFamily="34" charset="0"/>
              <a:buChar char="•"/>
            </a:pPr>
            <a:r>
              <a:rPr lang="ar-SA" sz="1600" dirty="0">
                <a:solidFill>
                  <a:srgbClr val="002060"/>
                </a:solidFill>
                <a:latin typeface="Alexandria" pitchFamily="2" charset="-78"/>
                <a:cs typeface="Alexandria" pitchFamily="2" charset="-78"/>
              </a:rPr>
              <a:t>يشار أحيانا إلى أخذ الحصة باسم أخذ العينات المريحة، لأنه يعتمد على سهولة وصول الباحث إلى العينة. في أخذ الحصص، </a:t>
            </a:r>
            <a:endParaRPr lang="en-US" sz="1600" dirty="0">
              <a:solidFill>
                <a:srgbClr val="002060"/>
              </a:solidFill>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SA" sz="1600" dirty="0">
                <a:solidFill>
                  <a:srgbClr val="002060"/>
                </a:solidFill>
                <a:latin typeface="Alexandria" pitchFamily="2" charset="-78"/>
                <a:cs typeface="Alexandria" pitchFamily="2" charset="-78"/>
              </a:rPr>
              <a:t>يتم تحديد النسبة المطلوبة من إجمالي سكان البحث (الحصة).</a:t>
            </a:r>
          </a:p>
          <a:p>
            <a:pPr marL="342900" indent="-342900" algn="just" rtl="1">
              <a:lnSpc>
                <a:spcPct val="150000"/>
              </a:lnSpc>
              <a:buFont typeface="Arial" panose="020B0604020202020204" pitchFamily="34" charset="0"/>
              <a:buChar char="•"/>
            </a:pPr>
            <a:r>
              <a:rPr lang="ar-SA" sz="1600" dirty="0">
                <a:solidFill>
                  <a:srgbClr val="002060"/>
                </a:solidFill>
                <a:latin typeface="Alexandria" pitchFamily="2" charset="-78"/>
                <a:cs typeface="Alexandria" pitchFamily="2" charset="-78"/>
              </a:rPr>
              <a:t>قد تكون هناك بعض الخصائص الظاهرة التي تستخدم لتوجيه العينة، على سبيل المثال، يرغب الباحث في رسم عينة تتكون من 50٪ إناث و50٪ ذكور.</a:t>
            </a:r>
            <a:endParaRPr lang="ar-SA" sz="1600"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2094225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261517"/>
          </a:xfrm>
          <a:prstGeom prst="rect">
            <a:avLst/>
          </a:prstGeom>
        </p:spPr>
        <p:txBody>
          <a:bodyPr wrap="square">
            <a:spAutoFit/>
          </a:bodyPr>
          <a:lstStyle/>
          <a:p>
            <a:pPr marL="457200" indent="-457200" algn="ctr">
              <a:lnSpc>
                <a:spcPct val="200000"/>
              </a:lnSpc>
              <a:buFont typeface="+mj-lt"/>
              <a:buAutoNum type="arabicPeriod" startAt="4"/>
            </a:pPr>
            <a:r>
              <a:rPr lang="tr-TR" b="1" dirty="0">
                <a:solidFill>
                  <a:schemeClr val="accent6">
                    <a:lumMod val="50000"/>
                  </a:schemeClr>
                </a:solidFill>
                <a:latin typeface="Alexandria" pitchFamily="2" charset="-78"/>
                <a:cs typeface="Alexandria" pitchFamily="2" charset="-78"/>
              </a:rPr>
              <a:t>Quota sampling</a:t>
            </a:r>
            <a:r>
              <a:rPr lang="en-US" b="1" dirty="0">
                <a:solidFill>
                  <a:schemeClr val="accent6">
                    <a:lumMod val="50000"/>
                  </a:schemeClr>
                </a:solidFill>
                <a:latin typeface="Alexandria" pitchFamily="2" charset="-78"/>
                <a:cs typeface="Alexandria" pitchFamily="2" charset="-78"/>
              </a:rPr>
              <a:t>:</a:t>
            </a:r>
            <a:endParaRPr lang="tr-TR"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researcher then takes up a position in a convenient location and asks all possible participants who pass to be involved in the research.</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This is often the technique used by market researchers when identifying random members of the public in shopping centers or other such public places.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61517"/>
          </a:xfrm>
          <a:prstGeom prst="rect">
            <a:avLst/>
          </a:prstGeom>
        </p:spPr>
        <p:txBody>
          <a:bodyPr wrap="square">
            <a:spAutoFit/>
          </a:bodyPr>
          <a:lstStyle/>
          <a:p>
            <a:pPr marL="457200" indent="-457200" algn="ctr" rtl="1">
              <a:lnSpc>
                <a:spcPct val="200000"/>
              </a:lnSpc>
              <a:buFont typeface="+mj-lt"/>
              <a:buAutoNum type="arabicPeriod" startAt="4"/>
            </a:pPr>
            <a:r>
              <a:rPr lang="ar-SA" b="1" dirty="0">
                <a:solidFill>
                  <a:schemeClr val="accent6">
                    <a:lumMod val="50000"/>
                  </a:schemeClr>
                </a:solidFill>
                <a:latin typeface="Alexandria" pitchFamily="2" charset="-78"/>
                <a:cs typeface="Alexandria" pitchFamily="2" charset="-78"/>
              </a:rPr>
              <a:t>أخذ العينات الحصصية:</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ثم يتولى الباحث منصبا في موقع مناسب ويطلب من جميع المشاركين المحتملين الذين يمرون المشاركة في البحث.</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غالبا ما يستخدمها باحثو السوق هذه التقنية عند تحديد أفراد عشوائيين من الجمهور في مراكز التسوق أو أماكن عامة مماثلة.</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502138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584775"/>
          </a:xfrm>
          <a:prstGeom prst="rect">
            <a:avLst/>
          </a:prstGeom>
        </p:spPr>
        <p:txBody>
          <a:bodyPr wrap="square">
            <a:spAutoFit/>
          </a:bodyPr>
          <a:lstStyle/>
          <a:p>
            <a:pPr marL="0" algn="l" rtl="0" eaLnBrk="1" latinLnBrk="0" hangingPunct="1">
              <a:spcBef>
                <a:spcPts val="0"/>
              </a:spcBef>
              <a:spcAft>
                <a:spcPts val="0"/>
              </a:spcAft>
            </a:pPr>
            <a:r>
              <a:rPr lang="en-US" sz="3200" b="1" dirty="0">
                <a:solidFill>
                  <a:srgbClr val="00B0F0"/>
                </a:solidFill>
                <a:latin typeface="Alexandria" charset="0"/>
                <a:cs typeface="Alexandria" charset="0"/>
              </a:rPr>
              <a:t>Sampling</a:t>
            </a:r>
            <a:endParaRPr lang="en-US" sz="4000" dirty="0">
              <a:effectLst/>
            </a:endParaRPr>
          </a:p>
        </p:txBody>
      </p:sp>
      <p:sp>
        <p:nvSpPr>
          <p:cNvPr id="9" name="TextBox 8"/>
          <p:cNvSpPr txBox="1"/>
          <p:nvPr/>
        </p:nvSpPr>
        <p:spPr>
          <a:xfrm>
            <a:off x="6741857" y="557270"/>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777164"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Purposive sampling: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أخذ العينات الهادفة:</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196" name="Picture 4" descr="Different Types of Sampling Techniques in Qualitative Research - TheGear  Consulting">
            <a:extLst>
              <a:ext uri="{FF2B5EF4-FFF2-40B4-BE49-F238E27FC236}">
                <a16:creationId xmlns:a16="http://schemas.microsoft.com/office/drawing/2014/main" id="{B173F443-C937-CCBF-A5B7-DEDE2818307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6882" b="14695"/>
          <a:stretch/>
        </p:blipFill>
        <p:spPr bwMode="auto">
          <a:xfrm>
            <a:off x="1897011" y="2255977"/>
            <a:ext cx="8397978" cy="4390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39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02581"/>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solidFill>
                  <a:srgbClr val="002060"/>
                </a:solidFill>
                <a:latin typeface="Alexandria" pitchFamily="2" charset="-78"/>
                <a:cs typeface="Alexandria" pitchFamily="2" charset="-78"/>
              </a:rPr>
              <a:t>‘The logic of </a:t>
            </a:r>
            <a:r>
              <a:rPr lang="en-US" sz="1700" dirty="0">
                <a:solidFill>
                  <a:schemeClr val="accent6">
                    <a:lumMod val="50000"/>
                  </a:schemeClr>
                </a:solidFill>
                <a:latin typeface="Alexandria" pitchFamily="2" charset="-78"/>
                <a:cs typeface="Alexandria" pitchFamily="2" charset="-78"/>
              </a:rPr>
              <a:t>purposeful sampling </a:t>
            </a:r>
            <a:r>
              <a:rPr lang="en-US" sz="1700" dirty="0">
                <a:solidFill>
                  <a:srgbClr val="002060"/>
                </a:solidFill>
                <a:latin typeface="Alexandria" pitchFamily="2" charset="-78"/>
                <a:cs typeface="Alexandria" pitchFamily="2" charset="-78"/>
              </a:rPr>
              <a:t>lies in selecting </a:t>
            </a:r>
            <a:r>
              <a:rPr lang="en-US" sz="1700" i="1" dirty="0">
                <a:solidFill>
                  <a:srgbClr val="FF0000"/>
                </a:solidFill>
                <a:latin typeface="Alexandria" pitchFamily="2" charset="-78"/>
                <a:cs typeface="Alexandria" pitchFamily="2" charset="-78"/>
              </a:rPr>
              <a:t>information-rich cases </a:t>
            </a:r>
            <a:r>
              <a:rPr lang="en-US" sz="1700" dirty="0">
                <a:solidFill>
                  <a:srgbClr val="002060"/>
                </a:solidFill>
                <a:latin typeface="Alexandria" pitchFamily="2" charset="-78"/>
                <a:cs typeface="Alexandria" pitchFamily="2" charset="-78"/>
              </a:rPr>
              <a:t>for study in depth. </a:t>
            </a:r>
          </a:p>
          <a:p>
            <a:pPr marL="457200" indent="-457200" algn="just">
              <a:lnSpc>
                <a:spcPct val="150000"/>
              </a:lnSpc>
              <a:buFont typeface="Arial" panose="020B0604020202020204" pitchFamily="34" charset="0"/>
              <a:buChar char="•"/>
            </a:pPr>
            <a:r>
              <a:rPr lang="en-US" sz="1700" i="1" dirty="0">
                <a:solidFill>
                  <a:srgbClr val="FF0000"/>
                </a:solidFill>
                <a:latin typeface="Alexandria" pitchFamily="2" charset="-78"/>
                <a:cs typeface="Alexandria" pitchFamily="2" charset="-78"/>
              </a:rPr>
              <a:t>Information-rich cases </a:t>
            </a:r>
            <a:r>
              <a:rPr lang="en-US" sz="1700" dirty="0">
                <a:solidFill>
                  <a:srgbClr val="002060"/>
                </a:solidFill>
                <a:latin typeface="Alexandria" pitchFamily="2" charset="-78"/>
                <a:cs typeface="Alexandria" pitchFamily="2" charset="-78"/>
              </a:rPr>
              <a:t>are those from which one can learn a great deal about issues of central importance to the research’s purpose.</a:t>
            </a:r>
          </a:p>
          <a:p>
            <a:pPr marL="457200" indent="-457200" algn="just">
              <a:lnSpc>
                <a:spcPct val="150000"/>
              </a:lnSpc>
              <a:buFont typeface="Arial" panose="020B0604020202020204" pitchFamily="34" charset="0"/>
              <a:buChar char="•"/>
            </a:pPr>
            <a:r>
              <a:rPr lang="en-US" sz="1700" dirty="0">
                <a:solidFill>
                  <a:srgbClr val="002060"/>
                </a:solidFill>
                <a:latin typeface="Alexandria" pitchFamily="2" charset="-78"/>
                <a:cs typeface="Alexandria" pitchFamily="2" charset="-78"/>
              </a:rPr>
              <a:t>There are two possible approaches to purposive sampling: </a:t>
            </a:r>
            <a:r>
              <a:rPr lang="en-US" sz="1700" b="1" dirty="0">
                <a:solidFill>
                  <a:schemeClr val="accent6">
                    <a:lumMod val="50000"/>
                  </a:schemeClr>
                </a:solidFill>
                <a:latin typeface="Alexandria" pitchFamily="2" charset="-78"/>
                <a:cs typeface="Alexandria" pitchFamily="2" charset="-78"/>
              </a:rPr>
              <a:t>a priori sampling</a:t>
            </a:r>
            <a:r>
              <a:rPr lang="en-US" sz="1700" dirty="0">
                <a:solidFill>
                  <a:srgbClr val="002060"/>
                </a:solidFill>
                <a:latin typeface="Alexandria" pitchFamily="2" charset="-78"/>
                <a:cs typeface="Alexandria" pitchFamily="2" charset="-78"/>
              </a:rPr>
              <a:t>, which establishes a sample framework before sampling begins; and </a:t>
            </a:r>
            <a:r>
              <a:rPr lang="en-US" sz="1700" b="1" dirty="0">
                <a:solidFill>
                  <a:schemeClr val="accent6">
                    <a:lumMod val="50000"/>
                  </a:schemeClr>
                </a:solidFill>
                <a:latin typeface="Alexandria" pitchFamily="2" charset="-78"/>
                <a:cs typeface="Alexandria" pitchFamily="2" charset="-78"/>
              </a:rPr>
              <a:t>snowball sampling</a:t>
            </a:r>
            <a:r>
              <a:rPr lang="en-US" sz="1700" dirty="0">
                <a:solidFill>
                  <a:srgbClr val="002060"/>
                </a:solidFill>
                <a:latin typeface="Alexandria" pitchFamily="2" charset="-78"/>
                <a:cs typeface="Alexandria" pitchFamily="2" charset="-78"/>
              </a:rPr>
              <a:t>, which takes an inductive approach to ‘growing’ the sample as the research progresses.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"منطق أخذ العينات المقصودة يكمن في اختيار </a:t>
            </a:r>
            <a:r>
              <a:rPr lang="ar-SA" sz="1700" i="1" dirty="0">
                <a:solidFill>
                  <a:srgbClr val="FF0000"/>
                </a:solidFill>
                <a:latin typeface="Alexandria" pitchFamily="2" charset="-78"/>
                <a:cs typeface="Alexandria" pitchFamily="2" charset="-78"/>
              </a:rPr>
              <a:t>حالات غنية بالمعلومات </a:t>
            </a:r>
            <a:r>
              <a:rPr lang="ar-SA" dirty="0">
                <a:solidFill>
                  <a:srgbClr val="002060"/>
                </a:solidFill>
                <a:latin typeface="Alexandria" pitchFamily="2" charset="-78"/>
                <a:cs typeface="Alexandria" pitchFamily="2" charset="-78"/>
              </a:rPr>
              <a:t>للدراسة بعمق. </a:t>
            </a:r>
          </a:p>
          <a:p>
            <a:pPr marL="342900" indent="-342900" algn="just" rtl="1">
              <a:lnSpc>
                <a:spcPct val="150000"/>
              </a:lnSpc>
              <a:buFont typeface="Arial" panose="020B0604020202020204" pitchFamily="34" charset="0"/>
              <a:buChar char="•"/>
            </a:pPr>
            <a:r>
              <a:rPr lang="ar-SA" sz="1700" i="1" dirty="0">
                <a:solidFill>
                  <a:srgbClr val="FF0000"/>
                </a:solidFill>
                <a:latin typeface="Alexandria" pitchFamily="2" charset="-78"/>
                <a:cs typeface="Alexandria" pitchFamily="2" charset="-78"/>
              </a:rPr>
              <a:t>الحالات الغنية بالمعلومات</a:t>
            </a:r>
            <a:r>
              <a:rPr lang="ar-SA" dirty="0">
                <a:solidFill>
                  <a:srgbClr val="002060"/>
                </a:solidFill>
                <a:latin typeface="Alexandria" pitchFamily="2" charset="-78"/>
                <a:cs typeface="Alexandria" pitchFamily="2" charset="-78"/>
              </a:rPr>
              <a:t> هي تلك التي يمكن للمرء أن يتعلم منها الكثير عن القضايا ذات الأهمية المركزية لهدف البحث.</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هناك نهجان محتملان للأخذ الهادف: </a:t>
            </a:r>
            <a:r>
              <a:rPr lang="ar-SA" sz="1700" b="1" dirty="0">
                <a:solidFill>
                  <a:schemeClr val="accent6">
                    <a:lumMod val="50000"/>
                  </a:schemeClr>
                </a:solidFill>
                <a:latin typeface="Alexandria" pitchFamily="2" charset="-78"/>
                <a:cs typeface="Alexandria" pitchFamily="2" charset="-78"/>
              </a:rPr>
              <a:t>أخذ العينات المسبقة</a:t>
            </a:r>
            <a:r>
              <a:rPr lang="ar-SA" dirty="0">
                <a:solidFill>
                  <a:srgbClr val="002060"/>
                </a:solidFill>
                <a:latin typeface="Alexandria" pitchFamily="2" charset="-78"/>
                <a:cs typeface="Alexandria" pitchFamily="2" charset="-78"/>
              </a:rPr>
              <a:t>، الذي يؤسس إطار عمل للعينة قبل بدء العينة؛ </a:t>
            </a:r>
            <a:r>
              <a:rPr lang="ar-SA" sz="1700" b="1" dirty="0">
                <a:solidFill>
                  <a:schemeClr val="accent6">
                    <a:lumMod val="50000"/>
                  </a:schemeClr>
                </a:solidFill>
                <a:latin typeface="Alexandria" pitchFamily="2" charset="-78"/>
                <a:cs typeface="Alexandria" pitchFamily="2" charset="-78"/>
              </a:rPr>
              <a:t>وأخذ عينات كرات الثلج</a:t>
            </a:r>
            <a:r>
              <a:rPr lang="ar-SA" dirty="0">
                <a:solidFill>
                  <a:srgbClr val="002060"/>
                </a:solidFill>
                <a:latin typeface="Alexandria" pitchFamily="2" charset="-78"/>
                <a:cs typeface="Alexandria" pitchFamily="2" charset="-78"/>
              </a:rPr>
              <a:t>، التي تتبع نهجا استقرائيا ل'نمو' العينة مع تقدم البحث.</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446075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123017"/>
          </a:xfrm>
          <a:prstGeom prst="rect">
            <a:avLst/>
          </a:prstGeom>
        </p:spPr>
        <p:txBody>
          <a:bodyPr wrap="square">
            <a:spAutoFit/>
          </a:bodyPr>
          <a:lstStyle/>
          <a:p>
            <a:pPr algn="ctr">
              <a:lnSpc>
                <a:spcPct val="150000"/>
              </a:lnSpc>
            </a:pPr>
            <a:r>
              <a:rPr lang="en-US" dirty="0">
                <a:solidFill>
                  <a:schemeClr val="accent6">
                    <a:lumMod val="50000"/>
                  </a:schemeClr>
                </a:solidFill>
                <a:latin typeface="Alexandria" pitchFamily="2" charset="-78"/>
                <a:cs typeface="Alexandria" pitchFamily="2" charset="-78"/>
              </a:rPr>
              <a:t>If this is your first attempt at qualitative research, or if you are very restricted by time, you may want to create some boundaries to your sample by applying a more rigid structure.</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A priori </a:t>
            </a:r>
            <a:r>
              <a:rPr lang="en-US" dirty="0">
                <a:solidFill>
                  <a:srgbClr val="002060"/>
                </a:solidFill>
                <a:latin typeface="Alexandria" pitchFamily="2" charset="-78"/>
                <a:cs typeface="Alexandria" pitchFamily="2" charset="-78"/>
              </a:rPr>
              <a:t>sampling would provide you with that structure. </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Snowball</a:t>
            </a:r>
            <a:r>
              <a:rPr lang="en-US" dirty="0">
                <a:solidFill>
                  <a:srgbClr val="002060"/>
                </a:solidFill>
                <a:latin typeface="Alexandria" pitchFamily="2" charset="-78"/>
                <a:cs typeface="Alexandria" pitchFamily="2" charset="-78"/>
              </a:rPr>
              <a:t> and </a:t>
            </a:r>
            <a:r>
              <a:rPr lang="en-US" dirty="0">
                <a:solidFill>
                  <a:schemeClr val="accent6">
                    <a:lumMod val="50000"/>
                  </a:schemeClr>
                </a:solidFill>
                <a:latin typeface="Alexandria" pitchFamily="2" charset="-78"/>
                <a:cs typeface="Alexandria" pitchFamily="2" charset="-78"/>
              </a:rPr>
              <a:t>theoretical</a:t>
            </a:r>
            <a:r>
              <a:rPr lang="en-US" dirty="0">
                <a:solidFill>
                  <a:srgbClr val="002060"/>
                </a:solidFill>
                <a:latin typeface="Alexandria" pitchFamily="2" charset="-78"/>
                <a:cs typeface="Alexandria" pitchFamily="2" charset="-78"/>
              </a:rPr>
              <a:t> sampling are processes that allow for ‘on-going joint collection and analysis of data associated with the generation of theory.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algn="ctr" rtl="1">
              <a:lnSpc>
                <a:spcPct val="150000"/>
              </a:lnSpc>
            </a:pPr>
            <a:r>
              <a:rPr lang="ar-SA" sz="2000" dirty="0">
                <a:solidFill>
                  <a:schemeClr val="accent6">
                    <a:lumMod val="50000"/>
                  </a:schemeClr>
                </a:solidFill>
                <a:latin typeface="Alexandria" pitchFamily="2" charset="-78"/>
                <a:cs typeface="Alexandria" pitchFamily="2" charset="-78"/>
              </a:rPr>
              <a:t>إذا كانت هذه محاولتك الأولى في البحث النوعي، أو إذا كنت مقيدا جدا بالوقت، فقد ترغب في وضع حدود لعينتك من خلال تطبيق هيكل أكثر صرامة.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العينة</a:t>
            </a:r>
            <a:r>
              <a:rPr lang="ar-SA" sz="2000" dirty="0">
                <a:solidFill>
                  <a:srgbClr val="002060"/>
                </a:solidFill>
                <a:latin typeface="Alexandria" pitchFamily="2" charset="-78"/>
                <a:cs typeface="Alexandria" pitchFamily="2" charset="-78"/>
              </a:rPr>
              <a:t> </a:t>
            </a:r>
            <a:r>
              <a:rPr lang="ar-SA" dirty="0">
                <a:solidFill>
                  <a:schemeClr val="accent6">
                    <a:lumMod val="50000"/>
                  </a:schemeClr>
                </a:solidFill>
                <a:latin typeface="Alexandria" pitchFamily="2" charset="-78"/>
                <a:cs typeface="Alexandria" pitchFamily="2" charset="-78"/>
              </a:rPr>
              <a:t>المسبقة</a:t>
            </a:r>
            <a:r>
              <a:rPr lang="ar-SA" sz="2000" dirty="0">
                <a:solidFill>
                  <a:srgbClr val="002060"/>
                </a:solidFill>
                <a:latin typeface="Alexandria" pitchFamily="2" charset="-78"/>
                <a:cs typeface="Alexandria" pitchFamily="2" charset="-78"/>
              </a:rPr>
              <a:t> ستمنحك هذا الهيكل. </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العينة </a:t>
            </a:r>
            <a:r>
              <a:rPr lang="ar-SA" dirty="0">
                <a:solidFill>
                  <a:schemeClr val="accent6">
                    <a:lumMod val="50000"/>
                  </a:schemeClr>
                </a:solidFill>
                <a:latin typeface="Alexandria" pitchFamily="2" charset="-78"/>
                <a:cs typeface="Alexandria" pitchFamily="2" charset="-78"/>
              </a:rPr>
              <a:t>النظرية</a:t>
            </a:r>
            <a:r>
              <a:rPr lang="ar-SA" sz="2000" dirty="0">
                <a:solidFill>
                  <a:srgbClr val="002060"/>
                </a:solidFill>
                <a:latin typeface="Alexandria" pitchFamily="2" charset="-78"/>
                <a:cs typeface="Alexandria" pitchFamily="2" charset="-78"/>
              </a:rPr>
              <a:t> و</a:t>
            </a:r>
            <a:r>
              <a:rPr lang="ar-SA" dirty="0">
                <a:solidFill>
                  <a:schemeClr val="accent6">
                    <a:lumMod val="50000"/>
                  </a:schemeClr>
                </a:solidFill>
                <a:latin typeface="Alexandria" pitchFamily="2" charset="-78"/>
                <a:cs typeface="Alexandria" pitchFamily="2" charset="-78"/>
              </a:rPr>
              <a:t>كرة الثلج </a:t>
            </a:r>
            <a:r>
              <a:rPr lang="ar-SA" sz="2000" dirty="0">
                <a:solidFill>
                  <a:srgbClr val="002060"/>
                </a:solidFill>
                <a:latin typeface="Alexandria" pitchFamily="2" charset="-78"/>
                <a:cs typeface="Alexandria" pitchFamily="2" charset="-78"/>
              </a:rPr>
              <a:t>هما عمليتان تسمحان بجمع وتحليل مشترك مستمر للبيانات المرتبطة بتوليد النظرية.</a:t>
            </a:r>
            <a:endParaRPr lang="ar-SA" sz="2000"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539326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6">
                  <a:lumMod val="50000"/>
                </a:schemeClr>
              </a:solidFill>
            </a:endParaRPr>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tr-TR" sz="2000" b="1" dirty="0">
                <a:solidFill>
                  <a:schemeClr val="accent6">
                    <a:lumMod val="50000"/>
                  </a:schemeClr>
                </a:solidFill>
                <a:latin typeface="Alexandria" pitchFamily="2" charset="-78"/>
                <a:cs typeface="Alexandria" pitchFamily="2" charset="-78"/>
              </a:rPr>
              <a:t>1</a:t>
            </a:r>
            <a:r>
              <a:rPr lang="en-US" sz="2000" b="1" dirty="0">
                <a:solidFill>
                  <a:schemeClr val="accent6">
                    <a:lumMod val="50000"/>
                  </a:schemeClr>
                </a:solidFill>
                <a:latin typeface="Alexandria" pitchFamily="2" charset="-78"/>
                <a:cs typeface="Alexandria" pitchFamily="2" charset="-78"/>
              </a:rPr>
              <a:t>.</a:t>
            </a:r>
            <a:r>
              <a:rPr lang="tr-TR" sz="2000" b="1" dirty="0">
                <a:solidFill>
                  <a:schemeClr val="accent6">
                    <a:lumMod val="50000"/>
                  </a:schemeClr>
                </a:solidFill>
                <a:latin typeface="Alexandria" pitchFamily="2" charset="-78"/>
                <a:cs typeface="Alexandria" pitchFamily="2" charset="-78"/>
              </a:rPr>
              <a:t> </a:t>
            </a:r>
            <a:r>
              <a:rPr lang="en-US" sz="2000" b="1" dirty="0">
                <a:solidFill>
                  <a:schemeClr val="accent6">
                    <a:lumMod val="50000"/>
                  </a:schemeClr>
                </a:solidFill>
                <a:latin typeface="Alexandria" pitchFamily="2" charset="-78"/>
                <a:cs typeface="Alexandria" pitchFamily="2" charset="-78"/>
              </a:rPr>
              <a:t>A priori criteria sampling:                                             </a:t>
            </a:r>
            <a:r>
              <a:rPr lang="ar-SA" sz="2000" b="1" dirty="0">
                <a:solidFill>
                  <a:schemeClr val="accent6">
                    <a:lumMod val="50000"/>
                  </a:schemeClr>
                </a:solidFill>
                <a:latin typeface="Alexandria" pitchFamily="2" charset="-78"/>
                <a:cs typeface="Alexandria" pitchFamily="2" charset="-78"/>
              </a:rPr>
              <a:t>1. أخذ عينة معايير مسبقة:</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Purposive sampling: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أخذ العينات الهادفة:</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pic>
        <p:nvPicPr>
          <p:cNvPr id="9" name="Picture 8">
            <a:extLst>
              <a:ext uri="{FF2B5EF4-FFF2-40B4-BE49-F238E27FC236}">
                <a16:creationId xmlns:a16="http://schemas.microsoft.com/office/drawing/2014/main" id="{91B0F225-1B00-8A95-7A0B-BF982DA3AEF5}"/>
              </a:ext>
            </a:extLst>
          </p:cNvPr>
          <p:cNvPicPr>
            <a:picLocks noChangeAspect="1"/>
          </p:cNvPicPr>
          <p:nvPr/>
        </p:nvPicPr>
        <p:blipFill>
          <a:blip r:embed="rId4"/>
          <a:stretch>
            <a:fillRect/>
          </a:stretch>
        </p:blipFill>
        <p:spPr>
          <a:xfrm>
            <a:off x="310825" y="2803059"/>
            <a:ext cx="11570349" cy="3285270"/>
          </a:xfrm>
          <a:prstGeom prst="rect">
            <a:avLst/>
          </a:prstGeom>
        </p:spPr>
      </p:pic>
    </p:spTree>
    <p:extLst>
      <p:ext uri="{BB962C8B-B14F-4D97-AF65-F5344CB8AC3E}">
        <p14:creationId xmlns:p14="http://schemas.microsoft.com/office/powerpoint/2010/main" val="4226146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20068"/>
            <a:ext cx="11145049" cy="2584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392879"/>
            <a:ext cx="10932107" cy="2538515"/>
          </a:xfrm>
          <a:prstGeom prst="rect">
            <a:avLst/>
          </a:prstGeom>
        </p:spPr>
        <p:txBody>
          <a:bodyPr wrap="square">
            <a:spAutoFit/>
          </a:bodyPr>
          <a:lstStyle/>
          <a:p>
            <a:pPr marL="457200" indent="-457200" algn="ctr">
              <a:lnSpc>
                <a:spcPct val="150000"/>
              </a:lnSpc>
              <a:buFont typeface="+mj-lt"/>
              <a:buAutoNum type="arabicPeriod"/>
            </a:pPr>
            <a:r>
              <a:rPr lang="tr-TR" b="1" dirty="0">
                <a:solidFill>
                  <a:schemeClr val="accent6">
                    <a:lumMod val="50000"/>
                  </a:schemeClr>
                </a:solidFill>
                <a:latin typeface="Alexandria" pitchFamily="2" charset="-78"/>
                <a:cs typeface="Alexandria" pitchFamily="2" charset="-78"/>
              </a:rPr>
              <a:t>A priori criteria sampling</a:t>
            </a:r>
            <a:r>
              <a:rPr lang="en-US" b="1" dirty="0">
                <a:solidFill>
                  <a:schemeClr val="accent6">
                    <a:lumMod val="50000"/>
                  </a:schemeClr>
                </a:solidFill>
                <a:latin typeface="Alexandria" pitchFamily="2" charset="-78"/>
                <a:cs typeface="Alexandria" pitchFamily="2" charset="-78"/>
              </a:rPr>
              <a:t>:</a:t>
            </a:r>
            <a:endParaRPr lang="tr-TR"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A priori criteria sampling </a:t>
            </a:r>
            <a:r>
              <a:rPr lang="en-US" dirty="0">
                <a:solidFill>
                  <a:srgbClr val="002060"/>
                </a:solidFill>
                <a:latin typeface="Alexandria" pitchFamily="2" charset="-78"/>
                <a:cs typeface="Alexandria" pitchFamily="2" charset="-78"/>
              </a:rPr>
              <a:t>may represent a trade-off between a totally emergent research design and a more structured a priori design. Still, it also allows for an element of inductive design within the framework that is created.</a:t>
            </a:r>
          </a:p>
          <a:p>
            <a:pPr algn="ctr">
              <a:lnSpc>
                <a:spcPct val="150000"/>
              </a:lnSpc>
            </a:pPr>
            <a:r>
              <a:rPr lang="en-US" dirty="0">
                <a:solidFill>
                  <a:schemeClr val="accent6">
                    <a:lumMod val="50000"/>
                  </a:schemeClr>
                </a:solidFill>
                <a:latin typeface="Alexandria" pitchFamily="2" charset="-78"/>
                <a:cs typeface="Alexandria" pitchFamily="2" charset="-78"/>
              </a:rPr>
              <a:t>Criteria are identified and used to create a grid.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Once this is done, each cell within that grid needs to be represented in the final sample.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marL="457200" indent="-457200" algn="ctr" rtl="1">
              <a:lnSpc>
                <a:spcPct val="150000"/>
              </a:lnSpc>
              <a:buFont typeface="+mj-lt"/>
              <a:buAutoNum type="arabicPeriod"/>
            </a:pPr>
            <a:r>
              <a:rPr lang="ar-SA" b="1" dirty="0">
                <a:solidFill>
                  <a:schemeClr val="accent6">
                    <a:lumMod val="50000"/>
                  </a:schemeClr>
                </a:solidFill>
                <a:latin typeface="Alexandria" pitchFamily="2" charset="-78"/>
                <a:cs typeface="Alexandria" pitchFamily="2" charset="-78"/>
              </a:rPr>
              <a:t>أخذ عينة معايير مسبقة:</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قد تمثل </a:t>
            </a:r>
            <a:r>
              <a:rPr lang="ar-SA" dirty="0">
                <a:solidFill>
                  <a:schemeClr val="accent6">
                    <a:lumMod val="50000"/>
                  </a:schemeClr>
                </a:solidFill>
                <a:latin typeface="Alexandria" pitchFamily="2" charset="-78"/>
                <a:cs typeface="Alexandria" pitchFamily="2" charset="-78"/>
              </a:rPr>
              <a:t>عينة المعايير المسبقة </a:t>
            </a:r>
            <a:r>
              <a:rPr lang="ar-SA" dirty="0">
                <a:solidFill>
                  <a:srgbClr val="002060"/>
                </a:solidFill>
                <a:latin typeface="Alexandria" pitchFamily="2" charset="-78"/>
                <a:cs typeface="Alexandria" pitchFamily="2" charset="-78"/>
              </a:rPr>
              <a:t>مقايضة بين تصميم بحث ناشئ تماما وتصميم مسبق أكثر تنظيما. ومع ذلك، فإنه يسمح أيضا بعنصر من التصميم الاستقرائي ضمن الإطار الذي يتم إنشاؤه.</a:t>
            </a:r>
          </a:p>
          <a:p>
            <a:pPr algn="ctr" rtl="1">
              <a:lnSpc>
                <a:spcPct val="150000"/>
              </a:lnSpc>
            </a:pPr>
            <a:r>
              <a:rPr lang="ar-SA" dirty="0">
                <a:solidFill>
                  <a:schemeClr val="accent6">
                    <a:lumMod val="50000"/>
                  </a:schemeClr>
                </a:solidFill>
                <a:latin typeface="Alexandria" pitchFamily="2" charset="-78"/>
                <a:cs typeface="Alexandria" pitchFamily="2" charset="-78"/>
              </a:rPr>
              <a:t>يتم تحديد المعايير واستخدامها لإنشاء شبكة</a:t>
            </a:r>
            <a:r>
              <a:rPr lang="ar-SA" dirty="0">
                <a:solidFill>
                  <a:srgbClr val="002060"/>
                </a:solidFill>
                <a:latin typeface="Alexandria" pitchFamily="2" charset="-78"/>
                <a:cs typeface="Alexandria" pitchFamily="2" charset="-78"/>
              </a:rPr>
              <a:t>. </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بمجرد القيام بذلك، يجب تمثيل كل خلية داخل تلك الشبكة في العينة النهائية.</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830000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20068"/>
            <a:ext cx="11145049" cy="2584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392879"/>
            <a:ext cx="10932107" cy="2635978"/>
          </a:xfrm>
          <a:prstGeom prst="rect">
            <a:avLst/>
          </a:prstGeom>
        </p:spPr>
        <p:txBody>
          <a:bodyPr wrap="square">
            <a:spAutoFit/>
          </a:bodyPr>
          <a:lstStyle/>
          <a:p>
            <a:pPr marL="457200" indent="-457200" algn="ctr">
              <a:lnSpc>
                <a:spcPct val="150000"/>
              </a:lnSpc>
              <a:buFont typeface="+mj-lt"/>
              <a:buAutoNum type="arabicPeriod"/>
            </a:pPr>
            <a:r>
              <a:rPr lang="tr-TR" sz="1600" b="1" dirty="0">
                <a:solidFill>
                  <a:schemeClr val="accent6">
                    <a:lumMod val="50000"/>
                  </a:schemeClr>
                </a:solidFill>
                <a:latin typeface="Alexandria" pitchFamily="2" charset="-78"/>
                <a:cs typeface="Alexandria" pitchFamily="2" charset="-78"/>
              </a:rPr>
              <a:t>A priori criteria sampling</a:t>
            </a:r>
            <a:r>
              <a:rPr lang="en-US" sz="1600" b="1" dirty="0">
                <a:solidFill>
                  <a:schemeClr val="accent6">
                    <a:lumMod val="50000"/>
                  </a:schemeClr>
                </a:solidFill>
                <a:latin typeface="Alexandria" pitchFamily="2" charset="-78"/>
                <a:cs typeface="Alexandria" pitchFamily="2" charset="-78"/>
              </a:rPr>
              <a:t>:</a:t>
            </a:r>
            <a:endParaRPr lang="tr-TR" sz="1600"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1600" dirty="0">
                <a:solidFill>
                  <a:srgbClr val="002060"/>
                </a:solidFill>
                <a:latin typeface="Alexandria" pitchFamily="2" charset="-78"/>
                <a:cs typeface="Alexandria" pitchFamily="2" charset="-78"/>
              </a:rPr>
              <a:t>This is as far as the a priori determination of the sample goes; within each cell, sampling can be done inductively.</a:t>
            </a:r>
          </a:p>
          <a:p>
            <a:pPr marL="457200" indent="-457200" algn="just">
              <a:lnSpc>
                <a:spcPct val="150000"/>
              </a:lnSpc>
              <a:buFont typeface="Arial" panose="020B0604020202020204" pitchFamily="34" charset="0"/>
              <a:buChar char="•"/>
            </a:pPr>
            <a:r>
              <a:rPr lang="en-US" sz="1600" dirty="0">
                <a:solidFill>
                  <a:srgbClr val="002060"/>
                </a:solidFill>
                <a:latin typeface="Alexandria" pitchFamily="2" charset="-78"/>
                <a:cs typeface="Alexandria" pitchFamily="2" charset="-78"/>
              </a:rPr>
              <a:t>The researcher can now engage in snowball sampling to populate each cell.</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Let us return to our example </a:t>
            </a:r>
            <a:r>
              <a:rPr lang="en-US" sz="1600" dirty="0">
                <a:solidFill>
                  <a:srgbClr val="002060"/>
                </a:solidFill>
                <a:latin typeface="Alexandria" pitchFamily="2" charset="-78"/>
                <a:cs typeface="Alexandria" pitchFamily="2" charset="-78"/>
              </a:rPr>
              <a:t>of the professional association; we have investigated the literature on the issue and have discovered that the significant criteria that appear to influence a professional’s attitude towards their association are gender, type of membership and location.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marL="457200" indent="-457200" algn="ctr" rtl="1">
              <a:lnSpc>
                <a:spcPct val="150000"/>
              </a:lnSpc>
              <a:buFont typeface="+mj-lt"/>
              <a:buAutoNum type="arabicPeriod"/>
            </a:pPr>
            <a:r>
              <a:rPr lang="ar-SA" b="1" dirty="0">
                <a:solidFill>
                  <a:schemeClr val="accent6">
                    <a:lumMod val="50000"/>
                  </a:schemeClr>
                </a:solidFill>
                <a:latin typeface="Alexandria" pitchFamily="2" charset="-78"/>
                <a:cs typeface="Alexandria" pitchFamily="2" charset="-78"/>
              </a:rPr>
              <a:t>أخذ عينة معايير مسبقة:</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هذا هو الحد الذي يحدد العينة مسبقا؛ داخل كل خلية، يمكن إجراء أخذ العينات بشكل استحثائي.</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يمكن للباحث الآن القيام بأخذ عينات كرات الثلج لملء كل خلية.</a:t>
            </a:r>
          </a:p>
          <a:p>
            <a:pPr marL="342900" indent="-342900" algn="just"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دعونا نعود إلى مثالنا للجمعية المهنية</a:t>
            </a:r>
            <a:r>
              <a:rPr lang="ar-SA" dirty="0">
                <a:solidFill>
                  <a:srgbClr val="002060"/>
                </a:solidFill>
                <a:latin typeface="Alexandria" pitchFamily="2" charset="-78"/>
                <a:cs typeface="Alexandria" pitchFamily="2" charset="-78"/>
              </a:rPr>
              <a:t>؛ لقد بحثنا في الأدبيات حول هذه القضية ووجدنا أن المعايير المهمة التي يبدو أنها تؤثر على موقف المحترف تجاه جمعيته هي الجنس، نوع العضوية، والموقع.</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2822579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20068"/>
            <a:ext cx="11145049" cy="2584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392879"/>
            <a:ext cx="10932107" cy="2402581"/>
          </a:xfrm>
          <a:prstGeom prst="rect">
            <a:avLst/>
          </a:prstGeom>
        </p:spPr>
        <p:txBody>
          <a:bodyPr wrap="square">
            <a:spAutoFit/>
          </a:bodyPr>
          <a:lstStyle/>
          <a:p>
            <a:pPr marL="457200" indent="-457200" algn="ctr">
              <a:lnSpc>
                <a:spcPct val="150000"/>
              </a:lnSpc>
              <a:buFont typeface="+mj-lt"/>
              <a:buAutoNum type="arabicPeriod"/>
            </a:pPr>
            <a:r>
              <a:rPr lang="tr-TR" sz="1700" b="1" dirty="0">
                <a:solidFill>
                  <a:schemeClr val="accent6">
                    <a:lumMod val="50000"/>
                  </a:schemeClr>
                </a:solidFill>
                <a:latin typeface="Alexandria" pitchFamily="2" charset="-78"/>
                <a:cs typeface="Alexandria" pitchFamily="2" charset="-78"/>
              </a:rPr>
              <a:t>A priori criteria sampling</a:t>
            </a:r>
            <a:r>
              <a:rPr lang="en-US" sz="1700" b="1" dirty="0">
                <a:solidFill>
                  <a:schemeClr val="accent6">
                    <a:lumMod val="50000"/>
                  </a:schemeClr>
                </a:solidFill>
                <a:latin typeface="Alexandria" pitchFamily="2" charset="-78"/>
                <a:cs typeface="Alexandria" pitchFamily="2" charset="-78"/>
              </a:rPr>
              <a:t>:</a:t>
            </a:r>
            <a:endParaRPr lang="tr-TR" sz="1700"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1700" dirty="0">
                <a:solidFill>
                  <a:srgbClr val="002060"/>
                </a:solidFill>
                <a:latin typeface="Alexandria" pitchFamily="2" charset="-78"/>
                <a:cs typeface="Alexandria" pitchFamily="2" charset="-78"/>
              </a:rPr>
              <a:t>Using this information, we construct a sample grid for our investigation (see Table 5.2).</a:t>
            </a:r>
          </a:p>
          <a:p>
            <a:pPr marL="457200" indent="-457200" algn="just">
              <a:lnSpc>
                <a:spcPct val="150000"/>
              </a:lnSpc>
              <a:buFont typeface="Arial" panose="020B0604020202020204" pitchFamily="34" charset="0"/>
              <a:buChar char="•"/>
            </a:pPr>
            <a:r>
              <a:rPr lang="en-US" sz="1700" dirty="0">
                <a:solidFill>
                  <a:srgbClr val="002060"/>
                </a:solidFill>
                <a:latin typeface="Alexandria" pitchFamily="2" charset="-78"/>
                <a:cs typeface="Alexandria" pitchFamily="2" charset="-78"/>
              </a:rPr>
              <a:t>We know we have to identify members who fit these cells and attempt to fill each cell as evenly as possible to build our sample. </a:t>
            </a:r>
          </a:p>
          <a:p>
            <a:pPr marL="457200" indent="-457200" algn="just">
              <a:lnSpc>
                <a:spcPct val="150000"/>
              </a:lnSpc>
              <a:buFont typeface="Arial" panose="020B0604020202020204" pitchFamily="34" charset="0"/>
              <a:buChar char="•"/>
            </a:pPr>
            <a:r>
              <a:rPr lang="en-US" sz="1700" dirty="0">
                <a:solidFill>
                  <a:srgbClr val="002060"/>
                </a:solidFill>
                <a:latin typeface="Alexandria" pitchFamily="2" charset="-78"/>
                <a:cs typeface="Alexandria" pitchFamily="2" charset="-78"/>
              </a:rPr>
              <a:t>Once the overall structure has been determined, we can identify individuals in an inductive manner more appropriate to qualitative research until the cells are evenly populated.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marL="457200" indent="-457200" algn="ctr" rtl="1">
              <a:lnSpc>
                <a:spcPct val="150000"/>
              </a:lnSpc>
              <a:buFont typeface="+mj-lt"/>
              <a:buAutoNum type="arabicPeriod"/>
            </a:pPr>
            <a:r>
              <a:rPr lang="ar-SA" b="1" dirty="0">
                <a:solidFill>
                  <a:schemeClr val="accent6">
                    <a:lumMod val="50000"/>
                  </a:schemeClr>
                </a:solidFill>
                <a:latin typeface="Alexandria" pitchFamily="2" charset="-78"/>
                <a:cs typeface="Alexandria" pitchFamily="2" charset="-78"/>
              </a:rPr>
              <a:t>أخذ عينة معايير مسبقة:</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باستخدام هذه المعلومات، نقوم بإنشاء شبكة عينة لتحقيقنا (انظر الجدول 5.2).</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نعلم أنه يجب علينا تحديد الأعضاء الذين يناسبون هذه الخلايا ومحاولة ملء كل خلية بأكبر قدر ممكن من التساو لبناء عينتنا. </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بمجرد تحديد البنية الكلية، يمكننا تحديد الأفراد بطريقة استقرائية أكثر ملاءمة للبحث النوعي حتى يتم تعتيم الخلايا بشكل متساو.</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2944272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 name="Picture 3">
            <a:extLst>
              <a:ext uri="{FF2B5EF4-FFF2-40B4-BE49-F238E27FC236}">
                <a16:creationId xmlns:a16="http://schemas.microsoft.com/office/drawing/2014/main" id="{78EE75AF-4AF8-73E0-35C9-708C1A45A86F}"/>
              </a:ext>
            </a:extLst>
          </p:cNvPr>
          <p:cNvPicPr>
            <a:picLocks noChangeAspect="1"/>
          </p:cNvPicPr>
          <p:nvPr/>
        </p:nvPicPr>
        <p:blipFill>
          <a:blip r:embed="rId4"/>
          <a:stretch>
            <a:fillRect/>
          </a:stretch>
        </p:blipFill>
        <p:spPr>
          <a:xfrm>
            <a:off x="299884" y="2055658"/>
            <a:ext cx="11592232" cy="3812331"/>
          </a:xfrm>
          <a:prstGeom prst="rect">
            <a:avLst/>
          </a:prstGeom>
        </p:spPr>
      </p:pic>
    </p:spTree>
    <p:extLst>
      <p:ext uri="{BB962C8B-B14F-4D97-AF65-F5344CB8AC3E}">
        <p14:creationId xmlns:p14="http://schemas.microsoft.com/office/powerpoint/2010/main" val="19513297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6">
                  <a:lumMod val="50000"/>
                </a:schemeClr>
              </a:solidFill>
            </a:endParaRPr>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en-US" sz="2000" b="1" dirty="0">
                <a:solidFill>
                  <a:schemeClr val="accent6">
                    <a:lumMod val="50000"/>
                  </a:schemeClr>
                </a:solidFill>
                <a:latin typeface="Alexandria" pitchFamily="2" charset="-78"/>
                <a:cs typeface="Alexandria" pitchFamily="2" charset="-78"/>
              </a:rPr>
              <a:t>2.</a:t>
            </a:r>
            <a:r>
              <a:rPr lang="tr-TR" sz="2000" b="1" dirty="0">
                <a:solidFill>
                  <a:schemeClr val="accent6">
                    <a:lumMod val="50000"/>
                  </a:schemeClr>
                </a:solidFill>
                <a:latin typeface="Alexandria" pitchFamily="2" charset="-78"/>
                <a:cs typeface="Alexandria" pitchFamily="2" charset="-78"/>
              </a:rPr>
              <a:t> </a:t>
            </a:r>
            <a:r>
              <a:rPr lang="en-US" sz="2000" b="1" dirty="0">
                <a:solidFill>
                  <a:schemeClr val="accent6">
                    <a:lumMod val="50000"/>
                  </a:schemeClr>
                </a:solidFill>
                <a:latin typeface="Alexandria" pitchFamily="2" charset="-78"/>
                <a:cs typeface="Alexandria" pitchFamily="2" charset="-78"/>
              </a:rPr>
              <a:t>Snowball sampling:                                             </a:t>
            </a:r>
            <a:r>
              <a:rPr lang="ar-SA" sz="2000" b="1" dirty="0">
                <a:solidFill>
                  <a:schemeClr val="accent6">
                    <a:lumMod val="50000"/>
                  </a:schemeClr>
                </a:solidFill>
                <a:latin typeface="Alexandria" pitchFamily="2" charset="-78"/>
                <a:cs typeface="Alexandria" pitchFamily="2" charset="-78"/>
              </a:rPr>
              <a:t>2. أخذ عينات كرات الثلج:</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Purposive sampling: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أخذ العينات الهادفة:</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pic>
        <p:nvPicPr>
          <p:cNvPr id="9218" name="Picture 2" descr="Snowball Sampling Method: Techniques &amp; Examples">
            <a:extLst>
              <a:ext uri="{FF2B5EF4-FFF2-40B4-BE49-F238E27FC236}">
                <a16:creationId xmlns:a16="http://schemas.microsoft.com/office/drawing/2014/main" id="{76543D8A-C750-96C7-CB0B-B24805925E7A}"/>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331" t="19086" r="4060" b="4366"/>
          <a:stretch/>
        </p:blipFill>
        <p:spPr bwMode="auto">
          <a:xfrm>
            <a:off x="2287145" y="2797365"/>
            <a:ext cx="7476288" cy="3947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247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20068"/>
            <a:ext cx="11145049" cy="2584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392879"/>
            <a:ext cx="10932107" cy="2635978"/>
          </a:xfrm>
          <a:prstGeom prst="rect">
            <a:avLst/>
          </a:prstGeom>
        </p:spPr>
        <p:txBody>
          <a:bodyPr wrap="square">
            <a:spAutoFit/>
          </a:bodyPr>
          <a:lstStyle/>
          <a:p>
            <a:pPr marL="457200" indent="-457200" algn="ctr">
              <a:lnSpc>
                <a:spcPct val="150000"/>
              </a:lnSpc>
              <a:buFont typeface="+mj-lt"/>
              <a:buAutoNum type="arabicPeriod" startAt="2"/>
            </a:pPr>
            <a:r>
              <a:rPr lang="tr-TR" sz="1600" b="1" dirty="0">
                <a:solidFill>
                  <a:schemeClr val="accent6">
                    <a:lumMod val="50000"/>
                  </a:schemeClr>
                </a:solidFill>
                <a:latin typeface="Alexandria" pitchFamily="2" charset="-78"/>
                <a:cs typeface="Alexandria" pitchFamily="2" charset="-78"/>
              </a:rPr>
              <a:t>Snowball sampling</a:t>
            </a:r>
            <a:r>
              <a:rPr lang="en-US" sz="1600" b="1" dirty="0">
                <a:solidFill>
                  <a:schemeClr val="accent6">
                    <a:lumMod val="50000"/>
                  </a:schemeClr>
                </a:solidFill>
                <a:latin typeface="Alexandria" pitchFamily="2" charset="-78"/>
                <a:cs typeface="Alexandria" pitchFamily="2" charset="-78"/>
              </a:rPr>
              <a:t>:</a:t>
            </a:r>
            <a:endParaRPr lang="tr-TR" sz="1600"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1600" dirty="0">
                <a:solidFill>
                  <a:schemeClr val="accent6">
                    <a:lumMod val="50000"/>
                  </a:schemeClr>
                </a:solidFill>
                <a:latin typeface="Alexandria" pitchFamily="2" charset="-78"/>
                <a:cs typeface="Alexandria" pitchFamily="2" charset="-78"/>
              </a:rPr>
              <a:t>Snowball sampling </a:t>
            </a:r>
            <a:r>
              <a:rPr lang="en-US" sz="1600" dirty="0">
                <a:solidFill>
                  <a:srgbClr val="002060"/>
                </a:solidFill>
                <a:latin typeface="Alexandria" pitchFamily="2" charset="-78"/>
                <a:cs typeface="Alexandria" pitchFamily="2" charset="-78"/>
              </a:rPr>
              <a:t>is the technique that is most commonly used to identify a theoretical sample, and it can be accomplished in two ways.</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The first </a:t>
            </a:r>
            <a:r>
              <a:rPr lang="en-US" sz="1600" dirty="0">
                <a:solidFill>
                  <a:srgbClr val="002060"/>
                </a:solidFill>
                <a:latin typeface="Alexandria" pitchFamily="2" charset="-78"/>
                <a:cs typeface="Alexandria" pitchFamily="2" charset="-78"/>
              </a:rPr>
              <a:t>and original method of this type of sampling is to make initial contact with key informants who, in turn, point to information-rich cases. </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The second </a:t>
            </a:r>
            <a:r>
              <a:rPr lang="en-US" sz="1600" dirty="0">
                <a:solidFill>
                  <a:srgbClr val="002060"/>
                </a:solidFill>
                <a:latin typeface="Alexandria" pitchFamily="2" charset="-78"/>
                <a:cs typeface="Alexandria" pitchFamily="2" charset="-78"/>
              </a:rPr>
              <a:t>is to begin with an initial participant who, through the process of interview and observation, will point out characteristics and issues that need further inquiry.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marL="457200" indent="-457200" algn="ctr" rtl="1">
              <a:lnSpc>
                <a:spcPct val="150000"/>
              </a:lnSpc>
              <a:buFont typeface="+mj-lt"/>
              <a:buAutoNum type="arabicPeriod" startAt="2"/>
            </a:pPr>
            <a:r>
              <a:rPr lang="ar-SA" b="1" dirty="0">
                <a:solidFill>
                  <a:schemeClr val="accent6">
                    <a:lumMod val="50000"/>
                  </a:schemeClr>
                </a:solidFill>
                <a:latin typeface="Alexandria" pitchFamily="2" charset="-78"/>
                <a:cs typeface="Alexandria" pitchFamily="2" charset="-78"/>
              </a:rPr>
              <a:t>أخذ عينات كرات الثلج:</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أخذ عينات كرات الثلج </a:t>
            </a:r>
            <a:r>
              <a:rPr lang="ar-SA" dirty="0">
                <a:solidFill>
                  <a:srgbClr val="002060"/>
                </a:solidFill>
                <a:latin typeface="Alexandria" pitchFamily="2" charset="-78"/>
                <a:cs typeface="Alexandria" pitchFamily="2" charset="-78"/>
              </a:rPr>
              <a:t>هو التقنية الأكثر شيوعا لتحديد العينة النظرية، ويمكن تحقيقها بطريقتين.</a:t>
            </a:r>
          </a:p>
          <a:p>
            <a:pPr marL="342900" indent="-342900" algn="just"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الطريقة الأولى </a:t>
            </a:r>
            <a:r>
              <a:rPr lang="ar-SA" dirty="0">
                <a:solidFill>
                  <a:srgbClr val="002060"/>
                </a:solidFill>
                <a:latin typeface="Alexandria" pitchFamily="2" charset="-78"/>
                <a:cs typeface="Alexandria" pitchFamily="2" charset="-78"/>
              </a:rPr>
              <a:t>والأصلية لهذا النوع من العينات هي إجراء اتصال أولي مع المخبرين الرئيسيين الذين يشيرون بدورهم إلى حالات غنية بالمعلومات. </a:t>
            </a:r>
          </a:p>
          <a:p>
            <a:pPr marL="342900" indent="-342900" algn="just"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الثانية</a:t>
            </a:r>
            <a:r>
              <a:rPr lang="ar-SA" dirty="0">
                <a:solidFill>
                  <a:srgbClr val="002060"/>
                </a:solidFill>
                <a:latin typeface="Alexandria" pitchFamily="2" charset="-78"/>
                <a:cs typeface="Alexandria" pitchFamily="2" charset="-78"/>
              </a:rPr>
              <a:t> هو البدء بمشارك أولي يشير من خلال عملية المقابلة والملاحظة إلى الخصائص والقضايا التي تحتاج إلى مزيد من البحث.</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986478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Sampling</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العــينـــــــــات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20068"/>
            <a:ext cx="11145049" cy="2584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392879"/>
            <a:ext cx="10932107" cy="2266646"/>
          </a:xfrm>
          <a:prstGeom prst="rect">
            <a:avLst/>
          </a:prstGeom>
        </p:spPr>
        <p:txBody>
          <a:bodyPr wrap="square">
            <a:spAutoFit/>
          </a:bodyPr>
          <a:lstStyle/>
          <a:p>
            <a:pPr marL="457200" indent="-457200" algn="ctr">
              <a:lnSpc>
                <a:spcPct val="150000"/>
              </a:lnSpc>
              <a:buFont typeface="+mj-lt"/>
              <a:buAutoNum type="arabicPeriod" startAt="2"/>
            </a:pPr>
            <a:r>
              <a:rPr lang="tr-TR" sz="1600" b="1" dirty="0">
                <a:solidFill>
                  <a:schemeClr val="accent6">
                    <a:lumMod val="50000"/>
                  </a:schemeClr>
                </a:solidFill>
                <a:latin typeface="Alexandria" pitchFamily="2" charset="-78"/>
                <a:cs typeface="Alexandria" pitchFamily="2" charset="-78"/>
              </a:rPr>
              <a:t>Snowball sampling</a:t>
            </a:r>
            <a:r>
              <a:rPr lang="en-US" sz="1600" b="1" dirty="0">
                <a:solidFill>
                  <a:schemeClr val="accent6">
                    <a:lumMod val="50000"/>
                  </a:schemeClr>
                </a:solidFill>
                <a:latin typeface="Alexandria" pitchFamily="2" charset="-78"/>
                <a:cs typeface="Alexandria" pitchFamily="2" charset="-78"/>
              </a:rPr>
              <a:t>:</a:t>
            </a:r>
            <a:endParaRPr lang="tr-TR" sz="1600" b="1" dirty="0">
              <a:solidFill>
                <a:schemeClr val="accent6">
                  <a:lumMod val="50000"/>
                </a:schemeClr>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1600" dirty="0">
                <a:solidFill>
                  <a:schemeClr val="accent6">
                    <a:lumMod val="50000"/>
                  </a:schemeClr>
                </a:solidFill>
                <a:latin typeface="Alexandria" pitchFamily="2" charset="-78"/>
                <a:cs typeface="Alexandria" pitchFamily="2" charset="-78"/>
              </a:rPr>
              <a:t>Theoretical sampling </a:t>
            </a:r>
            <a:r>
              <a:rPr lang="en-US" sz="1600" dirty="0">
                <a:solidFill>
                  <a:srgbClr val="002060"/>
                </a:solidFill>
                <a:latin typeface="Alexandria" pitchFamily="2" charset="-78"/>
                <a:cs typeface="Alexandria" pitchFamily="2" charset="-78"/>
              </a:rPr>
              <a:t>follows a very similar process to snowball sampling; the difference is in the purpose of sample selection. </a:t>
            </a:r>
          </a:p>
          <a:p>
            <a:pPr marL="457200" indent="-457200" algn="just">
              <a:lnSpc>
                <a:spcPct val="150000"/>
              </a:lnSpc>
              <a:buFont typeface="Arial" panose="020B0604020202020204" pitchFamily="34" charset="0"/>
              <a:buChar char="•"/>
            </a:pPr>
            <a:r>
              <a:rPr lang="en-US" sz="1600" dirty="0">
                <a:solidFill>
                  <a:srgbClr val="002060"/>
                </a:solidFill>
                <a:latin typeface="Alexandria" pitchFamily="2" charset="-78"/>
                <a:cs typeface="Alexandria" pitchFamily="2" charset="-78"/>
              </a:rPr>
              <a:t>With theoretical sampling, emerging theory drives the selection of subsequent participants. </a:t>
            </a:r>
          </a:p>
          <a:p>
            <a:pPr marL="457200" indent="-457200" algn="just">
              <a:lnSpc>
                <a:spcPct val="150000"/>
              </a:lnSpc>
              <a:buFont typeface="Arial" panose="020B0604020202020204" pitchFamily="34" charset="0"/>
              <a:buChar char="•"/>
            </a:pPr>
            <a:r>
              <a:rPr lang="en-US" sz="1600" dirty="0">
                <a:solidFill>
                  <a:srgbClr val="002060"/>
                </a:solidFill>
                <a:latin typeface="Alexandria" pitchFamily="2" charset="-78"/>
                <a:cs typeface="Alexandria" pitchFamily="2" charset="-78"/>
              </a:rPr>
              <a:t>This technique is particular to grounded theory, where the purpose of the research is to generate theory, not to produce generalizations about a wider population outside the study sample.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marL="457200" indent="-457200" algn="ctr" rtl="1">
              <a:lnSpc>
                <a:spcPct val="150000"/>
              </a:lnSpc>
              <a:buFont typeface="+mj-lt"/>
              <a:buAutoNum type="arabicPeriod" startAt="2"/>
            </a:pPr>
            <a:r>
              <a:rPr lang="ar-SA" b="1" dirty="0">
                <a:solidFill>
                  <a:schemeClr val="accent6">
                    <a:lumMod val="50000"/>
                  </a:schemeClr>
                </a:solidFill>
                <a:latin typeface="Alexandria" pitchFamily="2" charset="-78"/>
                <a:cs typeface="Alexandria" pitchFamily="2" charset="-78"/>
              </a:rPr>
              <a:t>أخذ عينات كرات الثلج:</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تتبع العينة النظرية </a:t>
            </a:r>
            <a:r>
              <a:rPr lang="ar-SA" dirty="0">
                <a:solidFill>
                  <a:srgbClr val="002060"/>
                </a:solidFill>
                <a:latin typeface="Alexandria" pitchFamily="2" charset="-78"/>
                <a:cs typeface="Alexandria" pitchFamily="2" charset="-78"/>
              </a:rPr>
              <a:t>عملية مشابهة جدا لأخذ عينات كرات الثلج؛ الفرق يكمن في هدف اختيار العينة. </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مع أخذ العينات النظرية، تدفع النظرية الناشئة اختيار المشاركين اللاحقين. </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هذه التقنية خاصة بالنظرية الواقعية، حيث يكون هدف البحث هو توليد النظرية، وليس إنتاج تعميمات عن مجموعة أوسع خارج عينة الدراسة.</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83089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6F75B-386F-F6D0-261D-2FC7AB6965F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D6006B7-1566-7A23-D5A1-F88989F7F8CC}"/>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595E2D4D-B0D9-9292-265B-5E2E9FFF01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F42F40A2-B3A4-63BA-B311-8C9223CEA481}"/>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9527B082-662D-F42E-04DD-FED2AE0054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05584B13-21CC-7FBD-3C7B-D8034B044B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0FCD72C7-F94E-083B-0E08-E1FF8426A0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04996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FC6D3D1E-C02E-4802-A569-A5797D89AFE4}"/>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14981</TotalTime>
  <Words>5045</Words>
  <Application>Microsoft Office PowerPoint</Application>
  <PresentationFormat>Widescreen</PresentationFormat>
  <Paragraphs>417</Paragraphs>
  <Slides>46</Slides>
  <Notes>43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Alexandria Light</vt:lpstr>
      <vt:lpstr>Alexandria</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1118</cp:revision>
  <dcterms:created xsi:type="dcterms:W3CDTF">2023-04-29T09:08:00Z</dcterms:created>
  <dcterms:modified xsi:type="dcterms:W3CDTF">2026-06-27T07:17:02Z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