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276" r:id="rId8"/>
    <p:sldId id="25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6" r:id="rId23"/>
    <p:sldId id="494" r:id="rId24"/>
    <p:sldId id="495" r:id="rId25"/>
    <p:sldId id="497" r:id="rId26"/>
    <p:sldId id="498" r:id="rId27"/>
    <p:sldId id="499" r:id="rId28"/>
    <p:sldId id="500" r:id="rId29"/>
    <p:sldId id="502" r:id="rId30"/>
    <p:sldId id="501" r:id="rId31"/>
    <p:sldId id="503" r:id="rId32"/>
    <p:sldId id="504" r:id="rId33"/>
    <p:sldId id="505" r:id="rId34"/>
    <p:sldId id="506" r:id="rId35"/>
    <p:sldId id="507" r:id="rId36"/>
    <p:sldId id="508" r:id="rId37"/>
    <p:sldId id="509" r:id="rId38"/>
    <p:sldId id="510" r:id="rId39"/>
    <p:sldId id="511" r:id="rId40"/>
    <p:sldId id="512" r:id="rId41"/>
    <p:sldId id="513" r:id="rId42"/>
    <p:sldId id="51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256"/>
            <p14:sldId id="481"/>
            <p14:sldId id="482"/>
            <p14:sldId id="483"/>
            <p14:sldId id="484"/>
            <p14:sldId id="485"/>
            <p14:sldId id="486"/>
            <p14:sldId id="487"/>
            <p14:sldId id="488"/>
            <p14:sldId id="489"/>
            <p14:sldId id="490"/>
            <p14:sldId id="491"/>
            <p14:sldId id="492"/>
            <p14:sldId id="493"/>
            <p14:sldId id="496"/>
            <p14:sldId id="494"/>
            <p14:sldId id="495"/>
            <p14:sldId id="497"/>
            <p14:sldId id="498"/>
            <p14:sldId id="499"/>
            <p14:sldId id="500"/>
            <p14:sldId id="502"/>
            <p14:sldId id="501"/>
            <p14:sldId id="503"/>
            <p14:sldId id="504"/>
            <p14:sldId id="505"/>
            <p14:sldId id="506"/>
            <p14:sldId id="507"/>
            <p14:sldId id="508"/>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3121" y="5815376"/>
            <a:ext cx="273042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a:t>
            </a:r>
            <a:r>
              <a:rPr lang="en-GB" sz="2800" b="1" dirty="0">
                <a:solidFill>
                  <a:schemeClr val="bg1"/>
                </a:solidFill>
                <a:latin typeface="Alexandria" charset="0"/>
                <a:cs typeface="Alexandria" charset="0"/>
              </a:rPr>
              <a:t> 1</a:t>
            </a:r>
            <a:r>
              <a:rPr lang="en-US" sz="2800" b="1" dirty="0">
                <a:solidFill>
                  <a:schemeClr val="bg1"/>
                </a:solidFill>
                <a:latin typeface="Alexandria" charset="0"/>
                <a:cs typeface="Alexandria" charset="0"/>
              </a:rPr>
              <a:t> </a:t>
            </a:r>
          </a:p>
        </p:txBody>
      </p:sp>
      <p:sp>
        <p:nvSpPr>
          <p:cNvPr id="14" name="Oval 13"/>
          <p:cNvSpPr/>
          <p:nvPr/>
        </p:nvSpPr>
        <p:spPr>
          <a:xfrm>
            <a:off x="6174557" y="-320675"/>
            <a:ext cx="7343480" cy="701370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F39B9D2-A26C-7BF5-80ED-31BCE7904109}"/>
              </a:ext>
            </a:extLst>
          </p:cNvPr>
          <p:cNvSpPr txBox="1"/>
          <p:nvPr/>
        </p:nvSpPr>
        <p:spPr>
          <a:xfrm>
            <a:off x="694375" y="2085482"/>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Interaction Design (DGM 729)</a:t>
            </a:r>
          </a:p>
        </p:txBody>
      </p:sp>
      <p:sp>
        <p:nvSpPr>
          <p:cNvPr id="3" name="TextBox 2">
            <a:extLst>
              <a:ext uri="{FF2B5EF4-FFF2-40B4-BE49-F238E27FC236}">
                <a16:creationId xmlns:a16="http://schemas.microsoft.com/office/drawing/2014/main" id="{A3F38FF4-4DEB-EA2E-9439-FAF5E18C95D5}"/>
              </a:ext>
            </a:extLst>
          </p:cNvPr>
          <p:cNvSpPr txBox="1"/>
          <p:nvPr/>
        </p:nvSpPr>
        <p:spPr>
          <a:xfrm>
            <a:off x="1368868" y="4104317"/>
            <a:ext cx="3900810" cy="1015663"/>
          </a:xfrm>
          <a:prstGeom prst="rect">
            <a:avLst/>
          </a:prstGeom>
          <a:noFill/>
        </p:spPr>
        <p:txBody>
          <a:bodyPr wrap="square" rtlCol="0">
            <a:spAutoFit/>
          </a:bodyPr>
          <a:lstStyle>
            <a:defPPr>
              <a:defRPr lang="en-US"/>
            </a:defPPr>
            <a:lvl1pPr>
              <a:defRPr sz="2800">
                <a:latin typeface="Alexandria" charset="0"/>
                <a:cs typeface="Alexandria" charset="0"/>
              </a:defRPr>
            </a:lvl1pPr>
          </a:lstStyle>
          <a:p>
            <a:pPr algn="ctr"/>
            <a:r>
              <a:rPr lang="en-US" sz="2000" b="1" dirty="0"/>
              <a:t>Prepared by </a:t>
            </a:r>
          </a:p>
          <a:p>
            <a:pPr algn="ctr"/>
            <a:endParaRPr lang="en-US" sz="2000" b="1" dirty="0">
              <a:solidFill>
                <a:srgbClr val="00B0F0"/>
              </a:solidFill>
            </a:endParaRPr>
          </a:p>
          <a:p>
            <a:pPr algn="ctr"/>
            <a:r>
              <a:rPr lang="en-US" sz="2000" b="1" dirty="0">
                <a:solidFill>
                  <a:srgbClr val="00B0F0"/>
                </a:solidFill>
              </a:rPr>
              <a:t>Dr. Mohamed</a:t>
            </a:r>
            <a:r>
              <a:rPr lang="ar-EG" sz="2000" b="1" dirty="0">
                <a:solidFill>
                  <a:srgbClr val="00B0F0"/>
                </a:solidFill>
              </a:rPr>
              <a:t> </a:t>
            </a:r>
            <a:r>
              <a:rPr lang="en-GB" sz="2000" b="1" dirty="0">
                <a:solidFill>
                  <a:srgbClr val="00B0F0"/>
                </a:solidFill>
              </a:rPr>
              <a:t> </a:t>
            </a:r>
            <a:r>
              <a:rPr lang="en-GB" sz="2000" b="1" dirty="0" err="1">
                <a:solidFill>
                  <a:srgbClr val="00B0F0"/>
                </a:solidFill>
              </a:rPr>
              <a:t>Oweis</a:t>
            </a:r>
            <a:endParaRPr lang="en-US" sz="2000"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60" y="152400"/>
            <a:ext cx="12663752" cy="7053944"/>
          </a:xfrm>
          <a:prstGeom prst="rect">
            <a:avLst/>
          </a:prstGeom>
        </p:spPr>
      </p:pic>
      <p:sp>
        <p:nvSpPr>
          <p:cNvPr id="2" name="Rectangle: Single Corner Rounded 1"/>
          <p:cNvSpPr/>
          <p:nvPr/>
        </p:nvSpPr>
        <p:spPr>
          <a:xfrm flipV="1">
            <a:off x="128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53288" y="2374991"/>
            <a:ext cx="4909794" cy="769441"/>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Course Description </a:t>
            </a:r>
          </a:p>
        </p:txBody>
      </p:sp>
      <p:sp>
        <p:nvSpPr>
          <p:cNvPr id="10" name="Rectangle: Rounded Corners 9"/>
          <p:cNvSpPr/>
          <p:nvPr/>
        </p:nvSpPr>
        <p:spPr>
          <a:xfrm>
            <a:off x="7771000" y="4268058"/>
            <a:ext cx="290066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  </a:t>
            </a:r>
          </a:p>
        </p:txBody>
      </p:sp>
      <p:sp>
        <p:nvSpPr>
          <p:cNvPr id="12" name="TextBox 11"/>
          <p:cNvSpPr txBox="1"/>
          <p:nvPr/>
        </p:nvSpPr>
        <p:spPr>
          <a:xfrm>
            <a:off x="459185" y="618363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a:t>
            </a:r>
            <a:r>
              <a:rPr lang="ar-EG" sz="2800" b="1" dirty="0">
                <a:solidFill>
                  <a:srgbClr val="00B0F0"/>
                </a:solidFill>
                <a:latin typeface="Alexandria" charset="0"/>
                <a:cs typeface="Alexandria" charset="0"/>
              </a:rPr>
              <a:t> </a:t>
            </a:r>
            <a:r>
              <a:rPr lang="en-GB" sz="2800" b="1" dirty="0">
                <a:solidFill>
                  <a:srgbClr val="00B0F0"/>
                </a:solidFill>
                <a:latin typeface="Alexandria" charset="0"/>
                <a:cs typeface="Alexandria" charset="0"/>
              </a:rPr>
              <a:t> Oweis</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6757" y="1569115"/>
            <a:ext cx="2691929"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81059" y="2361448"/>
            <a:ext cx="6531273" cy="4315027"/>
          </a:xfrm>
          <a:prstGeom prst="rect">
            <a:avLst/>
          </a:prstGeom>
          <a:noFill/>
        </p:spPr>
        <p:txBody>
          <a:bodyPr wrap="square" rtlCol="0">
            <a:spAutoFit/>
          </a:bodyPr>
          <a:lstStyle/>
          <a:p>
            <a:pPr algn="just">
              <a:lnSpc>
                <a:spcPct val="200000"/>
              </a:lnSpc>
            </a:pPr>
            <a:r>
              <a:rPr lang="en-GB" sz="2000" b="1" dirty="0">
                <a:solidFill>
                  <a:srgbClr val="0070C0"/>
                </a:solidFill>
              </a:rPr>
              <a:t>This Lecture will include the following points:</a:t>
            </a:r>
          </a:p>
          <a:p>
            <a:pPr marL="457200" indent="-457200" algn="just">
              <a:lnSpc>
                <a:spcPct val="200000"/>
              </a:lnSpc>
              <a:buFont typeface="Arial" panose="020B0604020202020204" pitchFamily="34" charset="0"/>
              <a:buChar char="•"/>
            </a:pPr>
            <a:r>
              <a:rPr lang="en-US" sz="2000" b="1" dirty="0">
                <a:solidFill>
                  <a:srgbClr val="0070C0"/>
                </a:solidFill>
                <a:latin typeface="Tajawal Medium" panose="00000600000000000000" pitchFamily="2" charset="-78"/>
                <a:cs typeface="Tajawal Medium" panose="00000600000000000000" pitchFamily="2" charset="-78"/>
              </a:rPr>
              <a:t>Defining User experience</a:t>
            </a:r>
          </a:p>
          <a:p>
            <a:pPr marL="457200" indent="-457200" algn="just">
              <a:lnSpc>
                <a:spcPct val="200000"/>
              </a:lnSpc>
              <a:buFont typeface="Arial" panose="020B0604020202020204" pitchFamily="34" charset="0"/>
              <a:buChar char="•"/>
            </a:pPr>
            <a:r>
              <a:rPr lang="en-GB" sz="2000" b="1" dirty="0">
                <a:solidFill>
                  <a:srgbClr val="0070C0"/>
                </a:solidFill>
                <a:latin typeface="Tajawal Medium" panose="00000600000000000000" pitchFamily="2" charset="-78"/>
                <a:cs typeface="Tajawal Medium" panose="00000600000000000000" pitchFamily="2" charset="-78"/>
              </a:rPr>
              <a:t>Categories of the user's experience jobs</a:t>
            </a:r>
          </a:p>
          <a:p>
            <a:pPr marL="457200" indent="-457200" algn="just">
              <a:lnSpc>
                <a:spcPct val="200000"/>
              </a:lnSpc>
              <a:buFont typeface="Arial" panose="020B0604020202020204" pitchFamily="34" charset="0"/>
              <a:buChar char="•"/>
            </a:pPr>
            <a:r>
              <a:rPr lang="en-GB" sz="2000" b="1" dirty="0">
                <a:solidFill>
                  <a:srgbClr val="0070C0"/>
                </a:solidFill>
                <a:latin typeface="Tajawal Medium" panose="00000600000000000000" pitchFamily="2" charset="-78"/>
                <a:cs typeface="Tajawal Medium" panose="00000600000000000000" pitchFamily="2" charset="-78"/>
              </a:rPr>
              <a:t>Where UX Comes From?</a:t>
            </a:r>
          </a:p>
          <a:p>
            <a:pPr marL="457200" indent="-457200" algn="just">
              <a:lnSpc>
                <a:spcPct val="200000"/>
              </a:lnSpc>
              <a:buFont typeface="Arial" panose="020B0604020202020204" pitchFamily="34" charset="0"/>
              <a:buChar char="•"/>
            </a:pPr>
            <a:r>
              <a:rPr lang="en-GB" sz="2000" b="1" dirty="0">
                <a:solidFill>
                  <a:srgbClr val="0070C0"/>
                </a:solidFill>
                <a:latin typeface="Tajawal Medium" panose="00000600000000000000" pitchFamily="2" charset="-78"/>
                <a:cs typeface="Tajawal Medium" panose="00000600000000000000" pitchFamily="2" charset="-78"/>
              </a:rPr>
              <a:t>UX and UI: What’s the Difference?</a:t>
            </a:r>
          </a:p>
          <a:p>
            <a:pPr marL="457200" indent="-457200" algn="just">
              <a:lnSpc>
                <a:spcPct val="200000"/>
              </a:lnSpc>
              <a:buFont typeface="Arial" panose="020B0604020202020204" pitchFamily="34" charset="0"/>
              <a:buChar char="•"/>
            </a:pPr>
            <a:r>
              <a:rPr lang="en-GB" sz="2000" b="1" dirty="0">
                <a:solidFill>
                  <a:srgbClr val="0070C0"/>
                </a:solidFill>
                <a:latin typeface="Tajawal Medium" panose="00000600000000000000" pitchFamily="2" charset="-78"/>
                <a:cs typeface="Tajawal Medium" panose="00000600000000000000" pitchFamily="2" charset="-78"/>
              </a:rPr>
              <a:t>Where UX Professionals Come From?</a:t>
            </a:r>
          </a:p>
          <a:p>
            <a:pPr marL="457200" indent="-457200" algn="just">
              <a:lnSpc>
                <a:spcPct val="200000"/>
              </a:lnSpc>
              <a:buFont typeface="Arial" panose="020B0604020202020204" pitchFamily="34" charset="0"/>
              <a:buChar char="•"/>
            </a:pPr>
            <a:endParaRPr lang="en-GB" sz="2000" b="1" dirty="0">
              <a:solidFill>
                <a:srgbClr val="0070C0"/>
              </a:solidFill>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32" y="1560251"/>
            <a:ext cx="1091009" cy="338554"/>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Lecture</a:t>
            </a:r>
            <a:r>
              <a:rPr lang="ar-EG" sz="1600" b="1" dirty="0">
                <a:solidFill>
                  <a:schemeClr val="bg1"/>
                </a:solidFill>
                <a:latin typeface="Alexandria" charset="0"/>
                <a:cs typeface="Alexandria" charset="0"/>
              </a:rPr>
              <a:t> </a:t>
            </a:r>
            <a:r>
              <a:rPr lang="en-GB" sz="1600" b="1" dirty="0">
                <a:solidFill>
                  <a:schemeClr val="bg1"/>
                </a:solidFill>
                <a:latin typeface="Alexandria" charset="0"/>
                <a:cs typeface="Alexandria" charset="0"/>
              </a:rPr>
              <a:t> 1</a:t>
            </a:r>
            <a:r>
              <a:rPr lang="en-US" sz="1600" b="1" dirty="0">
                <a:solidFill>
                  <a:schemeClr val="bg1"/>
                </a:solidFill>
                <a:latin typeface="Alexandria" charset="0"/>
                <a:cs typeface="Alexandria" charset="0"/>
              </a:rPr>
              <a:t>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192235"/>
            <a:ext cx="1193616"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a:t>
            </a:r>
            <a:r>
              <a:rPr lang="ar-EG" b="1" dirty="0">
                <a:solidFill>
                  <a:schemeClr val="bg1"/>
                </a:solidFill>
                <a:latin typeface="Alexandria" charset="0"/>
                <a:cs typeface="Alexandria" charset="0"/>
              </a:rPr>
              <a:t> </a:t>
            </a:r>
            <a:r>
              <a:rPr lang="en-GB" b="1" dirty="0">
                <a:solidFill>
                  <a:schemeClr val="bg1"/>
                </a:solidFill>
                <a:latin typeface="Alexandria" charset="0"/>
                <a:cs typeface="Alexandria" charset="0"/>
              </a:rPr>
              <a:t> 1</a:t>
            </a:r>
            <a:r>
              <a:rPr lang="en-US" b="1" dirty="0">
                <a:solidFill>
                  <a:schemeClr val="bg1"/>
                </a:solidFill>
                <a:latin typeface="Alexandria" charset="0"/>
                <a:cs typeface="Alexandria" charset="0"/>
              </a:rPr>
              <a:t> </a:t>
            </a:r>
          </a:p>
        </p:txBody>
      </p:sp>
      <p:sp>
        <p:nvSpPr>
          <p:cNvPr id="48" name="TextBox 47"/>
          <p:cNvSpPr txBox="1"/>
          <p:nvPr/>
        </p:nvSpPr>
        <p:spPr>
          <a:xfrm>
            <a:off x="942308" y="2283308"/>
            <a:ext cx="10487692" cy="3699474"/>
          </a:xfrm>
          <a:prstGeom prst="rect">
            <a:avLst/>
          </a:prstGeom>
          <a:noFill/>
        </p:spPr>
        <p:txBody>
          <a:bodyPr wrap="square" rtlCol="0">
            <a:spAutoFit/>
          </a:bodyPr>
          <a:lstStyle/>
          <a:p>
            <a:pPr algn="just">
              <a:lnSpc>
                <a:spcPct val="200000"/>
              </a:lnSpc>
            </a:pPr>
            <a:r>
              <a:rPr lang="en-GB" sz="2000" dirty="0">
                <a:solidFill>
                  <a:srgbClr val="0070C0"/>
                </a:solidFill>
              </a:rPr>
              <a:t> User experience is a famously messy thing to describe. Many people have offered their own definitions, and yet no single one has prevailed as the clear </a:t>
            </a:r>
            <a:r>
              <a:rPr lang="en-GB" sz="2000" dirty="0" err="1">
                <a:solidFill>
                  <a:srgbClr val="0070C0"/>
                </a:solidFill>
              </a:rPr>
              <a:t>favorite</a:t>
            </a:r>
            <a:r>
              <a:rPr lang="en-GB" sz="2000" dirty="0">
                <a:solidFill>
                  <a:srgbClr val="0070C0"/>
                </a:solidFill>
              </a:rPr>
              <a:t>. UX, it turns out, is a controversial concept. </a:t>
            </a:r>
          </a:p>
          <a:p>
            <a:pPr algn="just">
              <a:lnSpc>
                <a:spcPct val="200000"/>
              </a:lnSpc>
            </a:pPr>
            <a:endParaRPr lang="en-GB" sz="2000" dirty="0">
              <a:solidFill>
                <a:srgbClr val="0070C0"/>
              </a:solidFill>
            </a:endParaRPr>
          </a:p>
          <a:p>
            <a:pPr algn="just">
              <a:lnSpc>
                <a:spcPct val="200000"/>
              </a:lnSpc>
            </a:pPr>
            <a:r>
              <a:rPr lang="en-GB" sz="2000" dirty="0">
                <a:solidFill>
                  <a:srgbClr val="0070C0"/>
                </a:solidFill>
              </a:rPr>
              <a:t>This is probably because “user experience” is a general term that describes not only  a professional practice but also a resulting outcome.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256866" cy="461665"/>
          </a:xfrm>
          <a:prstGeom prst="rect">
            <a:avLst/>
          </a:prstGeom>
          <a:noFill/>
        </p:spPr>
        <p:txBody>
          <a:bodyPr wrap="square" rtlCol="0">
            <a:spAutoFit/>
          </a:bodyPr>
          <a:lstStyle/>
          <a:p>
            <a:pPr algn="ctr"/>
            <a:r>
              <a:rPr lang="en-GB" sz="2400" b="1" dirty="0">
                <a:solidFill>
                  <a:srgbClr val="00AEEF"/>
                </a:solidFill>
              </a:rPr>
              <a:t>Defining User experience: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03150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14257" y="1488216"/>
            <a:ext cx="9079360" cy="3338735"/>
          </a:xfrm>
          <a:prstGeom prst="rect">
            <a:avLst/>
          </a:prstGeom>
          <a:noFill/>
        </p:spPr>
        <p:txBody>
          <a:bodyPr wrap="square" rtlCol="0">
            <a:spAutoFit/>
          </a:bodyPr>
          <a:lstStyle/>
          <a:p>
            <a:pPr algn="just">
              <a:lnSpc>
                <a:spcPct val="200000"/>
              </a:lnSpc>
            </a:pPr>
            <a:r>
              <a:rPr lang="en-GB" dirty="0">
                <a:solidFill>
                  <a:srgbClr val="0070C0"/>
                </a:solidFill>
              </a:rPr>
              <a:t>To be a user experience designer means to practice a set of methods and techniques for researching what users want and need, and to design products and services for them. Through good UX, you are trying to reduce the friction between the task someone wants to accomplish and the tool that they are using to complete that task.</a:t>
            </a:r>
          </a:p>
          <a:p>
            <a:pPr algn="just">
              <a:lnSpc>
                <a:spcPct val="200000"/>
              </a:lnSpc>
            </a:pPr>
            <a:r>
              <a:rPr lang="en-GB" dirty="0">
                <a:solidFill>
                  <a:srgbClr val="0070C0"/>
                </a:solidFill>
              </a:rPr>
              <a:t>The resulting user experience that someone has is determined by a multitude of factors so vast that no one person, team, or even technology can claim to be responsible for it.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128422" cy="461665"/>
          </a:xfrm>
          <a:prstGeom prst="rect">
            <a:avLst/>
          </a:prstGeom>
          <a:noFill/>
        </p:spPr>
        <p:txBody>
          <a:bodyPr wrap="square" rtlCol="0">
            <a:spAutoFit/>
          </a:bodyPr>
          <a:lstStyle/>
          <a:p>
            <a:pPr algn="ctr"/>
            <a:r>
              <a:rPr lang="en-GB" sz="2400" b="1" dirty="0">
                <a:solidFill>
                  <a:srgbClr val="00AEEF"/>
                </a:solidFill>
              </a:rPr>
              <a:t>Defining User experience: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14257" y="1488216"/>
            <a:ext cx="9079360" cy="3470437"/>
          </a:xfrm>
          <a:prstGeom prst="rect">
            <a:avLst/>
          </a:prstGeom>
          <a:noFill/>
        </p:spPr>
        <p:txBody>
          <a:bodyPr wrap="square" rtlCol="0">
            <a:spAutoFit/>
          </a:bodyPr>
          <a:lstStyle/>
          <a:p>
            <a:pPr algn="just">
              <a:lnSpc>
                <a:spcPct val="200000"/>
              </a:lnSpc>
            </a:pPr>
            <a:r>
              <a:rPr lang="en-GB" sz="1600" dirty="0">
                <a:solidFill>
                  <a:srgbClr val="0070C0"/>
                </a:solidFill>
              </a:rPr>
              <a:t>Often, the term user experience refers to people’s encounters with digital products, like software or a Web app. </a:t>
            </a:r>
          </a:p>
          <a:p>
            <a:pPr algn="just">
              <a:lnSpc>
                <a:spcPct val="200000"/>
              </a:lnSpc>
            </a:pPr>
            <a:r>
              <a:rPr lang="en-GB" sz="1600" dirty="0">
                <a:solidFill>
                  <a:srgbClr val="0070C0"/>
                </a:solidFill>
              </a:rPr>
              <a:t>In a simple working definition, you might say that a user experience is the overall effect created by the interactions and perceptions that someone has when using a product or service (see Figure 1).</a:t>
            </a:r>
          </a:p>
          <a:p>
            <a:pPr algn="just">
              <a:lnSpc>
                <a:spcPct val="200000"/>
              </a:lnSpc>
            </a:pPr>
            <a:r>
              <a:rPr lang="en-GB" sz="1600" dirty="0">
                <a:solidFill>
                  <a:srgbClr val="0070C0"/>
                </a:solidFill>
              </a:rPr>
              <a:t> User experience is not just restricted to what you do on your phone or your laptop. This shopping mall the directory has an interactive user experience, which impacts how easily shoppers can find what they are looking for in their physical environment.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128422" cy="461665"/>
          </a:xfrm>
          <a:prstGeom prst="rect">
            <a:avLst/>
          </a:prstGeom>
          <a:noFill/>
        </p:spPr>
        <p:txBody>
          <a:bodyPr wrap="square" rtlCol="0">
            <a:spAutoFit/>
          </a:bodyPr>
          <a:lstStyle/>
          <a:p>
            <a:pPr algn="ctr"/>
            <a:r>
              <a:rPr lang="en-GB" sz="2400" b="1" dirty="0">
                <a:solidFill>
                  <a:srgbClr val="00AEEF"/>
                </a:solidFill>
              </a:rPr>
              <a:t>Defining User experience:</a:t>
            </a:r>
          </a:p>
        </p:txBody>
      </p:sp>
    </p:spTree>
    <p:extLst>
      <p:ext uri="{BB962C8B-B14F-4D97-AF65-F5344CB8AC3E}">
        <p14:creationId xmlns:p14="http://schemas.microsoft.com/office/powerpoint/2010/main" val="2326653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14257" y="1488216"/>
            <a:ext cx="9079360" cy="3338735"/>
          </a:xfrm>
          <a:prstGeom prst="rect">
            <a:avLst/>
          </a:prstGeom>
          <a:noFill/>
        </p:spPr>
        <p:txBody>
          <a:bodyPr wrap="square" rtlCol="0">
            <a:spAutoFit/>
          </a:bodyPr>
          <a:lstStyle/>
          <a:p>
            <a:pPr algn="just">
              <a:lnSpc>
                <a:spcPct val="200000"/>
              </a:lnSpc>
            </a:pPr>
            <a:r>
              <a:rPr lang="en-GB" b="1" dirty="0">
                <a:solidFill>
                  <a:srgbClr val="0070C0"/>
                </a:solidFill>
              </a:rPr>
              <a:t>User experience is a fancy term for what people often describe with words like “</a:t>
            </a:r>
            <a:r>
              <a:rPr lang="en-GB" b="1" dirty="0">
                <a:solidFill>
                  <a:srgbClr val="FF0000"/>
                </a:solidFill>
              </a:rPr>
              <a:t>love</a:t>
            </a:r>
            <a:r>
              <a:rPr lang="en-GB" b="1" dirty="0">
                <a:solidFill>
                  <a:srgbClr val="0070C0"/>
                </a:solidFill>
              </a:rPr>
              <a:t>” or “</a:t>
            </a:r>
            <a:r>
              <a:rPr lang="en-GB" b="1" dirty="0">
                <a:solidFill>
                  <a:srgbClr val="FF0000"/>
                </a:solidFill>
              </a:rPr>
              <a:t>hate</a:t>
            </a:r>
            <a:r>
              <a:rPr lang="en-GB" b="1" dirty="0">
                <a:solidFill>
                  <a:srgbClr val="0070C0"/>
                </a:solidFill>
              </a:rPr>
              <a:t>”; or phrases such as, it’s “</a:t>
            </a:r>
            <a:r>
              <a:rPr lang="en-GB" b="1" dirty="0">
                <a:solidFill>
                  <a:srgbClr val="FF0000"/>
                </a:solidFill>
              </a:rPr>
              <a:t>easy to use”</a:t>
            </a:r>
            <a:r>
              <a:rPr lang="en-GB" b="1" dirty="0">
                <a:solidFill>
                  <a:srgbClr val="0070C0"/>
                </a:solidFill>
              </a:rPr>
              <a:t>. </a:t>
            </a:r>
          </a:p>
          <a:p>
            <a:pPr algn="just">
              <a:lnSpc>
                <a:spcPct val="200000"/>
              </a:lnSpc>
            </a:pPr>
            <a:r>
              <a:rPr lang="en-GB" b="1" dirty="0">
                <a:solidFill>
                  <a:srgbClr val="0070C0"/>
                </a:solidFill>
              </a:rPr>
              <a:t>You may recognize user-friendly as a term that has worked its way into popular usage. For example, </a:t>
            </a:r>
            <a:r>
              <a:rPr lang="en-GB" b="1" dirty="0">
                <a:solidFill>
                  <a:srgbClr val="FF0000"/>
                </a:solidFill>
              </a:rPr>
              <a:t>when someone says a product is user-friendly</a:t>
            </a:r>
            <a:r>
              <a:rPr lang="en-GB" b="1" dirty="0">
                <a:solidFill>
                  <a:srgbClr val="0070C0"/>
                </a:solidFill>
              </a:rPr>
              <a:t>, he is basically referring to the user experience. Given that we transact so much of our lives through technology, how easy or difficult it is to use is what really matters. And </a:t>
            </a:r>
            <a:r>
              <a:rPr lang="en-GB" b="1" dirty="0">
                <a:solidFill>
                  <a:srgbClr val="FF0000"/>
                </a:solidFill>
              </a:rPr>
              <a:t>that’s what user experience is all about.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128422" cy="461665"/>
          </a:xfrm>
          <a:prstGeom prst="rect">
            <a:avLst/>
          </a:prstGeom>
          <a:noFill/>
        </p:spPr>
        <p:txBody>
          <a:bodyPr wrap="square" rtlCol="0">
            <a:spAutoFit/>
          </a:bodyPr>
          <a:lstStyle/>
          <a:p>
            <a:pPr algn="ctr"/>
            <a:r>
              <a:rPr lang="en-GB" sz="2400" b="1" dirty="0">
                <a:solidFill>
                  <a:srgbClr val="00AEEF"/>
                </a:solidFill>
              </a:rPr>
              <a:t>Defining User experience:</a:t>
            </a:r>
          </a:p>
        </p:txBody>
      </p:sp>
    </p:spTree>
    <p:extLst>
      <p:ext uri="{BB962C8B-B14F-4D97-AF65-F5344CB8AC3E}">
        <p14:creationId xmlns:p14="http://schemas.microsoft.com/office/powerpoint/2010/main" val="1434186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1ACA0-438A-157F-F612-3AA616B9D8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306AAE-1E01-1E63-109F-C63B83F92F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030DDF-5EDE-5403-4D2C-9D787C96A2AB}"/>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AEB998-B09B-5FA4-A494-88BC2FE7ADB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762422-00C9-C15A-66B2-0CD713BFE49F}"/>
              </a:ext>
            </a:extLst>
          </p:cNvPr>
          <p:cNvSpPr txBox="1"/>
          <p:nvPr/>
        </p:nvSpPr>
        <p:spPr>
          <a:xfrm>
            <a:off x="1314257" y="1488216"/>
            <a:ext cx="9079360" cy="3892732"/>
          </a:xfrm>
          <a:prstGeom prst="rect">
            <a:avLst/>
          </a:prstGeom>
          <a:noFill/>
        </p:spPr>
        <p:txBody>
          <a:bodyPr wrap="square" rtlCol="0">
            <a:spAutoFit/>
          </a:bodyPr>
          <a:lstStyle/>
          <a:p>
            <a:pPr algn="just">
              <a:lnSpc>
                <a:spcPct val="200000"/>
              </a:lnSpc>
            </a:pPr>
            <a:r>
              <a:rPr lang="en-GB" b="1" dirty="0">
                <a:solidFill>
                  <a:srgbClr val="0070C0"/>
                </a:solidFill>
              </a:rPr>
              <a:t>As a field of professional practice, user experience encompasses several disciplines. The main contributors are </a:t>
            </a:r>
            <a:r>
              <a:rPr lang="en-GB" b="1" dirty="0">
                <a:solidFill>
                  <a:srgbClr val="FF0000"/>
                </a:solidFill>
              </a:rPr>
              <a:t>user research </a:t>
            </a:r>
            <a:r>
              <a:rPr lang="en-GB" b="1" dirty="0">
                <a:solidFill>
                  <a:srgbClr val="0070C0"/>
                </a:solidFill>
              </a:rPr>
              <a:t>and </a:t>
            </a:r>
            <a:r>
              <a:rPr lang="en-GB" b="1" dirty="0">
                <a:solidFill>
                  <a:srgbClr val="FF0000"/>
                </a:solidFill>
              </a:rPr>
              <a:t>user experience design</a:t>
            </a:r>
            <a:r>
              <a:rPr lang="en-GB" b="1" dirty="0">
                <a:solidFill>
                  <a:srgbClr val="0070C0"/>
                </a:solidFill>
              </a:rPr>
              <a:t>. User research is about </a:t>
            </a:r>
            <a:r>
              <a:rPr lang="en-GB" b="1" dirty="0">
                <a:solidFill>
                  <a:srgbClr val="FF0000"/>
                </a:solidFill>
              </a:rPr>
              <a:t>understanding users and their needs</a:t>
            </a:r>
            <a:r>
              <a:rPr lang="en-GB" b="1" dirty="0">
                <a:solidFill>
                  <a:srgbClr val="0070C0"/>
                </a:solidFill>
              </a:rPr>
              <a:t>, and user experience design is about </a:t>
            </a:r>
            <a:r>
              <a:rPr lang="en-GB" b="1" dirty="0">
                <a:solidFill>
                  <a:srgbClr val="FF0000"/>
                </a:solidFill>
              </a:rPr>
              <a:t>designing a user’s interactions with a product from moment to moment</a:t>
            </a:r>
            <a:r>
              <a:rPr lang="en-GB" b="1" dirty="0">
                <a:solidFill>
                  <a:srgbClr val="0070C0"/>
                </a:solidFill>
              </a:rPr>
              <a:t>. </a:t>
            </a:r>
          </a:p>
          <a:p>
            <a:pPr algn="just">
              <a:lnSpc>
                <a:spcPct val="200000"/>
              </a:lnSpc>
            </a:pPr>
            <a:r>
              <a:rPr lang="en-GB" b="1" dirty="0">
                <a:solidFill>
                  <a:srgbClr val="0070C0"/>
                </a:solidFill>
              </a:rPr>
              <a:t>Lots of user experience professionals have one of those titles, but it’s also common to see people mixing and matching these terms into inventive but nonstandard titles like “</a:t>
            </a:r>
            <a:r>
              <a:rPr lang="en-GB" b="1" dirty="0">
                <a:solidFill>
                  <a:srgbClr val="FF0000"/>
                </a:solidFill>
              </a:rPr>
              <a:t>user experience architect</a:t>
            </a:r>
            <a:r>
              <a:rPr lang="en-GB" b="1" dirty="0">
                <a:solidFill>
                  <a:srgbClr val="0070C0"/>
                </a:solidFill>
              </a:rPr>
              <a:t>” or “</a:t>
            </a:r>
            <a:r>
              <a:rPr lang="en-GB" b="1" dirty="0">
                <a:solidFill>
                  <a:srgbClr val="FF0000"/>
                </a:solidFill>
              </a:rPr>
              <a:t>user interaction designer</a:t>
            </a:r>
            <a:r>
              <a:rPr lang="en-GB" b="1" dirty="0">
                <a:solidFill>
                  <a:srgbClr val="0070C0"/>
                </a:solidFill>
              </a:rPr>
              <a:t>.”</a:t>
            </a:r>
            <a:endParaRPr lang="en-GB" b="1" dirty="0">
              <a:solidFill>
                <a:srgbClr val="FF0000"/>
              </a:solidFill>
            </a:endParaRPr>
          </a:p>
        </p:txBody>
      </p:sp>
      <p:pic>
        <p:nvPicPr>
          <p:cNvPr id="5" name="Graphic 21">
            <a:extLst>
              <a:ext uri="{FF2B5EF4-FFF2-40B4-BE49-F238E27FC236}">
                <a16:creationId xmlns:a16="http://schemas.microsoft.com/office/drawing/2014/main" id="{2C5FA332-C4AE-E4C5-2D84-2C247AFCD9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150751D-46CE-F03F-BDFB-21B9C35F4B94}"/>
              </a:ext>
            </a:extLst>
          </p:cNvPr>
          <p:cNvSpPr txBox="1"/>
          <p:nvPr/>
        </p:nvSpPr>
        <p:spPr>
          <a:xfrm>
            <a:off x="2626178" y="648778"/>
            <a:ext cx="4128422" cy="461665"/>
          </a:xfrm>
          <a:prstGeom prst="rect">
            <a:avLst/>
          </a:prstGeom>
          <a:noFill/>
        </p:spPr>
        <p:txBody>
          <a:bodyPr wrap="square" rtlCol="0">
            <a:spAutoFit/>
          </a:bodyPr>
          <a:lstStyle/>
          <a:p>
            <a:pPr algn="ctr"/>
            <a:r>
              <a:rPr lang="en-GB" sz="2400" b="1" dirty="0">
                <a:solidFill>
                  <a:srgbClr val="00AEEF"/>
                </a:solidFill>
              </a:rPr>
              <a:t>Defining User experience:</a:t>
            </a:r>
          </a:p>
        </p:txBody>
      </p:sp>
    </p:spTree>
    <p:extLst>
      <p:ext uri="{BB962C8B-B14F-4D97-AF65-F5344CB8AC3E}">
        <p14:creationId xmlns:p14="http://schemas.microsoft.com/office/powerpoint/2010/main" val="2523045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64881-C7B7-8E00-9F28-F0DC421EB8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6DF45-3695-BA57-4FC9-310D651341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B7955E-A5D7-C3EB-A202-24CF6F8EB33D}"/>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38237D6-D79E-4FDD-8DCA-69113B0EFED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FD900E-EFB6-44EC-15B2-1D79FA1A4309}"/>
              </a:ext>
            </a:extLst>
          </p:cNvPr>
          <p:cNvSpPr txBox="1"/>
          <p:nvPr/>
        </p:nvSpPr>
        <p:spPr>
          <a:xfrm>
            <a:off x="1314257" y="1488216"/>
            <a:ext cx="9079360" cy="3962880"/>
          </a:xfrm>
          <a:prstGeom prst="rect">
            <a:avLst/>
          </a:prstGeom>
          <a:noFill/>
        </p:spPr>
        <p:txBody>
          <a:bodyPr wrap="square" rtlCol="0">
            <a:spAutoFit/>
          </a:bodyPr>
          <a:lstStyle/>
          <a:p>
            <a:pPr algn="just">
              <a:lnSpc>
                <a:spcPct val="200000"/>
              </a:lnSpc>
            </a:pPr>
            <a:r>
              <a:rPr lang="en-GB" sz="1600" b="1" dirty="0">
                <a:solidFill>
                  <a:srgbClr val="0070C0"/>
                </a:solidFill>
              </a:rPr>
              <a:t>You’ll find UX (user experience), XD (experience design), and UE (user experience, again). Although the acronyms differ, they pretty much mean the same thing. Things get a little trickier when you start talking about the subdisciplines that make up UX.</a:t>
            </a:r>
          </a:p>
          <a:p>
            <a:pPr algn="just">
              <a:lnSpc>
                <a:spcPct val="200000"/>
              </a:lnSpc>
            </a:pPr>
            <a:r>
              <a:rPr lang="en-GB" sz="1600" b="1" dirty="0">
                <a:solidFill>
                  <a:srgbClr val="0070C0"/>
                </a:solidFill>
              </a:rPr>
              <a:t>Being a somewhat new field, the user experience community hasn’t done a great job of standardizing its job titles yet. A quick scan of user experience job postings will unearth a grab bag of titles: UX designer, UI designer, user researcher, customer experience researcher, interaction designer, information architect, user experience architect, usability engineer, graphic designer, visual designer, Web designer, copywriter, tech writer, content strategist, design strategist—and infinite permutations on all of the above.</a:t>
            </a:r>
            <a:endParaRPr lang="en-GB" sz="1600" b="1" dirty="0">
              <a:solidFill>
                <a:srgbClr val="FF0000"/>
              </a:solidFill>
            </a:endParaRPr>
          </a:p>
        </p:txBody>
      </p:sp>
      <p:pic>
        <p:nvPicPr>
          <p:cNvPr id="5" name="Graphic 21">
            <a:extLst>
              <a:ext uri="{FF2B5EF4-FFF2-40B4-BE49-F238E27FC236}">
                <a16:creationId xmlns:a16="http://schemas.microsoft.com/office/drawing/2014/main" id="{3759FEB9-265F-B991-949C-EFDF26240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5960E80-DF76-2AE5-2AFD-A9246A6CF84A}"/>
              </a:ext>
            </a:extLst>
          </p:cNvPr>
          <p:cNvSpPr txBox="1"/>
          <p:nvPr/>
        </p:nvSpPr>
        <p:spPr>
          <a:xfrm>
            <a:off x="2626178" y="648778"/>
            <a:ext cx="4128422" cy="461665"/>
          </a:xfrm>
          <a:prstGeom prst="rect">
            <a:avLst/>
          </a:prstGeom>
          <a:noFill/>
        </p:spPr>
        <p:txBody>
          <a:bodyPr wrap="square" rtlCol="0">
            <a:spAutoFit/>
          </a:bodyPr>
          <a:lstStyle/>
          <a:p>
            <a:pPr algn="ctr"/>
            <a:r>
              <a:rPr lang="en-GB" sz="2400" b="1" dirty="0">
                <a:solidFill>
                  <a:srgbClr val="00AEEF"/>
                </a:solidFill>
              </a:rPr>
              <a:t>What’s in a Name? </a:t>
            </a:r>
          </a:p>
        </p:txBody>
      </p:sp>
    </p:spTree>
    <p:extLst>
      <p:ext uri="{BB962C8B-B14F-4D97-AF65-F5344CB8AC3E}">
        <p14:creationId xmlns:p14="http://schemas.microsoft.com/office/powerpoint/2010/main" val="710542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830CA-AC7A-B62C-47DA-492FF48D02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7DC3CF-7F6F-53E7-7EB5-CA4A3A76175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A90923-8C8C-C5F6-E399-013FABB818E5}"/>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E09BC4-2D7B-EFC8-4BE3-BB99E4C0E8E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1475FF-7731-D808-3D06-94081A7433A9}"/>
              </a:ext>
            </a:extLst>
          </p:cNvPr>
          <p:cNvSpPr txBox="1"/>
          <p:nvPr/>
        </p:nvSpPr>
        <p:spPr>
          <a:xfrm>
            <a:off x="1314257" y="1488216"/>
            <a:ext cx="9079360" cy="3400290"/>
          </a:xfrm>
          <a:prstGeom prst="rect">
            <a:avLst/>
          </a:prstGeom>
          <a:noFill/>
        </p:spPr>
        <p:txBody>
          <a:bodyPr wrap="square" rtlCol="0">
            <a:spAutoFit/>
          </a:bodyPr>
          <a:lstStyle/>
          <a:p>
            <a:pPr algn="just">
              <a:lnSpc>
                <a:spcPct val="200000"/>
              </a:lnSpc>
            </a:pPr>
            <a:r>
              <a:rPr lang="en-GB" sz="2000" b="1" dirty="0">
                <a:solidFill>
                  <a:srgbClr val="FF0000"/>
                </a:solidFill>
              </a:rPr>
              <a:t> - Interaction Design or Information Architecture. </a:t>
            </a:r>
          </a:p>
          <a:p>
            <a:pPr algn="just">
              <a:lnSpc>
                <a:spcPct val="200000"/>
              </a:lnSpc>
            </a:pPr>
            <a:r>
              <a:rPr lang="en-GB" b="1" dirty="0">
                <a:solidFill>
                  <a:srgbClr val="0070C0"/>
                </a:solidFill>
              </a:rPr>
              <a:t>Someone who designs the structure and detailed interactions of an application or product. interaction designers focus on screens, detailed interactions, and workflows, whereas information architects focus on information structures, controlled and uncontrolled metadata, and ultimately, findability. However, both roles share a fundamental goal: designing how a user moves through a complex information system from moment to moment.</a:t>
            </a:r>
          </a:p>
        </p:txBody>
      </p:sp>
      <p:pic>
        <p:nvPicPr>
          <p:cNvPr id="5" name="Graphic 21">
            <a:extLst>
              <a:ext uri="{FF2B5EF4-FFF2-40B4-BE49-F238E27FC236}">
                <a16:creationId xmlns:a16="http://schemas.microsoft.com/office/drawing/2014/main" id="{7E0C01AF-C266-CEA5-DE4C-1AF7428D25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8128603-438B-89FA-1188-43D7EA4E81C8}"/>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Categories of the user's experience jobs</a:t>
            </a:r>
          </a:p>
        </p:txBody>
      </p:sp>
    </p:spTree>
    <p:extLst>
      <p:ext uri="{BB962C8B-B14F-4D97-AF65-F5344CB8AC3E}">
        <p14:creationId xmlns:p14="http://schemas.microsoft.com/office/powerpoint/2010/main" val="3794572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7A06F-7822-B54A-695D-B5975EF892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73BA4F-C84A-6B15-8C1F-AE25D76EEE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C6573B-0E3F-2BF2-D556-C3C8125DEEE1}"/>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AD6C2F-D9BA-DCAB-6472-E83A9CDEAC9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9FEC08E-BDD3-1558-41A8-7BB0912C6C30}"/>
              </a:ext>
            </a:extLst>
          </p:cNvPr>
          <p:cNvSpPr txBox="1"/>
          <p:nvPr/>
        </p:nvSpPr>
        <p:spPr>
          <a:xfrm>
            <a:off x="1314257" y="1488216"/>
            <a:ext cx="9079360" cy="3699474"/>
          </a:xfrm>
          <a:prstGeom prst="rect">
            <a:avLst/>
          </a:prstGeom>
          <a:noFill/>
        </p:spPr>
        <p:txBody>
          <a:bodyPr wrap="square" rtlCol="0">
            <a:spAutoFit/>
          </a:bodyPr>
          <a:lstStyle/>
          <a:p>
            <a:pPr algn="just">
              <a:lnSpc>
                <a:spcPct val="200000"/>
              </a:lnSpc>
            </a:pPr>
            <a:r>
              <a:rPr lang="en-GB" sz="2000" b="1" dirty="0">
                <a:solidFill>
                  <a:srgbClr val="FF0000"/>
                </a:solidFill>
              </a:rPr>
              <a:t>- Visual Design:</a:t>
            </a:r>
          </a:p>
          <a:p>
            <a:pPr algn="just">
              <a:lnSpc>
                <a:spcPct val="200000"/>
              </a:lnSpc>
            </a:pPr>
            <a:r>
              <a:rPr lang="en-GB" sz="2000" b="1" dirty="0">
                <a:solidFill>
                  <a:srgbClr val="0070C0"/>
                </a:solidFill>
              </a:rPr>
              <a:t>Someone who focuses on the visual layer of an application or product (</a:t>
            </a:r>
            <a:r>
              <a:rPr lang="en-GB" sz="2000" b="1" dirty="0" err="1">
                <a:solidFill>
                  <a:srgbClr val="0070C0"/>
                </a:solidFill>
              </a:rPr>
              <a:t>color</a:t>
            </a:r>
            <a:r>
              <a:rPr lang="en-GB" sz="2000" b="1" dirty="0">
                <a:solidFill>
                  <a:srgbClr val="0070C0"/>
                </a:solidFill>
              </a:rPr>
              <a:t> palette, typography, hierarchy of information, and visual elements). Although layout of screens and pages is typically considered to be the interaction designer’s job, a good visual designer will also have a point of view on layout. If the interaction designer is like the architect, the visual designer is like the interior designer.</a:t>
            </a:r>
            <a:endParaRPr lang="en-GB" sz="2000" b="1" dirty="0">
              <a:solidFill>
                <a:srgbClr val="FF0000"/>
              </a:solidFill>
            </a:endParaRPr>
          </a:p>
        </p:txBody>
      </p:sp>
      <p:pic>
        <p:nvPicPr>
          <p:cNvPr id="5" name="Graphic 21">
            <a:extLst>
              <a:ext uri="{FF2B5EF4-FFF2-40B4-BE49-F238E27FC236}">
                <a16:creationId xmlns:a16="http://schemas.microsoft.com/office/drawing/2014/main" id="{A65BEE8C-ECA5-3A2E-E007-E3A87524F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24BEAAE-57D3-E804-BAE8-8ED28B63454D}"/>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Categories of the user's experience jobs</a:t>
            </a:r>
          </a:p>
        </p:txBody>
      </p:sp>
      <p:pic>
        <p:nvPicPr>
          <p:cNvPr id="4" name="Picture 3">
            <a:extLst>
              <a:ext uri="{FF2B5EF4-FFF2-40B4-BE49-F238E27FC236}">
                <a16:creationId xmlns:a16="http://schemas.microsoft.com/office/drawing/2014/main" id="{2E22FE18-5D43-E71D-FA55-37F5CC2323CD}"/>
              </a:ext>
            </a:extLst>
          </p:cNvPr>
          <p:cNvPicPr>
            <a:picLocks noChangeAspect="1"/>
          </p:cNvPicPr>
          <p:nvPr/>
        </p:nvPicPr>
        <p:blipFill rotWithShape="1">
          <a:blip r:embed="rId3"/>
          <a:srcRect l="33000" t="27048" r="44000" b="18095"/>
          <a:stretch/>
        </p:blipFill>
        <p:spPr>
          <a:xfrm>
            <a:off x="10658698" y="1670310"/>
            <a:ext cx="1533302" cy="2787390"/>
          </a:xfrm>
          <a:prstGeom prst="rect">
            <a:avLst/>
          </a:prstGeom>
        </p:spPr>
      </p:pic>
    </p:spTree>
    <p:extLst>
      <p:ext uri="{BB962C8B-B14F-4D97-AF65-F5344CB8AC3E}">
        <p14:creationId xmlns:p14="http://schemas.microsoft.com/office/powerpoint/2010/main" val="1560202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9F20D-619B-F01C-181E-C4E2C59265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144457-FC57-60CE-BAA2-243D40E1964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B2EB5B-5C5C-735D-0D33-359223E45D66}"/>
              </a:ext>
            </a:extLst>
          </p:cNvPr>
          <p:cNvSpPr/>
          <p:nvPr/>
        </p:nvSpPr>
        <p:spPr>
          <a:xfrm>
            <a:off x="8063578" y="10441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058E13-3FA6-5232-2FB8-37E16C442E4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345AB0D-1479-415F-4B83-8FD89FC8E0A6}"/>
              </a:ext>
            </a:extLst>
          </p:cNvPr>
          <p:cNvSpPr txBox="1"/>
          <p:nvPr/>
        </p:nvSpPr>
        <p:spPr>
          <a:xfrm>
            <a:off x="1314257" y="1488216"/>
            <a:ext cx="9079360" cy="4508285"/>
          </a:xfrm>
          <a:prstGeom prst="rect">
            <a:avLst/>
          </a:prstGeom>
          <a:noFill/>
        </p:spPr>
        <p:txBody>
          <a:bodyPr wrap="square" rtlCol="0">
            <a:spAutoFit/>
          </a:bodyPr>
          <a:lstStyle/>
          <a:p>
            <a:pPr algn="just">
              <a:lnSpc>
                <a:spcPct val="200000"/>
              </a:lnSpc>
            </a:pPr>
            <a:r>
              <a:rPr lang="en-GB" sz="1600" b="1" dirty="0">
                <a:solidFill>
                  <a:srgbClr val="FF0000"/>
                </a:solidFill>
              </a:rPr>
              <a:t>- User Research. </a:t>
            </a:r>
          </a:p>
          <a:p>
            <a:pPr algn="just">
              <a:lnSpc>
                <a:spcPct val="200000"/>
              </a:lnSpc>
            </a:pPr>
            <a:r>
              <a:rPr lang="en-GB" sz="1600" b="1" dirty="0">
                <a:solidFill>
                  <a:srgbClr val="0070C0"/>
                </a:solidFill>
              </a:rPr>
              <a:t>Someone who conducts research into user needs and </a:t>
            </a:r>
            <a:r>
              <a:rPr lang="en-GB" sz="1600" b="1" dirty="0" err="1">
                <a:solidFill>
                  <a:srgbClr val="0070C0"/>
                </a:solidFill>
              </a:rPr>
              <a:t>behavior</a:t>
            </a:r>
            <a:r>
              <a:rPr lang="en-GB" sz="1600" b="1" dirty="0">
                <a:solidFill>
                  <a:srgbClr val="0070C0"/>
                </a:solidFill>
              </a:rPr>
              <a:t>. This could be qualitative (for example, one-on-one interviews with a handful of people to gain a rich understanding of their motivations and experiences). This could also be quantitative (for example, sampling large pools of people to uncover broad trends in attitudes, </a:t>
            </a:r>
            <a:r>
              <a:rPr lang="en-GB" sz="1600" b="1" dirty="0" err="1">
                <a:solidFill>
                  <a:srgbClr val="0070C0"/>
                </a:solidFill>
              </a:rPr>
              <a:t>behaviors</a:t>
            </a:r>
            <a:r>
              <a:rPr lang="en-GB" sz="1600" b="1" dirty="0">
                <a:solidFill>
                  <a:srgbClr val="0070C0"/>
                </a:solidFill>
              </a:rPr>
              <a:t>, pain points, and the like). The research usually spans up-front discovery of user needs all the way through to product validation and usability testing. If the interaction designer is like the architect and the visual designer is like the interior designer, the researcher is like the demographer that uncovers who really lives in this place and what important factors characterize them. </a:t>
            </a:r>
          </a:p>
          <a:p>
            <a:pPr algn="just">
              <a:lnSpc>
                <a:spcPct val="200000"/>
              </a:lnSpc>
            </a:pPr>
            <a:endParaRPr lang="en-GB" sz="1600" b="1" dirty="0">
              <a:solidFill>
                <a:srgbClr val="0070C0"/>
              </a:solidFill>
            </a:endParaRPr>
          </a:p>
        </p:txBody>
      </p:sp>
      <p:pic>
        <p:nvPicPr>
          <p:cNvPr id="5" name="Graphic 21">
            <a:extLst>
              <a:ext uri="{FF2B5EF4-FFF2-40B4-BE49-F238E27FC236}">
                <a16:creationId xmlns:a16="http://schemas.microsoft.com/office/drawing/2014/main" id="{64F7AAD5-EA86-8504-5661-B8F979329B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FD9E16-6955-2FD5-FB44-DD5DFAD89F39}"/>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Categories of the user's experience jobs</a:t>
            </a:r>
          </a:p>
        </p:txBody>
      </p:sp>
    </p:spTree>
    <p:extLst>
      <p:ext uri="{BB962C8B-B14F-4D97-AF65-F5344CB8AC3E}">
        <p14:creationId xmlns:p14="http://schemas.microsoft.com/office/powerpoint/2010/main" val="1391806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FC34A-7C42-8407-809A-85031C968A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576DA7-1BEA-66E5-DE7E-5194B88680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D46D80A-0855-D6EF-2881-1D3A5A16F19C}"/>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C1A444E-6DE1-C911-393C-15328730C2C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B57F1E9-6C15-C4FA-029F-B36D6745A628}"/>
              </a:ext>
            </a:extLst>
          </p:cNvPr>
          <p:cNvSpPr txBox="1"/>
          <p:nvPr/>
        </p:nvSpPr>
        <p:spPr>
          <a:xfrm>
            <a:off x="1314257" y="1488216"/>
            <a:ext cx="9079360" cy="3962880"/>
          </a:xfrm>
          <a:prstGeom prst="rect">
            <a:avLst/>
          </a:prstGeom>
          <a:noFill/>
        </p:spPr>
        <p:txBody>
          <a:bodyPr wrap="square" rtlCol="0">
            <a:spAutoFit/>
          </a:bodyPr>
          <a:lstStyle/>
          <a:p>
            <a:pPr algn="just">
              <a:lnSpc>
                <a:spcPct val="200000"/>
              </a:lnSpc>
            </a:pPr>
            <a:r>
              <a:rPr lang="en-GB" sz="1600" b="1" dirty="0">
                <a:solidFill>
                  <a:srgbClr val="FF0000"/>
                </a:solidFill>
              </a:rPr>
              <a:t>- Content Strategy or Copywriting.</a:t>
            </a:r>
          </a:p>
          <a:p>
            <a:pPr algn="just">
              <a:lnSpc>
                <a:spcPct val="200000"/>
              </a:lnSpc>
            </a:pPr>
            <a:r>
              <a:rPr lang="en-GB" sz="1600" b="1" dirty="0">
                <a:solidFill>
                  <a:srgbClr val="0070C0"/>
                </a:solidFill>
              </a:rPr>
              <a:t> Someone who thinks strategically about the role of content across the entire product. This person considers what messages are being delivered to users, how the language should be framed, what the voice and tone of the product is, and how and when the content will be created (and by whom). </a:t>
            </a:r>
          </a:p>
          <a:p>
            <a:pPr algn="just">
              <a:lnSpc>
                <a:spcPct val="200000"/>
              </a:lnSpc>
            </a:pPr>
            <a:r>
              <a:rPr lang="en-GB" sz="1600" b="1" dirty="0">
                <a:solidFill>
                  <a:srgbClr val="0070C0"/>
                </a:solidFill>
              </a:rPr>
              <a:t>This person makes sure that all in-product content is consistent, on brand, and contributes to a unified experience. Basically, the content strategist sets the tone for the tenor of conversations that take place here. What topics do people talk about? What’s the local dialect? What stories get told? How do the people who live here ultimately communicate with each other?</a:t>
            </a:r>
          </a:p>
        </p:txBody>
      </p:sp>
      <p:pic>
        <p:nvPicPr>
          <p:cNvPr id="5" name="Graphic 21">
            <a:extLst>
              <a:ext uri="{FF2B5EF4-FFF2-40B4-BE49-F238E27FC236}">
                <a16:creationId xmlns:a16="http://schemas.microsoft.com/office/drawing/2014/main" id="{93B594EC-733C-51F4-FF04-6B3D02DCAD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CEDC32F-DB3E-1887-F34E-E3FAF034F5BB}"/>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Categories of the user's experience jobs</a:t>
            </a:r>
          </a:p>
        </p:txBody>
      </p:sp>
      <p:pic>
        <p:nvPicPr>
          <p:cNvPr id="4" name="Picture 3">
            <a:extLst>
              <a:ext uri="{FF2B5EF4-FFF2-40B4-BE49-F238E27FC236}">
                <a16:creationId xmlns:a16="http://schemas.microsoft.com/office/drawing/2014/main" id="{6EA5C9C4-B510-4D15-B4EE-714FD0D33FCA}"/>
              </a:ext>
            </a:extLst>
          </p:cNvPr>
          <p:cNvPicPr>
            <a:picLocks noChangeAspect="1"/>
          </p:cNvPicPr>
          <p:nvPr/>
        </p:nvPicPr>
        <p:blipFill rotWithShape="1">
          <a:blip r:embed="rId3"/>
          <a:srcRect l="33000" t="27048" r="44000" b="18095"/>
          <a:stretch/>
        </p:blipFill>
        <p:spPr>
          <a:xfrm>
            <a:off x="10579367" y="2039273"/>
            <a:ext cx="1612633" cy="2163533"/>
          </a:xfrm>
          <a:prstGeom prst="rect">
            <a:avLst/>
          </a:prstGeom>
        </p:spPr>
      </p:pic>
    </p:spTree>
    <p:extLst>
      <p:ext uri="{BB962C8B-B14F-4D97-AF65-F5344CB8AC3E}">
        <p14:creationId xmlns:p14="http://schemas.microsoft.com/office/powerpoint/2010/main" val="4065074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E479C-4759-1A5B-5F87-0A51148482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32E14A-D7C6-6D79-C3D0-EAC5596B8F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7957E63-1369-EFF2-057C-55DC7AB66689}"/>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8E8567-589F-809F-34C6-A59569F8ADA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1039168-1497-B3E3-5E8B-DF92999B1864}"/>
              </a:ext>
            </a:extLst>
          </p:cNvPr>
          <p:cNvSpPr txBox="1"/>
          <p:nvPr/>
        </p:nvSpPr>
        <p:spPr>
          <a:xfrm>
            <a:off x="1314257" y="1488216"/>
            <a:ext cx="9079360" cy="3962880"/>
          </a:xfrm>
          <a:prstGeom prst="rect">
            <a:avLst/>
          </a:prstGeom>
          <a:noFill/>
        </p:spPr>
        <p:txBody>
          <a:bodyPr wrap="square" rtlCol="0">
            <a:spAutoFit/>
          </a:bodyPr>
          <a:lstStyle/>
          <a:p>
            <a:pPr algn="just">
              <a:lnSpc>
                <a:spcPct val="200000"/>
              </a:lnSpc>
            </a:pPr>
            <a:r>
              <a:rPr lang="en-GB" sz="1600" b="1" dirty="0">
                <a:solidFill>
                  <a:srgbClr val="0070C0"/>
                </a:solidFill>
              </a:rPr>
              <a:t>Most UX teams of one act as generalists, blending some or all of the above roles together. If you see the title user experience designer, it’s usually one of those catchall roles.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But there are other disciplines that certainly contribute to the resulting experience that a user has with a product, even if they may not fit as snugly into the job description of a user experience designer. These disciplines include visual design, content strategy, copywriting, business analysis, product management, project management, analytics, search engine marketing and optimization, brand marketing, and even engineering. </a:t>
            </a:r>
          </a:p>
        </p:txBody>
      </p:sp>
      <p:pic>
        <p:nvPicPr>
          <p:cNvPr id="5" name="Graphic 21">
            <a:extLst>
              <a:ext uri="{FF2B5EF4-FFF2-40B4-BE49-F238E27FC236}">
                <a16:creationId xmlns:a16="http://schemas.microsoft.com/office/drawing/2014/main" id="{7A33E395-5E0C-8824-DFE9-7FCDA3C64A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CEF3822-FA89-917B-5B02-A53C7AA938E4}"/>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Categories of the user's experience jobs</a:t>
            </a:r>
          </a:p>
        </p:txBody>
      </p:sp>
    </p:spTree>
    <p:extLst>
      <p:ext uri="{BB962C8B-B14F-4D97-AF65-F5344CB8AC3E}">
        <p14:creationId xmlns:p14="http://schemas.microsoft.com/office/powerpoint/2010/main" val="989239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F9F71-1F84-CFEA-432D-711C35FE42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50E48E-DA67-6D99-8391-CC3B35FC2E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05B95B-1EBC-8629-715D-6E034EDE5358}"/>
              </a:ext>
            </a:extLst>
          </p:cNvPr>
          <p:cNvSpPr/>
          <p:nvPr/>
        </p:nvSpPr>
        <p:spPr>
          <a:xfrm>
            <a:off x="7989886"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DC63730-7FDB-AC1F-27A9-576E8289F904}"/>
              </a:ext>
            </a:extLst>
          </p:cNvPr>
          <p:cNvSpPr/>
          <p:nvPr/>
        </p:nvSpPr>
        <p:spPr>
          <a:xfrm>
            <a:off x="601700"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F95CD5-6F47-23FF-C192-979201B732C4}"/>
              </a:ext>
            </a:extLst>
          </p:cNvPr>
          <p:cNvSpPr txBox="1"/>
          <p:nvPr/>
        </p:nvSpPr>
        <p:spPr>
          <a:xfrm>
            <a:off x="601700" y="1414510"/>
            <a:ext cx="9079360" cy="3682226"/>
          </a:xfrm>
          <a:prstGeom prst="rect">
            <a:avLst/>
          </a:prstGeom>
          <a:noFill/>
        </p:spPr>
        <p:txBody>
          <a:bodyPr wrap="square" rtlCol="0">
            <a:spAutoFit/>
          </a:bodyPr>
          <a:lstStyle/>
          <a:p>
            <a:pPr algn="just">
              <a:lnSpc>
                <a:spcPct val="200000"/>
              </a:lnSpc>
            </a:pPr>
            <a:r>
              <a:rPr lang="en-GB" sz="2400" b="1" dirty="0">
                <a:solidFill>
                  <a:srgbClr val="0070C0"/>
                </a:solidFill>
              </a:rPr>
              <a:t>Personally, I think it’s easier to understand UX when you think about what it’s like to actually use a product. For example, right now I’m sitting in front of my computer, hopping around within the operating system and keying from my word processing program to my email program to my music program. </a:t>
            </a:r>
          </a:p>
        </p:txBody>
      </p:sp>
      <p:pic>
        <p:nvPicPr>
          <p:cNvPr id="5" name="Graphic 21">
            <a:extLst>
              <a:ext uri="{FF2B5EF4-FFF2-40B4-BE49-F238E27FC236}">
                <a16:creationId xmlns:a16="http://schemas.microsoft.com/office/drawing/2014/main" id="{556D8CA5-1847-93AA-CD8A-46F995106A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629490D-C31E-0679-B03E-3001B9D10D8E}"/>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An Example</a:t>
            </a:r>
          </a:p>
        </p:txBody>
      </p:sp>
      <p:pic>
        <p:nvPicPr>
          <p:cNvPr id="4" name="Picture 3">
            <a:extLst>
              <a:ext uri="{FF2B5EF4-FFF2-40B4-BE49-F238E27FC236}">
                <a16:creationId xmlns:a16="http://schemas.microsoft.com/office/drawing/2014/main" id="{1D31E410-D1AF-396D-F2F6-BEDFF9B6EA5D}"/>
              </a:ext>
            </a:extLst>
          </p:cNvPr>
          <p:cNvPicPr>
            <a:picLocks noChangeAspect="1"/>
          </p:cNvPicPr>
          <p:nvPr/>
        </p:nvPicPr>
        <p:blipFill rotWithShape="1">
          <a:blip r:embed="rId3"/>
          <a:srcRect l="31663" t="27429" r="35286" b="25587"/>
          <a:stretch/>
        </p:blipFill>
        <p:spPr>
          <a:xfrm>
            <a:off x="10008216" y="2066243"/>
            <a:ext cx="2049326" cy="1638674"/>
          </a:xfrm>
          <a:prstGeom prst="rect">
            <a:avLst/>
          </a:prstGeom>
        </p:spPr>
      </p:pic>
    </p:spTree>
    <p:extLst>
      <p:ext uri="{BB962C8B-B14F-4D97-AF65-F5344CB8AC3E}">
        <p14:creationId xmlns:p14="http://schemas.microsoft.com/office/powerpoint/2010/main" val="1040102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17ADD-1445-98DC-EAA3-4F5A73CD2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DC3613-104D-0274-2F80-A42F6CDA58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BCD424E-2D56-3782-DCF0-86CCCB952020}"/>
              </a:ext>
            </a:extLst>
          </p:cNvPr>
          <p:cNvSpPr/>
          <p:nvPr/>
        </p:nvSpPr>
        <p:spPr>
          <a:xfrm>
            <a:off x="8607914" y="952845"/>
            <a:ext cx="350542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D7D69A7-7362-EB61-E5A9-79A1196BE28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54BA3FD-CEE0-1341-C4E1-7F34E7635533}"/>
              </a:ext>
            </a:extLst>
          </p:cNvPr>
          <p:cNvSpPr txBox="1"/>
          <p:nvPr/>
        </p:nvSpPr>
        <p:spPr>
          <a:xfrm>
            <a:off x="1314257" y="1110443"/>
            <a:ext cx="9079360" cy="4315027"/>
          </a:xfrm>
          <a:prstGeom prst="rect">
            <a:avLst/>
          </a:prstGeom>
          <a:noFill/>
        </p:spPr>
        <p:txBody>
          <a:bodyPr wrap="square" rtlCol="0">
            <a:spAutoFit/>
          </a:bodyPr>
          <a:lstStyle/>
          <a:p>
            <a:pPr algn="just">
              <a:lnSpc>
                <a:spcPct val="200000"/>
              </a:lnSpc>
            </a:pPr>
            <a:r>
              <a:rPr lang="en-GB" sz="2000" b="1" dirty="0">
                <a:solidFill>
                  <a:srgbClr val="0070C0"/>
                </a:solidFill>
              </a:rPr>
              <a:t>My perception of each of those programs is impacted by how it looks, how it functions, and how well it serves its purpose in the personal need that it satisfies. (Helping me write a book; managing my personal and professional communications; and listening to some tunes that keep me tapping my feet as I work, respectively). In any of these programs, a thousand little decisions were made by someone—or more probably, many “</a:t>
            </a:r>
            <a:r>
              <a:rPr lang="en-GB" sz="2000" b="1" dirty="0" err="1">
                <a:solidFill>
                  <a:srgbClr val="0070C0"/>
                </a:solidFill>
              </a:rPr>
              <a:t>someones</a:t>
            </a:r>
            <a:r>
              <a:rPr lang="en-GB" sz="2000" b="1" dirty="0">
                <a:solidFill>
                  <a:srgbClr val="0070C0"/>
                </a:solidFill>
              </a:rPr>
              <a:t>”—to create what I experience as the flowing, seamless experience of working (see Figure 2).</a:t>
            </a:r>
          </a:p>
        </p:txBody>
      </p:sp>
      <p:pic>
        <p:nvPicPr>
          <p:cNvPr id="5" name="Graphic 21">
            <a:extLst>
              <a:ext uri="{FF2B5EF4-FFF2-40B4-BE49-F238E27FC236}">
                <a16:creationId xmlns:a16="http://schemas.microsoft.com/office/drawing/2014/main" id="{5ADCDFDF-99A1-E1CC-93A3-E913A4F8F8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B139DB3-CED8-C3C5-E7C3-0D6B09EBC5DB}"/>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An Example</a:t>
            </a:r>
          </a:p>
        </p:txBody>
      </p:sp>
    </p:spTree>
    <p:extLst>
      <p:ext uri="{BB962C8B-B14F-4D97-AF65-F5344CB8AC3E}">
        <p14:creationId xmlns:p14="http://schemas.microsoft.com/office/powerpoint/2010/main" val="1387888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6918D-3EDE-8F6D-37BF-7EB61C8946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DBE822-969D-0320-0B77-22672137FA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C2B744-9D23-387A-0544-5FECC3BC0F30}"/>
              </a:ext>
            </a:extLst>
          </p:cNvPr>
          <p:cNvSpPr/>
          <p:nvPr/>
        </p:nvSpPr>
        <p:spPr>
          <a:xfrm>
            <a:off x="8603206" y="879610"/>
            <a:ext cx="340836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8E69D7-7CA8-51EE-9B80-6C9B215C753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DD88977-F148-8EEE-29B4-F2B8981A470B}"/>
              </a:ext>
            </a:extLst>
          </p:cNvPr>
          <p:cNvSpPr txBox="1"/>
          <p:nvPr/>
        </p:nvSpPr>
        <p:spPr>
          <a:xfrm>
            <a:off x="1314257" y="1110443"/>
            <a:ext cx="9079360" cy="4446730"/>
          </a:xfrm>
          <a:prstGeom prst="rect">
            <a:avLst/>
          </a:prstGeom>
          <a:noFill/>
        </p:spPr>
        <p:txBody>
          <a:bodyPr wrap="square" rtlCol="0">
            <a:spAutoFit/>
          </a:bodyPr>
          <a:lstStyle/>
          <a:p>
            <a:pPr algn="just">
              <a:lnSpc>
                <a:spcPct val="200000"/>
              </a:lnSpc>
            </a:pPr>
            <a:r>
              <a:rPr lang="en-GB" b="1" dirty="0">
                <a:solidFill>
                  <a:srgbClr val="0070C0"/>
                </a:solidFill>
              </a:rPr>
              <a:t>And that’s just the software. My user experience is also impacted by the physical hardware of my computer: How big and bright the screen is, and whether it feels like “enough” to help me effectively use the hodgepodge of programs for which this laptop is intended. The tactile feel of the touchpad as I scroll down long Web pages. The satisfying clickety-clack of fingers tapping their way across the keys. These are all user experiences, too.</a:t>
            </a:r>
          </a:p>
          <a:p>
            <a:pPr algn="just">
              <a:lnSpc>
                <a:spcPct val="200000"/>
              </a:lnSpc>
            </a:pPr>
            <a:r>
              <a:rPr lang="en-GB" b="1" dirty="0">
                <a:solidFill>
                  <a:srgbClr val="0070C0"/>
                </a:solidFill>
              </a:rPr>
              <a:t>Without better alternatives, users will try to hack together their own solutions. But the companies who make the products we love do a better-than-average job thinking about the complexities of the user experience.</a:t>
            </a:r>
          </a:p>
        </p:txBody>
      </p:sp>
      <p:pic>
        <p:nvPicPr>
          <p:cNvPr id="5" name="Graphic 21">
            <a:extLst>
              <a:ext uri="{FF2B5EF4-FFF2-40B4-BE49-F238E27FC236}">
                <a16:creationId xmlns:a16="http://schemas.microsoft.com/office/drawing/2014/main" id="{C7D256A2-D4DC-0548-FED5-78EAFEA73B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F47EFF1-B6BA-2B8A-26E5-31925E1FA9D4}"/>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An Example</a:t>
            </a:r>
          </a:p>
        </p:txBody>
      </p:sp>
    </p:spTree>
    <p:extLst>
      <p:ext uri="{BB962C8B-B14F-4D97-AF65-F5344CB8AC3E}">
        <p14:creationId xmlns:p14="http://schemas.microsoft.com/office/powerpoint/2010/main" val="2879225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1BF0E-224E-963B-4CA9-EE62E8EAF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7193E8-E230-1F46-0E0E-E8B2C544B9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D4C993C-5171-D211-21AF-7AC25FA00F52}"/>
              </a:ext>
            </a:extLst>
          </p:cNvPr>
          <p:cNvSpPr/>
          <p:nvPr/>
        </p:nvSpPr>
        <p:spPr>
          <a:xfrm>
            <a:off x="8607914" y="952845"/>
            <a:ext cx="3596180" cy="4989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973E36A-F87C-712B-FE5F-788146638FCD}"/>
              </a:ext>
            </a:extLst>
          </p:cNvPr>
          <p:cNvSpPr/>
          <p:nvPr/>
        </p:nvSpPr>
        <p:spPr>
          <a:xfrm>
            <a:off x="619589"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808B831-CBDE-1A53-81BB-34A92172BD56}"/>
              </a:ext>
            </a:extLst>
          </p:cNvPr>
          <p:cNvSpPr txBox="1"/>
          <p:nvPr/>
        </p:nvSpPr>
        <p:spPr>
          <a:xfrm>
            <a:off x="752784" y="1118860"/>
            <a:ext cx="9079360" cy="4446730"/>
          </a:xfrm>
          <a:prstGeom prst="rect">
            <a:avLst/>
          </a:prstGeom>
          <a:noFill/>
        </p:spPr>
        <p:txBody>
          <a:bodyPr wrap="square" rtlCol="0">
            <a:spAutoFit/>
          </a:bodyPr>
          <a:lstStyle/>
          <a:p>
            <a:pPr algn="just">
              <a:lnSpc>
                <a:spcPct val="200000"/>
              </a:lnSpc>
            </a:pPr>
            <a:r>
              <a:rPr lang="en-GB" b="1" dirty="0">
                <a:solidFill>
                  <a:srgbClr val="0070C0"/>
                </a:solidFill>
              </a:rPr>
              <a:t>As a team of one, knowing the history of user experience helps you reassure people that it’s not just something that you dreamed up in your cubicle.</a:t>
            </a:r>
          </a:p>
          <a:p>
            <a:pPr algn="just">
              <a:lnSpc>
                <a:spcPct val="200000"/>
              </a:lnSpc>
            </a:pPr>
            <a:endParaRPr lang="en-GB" b="1" dirty="0">
              <a:solidFill>
                <a:srgbClr val="0070C0"/>
              </a:solidFill>
            </a:endParaRPr>
          </a:p>
          <a:p>
            <a:pPr algn="just">
              <a:lnSpc>
                <a:spcPct val="200000"/>
              </a:lnSpc>
            </a:pPr>
            <a:r>
              <a:rPr lang="en-GB" b="1" dirty="0">
                <a:solidFill>
                  <a:srgbClr val="0070C0"/>
                </a:solidFill>
              </a:rPr>
              <a:t> If I were to sum up the history of UX in a few short sentences, it might go something like this: villains of industry seek to deprive us of our humanity. Scientists, scholars, and designers prevail, and a new profession flourishes, turning man’s submission to technology into technology’s submission to man (see Figure 3)</a:t>
            </a:r>
          </a:p>
          <a:p>
            <a:pPr algn="just">
              <a:lnSpc>
                <a:spcPct val="200000"/>
              </a:lnSpc>
            </a:pPr>
            <a:endParaRPr lang="en-GB" b="1" dirty="0">
              <a:solidFill>
                <a:srgbClr val="0070C0"/>
              </a:solidFill>
            </a:endParaRPr>
          </a:p>
        </p:txBody>
      </p:sp>
      <p:pic>
        <p:nvPicPr>
          <p:cNvPr id="5" name="Graphic 21">
            <a:extLst>
              <a:ext uri="{FF2B5EF4-FFF2-40B4-BE49-F238E27FC236}">
                <a16:creationId xmlns:a16="http://schemas.microsoft.com/office/drawing/2014/main" id="{23B42E74-3B11-FABC-B8D2-BDCFFCFD6D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BA876CB-70F5-C43F-D8B7-844529E2999E}"/>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pic>
        <p:nvPicPr>
          <p:cNvPr id="3" name="Picture 2">
            <a:extLst>
              <a:ext uri="{FF2B5EF4-FFF2-40B4-BE49-F238E27FC236}">
                <a16:creationId xmlns:a16="http://schemas.microsoft.com/office/drawing/2014/main" id="{F11BBC09-EF1D-37DB-23D7-391FDE75F1B2}"/>
              </a:ext>
            </a:extLst>
          </p:cNvPr>
          <p:cNvPicPr>
            <a:picLocks noChangeAspect="1"/>
          </p:cNvPicPr>
          <p:nvPr/>
        </p:nvPicPr>
        <p:blipFill rotWithShape="1">
          <a:blip r:embed="rId3"/>
          <a:srcRect l="29199" t="30329" r="33190" b="31392"/>
          <a:stretch/>
        </p:blipFill>
        <p:spPr>
          <a:xfrm>
            <a:off x="10057188" y="1949395"/>
            <a:ext cx="1921861" cy="1231351"/>
          </a:xfrm>
          <a:prstGeom prst="rect">
            <a:avLst/>
          </a:prstGeom>
        </p:spPr>
      </p:pic>
      <p:sp>
        <p:nvSpPr>
          <p:cNvPr id="4" name="TextBox 3">
            <a:extLst>
              <a:ext uri="{FF2B5EF4-FFF2-40B4-BE49-F238E27FC236}">
                <a16:creationId xmlns:a16="http://schemas.microsoft.com/office/drawing/2014/main" id="{D8B5E1FF-1B32-3CD4-9C41-79A42F3A850A}"/>
              </a:ext>
            </a:extLst>
          </p:cNvPr>
          <p:cNvSpPr txBox="1"/>
          <p:nvPr/>
        </p:nvSpPr>
        <p:spPr>
          <a:xfrm>
            <a:off x="9909731" y="3999534"/>
            <a:ext cx="2447986" cy="1600438"/>
          </a:xfrm>
          <a:prstGeom prst="rect">
            <a:avLst/>
          </a:prstGeom>
          <a:noFill/>
        </p:spPr>
        <p:txBody>
          <a:bodyPr wrap="square" rtlCol="0">
            <a:spAutoFit/>
          </a:bodyPr>
          <a:lstStyle/>
          <a:p>
            <a:pPr algn="ctr"/>
            <a:r>
              <a:rPr lang="en-GB" sz="1400" b="1" dirty="0">
                <a:solidFill>
                  <a:schemeClr val="bg1"/>
                </a:solidFill>
              </a:rPr>
              <a:t>Figure 3</a:t>
            </a:r>
          </a:p>
          <a:p>
            <a:pPr algn="ctr"/>
            <a:endParaRPr lang="en-GB" sz="1400" b="1" dirty="0">
              <a:solidFill>
                <a:schemeClr val="bg1"/>
              </a:solidFill>
            </a:endParaRPr>
          </a:p>
          <a:p>
            <a:pPr algn="ctr"/>
            <a:r>
              <a:rPr lang="en-GB" sz="1400" b="1" dirty="0">
                <a:solidFill>
                  <a:schemeClr val="bg1"/>
                </a:solidFill>
              </a:rPr>
              <a:t>UX has a long and storied history that intersects with other business, design, and technology developments</a:t>
            </a:r>
          </a:p>
          <a:p>
            <a:pPr algn="ctr"/>
            <a:endParaRPr lang="en-GB" sz="1400" b="1" dirty="0">
              <a:solidFill>
                <a:schemeClr val="bg1"/>
              </a:solidFill>
            </a:endParaRPr>
          </a:p>
        </p:txBody>
      </p:sp>
    </p:spTree>
    <p:extLst>
      <p:ext uri="{BB962C8B-B14F-4D97-AF65-F5344CB8AC3E}">
        <p14:creationId xmlns:p14="http://schemas.microsoft.com/office/powerpoint/2010/main" val="1195535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C2625-5CDF-ED6E-1EF5-74E527CD3D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5726F3-8C01-DE05-6080-1EBC684F70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2C7DE0-3D1F-9DCA-4A00-1A1906A00580}"/>
              </a:ext>
            </a:extLst>
          </p:cNvPr>
          <p:cNvSpPr/>
          <p:nvPr/>
        </p:nvSpPr>
        <p:spPr>
          <a:xfrm>
            <a:off x="803432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45D37E-706A-330D-9992-9F8BA5D3263A}"/>
              </a:ext>
            </a:extLst>
          </p:cNvPr>
          <p:cNvSpPr/>
          <p:nvPr/>
        </p:nvSpPr>
        <p:spPr>
          <a:xfrm>
            <a:off x="619589"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4318E9-3E3A-435D-D143-33DA07F39BDE}"/>
              </a:ext>
            </a:extLst>
          </p:cNvPr>
          <p:cNvSpPr txBox="1"/>
          <p:nvPr/>
        </p:nvSpPr>
        <p:spPr>
          <a:xfrm>
            <a:off x="752784" y="1118860"/>
            <a:ext cx="9079360" cy="4446730"/>
          </a:xfrm>
          <a:prstGeom prst="rect">
            <a:avLst/>
          </a:prstGeom>
          <a:noFill/>
        </p:spPr>
        <p:txBody>
          <a:bodyPr wrap="square" rtlCol="0">
            <a:spAutoFit/>
          </a:bodyPr>
          <a:lstStyle/>
          <a:p>
            <a:pPr algn="just">
              <a:lnSpc>
                <a:spcPct val="200000"/>
              </a:lnSpc>
            </a:pPr>
            <a:r>
              <a:rPr lang="en-GB" b="1" dirty="0">
                <a:solidFill>
                  <a:srgbClr val="0070C0"/>
                </a:solidFill>
              </a:rPr>
              <a:t>Now here’s the longer version. User experience is a modern field, but it’s been in the making for about a century. To see its beginnings, you can look all the way back to the machine age of the late 19th and early 20th centuries. At that time, corporations were growing, skilled </a:t>
            </a:r>
            <a:r>
              <a:rPr lang="en-GB" b="1" dirty="0" err="1">
                <a:solidFill>
                  <a:srgbClr val="0070C0"/>
                </a:solidFill>
              </a:rPr>
              <a:t>labor</a:t>
            </a:r>
            <a:r>
              <a:rPr lang="en-GB" b="1" dirty="0">
                <a:solidFill>
                  <a:srgbClr val="0070C0"/>
                </a:solidFill>
              </a:rPr>
              <a:t> was declining, and advances in machine technology were inspiring industries to push the boundaries of what human </a:t>
            </a:r>
            <a:r>
              <a:rPr lang="en-GB" b="1" dirty="0" err="1">
                <a:solidFill>
                  <a:srgbClr val="0070C0"/>
                </a:solidFill>
              </a:rPr>
              <a:t>labor</a:t>
            </a:r>
            <a:r>
              <a:rPr lang="en-GB" b="1" dirty="0">
                <a:solidFill>
                  <a:srgbClr val="0070C0"/>
                </a:solidFill>
              </a:rPr>
              <a:t> could make possible. </a:t>
            </a:r>
          </a:p>
          <a:p>
            <a:pPr algn="just">
              <a:lnSpc>
                <a:spcPct val="200000"/>
              </a:lnSpc>
            </a:pPr>
            <a:r>
              <a:rPr lang="en-GB" b="1" dirty="0">
                <a:solidFill>
                  <a:srgbClr val="0070C0"/>
                </a:solidFill>
              </a:rPr>
              <a:t>The machine age philosophy was best exemplified by people like Frederick Winslow Taylor and Henry Ford, who both pioneered ways to make human </a:t>
            </a:r>
            <a:r>
              <a:rPr lang="en-GB" b="1" dirty="0" err="1">
                <a:solidFill>
                  <a:srgbClr val="0070C0"/>
                </a:solidFill>
              </a:rPr>
              <a:t>labor</a:t>
            </a:r>
            <a:r>
              <a:rPr lang="en-GB" b="1" dirty="0">
                <a:solidFill>
                  <a:srgbClr val="0070C0"/>
                </a:solidFill>
              </a:rPr>
              <a:t> more efficient, productive, and routinized.</a:t>
            </a:r>
          </a:p>
        </p:txBody>
      </p:sp>
      <p:pic>
        <p:nvPicPr>
          <p:cNvPr id="5" name="Graphic 21">
            <a:extLst>
              <a:ext uri="{FF2B5EF4-FFF2-40B4-BE49-F238E27FC236}">
                <a16:creationId xmlns:a16="http://schemas.microsoft.com/office/drawing/2014/main" id="{8C359BCC-4A08-0B26-8D73-F6BF99E38E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9A9B260-1D92-B224-D1B9-246F076C21E0}"/>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pic>
        <p:nvPicPr>
          <p:cNvPr id="3" name="Picture 2">
            <a:extLst>
              <a:ext uri="{FF2B5EF4-FFF2-40B4-BE49-F238E27FC236}">
                <a16:creationId xmlns:a16="http://schemas.microsoft.com/office/drawing/2014/main" id="{D5E05EB3-559F-5C7C-EFEA-FFFC2F6DAF38}"/>
              </a:ext>
            </a:extLst>
          </p:cNvPr>
          <p:cNvPicPr>
            <a:picLocks noChangeAspect="1"/>
          </p:cNvPicPr>
          <p:nvPr/>
        </p:nvPicPr>
        <p:blipFill rotWithShape="1">
          <a:blip r:embed="rId3"/>
          <a:srcRect l="29199" t="30329" r="33190" b="31392"/>
          <a:stretch/>
        </p:blipFill>
        <p:spPr>
          <a:xfrm>
            <a:off x="9765361" y="1997313"/>
            <a:ext cx="2426639" cy="1642711"/>
          </a:xfrm>
          <a:prstGeom prst="rect">
            <a:avLst/>
          </a:prstGeom>
        </p:spPr>
      </p:pic>
      <p:sp>
        <p:nvSpPr>
          <p:cNvPr id="4" name="TextBox 3">
            <a:extLst>
              <a:ext uri="{FF2B5EF4-FFF2-40B4-BE49-F238E27FC236}">
                <a16:creationId xmlns:a16="http://schemas.microsoft.com/office/drawing/2014/main" id="{C32D4B30-E10A-D1B7-6335-D381490E8F2F}"/>
              </a:ext>
            </a:extLst>
          </p:cNvPr>
          <p:cNvSpPr txBox="1"/>
          <p:nvPr/>
        </p:nvSpPr>
        <p:spPr>
          <a:xfrm>
            <a:off x="9909731" y="3999534"/>
            <a:ext cx="2447986" cy="1600438"/>
          </a:xfrm>
          <a:prstGeom prst="rect">
            <a:avLst/>
          </a:prstGeom>
          <a:noFill/>
        </p:spPr>
        <p:txBody>
          <a:bodyPr wrap="square" rtlCol="0">
            <a:spAutoFit/>
          </a:bodyPr>
          <a:lstStyle/>
          <a:p>
            <a:pPr algn="ctr"/>
            <a:r>
              <a:rPr lang="en-GB" sz="1400" b="1" dirty="0">
                <a:solidFill>
                  <a:schemeClr val="bg1"/>
                </a:solidFill>
              </a:rPr>
              <a:t>Figure 3</a:t>
            </a:r>
          </a:p>
          <a:p>
            <a:pPr algn="ctr"/>
            <a:endParaRPr lang="en-GB" sz="1400" b="1" dirty="0">
              <a:solidFill>
                <a:schemeClr val="bg1"/>
              </a:solidFill>
            </a:endParaRPr>
          </a:p>
          <a:p>
            <a:pPr algn="ctr"/>
            <a:r>
              <a:rPr lang="en-GB" sz="1400" b="1" dirty="0">
                <a:solidFill>
                  <a:schemeClr val="bg1"/>
                </a:solidFill>
              </a:rPr>
              <a:t>UX has a long and storied history that intersects with other business, design, and technology developments</a:t>
            </a:r>
          </a:p>
          <a:p>
            <a:pPr algn="ctr"/>
            <a:endParaRPr lang="en-GB" sz="1400" b="1" dirty="0">
              <a:solidFill>
                <a:schemeClr val="bg1"/>
              </a:solidFill>
            </a:endParaRPr>
          </a:p>
        </p:txBody>
      </p:sp>
    </p:spTree>
    <p:extLst>
      <p:ext uri="{BB962C8B-B14F-4D97-AF65-F5344CB8AC3E}">
        <p14:creationId xmlns:p14="http://schemas.microsoft.com/office/powerpoint/2010/main" val="2234252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99288-20E3-85B1-E0D7-B059CE2570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217CE7-DBF4-8736-B326-B62398E67A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559BEA7-599C-C303-48AB-61F59B5B0DFF}"/>
              </a:ext>
            </a:extLst>
          </p:cNvPr>
          <p:cNvSpPr/>
          <p:nvPr/>
        </p:nvSpPr>
        <p:spPr>
          <a:xfrm>
            <a:off x="8065998" y="8796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FF360EA-1ADA-663A-C27D-7D7F3EFD12F9}"/>
              </a:ext>
            </a:extLst>
          </p:cNvPr>
          <p:cNvSpPr/>
          <p:nvPr/>
        </p:nvSpPr>
        <p:spPr>
          <a:xfrm>
            <a:off x="803139"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EB6198A-8865-4E12-8300-934008C40DB1}"/>
              </a:ext>
            </a:extLst>
          </p:cNvPr>
          <p:cNvSpPr txBox="1"/>
          <p:nvPr/>
        </p:nvSpPr>
        <p:spPr>
          <a:xfrm>
            <a:off x="1043208" y="1346289"/>
            <a:ext cx="9079360" cy="3892732"/>
          </a:xfrm>
          <a:prstGeom prst="rect">
            <a:avLst/>
          </a:prstGeom>
          <a:noFill/>
        </p:spPr>
        <p:txBody>
          <a:bodyPr wrap="square" rtlCol="0">
            <a:spAutoFit/>
          </a:bodyPr>
          <a:lstStyle/>
          <a:p>
            <a:pPr algn="just">
              <a:lnSpc>
                <a:spcPct val="200000"/>
              </a:lnSpc>
            </a:pPr>
            <a:r>
              <a:rPr lang="en-GB" b="1" dirty="0">
                <a:solidFill>
                  <a:srgbClr val="0070C0"/>
                </a:solidFill>
              </a:rPr>
              <a:t> But they were criticized for dehumanizing workers in the process and treating people like cogs in a machine. Still Taylor’s research into the efficiency of interactions between workers and their tools was an early precursor to much of what UX professionals think about today.</a:t>
            </a:r>
          </a:p>
          <a:p>
            <a:pPr algn="just">
              <a:lnSpc>
                <a:spcPct val="200000"/>
              </a:lnSpc>
            </a:pPr>
            <a:r>
              <a:rPr lang="en-GB" b="1" dirty="0">
                <a:solidFill>
                  <a:srgbClr val="0070C0"/>
                </a:solidFill>
              </a:rPr>
              <a:t>The first half of the 20th century also saw an emerging body of research into what later became the fields of human factors and ergonomics. </a:t>
            </a:r>
          </a:p>
          <a:p>
            <a:pPr algn="just">
              <a:lnSpc>
                <a:spcPct val="200000"/>
              </a:lnSpc>
            </a:pPr>
            <a:r>
              <a:rPr lang="en-GB" b="1" dirty="0">
                <a:solidFill>
                  <a:srgbClr val="0070C0"/>
                </a:solidFill>
              </a:rPr>
              <a:t>Motivated by research into </a:t>
            </a:r>
            <a:r>
              <a:rPr lang="en-GB" b="1" dirty="0" err="1">
                <a:solidFill>
                  <a:srgbClr val="0070C0"/>
                </a:solidFill>
              </a:rPr>
              <a:t>aeromedics</a:t>
            </a:r>
            <a:r>
              <a:rPr lang="en-GB" b="1" dirty="0">
                <a:solidFill>
                  <a:srgbClr val="0070C0"/>
                </a:solidFill>
              </a:rPr>
              <a:t> in World War I and World War II, human factors focused on the design of equipment and devices to best align with human capabilities.</a:t>
            </a:r>
          </a:p>
        </p:txBody>
      </p:sp>
      <p:pic>
        <p:nvPicPr>
          <p:cNvPr id="5" name="Graphic 21">
            <a:extLst>
              <a:ext uri="{FF2B5EF4-FFF2-40B4-BE49-F238E27FC236}">
                <a16:creationId xmlns:a16="http://schemas.microsoft.com/office/drawing/2014/main" id="{92B51248-175C-A0AC-6145-3029CB9FC5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82C719-11E3-892A-E5C0-D1C67432DB06}"/>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pic>
        <p:nvPicPr>
          <p:cNvPr id="3" name="Picture 2">
            <a:extLst>
              <a:ext uri="{FF2B5EF4-FFF2-40B4-BE49-F238E27FC236}">
                <a16:creationId xmlns:a16="http://schemas.microsoft.com/office/drawing/2014/main" id="{B2C2CFCA-5149-8222-D21F-76A235987CAE}"/>
              </a:ext>
            </a:extLst>
          </p:cNvPr>
          <p:cNvPicPr>
            <a:picLocks noChangeAspect="1"/>
          </p:cNvPicPr>
          <p:nvPr/>
        </p:nvPicPr>
        <p:blipFill rotWithShape="1">
          <a:blip r:embed="rId3"/>
          <a:srcRect l="32500" t="11810" r="49160" b="42857"/>
          <a:stretch/>
        </p:blipFill>
        <p:spPr>
          <a:xfrm>
            <a:off x="10276691" y="1477336"/>
            <a:ext cx="1884731" cy="2620492"/>
          </a:xfrm>
          <a:prstGeom prst="rect">
            <a:avLst/>
          </a:prstGeom>
        </p:spPr>
      </p:pic>
      <p:sp>
        <p:nvSpPr>
          <p:cNvPr id="4" name="TextBox 3">
            <a:extLst>
              <a:ext uri="{FF2B5EF4-FFF2-40B4-BE49-F238E27FC236}">
                <a16:creationId xmlns:a16="http://schemas.microsoft.com/office/drawing/2014/main" id="{4BB5E540-9AC7-5480-F2A8-943AE9CBDF23}"/>
              </a:ext>
            </a:extLst>
          </p:cNvPr>
          <p:cNvSpPr txBox="1"/>
          <p:nvPr/>
        </p:nvSpPr>
        <p:spPr>
          <a:xfrm>
            <a:off x="10154869" y="4097828"/>
            <a:ext cx="1884731" cy="1815882"/>
          </a:xfrm>
          <a:prstGeom prst="rect">
            <a:avLst/>
          </a:prstGeom>
          <a:noFill/>
        </p:spPr>
        <p:txBody>
          <a:bodyPr wrap="square" rtlCol="0">
            <a:spAutoFit/>
          </a:bodyPr>
          <a:lstStyle/>
          <a:p>
            <a:pPr algn="ctr"/>
            <a:r>
              <a:rPr lang="en-GB" sz="1400" b="1" dirty="0">
                <a:solidFill>
                  <a:schemeClr val="bg1"/>
                </a:solidFill>
              </a:rPr>
              <a:t>Figure 4</a:t>
            </a:r>
          </a:p>
          <a:p>
            <a:pPr algn="ctr"/>
            <a:endParaRPr lang="en-GB" sz="1400" b="1" dirty="0">
              <a:solidFill>
                <a:schemeClr val="bg1"/>
              </a:solidFill>
            </a:endParaRPr>
          </a:p>
          <a:p>
            <a:pPr algn="ctr"/>
            <a:r>
              <a:rPr lang="en-GB" sz="1400" b="1" dirty="0"/>
              <a:t>Frederick Winslow Taylor, the father of Scientific Management, pejoratively known as Taylorism.</a:t>
            </a:r>
            <a:endParaRPr lang="en-GB" sz="1400" b="1" dirty="0">
              <a:solidFill>
                <a:schemeClr val="bg1"/>
              </a:solidFill>
            </a:endParaRPr>
          </a:p>
        </p:txBody>
      </p:sp>
    </p:spTree>
    <p:extLst>
      <p:ext uri="{BB962C8B-B14F-4D97-AF65-F5344CB8AC3E}">
        <p14:creationId xmlns:p14="http://schemas.microsoft.com/office/powerpoint/2010/main" val="1921580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99B37-13E1-DA7D-43A5-9EDD3019E4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8670A1-A1B8-208C-C38C-92970D61E0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E5B716D-C347-6CF4-5450-5730F2F35616}"/>
              </a:ext>
            </a:extLst>
          </p:cNvPr>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DB668C-E3A1-8C94-4B26-EC9032624F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9D208E7-41E9-7B03-21FD-3A6EA10C7D92}"/>
              </a:ext>
            </a:extLst>
          </p:cNvPr>
          <p:cNvSpPr txBox="1"/>
          <p:nvPr/>
        </p:nvSpPr>
        <p:spPr>
          <a:xfrm>
            <a:off x="1314257" y="1110443"/>
            <a:ext cx="9079360" cy="4446730"/>
          </a:xfrm>
          <a:prstGeom prst="rect">
            <a:avLst/>
          </a:prstGeom>
          <a:noFill/>
        </p:spPr>
        <p:txBody>
          <a:bodyPr wrap="square" rtlCol="0">
            <a:spAutoFit/>
          </a:bodyPr>
          <a:lstStyle/>
          <a:p>
            <a:pPr algn="just">
              <a:lnSpc>
                <a:spcPct val="200000"/>
              </a:lnSpc>
            </a:pPr>
            <a:r>
              <a:rPr lang="en-GB" b="1" dirty="0">
                <a:solidFill>
                  <a:srgbClr val="0070C0"/>
                </a:solidFill>
              </a:rPr>
              <a:t>By the mid-20th century, industrial efficiency and human ingenuity were striking a more harmonious relationship at places like Toyota, where the Toyota Production System continued to value efficiency, but treated workers as key contributors to a continually improving process. One of the core tenets of the Toyota philosophy was “</a:t>
            </a:r>
            <a:r>
              <a:rPr lang="en-GB" b="1" dirty="0">
                <a:solidFill>
                  <a:srgbClr val="FF0000"/>
                </a:solidFill>
              </a:rPr>
              <a:t>respect for people</a:t>
            </a:r>
            <a:r>
              <a:rPr lang="en-GB" b="1" dirty="0">
                <a:solidFill>
                  <a:srgbClr val="0070C0"/>
                </a:solidFill>
              </a:rPr>
              <a:t>,” and it resulted in involving workers in troubleshooting and optimizing the processes that they were a part of. As one example, workers at Toyota factories could pull a rope called the Andon Cord to stop the assembly line and give feedback if they saw a defect or a way to improve the process.</a:t>
            </a:r>
          </a:p>
        </p:txBody>
      </p:sp>
      <p:pic>
        <p:nvPicPr>
          <p:cNvPr id="5" name="Graphic 21">
            <a:extLst>
              <a:ext uri="{FF2B5EF4-FFF2-40B4-BE49-F238E27FC236}">
                <a16:creationId xmlns:a16="http://schemas.microsoft.com/office/drawing/2014/main" id="{DBE57A4C-E00F-E659-A4F1-C58A2E9F7A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CBFD813-A79B-A343-FF82-7C080D591ABF}"/>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spTree>
    <p:extLst>
      <p:ext uri="{BB962C8B-B14F-4D97-AF65-F5344CB8AC3E}">
        <p14:creationId xmlns:p14="http://schemas.microsoft.com/office/powerpoint/2010/main" val="2224815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7715F-E649-89FB-4F2E-F3323DF209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128290-BAB0-D342-A0E1-170E4C66FB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9D192E-641D-5BBE-F600-41921A503761}"/>
              </a:ext>
            </a:extLst>
          </p:cNvPr>
          <p:cNvSpPr/>
          <p:nvPr/>
        </p:nvSpPr>
        <p:spPr>
          <a:xfrm>
            <a:off x="8607914" y="952845"/>
            <a:ext cx="34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02AE0-B0DB-9C88-A5B5-697D1F56769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54E89BB-6215-E42F-D917-D9652341E54D}"/>
              </a:ext>
            </a:extLst>
          </p:cNvPr>
          <p:cNvSpPr txBox="1"/>
          <p:nvPr/>
        </p:nvSpPr>
        <p:spPr>
          <a:xfrm>
            <a:off x="1314257" y="1421077"/>
            <a:ext cx="9079360" cy="4015843"/>
          </a:xfrm>
          <a:prstGeom prst="rect">
            <a:avLst/>
          </a:prstGeom>
          <a:noFill/>
        </p:spPr>
        <p:txBody>
          <a:bodyPr wrap="square" rtlCol="0">
            <a:spAutoFit/>
          </a:bodyPr>
          <a:lstStyle/>
          <a:p>
            <a:pPr algn="just">
              <a:lnSpc>
                <a:spcPct val="200000"/>
              </a:lnSpc>
            </a:pPr>
            <a:r>
              <a:rPr lang="en-GB" sz="1600" b="1" dirty="0">
                <a:solidFill>
                  <a:srgbClr val="0070C0"/>
                </a:solidFill>
              </a:rPr>
              <a:t>Around the same time, industrial designer Henry Dreyfuss wrote </a:t>
            </a:r>
            <a:r>
              <a:rPr lang="en-GB" sz="1600" b="1" dirty="0">
                <a:solidFill>
                  <a:srgbClr val="FF0000"/>
                </a:solidFill>
              </a:rPr>
              <a:t>Designing for People</a:t>
            </a:r>
            <a:r>
              <a:rPr lang="en-GB" sz="1600" b="1" dirty="0">
                <a:solidFill>
                  <a:srgbClr val="0070C0"/>
                </a:solidFill>
              </a:rPr>
              <a:t>, a classic design text that, like the Toyota system, put </a:t>
            </a:r>
            <a:r>
              <a:rPr lang="en-GB" sz="1600" b="1" dirty="0">
                <a:solidFill>
                  <a:srgbClr val="FF0000"/>
                </a:solidFill>
              </a:rPr>
              <a:t>people first</a:t>
            </a:r>
            <a:r>
              <a:rPr lang="en-GB" sz="1600" b="1" dirty="0">
                <a:solidFill>
                  <a:srgbClr val="0070C0"/>
                </a:solidFill>
              </a:rPr>
              <a:t>. </a:t>
            </a:r>
          </a:p>
          <a:p>
            <a:pPr algn="just">
              <a:lnSpc>
                <a:spcPct val="200000"/>
              </a:lnSpc>
            </a:pPr>
            <a:r>
              <a:rPr lang="en-GB" sz="1600" b="1" dirty="0">
                <a:solidFill>
                  <a:srgbClr val="0070C0"/>
                </a:solidFill>
              </a:rPr>
              <a:t>In it, Dreyfuss described many of the methods that UX designers employ today to </a:t>
            </a:r>
            <a:r>
              <a:rPr lang="en-GB" sz="1600" b="1" dirty="0">
                <a:solidFill>
                  <a:srgbClr val="FF0000"/>
                </a:solidFill>
              </a:rPr>
              <a:t>understand and design for user needs</a:t>
            </a:r>
            <a:r>
              <a:rPr lang="en-GB" sz="1600" b="1" dirty="0">
                <a:solidFill>
                  <a:srgbClr val="0070C0"/>
                </a:solidFill>
              </a:rPr>
              <a:t>. In Designing for People, Henry Dreyfuss writes “when the point of contact between the product and the people becomes a point of friction, then the [</a:t>
            </a:r>
            <a:r>
              <a:rPr lang="en-GB" sz="1600" b="1" dirty="0">
                <a:solidFill>
                  <a:srgbClr val="FF0000"/>
                </a:solidFill>
              </a:rPr>
              <a:t>designer</a:t>
            </a:r>
            <a:r>
              <a:rPr lang="en-GB" sz="1600" b="1" dirty="0">
                <a:solidFill>
                  <a:srgbClr val="0070C0"/>
                </a:solidFill>
              </a:rPr>
              <a:t>] has </a:t>
            </a:r>
            <a:r>
              <a:rPr lang="en-GB" sz="1600" b="1" dirty="0">
                <a:solidFill>
                  <a:srgbClr val="FF0000"/>
                </a:solidFill>
              </a:rPr>
              <a:t>failed</a:t>
            </a:r>
            <a:r>
              <a:rPr lang="en-GB" sz="1600" b="1" dirty="0">
                <a:solidFill>
                  <a:srgbClr val="0070C0"/>
                </a:solidFill>
              </a:rPr>
              <a:t>. </a:t>
            </a:r>
          </a:p>
          <a:p>
            <a:pPr algn="just">
              <a:lnSpc>
                <a:spcPct val="200000"/>
              </a:lnSpc>
            </a:pPr>
            <a:r>
              <a:rPr lang="en-GB" sz="1600" b="1" dirty="0">
                <a:solidFill>
                  <a:srgbClr val="0070C0"/>
                </a:solidFill>
              </a:rPr>
              <a:t>On the other hand, if people are made safer, more comfortable, more eager to purchase, more efficient—or just plain happier—by contact with the product, then </a:t>
            </a:r>
            <a:r>
              <a:rPr lang="en-GB" sz="1600" b="1" dirty="0">
                <a:solidFill>
                  <a:srgbClr val="FF0000"/>
                </a:solidFill>
              </a:rPr>
              <a:t>the designer has succeeded</a:t>
            </a:r>
            <a:r>
              <a:rPr lang="en-GB" sz="1600" b="1" dirty="0">
                <a:solidFill>
                  <a:srgbClr val="0070C0"/>
                </a:solidFill>
              </a:rPr>
              <a:t>.”</a:t>
            </a:r>
          </a:p>
          <a:p>
            <a:pPr algn="just">
              <a:lnSpc>
                <a:spcPct val="200000"/>
              </a:lnSpc>
            </a:pPr>
            <a:endParaRPr lang="en-GB" sz="1600" b="1" dirty="0">
              <a:solidFill>
                <a:srgbClr val="0070C0"/>
              </a:solidFill>
            </a:endParaRPr>
          </a:p>
        </p:txBody>
      </p:sp>
      <p:pic>
        <p:nvPicPr>
          <p:cNvPr id="5" name="Graphic 21">
            <a:extLst>
              <a:ext uri="{FF2B5EF4-FFF2-40B4-BE49-F238E27FC236}">
                <a16:creationId xmlns:a16="http://schemas.microsoft.com/office/drawing/2014/main" id="{FB269B91-2330-DFCE-EDE7-13644BE30A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0C42A7-D33F-8509-D850-F97E69D8BB44}"/>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spTree>
    <p:extLst>
      <p:ext uri="{BB962C8B-B14F-4D97-AF65-F5344CB8AC3E}">
        <p14:creationId xmlns:p14="http://schemas.microsoft.com/office/powerpoint/2010/main" val="1700069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C3EFD-DF54-2F70-0A91-CF194908A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68F54E-618B-0CA1-A086-8E0A640905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C91165-E97F-A616-61E5-173C43E21BC1}"/>
              </a:ext>
            </a:extLst>
          </p:cNvPr>
          <p:cNvSpPr/>
          <p:nvPr/>
        </p:nvSpPr>
        <p:spPr>
          <a:xfrm>
            <a:off x="8607914" y="952845"/>
            <a:ext cx="34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6ED66B-6B82-60C4-89EA-FE151399620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96629FE-FAE3-DEAC-C2B5-6CF2A5219DD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6581A5B9-BF24-DBF4-687A-45C2CEE59C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9444634-DD83-05AF-AE37-450C3C6863F7}"/>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pic>
        <p:nvPicPr>
          <p:cNvPr id="3" name="Picture 2" descr="Designing For People | Designer's Review of Books">
            <a:extLst>
              <a:ext uri="{FF2B5EF4-FFF2-40B4-BE49-F238E27FC236}">
                <a16:creationId xmlns:a16="http://schemas.microsoft.com/office/drawing/2014/main" id="{5604E094-E431-6294-4DC9-5D91BC70026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0000" b="4117"/>
          <a:stretch/>
        </p:blipFill>
        <p:spPr bwMode="auto">
          <a:xfrm>
            <a:off x="4415306" y="1331303"/>
            <a:ext cx="3361388" cy="4195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30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36C10-087A-AA2B-E53A-A2C63F1144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B94C54-192E-48D3-0B66-589DEB9CD5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B8A1B93-3EAD-08D9-5CB2-F57F4276C50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2B4252C-F4E8-83EF-5E9F-70EB0C82B14E}"/>
              </a:ext>
            </a:extLst>
          </p:cNvPr>
          <p:cNvSpPr/>
          <p:nvPr/>
        </p:nvSpPr>
        <p:spPr>
          <a:xfrm>
            <a:off x="589797"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E08AB6-9C5B-D226-7332-57978EE934CE}"/>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9F0304AF-8699-1CD4-B808-C46908E00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BDA774E-D2E1-A09A-AF8B-C4CA6495072E}"/>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sp>
        <p:nvSpPr>
          <p:cNvPr id="6" name="TextBox 5">
            <a:extLst>
              <a:ext uri="{FF2B5EF4-FFF2-40B4-BE49-F238E27FC236}">
                <a16:creationId xmlns:a16="http://schemas.microsoft.com/office/drawing/2014/main" id="{6E4AEDC0-DDD2-DC0A-C375-84286A25430B}"/>
              </a:ext>
            </a:extLst>
          </p:cNvPr>
          <p:cNvSpPr txBox="1"/>
          <p:nvPr/>
        </p:nvSpPr>
        <p:spPr>
          <a:xfrm>
            <a:off x="944319" y="1421077"/>
            <a:ext cx="8949828" cy="3962880"/>
          </a:xfrm>
          <a:prstGeom prst="rect">
            <a:avLst/>
          </a:prstGeom>
          <a:noFill/>
        </p:spPr>
        <p:txBody>
          <a:bodyPr wrap="square">
            <a:spAutoFit/>
          </a:bodyPr>
          <a:lstStyle/>
          <a:p>
            <a:pPr algn="just">
              <a:lnSpc>
                <a:spcPct val="200000"/>
              </a:lnSpc>
            </a:pPr>
            <a:r>
              <a:rPr lang="en-GB" sz="1600" b="1" dirty="0">
                <a:solidFill>
                  <a:srgbClr val="0070C0"/>
                </a:solidFill>
              </a:rPr>
              <a:t> At the same time, some interesting parallel movements were taking shape. small handful of academics were doing research into what we now describe as cognitive science. </a:t>
            </a:r>
          </a:p>
          <a:p>
            <a:pPr algn="just">
              <a:lnSpc>
                <a:spcPct val="200000"/>
              </a:lnSpc>
            </a:pPr>
            <a:r>
              <a:rPr lang="en-GB" sz="1600" b="1" dirty="0">
                <a:solidFill>
                  <a:srgbClr val="0070C0"/>
                </a:solidFill>
              </a:rPr>
              <a:t>As a discipline, cognitive science combined an interest in human cognition (especially human capacity for short-term memory) with concepts such as artificial and machine intelligence. These cognitive scientists were interested in the potential of computers to serve as a tool to augment human mental capacities. </a:t>
            </a:r>
          </a:p>
          <a:p>
            <a:pPr algn="just">
              <a:lnSpc>
                <a:spcPct val="200000"/>
              </a:lnSpc>
            </a:pPr>
            <a:r>
              <a:rPr lang="en-GB" sz="1600" b="1" dirty="0">
                <a:solidFill>
                  <a:srgbClr val="0070C0"/>
                </a:solidFill>
              </a:rPr>
              <a:t>Many early wins in the design of computers for human use came from PARC, a Xerox research </a:t>
            </a:r>
            <a:r>
              <a:rPr lang="en-GB" sz="1600" b="1" dirty="0" err="1">
                <a:solidFill>
                  <a:srgbClr val="0070C0"/>
                </a:solidFill>
              </a:rPr>
              <a:t>center</a:t>
            </a:r>
            <a:r>
              <a:rPr lang="en-GB" sz="1600" b="1" dirty="0">
                <a:solidFill>
                  <a:srgbClr val="0070C0"/>
                </a:solidFill>
              </a:rPr>
              <a:t> founded in the early 1970s to explore innovations in workplace technology.</a:t>
            </a:r>
          </a:p>
        </p:txBody>
      </p:sp>
      <p:pic>
        <p:nvPicPr>
          <p:cNvPr id="7" name="Picture 2">
            <a:extLst>
              <a:ext uri="{FF2B5EF4-FFF2-40B4-BE49-F238E27FC236}">
                <a16:creationId xmlns:a16="http://schemas.microsoft.com/office/drawing/2014/main" id="{CF27A978-2AAF-07A3-12C8-913B616A42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0246" y="1678968"/>
            <a:ext cx="1704636" cy="102980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76F4301-663F-2E18-DDFF-6FCB7FE70E04}"/>
              </a:ext>
            </a:extLst>
          </p:cNvPr>
          <p:cNvSpPr txBox="1"/>
          <p:nvPr/>
        </p:nvSpPr>
        <p:spPr>
          <a:xfrm>
            <a:off x="10393617" y="3279021"/>
            <a:ext cx="1461265" cy="1843518"/>
          </a:xfrm>
          <a:prstGeom prst="rect">
            <a:avLst/>
          </a:prstGeom>
          <a:noFill/>
        </p:spPr>
        <p:txBody>
          <a:bodyPr wrap="square">
            <a:spAutoFit/>
          </a:bodyPr>
          <a:lstStyle/>
          <a:p>
            <a:pPr algn="ctr">
              <a:lnSpc>
                <a:spcPct val="150000"/>
              </a:lnSpc>
            </a:pPr>
            <a:r>
              <a:rPr lang="en-GB" sz="1100" b="1" dirty="0">
                <a:solidFill>
                  <a:schemeClr val="bg1"/>
                </a:solidFill>
              </a:rPr>
              <a:t>PARC (Palo Alto Research </a:t>
            </a:r>
            <a:r>
              <a:rPr lang="en-GB" sz="1100" b="1" dirty="0" err="1">
                <a:solidFill>
                  <a:schemeClr val="bg1"/>
                </a:solidFill>
              </a:rPr>
              <a:t>Center</a:t>
            </a:r>
            <a:r>
              <a:rPr lang="en-GB" sz="1100" b="1" dirty="0">
                <a:solidFill>
                  <a:schemeClr val="bg1"/>
                </a:solidFill>
              </a:rPr>
              <a:t>; formerly Xerox PARC) is a research and development company in Palo Alto, California</a:t>
            </a:r>
            <a:r>
              <a:rPr lang="en-GB" sz="1050" b="0" i="0" dirty="0">
                <a:solidFill>
                  <a:schemeClr val="bg1"/>
                </a:solidFill>
                <a:effectLst/>
                <a:latin typeface="Arial" panose="020B0604020202020204" pitchFamily="34" charset="0"/>
              </a:rPr>
              <a:t>.</a:t>
            </a:r>
            <a:endParaRPr lang="en-GB" sz="1050" dirty="0">
              <a:solidFill>
                <a:schemeClr val="bg1"/>
              </a:solidFill>
            </a:endParaRPr>
          </a:p>
        </p:txBody>
      </p:sp>
    </p:spTree>
    <p:extLst>
      <p:ext uri="{BB962C8B-B14F-4D97-AF65-F5344CB8AC3E}">
        <p14:creationId xmlns:p14="http://schemas.microsoft.com/office/powerpoint/2010/main" val="32052636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F9046-C036-9818-D912-4C3DB213A5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0F5A64-8846-86C9-CB91-C0E2E9C19A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52D850-8961-E28F-78C2-27372DDCB2FE}"/>
              </a:ext>
            </a:extLst>
          </p:cNvPr>
          <p:cNvSpPr/>
          <p:nvPr/>
        </p:nvSpPr>
        <p:spPr>
          <a:xfrm>
            <a:off x="8813532" y="1110443"/>
            <a:ext cx="327031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68B0E-0556-AB0B-236B-26E1F4E0CD4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0A6A296-1DAE-419C-7B54-2397E15FDE38}"/>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F0EC0D9F-3BD6-673D-6FB0-0AECE68292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C591FA-F36C-8423-4A28-7F053A1E2C74}"/>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sp>
        <p:nvSpPr>
          <p:cNvPr id="6" name="TextBox 5">
            <a:extLst>
              <a:ext uri="{FF2B5EF4-FFF2-40B4-BE49-F238E27FC236}">
                <a16:creationId xmlns:a16="http://schemas.microsoft.com/office/drawing/2014/main" id="{B9AD78A1-07FA-2397-BA91-130B36CC8754}"/>
              </a:ext>
            </a:extLst>
          </p:cNvPr>
          <p:cNvSpPr txBox="1"/>
          <p:nvPr/>
        </p:nvSpPr>
        <p:spPr>
          <a:xfrm>
            <a:off x="1181062" y="1421077"/>
            <a:ext cx="8949828" cy="3470437"/>
          </a:xfrm>
          <a:prstGeom prst="rect">
            <a:avLst/>
          </a:prstGeom>
          <a:noFill/>
        </p:spPr>
        <p:txBody>
          <a:bodyPr wrap="square">
            <a:spAutoFit/>
          </a:bodyPr>
          <a:lstStyle/>
          <a:p>
            <a:pPr algn="just">
              <a:lnSpc>
                <a:spcPct val="200000"/>
              </a:lnSpc>
            </a:pPr>
            <a:r>
              <a:rPr lang="en-GB" sz="1600" b="1" dirty="0">
                <a:solidFill>
                  <a:srgbClr val="0070C0"/>
                </a:solidFill>
              </a:rPr>
              <a:t>PARC’s work in the mid-70s produced many user interface conventions that are still used today—the graphical user interface, the mouse, and computer-generated bitmap graphics. For example, PARC’s work greatly influenced the first commercially available graphical user interface: the Apple Macintosh.</a:t>
            </a:r>
          </a:p>
          <a:p>
            <a:pPr algn="just">
              <a:lnSpc>
                <a:spcPct val="200000"/>
              </a:lnSpc>
            </a:pPr>
            <a:r>
              <a:rPr lang="en-GB" sz="1600" b="1" dirty="0">
                <a:solidFill>
                  <a:srgbClr val="0070C0"/>
                </a:solidFill>
              </a:rPr>
              <a:t>The term user experience probably originated in the early 1990s at Apple when cognitive psychologist Donald Norman joined the staff. Various accounts from people who were there at the time say that Norman introduced user experience to encompass what had theretofore been described as human interface research. </a:t>
            </a:r>
          </a:p>
        </p:txBody>
      </p:sp>
      <p:pic>
        <p:nvPicPr>
          <p:cNvPr id="9" name="Picture 2" descr="Xerox Alto - Wikipedia">
            <a:extLst>
              <a:ext uri="{FF2B5EF4-FFF2-40B4-BE49-F238E27FC236}">
                <a16:creationId xmlns:a16="http://schemas.microsoft.com/office/drawing/2014/main" id="{99063F73-B49C-B556-2E97-997E966DD9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5658" y="3664146"/>
            <a:ext cx="919341" cy="122736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5 Things You Didn't Know about the History of UX Design | by Kasey Robinson  | Prototypr">
            <a:extLst>
              <a:ext uri="{FF2B5EF4-FFF2-40B4-BE49-F238E27FC236}">
                <a16:creationId xmlns:a16="http://schemas.microsoft.com/office/drawing/2014/main" id="{CE45A086-929D-A4F5-36FA-2C845BF2DC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51360" y="1421077"/>
            <a:ext cx="1360589" cy="1231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365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B351E-18DD-B5A7-5CC9-EE2B38D9F4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2C22D-07AD-0142-EBAB-2CDEDE39501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9728E3-5A23-A362-E2D2-B06570CCBCA0}"/>
              </a:ext>
            </a:extLst>
          </p:cNvPr>
          <p:cNvSpPr/>
          <p:nvPr/>
        </p:nvSpPr>
        <p:spPr>
          <a:xfrm>
            <a:off x="8813532" y="1110443"/>
            <a:ext cx="337846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D3E8D21-9561-53BD-70B3-98BE53846DF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C311092E-879D-2DCC-889B-CA039F753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FEAA839-7800-0B02-9D24-0143D10B865C}"/>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pic>
        <p:nvPicPr>
          <p:cNvPr id="3" name="Picture 2" descr="Google Developer Student Clubs PUP | Manila">
            <a:extLst>
              <a:ext uri="{FF2B5EF4-FFF2-40B4-BE49-F238E27FC236}">
                <a16:creationId xmlns:a16="http://schemas.microsoft.com/office/drawing/2014/main" id="{9E584F73-19B7-2F64-8CE9-434EB857F2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8765" y="1936859"/>
            <a:ext cx="2260835" cy="226083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1A56B7E9-2D8E-35D3-BF5C-CA0DDCDA02F1}"/>
              </a:ext>
            </a:extLst>
          </p:cNvPr>
          <p:cNvSpPr/>
          <p:nvPr/>
        </p:nvSpPr>
        <p:spPr>
          <a:xfrm>
            <a:off x="391020"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E1995CA-4EC8-A2D4-B2F0-0C05B442DC92}"/>
              </a:ext>
            </a:extLst>
          </p:cNvPr>
          <p:cNvSpPr txBox="1"/>
          <p:nvPr/>
        </p:nvSpPr>
        <p:spPr>
          <a:xfrm>
            <a:off x="391020" y="1421077"/>
            <a:ext cx="8949828" cy="3962880"/>
          </a:xfrm>
          <a:prstGeom prst="rect">
            <a:avLst/>
          </a:prstGeom>
          <a:noFill/>
        </p:spPr>
        <p:txBody>
          <a:bodyPr wrap="square">
            <a:spAutoFit/>
          </a:bodyPr>
          <a:lstStyle/>
          <a:p>
            <a:pPr algn="just">
              <a:lnSpc>
                <a:spcPct val="200000"/>
              </a:lnSpc>
            </a:pPr>
            <a:r>
              <a:rPr lang="en-GB" sz="1600" b="1" dirty="0">
                <a:solidFill>
                  <a:srgbClr val="0070C0"/>
                </a:solidFill>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(see Figure 5).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p>
        </p:txBody>
      </p:sp>
    </p:spTree>
    <p:extLst>
      <p:ext uri="{BB962C8B-B14F-4D97-AF65-F5344CB8AC3E}">
        <p14:creationId xmlns:p14="http://schemas.microsoft.com/office/powerpoint/2010/main" val="24226849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599F1-C42A-B525-84E6-2CC881E0C1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A0AAF2-A67A-8E57-7436-CAF52061A4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9355537-B180-5D06-5BF5-C58E06E2358E}"/>
              </a:ext>
            </a:extLst>
          </p:cNvPr>
          <p:cNvSpPr/>
          <p:nvPr/>
        </p:nvSpPr>
        <p:spPr>
          <a:xfrm>
            <a:off x="8083046" y="11104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F3C44DE-65F0-15ED-0B27-7284366EA522}"/>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C5D7C2F-704B-0E88-227D-BCF4389511F9}"/>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2312FBEA-B4BD-35C7-149F-C5CB98EBB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5E49097-867B-0CFE-FF26-72EC3CD6510C}"/>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Where UX Comes From</a:t>
            </a:r>
          </a:p>
        </p:txBody>
      </p:sp>
      <p:sp>
        <p:nvSpPr>
          <p:cNvPr id="6" name="TextBox 5">
            <a:extLst>
              <a:ext uri="{FF2B5EF4-FFF2-40B4-BE49-F238E27FC236}">
                <a16:creationId xmlns:a16="http://schemas.microsoft.com/office/drawing/2014/main" id="{A4D55E02-8E40-B160-0D74-75817D14BD93}"/>
              </a:ext>
            </a:extLst>
          </p:cNvPr>
          <p:cNvSpPr txBox="1"/>
          <p:nvPr/>
        </p:nvSpPr>
        <p:spPr>
          <a:xfrm>
            <a:off x="801507" y="1483597"/>
            <a:ext cx="8949828" cy="3470437"/>
          </a:xfrm>
          <a:prstGeom prst="rect">
            <a:avLst/>
          </a:prstGeom>
          <a:noFill/>
        </p:spPr>
        <p:txBody>
          <a:bodyPr wrap="square">
            <a:spAutoFit/>
          </a:bodyPr>
          <a:lstStyle/>
          <a:p>
            <a:pPr algn="just">
              <a:lnSpc>
                <a:spcPct val="200000"/>
              </a:lnSpc>
            </a:pPr>
            <a:r>
              <a:rPr lang="en-GB" sz="1600" b="1" dirty="0">
                <a:solidFill>
                  <a:srgbClr val="0070C0"/>
                </a:solidFill>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p>
        </p:txBody>
      </p:sp>
      <p:pic>
        <p:nvPicPr>
          <p:cNvPr id="3" name="Picture 2" descr="The fascinating history of UX design every mindful designer needs to know">
            <a:extLst>
              <a:ext uri="{FF2B5EF4-FFF2-40B4-BE49-F238E27FC236}">
                <a16:creationId xmlns:a16="http://schemas.microsoft.com/office/drawing/2014/main" id="{581A5AF2-8B5A-79F4-9529-C741E2CABDF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346" t="8667" r="11910" b="8296"/>
          <a:stretch/>
        </p:blipFill>
        <p:spPr bwMode="auto">
          <a:xfrm rot="5400000">
            <a:off x="8960758" y="2043335"/>
            <a:ext cx="4150459" cy="2350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981362"/>
      </p:ext>
    </p:extLst>
  </p:cSld>
  <p:clrMapOvr>
    <a:masterClrMapping/>
  </p:clrMapOvr>
  <mc:AlternateContent xmlns:mc="http://schemas.openxmlformats.org/markup-compatibility/2006" xmlns:p14="http://schemas.microsoft.com/office/powerpoint/2010/main">
    <mc:Choice Requires="p14">
      <p:transition spd="slow" p14:dur="2000" advTm="93371"/>
    </mc:Choice>
    <mc:Fallback xmlns="">
      <p:transition spd="slow" advTm="9337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6A7CF-CAAE-4D1B-A71F-EAB94652F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D9C256-0431-C12E-7856-2A9DB51C08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AE8A066-B188-7F65-6E4F-FF61FD3ABBCE}"/>
              </a:ext>
            </a:extLst>
          </p:cNvPr>
          <p:cNvSpPr/>
          <p:nvPr/>
        </p:nvSpPr>
        <p:spPr>
          <a:xfrm>
            <a:off x="9005849" y="1110443"/>
            <a:ext cx="3186151" cy="49265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4F925D-C505-C02F-FE62-7476400A4571}"/>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A590B82-1CDE-A6AE-EE7B-AE3E657FA875}"/>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8FFE769F-66AC-37AC-1964-C32F79100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635CFB4-3BDE-ED3E-6AFE-184275D4D1FA}"/>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UX and UI: What’s the Difference?</a:t>
            </a:r>
          </a:p>
        </p:txBody>
      </p:sp>
      <p:sp>
        <p:nvSpPr>
          <p:cNvPr id="6" name="TextBox 5">
            <a:extLst>
              <a:ext uri="{FF2B5EF4-FFF2-40B4-BE49-F238E27FC236}">
                <a16:creationId xmlns:a16="http://schemas.microsoft.com/office/drawing/2014/main" id="{10456629-B6E7-2A8A-2CAF-F08CA0F21FC3}"/>
              </a:ext>
            </a:extLst>
          </p:cNvPr>
          <p:cNvSpPr txBox="1"/>
          <p:nvPr/>
        </p:nvSpPr>
        <p:spPr>
          <a:xfrm>
            <a:off x="801507" y="1483597"/>
            <a:ext cx="8949828" cy="3470437"/>
          </a:xfrm>
          <a:prstGeom prst="rect">
            <a:avLst/>
          </a:prstGeom>
          <a:noFill/>
        </p:spPr>
        <p:txBody>
          <a:bodyPr wrap="square">
            <a:spAutoFit/>
          </a:bodyPr>
          <a:lstStyle/>
          <a:p>
            <a:pPr algn="just">
              <a:lnSpc>
                <a:spcPct val="200000"/>
              </a:lnSpc>
            </a:pPr>
            <a:r>
              <a:rPr lang="en-GB" sz="1600" b="1" dirty="0">
                <a:solidFill>
                  <a:srgbClr val="0070C0"/>
                </a:solidFill>
              </a:rPr>
              <a:t>You may find that the average person is more familiar with the term UI than UX. UI refers to the user interface, or the screen through which a person interacts with a computer or device. Because most people have used computers at one time or another and have had encounters with UIs that were both good and bad, they often have some idea of what a UI is, and why it matters.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UX, on the other hand, is a more intangible concept that encompasses not just UI, but also the hardware, the user’s context of use, and the user’s goals and motivations. </a:t>
            </a:r>
          </a:p>
        </p:txBody>
      </p:sp>
      <p:pic>
        <p:nvPicPr>
          <p:cNvPr id="7" name="Picture 6">
            <a:extLst>
              <a:ext uri="{FF2B5EF4-FFF2-40B4-BE49-F238E27FC236}">
                <a16:creationId xmlns:a16="http://schemas.microsoft.com/office/drawing/2014/main" id="{A44ADB00-10D1-083D-AED6-653DEB8B2B3A}"/>
              </a:ext>
            </a:extLst>
          </p:cNvPr>
          <p:cNvPicPr>
            <a:picLocks noChangeAspect="1"/>
          </p:cNvPicPr>
          <p:nvPr/>
        </p:nvPicPr>
        <p:blipFill rotWithShape="1">
          <a:blip r:embed="rId3"/>
          <a:srcRect l="34714" t="35047" r="34571" b="24981"/>
          <a:stretch/>
        </p:blipFill>
        <p:spPr>
          <a:xfrm>
            <a:off x="10071058" y="1543213"/>
            <a:ext cx="2002956" cy="2131322"/>
          </a:xfrm>
          <a:prstGeom prst="rect">
            <a:avLst/>
          </a:prstGeom>
        </p:spPr>
      </p:pic>
      <p:sp>
        <p:nvSpPr>
          <p:cNvPr id="8" name="TextBox 7">
            <a:extLst>
              <a:ext uri="{FF2B5EF4-FFF2-40B4-BE49-F238E27FC236}">
                <a16:creationId xmlns:a16="http://schemas.microsoft.com/office/drawing/2014/main" id="{EF56F88D-E6E9-D699-5CC1-5F8749A4ACBA}"/>
              </a:ext>
            </a:extLst>
          </p:cNvPr>
          <p:cNvSpPr txBox="1"/>
          <p:nvPr/>
        </p:nvSpPr>
        <p:spPr>
          <a:xfrm>
            <a:off x="10166775" y="4238359"/>
            <a:ext cx="1806570" cy="1384995"/>
          </a:xfrm>
          <a:prstGeom prst="rect">
            <a:avLst/>
          </a:prstGeom>
          <a:noFill/>
        </p:spPr>
        <p:txBody>
          <a:bodyPr wrap="square">
            <a:spAutoFit/>
          </a:bodyPr>
          <a:lstStyle/>
          <a:p>
            <a:pPr algn="ctr"/>
            <a:r>
              <a:rPr lang="en-GB" sz="1200" b="1" dirty="0"/>
              <a:t>Figure</a:t>
            </a:r>
            <a:r>
              <a:rPr lang="ar-EG" sz="1200" b="1" dirty="0"/>
              <a:t>  5</a:t>
            </a:r>
          </a:p>
          <a:p>
            <a:pPr algn="ctr"/>
            <a:endParaRPr lang="en-GB" sz="1200" b="1" dirty="0"/>
          </a:p>
          <a:p>
            <a:r>
              <a:rPr lang="en-GB" sz="1200" b="1" dirty="0"/>
              <a:t>With the Pay By Phone service, the user interface is just one part of the overall user experience.</a:t>
            </a:r>
          </a:p>
        </p:txBody>
      </p:sp>
    </p:spTree>
    <p:extLst>
      <p:ext uri="{BB962C8B-B14F-4D97-AF65-F5344CB8AC3E}">
        <p14:creationId xmlns:p14="http://schemas.microsoft.com/office/powerpoint/2010/main" val="3589166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58832-6824-756F-A744-B4FB16E668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7FBE9F-D65C-9739-0C47-27988F092B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99AA050-9448-C648-310C-E97E79922731}"/>
              </a:ext>
            </a:extLst>
          </p:cNvPr>
          <p:cNvSpPr/>
          <p:nvPr/>
        </p:nvSpPr>
        <p:spPr>
          <a:xfrm>
            <a:off x="8107246" y="11104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3B649EA-813F-3DC2-FCD1-05F973C4FAAE}"/>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B7348E-96C2-D827-7FBF-3C6A00A73D1D}"/>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8EF3F91D-F4B2-2A69-33D0-598E468365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A1B831A-099B-C851-F68D-9BF8FD1351FA}"/>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UX and UI: What’s the Difference?</a:t>
            </a:r>
          </a:p>
        </p:txBody>
      </p:sp>
      <p:sp>
        <p:nvSpPr>
          <p:cNvPr id="6" name="TextBox 5">
            <a:extLst>
              <a:ext uri="{FF2B5EF4-FFF2-40B4-BE49-F238E27FC236}">
                <a16:creationId xmlns:a16="http://schemas.microsoft.com/office/drawing/2014/main" id="{9322728F-00B3-EABF-3799-DB62B0C21C37}"/>
              </a:ext>
            </a:extLst>
          </p:cNvPr>
          <p:cNvSpPr txBox="1"/>
          <p:nvPr/>
        </p:nvSpPr>
        <p:spPr>
          <a:xfrm>
            <a:off x="801507" y="1483597"/>
            <a:ext cx="8949828" cy="3962880"/>
          </a:xfrm>
          <a:prstGeom prst="rect">
            <a:avLst/>
          </a:prstGeom>
          <a:noFill/>
        </p:spPr>
        <p:txBody>
          <a:bodyPr wrap="square">
            <a:spAutoFit/>
          </a:bodyPr>
          <a:lstStyle/>
          <a:p>
            <a:pPr algn="just">
              <a:lnSpc>
                <a:spcPct val="200000"/>
              </a:lnSpc>
            </a:pPr>
            <a:r>
              <a:rPr lang="en-GB" sz="1600" b="1" dirty="0">
                <a:solidFill>
                  <a:srgbClr val="0070C0"/>
                </a:solidFill>
              </a:rPr>
              <a:t>That’s a lot harder to cram into one mental picture. To explain the difference to others, it can be helpful to provide a tangible example. For example, </a:t>
            </a:r>
            <a:r>
              <a:rPr lang="en-GB" sz="1600" b="1" dirty="0" err="1">
                <a:solidFill>
                  <a:srgbClr val="0070C0"/>
                </a:solidFill>
              </a:rPr>
              <a:t>PayByPhone</a:t>
            </a:r>
            <a:r>
              <a:rPr lang="en-GB" sz="1600" b="1" dirty="0">
                <a:solidFill>
                  <a:srgbClr val="0070C0"/>
                </a:solidFill>
              </a:rPr>
              <a:t> is a service that integrates with parking meters to solve a basic problem: paying for parking even if you don’t have change. </a:t>
            </a:r>
            <a:endParaRPr lang="ar-EG" sz="1600" b="1" dirty="0">
              <a:solidFill>
                <a:srgbClr val="0070C0"/>
              </a:solidFill>
            </a:endParaRP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 picture on the left in Figure  is the app’s user interface, or UI. The picture on the right conveys some sense of the broader user experience of needing to pay for your parking, discovering that there’s an alternative way to pay, and then trying to figure out how to do it.</a:t>
            </a:r>
          </a:p>
          <a:p>
            <a:pPr algn="just">
              <a:lnSpc>
                <a:spcPct val="200000"/>
              </a:lnSpc>
            </a:pPr>
            <a:r>
              <a:rPr lang="en-GB" sz="1600" b="1" dirty="0">
                <a:solidFill>
                  <a:srgbClr val="0070C0"/>
                </a:solidFill>
              </a:rPr>
              <a:t> </a:t>
            </a:r>
          </a:p>
        </p:txBody>
      </p:sp>
      <p:pic>
        <p:nvPicPr>
          <p:cNvPr id="7" name="Picture 6">
            <a:extLst>
              <a:ext uri="{FF2B5EF4-FFF2-40B4-BE49-F238E27FC236}">
                <a16:creationId xmlns:a16="http://schemas.microsoft.com/office/drawing/2014/main" id="{DFBD4C6A-E4D5-B2AD-FAD2-D3A7B1E1A3B1}"/>
              </a:ext>
            </a:extLst>
          </p:cNvPr>
          <p:cNvPicPr>
            <a:picLocks noChangeAspect="1"/>
          </p:cNvPicPr>
          <p:nvPr/>
        </p:nvPicPr>
        <p:blipFill rotWithShape="1">
          <a:blip r:embed="rId3"/>
          <a:srcRect l="34714" t="35047" r="34571" b="24981"/>
          <a:stretch/>
        </p:blipFill>
        <p:spPr>
          <a:xfrm>
            <a:off x="10071057" y="1543213"/>
            <a:ext cx="2164611" cy="2131322"/>
          </a:xfrm>
          <a:prstGeom prst="rect">
            <a:avLst/>
          </a:prstGeom>
        </p:spPr>
      </p:pic>
      <p:sp>
        <p:nvSpPr>
          <p:cNvPr id="8" name="TextBox 7">
            <a:extLst>
              <a:ext uri="{FF2B5EF4-FFF2-40B4-BE49-F238E27FC236}">
                <a16:creationId xmlns:a16="http://schemas.microsoft.com/office/drawing/2014/main" id="{9B5528AB-BF52-291B-B6E8-9669333B4F37}"/>
              </a:ext>
            </a:extLst>
          </p:cNvPr>
          <p:cNvSpPr txBox="1"/>
          <p:nvPr/>
        </p:nvSpPr>
        <p:spPr>
          <a:xfrm>
            <a:off x="10166775" y="4238359"/>
            <a:ext cx="1806570" cy="1384995"/>
          </a:xfrm>
          <a:prstGeom prst="rect">
            <a:avLst/>
          </a:prstGeom>
          <a:noFill/>
        </p:spPr>
        <p:txBody>
          <a:bodyPr wrap="square">
            <a:spAutoFit/>
          </a:bodyPr>
          <a:lstStyle/>
          <a:p>
            <a:pPr algn="ctr"/>
            <a:r>
              <a:rPr lang="en-GB" sz="1200" b="1" dirty="0"/>
              <a:t>Figure</a:t>
            </a:r>
            <a:r>
              <a:rPr lang="ar-EG" sz="1200" b="1" dirty="0"/>
              <a:t>  5</a:t>
            </a:r>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extLst>
      <p:ext uri="{BB962C8B-B14F-4D97-AF65-F5344CB8AC3E}">
        <p14:creationId xmlns:p14="http://schemas.microsoft.com/office/powerpoint/2010/main" val="27991432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D752D-7A5F-0220-EEBD-C1E3774403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20D2C4-7ED9-2E03-2628-B6D38E0521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11DDFB-BE92-8B1C-11D0-B61EBA6DBEF1}"/>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2660D2-06F0-5A34-AAB3-FB287DFF378D}"/>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62FB0DF-E359-8D17-EBA1-8C21D3DEE5B0}"/>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2652AE58-D40A-081D-2758-74D7CD533F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0788585-6038-FD19-2C09-2805A722B77F}"/>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UX and UI: What’s the Difference?</a:t>
            </a:r>
          </a:p>
        </p:txBody>
      </p:sp>
      <p:sp>
        <p:nvSpPr>
          <p:cNvPr id="6" name="TextBox 5">
            <a:extLst>
              <a:ext uri="{FF2B5EF4-FFF2-40B4-BE49-F238E27FC236}">
                <a16:creationId xmlns:a16="http://schemas.microsoft.com/office/drawing/2014/main" id="{22FD79D7-0536-7763-6609-F79EAFCE7E40}"/>
              </a:ext>
            </a:extLst>
          </p:cNvPr>
          <p:cNvSpPr txBox="1"/>
          <p:nvPr/>
        </p:nvSpPr>
        <p:spPr>
          <a:xfrm>
            <a:off x="801507" y="1483597"/>
            <a:ext cx="8949828" cy="3470437"/>
          </a:xfrm>
          <a:prstGeom prst="rect">
            <a:avLst/>
          </a:prstGeom>
          <a:noFill/>
        </p:spPr>
        <p:txBody>
          <a:bodyPr wrap="square">
            <a:spAutoFit/>
          </a:bodyPr>
          <a:lstStyle/>
          <a:p>
            <a:pPr algn="just">
              <a:lnSpc>
                <a:spcPct val="200000"/>
              </a:lnSpc>
            </a:pPr>
            <a:r>
              <a:rPr lang="en-GB" sz="1600" b="1" dirty="0">
                <a:solidFill>
                  <a:srgbClr val="0070C0"/>
                </a:solidFill>
              </a:rPr>
              <a:t>With the rise of personal computing in the 1980s and then the Web in the 1990s, many of these trends converged on each other. Graphical user interfaces, cognitive science, and designing for and with people became the foundation for the field of human-computer interaction (HCI).</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Suddenly, more people had access to computers and, along with it, a greater need to understand and optimize their use of them. HCI popularized concepts like usability and interaction design, both of which are important forebears to user experience. </a:t>
            </a:r>
          </a:p>
        </p:txBody>
      </p:sp>
      <p:pic>
        <p:nvPicPr>
          <p:cNvPr id="7" name="Picture 6">
            <a:extLst>
              <a:ext uri="{FF2B5EF4-FFF2-40B4-BE49-F238E27FC236}">
                <a16:creationId xmlns:a16="http://schemas.microsoft.com/office/drawing/2014/main" id="{5EA5A8C3-950D-DEBA-6A5C-62203D883404}"/>
              </a:ext>
            </a:extLst>
          </p:cNvPr>
          <p:cNvPicPr>
            <a:picLocks noChangeAspect="1"/>
          </p:cNvPicPr>
          <p:nvPr/>
        </p:nvPicPr>
        <p:blipFill rotWithShape="1">
          <a:blip r:embed="rId3"/>
          <a:srcRect l="34714" t="35047" r="34571" b="24981"/>
          <a:stretch/>
        </p:blipFill>
        <p:spPr>
          <a:xfrm>
            <a:off x="10071057" y="1543213"/>
            <a:ext cx="2120943" cy="2131322"/>
          </a:xfrm>
          <a:prstGeom prst="rect">
            <a:avLst/>
          </a:prstGeom>
        </p:spPr>
      </p:pic>
      <p:sp>
        <p:nvSpPr>
          <p:cNvPr id="8" name="TextBox 7">
            <a:extLst>
              <a:ext uri="{FF2B5EF4-FFF2-40B4-BE49-F238E27FC236}">
                <a16:creationId xmlns:a16="http://schemas.microsoft.com/office/drawing/2014/main" id="{21E242FE-DABD-47CB-76CA-F549932A4BBD}"/>
              </a:ext>
            </a:extLst>
          </p:cNvPr>
          <p:cNvSpPr txBox="1"/>
          <p:nvPr/>
        </p:nvSpPr>
        <p:spPr>
          <a:xfrm>
            <a:off x="10166775" y="4238359"/>
            <a:ext cx="1806570" cy="1384995"/>
          </a:xfrm>
          <a:prstGeom prst="rect">
            <a:avLst/>
          </a:prstGeom>
          <a:noFill/>
        </p:spPr>
        <p:txBody>
          <a:bodyPr wrap="square">
            <a:spAutoFit/>
          </a:bodyPr>
          <a:lstStyle/>
          <a:p>
            <a:pPr algn="ctr"/>
            <a:r>
              <a:rPr lang="en-GB" sz="1200" b="1" dirty="0"/>
              <a:t>Figure</a:t>
            </a:r>
            <a:r>
              <a:rPr lang="ar-EG" sz="1200" b="1" dirty="0"/>
              <a:t>  5</a:t>
            </a:r>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extLst>
      <p:ext uri="{BB962C8B-B14F-4D97-AF65-F5344CB8AC3E}">
        <p14:creationId xmlns:p14="http://schemas.microsoft.com/office/powerpoint/2010/main" val="10545904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C9960-9167-4DA4-561C-967E5EE52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9912BB-2A2F-22FB-C0E4-CC9846FAFD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E507F45-9509-D1A1-B5DA-4B2864BBDB27}"/>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73494CC-8D27-9587-0E5C-4B3DFE5944BA}"/>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E3B195B-F33F-4FD5-FC59-C66B878318C3}"/>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26B011D7-F90A-C980-4261-30E4E653C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305DEC3-B0C6-E001-6505-354271AE1E25}"/>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UX and UI: What’s the Difference?</a:t>
            </a:r>
          </a:p>
        </p:txBody>
      </p:sp>
      <p:sp>
        <p:nvSpPr>
          <p:cNvPr id="6" name="TextBox 5">
            <a:extLst>
              <a:ext uri="{FF2B5EF4-FFF2-40B4-BE49-F238E27FC236}">
                <a16:creationId xmlns:a16="http://schemas.microsoft.com/office/drawing/2014/main" id="{776823AC-930F-464F-C595-4DCB131197CC}"/>
              </a:ext>
            </a:extLst>
          </p:cNvPr>
          <p:cNvSpPr txBox="1"/>
          <p:nvPr/>
        </p:nvSpPr>
        <p:spPr>
          <a:xfrm>
            <a:off x="801507" y="1483597"/>
            <a:ext cx="8949828" cy="3470437"/>
          </a:xfrm>
          <a:prstGeom prst="rect">
            <a:avLst/>
          </a:prstGeom>
          <a:noFill/>
        </p:spPr>
        <p:txBody>
          <a:bodyPr wrap="square">
            <a:spAutoFit/>
          </a:bodyPr>
          <a:lstStyle/>
          <a:p>
            <a:pPr algn="just">
              <a:lnSpc>
                <a:spcPct val="200000"/>
              </a:lnSpc>
            </a:pPr>
            <a:r>
              <a:rPr lang="en-GB" sz="1600" b="1" dirty="0">
                <a:solidFill>
                  <a:srgbClr val="0070C0"/>
                </a:solidFill>
              </a:rPr>
              <a:t>In the Internet bubble of the mid and late-1990s, new jobs with titles like “Web designer,” “interaction designer,” and “information architect” began cropping up. As people became more experienced in these roles, a deeper and more nuanced understanding of the field of user experience began to develop.</a:t>
            </a:r>
            <a:endParaRPr lang="ar-EG" sz="1600" b="1" dirty="0">
              <a:solidFill>
                <a:srgbClr val="0070C0"/>
              </a:solidFill>
            </a:endParaRP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Today, user experience is a rapidly growing field, with undergraduate and graduate level programs being developed to train future generations of professionals to design products for the people who use them.</a:t>
            </a:r>
          </a:p>
        </p:txBody>
      </p:sp>
      <p:pic>
        <p:nvPicPr>
          <p:cNvPr id="7" name="Picture 6">
            <a:extLst>
              <a:ext uri="{FF2B5EF4-FFF2-40B4-BE49-F238E27FC236}">
                <a16:creationId xmlns:a16="http://schemas.microsoft.com/office/drawing/2014/main" id="{5D26C462-FC03-8C03-8165-00DFAE2C2C5F}"/>
              </a:ext>
            </a:extLst>
          </p:cNvPr>
          <p:cNvPicPr>
            <a:picLocks noChangeAspect="1"/>
          </p:cNvPicPr>
          <p:nvPr/>
        </p:nvPicPr>
        <p:blipFill rotWithShape="1">
          <a:blip r:embed="rId3"/>
          <a:srcRect l="34714" t="35047" r="34571" b="24981"/>
          <a:stretch/>
        </p:blipFill>
        <p:spPr>
          <a:xfrm>
            <a:off x="10071058" y="1543213"/>
            <a:ext cx="1902288" cy="2131322"/>
          </a:xfrm>
          <a:prstGeom prst="rect">
            <a:avLst/>
          </a:prstGeom>
        </p:spPr>
      </p:pic>
      <p:sp>
        <p:nvSpPr>
          <p:cNvPr id="8" name="TextBox 7">
            <a:extLst>
              <a:ext uri="{FF2B5EF4-FFF2-40B4-BE49-F238E27FC236}">
                <a16:creationId xmlns:a16="http://schemas.microsoft.com/office/drawing/2014/main" id="{EF7F6E5E-1DD7-858D-996B-94B48E21963F}"/>
              </a:ext>
            </a:extLst>
          </p:cNvPr>
          <p:cNvSpPr txBox="1"/>
          <p:nvPr/>
        </p:nvSpPr>
        <p:spPr>
          <a:xfrm>
            <a:off x="10166775" y="4238359"/>
            <a:ext cx="1806570" cy="1384995"/>
          </a:xfrm>
          <a:prstGeom prst="rect">
            <a:avLst/>
          </a:prstGeom>
          <a:noFill/>
        </p:spPr>
        <p:txBody>
          <a:bodyPr wrap="square">
            <a:spAutoFit/>
          </a:bodyPr>
          <a:lstStyle/>
          <a:p>
            <a:pPr algn="ctr"/>
            <a:r>
              <a:rPr lang="en-GB" sz="1200" b="1" dirty="0"/>
              <a:t>Figure</a:t>
            </a:r>
            <a:r>
              <a:rPr lang="ar-EG" sz="1200" b="1" dirty="0"/>
              <a:t>  5</a:t>
            </a:r>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extLst>
      <p:ext uri="{BB962C8B-B14F-4D97-AF65-F5344CB8AC3E}">
        <p14:creationId xmlns:p14="http://schemas.microsoft.com/office/powerpoint/2010/main" val="3884882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A2B79-1D5E-64D6-C969-30534EC58C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6ECF07-4C05-6C46-59E1-9976E3BA8B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93CA5D-12FB-08FB-147E-6E25BB3304A8}"/>
              </a:ext>
            </a:extLst>
          </p:cNvPr>
          <p:cNvSpPr/>
          <p:nvPr/>
        </p:nvSpPr>
        <p:spPr>
          <a:xfrm>
            <a:off x="9005849" y="1110444"/>
            <a:ext cx="3005720" cy="4798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3FABC70-DF54-9ACC-30D4-E0FFFD85FF28}"/>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E136E7-9B9F-FA2F-9996-D3CFD99AC19C}"/>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887490E7-EB2D-C61C-D232-BDB0502CA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8416922-C101-9F83-71E8-19FEDF0C910D}"/>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C133B4D2-6051-5985-4235-32EB7E1DA35E}"/>
              </a:ext>
            </a:extLst>
          </p:cNvPr>
          <p:cNvSpPr txBox="1"/>
          <p:nvPr/>
        </p:nvSpPr>
        <p:spPr>
          <a:xfrm>
            <a:off x="801507" y="1483597"/>
            <a:ext cx="8949828" cy="3962880"/>
          </a:xfrm>
          <a:prstGeom prst="rect">
            <a:avLst/>
          </a:prstGeom>
          <a:noFill/>
        </p:spPr>
        <p:txBody>
          <a:bodyPr wrap="square">
            <a:spAutoFit/>
          </a:bodyPr>
          <a:lstStyle/>
          <a:p>
            <a:pPr algn="just">
              <a:lnSpc>
                <a:spcPct val="200000"/>
              </a:lnSpc>
            </a:pPr>
            <a:r>
              <a:rPr lang="en-GB" sz="1600" b="1" dirty="0">
                <a:solidFill>
                  <a:srgbClr val="0070C0"/>
                </a:solidFill>
              </a:rPr>
              <a:t>The field of user experience grew primarily out of human factors and usability—both fields with very strong ties to the world of software development. As a result, people often connect UX with user interface design. This isn’t completely inaccurate, but it’s just one part of the story. </a:t>
            </a:r>
          </a:p>
          <a:p>
            <a:pPr algn="just">
              <a:lnSpc>
                <a:spcPct val="200000"/>
              </a:lnSpc>
            </a:pPr>
            <a:r>
              <a:rPr lang="en-GB" sz="1600" b="1" dirty="0">
                <a:solidFill>
                  <a:srgbClr val="0070C0"/>
                </a:solidFill>
              </a:rPr>
              <a:t>Increasingly, UX doesn’t even have to involve a technical product. Service designers, industrial designers, physical space designers, and those people who are designing for an increasingly networked world are all working on the same basic problem. How can they design flowing experiences that respect, empower, and delight real people? So does that mean that anyone can be a user experience team of one? </a:t>
            </a:r>
          </a:p>
        </p:txBody>
      </p:sp>
      <p:pic>
        <p:nvPicPr>
          <p:cNvPr id="3" name="Picture 2" descr="The UX Design Career Path | Course Report">
            <a:extLst>
              <a:ext uri="{FF2B5EF4-FFF2-40B4-BE49-F238E27FC236}">
                <a16:creationId xmlns:a16="http://schemas.microsoft.com/office/drawing/2014/main" id="{6B510201-C33B-8F5A-A2E5-5AA54E1999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78786" y="1713569"/>
            <a:ext cx="1580596" cy="31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42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17C05-4529-7CA6-FA74-F69A8E271A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17FCA4-A8E1-D718-7D68-C8E2DDE57A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4F98B0-CB86-EEC7-B72C-B3ECC38309AA}"/>
              </a:ext>
            </a:extLst>
          </p:cNvPr>
          <p:cNvSpPr/>
          <p:nvPr/>
        </p:nvSpPr>
        <p:spPr>
          <a:xfrm>
            <a:off x="9005849" y="1110443"/>
            <a:ext cx="3005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E3719B7-2406-91A5-6CD1-D3316D0FBDA6}"/>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C0470DB-F2EF-47B1-3DA4-E6707FBCB92B}"/>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300313D9-6D97-5C28-E94D-E95BB971C3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35A70E4-B460-C635-5248-624798016C46}"/>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D98A10A6-E537-5E32-CCE0-B6960A5C95D4}"/>
              </a:ext>
            </a:extLst>
          </p:cNvPr>
          <p:cNvSpPr txBox="1"/>
          <p:nvPr/>
        </p:nvSpPr>
        <p:spPr>
          <a:xfrm>
            <a:off x="801507" y="1483597"/>
            <a:ext cx="8949828" cy="3884397"/>
          </a:xfrm>
          <a:prstGeom prst="rect">
            <a:avLst/>
          </a:prstGeom>
          <a:noFill/>
        </p:spPr>
        <p:txBody>
          <a:bodyPr wrap="square">
            <a:spAutoFit/>
          </a:bodyPr>
          <a:lstStyle/>
          <a:p>
            <a:pPr algn="just">
              <a:lnSpc>
                <a:spcPct val="200000"/>
              </a:lnSpc>
            </a:pPr>
            <a:r>
              <a:rPr lang="en-GB" b="1" dirty="0">
                <a:solidFill>
                  <a:srgbClr val="0070C0"/>
                </a:solidFill>
              </a:rPr>
              <a:t>Not necessarily. Certain backgrounds are better grooming for user experience than others. You’re a good candidate for user experience work if you have past experience in one or more of these areas:</a:t>
            </a:r>
          </a:p>
          <a:p>
            <a:pPr marL="285750" indent="-285750" algn="just">
              <a:lnSpc>
                <a:spcPct val="200000"/>
              </a:lnSpc>
              <a:buFont typeface="Arial" panose="020B0604020202020204" pitchFamily="34" charset="0"/>
              <a:buChar char="•"/>
            </a:pPr>
            <a:r>
              <a:rPr lang="ar-EG" b="1" dirty="0">
                <a:solidFill>
                  <a:srgbClr val="FF0000"/>
                </a:solidFill>
              </a:rPr>
              <a:t> </a:t>
            </a:r>
            <a:r>
              <a:rPr lang="en-GB" b="1" dirty="0">
                <a:solidFill>
                  <a:srgbClr val="FF0000"/>
                </a:solidFill>
              </a:rPr>
              <a:t>Web or software design and development</a:t>
            </a:r>
            <a:r>
              <a:rPr lang="ar-EG" b="1" dirty="0">
                <a:solidFill>
                  <a:srgbClr val="FF0000"/>
                </a:solidFill>
              </a:rPr>
              <a:t>:</a:t>
            </a:r>
            <a:endParaRPr lang="en-GB" b="1" dirty="0">
              <a:solidFill>
                <a:srgbClr val="FF0000"/>
              </a:solidFill>
            </a:endParaRPr>
          </a:p>
          <a:p>
            <a:pPr algn="just">
              <a:lnSpc>
                <a:spcPct val="200000"/>
              </a:lnSpc>
            </a:pPr>
            <a:r>
              <a:rPr lang="en-GB" b="1" dirty="0">
                <a:solidFill>
                  <a:srgbClr val="0070C0"/>
                </a:solidFill>
              </a:rPr>
              <a:t>This is a natural one.  Many of the elder statesmen of the UX world started out as Webmasters or Web designers.</a:t>
            </a:r>
            <a:r>
              <a:rPr lang="ar-EG" b="1" dirty="0">
                <a:solidFill>
                  <a:srgbClr val="0070C0"/>
                </a:solidFill>
              </a:rPr>
              <a:t>  </a:t>
            </a:r>
            <a:endParaRPr lang="en-GB" b="1" dirty="0">
              <a:solidFill>
                <a:srgbClr val="0070C0"/>
              </a:solidFill>
            </a:endParaRPr>
          </a:p>
          <a:p>
            <a:pPr algn="just">
              <a:lnSpc>
                <a:spcPct val="200000"/>
              </a:lnSpc>
            </a:pPr>
            <a:endParaRPr lang="ar-EG" b="1" dirty="0">
              <a:solidFill>
                <a:srgbClr val="0070C0"/>
              </a:solidFill>
            </a:endParaRPr>
          </a:p>
        </p:txBody>
      </p:sp>
      <p:pic>
        <p:nvPicPr>
          <p:cNvPr id="7" name="Picture 2" descr="Web Developer vs Software Developer: Which Career Fits You?">
            <a:extLst>
              <a:ext uri="{FF2B5EF4-FFF2-40B4-BE49-F238E27FC236}">
                <a16:creationId xmlns:a16="http://schemas.microsoft.com/office/drawing/2014/main" id="{DF0EFA26-F4E4-E29A-EF81-018D90EFDF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9296" y="2247493"/>
            <a:ext cx="1947736" cy="1096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406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9F266-7015-8002-BDCC-3380736D71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D18E94-4DB3-0134-09E0-C6D04011ED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77FF61-B884-D329-9C33-ADC5859552D6}"/>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840526-6EEA-740A-E5FF-5BA6B1CDFE66}"/>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6E96230-DBC8-6C07-12FF-EF94B1D58970}"/>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A056D3A0-D2B3-2FC4-76DB-67832FD7B0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6B4B805-19CE-D73F-ABF8-679DA254A7AF}"/>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F82E91F4-81E4-D5D4-D796-C9538811499F}"/>
              </a:ext>
            </a:extLst>
          </p:cNvPr>
          <p:cNvSpPr txBox="1"/>
          <p:nvPr/>
        </p:nvSpPr>
        <p:spPr>
          <a:xfrm>
            <a:off x="801507" y="1483597"/>
            <a:ext cx="8949828"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b="1" dirty="0">
                <a:solidFill>
                  <a:srgbClr val="FF0000"/>
                </a:solidFill>
              </a:rPr>
              <a:t>Editing, journalism, or copywriting</a:t>
            </a:r>
            <a:r>
              <a:rPr lang="ar-EG" b="1" dirty="0">
                <a:solidFill>
                  <a:srgbClr val="FF0000"/>
                </a:solidFill>
              </a:rPr>
              <a:t>:</a:t>
            </a:r>
            <a:endParaRPr lang="en-GB" b="1" dirty="0">
              <a:solidFill>
                <a:srgbClr val="FF0000"/>
              </a:solidFill>
            </a:endParaRPr>
          </a:p>
          <a:p>
            <a:pPr algn="just">
              <a:lnSpc>
                <a:spcPct val="200000"/>
              </a:lnSpc>
            </a:pPr>
            <a:r>
              <a:rPr lang="en-GB" b="1" dirty="0">
                <a:solidFill>
                  <a:srgbClr val="0070C0"/>
                </a:solidFill>
              </a:rPr>
              <a:t>This field is also a common pathway into user experience because it is fundamentally about how people consume and make sense of content.</a:t>
            </a:r>
            <a:r>
              <a:rPr lang="ar-EG" b="1" dirty="0">
                <a:solidFill>
                  <a:srgbClr val="0070C0"/>
                </a:solidFill>
              </a:rPr>
              <a:t> </a:t>
            </a:r>
            <a:r>
              <a:rPr lang="en-GB" b="1" dirty="0">
                <a:solidFill>
                  <a:srgbClr val="0070C0"/>
                </a:solidFill>
              </a:rPr>
              <a:t>That’s true whether it’s in print or digital. People with this background are naturals at thinking about the reader’s needs and perspectives, which translates directly into the user’s point of view. These folks also think a lot about how voice, tone, and structure influence a reader’s perceptions and experiences with a medium. </a:t>
            </a:r>
          </a:p>
        </p:txBody>
      </p:sp>
      <p:pic>
        <p:nvPicPr>
          <p:cNvPr id="3" name="Picture 2" descr="Editing, Copywriting And Journalism Concepts, Thin Line Icons And Objects  Set Royalty Free SVG, Cliparts, Vectors, And Stock Illustration. Image  44876676.">
            <a:extLst>
              <a:ext uri="{FF2B5EF4-FFF2-40B4-BE49-F238E27FC236}">
                <a16:creationId xmlns:a16="http://schemas.microsoft.com/office/drawing/2014/main" id="{6CDE2220-FB2B-0518-23B2-0203FA59A4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9976" y="1936859"/>
            <a:ext cx="2182024" cy="2761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173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ED14E-8EAE-871C-29D8-EFA3FC0CB2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CE242A-E5A6-2403-FAEF-0F907680E3B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C65D500-1E04-5793-FBB0-72883D5FE830}"/>
              </a:ext>
            </a:extLst>
          </p:cNvPr>
          <p:cNvSpPr/>
          <p:nvPr/>
        </p:nvSpPr>
        <p:spPr>
          <a:xfrm>
            <a:off x="9005849" y="1110443"/>
            <a:ext cx="311732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2C9B71C-BC2A-C71B-F3F0-1C5EF7CE1093}"/>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75E98CB-697E-9C6A-3E1C-65EFC36C41D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BF14CA8E-1635-A214-7FD1-2D8CF586F0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4D490FE-3E77-7988-5E21-644471066BD1}"/>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C3D93C66-E499-FCC0-B1FE-5AE79D753C29}"/>
              </a:ext>
            </a:extLst>
          </p:cNvPr>
          <p:cNvSpPr txBox="1"/>
          <p:nvPr/>
        </p:nvSpPr>
        <p:spPr>
          <a:xfrm>
            <a:off x="801507" y="1166829"/>
            <a:ext cx="8949828" cy="444673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b="1" dirty="0">
                <a:solidFill>
                  <a:srgbClr val="FF0000"/>
                </a:solidFill>
              </a:rPr>
              <a:t>Graphic or print design</a:t>
            </a:r>
            <a:r>
              <a:rPr lang="ar-EG" b="1" dirty="0">
                <a:solidFill>
                  <a:srgbClr val="FF0000"/>
                </a:solidFill>
              </a:rPr>
              <a:t>:</a:t>
            </a:r>
          </a:p>
          <a:p>
            <a:pPr algn="just">
              <a:lnSpc>
                <a:spcPct val="200000"/>
              </a:lnSpc>
            </a:pPr>
            <a:r>
              <a:rPr lang="en-GB" b="1" dirty="0">
                <a:solidFill>
                  <a:srgbClr val="0070C0"/>
                </a:solidFill>
              </a:rPr>
              <a:t>The user experience is impacted by decisions that are made at every level of the product. But when end users think of the product, they usually think of the parts that they can see and interact with—the visible, surface level. Graphic and print designers are trained to think about how people see and respond to layers of visual information. They have the ability to create designs that convey practical information, while also evoking a desired emotional reaction. People with this skill know how to design for understanding, as well as meaning, which is a very user-</a:t>
            </a:r>
            <a:r>
              <a:rPr lang="en-GB" b="1" dirty="0" err="1">
                <a:solidFill>
                  <a:srgbClr val="0070C0"/>
                </a:solidFill>
              </a:rPr>
              <a:t>centered</a:t>
            </a:r>
            <a:r>
              <a:rPr lang="en-GB" b="1" dirty="0">
                <a:solidFill>
                  <a:srgbClr val="0070C0"/>
                </a:solidFill>
              </a:rPr>
              <a:t> ethos.</a:t>
            </a:r>
          </a:p>
        </p:txBody>
      </p:sp>
    </p:spTree>
    <p:extLst>
      <p:ext uri="{BB962C8B-B14F-4D97-AF65-F5344CB8AC3E}">
        <p14:creationId xmlns:p14="http://schemas.microsoft.com/office/powerpoint/2010/main" val="3015959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4F519-E2D3-D607-7F50-FC4BFC4274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8B2784-79D7-A790-C9C9-AFD2E75919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74EF45-3BB4-47E6-390E-395F457F06C4}"/>
              </a:ext>
            </a:extLst>
          </p:cNvPr>
          <p:cNvSpPr/>
          <p:nvPr/>
        </p:nvSpPr>
        <p:spPr>
          <a:xfrm>
            <a:off x="9005849" y="1110443"/>
            <a:ext cx="30337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22CB96-7AF7-BF94-E812-202622D0C9D9}"/>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CB18E4-11AB-2EE2-DEA6-3CFF8089768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77E19CD4-5C52-2222-3B5A-2CEFAE999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530E26B-AD6A-59F8-1B57-0CF02C6D3AD2}"/>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C4DEC23A-B7FC-14E1-38BB-3E79927AB5FA}"/>
              </a:ext>
            </a:extLst>
          </p:cNvPr>
          <p:cNvSpPr txBox="1"/>
          <p:nvPr/>
        </p:nvSpPr>
        <p:spPr>
          <a:xfrm>
            <a:off x="801507" y="1166829"/>
            <a:ext cx="8949828" cy="445532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600" b="1" dirty="0">
                <a:solidFill>
                  <a:srgbClr val="FF0000"/>
                </a:solidFill>
              </a:rPr>
              <a:t> Research, sociology, anthropology, and psychology: </a:t>
            </a:r>
          </a:p>
          <a:p>
            <a:pPr marL="285750" indent="-285750" algn="just">
              <a:lnSpc>
                <a:spcPct val="200000"/>
              </a:lnSpc>
              <a:buFont typeface="Arial" panose="020B0604020202020204" pitchFamily="34" charset="0"/>
              <a:buChar char="•"/>
            </a:pPr>
            <a:r>
              <a:rPr lang="en-GB" sz="1600" b="1" dirty="0">
                <a:solidFill>
                  <a:srgbClr val="0070C0"/>
                </a:solidFill>
              </a:rPr>
              <a:t>Understanding and empathizing with the user’s perspective is a vital foundation for user experience design. People with this background know how to conduct studies or experiments to uncover what people really do and why. That can be harder than it seems. It’s very easy for the observer to unconsciously change the </a:t>
            </a:r>
            <a:r>
              <a:rPr lang="en-GB" sz="1600" b="1" dirty="0" err="1">
                <a:solidFill>
                  <a:srgbClr val="0070C0"/>
                </a:solidFill>
              </a:rPr>
              <a:t>behavior</a:t>
            </a:r>
            <a:r>
              <a:rPr lang="en-GB" sz="1600" b="1" dirty="0">
                <a:solidFill>
                  <a:srgbClr val="0070C0"/>
                </a:solidFill>
              </a:rPr>
              <a:t> of the observed. But sociologists and anthropologists have rigorous methods and techniques for getting at what people really do. They also have the ability to turn a dizzying array of observations and data points into broader themes and ultimately meaning. These themes and their significance become the foundation upon which user experience design decisions are made.</a:t>
            </a:r>
          </a:p>
        </p:txBody>
      </p:sp>
    </p:spTree>
    <p:extLst>
      <p:ext uri="{BB962C8B-B14F-4D97-AF65-F5344CB8AC3E}">
        <p14:creationId xmlns:p14="http://schemas.microsoft.com/office/powerpoint/2010/main" val="23734794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3BEFB-C4A2-9CD5-CD8C-2D48B14C43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DC1A25-04E1-53D5-C51A-F05EE04AB6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5195363-09E7-2035-8764-2A9BD7546C9D}"/>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B06C3A-85E6-2453-45FF-3180C70FF9AC}"/>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D7FDBA-06DF-92BE-1F92-B97393766F71}"/>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E4659403-7CA4-1EFA-1393-F21C72849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CB1427-B519-56DB-ABCB-6F55805D1B31}"/>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6E1CC831-B8EF-2772-B3D8-6B655324B77F}"/>
              </a:ext>
            </a:extLst>
          </p:cNvPr>
          <p:cNvSpPr txBox="1"/>
          <p:nvPr/>
        </p:nvSpPr>
        <p:spPr>
          <a:xfrm>
            <a:off x="801507" y="1166829"/>
            <a:ext cx="8949828" cy="51578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600" b="1" dirty="0">
                <a:solidFill>
                  <a:srgbClr val="FF0000"/>
                </a:solidFill>
              </a:rPr>
              <a:t> Research, sociology, anthropology, and psychology: </a:t>
            </a:r>
          </a:p>
        </p:txBody>
      </p:sp>
      <p:pic>
        <p:nvPicPr>
          <p:cNvPr id="4" name="Picture 4" descr="Anthropology, Psychology &amp; Sociology - ppt video online download">
            <a:extLst>
              <a:ext uri="{FF2B5EF4-FFF2-40B4-BE49-F238E27FC236}">
                <a16:creationId xmlns:a16="http://schemas.microsoft.com/office/drawing/2014/main" id="{7AF2FD8C-8049-4C29-922B-65F904A3D7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86" t="25540" r="11386" b="9023"/>
          <a:stretch/>
        </p:blipFill>
        <p:spPr bwMode="auto">
          <a:xfrm>
            <a:off x="1820263" y="2258179"/>
            <a:ext cx="5144451" cy="319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109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1958C-7945-84F5-00BC-8F70D36B39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2B29AA-AAEB-F4DB-8EC2-B9FD3CDD42D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F2BBB4-AC4B-C302-37DB-2630A4329469}"/>
              </a:ext>
            </a:extLst>
          </p:cNvPr>
          <p:cNvSpPr/>
          <p:nvPr/>
        </p:nvSpPr>
        <p:spPr>
          <a:xfrm>
            <a:off x="9005849" y="1110444"/>
            <a:ext cx="3186151" cy="4664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EFE059F-4F23-9B50-0B5E-48EE27994F12}"/>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47DDB9-8BC1-93A3-A74A-1507A5A4A6B8}"/>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BBD0AD9B-9657-747A-7F38-BDCF876D6A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E74D28B-2DD2-0ECD-9D3C-8BE2AECFACF1}"/>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BDF126A3-B2BA-EC0A-B409-930D7B33DE8D}"/>
              </a:ext>
            </a:extLst>
          </p:cNvPr>
          <p:cNvSpPr txBox="1"/>
          <p:nvPr/>
        </p:nvSpPr>
        <p:spPr>
          <a:xfrm>
            <a:off x="801507" y="1166829"/>
            <a:ext cx="8949828" cy="445532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600" b="1" dirty="0">
                <a:solidFill>
                  <a:srgbClr val="FF0000"/>
                </a:solidFill>
              </a:rPr>
              <a:t>Engineering:</a:t>
            </a:r>
          </a:p>
          <a:p>
            <a:pPr algn="just">
              <a:lnSpc>
                <a:spcPct val="200000"/>
              </a:lnSpc>
            </a:pPr>
            <a:r>
              <a:rPr lang="en-GB" sz="1600" b="1" dirty="0">
                <a:solidFill>
                  <a:srgbClr val="0070C0"/>
                </a:solidFill>
              </a:rPr>
              <a:t> Engineers and developers write the code and build the systems that make the experience real. That moment when a flat concept on a page becomes a working, functioning, interactive thing is like making life. It’s incredibly rewarding. It also enables them to see and understand how it will feel and function for the end-user. And sometimes, it doesn’t feel or function like they thought it would. So they iterate and adjust. Engineers are skilled at jumping back and forth between the two mindsets that make this possible: </a:t>
            </a:r>
          </a:p>
          <a:p>
            <a:pPr algn="just">
              <a:lnSpc>
                <a:spcPct val="200000"/>
              </a:lnSpc>
            </a:pPr>
            <a:r>
              <a:rPr lang="en-GB" sz="1600" b="1" dirty="0">
                <a:solidFill>
                  <a:srgbClr val="0070C0"/>
                </a:solidFill>
              </a:rPr>
              <a:t>the maker’s mindset and the tester’s mindset. This cycle of making and adjusting and making and adjusting is the fundamental flow of user experience design. </a:t>
            </a:r>
          </a:p>
        </p:txBody>
      </p:sp>
    </p:spTree>
    <p:extLst>
      <p:ext uri="{BB962C8B-B14F-4D97-AF65-F5344CB8AC3E}">
        <p14:creationId xmlns:p14="http://schemas.microsoft.com/office/powerpoint/2010/main" val="17066003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DAD44-3C36-9D6F-38C4-E89ED3E0A1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8525E8-F1F0-2206-58D9-80CF0AFBD8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B53414-2C37-2062-9FD5-D1B7CE2E307C}"/>
              </a:ext>
            </a:extLst>
          </p:cNvPr>
          <p:cNvSpPr/>
          <p:nvPr/>
        </p:nvSpPr>
        <p:spPr>
          <a:xfrm>
            <a:off x="9005849" y="1110443"/>
            <a:ext cx="3186151" cy="49855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0576A46-2D58-9E01-4C45-1B089D78DEE7}"/>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A5667BF-24D8-947C-89F9-D69341D9FF9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B326B303-5578-B15E-EEB4-7958898ED5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60D1A22-6C40-0929-176B-427FECE14F35}"/>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Where UX Professionals Come From?</a:t>
            </a:r>
          </a:p>
        </p:txBody>
      </p:sp>
      <p:sp>
        <p:nvSpPr>
          <p:cNvPr id="6" name="TextBox 5">
            <a:extLst>
              <a:ext uri="{FF2B5EF4-FFF2-40B4-BE49-F238E27FC236}">
                <a16:creationId xmlns:a16="http://schemas.microsoft.com/office/drawing/2014/main" id="{6005E116-DD84-705A-CA16-22CDC3CFC5F7}"/>
              </a:ext>
            </a:extLst>
          </p:cNvPr>
          <p:cNvSpPr txBox="1"/>
          <p:nvPr/>
        </p:nvSpPr>
        <p:spPr>
          <a:xfrm>
            <a:off x="801507" y="1166829"/>
            <a:ext cx="8949828" cy="369947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2000" b="1" dirty="0">
                <a:solidFill>
                  <a:srgbClr val="FF0000"/>
                </a:solidFill>
              </a:rPr>
              <a:t>Product management and business analysis</a:t>
            </a:r>
            <a:r>
              <a:rPr lang="ar-EG" sz="2000" b="1" dirty="0">
                <a:solidFill>
                  <a:srgbClr val="FF0000"/>
                </a:solidFill>
              </a:rPr>
              <a:t>:</a:t>
            </a:r>
            <a:r>
              <a:rPr lang="en-GB" sz="2000" b="1" dirty="0">
                <a:solidFill>
                  <a:srgbClr val="FF0000"/>
                </a:solidFill>
              </a:rPr>
              <a:t> </a:t>
            </a:r>
          </a:p>
          <a:p>
            <a:pPr algn="just">
              <a:lnSpc>
                <a:spcPct val="200000"/>
              </a:lnSpc>
            </a:pPr>
            <a:r>
              <a:rPr lang="en-GB" sz="2000" b="1" dirty="0">
                <a:solidFill>
                  <a:srgbClr val="0070C0"/>
                </a:solidFill>
              </a:rPr>
              <a:t>People in these roles are often the bridge between many different parties who contribute to product design. Consequently, they have one of the broadest views of the ins and outs of the product. That holistic perspective often enables them to envision where the weak points are—not just from the perspective of the project plan or the business goals, but also the user experience. </a:t>
            </a:r>
          </a:p>
        </p:txBody>
      </p:sp>
      <p:pic>
        <p:nvPicPr>
          <p:cNvPr id="3" name="Picture 2" descr="Product Management Then &amp; Now (or, why user feedback sucks) | by Madeleine  Want | upday devs | Medium">
            <a:extLst>
              <a:ext uri="{FF2B5EF4-FFF2-40B4-BE49-F238E27FC236}">
                <a16:creationId xmlns:a16="http://schemas.microsoft.com/office/drawing/2014/main" id="{B07AB75F-CA29-85EC-B248-4BA0498066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3024" y="2418945"/>
            <a:ext cx="2066576" cy="1458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1777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Graphic 21">
            <a:extLst>
              <a:ext uri="{FF2B5EF4-FFF2-40B4-BE49-F238E27FC236}">
                <a16:creationId xmlns:a16="http://schemas.microsoft.com/office/drawing/2014/main" id="{398007EF-6ADD-1AFB-B366-2ACE2147C09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2082" y="30769"/>
            <a:ext cx="2305141" cy="144407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purl.org/dc/dcmitype/"/>
    <ds:schemaRef ds:uri="http://schemas.microsoft.com/office/infopath/2007/PartnerControls"/>
    <ds:schemaRef ds:uri="http://www.w3.org/XML/1998/namespace"/>
    <ds:schemaRef ds:uri="http://schemas.microsoft.com/office/2006/documentManagement/types"/>
    <ds:schemaRef ds:uri="688354b5-287c-4cda-825e-1d7935aea40e"/>
    <ds:schemaRef ds:uri="http://purl.org/dc/terms/"/>
    <ds:schemaRef ds:uri="http://schemas.openxmlformats.org/package/2006/metadata/core-properties"/>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85B262F-6F42-49AC-B23A-B44DB5BEDD11}"/>
</file>

<file path=docProps/app.xml><?xml version="1.0" encoding="utf-8"?>
<Properties xmlns="http://schemas.openxmlformats.org/officeDocument/2006/extended-properties" xmlns:vt="http://schemas.openxmlformats.org/officeDocument/2006/docPropsVTypes">
  <TotalTime>477</TotalTime>
  <Words>3971</Words>
  <Application>Microsoft Office PowerPoint</Application>
  <PresentationFormat>Widescreen</PresentationFormat>
  <Paragraphs>180</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31</cp:revision>
  <dcterms:created xsi:type="dcterms:W3CDTF">2023-04-29T09:08:00Z</dcterms:created>
  <dcterms:modified xsi:type="dcterms:W3CDTF">2026-09-19T08:44:08Z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