
<file path=[Content_Types].xml><?xml version="1.0" encoding="utf-8"?>
<Types xmlns="http://schemas.openxmlformats.org/package/2006/content-types">
  <Default Extension="png" ContentType="image/png"/>
  <Default Extension="svg" ContentType="image/svg+xml"/>
  <Default Extension="jpeg" ContentType="image/jpeg"/>
  <Default Extension="emf" ContentType="image/x-emf"/>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theme/theme2.xml" ContentType="application/vnd.openxmlformats-officedocument.theme+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theme/theme3.xml" ContentType="application/vnd.openxmlformats-officedocument.theme+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theme/theme4.xml" ContentType="application/vnd.openxmlformats-officedocument.theme+xml"/>
  <Override PartName="/ppt/theme/theme5.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8" r:id="rId1"/>
    <p:sldMasterId id="2147483686" r:id="rId2"/>
    <p:sldMasterId id="2147483705" r:id="rId3"/>
    <p:sldMasterId id="2147483722" r:id="rId4"/>
  </p:sldMasterIdLst>
  <p:notesMasterIdLst>
    <p:notesMasterId r:id="rId99"/>
  </p:notesMasterIdLst>
  <p:sldIdLst>
    <p:sldId id="494" r:id="rId5"/>
    <p:sldId id="787" r:id="rId6"/>
    <p:sldId id="541" r:id="rId7"/>
    <p:sldId id="618" r:id="rId8"/>
    <p:sldId id="589" r:id="rId9"/>
    <p:sldId id="737" r:id="rId10"/>
    <p:sldId id="749" r:id="rId11"/>
    <p:sldId id="750" r:id="rId12"/>
    <p:sldId id="751" r:id="rId13"/>
    <p:sldId id="738" r:id="rId14"/>
    <p:sldId id="753" r:id="rId15"/>
    <p:sldId id="752" r:id="rId16"/>
    <p:sldId id="739" r:id="rId17"/>
    <p:sldId id="740" r:id="rId18"/>
    <p:sldId id="741" r:id="rId19"/>
    <p:sldId id="503" r:id="rId20"/>
    <p:sldId id="488" r:id="rId21"/>
    <p:sldId id="723" r:id="rId22"/>
    <p:sldId id="724" r:id="rId23"/>
    <p:sldId id="725" r:id="rId24"/>
    <p:sldId id="726" r:id="rId25"/>
    <p:sldId id="728" r:id="rId26"/>
    <p:sldId id="729" r:id="rId27"/>
    <p:sldId id="732" r:id="rId28"/>
    <p:sldId id="734" r:id="rId29"/>
    <p:sldId id="735" r:id="rId30"/>
    <p:sldId id="736" r:id="rId31"/>
    <p:sldId id="620" r:id="rId32"/>
    <p:sldId id="992" r:id="rId33"/>
    <p:sldId id="774" r:id="rId34"/>
    <p:sldId id="755" r:id="rId35"/>
    <p:sldId id="991" r:id="rId36"/>
    <p:sldId id="754" r:id="rId37"/>
    <p:sldId id="591" r:id="rId38"/>
    <p:sldId id="999" r:id="rId39"/>
    <p:sldId id="744" r:id="rId40"/>
    <p:sldId id="745" r:id="rId41"/>
    <p:sldId id="746" r:id="rId42"/>
    <p:sldId id="748" r:id="rId43"/>
    <p:sldId id="998" r:id="rId44"/>
    <p:sldId id="984" r:id="rId45"/>
    <p:sldId id="757" r:id="rId46"/>
    <p:sldId id="981" r:id="rId47"/>
    <p:sldId id="982" r:id="rId48"/>
    <p:sldId id="985" r:id="rId49"/>
    <p:sldId id="983" r:id="rId50"/>
    <p:sldId id="759" r:id="rId51"/>
    <p:sldId id="760" r:id="rId52"/>
    <p:sldId id="771" r:id="rId53"/>
    <p:sldId id="761" r:id="rId54"/>
    <p:sldId id="762" r:id="rId55"/>
    <p:sldId id="990" r:id="rId56"/>
    <p:sldId id="763" r:id="rId57"/>
    <p:sldId id="764" r:id="rId58"/>
    <p:sldId id="772" r:id="rId59"/>
    <p:sldId id="773" r:id="rId60"/>
    <p:sldId id="765" r:id="rId61"/>
    <p:sldId id="487" r:id="rId62"/>
    <p:sldId id="986" r:id="rId63"/>
    <p:sldId id="770" r:id="rId64"/>
    <p:sldId id="993" r:id="rId65"/>
    <p:sldId id="994" r:id="rId66"/>
    <p:sldId id="995" r:id="rId67"/>
    <p:sldId id="988" r:id="rId68"/>
    <p:sldId id="996" r:id="rId69"/>
    <p:sldId id="989" r:id="rId70"/>
    <p:sldId id="987" r:id="rId71"/>
    <p:sldId id="997" r:id="rId72"/>
    <p:sldId id="722" r:id="rId73"/>
    <p:sldId id="616" r:id="rId74"/>
    <p:sldId id="669" r:id="rId75"/>
    <p:sldId id="670" r:id="rId76"/>
    <p:sldId id="778" r:id="rId77"/>
    <p:sldId id="779" r:id="rId78"/>
    <p:sldId id="780" r:id="rId79"/>
    <p:sldId id="781" r:id="rId80"/>
    <p:sldId id="782" r:id="rId81"/>
    <p:sldId id="783" r:id="rId82"/>
    <p:sldId id="784" r:id="rId83"/>
    <p:sldId id="785" r:id="rId84"/>
    <p:sldId id="786" r:id="rId85"/>
    <p:sldId id="663" r:id="rId86"/>
    <p:sldId id="666" r:id="rId87"/>
    <p:sldId id="667" r:id="rId88"/>
    <p:sldId id="668" r:id="rId89"/>
    <p:sldId id="788" r:id="rId90"/>
    <p:sldId id="789" r:id="rId91"/>
    <p:sldId id="1000" r:id="rId92"/>
    <p:sldId id="1001" r:id="rId93"/>
    <p:sldId id="1002" r:id="rId94"/>
    <p:sldId id="1003" r:id="rId95"/>
    <p:sldId id="1004" r:id="rId96"/>
    <p:sldId id="1005" r:id="rId97"/>
    <p:sldId id="680" r:id="rId9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94"/>
            <p14:sldId id="787"/>
            <p14:sldId id="541"/>
            <p14:sldId id="618"/>
            <p14:sldId id="589"/>
            <p14:sldId id="737"/>
            <p14:sldId id="749"/>
            <p14:sldId id="750"/>
            <p14:sldId id="751"/>
            <p14:sldId id="738"/>
            <p14:sldId id="753"/>
            <p14:sldId id="752"/>
            <p14:sldId id="739"/>
            <p14:sldId id="740"/>
            <p14:sldId id="741"/>
            <p14:sldId id="503"/>
            <p14:sldId id="488"/>
            <p14:sldId id="723"/>
            <p14:sldId id="724"/>
            <p14:sldId id="725"/>
            <p14:sldId id="726"/>
            <p14:sldId id="728"/>
            <p14:sldId id="729"/>
            <p14:sldId id="732"/>
            <p14:sldId id="734"/>
            <p14:sldId id="735"/>
            <p14:sldId id="736"/>
            <p14:sldId id="620"/>
            <p14:sldId id="992"/>
            <p14:sldId id="774"/>
            <p14:sldId id="755"/>
            <p14:sldId id="991"/>
            <p14:sldId id="754"/>
            <p14:sldId id="591"/>
            <p14:sldId id="999"/>
            <p14:sldId id="744"/>
            <p14:sldId id="745"/>
            <p14:sldId id="746"/>
            <p14:sldId id="748"/>
            <p14:sldId id="998"/>
            <p14:sldId id="984"/>
            <p14:sldId id="757"/>
            <p14:sldId id="981"/>
            <p14:sldId id="982"/>
            <p14:sldId id="985"/>
            <p14:sldId id="983"/>
            <p14:sldId id="759"/>
            <p14:sldId id="760"/>
            <p14:sldId id="771"/>
            <p14:sldId id="761"/>
            <p14:sldId id="762"/>
            <p14:sldId id="990"/>
            <p14:sldId id="763"/>
            <p14:sldId id="764"/>
            <p14:sldId id="772"/>
            <p14:sldId id="773"/>
            <p14:sldId id="765"/>
            <p14:sldId id="487"/>
            <p14:sldId id="986"/>
            <p14:sldId id="770"/>
            <p14:sldId id="993"/>
            <p14:sldId id="994"/>
            <p14:sldId id="995"/>
            <p14:sldId id="988"/>
            <p14:sldId id="996"/>
            <p14:sldId id="989"/>
            <p14:sldId id="987"/>
            <p14:sldId id="997"/>
            <p14:sldId id="722"/>
            <p14:sldId id="616"/>
            <p14:sldId id="669"/>
            <p14:sldId id="670"/>
            <p14:sldId id="778"/>
            <p14:sldId id="779"/>
            <p14:sldId id="780"/>
            <p14:sldId id="781"/>
            <p14:sldId id="782"/>
            <p14:sldId id="783"/>
            <p14:sldId id="784"/>
            <p14:sldId id="785"/>
            <p14:sldId id="786"/>
            <p14:sldId id="663"/>
            <p14:sldId id="666"/>
            <p14:sldId id="667"/>
            <p14:sldId id="668"/>
            <p14:sldId id="788"/>
            <p14:sldId id="789"/>
            <p14:sldId id="1000"/>
            <p14:sldId id="1001"/>
            <p14:sldId id="1002"/>
            <p14:sldId id="1003"/>
            <p14:sldId id="1004"/>
            <p14:sldId id="1005"/>
            <p14:sldId id="680"/>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669BBC"/>
    <a:srgbClr val="2D3956"/>
    <a:srgbClr val="8E5A6D"/>
    <a:srgbClr val="FAC748"/>
    <a:srgbClr val="852F4A"/>
    <a:srgbClr val="000000"/>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620"/>
    <p:restoredTop sz="94291" autoAdjust="0"/>
  </p:normalViewPr>
  <p:slideViewPr>
    <p:cSldViewPr snapToGrid="0">
      <p:cViewPr varScale="1">
        <p:scale>
          <a:sx n="72" d="100"/>
          <a:sy n="72" d="100"/>
        </p:scale>
        <p:origin x="636" y="7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2.xml"/><Relationship Id="rId21" Type="http://schemas.openxmlformats.org/officeDocument/2006/relationships/slide" Target="slides/slide17.xml"/><Relationship Id="rId42" Type="http://schemas.openxmlformats.org/officeDocument/2006/relationships/slide" Target="slides/slide38.xml"/><Relationship Id="rId47" Type="http://schemas.openxmlformats.org/officeDocument/2006/relationships/slide" Target="slides/slide43.xml"/><Relationship Id="rId63" Type="http://schemas.openxmlformats.org/officeDocument/2006/relationships/slide" Target="slides/slide59.xml"/><Relationship Id="rId68" Type="http://schemas.openxmlformats.org/officeDocument/2006/relationships/slide" Target="slides/slide64.xml"/><Relationship Id="rId84" Type="http://schemas.openxmlformats.org/officeDocument/2006/relationships/slide" Target="slides/slide80.xml"/><Relationship Id="rId89" Type="http://schemas.openxmlformats.org/officeDocument/2006/relationships/slide" Target="slides/slide85.xml"/><Relationship Id="rId7" Type="http://schemas.openxmlformats.org/officeDocument/2006/relationships/slide" Target="slides/slide3.xml"/><Relationship Id="rId71" Type="http://schemas.openxmlformats.org/officeDocument/2006/relationships/slide" Target="slides/slide67.xml"/><Relationship Id="rId92" Type="http://schemas.openxmlformats.org/officeDocument/2006/relationships/slide" Target="slides/slide88.xml"/><Relationship Id="rId2" Type="http://schemas.openxmlformats.org/officeDocument/2006/relationships/slideMaster" Target="slideMasters/slideMaster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slide" Target="slides/slide54.xml"/><Relationship Id="rId66" Type="http://schemas.openxmlformats.org/officeDocument/2006/relationships/slide" Target="slides/slide62.xml"/><Relationship Id="rId74" Type="http://schemas.openxmlformats.org/officeDocument/2006/relationships/slide" Target="slides/slide70.xml"/><Relationship Id="rId79" Type="http://schemas.openxmlformats.org/officeDocument/2006/relationships/slide" Target="slides/slide75.xml"/><Relationship Id="rId87" Type="http://schemas.openxmlformats.org/officeDocument/2006/relationships/slide" Target="slides/slide83.xml"/><Relationship Id="rId102" Type="http://schemas.openxmlformats.org/officeDocument/2006/relationships/theme" Target="theme/theme1.xml"/><Relationship Id="rId5" Type="http://schemas.openxmlformats.org/officeDocument/2006/relationships/slide" Target="slides/slide1.xml"/><Relationship Id="rId61" Type="http://schemas.openxmlformats.org/officeDocument/2006/relationships/slide" Target="slides/slide57.xml"/><Relationship Id="rId82" Type="http://schemas.openxmlformats.org/officeDocument/2006/relationships/slide" Target="slides/slide78.xml"/><Relationship Id="rId90" Type="http://schemas.openxmlformats.org/officeDocument/2006/relationships/slide" Target="slides/slide86.xml"/><Relationship Id="rId95" Type="http://schemas.openxmlformats.org/officeDocument/2006/relationships/slide" Target="slides/slide91.xml"/><Relationship Id="rId19" Type="http://schemas.openxmlformats.org/officeDocument/2006/relationships/slide" Target="slides/slide1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slide" Target="slides/slide52.xml"/><Relationship Id="rId64" Type="http://schemas.openxmlformats.org/officeDocument/2006/relationships/slide" Target="slides/slide60.xml"/><Relationship Id="rId69" Type="http://schemas.openxmlformats.org/officeDocument/2006/relationships/slide" Target="slides/slide65.xml"/><Relationship Id="rId77" Type="http://schemas.openxmlformats.org/officeDocument/2006/relationships/slide" Target="slides/slide73.xml"/><Relationship Id="rId100" Type="http://schemas.openxmlformats.org/officeDocument/2006/relationships/presProps" Target="presProps.xml"/><Relationship Id="rId8" Type="http://schemas.openxmlformats.org/officeDocument/2006/relationships/slide" Target="slides/slide4.xml"/><Relationship Id="rId51" Type="http://schemas.openxmlformats.org/officeDocument/2006/relationships/slide" Target="slides/slide47.xml"/><Relationship Id="rId72" Type="http://schemas.openxmlformats.org/officeDocument/2006/relationships/slide" Target="slides/slide68.xml"/><Relationship Id="rId80" Type="http://schemas.openxmlformats.org/officeDocument/2006/relationships/slide" Target="slides/slide76.xml"/><Relationship Id="rId85" Type="http://schemas.openxmlformats.org/officeDocument/2006/relationships/slide" Target="slides/slide81.xml"/><Relationship Id="rId93" Type="http://schemas.openxmlformats.org/officeDocument/2006/relationships/slide" Target="slides/slide89.xml"/><Relationship Id="rId98" Type="http://schemas.openxmlformats.org/officeDocument/2006/relationships/slide" Target="slides/slide94.xml"/><Relationship Id="rId3" Type="http://schemas.openxmlformats.org/officeDocument/2006/relationships/slideMaster" Target="slideMasters/slideMaster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slide" Target="slides/slide55.xml"/><Relationship Id="rId67" Type="http://schemas.openxmlformats.org/officeDocument/2006/relationships/slide" Target="slides/slide63.xml"/><Relationship Id="rId103" Type="http://schemas.openxmlformats.org/officeDocument/2006/relationships/tableStyles" Target="tableStyles.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slide" Target="slides/slide50.xml"/><Relationship Id="rId62" Type="http://schemas.openxmlformats.org/officeDocument/2006/relationships/slide" Target="slides/slide58.xml"/><Relationship Id="rId70" Type="http://schemas.openxmlformats.org/officeDocument/2006/relationships/slide" Target="slides/slide66.xml"/><Relationship Id="rId75" Type="http://schemas.openxmlformats.org/officeDocument/2006/relationships/slide" Target="slides/slide71.xml"/><Relationship Id="rId83" Type="http://schemas.openxmlformats.org/officeDocument/2006/relationships/slide" Target="slides/slide79.xml"/><Relationship Id="rId88" Type="http://schemas.openxmlformats.org/officeDocument/2006/relationships/slide" Target="slides/slide84.xml"/><Relationship Id="rId91" Type="http://schemas.openxmlformats.org/officeDocument/2006/relationships/slide" Target="slides/slide87.xml"/><Relationship Id="rId96" Type="http://schemas.openxmlformats.org/officeDocument/2006/relationships/slide" Target="slides/slide92.xml"/><Relationship Id="rId1" Type="http://schemas.openxmlformats.org/officeDocument/2006/relationships/slideMaster" Target="slideMasters/slideMaster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slide" Target="slides/slide53.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slide" Target="slides/slide56.xml"/><Relationship Id="rId65" Type="http://schemas.openxmlformats.org/officeDocument/2006/relationships/slide" Target="slides/slide61.xml"/><Relationship Id="rId73" Type="http://schemas.openxmlformats.org/officeDocument/2006/relationships/slide" Target="slides/slide69.xml"/><Relationship Id="rId78" Type="http://schemas.openxmlformats.org/officeDocument/2006/relationships/slide" Target="slides/slide74.xml"/><Relationship Id="rId81" Type="http://schemas.openxmlformats.org/officeDocument/2006/relationships/slide" Target="slides/slide77.xml"/><Relationship Id="rId86" Type="http://schemas.openxmlformats.org/officeDocument/2006/relationships/slide" Target="slides/slide82.xml"/><Relationship Id="rId94" Type="http://schemas.openxmlformats.org/officeDocument/2006/relationships/slide" Target="slides/slide90.xml"/><Relationship Id="rId99" Type="http://schemas.openxmlformats.org/officeDocument/2006/relationships/notesMaster" Target="notesMasters/notesMaster1.xml"/><Relationship Id="rId101" Type="http://schemas.openxmlformats.org/officeDocument/2006/relationships/viewProps" Target="viewProps.xml"/><Relationship Id="rId4" Type="http://schemas.openxmlformats.org/officeDocument/2006/relationships/slideMaster" Target="slideMasters/slideMaster4.xml"/><Relationship Id="rId9" Type="http://schemas.openxmlformats.org/officeDocument/2006/relationships/slide" Target="slides/slide5.xml"/><Relationship Id="rId13" Type="http://schemas.openxmlformats.org/officeDocument/2006/relationships/slide" Target="slides/slide9.xml"/><Relationship Id="rId18" Type="http://schemas.openxmlformats.org/officeDocument/2006/relationships/slide" Target="slides/slide14.xml"/><Relationship Id="rId39" Type="http://schemas.openxmlformats.org/officeDocument/2006/relationships/slide" Target="slides/slide35.xml"/><Relationship Id="rId34" Type="http://schemas.openxmlformats.org/officeDocument/2006/relationships/slide" Target="slides/slide30.xml"/><Relationship Id="rId50" Type="http://schemas.openxmlformats.org/officeDocument/2006/relationships/slide" Target="slides/slide46.xml"/><Relationship Id="rId55" Type="http://schemas.openxmlformats.org/officeDocument/2006/relationships/slide" Target="slides/slide51.xml"/><Relationship Id="rId76" Type="http://schemas.openxmlformats.org/officeDocument/2006/relationships/slide" Target="slides/slide72.xml"/><Relationship Id="rId97" Type="http://schemas.openxmlformats.org/officeDocument/2006/relationships/slide" Target="slides/slide9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5.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5/24/2024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6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74.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8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84.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8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75741542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88551640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90977542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16</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51388219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17296651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33</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72389580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57</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30114152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69</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0971702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74</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69396404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83</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84850981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84</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47952254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85</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31248129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4.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4.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5/24/2024</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21292436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5/24/2024</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21121866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5/24/2024</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62061767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5/24/2024</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75315570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5/24/2024</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63714266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5/24/2024</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52485136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5/24/2024</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2290875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5/24/2024</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78561921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5/24/2024</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5918389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5/24/2024</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22214265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5/24/2024</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68476164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7834289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8105960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4785145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5946842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5/24/2024</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413065931"/>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5/24/2024</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21040500"/>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5/24/2024</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12793344"/>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5/24/2024</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63779954"/>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5/24/2024</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934580997"/>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5/24/2024</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140081670"/>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5/24/2024</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603810275"/>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5/24/2024</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044266780"/>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5/24/2024</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640390483"/>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5/24/2024</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35195592"/>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5/24/2024</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825964250"/>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928230428"/>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7085677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29.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6397279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30.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1668841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31.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032641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32.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5603257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3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5/24/2024</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07408335"/>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5/24/2024</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719169623"/>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5/24/2024</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183566640"/>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5/24/2024</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16780574"/>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5/24/2024</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681484006"/>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5/24/2024</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647337380"/>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5/24/2024</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88305301"/>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5/24/2024</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36195894"/>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5/24/2024</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617728035"/>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5/24/2024</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78353298"/>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5/24/2024</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56475860"/>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1465809286"/>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6636494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46.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675250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47.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21141758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48.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9783981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49.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5/24/2024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284563649"/>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showMasterSp="0"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5/24/2024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935418752"/>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5/24/2024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227067643"/>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showMasterSp="0"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5/24/2024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325223476"/>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5/24/2024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763794143"/>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showMasterSp="0"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5/24/2024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10652601"/>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5/24/2024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668519920"/>
      </p:ext>
    </p:extLst>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5/24/2024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453013418"/>
      </p:ext>
    </p:extLst>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5/24/2024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71725047"/>
      </p:ext>
    </p:extLst>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showMasterSp="0"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5/24/2024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834833720"/>
      </p:ext>
    </p:extLst>
  </p:cSld>
  <p:clrMapOvr>
    <a:masterClrMapping/>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5/24/2024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790790522"/>
      </p:ext>
    </p:extLst>
  </p:cSld>
  <p:clrMapOvr>
    <a:masterClrMapping/>
  </p:clrMapOvr>
</p:sldLayout>
</file>

<file path=ppt/slideLayouts/slideLayout60.xml><?xml version="1.0" encoding="utf-8"?>
<p:sldLayout xmlns:a="http://schemas.openxmlformats.org/drawingml/2006/main" xmlns:r="http://schemas.openxmlformats.org/officeDocument/2006/relationships" xmlns:p="http://schemas.openxmlformats.org/presentationml/2006/main" showMasterSp="0"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
        <p:nvSpPr>
          <p:cNvPr id="3" name="TextBox 2">
            <a:extLst>
              <a:ext uri="{FF2B5EF4-FFF2-40B4-BE49-F238E27FC236}">
                <a16:creationId xmlns:a16="http://schemas.microsoft.com/office/drawing/2014/main" id="{8427D28B-1628-4C53-BB66-C9FB14E99EB2}"/>
              </a:ext>
            </a:extLst>
          </p:cNvPr>
          <p:cNvSpPr txBox="1"/>
          <p:nvPr userDrawn="1"/>
        </p:nvSpPr>
        <p:spPr>
          <a:xfrm>
            <a:off x="4787900" y="6400766"/>
            <a:ext cx="2616200" cy="400110"/>
          </a:xfrm>
          <a:prstGeom prst="rect">
            <a:avLst/>
          </a:prstGeom>
          <a:noFill/>
        </p:spPr>
        <p:txBody>
          <a:bodyPr wrap="square" rtlCol="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2000" b="0" i="0" u="none" strike="noStrike" kern="0" cap="none" spc="0" normalizeH="0" baseline="0" noProof="0" dirty="0">
                <a:ln>
                  <a:noFill/>
                </a:ln>
                <a:solidFill>
                  <a:prstClr val="black"/>
                </a:solidFill>
                <a:effectLst/>
                <a:uLnTx/>
                <a:uFillTx/>
              </a:rPr>
              <a:t>www.midocean.ae</a:t>
            </a:r>
          </a:p>
        </p:txBody>
      </p:sp>
      <p:sp>
        <p:nvSpPr>
          <p:cNvPr id="4" name="Rectangle 3">
            <a:extLst>
              <a:ext uri="{FF2B5EF4-FFF2-40B4-BE49-F238E27FC236}">
                <a16:creationId xmlns:a16="http://schemas.microsoft.com/office/drawing/2014/main" id="{1E5F6DB9-1BA2-412F-B4CB-0B55D2EADEE7}"/>
              </a:ext>
            </a:extLst>
          </p:cNvPr>
          <p:cNvSpPr/>
          <p:nvPr userDrawn="1"/>
        </p:nvSpPr>
        <p:spPr>
          <a:xfrm>
            <a:off x="3150823" y="583447"/>
            <a:ext cx="6516914" cy="45719"/>
          </a:xfrm>
          <a:prstGeom prst="rect">
            <a:avLst/>
          </a:prstGeom>
          <a:solidFill>
            <a:sysClr val="windowText" lastClr="00000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panose="020F0502020204030204"/>
              <a:ea typeface="+mn-ea"/>
              <a:cs typeface="+mn-cs"/>
            </a:endParaRPr>
          </a:p>
        </p:txBody>
      </p:sp>
      <p:pic>
        <p:nvPicPr>
          <p:cNvPr id="5" name="Graphic 21">
            <a:extLst>
              <a:ext uri="{FF2B5EF4-FFF2-40B4-BE49-F238E27FC236}">
                <a16:creationId xmlns:a16="http://schemas.microsoft.com/office/drawing/2014/main" id="{D8118F06-7855-4DA4-9430-C5EBF847B5AE}"/>
              </a:ext>
            </a:extLst>
          </p:cNvPr>
          <p:cNvPicPr>
            <a:picLocks noChangeAspect="1"/>
          </p:cNvPicPr>
          <p:nvPr userDrawn="1"/>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7602001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61.xml><?xml version="1.0" encoding="utf-8"?>
<p:sldLayout xmlns:a="http://schemas.openxmlformats.org/drawingml/2006/main" xmlns:r="http://schemas.openxmlformats.org/officeDocument/2006/relationships" xmlns:p="http://schemas.openxmlformats.org/presentationml/2006/main" showMasterSp="0"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7965838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62.xml><?xml version="1.0" encoding="utf-8"?>
<p:sldLayout xmlns:a="http://schemas.openxmlformats.org/drawingml/2006/main" xmlns:r="http://schemas.openxmlformats.org/officeDocument/2006/relationships" xmlns:p="http://schemas.openxmlformats.org/presentationml/2006/main" showMasterSp="0"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17561477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63.xml><?xml version="1.0" encoding="utf-8"?>
<p:sldLayout xmlns:a="http://schemas.openxmlformats.org/drawingml/2006/main" xmlns:r="http://schemas.openxmlformats.org/officeDocument/2006/relationships" xmlns:p="http://schemas.openxmlformats.org/presentationml/2006/main" showMasterSp="0" matchingName="Title + 1 column" type="tx">
  <p:cSld name="Title + 1 column">
    <p:spTree>
      <p:nvGrpSpPr>
        <p:cNvPr id="1" name="Shape 61"/>
        <p:cNvGrpSpPr/>
        <p:nvPr/>
      </p:nvGrpSpPr>
      <p:grpSpPr>
        <a:xfrm>
          <a:off x="0" y="0"/>
          <a:ext cx="0" cy="0"/>
          <a:chOff x="0" y="0"/>
          <a:chExt cx="0" cy="0"/>
        </a:xfrm>
      </p:grpSpPr>
      <p:sp>
        <p:nvSpPr>
          <p:cNvPr id="78" name="Google Shape;78;p5"/>
          <p:cNvSpPr txBox="1">
            <a:spLocks noGrp="1"/>
          </p:cNvSpPr>
          <p:nvPr>
            <p:ph type="title"/>
          </p:nvPr>
        </p:nvSpPr>
        <p:spPr>
          <a:xfrm>
            <a:off x="1085700" y="523433"/>
            <a:ext cx="7323200" cy="1021600"/>
          </a:xfrm>
          <a:prstGeom prst="rect">
            <a:avLst/>
          </a:prstGeom>
        </p:spPr>
        <p:txBody>
          <a:bodyPr spcFirstLastPara="1" wrap="square" lIns="91425" tIns="91425" rIns="91425" bIns="91425" anchor="ctr" anchorCtr="0">
            <a:noAutofit/>
          </a:bodyPr>
          <a:lstStyle>
            <a:lvl1pPr lvl="0">
              <a:spcBef>
                <a:spcPts val="0"/>
              </a:spcBef>
              <a:spcAft>
                <a:spcPts val="0"/>
              </a:spcAft>
              <a:buSzPts val="2000"/>
              <a:buNone/>
              <a:defRPr/>
            </a:lvl1pPr>
            <a:lvl2pPr lvl="1">
              <a:spcBef>
                <a:spcPts val="0"/>
              </a:spcBef>
              <a:spcAft>
                <a:spcPts val="0"/>
              </a:spcAft>
              <a:buSzPts val="2000"/>
              <a:buNone/>
              <a:defRPr/>
            </a:lvl2pPr>
            <a:lvl3pPr lvl="2">
              <a:spcBef>
                <a:spcPts val="0"/>
              </a:spcBef>
              <a:spcAft>
                <a:spcPts val="0"/>
              </a:spcAft>
              <a:buSzPts val="2000"/>
              <a:buNone/>
              <a:defRPr/>
            </a:lvl3pPr>
            <a:lvl4pPr lvl="3">
              <a:spcBef>
                <a:spcPts val="0"/>
              </a:spcBef>
              <a:spcAft>
                <a:spcPts val="0"/>
              </a:spcAft>
              <a:buSzPts val="2000"/>
              <a:buNone/>
              <a:defRPr/>
            </a:lvl4pPr>
            <a:lvl5pPr lvl="4">
              <a:spcBef>
                <a:spcPts val="0"/>
              </a:spcBef>
              <a:spcAft>
                <a:spcPts val="0"/>
              </a:spcAft>
              <a:buSzPts val="2000"/>
              <a:buNone/>
              <a:defRPr/>
            </a:lvl5pPr>
            <a:lvl6pPr lvl="5">
              <a:spcBef>
                <a:spcPts val="0"/>
              </a:spcBef>
              <a:spcAft>
                <a:spcPts val="0"/>
              </a:spcAft>
              <a:buSzPts val="2000"/>
              <a:buNone/>
              <a:defRPr/>
            </a:lvl6pPr>
            <a:lvl7pPr lvl="6">
              <a:spcBef>
                <a:spcPts val="0"/>
              </a:spcBef>
              <a:spcAft>
                <a:spcPts val="0"/>
              </a:spcAft>
              <a:buSzPts val="2000"/>
              <a:buNone/>
              <a:defRPr/>
            </a:lvl7pPr>
            <a:lvl8pPr lvl="7">
              <a:spcBef>
                <a:spcPts val="0"/>
              </a:spcBef>
              <a:spcAft>
                <a:spcPts val="0"/>
              </a:spcAft>
              <a:buSzPts val="2000"/>
              <a:buNone/>
              <a:defRPr/>
            </a:lvl8pPr>
            <a:lvl9pPr lvl="8">
              <a:spcBef>
                <a:spcPts val="0"/>
              </a:spcBef>
              <a:spcAft>
                <a:spcPts val="0"/>
              </a:spcAft>
              <a:buSzPts val="2000"/>
              <a:buNone/>
              <a:defRPr/>
            </a:lvl9pPr>
          </a:lstStyle>
          <a:p>
            <a:endParaRPr/>
          </a:p>
        </p:txBody>
      </p:sp>
      <p:sp>
        <p:nvSpPr>
          <p:cNvPr id="79" name="Google Shape;79;p5"/>
          <p:cNvSpPr txBox="1">
            <a:spLocks noGrp="1"/>
          </p:cNvSpPr>
          <p:nvPr>
            <p:ph type="body" idx="1"/>
          </p:nvPr>
        </p:nvSpPr>
        <p:spPr>
          <a:xfrm>
            <a:off x="1085700" y="1769800"/>
            <a:ext cx="8176800" cy="4194000"/>
          </a:xfrm>
          <a:prstGeom prst="rect">
            <a:avLst/>
          </a:prstGeom>
        </p:spPr>
        <p:txBody>
          <a:bodyPr spcFirstLastPara="1" wrap="square" lIns="91425" tIns="91425" rIns="91425" bIns="91425" anchor="ctr" anchorCtr="0">
            <a:noAutofit/>
          </a:bodyPr>
          <a:lstStyle>
            <a:lvl1pPr marL="609585" lvl="0" indent="-507987">
              <a:spcBef>
                <a:spcPts val="800"/>
              </a:spcBef>
              <a:spcAft>
                <a:spcPts val="0"/>
              </a:spcAft>
              <a:buSzPts val="2400"/>
              <a:buChar char="▰"/>
              <a:defRPr/>
            </a:lvl1pPr>
            <a:lvl2pPr marL="1219170" lvl="1" indent="-507987">
              <a:spcBef>
                <a:spcPts val="1333"/>
              </a:spcBef>
              <a:spcAft>
                <a:spcPts val="0"/>
              </a:spcAft>
              <a:buSzPts val="2400"/>
              <a:buChar char="▻"/>
              <a:defRPr/>
            </a:lvl2pPr>
            <a:lvl3pPr marL="1828754" lvl="2" indent="-507987">
              <a:spcBef>
                <a:spcPts val="1333"/>
              </a:spcBef>
              <a:spcAft>
                <a:spcPts val="0"/>
              </a:spcAft>
              <a:buSzPts val="2400"/>
              <a:buChar char="▻"/>
              <a:defRPr/>
            </a:lvl3pPr>
            <a:lvl4pPr marL="2438339" lvl="3" indent="-507987">
              <a:spcBef>
                <a:spcPts val="1333"/>
              </a:spcBef>
              <a:spcAft>
                <a:spcPts val="0"/>
              </a:spcAft>
              <a:buSzPts val="2400"/>
              <a:buChar char="▻"/>
              <a:defRPr/>
            </a:lvl4pPr>
            <a:lvl5pPr marL="3047924" lvl="4" indent="-507987">
              <a:spcBef>
                <a:spcPts val="1333"/>
              </a:spcBef>
              <a:spcAft>
                <a:spcPts val="0"/>
              </a:spcAft>
              <a:buSzPts val="2400"/>
              <a:buChar char="▻"/>
              <a:defRPr/>
            </a:lvl5pPr>
            <a:lvl6pPr marL="3657509" lvl="5" indent="-507987">
              <a:spcBef>
                <a:spcPts val="1333"/>
              </a:spcBef>
              <a:spcAft>
                <a:spcPts val="0"/>
              </a:spcAft>
              <a:buSzPts val="2400"/>
              <a:buChar char="▻"/>
              <a:defRPr/>
            </a:lvl6pPr>
            <a:lvl7pPr marL="4267093" lvl="6" indent="-507987">
              <a:spcBef>
                <a:spcPts val="1333"/>
              </a:spcBef>
              <a:spcAft>
                <a:spcPts val="0"/>
              </a:spcAft>
              <a:buSzPts val="2400"/>
              <a:buChar char="▻"/>
              <a:defRPr/>
            </a:lvl7pPr>
            <a:lvl8pPr marL="4876678" lvl="7" indent="-507987">
              <a:spcBef>
                <a:spcPts val="1333"/>
              </a:spcBef>
              <a:spcAft>
                <a:spcPts val="0"/>
              </a:spcAft>
              <a:buSzPts val="2400"/>
              <a:buChar char="▻"/>
              <a:defRPr/>
            </a:lvl8pPr>
            <a:lvl9pPr marL="5486263" lvl="8" indent="-507987">
              <a:spcBef>
                <a:spcPts val="1333"/>
              </a:spcBef>
              <a:spcAft>
                <a:spcPts val="1333"/>
              </a:spcAft>
              <a:buSzPts val="2400"/>
              <a:buChar char="▻"/>
              <a:defRPr/>
            </a:lvl9pPr>
          </a:lstStyle>
          <a:p>
            <a:endParaRPr/>
          </a:p>
        </p:txBody>
      </p:sp>
      <p:sp>
        <p:nvSpPr>
          <p:cNvPr id="80" name="Google Shape;80;p5"/>
          <p:cNvSpPr txBox="1">
            <a:spLocks noGrp="1"/>
          </p:cNvSpPr>
          <p:nvPr>
            <p:ph type="sldNum" idx="12"/>
          </p:nvPr>
        </p:nvSpPr>
        <p:spPr>
          <a:xfrm>
            <a:off x="10157333" y="6182000"/>
            <a:ext cx="1983200" cy="4208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00000000-1234-1234-1234-123412341234}" type="slidenum">
              <a:rPr lang="en" smtClean="0"/>
              <a:pPr/>
              <a:t>‹#›</a:t>
            </a:fld>
            <a:endParaRPr lang="en"/>
          </a:p>
        </p:txBody>
      </p:sp>
      <p:sp>
        <p:nvSpPr>
          <p:cNvPr id="21" name="TextBox 20">
            <a:extLst>
              <a:ext uri="{FF2B5EF4-FFF2-40B4-BE49-F238E27FC236}">
                <a16:creationId xmlns:a16="http://schemas.microsoft.com/office/drawing/2014/main" id="{DB490868-8D24-492B-B167-C0D54B62B613}"/>
              </a:ext>
            </a:extLst>
          </p:cNvPr>
          <p:cNvSpPr txBox="1"/>
          <p:nvPr userDrawn="1"/>
        </p:nvSpPr>
        <p:spPr>
          <a:xfrm>
            <a:off x="4840293" y="6457890"/>
            <a:ext cx="2616200" cy="400110"/>
          </a:xfrm>
          <a:prstGeom prst="rect">
            <a:avLst/>
          </a:prstGeom>
          <a:noFill/>
        </p:spPr>
        <p:txBody>
          <a:bodyPr wrap="square" rtlCol="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2000" b="0" i="0" u="none" strike="noStrike" kern="0" cap="none" spc="0" normalizeH="0" baseline="0" noProof="0" dirty="0">
                <a:ln>
                  <a:noFill/>
                </a:ln>
                <a:solidFill>
                  <a:prstClr val="black"/>
                </a:solidFill>
                <a:effectLst/>
                <a:uLnTx/>
                <a:uFillTx/>
              </a:rPr>
              <a:t>www.midocean.ae</a:t>
            </a:r>
          </a:p>
        </p:txBody>
      </p:sp>
      <p:sp>
        <p:nvSpPr>
          <p:cNvPr id="22" name="Rectangle 21">
            <a:extLst>
              <a:ext uri="{FF2B5EF4-FFF2-40B4-BE49-F238E27FC236}">
                <a16:creationId xmlns:a16="http://schemas.microsoft.com/office/drawing/2014/main" id="{B582E84A-AC3B-4CEF-94A3-0FD0D5309A9C}"/>
              </a:ext>
            </a:extLst>
          </p:cNvPr>
          <p:cNvSpPr/>
          <p:nvPr userDrawn="1"/>
        </p:nvSpPr>
        <p:spPr>
          <a:xfrm>
            <a:off x="3203216" y="640571"/>
            <a:ext cx="6516914" cy="45719"/>
          </a:xfrm>
          <a:prstGeom prst="rect">
            <a:avLst/>
          </a:prstGeom>
          <a:solidFill>
            <a:sysClr val="windowText" lastClr="00000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panose="020F0502020204030204"/>
              <a:ea typeface="+mn-ea"/>
              <a:cs typeface="+mn-cs"/>
            </a:endParaRPr>
          </a:p>
        </p:txBody>
      </p:sp>
      <p:pic>
        <p:nvPicPr>
          <p:cNvPr id="23" name="Graphic 21">
            <a:extLst>
              <a:ext uri="{FF2B5EF4-FFF2-40B4-BE49-F238E27FC236}">
                <a16:creationId xmlns:a16="http://schemas.microsoft.com/office/drawing/2014/main" id="{67628599-562C-43B4-B6A9-2732D0511BCD}"/>
              </a:ext>
            </a:extLst>
          </p:cNvPr>
          <p:cNvPicPr>
            <a:picLocks noChangeAspect="1"/>
          </p:cNvPicPr>
          <p:nvPr userDrawn="1"/>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835392" y="116913"/>
            <a:ext cx="2305141" cy="1076343"/>
          </a:xfrm>
          <a:prstGeom prst="rect">
            <a:avLst/>
          </a:prstGeom>
        </p:spPr>
      </p:pic>
    </p:spTree>
    <p:extLst>
      <p:ext uri="{BB962C8B-B14F-4D97-AF65-F5344CB8AC3E}">
        <p14:creationId xmlns:p14="http://schemas.microsoft.com/office/powerpoint/2010/main" val="15501967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3.xml"/><Relationship Id="rId13" Type="http://schemas.openxmlformats.org/officeDocument/2006/relationships/slideLayout" Target="../slideLayouts/slideLayout28.xml"/><Relationship Id="rId18" Type="http://schemas.openxmlformats.org/officeDocument/2006/relationships/theme" Target="../theme/theme2.xml"/><Relationship Id="rId3" Type="http://schemas.openxmlformats.org/officeDocument/2006/relationships/slideLayout" Target="../slideLayouts/slideLayout18.xml"/><Relationship Id="rId7" Type="http://schemas.openxmlformats.org/officeDocument/2006/relationships/slideLayout" Target="../slideLayouts/slideLayout22.xml"/><Relationship Id="rId12" Type="http://schemas.openxmlformats.org/officeDocument/2006/relationships/slideLayout" Target="../slideLayouts/slideLayout27.xml"/><Relationship Id="rId17" Type="http://schemas.openxmlformats.org/officeDocument/2006/relationships/slideLayout" Target="../slideLayouts/slideLayout32.xml"/><Relationship Id="rId2" Type="http://schemas.openxmlformats.org/officeDocument/2006/relationships/slideLayout" Target="../slideLayouts/slideLayout17.xml"/><Relationship Id="rId16" Type="http://schemas.openxmlformats.org/officeDocument/2006/relationships/slideLayout" Target="../slideLayouts/slideLayout31.xml"/><Relationship Id="rId1" Type="http://schemas.openxmlformats.org/officeDocument/2006/relationships/slideLayout" Target="../slideLayouts/slideLayout16.xml"/><Relationship Id="rId6" Type="http://schemas.openxmlformats.org/officeDocument/2006/relationships/slideLayout" Target="../slideLayouts/slideLayout21.xml"/><Relationship Id="rId11" Type="http://schemas.openxmlformats.org/officeDocument/2006/relationships/slideLayout" Target="../slideLayouts/slideLayout26.xml"/><Relationship Id="rId5" Type="http://schemas.openxmlformats.org/officeDocument/2006/relationships/slideLayout" Target="../slideLayouts/slideLayout20.xml"/><Relationship Id="rId15" Type="http://schemas.openxmlformats.org/officeDocument/2006/relationships/slideLayout" Target="../slideLayouts/slideLayout30.xml"/><Relationship Id="rId10" Type="http://schemas.openxmlformats.org/officeDocument/2006/relationships/slideLayout" Target="../slideLayouts/slideLayout25.xml"/><Relationship Id="rId19" Type="http://schemas.openxmlformats.org/officeDocument/2006/relationships/image" Target="../media/image1.png"/><Relationship Id="rId4" Type="http://schemas.openxmlformats.org/officeDocument/2006/relationships/slideLayout" Target="../slideLayouts/slideLayout19.xml"/><Relationship Id="rId9" Type="http://schemas.openxmlformats.org/officeDocument/2006/relationships/slideLayout" Target="../slideLayouts/slideLayout24.xml"/><Relationship Id="rId14" Type="http://schemas.openxmlformats.org/officeDocument/2006/relationships/slideLayout" Target="../slideLayouts/slideLayout29.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40.xml"/><Relationship Id="rId13" Type="http://schemas.openxmlformats.org/officeDocument/2006/relationships/slideLayout" Target="../slideLayouts/slideLayout45.xml"/><Relationship Id="rId18" Type="http://schemas.openxmlformats.org/officeDocument/2006/relationships/image" Target="../media/image1.png"/><Relationship Id="rId3" Type="http://schemas.openxmlformats.org/officeDocument/2006/relationships/slideLayout" Target="../slideLayouts/slideLayout35.xml"/><Relationship Id="rId7" Type="http://schemas.openxmlformats.org/officeDocument/2006/relationships/slideLayout" Target="../slideLayouts/slideLayout39.xml"/><Relationship Id="rId12" Type="http://schemas.openxmlformats.org/officeDocument/2006/relationships/slideLayout" Target="../slideLayouts/slideLayout44.xml"/><Relationship Id="rId17" Type="http://schemas.openxmlformats.org/officeDocument/2006/relationships/theme" Target="../theme/theme3.xml"/><Relationship Id="rId2" Type="http://schemas.openxmlformats.org/officeDocument/2006/relationships/slideLayout" Target="../slideLayouts/slideLayout34.xml"/><Relationship Id="rId16" Type="http://schemas.openxmlformats.org/officeDocument/2006/relationships/slideLayout" Target="../slideLayouts/slideLayout48.xml"/><Relationship Id="rId1" Type="http://schemas.openxmlformats.org/officeDocument/2006/relationships/slideLayout" Target="../slideLayouts/slideLayout33.xml"/><Relationship Id="rId6" Type="http://schemas.openxmlformats.org/officeDocument/2006/relationships/slideLayout" Target="../slideLayouts/slideLayout38.xml"/><Relationship Id="rId11" Type="http://schemas.openxmlformats.org/officeDocument/2006/relationships/slideLayout" Target="../slideLayouts/slideLayout43.xml"/><Relationship Id="rId5" Type="http://schemas.openxmlformats.org/officeDocument/2006/relationships/slideLayout" Target="../slideLayouts/slideLayout37.xml"/><Relationship Id="rId15" Type="http://schemas.openxmlformats.org/officeDocument/2006/relationships/slideLayout" Target="../slideLayouts/slideLayout47.xml"/><Relationship Id="rId10" Type="http://schemas.openxmlformats.org/officeDocument/2006/relationships/slideLayout" Target="../slideLayouts/slideLayout42.xml"/><Relationship Id="rId4" Type="http://schemas.openxmlformats.org/officeDocument/2006/relationships/slideLayout" Target="../slideLayouts/slideLayout36.xml"/><Relationship Id="rId9" Type="http://schemas.openxmlformats.org/officeDocument/2006/relationships/slideLayout" Target="../slideLayouts/slideLayout41.xml"/><Relationship Id="rId14" Type="http://schemas.openxmlformats.org/officeDocument/2006/relationships/slideLayout" Target="../slideLayouts/slideLayout46.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56.xml"/><Relationship Id="rId13" Type="http://schemas.openxmlformats.org/officeDocument/2006/relationships/slideLayout" Target="../slideLayouts/slideLayout61.xml"/><Relationship Id="rId18" Type="http://schemas.openxmlformats.org/officeDocument/2006/relationships/image" Target="../media/image2.png"/><Relationship Id="rId3" Type="http://schemas.openxmlformats.org/officeDocument/2006/relationships/slideLayout" Target="../slideLayouts/slideLayout51.xml"/><Relationship Id="rId7" Type="http://schemas.openxmlformats.org/officeDocument/2006/relationships/slideLayout" Target="../slideLayouts/slideLayout55.xml"/><Relationship Id="rId12" Type="http://schemas.openxmlformats.org/officeDocument/2006/relationships/slideLayout" Target="../slideLayouts/slideLayout60.xml"/><Relationship Id="rId17" Type="http://schemas.openxmlformats.org/officeDocument/2006/relationships/image" Target="../media/image1.png"/><Relationship Id="rId2" Type="http://schemas.openxmlformats.org/officeDocument/2006/relationships/slideLayout" Target="../slideLayouts/slideLayout50.xml"/><Relationship Id="rId16" Type="http://schemas.openxmlformats.org/officeDocument/2006/relationships/theme" Target="../theme/theme4.xml"/><Relationship Id="rId1" Type="http://schemas.openxmlformats.org/officeDocument/2006/relationships/slideLayout" Target="../slideLayouts/slideLayout49.xml"/><Relationship Id="rId6" Type="http://schemas.openxmlformats.org/officeDocument/2006/relationships/slideLayout" Target="../slideLayouts/slideLayout54.xml"/><Relationship Id="rId11" Type="http://schemas.openxmlformats.org/officeDocument/2006/relationships/slideLayout" Target="../slideLayouts/slideLayout59.xml"/><Relationship Id="rId5" Type="http://schemas.openxmlformats.org/officeDocument/2006/relationships/slideLayout" Target="../slideLayouts/slideLayout53.xml"/><Relationship Id="rId15" Type="http://schemas.openxmlformats.org/officeDocument/2006/relationships/slideLayout" Target="../slideLayouts/slideLayout63.xml"/><Relationship Id="rId10" Type="http://schemas.openxmlformats.org/officeDocument/2006/relationships/slideLayout" Target="../slideLayouts/slideLayout58.xml"/><Relationship Id="rId4" Type="http://schemas.openxmlformats.org/officeDocument/2006/relationships/slideLayout" Target="../slideLayouts/slideLayout52.xml"/><Relationship Id="rId9" Type="http://schemas.openxmlformats.org/officeDocument/2006/relationships/slideLayout" Target="../slideLayouts/slideLayout57.xml"/><Relationship Id="rId14" Type="http://schemas.openxmlformats.org/officeDocument/2006/relationships/slideLayout" Target="../slideLayouts/slideLayout6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alphaModFix amt="96000"/>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5/24/2024</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2026182913"/>
      </p:ext>
    </p:extLst>
  </p:cSld>
  <p:clrMap bg1="lt1" tx1="dk1" bg2="lt2" tx2="dk2" accent1="accent1" accent2="accent2" accent3="accent3" accent4="accent4" accent5="accent5" accent6="accent6" hlink="hlink" folHlink="folHlink"/>
  <p:sldLayoutIdLst>
    <p:sldLayoutId id="2147483669" r:id="rId1"/>
    <p:sldLayoutId id="2147483670" r:id="rId2"/>
    <p:sldLayoutId id="2147483671" r:id="rId3"/>
    <p:sldLayoutId id="2147483672" r:id="rId4"/>
    <p:sldLayoutId id="2147483673" r:id="rId5"/>
    <p:sldLayoutId id="2147483674" r:id="rId6"/>
    <p:sldLayoutId id="2147483675" r:id="rId7"/>
    <p:sldLayoutId id="2147483676" r:id="rId8"/>
    <p:sldLayoutId id="2147483677" r:id="rId9"/>
    <p:sldLayoutId id="2147483678" r:id="rId10"/>
    <p:sldLayoutId id="2147483679" r:id="rId11"/>
    <p:sldLayoutId id="2147483682" r:id="rId12"/>
    <p:sldLayoutId id="2147483683" r:id="rId13"/>
    <p:sldLayoutId id="2147483684" r:id="rId14"/>
    <p:sldLayoutId id="2147483685"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5/24/2024</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34893228"/>
      </p:ext>
    </p:extLst>
  </p:cSld>
  <p:clrMap bg1="lt1" tx1="dk1" bg2="lt2" tx2="dk2" accent1="accent1" accent2="accent2" accent3="accent3" accent4="accent4" accent5="accent5" accent6="accent6" hlink="hlink" folHlink="folHlink"/>
  <p:sldLayoutIdLst>
    <p:sldLayoutId id="2147483687" r:id="rId1"/>
    <p:sldLayoutId id="2147483688" r:id="rId2"/>
    <p:sldLayoutId id="2147483689" r:id="rId3"/>
    <p:sldLayoutId id="2147483690" r:id="rId4"/>
    <p:sldLayoutId id="2147483691" r:id="rId5"/>
    <p:sldLayoutId id="2147483692" r:id="rId6"/>
    <p:sldLayoutId id="2147483693" r:id="rId7"/>
    <p:sldLayoutId id="2147483694" r:id="rId8"/>
    <p:sldLayoutId id="2147483695" r:id="rId9"/>
    <p:sldLayoutId id="2147483696" r:id="rId10"/>
    <p:sldLayoutId id="2147483697" r:id="rId11"/>
    <p:sldLayoutId id="2147483698" r:id="rId12"/>
    <p:sldLayoutId id="2147483700" r:id="rId13"/>
    <p:sldLayoutId id="2147483701" r:id="rId14"/>
    <p:sldLayoutId id="2147483702" r:id="rId15"/>
    <p:sldLayoutId id="2147483703" r:id="rId16"/>
    <p:sldLayoutId id="2147483704" r:id="rId1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alphaModFix amt="96000"/>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5/24/2024</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2221005024"/>
      </p:ext>
    </p:extLst>
  </p:cSld>
  <p:clrMap bg1="lt1" tx1="dk1" bg2="lt2" tx2="dk2" accent1="accent1" accent2="accent2" accent3="accent3" accent4="accent4" accent5="accent5" accent6="accent6" hlink="hlink" folHlink="folHlink"/>
  <p:sldLayoutIdLst>
    <p:sldLayoutId id="2147483706" r:id="rId1"/>
    <p:sldLayoutId id="2147483707" r:id="rId2"/>
    <p:sldLayoutId id="2147483708" r:id="rId3"/>
    <p:sldLayoutId id="2147483709" r:id="rId4"/>
    <p:sldLayoutId id="2147483710" r:id="rId5"/>
    <p:sldLayoutId id="2147483711" r:id="rId6"/>
    <p:sldLayoutId id="2147483712" r:id="rId7"/>
    <p:sldLayoutId id="2147483713" r:id="rId8"/>
    <p:sldLayoutId id="2147483714" r:id="rId9"/>
    <p:sldLayoutId id="2147483715" r:id="rId10"/>
    <p:sldLayoutId id="2147483716" r:id="rId11"/>
    <p:sldLayoutId id="2147483717" r:id="rId12"/>
    <p:sldLayoutId id="2147483718" r:id="rId13"/>
    <p:sldLayoutId id="2147483719" r:id="rId14"/>
    <p:sldLayoutId id="2147483720" r:id="rId15"/>
    <p:sldLayoutId id="2147483721"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5/24/2024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
        <p:nvSpPr>
          <p:cNvPr id="7" name="TextBox 6">
            <a:extLst>
              <a:ext uri="{FF2B5EF4-FFF2-40B4-BE49-F238E27FC236}">
                <a16:creationId xmlns:a16="http://schemas.microsoft.com/office/drawing/2014/main" id="{99089C39-E23E-4CC9-9FB2-4F2BBCA49B2A}"/>
              </a:ext>
            </a:extLst>
          </p:cNvPr>
          <p:cNvSpPr txBox="1"/>
          <p:nvPr userDrawn="1"/>
        </p:nvSpPr>
        <p:spPr>
          <a:xfrm>
            <a:off x="4787900" y="6400766"/>
            <a:ext cx="2616200" cy="400110"/>
          </a:xfrm>
          <a:prstGeom prst="rect">
            <a:avLst/>
          </a:prstGeom>
          <a:noFill/>
        </p:spPr>
        <p:txBody>
          <a:bodyPr wrap="square" rtlCol="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2000" b="0" i="0" u="none" strike="noStrike" kern="0" cap="none" spc="0" normalizeH="0" baseline="0" noProof="0" dirty="0">
                <a:ln>
                  <a:noFill/>
                </a:ln>
                <a:solidFill>
                  <a:prstClr val="black"/>
                </a:solidFill>
                <a:effectLst/>
                <a:uLnTx/>
                <a:uFillTx/>
              </a:rPr>
              <a:t>www.midocean.ae</a:t>
            </a:r>
          </a:p>
        </p:txBody>
      </p:sp>
      <p:sp>
        <p:nvSpPr>
          <p:cNvPr id="8" name="Rectangle 7">
            <a:extLst>
              <a:ext uri="{FF2B5EF4-FFF2-40B4-BE49-F238E27FC236}">
                <a16:creationId xmlns:a16="http://schemas.microsoft.com/office/drawing/2014/main" id="{3B5AC280-68DA-4787-A0B2-39429CE9BE41}"/>
              </a:ext>
            </a:extLst>
          </p:cNvPr>
          <p:cNvSpPr/>
          <p:nvPr userDrawn="1"/>
        </p:nvSpPr>
        <p:spPr>
          <a:xfrm>
            <a:off x="3150823" y="583447"/>
            <a:ext cx="6516914" cy="45719"/>
          </a:xfrm>
          <a:prstGeom prst="rect">
            <a:avLst/>
          </a:prstGeom>
          <a:solidFill>
            <a:sysClr val="windowText" lastClr="00000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panose="020F0502020204030204"/>
              <a:ea typeface="+mn-ea"/>
              <a:cs typeface="+mn-cs"/>
            </a:endParaRPr>
          </a:p>
        </p:txBody>
      </p:sp>
      <p:pic>
        <p:nvPicPr>
          <p:cNvPr id="9" name="Graphic 21">
            <a:extLst>
              <a:ext uri="{FF2B5EF4-FFF2-40B4-BE49-F238E27FC236}">
                <a16:creationId xmlns:a16="http://schemas.microsoft.com/office/drawing/2014/main" id="{A4E63995-2B32-4198-83C6-A308F7A2A3CB}"/>
              </a:ext>
            </a:extLst>
          </p:cNvPr>
          <p:cNvPicPr>
            <a:picLocks noChangeAspect="1"/>
          </p:cNvPicPr>
          <p:nvPr userDrawn="1"/>
        </p:nvPicPr>
        <p:blipFill rotWithShape="1">
          <a:blip r:embed="rId18">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2556112436"/>
      </p:ext>
    </p:extLst>
  </p:cSld>
  <p:clrMap bg1="lt1" tx1="dk1" bg2="lt2" tx2="dk2" accent1="accent1" accent2="accent2" accent3="accent3" accent4="accent4" accent5="accent5" accent6="accent6" hlink="hlink" folHlink="folHlink"/>
  <p:sldLayoutIdLst>
    <p:sldLayoutId id="2147483723" r:id="rId1"/>
    <p:sldLayoutId id="2147483724" r:id="rId2"/>
    <p:sldLayoutId id="2147483725" r:id="rId3"/>
    <p:sldLayoutId id="2147483726" r:id="rId4"/>
    <p:sldLayoutId id="2147483727" r:id="rId5"/>
    <p:sldLayoutId id="2147483728" r:id="rId6"/>
    <p:sldLayoutId id="2147483729" r:id="rId7"/>
    <p:sldLayoutId id="2147483730" r:id="rId8"/>
    <p:sldLayoutId id="2147483731" r:id="rId9"/>
    <p:sldLayoutId id="2147483732" r:id="rId10"/>
    <p:sldLayoutId id="2147483733" r:id="rId11"/>
    <p:sldLayoutId id="2147483734" r:id="rId12"/>
    <p:sldLayoutId id="2147483735" r:id="rId13"/>
    <p:sldLayoutId id="2147483736" r:id="rId14"/>
    <p:sldLayoutId id="2147483737"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xml"/><Relationship Id="rId1" Type="http://schemas.openxmlformats.org/officeDocument/2006/relationships/slideLayout" Target="../slideLayouts/slideLayout60.xml"/><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2.xml"/><Relationship Id="rId1" Type="http://schemas.openxmlformats.org/officeDocument/2006/relationships/slideLayout" Target="../slideLayouts/slideLayout7.xml"/><Relationship Id="rId4" Type="http://schemas.openxmlformats.org/officeDocument/2006/relationships/image" Target="../media/image2.png"/></Relationships>
</file>

<file path=ppt/slides/_rels/slide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jp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3.xml"/><Relationship Id="rId1" Type="http://schemas.openxmlformats.org/officeDocument/2006/relationships/slideLayout" Target="../slideLayouts/slideLayout22.xml"/><Relationship Id="rId4" Type="http://schemas.openxmlformats.org/officeDocument/2006/relationships/image" Target="../media/image7.png"/></Relationships>
</file>

<file path=ppt/slides/_rels/slide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2.xml"/></Relationships>
</file>

<file path=ppt/slides/_rels/slide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2.xml"/></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9.png"/><Relationship Id="rId1" Type="http://schemas.openxmlformats.org/officeDocument/2006/relationships/slideLayout" Target="../slideLayouts/slideLayout22.xml"/></Relationships>
</file>

<file path=ppt/slides/_rels/slide8.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2.xml"/></Relationships>
</file>

<file path=ppt/slides/_rels/slide9.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2.xml"/></Relationships>
</file>

<file path=ppt/slides/_rels/slide11.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2.xml"/></Relationships>
</file>

<file path=ppt/slides/_rels/slide1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2.xml"/></Relationships>
</file>

<file path=ppt/slides/_rels/slide1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2.xml"/></Relationships>
</file>

<file path=ppt/slides/_rels/slide1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2.xml"/></Relationships>
</file>

<file path=ppt/slides/_rels/slide1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2.xml"/></Relationships>
</file>

<file path=ppt/slides/_rels/slide16.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4.xml"/><Relationship Id="rId1" Type="http://schemas.openxmlformats.org/officeDocument/2006/relationships/slideLayout" Target="../slideLayouts/slideLayout22.xml"/><Relationship Id="rId4" Type="http://schemas.openxmlformats.org/officeDocument/2006/relationships/image" Target="../media/image7.png"/></Relationships>
</file>

<file path=ppt/slides/_rels/slide1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2.xml"/></Relationships>
</file>

<file path=ppt/slides/_rels/slide1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2.xml"/></Relationships>
</file>

<file path=ppt/slides/_rels/slide1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2.xml"/></Relationships>
</file>

<file path=ppt/slides/_rels/slide2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2.xml"/></Relationships>
</file>

<file path=ppt/slides/_rels/slide2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2.xml"/></Relationships>
</file>

<file path=ppt/slides/_rels/slide2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2.xml"/></Relationships>
</file>

<file path=ppt/slides/_rels/slide2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2.xml"/></Relationships>
</file>

<file path=ppt/slides/_rels/slide2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2.xml"/></Relationships>
</file>

<file path=ppt/slides/_rels/slide2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2.xml"/></Relationships>
</file>

<file path=ppt/slides/_rels/slide2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2.xml"/></Relationships>
</file>

<file path=ppt/slides/_rels/slide2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2.xml"/></Relationships>
</file>

<file path=ppt/slides/_rels/slide28.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5.xml"/><Relationship Id="rId1" Type="http://schemas.openxmlformats.org/officeDocument/2006/relationships/slideLayout" Target="../slideLayouts/slideLayout22.xml"/><Relationship Id="rId4" Type="http://schemas.openxmlformats.org/officeDocument/2006/relationships/image" Target="../media/image7.png"/></Relationships>
</file>

<file path=ppt/slides/_rels/slide29.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2.xml"/></Relationships>
</file>

<file path=ppt/slides/_rels/slide3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4.png"/><Relationship Id="rId1" Type="http://schemas.openxmlformats.org/officeDocument/2006/relationships/slideLayout" Target="../slideLayouts/slideLayout22.xml"/></Relationships>
</file>

<file path=ppt/slides/_rels/slide31.xml.rels><?xml version="1.0" encoding="UTF-8" standalone="yes"?>
<Relationships xmlns="http://schemas.openxmlformats.org/package/2006/relationships"><Relationship Id="rId3" Type="http://schemas.openxmlformats.org/officeDocument/2006/relationships/image" Target="../media/image16.png"/><Relationship Id="rId7" Type="http://schemas.openxmlformats.org/officeDocument/2006/relationships/image" Target="../media/image20.png"/><Relationship Id="rId2" Type="http://schemas.openxmlformats.org/officeDocument/2006/relationships/image" Target="../media/image15.png"/><Relationship Id="rId1" Type="http://schemas.openxmlformats.org/officeDocument/2006/relationships/slideLayout" Target="../slideLayouts/slideLayout22.xml"/><Relationship Id="rId6" Type="http://schemas.openxmlformats.org/officeDocument/2006/relationships/image" Target="../media/image19.svg"/><Relationship Id="rId5" Type="http://schemas.openxmlformats.org/officeDocument/2006/relationships/image" Target="../media/image18.png"/><Relationship Id="rId4" Type="http://schemas.openxmlformats.org/officeDocument/2006/relationships/image" Target="../media/image17.svg"/></Relationships>
</file>

<file path=ppt/slides/_rels/slide32.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22.xml"/></Relationships>
</file>

<file path=ppt/slides/_rels/slide33.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6.xml"/><Relationship Id="rId1" Type="http://schemas.openxmlformats.org/officeDocument/2006/relationships/slideLayout" Target="../slideLayouts/slideLayout22.xml"/><Relationship Id="rId4" Type="http://schemas.openxmlformats.org/officeDocument/2006/relationships/image" Target="../media/image7.png"/></Relationships>
</file>

<file path=ppt/slides/_rels/slide3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2.xml"/></Relationships>
</file>

<file path=ppt/slides/_rels/slide3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2.xml"/></Relationships>
</file>

<file path=ppt/slides/_rels/slide3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2.xml"/></Relationships>
</file>

<file path=ppt/slides/_rels/slide3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2.xml"/></Relationships>
</file>

<file path=ppt/slides/_rels/slide38.xml.rels><?xml version="1.0" encoding="UTF-8" standalone="yes"?>
<Relationships xmlns="http://schemas.openxmlformats.org/package/2006/relationships"><Relationship Id="rId3" Type="http://schemas.openxmlformats.org/officeDocument/2006/relationships/image" Target="../media/image17.svg"/><Relationship Id="rId2" Type="http://schemas.openxmlformats.org/officeDocument/2006/relationships/image" Target="../media/image16.png"/><Relationship Id="rId1" Type="http://schemas.openxmlformats.org/officeDocument/2006/relationships/slideLayout" Target="../slideLayouts/slideLayout22.xml"/><Relationship Id="rId4" Type="http://schemas.openxmlformats.org/officeDocument/2006/relationships/image" Target="../media/image7.png"/></Relationships>
</file>

<file path=ppt/slides/_rels/slide3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2.xml"/></Relationships>
</file>

<file path=ppt/slides/_rels/slide40.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7.png"/><Relationship Id="rId1" Type="http://schemas.openxmlformats.org/officeDocument/2006/relationships/slideLayout" Target="../slideLayouts/slideLayout22.xml"/></Relationships>
</file>

<file path=ppt/slides/_rels/slide41.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7.png"/><Relationship Id="rId1" Type="http://schemas.openxmlformats.org/officeDocument/2006/relationships/slideLayout" Target="../slideLayouts/slideLayout2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2.xml"/></Relationships>
</file>

<file path=ppt/slides/_rels/slide4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2.xml"/></Relationships>
</file>

<file path=ppt/slides/_rels/slide4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2.xml"/></Relationships>
</file>

<file path=ppt/slides/_rels/slide45.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22.xml"/></Relationships>
</file>

<file path=ppt/slides/_rels/slide46.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2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2.xml"/></Relationships>
</file>

<file path=ppt/slides/_rels/slide48.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2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2.xml"/></Relationships>
</file>

<file path=ppt/slides/_rels/slide52.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22.xml"/></Relationships>
</file>

<file path=ppt/slides/_rels/slide53.xml.rels><?xml version="1.0" encoding="UTF-8" standalone="yes"?>
<Relationships xmlns="http://schemas.openxmlformats.org/package/2006/relationships"><Relationship Id="rId2" Type="http://schemas.openxmlformats.org/officeDocument/2006/relationships/image" Target="../media/image28.emf"/><Relationship Id="rId1" Type="http://schemas.openxmlformats.org/officeDocument/2006/relationships/slideLayout" Target="../slideLayouts/slideLayout22.xml"/></Relationships>
</file>

<file path=ppt/slides/_rels/slide54.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22.xml"/></Relationships>
</file>

<file path=ppt/slides/_rels/slide55.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22.xml"/></Relationships>
</file>

<file path=ppt/slides/_rels/slide56.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22.xml"/></Relationships>
</file>

<file path=ppt/slides/_rels/slide57.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7.xml"/><Relationship Id="rId1" Type="http://schemas.openxmlformats.org/officeDocument/2006/relationships/slideLayout" Target="../slideLayouts/slideLayout22.xml"/><Relationship Id="rId4" Type="http://schemas.openxmlformats.org/officeDocument/2006/relationships/image" Target="../media/image7.png"/></Relationships>
</file>

<file path=ppt/slides/_rels/slide5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2.xml"/></Relationships>
</file>

<file path=ppt/slides/_rels/slide59.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7.png"/><Relationship Id="rId1" Type="http://schemas.openxmlformats.org/officeDocument/2006/relationships/slideLayout" Target="../slideLayouts/slideLayout22.xml"/><Relationship Id="rId4" Type="http://schemas.openxmlformats.org/officeDocument/2006/relationships/image" Target="../media/image32.png"/></Relationships>
</file>

<file path=ppt/slides/_rels/slide60.xml.rels><?xml version="1.0" encoding="UTF-8" standalone="yes"?>
<Relationships xmlns="http://schemas.openxmlformats.org/package/2006/relationships"><Relationship Id="rId2" Type="http://schemas.openxmlformats.org/officeDocument/2006/relationships/image" Target="../media/image33.png"/><Relationship Id="rId1" Type="http://schemas.openxmlformats.org/officeDocument/2006/relationships/slideLayout" Target="../slideLayouts/slideLayout22.xml"/></Relationships>
</file>

<file path=ppt/slides/_rels/slide61.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22.xml"/></Relationships>
</file>

<file path=ppt/slides/_rels/slide62.xml.rels><?xml version="1.0" encoding="UTF-8" standalone="yes"?>
<Relationships xmlns="http://schemas.openxmlformats.org/package/2006/relationships"><Relationship Id="rId2" Type="http://schemas.openxmlformats.org/officeDocument/2006/relationships/image" Target="../media/image35.png"/><Relationship Id="rId1" Type="http://schemas.openxmlformats.org/officeDocument/2006/relationships/slideLayout" Target="../slideLayouts/slideLayout22.xml"/></Relationships>
</file>

<file path=ppt/slides/_rels/slide63.xml.rels><?xml version="1.0" encoding="UTF-8" standalone="yes"?>
<Relationships xmlns="http://schemas.openxmlformats.org/package/2006/relationships"><Relationship Id="rId2" Type="http://schemas.openxmlformats.org/officeDocument/2006/relationships/image" Target="../media/image36.png"/><Relationship Id="rId1" Type="http://schemas.openxmlformats.org/officeDocument/2006/relationships/slideLayout" Target="../slideLayouts/slideLayout22.xml"/></Relationships>
</file>

<file path=ppt/slides/_rels/slide64.xml.rels><?xml version="1.0" encoding="UTF-8" standalone="yes"?>
<Relationships xmlns="http://schemas.openxmlformats.org/package/2006/relationships"><Relationship Id="rId2" Type="http://schemas.openxmlformats.org/officeDocument/2006/relationships/image" Target="../media/image37.png"/><Relationship Id="rId1" Type="http://schemas.openxmlformats.org/officeDocument/2006/relationships/slideLayout" Target="../slideLayouts/slideLayout22.xml"/></Relationships>
</file>

<file path=ppt/slides/_rels/slide65.xml.rels><?xml version="1.0" encoding="UTF-8" standalone="yes"?>
<Relationships xmlns="http://schemas.openxmlformats.org/package/2006/relationships"><Relationship Id="rId2" Type="http://schemas.openxmlformats.org/officeDocument/2006/relationships/image" Target="../media/image38.png"/><Relationship Id="rId1" Type="http://schemas.openxmlformats.org/officeDocument/2006/relationships/slideLayout" Target="../slideLayouts/slideLayout22.xml"/></Relationships>
</file>

<file path=ppt/slides/_rels/slide66.xml.rels><?xml version="1.0" encoding="UTF-8" standalone="yes"?>
<Relationships xmlns="http://schemas.openxmlformats.org/package/2006/relationships"><Relationship Id="rId2" Type="http://schemas.openxmlformats.org/officeDocument/2006/relationships/image" Target="../media/image39.png"/><Relationship Id="rId1" Type="http://schemas.openxmlformats.org/officeDocument/2006/relationships/slideLayout" Target="../slideLayouts/slideLayout22.xml"/></Relationships>
</file>

<file path=ppt/slides/_rels/slide67.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image" Target="../media/image40.png"/><Relationship Id="rId1" Type="http://schemas.openxmlformats.org/officeDocument/2006/relationships/slideLayout" Target="../slideLayouts/slideLayout22.xml"/></Relationships>
</file>

<file path=ppt/slides/_rels/slide68.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image" Target="../media/image40.png"/><Relationship Id="rId1" Type="http://schemas.openxmlformats.org/officeDocument/2006/relationships/slideLayout" Target="../slideLayouts/slideLayout22.xml"/></Relationships>
</file>

<file path=ppt/slides/_rels/slide69.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8.xml"/><Relationship Id="rId1" Type="http://schemas.openxmlformats.org/officeDocument/2006/relationships/slideLayout" Target="../slideLayouts/slideLayout22.xml"/><Relationship Id="rId4" Type="http://schemas.openxmlformats.org/officeDocument/2006/relationships/image" Target="../media/image7.png"/></Relationships>
</file>

<file path=ppt/slides/_rels/slide70.xml.rels><?xml version="1.0" encoding="UTF-8" standalone="yes"?>
<Relationships xmlns="http://schemas.openxmlformats.org/package/2006/relationships"><Relationship Id="rId1" Type="http://schemas.openxmlformats.org/officeDocument/2006/relationships/slideLayout" Target="../slideLayouts/slideLayout22.xml"/></Relationships>
</file>

<file path=ppt/slides/_rels/slide71.xml.rels><?xml version="1.0" encoding="UTF-8" standalone="yes"?>
<Relationships xmlns="http://schemas.openxmlformats.org/package/2006/relationships"><Relationship Id="rId1" Type="http://schemas.openxmlformats.org/officeDocument/2006/relationships/slideLayout" Target="../slideLayouts/slideLayout22.xml"/></Relationships>
</file>

<file path=ppt/slides/_rels/slide72.xml.rels><?xml version="1.0" encoding="UTF-8" standalone="yes"?>
<Relationships xmlns="http://schemas.openxmlformats.org/package/2006/relationships"><Relationship Id="rId1" Type="http://schemas.openxmlformats.org/officeDocument/2006/relationships/slideLayout" Target="../slideLayouts/slideLayout22.xml"/></Relationships>
</file>

<file path=ppt/slides/_rels/slide73.xml.rels><?xml version="1.0" encoding="UTF-8" standalone="yes"?>
<Relationships xmlns="http://schemas.openxmlformats.org/package/2006/relationships"><Relationship Id="rId1" Type="http://schemas.openxmlformats.org/officeDocument/2006/relationships/slideLayout" Target="../slideLayouts/slideLayout22.xml"/></Relationships>
</file>

<file path=ppt/slides/_rels/slide74.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9.xml"/><Relationship Id="rId1" Type="http://schemas.openxmlformats.org/officeDocument/2006/relationships/slideLayout" Target="../slideLayouts/slideLayout22.xml"/></Relationships>
</file>

<file path=ppt/slides/_rels/slide75.xml.rels><?xml version="1.0" encoding="UTF-8" standalone="yes"?>
<Relationships xmlns="http://schemas.openxmlformats.org/package/2006/relationships"><Relationship Id="rId1" Type="http://schemas.openxmlformats.org/officeDocument/2006/relationships/slideLayout" Target="../slideLayouts/slideLayout22.xml"/></Relationships>
</file>

<file path=ppt/slides/_rels/slide76.xml.rels><?xml version="1.0" encoding="UTF-8" standalone="yes"?>
<Relationships xmlns="http://schemas.openxmlformats.org/package/2006/relationships"><Relationship Id="rId1" Type="http://schemas.openxmlformats.org/officeDocument/2006/relationships/slideLayout" Target="../slideLayouts/slideLayout22.xml"/></Relationships>
</file>

<file path=ppt/slides/_rels/slide77.xml.rels><?xml version="1.0" encoding="UTF-8" standalone="yes"?>
<Relationships xmlns="http://schemas.openxmlformats.org/package/2006/relationships"><Relationship Id="rId1" Type="http://schemas.openxmlformats.org/officeDocument/2006/relationships/slideLayout" Target="../slideLayouts/slideLayout22.xml"/></Relationships>
</file>

<file path=ppt/slides/_rels/slide78.xml.rels><?xml version="1.0" encoding="UTF-8" standalone="yes"?>
<Relationships xmlns="http://schemas.openxmlformats.org/package/2006/relationships"><Relationship Id="rId1" Type="http://schemas.openxmlformats.org/officeDocument/2006/relationships/slideLayout" Target="../slideLayouts/slideLayout22.xml"/></Relationships>
</file>

<file path=ppt/slides/_rels/slide79.xml.rels><?xml version="1.0" encoding="UTF-8" standalone="yes"?>
<Relationships xmlns="http://schemas.openxmlformats.org/package/2006/relationships"><Relationship Id="rId1" Type="http://schemas.openxmlformats.org/officeDocument/2006/relationships/slideLayout" Target="../slideLayouts/slideLayout22.xml"/></Relationships>
</file>

<file path=ppt/slides/_rels/slide80.xml.rels><?xml version="1.0" encoding="UTF-8" standalone="yes"?>
<Relationships xmlns="http://schemas.openxmlformats.org/package/2006/relationships"><Relationship Id="rId1" Type="http://schemas.openxmlformats.org/officeDocument/2006/relationships/slideLayout" Target="../slideLayouts/slideLayout22.xml"/></Relationships>
</file>

<file path=ppt/slides/_rels/slide81.xml.rels><?xml version="1.0" encoding="UTF-8" standalone="yes"?>
<Relationships xmlns="http://schemas.openxmlformats.org/package/2006/relationships"><Relationship Id="rId1" Type="http://schemas.openxmlformats.org/officeDocument/2006/relationships/slideLayout" Target="../slideLayouts/slideLayout22.xml"/></Relationships>
</file>

<file path=ppt/slides/_rels/slide8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6.jpg"/><Relationship Id="rId1" Type="http://schemas.openxmlformats.org/officeDocument/2006/relationships/slideLayout" Target="../slideLayouts/slideLayout48.xml"/></Relationships>
</file>

<file path=ppt/slides/_rels/slide8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0.xml"/><Relationship Id="rId1" Type="http://schemas.openxmlformats.org/officeDocument/2006/relationships/slideLayout" Target="../slideLayouts/slideLayout33.xml"/></Relationships>
</file>

<file path=ppt/slides/_rels/slide8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1.xml"/><Relationship Id="rId1" Type="http://schemas.openxmlformats.org/officeDocument/2006/relationships/slideLayout" Target="../slideLayouts/slideLayout33.xml"/></Relationships>
</file>

<file path=ppt/slides/_rels/slide8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2.xml"/><Relationship Id="rId1" Type="http://schemas.openxmlformats.org/officeDocument/2006/relationships/slideLayout" Target="../slideLayouts/slideLayout33.xml"/></Relationships>
</file>

<file path=ppt/slides/_rels/slide8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jpg"/><Relationship Id="rId1" Type="http://schemas.openxmlformats.org/officeDocument/2006/relationships/slideLayout" Target="../slideLayouts/slideLayout7.xml"/></Relationships>
</file>

<file path=ppt/slides/_rels/slide8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2.xml"/></Relationships>
</file>

<file path=ppt/slides/_rels/slide8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2.xml"/></Relationships>
</file>

<file path=ppt/slides/_rels/slide8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2.xml"/></Relationships>
</file>

<file path=ppt/slides/_rels/slide9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2.xml"/></Relationships>
</file>

<file path=ppt/slides/_rels/slide9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2.xml"/></Relationships>
</file>

<file path=ppt/slides/_rels/slide9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2.xml"/></Relationships>
</file>

<file path=ppt/slides/_rels/slide9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2.xml"/></Relationships>
</file>

<file path=ppt/slides/_rels/slide94.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image" Target="../media/image43.jpeg"/><Relationship Id="rId1" Type="http://schemas.openxmlformats.org/officeDocument/2006/relationships/slideLayout" Target="../slideLayouts/slideLayout31.xml"/><Relationship Id="rId5" Type="http://schemas.openxmlformats.org/officeDocument/2006/relationships/image" Target="../media/image2.png"/><Relationship Id="rId4" Type="http://schemas.openxmlformats.org/officeDocument/2006/relationships/image" Target="../media/image45.svg"/></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ID" sz="1800" b="0" i="0" u="none" strike="noStrike" kern="1200" cap="none" spc="0" normalizeH="0" baseline="0" noProof="0">
              <a:ln>
                <a:noFill/>
              </a:ln>
              <a:solidFill>
                <a:prstClr val="white"/>
              </a:solidFill>
              <a:effectLst/>
              <a:uLnTx/>
              <a:uFillTx/>
              <a:latin typeface="Calibri"/>
              <a:ea typeface="+mn-ea"/>
              <a:cs typeface="+mn-cs"/>
            </a:endParaRPr>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307898" y="2785711"/>
            <a:ext cx="5427067"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0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Final Project-2</a:t>
            </a: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Lecture 3</a:t>
            </a:r>
          </a:p>
        </p:txBody>
      </p:sp>
      <p:sp>
        <p:nvSpPr>
          <p:cNvPr id="11" name="TextBox 10">
            <a:extLst>
              <a:ext uri="{FF2B5EF4-FFF2-40B4-BE49-F238E27FC236}">
                <a16:creationId xmlns:a16="http://schemas.microsoft.com/office/drawing/2014/main" id="{781F72BC-06B8-4FB5-F2D5-D8EA1BFF812E}"/>
              </a:ext>
            </a:extLst>
          </p:cNvPr>
          <p:cNvSpPr txBox="1"/>
          <p:nvPr/>
        </p:nvSpPr>
        <p:spPr>
          <a:xfrm>
            <a:off x="4923692" y="4903313"/>
            <a:ext cx="6957133"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Research Methodology- P2</a:t>
            </a: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5962455"/>
            <a:ext cx="4886463"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Dr. Mona </a:t>
            </a:r>
            <a:r>
              <a:rPr kumimoji="0" lang="en-US" sz="2800" b="1" i="0" u="none" strike="noStrike" kern="1200" cap="none" spc="0" normalizeH="0" baseline="0" noProof="0" dirty="0" err="1">
                <a:ln>
                  <a:noFill/>
                </a:ln>
                <a:solidFill>
                  <a:srgbClr val="00B0F0"/>
                </a:solidFill>
                <a:effectLst/>
                <a:uLnTx/>
                <a:uFillTx/>
                <a:latin typeface="Times New Roman" panose="02020603050405020304" pitchFamily="18" charset="0"/>
                <a:ea typeface="+mn-ea"/>
                <a:cs typeface="Times New Roman" panose="02020603050405020304" pitchFamily="18" charset="0"/>
              </a:rPr>
              <a:t>Moustafa</a:t>
            </a:r>
            <a:r>
              <a:rPr kumimoji="0" lang="en-US" sz="2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 </a:t>
            </a:r>
            <a:r>
              <a:rPr kumimoji="0" lang="en-US" sz="2800" b="1" i="0" u="none" strike="noStrike" kern="1200" cap="none" spc="0" normalizeH="0" baseline="0" noProof="0" dirty="0" err="1">
                <a:ln>
                  <a:noFill/>
                </a:ln>
                <a:solidFill>
                  <a:srgbClr val="00B0F0"/>
                </a:solidFill>
                <a:effectLst/>
                <a:uLnTx/>
                <a:uFillTx/>
                <a:latin typeface="Times New Roman" panose="02020603050405020304" pitchFamily="18" charset="0"/>
                <a:ea typeface="+mn-ea"/>
                <a:cs typeface="Times New Roman" panose="02020603050405020304" pitchFamily="18" charset="0"/>
              </a:rPr>
              <a:t>Elashry</a:t>
            </a:r>
            <a:endParaRPr kumimoji="0" lang="en-US" sz="2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endParaRP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671886"/>
            <a:ext cx="4886463"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Prepared by</a:t>
            </a:r>
          </a:p>
        </p:txBody>
      </p:sp>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14" name="Graphic 21">
            <a:extLst>
              <a:ext uri="{FF2B5EF4-FFF2-40B4-BE49-F238E27FC236}">
                <a16:creationId xmlns:a16="http://schemas.microsoft.com/office/drawing/2014/main" id="{FAD79EAC-12FF-4B40-903B-F03D33745FFA}"/>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70163207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4294967295"/>
          </p:nvPr>
        </p:nvPicPr>
        <p:blipFill>
          <a:blip r:embed="rId3">
            <a:extLst>
              <a:ext uri="{28A0092B-C50C-407E-A947-70E740481C1C}">
                <a14:useLocalDpi xmlns:a14="http://schemas.microsoft.com/office/drawing/2010/main" val="0"/>
              </a:ext>
            </a:extLst>
          </a:blip>
          <a:srcRect l="13924" r="13924"/>
          <a:stretch/>
        </p:blipFill>
        <p:spPr>
          <a:xfrm>
            <a:off x="0" y="0"/>
            <a:ext cx="5546725" cy="5573713"/>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panose="020F0502020204030204"/>
              <a:ea typeface="+mn-ea"/>
              <a:cs typeface="+mn-cs"/>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5978505" y="1904969"/>
            <a:ext cx="4113898" cy="646331"/>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Session Outline</a:t>
            </a:r>
          </a:p>
        </p:txBody>
      </p:sp>
      <p:sp>
        <p:nvSpPr>
          <p:cNvPr id="31" name="TextBox 30">
            <a:extLst>
              <a:ext uri="{FF2B5EF4-FFF2-40B4-BE49-F238E27FC236}">
                <a16:creationId xmlns:a16="http://schemas.microsoft.com/office/drawing/2014/main" id="{4527402C-3F97-690D-9C20-A459E375AEB7}"/>
              </a:ext>
            </a:extLst>
          </p:cNvPr>
          <p:cNvSpPr txBox="1"/>
          <p:nvPr/>
        </p:nvSpPr>
        <p:spPr>
          <a:xfrm>
            <a:off x="5760642" y="3078181"/>
            <a:ext cx="6431358" cy="2246769"/>
          </a:xfrm>
          <a:prstGeom prst="rect">
            <a:avLst/>
          </a:prstGeom>
          <a:noFill/>
        </p:spPr>
        <p:txBody>
          <a:bodyPr wrap="square" rtlCol="0">
            <a:spAutoFit/>
          </a:bodyPr>
          <a:lstStyle/>
          <a:p>
            <a:pPr marL="914400" lvl="1" indent="-457200">
              <a:buFont typeface="Arial" panose="020B0604020202020204" pitchFamily="34" charset="0"/>
              <a:buChar char="•"/>
              <a:defRPr/>
            </a:pPr>
            <a:r>
              <a:rPr kumimoji="0" 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Population, Sample &amp; Sampling Methods</a:t>
            </a:r>
          </a:p>
          <a:p>
            <a:pPr marL="914400" lvl="1" indent="-457200">
              <a:buFont typeface="Arial" panose="020B0604020202020204" pitchFamily="34" charset="0"/>
              <a:buChar char="•"/>
              <a:defRPr/>
            </a:pPr>
            <a:r>
              <a:rPr lang="en-US" sz="2800" dirty="0">
                <a:solidFill>
                  <a:prstClr val="black"/>
                </a:solidFill>
                <a:latin typeface="Times New Roman" panose="02020603050405020304" pitchFamily="18" charset="0"/>
                <a:cs typeface="Times New Roman" panose="02020603050405020304" pitchFamily="18" charset="0"/>
              </a:rPr>
              <a:t>Data sources and types</a:t>
            </a:r>
          </a:p>
          <a:p>
            <a:pPr marL="914400" lvl="1" indent="-457200">
              <a:buFont typeface="Arial" panose="020B0604020202020204" pitchFamily="34" charset="0"/>
              <a:buChar char="•"/>
              <a:defRPr/>
            </a:pPr>
            <a:r>
              <a:rPr lang="en-US" sz="2800" dirty="0">
                <a:solidFill>
                  <a:prstClr val="black"/>
                </a:solidFill>
                <a:latin typeface="Times New Roman" panose="02020603050405020304" pitchFamily="18" charset="0"/>
                <a:cs typeface="Times New Roman" panose="02020603050405020304" pitchFamily="18" charset="0"/>
              </a:rPr>
              <a:t>Data analysis procedures</a:t>
            </a:r>
          </a:p>
          <a:p>
            <a:pPr marL="457200" marR="0" lvl="0" indent="-4572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9" name="TextBox 8">
            <a:extLst>
              <a:ext uri="{FF2B5EF4-FFF2-40B4-BE49-F238E27FC236}">
                <a16:creationId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sp>
        <p:nvSpPr>
          <p:cNvPr id="12" name="Rectangle 11">
            <a:extLst>
              <a:ext uri="{FF2B5EF4-FFF2-40B4-BE49-F238E27FC236}">
                <a16:creationId xmlns:a16="http://schemas.microsoft.com/office/drawing/2014/main" id="{9E09740D-0F36-45F7-88E7-69A103FBB06B}"/>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3" name="Graphic 21">
            <a:extLst>
              <a:ext uri="{FF2B5EF4-FFF2-40B4-BE49-F238E27FC236}">
                <a16:creationId xmlns:a16="http://schemas.microsoft.com/office/drawing/2014/main" id="{3B6ECEB9-BCCA-4F6B-AE05-400ACA142832}"/>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17912625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4294967295"/>
          </p:nvPr>
        </p:nvPicPr>
        <p:blipFill>
          <a:blip r:embed="rId2">
            <a:extLst>
              <a:ext uri="{28A0092B-C50C-407E-A947-70E740481C1C}">
                <a14:useLocalDpi xmlns:a14="http://schemas.microsoft.com/office/drawing/2010/main" val="0"/>
              </a:ext>
            </a:extLst>
          </a:blip>
          <a:srcRect t="12315" b="12315"/>
          <a:stretch/>
        </p:blipFill>
        <p:spPr>
          <a:xfrm>
            <a:off x="7229475" y="1397000"/>
            <a:ext cx="4962525" cy="2495550"/>
          </a:xfrm>
        </p:spPr>
      </p:pic>
      <p:sp>
        <p:nvSpPr>
          <p:cNvPr id="6" name="Rectangle 5">
            <a:extLst>
              <a:ext uri="{FF2B5EF4-FFF2-40B4-BE49-F238E27FC236}">
                <a16:creationId xmlns:a16="http://schemas.microsoft.com/office/drawing/2014/main" id="{0AC2650A-C51A-9ACB-723B-68D89C868D01}"/>
              </a:ext>
            </a:extLst>
          </p:cNvPr>
          <p:cNvSpPr/>
          <p:nvPr/>
        </p:nvSpPr>
        <p:spPr>
          <a:xfrm>
            <a:off x="1133855" y="2916499"/>
            <a:ext cx="4533120" cy="1826462"/>
          </a:xfrm>
          <a:prstGeom prst="rect">
            <a:avLst/>
          </a:prstGeom>
        </p:spPr>
        <p:txBody>
          <a:bodyPr wrap="square">
            <a:spAutoFit/>
          </a:bodyPr>
          <a:lstStyle/>
          <a:p>
            <a:pPr lvl="0" algn="ctr">
              <a:lnSpc>
                <a:spcPct val="120000"/>
              </a:lnSpc>
              <a:defRPr/>
            </a:pPr>
            <a:r>
              <a:rPr lang="en-US" sz="2400" b="1" dirty="0">
                <a:solidFill>
                  <a:srgbClr val="000000"/>
                </a:solidFill>
                <a:latin typeface="Times New Roman" panose="02020603050405020304" pitchFamily="18" charset="0"/>
                <a:cs typeface="Times New Roman" panose="02020603050405020304" pitchFamily="18" charset="0"/>
              </a:rPr>
              <a:t>Population, Sample &amp; Sampling Methods</a:t>
            </a:r>
          </a:p>
          <a:p>
            <a:pPr marL="0" marR="0" lvl="0" indent="0" algn="ctr" defTabSz="914400" rtl="0" eaLnBrk="1" fontAlgn="auto" latinLnBrk="0" hangingPunct="1">
              <a:lnSpc>
                <a:spcPct val="120000"/>
              </a:lnSpc>
              <a:spcBef>
                <a:spcPts val="0"/>
              </a:spcBef>
              <a:spcAft>
                <a:spcPts val="0"/>
              </a:spcAft>
              <a:buClrTx/>
              <a:buSzTx/>
              <a:buFontTx/>
              <a:buNone/>
              <a:tabLst/>
              <a:defRPr/>
            </a:pPr>
            <a:r>
              <a:rPr kumimoji="0" lang="ar-EG" sz="2400" b="1"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مجتمع الدراسة, عينة الدراسة &amp; طرق أخذ العينات</a:t>
            </a:r>
          </a:p>
        </p:txBody>
      </p:sp>
      <p:sp>
        <p:nvSpPr>
          <p:cNvPr id="18" name="Rectangle 17">
            <a:extLst>
              <a:ext uri="{FF2B5EF4-FFF2-40B4-BE49-F238E27FC236}">
                <a16:creationId xmlns:a16="http://schemas.microsoft.com/office/drawing/2014/main" id="{9BFC32B8-BDEE-2CBC-DFF5-CD482608568C}"/>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0" i="0" u="none" strike="noStrike" kern="1200" cap="none" spc="0" normalizeH="0" baseline="0" noProof="0" dirty="0">
                <a:ln>
                  <a:noFill/>
                </a:ln>
                <a:solidFill>
                  <a:prstClr val="white"/>
                </a:solidFill>
                <a:effectLst/>
                <a:uLnTx/>
                <a:uFillTx/>
                <a:latin typeface="Calibri" panose="020F0502020204030204"/>
                <a:ea typeface="Roboto Light" panose="02000000000000000000" pitchFamily="2" charset="0"/>
                <a:cs typeface="+mn-cs"/>
              </a:rPr>
              <a:t>1 </a:t>
            </a:r>
          </a:p>
        </p:txBody>
      </p:sp>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7" name="Picture 6">
            <a:extLst>
              <a:ext uri="{FF2B5EF4-FFF2-40B4-BE49-F238E27FC236}">
                <a16:creationId xmlns:a16="http://schemas.microsoft.com/office/drawing/2014/main" id="{BA6D8068-247A-4409-BD9D-16DDE30AAE60}"/>
              </a:ext>
            </a:extLst>
          </p:cNvPr>
          <p:cNvPicPr>
            <a:picLocks noChangeAspect="1"/>
          </p:cNvPicPr>
          <p:nvPr/>
        </p:nvPicPr>
        <p:blipFill>
          <a:blip r:embed="rId3"/>
          <a:stretch>
            <a:fillRect/>
          </a:stretch>
        </p:blipFill>
        <p:spPr>
          <a:xfrm>
            <a:off x="2935344" y="31031"/>
            <a:ext cx="8937511" cy="1072989"/>
          </a:xfrm>
          <a:prstGeom prst="rect">
            <a:avLst/>
          </a:prstGeom>
        </p:spPr>
      </p:pic>
    </p:spTree>
    <p:extLst>
      <p:ext uri="{BB962C8B-B14F-4D97-AF65-F5344CB8AC3E}">
        <p14:creationId xmlns:p14="http://schemas.microsoft.com/office/powerpoint/2010/main" val="2105730424"/>
      </p:ext>
    </p:extLst>
  </p:cSld>
  <p:clrMapOvr>
    <a:masterClrMapping/>
  </p:clrMapOvr>
  <p:transition spd="slow">
    <p:comb/>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4294967295"/>
          </p:nvPr>
        </p:nvPicPr>
        <p:blipFill>
          <a:blip r:embed="rId3">
            <a:extLst>
              <a:ext uri="{28A0092B-C50C-407E-A947-70E740481C1C}">
                <a14:useLocalDpi xmlns:a14="http://schemas.microsoft.com/office/drawing/2010/main" val="0"/>
              </a:ext>
            </a:extLst>
          </a:blip>
          <a:srcRect l="4175" r="4175"/>
          <a:stretch/>
        </p:blipFill>
        <p:spPr>
          <a:xfrm>
            <a:off x="0" y="567525"/>
            <a:ext cx="5287617" cy="5300663"/>
          </a:xfrm>
        </p:spPr>
      </p:pic>
      <p:sp>
        <p:nvSpPr>
          <p:cNvPr id="9" name="TextBox 8">
            <a:extLst>
              <a:ext uri="{FF2B5EF4-FFF2-40B4-BE49-F238E27FC236}">
                <a16:creationId xmlns:a16="http://schemas.microsoft.com/office/drawing/2014/main" id="{25760A6C-566F-B7E3-1EEE-CB29F0CF0113}"/>
              </a:ext>
            </a:extLst>
          </p:cNvPr>
          <p:cNvSpPr txBox="1"/>
          <p:nvPr/>
        </p:nvSpPr>
        <p:spPr>
          <a:xfrm>
            <a:off x="5115339" y="3101383"/>
            <a:ext cx="7739268" cy="76944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prstClr val="black"/>
                </a:solidFill>
                <a:effectLst/>
                <a:uLnTx/>
                <a:uFillTx/>
                <a:latin typeface="Tajawal Medium" panose="00000600000000000000" pitchFamily="2" charset="-78"/>
                <a:ea typeface="+mn-ea"/>
                <a:cs typeface="Tajawal Medium" panose="00000600000000000000" pitchFamily="2" charset="-78"/>
              </a:rPr>
              <a:t>Population and sample</a:t>
            </a:r>
          </a:p>
        </p:txBody>
      </p:sp>
      <p:pic>
        <p:nvPicPr>
          <p:cNvPr id="8" name="Picture 7">
            <a:extLst>
              <a:ext uri="{FF2B5EF4-FFF2-40B4-BE49-F238E27FC236}">
                <a16:creationId xmlns:a16="http://schemas.microsoft.com/office/drawing/2014/main" id="{1D4A43BF-8599-405E-86FF-DD1EBFD1C1A2}"/>
              </a:ext>
            </a:extLst>
          </p:cNvPr>
          <p:cNvPicPr>
            <a:picLocks noChangeAspect="1"/>
          </p:cNvPicPr>
          <p:nvPr/>
        </p:nvPicPr>
        <p:blipFill>
          <a:blip r:embed="rId4"/>
          <a:stretch>
            <a:fillRect/>
          </a:stretch>
        </p:blipFill>
        <p:spPr>
          <a:xfrm>
            <a:off x="2935344" y="31031"/>
            <a:ext cx="8937511" cy="1072989"/>
          </a:xfrm>
          <a:prstGeom prst="rect">
            <a:avLst/>
          </a:prstGeom>
        </p:spPr>
      </p:pic>
      <p:sp>
        <p:nvSpPr>
          <p:cNvPr id="10" name="TextBox 9">
            <a:extLst>
              <a:ext uri="{FF2B5EF4-FFF2-40B4-BE49-F238E27FC236}">
                <a16:creationId xmlns:a16="http://schemas.microsoft.com/office/drawing/2014/main" id="{76AE8540-62C8-451C-9B49-D4F0466FFC1D}"/>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263714620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204644" y="1104020"/>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345095" y="1810825"/>
            <a:ext cx="8892209" cy="2374942"/>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1604878" y="2090355"/>
            <a:ext cx="8372641" cy="1815882"/>
          </a:xfrm>
          <a:prstGeom prst="rect">
            <a:avLst/>
          </a:prstGeom>
          <a:noFill/>
        </p:spPr>
        <p:txBody>
          <a:bodyPr wrap="square" rtlCol="0">
            <a:spAutoFit/>
          </a:bodyPr>
          <a:lstStyle/>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So how do we go about selecting a sample and what do we select the sample from?</a:t>
            </a:r>
          </a:p>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endParaRPr kumimoji="0" lang="en-US" sz="2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endParaRPr>
          </a:p>
          <a:p>
            <a:pPr marL="457200" marR="0" lvl="0" indent="-457200" algn="just" defTabSz="914400" rtl="1"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ar-EG" sz="2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إذن كيف يمكننا اختيار العينة ومن ماذا نختار العينة؟</a:t>
            </a:r>
            <a:endParaRPr kumimoji="0" lang="en-US" sz="2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endParaRPr>
          </a:p>
        </p:txBody>
      </p:sp>
      <p:sp>
        <p:nvSpPr>
          <p:cNvPr id="3" name="TextBox 2">
            <a:extLst>
              <a:ext uri="{FF2B5EF4-FFF2-40B4-BE49-F238E27FC236}">
                <a16:creationId xmlns:a16="http://schemas.microsoft.com/office/drawing/2014/main" id="{05B738C8-CB33-B09B-A4BF-E7B55894A21E}"/>
              </a:ext>
            </a:extLst>
          </p:cNvPr>
          <p:cNvSpPr txBox="1"/>
          <p:nvPr/>
        </p:nvSpPr>
        <p:spPr>
          <a:xfrm>
            <a:off x="3409805" y="-2658"/>
            <a:ext cx="6513340" cy="52322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Population and sample</a:t>
            </a:r>
          </a:p>
        </p:txBody>
      </p:sp>
      <p:pic>
        <p:nvPicPr>
          <p:cNvPr id="10" name="Picture 9">
            <a:extLst>
              <a:ext uri="{FF2B5EF4-FFF2-40B4-BE49-F238E27FC236}">
                <a16:creationId xmlns:a16="http://schemas.microsoft.com/office/drawing/2014/main" id="{CEBCBCDB-9DCA-4478-8912-B5FED8DAD193}"/>
              </a:ext>
            </a:extLst>
          </p:cNvPr>
          <p:cNvPicPr>
            <a:picLocks noChangeAspect="1"/>
          </p:cNvPicPr>
          <p:nvPr/>
        </p:nvPicPr>
        <p:blipFill>
          <a:blip r:embed="rId2"/>
          <a:stretch>
            <a:fillRect/>
          </a:stretch>
        </p:blipFill>
        <p:spPr>
          <a:xfrm>
            <a:off x="2935344" y="31031"/>
            <a:ext cx="8937511" cy="1072989"/>
          </a:xfrm>
          <a:prstGeom prst="rect">
            <a:avLst/>
          </a:prstGeom>
        </p:spPr>
      </p:pic>
      <p:sp>
        <p:nvSpPr>
          <p:cNvPr id="11" name="TextBox 10">
            <a:extLst>
              <a:ext uri="{FF2B5EF4-FFF2-40B4-BE49-F238E27FC236}">
                <a16:creationId xmlns:a16="http://schemas.microsoft.com/office/drawing/2014/main" id="{1F3C89BB-1F94-4B40-A03B-E37BA7F19D1B}"/>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38825699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0" y="1137709"/>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345095" y="1810825"/>
            <a:ext cx="8892209" cy="2374942"/>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1709530" y="2090355"/>
            <a:ext cx="8372641" cy="1815882"/>
          </a:xfrm>
          <a:prstGeom prst="rect">
            <a:avLst/>
          </a:prstGeom>
          <a:noFill/>
        </p:spPr>
        <p:txBody>
          <a:bodyPr wrap="square" rtlCol="0">
            <a:spAutoFit/>
          </a:bodyPr>
          <a:lstStyle/>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Your research population is the entire set of individuals about which inference will be made</a:t>
            </a:r>
          </a:p>
          <a:p>
            <a:pPr marL="457200" marR="0" lvl="0" indent="-457200" algn="just" defTabSz="914400" rtl="1"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ar-EG" sz="2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مجتمع البحث الخاص بك هو المجموعة الكاملة من الأفراد الذين سيتم الاستدلال عليهم</a:t>
            </a:r>
            <a:endParaRPr kumimoji="0" lang="en-US" sz="2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endParaRPr>
          </a:p>
        </p:txBody>
      </p:sp>
      <p:sp>
        <p:nvSpPr>
          <p:cNvPr id="3" name="TextBox 2">
            <a:extLst>
              <a:ext uri="{FF2B5EF4-FFF2-40B4-BE49-F238E27FC236}">
                <a16:creationId xmlns:a16="http://schemas.microsoft.com/office/drawing/2014/main" id="{05B738C8-CB33-B09B-A4BF-E7B55894A21E}"/>
              </a:ext>
            </a:extLst>
          </p:cNvPr>
          <p:cNvSpPr txBox="1"/>
          <p:nvPr/>
        </p:nvSpPr>
        <p:spPr>
          <a:xfrm>
            <a:off x="3409805" y="-2658"/>
            <a:ext cx="6513340" cy="52322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Population and sample</a:t>
            </a:r>
          </a:p>
        </p:txBody>
      </p:sp>
      <p:pic>
        <p:nvPicPr>
          <p:cNvPr id="10" name="Picture 9">
            <a:extLst>
              <a:ext uri="{FF2B5EF4-FFF2-40B4-BE49-F238E27FC236}">
                <a16:creationId xmlns:a16="http://schemas.microsoft.com/office/drawing/2014/main" id="{E5D737BF-D730-43AD-9AEA-3DD6888DA0F4}"/>
              </a:ext>
            </a:extLst>
          </p:cNvPr>
          <p:cNvPicPr>
            <a:picLocks noChangeAspect="1"/>
          </p:cNvPicPr>
          <p:nvPr/>
        </p:nvPicPr>
        <p:blipFill>
          <a:blip r:embed="rId2"/>
          <a:stretch>
            <a:fillRect/>
          </a:stretch>
        </p:blipFill>
        <p:spPr>
          <a:xfrm>
            <a:off x="2935344" y="31031"/>
            <a:ext cx="8937511" cy="1072989"/>
          </a:xfrm>
          <a:prstGeom prst="rect">
            <a:avLst/>
          </a:prstGeom>
        </p:spPr>
      </p:pic>
      <p:sp>
        <p:nvSpPr>
          <p:cNvPr id="11" name="TextBox 10">
            <a:extLst>
              <a:ext uri="{FF2B5EF4-FFF2-40B4-BE49-F238E27FC236}">
                <a16:creationId xmlns:a16="http://schemas.microsoft.com/office/drawing/2014/main" id="{895E43EE-71F2-4DB3-B7E3-E94137AC3F5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148142730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0" y="952843"/>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57200" y="1104019"/>
            <a:ext cx="8892209" cy="523341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569844" y="2151726"/>
            <a:ext cx="8372641" cy="3970318"/>
          </a:xfrm>
          <a:prstGeom prst="rect">
            <a:avLst/>
          </a:prstGeom>
          <a:noFill/>
        </p:spPr>
        <p:txBody>
          <a:bodyPr wrap="square" rtlCol="0">
            <a:spAutoFit/>
          </a:bodyPr>
          <a:lstStyle/>
          <a:p>
            <a:pPr marL="0" marR="0" lvl="0" indent="0" algn="just"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3200" b="1" i="0" u="none" strike="noStrike" kern="0" cap="none" spc="0" normalizeH="0" baseline="0" noProof="0" dirty="0">
                <a:ln>
                  <a:noFill/>
                </a:ln>
                <a:solidFill>
                  <a:srgbClr val="003366"/>
                </a:solidFill>
                <a:effectLst/>
                <a:uLnTx/>
                <a:uFillTx/>
                <a:latin typeface="Arial"/>
                <a:ea typeface="+mn-ea"/>
                <a:cs typeface="Arial"/>
                <a:sym typeface="Arial"/>
              </a:rPr>
              <a:t>Population </a:t>
            </a:r>
            <a:r>
              <a:rPr kumimoji="0" lang="en-US" sz="3200" b="0" i="0" u="none" strike="noStrike" kern="0" cap="none" spc="0" normalizeH="0" baseline="0" noProof="0" dirty="0">
                <a:ln>
                  <a:noFill/>
                </a:ln>
                <a:solidFill>
                  <a:srgbClr val="000000"/>
                </a:solidFill>
                <a:effectLst/>
                <a:uLnTx/>
                <a:uFillTx/>
                <a:latin typeface="Arial"/>
                <a:ea typeface="+mn-ea"/>
                <a:cs typeface="Arial"/>
                <a:sym typeface="Arial"/>
              </a:rPr>
              <a:t>– A group that includes all the cases (individuals, objects, or groups) in which the researcher is interested.</a:t>
            </a:r>
          </a:p>
          <a:p>
            <a:pPr marL="0" marR="0" lvl="0" indent="0" algn="just" defTabSz="914400" rtl="1" eaLnBrk="1" fontAlgn="auto" latinLnBrk="0" hangingPunct="1">
              <a:lnSpc>
                <a:spcPct val="100000"/>
              </a:lnSpc>
              <a:spcBef>
                <a:spcPts val="0"/>
              </a:spcBef>
              <a:spcAft>
                <a:spcPts val="0"/>
              </a:spcAft>
              <a:buClr>
                <a:srgbClr val="000000"/>
              </a:buClr>
              <a:buSzTx/>
              <a:buFontTx/>
              <a:buNone/>
              <a:tabLst/>
              <a:defRPr/>
            </a:pPr>
            <a:r>
              <a:rPr kumimoji="0" lang="ar-EG" sz="2800" b="0" i="0" u="none" strike="noStrike" kern="0" cap="none" spc="0" normalizeH="0" baseline="0" noProof="0" dirty="0">
                <a:ln>
                  <a:noFill/>
                </a:ln>
                <a:solidFill>
                  <a:srgbClr val="000000"/>
                </a:solidFill>
                <a:effectLst/>
                <a:uLnTx/>
                <a:uFillTx/>
                <a:latin typeface="Arial"/>
                <a:ea typeface="+mn-ea"/>
                <a:cs typeface="Arial"/>
                <a:sym typeface="Arial"/>
              </a:rPr>
              <a:t>المجتمع – مجموعة تضم جميع الحالات (أفراد، كائنات، أو مجموعات) التي يهتم بها الباحث.</a:t>
            </a:r>
            <a:endParaRPr kumimoji="0" lang="en-US" sz="2800" b="0" i="0" u="none" strike="noStrike" kern="0" cap="none" spc="0" normalizeH="0" baseline="0" noProof="0" dirty="0">
              <a:ln>
                <a:noFill/>
              </a:ln>
              <a:solidFill>
                <a:srgbClr val="000000"/>
              </a:solidFill>
              <a:effectLst/>
              <a:uLnTx/>
              <a:uFillTx/>
              <a:latin typeface="Arial"/>
              <a:ea typeface="+mn-ea"/>
              <a:cs typeface="Arial"/>
              <a:sym typeface="Arial"/>
            </a:endParaRPr>
          </a:p>
          <a:p>
            <a:pPr marL="0" marR="0" lvl="0" indent="0" algn="just"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400" b="0" i="0" u="none" strike="noStrike" kern="0" cap="none" spc="0" normalizeH="0" baseline="0" noProof="0" dirty="0">
                <a:ln>
                  <a:noFill/>
                </a:ln>
                <a:solidFill>
                  <a:srgbClr val="00007D"/>
                </a:solidFill>
                <a:effectLst/>
                <a:uLnTx/>
                <a:uFillTx/>
                <a:latin typeface="Arial"/>
                <a:ea typeface="+mn-ea"/>
                <a:cs typeface="Arial"/>
                <a:sym typeface="Arial"/>
              </a:rPr>
              <a:t> </a:t>
            </a:r>
            <a:r>
              <a:rPr kumimoji="0" lang="en-US" sz="3200" b="1" i="0" u="none" strike="noStrike" kern="0" cap="none" spc="0" normalizeH="0" baseline="0" noProof="0" dirty="0">
                <a:ln>
                  <a:noFill/>
                </a:ln>
                <a:solidFill>
                  <a:srgbClr val="003366"/>
                </a:solidFill>
                <a:effectLst/>
                <a:uLnTx/>
                <a:uFillTx/>
                <a:latin typeface="Arial"/>
                <a:ea typeface="+mn-ea"/>
                <a:cs typeface="Arial"/>
                <a:sym typeface="Arial"/>
              </a:rPr>
              <a:t>Sample </a:t>
            </a:r>
            <a:r>
              <a:rPr kumimoji="0" lang="en-US" sz="3200" b="0" i="0" u="none" strike="noStrike" kern="0" cap="none" spc="0" normalizeH="0" baseline="0" noProof="0" dirty="0">
                <a:ln>
                  <a:noFill/>
                </a:ln>
                <a:solidFill>
                  <a:srgbClr val="000000"/>
                </a:solidFill>
                <a:effectLst/>
                <a:uLnTx/>
                <a:uFillTx/>
                <a:latin typeface="Arial"/>
                <a:ea typeface="+mn-ea"/>
                <a:cs typeface="Arial"/>
                <a:sym typeface="Arial"/>
              </a:rPr>
              <a:t>– A relatively small subset from a population</a:t>
            </a:r>
          </a:p>
          <a:p>
            <a:pPr marL="0" marR="0" lvl="0" indent="0" algn="just" defTabSz="914400" rtl="1" eaLnBrk="1" fontAlgn="auto" latinLnBrk="0" hangingPunct="1">
              <a:lnSpc>
                <a:spcPct val="100000"/>
              </a:lnSpc>
              <a:spcBef>
                <a:spcPts val="0"/>
              </a:spcBef>
              <a:spcAft>
                <a:spcPts val="0"/>
              </a:spcAft>
              <a:buClr>
                <a:srgbClr val="000000"/>
              </a:buClr>
              <a:buSzTx/>
              <a:buFontTx/>
              <a:buNone/>
              <a:tabLst/>
              <a:defRPr/>
            </a:pPr>
            <a:r>
              <a:rPr kumimoji="0" lang="ar-EG" sz="2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 العينة - مجموعة فرعية صغيرة نسبيًا من السكان</a:t>
            </a:r>
            <a:endParaRPr kumimoji="0" lang="en-US" sz="2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endParaRPr>
          </a:p>
        </p:txBody>
      </p:sp>
      <p:sp>
        <p:nvSpPr>
          <p:cNvPr id="3" name="TextBox 2">
            <a:extLst>
              <a:ext uri="{FF2B5EF4-FFF2-40B4-BE49-F238E27FC236}">
                <a16:creationId xmlns:a16="http://schemas.microsoft.com/office/drawing/2014/main" id="{05B738C8-CB33-B09B-A4BF-E7B55894A21E}"/>
              </a:ext>
            </a:extLst>
          </p:cNvPr>
          <p:cNvSpPr txBox="1"/>
          <p:nvPr/>
        </p:nvSpPr>
        <p:spPr>
          <a:xfrm>
            <a:off x="3409805" y="-2658"/>
            <a:ext cx="6513340" cy="52322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Population and sample</a:t>
            </a:r>
          </a:p>
        </p:txBody>
      </p:sp>
      <p:pic>
        <p:nvPicPr>
          <p:cNvPr id="2" name="Picture 1">
            <a:extLst>
              <a:ext uri="{FF2B5EF4-FFF2-40B4-BE49-F238E27FC236}">
                <a16:creationId xmlns:a16="http://schemas.microsoft.com/office/drawing/2014/main" id="{2FA793F0-D614-4FF5-D106-DC9A8810EF61}"/>
              </a:ext>
            </a:extLst>
          </p:cNvPr>
          <p:cNvPicPr>
            <a:picLocks noChangeAspect="1"/>
          </p:cNvPicPr>
          <p:nvPr/>
        </p:nvPicPr>
        <p:blipFill rotWithShape="1">
          <a:blip r:embed="rId2"/>
          <a:srcRect l="11434" b="2300"/>
          <a:stretch/>
        </p:blipFill>
        <p:spPr>
          <a:xfrm>
            <a:off x="9356521" y="1732258"/>
            <a:ext cx="3012896" cy="3183195"/>
          </a:xfrm>
          <a:prstGeom prst="rect">
            <a:avLst/>
          </a:prstGeom>
        </p:spPr>
      </p:pic>
      <p:pic>
        <p:nvPicPr>
          <p:cNvPr id="11" name="Picture 10">
            <a:extLst>
              <a:ext uri="{FF2B5EF4-FFF2-40B4-BE49-F238E27FC236}">
                <a16:creationId xmlns:a16="http://schemas.microsoft.com/office/drawing/2014/main" id="{A3F1BB45-5AEA-43B7-8E6C-AA6B0C018CD4}"/>
              </a:ext>
            </a:extLst>
          </p:cNvPr>
          <p:cNvPicPr>
            <a:picLocks noChangeAspect="1"/>
          </p:cNvPicPr>
          <p:nvPr/>
        </p:nvPicPr>
        <p:blipFill>
          <a:blip r:embed="rId3"/>
          <a:stretch>
            <a:fillRect/>
          </a:stretch>
        </p:blipFill>
        <p:spPr>
          <a:xfrm>
            <a:off x="2935344" y="31031"/>
            <a:ext cx="8937511" cy="1072989"/>
          </a:xfrm>
          <a:prstGeom prst="rect">
            <a:avLst/>
          </a:prstGeom>
        </p:spPr>
      </p:pic>
      <p:sp>
        <p:nvSpPr>
          <p:cNvPr id="12" name="TextBox 11">
            <a:extLst>
              <a:ext uri="{FF2B5EF4-FFF2-40B4-BE49-F238E27FC236}">
                <a16:creationId xmlns:a16="http://schemas.microsoft.com/office/drawing/2014/main" id="{6766F215-AC3B-406E-A72C-AFF016355E2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145417040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 name="TextBox 2">
            <a:extLst>
              <a:ext uri="{FF2B5EF4-FFF2-40B4-BE49-F238E27FC236}">
                <a16:creationId xmlns:a16="http://schemas.microsoft.com/office/drawing/2014/main" id="{05B738C8-CB33-B09B-A4BF-E7B55894A21E}"/>
              </a:ext>
            </a:extLst>
          </p:cNvPr>
          <p:cNvSpPr txBox="1"/>
          <p:nvPr/>
        </p:nvSpPr>
        <p:spPr>
          <a:xfrm>
            <a:off x="3409805" y="-2658"/>
            <a:ext cx="6513340" cy="52322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Population and sample</a:t>
            </a:r>
          </a:p>
        </p:txBody>
      </p:sp>
      <p:pic>
        <p:nvPicPr>
          <p:cNvPr id="4" name="Picture 3">
            <a:extLst>
              <a:ext uri="{FF2B5EF4-FFF2-40B4-BE49-F238E27FC236}">
                <a16:creationId xmlns:a16="http://schemas.microsoft.com/office/drawing/2014/main" id="{353D81B1-B409-5D23-B230-049C2D0054DD}"/>
              </a:ext>
            </a:extLst>
          </p:cNvPr>
          <p:cNvPicPr>
            <a:picLocks noChangeAspect="1"/>
          </p:cNvPicPr>
          <p:nvPr/>
        </p:nvPicPr>
        <p:blipFill>
          <a:blip r:embed="rId2"/>
          <a:stretch>
            <a:fillRect/>
          </a:stretch>
        </p:blipFill>
        <p:spPr>
          <a:xfrm>
            <a:off x="1560183" y="892844"/>
            <a:ext cx="9071634" cy="5072312"/>
          </a:xfrm>
          <a:prstGeom prst="rect">
            <a:avLst/>
          </a:prstGeom>
        </p:spPr>
      </p:pic>
    </p:spTree>
    <p:extLst>
      <p:ext uri="{BB962C8B-B14F-4D97-AF65-F5344CB8AC3E}">
        <p14:creationId xmlns:p14="http://schemas.microsoft.com/office/powerpoint/2010/main" val="110686977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 name="TextBox 2">
            <a:extLst>
              <a:ext uri="{FF2B5EF4-FFF2-40B4-BE49-F238E27FC236}">
                <a16:creationId xmlns:a16="http://schemas.microsoft.com/office/drawing/2014/main" id="{05B738C8-CB33-B09B-A4BF-E7B55894A21E}"/>
              </a:ext>
            </a:extLst>
          </p:cNvPr>
          <p:cNvSpPr txBox="1"/>
          <p:nvPr/>
        </p:nvSpPr>
        <p:spPr>
          <a:xfrm>
            <a:off x="3409805" y="-2658"/>
            <a:ext cx="6513340" cy="52322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Population and sample</a:t>
            </a:r>
          </a:p>
        </p:txBody>
      </p:sp>
      <p:pic>
        <p:nvPicPr>
          <p:cNvPr id="2" name="Picture 1">
            <a:extLst>
              <a:ext uri="{FF2B5EF4-FFF2-40B4-BE49-F238E27FC236}">
                <a16:creationId xmlns:a16="http://schemas.microsoft.com/office/drawing/2014/main" id="{58C2B2B7-5672-FA19-BD42-0E2586AD2F31}"/>
              </a:ext>
            </a:extLst>
          </p:cNvPr>
          <p:cNvPicPr>
            <a:picLocks noChangeAspect="1"/>
          </p:cNvPicPr>
          <p:nvPr/>
        </p:nvPicPr>
        <p:blipFill>
          <a:blip r:embed="rId2"/>
          <a:stretch>
            <a:fillRect/>
          </a:stretch>
        </p:blipFill>
        <p:spPr>
          <a:xfrm>
            <a:off x="1541893" y="908085"/>
            <a:ext cx="9108213" cy="5041829"/>
          </a:xfrm>
          <a:prstGeom prst="rect">
            <a:avLst/>
          </a:prstGeom>
        </p:spPr>
      </p:pic>
    </p:spTree>
    <p:extLst>
      <p:ext uri="{BB962C8B-B14F-4D97-AF65-F5344CB8AC3E}">
        <p14:creationId xmlns:p14="http://schemas.microsoft.com/office/powerpoint/2010/main" val="16660463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345095" y="1810824"/>
            <a:ext cx="8892209" cy="3749127"/>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1345095" y="1911789"/>
            <a:ext cx="8578050" cy="3539430"/>
          </a:xfrm>
          <a:prstGeom prst="rect">
            <a:avLst/>
          </a:prstGeom>
          <a:noFill/>
        </p:spPr>
        <p:txBody>
          <a:bodyPr wrap="square" rtlCol="0">
            <a:spAutoFit/>
          </a:bodyPr>
          <a:lstStyle/>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8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An element </a:t>
            </a:r>
            <a:r>
              <a:rPr kumimoji="0" lang="en-US" sz="2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is a single member of the  population.</a:t>
            </a:r>
          </a:p>
          <a:p>
            <a:pPr marL="457200" marR="0" lvl="0" indent="-457200" algn="just" defTabSz="914400" rtl="1"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ar-EG" sz="2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العنصر هو فرد واحد من المجتمع.</a:t>
            </a:r>
            <a:endParaRPr kumimoji="0" lang="en-US" sz="2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endParaRPr>
          </a:p>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8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 A subject </a:t>
            </a:r>
            <a:r>
              <a:rPr kumimoji="0" lang="en-US" sz="2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is a single member of the sample, just as an element is a single member of the population.</a:t>
            </a:r>
            <a:endParaRPr kumimoji="0" lang="ar-EG" sz="2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endParaRPr>
          </a:p>
          <a:p>
            <a:pPr marL="457200" marR="0" lvl="0" indent="-457200" algn="just" defTabSz="914400" rtl="1"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ar-EG" sz="2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 فالفرد هو عضو واحد في العينة، كما أن العنصر هو عضو واحد في المجتمع.</a:t>
            </a:r>
            <a:endParaRPr kumimoji="0" lang="en-US" sz="2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endParaRPr>
          </a:p>
        </p:txBody>
      </p:sp>
      <p:sp>
        <p:nvSpPr>
          <p:cNvPr id="3" name="TextBox 2">
            <a:extLst>
              <a:ext uri="{FF2B5EF4-FFF2-40B4-BE49-F238E27FC236}">
                <a16:creationId xmlns:a16="http://schemas.microsoft.com/office/drawing/2014/main" id="{05B738C8-CB33-B09B-A4BF-E7B55894A21E}"/>
              </a:ext>
            </a:extLst>
          </p:cNvPr>
          <p:cNvSpPr txBox="1"/>
          <p:nvPr/>
        </p:nvSpPr>
        <p:spPr>
          <a:xfrm>
            <a:off x="3409805" y="-2658"/>
            <a:ext cx="7801534" cy="954107"/>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Population and sample- Relevant Terms</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 </a:t>
            </a:r>
          </a:p>
        </p:txBody>
      </p:sp>
    </p:spTree>
    <p:extLst>
      <p:ext uri="{BB962C8B-B14F-4D97-AF65-F5344CB8AC3E}">
        <p14:creationId xmlns:p14="http://schemas.microsoft.com/office/powerpoint/2010/main" val="36415562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3" name="TextBox 2">
            <a:extLst>
              <a:ext uri="{FF2B5EF4-FFF2-40B4-BE49-F238E27FC236}">
                <a16:creationId xmlns:a16="http://schemas.microsoft.com/office/drawing/2014/main" id="{05B738C8-CB33-B09B-A4BF-E7B55894A21E}"/>
              </a:ext>
            </a:extLst>
          </p:cNvPr>
          <p:cNvSpPr txBox="1"/>
          <p:nvPr/>
        </p:nvSpPr>
        <p:spPr>
          <a:xfrm>
            <a:off x="3409805" y="-2658"/>
            <a:ext cx="7801534" cy="954107"/>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Population and sample- Relevant Terms</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 </a:t>
            </a:r>
          </a:p>
        </p:txBody>
      </p:sp>
      <p:pic>
        <p:nvPicPr>
          <p:cNvPr id="2" name="Picture 1">
            <a:extLst>
              <a:ext uri="{FF2B5EF4-FFF2-40B4-BE49-F238E27FC236}">
                <a16:creationId xmlns:a16="http://schemas.microsoft.com/office/drawing/2014/main" id="{E9DFF865-04C3-557F-F0B6-A42C4F217E88}"/>
              </a:ext>
            </a:extLst>
          </p:cNvPr>
          <p:cNvPicPr>
            <a:picLocks noChangeAspect="1"/>
          </p:cNvPicPr>
          <p:nvPr/>
        </p:nvPicPr>
        <p:blipFill>
          <a:blip r:embed="rId2"/>
          <a:stretch>
            <a:fillRect/>
          </a:stretch>
        </p:blipFill>
        <p:spPr>
          <a:xfrm>
            <a:off x="1605907" y="856265"/>
            <a:ext cx="8980186" cy="5145470"/>
          </a:xfrm>
          <a:prstGeom prst="rect">
            <a:avLst/>
          </a:prstGeom>
        </p:spPr>
      </p:pic>
    </p:spTree>
    <p:extLst>
      <p:ext uri="{BB962C8B-B14F-4D97-AF65-F5344CB8AC3E}">
        <p14:creationId xmlns:p14="http://schemas.microsoft.com/office/powerpoint/2010/main" val="138947576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360096" y="1764748"/>
            <a:ext cx="8892209" cy="2374942"/>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1482604" y="1781019"/>
            <a:ext cx="8578050" cy="2246769"/>
          </a:xfrm>
          <a:prstGeom prst="rect">
            <a:avLst/>
          </a:prstGeom>
          <a:noFill/>
        </p:spPr>
        <p:txBody>
          <a:bodyPr wrap="square" rtlCol="0">
            <a:spAutoFit/>
          </a:bodyPr>
          <a:lstStyle/>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For example, before a political election opinion polls are used to gauge the general trends that are emerging within the population; </a:t>
            </a:r>
            <a:endParaRPr kumimoji="0" lang="ar-EG" sz="2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endParaRPr>
          </a:p>
          <a:p>
            <a:pPr marL="457200" marR="0" lvl="0" indent="-457200" algn="just" defTabSz="914400" rtl="1"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ar-EG" sz="2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على سبيل المثال، قبل الانتخابات السياسية، يتم استخدام استطلاعات الرأي لقياس الاتجاهات العامة التي تظهر بين السكان؛</a:t>
            </a:r>
            <a:endParaRPr kumimoji="0" lang="en-US" sz="2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endParaRPr>
          </a:p>
        </p:txBody>
      </p:sp>
      <p:sp>
        <p:nvSpPr>
          <p:cNvPr id="3" name="TextBox 2">
            <a:extLst>
              <a:ext uri="{FF2B5EF4-FFF2-40B4-BE49-F238E27FC236}">
                <a16:creationId xmlns:a16="http://schemas.microsoft.com/office/drawing/2014/main" id="{05B738C8-CB33-B09B-A4BF-E7B55894A21E}"/>
              </a:ext>
            </a:extLst>
          </p:cNvPr>
          <p:cNvSpPr txBox="1"/>
          <p:nvPr/>
        </p:nvSpPr>
        <p:spPr>
          <a:xfrm>
            <a:off x="3409805" y="-2658"/>
            <a:ext cx="6513340" cy="52322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Population and sample</a:t>
            </a:r>
          </a:p>
        </p:txBody>
      </p:sp>
      <p:pic>
        <p:nvPicPr>
          <p:cNvPr id="10" name="Picture 9">
            <a:extLst>
              <a:ext uri="{FF2B5EF4-FFF2-40B4-BE49-F238E27FC236}">
                <a16:creationId xmlns:a16="http://schemas.microsoft.com/office/drawing/2014/main" id="{DFF670F7-EB17-4F0D-8CD2-3BC63F17BF20}"/>
              </a:ext>
            </a:extLst>
          </p:cNvPr>
          <p:cNvPicPr>
            <a:picLocks noChangeAspect="1"/>
          </p:cNvPicPr>
          <p:nvPr/>
        </p:nvPicPr>
        <p:blipFill>
          <a:blip r:embed="rId2"/>
          <a:stretch>
            <a:fillRect/>
          </a:stretch>
        </p:blipFill>
        <p:spPr>
          <a:xfrm>
            <a:off x="2935344" y="31031"/>
            <a:ext cx="8937511" cy="1072989"/>
          </a:xfrm>
          <a:prstGeom prst="rect">
            <a:avLst/>
          </a:prstGeom>
        </p:spPr>
      </p:pic>
      <p:sp>
        <p:nvSpPr>
          <p:cNvPr id="11" name="TextBox 10">
            <a:extLst>
              <a:ext uri="{FF2B5EF4-FFF2-40B4-BE49-F238E27FC236}">
                <a16:creationId xmlns:a16="http://schemas.microsoft.com/office/drawing/2014/main" id="{8B1D46D5-61EF-4C94-AAD1-F54D3F73D3DC}"/>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138294411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345095" y="1810825"/>
            <a:ext cx="8892209" cy="392736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1345095" y="1810825"/>
            <a:ext cx="8578050" cy="3539430"/>
          </a:xfrm>
          <a:prstGeom prst="rect">
            <a:avLst/>
          </a:prstGeom>
          <a:noFill/>
        </p:spPr>
        <p:txBody>
          <a:bodyPr wrap="square" rtlCol="0">
            <a:spAutoFit/>
          </a:bodyPr>
          <a:lstStyle/>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these opinion polls are drawn from a small section of the entire population in order to make inferences concerning the likely outcome of the election, when every member of the population should cast their own vote. </a:t>
            </a:r>
            <a:endParaRPr kumimoji="0" lang="ar-EG" sz="2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endParaRPr>
          </a:p>
          <a:p>
            <a:pPr marL="457200" marR="0" lvl="0" indent="-457200" algn="just" defTabSz="914400" rtl="1"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ar-EG" sz="2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يتم استخلاص استطلاعات الرأي هذه من قسم صغير من إجمالي السكان من أجل التوصل إلى استنتاجات بشأن النتيجة المحتملة للانتخابات، عندما يدلي كل فرد من السكان بصوته الخاص.</a:t>
            </a:r>
            <a:endParaRPr kumimoji="0" lang="en-US" sz="2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endParaRPr>
          </a:p>
        </p:txBody>
      </p:sp>
      <p:sp>
        <p:nvSpPr>
          <p:cNvPr id="3" name="TextBox 2">
            <a:extLst>
              <a:ext uri="{FF2B5EF4-FFF2-40B4-BE49-F238E27FC236}">
                <a16:creationId xmlns:a16="http://schemas.microsoft.com/office/drawing/2014/main" id="{05B738C8-CB33-B09B-A4BF-E7B55894A21E}"/>
              </a:ext>
            </a:extLst>
          </p:cNvPr>
          <p:cNvSpPr txBox="1"/>
          <p:nvPr/>
        </p:nvSpPr>
        <p:spPr>
          <a:xfrm>
            <a:off x="3409805" y="-2658"/>
            <a:ext cx="6513340" cy="52322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Population and sample</a:t>
            </a:r>
          </a:p>
        </p:txBody>
      </p:sp>
      <p:pic>
        <p:nvPicPr>
          <p:cNvPr id="10" name="Picture 9">
            <a:extLst>
              <a:ext uri="{FF2B5EF4-FFF2-40B4-BE49-F238E27FC236}">
                <a16:creationId xmlns:a16="http://schemas.microsoft.com/office/drawing/2014/main" id="{521AA5B9-7F46-4481-A7E0-4C9DD738B7D7}"/>
              </a:ext>
            </a:extLst>
          </p:cNvPr>
          <p:cNvPicPr>
            <a:picLocks noChangeAspect="1"/>
          </p:cNvPicPr>
          <p:nvPr/>
        </p:nvPicPr>
        <p:blipFill>
          <a:blip r:embed="rId2"/>
          <a:stretch>
            <a:fillRect/>
          </a:stretch>
        </p:blipFill>
        <p:spPr>
          <a:xfrm>
            <a:off x="2935344" y="31031"/>
            <a:ext cx="8937511" cy="1072989"/>
          </a:xfrm>
          <a:prstGeom prst="rect">
            <a:avLst/>
          </a:prstGeom>
        </p:spPr>
      </p:pic>
      <p:sp>
        <p:nvSpPr>
          <p:cNvPr id="11" name="TextBox 10">
            <a:extLst>
              <a:ext uri="{FF2B5EF4-FFF2-40B4-BE49-F238E27FC236}">
                <a16:creationId xmlns:a16="http://schemas.microsoft.com/office/drawing/2014/main" id="{460549EE-06D6-4FEF-B8DF-BAFDDAE9B53D}"/>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31484796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66097"/>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345095" y="1810825"/>
            <a:ext cx="8892209" cy="2604578"/>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1345095" y="2168634"/>
            <a:ext cx="8578050" cy="2246769"/>
          </a:xfrm>
          <a:prstGeom prst="rect">
            <a:avLst/>
          </a:prstGeom>
          <a:noFill/>
        </p:spPr>
        <p:txBody>
          <a:bodyPr wrap="square" rtlCol="0">
            <a:spAutoFit/>
          </a:bodyPr>
          <a:lstStyle/>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So, the expressed opinion of a small number of the population is used to infer political preferences within the entire population</a:t>
            </a:r>
            <a:endParaRPr kumimoji="0" lang="ar-EG" sz="2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endParaRPr>
          </a:p>
          <a:p>
            <a:pPr marL="457200" marR="0" lvl="0" indent="-457200" algn="just" defTabSz="914400" rtl="1"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ar-EG" sz="2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لذلك، يتم استخدام الرأي المعبر عنه لعدد صغير من السكان لاستنتاج التفضيلات السياسية لدى جميع السكان</a:t>
            </a:r>
            <a:endParaRPr kumimoji="0" lang="en-US" sz="2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endParaRPr>
          </a:p>
        </p:txBody>
      </p:sp>
      <p:sp>
        <p:nvSpPr>
          <p:cNvPr id="3" name="TextBox 2">
            <a:extLst>
              <a:ext uri="{FF2B5EF4-FFF2-40B4-BE49-F238E27FC236}">
                <a16:creationId xmlns:a16="http://schemas.microsoft.com/office/drawing/2014/main" id="{05B738C8-CB33-B09B-A4BF-E7B55894A21E}"/>
              </a:ext>
            </a:extLst>
          </p:cNvPr>
          <p:cNvSpPr txBox="1"/>
          <p:nvPr/>
        </p:nvSpPr>
        <p:spPr>
          <a:xfrm>
            <a:off x="3409805" y="-2658"/>
            <a:ext cx="6513340" cy="52322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Population and sample</a:t>
            </a:r>
          </a:p>
        </p:txBody>
      </p:sp>
      <p:pic>
        <p:nvPicPr>
          <p:cNvPr id="10" name="Picture 9">
            <a:extLst>
              <a:ext uri="{FF2B5EF4-FFF2-40B4-BE49-F238E27FC236}">
                <a16:creationId xmlns:a16="http://schemas.microsoft.com/office/drawing/2014/main" id="{75B049E9-8BF7-42BC-8FEE-7E2B105C9E8F}"/>
              </a:ext>
            </a:extLst>
          </p:cNvPr>
          <p:cNvPicPr>
            <a:picLocks noChangeAspect="1"/>
          </p:cNvPicPr>
          <p:nvPr/>
        </p:nvPicPr>
        <p:blipFill>
          <a:blip r:embed="rId2"/>
          <a:stretch>
            <a:fillRect/>
          </a:stretch>
        </p:blipFill>
        <p:spPr>
          <a:xfrm>
            <a:off x="2935344" y="31031"/>
            <a:ext cx="8937511" cy="1072989"/>
          </a:xfrm>
          <a:prstGeom prst="rect">
            <a:avLst/>
          </a:prstGeom>
        </p:spPr>
      </p:pic>
      <p:sp>
        <p:nvSpPr>
          <p:cNvPr id="11" name="TextBox 10">
            <a:extLst>
              <a:ext uri="{FF2B5EF4-FFF2-40B4-BE49-F238E27FC236}">
                <a16:creationId xmlns:a16="http://schemas.microsoft.com/office/drawing/2014/main" id="{A219E219-061E-47B7-A99F-F2CCA89DB161}"/>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110594211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345095" y="1810825"/>
            <a:ext cx="8892209" cy="362256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1345095" y="2168634"/>
            <a:ext cx="8578050" cy="3108543"/>
          </a:xfrm>
          <a:prstGeom prst="rect">
            <a:avLst/>
          </a:prstGeom>
          <a:noFill/>
        </p:spPr>
        <p:txBody>
          <a:bodyPr wrap="square" rtlCol="0">
            <a:spAutoFit/>
          </a:bodyPr>
          <a:lstStyle/>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This example should also indicate that inferences could sometimes be wrong! Be wary of making exaggerated claims or extended generalizations based on relatively small samples. </a:t>
            </a:r>
            <a:endParaRPr kumimoji="0" lang="ar-EG" sz="2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endParaRPr>
          </a:p>
          <a:p>
            <a:pPr marL="457200" marR="0" lvl="0" indent="-457200" algn="just" defTabSz="914400" rtl="1"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ar-EG" sz="2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يجب أن يشير هذا المثال أيضًا إلى أن الاستدلالات قد تكون خاطئة في بعض الأحيان! كن حذرًا من تقديم ادعاءات مبالغ فيها أو تعميمات موسعة بناءً على عينات صغيرة نسبيًا.</a:t>
            </a:r>
            <a:endParaRPr kumimoji="0" lang="en-US" sz="2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endParaRPr>
          </a:p>
        </p:txBody>
      </p:sp>
      <p:sp>
        <p:nvSpPr>
          <p:cNvPr id="3" name="TextBox 2">
            <a:extLst>
              <a:ext uri="{FF2B5EF4-FFF2-40B4-BE49-F238E27FC236}">
                <a16:creationId xmlns:a16="http://schemas.microsoft.com/office/drawing/2014/main" id="{05B738C8-CB33-B09B-A4BF-E7B55894A21E}"/>
              </a:ext>
            </a:extLst>
          </p:cNvPr>
          <p:cNvSpPr txBox="1"/>
          <p:nvPr/>
        </p:nvSpPr>
        <p:spPr>
          <a:xfrm>
            <a:off x="3409805" y="-2658"/>
            <a:ext cx="6513340" cy="52322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Population and sample</a:t>
            </a:r>
          </a:p>
        </p:txBody>
      </p:sp>
      <p:pic>
        <p:nvPicPr>
          <p:cNvPr id="10" name="Picture 9">
            <a:extLst>
              <a:ext uri="{FF2B5EF4-FFF2-40B4-BE49-F238E27FC236}">
                <a16:creationId xmlns:a16="http://schemas.microsoft.com/office/drawing/2014/main" id="{A617C5F8-DCB9-4DB1-B214-4DB634877FCA}"/>
              </a:ext>
            </a:extLst>
          </p:cNvPr>
          <p:cNvPicPr>
            <a:picLocks noChangeAspect="1"/>
          </p:cNvPicPr>
          <p:nvPr/>
        </p:nvPicPr>
        <p:blipFill>
          <a:blip r:embed="rId2"/>
          <a:stretch>
            <a:fillRect/>
          </a:stretch>
        </p:blipFill>
        <p:spPr>
          <a:xfrm>
            <a:off x="2935344" y="31031"/>
            <a:ext cx="8937511" cy="1072989"/>
          </a:xfrm>
          <a:prstGeom prst="rect">
            <a:avLst/>
          </a:prstGeom>
        </p:spPr>
      </p:pic>
      <p:sp>
        <p:nvSpPr>
          <p:cNvPr id="11" name="TextBox 10">
            <a:extLst>
              <a:ext uri="{FF2B5EF4-FFF2-40B4-BE49-F238E27FC236}">
                <a16:creationId xmlns:a16="http://schemas.microsoft.com/office/drawing/2014/main" id="{2C4CC1A8-F09E-417B-BE3E-92695D0623F6}"/>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90289412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4294967295"/>
          </p:nvPr>
        </p:nvPicPr>
        <p:blipFill>
          <a:blip r:embed="rId3">
            <a:extLst>
              <a:ext uri="{28A0092B-C50C-407E-A947-70E740481C1C}">
                <a14:useLocalDpi xmlns:a14="http://schemas.microsoft.com/office/drawing/2010/main" val="0"/>
              </a:ext>
            </a:extLst>
          </a:blip>
          <a:srcRect l="4175" r="4175"/>
          <a:stretch/>
        </p:blipFill>
        <p:spPr>
          <a:xfrm>
            <a:off x="0" y="-42863"/>
            <a:ext cx="8659813" cy="5300663"/>
          </a:xfrm>
        </p:spPr>
      </p:pic>
      <p:sp>
        <p:nvSpPr>
          <p:cNvPr id="9" name="TextBox 8">
            <a:extLst>
              <a:ext uri="{FF2B5EF4-FFF2-40B4-BE49-F238E27FC236}">
                <a16:creationId xmlns:a16="http://schemas.microsoft.com/office/drawing/2014/main" id="{25760A6C-566F-B7E3-1EEE-CB29F0CF0113}"/>
              </a:ext>
            </a:extLst>
          </p:cNvPr>
          <p:cNvSpPr txBox="1"/>
          <p:nvPr/>
        </p:nvSpPr>
        <p:spPr>
          <a:xfrm>
            <a:off x="4550885" y="5331694"/>
            <a:ext cx="8217855" cy="76944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4400" b="1" dirty="0">
                <a:latin typeface="Tajawal Medium" panose="00000600000000000000" pitchFamily="2" charset="-78"/>
                <a:cs typeface="Tajawal Medium" panose="00000600000000000000" pitchFamily="2" charset="-78"/>
              </a:rPr>
              <a:t>What is Sampling</a:t>
            </a:r>
            <a:r>
              <a:rPr kumimoji="0" lang="en-US" sz="4400" b="1" i="0" u="none" strike="noStrike" kern="1200" cap="none" spc="0" normalizeH="0" baseline="0" noProof="0" dirty="0">
                <a:ln>
                  <a:noFill/>
                </a:ln>
                <a:effectLst/>
                <a:uLnTx/>
                <a:uFillTx/>
                <a:latin typeface="Tajawal Medium" panose="00000600000000000000" pitchFamily="2" charset="-78"/>
                <a:ea typeface="+mn-ea"/>
                <a:cs typeface="Tajawal Medium" panose="00000600000000000000" pitchFamily="2" charset="-78"/>
              </a:rPr>
              <a:t>?</a:t>
            </a:r>
          </a:p>
        </p:txBody>
      </p:sp>
      <p:pic>
        <p:nvPicPr>
          <p:cNvPr id="8" name="Picture 7">
            <a:extLst>
              <a:ext uri="{FF2B5EF4-FFF2-40B4-BE49-F238E27FC236}">
                <a16:creationId xmlns:a16="http://schemas.microsoft.com/office/drawing/2014/main" id="{0F4A799D-FD26-4578-89C8-04BB0CC6C310}"/>
              </a:ext>
            </a:extLst>
          </p:cNvPr>
          <p:cNvPicPr>
            <a:picLocks noChangeAspect="1"/>
          </p:cNvPicPr>
          <p:nvPr/>
        </p:nvPicPr>
        <p:blipFill>
          <a:blip r:embed="rId4"/>
          <a:stretch>
            <a:fillRect/>
          </a:stretch>
        </p:blipFill>
        <p:spPr>
          <a:xfrm>
            <a:off x="2935344" y="31031"/>
            <a:ext cx="8937511" cy="1072989"/>
          </a:xfrm>
          <a:prstGeom prst="rect">
            <a:avLst/>
          </a:prstGeom>
        </p:spPr>
      </p:pic>
      <p:sp>
        <p:nvSpPr>
          <p:cNvPr id="10" name="TextBox 9">
            <a:extLst>
              <a:ext uri="{FF2B5EF4-FFF2-40B4-BE49-F238E27FC236}">
                <a16:creationId xmlns:a16="http://schemas.microsoft.com/office/drawing/2014/main" id="{52BDFB4C-4713-4356-A3A5-29F053896284}"/>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178325265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6628" y="820323"/>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45418" y="1756106"/>
            <a:ext cx="9018999" cy="2647642"/>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346933" y="2025853"/>
            <a:ext cx="8777727" cy="2677656"/>
          </a:xfrm>
          <a:prstGeom prst="rect">
            <a:avLst/>
          </a:prstGeom>
          <a:noFill/>
        </p:spPr>
        <p:txBody>
          <a:bodyPr wrap="square" rtlCol="0">
            <a:spAutoFit/>
          </a:bodyPr>
          <a:lstStyle/>
          <a:p>
            <a:pPr marL="457200" indent="-457200" algn="just">
              <a:buFont typeface="Wingdings" panose="05000000000000000000" pitchFamily="2" charset="2"/>
              <a:buChar char="q"/>
            </a:pPr>
            <a:r>
              <a:rPr lang="en-US" sz="2800" dirty="0">
                <a:solidFill>
                  <a:srgbClr val="2D3956"/>
                </a:solidFill>
                <a:latin typeface="Tajawal ExtraBold" panose="00000800000000000000" pitchFamily="2" charset="-78"/>
                <a:cs typeface="Tajawal ExtraBold" panose="00000800000000000000" pitchFamily="2" charset="-78"/>
              </a:rPr>
              <a:t>Sampling is the process of selecting a few from the many in order to carry out empirical research. </a:t>
            </a:r>
          </a:p>
          <a:p>
            <a:pPr marL="457200" indent="-457200" algn="just">
              <a:buFont typeface="Wingdings" panose="05000000000000000000" pitchFamily="2" charset="2"/>
              <a:buChar char="q"/>
            </a:pPr>
            <a:endParaRPr lang="en-US" sz="2800" dirty="0">
              <a:solidFill>
                <a:srgbClr val="2D3956"/>
              </a:solidFill>
              <a:latin typeface="Tajawal ExtraBold" panose="00000800000000000000" pitchFamily="2" charset="-78"/>
              <a:cs typeface="Tajawal ExtraBold" panose="00000800000000000000" pitchFamily="2" charset="-78"/>
            </a:endParaRPr>
          </a:p>
          <a:p>
            <a:pPr marL="457200" indent="-457200" algn="just" rtl="1">
              <a:buFont typeface="Wingdings" panose="05000000000000000000" pitchFamily="2" charset="2"/>
              <a:buChar char="q"/>
            </a:pPr>
            <a:r>
              <a:rPr lang="ar-EG" sz="2800" dirty="0">
                <a:solidFill>
                  <a:srgbClr val="2D3956"/>
                </a:solidFill>
                <a:latin typeface="Tajawal ExtraBold" panose="00000800000000000000" pitchFamily="2" charset="-78"/>
                <a:cs typeface="Tajawal ExtraBold" panose="00000800000000000000" pitchFamily="2" charset="-78"/>
              </a:rPr>
              <a:t>أخذ العينات هو عملية اختيار عدد قليل من الكثير من أجل إجراء البحوث التجريبية.</a:t>
            </a:r>
            <a:endParaRPr lang="en-US" sz="2800" dirty="0">
              <a:solidFill>
                <a:srgbClr val="2D3956"/>
              </a:solidFill>
              <a:latin typeface="Tajawal ExtraBold" panose="00000800000000000000" pitchFamily="2" charset="-78"/>
              <a:cs typeface="Tajawal ExtraBold" panose="00000800000000000000" pitchFamily="2" charset="-78"/>
            </a:endParaRPr>
          </a:p>
          <a:p>
            <a:pPr marL="457200" indent="-457200" algn="just">
              <a:buFont typeface="Wingdings" panose="05000000000000000000" pitchFamily="2" charset="2"/>
              <a:buChar char="q"/>
            </a:pPr>
            <a:endParaRPr lang="en-US" sz="2800" dirty="0">
              <a:solidFill>
                <a:srgbClr val="2D3956"/>
              </a:solidFill>
              <a:latin typeface="Tajawal ExtraBold" panose="00000800000000000000" pitchFamily="2" charset="-78"/>
              <a:cs typeface="Tajawal ExtraBold" panose="00000800000000000000" pitchFamily="2" charset="-78"/>
            </a:endParaRPr>
          </a:p>
        </p:txBody>
      </p:sp>
      <p:sp>
        <p:nvSpPr>
          <p:cNvPr id="3" name="TextBox 2">
            <a:extLst>
              <a:ext uri="{FF2B5EF4-FFF2-40B4-BE49-F238E27FC236}">
                <a16:creationId xmlns:a16="http://schemas.microsoft.com/office/drawing/2014/main" id="{05B738C8-CB33-B09B-A4BF-E7B55894A21E}"/>
              </a:ext>
            </a:extLst>
          </p:cNvPr>
          <p:cNvSpPr txBox="1"/>
          <p:nvPr/>
        </p:nvSpPr>
        <p:spPr>
          <a:xfrm>
            <a:off x="3409805" y="-2658"/>
            <a:ext cx="6513340" cy="523220"/>
          </a:xfrm>
          <a:prstGeom prst="rect">
            <a:avLst/>
          </a:prstGeom>
          <a:noFill/>
        </p:spPr>
        <p:txBody>
          <a:bodyPr wrap="square">
            <a:spAutoFit/>
          </a:bodyPr>
          <a:lstStyle/>
          <a:p>
            <a:r>
              <a:rPr kumimoji="0" lang="en-US" sz="28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Sampling</a:t>
            </a:r>
          </a:p>
        </p:txBody>
      </p:sp>
      <p:pic>
        <p:nvPicPr>
          <p:cNvPr id="10" name="Picture 9">
            <a:extLst>
              <a:ext uri="{FF2B5EF4-FFF2-40B4-BE49-F238E27FC236}">
                <a16:creationId xmlns:a16="http://schemas.microsoft.com/office/drawing/2014/main" id="{6AE46E1B-0B18-417F-80C4-6AF2BE542D13}"/>
              </a:ext>
            </a:extLst>
          </p:cNvPr>
          <p:cNvPicPr>
            <a:picLocks noChangeAspect="1"/>
          </p:cNvPicPr>
          <p:nvPr/>
        </p:nvPicPr>
        <p:blipFill>
          <a:blip r:embed="rId2"/>
          <a:stretch>
            <a:fillRect/>
          </a:stretch>
        </p:blipFill>
        <p:spPr>
          <a:xfrm>
            <a:off x="3054613" y="104235"/>
            <a:ext cx="8937511" cy="1072989"/>
          </a:xfrm>
          <a:prstGeom prst="rect">
            <a:avLst/>
          </a:prstGeom>
        </p:spPr>
      </p:pic>
      <p:sp>
        <p:nvSpPr>
          <p:cNvPr id="11" name="TextBox 10">
            <a:extLst>
              <a:ext uri="{FF2B5EF4-FFF2-40B4-BE49-F238E27FC236}">
                <a16:creationId xmlns:a16="http://schemas.microsoft.com/office/drawing/2014/main" id="{D7FC2861-668A-4AAC-B10C-B2DE8A9B8B0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328031908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456830" y="1104020"/>
            <a:ext cx="3995900" cy="4952309"/>
          </a:xfrm>
          <a:prstGeom prst="roundRect">
            <a:avLst>
              <a:gd name="adj" fmla="val 6140"/>
            </a:avLst>
          </a:prstGeom>
          <a:solidFill>
            <a:srgbClr val="00B0F0">
              <a:alpha val="61961"/>
            </a:srgbClr>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716696" y="1756106"/>
            <a:ext cx="8560904" cy="3597772"/>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2935344" y="2044004"/>
            <a:ext cx="8249491" cy="2677656"/>
          </a:xfrm>
          <a:prstGeom prst="rect">
            <a:avLst/>
          </a:prstGeom>
          <a:noFill/>
        </p:spPr>
        <p:txBody>
          <a:bodyPr wrap="square" rtlCol="0">
            <a:spAutoFit/>
          </a:bodyPr>
          <a:lstStyle/>
          <a:p>
            <a:pPr marL="457200" indent="-457200" algn="just">
              <a:buFont typeface="Wingdings" panose="05000000000000000000" pitchFamily="2" charset="2"/>
              <a:buChar char="q"/>
            </a:pPr>
            <a:r>
              <a:rPr lang="en-US" sz="2800" dirty="0">
                <a:solidFill>
                  <a:srgbClr val="2D3956"/>
                </a:solidFill>
                <a:latin typeface="Tajawal ExtraBold" panose="00000800000000000000" pitchFamily="2" charset="-78"/>
                <a:cs typeface="Tajawal ExtraBold" panose="00000800000000000000" pitchFamily="2" charset="-78"/>
              </a:rPr>
              <a:t>Sampling is used when it is not possible or practical to include the entire research population in your study, which is usually the case</a:t>
            </a:r>
          </a:p>
          <a:p>
            <a:pPr marL="457200" indent="-457200" algn="just" rtl="1">
              <a:buFont typeface="Wingdings" panose="05000000000000000000" pitchFamily="2" charset="2"/>
              <a:buChar char="q"/>
            </a:pPr>
            <a:r>
              <a:rPr lang="ar-EG" sz="2800" dirty="0">
                <a:solidFill>
                  <a:srgbClr val="2D3956"/>
                </a:solidFill>
                <a:latin typeface="Tajawal ExtraBold" panose="00000800000000000000" pitchFamily="2" charset="-78"/>
                <a:cs typeface="Tajawal ExtraBold" panose="00000800000000000000" pitchFamily="2" charset="-78"/>
              </a:rPr>
              <a:t>يتم استخدام أخذ العينات عندما لا يكون من الممكن أو العملي تضمين مجتمع البحث بالكامل في دراستك، وهو ما يحدث عادةً</a:t>
            </a:r>
            <a:endParaRPr lang="en-US" sz="2800" dirty="0">
              <a:solidFill>
                <a:srgbClr val="2D3956"/>
              </a:solidFill>
              <a:latin typeface="Tajawal ExtraBold" panose="00000800000000000000" pitchFamily="2" charset="-78"/>
              <a:cs typeface="Tajawal ExtraBold" panose="00000800000000000000" pitchFamily="2" charset="-78"/>
            </a:endParaRPr>
          </a:p>
        </p:txBody>
      </p:sp>
      <p:sp>
        <p:nvSpPr>
          <p:cNvPr id="3" name="TextBox 2">
            <a:extLst>
              <a:ext uri="{FF2B5EF4-FFF2-40B4-BE49-F238E27FC236}">
                <a16:creationId xmlns:a16="http://schemas.microsoft.com/office/drawing/2014/main" id="{05B738C8-CB33-B09B-A4BF-E7B55894A21E}"/>
              </a:ext>
            </a:extLst>
          </p:cNvPr>
          <p:cNvSpPr txBox="1"/>
          <p:nvPr/>
        </p:nvSpPr>
        <p:spPr>
          <a:xfrm>
            <a:off x="3409805" y="210192"/>
            <a:ext cx="6513340" cy="523220"/>
          </a:xfrm>
          <a:prstGeom prst="rect">
            <a:avLst/>
          </a:prstGeom>
          <a:noFill/>
        </p:spPr>
        <p:txBody>
          <a:bodyPr wrap="square">
            <a:spAutoFit/>
          </a:bodyPr>
          <a:lstStyle/>
          <a:p>
            <a:r>
              <a:rPr kumimoji="0" lang="en-US" sz="28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Why sampling?</a:t>
            </a:r>
          </a:p>
        </p:txBody>
      </p:sp>
      <p:pic>
        <p:nvPicPr>
          <p:cNvPr id="10" name="Picture 9">
            <a:extLst>
              <a:ext uri="{FF2B5EF4-FFF2-40B4-BE49-F238E27FC236}">
                <a16:creationId xmlns:a16="http://schemas.microsoft.com/office/drawing/2014/main" id="{EBC2D09B-A19D-427C-9F53-6E156E267B29}"/>
              </a:ext>
            </a:extLst>
          </p:cNvPr>
          <p:cNvPicPr>
            <a:picLocks noChangeAspect="1"/>
          </p:cNvPicPr>
          <p:nvPr/>
        </p:nvPicPr>
        <p:blipFill>
          <a:blip r:embed="rId2"/>
          <a:stretch>
            <a:fillRect/>
          </a:stretch>
        </p:blipFill>
        <p:spPr>
          <a:xfrm>
            <a:off x="2935344" y="254758"/>
            <a:ext cx="8937511" cy="1072989"/>
          </a:xfrm>
          <a:prstGeom prst="rect">
            <a:avLst/>
          </a:prstGeom>
        </p:spPr>
      </p:pic>
      <p:sp>
        <p:nvSpPr>
          <p:cNvPr id="11" name="TextBox 10">
            <a:extLst>
              <a:ext uri="{FF2B5EF4-FFF2-40B4-BE49-F238E27FC236}">
                <a16:creationId xmlns:a16="http://schemas.microsoft.com/office/drawing/2014/main" id="{EDA9D866-7FA7-4DC0-A95D-0A981801BDD1}"/>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420528702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0" y="1137709"/>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45418" y="1756105"/>
            <a:ext cx="8992495" cy="3226711"/>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145418" y="2044004"/>
            <a:ext cx="8777727" cy="1815882"/>
          </a:xfrm>
          <a:prstGeom prst="rect">
            <a:avLst/>
          </a:prstGeom>
          <a:noFill/>
        </p:spPr>
        <p:txBody>
          <a:bodyPr wrap="square" rtlCol="0">
            <a:spAutoFit/>
          </a:bodyPr>
          <a:lstStyle/>
          <a:p>
            <a:pPr marL="457200" indent="-457200" algn="just">
              <a:buFont typeface="Wingdings" panose="05000000000000000000" pitchFamily="2" charset="2"/>
              <a:buChar char="q"/>
            </a:pPr>
            <a:r>
              <a:rPr lang="en-US" sz="2800" dirty="0">
                <a:solidFill>
                  <a:srgbClr val="2D3956"/>
                </a:solidFill>
                <a:latin typeface="Tajawal ExtraBold" panose="00000800000000000000" pitchFamily="2" charset="-78"/>
                <a:cs typeface="Tajawal ExtraBold" panose="00000800000000000000" pitchFamily="2" charset="-78"/>
              </a:rPr>
              <a:t>The method of sampling used plays a major role in any research investigation. </a:t>
            </a:r>
          </a:p>
          <a:p>
            <a:pPr marL="457200" indent="-457200" algn="just" rtl="1">
              <a:buFont typeface="Wingdings" panose="05000000000000000000" pitchFamily="2" charset="2"/>
              <a:buChar char="q"/>
            </a:pPr>
            <a:r>
              <a:rPr lang="ar-EG" sz="2800" dirty="0">
                <a:solidFill>
                  <a:srgbClr val="2D3956"/>
                </a:solidFill>
                <a:latin typeface="Tajawal ExtraBold" panose="00000800000000000000" pitchFamily="2" charset="-78"/>
                <a:cs typeface="Tajawal ExtraBold" panose="00000800000000000000" pitchFamily="2" charset="-78"/>
              </a:rPr>
              <a:t>تلعب طريقة أخذ العينات المستخدمة دورًا رئيسيًا في أي تحقيق بحثي.</a:t>
            </a:r>
            <a:endParaRPr lang="en-US" sz="2800" dirty="0">
              <a:solidFill>
                <a:srgbClr val="2D3956"/>
              </a:solidFill>
              <a:latin typeface="Tajawal ExtraBold" panose="00000800000000000000" pitchFamily="2" charset="-78"/>
              <a:cs typeface="Tajawal ExtraBold" panose="00000800000000000000" pitchFamily="2" charset="-78"/>
            </a:endParaRPr>
          </a:p>
          <a:p>
            <a:pPr marL="457200" indent="-457200" algn="just">
              <a:buFont typeface="Wingdings" panose="05000000000000000000" pitchFamily="2" charset="2"/>
              <a:buChar char="q"/>
            </a:pPr>
            <a:endParaRPr lang="en-US" sz="2800" dirty="0">
              <a:solidFill>
                <a:srgbClr val="2D3956"/>
              </a:solidFill>
              <a:latin typeface="Tajawal ExtraBold" panose="00000800000000000000" pitchFamily="2" charset="-78"/>
              <a:cs typeface="Tajawal ExtraBold" panose="00000800000000000000" pitchFamily="2" charset="-78"/>
            </a:endParaRPr>
          </a:p>
        </p:txBody>
      </p:sp>
      <p:pic>
        <p:nvPicPr>
          <p:cNvPr id="10" name="Picture 9">
            <a:extLst>
              <a:ext uri="{FF2B5EF4-FFF2-40B4-BE49-F238E27FC236}">
                <a16:creationId xmlns:a16="http://schemas.microsoft.com/office/drawing/2014/main" id="{FF6DA97F-9334-47AE-AE43-789E59043185}"/>
              </a:ext>
            </a:extLst>
          </p:cNvPr>
          <p:cNvPicPr>
            <a:picLocks noChangeAspect="1"/>
          </p:cNvPicPr>
          <p:nvPr/>
        </p:nvPicPr>
        <p:blipFill>
          <a:blip r:embed="rId2"/>
          <a:stretch>
            <a:fillRect/>
          </a:stretch>
        </p:blipFill>
        <p:spPr>
          <a:xfrm>
            <a:off x="2935344" y="156547"/>
            <a:ext cx="8937511" cy="1072989"/>
          </a:xfrm>
          <a:prstGeom prst="rect">
            <a:avLst/>
          </a:prstGeom>
        </p:spPr>
      </p:pic>
      <p:sp>
        <p:nvSpPr>
          <p:cNvPr id="11" name="TextBox 10">
            <a:extLst>
              <a:ext uri="{FF2B5EF4-FFF2-40B4-BE49-F238E27FC236}">
                <a16:creationId xmlns:a16="http://schemas.microsoft.com/office/drawing/2014/main" id="{B71E700C-2455-4411-B7CD-861DCE78177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sp>
        <p:nvSpPr>
          <p:cNvPr id="8" name="TextBox 7">
            <a:extLst>
              <a:ext uri="{FF2B5EF4-FFF2-40B4-BE49-F238E27FC236}">
                <a16:creationId xmlns:a16="http://schemas.microsoft.com/office/drawing/2014/main" id="{E84AF6B3-2D2E-4B30-8477-EB2CDD5CC185}"/>
              </a:ext>
            </a:extLst>
          </p:cNvPr>
          <p:cNvSpPr txBox="1"/>
          <p:nvPr/>
        </p:nvSpPr>
        <p:spPr>
          <a:xfrm>
            <a:off x="3409805" y="210192"/>
            <a:ext cx="6513340" cy="523220"/>
          </a:xfrm>
          <a:prstGeom prst="rect">
            <a:avLst/>
          </a:prstGeom>
          <a:noFill/>
        </p:spPr>
        <p:txBody>
          <a:bodyPr wrap="square">
            <a:spAutoFit/>
          </a:bodyPr>
          <a:lstStyle/>
          <a:p>
            <a:r>
              <a:rPr kumimoji="0" lang="en-US" sz="28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Why sampling?</a:t>
            </a:r>
          </a:p>
        </p:txBody>
      </p:sp>
    </p:spTree>
    <p:extLst>
      <p:ext uri="{BB962C8B-B14F-4D97-AF65-F5344CB8AC3E}">
        <p14:creationId xmlns:p14="http://schemas.microsoft.com/office/powerpoint/2010/main" val="101168362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0124" y="1104020"/>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45418" y="1756105"/>
            <a:ext cx="8992495" cy="4149049"/>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145418" y="1834291"/>
            <a:ext cx="8777727" cy="3970318"/>
          </a:xfrm>
          <a:prstGeom prst="rect">
            <a:avLst/>
          </a:prstGeom>
          <a:noFill/>
        </p:spPr>
        <p:txBody>
          <a:bodyPr wrap="square" rtlCol="0">
            <a:spAutoFit/>
          </a:bodyPr>
          <a:lstStyle/>
          <a:p>
            <a:pPr marL="457200" indent="-457200" algn="just">
              <a:buFont typeface="Wingdings" panose="05000000000000000000" pitchFamily="2" charset="2"/>
              <a:buChar char="q"/>
            </a:pPr>
            <a:r>
              <a:rPr lang="en-US" sz="2800" dirty="0">
                <a:solidFill>
                  <a:srgbClr val="2D3956"/>
                </a:solidFill>
                <a:latin typeface="Tajawal ExtraBold" panose="00000800000000000000" pitchFamily="2" charset="-78"/>
                <a:cs typeface="Tajawal ExtraBold" panose="00000800000000000000" pitchFamily="2" charset="-78"/>
              </a:rPr>
              <a:t>You must take care when selecting a sampling technique; there are a number of different approaches to sampling and choice of approach should be influenced largely by the purpose of the investigation. </a:t>
            </a:r>
          </a:p>
          <a:p>
            <a:pPr marL="457200" indent="-457200" algn="just" rtl="1">
              <a:buFont typeface="Wingdings" panose="05000000000000000000" pitchFamily="2" charset="2"/>
              <a:buChar char="q"/>
            </a:pPr>
            <a:r>
              <a:rPr lang="ar-EG" sz="2800" dirty="0">
                <a:solidFill>
                  <a:srgbClr val="2D3956"/>
                </a:solidFill>
                <a:latin typeface="Tajawal ExtraBold" panose="00000800000000000000" pitchFamily="2" charset="-78"/>
                <a:cs typeface="Tajawal ExtraBold" panose="00000800000000000000" pitchFamily="2" charset="-78"/>
              </a:rPr>
              <a:t>يجب عليك توخي الحذر عند اختيار تقنية أخذ العينات؛ هناك عدد من الأساليب المختلفة لأخذ العينات وينبغي أن يتأثر اختيار النهج إلى حد كبير بالغرض من التحقيق.</a:t>
            </a:r>
            <a:endParaRPr lang="en-US" sz="2800" dirty="0">
              <a:solidFill>
                <a:srgbClr val="2D3956"/>
              </a:solidFill>
              <a:latin typeface="Tajawal ExtraBold" panose="00000800000000000000" pitchFamily="2" charset="-78"/>
              <a:cs typeface="Tajawal ExtraBold" panose="00000800000000000000" pitchFamily="2" charset="-78"/>
            </a:endParaRPr>
          </a:p>
          <a:p>
            <a:pPr marL="457200" indent="-457200" algn="just">
              <a:buFont typeface="Wingdings" panose="05000000000000000000" pitchFamily="2" charset="2"/>
              <a:buChar char="q"/>
            </a:pPr>
            <a:endParaRPr lang="en-US" sz="2800" dirty="0">
              <a:solidFill>
                <a:srgbClr val="2D3956"/>
              </a:solidFill>
              <a:latin typeface="Tajawal ExtraBold" panose="00000800000000000000" pitchFamily="2" charset="-78"/>
              <a:cs typeface="Tajawal ExtraBold" panose="00000800000000000000" pitchFamily="2" charset="-78"/>
            </a:endParaRPr>
          </a:p>
        </p:txBody>
      </p:sp>
      <p:pic>
        <p:nvPicPr>
          <p:cNvPr id="10" name="Picture 9">
            <a:extLst>
              <a:ext uri="{FF2B5EF4-FFF2-40B4-BE49-F238E27FC236}">
                <a16:creationId xmlns:a16="http://schemas.microsoft.com/office/drawing/2014/main" id="{E9C38391-6B39-4A73-B017-ADF4F9E86B1C}"/>
              </a:ext>
            </a:extLst>
          </p:cNvPr>
          <p:cNvPicPr>
            <a:picLocks noChangeAspect="1"/>
          </p:cNvPicPr>
          <p:nvPr/>
        </p:nvPicPr>
        <p:blipFill>
          <a:blip r:embed="rId2"/>
          <a:stretch>
            <a:fillRect/>
          </a:stretch>
        </p:blipFill>
        <p:spPr>
          <a:xfrm>
            <a:off x="2935344" y="185715"/>
            <a:ext cx="8937511" cy="1072989"/>
          </a:xfrm>
          <a:prstGeom prst="rect">
            <a:avLst/>
          </a:prstGeom>
        </p:spPr>
      </p:pic>
      <p:sp>
        <p:nvSpPr>
          <p:cNvPr id="11" name="TextBox 10">
            <a:extLst>
              <a:ext uri="{FF2B5EF4-FFF2-40B4-BE49-F238E27FC236}">
                <a16:creationId xmlns:a16="http://schemas.microsoft.com/office/drawing/2014/main" id="{A4B17988-3CC3-48B5-8A54-977683CAD6CD}"/>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sp>
        <p:nvSpPr>
          <p:cNvPr id="8" name="TextBox 7">
            <a:extLst>
              <a:ext uri="{FF2B5EF4-FFF2-40B4-BE49-F238E27FC236}">
                <a16:creationId xmlns:a16="http://schemas.microsoft.com/office/drawing/2014/main" id="{BF487460-D731-4BC9-A6C0-30DAE0093370}"/>
              </a:ext>
            </a:extLst>
          </p:cNvPr>
          <p:cNvSpPr txBox="1"/>
          <p:nvPr/>
        </p:nvSpPr>
        <p:spPr>
          <a:xfrm>
            <a:off x="3409805" y="210192"/>
            <a:ext cx="6513340" cy="523220"/>
          </a:xfrm>
          <a:prstGeom prst="rect">
            <a:avLst/>
          </a:prstGeom>
          <a:noFill/>
        </p:spPr>
        <p:txBody>
          <a:bodyPr wrap="square">
            <a:spAutoFit/>
          </a:bodyPr>
          <a:lstStyle/>
          <a:p>
            <a:r>
              <a:rPr kumimoji="0" lang="en-US" sz="28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Why sampling?</a:t>
            </a:r>
          </a:p>
        </p:txBody>
      </p:sp>
    </p:spTree>
    <p:extLst>
      <p:ext uri="{BB962C8B-B14F-4D97-AF65-F5344CB8AC3E}">
        <p14:creationId xmlns:p14="http://schemas.microsoft.com/office/powerpoint/2010/main" val="91198139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0" y="1051421"/>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45418" y="1953633"/>
            <a:ext cx="8992495" cy="2299060"/>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252801" y="2006232"/>
            <a:ext cx="8777727" cy="2246769"/>
          </a:xfrm>
          <a:prstGeom prst="rect">
            <a:avLst/>
          </a:prstGeom>
          <a:noFill/>
        </p:spPr>
        <p:txBody>
          <a:bodyPr wrap="square" rtlCol="0">
            <a:spAutoFit/>
          </a:bodyPr>
          <a:lstStyle/>
          <a:p>
            <a:pPr marL="457200" indent="-457200" algn="just">
              <a:buFont typeface="Wingdings" panose="05000000000000000000" pitchFamily="2" charset="2"/>
              <a:buChar char="q"/>
            </a:pPr>
            <a:r>
              <a:rPr lang="en-US" sz="2800" dirty="0">
                <a:solidFill>
                  <a:srgbClr val="2D3956"/>
                </a:solidFill>
                <a:latin typeface="Tajawal ExtraBold" panose="00000800000000000000" pitchFamily="2" charset="-78"/>
                <a:cs typeface="Tajawal ExtraBold" panose="00000800000000000000" pitchFamily="2" charset="-78"/>
              </a:rPr>
              <a:t>It is totally inappropriate to engage in a small-scale, localized qualitative study then attempt to generalize from the findings. </a:t>
            </a:r>
          </a:p>
          <a:p>
            <a:pPr marL="457200" indent="-457200" algn="just" rtl="1">
              <a:buFont typeface="Wingdings" panose="05000000000000000000" pitchFamily="2" charset="2"/>
              <a:buChar char="q"/>
            </a:pPr>
            <a:r>
              <a:rPr lang="ar-EG" sz="2800" dirty="0">
                <a:solidFill>
                  <a:srgbClr val="2D3956"/>
                </a:solidFill>
                <a:latin typeface="Tajawal ExtraBold" panose="00000800000000000000" pitchFamily="2" charset="-78"/>
                <a:cs typeface="Tajawal ExtraBold" panose="00000800000000000000" pitchFamily="2" charset="-78"/>
              </a:rPr>
              <a:t>من غير المناسب تمامًا الانخراط في دراسة نوعية محلية صغيرة الحجم ثم محاولة التعميم من النتائج.</a:t>
            </a:r>
            <a:endParaRPr lang="en-US" sz="2800" dirty="0">
              <a:solidFill>
                <a:srgbClr val="2D3956"/>
              </a:solidFill>
              <a:latin typeface="Tajawal ExtraBold" panose="00000800000000000000" pitchFamily="2" charset="-78"/>
              <a:cs typeface="Tajawal ExtraBold" panose="00000800000000000000" pitchFamily="2" charset="-78"/>
            </a:endParaRPr>
          </a:p>
        </p:txBody>
      </p:sp>
      <p:pic>
        <p:nvPicPr>
          <p:cNvPr id="10" name="Picture 9">
            <a:extLst>
              <a:ext uri="{FF2B5EF4-FFF2-40B4-BE49-F238E27FC236}">
                <a16:creationId xmlns:a16="http://schemas.microsoft.com/office/drawing/2014/main" id="{B541F40E-2F4F-4928-A44B-0266BD7F2483}"/>
              </a:ext>
            </a:extLst>
          </p:cNvPr>
          <p:cNvPicPr>
            <a:picLocks noChangeAspect="1"/>
          </p:cNvPicPr>
          <p:nvPr/>
        </p:nvPicPr>
        <p:blipFill>
          <a:blip r:embed="rId2"/>
          <a:stretch>
            <a:fillRect/>
          </a:stretch>
        </p:blipFill>
        <p:spPr>
          <a:xfrm>
            <a:off x="2935344" y="164108"/>
            <a:ext cx="8937511" cy="1072989"/>
          </a:xfrm>
          <a:prstGeom prst="rect">
            <a:avLst/>
          </a:prstGeom>
        </p:spPr>
      </p:pic>
      <p:sp>
        <p:nvSpPr>
          <p:cNvPr id="11" name="TextBox 10">
            <a:extLst>
              <a:ext uri="{FF2B5EF4-FFF2-40B4-BE49-F238E27FC236}">
                <a16:creationId xmlns:a16="http://schemas.microsoft.com/office/drawing/2014/main" id="{6FBAC89C-A7EF-4220-B416-A87418D74311}"/>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sp>
        <p:nvSpPr>
          <p:cNvPr id="8" name="TextBox 7">
            <a:extLst>
              <a:ext uri="{FF2B5EF4-FFF2-40B4-BE49-F238E27FC236}">
                <a16:creationId xmlns:a16="http://schemas.microsoft.com/office/drawing/2014/main" id="{7038B015-8ADD-4F09-B249-C1EFD9F91D17}"/>
              </a:ext>
            </a:extLst>
          </p:cNvPr>
          <p:cNvSpPr txBox="1"/>
          <p:nvPr/>
        </p:nvSpPr>
        <p:spPr>
          <a:xfrm>
            <a:off x="3409805" y="210192"/>
            <a:ext cx="6513340" cy="523220"/>
          </a:xfrm>
          <a:prstGeom prst="rect">
            <a:avLst/>
          </a:prstGeom>
          <a:noFill/>
        </p:spPr>
        <p:txBody>
          <a:bodyPr wrap="square">
            <a:spAutoFit/>
          </a:bodyPr>
          <a:lstStyle/>
          <a:p>
            <a:r>
              <a:rPr kumimoji="0" lang="en-US" sz="28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Why sampling?</a:t>
            </a:r>
          </a:p>
        </p:txBody>
      </p:sp>
    </p:spTree>
    <p:extLst>
      <p:ext uri="{BB962C8B-B14F-4D97-AF65-F5344CB8AC3E}">
        <p14:creationId xmlns:p14="http://schemas.microsoft.com/office/powerpoint/2010/main" val="429221435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97261" y="867940"/>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45418" y="1357471"/>
            <a:ext cx="10727437" cy="4213995"/>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145418" y="1593551"/>
            <a:ext cx="10609260" cy="3108543"/>
          </a:xfrm>
          <a:prstGeom prst="rect">
            <a:avLst/>
          </a:prstGeom>
          <a:noFill/>
        </p:spPr>
        <p:txBody>
          <a:bodyPr wrap="square" rtlCol="0">
            <a:spAutoFit/>
          </a:bodyPr>
          <a:lstStyle/>
          <a:p>
            <a:pPr marL="457200" indent="-457200" algn="just">
              <a:buFont typeface="Wingdings" panose="05000000000000000000" pitchFamily="2" charset="2"/>
              <a:buChar char="q"/>
            </a:pPr>
            <a:r>
              <a:rPr lang="en-US" sz="2800" dirty="0">
                <a:solidFill>
                  <a:srgbClr val="2D3956"/>
                </a:solidFill>
                <a:latin typeface="Tajawal ExtraBold" panose="00000800000000000000" pitchFamily="2" charset="-78"/>
                <a:cs typeface="Tajawal ExtraBold" panose="00000800000000000000" pitchFamily="2" charset="-78"/>
              </a:rPr>
              <a:t>A rather simplistic rule of thumb is to assume that </a:t>
            </a:r>
            <a:r>
              <a:rPr lang="en-US" sz="2800" b="1" dirty="0">
                <a:solidFill>
                  <a:srgbClr val="2D3956"/>
                </a:solidFill>
                <a:latin typeface="Tajawal ExtraBold" panose="00000800000000000000" pitchFamily="2" charset="-78"/>
                <a:cs typeface="Tajawal ExtraBold" panose="00000800000000000000" pitchFamily="2" charset="-78"/>
              </a:rPr>
              <a:t>quantitative research </a:t>
            </a:r>
            <a:r>
              <a:rPr lang="en-US" sz="2800" dirty="0">
                <a:solidFill>
                  <a:srgbClr val="2D3956"/>
                </a:solidFill>
                <a:latin typeface="Tajawal ExtraBold" panose="00000800000000000000" pitchFamily="2" charset="-78"/>
                <a:cs typeface="Tajawal ExtraBold" panose="00000800000000000000" pitchFamily="2" charset="-78"/>
              </a:rPr>
              <a:t>will tend to use </a:t>
            </a:r>
            <a:r>
              <a:rPr lang="en-US" sz="2800" u="sng" dirty="0">
                <a:solidFill>
                  <a:srgbClr val="2D3956"/>
                </a:solidFill>
                <a:latin typeface="Tajawal ExtraBold" panose="00000800000000000000" pitchFamily="2" charset="-78"/>
                <a:cs typeface="Tajawal ExtraBold" panose="00000800000000000000" pitchFamily="2" charset="-78"/>
              </a:rPr>
              <a:t>probability sampling techniques </a:t>
            </a:r>
            <a:r>
              <a:rPr lang="en-US" sz="2800" dirty="0">
                <a:solidFill>
                  <a:srgbClr val="2D3956"/>
                </a:solidFill>
                <a:latin typeface="Tajawal ExtraBold" panose="00000800000000000000" pitchFamily="2" charset="-78"/>
                <a:cs typeface="Tajawal ExtraBold" panose="00000800000000000000" pitchFamily="2" charset="-78"/>
              </a:rPr>
              <a:t>and </a:t>
            </a:r>
            <a:r>
              <a:rPr lang="en-US" sz="2800" b="1" dirty="0">
                <a:solidFill>
                  <a:srgbClr val="2D3956"/>
                </a:solidFill>
                <a:latin typeface="Tajawal ExtraBold" panose="00000800000000000000" pitchFamily="2" charset="-78"/>
                <a:cs typeface="Tajawal ExtraBold" panose="00000800000000000000" pitchFamily="2" charset="-78"/>
              </a:rPr>
              <a:t>qualitative research </a:t>
            </a:r>
            <a:r>
              <a:rPr lang="en-US" sz="2800" dirty="0">
                <a:solidFill>
                  <a:srgbClr val="2D3956"/>
                </a:solidFill>
                <a:latin typeface="Tajawal ExtraBold" panose="00000800000000000000" pitchFamily="2" charset="-78"/>
                <a:cs typeface="Tajawal ExtraBold" panose="00000800000000000000" pitchFamily="2" charset="-78"/>
              </a:rPr>
              <a:t>will tend to use </a:t>
            </a:r>
            <a:r>
              <a:rPr lang="en-US" sz="2800" u="sng" dirty="0">
                <a:solidFill>
                  <a:srgbClr val="2D3956"/>
                </a:solidFill>
                <a:latin typeface="Tajawal ExtraBold" panose="00000800000000000000" pitchFamily="2" charset="-78"/>
                <a:cs typeface="Tajawal ExtraBold" panose="00000800000000000000" pitchFamily="2" charset="-78"/>
              </a:rPr>
              <a:t>purposive sampling</a:t>
            </a:r>
            <a:r>
              <a:rPr lang="en-US" sz="2800" dirty="0">
                <a:solidFill>
                  <a:srgbClr val="2D3956"/>
                </a:solidFill>
                <a:latin typeface="Tajawal ExtraBold" panose="00000800000000000000" pitchFamily="2" charset="-78"/>
                <a:cs typeface="Tajawal ExtraBold" panose="00000800000000000000" pitchFamily="2" charset="-78"/>
              </a:rPr>
              <a:t>.</a:t>
            </a:r>
          </a:p>
          <a:p>
            <a:pPr marL="457200" indent="-457200" algn="just">
              <a:buFont typeface="Wingdings" panose="05000000000000000000" pitchFamily="2" charset="2"/>
              <a:buChar char="q"/>
            </a:pPr>
            <a:endParaRPr lang="en-US" sz="2800" dirty="0">
              <a:solidFill>
                <a:srgbClr val="2D3956"/>
              </a:solidFill>
              <a:latin typeface="Tajawal ExtraBold" panose="00000800000000000000" pitchFamily="2" charset="-78"/>
              <a:cs typeface="Tajawal ExtraBold" panose="00000800000000000000" pitchFamily="2" charset="-78"/>
            </a:endParaRPr>
          </a:p>
          <a:p>
            <a:pPr marL="457200" indent="-457200" algn="just" rtl="1">
              <a:buFont typeface="Wingdings" panose="05000000000000000000" pitchFamily="2" charset="2"/>
              <a:buChar char="q"/>
            </a:pPr>
            <a:r>
              <a:rPr lang="ar-EG" sz="2800" dirty="0">
                <a:solidFill>
                  <a:srgbClr val="2D3956"/>
                </a:solidFill>
                <a:latin typeface="Tajawal ExtraBold" panose="00000800000000000000" pitchFamily="2" charset="-78"/>
                <a:cs typeface="Tajawal ExtraBold" panose="00000800000000000000" pitchFamily="2" charset="-78"/>
              </a:rPr>
              <a:t>هناك قاعدة تبسيطية إلى حد ما وهي افتراض أن البحث الكمي سوف يميل إلى استخدام تقنيات أخذ العينات الاحتمالية وأن البحث النوعي سوف يميل إلى استخدام أخذ العينات الهادفة.</a:t>
            </a:r>
            <a:endParaRPr lang="en-US" sz="2800" dirty="0">
              <a:solidFill>
                <a:srgbClr val="2D3956"/>
              </a:solidFill>
              <a:latin typeface="Tajawal ExtraBold" panose="00000800000000000000" pitchFamily="2" charset="-78"/>
              <a:cs typeface="Tajawal ExtraBold" panose="00000800000000000000" pitchFamily="2" charset="-78"/>
            </a:endParaRPr>
          </a:p>
        </p:txBody>
      </p:sp>
      <p:pic>
        <p:nvPicPr>
          <p:cNvPr id="10" name="Picture 9">
            <a:extLst>
              <a:ext uri="{FF2B5EF4-FFF2-40B4-BE49-F238E27FC236}">
                <a16:creationId xmlns:a16="http://schemas.microsoft.com/office/drawing/2014/main" id="{0BADDF36-4C95-4B00-B093-8BBC0FD61E35}"/>
              </a:ext>
            </a:extLst>
          </p:cNvPr>
          <p:cNvPicPr>
            <a:picLocks noChangeAspect="1"/>
          </p:cNvPicPr>
          <p:nvPr/>
        </p:nvPicPr>
        <p:blipFill>
          <a:blip r:embed="rId2"/>
          <a:stretch>
            <a:fillRect/>
          </a:stretch>
        </p:blipFill>
        <p:spPr>
          <a:xfrm>
            <a:off x="2859827" y="213545"/>
            <a:ext cx="8937511" cy="1072989"/>
          </a:xfrm>
          <a:prstGeom prst="rect">
            <a:avLst/>
          </a:prstGeom>
        </p:spPr>
      </p:pic>
      <p:sp>
        <p:nvSpPr>
          <p:cNvPr id="11" name="TextBox 10">
            <a:extLst>
              <a:ext uri="{FF2B5EF4-FFF2-40B4-BE49-F238E27FC236}">
                <a16:creationId xmlns:a16="http://schemas.microsoft.com/office/drawing/2014/main" id="{9C888BA9-EB22-49ED-8348-CB4B12C9D08E}"/>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sp>
        <p:nvSpPr>
          <p:cNvPr id="8" name="TextBox 7">
            <a:extLst>
              <a:ext uri="{FF2B5EF4-FFF2-40B4-BE49-F238E27FC236}">
                <a16:creationId xmlns:a16="http://schemas.microsoft.com/office/drawing/2014/main" id="{83F93BA4-8851-4D0A-8388-7874D90AC692}"/>
              </a:ext>
            </a:extLst>
          </p:cNvPr>
          <p:cNvSpPr txBox="1"/>
          <p:nvPr/>
        </p:nvSpPr>
        <p:spPr>
          <a:xfrm>
            <a:off x="3409805" y="210192"/>
            <a:ext cx="6513340" cy="523220"/>
          </a:xfrm>
          <a:prstGeom prst="rect">
            <a:avLst/>
          </a:prstGeom>
          <a:noFill/>
        </p:spPr>
        <p:txBody>
          <a:bodyPr wrap="square">
            <a:spAutoFit/>
          </a:bodyPr>
          <a:lstStyle/>
          <a:p>
            <a:r>
              <a:rPr kumimoji="0" lang="en-US" sz="28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Why sampling?</a:t>
            </a:r>
          </a:p>
        </p:txBody>
      </p:sp>
    </p:spTree>
    <p:extLst>
      <p:ext uri="{BB962C8B-B14F-4D97-AF65-F5344CB8AC3E}">
        <p14:creationId xmlns:p14="http://schemas.microsoft.com/office/powerpoint/2010/main" val="2403220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26504" y="1137709"/>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734601" y="1397041"/>
            <a:ext cx="10861051" cy="4513429"/>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908244" y="1594316"/>
            <a:ext cx="10687408" cy="3539430"/>
          </a:xfrm>
          <a:prstGeom prst="rect">
            <a:avLst/>
          </a:prstGeom>
          <a:noFill/>
        </p:spPr>
        <p:txBody>
          <a:bodyPr wrap="square" rtlCol="0">
            <a:spAutoFit/>
          </a:bodyPr>
          <a:lstStyle/>
          <a:p>
            <a:pPr marL="457200" indent="-457200" algn="just">
              <a:buFont typeface="Wingdings" panose="05000000000000000000" pitchFamily="2" charset="2"/>
              <a:buChar char="q"/>
            </a:pPr>
            <a:r>
              <a:rPr lang="en-US" sz="2800" dirty="0">
                <a:solidFill>
                  <a:srgbClr val="2D3956"/>
                </a:solidFill>
                <a:latin typeface="Tajawal ExtraBold" panose="00000800000000000000" pitchFamily="2" charset="-78"/>
                <a:cs typeface="Tajawal ExtraBold" panose="00000800000000000000" pitchFamily="2" charset="-78"/>
              </a:rPr>
              <a:t>Remember that here when we are talking about qualitative research we are talking about in-depth rich pictures, not short detail collected from many in order to add detail to the quantifiable evidence gathered.</a:t>
            </a:r>
          </a:p>
          <a:p>
            <a:pPr marL="457200" indent="-457200" algn="just" rtl="1">
              <a:buFont typeface="Wingdings" panose="05000000000000000000" pitchFamily="2" charset="2"/>
              <a:buChar char="q"/>
            </a:pPr>
            <a:endParaRPr lang="en-US" sz="2800" dirty="0">
              <a:solidFill>
                <a:srgbClr val="2D3956"/>
              </a:solidFill>
              <a:latin typeface="Tajawal ExtraBold" panose="00000800000000000000" pitchFamily="2" charset="-78"/>
              <a:cs typeface="Tajawal ExtraBold" panose="00000800000000000000" pitchFamily="2" charset="-78"/>
            </a:endParaRPr>
          </a:p>
          <a:p>
            <a:pPr marL="457200" indent="-457200" algn="just" rtl="1">
              <a:buFont typeface="Wingdings" panose="05000000000000000000" pitchFamily="2" charset="2"/>
              <a:buChar char="q"/>
            </a:pPr>
            <a:r>
              <a:rPr lang="ar-EG" sz="2800" dirty="0">
                <a:solidFill>
                  <a:srgbClr val="2D3956"/>
                </a:solidFill>
                <a:latin typeface="Tajawal ExtraBold" panose="00000800000000000000" pitchFamily="2" charset="-78"/>
                <a:cs typeface="Tajawal ExtraBold" panose="00000800000000000000" pitchFamily="2" charset="-78"/>
              </a:rPr>
              <a:t>تذكر أننا عندما نتحدث هنا عن البحث النوعي فإننا نتحدث عن صور غنية متعمقة، وليس تفاصيل قصيرة تم جمعها من الكثيرين من أجل إضافة تفاصيل إلى الأدلة القابلة للقياس التي تم جمعها.</a:t>
            </a:r>
            <a:endParaRPr lang="en-US" sz="2800" dirty="0">
              <a:solidFill>
                <a:srgbClr val="2D3956"/>
              </a:solidFill>
              <a:latin typeface="Tajawal ExtraBold" panose="00000800000000000000" pitchFamily="2" charset="-78"/>
              <a:cs typeface="Tajawal ExtraBold" panose="00000800000000000000" pitchFamily="2" charset="-78"/>
            </a:endParaRPr>
          </a:p>
        </p:txBody>
      </p:sp>
      <p:pic>
        <p:nvPicPr>
          <p:cNvPr id="10" name="Picture 9">
            <a:extLst>
              <a:ext uri="{FF2B5EF4-FFF2-40B4-BE49-F238E27FC236}">
                <a16:creationId xmlns:a16="http://schemas.microsoft.com/office/drawing/2014/main" id="{59815C9E-95F8-4911-B2B7-84ECB77347AF}"/>
              </a:ext>
            </a:extLst>
          </p:cNvPr>
          <p:cNvPicPr>
            <a:picLocks noChangeAspect="1"/>
          </p:cNvPicPr>
          <p:nvPr/>
        </p:nvPicPr>
        <p:blipFill>
          <a:blip r:embed="rId2"/>
          <a:stretch>
            <a:fillRect/>
          </a:stretch>
        </p:blipFill>
        <p:spPr>
          <a:xfrm>
            <a:off x="2935344" y="117326"/>
            <a:ext cx="8937511" cy="1072989"/>
          </a:xfrm>
          <a:prstGeom prst="rect">
            <a:avLst/>
          </a:prstGeom>
        </p:spPr>
      </p:pic>
      <p:sp>
        <p:nvSpPr>
          <p:cNvPr id="11" name="TextBox 10">
            <a:extLst>
              <a:ext uri="{FF2B5EF4-FFF2-40B4-BE49-F238E27FC236}">
                <a16:creationId xmlns:a16="http://schemas.microsoft.com/office/drawing/2014/main" id="{9BF8D2DC-EE02-4A7E-A1E2-60F77913FFDD}"/>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sp>
        <p:nvSpPr>
          <p:cNvPr id="8" name="TextBox 7">
            <a:extLst>
              <a:ext uri="{FF2B5EF4-FFF2-40B4-BE49-F238E27FC236}">
                <a16:creationId xmlns:a16="http://schemas.microsoft.com/office/drawing/2014/main" id="{9C225B36-F569-4145-8C01-CDD027C0FC5A}"/>
              </a:ext>
            </a:extLst>
          </p:cNvPr>
          <p:cNvSpPr txBox="1"/>
          <p:nvPr/>
        </p:nvSpPr>
        <p:spPr>
          <a:xfrm>
            <a:off x="3409805" y="210192"/>
            <a:ext cx="6513340" cy="523220"/>
          </a:xfrm>
          <a:prstGeom prst="rect">
            <a:avLst/>
          </a:prstGeom>
          <a:noFill/>
        </p:spPr>
        <p:txBody>
          <a:bodyPr wrap="square">
            <a:spAutoFit/>
          </a:bodyPr>
          <a:lstStyle/>
          <a:p>
            <a:r>
              <a:rPr kumimoji="0" lang="en-US" sz="28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Why sampling?</a:t>
            </a:r>
          </a:p>
        </p:txBody>
      </p:sp>
    </p:spTree>
    <p:extLst>
      <p:ext uri="{BB962C8B-B14F-4D97-AF65-F5344CB8AC3E}">
        <p14:creationId xmlns:p14="http://schemas.microsoft.com/office/powerpoint/2010/main" val="286635159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0" y="1104020"/>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841385" y="1593550"/>
            <a:ext cx="10184424" cy="4160429"/>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841385" y="1687478"/>
            <a:ext cx="10184424" cy="3108543"/>
          </a:xfrm>
          <a:prstGeom prst="rect">
            <a:avLst/>
          </a:prstGeom>
          <a:noFill/>
        </p:spPr>
        <p:txBody>
          <a:bodyPr wrap="square" rtlCol="0">
            <a:spAutoFit/>
          </a:bodyPr>
          <a:lstStyle/>
          <a:p>
            <a:pPr marL="457200" indent="-457200" algn="just">
              <a:buFont typeface="Wingdings" panose="05000000000000000000" pitchFamily="2" charset="2"/>
              <a:buChar char="q"/>
            </a:pPr>
            <a:r>
              <a:rPr lang="en-US" sz="2800" dirty="0">
                <a:solidFill>
                  <a:srgbClr val="2D3956"/>
                </a:solidFill>
                <a:latin typeface="Tajawal ExtraBold" panose="00000800000000000000" pitchFamily="2" charset="-78"/>
                <a:cs typeface="Tajawal ExtraBold" panose="00000800000000000000" pitchFamily="2" charset="-78"/>
              </a:rPr>
              <a:t>Payne (1990, 23) states that positivist and interpretivist researchers ‘may have very different ideological roots but there is a common concern in ensuring that respondents are representative’.</a:t>
            </a:r>
          </a:p>
          <a:p>
            <a:pPr marL="457200" indent="-457200" algn="just" rtl="1">
              <a:buFont typeface="Wingdings" panose="05000000000000000000" pitchFamily="2" charset="2"/>
              <a:buChar char="q"/>
            </a:pPr>
            <a:endParaRPr lang="en-US" sz="2800" dirty="0">
              <a:solidFill>
                <a:srgbClr val="2D3956"/>
              </a:solidFill>
              <a:latin typeface="Tajawal ExtraBold" panose="00000800000000000000" pitchFamily="2" charset="-78"/>
              <a:cs typeface="Tajawal ExtraBold" panose="00000800000000000000" pitchFamily="2" charset="-78"/>
            </a:endParaRPr>
          </a:p>
          <a:p>
            <a:pPr marL="457200" indent="-457200" algn="just" rtl="1">
              <a:buFont typeface="Wingdings" panose="05000000000000000000" pitchFamily="2" charset="2"/>
              <a:buChar char="q"/>
            </a:pPr>
            <a:r>
              <a:rPr lang="ar-EG" sz="2800" dirty="0">
                <a:solidFill>
                  <a:srgbClr val="2D3956"/>
                </a:solidFill>
                <a:latin typeface="Tajawal ExtraBold" panose="00000800000000000000" pitchFamily="2" charset="-78"/>
                <a:cs typeface="Tajawal ExtraBold" panose="00000800000000000000" pitchFamily="2" charset="-78"/>
              </a:rPr>
              <a:t>يذكر باين (1990، 23) أن الباحثين الوضعيين والتفسيريين “قد يكون لديهم جذور أيديولوجية مختلفة تمامًا ولكن هناك اهتمام مشترك بضمان تمثيل المشاركين”.</a:t>
            </a:r>
            <a:endParaRPr lang="en-US" sz="2800" dirty="0">
              <a:solidFill>
                <a:srgbClr val="2D3956"/>
              </a:solidFill>
              <a:latin typeface="Tajawal ExtraBold" panose="00000800000000000000" pitchFamily="2" charset="-78"/>
              <a:cs typeface="Tajawal ExtraBold" panose="00000800000000000000" pitchFamily="2" charset="-78"/>
            </a:endParaRPr>
          </a:p>
        </p:txBody>
      </p:sp>
      <p:pic>
        <p:nvPicPr>
          <p:cNvPr id="10" name="Picture 9">
            <a:extLst>
              <a:ext uri="{FF2B5EF4-FFF2-40B4-BE49-F238E27FC236}">
                <a16:creationId xmlns:a16="http://schemas.microsoft.com/office/drawing/2014/main" id="{9795297F-848E-44CC-B137-73603600AD51}"/>
              </a:ext>
            </a:extLst>
          </p:cNvPr>
          <p:cNvPicPr>
            <a:picLocks noChangeAspect="1"/>
          </p:cNvPicPr>
          <p:nvPr/>
        </p:nvPicPr>
        <p:blipFill>
          <a:blip r:embed="rId2"/>
          <a:stretch>
            <a:fillRect/>
          </a:stretch>
        </p:blipFill>
        <p:spPr>
          <a:xfrm>
            <a:off x="2935344" y="135243"/>
            <a:ext cx="8937511" cy="1072989"/>
          </a:xfrm>
          <a:prstGeom prst="rect">
            <a:avLst/>
          </a:prstGeom>
        </p:spPr>
      </p:pic>
      <p:sp>
        <p:nvSpPr>
          <p:cNvPr id="11" name="TextBox 10">
            <a:extLst>
              <a:ext uri="{FF2B5EF4-FFF2-40B4-BE49-F238E27FC236}">
                <a16:creationId xmlns:a16="http://schemas.microsoft.com/office/drawing/2014/main" id="{DDDE94DA-2F31-48E0-9D84-822A52A661A6}"/>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sp>
        <p:nvSpPr>
          <p:cNvPr id="8" name="TextBox 7">
            <a:extLst>
              <a:ext uri="{FF2B5EF4-FFF2-40B4-BE49-F238E27FC236}">
                <a16:creationId xmlns:a16="http://schemas.microsoft.com/office/drawing/2014/main" id="{F12B82D9-273E-403A-932C-E6D86785D2D1}"/>
              </a:ext>
            </a:extLst>
          </p:cNvPr>
          <p:cNvSpPr txBox="1"/>
          <p:nvPr/>
        </p:nvSpPr>
        <p:spPr>
          <a:xfrm>
            <a:off x="3409805" y="210192"/>
            <a:ext cx="6513340" cy="523220"/>
          </a:xfrm>
          <a:prstGeom prst="rect">
            <a:avLst/>
          </a:prstGeom>
          <a:noFill/>
        </p:spPr>
        <p:txBody>
          <a:bodyPr wrap="square">
            <a:spAutoFit/>
          </a:bodyPr>
          <a:lstStyle/>
          <a:p>
            <a:r>
              <a:rPr kumimoji="0" lang="en-US" sz="28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Why sampling?</a:t>
            </a:r>
          </a:p>
        </p:txBody>
      </p:sp>
    </p:spTree>
    <p:extLst>
      <p:ext uri="{BB962C8B-B14F-4D97-AF65-F5344CB8AC3E}">
        <p14:creationId xmlns:p14="http://schemas.microsoft.com/office/powerpoint/2010/main" val="281325666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0125" y="1137709"/>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056153" y="1617129"/>
            <a:ext cx="10816701" cy="3297310"/>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056152" y="1617129"/>
            <a:ext cx="10685273" cy="3108543"/>
          </a:xfrm>
          <a:prstGeom prst="rect">
            <a:avLst/>
          </a:prstGeom>
          <a:noFill/>
        </p:spPr>
        <p:txBody>
          <a:bodyPr wrap="square" rtlCol="0">
            <a:spAutoFit/>
          </a:bodyPr>
          <a:lstStyle/>
          <a:p>
            <a:pPr marL="457200" indent="-457200" algn="just">
              <a:buFont typeface="Wingdings" panose="05000000000000000000" pitchFamily="2" charset="2"/>
              <a:buChar char="q"/>
            </a:pPr>
            <a:r>
              <a:rPr lang="en-US" sz="2800" dirty="0">
                <a:solidFill>
                  <a:srgbClr val="2D3956"/>
                </a:solidFill>
                <a:latin typeface="Tajawal ExtraBold" panose="00000800000000000000" pitchFamily="2" charset="-78"/>
                <a:cs typeface="Tajawal ExtraBold" panose="00000800000000000000" pitchFamily="2" charset="-78"/>
              </a:rPr>
              <a:t>Your sample selection must be directly related to the type of study you intend to conduct, the research question you are asking, and the type of evidence you need to present in order to respond to that question</a:t>
            </a:r>
          </a:p>
          <a:p>
            <a:pPr marL="457200" indent="-457200" algn="just">
              <a:buFont typeface="Wingdings" panose="05000000000000000000" pitchFamily="2" charset="2"/>
              <a:buChar char="q"/>
            </a:pPr>
            <a:endParaRPr lang="en-US" sz="2800" dirty="0">
              <a:solidFill>
                <a:srgbClr val="2D3956"/>
              </a:solidFill>
              <a:latin typeface="Tajawal ExtraBold" panose="00000800000000000000" pitchFamily="2" charset="-78"/>
              <a:cs typeface="Tajawal ExtraBold" panose="00000800000000000000" pitchFamily="2" charset="-78"/>
            </a:endParaRPr>
          </a:p>
          <a:p>
            <a:pPr marL="457200" indent="-457200" algn="just" rtl="1">
              <a:buFont typeface="Wingdings" panose="05000000000000000000" pitchFamily="2" charset="2"/>
              <a:buChar char="q"/>
            </a:pPr>
            <a:r>
              <a:rPr lang="ar-EG" sz="2800" dirty="0">
                <a:solidFill>
                  <a:srgbClr val="2D3956"/>
                </a:solidFill>
                <a:latin typeface="Tajawal ExtraBold" panose="00000800000000000000" pitchFamily="2" charset="-78"/>
                <a:cs typeface="Tajawal ExtraBold" panose="00000800000000000000" pitchFamily="2" charset="-78"/>
              </a:rPr>
              <a:t>يجب أن يكون اختيار العينة مرتبطًا بشكل مباشر بنوع الدراسة التي تنوي إجراؤها، وسؤال البحث الذي تطرحه، ونوع الأدلة التي تحتاج إلى تقديمها للرد على هذا السؤال</a:t>
            </a:r>
            <a:endParaRPr lang="en-US" sz="2800" dirty="0">
              <a:solidFill>
                <a:srgbClr val="2D3956"/>
              </a:solidFill>
              <a:latin typeface="Tajawal ExtraBold" panose="00000800000000000000" pitchFamily="2" charset="-78"/>
              <a:cs typeface="Tajawal ExtraBold" panose="00000800000000000000" pitchFamily="2" charset="-78"/>
            </a:endParaRPr>
          </a:p>
        </p:txBody>
      </p:sp>
      <p:pic>
        <p:nvPicPr>
          <p:cNvPr id="10" name="Picture 9">
            <a:extLst>
              <a:ext uri="{FF2B5EF4-FFF2-40B4-BE49-F238E27FC236}">
                <a16:creationId xmlns:a16="http://schemas.microsoft.com/office/drawing/2014/main" id="{769A93B5-10C4-47B8-8D47-B6945AA5576B}"/>
              </a:ext>
            </a:extLst>
          </p:cNvPr>
          <p:cNvPicPr>
            <a:picLocks noChangeAspect="1"/>
          </p:cNvPicPr>
          <p:nvPr/>
        </p:nvPicPr>
        <p:blipFill>
          <a:blip r:embed="rId2"/>
          <a:stretch>
            <a:fillRect/>
          </a:stretch>
        </p:blipFill>
        <p:spPr>
          <a:xfrm>
            <a:off x="2887292" y="127112"/>
            <a:ext cx="8937511" cy="1072989"/>
          </a:xfrm>
          <a:prstGeom prst="rect">
            <a:avLst/>
          </a:prstGeom>
        </p:spPr>
      </p:pic>
      <p:sp>
        <p:nvSpPr>
          <p:cNvPr id="11" name="TextBox 10">
            <a:extLst>
              <a:ext uri="{FF2B5EF4-FFF2-40B4-BE49-F238E27FC236}">
                <a16:creationId xmlns:a16="http://schemas.microsoft.com/office/drawing/2014/main" id="{41F871BB-E704-4853-B4FF-0B25443EF759}"/>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sp>
        <p:nvSpPr>
          <p:cNvPr id="8" name="TextBox 7">
            <a:extLst>
              <a:ext uri="{FF2B5EF4-FFF2-40B4-BE49-F238E27FC236}">
                <a16:creationId xmlns:a16="http://schemas.microsoft.com/office/drawing/2014/main" id="{AFC7A54B-3F5A-435F-9A11-2605E3ADD085}"/>
              </a:ext>
            </a:extLst>
          </p:cNvPr>
          <p:cNvSpPr txBox="1"/>
          <p:nvPr/>
        </p:nvSpPr>
        <p:spPr>
          <a:xfrm>
            <a:off x="3409805" y="210192"/>
            <a:ext cx="6513340" cy="523220"/>
          </a:xfrm>
          <a:prstGeom prst="rect">
            <a:avLst/>
          </a:prstGeom>
          <a:noFill/>
        </p:spPr>
        <p:txBody>
          <a:bodyPr wrap="square">
            <a:spAutoFit/>
          </a:bodyPr>
          <a:lstStyle/>
          <a:p>
            <a:r>
              <a:rPr kumimoji="0" lang="en-US" sz="28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Why sampling?</a:t>
            </a:r>
          </a:p>
        </p:txBody>
      </p:sp>
    </p:spTree>
    <p:extLst>
      <p:ext uri="{BB962C8B-B14F-4D97-AF65-F5344CB8AC3E}">
        <p14:creationId xmlns:p14="http://schemas.microsoft.com/office/powerpoint/2010/main" val="1682062330"/>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0" y="1137709"/>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841384" y="1448795"/>
            <a:ext cx="11350615" cy="4674911"/>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841384" y="1585647"/>
            <a:ext cx="11135846" cy="4401205"/>
          </a:xfrm>
          <a:prstGeom prst="rect">
            <a:avLst/>
          </a:prstGeom>
          <a:noFill/>
        </p:spPr>
        <p:txBody>
          <a:bodyPr wrap="square" rtlCol="0">
            <a:spAutoFit/>
          </a:bodyPr>
          <a:lstStyle/>
          <a:p>
            <a:pPr marL="457200" indent="-457200" algn="just">
              <a:buFont typeface="Wingdings" panose="05000000000000000000" pitchFamily="2" charset="2"/>
              <a:buChar char="q"/>
            </a:pPr>
            <a:r>
              <a:rPr lang="en-US" sz="2800" dirty="0">
                <a:solidFill>
                  <a:srgbClr val="2D3956"/>
                </a:solidFill>
                <a:latin typeface="Tajawal ExtraBold" panose="00000800000000000000" pitchFamily="2" charset="-78"/>
                <a:cs typeface="Tajawal ExtraBold" panose="00000800000000000000" pitchFamily="2" charset="-78"/>
              </a:rPr>
              <a:t>For example, would you take a random sample of 13–16-year-old teenagers from a particular region if you wanted to investigate their use of the internet?</a:t>
            </a:r>
          </a:p>
          <a:p>
            <a:pPr marL="457200" indent="-457200" algn="just">
              <a:buFont typeface="Wingdings" panose="05000000000000000000" pitchFamily="2" charset="2"/>
              <a:buChar char="q"/>
            </a:pPr>
            <a:endParaRPr lang="en-US" sz="2800" dirty="0">
              <a:solidFill>
                <a:srgbClr val="2D3956"/>
              </a:solidFill>
              <a:latin typeface="Tajawal ExtraBold" panose="00000800000000000000" pitchFamily="2" charset="-78"/>
              <a:cs typeface="Tajawal ExtraBold" panose="00000800000000000000" pitchFamily="2" charset="-78"/>
            </a:endParaRPr>
          </a:p>
          <a:p>
            <a:pPr marL="457200" indent="-457200" algn="just">
              <a:buFont typeface="Wingdings" panose="05000000000000000000" pitchFamily="2" charset="2"/>
              <a:buChar char="q"/>
            </a:pPr>
            <a:r>
              <a:rPr lang="en-US" sz="2800" dirty="0">
                <a:solidFill>
                  <a:srgbClr val="2D3956"/>
                </a:solidFill>
                <a:latin typeface="Tajawal ExtraBold" panose="00000800000000000000" pitchFamily="2" charset="-78"/>
                <a:cs typeface="Tajawal ExtraBold" panose="00000800000000000000" pitchFamily="2" charset="-78"/>
              </a:rPr>
              <a:t>What if, when your random sample was decided, none had ever touched a computer? </a:t>
            </a:r>
          </a:p>
          <a:p>
            <a:pPr marL="457200" indent="-457200" algn="just" rtl="1">
              <a:buFont typeface="Wingdings" panose="05000000000000000000" pitchFamily="2" charset="2"/>
              <a:buChar char="q"/>
            </a:pPr>
            <a:r>
              <a:rPr lang="ar-EG" sz="2800" dirty="0">
                <a:solidFill>
                  <a:srgbClr val="2D3956"/>
                </a:solidFill>
                <a:latin typeface="Tajawal ExtraBold" panose="00000800000000000000" pitchFamily="2" charset="-78"/>
                <a:cs typeface="Tajawal ExtraBold" panose="00000800000000000000" pitchFamily="2" charset="-78"/>
              </a:rPr>
              <a:t>على سبيل المثال، هل يمكنك أخذ عينة عشوائية من المراهقين الذين تتراوح أعمارهم بين 13 و16 عامًا من منطقة معينة إذا أردت التحقق من استخدامهم للإنترنت؟</a:t>
            </a:r>
          </a:p>
          <a:p>
            <a:pPr marL="457200" indent="-457200" algn="just" rtl="1">
              <a:buFont typeface="Wingdings" panose="05000000000000000000" pitchFamily="2" charset="2"/>
              <a:buChar char="q"/>
            </a:pPr>
            <a:endParaRPr lang="ar-EG" sz="2800" dirty="0">
              <a:solidFill>
                <a:srgbClr val="2D3956"/>
              </a:solidFill>
              <a:latin typeface="Tajawal ExtraBold" panose="00000800000000000000" pitchFamily="2" charset="-78"/>
              <a:cs typeface="Tajawal ExtraBold" panose="00000800000000000000" pitchFamily="2" charset="-78"/>
            </a:endParaRPr>
          </a:p>
          <a:p>
            <a:pPr marL="457200" indent="-457200" algn="just" rtl="1">
              <a:buFont typeface="Wingdings" panose="05000000000000000000" pitchFamily="2" charset="2"/>
              <a:buChar char="q"/>
            </a:pPr>
            <a:r>
              <a:rPr lang="ar-EG" sz="2800" dirty="0">
                <a:solidFill>
                  <a:srgbClr val="2D3956"/>
                </a:solidFill>
                <a:latin typeface="Tajawal ExtraBold" panose="00000800000000000000" pitchFamily="2" charset="-78"/>
                <a:cs typeface="Tajawal ExtraBold" panose="00000800000000000000" pitchFamily="2" charset="-78"/>
              </a:rPr>
              <a:t>ماذا لو، عندما تم تحديد عينتك العشوائية، لم يلمس أي منها جهاز كمبيوتر على الإطلاق؟</a:t>
            </a:r>
            <a:endParaRPr lang="en-US" sz="2800" dirty="0">
              <a:solidFill>
                <a:srgbClr val="2D3956"/>
              </a:solidFill>
              <a:latin typeface="Tajawal ExtraBold" panose="00000800000000000000" pitchFamily="2" charset="-78"/>
              <a:cs typeface="Tajawal ExtraBold" panose="00000800000000000000" pitchFamily="2" charset="-78"/>
            </a:endParaRPr>
          </a:p>
        </p:txBody>
      </p:sp>
      <p:pic>
        <p:nvPicPr>
          <p:cNvPr id="10" name="Picture 9">
            <a:extLst>
              <a:ext uri="{FF2B5EF4-FFF2-40B4-BE49-F238E27FC236}">
                <a16:creationId xmlns:a16="http://schemas.microsoft.com/office/drawing/2014/main" id="{430C0F3E-E56A-45CF-AB20-B0BE6564491D}"/>
              </a:ext>
            </a:extLst>
          </p:cNvPr>
          <p:cNvPicPr>
            <a:picLocks noChangeAspect="1"/>
          </p:cNvPicPr>
          <p:nvPr/>
        </p:nvPicPr>
        <p:blipFill>
          <a:blip r:embed="rId2"/>
          <a:stretch>
            <a:fillRect/>
          </a:stretch>
        </p:blipFill>
        <p:spPr>
          <a:xfrm>
            <a:off x="2802822" y="258952"/>
            <a:ext cx="8937511" cy="1072989"/>
          </a:xfrm>
          <a:prstGeom prst="rect">
            <a:avLst/>
          </a:prstGeom>
        </p:spPr>
      </p:pic>
      <p:sp>
        <p:nvSpPr>
          <p:cNvPr id="11" name="TextBox 10">
            <a:extLst>
              <a:ext uri="{FF2B5EF4-FFF2-40B4-BE49-F238E27FC236}">
                <a16:creationId xmlns:a16="http://schemas.microsoft.com/office/drawing/2014/main" id="{C285907A-CC68-40E2-80DF-5F648609A26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sp>
        <p:nvSpPr>
          <p:cNvPr id="8" name="TextBox 7">
            <a:extLst>
              <a:ext uri="{FF2B5EF4-FFF2-40B4-BE49-F238E27FC236}">
                <a16:creationId xmlns:a16="http://schemas.microsoft.com/office/drawing/2014/main" id="{E6DDFE1D-C82B-4D4E-81CB-F2DAF8E26199}"/>
              </a:ext>
            </a:extLst>
          </p:cNvPr>
          <p:cNvSpPr txBox="1"/>
          <p:nvPr/>
        </p:nvSpPr>
        <p:spPr>
          <a:xfrm>
            <a:off x="3409805" y="210192"/>
            <a:ext cx="6513340" cy="523220"/>
          </a:xfrm>
          <a:prstGeom prst="rect">
            <a:avLst/>
          </a:prstGeom>
          <a:noFill/>
        </p:spPr>
        <p:txBody>
          <a:bodyPr wrap="square">
            <a:spAutoFit/>
          </a:bodyPr>
          <a:lstStyle/>
          <a:p>
            <a:r>
              <a:rPr kumimoji="0" lang="en-US" sz="28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Why sampling?</a:t>
            </a:r>
          </a:p>
        </p:txBody>
      </p:sp>
    </p:spTree>
    <p:extLst>
      <p:ext uri="{BB962C8B-B14F-4D97-AF65-F5344CB8AC3E}">
        <p14:creationId xmlns:p14="http://schemas.microsoft.com/office/powerpoint/2010/main" val="4188301213"/>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0" y="1137709"/>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841385" y="1400530"/>
            <a:ext cx="11244598" cy="4689487"/>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948769" y="1654306"/>
            <a:ext cx="11029829" cy="3970318"/>
          </a:xfrm>
          <a:prstGeom prst="rect">
            <a:avLst/>
          </a:prstGeom>
          <a:noFill/>
        </p:spPr>
        <p:txBody>
          <a:bodyPr wrap="square" rtlCol="0">
            <a:spAutoFit/>
          </a:bodyPr>
          <a:lstStyle/>
          <a:p>
            <a:pPr marL="457200" indent="-457200" algn="just">
              <a:buFont typeface="Wingdings" panose="05000000000000000000" pitchFamily="2" charset="2"/>
              <a:buChar char="q"/>
            </a:pPr>
            <a:r>
              <a:rPr lang="en-US" sz="2800" dirty="0">
                <a:solidFill>
                  <a:srgbClr val="2D3956"/>
                </a:solidFill>
                <a:latin typeface="Tajawal ExtraBold" panose="00000800000000000000" pitchFamily="2" charset="-78"/>
                <a:cs typeface="Tajawal ExtraBold" panose="00000800000000000000" pitchFamily="2" charset="-78"/>
              </a:rPr>
              <a:t>Think carefully about the research question you are asking and the nature of the response you want: do you want to be in a position to make general statements or do you want to provide detailed insight? </a:t>
            </a:r>
          </a:p>
          <a:p>
            <a:pPr marL="457200" indent="-457200" algn="just">
              <a:buFont typeface="Wingdings" panose="05000000000000000000" pitchFamily="2" charset="2"/>
              <a:buChar char="q"/>
            </a:pPr>
            <a:r>
              <a:rPr lang="en-US" sz="2800" dirty="0">
                <a:solidFill>
                  <a:srgbClr val="2D3956"/>
                </a:solidFill>
                <a:latin typeface="Tajawal ExtraBold" panose="00000800000000000000" pitchFamily="2" charset="-78"/>
                <a:cs typeface="Tajawal ExtraBold" panose="00000800000000000000" pitchFamily="2" charset="-78"/>
              </a:rPr>
              <a:t>Your answer will often determine the research method(s) and sampling techniques that are appropriate to accomplish this.</a:t>
            </a:r>
          </a:p>
          <a:p>
            <a:pPr marL="457200" indent="-457200" algn="just" rtl="1">
              <a:buFont typeface="Wingdings" panose="05000000000000000000" pitchFamily="2" charset="2"/>
              <a:buChar char="q"/>
            </a:pPr>
            <a:r>
              <a:rPr lang="ar-EG" sz="2800" dirty="0">
                <a:solidFill>
                  <a:srgbClr val="2D3956"/>
                </a:solidFill>
                <a:latin typeface="Tajawal ExtraBold" panose="00000800000000000000" pitchFamily="2" charset="-78"/>
                <a:cs typeface="Tajawal ExtraBold" panose="00000800000000000000" pitchFamily="2" charset="-78"/>
              </a:rPr>
              <a:t>فكر جيدًا في سؤال البحث الذي تطرحه وطبيعة الرد الذي تريده: هل تريد أن تكون في وضع يسمح لك بالإدلاء ببيانات عامة أم تريد تقديم رؤية تفصيلية؟</a:t>
            </a:r>
          </a:p>
          <a:p>
            <a:pPr marL="457200" indent="-457200" algn="just" rtl="1">
              <a:buFont typeface="Wingdings" panose="05000000000000000000" pitchFamily="2" charset="2"/>
              <a:buChar char="q"/>
            </a:pPr>
            <a:r>
              <a:rPr lang="ar-EG" sz="2800" dirty="0">
                <a:solidFill>
                  <a:srgbClr val="2D3956"/>
                </a:solidFill>
                <a:latin typeface="Tajawal ExtraBold" panose="00000800000000000000" pitchFamily="2" charset="-78"/>
                <a:cs typeface="Tajawal ExtraBold" panose="00000800000000000000" pitchFamily="2" charset="-78"/>
              </a:rPr>
              <a:t>ستحدد إجابتك غالبًا طريقة (طرق) البحث وتقنيات أخذ العينات المناسبة لتحقيق ذلك.</a:t>
            </a:r>
            <a:endParaRPr lang="en-US" sz="2800" dirty="0">
              <a:solidFill>
                <a:srgbClr val="2D3956"/>
              </a:solidFill>
              <a:latin typeface="Tajawal ExtraBold" panose="00000800000000000000" pitchFamily="2" charset="-78"/>
              <a:cs typeface="Tajawal ExtraBold" panose="00000800000000000000" pitchFamily="2" charset="-78"/>
            </a:endParaRPr>
          </a:p>
        </p:txBody>
      </p:sp>
      <p:pic>
        <p:nvPicPr>
          <p:cNvPr id="10" name="Picture 9">
            <a:extLst>
              <a:ext uri="{FF2B5EF4-FFF2-40B4-BE49-F238E27FC236}">
                <a16:creationId xmlns:a16="http://schemas.microsoft.com/office/drawing/2014/main" id="{9486C5C1-62F2-4243-A972-8A86DA004772}"/>
              </a:ext>
            </a:extLst>
          </p:cNvPr>
          <p:cNvPicPr>
            <a:picLocks noChangeAspect="1"/>
          </p:cNvPicPr>
          <p:nvPr/>
        </p:nvPicPr>
        <p:blipFill>
          <a:blip r:embed="rId2"/>
          <a:stretch>
            <a:fillRect/>
          </a:stretch>
        </p:blipFill>
        <p:spPr>
          <a:xfrm>
            <a:off x="2935344" y="196130"/>
            <a:ext cx="8937511" cy="1072989"/>
          </a:xfrm>
          <a:prstGeom prst="rect">
            <a:avLst/>
          </a:prstGeom>
        </p:spPr>
      </p:pic>
      <p:sp>
        <p:nvSpPr>
          <p:cNvPr id="11" name="TextBox 10">
            <a:extLst>
              <a:ext uri="{FF2B5EF4-FFF2-40B4-BE49-F238E27FC236}">
                <a16:creationId xmlns:a16="http://schemas.microsoft.com/office/drawing/2014/main" id="{263086D5-80B0-48B2-9CF3-4E5C1190245D}"/>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sp>
        <p:nvSpPr>
          <p:cNvPr id="8" name="TextBox 7">
            <a:extLst>
              <a:ext uri="{FF2B5EF4-FFF2-40B4-BE49-F238E27FC236}">
                <a16:creationId xmlns:a16="http://schemas.microsoft.com/office/drawing/2014/main" id="{98BA8618-8328-418D-B283-486B632E2EA3}"/>
              </a:ext>
            </a:extLst>
          </p:cNvPr>
          <p:cNvSpPr txBox="1"/>
          <p:nvPr/>
        </p:nvSpPr>
        <p:spPr>
          <a:xfrm>
            <a:off x="3409805" y="210192"/>
            <a:ext cx="6513340" cy="523220"/>
          </a:xfrm>
          <a:prstGeom prst="rect">
            <a:avLst/>
          </a:prstGeom>
          <a:noFill/>
        </p:spPr>
        <p:txBody>
          <a:bodyPr wrap="square">
            <a:spAutoFit/>
          </a:bodyPr>
          <a:lstStyle/>
          <a:p>
            <a:r>
              <a:rPr kumimoji="0" lang="en-US" sz="28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Why sampling?</a:t>
            </a:r>
          </a:p>
        </p:txBody>
      </p:sp>
    </p:spTree>
    <p:extLst>
      <p:ext uri="{BB962C8B-B14F-4D97-AF65-F5344CB8AC3E}">
        <p14:creationId xmlns:p14="http://schemas.microsoft.com/office/powerpoint/2010/main" val="1094885726"/>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4294967295"/>
          </p:nvPr>
        </p:nvPicPr>
        <p:blipFill>
          <a:blip r:embed="rId3">
            <a:extLst>
              <a:ext uri="{28A0092B-C50C-407E-A947-70E740481C1C}">
                <a14:useLocalDpi xmlns:a14="http://schemas.microsoft.com/office/drawing/2010/main" val="0"/>
              </a:ext>
            </a:extLst>
          </a:blip>
          <a:srcRect l="4175" r="4175"/>
          <a:stretch/>
        </p:blipFill>
        <p:spPr>
          <a:xfrm>
            <a:off x="0" y="778668"/>
            <a:ext cx="5314122" cy="5300663"/>
          </a:xfrm>
        </p:spPr>
      </p:pic>
      <p:sp>
        <p:nvSpPr>
          <p:cNvPr id="9" name="TextBox 8">
            <a:extLst>
              <a:ext uri="{FF2B5EF4-FFF2-40B4-BE49-F238E27FC236}">
                <a16:creationId xmlns:a16="http://schemas.microsoft.com/office/drawing/2014/main" id="{25760A6C-566F-B7E3-1EEE-CB29F0CF0113}"/>
              </a:ext>
            </a:extLst>
          </p:cNvPr>
          <p:cNvSpPr txBox="1"/>
          <p:nvPr/>
        </p:nvSpPr>
        <p:spPr>
          <a:xfrm>
            <a:off x="4787900" y="2822234"/>
            <a:ext cx="8057319" cy="76944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effectLst/>
                <a:uLnTx/>
                <a:uFillTx/>
                <a:latin typeface="Tajawal Medium" panose="00000600000000000000" pitchFamily="2" charset="-78"/>
                <a:ea typeface="+mn-ea"/>
                <a:cs typeface="Tajawal Medium" panose="00000600000000000000" pitchFamily="2" charset="-78"/>
              </a:rPr>
              <a:t>Sampling Techniques</a:t>
            </a:r>
          </a:p>
        </p:txBody>
      </p:sp>
      <p:pic>
        <p:nvPicPr>
          <p:cNvPr id="8" name="Picture 7">
            <a:extLst>
              <a:ext uri="{FF2B5EF4-FFF2-40B4-BE49-F238E27FC236}">
                <a16:creationId xmlns:a16="http://schemas.microsoft.com/office/drawing/2014/main" id="{F75C407F-68AE-4E31-A46F-5963716B6C96}"/>
              </a:ext>
            </a:extLst>
          </p:cNvPr>
          <p:cNvPicPr>
            <a:picLocks noChangeAspect="1"/>
          </p:cNvPicPr>
          <p:nvPr/>
        </p:nvPicPr>
        <p:blipFill>
          <a:blip r:embed="rId4"/>
          <a:stretch>
            <a:fillRect/>
          </a:stretch>
        </p:blipFill>
        <p:spPr>
          <a:xfrm>
            <a:off x="2935344" y="31031"/>
            <a:ext cx="8937511" cy="1072989"/>
          </a:xfrm>
          <a:prstGeom prst="rect">
            <a:avLst/>
          </a:prstGeom>
        </p:spPr>
      </p:pic>
      <p:sp>
        <p:nvSpPr>
          <p:cNvPr id="10" name="TextBox 9">
            <a:extLst>
              <a:ext uri="{FF2B5EF4-FFF2-40B4-BE49-F238E27FC236}">
                <a16:creationId xmlns:a16="http://schemas.microsoft.com/office/drawing/2014/main" id="{AE04CCD6-122F-4B97-9BFA-7FA97F7E9525}"/>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3279975235"/>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935FC3EF-48D5-40EE-AFA7-C5A13863EA7F}"/>
              </a:ext>
            </a:extLst>
          </p:cNvPr>
          <p:cNvPicPr>
            <a:picLocks noChangeAspect="1"/>
          </p:cNvPicPr>
          <p:nvPr/>
        </p:nvPicPr>
        <p:blipFill>
          <a:blip r:embed="rId2"/>
          <a:stretch>
            <a:fillRect/>
          </a:stretch>
        </p:blipFill>
        <p:spPr>
          <a:xfrm>
            <a:off x="1364974" y="278295"/>
            <a:ext cx="9144000" cy="6301409"/>
          </a:xfrm>
          <a:prstGeom prst="rect">
            <a:avLst/>
          </a:prstGeom>
        </p:spPr>
      </p:pic>
    </p:spTree>
    <p:extLst>
      <p:ext uri="{BB962C8B-B14F-4D97-AF65-F5344CB8AC3E}">
        <p14:creationId xmlns:p14="http://schemas.microsoft.com/office/powerpoint/2010/main" val="1241456797"/>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05B738C8-CB33-B09B-A4BF-E7B55894A21E}"/>
              </a:ext>
            </a:extLst>
          </p:cNvPr>
          <p:cNvSpPr txBox="1"/>
          <p:nvPr/>
        </p:nvSpPr>
        <p:spPr>
          <a:xfrm>
            <a:off x="3409805" y="-2658"/>
            <a:ext cx="6513340" cy="523220"/>
          </a:xfrm>
          <a:prstGeom prst="rect">
            <a:avLst/>
          </a:prstGeom>
          <a:noFill/>
        </p:spPr>
        <p:txBody>
          <a:bodyPr wrap="square">
            <a:spAutoFit/>
          </a:bodyPr>
          <a:lstStyle/>
          <a:p>
            <a:r>
              <a:rPr kumimoji="0" lang="en-US" sz="28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Sampling Techniques</a:t>
            </a:r>
          </a:p>
        </p:txBody>
      </p:sp>
      <p:pic>
        <p:nvPicPr>
          <p:cNvPr id="2" name="Picture 1">
            <a:extLst>
              <a:ext uri="{FF2B5EF4-FFF2-40B4-BE49-F238E27FC236}">
                <a16:creationId xmlns:a16="http://schemas.microsoft.com/office/drawing/2014/main" id="{6496712A-7351-D12E-6EB0-76BA7FB1C10F}"/>
              </a:ext>
            </a:extLst>
          </p:cNvPr>
          <p:cNvPicPr>
            <a:picLocks noChangeAspect="1"/>
          </p:cNvPicPr>
          <p:nvPr/>
        </p:nvPicPr>
        <p:blipFill>
          <a:blip r:embed="rId2"/>
          <a:stretch>
            <a:fillRect/>
          </a:stretch>
        </p:blipFill>
        <p:spPr>
          <a:xfrm>
            <a:off x="1645534" y="898940"/>
            <a:ext cx="8900931" cy="5060119"/>
          </a:xfrm>
          <a:prstGeom prst="rect">
            <a:avLst/>
          </a:prstGeom>
        </p:spPr>
      </p:pic>
      <p:pic>
        <p:nvPicPr>
          <p:cNvPr id="9" name="Picture 8">
            <a:extLst>
              <a:ext uri="{FF2B5EF4-FFF2-40B4-BE49-F238E27FC236}">
                <a16:creationId xmlns:a16="http://schemas.microsoft.com/office/drawing/2014/main" id="{C97C7743-BEA4-4794-8FF0-38099B32EF09}"/>
              </a:ext>
            </a:extLst>
          </p:cNvPr>
          <p:cNvPicPr>
            <a:picLocks noChangeAspect="1"/>
          </p:cNvPicPr>
          <p:nvPr/>
        </p:nvPicPr>
        <p:blipFill>
          <a:blip r:embed="rId3"/>
          <a:stretch>
            <a:fillRect/>
          </a:stretch>
        </p:blipFill>
        <p:spPr>
          <a:xfrm>
            <a:off x="2935344" y="31031"/>
            <a:ext cx="8937511" cy="1072989"/>
          </a:xfrm>
          <a:prstGeom prst="rect">
            <a:avLst/>
          </a:prstGeom>
        </p:spPr>
      </p:pic>
      <p:sp>
        <p:nvSpPr>
          <p:cNvPr id="10" name="TextBox 9">
            <a:extLst>
              <a:ext uri="{FF2B5EF4-FFF2-40B4-BE49-F238E27FC236}">
                <a16:creationId xmlns:a16="http://schemas.microsoft.com/office/drawing/2014/main" id="{C224B914-E271-4289-B3B8-64931C6415CE}"/>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1371901503"/>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45860" y="6111810"/>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05B738C8-CB33-B09B-A4BF-E7B55894A21E}"/>
              </a:ext>
            </a:extLst>
          </p:cNvPr>
          <p:cNvSpPr txBox="1"/>
          <p:nvPr/>
        </p:nvSpPr>
        <p:spPr>
          <a:xfrm>
            <a:off x="3409805" y="-2658"/>
            <a:ext cx="6513340" cy="523220"/>
          </a:xfrm>
          <a:prstGeom prst="rect">
            <a:avLst/>
          </a:prstGeom>
          <a:noFill/>
        </p:spPr>
        <p:txBody>
          <a:bodyPr wrap="square">
            <a:spAutoFit/>
          </a:bodyPr>
          <a:lstStyle/>
          <a:p>
            <a:r>
              <a:rPr kumimoji="0" lang="en-US" sz="28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Sampling Techniques</a:t>
            </a:r>
          </a:p>
        </p:txBody>
      </p:sp>
      <p:pic>
        <p:nvPicPr>
          <p:cNvPr id="4" name="Picture 3">
            <a:extLst>
              <a:ext uri="{FF2B5EF4-FFF2-40B4-BE49-F238E27FC236}">
                <a16:creationId xmlns:a16="http://schemas.microsoft.com/office/drawing/2014/main" id="{E7FE58CE-A5B3-B262-8835-6129A6C697C1}"/>
              </a:ext>
            </a:extLst>
          </p:cNvPr>
          <p:cNvPicPr>
            <a:picLocks noChangeAspect="1"/>
          </p:cNvPicPr>
          <p:nvPr/>
        </p:nvPicPr>
        <p:blipFill>
          <a:blip r:embed="rId7"/>
          <a:stretch>
            <a:fillRect/>
          </a:stretch>
        </p:blipFill>
        <p:spPr>
          <a:xfrm>
            <a:off x="50558" y="0"/>
            <a:ext cx="12685777" cy="6857999"/>
          </a:xfrm>
          <a:prstGeom prst="rect">
            <a:avLst/>
          </a:prstGeom>
        </p:spPr>
      </p:pic>
    </p:spTree>
    <p:extLst>
      <p:ext uri="{BB962C8B-B14F-4D97-AF65-F5344CB8AC3E}">
        <p14:creationId xmlns:p14="http://schemas.microsoft.com/office/powerpoint/2010/main" val="1732604356"/>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85BC9AEA-E662-4107-AA1A-864F010E213A}"/>
              </a:ext>
            </a:extLst>
          </p:cNvPr>
          <p:cNvSpPr/>
          <p:nvPr/>
        </p:nvSpPr>
        <p:spPr>
          <a:xfrm>
            <a:off x="8865705" y="1642118"/>
            <a:ext cx="3326295" cy="1477328"/>
          </a:xfrm>
          <a:prstGeom prst="rect">
            <a:avLst/>
          </a:prstGeom>
        </p:spPr>
        <p:txBody>
          <a:bodyPr wrap="square">
            <a:spAutoFit/>
          </a:bodyPr>
          <a:lstStyle/>
          <a:p>
            <a:r>
              <a:rPr lang="en-US" dirty="0" err="1"/>
              <a:t>krejcie</a:t>
            </a:r>
            <a:r>
              <a:rPr lang="en-US" dirty="0"/>
              <a:t>, </a:t>
            </a:r>
            <a:r>
              <a:rPr lang="en-US" dirty="0" err="1"/>
              <a:t>r.v.</a:t>
            </a:r>
            <a:r>
              <a:rPr lang="en-US" dirty="0"/>
              <a:t>, &amp; </a:t>
            </a:r>
            <a:r>
              <a:rPr lang="en-US" dirty="0" err="1"/>
              <a:t>morgan</a:t>
            </a:r>
            <a:r>
              <a:rPr lang="en-US" dirty="0"/>
              <a:t>, </a:t>
            </a:r>
            <a:r>
              <a:rPr lang="en-US" dirty="0" err="1"/>
              <a:t>d.w</a:t>
            </a:r>
            <a:r>
              <a:rPr lang="en-US" dirty="0"/>
              <a:t>., (1970). determining sample size for research activities. educational and psychological measurement. </a:t>
            </a:r>
          </a:p>
        </p:txBody>
      </p:sp>
      <p:pic>
        <p:nvPicPr>
          <p:cNvPr id="3" name="Picture 2">
            <a:extLst>
              <a:ext uri="{FF2B5EF4-FFF2-40B4-BE49-F238E27FC236}">
                <a16:creationId xmlns:a16="http://schemas.microsoft.com/office/drawing/2014/main" id="{9612C3BD-4D11-4657-9A89-31CF938A9F3E}"/>
              </a:ext>
            </a:extLst>
          </p:cNvPr>
          <p:cNvPicPr>
            <a:picLocks noChangeAspect="1"/>
          </p:cNvPicPr>
          <p:nvPr/>
        </p:nvPicPr>
        <p:blipFill>
          <a:blip r:embed="rId2"/>
          <a:stretch>
            <a:fillRect/>
          </a:stretch>
        </p:blipFill>
        <p:spPr>
          <a:xfrm>
            <a:off x="464895" y="0"/>
            <a:ext cx="8162270" cy="6858000"/>
          </a:xfrm>
          <a:prstGeom prst="rect">
            <a:avLst/>
          </a:prstGeom>
        </p:spPr>
      </p:pic>
    </p:spTree>
    <p:extLst>
      <p:ext uri="{BB962C8B-B14F-4D97-AF65-F5344CB8AC3E}">
        <p14:creationId xmlns:p14="http://schemas.microsoft.com/office/powerpoint/2010/main" val="1060516807"/>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4294967295"/>
          </p:nvPr>
        </p:nvPicPr>
        <p:blipFill>
          <a:blip r:embed="rId3">
            <a:extLst>
              <a:ext uri="{28A0092B-C50C-407E-A947-70E740481C1C}">
                <a14:useLocalDpi xmlns:a14="http://schemas.microsoft.com/office/drawing/2010/main" val="0"/>
              </a:ext>
            </a:extLst>
          </a:blip>
          <a:srcRect l="4175" r="4175"/>
          <a:stretch/>
        </p:blipFill>
        <p:spPr>
          <a:xfrm>
            <a:off x="0" y="778668"/>
            <a:ext cx="4969565" cy="5300663"/>
          </a:xfrm>
        </p:spPr>
      </p:pic>
      <p:sp>
        <p:nvSpPr>
          <p:cNvPr id="9" name="TextBox 8">
            <a:extLst>
              <a:ext uri="{FF2B5EF4-FFF2-40B4-BE49-F238E27FC236}">
                <a16:creationId xmlns:a16="http://schemas.microsoft.com/office/drawing/2014/main" id="{25760A6C-566F-B7E3-1EEE-CB29F0CF0113}"/>
              </a:ext>
            </a:extLst>
          </p:cNvPr>
          <p:cNvSpPr txBox="1"/>
          <p:nvPr/>
        </p:nvSpPr>
        <p:spPr>
          <a:xfrm>
            <a:off x="4602102" y="2705724"/>
            <a:ext cx="8057319" cy="14465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effectLst/>
                <a:uLnTx/>
                <a:uFillTx/>
                <a:latin typeface="Tajawal Medium" panose="00000600000000000000" pitchFamily="2" charset="-78"/>
                <a:ea typeface="+mn-ea"/>
                <a:cs typeface="Tajawal Medium" panose="00000600000000000000" pitchFamily="2" charset="-78"/>
              </a:rPr>
              <a:t>Sampling Techniques- Probability sampling</a:t>
            </a:r>
          </a:p>
        </p:txBody>
      </p:sp>
      <p:pic>
        <p:nvPicPr>
          <p:cNvPr id="8" name="Picture 7">
            <a:extLst>
              <a:ext uri="{FF2B5EF4-FFF2-40B4-BE49-F238E27FC236}">
                <a16:creationId xmlns:a16="http://schemas.microsoft.com/office/drawing/2014/main" id="{DCEC15DD-62A8-440C-8C3B-384460F32458}"/>
              </a:ext>
            </a:extLst>
          </p:cNvPr>
          <p:cNvPicPr>
            <a:picLocks noChangeAspect="1"/>
          </p:cNvPicPr>
          <p:nvPr/>
        </p:nvPicPr>
        <p:blipFill>
          <a:blip r:embed="rId4"/>
          <a:stretch>
            <a:fillRect/>
          </a:stretch>
        </p:blipFill>
        <p:spPr>
          <a:xfrm>
            <a:off x="2935344" y="31031"/>
            <a:ext cx="8937511" cy="1072989"/>
          </a:xfrm>
          <a:prstGeom prst="rect">
            <a:avLst/>
          </a:prstGeom>
        </p:spPr>
      </p:pic>
      <p:sp>
        <p:nvSpPr>
          <p:cNvPr id="10" name="TextBox 9">
            <a:extLst>
              <a:ext uri="{FF2B5EF4-FFF2-40B4-BE49-F238E27FC236}">
                <a16:creationId xmlns:a16="http://schemas.microsoft.com/office/drawing/2014/main" id="{17862B88-EB20-4380-9F6F-B1C0ED03E90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179618470"/>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88151" y="952845"/>
            <a:ext cx="10142527" cy="4678844"/>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88151" y="1226312"/>
            <a:ext cx="10142527" cy="4154984"/>
          </a:xfrm>
          <a:prstGeom prst="rect">
            <a:avLst/>
          </a:prstGeom>
          <a:noFill/>
        </p:spPr>
        <p:txBody>
          <a:bodyPr wrap="square" rtlCol="0">
            <a:spAutoFit/>
          </a:bodyPr>
          <a:lstStyle/>
          <a:p>
            <a:pPr marL="342900" indent="-342900" algn="just">
              <a:buFont typeface="Wingdings" panose="05000000000000000000" pitchFamily="2" charset="2"/>
              <a:buChar char="§"/>
            </a:pPr>
            <a:r>
              <a:rPr lang="en-US" sz="2400" dirty="0">
                <a:solidFill>
                  <a:srgbClr val="2D3956"/>
                </a:solidFill>
                <a:latin typeface="Tajawal ExtraBold" panose="00000800000000000000" pitchFamily="2" charset="-78"/>
                <a:cs typeface="Tajawal ExtraBold" panose="00000800000000000000" pitchFamily="2" charset="-78"/>
              </a:rPr>
              <a:t>In order to provide a statistical basis for generalizing from a research study to a wider population, probability sampling must be applied. </a:t>
            </a:r>
          </a:p>
          <a:p>
            <a:pPr marL="342900" indent="-342900" algn="just">
              <a:buFont typeface="Wingdings" panose="05000000000000000000" pitchFamily="2" charset="2"/>
              <a:buChar char="§"/>
            </a:pPr>
            <a:endParaRPr lang="en-US" sz="2400" dirty="0">
              <a:solidFill>
                <a:srgbClr val="2D3956"/>
              </a:solidFill>
              <a:latin typeface="Tajawal ExtraBold" panose="00000800000000000000" pitchFamily="2" charset="-78"/>
              <a:cs typeface="Tajawal ExtraBold" panose="00000800000000000000" pitchFamily="2" charset="-78"/>
            </a:endParaRPr>
          </a:p>
          <a:p>
            <a:pPr marL="342900" indent="-342900" algn="just">
              <a:buFont typeface="Wingdings" panose="05000000000000000000" pitchFamily="2" charset="2"/>
              <a:buChar char="§"/>
            </a:pPr>
            <a:r>
              <a:rPr lang="en-US" sz="2400" dirty="0">
                <a:solidFill>
                  <a:srgbClr val="2D3956"/>
                </a:solidFill>
                <a:latin typeface="Tajawal ExtraBold" panose="00000800000000000000" pitchFamily="2" charset="-78"/>
                <a:cs typeface="Tajawal ExtraBold" panose="00000800000000000000" pitchFamily="2" charset="-78"/>
              </a:rPr>
              <a:t>There are a number of techniques available that allow for statistical generalization but remember that the logic of statistical generalization demands that certain conditions are met.</a:t>
            </a:r>
            <a:endParaRPr lang="ar-EG" sz="2400" dirty="0">
              <a:solidFill>
                <a:srgbClr val="2D3956"/>
              </a:solidFill>
              <a:latin typeface="Tajawal ExtraBold" panose="00000800000000000000" pitchFamily="2" charset="-78"/>
              <a:cs typeface="Tajawal ExtraBold" panose="00000800000000000000" pitchFamily="2" charset="-78"/>
            </a:endParaRPr>
          </a:p>
          <a:p>
            <a:pPr marL="342900" indent="-342900" algn="just" rtl="1">
              <a:buFont typeface="Wingdings" panose="05000000000000000000" pitchFamily="2" charset="2"/>
              <a:buChar char="§"/>
            </a:pPr>
            <a:r>
              <a:rPr lang="ar-EG" sz="2400" dirty="0">
                <a:solidFill>
                  <a:srgbClr val="2D3956"/>
                </a:solidFill>
                <a:latin typeface="Tajawal ExtraBold" panose="00000800000000000000" pitchFamily="2" charset="-78"/>
                <a:cs typeface="Tajawal ExtraBold" panose="00000800000000000000" pitchFamily="2" charset="-78"/>
              </a:rPr>
              <a:t>من أجل توفير أساس إحصائي للتعميم من دراسة بحثية على عدد أكبر من السكان، يجب تطبيق أخذ العينات الاحتمالية.</a:t>
            </a:r>
          </a:p>
          <a:p>
            <a:pPr marL="342900" indent="-342900" algn="just" rtl="1">
              <a:buFont typeface="Wingdings" panose="05000000000000000000" pitchFamily="2" charset="2"/>
              <a:buChar char="§"/>
            </a:pPr>
            <a:endParaRPr lang="ar-EG" sz="2400" dirty="0">
              <a:solidFill>
                <a:srgbClr val="2D3956"/>
              </a:solidFill>
              <a:latin typeface="Tajawal ExtraBold" panose="00000800000000000000" pitchFamily="2" charset="-78"/>
              <a:cs typeface="Tajawal ExtraBold" panose="00000800000000000000" pitchFamily="2" charset="-78"/>
            </a:endParaRPr>
          </a:p>
          <a:p>
            <a:pPr marL="342900" indent="-342900" algn="just" rtl="1">
              <a:buFont typeface="Wingdings" panose="05000000000000000000" pitchFamily="2" charset="2"/>
              <a:buChar char="§"/>
            </a:pPr>
            <a:r>
              <a:rPr lang="ar-EG" sz="2400" dirty="0">
                <a:solidFill>
                  <a:srgbClr val="2D3956"/>
                </a:solidFill>
                <a:latin typeface="Tajawal ExtraBold" panose="00000800000000000000" pitchFamily="2" charset="-78"/>
                <a:cs typeface="Tajawal ExtraBold" panose="00000800000000000000" pitchFamily="2" charset="-78"/>
              </a:rPr>
              <a:t>هناك عدد من التقنيات المتاحة التي تسمح بالتعميم الإحصائي ولكن تذكر أن منطق التعميم الإحصائي يتطلب استيفاء شروط معينة.</a:t>
            </a:r>
            <a:endParaRPr lang="en-US" sz="2400" dirty="0">
              <a:solidFill>
                <a:srgbClr val="2D3956"/>
              </a:solidFill>
              <a:latin typeface="Tajawal ExtraBold" panose="00000800000000000000" pitchFamily="2" charset="-78"/>
              <a:cs typeface="Tajawal ExtraBold" panose="00000800000000000000" pitchFamily="2" charset="-78"/>
            </a:endParaRPr>
          </a:p>
        </p:txBody>
      </p:sp>
      <p:sp>
        <p:nvSpPr>
          <p:cNvPr id="3" name="TextBox 2">
            <a:extLst>
              <a:ext uri="{FF2B5EF4-FFF2-40B4-BE49-F238E27FC236}">
                <a16:creationId xmlns:a16="http://schemas.microsoft.com/office/drawing/2014/main" id="{272B71C6-3947-6DEB-8331-2EE8BA4CF1BA}"/>
              </a:ext>
            </a:extLst>
          </p:cNvPr>
          <p:cNvSpPr txBox="1"/>
          <p:nvPr/>
        </p:nvSpPr>
        <p:spPr>
          <a:xfrm>
            <a:off x="3156587" y="37956"/>
            <a:ext cx="8200526" cy="584775"/>
          </a:xfrm>
          <a:prstGeom prst="rect">
            <a:avLst/>
          </a:prstGeom>
          <a:noFill/>
        </p:spPr>
        <p:txBody>
          <a:bodyPr wrap="square">
            <a:spAutoFit/>
          </a:bodyPr>
          <a:lstStyle/>
          <a:p>
            <a:r>
              <a:rPr lang="en-US" sz="3200" b="1" dirty="0">
                <a:solidFill>
                  <a:srgbClr val="2D3956"/>
                </a:solidFill>
                <a:latin typeface="Tajawal ExtraBold" panose="00000800000000000000" pitchFamily="2" charset="-78"/>
                <a:cs typeface="Tajawal ExtraBold" panose="00000800000000000000" pitchFamily="2" charset="-78"/>
              </a:rPr>
              <a:t>Probability sampling</a:t>
            </a:r>
          </a:p>
        </p:txBody>
      </p:sp>
      <p:pic>
        <p:nvPicPr>
          <p:cNvPr id="10" name="Picture 9">
            <a:extLst>
              <a:ext uri="{FF2B5EF4-FFF2-40B4-BE49-F238E27FC236}">
                <a16:creationId xmlns:a16="http://schemas.microsoft.com/office/drawing/2014/main" id="{F7BB2D45-26C0-4C59-B726-B87EC46FE2D8}"/>
              </a:ext>
            </a:extLst>
          </p:cNvPr>
          <p:cNvPicPr>
            <a:picLocks noChangeAspect="1"/>
          </p:cNvPicPr>
          <p:nvPr/>
        </p:nvPicPr>
        <p:blipFill>
          <a:blip r:embed="rId2"/>
          <a:stretch>
            <a:fillRect/>
          </a:stretch>
        </p:blipFill>
        <p:spPr>
          <a:xfrm>
            <a:off x="2935344" y="31031"/>
            <a:ext cx="8937511" cy="1072989"/>
          </a:xfrm>
          <a:prstGeom prst="rect">
            <a:avLst/>
          </a:prstGeom>
        </p:spPr>
      </p:pic>
      <p:sp>
        <p:nvSpPr>
          <p:cNvPr id="11" name="TextBox 10">
            <a:extLst>
              <a:ext uri="{FF2B5EF4-FFF2-40B4-BE49-F238E27FC236}">
                <a16:creationId xmlns:a16="http://schemas.microsoft.com/office/drawing/2014/main" id="{78089D31-5530-438C-899B-64EC213204A6}"/>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2063568716"/>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07421" y="1544545"/>
            <a:ext cx="10142527" cy="3234842"/>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0" y="1943007"/>
            <a:ext cx="10142527" cy="2308324"/>
          </a:xfrm>
          <a:prstGeom prst="rect">
            <a:avLst/>
          </a:prstGeom>
          <a:noFill/>
        </p:spPr>
        <p:txBody>
          <a:bodyPr wrap="square" rtlCol="0">
            <a:spAutoFit/>
          </a:bodyPr>
          <a:lstStyle/>
          <a:p>
            <a:pPr marL="342900" indent="-342900" algn="just">
              <a:buFont typeface="Wingdings" panose="05000000000000000000" pitchFamily="2" charset="2"/>
              <a:buChar char="§"/>
            </a:pPr>
            <a:r>
              <a:rPr lang="en-US" sz="2400" dirty="0">
                <a:solidFill>
                  <a:srgbClr val="2D3956"/>
                </a:solidFill>
                <a:latin typeface="Tajawal ExtraBold" panose="00000800000000000000" pitchFamily="2" charset="-78"/>
                <a:cs typeface="Tajawal ExtraBold" panose="00000800000000000000" pitchFamily="2" charset="-78"/>
              </a:rPr>
              <a:t>Probability sampling refers to the selection of a sample from a population, when this selection is based on the principle of randomization, that is, random selection or chance. </a:t>
            </a:r>
          </a:p>
          <a:p>
            <a:pPr marL="342900" indent="-342900" algn="just">
              <a:buFont typeface="Wingdings" panose="05000000000000000000" pitchFamily="2" charset="2"/>
              <a:buChar char="§"/>
            </a:pPr>
            <a:endParaRPr lang="en-US" sz="2400" dirty="0">
              <a:solidFill>
                <a:srgbClr val="2D3956"/>
              </a:solidFill>
              <a:latin typeface="Tajawal ExtraBold" panose="00000800000000000000" pitchFamily="2" charset="-78"/>
              <a:cs typeface="Tajawal ExtraBold" panose="00000800000000000000" pitchFamily="2" charset="-78"/>
            </a:endParaRPr>
          </a:p>
          <a:p>
            <a:pPr marL="342900" indent="-342900" algn="just">
              <a:buFont typeface="Wingdings" panose="05000000000000000000" pitchFamily="2" charset="2"/>
              <a:buChar char="§"/>
            </a:pPr>
            <a:r>
              <a:rPr lang="en-US" sz="2400" dirty="0">
                <a:solidFill>
                  <a:srgbClr val="2D3956"/>
                </a:solidFill>
                <a:latin typeface="Tajawal ExtraBold" panose="00000800000000000000" pitchFamily="2" charset="-78"/>
                <a:cs typeface="Tajawal ExtraBold" panose="00000800000000000000" pitchFamily="2" charset="-78"/>
              </a:rPr>
              <a:t>Probability sampling is more complex, more time-consuming and usually more costly than non-probability sampling.</a:t>
            </a:r>
          </a:p>
        </p:txBody>
      </p:sp>
      <p:sp>
        <p:nvSpPr>
          <p:cNvPr id="3" name="TextBox 2">
            <a:extLst>
              <a:ext uri="{FF2B5EF4-FFF2-40B4-BE49-F238E27FC236}">
                <a16:creationId xmlns:a16="http://schemas.microsoft.com/office/drawing/2014/main" id="{272B71C6-3947-6DEB-8331-2EE8BA4CF1BA}"/>
              </a:ext>
            </a:extLst>
          </p:cNvPr>
          <p:cNvSpPr txBox="1"/>
          <p:nvPr/>
        </p:nvSpPr>
        <p:spPr>
          <a:xfrm>
            <a:off x="3156587" y="37956"/>
            <a:ext cx="8200526" cy="584775"/>
          </a:xfrm>
          <a:prstGeom prst="rect">
            <a:avLst/>
          </a:prstGeom>
          <a:noFill/>
        </p:spPr>
        <p:txBody>
          <a:bodyPr wrap="square">
            <a:spAutoFit/>
          </a:bodyPr>
          <a:lstStyle/>
          <a:p>
            <a:r>
              <a:rPr lang="en-US" sz="3200" b="1" dirty="0">
                <a:solidFill>
                  <a:srgbClr val="2D3956"/>
                </a:solidFill>
                <a:latin typeface="Tajawal ExtraBold" panose="00000800000000000000" pitchFamily="2" charset="-78"/>
                <a:cs typeface="Tajawal ExtraBold" panose="00000800000000000000" pitchFamily="2" charset="-78"/>
              </a:rPr>
              <a:t>Probability sampling</a:t>
            </a:r>
          </a:p>
        </p:txBody>
      </p:sp>
      <p:pic>
        <p:nvPicPr>
          <p:cNvPr id="10" name="Picture 9">
            <a:extLst>
              <a:ext uri="{FF2B5EF4-FFF2-40B4-BE49-F238E27FC236}">
                <a16:creationId xmlns:a16="http://schemas.microsoft.com/office/drawing/2014/main" id="{F7BB2D45-26C0-4C59-B726-B87EC46FE2D8}"/>
              </a:ext>
            </a:extLst>
          </p:cNvPr>
          <p:cNvPicPr>
            <a:picLocks noChangeAspect="1"/>
          </p:cNvPicPr>
          <p:nvPr/>
        </p:nvPicPr>
        <p:blipFill>
          <a:blip r:embed="rId2"/>
          <a:stretch>
            <a:fillRect/>
          </a:stretch>
        </p:blipFill>
        <p:spPr>
          <a:xfrm>
            <a:off x="2935344" y="31031"/>
            <a:ext cx="8937511" cy="1072989"/>
          </a:xfrm>
          <a:prstGeom prst="rect">
            <a:avLst/>
          </a:prstGeom>
        </p:spPr>
      </p:pic>
      <p:sp>
        <p:nvSpPr>
          <p:cNvPr id="11" name="TextBox 10">
            <a:extLst>
              <a:ext uri="{FF2B5EF4-FFF2-40B4-BE49-F238E27FC236}">
                <a16:creationId xmlns:a16="http://schemas.microsoft.com/office/drawing/2014/main" id="{78089D31-5530-438C-899B-64EC213204A6}"/>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3301111648"/>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80308" y="1891010"/>
            <a:ext cx="9393779" cy="4014144"/>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280308" y="1987866"/>
            <a:ext cx="9009467" cy="3046988"/>
          </a:xfrm>
          <a:prstGeom prst="rect">
            <a:avLst/>
          </a:prstGeom>
          <a:noFill/>
        </p:spPr>
        <p:txBody>
          <a:bodyPr wrap="square" rtlCol="0">
            <a:spAutoFit/>
          </a:bodyPr>
          <a:lstStyle/>
          <a:p>
            <a:pPr marL="342900" indent="-342900" algn="just">
              <a:buFont typeface="Wingdings" panose="05000000000000000000" pitchFamily="2" charset="2"/>
              <a:buChar char="§"/>
            </a:pPr>
            <a:r>
              <a:rPr lang="en-US" sz="2400" b="1" u="sng" dirty="0">
                <a:solidFill>
                  <a:srgbClr val="2D3956"/>
                </a:solidFill>
                <a:latin typeface="Tajawal ExtraBold" panose="00000800000000000000" pitchFamily="2" charset="-78"/>
                <a:cs typeface="Tajawal ExtraBold" panose="00000800000000000000" pitchFamily="2" charset="-78"/>
              </a:rPr>
              <a:t>These conditions are that the:</a:t>
            </a:r>
          </a:p>
          <a:p>
            <a:pPr marL="342900" indent="-342900" algn="just">
              <a:buFont typeface="Wingdings" panose="05000000000000000000" pitchFamily="2" charset="2"/>
              <a:buChar char="§"/>
            </a:pPr>
            <a:endParaRPr lang="en-US" sz="2400" dirty="0">
              <a:solidFill>
                <a:srgbClr val="2D3956"/>
              </a:solidFill>
              <a:latin typeface="Tajawal ExtraBold" panose="00000800000000000000" pitchFamily="2" charset="-78"/>
              <a:cs typeface="Tajawal ExtraBold" panose="00000800000000000000" pitchFamily="2" charset="-78"/>
            </a:endParaRPr>
          </a:p>
          <a:p>
            <a:pPr marL="342900" indent="-342900" algn="just">
              <a:buFont typeface="Wingdings" panose="05000000000000000000" pitchFamily="2" charset="2"/>
              <a:buChar char="Ø"/>
            </a:pPr>
            <a:r>
              <a:rPr lang="en-US" sz="2400" dirty="0">
                <a:solidFill>
                  <a:srgbClr val="2D3956"/>
                </a:solidFill>
                <a:latin typeface="Tajawal ExtraBold" panose="00000800000000000000" pitchFamily="2" charset="-78"/>
                <a:cs typeface="Tajawal ExtraBold" panose="00000800000000000000" pitchFamily="2" charset="-78"/>
              </a:rPr>
              <a:t>Sample is representative of a wider population</a:t>
            </a:r>
          </a:p>
          <a:p>
            <a:pPr marL="342900" indent="-342900" algn="just">
              <a:buFont typeface="Wingdings" panose="05000000000000000000" pitchFamily="2" charset="2"/>
              <a:buChar char="Ø"/>
            </a:pPr>
            <a:r>
              <a:rPr lang="en-US" sz="2400" dirty="0">
                <a:solidFill>
                  <a:srgbClr val="2D3956"/>
                </a:solidFill>
                <a:latin typeface="Tajawal ExtraBold" panose="00000800000000000000" pitchFamily="2" charset="-78"/>
                <a:cs typeface="Tajawal ExtraBold" panose="00000800000000000000" pitchFamily="2" charset="-78"/>
              </a:rPr>
              <a:t>Wider population is properly defined</a:t>
            </a:r>
            <a:r>
              <a:rPr lang="ar-SA" sz="2400" dirty="0">
                <a:solidFill>
                  <a:srgbClr val="2D3956"/>
                </a:solidFill>
                <a:latin typeface="Tajawal ExtraBold" panose="00000800000000000000" pitchFamily="2" charset="-78"/>
                <a:cs typeface="Tajawal ExtraBold" panose="00000800000000000000" pitchFamily="2" charset="-78"/>
              </a:rPr>
              <a:t>يتم تحديد عدد أكبر من السكان بشكل صحيح</a:t>
            </a:r>
            <a:endParaRPr lang="en-US" sz="2400" dirty="0">
              <a:solidFill>
                <a:srgbClr val="2D3956"/>
              </a:solidFill>
              <a:latin typeface="Tajawal ExtraBold" panose="00000800000000000000" pitchFamily="2" charset="-78"/>
              <a:cs typeface="Tajawal ExtraBold" panose="00000800000000000000" pitchFamily="2" charset="-78"/>
            </a:endParaRPr>
          </a:p>
          <a:p>
            <a:pPr marL="342900" indent="-342900" algn="just">
              <a:buFont typeface="Wingdings" panose="05000000000000000000" pitchFamily="2" charset="2"/>
              <a:buChar char="Ø"/>
            </a:pPr>
            <a:r>
              <a:rPr lang="en-US" sz="2400" dirty="0">
                <a:solidFill>
                  <a:srgbClr val="2D3956"/>
                </a:solidFill>
                <a:latin typeface="Tajawal ExtraBold" panose="00000800000000000000" pitchFamily="2" charset="-78"/>
                <a:cs typeface="Tajawal ExtraBold" panose="00000800000000000000" pitchFamily="2" charset="-78"/>
              </a:rPr>
              <a:t>Sample was drawn from a population using probability sampling methods.</a:t>
            </a:r>
            <a:endParaRPr lang="ar-EG" sz="2400" dirty="0">
              <a:solidFill>
                <a:srgbClr val="2D3956"/>
              </a:solidFill>
              <a:latin typeface="Tajawal ExtraBold" panose="00000800000000000000" pitchFamily="2" charset="-78"/>
              <a:cs typeface="Tajawal ExtraBold" panose="00000800000000000000" pitchFamily="2" charset="-78"/>
            </a:endParaRPr>
          </a:p>
          <a:p>
            <a:pPr marL="342900" indent="-342900" algn="just" rtl="1">
              <a:buFont typeface="Wingdings" panose="05000000000000000000" pitchFamily="2" charset="2"/>
              <a:buChar char="Ø"/>
            </a:pPr>
            <a:r>
              <a:rPr lang="ar-EG" sz="2400" dirty="0">
                <a:solidFill>
                  <a:srgbClr val="2D3956"/>
                </a:solidFill>
                <a:latin typeface="Tajawal ExtraBold" panose="00000800000000000000" pitchFamily="2" charset="-78"/>
                <a:cs typeface="Tajawal ExtraBold" panose="00000800000000000000" pitchFamily="2" charset="-78"/>
              </a:rPr>
              <a:t>تم سحب العينة من مجتمع ما باستخدام طرق أخذ العينات الاحتمالية.</a:t>
            </a:r>
            <a:endParaRPr lang="en-US" sz="2400" dirty="0">
              <a:solidFill>
                <a:srgbClr val="2D3956"/>
              </a:solidFill>
              <a:latin typeface="Tajawal ExtraBold" panose="00000800000000000000" pitchFamily="2" charset="-78"/>
              <a:cs typeface="Tajawal ExtraBold" panose="00000800000000000000" pitchFamily="2" charset="-78"/>
            </a:endParaRPr>
          </a:p>
        </p:txBody>
      </p:sp>
      <p:sp>
        <p:nvSpPr>
          <p:cNvPr id="3" name="TextBox 2">
            <a:extLst>
              <a:ext uri="{FF2B5EF4-FFF2-40B4-BE49-F238E27FC236}">
                <a16:creationId xmlns:a16="http://schemas.microsoft.com/office/drawing/2014/main" id="{272B71C6-3947-6DEB-8331-2EE8BA4CF1BA}"/>
              </a:ext>
            </a:extLst>
          </p:cNvPr>
          <p:cNvSpPr txBox="1"/>
          <p:nvPr/>
        </p:nvSpPr>
        <p:spPr>
          <a:xfrm>
            <a:off x="3156587" y="37956"/>
            <a:ext cx="8200526" cy="584775"/>
          </a:xfrm>
          <a:prstGeom prst="rect">
            <a:avLst/>
          </a:prstGeom>
          <a:noFill/>
        </p:spPr>
        <p:txBody>
          <a:bodyPr wrap="square">
            <a:spAutoFit/>
          </a:bodyPr>
          <a:lstStyle/>
          <a:p>
            <a:r>
              <a:rPr lang="en-US" sz="3200" b="1" dirty="0">
                <a:solidFill>
                  <a:srgbClr val="2D3956"/>
                </a:solidFill>
                <a:latin typeface="Tajawal ExtraBold" panose="00000800000000000000" pitchFamily="2" charset="-78"/>
                <a:cs typeface="Tajawal ExtraBold" panose="00000800000000000000" pitchFamily="2" charset="-78"/>
              </a:rPr>
              <a:t>Probability sampling</a:t>
            </a:r>
          </a:p>
        </p:txBody>
      </p:sp>
      <p:pic>
        <p:nvPicPr>
          <p:cNvPr id="10" name="Picture 9">
            <a:extLst>
              <a:ext uri="{FF2B5EF4-FFF2-40B4-BE49-F238E27FC236}">
                <a16:creationId xmlns:a16="http://schemas.microsoft.com/office/drawing/2014/main" id="{46C44F52-0EDE-4B21-A36E-5F879D5C439B}"/>
              </a:ext>
            </a:extLst>
          </p:cNvPr>
          <p:cNvPicPr>
            <a:picLocks noChangeAspect="1"/>
          </p:cNvPicPr>
          <p:nvPr/>
        </p:nvPicPr>
        <p:blipFill>
          <a:blip r:embed="rId2"/>
          <a:stretch>
            <a:fillRect/>
          </a:stretch>
        </p:blipFill>
        <p:spPr>
          <a:xfrm>
            <a:off x="2935344" y="31031"/>
            <a:ext cx="8937511" cy="1072989"/>
          </a:xfrm>
          <a:prstGeom prst="rect">
            <a:avLst/>
          </a:prstGeom>
        </p:spPr>
      </p:pic>
      <p:sp>
        <p:nvSpPr>
          <p:cNvPr id="11" name="TextBox 10">
            <a:extLst>
              <a:ext uri="{FF2B5EF4-FFF2-40B4-BE49-F238E27FC236}">
                <a16:creationId xmlns:a16="http://schemas.microsoft.com/office/drawing/2014/main" id="{28A47ADA-1BCF-4217-A152-0CCE526B3546}"/>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3275787468"/>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88151" y="1268158"/>
            <a:ext cx="10579849" cy="5132608"/>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283166" y="1600355"/>
            <a:ext cx="10384834" cy="4524315"/>
          </a:xfrm>
          <a:prstGeom prst="rect">
            <a:avLst/>
          </a:prstGeom>
          <a:noFill/>
        </p:spPr>
        <p:txBody>
          <a:bodyPr wrap="square" rtlCol="0">
            <a:spAutoFit/>
          </a:bodyPr>
          <a:lstStyle/>
          <a:p>
            <a:pPr marL="342900" indent="-342900" algn="just">
              <a:buFont typeface="Wingdings" panose="05000000000000000000" pitchFamily="2" charset="2"/>
              <a:buChar char="§"/>
            </a:pPr>
            <a:r>
              <a:rPr lang="en-US" sz="2400" dirty="0">
                <a:solidFill>
                  <a:srgbClr val="2D3956"/>
                </a:solidFill>
                <a:latin typeface="Tajawal ExtraBold" panose="00000800000000000000" pitchFamily="2" charset="-78"/>
                <a:cs typeface="Tajawal ExtraBold" panose="00000800000000000000" pitchFamily="2" charset="-78"/>
              </a:rPr>
              <a:t>Even where a sample is obtained using probability sampling methods, the ability of such sampling to produce a representative sample will depend on:</a:t>
            </a:r>
            <a:endParaRPr lang="ar-EG" sz="2400" dirty="0">
              <a:solidFill>
                <a:srgbClr val="2D3956"/>
              </a:solidFill>
              <a:latin typeface="Tajawal ExtraBold" panose="00000800000000000000" pitchFamily="2" charset="-78"/>
              <a:cs typeface="Tajawal ExtraBold" panose="00000800000000000000" pitchFamily="2" charset="-78"/>
            </a:endParaRPr>
          </a:p>
          <a:p>
            <a:pPr marL="342900" indent="-342900" algn="just" rtl="1">
              <a:buFont typeface="Wingdings" panose="05000000000000000000" pitchFamily="2" charset="2"/>
              <a:buChar char="§"/>
            </a:pPr>
            <a:r>
              <a:rPr lang="ar-EG" sz="2400" dirty="0">
                <a:solidFill>
                  <a:srgbClr val="2D3956"/>
                </a:solidFill>
                <a:latin typeface="Tajawal ExtraBold" panose="00000800000000000000" pitchFamily="2" charset="-78"/>
                <a:cs typeface="Tajawal ExtraBold" panose="00000800000000000000" pitchFamily="2" charset="-78"/>
              </a:rPr>
              <a:t>حتى في حالة الحصول على عينة باستخدام طرق أخذ العينات الاحتمالية، فإن قدرة هذا النوع من العينات على إنتاج عينة تمثيلية ستعتمد على ما يلي:</a:t>
            </a:r>
            <a:endParaRPr lang="en-US" sz="2400" dirty="0">
              <a:solidFill>
                <a:srgbClr val="2D3956"/>
              </a:solidFill>
              <a:latin typeface="Tajawal ExtraBold" panose="00000800000000000000" pitchFamily="2" charset="-78"/>
              <a:cs typeface="Tajawal ExtraBold" panose="00000800000000000000" pitchFamily="2" charset="-78"/>
            </a:endParaRPr>
          </a:p>
          <a:p>
            <a:pPr marL="342900" indent="-342900" algn="just">
              <a:buFont typeface="Wingdings" panose="05000000000000000000" pitchFamily="2" charset="2"/>
              <a:buChar char="§"/>
            </a:pPr>
            <a:endParaRPr lang="en-US" sz="2400" dirty="0">
              <a:solidFill>
                <a:srgbClr val="2D3956"/>
              </a:solidFill>
              <a:latin typeface="Tajawal ExtraBold" panose="00000800000000000000" pitchFamily="2" charset="-78"/>
              <a:cs typeface="Tajawal ExtraBold" panose="00000800000000000000" pitchFamily="2" charset="-78"/>
            </a:endParaRPr>
          </a:p>
          <a:p>
            <a:pPr marL="342900" indent="-342900" algn="just">
              <a:buFont typeface="Wingdings" panose="05000000000000000000" pitchFamily="2" charset="2"/>
              <a:buChar char="ü"/>
            </a:pPr>
            <a:r>
              <a:rPr lang="en-US" sz="2400" dirty="0">
                <a:solidFill>
                  <a:srgbClr val="2D3956"/>
                </a:solidFill>
                <a:latin typeface="Tajawal ExtraBold" panose="00000800000000000000" pitchFamily="2" charset="-78"/>
                <a:cs typeface="Tajawal ExtraBold" panose="00000800000000000000" pitchFamily="2" charset="-78"/>
              </a:rPr>
              <a:t>The adequacy of the sampling frame from which the sample was drawn;</a:t>
            </a:r>
          </a:p>
          <a:p>
            <a:pPr marL="342900" indent="-342900" algn="just">
              <a:buFont typeface="Wingdings" panose="05000000000000000000" pitchFamily="2" charset="2"/>
              <a:buChar char="ü"/>
            </a:pPr>
            <a:endParaRPr lang="en-US" sz="2400" dirty="0">
              <a:solidFill>
                <a:srgbClr val="2D3956"/>
              </a:solidFill>
              <a:latin typeface="Tajawal ExtraBold" panose="00000800000000000000" pitchFamily="2" charset="-78"/>
              <a:cs typeface="Tajawal ExtraBold" panose="00000800000000000000" pitchFamily="2" charset="-78"/>
            </a:endParaRPr>
          </a:p>
          <a:p>
            <a:pPr marL="342900" indent="-342900" algn="just">
              <a:buFont typeface="Wingdings" panose="05000000000000000000" pitchFamily="2" charset="2"/>
              <a:buChar char="ü"/>
            </a:pPr>
            <a:r>
              <a:rPr lang="en-US" sz="2400" dirty="0">
                <a:solidFill>
                  <a:srgbClr val="2D3956"/>
                </a:solidFill>
                <a:latin typeface="Tajawal ExtraBold" panose="00000800000000000000" pitchFamily="2" charset="-78"/>
                <a:cs typeface="Tajawal ExtraBold" panose="00000800000000000000" pitchFamily="2" charset="-78"/>
              </a:rPr>
              <a:t>Any bias in response and non-response from the selected sample units (De Vaus, 2002a, 149).</a:t>
            </a:r>
            <a:endParaRPr lang="ar-EG" sz="2400" dirty="0">
              <a:solidFill>
                <a:srgbClr val="2D3956"/>
              </a:solidFill>
              <a:latin typeface="Tajawal ExtraBold" panose="00000800000000000000" pitchFamily="2" charset="-78"/>
              <a:cs typeface="Tajawal ExtraBold" panose="00000800000000000000" pitchFamily="2" charset="-78"/>
            </a:endParaRPr>
          </a:p>
          <a:p>
            <a:pPr marL="342900" indent="-342900" algn="just" rtl="1">
              <a:buFont typeface="Wingdings" panose="05000000000000000000" pitchFamily="2" charset="2"/>
              <a:buChar char="ü"/>
            </a:pPr>
            <a:r>
              <a:rPr lang="ar-EG" sz="2400" dirty="0">
                <a:solidFill>
                  <a:srgbClr val="2D3956"/>
                </a:solidFill>
                <a:latin typeface="Tajawal ExtraBold" panose="00000800000000000000" pitchFamily="2" charset="-78"/>
                <a:cs typeface="Tajawal ExtraBold" panose="00000800000000000000" pitchFamily="2" charset="-78"/>
              </a:rPr>
              <a:t>مدى كفاية إطار المعاينة الذي تم سحب العينة منه؛</a:t>
            </a:r>
          </a:p>
          <a:p>
            <a:pPr marL="342900" indent="-342900" algn="just" rtl="1">
              <a:buFont typeface="Wingdings" panose="05000000000000000000" pitchFamily="2" charset="2"/>
              <a:buChar char="ü"/>
            </a:pPr>
            <a:r>
              <a:rPr lang="ar-EG" sz="2400" dirty="0">
                <a:solidFill>
                  <a:srgbClr val="2D3956"/>
                </a:solidFill>
                <a:latin typeface="Tajawal ExtraBold" panose="00000800000000000000" pitchFamily="2" charset="-78"/>
                <a:cs typeface="Tajawal ExtraBold" panose="00000800000000000000" pitchFamily="2" charset="-78"/>
              </a:rPr>
              <a:t>أي تحيز في الاستجابة وعدم الاستجابة من وحدات العينة المختارة (</a:t>
            </a:r>
            <a:r>
              <a:rPr lang="en-US" sz="2400" dirty="0">
                <a:solidFill>
                  <a:srgbClr val="2D3956"/>
                </a:solidFill>
                <a:latin typeface="Tajawal ExtraBold" panose="00000800000000000000" pitchFamily="2" charset="-78"/>
                <a:cs typeface="Tajawal ExtraBold" panose="00000800000000000000" pitchFamily="2" charset="-78"/>
              </a:rPr>
              <a:t>De Vaus, 2002a, 149).</a:t>
            </a:r>
          </a:p>
        </p:txBody>
      </p:sp>
      <p:sp>
        <p:nvSpPr>
          <p:cNvPr id="3" name="TextBox 2">
            <a:extLst>
              <a:ext uri="{FF2B5EF4-FFF2-40B4-BE49-F238E27FC236}">
                <a16:creationId xmlns:a16="http://schemas.microsoft.com/office/drawing/2014/main" id="{272B71C6-3947-6DEB-8331-2EE8BA4CF1BA}"/>
              </a:ext>
            </a:extLst>
          </p:cNvPr>
          <p:cNvSpPr txBox="1"/>
          <p:nvPr/>
        </p:nvSpPr>
        <p:spPr>
          <a:xfrm>
            <a:off x="3156587" y="37956"/>
            <a:ext cx="8200526" cy="584775"/>
          </a:xfrm>
          <a:prstGeom prst="rect">
            <a:avLst/>
          </a:prstGeom>
          <a:noFill/>
        </p:spPr>
        <p:txBody>
          <a:bodyPr wrap="square">
            <a:spAutoFit/>
          </a:bodyPr>
          <a:lstStyle/>
          <a:p>
            <a:r>
              <a:rPr lang="en-US" sz="3200" b="1" dirty="0">
                <a:solidFill>
                  <a:srgbClr val="2D3956"/>
                </a:solidFill>
                <a:latin typeface="Tajawal ExtraBold" panose="00000800000000000000" pitchFamily="2" charset="-78"/>
                <a:cs typeface="Tajawal ExtraBold" panose="00000800000000000000" pitchFamily="2" charset="-78"/>
              </a:rPr>
              <a:t>Probability sampling</a:t>
            </a:r>
          </a:p>
        </p:txBody>
      </p:sp>
      <p:pic>
        <p:nvPicPr>
          <p:cNvPr id="10" name="Picture 9">
            <a:extLst>
              <a:ext uri="{FF2B5EF4-FFF2-40B4-BE49-F238E27FC236}">
                <a16:creationId xmlns:a16="http://schemas.microsoft.com/office/drawing/2014/main" id="{E675312F-B32E-4237-ACBF-763F6EF3A292}"/>
              </a:ext>
            </a:extLst>
          </p:cNvPr>
          <p:cNvPicPr>
            <a:picLocks noChangeAspect="1"/>
          </p:cNvPicPr>
          <p:nvPr/>
        </p:nvPicPr>
        <p:blipFill>
          <a:blip r:embed="rId2"/>
          <a:stretch>
            <a:fillRect/>
          </a:stretch>
        </p:blipFill>
        <p:spPr>
          <a:xfrm>
            <a:off x="2935344" y="31031"/>
            <a:ext cx="8937511" cy="1072989"/>
          </a:xfrm>
          <a:prstGeom prst="rect">
            <a:avLst/>
          </a:prstGeom>
        </p:spPr>
      </p:pic>
      <p:sp>
        <p:nvSpPr>
          <p:cNvPr id="11" name="TextBox 10">
            <a:extLst>
              <a:ext uri="{FF2B5EF4-FFF2-40B4-BE49-F238E27FC236}">
                <a16:creationId xmlns:a16="http://schemas.microsoft.com/office/drawing/2014/main" id="{FE414B9E-02D3-4C7D-B59E-7089850793E1}"/>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2633336572"/>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80308" y="1560896"/>
            <a:ext cx="9393779" cy="2785817"/>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295808" y="1750170"/>
            <a:ext cx="9009467" cy="1569660"/>
          </a:xfrm>
          <a:prstGeom prst="rect">
            <a:avLst/>
          </a:prstGeom>
          <a:noFill/>
        </p:spPr>
        <p:txBody>
          <a:bodyPr wrap="square" rtlCol="0">
            <a:spAutoFit/>
          </a:bodyPr>
          <a:lstStyle/>
          <a:p>
            <a:pPr marL="342900" indent="-342900" algn="just">
              <a:buFont typeface="Wingdings" panose="05000000000000000000" pitchFamily="2" charset="2"/>
              <a:buChar char="§"/>
            </a:pPr>
            <a:endParaRPr lang="en-US" sz="2400" dirty="0">
              <a:solidFill>
                <a:srgbClr val="2D3956"/>
              </a:solidFill>
              <a:latin typeface="Tajawal ExtraBold" panose="00000800000000000000" pitchFamily="2" charset="-78"/>
              <a:cs typeface="Tajawal ExtraBold" panose="00000800000000000000" pitchFamily="2" charset="-78"/>
            </a:endParaRPr>
          </a:p>
          <a:p>
            <a:pPr marL="342900" indent="-342900" algn="just">
              <a:buFont typeface="Wingdings" panose="05000000000000000000" pitchFamily="2" charset="2"/>
              <a:buChar char="§"/>
            </a:pPr>
            <a:r>
              <a:rPr lang="en-US" sz="2400" dirty="0">
                <a:solidFill>
                  <a:srgbClr val="2D3956"/>
                </a:solidFill>
                <a:latin typeface="Tajawal ExtraBold" panose="00000800000000000000" pitchFamily="2" charset="-78"/>
                <a:cs typeface="Tajawal ExtraBold" panose="00000800000000000000" pitchFamily="2" charset="-78"/>
              </a:rPr>
              <a:t>A general rule is that the larger the sample size the smaller the sampling error.</a:t>
            </a:r>
            <a:endParaRPr lang="ar-EG" sz="2400" dirty="0">
              <a:solidFill>
                <a:srgbClr val="2D3956"/>
              </a:solidFill>
              <a:latin typeface="Tajawal ExtraBold" panose="00000800000000000000" pitchFamily="2" charset="-78"/>
              <a:cs typeface="Tajawal ExtraBold" panose="00000800000000000000" pitchFamily="2" charset="-78"/>
            </a:endParaRPr>
          </a:p>
          <a:p>
            <a:pPr marL="342900" indent="-342900" algn="just" rtl="1">
              <a:buFont typeface="Wingdings" panose="05000000000000000000" pitchFamily="2" charset="2"/>
              <a:buChar char="§"/>
            </a:pPr>
            <a:r>
              <a:rPr lang="ar-EG" sz="2400" dirty="0">
                <a:solidFill>
                  <a:srgbClr val="2D3956"/>
                </a:solidFill>
                <a:latin typeface="Tajawal ExtraBold" panose="00000800000000000000" pitchFamily="2" charset="-78"/>
                <a:cs typeface="Tajawal ExtraBold" panose="00000800000000000000" pitchFamily="2" charset="-78"/>
              </a:rPr>
              <a:t>القاعدة العامة هي أنه كلما زاد حجم العينة كلما قل خطأ العينة.</a:t>
            </a:r>
            <a:endParaRPr lang="en-US" sz="2400" dirty="0">
              <a:solidFill>
                <a:srgbClr val="2D3956"/>
              </a:solidFill>
              <a:latin typeface="Tajawal ExtraBold" panose="00000800000000000000" pitchFamily="2" charset="-78"/>
              <a:cs typeface="Tajawal ExtraBold" panose="00000800000000000000" pitchFamily="2" charset="-78"/>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1542371" y="6368099"/>
            <a:ext cx="2167470" cy="591661"/>
          </a:xfrm>
          <a:prstGeom prst="rect">
            <a:avLst/>
          </a:prstGeom>
        </p:spPr>
      </p:pic>
      <p:sp>
        <p:nvSpPr>
          <p:cNvPr id="3" name="TextBox 2">
            <a:extLst>
              <a:ext uri="{FF2B5EF4-FFF2-40B4-BE49-F238E27FC236}">
                <a16:creationId xmlns:a16="http://schemas.microsoft.com/office/drawing/2014/main" id="{272B71C6-3947-6DEB-8331-2EE8BA4CF1BA}"/>
              </a:ext>
            </a:extLst>
          </p:cNvPr>
          <p:cNvSpPr txBox="1"/>
          <p:nvPr/>
        </p:nvSpPr>
        <p:spPr>
          <a:xfrm>
            <a:off x="3156587" y="37956"/>
            <a:ext cx="8200526" cy="584775"/>
          </a:xfrm>
          <a:prstGeom prst="rect">
            <a:avLst/>
          </a:prstGeom>
          <a:noFill/>
        </p:spPr>
        <p:txBody>
          <a:bodyPr wrap="square">
            <a:spAutoFit/>
          </a:bodyPr>
          <a:lstStyle/>
          <a:p>
            <a:r>
              <a:rPr lang="en-US" sz="3200" b="1" dirty="0">
                <a:solidFill>
                  <a:srgbClr val="2D3956"/>
                </a:solidFill>
                <a:latin typeface="Tajawal ExtraBold" panose="00000800000000000000" pitchFamily="2" charset="-78"/>
                <a:cs typeface="Tajawal ExtraBold" panose="00000800000000000000" pitchFamily="2" charset="-78"/>
              </a:rPr>
              <a:t>Probability sampling</a:t>
            </a:r>
          </a:p>
        </p:txBody>
      </p:sp>
      <p:pic>
        <p:nvPicPr>
          <p:cNvPr id="10" name="Picture 9">
            <a:extLst>
              <a:ext uri="{FF2B5EF4-FFF2-40B4-BE49-F238E27FC236}">
                <a16:creationId xmlns:a16="http://schemas.microsoft.com/office/drawing/2014/main" id="{4D2CA96A-25A5-4273-941E-3CC70382BE3F}"/>
              </a:ext>
            </a:extLst>
          </p:cNvPr>
          <p:cNvPicPr>
            <a:picLocks noChangeAspect="1"/>
          </p:cNvPicPr>
          <p:nvPr/>
        </p:nvPicPr>
        <p:blipFill>
          <a:blip r:embed="rId4"/>
          <a:stretch>
            <a:fillRect/>
          </a:stretch>
        </p:blipFill>
        <p:spPr>
          <a:xfrm>
            <a:off x="2935344" y="31031"/>
            <a:ext cx="8937511" cy="1072989"/>
          </a:xfrm>
          <a:prstGeom prst="rect">
            <a:avLst/>
          </a:prstGeom>
        </p:spPr>
      </p:pic>
      <p:sp>
        <p:nvSpPr>
          <p:cNvPr id="11" name="TextBox 10">
            <a:extLst>
              <a:ext uri="{FF2B5EF4-FFF2-40B4-BE49-F238E27FC236}">
                <a16:creationId xmlns:a16="http://schemas.microsoft.com/office/drawing/2014/main" id="{B9469AA8-9B71-49B9-A9C6-9CB8DE59AFED}"/>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1011620759"/>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781877" y="1560896"/>
            <a:ext cx="8852453" cy="4521852"/>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059048" y="1565128"/>
            <a:ext cx="8298110" cy="4524315"/>
          </a:xfrm>
          <a:prstGeom prst="rect">
            <a:avLst/>
          </a:prstGeom>
          <a:noFill/>
        </p:spPr>
        <p:txBody>
          <a:bodyPr wrap="square" rtlCol="0">
            <a:spAutoFit/>
          </a:bodyPr>
          <a:lstStyle/>
          <a:p>
            <a:pPr marL="342900" indent="-342900" algn="just">
              <a:buFont typeface="Wingdings" panose="05000000000000000000" pitchFamily="2" charset="2"/>
              <a:buChar char="§"/>
            </a:pPr>
            <a:r>
              <a:rPr lang="en-US" sz="2400" b="1" dirty="0">
                <a:latin typeface="Tajawal ExtraBold" panose="00000800000000000000" pitchFamily="2" charset="-78"/>
                <a:cs typeface="Tajawal ExtraBold" panose="00000800000000000000" pitchFamily="2" charset="-78"/>
              </a:rPr>
              <a:t>Random sampling </a:t>
            </a:r>
            <a:r>
              <a:rPr lang="en-US" sz="2400" dirty="0">
                <a:latin typeface="Tajawal ExtraBold" panose="00000800000000000000" pitchFamily="2" charset="-78"/>
                <a:cs typeface="Tajawal ExtraBold" panose="00000800000000000000" pitchFamily="2" charset="-78"/>
              </a:rPr>
              <a:t>is a procedure of creating a sample where each member of the defined population has an equal chance of being selected for inclusion and the selection of one participant depends on the selection of any other from that population. </a:t>
            </a:r>
          </a:p>
          <a:p>
            <a:pPr marL="342900" indent="-342900" algn="just">
              <a:buFont typeface="Wingdings" panose="05000000000000000000" pitchFamily="2" charset="2"/>
              <a:buChar char="§"/>
            </a:pPr>
            <a:endParaRPr lang="en-US" sz="2400" dirty="0">
              <a:latin typeface="Tajawal ExtraBold" panose="00000800000000000000" pitchFamily="2" charset="-78"/>
              <a:cs typeface="Tajawal ExtraBold" panose="00000800000000000000" pitchFamily="2" charset="-78"/>
            </a:endParaRPr>
          </a:p>
          <a:p>
            <a:pPr marL="342900" indent="-342900" algn="just">
              <a:buFont typeface="Wingdings" panose="05000000000000000000" pitchFamily="2" charset="2"/>
              <a:buChar char="§"/>
            </a:pPr>
            <a:r>
              <a:rPr lang="en-US" sz="2400" dirty="0">
                <a:latin typeface="Tajawal ExtraBold" panose="00000800000000000000" pitchFamily="2" charset="-78"/>
                <a:cs typeface="Tajawal ExtraBold" panose="00000800000000000000" pitchFamily="2" charset="-78"/>
              </a:rPr>
              <a:t>A simple random sample can be drawn in several ways.</a:t>
            </a:r>
            <a:endParaRPr lang="ar-EG" sz="2400" dirty="0">
              <a:latin typeface="Tajawal ExtraBold" panose="00000800000000000000" pitchFamily="2" charset="-78"/>
              <a:cs typeface="Tajawal ExtraBold" panose="00000800000000000000" pitchFamily="2" charset="-78"/>
            </a:endParaRPr>
          </a:p>
          <a:p>
            <a:pPr marL="342900" indent="-342900" algn="just" rtl="1">
              <a:buFont typeface="Wingdings" panose="05000000000000000000" pitchFamily="2" charset="2"/>
              <a:buChar char="§"/>
            </a:pPr>
            <a:r>
              <a:rPr lang="ar-EG" sz="2400" dirty="0">
                <a:latin typeface="Tajawal ExtraBold" panose="00000800000000000000" pitchFamily="2" charset="-78"/>
                <a:cs typeface="Tajawal ExtraBold" panose="00000800000000000000" pitchFamily="2" charset="-78"/>
              </a:rPr>
              <a:t>أخذ العينات العشوائية هو إجراء لإنشاء عينة حيث يكون لكل فرد من أفراد المجتمع المحدد فرصة متساوية في الاختيار لإدراجه، واختيار مشارك واحد يعتمد على اختيار أي شخص آخر من هذا السكان.</a:t>
            </a:r>
          </a:p>
          <a:p>
            <a:pPr marL="342900" indent="-342900" algn="just" rtl="1">
              <a:buFont typeface="Wingdings" panose="05000000000000000000" pitchFamily="2" charset="2"/>
              <a:buChar char="§"/>
            </a:pPr>
            <a:endParaRPr lang="ar-EG" sz="2400" dirty="0">
              <a:latin typeface="Tajawal ExtraBold" panose="00000800000000000000" pitchFamily="2" charset="-78"/>
              <a:cs typeface="Tajawal ExtraBold" panose="00000800000000000000" pitchFamily="2" charset="-78"/>
            </a:endParaRPr>
          </a:p>
          <a:p>
            <a:pPr marL="342900" indent="-342900" algn="just" rtl="1">
              <a:buFont typeface="Wingdings" panose="05000000000000000000" pitchFamily="2" charset="2"/>
              <a:buChar char="§"/>
            </a:pPr>
            <a:r>
              <a:rPr lang="ar-EG" sz="2400" dirty="0">
                <a:latin typeface="Tajawal ExtraBold" panose="00000800000000000000" pitchFamily="2" charset="-78"/>
                <a:cs typeface="Tajawal ExtraBold" panose="00000800000000000000" pitchFamily="2" charset="-78"/>
              </a:rPr>
              <a:t>ويمكن سحب العينة العشوائية البسيطة بعدة طرق.</a:t>
            </a:r>
            <a:endParaRPr lang="en-US" sz="2400" dirty="0">
              <a:latin typeface="Tajawal ExtraBold" panose="00000800000000000000" pitchFamily="2" charset="-78"/>
              <a:cs typeface="Tajawal ExtraBold" panose="00000800000000000000" pitchFamily="2" charset="-78"/>
            </a:endParaRPr>
          </a:p>
        </p:txBody>
      </p:sp>
      <p:sp>
        <p:nvSpPr>
          <p:cNvPr id="3" name="TextBox 2">
            <a:extLst>
              <a:ext uri="{FF2B5EF4-FFF2-40B4-BE49-F238E27FC236}">
                <a16:creationId xmlns:a16="http://schemas.microsoft.com/office/drawing/2014/main" id="{272B71C6-3947-6DEB-8331-2EE8BA4CF1BA}"/>
              </a:ext>
            </a:extLst>
          </p:cNvPr>
          <p:cNvSpPr txBox="1"/>
          <p:nvPr/>
        </p:nvSpPr>
        <p:spPr>
          <a:xfrm>
            <a:off x="781877" y="0"/>
            <a:ext cx="9922203" cy="584775"/>
          </a:xfrm>
          <a:prstGeom prst="rect">
            <a:avLst/>
          </a:prstGeom>
          <a:noFill/>
        </p:spPr>
        <p:txBody>
          <a:bodyPr wrap="square">
            <a:spAutoFit/>
          </a:bodyPr>
          <a:lstStyle/>
          <a:p>
            <a:r>
              <a:rPr lang="en-US" sz="3200" b="1" dirty="0">
                <a:solidFill>
                  <a:srgbClr val="2D3956"/>
                </a:solidFill>
                <a:latin typeface="Tajawal ExtraBold" panose="00000800000000000000" pitchFamily="2" charset="-78"/>
                <a:cs typeface="Tajawal ExtraBold" panose="00000800000000000000" pitchFamily="2" charset="-78"/>
              </a:rPr>
              <a:t>Probability sampling- Simple random sampling</a:t>
            </a:r>
          </a:p>
        </p:txBody>
      </p:sp>
      <p:pic>
        <p:nvPicPr>
          <p:cNvPr id="10" name="Picture 9">
            <a:extLst>
              <a:ext uri="{FF2B5EF4-FFF2-40B4-BE49-F238E27FC236}">
                <a16:creationId xmlns:a16="http://schemas.microsoft.com/office/drawing/2014/main" id="{48984824-6F92-40BB-AE24-A5E8BCADCF04}"/>
              </a:ext>
            </a:extLst>
          </p:cNvPr>
          <p:cNvPicPr>
            <a:picLocks noChangeAspect="1"/>
          </p:cNvPicPr>
          <p:nvPr/>
        </p:nvPicPr>
        <p:blipFill>
          <a:blip r:embed="rId2"/>
          <a:stretch>
            <a:fillRect/>
          </a:stretch>
        </p:blipFill>
        <p:spPr>
          <a:xfrm>
            <a:off x="2935344" y="31031"/>
            <a:ext cx="8937511" cy="1072989"/>
          </a:xfrm>
          <a:prstGeom prst="rect">
            <a:avLst/>
          </a:prstGeom>
        </p:spPr>
      </p:pic>
      <p:sp>
        <p:nvSpPr>
          <p:cNvPr id="11" name="TextBox 10">
            <a:extLst>
              <a:ext uri="{FF2B5EF4-FFF2-40B4-BE49-F238E27FC236}">
                <a16:creationId xmlns:a16="http://schemas.microsoft.com/office/drawing/2014/main" id="{24016235-9C33-4E89-B219-20AD6802CC06}"/>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1338034273"/>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272B71C6-3947-6DEB-8331-2EE8BA4CF1BA}"/>
              </a:ext>
            </a:extLst>
          </p:cNvPr>
          <p:cNvSpPr txBox="1"/>
          <p:nvPr/>
        </p:nvSpPr>
        <p:spPr>
          <a:xfrm>
            <a:off x="781877" y="0"/>
            <a:ext cx="9922203" cy="584775"/>
          </a:xfrm>
          <a:prstGeom prst="rect">
            <a:avLst/>
          </a:prstGeom>
          <a:noFill/>
        </p:spPr>
        <p:txBody>
          <a:bodyPr wrap="square">
            <a:spAutoFit/>
          </a:bodyPr>
          <a:lstStyle/>
          <a:p>
            <a:r>
              <a:rPr lang="en-US" sz="3200" b="1" dirty="0">
                <a:solidFill>
                  <a:srgbClr val="2D3956"/>
                </a:solidFill>
                <a:latin typeface="Tajawal ExtraBold" panose="00000800000000000000" pitchFamily="2" charset="-78"/>
                <a:cs typeface="Tajawal ExtraBold" panose="00000800000000000000" pitchFamily="2" charset="-78"/>
              </a:rPr>
              <a:t>Probability sampling- Simple random sampling</a:t>
            </a:r>
          </a:p>
        </p:txBody>
      </p:sp>
      <p:pic>
        <p:nvPicPr>
          <p:cNvPr id="10" name="Picture 9">
            <a:extLst>
              <a:ext uri="{FF2B5EF4-FFF2-40B4-BE49-F238E27FC236}">
                <a16:creationId xmlns:a16="http://schemas.microsoft.com/office/drawing/2014/main" id="{48984824-6F92-40BB-AE24-A5E8BCADCF04}"/>
              </a:ext>
            </a:extLst>
          </p:cNvPr>
          <p:cNvPicPr>
            <a:picLocks noChangeAspect="1"/>
          </p:cNvPicPr>
          <p:nvPr/>
        </p:nvPicPr>
        <p:blipFill>
          <a:blip r:embed="rId2"/>
          <a:stretch>
            <a:fillRect/>
          </a:stretch>
        </p:blipFill>
        <p:spPr>
          <a:xfrm>
            <a:off x="2935344" y="31031"/>
            <a:ext cx="8937511" cy="1072989"/>
          </a:xfrm>
          <a:prstGeom prst="rect">
            <a:avLst/>
          </a:prstGeom>
        </p:spPr>
      </p:pic>
      <p:sp>
        <p:nvSpPr>
          <p:cNvPr id="11" name="TextBox 10">
            <a:extLst>
              <a:ext uri="{FF2B5EF4-FFF2-40B4-BE49-F238E27FC236}">
                <a16:creationId xmlns:a16="http://schemas.microsoft.com/office/drawing/2014/main" id="{24016235-9C33-4E89-B219-20AD6802CC06}"/>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2" name="Picture 1">
            <a:extLst>
              <a:ext uri="{FF2B5EF4-FFF2-40B4-BE49-F238E27FC236}">
                <a16:creationId xmlns:a16="http://schemas.microsoft.com/office/drawing/2014/main" id="{664EFEFB-7B0B-4FA3-8E27-9B7D399BF562}"/>
              </a:ext>
            </a:extLst>
          </p:cNvPr>
          <p:cNvPicPr>
            <a:picLocks noChangeAspect="1"/>
          </p:cNvPicPr>
          <p:nvPr/>
        </p:nvPicPr>
        <p:blipFill>
          <a:blip r:embed="rId3"/>
          <a:stretch>
            <a:fillRect/>
          </a:stretch>
        </p:blipFill>
        <p:spPr>
          <a:xfrm>
            <a:off x="0" y="952845"/>
            <a:ext cx="9144000" cy="5198382"/>
          </a:xfrm>
          <a:prstGeom prst="rect">
            <a:avLst/>
          </a:prstGeom>
        </p:spPr>
      </p:pic>
    </p:spTree>
    <p:extLst>
      <p:ext uri="{BB962C8B-B14F-4D97-AF65-F5344CB8AC3E}">
        <p14:creationId xmlns:p14="http://schemas.microsoft.com/office/powerpoint/2010/main" val="4160686238"/>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0" name="Picture 9">
            <a:extLst>
              <a:ext uri="{FF2B5EF4-FFF2-40B4-BE49-F238E27FC236}">
                <a16:creationId xmlns:a16="http://schemas.microsoft.com/office/drawing/2014/main" id="{A617C5F8-DCB9-4DB1-B214-4DB634877FCA}"/>
              </a:ext>
            </a:extLst>
          </p:cNvPr>
          <p:cNvPicPr>
            <a:picLocks noChangeAspect="1"/>
          </p:cNvPicPr>
          <p:nvPr/>
        </p:nvPicPr>
        <p:blipFill>
          <a:blip r:embed="rId2"/>
          <a:stretch>
            <a:fillRect/>
          </a:stretch>
        </p:blipFill>
        <p:spPr>
          <a:xfrm>
            <a:off x="3081118" y="-120144"/>
            <a:ext cx="8937511" cy="1072989"/>
          </a:xfrm>
          <a:prstGeom prst="rect">
            <a:avLst/>
          </a:prstGeom>
        </p:spPr>
      </p:pic>
      <p:sp>
        <p:nvSpPr>
          <p:cNvPr id="11" name="TextBox 10">
            <a:extLst>
              <a:ext uri="{FF2B5EF4-FFF2-40B4-BE49-F238E27FC236}">
                <a16:creationId xmlns:a16="http://schemas.microsoft.com/office/drawing/2014/main" id="{2C4CC1A8-F09E-417B-BE3E-92695D0623F6}"/>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2" name="Picture 1">
            <a:extLst>
              <a:ext uri="{FF2B5EF4-FFF2-40B4-BE49-F238E27FC236}">
                <a16:creationId xmlns:a16="http://schemas.microsoft.com/office/drawing/2014/main" id="{6E2105C4-F26E-4142-947B-DC4AE7E66876}"/>
              </a:ext>
            </a:extLst>
          </p:cNvPr>
          <p:cNvPicPr>
            <a:picLocks noChangeAspect="1"/>
          </p:cNvPicPr>
          <p:nvPr/>
        </p:nvPicPr>
        <p:blipFill>
          <a:blip r:embed="rId3"/>
          <a:stretch>
            <a:fillRect/>
          </a:stretch>
        </p:blipFill>
        <p:spPr>
          <a:xfrm>
            <a:off x="319145" y="796775"/>
            <a:ext cx="9144000" cy="5415624"/>
          </a:xfrm>
          <a:prstGeom prst="rect">
            <a:avLst/>
          </a:prstGeom>
        </p:spPr>
      </p:pic>
    </p:spTree>
    <p:extLst>
      <p:ext uri="{BB962C8B-B14F-4D97-AF65-F5344CB8AC3E}">
        <p14:creationId xmlns:p14="http://schemas.microsoft.com/office/powerpoint/2010/main" val="3559029586"/>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781877" y="1560896"/>
            <a:ext cx="8852453" cy="4097782"/>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930401" y="1589169"/>
            <a:ext cx="8555403" cy="4154984"/>
          </a:xfrm>
          <a:prstGeom prst="rect">
            <a:avLst/>
          </a:prstGeom>
          <a:noFill/>
        </p:spPr>
        <p:txBody>
          <a:bodyPr wrap="square" rtlCol="0">
            <a:spAutoFit/>
          </a:bodyPr>
          <a:lstStyle/>
          <a:p>
            <a:pPr algn="just"/>
            <a:r>
              <a:rPr lang="en-US" sz="2400" dirty="0">
                <a:latin typeface="Tajawal ExtraBold" panose="00000800000000000000" pitchFamily="2" charset="-78"/>
                <a:cs typeface="Tajawal ExtraBold" panose="00000800000000000000" pitchFamily="2" charset="-78"/>
              </a:rPr>
              <a:t>1- We could write the name of every member of the professional association on a separate slip of paper; all of the names could then be placed in a large container. </a:t>
            </a:r>
          </a:p>
          <a:p>
            <a:pPr marL="342900" indent="-342900" algn="just">
              <a:buFont typeface="Wingdings" panose="05000000000000000000" pitchFamily="2" charset="2"/>
              <a:buChar char="§"/>
            </a:pPr>
            <a:endParaRPr lang="en-US" sz="2400" dirty="0">
              <a:latin typeface="Tajawal ExtraBold" panose="00000800000000000000" pitchFamily="2" charset="-78"/>
              <a:cs typeface="Tajawal ExtraBold" panose="00000800000000000000" pitchFamily="2" charset="-78"/>
            </a:endParaRPr>
          </a:p>
          <a:p>
            <a:pPr marL="342900" indent="-342900" algn="just">
              <a:buFont typeface="Wingdings" panose="05000000000000000000" pitchFamily="2" charset="2"/>
              <a:buChar char="§"/>
            </a:pPr>
            <a:r>
              <a:rPr lang="en-US" sz="2400" dirty="0">
                <a:latin typeface="Tajawal ExtraBold" panose="00000800000000000000" pitchFamily="2" charset="-78"/>
                <a:cs typeface="Tajawal ExtraBold" panose="00000800000000000000" pitchFamily="2" charset="-78"/>
              </a:rPr>
              <a:t>We then draw out random slips of paper until we have the number required for our sample</a:t>
            </a:r>
            <a:endParaRPr lang="ar-EG" sz="2400" dirty="0">
              <a:latin typeface="Tajawal ExtraBold" panose="00000800000000000000" pitchFamily="2" charset="-78"/>
              <a:cs typeface="Tajawal ExtraBold" panose="00000800000000000000" pitchFamily="2" charset="-78"/>
            </a:endParaRPr>
          </a:p>
          <a:p>
            <a:pPr marL="342900" indent="-342900" algn="just" rtl="1">
              <a:buFont typeface="Wingdings" panose="05000000000000000000" pitchFamily="2" charset="2"/>
              <a:buChar char="§"/>
            </a:pPr>
            <a:r>
              <a:rPr lang="ar-EG" sz="2400" dirty="0">
                <a:solidFill>
                  <a:srgbClr val="C00000"/>
                </a:solidFill>
                <a:latin typeface="Tajawal ExtraBold" panose="00000800000000000000" pitchFamily="2" charset="-78"/>
                <a:cs typeface="Tajawal ExtraBold" panose="00000800000000000000" pitchFamily="2" charset="-78"/>
              </a:rPr>
              <a:t>يمكننا كتابة اسم كل عضو في الرابطة المهنية على قصاصة منفصلة من الورق؛ يمكن بعد ذلك وضع جميع الأسماء في حاوية كبيرة.</a:t>
            </a:r>
          </a:p>
          <a:p>
            <a:pPr marL="342900" indent="-342900" algn="just" rtl="1">
              <a:buFont typeface="Wingdings" panose="05000000000000000000" pitchFamily="2" charset="2"/>
              <a:buChar char="§"/>
            </a:pPr>
            <a:endParaRPr lang="ar-EG" sz="2400" dirty="0">
              <a:solidFill>
                <a:srgbClr val="C00000"/>
              </a:solidFill>
              <a:latin typeface="Tajawal ExtraBold" panose="00000800000000000000" pitchFamily="2" charset="-78"/>
              <a:cs typeface="Tajawal ExtraBold" panose="00000800000000000000" pitchFamily="2" charset="-78"/>
            </a:endParaRPr>
          </a:p>
          <a:p>
            <a:pPr marL="342900" indent="-342900" algn="just" rtl="1">
              <a:buFont typeface="Wingdings" panose="05000000000000000000" pitchFamily="2" charset="2"/>
              <a:buChar char="§"/>
            </a:pPr>
            <a:r>
              <a:rPr lang="ar-EG" sz="2400" dirty="0">
                <a:solidFill>
                  <a:srgbClr val="C00000"/>
                </a:solidFill>
                <a:latin typeface="Tajawal ExtraBold" panose="00000800000000000000" pitchFamily="2" charset="-78"/>
                <a:cs typeface="Tajawal ExtraBold" panose="00000800000000000000" pitchFamily="2" charset="-78"/>
              </a:rPr>
              <a:t>نقوم بعد ذلك بسحب قصاصات عشوائية من الورق حتى نحصل على العدد المطلوب لعينتنا</a:t>
            </a:r>
            <a:endParaRPr lang="en-US" sz="2400" dirty="0">
              <a:solidFill>
                <a:srgbClr val="C00000"/>
              </a:solidFill>
              <a:latin typeface="Tajawal ExtraBold" panose="00000800000000000000" pitchFamily="2" charset="-78"/>
              <a:cs typeface="Tajawal ExtraBold" panose="00000800000000000000" pitchFamily="2" charset="-78"/>
            </a:endParaRPr>
          </a:p>
        </p:txBody>
      </p:sp>
      <p:sp>
        <p:nvSpPr>
          <p:cNvPr id="3" name="TextBox 2">
            <a:extLst>
              <a:ext uri="{FF2B5EF4-FFF2-40B4-BE49-F238E27FC236}">
                <a16:creationId xmlns:a16="http://schemas.microsoft.com/office/drawing/2014/main" id="{272B71C6-3947-6DEB-8331-2EE8BA4CF1BA}"/>
              </a:ext>
            </a:extLst>
          </p:cNvPr>
          <p:cNvSpPr txBox="1"/>
          <p:nvPr/>
        </p:nvSpPr>
        <p:spPr>
          <a:xfrm>
            <a:off x="2656358" y="-20297"/>
            <a:ext cx="9922203" cy="584775"/>
          </a:xfrm>
          <a:prstGeom prst="rect">
            <a:avLst/>
          </a:prstGeom>
          <a:noFill/>
        </p:spPr>
        <p:txBody>
          <a:bodyPr wrap="square">
            <a:spAutoFit/>
          </a:bodyPr>
          <a:lstStyle/>
          <a:p>
            <a:r>
              <a:rPr lang="en-US" sz="3200" b="1" dirty="0">
                <a:solidFill>
                  <a:srgbClr val="2D3956"/>
                </a:solidFill>
                <a:latin typeface="Tajawal ExtraBold" panose="00000800000000000000" pitchFamily="2" charset="-78"/>
                <a:cs typeface="Tajawal ExtraBold" panose="00000800000000000000" pitchFamily="2" charset="-78"/>
              </a:rPr>
              <a:t>Probability sampling- Simple random sampling</a:t>
            </a:r>
          </a:p>
        </p:txBody>
      </p:sp>
    </p:spTree>
    <p:extLst>
      <p:ext uri="{BB962C8B-B14F-4D97-AF65-F5344CB8AC3E}">
        <p14:creationId xmlns:p14="http://schemas.microsoft.com/office/powerpoint/2010/main" val="1316691539"/>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781877" y="1560896"/>
            <a:ext cx="8852453" cy="2825574"/>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930401" y="1812552"/>
            <a:ext cx="8555403" cy="1938992"/>
          </a:xfrm>
          <a:prstGeom prst="rect">
            <a:avLst/>
          </a:prstGeom>
          <a:noFill/>
        </p:spPr>
        <p:txBody>
          <a:bodyPr wrap="square" rtlCol="0">
            <a:spAutoFit/>
          </a:bodyPr>
          <a:lstStyle/>
          <a:p>
            <a:pPr algn="just"/>
            <a:r>
              <a:rPr lang="en-US" sz="2400" dirty="0">
                <a:latin typeface="Tajawal ExtraBold" panose="00000800000000000000" pitchFamily="2" charset="-78"/>
                <a:cs typeface="Tajawal ExtraBold" panose="00000800000000000000" pitchFamily="2" charset="-78"/>
              </a:rPr>
              <a:t>Systematic Sampling can be defined as a method of probability sampling in which a researcher chooses a random starting point and a sample interval with which the sample group is selected from the target population.</a:t>
            </a:r>
          </a:p>
          <a:p>
            <a:pPr algn="just"/>
            <a:endParaRPr lang="en-US" sz="2400" dirty="0">
              <a:latin typeface="Tajawal ExtraBold" panose="00000800000000000000" pitchFamily="2" charset="-78"/>
              <a:cs typeface="Tajawal ExtraBold" panose="00000800000000000000" pitchFamily="2" charset="-78"/>
            </a:endParaRPr>
          </a:p>
        </p:txBody>
      </p:sp>
      <p:sp>
        <p:nvSpPr>
          <p:cNvPr id="3" name="TextBox 2">
            <a:extLst>
              <a:ext uri="{FF2B5EF4-FFF2-40B4-BE49-F238E27FC236}">
                <a16:creationId xmlns:a16="http://schemas.microsoft.com/office/drawing/2014/main" id="{272B71C6-3947-6DEB-8331-2EE8BA4CF1BA}"/>
              </a:ext>
            </a:extLst>
          </p:cNvPr>
          <p:cNvSpPr txBox="1"/>
          <p:nvPr/>
        </p:nvSpPr>
        <p:spPr>
          <a:xfrm>
            <a:off x="132521" y="31031"/>
            <a:ext cx="10349949" cy="584775"/>
          </a:xfrm>
          <a:prstGeom prst="rect">
            <a:avLst/>
          </a:prstGeom>
          <a:noFill/>
        </p:spPr>
        <p:txBody>
          <a:bodyPr wrap="square">
            <a:spAutoFit/>
          </a:bodyPr>
          <a:lstStyle/>
          <a:p>
            <a:r>
              <a:rPr lang="en-US" sz="3200" b="1" dirty="0">
                <a:solidFill>
                  <a:srgbClr val="2D3956"/>
                </a:solidFill>
                <a:latin typeface="Tajawal ExtraBold" panose="00000800000000000000" pitchFamily="2" charset="-78"/>
                <a:cs typeface="Tajawal ExtraBold" panose="00000800000000000000" pitchFamily="2" charset="-78"/>
              </a:rPr>
              <a:t>Probability sampling- Systematic random sampling</a:t>
            </a:r>
          </a:p>
        </p:txBody>
      </p:sp>
      <p:pic>
        <p:nvPicPr>
          <p:cNvPr id="10" name="Picture 9">
            <a:extLst>
              <a:ext uri="{FF2B5EF4-FFF2-40B4-BE49-F238E27FC236}">
                <a16:creationId xmlns:a16="http://schemas.microsoft.com/office/drawing/2014/main" id="{BFA2D100-A900-4B45-A7D7-F058CDA72351}"/>
              </a:ext>
            </a:extLst>
          </p:cNvPr>
          <p:cNvPicPr>
            <a:picLocks noChangeAspect="1"/>
          </p:cNvPicPr>
          <p:nvPr/>
        </p:nvPicPr>
        <p:blipFill>
          <a:blip r:embed="rId2"/>
          <a:stretch>
            <a:fillRect/>
          </a:stretch>
        </p:blipFill>
        <p:spPr>
          <a:xfrm>
            <a:off x="3121968" y="247831"/>
            <a:ext cx="8937511" cy="1072989"/>
          </a:xfrm>
          <a:prstGeom prst="rect">
            <a:avLst/>
          </a:prstGeom>
        </p:spPr>
      </p:pic>
      <p:sp>
        <p:nvSpPr>
          <p:cNvPr id="11" name="TextBox 10">
            <a:extLst>
              <a:ext uri="{FF2B5EF4-FFF2-40B4-BE49-F238E27FC236}">
                <a16:creationId xmlns:a16="http://schemas.microsoft.com/office/drawing/2014/main" id="{789B31DC-FBF9-46A1-870A-811C651666F6}"/>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4107744831"/>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781877" y="1560896"/>
            <a:ext cx="8852453" cy="4344258"/>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930401" y="1812552"/>
            <a:ext cx="8555403" cy="3785652"/>
          </a:xfrm>
          <a:prstGeom prst="rect">
            <a:avLst/>
          </a:prstGeom>
          <a:noFill/>
        </p:spPr>
        <p:txBody>
          <a:bodyPr wrap="square" rtlCol="0">
            <a:spAutoFit/>
          </a:bodyPr>
          <a:lstStyle/>
          <a:p>
            <a:pPr algn="just"/>
            <a:r>
              <a:rPr lang="en-US" sz="2400" dirty="0">
                <a:latin typeface="Tajawal ExtraBold" panose="00000800000000000000" pitchFamily="2" charset="-78"/>
                <a:cs typeface="Tajawal ExtraBold" panose="00000800000000000000" pitchFamily="2" charset="-78"/>
              </a:rPr>
              <a:t>This is the most basic type of systematic sampling and these are the steps taken to conduct it:</a:t>
            </a:r>
          </a:p>
          <a:p>
            <a:pPr algn="just"/>
            <a:endParaRPr lang="en-US" sz="2400" dirty="0">
              <a:latin typeface="Tajawal ExtraBold" panose="00000800000000000000" pitchFamily="2" charset="-78"/>
              <a:cs typeface="Tajawal ExtraBold" panose="00000800000000000000" pitchFamily="2" charset="-78"/>
            </a:endParaRPr>
          </a:p>
          <a:p>
            <a:pPr marL="342900" indent="-342900" algn="just">
              <a:buFont typeface="Arial" panose="020B0604020202020204" pitchFamily="34" charset="0"/>
              <a:buChar char="•"/>
            </a:pPr>
            <a:r>
              <a:rPr lang="en-US" sz="2400" dirty="0">
                <a:latin typeface="Tajawal ExtraBold" panose="00000800000000000000" pitchFamily="2" charset="-78"/>
                <a:cs typeface="Tajawal ExtraBold" panose="00000800000000000000" pitchFamily="2" charset="-78"/>
              </a:rPr>
              <a:t>Calculate sampling interval using the formula </a:t>
            </a:r>
            <a:r>
              <a:rPr lang="en-US" sz="2400" dirty="0" err="1">
                <a:latin typeface="Tajawal ExtraBold" panose="00000800000000000000" pitchFamily="2" charset="-78"/>
                <a:cs typeface="Tajawal ExtraBold" panose="00000800000000000000" pitchFamily="2" charset="-78"/>
              </a:rPr>
              <a:t>i</a:t>
            </a:r>
            <a:r>
              <a:rPr lang="en-US" sz="2400" dirty="0">
                <a:latin typeface="Tajawal ExtraBold" panose="00000800000000000000" pitchFamily="2" charset="-78"/>
                <a:cs typeface="Tajawal ExtraBold" panose="00000800000000000000" pitchFamily="2" charset="-78"/>
              </a:rPr>
              <a:t> = N/n</a:t>
            </a:r>
          </a:p>
          <a:p>
            <a:pPr marL="342900" indent="-342900" algn="just">
              <a:buFont typeface="Arial" panose="020B0604020202020204" pitchFamily="34" charset="0"/>
              <a:buChar char="•"/>
            </a:pPr>
            <a:r>
              <a:rPr lang="en-US" sz="2400" dirty="0">
                <a:latin typeface="Tajawal ExtraBold" panose="00000800000000000000" pitchFamily="2" charset="-78"/>
                <a:cs typeface="Tajawal ExtraBold" panose="00000800000000000000" pitchFamily="2" charset="-78"/>
              </a:rPr>
              <a:t>Pick a starting point “r”. This point must be between 1 and the number of the sampling interval (between 1 and </a:t>
            </a:r>
            <a:r>
              <a:rPr lang="en-US" sz="2400" dirty="0" err="1">
                <a:latin typeface="Tajawal ExtraBold" panose="00000800000000000000" pitchFamily="2" charset="-78"/>
                <a:cs typeface="Tajawal ExtraBold" panose="00000800000000000000" pitchFamily="2" charset="-78"/>
              </a:rPr>
              <a:t>i</a:t>
            </a:r>
            <a:r>
              <a:rPr lang="en-US" sz="2400" dirty="0">
                <a:latin typeface="Tajawal ExtraBold" panose="00000800000000000000" pitchFamily="2" charset="-78"/>
                <a:cs typeface="Tajawal ExtraBold" panose="00000800000000000000" pitchFamily="2" charset="-78"/>
              </a:rPr>
              <a:t>). </a:t>
            </a:r>
          </a:p>
          <a:p>
            <a:pPr marL="342900" indent="-342900" algn="just">
              <a:buFont typeface="Arial" panose="020B0604020202020204" pitchFamily="34" charset="0"/>
              <a:buChar char="•"/>
            </a:pPr>
            <a:r>
              <a:rPr lang="en-US" sz="2400" b="1" dirty="0">
                <a:solidFill>
                  <a:srgbClr val="FF0000"/>
                </a:solidFill>
                <a:latin typeface="Tajawal ExtraBold" panose="00000800000000000000" pitchFamily="2" charset="-78"/>
                <a:cs typeface="Tajawal ExtraBold" panose="00000800000000000000" pitchFamily="2" charset="-78"/>
              </a:rPr>
              <a:t>For instance</a:t>
            </a:r>
            <a:r>
              <a:rPr lang="en-US" sz="2400" dirty="0">
                <a:latin typeface="Tajawal ExtraBold" panose="00000800000000000000" pitchFamily="2" charset="-78"/>
                <a:cs typeface="Tajawal ExtraBold" panose="00000800000000000000" pitchFamily="2" charset="-78"/>
              </a:rPr>
              <a:t>, in the example shown above, the sampling interval is 40 so we must pick a number between 1 and 40.</a:t>
            </a:r>
          </a:p>
          <a:p>
            <a:pPr marL="342900" indent="-342900" algn="just">
              <a:buFont typeface="Arial" panose="020B0604020202020204" pitchFamily="34" charset="0"/>
              <a:buChar char="•"/>
            </a:pPr>
            <a:r>
              <a:rPr lang="en-US" sz="2400" dirty="0">
                <a:latin typeface="Tajawal ExtraBold" panose="00000800000000000000" pitchFamily="2" charset="-78"/>
                <a:cs typeface="Tajawal ExtraBold" panose="00000800000000000000" pitchFamily="2" charset="-78"/>
              </a:rPr>
              <a:t>Using the sampling interval, choose successive elements until the desired sample size is reached.</a:t>
            </a:r>
          </a:p>
        </p:txBody>
      </p:sp>
      <p:sp>
        <p:nvSpPr>
          <p:cNvPr id="3" name="TextBox 2">
            <a:extLst>
              <a:ext uri="{FF2B5EF4-FFF2-40B4-BE49-F238E27FC236}">
                <a16:creationId xmlns:a16="http://schemas.microsoft.com/office/drawing/2014/main" id="{272B71C6-3947-6DEB-8331-2EE8BA4CF1BA}"/>
              </a:ext>
            </a:extLst>
          </p:cNvPr>
          <p:cNvSpPr txBox="1"/>
          <p:nvPr/>
        </p:nvSpPr>
        <p:spPr>
          <a:xfrm>
            <a:off x="132521" y="31031"/>
            <a:ext cx="10349949" cy="584775"/>
          </a:xfrm>
          <a:prstGeom prst="rect">
            <a:avLst/>
          </a:prstGeom>
          <a:noFill/>
        </p:spPr>
        <p:txBody>
          <a:bodyPr wrap="square">
            <a:spAutoFit/>
          </a:bodyPr>
          <a:lstStyle/>
          <a:p>
            <a:r>
              <a:rPr lang="en-US" sz="3200" b="1" dirty="0">
                <a:solidFill>
                  <a:srgbClr val="2D3956"/>
                </a:solidFill>
                <a:latin typeface="Tajawal ExtraBold" panose="00000800000000000000" pitchFamily="2" charset="-78"/>
                <a:cs typeface="Tajawal ExtraBold" panose="00000800000000000000" pitchFamily="2" charset="-78"/>
              </a:rPr>
              <a:t>Probability sampling- Systematic random sampling</a:t>
            </a:r>
          </a:p>
        </p:txBody>
      </p:sp>
      <p:pic>
        <p:nvPicPr>
          <p:cNvPr id="10" name="Picture 9">
            <a:extLst>
              <a:ext uri="{FF2B5EF4-FFF2-40B4-BE49-F238E27FC236}">
                <a16:creationId xmlns:a16="http://schemas.microsoft.com/office/drawing/2014/main" id="{BFA2D100-A900-4B45-A7D7-F058CDA72351}"/>
              </a:ext>
            </a:extLst>
          </p:cNvPr>
          <p:cNvPicPr>
            <a:picLocks noChangeAspect="1"/>
          </p:cNvPicPr>
          <p:nvPr/>
        </p:nvPicPr>
        <p:blipFill>
          <a:blip r:embed="rId2"/>
          <a:stretch>
            <a:fillRect/>
          </a:stretch>
        </p:blipFill>
        <p:spPr>
          <a:xfrm>
            <a:off x="3121968" y="247831"/>
            <a:ext cx="8937511" cy="1072989"/>
          </a:xfrm>
          <a:prstGeom prst="rect">
            <a:avLst/>
          </a:prstGeom>
        </p:spPr>
      </p:pic>
      <p:sp>
        <p:nvSpPr>
          <p:cNvPr id="11" name="TextBox 10">
            <a:extLst>
              <a:ext uri="{FF2B5EF4-FFF2-40B4-BE49-F238E27FC236}">
                <a16:creationId xmlns:a16="http://schemas.microsoft.com/office/drawing/2014/main" id="{789B31DC-FBF9-46A1-870A-811C651666F6}"/>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2419736726"/>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AFD813EC-628F-4659-8C8F-D4AB3E3EB895}"/>
              </a:ext>
            </a:extLst>
          </p:cNvPr>
          <p:cNvPicPr>
            <a:picLocks noChangeAspect="1"/>
          </p:cNvPicPr>
          <p:nvPr/>
        </p:nvPicPr>
        <p:blipFill>
          <a:blip r:embed="rId2"/>
          <a:stretch>
            <a:fillRect/>
          </a:stretch>
        </p:blipFill>
        <p:spPr>
          <a:xfrm>
            <a:off x="1524000" y="0"/>
            <a:ext cx="9144000" cy="6858000"/>
          </a:xfrm>
          <a:prstGeom prst="rect">
            <a:avLst/>
          </a:prstGeom>
        </p:spPr>
      </p:pic>
    </p:spTree>
    <p:extLst>
      <p:ext uri="{BB962C8B-B14F-4D97-AF65-F5344CB8AC3E}">
        <p14:creationId xmlns:p14="http://schemas.microsoft.com/office/powerpoint/2010/main" val="3396708033"/>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272B71C6-3947-6DEB-8331-2EE8BA4CF1BA}"/>
              </a:ext>
            </a:extLst>
          </p:cNvPr>
          <p:cNvSpPr txBox="1"/>
          <p:nvPr/>
        </p:nvSpPr>
        <p:spPr>
          <a:xfrm>
            <a:off x="132521" y="31031"/>
            <a:ext cx="10349949" cy="584775"/>
          </a:xfrm>
          <a:prstGeom prst="rect">
            <a:avLst/>
          </a:prstGeom>
          <a:noFill/>
        </p:spPr>
        <p:txBody>
          <a:bodyPr wrap="square">
            <a:spAutoFit/>
          </a:bodyPr>
          <a:lstStyle/>
          <a:p>
            <a:r>
              <a:rPr lang="en-US" sz="3200" b="1" dirty="0">
                <a:solidFill>
                  <a:srgbClr val="2D3956"/>
                </a:solidFill>
                <a:latin typeface="Tajawal ExtraBold" panose="00000800000000000000" pitchFamily="2" charset="-78"/>
                <a:cs typeface="Tajawal ExtraBold" panose="00000800000000000000" pitchFamily="2" charset="-78"/>
              </a:rPr>
              <a:t>Probability sampling- Systematic random sampling</a:t>
            </a:r>
          </a:p>
        </p:txBody>
      </p:sp>
      <p:sp>
        <p:nvSpPr>
          <p:cNvPr id="11" name="TextBox 10">
            <a:extLst>
              <a:ext uri="{FF2B5EF4-FFF2-40B4-BE49-F238E27FC236}">
                <a16:creationId xmlns:a16="http://schemas.microsoft.com/office/drawing/2014/main" id="{789B31DC-FBF9-46A1-870A-811C651666F6}"/>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2" name="Picture 1">
            <a:extLst>
              <a:ext uri="{FF2B5EF4-FFF2-40B4-BE49-F238E27FC236}">
                <a16:creationId xmlns:a16="http://schemas.microsoft.com/office/drawing/2014/main" id="{53D0ED31-CD50-419C-A9DE-242B87589998}"/>
              </a:ext>
            </a:extLst>
          </p:cNvPr>
          <p:cNvPicPr>
            <a:picLocks noChangeAspect="1"/>
          </p:cNvPicPr>
          <p:nvPr/>
        </p:nvPicPr>
        <p:blipFill>
          <a:blip r:embed="rId2"/>
          <a:stretch>
            <a:fillRect/>
          </a:stretch>
        </p:blipFill>
        <p:spPr>
          <a:xfrm>
            <a:off x="901148" y="955550"/>
            <a:ext cx="10959548" cy="5105471"/>
          </a:xfrm>
          <a:prstGeom prst="rect">
            <a:avLst/>
          </a:prstGeom>
        </p:spPr>
      </p:pic>
    </p:spTree>
    <p:extLst>
      <p:ext uri="{BB962C8B-B14F-4D97-AF65-F5344CB8AC3E}">
        <p14:creationId xmlns:p14="http://schemas.microsoft.com/office/powerpoint/2010/main" val="1043429881"/>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781877" y="1560896"/>
            <a:ext cx="8852453" cy="364623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059048" y="2045186"/>
            <a:ext cx="8298110" cy="2677656"/>
          </a:xfrm>
          <a:prstGeom prst="rect">
            <a:avLst/>
          </a:prstGeom>
          <a:noFill/>
        </p:spPr>
        <p:txBody>
          <a:bodyPr wrap="square" rtlCol="0">
            <a:spAutoFit/>
          </a:bodyPr>
          <a:lstStyle/>
          <a:p>
            <a:pPr marL="342900" indent="-342900" algn="just">
              <a:buFont typeface="Wingdings" panose="05000000000000000000" pitchFamily="2" charset="2"/>
              <a:buChar char="§"/>
            </a:pPr>
            <a:r>
              <a:rPr lang="en-US" sz="2400" dirty="0">
                <a:latin typeface="Tajawal ExtraBold" panose="00000800000000000000" pitchFamily="2" charset="-78"/>
                <a:cs typeface="Tajawal ExtraBold" panose="00000800000000000000" pitchFamily="2" charset="-78"/>
              </a:rPr>
              <a:t>This process can be performed using a computer program that numbers each member of the population, generates a list of random numbers and then produces a sample list based on those numbers.</a:t>
            </a:r>
          </a:p>
          <a:p>
            <a:pPr marL="342900" indent="-342900" algn="just" rtl="1">
              <a:buFont typeface="Wingdings" panose="05000000000000000000" pitchFamily="2" charset="2"/>
              <a:buChar char="§"/>
            </a:pPr>
            <a:r>
              <a:rPr lang="ar-EG" sz="2400" dirty="0">
                <a:latin typeface="Tajawal ExtraBold" panose="00000800000000000000" pitchFamily="2" charset="-78"/>
                <a:cs typeface="Tajawal ExtraBold" panose="00000800000000000000" pitchFamily="2" charset="-78"/>
              </a:rPr>
              <a:t>يمكن إجراء هذه العملية باستخدام برنامج كمبيوتر يقوم بترقيم كل فرد من أفراد المجتمع، ويولد قائمة من الأرقام العشوائية ثم ينتج قائمة عينة بناءً على تلك الأرقام.</a:t>
            </a:r>
            <a:endParaRPr lang="en-US" sz="2400" dirty="0">
              <a:latin typeface="Tajawal ExtraBold" panose="00000800000000000000" pitchFamily="2" charset="-78"/>
              <a:cs typeface="Tajawal ExtraBold" panose="00000800000000000000" pitchFamily="2" charset="-78"/>
            </a:endParaRPr>
          </a:p>
        </p:txBody>
      </p:sp>
      <p:sp>
        <p:nvSpPr>
          <p:cNvPr id="3" name="TextBox 2">
            <a:extLst>
              <a:ext uri="{FF2B5EF4-FFF2-40B4-BE49-F238E27FC236}">
                <a16:creationId xmlns:a16="http://schemas.microsoft.com/office/drawing/2014/main" id="{272B71C6-3947-6DEB-8331-2EE8BA4CF1BA}"/>
              </a:ext>
            </a:extLst>
          </p:cNvPr>
          <p:cNvSpPr txBox="1"/>
          <p:nvPr/>
        </p:nvSpPr>
        <p:spPr>
          <a:xfrm>
            <a:off x="1152940" y="-20297"/>
            <a:ext cx="11425622" cy="584775"/>
          </a:xfrm>
          <a:prstGeom prst="rect">
            <a:avLst/>
          </a:prstGeom>
          <a:noFill/>
        </p:spPr>
        <p:txBody>
          <a:bodyPr wrap="square">
            <a:spAutoFit/>
          </a:bodyPr>
          <a:lstStyle/>
          <a:p>
            <a:r>
              <a:rPr lang="en-US" sz="3200" b="1" dirty="0">
                <a:solidFill>
                  <a:srgbClr val="2D3956"/>
                </a:solidFill>
                <a:latin typeface="Tajawal ExtraBold" panose="00000800000000000000" pitchFamily="2" charset="-78"/>
                <a:cs typeface="Tajawal ExtraBold" panose="00000800000000000000" pitchFamily="2" charset="-78"/>
              </a:rPr>
              <a:t>Probability sampling- Systematic random sampling</a:t>
            </a:r>
          </a:p>
        </p:txBody>
      </p:sp>
    </p:spTree>
    <p:extLst>
      <p:ext uri="{BB962C8B-B14F-4D97-AF65-F5344CB8AC3E}">
        <p14:creationId xmlns:p14="http://schemas.microsoft.com/office/powerpoint/2010/main" val="3079024502"/>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272B71C6-3947-6DEB-8331-2EE8BA4CF1BA}"/>
              </a:ext>
            </a:extLst>
          </p:cNvPr>
          <p:cNvSpPr txBox="1"/>
          <p:nvPr/>
        </p:nvSpPr>
        <p:spPr>
          <a:xfrm>
            <a:off x="2656358" y="-20297"/>
            <a:ext cx="9922203" cy="584775"/>
          </a:xfrm>
          <a:prstGeom prst="rect">
            <a:avLst/>
          </a:prstGeom>
          <a:noFill/>
        </p:spPr>
        <p:txBody>
          <a:bodyPr wrap="square">
            <a:spAutoFit/>
          </a:bodyPr>
          <a:lstStyle/>
          <a:p>
            <a:r>
              <a:rPr lang="en-US" sz="3200" b="1" dirty="0">
                <a:solidFill>
                  <a:srgbClr val="2D3956"/>
                </a:solidFill>
                <a:latin typeface="Tajawal ExtraBold" panose="00000800000000000000" pitchFamily="2" charset="-78"/>
                <a:cs typeface="Tajawal ExtraBold" panose="00000800000000000000" pitchFamily="2" charset="-78"/>
              </a:rPr>
              <a:t>Probability sampling- Stratified random sampling</a:t>
            </a:r>
          </a:p>
        </p:txBody>
      </p:sp>
      <p:pic>
        <p:nvPicPr>
          <p:cNvPr id="2" name="Picture 1">
            <a:extLst>
              <a:ext uri="{FF2B5EF4-FFF2-40B4-BE49-F238E27FC236}">
                <a16:creationId xmlns:a16="http://schemas.microsoft.com/office/drawing/2014/main" id="{A85CB0FE-4171-B29A-67E7-703C05D95A7E}"/>
              </a:ext>
            </a:extLst>
          </p:cNvPr>
          <p:cNvPicPr>
            <a:picLocks noChangeAspect="1"/>
          </p:cNvPicPr>
          <p:nvPr/>
        </p:nvPicPr>
        <p:blipFill>
          <a:blip r:embed="rId2"/>
          <a:stretch>
            <a:fillRect/>
          </a:stretch>
        </p:blipFill>
        <p:spPr>
          <a:xfrm>
            <a:off x="625099" y="952845"/>
            <a:ext cx="8900931" cy="5145470"/>
          </a:xfrm>
          <a:prstGeom prst="rect">
            <a:avLst/>
          </a:prstGeom>
        </p:spPr>
      </p:pic>
    </p:spTree>
    <p:extLst>
      <p:ext uri="{BB962C8B-B14F-4D97-AF65-F5344CB8AC3E}">
        <p14:creationId xmlns:p14="http://schemas.microsoft.com/office/powerpoint/2010/main" val="154759679"/>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781877" y="1560896"/>
            <a:ext cx="8852453" cy="364623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907209" y="1720839"/>
            <a:ext cx="8601787" cy="3416320"/>
          </a:xfrm>
          <a:prstGeom prst="rect">
            <a:avLst/>
          </a:prstGeom>
          <a:noFill/>
        </p:spPr>
        <p:txBody>
          <a:bodyPr wrap="square" rtlCol="0">
            <a:spAutoFit/>
          </a:bodyPr>
          <a:lstStyle/>
          <a:p>
            <a:pPr marL="342900" indent="-342900" algn="just">
              <a:buFont typeface="Wingdings" panose="05000000000000000000" pitchFamily="2" charset="2"/>
              <a:buChar char="§"/>
            </a:pPr>
            <a:r>
              <a:rPr lang="en-US" sz="2400" dirty="0">
                <a:latin typeface="Tajawal ExtraBold" panose="00000800000000000000" pitchFamily="2" charset="-78"/>
                <a:cs typeface="Tajawal ExtraBold" panose="00000800000000000000" pitchFamily="2" charset="-78"/>
              </a:rPr>
              <a:t>Very often a research population will have recognized groups or strata within that population. </a:t>
            </a:r>
          </a:p>
          <a:p>
            <a:pPr marL="342900" indent="-342900" algn="just">
              <a:buFont typeface="Wingdings" panose="05000000000000000000" pitchFamily="2" charset="2"/>
              <a:buChar char="§"/>
            </a:pPr>
            <a:endParaRPr lang="en-US" sz="2400" dirty="0">
              <a:latin typeface="Tajawal ExtraBold" panose="00000800000000000000" pitchFamily="2" charset="-78"/>
              <a:cs typeface="Tajawal ExtraBold" panose="00000800000000000000" pitchFamily="2" charset="-78"/>
            </a:endParaRPr>
          </a:p>
          <a:p>
            <a:pPr marL="342900" indent="-342900" algn="just">
              <a:buFont typeface="Wingdings" panose="05000000000000000000" pitchFamily="2" charset="2"/>
              <a:buChar char="§"/>
            </a:pPr>
            <a:r>
              <a:rPr lang="en-US" sz="2400" dirty="0">
                <a:latin typeface="Tajawal ExtraBold" panose="00000800000000000000" pitchFamily="2" charset="-78"/>
                <a:cs typeface="Tajawal ExtraBold" panose="00000800000000000000" pitchFamily="2" charset="-78"/>
              </a:rPr>
              <a:t>There are two ways of dealing with this if you wish to include the distinct groups as an element of the sample design: stratified random sampling or cluster sampling. </a:t>
            </a:r>
          </a:p>
          <a:p>
            <a:pPr marL="342900" indent="-342900" algn="just">
              <a:buFont typeface="Wingdings" panose="05000000000000000000" pitchFamily="2" charset="2"/>
              <a:buChar char="§"/>
            </a:pPr>
            <a:endParaRPr lang="en-US" sz="2400" dirty="0">
              <a:latin typeface="Tajawal ExtraBold" panose="00000800000000000000" pitchFamily="2" charset="-78"/>
              <a:cs typeface="Tajawal ExtraBold" panose="00000800000000000000" pitchFamily="2" charset="-78"/>
            </a:endParaRPr>
          </a:p>
          <a:p>
            <a:pPr marL="342900" indent="-342900" algn="just">
              <a:buFont typeface="Wingdings" panose="05000000000000000000" pitchFamily="2" charset="2"/>
              <a:buChar char="§"/>
            </a:pPr>
            <a:r>
              <a:rPr lang="en-US" sz="2400" dirty="0">
                <a:latin typeface="Tajawal ExtraBold" panose="00000800000000000000" pitchFamily="2" charset="-78"/>
                <a:cs typeface="Tajawal ExtraBold" panose="00000800000000000000" pitchFamily="2" charset="-78"/>
              </a:rPr>
              <a:t>Stratified random sampling allows for random selection within each group or strata. </a:t>
            </a:r>
          </a:p>
        </p:txBody>
      </p:sp>
      <p:sp>
        <p:nvSpPr>
          <p:cNvPr id="3" name="TextBox 2">
            <a:extLst>
              <a:ext uri="{FF2B5EF4-FFF2-40B4-BE49-F238E27FC236}">
                <a16:creationId xmlns:a16="http://schemas.microsoft.com/office/drawing/2014/main" id="{272B71C6-3947-6DEB-8331-2EE8BA4CF1BA}"/>
              </a:ext>
            </a:extLst>
          </p:cNvPr>
          <p:cNvSpPr txBox="1"/>
          <p:nvPr/>
        </p:nvSpPr>
        <p:spPr>
          <a:xfrm>
            <a:off x="2656358" y="-20297"/>
            <a:ext cx="9922203" cy="584775"/>
          </a:xfrm>
          <a:prstGeom prst="rect">
            <a:avLst/>
          </a:prstGeom>
          <a:noFill/>
        </p:spPr>
        <p:txBody>
          <a:bodyPr wrap="square">
            <a:spAutoFit/>
          </a:bodyPr>
          <a:lstStyle/>
          <a:p>
            <a:r>
              <a:rPr lang="en-US" sz="3200" b="1" dirty="0">
                <a:solidFill>
                  <a:srgbClr val="2D3956"/>
                </a:solidFill>
                <a:latin typeface="Tajawal ExtraBold" panose="00000800000000000000" pitchFamily="2" charset="-78"/>
                <a:cs typeface="Tajawal ExtraBold" panose="00000800000000000000" pitchFamily="2" charset="-78"/>
              </a:rPr>
              <a:t>Probability sampling- Stratified random sampling</a:t>
            </a:r>
          </a:p>
        </p:txBody>
      </p:sp>
    </p:spTree>
    <p:extLst>
      <p:ext uri="{BB962C8B-B14F-4D97-AF65-F5344CB8AC3E}">
        <p14:creationId xmlns:p14="http://schemas.microsoft.com/office/powerpoint/2010/main" val="48003222"/>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781877" y="1560896"/>
            <a:ext cx="8852453" cy="364623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907209" y="1720839"/>
            <a:ext cx="8601787" cy="3416320"/>
          </a:xfrm>
          <a:prstGeom prst="rect">
            <a:avLst/>
          </a:prstGeom>
          <a:noFill/>
        </p:spPr>
        <p:txBody>
          <a:bodyPr wrap="square" rtlCol="0">
            <a:spAutoFit/>
          </a:bodyPr>
          <a:lstStyle/>
          <a:p>
            <a:pPr marL="342900" indent="-342900" algn="just">
              <a:buFont typeface="Wingdings" panose="05000000000000000000" pitchFamily="2" charset="2"/>
              <a:buChar char="§"/>
            </a:pPr>
            <a:r>
              <a:rPr lang="en-US" sz="2400" b="1" dirty="0">
                <a:latin typeface="Tajawal ExtraBold" panose="00000800000000000000" pitchFamily="2" charset="-78"/>
                <a:cs typeface="Tajawal ExtraBold" panose="00000800000000000000" pitchFamily="2" charset="-78"/>
              </a:rPr>
              <a:t>This is a two-stage process:</a:t>
            </a:r>
          </a:p>
          <a:p>
            <a:pPr marL="342900" indent="-342900" algn="just">
              <a:buFont typeface="Wingdings" panose="05000000000000000000" pitchFamily="2" charset="2"/>
              <a:buChar char="v"/>
            </a:pPr>
            <a:endParaRPr lang="en-US" sz="2400" dirty="0">
              <a:latin typeface="Tajawal ExtraBold" panose="00000800000000000000" pitchFamily="2" charset="-78"/>
              <a:cs typeface="Tajawal ExtraBold" panose="00000800000000000000" pitchFamily="2" charset="-78"/>
            </a:endParaRPr>
          </a:p>
          <a:p>
            <a:pPr marL="342900" indent="-342900" algn="just">
              <a:buFont typeface="Wingdings" panose="05000000000000000000" pitchFamily="2" charset="2"/>
              <a:buChar char="v"/>
            </a:pPr>
            <a:r>
              <a:rPr lang="en-US" sz="2400" dirty="0">
                <a:latin typeface="Tajawal ExtraBold" panose="00000800000000000000" pitchFamily="2" charset="-78"/>
                <a:cs typeface="Tajawal ExtraBold" panose="00000800000000000000" pitchFamily="2" charset="-78"/>
              </a:rPr>
              <a:t>First the groups are identified and the research population is listed within their groups. </a:t>
            </a:r>
          </a:p>
          <a:p>
            <a:pPr marL="342900" indent="-342900" algn="just">
              <a:buFont typeface="Wingdings" panose="05000000000000000000" pitchFamily="2" charset="2"/>
              <a:buChar char="v"/>
            </a:pPr>
            <a:endParaRPr lang="en-US" sz="2400" dirty="0">
              <a:latin typeface="Tajawal ExtraBold" panose="00000800000000000000" pitchFamily="2" charset="-78"/>
              <a:cs typeface="Tajawal ExtraBold" panose="00000800000000000000" pitchFamily="2" charset="-78"/>
            </a:endParaRPr>
          </a:p>
          <a:p>
            <a:pPr marL="342900" indent="-342900" algn="just">
              <a:buFont typeface="Wingdings" panose="05000000000000000000" pitchFamily="2" charset="2"/>
              <a:buChar char="v"/>
            </a:pPr>
            <a:r>
              <a:rPr lang="en-US" sz="2400" dirty="0">
                <a:latin typeface="Tajawal ExtraBold" panose="00000800000000000000" pitchFamily="2" charset="-78"/>
                <a:cs typeface="Tajawal ExtraBold" panose="00000800000000000000" pitchFamily="2" charset="-78"/>
              </a:rPr>
              <a:t>Once this list has been prepared a random sample is taken from the group in the same way as a simple random sample would be drawn from the entire research population. </a:t>
            </a:r>
          </a:p>
        </p:txBody>
      </p:sp>
      <p:sp>
        <p:nvSpPr>
          <p:cNvPr id="3" name="TextBox 2">
            <a:extLst>
              <a:ext uri="{FF2B5EF4-FFF2-40B4-BE49-F238E27FC236}">
                <a16:creationId xmlns:a16="http://schemas.microsoft.com/office/drawing/2014/main" id="{272B71C6-3947-6DEB-8331-2EE8BA4CF1BA}"/>
              </a:ext>
            </a:extLst>
          </p:cNvPr>
          <p:cNvSpPr txBox="1"/>
          <p:nvPr/>
        </p:nvSpPr>
        <p:spPr>
          <a:xfrm>
            <a:off x="2656358" y="-20297"/>
            <a:ext cx="9922203" cy="584775"/>
          </a:xfrm>
          <a:prstGeom prst="rect">
            <a:avLst/>
          </a:prstGeom>
          <a:noFill/>
        </p:spPr>
        <p:txBody>
          <a:bodyPr wrap="square">
            <a:spAutoFit/>
          </a:bodyPr>
          <a:lstStyle/>
          <a:p>
            <a:r>
              <a:rPr lang="en-US" sz="3200" b="1" dirty="0">
                <a:solidFill>
                  <a:srgbClr val="2D3956"/>
                </a:solidFill>
                <a:latin typeface="Tajawal ExtraBold" panose="00000800000000000000" pitchFamily="2" charset="-78"/>
                <a:cs typeface="Tajawal ExtraBold" panose="00000800000000000000" pitchFamily="2" charset="-78"/>
              </a:rPr>
              <a:t>Probability sampling- Stratified random sampling</a:t>
            </a:r>
          </a:p>
        </p:txBody>
      </p:sp>
    </p:spTree>
    <p:extLst>
      <p:ext uri="{BB962C8B-B14F-4D97-AF65-F5344CB8AC3E}">
        <p14:creationId xmlns:p14="http://schemas.microsoft.com/office/powerpoint/2010/main" val="2020746861"/>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781877" y="1560896"/>
            <a:ext cx="8852453" cy="364623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907209" y="1720839"/>
            <a:ext cx="8601787" cy="3046988"/>
          </a:xfrm>
          <a:prstGeom prst="rect">
            <a:avLst/>
          </a:prstGeom>
          <a:noFill/>
        </p:spPr>
        <p:txBody>
          <a:bodyPr wrap="square" rtlCol="0">
            <a:spAutoFit/>
          </a:bodyPr>
          <a:lstStyle/>
          <a:p>
            <a:pPr marL="342900" indent="-342900" algn="just">
              <a:buFont typeface="Wingdings" panose="05000000000000000000" pitchFamily="2" charset="2"/>
              <a:buChar char="§"/>
            </a:pPr>
            <a:r>
              <a:rPr lang="en-US" sz="2400" dirty="0">
                <a:latin typeface="Tajawal ExtraBold" panose="00000800000000000000" pitchFamily="2" charset="-78"/>
                <a:cs typeface="Tajawal ExtraBold" panose="00000800000000000000" pitchFamily="2" charset="-78"/>
              </a:rPr>
              <a:t>It is important here to remember that each group should be represented in the sample in </a:t>
            </a:r>
            <a:r>
              <a:rPr lang="en-US" sz="2400" b="1" dirty="0">
                <a:latin typeface="Tajawal ExtraBold" panose="00000800000000000000" pitchFamily="2" charset="-78"/>
                <a:cs typeface="Tajawal ExtraBold" panose="00000800000000000000" pitchFamily="2" charset="-78"/>
              </a:rPr>
              <a:t>equal proportion </a:t>
            </a:r>
            <a:r>
              <a:rPr lang="en-US" sz="2400" dirty="0">
                <a:latin typeface="Tajawal ExtraBold" panose="00000800000000000000" pitchFamily="2" charset="-78"/>
                <a:cs typeface="Tajawal ExtraBold" panose="00000800000000000000" pitchFamily="2" charset="-78"/>
              </a:rPr>
              <a:t>to the size of that group in relation to the entire research population. </a:t>
            </a:r>
          </a:p>
          <a:p>
            <a:pPr marL="342900" indent="-342900" algn="just">
              <a:buFont typeface="Wingdings" panose="05000000000000000000" pitchFamily="2" charset="2"/>
              <a:buChar char="§"/>
            </a:pPr>
            <a:endParaRPr lang="en-US" sz="2400" dirty="0">
              <a:latin typeface="Tajawal ExtraBold" panose="00000800000000000000" pitchFamily="2" charset="-78"/>
              <a:cs typeface="Tajawal ExtraBold" panose="00000800000000000000" pitchFamily="2" charset="-78"/>
            </a:endParaRPr>
          </a:p>
          <a:p>
            <a:pPr marL="342900" indent="-342900" algn="just">
              <a:buFont typeface="Wingdings" panose="05000000000000000000" pitchFamily="2" charset="2"/>
              <a:buChar char="§"/>
            </a:pPr>
            <a:r>
              <a:rPr lang="en-US" sz="2400" dirty="0">
                <a:latin typeface="Tajawal ExtraBold" panose="00000800000000000000" pitchFamily="2" charset="-78"/>
                <a:cs typeface="Tajawal ExtraBold" panose="00000800000000000000" pitchFamily="2" charset="-78"/>
              </a:rPr>
              <a:t>Using our example of association membership, one possible choice of grouping or strata could be ‘duration of membership’; members would be listed according to the length of time they had been members (see Table 5.1).</a:t>
            </a:r>
          </a:p>
        </p:txBody>
      </p:sp>
      <p:sp>
        <p:nvSpPr>
          <p:cNvPr id="3" name="TextBox 2">
            <a:extLst>
              <a:ext uri="{FF2B5EF4-FFF2-40B4-BE49-F238E27FC236}">
                <a16:creationId xmlns:a16="http://schemas.microsoft.com/office/drawing/2014/main" id="{272B71C6-3947-6DEB-8331-2EE8BA4CF1BA}"/>
              </a:ext>
            </a:extLst>
          </p:cNvPr>
          <p:cNvSpPr txBox="1"/>
          <p:nvPr/>
        </p:nvSpPr>
        <p:spPr>
          <a:xfrm>
            <a:off x="2656358" y="-20297"/>
            <a:ext cx="9922203" cy="584775"/>
          </a:xfrm>
          <a:prstGeom prst="rect">
            <a:avLst/>
          </a:prstGeom>
          <a:noFill/>
        </p:spPr>
        <p:txBody>
          <a:bodyPr wrap="square">
            <a:spAutoFit/>
          </a:bodyPr>
          <a:lstStyle/>
          <a:p>
            <a:r>
              <a:rPr lang="en-US" sz="3200" b="1" dirty="0">
                <a:solidFill>
                  <a:srgbClr val="2D3956"/>
                </a:solidFill>
                <a:latin typeface="Tajawal ExtraBold" panose="00000800000000000000" pitchFamily="2" charset="-78"/>
                <a:cs typeface="Tajawal ExtraBold" panose="00000800000000000000" pitchFamily="2" charset="-78"/>
              </a:rPr>
              <a:t>Probability sampling- Stratified random sampling</a:t>
            </a:r>
          </a:p>
        </p:txBody>
      </p:sp>
    </p:spTree>
    <p:extLst>
      <p:ext uri="{BB962C8B-B14F-4D97-AF65-F5344CB8AC3E}">
        <p14:creationId xmlns:p14="http://schemas.microsoft.com/office/powerpoint/2010/main" val="302865402"/>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272B71C6-3947-6DEB-8331-2EE8BA4CF1BA}"/>
              </a:ext>
            </a:extLst>
          </p:cNvPr>
          <p:cNvSpPr txBox="1"/>
          <p:nvPr/>
        </p:nvSpPr>
        <p:spPr>
          <a:xfrm>
            <a:off x="2656358" y="-20297"/>
            <a:ext cx="9922203" cy="584775"/>
          </a:xfrm>
          <a:prstGeom prst="rect">
            <a:avLst/>
          </a:prstGeom>
          <a:noFill/>
        </p:spPr>
        <p:txBody>
          <a:bodyPr wrap="square">
            <a:spAutoFit/>
          </a:bodyPr>
          <a:lstStyle/>
          <a:p>
            <a:r>
              <a:rPr lang="en-US" sz="3200" b="1" dirty="0">
                <a:solidFill>
                  <a:srgbClr val="2D3956"/>
                </a:solidFill>
                <a:latin typeface="Tajawal ExtraBold" panose="00000800000000000000" pitchFamily="2" charset="-78"/>
                <a:cs typeface="Tajawal ExtraBold" panose="00000800000000000000" pitchFamily="2" charset="-78"/>
              </a:rPr>
              <a:t>Probability sampling- Stratified random sampling</a:t>
            </a:r>
          </a:p>
        </p:txBody>
      </p:sp>
      <p:pic>
        <p:nvPicPr>
          <p:cNvPr id="2" name="Picture 1">
            <a:extLst>
              <a:ext uri="{FF2B5EF4-FFF2-40B4-BE49-F238E27FC236}">
                <a16:creationId xmlns:a16="http://schemas.microsoft.com/office/drawing/2014/main" id="{5E427879-A997-4B97-BBD9-5C328CCBF0D1}"/>
              </a:ext>
            </a:extLst>
          </p:cNvPr>
          <p:cNvPicPr>
            <a:picLocks noChangeAspect="1"/>
          </p:cNvPicPr>
          <p:nvPr/>
        </p:nvPicPr>
        <p:blipFill>
          <a:blip r:embed="rId2"/>
          <a:stretch>
            <a:fillRect/>
          </a:stretch>
        </p:blipFill>
        <p:spPr>
          <a:xfrm>
            <a:off x="120926" y="1455667"/>
            <a:ext cx="9253538" cy="4143375"/>
          </a:xfrm>
          <a:prstGeom prst="rect">
            <a:avLst/>
          </a:prstGeom>
        </p:spPr>
      </p:pic>
    </p:spTree>
    <p:extLst>
      <p:ext uri="{BB962C8B-B14F-4D97-AF65-F5344CB8AC3E}">
        <p14:creationId xmlns:p14="http://schemas.microsoft.com/office/powerpoint/2010/main" val="4042390052"/>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272B71C6-3947-6DEB-8331-2EE8BA4CF1BA}"/>
              </a:ext>
            </a:extLst>
          </p:cNvPr>
          <p:cNvSpPr txBox="1"/>
          <p:nvPr/>
        </p:nvSpPr>
        <p:spPr>
          <a:xfrm>
            <a:off x="2656358" y="-20297"/>
            <a:ext cx="9922203" cy="584775"/>
          </a:xfrm>
          <a:prstGeom prst="rect">
            <a:avLst/>
          </a:prstGeom>
          <a:noFill/>
        </p:spPr>
        <p:txBody>
          <a:bodyPr wrap="square">
            <a:spAutoFit/>
          </a:bodyPr>
          <a:lstStyle/>
          <a:p>
            <a:r>
              <a:rPr lang="en-US" sz="3200" b="1" dirty="0">
                <a:solidFill>
                  <a:srgbClr val="2D3956"/>
                </a:solidFill>
                <a:latin typeface="Tajawal ExtraBold" panose="00000800000000000000" pitchFamily="2" charset="-78"/>
                <a:cs typeface="Tajawal ExtraBold" panose="00000800000000000000" pitchFamily="2" charset="-78"/>
              </a:rPr>
              <a:t>Probability sampling- Stratified random sampling</a:t>
            </a:r>
          </a:p>
        </p:txBody>
      </p:sp>
      <p:pic>
        <p:nvPicPr>
          <p:cNvPr id="4" name="Picture 3">
            <a:extLst>
              <a:ext uri="{FF2B5EF4-FFF2-40B4-BE49-F238E27FC236}">
                <a16:creationId xmlns:a16="http://schemas.microsoft.com/office/drawing/2014/main" id="{3FA7EC41-4177-6F4D-DDB4-9715A1DE392F}"/>
              </a:ext>
            </a:extLst>
          </p:cNvPr>
          <p:cNvPicPr>
            <a:picLocks noChangeAspect="1"/>
          </p:cNvPicPr>
          <p:nvPr/>
        </p:nvPicPr>
        <p:blipFill>
          <a:blip r:embed="rId2"/>
          <a:stretch>
            <a:fillRect/>
          </a:stretch>
        </p:blipFill>
        <p:spPr>
          <a:xfrm>
            <a:off x="749922" y="1085675"/>
            <a:ext cx="9922203" cy="4952309"/>
          </a:xfrm>
          <a:prstGeom prst="rect">
            <a:avLst/>
          </a:prstGeom>
        </p:spPr>
      </p:pic>
    </p:spTree>
    <p:extLst>
      <p:ext uri="{BB962C8B-B14F-4D97-AF65-F5344CB8AC3E}">
        <p14:creationId xmlns:p14="http://schemas.microsoft.com/office/powerpoint/2010/main" val="356539550"/>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272B71C6-3947-6DEB-8331-2EE8BA4CF1BA}"/>
              </a:ext>
            </a:extLst>
          </p:cNvPr>
          <p:cNvSpPr txBox="1"/>
          <p:nvPr/>
        </p:nvSpPr>
        <p:spPr>
          <a:xfrm>
            <a:off x="2656358" y="-20297"/>
            <a:ext cx="9922203" cy="584775"/>
          </a:xfrm>
          <a:prstGeom prst="rect">
            <a:avLst/>
          </a:prstGeom>
          <a:noFill/>
        </p:spPr>
        <p:txBody>
          <a:bodyPr wrap="square">
            <a:spAutoFit/>
          </a:bodyPr>
          <a:lstStyle/>
          <a:p>
            <a:r>
              <a:rPr lang="en-US" sz="3200" b="1" dirty="0">
                <a:solidFill>
                  <a:srgbClr val="2D3956"/>
                </a:solidFill>
                <a:latin typeface="Tajawal ExtraBold" panose="00000800000000000000" pitchFamily="2" charset="-78"/>
                <a:cs typeface="Tajawal ExtraBold" panose="00000800000000000000" pitchFamily="2" charset="-78"/>
              </a:rPr>
              <a:t>Probability sampling- Stratified random sampling</a:t>
            </a:r>
          </a:p>
        </p:txBody>
      </p:sp>
      <p:pic>
        <p:nvPicPr>
          <p:cNvPr id="2" name="Picture 1">
            <a:extLst>
              <a:ext uri="{FF2B5EF4-FFF2-40B4-BE49-F238E27FC236}">
                <a16:creationId xmlns:a16="http://schemas.microsoft.com/office/drawing/2014/main" id="{A9DD8DDE-CB0E-A6D1-637F-03943532B03D}"/>
              </a:ext>
            </a:extLst>
          </p:cNvPr>
          <p:cNvPicPr>
            <a:picLocks noChangeAspect="1"/>
          </p:cNvPicPr>
          <p:nvPr/>
        </p:nvPicPr>
        <p:blipFill>
          <a:blip r:embed="rId2"/>
          <a:stretch>
            <a:fillRect/>
          </a:stretch>
        </p:blipFill>
        <p:spPr>
          <a:xfrm>
            <a:off x="1560183" y="856265"/>
            <a:ext cx="9071634" cy="5145470"/>
          </a:xfrm>
          <a:prstGeom prst="rect">
            <a:avLst/>
          </a:prstGeom>
        </p:spPr>
      </p:pic>
    </p:spTree>
    <p:extLst>
      <p:ext uri="{BB962C8B-B14F-4D97-AF65-F5344CB8AC3E}">
        <p14:creationId xmlns:p14="http://schemas.microsoft.com/office/powerpoint/2010/main" val="1133683692"/>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272B71C6-3947-6DEB-8331-2EE8BA4CF1BA}"/>
              </a:ext>
            </a:extLst>
          </p:cNvPr>
          <p:cNvSpPr txBox="1"/>
          <p:nvPr/>
        </p:nvSpPr>
        <p:spPr>
          <a:xfrm>
            <a:off x="2656358" y="-20297"/>
            <a:ext cx="9922203" cy="584775"/>
          </a:xfrm>
          <a:prstGeom prst="rect">
            <a:avLst/>
          </a:prstGeom>
          <a:noFill/>
        </p:spPr>
        <p:txBody>
          <a:bodyPr wrap="square">
            <a:spAutoFit/>
          </a:bodyPr>
          <a:lstStyle/>
          <a:p>
            <a:r>
              <a:rPr lang="en-US" sz="3200" b="1" dirty="0">
                <a:solidFill>
                  <a:srgbClr val="2D3956"/>
                </a:solidFill>
                <a:latin typeface="Tajawal ExtraBold" panose="00000800000000000000" pitchFamily="2" charset="-78"/>
                <a:cs typeface="Tajawal ExtraBold" panose="00000800000000000000" pitchFamily="2" charset="-78"/>
              </a:rPr>
              <a:t>Probability sampling- Stratified random sampling</a:t>
            </a:r>
          </a:p>
        </p:txBody>
      </p:sp>
      <p:pic>
        <p:nvPicPr>
          <p:cNvPr id="4" name="Picture 2" descr="Stratified Sampling Questions | Worksheets and Revision | MME">
            <a:extLst>
              <a:ext uri="{FF2B5EF4-FFF2-40B4-BE49-F238E27FC236}">
                <a16:creationId xmlns:a16="http://schemas.microsoft.com/office/drawing/2014/main" id="{3010FF2A-C804-509B-F95D-571C1D7117D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45860" y="1356458"/>
            <a:ext cx="3752850" cy="4333875"/>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D56D08E7-A89A-0550-24BF-7D2499B8EDE6}"/>
              </a:ext>
            </a:extLst>
          </p:cNvPr>
          <p:cNvSpPr txBox="1"/>
          <p:nvPr/>
        </p:nvSpPr>
        <p:spPr>
          <a:xfrm>
            <a:off x="2282118" y="660457"/>
            <a:ext cx="5749557" cy="584775"/>
          </a:xfrm>
          <a:prstGeom prst="rect">
            <a:avLst/>
          </a:prstGeom>
          <a:noFill/>
        </p:spPr>
        <p:txBody>
          <a:bodyPr wrap="square">
            <a:spAutoFit/>
          </a:bodyPr>
          <a:lstStyle/>
          <a:p>
            <a:pPr algn="ctr">
              <a:buClr>
                <a:srgbClr val="000000"/>
              </a:buClr>
              <a:buFont typeface="Arial"/>
              <a:buNone/>
            </a:pPr>
            <a:r>
              <a:rPr lang="en-US" sz="3200" b="1" kern="0" dirty="0">
                <a:solidFill>
                  <a:srgbClr val="FF0000"/>
                </a:solidFill>
                <a:latin typeface="Arial"/>
                <a:cs typeface="Arial"/>
                <a:sym typeface="Arial"/>
              </a:rPr>
              <a:t>Example</a:t>
            </a:r>
          </a:p>
        </p:txBody>
      </p:sp>
      <p:sp>
        <p:nvSpPr>
          <p:cNvPr id="6" name="TextBox 5">
            <a:extLst>
              <a:ext uri="{FF2B5EF4-FFF2-40B4-BE49-F238E27FC236}">
                <a16:creationId xmlns:a16="http://schemas.microsoft.com/office/drawing/2014/main" id="{FA18911D-AB0F-306B-B45A-7BC9AE49C5F6}"/>
              </a:ext>
            </a:extLst>
          </p:cNvPr>
          <p:cNvSpPr txBox="1"/>
          <p:nvPr/>
        </p:nvSpPr>
        <p:spPr>
          <a:xfrm>
            <a:off x="4184668" y="2137943"/>
            <a:ext cx="4801156" cy="2554545"/>
          </a:xfrm>
          <a:prstGeom prst="rect">
            <a:avLst/>
          </a:prstGeom>
          <a:noFill/>
        </p:spPr>
        <p:txBody>
          <a:bodyPr wrap="square">
            <a:spAutoFit/>
          </a:bodyPr>
          <a:lstStyle/>
          <a:p>
            <a:pPr algn="just">
              <a:buClr>
                <a:srgbClr val="000000"/>
              </a:buClr>
              <a:buFont typeface="Arial"/>
              <a:buNone/>
            </a:pPr>
            <a:r>
              <a:rPr lang="en-US" sz="3200" kern="0" dirty="0">
                <a:solidFill>
                  <a:srgbClr val="263248"/>
                </a:solidFill>
                <a:latin typeface="Arial"/>
                <a:cs typeface="Arial"/>
                <a:sym typeface="Arial"/>
              </a:rPr>
              <a:t>Population=  1750</a:t>
            </a:r>
          </a:p>
          <a:p>
            <a:pPr algn="just">
              <a:buClr>
                <a:srgbClr val="000000"/>
              </a:buClr>
              <a:buFont typeface="Arial"/>
              <a:buNone/>
            </a:pPr>
            <a:r>
              <a:rPr lang="en-US" sz="3200" kern="0" dirty="0">
                <a:solidFill>
                  <a:srgbClr val="263248"/>
                </a:solidFill>
                <a:latin typeface="Arial"/>
                <a:cs typeface="Arial"/>
                <a:sym typeface="Arial"/>
              </a:rPr>
              <a:t>n= 313</a:t>
            </a:r>
          </a:p>
          <a:p>
            <a:pPr algn="just">
              <a:buClr>
                <a:srgbClr val="000000"/>
              </a:buClr>
              <a:buFont typeface="Arial"/>
              <a:buNone/>
            </a:pPr>
            <a:r>
              <a:rPr lang="en-US" sz="3200" kern="0" dirty="0">
                <a:solidFill>
                  <a:srgbClr val="263248"/>
                </a:solidFill>
                <a:latin typeface="Arial"/>
                <a:cs typeface="Arial"/>
                <a:sym typeface="Arial"/>
              </a:rPr>
              <a:t>Calculate number of people within each strata?</a:t>
            </a:r>
          </a:p>
        </p:txBody>
      </p:sp>
    </p:spTree>
    <p:extLst>
      <p:ext uri="{BB962C8B-B14F-4D97-AF65-F5344CB8AC3E}">
        <p14:creationId xmlns:p14="http://schemas.microsoft.com/office/powerpoint/2010/main" val="396932385"/>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272B71C6-3947-6DEB-8331-2EE8BA4CF1BA}"/>
              </a:ext>
            </a:extLst>
          </p:cNvPr>
          <p:cNvSpPr txBox="1"/>
          <p:nvPr/>
        </p:nvSpPr>
        <p:spPr>
          <a:xfrm>
            <a:off x="2656358" y="-20297"/>
            <a:ext cx="9922203" cy="584775"/>
          </a:xfrm>
          <a:prstGeom prst="rect">
            <a:avLst/>
          </a:prstGeom>
          <a:noFill/>
        </p:spPr>
        <p:txBody>
          <a:bodyPr wrap="square">
            <a:spAutoFit/>
          </a:bodyPr>
          <a:lstStyle/>
          <a:p>
            <a:r>
              <a:rPr lang="en-US" sz="3200" b="1" dirty="0">
                <a:solidFill>
                  <a:srgbClr val="2D3956"/>
                </a:solidFill>
                <a:latin typeface="Tajawal ExtraBold" panose="00000800000000000000" pitchFamily="2" charset="-78"/>
                <a:cs typeface="Tajawal ExtraBold" panose="00000800000000000000" pitchFamily="2" charset="-78"/>
              </a:rPr>
              <a:t>Probability sampling- Stratified random sampling</a:t>
            </a:r>
          </a:p>
        </p:txBody>
      </p:sp>
      <p:pic>
        <p:nvPicPr>
          <p:cNvPr id="4" name="Picture 2" descr="Stratified Sampling Questions | Worksheets and Revision | MME">
            <a:extLst>
              <a:ext uri="{FF2B5EF4-FFF2-40B4-BE49-F238E27FC236}">
                <a16:creationId xmlns:a16="http://schemas.microsoft.com/office/drawing/2014/main" id="{3010FF2A-C804-509B-F95D-571C1D7117D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45860" y="1356458"/>
            <a:ext cx="3752850" cy="4333875"/>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D56D08E7-A89A-0550-24BF-7D2499B8EDE6}"/>
              </a:ext>
            </a:extLst>
          </p:cNvPr>
          <p:cNvSpPr txBox="1"/>
          <p:nvPr/>
        </p:nvSpPr>
        <p:spPr>
          <a:xfrm>
            <a:off x="2282118" y="660457"/>
            <a:ext cx="5749557" cy="584775"/>
          </a:xfrm>
          <a:prstGeom prst="rect">
            <a:avLst/>
          </a:prstGeom>
          <a:noFill/>
        </p:spPr>
        <p:txBody>
          <a:bodyPr wrap="square">
            <a:spAutoFit/>
          </a:bodyPr>
          <a:lstStyle/>
          <a:p>
            <a:pPr algn="ctr">
              <a:buClr>
                <a:srgbClr val="000000"/>
              </a:buClr>
              <a:buFont typeface="Arial"/>
              <a:buNone/>
            </a:pPr>
            <a:r>
              <a:rPr lang="en-US" sz="3200" b="1" kern="0" dirty="0">
                <a:solidFill>
                  <a:srgbClr val="FF0000"/>
                </a:solidFill>
                <a:latin typeface="Arial"/>
                <a:cs typeface="Arial"/>
                <a:sym typeface="Arial"/>
              </a:rPr>
              <a:t>Example</a:t>
            </a:r>
          </a:p>
        </p:txBody>
      </p:sp>
      <p:sp>
        <p:nvSpPr>
          <p:cNvPr id="6" name="TextBox 5">
            <a:extLst>
              <a:ext uri="{FF2B5EF4-FFF2-40B4-BE49-F238E27FC236}">
                <a16:creationId xmlns:a16="http://schemas.microsoft.com/office/drawing/2014/main" id="{FA18911D-AB0F-306B-B45A-7BC9AE49C5F6}"/>
              </a:ext>
            </a:extLst>
          </p:cNvPr>
          <p:cNvSpPr txBox="1"/>
          <p:nvPr/>
        </p:nvSpPr>
        <p:spPr>
          <a:xfrm>
            <a:off x="6414052" y="1859648"/>
            <a:ext cx="4801156" cy="2554545"/>
          </a:xfrm>
          <a:prstGeom prst="rect">
            <a:avLst/>
          </a:prstGeom>
          <a:noFill/>
        </p:spPr>
        <p:txBody>
          <a:bodyPr wrap="square">
            <a:spAutoFit/>
          </a:bodyPr>
          <a:lstStyle/>
          <a:p>
            <a:pPr algn="just">
              <a:buClr>
                <a:srgbClr val="000000"/>
              </a:buClr>
              <a:buFont typeface="Arial"/>
              <a:buNone/>
            </a:pPr>
            <a:r>
              <a:rPr lang="en-US" sz="3200" kern="0" dirty="0">
                <a:solidFill>
                  <a:srgbClr val="263248"/>
                </a:solidFill>
                <a:latin typeface="Arial"/>
                <a:cs typeface="Arial"/>
                <a:sym typeface="Arial"/>
              </a:rPr>
              <a:t>Population=  1750</a:t>
            </a:r>
          </a:p>
          <a:p>
            <a:pPr algn="just">
              <a:buClr>
                <a:srgbClr val="000000"/>
              </a:buClr>
              <a:buFont typeface="Arial"/>
              <a:buNone/>
            </a:pPr>
            <a:r>
              <a:rPr lang="en-US" sz="3200" kern="0" dirty="0">
                <a:solidFill>
                  <a:srgbClr val="263248"/>
                </a:solidFill>
                <a:latin typeface="Arial"/>
                <a:cs typeface="Arial"/>
                <a:sym typeface="Arial"/>
              </a:rPr>
              <a:t>n= 313</a:t>
            </a:r>
          </a:p>
          <a:p>
            <a:pPr algn="just">
              <a:buClr>
                <a:srgbClr val="000000"/>
              </a:buClr>
              <a:buFont typeface="Arial"/>
              <a:buNone/>
            </a:pPr>
            <a:endParaRPr lang="en-US" sz="3200" kern="0" dirty="0">
              <a:solidFill>
                <a:srgbClr val="263248"/>
              </a:solidFill>
              <a:latin typeface="Arial"/>
              <a:cs typeface="Arial"/>
              <a:sym typeface="Arial"/>
            </a:endParaRPr>
          </a:p>
          <a:p>
            <a:pPr algn="just">
              <a:buClr>
                <a:srgbClr val="000000"/>
              </a:buClr>
              <a:buFont typeface="Arial"/>
              <a:buNone/>
            </a:pPr>
            <a:r>
              <a:rPr lang="en-US" sz="3200" kern="0" dirty="0">
                <a:solidFill>
                  <a:srgbClr val="C00000"/>
                </a:solidFill>
                <a:latin typeface="Arial"/>
                <a:cs typeface="Arial"/>
                <a:sym typeface="Arial"/>
              </a:rPr>
              <a:t>The proportion= 313/ 1750 = 17.8% = 0.178</a:t>
            </a:r>
          </a:p>
        </p:txBody>
      </p:sp>
      <p:sp>
        <p:nvSpPr>
          <p:cNvPr id="2" name="TextBox 1">
            <a:extLst>
              <a:ext uri="{FF2B5EF4-FFF2-40B4-BE49-F238E27FC236}">
                <a16:creationId xmlns:a16="http://schemas.microsoft.com/office/drawing/2014/main" id="{294FAAE2-7C64-0619-4AD9-2B9546D5FEB8}"/>
              </a:ext>
            </a:extLst>
          </p:cNvPr>
          <p:cNvSpPr txBox="1"/>
          <p:nvPr/>
        </p:nvSpPr>
        <p:spPr>
          <a:xfrm>
            <a:off x="3998710" y="2682230"/>
            <a:ext cx="772073" cy="584775"/>
          </a:xfrm>
          <a:prstGeom prst="rect">
            <a:avLst/>
          </a:prstGeom>
          <a:noFill/>
        </p:spPr>
        <p:txBody>
          <a:bodyPr wrap="square">
            <a:spAutoFit/>
          </a:bodyPr>
          <a:lstStyle/>
          <a:p>
            <a:pPr algn="just">
              <a:buClr>
                <a:srgbClr val="000000"/>
              </a:buClr>
              <a:buFont typeface="Arial"/>
              <a:buNone/>
            </a:pPr>
            <a:r>
              <a:rPr lang="en-US" sz="3200" kern="0" dirty="0">
                <a:solidFill>
                  <a:srgbClr val="263248"/>
                </a:solidFill>
                <a:latin typeface="Arial"/>
                <a:cs typeface="Arial"/>
                <a:sym typeface="Arial"/>
              </a:rPr>
              <a:t>24</a:t>
            </a:r>
            <a:endParaRPr lang="en-US" sz="3200" kern="0" dirty="0">
              <a:solidFill>
                <a:srgbClr val="C00000"/>
              </a:solidFill>
              <a:latin typeface="Arial"/>
              <a:cs typeface="Arial"/>
              <a:sym typeface="Arial"/>
            </a:endParaRPr>
          </a:p>
        </p:txBody>
      </p:sp>
      <p:sp>
        <p:nvSpPr>
          <p:cNvPr id="7" name="TextBox 6">
            <a:extLst>
              <a:ext uri="{FF2B5EF4-FFF2-40B4-BE49-F238E27FC236}">
                <a16:creationId xmlns:a16="http://schemas.microsoft.com/office/drawing/2014/main" id="{C4CBD7BE-2C1F-0080-8A9C-80034380EC7A}"/>
              </a:ext>
            </a:extLst>
          </p:cNvPr>
          <p:cNvSpPr txBox="1"/>
          <p:nvPr/>
        </p:nvSpPr>
        <p:spPr>
          <a:xfrm>
            <a:off x="3905944" y="3267005"/>
            <a:ext cx="957605" cy="584775"/>
          </a:xfrm>
          <a:prstGeom prst="rect">
            <a:avLst/>
          </a:prstGeom>
          <a:noFill/>
        </p:spPr>
        <p:txBody>
          <a:bodyPr wrap="square">
            <a:spAutoFit/>
          </a:bodyPr>
          <a:lstStyle/>
          <a:p>
            <a:pPr algn="just">
              <a:buClr>
                <a:srgbClr val="000000"/>
              </a:buClr>
              <a:buFont typeface="Arial"/>
              <a:buNone/>
            </a:pPr>
            <a:r>
              <a:rPr lang="en-US" sz="3200" kern="0" dirty="0">
                <a:solidFill>
                  <a:srgbClr val="263248"/>
                </a:solidFill>
                <a:latin typeface="Arial"/>
                <a:cs typeface="Arial"/>
                <a:sym typeface="Arial"/>
              </a:rPr>
              <a:t>121</a:t>
            </a:r>
            <a:endParaRPr lang="en-US" sz="3200" kern="0" dirty="0">
              <a:solidFill>
                <a:srgbClr val="C00000"/>
              </a:solidFill>
              <a:latin typeface="Arial"/>
              <a:cs typeface="Arial"/>
              <a:sym typeface="Arial"/>
            </a:endParaRPr>
          </a:p>
        </p:txBody>
      </p:sp>
      <p:sp>
        <p:nvSpPr>
          <p:cNvPr id="8" name="TextBox 7">
            <a:extLst>
              <a:ext uri="{FF2B5EF4-FFF2-40B4-BE49-F238E27FC236}">
                <a16:creationId xmlns:a16="http://schemas.microsoft.com/office/drawing/2014/main" id="{160664C7-E871-A7B2-D737-0CE3EC2D1B91}"/>
              </a:ext>
            </a:extLst>
          </p:cNvPr>
          <p:cNvSpPr txBox="1"/>
          <p:nvPr/>
        </p:nvSpPr>
        <p:spPr>
          <a:xfrm>
            <a:off x="3998709" y="3829418"/>
            <a:ext cx="772073" cy="584775"/>
          </a:xfrm>
          <a:prstGeom prst="rect">
            <a:avLst/>
          </a:prstGeom>
          <a:noFill/>
        </p:spPr>
        <p:txBody>
          <a:bodyPr wrap="square">
            <a:spAutoFit/>
          </a:bodyPr>
          <a:lstStyle/>
          <a:p>
            <a:pPr algn="just">
              <a:buClr>
                <a:srgbClr val="000000"/>
              </a:buClr>
              <a:buFont typeface="Arial"/>
              <a:buNone/>
            </a:pPr>
            <a:r>
              <a:rPr lang="en-US" sz="3200" kern="0" dirty="0">
                <a:solidFill>
                  <a:srgbClr val="263248"/>
                </a:solidFill>
                <a:latin typeface="Arial"/>
                <a:cs typeface="Arial"/>
                <a:sym typeface="Arial"/>
              </a:rPr>
              <a:t>97</a:t>
            </a:r>
            <a:endParaRPr lang="en-US" sz="3200" kern="0" dirty="0">
              <a:solidFill>
                <a:srgbClr val="C00000"/>
              </a:solidFill>
              <a:latin typeface="Arial"/>
              <a:cs typeface="Arial"/>
              <a:sym typeface="Arial"/>
            </a:endParaRPr>
          </a:p>
        </p:txBody>
      </p:sp>
      <p:sp>
        <p:nvSpPr>
          <p:cNvPr id="9" name="TextBox 8">
            <a:extLst>
              <a:ext uri="{FF2B5EF4-FFF2-40B4-BE49-F238E27FC236}">
                <a16:creationId xmlns:a16="http://schemas.microsoft.com/office/drawing/2014/main" id="{01E044BF-51B3-D779-D842-DF564B79E6CA}"/>
              </a:ext>
            </a:extLst>
          </p:cNvPr>
          <p:cNvSpPr txBox="1"/>
          <p:nvPr/>
        </p:nvSpPr>
        <p:spPr>
          <a:xfrm>
            <a:off x="3949147" y="4391831"/>
            <a:ext cx="772073" cy="584775"/>
          </a:xfrm>
          <a:prstGeom prst="rect">
            <a:avLst/>
          </a:prstGeom>
          <a:noFill/>
        </p:spPr>
        <p:txBody>
          <a:bodyPr wrap="square">
            <a:spAutoFit/>
          </a:bodyPr>
          <a:lstStyle/>
          <a:p>
            <a:pPr algn="just">
              <a:buClr>
                <a:srgbClr val="000000"/>
              </a:buClr>
              <a:buFont typeface="Arial"/>
              <a:buNone/>
            </a:pPr>
            <a:r>
              <a:rPr lang="en-US" sz="3200" kern="0" dirty="0">
                <a:solidFill>
                  <a:srgbClr val="263248"/>
                </a:solidFill>
                <a:latin typeface="Arial"/>
                <a:cs typeface="Arial"/>
                <a:sym typeface="Arial"/>
              </a:rPr>
              <a:t>52</a:t>
            </a:r>
            <a:endParaRPr lang="en-US" sz="3200" kern="0" dirty="0">
              <a:solidFill>
                <a:srgbClr val="C00000"/>
              </a:solidFill>
              <a:latin typeface="Arial"/>
              <a:cs typeface="Arial"/>
              <a:sym typeface="Arial"/>
            </a:endParaRPr>
          </a:p>
        </p:txBody>
      </p:sp>
      <p:sp>
        <p:nvSpPr>
          <p:cNvPr id="10" name="TextBox 9">
            <a:extLst>
              <a:ext uri="{FF2B5EF4-FFF2-40B4-BE49-F238E27FC236}">
                <a16:creationId xmlns:a16="http://schemas.microsoft.com/office/drawing/2014/main" id="{2DB98AC0-C053-7A2D-5842-415F9D0DDE06}"/>
              </a:ext>
            </a:extLst>
          </p:cNvPr>
          <p:cNvSpPr txBox="1"/>
          <p:nvPr/>
        </p:nvSpPr>
        <p:spPr>
          <a:xfrm>
            <a:off x="3940531" y="4976606"/>
            <a:ext cx="772073" cy="584775"/>
          </a:xfrm>
          <a:prstGeom prst="rect">
            <a:avLst/>
          </a:prstGeom>
          <a:noFill/>
        </p:spPr>
        <p:txBody>
          <a:bodyPr wrap="square">
            <a:spAutoFit/>
          </a:bodyPr>
          <a:lstStyle/>
          <a:p>
            <a:pPr algn="just">
              <a:buClr>
                <a:srgbClr val="000000"/>
              </a:buClr>
              <a:buFont typeface="Arial"/>
              <a:buNone/>
            </a:pPr>
            <a:r>
              <a:rPr lang="en-US" sz="3200" kern="0" dirty="0">
                <a:solidFill>
                  <a:srgbClr val="263248"/>
                </a:solidFill>
                <a:latin typeface="Arial"/>
                <a:cs typeface="Arial"/>
                <a:sym typeface="Arial"/>
              </a:rPr>
              <a:t>19</a:t>
            </a:r>
            <a:endParaRPr lang="en-US" sz="3200" kern="0" dirty="0">
              <a:solidFill>
                <a:srgbClr val="C00000"/>
              </a:solidFill>
              <a:latin typeface="Arial"/>
              <a:cs typeface="Arial"/>
              <a:sym typeface="Arial"/>
            </a:endParaRPr>
          </a:p>
        </p:txBody>
      </p:sp>
    </p:spTree>
    <p:extLst>
      <p:ext uri="{BB962C8B-B14F-4D97-AF65-F5344CB8AC3E}">
        <p14:creationId xmlns:p14="http://schemas.microsoft.com/office/powerpoint/2010/main" val="20150847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7"/>
                                        </p:tgtEl>
                                        <p:attrNameLst>
                                          <p:attrName>style.visibility</p:attrName>
                                        </p:attrNameLst>
                                      </p:cBhvr>
                                      <p:to>
                                        <p:strVal val="visible"/>
                                      </p:to>
                                    </p:set>
                                    <p:animEffect transition="in" filter="fade">
                                      <p:cBhvr>
                                        <p:cTn id="15" dur="500"/>
                                        <p:tgtEl>
                                          <p:spTgt spid="7"/>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grpId="0" nodeType="clickEffect">
                                  <p:stCondLst>
                                    <p:cond delay="0"/>
                                  </p:stCondLst>
                                  <p:childTnLst>
                                    <p:set>
                                      <p:cBhvr>
                                        <p:cTn id="19" dur="1" fill="hold">
                                          <p:stCondLst>
                                            <p:cond delay="0"/>
                                          </p:stCondLst>
                                        </p:cTn>
                                        <p:tgtEl>
                                          <p:spTgt spid="8"/>
                                        </p:tgtEl>
                                        <p:attrNameLst>
                                          <p:attrName>style.visibility</p:attrName>
                                        </p:attrNameLst>
                                      </p:cBhvr>
                                      <p:to>
                                        <p:strVal val="visible"/>
                                      </p:to>
                                    </p:set>
                                    <p:animEffect transition="in" filter="fade">
                                      <p:cBhvr>
                                        <p:cTn id="20" dur="500"/>
                                        <p:tgtEl>
                                          <p:spTgt spid="8"/>
                                        </p:tgtEl>
                                      </p:cBhvr>
                                    </p:animEffect>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9"/>
                                        </p:tgtEl>
                                        <p:attrNameLst>
                                          <p:attrName>style.visibility</p:attrName>
                                        </p:attrNameLst>
                                      </p:cBhvr>
                                      <p:to>
                                        <p:strVal val="visible"/>
                                      </p:to>
                                    </p:set>
                                    <p:anim calcmode="lin" valueType="num">
                                      <p:cBhvr additive="base">
                                        <p:cTn id="25" dur="500" fill="hold"/>
                                        <p:tgtEl>
                                          <p:spTgt spid="9"/>
                                        </p:tgtEl>
                                        <p:attrNameLst>
                                          <p:attrName>ppt_x</p:attrName>
                                        </p:attrNameLst>
                                      </p:cBhvr>
                                      <p:tavLst>
                                        <p:tav tm="0">
                                          <p:val>
                                            <p:strVal val="#ppt_x"/>
                                          </p:val>
                                        </p:tav>
                                        <p:tav tm="100000">
                                          <p:val>
                                            <p:strVal val="#ppt_x"/>
                                          </p:val>
                                        </p:tav>
                                      </p:tavLst>
                                    </p:anim>
                                    <p:anim calcmode="lin" valueType="num">
                                      <p:cBhvr additive="base">
                                        <p:cTn id="26"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10"/>
                                        </p:tgtEl>
                                        <p:attrNameLst>
                                          <p:attrName>style.visibility</p:attrName>
                                        </p:attrNameLst>
                                      </p:cBhvr>
                                      <p:to>
                                        <p:strVal val="visible"/>
                                      </p:to>
                                    </p:set>
                                    <p:anim calcmode="lin" valueType="num">
                                      <p:cBhvr additive="base">
                                        <p:cTn id="31" dur="500" fill="hold"/>
                                        <p:tgtEl>
                                          <p:spTgt spid="10"/>
                                        </p:tgtEl>
                                        <p:attrNameLst>
                                          <p:attrName>ppt_x</p:attrName>
                                        </p:attrNameLst>
                                      </p:cBhvr>
                                      <p:tavLst>
                                        <p:tav tm="0">
                                          <p:val>
                                            <p:strVal val="#ppt_x"/>
                                          </p:val>
                                        </p:tav>
                                        <p:tav tm="100000">
                                          <p:val>
                                            <p:strVal val="#ppt_x"/>
                                          </p:val>
                                        </p:tav>
                                      </p:tavLst>
                                    </p:anim>
                                    <p:anim calcmode="lin" valueType="num">
                                      <p:cBhvr additive="base">
                                        <p:cTn id="32"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2" grpId="0"/>
      <p:bldP spid="7" grpId="0"/>
      <p:bldP spid="8" grpId="0"/>
      <p:bldP spid="9" grpId="0"/>
      <p:bldP spid="10" grpId="0"/>
    </p:bld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4294967295"/>
          </p:nvPr>
        </p:nvPicPr>
        <p:blipFill>
          <a:blip r:embed="rId3">
            <a:extLst>
              <a:ext uri="{28A0092B-C50C-407E-A947-70E740481C1C}">
                <a14:useLocalDpi xmlns:a14="http://schemas.microsoft.com/office/drawing/2010/main" val="0"/>
              </a:ext>
            </a:extLst>
          </a:blip>
          <a:srcRect l="4175" r="4175"/>
          <a:stretch/>
        </p:blipFill>
        <p:spPr>
          <a:xfrm>
            <a:off x="-13265" y="778668"/>
            <a:ext cx="5897217" cy="5300663"/>
          </a:xfrm>
        </p:spPr>
      </p:pic>
      <p:sp>
        <p:nvSpPr>
          <p:cNvPr id="9" name="TextBox 8">
            <a:extLst>
              <a:ext uri="{FF2B5EF4-FFF2-40B4-BE49-F238E27FC236}">
                <a16:creationId xmlns:a16="http://schemas.microsoft.com/office/drawing/2014/main" id="{25760A6C-566F-B7E3-1EEE-CB29F0CF0113}"/>
              </a:ext>
            </a:extLst>
          </p:cNvPr>
          <p:cNvSpPr txBox="1"/>
          <p:nvPr/>
        </p:nvSpPr>
        <p:spPr>
          <a:xfrm>
            <a:off x="5026439" y="3292469"/>
            <a:ext cx="8057319" cy="1200329"/>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1200" cap="none" spc="0" normalizeH="0" baseline="0" noProof="0" dirty="0">
                <a:ln>
                  <a:noFill/>
                </a:ln>
                <a:effectLst/>
                <a:uLnTx/>
                <a:uFillTx/>
                <a:latin typeface="Tajawal Medium" panose="00000600000000000000" pitchFamily="2" charset="-78"/>
                <a:ea typeface="+mn-ea"/>
                <a:cs typeface="Tajawal Medium" panose="00000600000000000000" pitchFamily="2" charset="-78"/>
              </a:rPr>
              <a:t>Sampling Techniques- Non-probability sampling</a:t>
            </a:r>
          </a:p>
        </p:txBody>
      </p:sp>
      <p:pic>
        <p:nvPicPr>
          <p:cNvPr id="11" name="Picture 10">
            <a:extLst>
              <a:ext uri="{FF2B5EF4-FFF2-40B4-BE49-F238E27FC236}">
                <a16:creationId xmlns:a16="http://schemas.microsoft.com/office/drawing/2014/main" id="{B0C38F54-3A32-427B-97BF-38288DB8D811}"/>
              </a:ext>
            </a:extLst>
          </p:cNvPr>
          <p:cNvPicPr>
            <a:picLocks noChangeAspect="1"/>
          </p:cNvPicPr>
          <p:nvPr/>
        </p:nvPicPr>
        <p:blipFill>
          <a:blip r:embed="rId4"/>
          <a:stretch>
            <a:fillRect/>
          </a:stretch>
        </p:blipFill>
        <p:spPr>
          <a:xfrm>
            <a:off x="2935344" y="31031"/>
            <a:ext cx="8937511" cy="1072989"/>
          </a:xfrm>
          <a:prstGeom prst="rect">
            <a:avLst/>
          </a:prstGeom>
        </p:spPr>
      </p:pic>
      <p:sp>
        <p:nvSpPr>
          <p:cNvPr id="12" name="TextBox 11">
            <a:extLst>
              <a:ext uri="{FF2B5EF4-FFF2-40B4-BE49-F238E27FC236}">
                <a16:creationId xmlns:a16="http://schemas.microsoft.com/office/drawing/2014/main" id="{2484F968-7E8E-46DA-83B0-EB5C15D75553}"/>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2596783391"/>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503583" y="1483853"/>
            <a:ext cx="9289774" cy="277738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715617" y="1686392"/>
            <a:ext cx="8950526" cy="2308324"/>
          </a:xfrm>
          <a:prstGeom prst="rect">
            <a:avLst/>
          </a:prstGeom>
          <a:noFill/>
        </p:spPr>
        <p:txBody>
          <a:bodyPr wrap="square" rtlCol="0">
            <a:spAutoFit/>
          </a:bodyPr>
          <a:lstStyle/>
          <a:p>
            <a:pPr marL="342900" indent="-342900" algn="just">
              <a:buFont typeface="Wingdings" panose="05000000000000000000" pitchFamily="2" charset="2"/>
              <a:buChar char="q"/>
            </a:pPr>
            <a:r>
              <a:rPr lang="en-US" sz="2400" dirty="0">
                <a:solidFill>
                  <a:srgbClr val="2D3956"/>
                </a:solidFill>
                <a:latin typeface="Tajawal ExtraBold" panose="00000800000000000000" pitchFamily="2" charset="-78"/>
                <a:cs typeface="Tajawal ExtraBold" panose="00000800000000000000" pitchFamily="2" charset="-78"/>
              </a:rPr>
              <a:t>Non-random sampling is a sampling technique where the sample selection is based on factors other than just random chance. </a:t>
            </a:r>
          </a:p>
          <a:p>
            <a:pPr marL="342900" indent="-342900" algn="just">
              <a:buFont typeface="Wingdings" panose="05000000000000000000" pitchFamily="2" charset="2"/>
              <a:buChar char="q"/>
            </a:pPr>
            <a:r>
              <a:rPr lang="en-US" sz="2400" dirty="0">
                <a:solidFill>
                  <a:srgbClr val="2D3956"/>
                </a:solidFill>
                <a:latin typeface="Tajawal ExtraBold" panose="00000800000000000000" pitchFamily="2" charset="-78"/>
                <a:cs typeface="Tajawal ExtraBold" panose="00000800000000000000" pitchFamily="2" charset="-78"/>
              </a:rPr>
              <a:t>In other words, non-random sampling is biased in nature. Here, the sample will be selected based on the convenience, experience or judgment of the researcher.</a:t>
            </a:r>
          </a:p>
        </p:txBody>
      </p:sp>
      <p:sp>
        <p:nvSpPr>
          <p:cNvPr id="3" name="TextBox 2">
            <a:extLst>
              <a:ext uri="{FF2B5EF4-FFF2-40B4-BE49-F238E27FC236}">
                <a16:creationId xmlns:a16="http://schemas.microsoft.com/office/drawing/2014/main" id="{272B71C6-3947-6DEB-8331-2EE8BA4CF1BA}"/>
              </a:ext>
            </a:extLst>
          </p:cNvPr>
          <p:cNvSpPr txBox="1"/>
          <p:nvPr/>
        </p:nvSpPr>
        <p:spPr>
          <a:xfrm>
            <a:off x="2525858" y="-25587"/>
            <a:ext cx="7140286" cy="584775"/>
          </a:xfrm>
          <a:prstGeom prst="rect">
            <a:avLst/>
          </a:prstGeom>
          <a:noFill/>
        </p:spPr>
        <p:txBody>
          <a:bodyPr wrap="square">
            <a:spAutoFit/>
          </a:bodyPr>
          <a:lstStyle/>
          <a:p>
            <a:r>
              <a:rPr lang="en-US" sz="3200" b="1" dirty="0">
                <a:solidFill>
                  <a:srgbClr val="2D3956"/>
                </a:solidFill>
                <a:latin typeface="Tajawal ExtraBold" panose="00000800000000000000" pitchFamily="2" charset="-78"/>
                <a:cs typeface="Tajawal ExtraBold" panose="00000800000000000000" pitchFamily="2" charset="-78"/>
              </a:rPr>
              <a:t>Non-probability sampling</a:t>
            </a:r>
            <a:endParaRPr lang="en-US" sz="3200" b="1" dirty="0"/>
          </a:p>
        </p:txBody>
      </p:sp>
      <p:pic>
        <p:nvPicPr>
          <p:cNvPr id="10" name="Picture 9">
            <a:extLst>
              <a:ext uri="{FF2B5EF4-FFF2-40B4-BE49-F238E27FC236}">
                <a16:creationId xmlns:a16="http://schemas.microsoft.com/office/drawing/2014/main" id="{6CED063A-9CA7-4CA2-854F-5A5610DDA775}"/>
              </a:ext>
            </a:extLst>
          </p:cNvPr>
          <p:cNvPicPr>
            <a:picLocks noChangeAspect="1"/>
          </p:cNvPicPr>
          <p:nvPr/>
        </p:nvPicPr>
        <p:blipFill>
          <a:blip r:embed="rId2"/>
          <a:stretch>
            <a:fillRect/>
          </a:stretch>
        </p:blipFill>
        <p:spPr>
          <a:xfrm>
            <a:off x="2935344" y="31031"/>
            <a:ext cx="8937511" cy="1072989"/>
          </a:xfrm>
          <a:prstGeom prst="rect">
            <a:avLst/>
          </a:prstGeom>
        </p:spPr>
      </p:pic>
      <p:sp>
        <p:nvSpPr>
          <p:cNvPr id="11" name="TextBox 10">
            <a:extLst>
              <a:ext uri="{FF2B5EF4-FFF2-40B4-BE49-F238E27FC236}">
                <a16:creationId xmlns:a16="http://schemas.microsoft.com/office/drawing/2014/main" id="{20D09A76-26D7-4332-8EA4-624491374E9B}"/>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2729463348"/>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a:extLst>
              <a:ext uri="{FF2B5EF4-FFF2-40B4-BE49-F238E27FC236}">
                <a16:creationId xmlns:a16="http://schemas.microsoft.com/office/drawing/2014/main" id="{6CED063A-9CA7-4CA2-854F-5A5610DDA775}"/>
              </a:ext>
            </a:extLst>
          </p:cNvPr>
          <p:cNvPicPr>
            <a:picLocks noChangeAspect="1"/>
          </p:cNvPicPr>
          <p:nvPr/>
        </p:nvPicPr>
        <p:blipFill>
          <a:blip r:embed="rId2"/>
          <a:stretch>
            <a:fillRect/>
          </a:stretch>
        </p:blipFill>
        <p:spPr>
          <a:xfrm>
            <a:off x="2935344" y="31031"/>
            <a:ext cx="8937511" cy="1072989"/>
          </a:xfrm>
          <a:prstGeom prst="rect">
            <a:avLst/>
          </a:prstGeom>
        </p:spPr>
      </p:pic>
      <p:sp>
        <p:nvSpPr>
          <p:cNvPr id="11" name="TextBox 10">
            <a:extLst>
              <a:ext uri="{FF2B5EF4-FFF2-40B4-BE49-F238E27FC236}">
                <a16:creationId xmlns:a16="http://schemas.microsoft.com/office/drawing/2014/main" id="{20D09A76-26D7-4332-8EA4-624491374E9B}"/>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2" name="Picture 1">
            <a:extLst>
              <a:ext uri="{FF2B5EF4-FFF2-40B4-BE49-F238E27FC236}">
                <a16:creationId xmlns:a16="http://schemas.microsoft.com/office/drawing/2014/main" id="{C3AD2A99-68E7-48A2-BAD4-4C9B693A0F6A}"/>
              </a:ext>
            </a:extLst>
          </p:cNvPr>
          <p:cNvPicPr>
            <a:picLocks noChangeAspect="1"/>
          </p:cNvPicPr>
          <p:nvPr/>
        </p:nvPicPr>
        <p:blipFill>
          <a:blip r:embed="rId3"/>
          <a:stretch>
            <a:fillRect/>
          </a:stretch>
        </p:blipFill>
        <p:spPr>
          <a:xfrm>
            <a:off x="215900" y="810535"/>
            <a:ext cx="5776855" cy="5828804"/>
          </a:xfrm>
          <a:prstGeom prst="rect">
            <a:avLst/>
          </a:prstGeom>
        </p:spPr>
      </p:pic>
      <p:pic>
        <p:nvPicPr>
          <p:cNvPr id="5" name="Picture 4">
            <a:extLst>
              <a:ext uri="{FF2B5EF4-FFF2-40B4-BE49-F238E27FC236}">
                <a16:creationId xmlns:a16="http://schemas.microsoft.com/office/drawing/2014/main" id="{F92B200D-7607-4306-8399-B6A5A4F821E2}"/>
              </a:ext>
            </a:extLst>
          </p:cNvPr>
          <p:cNvPicPr>
            <a:picLocks noChangeAspect="1"/>
          </p:cNvPicPr>
          <p:nvPr/>
        </p:nvPicPr>
        <p:blipFill>
          <a:blip r:embed="rId4"/>
          <a:stretch>
            <a:fillRect/>
          </a:stretch>
        </p:blipFill>
        <p:spPr>
          <a:xfrm>
            <a:off x="6311900" y="57124"/>
            <a:ext cx="5880100" cy="6582215"/>
          </a:xfrm>
          <a:prstGeom prst="rect">
            <a:avLst/>
          </a:prstGeom>
        </p:spPr>
      </p:pic>
    </p:spTree>
    <p:extLst>
      <p:ext uri="{BB962C8B-B14F-4D97-AF65-F5344CB8AC3E}">
        <p14:creationId xmlns:p14="http://schemas.microsoft.com/office/powerpoint/2010/main" val="3784679165"/>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Picture 3">
            <a:extLst>
              <a:ext uri="{FF2B5EF4-FFF2-40B4-BE49-F238E27FC236}">
                <a16:creationId xmlns:a16="http://schemas.microsoft.com/office/drawing/2014/main" id="{41A20ECE-666E-4CE3-8F8B-905D89366A77}"/>
              </a:ext>
            </a:extLst>
          </p:cNvPr>
          <p:cNvPicPr>
            <a:picLocks noChangeAspect="1"/>
          </p:cNvPicPr>
          <p:nvPr/>
        </p:nvPicPr>
        <p:blipFill>
          <a:blip r:embed="rId2"/>
          <a:stretch>
            <a:fillRect/>
          </a:stretch>
        </p:blipFill>
        <p:spPr>
          <a:xfrm>
            <a:off x="0" y="546619"/>
            <a:ext cx="9144000" cy="6467725"/>
          </a:xfrm>
          <a:prstGeom prst="rect">
            <a:avLst/>
          </a:prstGeom>
        </p:spPr>
      </p:pic>
    </p:spTree>
    <p:extLst>
      <p:ext uri="{BB962C8B-B14F-4D97-AF65-F5344CB8AC3E}">
        <p14:creationId xmlns:p14="http://schemas.microsoft.com/office/powerpoint/2010/main" val="3797955881"/>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 name="Picture 1">
            <a:extLst>
              <a:ext uri="{FF2B5EF4-FFF2-40B4-BE49-F238E27FC236}">
                <a16:creationId xmlns:a16="http://schemas.microsoft.com/office/drawing/2014/main" id="{2AC3FF64-CD81-4B75-8011-3B67076C2171}"/>
              </a:ext>
            </a:extLst>
          </p:cNvPr>
          <p:cNvPicPr>
            <a:picLocks noChangeAspect="1"/>
          </p:cNvPicPr>
          <p:nvPr/>
        </p:nvPicPr>
        <p:blipFill>
          <a:blip r:embed="rId2"/>
          <a:stretch>
            <a:fillRect/>
          </a:stretch>
        </p:blipFill>
        <p:spPr>
          <a:xfrm>
            <a:off x="384313" y="764019"/>
            <a:ext cx="9144000" cy="5593081"/>
          </a:xfrm>
          <a:prstGeom prst="rect">
            <a:avLst/>
          </a:prstGeom>
        </p:spPr>
      </p:pic>
    </p:spTree>
    <p:extLst>
      <p:ext uri="{BB962C8B-B14F-4D97-AF65-F5344CB8AC3E}">
        <p14:creationId xmlns:p14="http://schemas.microsoft.com/office/powerpoint/2010/main" val="751910844"/>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DB1EF7A3-B97C-496A-BC03-1775D426C694}"/>
              </a:ext>
            </a:extLst>
          </p:cNvPr>
          <p:cNvPicPr>
            <a:picLocks noChangeAspect="1"/>
          </p:cNvPicPr>
          <p:nvPr/>
        </p:nvPicPr>
        <p:blipFill>
          <a:blip r:embed="rId2"/>
          <a:stretch>
            <a:fillRect/>
          </a:stretch>
        </p:blipFill>
        <p:spPr>
          <a:xfrm>
            <a:off x="1524000" y="0"/>
            <a:ext cx="9144000" cy="6858000"/>
          </a:xfrm>
          <a:prstGeom prst="rect">
            <a:avLst/>
          </a:prstGeom>
        </p:spPr>
      </p:pic>
    </p:spTree>
    <p:extLst>
      <p:ext uri="{BB962C8B-B14F-4D97-AF65-F5344CB8AC3E}">
        <p14:creationId xmlns:p14="http://schemas.microsoft.com/office/powerpoint/2010/main" val="3399775390"/>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E8A9E9E9-2E55-4C74-B6A6-8FFF6FB0503A}"/>
              </a:ext>
            </a:extLst>
          </p:cNvPr>
          <p:cNvPicPr>
            <a:picLocks noChangeAspect="1"/>
          </p:cNvPicPr>
          <p:nvPr/>
        </p:nvPicPr>
        <p:blipFill>
          <a:blip r:embed="rId2"/>
          <a:stretch>
            <a:fillRect/>
          </a:stretch>
        </p:blipFill>
        <p:spPr>
          <a:xfrm>
            <a:off x="1524000" y="0"/>
            <a:ext cx="9144000" cy="6858000"/>
          </a:xfrm>
          <a:prstGeom prst="rect">
            <a:avLst/>
          </a:prstGeom>
        </p:spPr>
      </p:pic>
    </p:spTree>
    <p:extLst>
      <p:ext uri="{BB962C8B-B14F-4D97-AF65-F5344CB8AC3E}">
        <p14:creationId xmlns:p14="http://schemas.microsoft.com/office/powerpoint/2010/main" val="2989431124"/>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 name="Picture 1">
            <a:extLst>
              <a:ext uri="{FF2B5EF4-FFF2-40B4-BE49-F238E27FC236}">
                <a16:creationId xmlns:a16="http://schemas.microsoft.com/office/drawing/2014/main" id="{6AB78815-36DF-438F-B110-CAD9557437B2}"/>
              </a:ext>
            </a:extLst>
          </p:cNvPr>
          <p:cNvPicPr>
            <a:picLocks noChangeAspect="1"/>
          </p:cNvPicPr>
          <p:nvPr/>
        </p:nvPicPr>
        <p:blipFill>
          <a:blip r:embed="rId2"/>
          <a:stretch>
            <a:fillRect/>
          </a:stretch>
        </p:blipFill>
        <p:spPr>
          <a:xfrm>
            <a:off x="72517" y="546619"/>
            <a:ext cx="9144000" cy="6102626"/>
          </a:xfrm>
          <a:prstGeom prst="rect">
            <a:avLst/>
          </a:prstGeom>
        </p:spPr>
      </p:pic>
    </p:spTree>
    <p:extLst>
      <p:ext uri="{BB962C8B-B14F-4D97-AF65-F5344CB8AC3E}">
        <p14:creationId xmlns:p14="http://schemas.microsoft.com/office/powerpoint/2010/main" val="2356257510"/>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011FAED1-2E6F-4E61-BAEA-7656710AE143}"/>
              </a:ext>
            </a:extLst>
          </p:cNvPr>
          <p:cNvPicPr>
            <a:picLocks noChangeAspect="1"/>
          </p:cNvPicPr>
          <p:nvPr/>
        </p:nvPicPr>
        <p:blipFill>
          <a:blip r:embed="rId2"/>
          <a:stretch>
            <a:fillRect/>
          </a:stretch>
        </p:blipFill>
        <p:spPr>
          <a:xfrm>
            <a:off x="1524000" y="0"/>
            <a:ext cx="9144000" cy="6858000"/>
          </a:xfrm>
          <a:prstGeom prst="rect">
            <a:avLst/>
          </a:prstGeom>
        </p:spPr>
      </p:pic>
    </p:spTree>
    <p:extLst>
      <p:ext uri="{BB962C8B-B14F-4D97-AF65-F5344CB8AC3E}">
        <p14:creationId xmlns:p14="http://schemas.microsoft.com/office/powerpoint/2010/main" val="233009027"/>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Picture 2">
            <a:extLst>
              <a:ext uri="{FF2B5EF4-FFF2-40B4-BE49-F238E27FC236}">
                <a16:creationId xmlns:a16="http://schemas.microsoft.com/office/drawing/2014/main" id="{6FA4578B-6270-424A-B2D3-3F8440A97D03}"/>
              </a:ext>
            </a:extLst>
          </p:cNvPr>
          <p:cNvPicPr>
            <a:picLocks noChangeAspect="1"/>
          </p:cNvPicPr>
          <p:nvPr/>
        </p:nvPicPr>
        <p:blipFill>
          <a:blip r:embed="rId2"/>
          <a:stretch>
            <a:fillRect/>
          </a:stretch>
        </p:blipFill>
        <p:spPr>
          <a:xfrm>
            <a:off x="0" y="546619"/>
            <a:ext cx="8443882" cy="6332912"/>
          </a:xfrm>
          <a:prstGeom prst="rect">
            <a:avLst/>
          </a:prstGeom>
        </p:spPr>
      </p:pic>
    </p:spTree>
    <p:extLst>
      <p:ext uri="{BB962C8B-B14F-4D97-AF65-F5344CB8AC3E}">
        <p14:creationId xmlns:p14="http://schemas.microsoft.com/office/powerpoint/2010/main" val="4115180799"/>
      </p:ext>
    </p:extLst>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272B71C6-3947-6DEB-8331-2EE8BA4CF1BA}"/>
              </a:ext>
            </a:extLst>
          </p:cNvPr>
          <p:cNvSpPr txBox="1"/>
          <p:nvPr/>
        </p:nvSpPr>
        <p:spPr>
          <a:xfrm>
            <a:off x="2893458" y="-25587"/>
            <a:ext cx="10161849" cy="584775"/>
          </a:xfrm>
          <a:prstGeom prst="rect">
            <a:avLst/>
          </a:prstGeom>
          <a:noFill/>
        </p:spPr>
        <p:txBody>
          <a:bodyPr wrap="square">
            <a:spAutoFit/>
          </a:bodyPr>
          <a:lstStyle/>
          <a:p>
            <a:r>
              <a:rPr lang="en-US" sz="3200" b="1" dirty="0">
                <a:solidFill>
                  <a:srgbClr val="2D3956"/>
                </a:solidFill>
                <a:latin typeface="Tajawal ExtraBold" panose="00000800000000000000" pitchFamily="2" charset="-78"/>
                <a:cs typeface="Tajawal ExtraBold" panose="00000800000000000000" pitchFamily="2" charset="-78"/>
              </a:rPr>
              <a:t>Snowball sampling</a:t>
            </a:r>
            <a:endParaRPr lang="en-US" sz="3200" b="1" dirty="0"/>
          </a:p>
        </p:txBody>
      </p:sp>
      <p:pic>
        <p:nvPicPr>
          <p:cNvPr id="2" name="Picture 1">
            <a:extLst>
              <a:ext uri="{FF2B5EF4-FFF2-40B4-BE49-F238E27FC236}">
                <a16:creationId xmlns:a16="http://schemas.microsoft.com/office/drawing/2014/main" id="{E26792F5-5D4F-BA74-0C9D-0ADC2657EB20}"/>
              </a:ext>
            </a:extLst>
          </p:cNvPr>
          <p:cNvPicPr>
            <a:picLocks noChangeAspect="1"/>
          </p:cNvPicPr>
          <p:nvPr/>
        </p:nvPicPr>
        <p:blipFill rotWithShape="1">
          <a:blip r:embed="rId2"/>
          <a:srcRect l="3247" t="27707"/>
          <a:stretch/>
        </p:blipFill>
        <p:spPr>
          <a:xfrm>
            <a:off x="9064487" y="1414871"/>
            <a:ext cx="3476642" cy="2601928"/>
          </a:xfrm>
          <a:prstGeom prst="rect">
            <a:avLst/>
          </a:prstGeom>
        </p:spPr>
      </p:pic>
      <p:pic>
        <p:nvPicPr>
          <p:cNvPr id="5" name="Picture 4">
            <a:extLst>
              <a:ext uri="{FF2B5EF4-FFF2-40B4-BE49-F238E27FC236}">
                <a16:creationId xmlns:a16="http://schemas.microsoft.com/office/drawing/2014/main" id="{34586379-9DF9-4F7B-8AE6-1E55D76787CF}"/>
              </a:ext>
            </a:extLst>
          </p:cNvPr>
          <p:cNvPicPr>
            <a:picLocks noChangeAspect="1"/>
          </p:cNvPicPr>
          <p:nvPr/>
        </p:nvPicPr>
        <p:blipFill>
          <a:blip r:embed="rId3"/>
          <a:stretch>
            <a:fillRect/>
          </a:stretch>
        </p:blipFill>
        <p:spPr>
          <a:xfrm>
            <a:off x="0" y="939593"/>
            <a:ext cx="9144000" cy="6049617"/>
          </a:xfrm>
          <a:prstGeom prst="rect">
            <a:avLst/>
          </a:prstGeom>
        </p:spPr>
      </p:pic>
    </p:spTree>
    <p:extLst>
      <p:ext uri="{BB962C8B-B14F-4D97-AF65-F5344CB8AC3E}">
        <p14:creationId xmlns:p14="http://schemas.microsoft.com/office/powerpoint/2010/main" val="2112625215"/>
      </p:ext>
    </p:extLst>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272B71C6-3947-6DEB-8331-2EE8BA4CF1BA}"/>
              </a:ext>
            </a:extLst>
          </p:cNvPr>
          <p:cNvSpPr txBox="1"/>
          <p:nvPr/>
        </p:nvSpPr>
        <p:spPr>
          <a:xfrm>
            <a:off x="2893458" y="-25587"/>
            <a:ext cx="10161849" cy="584775"/>
          </a:xfrm>
          <a:prstGeom prst="rect">
            <a:avLst/>
          </a:prstGeom>
          <a:noFill/>
        </p:spPr>
        <p:txBody>
          <a:bodyPr wrap="square">
            <a:spAutoFit/>
          </a:bodyPr>
          <a:lstStyle/>
          <a:p>
            <a:r>
              <a:rPr lang="en-US" sz="3200" b="1" dirty="0">
                <a:solidFill>
                  <a:srgbClr val="2D3956"/>
                </a:solidFill>
                <a:latin typeface="Tajawal ExtraBold" panose="00000800000000000000" pitchFamily="2" charset="-78"/>
                <a:cs typeface="Tajawal ExtraBold" panose="00000800000000000000" pitchFamily="2" charset="-78"/>
              </a:rPr>
              <a:t>Snowball sampling</a:t>
            </a:r>
            <a:endParaRPr lang="en-US" sz="3200" b="1" dirty="0"/>
          </a:p>
        </p:txBody>
      </p:sp>
      <p:pic>
        <p:nvPicPr>
          <p:cNvPr id="2" name="Picture 1">
            <a:extLst>
              <a:ext uri="{FF2B5EF4-FFF2-40B4-BE49-F238E27FC236}">
                <a16:creationId xmlns:a16="http://schemas.microsoft.com/office/drawing/2014/main" id="{E26792F5-5D4F-BA74-0C9D-0ADC2657EB20}"/>
              </a:ext>
            </a:extLst>
          </p:cNvPr>
          <p:cNvPicPr>
            <a:picLocks noChangeAspect="1"/>
          </p:cNvPicPr>
          <p:nvPr/>
        </p:nvPicPr>
        <p:blipFill rotWithShape="1">
          <a:blip r:embed="rId2"/>
          <a:srcRect l="3247" t="27707"/>
          <a:stretch/>
        </p:blipFill>
        <p:spPr>
          <a:xfrm>
            <a:off x="9064487" y="1414871"/>
            <a:ext cx="3476642" cy="2601928"/>
          </a:xfrm>
          <a:prstGeom prst="rect">
            <a:avLst/>
          </a:prstGeom>
        </p:spPr>
      </p:pic>
      <p:pic>
        <p:nvPicPr>
          <p:cNvPr id="4" name="Picture 3">
            <a:extLst>
              <a:ext uri="{FF2B5EF4-FFF2-40B4-BE49-F238E27FC236}">
                <a16:creationId xmlns:a16="http://schemas.microsoft.com/office/drawing/2014/main" id="{E947DBE1-AA1D-4154-BB53-2FA545CE0022}"/>
              </a:ext>
            </a:extLst>
          </p:cNvPr>
          <p:cNvPicPr>
            <a:picLocks noChangeAspect="1"/>
          </p:cNvPicPr>
          <p:nvPr/>
        </p:nvPicPr>
        <p:blipFill>
          <a:blip r:embed="rId3"/>
          <a:stretch>
            <a:fillRect/>
          </a:stretch>
        </p:blipFill>
        <p:spPr>
          <a:xfrm>
            <a:off x="0" y="523759"/>
            <a:ext cx="9144000" cy="6858000"/>
          </a:xfrm>
          <a:prstGeom prst="rect">
            <a:avLst/>
          </a:prstGeom>
        </p:spPr>
      </p:pic>
    </p:spTree>
    <p:extLst>
      <p:ext uri="{BB962C8B-B14F-4D97-AF65-F5344CB8AC3E}">
        <p14:creationId xmlns:p14="http://schemas.microsoft.com/office/powerpoint/2010/main" val="863647866"/>
      </p:ext>
    </p:extLst>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4294967295"/>
          </p:nvPr>
        </p:nvPicPr>
        <p:blipFill>
          <a:blip r:embed="rId3">
            <a:extLst>
              <a:ext uri="{28A0092B-C50C-407E-A947-70E740481C1C}">
                <a14:useLocalDpi xmlns:a14="http://schemas.microsoft.com/office/drawing/2010/main" val="0"/>
              </a:ext>
            </a:extLst>
          </a:blip>
          <a:srcRect l="4175" r="4175"/>
          <a:stretch/>
        </p:blipFill>
        <p:spPr>
          <a:xfrm>
            <a:off x="0" y="-42863"/>
            <a:ext cx="8659813" cy="5300663"/>
          </a:xfrm>
        </p:spPr>
      </p:pic>
      <p:sp>
        <p:nvSpPr>
          <p:cNvPr id="9" name="TextBox 8">
            <a:extLst>
              <a:ext uri="{FF2B5EF4-FFF2-40B4-BE49-F238E27FC236}">
                <a16:creationId xmlns:a16="http://schemas.microsoft.com/office/drawing/2014/main" id="{25760A6C-566F-B7E3-1EEE-CB29F0CF0113}"/>
              </a:ext>
            </a:extLst>
          </p:cNvPr>
          <p:cNvSpPr txBox="1"/>
          <p:nvPr/>
        </p:nvSpPr>
        <p:spPr>
          <a:xfrm>
            <a:off x="5314122" y="5331694"/>
            <a:ext cx="8164847" cy="76944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effectLst/>
                <a:uLnTx/>
                <a:uFillTx/>
                <a:latin typeface="Tajawal Medium" panose="00000600000000000000" pitchFamily="2" charset="-78"/>
                <a:ea typeface="+mn-ea"/>
                <a:cs typeface="Tajawal Medium" panose="00000600000000000000" pitchFamily="2" charset="-78"/>
              </a:rPr>
              <a:t>Summary</a:t>
            </a:r>
          </a:p>
        </p:txBody>
      </p:sp>
      <p:pic>
        <p:nvPicPr>
          <p:cNvPr id="8" name="Picture 7">
            <a:extLst>
              <a:ext uri="{FF2B5EF4-FFF2-40B4-BE49-F238E27FC236}">
                <a16:creationId xmlns:a16="http://schemas.microsoft.com/office/drawing/2014/main" id="{C45A48FF-201F-4F5F-9745-2387AE237620}"/>
              </a:ext>
            </a:extLst>
          </p:cNvPr>
          <p:cNvPicPr>
            <a:picLocks noChangeAspect="1"/>
          </p:cNvPicPr>
          <p:nvPr/>
        </p:nvPicPr>
        <p:blipFill>
          <a:blip r:embed="rId4"/>
          <a:stretch>
            <a:fillRect/>
          </a:stretch>
        </p:blipFill>
        <p:spPr>
          <a:xfrm>
            <a:off x="2935344" y="31031"/>
            <a:ext cx="8937511" cy="1072989"/>
          </a:xfrm>
          <a:prstGeom prst="rect">
            <a:avLst/>
          </a:prstGeom>
        </p:spPr>
      </p:pic>
      <p:sp>
        <p:nvSpPr>
          <p:cNvPr id="10" name="TextBox 9">
            <a:extLst>
              <a:ext uri="{FF2B5EF4-FFF2-40B4-BE49-F238E27FC236}">
                <a16:creationId xmlns:a16="http://schemas.microsoft.com/office/drawing/2014/main" id="{F8C77771-4FED-480B-BBD0-D599B4EAE034}"/>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2793472428"/>
      </p:ext>
    </p:extLst>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80308" y="1360408"/>
            <a:ext cx="9642837" cy="4120030"/>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389205" y="1441599"/>
            <a:ext cx="9533939" cy="3539430"/>
          </a:xfrm>
          <a:prstGeom prst="rect">
            <a:avLst/>
          </a:prstGeom>
          <a:noFill/>
        </p:spPr>
        <p:txBody>
          <a:bodyPr wrap="square" rtlCol="0">
            <a:spAutoFit/>
          </a:bodyPr>
          <a:lstStyle/>
          <a:p>
            <a:pPr marL="285750" indent="-285750" algn="just">
              <a:buFont typeface="Arial" panose="020B0604020202020204" pitchFamily="34" charset="0"/>
              <a:buChar char="•"/>
            </a:pPr>
            <a:r>
              <a:rPr lang="en-US" sz="2800" dirty="0">
                <a:solidFill>
                  <a:srgbClr val="2D3956"/>
                </a:solidFill>
                <a:latin typeface="Tajawal ExtraBold" panose="00000800000000000000" pitchFamily="2" charset="-78"/>
                <a:cs typeface="Tajawal ExtraBold" panose="00000800000000000000" pitchFamily="2" charset="-78"/>
              </a:rPr>
              <a:t>Sampling is a vital stage in the research process; the outcomes, </a:t>
            </a:r>
            <a:r>
              <a:rPr lang="en-US" sz="2800" dirty="0" err="1">
                <a:solidFill>
                  <a:srgbClr val="2D3956"/>
                </a:solidFill>
                <a:latin typeface="Tajawal ExtraBold" panose="00000800000000000000" pitchFamily="2" charset="-78"/>
                <a:cs typeface="Tajawal ExtraBold" panose="00000800000000000000" pitchFamily="2" charset="-78"/>
              </a:rPr>
              <a:t>rigour</a:t>
            </a:r>
            <a:r>
              <a:rPr lang="en-US" sz="2800" dirty="0">
                <a:solidFill>
                  <a:srgbClr val="2D3956"/>
                </a:solidFill>
                <a:latin typeface="Tajawal ExtraBold" panose="00000800000000000000" pitchFamily="2" charset="-78"/>
                <a:cs typeface="Tajawal ExtraBold" panose="00000800000000000000" pitchFamily="2" charset="-78"/>
              </a:rPr>
              <a:t> and trustworthiness of your research all rely on the robustness of the sample and how that sample was identified.</a:t>
            </a:r>
          </a:p>
          <a:p>
            <a:pPr marL="285750" indent="-285750" algn="just">
              <a:buFont typeface="Arial" panose="020B0604020202020204" pitchFamily="34" charset="0"/>
              <a:buChar char="•"/>
            </a:pPr>
            <a:endParaRPr lang="en-US" sz="2800" dirty="0">
              <a:solidFill>
                <a:srgbClr val="2D3956"/>
              </a:solidFill>
              <a:latin typeface="Tajawal ExtraBold" panose="00000800000000000000" pitchFamily="2" charset="-78"/>
              <a:cs typeface="Tajawal ExtraBold" panose="00000800000000000000" pitchFamily="2" charset="-78"/>
            </a:endParaRPr>
          </a:p>
          <a:p>
            <a:pPr marL="285750" indent="-285750" algn="just">
              <a:buFont typeface="Arial" panose="020B0604020202020204" pitchFamily="34" charset="0"/>
              <a:buChar char="•"/>
            </a:pPr>
            <a:r>
              <a:rPr lang="en-US" sz="2800" dirty="0">
                <a:solidFill>
                  <a:srgbClr val="2D3956"/>
                </a:solidFill>
                <a:latin typeface="Tajawal ExtraBold" panose="00000800000000000000" pitchFamily="2" charset="-78"/>
                <a:cs typeface="Tajawal ExtraBold" panose="00000800000000000000" pitchFamily="2" charset="-78"/>
              </a:rPr>
              <a:t>The sampling technique you apply must be appropriate to your research goals and conform to the research tradition you have chosen for your investigation.</a:t>
            </a:r>
          </a:p>
        </p:txBody>
      </p:sp>
      <p:sp>
        <p:nvSpPr>
          <p:cNvPr id="3" name="TextBox 2">
            <a:extLst>
              <a:ext uri="{FF2B5EF4-FFF2-40B4-BE49-F238E27FC236}">
                <a16:creationId xmlns:a16="http://schemas.microsoft.com/office/drawing/2014/main" id="{272B71C6-3947-6DEB-8331-2EE8BA4CF1BA}"/>
              </a:ext>
            </a:extLst>
          </p:cNvPr>
          <p:cNvSpPr txBox="1"/>
          <p:nvPr/>
        </p:nvSpPr>
        <p:spPr>
          <a:xfrm>
            <a:off x="3156587" y="37956"/>
            <a:ext cx="6513340" cy="584775"/>
          </a:xfrm>
          <a:prstGeom prst="rect">
            <a:avLst/>
          </a:prstGeom>
          <a:noFill/>
        </p:spPr>
        <p:txBody>
          <a:bodyPr wrap="square">
            <a:spAutoFit/>
          </a:bodyPr>
          <a:lstStyle/>
          <a:p>
            <a:r>
              <a:rPr kumimoji="0" lang="en-US" sz="32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Summary</a:t>
            </a:r>
          </a:p>
        </p:txBody>
      </p:sp>
    </p:spTree>
    <p:extLst>
      <p:ext uri="{BB962C8B-B14F-4D97-AF65-F5344CB8AC3E}">
        <p14:creationId xmlns:p14="http://schemas.microsoft.com/office/powerpoint/2010/main" val="3480719986"/>
      </p:ext>
    </p:extLst>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80308" y="1360408"/>
            <a:ext cx="9642837" cy="3878171"/>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406277" y="1960665"/>
            <a:ext cx="9390898" cy="2677656"/>
          </a:xfrm>
          <a:prstGeom prst="rect">
            <a:avLst/>
          </a:prstGeom>
          <a:noFill/>
        </p:spPr>
        <p:txBody>
          <a:bodyPr wrap="square" rtlCol="0">
            <a:spAutoFit/>
          </a:bodyPr>
          <a:lstStyle/>
          <a:p>
            <a:pPr marL="457200" indent="-457200" algn="just">
              <a:buFont typeface="Wingdings" panose="05000000000000000000" pitchFamily="2" charset="2"/>
              <a:buChar char="§"/>
            </a:pPr>
            <a:r>
              <a:rPr lang="en-US" sz="2800" dirty="0">
                <a:solidFill>
                  <a:srgbClr val="2D3956"/>
                </a:solidFill>
                <a:latin typeface="Tajawal ExtraBold" panose="00000800000000000000" pitchFamily="2" charset="-78"/>
                <a:cs typeface="Tajawal ExtraBold" panose="00000800000000000000" pitchFamily="2" charset="-78"/>
              </a:rPr>
              <a:t>What is important is that you choose a technique that matches your research design, you are open and honest about your sample composition and you provide your reader with sufficient detail to understand the significance of your findings and any bias that may exist as a result of your sampling:</a:t>
            </a:r>
          </a:p>
        </p:txBody>
      </p:sp>
      <p:sp>
        <p:nvSpPr>
          <p:cNvPr id="3" name="TextBox 2">
            <a:extLst>
              <a:ext uri="{FF2B5EF4-FFF2-40B4-BE49-F238E27FC236}">
                <a16:creationId xmlns:a16="http://schemas.microsoft.com/office/drawing/2014/main" id="{272B71C6-3947-6DEB-8331-2EE8BA4CF1BA}"/>
              </a:ext>
            </a:extLst>
          </p:cNvPr>
          <p:cNvSpPr txBox="1"/>
          <p:nvPr/>
        </p:nvSpPr>
        <p:spPr>
          <a:xfrm>
            <a:off x="3156587" y="37956"/>
            <a:ext cx="6513340" cy="584775"/>
          </a:xfrm>
          <a:prstGeom prst="rect">
            <a:avLst/>
          </a:prstGeom>
          <a:noFill/>
        </p:spPr>
        <p:txBody>
          <a:bodyPr wrap="square">
            <a:spAutoFit/>
          </a:bodyPr>
          <a:lstStyle/>
          <a:p>
            <a:r>
              <a:rPr kumimoji="0" lang="en-US" sz="32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Summary</a:t>
            </a:r>
          </a:p>
        </p:txBody>
      </p:sp>
    </p:spTree>
    <p:extLst>
      <p:ext uri="{BB962C8B-B14F-4D97-AF65-F5344CB8AC3E}">
        <p14:creationId xmlns:p14="http://schemas.microsoft.com/office/powerpoint/2010/main" val="2797800899"/>
      </p:ext>
    </p:extLst>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80308" y="1360408"/>
            <a:ext cx="9642837" cy="3878171"/>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389206" y="1441599"/>
            <a:ext cx="9157872" cy="3108543"/>
          </a:xfrm>
          <a:prstGeom prst="rect">
            <a:avLst/>
          </a:prstGeom>
          <a:noFill/>
        </p:spPr>
        <p:txBody>
          <a:bodyPr wrap="square" rtlCol="0">
            <a:spAutoFit/>
          </a:bodyPr>
          <a:lstStyle/>
          <a:p>
            <a:pPr algn="just"/>
            <a:endParaRPr lang="en-US" sz="2800" dirty="0">
              <a:solidFill>
                <a:srgbClr val="2D3956"/>
              </a:solidFill>
              <a:latin typeface="Tajawal ExtraBold" panose="00000800000000000000" pitchFamily="2" charset="-78"/>
              <a:cs typeface="Tajawal ExtraBold" panose="00000800000000000000" pitchFamily="2" charset="-78"/>
            </a:endParaRPr>
          </a:p>
          <a:p>
            <a:pPr marL="285750" indent="-285750" algn="just">
              <a:buFont typeface="Arial" panose="020B0604020202020204" pitchFamily="34" charset="0"/>
              <a:buChar char="•"/>
            </a:pPr>
            <a:r>
              <a:rPr lang="en-US" sz="2800" dirty="0">
                <a:solidFill>
                  <a:srgbClr val="2D3956"/>
                </a:solidFill>
                <a:latin typeface="Tajawal ExtraBold" panose="00000800000000000000" pitchFamily="2" charset="-78"/>
                <a:cs typeface="Tajawal ExtraBold" panose="00000800000000000000" pitchFamily="2" charset="-78"/>
              </a:rPr>
              <a:t>For most research, investigators often have to make do with whatever subjects they can gain access to. Generalizations from such samples are not valid and the results only relate to the subjects from whom they are derived’ (Burns, 2000, 85). In qualitative research this is exactly as it should be. </a:t>
            </a:r>
          </a:p>
        </p:txBody>
      </p:sp>
      <p:sp>
        <p:nvSpPr>
          <p:cNvPr id="3" name="TextBox 2">
            <a:extLst>
              <a:ext uri="{FF2B5EF4-FFF2-40B4-BE49-F238E27FC236}">
                <a16:creationId xmlns:a16="http://schemas.microsoft.com/office/drawing/2014/main" id="{272B71C6-3947-6DEB-8331-2EE8BA4CF1BA}"/>
              </a:ext>
            </a:extLst>
          </p:cNvPr>
          <p:cNvSpPr txBox="1"/>
          <p:nvPr/>
        </p:nvSpPr>
        <p:spPr>
          <a:xfrm>
            <a:off x="3156587" y="37956"/>
            <a:ext cx="6513340" cy="584775"/>
          </a:xfrm>
          <a:prstGeom prst="rect">
            <a:avLst/>
          </a:prstGeom>
          <a:noFill/>
        </p:spPr>
        <p:txBody>
          <a:bodyPr wrap="square">
            <a:spAutoFit/>
          </a:bodyPr>
          <a:lstStyle/>
          <a:p>
            <a:r>
              <a:rPr kumimoji="0" lang="en-US" sz="32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Summary</a:t>
            </a:r>
          </a:p>
        </p:txBody>
      </p:sp>
    </p:spTree>
    <p:extLst>
      <p:ext uri="{BB962C8B-B14F-4D97-AF65-F5344CB8AC3E}">
        <p14:creationId xmlns:p14="http://schemas.microsoft.com/office/powerpoint/2010/main" val="3163359152"/>
      </p:ext>
    </p:extLst>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80308" y="1360408"/>
            <a:ext cx="9642837" cy="3878171"/>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389205" y="1441599"/>
            <a:ext cx="9533939" cy="3539430"/>
          </a:xfrm>
          <a:prstGeom prst="rect">
            <a:avLst/>
          </a:prstGeom>
          <a:noFill/>
        </p:spPr>
        <p:txBody>
          <a:bodyPr wrap="square" rtlCol="0">
            <a:spAutoFit/>
          </a:bodyPr>
          <a:lstStyle/>
          <a:p>
            <a:pPr algn="just"/>
            <a:endParaRPr lang="en-US" sz="2800" dirty="0">
              <a:solidFill>
                <a:srgbClr val="2D3956"/>
              </a:solidFill>
              <a:latin typeface="Tajawal ExtraBold" panose="00000800000000000000" pitchFamily="2" charset="-78"/>
              <a:cs typeface="Tajawal ExtraBold" panose="00000800000000000000" pitchFamily="2" charset="-78"/>
            </a:endParaRPr>
          </a:p>
          <a:p>
            <a:pPr marL="285750" indent="-285750" algn="just">
              <a:buFont typeface="Arial" panose="020B0604020202020204" pitchFamily="34" charset="0"/>
              <a:buChar char="•"/>
            </a:pPr>
            <a:r>
              <a:rPr lang="en-US" sz="2800" dirty="0">
                <a:solidFill>
                  <a:srgbClr val="2D3956"/>
                </a:solidFill>
                <a:latin typeface="Tajawal ExtraBold" panose="00000800000000000000" pitchFamily="2" charset="-78"/>
                <a:cs typeface="Tajawal ExtraBold" panose="00000800000000000000" pitchFamily="2" charset="-78"/>
              </a:rPr>
              <a:t>Generalization, in this sense, is not a goal of qualitative research but it often is in quantitative research. </a:t>
            </a:r>
          </a:p>
          <a:p>
            <a:pPr marL="285750" indent="-285750" algn="just">
              <a:buFont typeface="Arial" panose="020B0604020202020204" pitchFamily="34" charset="0"/>
              <a:buChar char="•"/>
            </a:pPr>
            <a:endParaRPr lang="en-US" sz="2800" dirty="0">
              <a:solidFill>
                <a:srgbClr val="2D3956"/>
              </a:solidFill>
              <a:latin typeface="Tajawal ExtraBold" panose="00000800000000000000" pitchFamily="2" charset="-78"/>
              <a:cs typeface="Tajawal ExtraBold" panose="00000800000000000000" pitchFamily="2" charset="-78"/>
            </a:endParaRPr>
          </a:p>
          <a:p>
            <a:pPr marL="285750" indent="-285750" algn="just">
              <a:buFont typeface="Arial" panose="020B0604020202020204" pitchFamily="34" charset="0"/>
              <a:buChar char="•"/>
            </a:pPr>
            <a:r>
              <a:rPr lang="en-US" sz="2800" dirty="0">
                <a:solidFill>
                  <a:srgbClr val="2D3956"/>
                </a:solidFill>
                <a:latin typeface="Tajawal ExtraBold" panose="00000800000000000000" pitchFamily="2" charset="-78"/>
                <a:cs typeface="Tajawal ExtraBold" panose="00000800000000000000" pitchFamily="2" charset="-78"/>
              </a:rPr>
              <a:t>Whichever tradition you are following be very careful about claims you make based on the sample you have studied. </a:t>
            </a:r>
          </a:p>
          <a:p>
            <a:pPr marL="285750" indent="-285750" algn="just">
              <a:buFont typeface="Arial" panose="020B0604020202020204" pitchFamily="34" charset="0"/>
              <a:buChar char="•"/>
            </a:pPr>
            <a:endParaRPr lang="en-US" sz="2800" dirty="0">
              <a:solidFill>
                <a:srgbClr val="2D3956"/>
              </a:solidFill>
              <a:latin typeface="Tajawal ExtraBold" panose="00000800000000000000" pitchFamily="2" charset="-78"/>
              <a:cs typeface="Tajawal ExtraBold" panose="00000800000000000000" pitchFamily="2" charset="-78"/>
            </a:endParaRPr>
          </a:p>
        </p:txBody>
      </p:sp>
      <p:sp>
        <p:nvSpPr>
          <p:cNvPr id="3" name="TextBox 2">
            <a:extLst>
              <a:ext uri="{FF2B5EF4-FFF2-40B4-BE49-F238E27FC236}">
                <a16:creationId xmlns:a16="http://schemas.microsoft.com/office/drawing/2014/main" id="{272B71C6-3947-6DEB-8331-2EE8BA4CF1BA}"/>
              </a:ext>
            </a:extLst>
          </p:cNvPr>
          <p:cNvSpPr txBox="1"/>
          <p:nvPr/>
        </p:nvSpPr>
        <p:spPr>
          <a:xfrm>
            <a:off x="3156587" y="37956"/>
            <a:ext cx="6513340" cy="584775"/>
          </a:xfrm>
          <a:prstGeom prst="rect">
            <a:avLst/>
          </a:prstGeom>
          <a:noFill/>
        </p:spPr>
        <p:txBody>
          <a:bodyPr wrap="square">
            <a:spAutoFit/>
          </a:bodyPr>
          <a:lstStyle/>
          <a:p>
            <a:r>
              <a:rPr kumimoji="0" lang="en-US" sz="32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Summary</a:t>
            </a:r>
          </a:p>
        </p:txBody>
      </p:sp>
    </p:spTree>
    <p:extLst>
      <p:ext uri="{BB962C8B-B14F-4D97-AF65-F5344CB8AC3E}">
        <p14:creationId xmlns:p14="http://schemas.microsoft.com/office/powerpoint/2010/main" val="2618843034"/>
      </p:ext>
    </p:extLst>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4294967295"/>
          </p:nvPr>
        </p:nvPicPr>
        <p:blipFill>
          <a:blip r:embed="rId3">
            <a:extLst>
              <a:ext uri="{28A0092B-C50C-407E-A947-70E740481C1C}">
                <a14:useLocalDpi xmlns:a14="http://schemas.microsoft.com/office/drawing/2010/main" val="0"/>
              </a:ext>
            </a:extLst>
          </a:blip>
          <a:srcRect l="4175" r="4175"/>
          <a:stretch/>
        </p:blipFill>
        <p:spPr>
          <a:xfrm>
            <a:off x="0" y="-42863"/>
            <a:ext cx="8659813" cy="5300663"/>
          </a:xfrm>
        </p:spPr>
      </p:pic>
      <p:sp>
        <p:nvSpPr>
          <p:cNvPr id="9" name="TextBox 8">
            <a:extLst>
              <a:ext uri="{FF2B5EF4-FFF2-40B4-BE49-F238E27FC236}">
                <a16:creationId xmlns:a16="http://schemas.microsoft.com/office/drawing/2014/main" id="{25760A6C-566F-B7E3-1EEE-CB29F0CF0113}"/>
              </a:ext>
            </a:extLst>
          </p:cNvPr>
          <p:cNvSpPr txBox="1"/>
          <p:nvPr/>
        </p:nvSpPr>
        <p:spPr>
          <a:xfrm>
            <a:off x="5380382" y="5257800"/>
            <a:ext cx="8164847" cy="76944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effectLst/>
                <a:uLnTx/>
                <a:uFillTx/>
                <a:latin typeface="Tajawal Medium" panose="00000600000000000000" pitchFamily="2" charset="-78"/>
                <a:ea typeface="+mn-ea"/>
                <a:cs typeface="Tajawal Medium" panose="00000600000000000000" pitchFamily="2" charset="-78"/>
              </a:rPr>
              <a:t>Exercise </a:t>
            </a:r>
          </a:p>
        </p:txBody>
      </p:sp>
    </p:spTree>
    <p:extLst>
      <p:ext uri="{BB962C8B-B14F-4D97-AF65-F5344CB8AC3E}">
        <p14:creationId xmlns:p14="http://schemas.microsoft.com/office/powerpoint/2010/main" val="1548712993"/>
      </p:ext>
    </p:extLst>
  </p:cSld>
  <p:clrMapOvr>
    <a:masterClrMapping/>
  </p:clrMapOvr>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80308" y="1360408"/>
            <a:ext cx="9642837" cy="3878171"/>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389205" y="1441599"/>
            <a:ext cx="9533939" cy="3970318"/>
          </a:xfrm>
          <a:prstGeom prst="rect">
            <a:avLst/>
          </a:prstGeom>
          <a:noFill/>
        </p:spPr>
        <p:txBody>
          <a:bodyPr wrap="square" rtlCol="0">
            <a:spAutoFit/>
          </a:bodyPr>
          <a:lstStyle/>
          <a:p>
            <a:pPr algn="just"/>
            <a:endParaRPr lang="en-US" sz="2800" dirty="0">
              <a:solidFill>
                <a:srgbClr val="2D3956"/>
              </a:solidFill>
              <a:latin typeface="Tajawal ExtraBold" panose="00000800000000000000" pitchFamily="2" charset="-78"/>
              <a:cs typeface="Tajawal ExtraBold" panose="00000800000000000000" pitchFamily="2" charset="-78"/>
            </a:endParaRPr>
          </a:p>
          <a:p>
            <a:pPr algn="just"/>
            <a:r>
              <a:rPr lang="en-US" sz="2800" dirty="0">
                <a:solidFill>
                  <a:srgbClr val="2D3956"/>
                </a:solidFill>
                <a:latin typeface="Tajawal ExtraBold" panose="00000800000000000000" pitchFamily="2" charset="-78"/>
                <a:cs typeface="Tajawal ExtraBold" panose="00000800000000000000" pitchFamily="2" charset="-78"/>
              </a:rPr>
              <a:t>.........is the process of selecting a few from the many in order to carry out empirical research.</a:t>
            </a:r>
          </a:p>
          <a:p>
            <a:pPr marL="285750" indent="-285750" algn="just">
              <a:buFont typeface="Arial" panose="020B0604020202020204" pitchFamily="34" charset="0"/>
              <a:buChar char="•"/>
            </a:pPr>
            <a:r>
              <a:rPr lang="en-US" sz="2800" dirty="0">
                <a:solidFill>
                  <a:srgbClr val="2D3956"/>
                </a:solidFill>
                <a:latin typeface="Tajawal ExtraBold" panose="00000800000000000000" pitchFamily="2" charset="-78"/>
                <a:cs typeface="Tajawal ExtraBold" panose="00000800000000000000" pitchFamily="2" charset="-78"/>
              </a:rPr>
              <a:t>......... </a:t>
            </a:r>
            <a:r>
              <a:rPr lang="ar-SA" sz="2800" dirty="0">
                <a:solidFill>
                  <a:srgbClr val="2D3956"/>
                </a:solidFill>
                <a:latin typeface="Tajawal ExtraBold" panose="00000800000000000000" pitchFamily="2" charset="-78"/>
                <a:cs typeface="Tajawal ExtraBold" panose="00000800000000000000" pitchFamily="2" charset="-78"/>
              </a:rPr>
              <a:t>هي عملية اختيار عدد قليل من العديد من أجل إجراء بحث تجريبي.</a:t>
            </a:r>
          </a:p>
          <a:p>
            <a:pPr marL="285750" indent="-285750" algn="just">
              <a:buFont typeface="Arial" panose="020B0604020202020204" pitchFamily="34" charset="0"/>
              <a:buChar char="•"/>
            </a:pPr>
            <a:r>
              <a:rPr lang="en-US" sz="2800" dirty="0">
                <a:solidFill>
                  <a:srgbClr val="2D3956"/>
                </a:solidFill>
                <a:latin typeface="Tajawal ExtraBold" panose="00000800000000000000" pitchFamily="2" charset="-78"/>
                <a:cs typeface="Tajawal ExtraBold" panose="00000800000000000000" pitchFamily="2" charset="-78"/>
              </a:rPr>
              <a:t>Sampling </a:t>
            </a:r>
            <a:r>
              <a:rPr lang="ar-SA" sz="2800" dirty="0">
                <a:solidFill>
                  <a:srgbClr val="2D3956"/>
                </a:solidFill>
                <a:latin typeface="Tajawal ExtraBold" panose="00000800000000000000" pitchFamily="2" charset="-78"/>
                <a:cs typeface="Tajawal ExtraBold" panose="00000800000000000000" pitchFamily="2" charset="-78"/>
              </a:rPr>
              <a:t>أخذ العينات</a:t>
            </a:r>
          </a:p>
          <a:p>
            <a:pPr marL="285750" indent="-285750" algn="just">
              <a:buFont typeface="Arial" panose="020B0604020202020204" pitchFamily="34" charset="0"/>
              <a:buChar char="•"/>
            </a:pPr>
            <a:r>
              <a:rPr lang="en-US" sz="2800" dirty="0">
                <a:solidFill>
                  <a:srgbClr val="2D3956"/>
                </a:solidFill>
                <a:latin typeface="Tajawal ExtraBold" panose="00000800000000000000" pitchFamily="2" charset="-78"/>
                <a:cs typeface="Tajawal ExtraBold" panose="00000800000000000000" pitchFamily="2" charset="-78"/>
              </a:rPr>
              <a:t>Sample </a:t>
            </a:r>
            <a:r>
              <a:rPr lang="ar-SA" sz="2800" dirty="0">
                <a:solidFill>
                  <a:srgbClr val="2D3956"/>
                </a:solidFill>
                <a:latin typeface="Tajawal ExtraBold" panose="00000800000000000000" pitchFamily="2" charset="-78"/>
                <a:cs typeface="Tajawal ExtraBold" panose="00000800000000000000" pitchFamily="2" charset="-78"/>
              </a:rPr>
              <a:t>عينة</a:t>
            </a:r>
          </a:p>
          <a:p>
            <a:pPr marL="285750" indent="-285750" algn="just">
              <a:buFont typeface="Arial" panose="020B0604020202020204" pitchFamily="34" charset="0"/>
              <a:buChar char="•"/>
            </a:pPr>
            <a:r>
              <a:rPr lang="en-US" sz="2800" dirty="0">
                <a:solidFill>
                  <a:srgbClr val="2D3956"/>
                </a:solidFill>
                <a:latin typeface="Tajawal ExtraBold" panose="00000800000000000000" pitchFamily="2" charset="-78"/>
                <a:cs typeface="Tajawal ExtraBold" panose="00000800000000000000" pitchFamily="2" charset="-78"/>
              </a:rPr>
              <a:t>No right answer </a:t>
            </a:r>
            <a:r>
              <a:rPr lang="ar-SA" sz="2800" dirty="0">
                <a:solidFill>
                  <a:srgbClr val="2D3956"/>
                </a:solidFill>
                <a:latin typeface="Tajawal ExtraBold" panose="00000800000000000000" pitchFamily="2" charset="-78"/>
                <a:cs typeface="Tajawal ExtraBold" panose="00000800000000000000" pitchFamily="2" charset="-78"/>
              </a:rPr>
              <a:t>لا توجد إجابة صحيحة</a:t>
            </a:r>
          </a:p>
          <a:p>
            <a:pPr marL="285750" indent="-285750" algn="just">
              <a:buFont typeface="Arial" panose="020B0604020202020204" pitchFamily="34" charset="0"/>
              <a:buChar char="•"/>
            </a:pPr>
            <a:r>
              <a:rPr lang="en-US" sz="2800" dirty="0">
                <a:solidFill>
                  <a:srgbClr val="2D3956"/>
                </a:solidFill>
                <a:latin typeface="Tajawal ExtraBold" panose="00000800000000000000" pitchFamily="2" charset="-78"/>
                <a:cs typeface="Tajawal ExtraBold" panose="00000800000000000000" pitchFamily="2" charset="-78"/>
              </a:rPr>
              <a:t>Methodology </a:t>
            </a:r>
            <a:r>
              <a:rPr lang="ar-SA" sz="2800" dirty="0">
                <a:solidFill>
                  <a:srgbClr val="2D3956"/>
                </a:solidFill>
                <a:latin typeface="Tajawal ExtraBold" panose="00000800000000000000" pitchFamily="2" charset="-78"/>
                <a:cs typeface="Tajawal ExtraBold" panose="00000800000000000000" pitchFamily="2" charset="-78"/>
              </a:rPr>
              <a:t>المنهجية</a:t>
            </a:r>
          </a:p>
          <a:p>
            <a:pPr marL="285750" indent="-285750" algn="just">
              <a:buFont typeface="Arial" panose="020B0604020202020204" pitchFamily="34" charset="0"/>
              <a:buChar char="•"/>
            </a:pPr>
            <a:endParaRPr lang="en-US" sz="2800" dirty="0">
              <a:solidFill>
                <a:srgbClr val="2D3956"/>
              </a:solidFill>
              <a:latin typeface="Tajawal ExtraBold" panose="00000800000000000000" pitchFamily="2" charset="-78"/>
              <a:cs typeface="Tajawal ExtraBold" panose="00000800000000000000" pitchFamily="2" charset="-78"/>
            </a:endParaRPr>
          </a:p>
        </p:txBody>
      </p:sp>
      <p:sp>
        <p:nvSpPr>
          <p:cNvPr id="3" name="TextBox 2">
            <a:extLst>
              <a:ext uri="{FF2B5EF4-FFF2-40B4-BE49-F238E27FC236}">
                <a16:creationId xmlns:a16="http://schemas.microsoft.com/office/drawing/2014/main" id="{272B71C6-3947-6DEB-8331-2EE8BA4CF1BA}"/>
              </a:ext>
            </a:extLst>
          </p:cNvPr>
          <p:cNvSpPr txBox="1"/>
          <p:nvPr/>
        </p:nvSpPr>
        <p:spPr>
          <a:xfrm>
            <a:off x="3156587" y="37956"/>
            <a:ext cx="6513340" cy="584775"/>
          </a:xfrm>
          <a:prstGeom prst="rect">
            <a:avLst/>
          </a:prstGeom>
          <a:noFill/>
        </p:spPr>
        <p:txBody>
          <a:bodyPr wrap="square">
            <a:spAutoFit/>
          </a:bodyPr>
          <a:lstStyle/>
          <a:p>
            <a:r>
              <a:rPr kumimoji="0" lang="en-US" sz="32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Exercise</a:t>
            </a:r>
          </a:p>
        </p:txBody>
      </p:sp>
    </p:spTree>
    <p:extLst>
      <p:ext uri="{BB962C8B-B14F-4D97-AF65-F5344CB8AC3E}">
        <p14:creationId xmlns:p14="http://schemas.microsoft.com/office/powerpoint/2010/main" val="2966813697"/>
      </p:ext>
    </p:extLst>
  </p:cSld>
  <p:clrMapOvr>
    <a:masterClrMapping/>
  </p:clrMapOvr>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80308" y="1360408"/>
            <a:ext cx="9642837" cy="3878171"/>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389205" y="1441599"/>
            <a:ext cx="9533939" cy="3970318"/>
          </a:xfrm>
          <a:prstGeom prst="rect">
            <a:avLst/>
          </a:prstGeom>
          <a:noFill/>
        </p:spPr>
        <p:txBody>
          <a:bodyPr wrap="square" rtlCol="0">
            <a:spAutoFit/>
          </a:bodyPr>
          <a:lstStyle/>
          <a:p>
            <a:pPr algn="just"/>
            <a:endParaRPr lang="en-US" sz="2800" dirty="0">
              <a:solidFill>
                <a:srgbClr val="2D3956"/>
              </a:solidFill>
              <a:latin typeface="Tajawal ExtraBold" panose="00000800000000000000" pitchFamily="2" charset="-78"/>
              <a:cs typeface="Tajawal ExtraBold" panose="00000800000000000000" pitchFamily="2" charset="-78"/>
            </a:endParaRPr>
          </a:p>
          <a:p>
            <a:pPr algn="just"/>
            <a:r>
              <a:rPr lang="en-US" sz="2800" dirty="0">
                <a:solidFill>
                  <a:srgbClr val="2D3956"/>
                </a:solidFill>
                <a:latin typeface="Tajawal ExtraBold" panose="00000800000000000000" pitchFamily="2" charset="-78"/>
                <a:cs typeface="Tajawal ExtraBold" panose="00000800000000000000" pitchFamily="2" charset="-78"/>
              </a:rPr>
              <a:t>.........is the process of selecting a few from the many in order to carry out empirical research.</a:t>
            </a:r>
          </a:p>
          <a:p>
            <a:pPr marL="285750" indent="-285750" algn="just">
              <a:buFont typeface="Arial" panose="020B0604020202020204" pitchFamily="34" charset="0"/>
              <a:buChar char="•"/>
            </a:pPr>
            <a:r>
              <a:rPr lang="en-US" sz="2800" dirty="0">
                <a:solidFill>
                  <a:srgbClr val="2D3956"/>
                </a:solidFill>
                <a:latin typeface="Tajawal ExtraBold" panose="00000800000000000000" pitchFamily="2" charset="-78"/>
                <a:cs typeface="Tajawal ExtraBold" panose="00000800000000000000" pitchFamily="2" charset="-78"/>
              </a:rPr>
              <a:t>......... </a:t>
            </a:r>
            <a:r>
              <a:rPr lang="ar-SA" sz="2800" dirty="0">
                <a:solidFill>
                  <a:srgbClr val="2D3956"/>
                </a:solidFill>
                <a:latin typeface="Tajawal ExtraBold" panose="00000800000000000000" pitchFamily="2" charset="-78"/>
                <a:cs typeface="Tajawal ExtraBold" panose="00000800000000000000" pitchFamily="2" charset="-78"/>
              </a:rPr>
              <a:t>هي عملية اختيار عدد قليل من العديد من أجل إجراء بحث تجريبي.</a:t>
            </a:r>
          </a:p>
          <a:p>
            <a:pPr marL="285750" indent="-285750" algn="just">
              <a:buFont typeface="Arial" panose="020B0604020202020204" pitchFamily="34" charset="0"/>
              <a:buChar char="•"/>
            </a:pPr>
            <a:r>
              <a:rPr lang="en-US" sz="2800" b="1" dirty="0">
                <a:solidFill>
                  <a:srgbClr val="00B050"/>
                </a:solidFill>
                <a:latin typeface="Tajawal ExtraBold" panose="00000800000000000000" pitchFamily="2" charset="-78"/>
                <a:cs typeface="Tajawal ExtraBold" panose="00000800000000000000" pitchFamily="2" charset="-78"/>
              </a:rPr>
              <a:t>Sampling</a:t>
            </a:r>
            <a:r>
              <a:rPr lang="en-US" sz="2800" dirty="0">
                <a:solidFill>
                  <a:srgbClr val="2D3956"/>
                </a:solidFill>
                <a:latin typeface="Tajawal ExtraBold" panose="00000800000000000000" pitchFamily="2" charset="-78"/>
                <a:cs typeface="Tajawal ExtraBold" panose="00000800000000000000" pitchFamily="2" charset="-78"/>
              </a:rPr>
              <a:t> </a:t>
            </a:r>
            <a:r>
              <a:rPr lang="ar-SA" sz="2800" dirty="0">
                <a:solidFill>
                  <a:srgbClr val="2D3956"/>
                </a:solidFill>
                <a:latin typeface="Tajawal ExtraBold" panose="00000800000000000000" pitchFamily="2" charset="-78"/>
                <a:cs typeface="Tajawal ExtraBold" panose="00000800000000000000" pitchFamily="2" charset="-78"/>
              </a:rPr>
              <a:t>أخذ العينات</a:t>
            </a:r>
          </a:p>
          <a:p>
            <a:pPr marL="285750" indent="-285750" algn="just">
              <a:buFont typeface="Arial" panose="020B0604020202020204" pitchFamily="34" charset="0"/>
              <a:buChar char="•"/>
            </a:pPr>
            <a:r>
              <a:rPr lang="en-US" sz="2800" dirty="0">
                <a:solidFill>
                  <a:srgbClr val="2D3956"/>
                </a:solidFill>
                <a:latin typeface="Tajawal ExtraBold" panose="00000800000000000000" pitchFamily="2" charset="-78"/>
                <a:cs typeface="Tajawal ExtraBold" panose="00000800000000000000" pitchFamily="2" charset="-78"/>
              </a:rPr>
              <a:t>Sample </a:t>
            </a:r>
            <a:r>
              <a:rPr lang="ar-SA" sz="2800" dirty="0">
                <a:solidFill>
                  <a:srgbClr val="2D3956"/>
                </a:solidFill>
                <a:latin typeface="Tajawal ExtraBold" panose="00000800000000000000" pitchFamily="2" charset="-78"/>
                <a:cs typeface="Tajawal ExtraBold" panose="00000800000000000000" pitchFamily="2" charset="-78"/>
              </a:rPr>
              <a:t>عينة</a:t>
            </a:r>
          </a:p>
          <a:p>
            <a:pPr marL="285750" indent="-285750" algn="just">
              <a:buFont typeface="Arial" panose="020B0604020202020204" pitchFamily="34" charset="0"/>
              <a:buChar char="•"/>
            </a:pPr>
            <a:r>
              <a:rPr lang="en-US" sz="2800" dirty="0">
                <a:solidFill>
                  <a:srgbClr val="2D3956"/>
                </a:solidFill>
                <a:latin typeface="Tajawal ExtraBold" panose="00000800000000000000" pitchFamily="2" charset="-78"/>
                <a:cs typeface="Tajawal ExtraBold" panose="00000800000000000000" pitchFamily="2" charset="-78"/>
              </a:rPr>
              <a:t>No right answer </a:t>
            </a:r>
            <a:r>
              <a:rPr lang="ar-SA" sz="2800" dirty="0">
                <a:solidFill>
                  <a:srgbClr val="2D3956"/>
                </a:solidFill>
                <a:latin typeface="Tajawal ExtraBold" panose="00000800000000000000" pitchFamily="2" charset="-78"/>
                <a:cs typeface="Tajawal ExtraBold" panose="00000800000000000000" pitchFamily="2" charset="-78"/>
              </a:rPr>
              <a:t>لا توجد إجابة صحيحة</a:t>
            </a:r>
          </a:p>
          <a:p>
            <a:pPr marL="285750" indent="-285750" algn="just">
              <a:buFont typeface="Arial" panose="020B0604020202020204" pitchFamily="34" charset="0"/>
              <a:buChar char="•"/>
            </a:pPr>
            <a:r>
              <a:rPr lang="en-US" sz="2800" dirty="0">
                <a:solidFill>
                  <a:srgbClr val="2D3956"/>
                </a:solidFill>
                <a:latin typeface="Tajawal ExtraBold" panose="00000800000000000000" pitchFamily="2" charset="-78"/>
                <a:cs typeface="Tajawal ExtraBold" panose="00000800000000000000" pitchFamily="2" charset="-78"/>
              </a:rPr>
              <a:t>Methodology </a:t>
            </a:r>
            <a:r>
              <a:rPr lang="ar-SA" sz="2800" dirty="0">
                <a:solidFill>
                  <a:srgbClr val="2D3956"/>
                </a:solidFill>
                <a:latin typeface="Tajawal ExtraBold" panose="00000800000000000000" pitchFamily="2" charset="-78"/>
                <a:cs typeface="Tajawal ExtraBold" panose="00000800000000000000" pitchFamily="2" charset="-78"/>
              </a:rPr>
              <a:t>المنهجية</a:t>
            </a:r>
          </a:p>
          <a:p>
            <a:pPr marL="285750" indent="-285750" algn="just">
              <a:buFont typeface="Arial" panose="020B0604020202020204" pitchFamily="34" charset="0"/>
              <a:buChar char="•"/>
            </a:pPr>
            <a:endParaRPr lang="en-US" sz="2800" dirty="0">
              <a:solidFill>
                <a:srgbClr val="2D3956"/>
              </a:solidFill>
              <a:latin typeface="Tajawal ExtraBold" panose="00000800000000000000" pitchFamily="2" charset="-78"/>
              <a:cs typeface="Tajawal ExtraBold" panose="00000800000000000000" pitchFamily="2" charset="-78"/>
            </a:endParaRPr>
          </a:p>
        </p:txBody>
      </p:sp>
      <p:sp>
        <p:nvSpPr>
          <p:cNvPr id="3" name="TextBox 2">
            <a:extLst>
              <a:ext uri="{FF2B5EF4-FFF2-40B4-BE49-F238E27FC236}">
                <a16:creationId xmlns:a16="http://schemas.microsoft.com/office/drawing/2014/main" id="{272B71C6-3947-6DEB-8331-2EE8BA4CF1BA}"/>
              </a:ext>
            </a:extLst>
          </p:cNvPr>
          <p:cNvSpPr txBox="1"/>
          <p:nvPr/>
        </p:nvSpPr>
        <p:spPr>
          <a:xfrm>
            <a:off x="3156587" y="37956"/>
            <a:ext cx="6513340" cy="584775"/>
          </a:xfrm>
          <a:prstGeom prst="rect">
            <a:avLst/>
          </a:prstGeom>
          <a:noFill/>
        </p:spPr>
        <p:txBody>
          <a:bodyPr wrap="square">
            <a:spAutoFit/>
          </a:bodyPr>
          <a:lstStyle/>
          <a:p>
            <a:r>
              <a:rPr kumimoji="0" lang="en-US" sz="32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Exercise</a:t>
            </a:r>
          </a:p>
        </p:txBody>
      </p:sp>
    </p:spTree>
    <p:extLst>
      <p:ext uri="{BB962C8B-B14F-4D97-AF65-F5344CB8AC3E}">
        <p14:creationId xmlns:p14="http://schemas.microsoft.com/office/powerpoint/2010/main" val="2572632373"/>
      </p:ext>
    </p:extLst>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80308" y="1360408"/>
            <a:ext cx="9642837" cy="254898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True </a:t>
            </a: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389205" y="1441599"/>
            <a:ext cx="9533939" cy="2246769"/>
          </a:xfrm>
          <a:prstGeom prst="rect">
            <a:avLst/>
          </a:prstGeom>
          <a:noFill/>
        </p:spPr>
        <p:txBody>
          <a:bodyPr wrap="square" rtlCol="0">
            <a:spAutoFit/>
          </a:bodyPr>
          <a:lstStyle/>
          <a:p>
            <a:pPr algn="just"/>
            <a:endParaRPr lang="en-US" sz="2800" dirty="0">
              <a:solidFill>
                <a:srgbClr val="2D3956"/>
              </a:solidFill>
              <a:latin typeface="Tajawal ExtraBold" panose="00000800000000000000" pitchFamily="2" charset="-78"/>
              <a:cs typeface="Tajawal ExtraBold" panose="00000800000000000000" pitchFamily="2" charset="-78"/>
            </a:endParaRPr>
          </a:p>
          <a:p>
            <a:pPr algn="just"/>
            <a:r>
              <a:rPr lang="en-US" sz="2800" dirty="0">
                <a:solidFill>
                  <a:srgbClr val="2D3956"/>
                </a:solidFill>
                <a:latin typeface="Tajawal ExtraBold" panose="00000800000000000000" pitchFamily="2" charset="-78"/>
                <a:cs typeface="Tajawal ExtraBold" panose="00000800000000000000" pitchFamily="2" charset="-78"/>
              </a:rPr>
              <a:t>The quantitative research will tend to use probability sampling techniques</a:t>
            </a:r>
          </a:p>
          <a:p>
            <a:pPr algn="just"/>
            <a:r>
              <a:rPr lang="ar-SA" sz="2800" dirty="0">
                <a:solidFill>
                  <a:srgbClr val="2D3956"/>
                </a:solidFill>
                <a:latin typeface="Tajawal ExtraBold" panose="00000800000000000000" pitchFamily="2" charset="-78"/>
                <a:cs typeface="Tajawal ExtraBold" panose="00000800000000000000" pitchFamily="2" charset="-78"/>
              </a:rPr>
              <a:t>سوف يميل البحث الكمي إلى استخدام تقنيات أخذ العينات الاحتمالية</a:t>
            </a:r>
          </a:p>
          <a:p>
            <a:pPr marL="285750" indent="-285750" algn="just">
              <a:buFont typeface="Arial" panose="020B0604020202020204" pitchFamily="34" charset="0"/>
              <a:buChar char="•"/>
            </a:pPr>
            <a:endParaRPr lang="en-US" sz="2800" dirty="0">
              <a:solidFill>
                <a:srgbClr val="2D3956"/>
              </a:solidFill>
              <a:latin typeface="Tajawal ExtraBold" panose="00000800000000000000" pitchFamily="2" charset="-78"/>
              <a:cs typeface="Tajawal ExtraBold" panose="00000800000000000000" pitchFamily="2" charset="-78"/>
            </a:endParaRPr>
          </a:p>
        </p:txBody>
      </p:sp>
      <p:sp>
        <p:nvSpPr>
          <p:cNvPr id="3" name="TextBox 2">
            <a:extLst>
              <a:ext uri="{FF2B5EF4-FFF2-40B4-BE49-F238E27FC236}">
                <a16:creationId xmlns:a16="http://schemas.microsoft.com/office/drawing/2014/main" id="{272B71C6-3947-6DEB-8331-2EE8BA4CF1BA}"/>
              </a:ext>
            </a:extLst>
          </p:cNvPr>
          <p:cNvSpPr txBox="1"/>
          <p:nvPr/>
        </p:nvSpPr>
        <p:spPr>
          <a:xfrm>
            <a:off x="3156587" y="37956"/>
            <a:ext cx="6513340" cy="584775"/>
          </a:xfrm>
          <a:prstGeom prst="rect">
            <a:avLst/>
          </a:prstGeom>
          <a:noFill/>
        </p:spPr>
        <p:txBody>
          <a:bodyPr wrap="square">
            <a:spAutoFit/>
          </a:bodyPr>
          <a:lstStyle/>
          <a:p>
            <a:r>
              <a:rPr kumimoji="0" lang="en-US" sz="32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Exercise</a:t>
            </a:r>
          </a:p>
        </p:txBody>
      </p:sp>
      <p:sp>
        <p:nvSpPr>
          <p:cNvPr id="4" name="TextBox 3">
            <a:extLst>
              <a:ext uri="{FF2B5EF4-FFF2-40B4-BE49-F238E27FC236}">
                <a16:creationId xmlns:a16="http://schemas.microsoft.com/office/drawing/2014/main" id="{EE3A3195-DE37-F42D-0E36-9AE0BD986F23}"/>
              </a:ext>
            </a:extLst>
          </p:cNvPr>
          <p:cNvSpPr txBox="1"/>
          <p:nvPr/>
        </p:nvSpPr>
        <p:spPr>
          <a:xfrm>
            <a:off x="939973" y="4122442"/>
            <a:ext cx="6513442" cy="523220"/>
          </a:xfrm>
          <a:prstGeom prst="rect">
            <a:avLst/>
          </a:prstGeom>
          <a:noFill/>
        </p:spPr>
        <p:txBody>
          <a:bodyPr wrap="square">
            <a:spAutoFit/>
          </a:bodyPr>
          <a:lstStyle/>
          <a:p>
            <a:r>
              <a:rPr lang="en-US" sz="2800" b="1" dirty="0">
                <a:solidFill>
                  <a:srgbClr val="00B050"/>
                </a:solidFill>
              </a:rPr>
              <a:t>True </a:t>
            </a:r>
          </a:p>
        </p:txBody>
      </p:sp>
    </p:spTree>
    <p:extLst>
      <p:ext uri="{BB962C8B-B14F-4D97-AF65-F5344CB8AC3E}">
        <p14:creationId xmlns:p14="http://schemas.microsoft.com/office/powerpoint/2010/main" val="28301101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80308" y="1360408"/>
            <a:ext cx="9642837" cy="254898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True </a:t>
            </a: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389205" y="1441599"/>
            <a:ext cx="9533939" cy="2677656"/>
          </a:xfrm>
          <a:prstGeom prst="rect">
            <a:avLst/>
          </a:prstGeom>
          <a:noFill/>
        </p:spPr>
        <p:txBody>
          <a:bodyPr wrap="square" rtlCol="0">
            <a:spAutoFit/>
          </a:bodyPr>
          <a:lstStyle/>
          <a:p>
            <a:pPr algn="just"/>
            <a:r>
              <a:rPr lang="en-US" sz="2800" dirty="0">
                <a:solidFill>
                  <a:srgbClr val="2D3956"/>
                </a:solidFill>
                <a:latin typeface="Tajawal ExtraBold" panose="00000800000000000000" pitchFamily="2" charset="-78"/>
                <a:cs typeface="Tajawal ExtraBold" panose="00000800000000000000" pitchFamily="2" charset="-78"/>
              </a:rPr>
              <a:t>When we are talking about quantitative research we are talking about in-depth rich pictures, not short detail collected from many</a:t>
            </a:r>
          </a:p>
          <a:p>
            <a:pPr algn="just"/>
            <a:r>
              <a:rPr lang="ar-SA" sz="2800" dirty="0">
                <a:solidFill>
                  <a:srgbClr val="2D3956"/>
                </a:solidFill>
                <a:latin typeface="Tajawal ExtraBold" panose="00000800000000000000" pitchFamily="2" charset="-78"/>
                <a:cs typeface="Tajawal ExtraBold" panose="00000800000000000000" pitchFamily="2" charset="-78"/>
              </a:rPr>
              <a:t>عندما نتحدث عن البحث الكمي، فإننا نتحدث عن صور غنية متعمقة، وليست تفاصيل قصيرة تم جمعها من كثيرين</a:t>
            </a:r>
          </a:p>
          <a:p>
            <a:pPr marL="285750" indent="-285750" algn="just">
              <a:buFont typeface="Arial" panose="020B0604020202020204" pitchFamily="34" charset="0"/>
              <a:buChar char="•"/>
            </a:pPr>
            <a:endParaRPr lang="en-US" sz="2800" dirty="0">
              <a:solidFill>
                <a:srgbClr val="2D3956"/>
              </a:solidFill>
              <a:latin typeface="Tajawal ExtraBold" panose="00000800000000000000" pitchFamily="2" charset="-78"/>
              <a:cs typeface="Tajawal ExtraBold" panose="00000800000000000000" pitchFamily="2" charset="-78"/>
            </a:endParaRPr>
          </a:p>
        </p:txBody>
      </p:sp>
      <p:sp>
        <p:nvSpPr>
          <p:cNvPr id="3" name="TextBox 2">
            <a:extLst>
              <a:ext uri="{FF2B5EF4-FFF2-40B4-BE49-F238E27FC236}">
                <a16:creationId xmlns:a16="http://schemas.microsoft.com/office/drawing/2014/main" id="{272B71C6-3947-6DEB-8331-2EE8BA4CF1BA}"/>
              </a:ext>
            </a:extLst>
          </p:cNvPr>
          <p:cNvSpPr txBox="1"/>
          <p:nvPr/>
        </p:nvSpPr>
        <p:spPr>
          <a:xfrm>
            <a:off x="3156587" y="37956"/>
            <a:ext cx="6513340" cy="584775"/>
          </a:xfrm>
          <a:prstGeom prst="rect">
            <a:avLst/>
          </a:prstGeom>
          <a:noFill/>
        </p:spPr>
        <p:txBody>
          <a:bodyPr wrap="square">
            <a:spAutoFit/>
          </a:bodyPr>
          <a:lstStyle/>
          <a:p>
            <a:r>
              <a:rPr kumimoji="0" lang="en-US" sz="32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Exercise</a:t>
            </a:r>
          </a:p>
        </p:txBody>
      </p:sp>
      <p:sp>
        <p:nvSpPr>
          <p:cNvPr id="4" name="TextBox 3">
            <a:extLst>
              <a:ext uri="{FF2B5EF4-FFF2-40B4-BE49-F238E27FC236}">
                <a16:creationId xmlns:a16="http://schemas.microsoft.com/office/drawing/2014/main" id="{EE3A3195-DE37-F42D-0E36-9AE0BD986F23}"/>
              </a:ext>
            </a:extLst>
          </p:cNvPr>
          <p:cNvSpPr txBox="1"/>
          <p:nvPr/>
        </p:nvSpPr>
        <p:spPr>
          <a:xfrm>
            <a:off x="939973" y="4122442"/>
            <a:ext cx="6513442" cy="523220"/>
          </a:xfrm>
          <a:prstGeom prst="rect">
            <a:avLst/>
          </a:prstGeom>
          <a:noFill/>
        </p:spPr>
        <p:txBody>
          <a:bodyPr wrap="square">
            <a:spAutoFit/>
          </a:bodyPr>
          <a:lstStyle/>
          <a:p>
            <a:r>
              <a:rPr lang="en-US" sz="2800" b="1" dirty="0">
                <a:solidFill>
                  <a:srgbClr val="00B050"/>
                </a:solidFill>
              </a:rPr>
              <a:t>False </a:t>
            </a:r>
          </a:p>
        </p:txBody>
      </p:sp>
    </p:spTree>
    <p:extLst>
      <p:ext uri="{BB962C8B-B14F-4D97-AF65-F5344CB8AC3E}">
        <p14:creationId xmlns:p14="http://schemas.microsoft.com/office/powerpoint/2010/main" val="15965346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80308" y="1360408"/>
            <a:ext cx="9642837" cy="254898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True </a:t>
            </a: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389205" y="1441599"/>
            <a:ext cx="9533939" cy="1384995"/>
          </a:xfrm>
          <a:prstGeom prst="rect">
            <a:avLst/>
          </a:prstGeom>
          <a:noFill/>
        </p:spPr>
        <p:txBody>
          <a:bodyPr wrap="square" rtlCol="0">
            <a:spAutoFit/>
          </a:bodyPr>
          <a:lstStyle/>
          <a:p>
            <a:pPr algn="just"/>
            <a:r>
              <a:rPr lang="en-US" sz="2800" dirty="0">
                <a:solidFill>
                  <a:srgbClr val="2D3956"/>
                </a:solidFill>
                <a:latin typeface="Tajawal ExtraBold" panose="00000800000000000000" pitchFamily="2" charset="-78"/>
                <a:cs typeface="Tajawal ExtraBold" panose="00000800000000000000" pitchFamily="2" charset="-78"/>
              </a:rPr>
              <a:t>There is only one possible approach to purposive sampling</a:t>
            </a:r>
          </a:p>
          <a:p>
            <a:pPr algn="just"/>
            <a:r>
              <a:rPr lang="ar-SA" sz="2800" dirty="0">
                <a:solidFill>
                  <a:srgbClr val="2D3956"/>
                </a:solidFill>
                <a:latin typeface="Tajawal ExtraBold" panose="00000800000000000000" pitchFamily="2" charset="-78"/>
                <a:cs typeface="Tajawal ExtraBold" panose="00000800000000000000" pitchFamily="2" charset="-78"/>
              </a:rPr>
              <a:t>يوجد نهج واحد فقط ممكن لأخذ العينات هادفة</a:t>
            </a:r>
          </a:p>
          <a:p>
            <a:pPr marL="285750" indent="-285750" algn="just">
              <a:buFont typeface="Arial" panose="020B0604020202020204" pitchFamily="34" charset="0"/>
              <a:buChar char="•"/>
            </a:pPr>
            <a:endParaRPr lang="en-US" sz="2800" dirty="0">
              <a:solidFill>
                <a:srgbClr val="2D3956"/>
              </a:solidFill>
              <a:latin typeface="Tajawal ExtraBold" panose="00000800000000000000" pitchFamily="2" charset="-78"/>
              <a:cs typeface="Tajawal ExtraBold" panose="00000800000000000000" pitchFamily="2" charset="-78"/>
            </a:endParaRPr>
          </a:p>
        </p:txBody>
      </p:sp>
      <p:sp>
        <p:nvSpPr>
          <p:cNvPr id="3" name="TextBox 2">
            <a:extLst>
              <a:ext uri="{FF2B5EF4-FFF2-40B4-BE49-F238E27FC236}">
                <a16:creationId xmlns:a16="http://schemas.microsoft.com/office/drawing/2014/main" id="{272B71C6-3947-6DEB-8331-2EE8BA4CF1BA}"/>
              </a:ext>
            </a:extLst>
          </p:cNvPr>
          <p:cNvSpPr txBox="1"/>
          <p:nvPr/>
        </p:nvSpPr>
        <p:spPr>
          <a:xfrm>
            <a:off x="3156587" y="37956"/>
            <a:ext cx="6513340" cy="584775"/>
          </a:xfrm>
          <a:prstGeom prst="rect">
            <a:avLst/>
          </a:prstGeom>
          <a:noFill/>
        </p:spPr>
        <p:txBody>
          <a:bodyPr wrap="square">
            <a:spAutoFit/>
          </a:bodyPr>
          <a:lstStyle/>
          <a:p>
            <a:r>
              <a:rPr kumimoji="0" lang="en-US" sz="32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Exercise</a:t>
            </a:r>
          </a:p>
        </p:txBody>
      </p:sp>
      <p:sp>
        <p:nvSpPr>
          <p:cNvPr id="4" name="TextBox 3">
            <a:extLst>
              <a:ext uri="{FF2B5EF4-FFF2-40B4-BE49-F238E27FC236}">
                <a16:creationId xmlns:a16="http://schemas.microsoft.com/office/drawing/2014/main" id="{EE3A3195-DE37-F42D-0E36-9AE0BD986F23}"/>
              </a:ext>
            </a:extLst>
          </p:cNvPr>
          <p:cNvSpPr txBox="1"/>
          <p:nvPr/>
        </p:nvSpPr>
        <p:spPr>
          <a:xfrm>
            <a:off x="939973" y="4122442"/>
            <a:ext cx="6513442" cy="523220"/>
          </a:xfrm>
          <a:prstGeom prst="rect">
            <a:avLst/>
          </a:prstGeom>
          <a:noFill/>
        </p:spPr>
        <p:txBody>
          <a:bodyPr wrap="square">
            <a:spAutoFit/>
          </a:bodyPr>
          <a:lstStyle/>
          <a:p>
            <a:r>
              <a:rPr lang="en-US" sz="2800" b="1" dirty="0">
                <a:solidFill>
                  <a:srgbClr val="00B050"/>
                </a:solidFill>
              </a:rPr>
              <a:t>False </a:t>
            </a:r>
          </a:p>
        </p:txBody>
      </p:sp>
    </p:spTree>
    <p:extLst>
      <p:ext uri="{BB962C8B-B14F-4D97-AF65-F5344CB8AC3E}">
        <p14:creationId xmlns:p14="http://schemas.microsoft.com/office/powerpoint/2010/main" val="969040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80308" y="1360408"/>
            <a:ext cx="9642837" cy="405599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True </a:t>
            </a: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389205" y="1441599"/>
            <a:ext cx="9533939" cy="3539430"/>
          </a:xfrm>
          <a:prstGeom prst="rect">
            <a:avLst/>
          </a:prstGeom>
          <a:noFill/>
        </p:spPr>
        <p:txBody>
          <a:bodyPr wrap="square" rtlCol="0">
            <a:spAutoFit/>
          </a:bodyPr>
          <a:lstStyle/>
          <a:p>
            <a:pPr algn="just"/>
            <a:r>
              <a:rPr lang="en-US" sz="2800" dirty="0">
                <a:solidFill>
                  <a:srgbClr val="2D3956"/>
                </a:solidFill>
                <a:latin typeface="Tajawal ExtraBold" panose="00000800000000000000" pitchFamily="2" charset="-78"/>
                <a:cs typeface="Tajawal ExtraBold" panose="00000800000000000000" pitchFamily="2" charset="-78"/>
              </a:rPr>
              <a:t>18.	...... takes an inductive approach to ‘growing’ the sample as the research progresses</a:t>
            </a:r>
          </a:p>
          <a:p>
            <a:pPr algn="just"/>
            <a:r>
              <a:rPr lang="en-US" sz="2800" dirty="0">
                <a:solidFill>
                  <a:srgbClr val="2D3956"/>
                </a:solidFill>
                <a:latin typeface="Tajawal ExtraBold" panose="00000800000000000000" pitchFamily="2" charset="-78"/>
                <a:cs typeface="Tajawal ExtraBold" panose="00000800000000000000" pitchFamily="2" charset="-78"/>
              </a:rPr>
              <a:t>...... </a:t>
            </a:r>
            <a:r>
              <a:rPr lang="ar-SA" sz="2800" dirty="0">
                <a:solidFill>
                  <a:srgbClr val="2D3956"/>
                </a:solidFill>
                <a:latin typeface="Tajawal ExtraBold" panose="00000800000000000000" pitchFamily="2" charset="-78"/>
                <a:cs typeface="Tajawal ExtraBold" panose="00000800000000000000" pitchFamily="2" charset="-78"/>
              </a:rPr>
              <a:t>يأخذ نهجًا استقرائيًا "لتنمية" العينة مع تقدم البحث</a:t>
            </a:r>
          </a:p>
          <a:p>
            <a:pPr algn="just"/>
            <a:r>
              <a:rPr lang="en-US" sz="2800" dirty="0">
                <a:solidFill>
                  <a:srgbClr val="2D3956"/>
                </a:solidFill>
                <a:latin typeface="Tajawal ExtraBold" panose="00000800000000000000" pitchFamily="2" charset="-78"/>
                <a:cs typeface="Tajawal ExtraBold" panose="00000800000000000000" pitchFamily="2" charset="-78"/>
              </a:rPr>
              <a:t>Snowball sampling </a:t>
            </a:r>
            <a:r>
              <a:rPr lang="ar-SA" sz="2800" dirty="0">
                <a:solidFill>
                  <a:srgbClr val="2D3956"/>
                </a:solidFill>
                <a:latin typeface="Tajawal ExtraBold" panose="00000800000000000000" pitchFamily="2" charset="-78"/>
                <a:cs typeface="Tajawal ExtraBold" panose="00000800000000000000" pitchFamily="2" charset="-78"/>
              </a:rPr>
              <a:t>أخذ العينات كرة الثلج</a:t>
            </a:r>
          </a:p>
          <a:p>
            <a:pPr algn="just"/>
            <a:r>
              <a:rPr lang="en-US" sz="2800" dirty="0">
                <a:solidFill>
                  <a:srgbClr val="2D3956"/>
                </a:solidFill>
                <a:latin typeface="Tajawal ExtraBold" panose="00000800000000000000" pitchFamily="2" charset="-78"/>
                <a:cs typeface="Tajawal ExtraBold" panose="00000800000000000000" pitchFamily="2" charset="-78"/>
              </a:rPr>
              <a:t>Priori sampling </a:t>
            </a:r>
            <a:r>
              <a:rPr lang="ar-SA" sz="2800" dirty="0">
                <a:solidFill>
                  <a:srgbClr val="2D3956"/>
                </a:solidFill>
                <a:latin typeface="Tajawal ExtraBold" panose="00000800000000000000" pitchFamily="2" charset="-78"/>
                <a:cs typeface="Tajawal ExtraBold" panose="00000800000000000000" pitchFamily="2" charset="-78"/>
              </a:rPr>
              <a:t>أخذ العينات الأولوية</a:t>
            </a:r>
          </a:p>
          <a:p>
            <a:pPr algn="just"/>
            <a:r>
              <a:rPr lang="en-US" sz="2800" dirty="0">
                <a:solidFill>
                  <a:srgbClr val="2D3956"/>
                </a:solidFill>
                <a:latin typeface="Tajawal ExtraBold" panose="00000800000000000000" pitchFamily="2" charset="-78"/>
                <a:cs typeface="Tajawal ExtraBold" panose="00000800000000000000" pitchFamily="2" charset="-78"/>
              </a:rPr>
              <a:t>Stratified sampling </a:t>
            </a:r>
            <a:r>
              <a:rPr lang="ar-SA" sz="2800" dirty="0">
                <a:solidFill>
                  <a:srgbClr val="2D3956"/>
                </a:solidFill>
                <a:latin typeface="Tajawal ExtraBold" panose="00000800000000000000" pitchFamily="2" charset="-78"/>
                <a:cs typeface="Tajawal ExtraBold" panose="00000800000000000000" pitchFamily="2" charset="-78"/>
              </a:rPr>
              <a:t>اخذ العينات الطبقية</a:t>
            </a:r>
          </a:p>
          <a:p>
            <a:pPr algn="just"/>
            <a:r>
              <a:rPr lang="en-US" sz="2800" dirty="0">
                <a:solidFill>
                  <a:srgbClr val="2D3956"/>
                </a:solidFill>
                <a:latin typeface="Tajawal ExtraBold" panose="00000800000000000000" pitchFamily="2" charset="-78"/>
                <a:cs typeface="Tajawal ExtraBold" panose="00000800000000000000" pitchFamily="2" charset="-78"/>
              </a:rPr>
              <a:t>Simple random sampling </a:t>
            </a:r>
            <a:r>
              <a:rPr lang="ar-SA" sz="2800" dirty="0">
                <a:solidFill>
                  <a:srgbClr val="2D3956"/>
                </a:solidFill>
                <a:latin typeface="Tajawal ExtraBold" panose="00000800000000000000" pitchFamily="2" charset="-78"/>
                <a:cs typeface="Tajawal ExtraBold" panose="00000800000000000000" pitchFamily="2" charset="-78"/>
              </a:rPr>
              <a:t>عينة عشوائية بسيطة</a:t>
            </a:r>
          </a:p>
          <a:p>
            <a:pPr marL="285750" indent="-285750" algn="just">
              <a:buFont typeface="Arial" panose="020B0604020202020204" pitchFamily="34" charset="0"/>
              <a:buChar char="•"/>
            </a:pPr>
            <a:endParaRPr lang="en-US" sz="2800" dirty="0">
              <a:solidFill>
                <a:srgbClr val="2D3956"/>
              </a:solidFill>
              <a:latin typeface="Tajawal ExtraBold" panose="00000800000000000000" pitchFamily="2" charset="-78"/>
              <a:cs typeface="Tajawal ExtraBold" panose="00000800000000000000" pitchFamily="2" charset="-78"/>
            </a:endParaRPr>
          </a:p>
        </p:txBody>
      </p:sp>
      <p:sp>
        <p:nvSpPr>
          <p:cNvPr id="3" name="TextBox 2">
            <a:extLst>
              <a:ext uri="{FF2B5EF4-FFF2-40B4-BE49-F238E27FC236}">
                <a16:creationId xmlns:a16="http://schemas.microsoft.com/office/drawing/2014/main" id="{272B71C6-3947-6DEB-8331-2EE8BA4CF1BA}"/>
              </a:ext>
            </a:extLst>
          </p:cNvPr>
          <p:cNvSpPr txBox="1"/>
          <p:nvPr/>
        </p:nvSpPr>
        <p:spPr>
          <a:xfrm>
            <a:off x="3156587" y="37956"/>
            <a:ext cx="6513340" cy="584775"/>
          </a:xfrm>
          <a:prstGeom prst="rect">
            <a:avLst/>
          </a:prstGeom>
          <a:noFill/>
        </p:spPr>
        <p:txBody>
          <a:bodyPr wrap="square">
            <a:spAutoFit/>
          </a:bodyPr>
          <a:lstStyle/>
          <a:p>
            <a:r>
              <a:rPr kumimoji="0" lang="en-US" sz="32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Exercise</a:t>
            </a:r>
          </a:p>
        </p:txBody>
      </p:sp>
    </p:spTree>
    <p:extLst>
      <p:ext uri="{BB962C8B-B14F-4D97-AF65-F5344CB8AC3E}">
        <p14:creationId xmlns:p14="http://schemas.microsoft.com/office/powerpoint/2010/main" val="322410175"/>
      </p:ext>
    </p:extLst>
  </p:cSld>
  <p:clrMapOvr>
    <a:masterClrMapping/>
  </p:clrMapOvr>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80308" y="1360408"/>
            <a:ext cx="9642837" cy="405599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True </a:t>
            </a: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389205" y="1441599"/>
            <a:ext cx="9533939" cy="3539430"/>
          </a:xfrm>
          <a:prstGeom prst="rect">
            <a:avLst/>
          </a:prstGeom>
          <a:noFill/>
        </p:spPr>
        <p:txBody>
          <a:bodyPr wrap="square" rtlCol="0">
            <a:spAutoFit/>
          </a:bodyPr>
          <a:lstStyle/>
          <a:p>
            <a:pPr algn="just"/>
            <a:r>
              <a:rPr lang="en-US" sz="2800" dirty="0">
                <a:solidFill>
                  <a:srgbClr val="2D3956"/>
                </a:solidFill>
                <a:latin typeface="Tajawal ExtraBold" panose="00000800000000000000" pitchFamily="2" charset="-78"/>
                <a:cs typeface="Tajawal ExtraBold" panose="00000800000000000000" pitchFamily="2" charset="-78"/>
              </a:rPr>
              <a:t>18.	...... takes an inductive approach to ‘growing’ the sample as the research progresses</a:t>
            </a:r>
          </a:p>
          <a:p>
            <a:pPr algn="just"/>
            <a:r>
              <a:rPr lang="en-US" sz="2800" dirty="0">
                <a:solidFill>
                  <a:srgbClr val="2D3956"/>
                </a:solidFill>
                <a:latin typeface="Tajawal ExtraBold" panose="00000800000000000000" pitchFamily="2" charset="-78"/>
                <a:cs typeface="Tajawal ExtraBold" panose="00000800000000000000" pitchFamily="2" charset="-78"/>
              </a:rPr>
              <a:t>...... </a:t>
            </a:r>
            <a:r>
              <a:rPr lang="ar-SA" sz="2800" dirty="0">
                <a:solidFill>
                  <a:srgbClr val="2D3956"/>
                </a:solidFill>
                <a:latin typeface="Tajawal ExtraBold" panose="00000800000000000000" pitchFamily="2" charset="-78"/>
                <a:cs typeface="Tajawal ExtraBold" panose="00000800000000000000" pitchFamily="2" charset="-78"/>
              </a:rPr>
              <a:t>يأخذ نهجًا استقرائيًا "لتنمية" العينة مع تقدم البحث</a:t>
            </a:r>
          </a:p>
          <a:p>
            <a:pPr algn="just"/>
            <a:r>
              <a:rPr lang="en-US" sz="2800" b="1" dirty="0">
                <a:solidFill>
                  <a:srgbClr val="00B050"/>
                </a:solidFill>
                <a:latin typeface="Tajawal ExtraBold" panose="00000800000000000000" pitchFamily="2" charset="-78"/>
                <a:cs typeface="Tajawal ExtraBold" panose="00000800000000000000" pitchFamily="2" charset="-78"/>
              </a:rPr>
              <a:t>Snowball sampling </a:t>
            </a:r>
            <a:r>
              <a:rPr lang="ar-SA" sz="2800" b="1" dirty="0">
                <a:solidFill>
                  <a:srgbClr val="00B050"/>
                </a:solidFill>
                <a:latin typeface="Tajawal ExtraBold" panose="00000800000000000000" pitchFamily="2" charset="-78"/>
                <a:cs typeface="Tajawal ExtraBold" panose="00000800000000000000" pitchFamily="2" charset="-78"/>
              </a:rPr>
              <a:t>أخذ العينات كرة الثلج</a:t>
            </a:r>
          </a:p>
          <a:p>
            <a:pPr algn="just"/>
            <a:r>
              <a:rPr lang="en-US" sz="2800" dirty="0">
                <a:solidFill>
                  <a:srgbClr val="2D3956"/>
                </a:solidFill>
                <a:latin typeface="Tajawal ExtraBold" panose="00000800000000000000" pitchFamily="2" charset="-78"/>
                <a:cs typeface="Tajawal ExtraBold" panose="00000800000000000000" pitchFamily="2" charset="-78"/>
              </a:rPr>
              <a:t>Priori sampling </a:t>
            </a:r>
            <a:r>
              <a:rPr lang="ar-SA" sz="2800" dirty="0">
                <a:solidFill>
                  <a:srgbClr val="2D3956"/>
                </a:solidFill>
                <a:latin typeface="Tajawal ExtraBold" panose="00000800000000000000" pitchFamily="2" charset="-78"/>
                <a:cs typeface="Tajawal ExtraBold" panose="00000800000000000000" pitchFamily="2" charset="-78"/>
              </a:rPr>
              <a:t>أخذ العينات الأولوية</a:t>
            </a:r>
          </a:p>
          <a:p>
            <a:pPr algn="just"/>
            <a:r>
              <a:rPr lang="en-US" sz="2800" dirty="0">
                <a:solidFill>
                  <a:srgbClr val="2D3956"/>
                </a:solidFill>
                <a:latin typeface="Tajawal ExtraBold" panose="00000800000000000000" pitchFamily="2" charset="-78"/>
                <a:cs typeface="Tajawal ExtraBold" panose="00000800000000000000" pitchFamily="2" charset="-78"/>
              </a:rPr>
              <a:t>Stratified sampling </a:t>
            </a:r>
            <a:r>
              <a:rPr lang="ar-SA" sz="2800" dirty="0">
                <a:solidFill>
                  <a:srgbClr val="2D3956"/>
                </a:solidFill>
                <a:latin typeface="Tajawal ExtraBold" panose="00000800000000000000" pitchFamily="2" charset="-78"/>
                <a:cs typeface="Tajawal ExtraBold" panose="00000800000000000000" pitchFamily="2" charset="-78"/>
              </a:rPr>
              <a:t>اخذ العينات الطبقية</a:t>
            </a:r>
          </a:p>
          <a:p>
            <a:pPr algn="just"/>
            <a:r>
              <a:rPr lang="en-US" sz="2800" dirty="0">
                <a:solidFill>
                  <a:srgbClr val="2D3956"/>
                </a:solidFill>
                <a:latin typeface="Tajawal ExtraBold" panose="00000800000000000000" pitchFamily="2" charset="-78"/>
                <a:cs typeface="Tajawal ExtraBold" panose="00000800000000000000" pitchFamily="2" charset="-78"/>
              </a:rPr>
              <a:t>Simple random sampling </a:t>
            </a:r>
            <a:r>
              <a:rPr lang="ar-SA" sz="2800" dirty="0">
                <a:solidFill>
                  <a:srgbClr val="2D3956"/>
                </a:solidFill>
                <a:latin typeface="Tajawal ExtraBold" panose="00000800000000000000" pitchFamily="2" charset="-78"/>
                <a:cs typeface="Tajawal ExtraBold" panose="00000800000000000000" pitchFamily="2" charset="-78"/>
              </a:rPr>
              <a:t>عينة عشوائية بسيطة</a:t>
            </a:r>
          </a:p>
          <a:p>
            <a:pPr marL="285750" indent="-285750" algn="just">
              <a:buFont typeface="Arial" panose="020B0604020202020204" pitchFamily="34" charset="0"/>
              <a:buChar char="•"/>
            </a:pPr>
            <a:endParaRPr lang="en-US" sz="2800" dirty="0">
              <a:solidFill>
                <a:srgbClr val="2D3956"/>
              </a:solidFill>
              <a:latin typeface="Tajawal ExtraBold" panose="00000800000000000000" pitchFamily="2" charset="-78"/>
              <a:cs typeface="Tajawal ExtraBold" panose="00000800000000000000" pitchFamily="2" charset="-78"/>
            </a:endParaRPr>
          </a:p>
        </p:txBody>
      </p:sp>
      <p:sp>
        <p:nvSpPr>
          <p:cNvPr id="3" name="TextBox 2">
            <a:extLst>
              <a:ext uri="{FF2B5EF4-FFF2-40B4-BE49-F238E27FC236}">
                <a16:creationId xmlns:a16="http://schemas.microsoft.com/office/drawing/2014/main" id="{272B71C6-3947-6DEB-8331-2EE8BA4CF1BA}"/>
              </a:ext>
            </a:extLst>
          </p:cNvPr>
          <p:cNvSpPr txBox="1"/>
          <p:nvPr/>
        </p:nvSpPr>
        <p:spPr>
          <a:xfrm>
            <a:off x="3156587" y="37956"/>
            <a:ext cx="6513340" cy="584775"/>
          </a:xfrm>
          <a:prstGeom prst="rect">
            <a:avLst/>
          </a:prstGeom>
          <a:noFill/>
        </p:spPr>
        <p:txBody>
          <a:bodyPr wrap="square">
            <a:spAutoFit/>
          </a:bodyPr>
          <a:lstStyle/>
          <a:p>
            <a:r>
              <a:rPr kumimoji="0" lang="en-US" sz="32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Exercise</a:t>
            </a:r>
          </a:p>
        </p:txBody>
      </p:sp>
    </p:spTree>
    <p:extLst>
      <p:ext uri="{BB962C8B-B14F-4D97-AF65-F5344CB8AC3E}">
        <p14:creationId xmlns:p14="http://schemas.microsoft.com/office/powerpoint/2010/main" val="2768389369"/>
      </p:ext>
    </p:extLst>
  </p:cSld>
  <p:clrMapOvr>
    <a:masterClrMapping/>
  </p:clrMapOvr>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6096000" y="1397680"/>
            <a:ext cx="4962146" cy="2495550"/>
          </a:xfrm>
        </p:spPr>
      </p:pic>
      <p:sp>
        <p:nvSpPr>
          <p:cNvPr id="6" name="Rectangle 5">
            <a:extLst>
              <a:ext uri="{FF2B5EF4-FFF2-40B4-BE49-F238E27FC236}">
                <a16:creationId xmlns:a16="http://schemas.microsoft.com/office/drawing/2014/main" id="{0AC2650A-C51A-9ACB-723B-68D89C868D01}"/>
              </a:ext>
            </a:extLst>
          </p:cNvPr>
          <p:cNvSpPr/>
          <p:nvPr/>
        </p:nvSpPr>
        <p:spPr>
          <a:xfrm>
            <a:off x="1500379" y="2342647"/>
            <a:ext cx="4222539" cy="1598386"/>
          </a:xfrm>
          <a:prstGeom prst="rect">
            <a:avLst/>
          </a:prstGeom>
        </p:spPr>
        <p:txBody>
          <a:bodyPr wrap="square">
            <a:spAutoFit/>
          </a:bodyPr>
          <a:lstStyle/>
          <a:p>
            <a:pPr marL="0" marR="0" lvl="0" indent="0" algn="ctr" defTabSz="914400" rtl="0" eaLnBrk="1" fontAlgn="auto" latinLnBrk="0" hangingPunct="1">
              <a:lnSpc>
                <a:spcPct val="120000"/>
              </a:lnSpc>
              <a:spcBef>
                <a:spcPts val="0"/>
              </a:spcBef>
              <a:spcAft>
                <a:spcPts val="0"/>
              </a:spcAft>
              <a:buClrTx/>
              <a:buSzTx/>
              <a:buFontTx/>
              <a:buNone/>
              <a:tabLst/>
              <a:defRPr/>
            </a:pPr>
            <a:br>
              <a:rPr kumimoji="0" lang="en-US" sz="28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br>
            <a:r>
              <a:rPr kumimoji="0" lang="en-US" sz="2800" b="1"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Data sources and types</a:t>
            </a:r>
          </a:p>
          <a:p>
            <a:pPr marL="0" marR="0" lvl="0" indent="0" algn="ctr" defTabSz="914400" rtl="0" eaLnBrk="1" fontAlgn="auto" latinLnBrk="0" hangingPunct="1">
              <a:lnSpc>
                <a:spcPct val="120000"/>
              </a:lnSpc>
              <a:spcBef>
                <a:spcPts val="0"/>
              </a:spcBef>
              <a:spcAft>
                <a:spcPts val="0"/>
              </a:spcAft>
              <a:buClrTx/>
              <a:buSzTx/>
              <a:buFontTx/>
              <a:buNone/>
              <a:tabLst/>
              <a:defRPr/>
            </a:pPr>
            <a:r>
              <a:rPr kumimoji="0" lang="ar-EG" sz="2800" b="1"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مصادر البيانات وأنواعها</a:t>
            </a:r>
          </a:p>
        </p:txBody>
      </p:sp>
      <p:sp>
        <p:nvSpPr>
          <p:cNvPr id="18" name="Rectangle 17">
            <a:extLst>
              <a:ext uri="{FF2B5EF4-FFF2-40B4-BE49-F238E27FC236}">
                <a16:creationId xmlns:a16="http://schemas.microsoft.com/office/drawing/2014/main" id="{9BFC32B8-BDEE-2CBC-DFF5-CD482608568C}"/>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23" name="TextBox 22">
            <a:extLst>
              <a:ext uri="{FF2B5EF4-FFF2-40B4-BE49-F238E27FC236}">
                <a16:creationId xmlns:a16="http://schemas.microsoft.com/office/drawing/2014/main" id="{96E902E1-2A80-699E-4D0C-B8C82D90F38B}"/>
              </a:ext>
            </a:extLst>
          </p:cNvPr>
          <p:cNvSpPr txBox="1"/>
          <p:nvPr/>
        </p:nvSpPr>
        <p:spPr>
          <a:xfrm>
            <a:off x="5827276" y="3658905"/>
            <a:ext cx="819100" cy="76944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0</a:t>
            </a:r>
            <a:r>
              <a:rPr kumimoji="0" lang="ar-EG" sz="4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2</a:t>
            </a:r>
            <a:endParaRPr kumimoji="0" lang="en-US" sz="12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sp>
        <p:nvSpPr>
          <p:cNvPr id="10" name="Rectangle 9">
            <a:extLst>
              <a:ext uri="{FF2B5EF4-FFF2-40B4-BE49-F238E27FC236}">
                <a16:creationId xmlns:a16="http://schemas.microsoft.com/office/drawing/2014/main" id="{3E8BE54F-84B1-4D6C-9F56-FC1C63996497}"/>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1" name="Graphic 21">
            <a:extLst>
              <a:ext uri="{FF2B5EF4-FFF2-40B4-BE49-F238E27FC236}">
                <a16:creationId xmlns:a16="http://schemas.microsoft.com/office/drawing/2014/main" id="{DE894708-B563-45BF-99CD-07914C8D90DE}"/>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3554796015"/>
      </p:ext>
    </p:extLst>
  </p:cSld>
  <p:clrMapOvr>
    <a:masterClrMapping/>
  </p:clrMapOvr>
  <p:transition spd="slow">
    <p:comb/>
  </p:transition>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 y="1212844"/>
            <a:ext cx="374018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57186" y="1410013"/>
            <a:ext cx="11677625" cy="485557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506437" y="1530230"/>
            <a:ext cx="11374388" cy="4401205"/>
          </a:xfrm>
          <a:prstGeom prst="rect">
            <a:avLst/>
          </a:prstGeom>
          <a:noFill/>
        </p:spPr>
        <p:txBody>
          <a:bodyPr wrap="square" rtlCol="0">
            <a:spAutoFit/>
          </a:bodyPr>
          <a:lstStyle/>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800" b="1" i="0" u="none" strike="noStrike" kern="1200" cap="none" spc="0" normalizeH="0" baseline="0" noProof="0" dirty="0">
                <a:ln>
                  <a:noFill/>
                </a:ln>
                <a:solidFill>
                  <a:srgbClr val="0070C0"/>
                </a:solidFill>
                <a:effectLst/>
                <a:uLnTx/>
                <a:uFillTx/>
                <a:latin typeface="Times New Roman" panose="02020603050405020304" pitchFamily="18" charset="0"/>
                <a:ea typeface="+mn-ea"/>
                <a:cs typeface="Times New Roman" panose="02020603050405020304" pitchFamily="18" charset="0"/>
              </a:rPr>
              <a:t>Secondary data </a:t>
            </a:r>
          </a:p>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The information collected by others for a purpose other than the project at hand, but may be useful for the project….or  Data collected and processed by one researcher and reanalyzed for a different purpose by another researcher </a:t>
            </a:r>
            <a:endParaRPr kumimoji="0" lang="ar-EG"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kumimoji="0" 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457200" marR="0" lvl="0" indent="-457200" algn="just" defTabSz="914400" rtl="1"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ar-EG"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بيانات ثانوية: المعلومات التي يجمعها الآخرون لغرض آخر غير المشروع المطروح، ولكنها قد تكون مفيدة للمشروع.... أو البيانات التي يتم جمعها ومعالجتها بواسطة باحث واحد وإعادة تحليلها لغرض مختلف بواسطة باحث آخر</a:t>
            </a:r>
            <a:endParaRPr kumimoji="0" lang="en-US" sz="2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sp>
        <p:nvSpPr>
          <p:cNvPr id="2" name="Rectangle 1">
            <a:extLst>
              <a:ext uri="{FF2B5EF4-FFF2-40B4-BE49-F238E27FC236}">
                <a16:creationId xmlns:a16="http://schemas.microsoft.com/office/drawing/2014/main" id="{90DD2832-B8AE-44A1-ABA2-7CE355E3C2A5}"/>
              </a:ext>
            </a:extLst>
          </p:cNvPr>
          <p:cNvSpPr/>
          <p:nvPr/>
        </p:nvSpPr>
        <p:spPr>
          <a:xfrm>
            <a:off x="4613726" y="-47457"/>
            <a:ext cx="6799331" cy="1200329"/>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br>
              <a:rPr kumimoji="0" lang="en-US" sz="36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br>
            <a:r>
              <a:rPr kumimoji="0" lang="en-US" sz="36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Data types</a:t>
            </a:r>
          </a:p>
        </p:txBody>
      </p:sp>
      <p:sp>
        <p:nvSpPr>
          <p:cNvPr id="10" name="Rectangle 9">
            <a:extLst>
              <a:ext uri="{FF2B5EF4-FFF2-40B4-BE49-F238E27FC236}">
                <a16:creationId xmlns:a16="http://schemas.microsoft.com/office/drawing/2014/main" id="{F8B3109E-616A-41DE-A2FD-46CC9DF910E7}"/>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1" name="Graphic 21">
            <a:extLst>
              <a:ext uri="{FF2B5EF4-FFF2-40B4-BE49-F238E27FC236}">
                <a16:creationId xmlns:a16="http://schemas.microsoft.com/office/drawing/2014/main" id="{B4D4579B-648E-42FF-8035-F1B77A95779D}"/>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2457084540"/>
      </p:ext>
    </p:extLst>
  </p:cSld>
  <p:clrMapOvr>
    <a:masterClrMapping/>
  </p:clrMapOvr>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 y="1212844"/>
            <a:ext cx="374018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57186" y="1410013"/>
            <a:ext cx="11677625" cy="485557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506437" y="2090172"/>
            <a:ext cx="11374388" cy="2677656"/>
          </a:xfrm>
          <a:prstGeom prst="rect">
            <a:avLst/>
          </a:prstGeom>
          <a:noFill/>
        </p:spPr>
        <p:txBody>
          <a:bodyPr wrap="square" rtlCol="0">
            <a:spAutoFit/>
          </a:bodyPr>
          <a:lstStyle/>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800" b="1" i="0" u="none" strike="noStrike" kern="1200" cap="none" spc="0" normalizeH="0" baseline="0" noProof="0" dirty="0">
                <a:ln>
                  <a:noFill/>
                </a:ln>
                <a:solidFill>
                  <a:srgbClr val="0070C0"/>
                </a:solidFill>
                <a:effectLst/>
                <a:uLnTx/>
                <a:uFillTx/>
                <a:latin typeface="Times New Roman" panose="02020603050405020304" pitchFamily="18" charset="0"/>
                <a:ea typeface="+mn-ea"/>
                <a:cs typeface="Times New Roman" panose="02020603050405020304" pitchFamily="18" charset="0"/>
              </a:rPr>
              <a:t>Primary data </a:t>
            </a:r>
          </a:p>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Original data collected for the purpose of the research problem </a:t>
            </a: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•Observation, questionnaire, interview and tape recording, experiment results</a:t>
            </a:r>
            <a:endParaRPr kumimoji="0" lang="ar-EG"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a:t>
            </a:r>
          </a:p>
          <a:p>
            <a:pPr marL="457200" marR="0" lvl="0" indent="-457200" algn="just" defTabSz="914400" rtl="1"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ar-EG"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البيانات الأولية: البيانات الأصلية التي تم جمعها لغرض مشكلة البحث• الملاحظة، الاستبيان، المقابلة والتسجيل، نتائج التجربة</a:t>
            </a:r>
            <a:endParaRPr kumimoji="0" lang="en-US" sz="2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sp>
        <p:nvSpPr>
          <p:cNvPr id="2" name="Rectangle 1">
            <a:extLst>
              <a:ext uri="{FF2B5EF4-FFF2-40B4-BE49-F238E27FC236}">
                <a16:creationId xmlns:a16="http://schemas.microsoft.com/office/drawing/2014/main" id="{90DD2832-B8AE-44A1-ABA2-7CE355E3C2A5}"/>
              </a:ext>
            </a:extLst>
          </p:cNvPr>
          <p:cNvSpPr/>
          <p:nvPr/>
        </p:nvSpPr>
        <p:spPr>
          <a:xfrm>
            <a:off x="4613726" y="-47457"/>
            <a:ext cx="6799331" cy="1200329"/>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br>
              <a:rPr kumimoji="0" lang="en-US" sz="36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br>
            <a:r>
              <a:rPr kumimoji="0" lang="en-US" sz="36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Data types</a:t>
            </a:r>
          </a:p>
        </p:txBody>
      </p:sp>
      <p:sp>
        <p:nvSpPr>
          <p:cNvPr id="9" name="Rectangle 8">
            <a:extLst>
              <a:ext uri="{FF2B5EF4-FFF2-40B4-BE49-F238E27FC236}">
                <a16:creationId xmlns:a16="http://schemas.microsoft.com/office/drawing/2014/main" id="{70936E19-D8DB-419B-936F-23D993D89C5F}"/>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0" name="Graphic 21">
            <a:extLst>
              <a:ext uri="{FF2B5EF4-FFF2-40B4-BE49-F238E27FC236}">
                <a16:creationId xmlns:a16="http://schemas.microsoft.com/office/drawing/2014/main" id="{61AC5C9E-C2D3-4A0F-84F0-166CE2588F3F}"/>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3257102547"/>
      </p:ext>
    </p:extLst>
  </p:cSld>
  <p:clrMapOvr>
    <a:masterClrMapping/>
  </p:clrMapOvr>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 y="1212844"/>
            <a:ext cx="374018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57186" y="1410013"/>
            <a:ext cx="11677625" cy="485557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506437" y="2090172"/>
            <a:ext cx="11374388" cy="3046988"/>
          </a:xfrm>
          <a:prstGeom prst="rect">
            <a:avLst/>
          </a:prstGeom>
          <a:noFill/>
        </p:spPr>
        <p:txBody>
          <a:bodyPr wrap="square" rtlCol="0">
            <a:spAutoFit/>
          </a:bodyPr>
          <a:lstStyle/>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3200" b="1" i="0" u="none" strike="noStrike" kern="1200" cap="none" spc="0" normalizeH="0" baseline="0" noProof="0" dirty="0">
                <a:ln>
                  <a:noFill/>
                </a:ln>
                <a:solidFill>
                  <a:srgbClr val="0070C0"/>
                </a:solidFill>
                <a:effectLst/>
                <a:uLnTx/>
                <a:uFillTx/>
                <a:latin typeface="Times New Roman" panose="02020603050405020304" pitchFamily="18" charset="0"/>
                <a:ea typeface="+mn-ea"/>
                <a:cs typeface="Times New Roman" panose="02020603050405020304" pitchFamily="18" charset="0"/>
              </a:rPr>
              <a:t>Internal sources: </a:t>
            </a:r>
            <a:r>
              <a:rPr kumimoji="0" lang="en-US" sz="32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accounting records, sales data, commercial reports and other miscellaneous records. </a:t>
            </a:r>
          </a:p>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kumimoji="0" lang="en-US" sz="32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kumimoji="0" lang="en-US" sz="3200" b="1" i="0" u="none" strike="noStrike" kern="1200" cap="none" spc="0" normalizeH="0" baseline="0" noProof="0" dirty="0">
              <a:ln>
                <a:noFill/>
              </a:ln>
              <a:solidFill>
                <a:srgbClr val="0070C0"/>
              </a:solidFill>
              <a:effectLst/>
              <a:uLnTx/>
              <a:uFillTx/>
              <a:latin typeface="Times New Roman" panose="02020603050405020304" pitchFamily="18" charset="0"/>
              <a:ea typeface="+mn-ea"/>
              <a:cs typeface="Times New Roman" panose="02020603050405020304" pitchFamily="18" charset="0"/>
            </a:endParaRPr>
          </a:p>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3200" b="1" i="0" u="none" strike="noStrike" kern="1200" cap="none" spc="0" normalizeH="0" baseline="0" noProof="0" dirty="0">
                <a:ln>
                  <a:noFill/>
                </a:ln>
                <a:solidFill>
                  <a:srgbClr val="0070C0"/>
                </a:solidFill>
                <a:effectLst/>
                <a:uLnTx/>
                <a:uFillTx/>
                <a:latin typeface="Times New Roman" panose="02020603050405020304" pitchFamily="18" charset="0"/>
                <a:ea typeface="+mn-ea"/>
                <a:cs typeface="Times New Roman" panose="02020603050405020304" pitchFamily="18" charset="0"/>
              </a:rPr>
              <a:t>External sources: </a:t>
            </a:r>
            <a:r>
              <a:rPr kumimoji="0" lang="en-US" sz="32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academic journals, dissertations, thesis, newspapers, books </a:t>
            </a:r>
            <a:r>
              <a:rPr kumimoji="0" lang="en-US" sz="3200" b="0" i="0" u="none" strike="noStrike" kern="1200" cap="none" spc="0" normalizeH="0" baseline="0" noProof="0" dirty="0" err="1">
                <a:ln>
                  <a:noFill/>
                </a:ln>
                <a:solidFill>
                  <a:prstClr val="black"/>
                </a:solidFill>
                <a:effectLst/>
                <a:uLnTx/>
                <a:uFillTx/>
                <a:latin typeface="Times New Roman" panose="02020603050405020304" pitchFamily="18" charset="0"/>
                <a:ea typeface="+mn-ea"/>
                <a:cs typeface="Times New Roman" panose="02020603050405020304" pitchFamily="18" charset="0"/>
              </a:rPr>
              <a:t>etc</a:t>
            </a:r>
            <a:r>
              <a:rPr kumimoji="0" lang="en-US" sz="32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a:t>
            </a:r>
          </a:p>
        </p:txBody>
      </p:sp>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sp>
        <p:nvSpPr>
          <p:cNvPr id="2" name="Rectangle 1">
            <a:extLst>
              <a:ext uri="{FF2B5EF4-FFF2-40B4-BE49-F238E27FC236}">
                <a16:creationId xmlns:a16="http://schemas.microsoft.com/office/drawing/2014/main" id="{90DD2832-B8AE-44A1-ABA2-7CE355E3C2A5}"/>
              </a:ext>
            </a:extLst>
          </p:cNvPr>
          <p:cNvSpPr/>
          <p:nvPr/>
        </p:nvSpPr>
        <p:spPr>
          <a:xfrm>
            <a:off x="4410840" y="649488"/>
            <a:ext cx="6799331" cy="646331"/>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Sources of Data</a:t>
            </a:r>
          </a:p>
        </p:txBody>
      </p:sp>
      <p:sp>
        <p:nvSpPr>
          <p:cNvPr id="9" name="Rectangle 8">
            <a:extLst>
              <a:ext uri="{FF2B5EF4-FFF2-40B4-BE49-F238E27FC236}">
                <a16:creationId xmlns:a16="http://schemas.microsoft.com/office/drawing/2014/main" id="{0989E1F8-4BAB-4374-B089-E604E3A0BAA7}"/>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0" name="Graphic 21">
            <a:extLst>
              <a:ext uri="{FF2B5EF4-FFF2-40B4-BE49-F238E27FC236}">
                <a16:creationId xmlns:a16="http://schemas.microsoft.com/office/drawing/2014/main" id="{869F4F7F-AD16-4E74-8829-A03B3D57ED6B}"/>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3985334862"/>
      </p:ext>
    </p:extLst>
  </p:cSld>
  <p:clrMapOvr>
    <a:masterClrMapping/>
  </p:clrMapOvr>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4294967295"/>
          </p:nvPr>
        </p:nvPicPr>
        <p:blipFill>
          <a:blip r:embed="rId2">
            <a:extLst>
              <a:ext uri="{28A0092B-C50C-407E-A947-70E740481C1C}">
                <a14:useLocalDpi xmlns:a14="http://schemas.microsoft.com/office/drawing/2010/main" val="0"/>
              </a:ext>
            </a:extLst>
          </a:blip>
          <a:srcRect t="12315" b="12315"/>
          <a:stretch/>
        </p:blipFill>
        <p:spPr>
          <a:xfrm>
            <a:off x="7229475" y="1397000"/>
            <a:ext cx="4962525" cy="2495550"/>
          </a:xfrm>
        </p:spPr>
      </p:pic>
      <p:sp>
        <p:nvSpPr>
          <p:cNvPr id="6" name="Rectangle 5">
            <a:extLst>
              <a:ext uri="{FF2B5EF4-FFF2-40B4-BE49-F238E27FC236}">
                <a16:creationId xmlns:a16="http://schemas.microsoft.com/office/drawing/2014/main" id="{0AC2650A-C51A-9ACB-723B-68D89C868D01}"/>
              </a:ext>
            </a:extLst>
          </p:cNvPr>
          <p:cNvSpPr/>
          <p:nvPr/>
        </p:nvSpPr>
        <p:spPr>
          <a:xfrm>
            <a:off x="1444435" y="2916499"/>
            <a:ext cx="4222539" cy="1081322"/>
          </a:xfrm>
          <a:prstGeom prst="rect">
            <a:avLst/>
          </a:prstGeom>
        </p:spPr>
        <p:txBody>
          <a:bodyPr wrap="square">
            <a:spAutoFit/>
          </a:bodyPr>
          <a:lstStyle/>
          <a:p>
            <a:pPr lvl="0" algn="ctr">
              <a:lnSpc>
                <a:spcPct val="120000"/>
              </a:lnSpc>
            </a:pPr>
            <a:r>
              <a:rPr lang="en-US" sz="2800" b="1" dirty="0">
                <a:solidFill>
                  <a:srgbClr val="000000"/>
                </a:solidFill>
                <a:latin typeface="Times New Roman" panose="02020603050405020304" pitchFamily="18" charset="0"/>
                <a:cs typeface="Times New Roman" panose="02020603050405020304" pitchFamily="18" charset="0"/>
              </a:rPr>
              <a:t>Data analysis procedures</a:t>
            </a:r>
          </a:p>
          <a:p>
            <a:pPr lvl="0" algn="ctr">
              <a:lnSpc>
                <a:spcPct val="120000"/>
              </a:lnSpc>
            </a:pPr>
            <a:r>
              <a:rPr lang="ar-EG" sz="2800" b="1" dirty="0">
                <a:solidFill>
                  <a:srgbClr val="000000"/>
                </a:solidFill>
                <a:latin typeface="Times New Roman" panose="02020603050405020304" pitchFamily="18" charset="0"/>
                <a:cs typeface="Times New Roman" panose="02020603050405020304" pitchFamily="18" charset="0"/>
              </a:rPr>
              <a:t>إجراءات تحليل البيانات</a:t>
            </a:r>
            <a:endParaRPr kumimoji="0" lang="ar-EG" sz="2800" b="1"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endParaRPr>
          </a:p>
        </p:txBody>
      </p:sp>
      <p:sp>
        <p:nvSpPr>
          <p:cNvPr id="18" name="Rectangle 17">
            <a:extLst>
              <a:ext uri="{FF2B5EF4-FFF2-40B4-BE49-F238E27FC236}">
                <a16:creationId xmlns:a16="http://schemas.microsoft.com/office/drawing/2014/main" id="{9BFC32B8-BDEE-2CBC-DFF5-CD482608568C}"/>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400" b="0" i="0" u="none" strike="noStrike" kern="1200" cap="none" spc="0" normalizeH="0" baseline="0" noProof="0" dirty="0">
                <a:ln>
                  <a:noFill/>
                </a:ln>
                <a:solidFill>
                  <a:prstClr val="white"/>
                </a:solidFill>
                <a:effectLst/>
                <a:uLnTx/>
                <a:uFillTx/>
                <a:latin typeface="Calibri" panose="020F0502020204030204"/>
                <a:ea typeface="Roboto Light" panose="02000000000000000000" pitchFamily="2" charset="0"/>
                <a:cs typeface="+mn-cs"/>
              </a:rPr>
              <a:t>03</a:t>
            </a:r>
            <a:endParaRPr kumimoji="0" lang="en-US" sz="4400" b="0" i="0" u="none" strike="noStrike" kern="1200" cap="none" spc="0" normalizeH="0" baseline="0" noProof="0" dirty="0">
              <a:ln>
                <a:noFill/>
              </a:ln>
              <a:solidFill>
                <a:prstClr val="white"/>
              </a:solidFill>
              <a:effectLst/>
              <a:uLnTx/>
              <a:uFillTx/>
              <a:latin typeface="Calibri" panose="020F0502020204030204"/>
              <a:ea typeface="Roboto Light" panose="02000000000000000000" pitchFamily="2" charset="0"/>
              <a:cs typeface="+mn-cs"/>
            </a:endParaRPr>
          </a:p>
        </p:txBody>
      </p:sp>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7" name="Picture 6">
            <a:extLst>
              <a:ext uri="{FF2B5EF4-FFF2-40B4-BE49-F238E27FC236}">
                <a16:creationId xmlns:a16="http://schemas.microsoft.com/office/drawing/2014/main" id="{BA6D8068-247A-4409-BD9D-16DDE30AAE60}"/>
              </a:ext>
            </a:extLst>
          </p:cNvPr>
          <p:cNvPicPr>
            <a:picLocks noChangeAspect="1"/>
          </p:cNvPicPr>
          <p:nvPr/>
        </p:nvPicPr>
        <p:blipFill>
          <a:blip r:embed="rId3"/>
          <a:stretch>
            <a:fillRect/>
          </a:stretch>
        </p:blipFill>
        <p:spPr>
          <a:xfrm>
            <a:off x="2935344" y="31031"/>
            <a:ext cx="8937511" cy="1072989"/>
          </a:xfrm>
          <a:prstGeom prst="rect">
            <a:avLst/>
          </a:prstGeom>
        </p:spPr>
      </p:pic>
    </p:spTree>
    <p:extLst>
      <p:ext uri="{BB962C8B-B14F-4D97-AF65-F5344CB8AC3E}">
        <p14:creationId xmlns:p14="http://schemas.microsoft.com/office/powerpoint/2010/main" val="671194910"/>
      </p:ext>
    </p:extLst>
  </p:cSld>
  <p:clrMapOvr>
    <a:masterClrMapping/>
  </p:clrMapOvr>
  <p:transition spd="slow">
    <p:comb/>
  </p:transition>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 name="Rectangle: Rounded Corners 6">
            <a:extLst>
              <a:ext uri="{FF2B5EF4-FFF2-40B4-BE49-F238E27FC236}">
                <a16:creationId xmlns:a16="http://schemas.microsoft.com/office/drawing/2014/main" id="{85C8CBBC-D693-4162-89EA-BD5F482E19AB}"/>
              </a:ext>
            </a:extLst>
          </p:cNvPr>
          <p:cNvSpPr/>
          <p:nvPr/>
        </p:nvSpPr>
        <p:spPr>
          <a:xfrm>
            <a:off x="650928" y="1431330"/>
            <a:ext cx="9018999" cy="3995337"/>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TextBox 7">
            <a:extLst>
              <a:ext uri="{FF2B5EF4-FFF2-40B4-BE49-F238E27FC236}">
                <a16:creationId xmlns:a16="http://schemas.microsoft.com/office/drawing/2014/main" id="{0AD5A95B-55D2-43D7-825F-43E412E10DCE}"/>
              </a:ext>
            </a:extLst>
          </p:cNvPr>
          <p:cNvSpPr txBox="1"/>
          <p:nvPr/>
        </p:nvSpPr>
        <p:spPr>
          <a:xfrm>
            <a:off x="650928" y="2350765"/>
            <a:ext cx="8777727" cy="1384995"/>
          </a:xfrm>
          <a:prstGeom prst="rect">
            <a:avLst/>
          </a:prstGeom>
          <a:noFill/>
        </p:spPr>
        <p:txBody>
          <a:bodyPr wrap="square" rtlCol="0">
            <a:spAutoFit/>
          </a:bodyPr>
          <a:lstStyle/>
          <a:p>
            <a:pPr marL="457200" indent="-457200" algn="just">
              <a:buFont typeface="Wingdings" panose="05000000000000000000" pitchFamily="2" charset="2"/>
              <a:buChar char="q"/>
            </a:pPr>
            <a:r>
              <a:rPr lang="en-US" sz="2800" dirty="0">
                <a:solidFill>
                  <a:srgbClr val="2D3956"/>
                </a:solidFill>
                <a:latin typeface="Tajawal ExtraBold" panose="00000800000000000000" pitchFamily="2" charset="-78"/>
                <a:cs typeface="Tajawal ExtraBold" panose="00000800000000000000" pitchFamily="2" charset="-78"/>
              </a:rPr>
              <a:t>This section will deal with statistical procedures for collecting practical data.</a:t>
            </a:r>
          </a:p>
          <a:p>
            <a:pPr marL="457200" indent="-457200" algn="just" rtl="1">
              <a:buFont typeface="Wingdings" panose="05000000000000000000" pitchFamily="2" charset="2"/>
              <a:buChar char="q"/>
            </a:pPr>
            <a:r>
              <a:rPr lang="ar-EG" sz="2800" dirty="0">
                <a:solidFill>
                  <a:srgbClr val="2D3956"/>
                </a:solidFill>
                <a:latin typeface="Tajawal ExtraBold" panose="00000800000000000000" pitchFamily="2" charset="-78"/>
                <a:cs typeface="Tajawal ExtraBold" panose="00000800000000000000" pitchFamily="2" charset="-78"/>
              </a:rPr>
              <a:t>سيتناول هذا القسم الإجراءات الإحصائية لجمع البيانات العملية.</a:t>
            </a:r>
            <a:endParaRPr lang="en-US" sz="2800" dirty="0">
              <a:solidFill>
                <a:srgbClr val="2D3956"/>
              </a:solidFill>
              <a:latin typeface="Tajawal ExtraBold" panose="00000800000000000000" pitchFamily="2" charset="-78"/>
              <a:cs typeface="Tajawal ExtraBold" panose="00000800000000000000" pitchFamily="2" charset="-78"/>
            </a:endParaRPr>
          </a:p>
        </p:txBody>
      </p:sp>
      <p:sp>
        <p:nvSpPr>
          <p:cNvPr id="2" name="Rectangle 1">
            <a:extLst>
              <a:ext uri="{FF2B5EF4-FFF2-40B4-BE49-F238E27FC236}">
                <a16:creationId xmlns:a16="http://schemas.microsoft.com/office/drawing/2014/main" id="{9BDBA343-EADD-4282-8A05-EF42777BEC5C}"/>
              </a:ext>
            </a:extLst>
          </p:cNvPr>
          <p:cNvSpPr/>
          <p:nvPr/>
        </p:nvSpPr>
        <p:spPr>
          <a:xfrm>
            <a:off x="1709088" y="54448"/>
            <a:ext cx="4571637" cy="631711"/>
          </a:xfrm>
          <a:prstGeom prst="rect">
            <a:avLst/>
          </a:prstGeom>
        </p:spPr>
        <p:txBody>
          <a:bodyPr wrap="none">
            <a:spAutoFit/>
          </a:bodyPr>
          <a:lstStyle/>
          <a:p>
            <a:pPr lvl="0" algn="ctr">
              <a:lnSpc>
                <a:spcPct val="120000"/>
              </a:lnSpc>
            </a:pPr>
            <a:r>
              <a:rPr lang="en-US" sz="3200" b="1" dirty="0">
                <a:solidFill>
                  <a:srgbClr val="000000"/>
                </a:solidFill>
                <a:latin typeface="Times New Roman" panose="02020603050405020304" pitchFamily="18" charset="0"/>
                <a:cs typeface="Times New Roman" panose="02020603050405020304" pitchFamily="18" charset="0"/>
              </a:rPr>
              <a:t>Data analysis procedures</a:t>
            </a:r>
          </a:p>
        </p:txBody>
      </p:sp>
      <p:pic>
        <p:nvPicPr>
          <p:cNvPr id="10" name="Picture 9">
            <a:extLst>
              <a:ext uri="{FF2B5EF4-FFF2-40B4-BE49-F238E27FC236}">
                <a16:creationId xmlns:a16="http://schemas.microsoft.com/office/drawing/2014/main" id="{0DAF9CA3-5212-4D7E-90E5-4EEB13E1D367}"/>
              </a:ext>
            </a:extLst>
          </p:cNvPr>
          <p:cNvPicPr>
            <a:picLocks noChangeAspect="1"/>
          </p:cNvPicPr>
          <p:nvPr/>
        </p:nvPicPr>
        <p:blipFill>
          <a:blip r:embed="rId2"/>
          <a:stretch>
            <a:fillRect/>
          </a:stretch>
        </p:blipFill>
        <p:spPr>
          <a:xfrm>
            <a:off x="3160631" y="117958"/>
            <a:ext cx="8937511" cy="1072989"/>
          </a:xfrm>
          <a:prstGeom prst="rect">
            <a:avLst/>
          </a:prstGeom>
        </p:spPr>
      </p:pic>
      <p:sp>
        <p:nvSpPr>
          <p:cNvPr id="11" name="TextBox 10">
            <a:extLst>
              <a:ext uri="{FF2B5EF4-FFF2-40B4-BE49-F238E27FC236}">
                <a16:creationId xmlns:a16="http://schemas.microsoft.com/office/drawing/2014/main" id="{4D191E78-187D-4C75-99DE-7146B120EC45}"/>
              </a:ext>
            </a:extLst>
          </p:cNvPr>
          <p:cNvSpPr txBox="1"/>
          <p:nvPr/>
        </p:nvSpPr>
        <p:spPr>
          <a:xfrm>
            <a:off x="5013187" y="6487693"/>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3718680235"/>
      </p:ext>
    </p:extLst>
  </p:cSld>
  <p:clrMapOvr>
    <a:masterClrMapping/>
  </p:clrMapOvr>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 name="Rectangle: Rounded Corners 6">
            <a:extLst>
              <a:ext uri="{FF2B5EF4-FFF2-40B4-BE49-F238E27FC236}">
                <a16:creationId xmlns:a16="http://schemas.microsoft.com/office/drawing/2014/main" id="{85C8CBBC-D693-4162-89EA-BD5F482E19AB}"/>
              </a:ext>
            </a:extLst>
          </p:cNvPr>
          <p:cNvSpPr/>
          <p:nvPr/>
        </p:nvSpPr>
        <p:spPr>
          <a:xfrm>
            <a:off x="650928" y="1431330"/>
            <a:ext cx="9018999" cy="3995337"/>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TextBox 7">
            <a:extLst>
              <a:ext uri="{FF2B5EF4-FFF2-40B4-BE49-F238E27FC236}">
                <a16:creationId xmlns:a16="http://schemas.microsoft.com/office/drawing/2014/main" id="{0AD5A95B-55D2-43D7-825F-43E412E10DCE}"/>
              </a:ext>
            </a:extLst>
          </p:cNvPr>
          <p:cNvSpPr txBox="1"/>
          <p:nvPr/>
        </p:nvSpPr>
        <p:spPr>
          <a:xfrm>
            <a:off x="650928" y="1649427"/>
            <a:ext cx="8777727" cy="2862322"/>
          </a:xfrm>
          <a:prstGeom prst="rect">
            <a:avLst/>
          </a:prstGeom>
          <a:noFill/>
        </p:spPr>
        <p:txBody>
          <a:bodyPr wrap="square" rtlCol="0">
            <a:spAutoFit/>
          </a:bodyPr>
          <a:lstStyle/>
          <a:p>
            <a:pPr marL="457200" indent="-457200" algn="just">
              <a:buFont typeface="Wingdings" panose="05000000000000000000" pitchFamily="2" charset="2"/>
              <a:buChar char="q"/>
            </a:pPr>
            <a:r>
              <a:rPr lang="en-US" sz="2400" dirty="0">
                <a:solidFill>
                  <a:srgbClr val="2D3956"/>
                </a:solidFill>
                <a:latin typeface="Tajawal ExtraBold" panose="00000800000000000000" pitchFamily="2" charset="-78"/>
                <a:cs typeface="Tajawal ExtraBold" panose="00000800000000000000" pitchFamily="2" charset="-78"/>
              </a:rPr>
              <a:t>After collecting data, it is essential to analyze the information gathered to draw meaningful conclusions. As, the Statistical Package for the Social Sciences (SPSS), specifically version 28, were used to analyze the collected data</a:t>
            </a:r>
          </a:p>
          <a:p>
            <a:pPr marL="457200" indent="-457200" algn="just" rtl="1">
              <a:buFont typeface="Wingdings" panose="05000000000000000000" pitchFamily="2" charset="2"/>
              <a:buChar char="q"/>
            </a:pPr>
            <a:r>
              <a:rPr lang="ar-EG" sz="2000" dirty="0">
                <a:solidFill>
                  <a:srgbClr val="2D3956"/>
                </a:solidFill>
                <a:latin typeface="Tajawal ExtraBold" panose="00000800000000000000" pitchFamily="2" charset="-78"/>
                <a:cs typeface="Tajawal ExtraBold" panose="00000800000000000000" pitchFamily="2" charset="-78"/>
              </a:rPr>
              <a:t>بعد جمع البيانات، من الضروري تحليل المعلومات التي تم جمعها لاستخلاص استنتاجات ذات معنى. حيث تم استخدام الحزمة الإحصائية للعلوم الاجتماعية (</a:t>
            </a:r>
            <a:r>
              <a:rPr lang="en-US" sz="2000" dirty="0">
                <a:solidFill>
                  <a:srgbClr val="2D3956"/>
                </a:solidFill>
                <a:latin typeface="Tajawal ExtraBold" panose="00000800000000000000" pitchFamily="2" charset="-78"/>
                <a:cs typeface="Tajawal ExtraBold" panose="00000800000000000000" pitchFamily="2" charset="-78"/>
              </a:rPr>
              <a:t>SPSS) </a:t>
            </a:r>
            <a:r>
              <a:rPr lang="ar-EG" sz="2000" dirty="0">
                <a:solidFill>
                  <a:srgbClr val="2D3956"/>
                </a:solidFill>
                <a:latin typeface="Tajawal ExtraBold" panose="00000800000000000000" pitchFamily="2" charset="-78"/>
                <a:cs typeface="Tajawal ExtraBold" panose="00000800000000000000" pitchFamily="2" charset="-78"/>
              </a:rPr>
              <a:t>وتحديداً الإصدار 28 لتحليل البيانات المجمعة.</a:t>
            </a:r>
            <a:endParaRPr lang="en-US" sz="2000" dirty="0">
              <a:solidFill>
                <a:srgbClr val="2D3956"/>
              </a:solidFill>
              <a:latin typeface="Tajawal ExtraBold" panose="00000800000000000000" pitchFamily="2" charset="-78"/>
              <a:cs typeface="Tajawal ExtraBold" panose="00000800000000000000" pitchFamily="2" charset="-78"/>
            </a:endParaRPr>
          </a:p>
        </p:txBody>
      </p:sp>
      <p:sp>
        <p:nvSpPr>
          <p:cNvPr id="2" name="Rectangle 1">
            <a:extLst>
              <a:ext uri="{FF2B5EF4-FFF2-40B4-BE49-F238E27FC236}">
                <a16:creationId xmlns:a16="http://schemas.microsoft.com/office/drawing/2014/main" id="{9BDBA343-EADD-4282-8A05-EF42777BEC5C}"/>
              </a:ext>
            </a:extLst>
          </p:cNvPr>
          <p:cNvSpPr/>
          <p:nvPr/>
        </p:nvSpPr>
        <p:spPr>
          <a:xfrm>
            <a:off x="1709088" y="54448"/>
            <a:ext cx="4571637" cy="631711"/>
          </a:xfrm>
          <a:prstGeom prst="rect">
            <a:avLst/>
          </a:prstGeom>
        </p:spPr>
        <p:txBody>
          <a:bodyPr wrap="none">
            <a:spAutoFit/>
          </a:bodyPr>
          <a:lstStyle/>
          <a:p>
            <a:pPr lvl="0" algn="ctr">
              <a:lnSpc>
                <a:spcPct val="120000"/>
              </a:lnSpc>
            </a:pPr>
            <a:r>
              <a:rPr lang="en-US" sz="3200" b="1" dirty="0">
                <a:solidFill>
                  <a:srgbClr val="000000"/>
                </a:solidFill>
                <a:latin typeface="Times New Roman" panose="02020603050405020304" pitchFamily="18" charset="0"/>
                <a:cs typeface="Times New Roman" panose="02020603050405020304" pitchFamily="18" charset="0"/>
              </a:rPr>
              <a:t>Data analysis procedures</a:t>
            </a:r>
          </a:p>
        </p:txBody>
      </p:sp>
      <p:pic>
        <p:nvPicPr>
          <p:cNvPr id="10" name="Picture 9">
            <a:extLst>
              <a:ext uri="{FF2B5EF4-FFF2-40B4-BE49-F238E27FC236}">
                <a16:creationId xmlns:a16="http://schemas.microsoft.com/office/drawing/2014/main" id="{0DAF9CA3-5212-4D7E-90E5-4EEB13E1D367}"/>
              </a:ext>
            </a:extLst>
          </p:cNvPr>
          <p:cNvPicPr>
            <a:picLocks noChangeAspect="1"/>
          </p:cNvPicPr>
          <p:nvPr/>
        </p:nvPicPr>
        <p:blipFill>
          <a:blip r:embed="rId2"/>
          <a:stretch>
            <a:fillRect/>
          </a:stretch>
        </p:blipFill>
        <p:spPr>
          <a:xfrm>
            <a:off x="3160631" y="117958"/>
            <a:ext cx="8937511" cy="1072989"/>
          </a:xfrm>
          <a:prstGeom prst="rect">
            <a:avLst/>
          </a:prstGeom>
        </p:spPr>
      </p:pic>
      <p:sp>
        <p:nvSpPr>
          <p:cNvPr id="11" name="TextBox 10">
            <a:extLst>
              <a:ext uri="{FF2B5EF4-FFF2-40B4-BE49-F238E27FC236}">
                <a16:creationId xmlns:a16="http://schemas.microsoft.com/office/drawing/2014/main" id="{4D191E78-187D-4C75-99DE-7146B120EC45}"/>
              </a:ext>
            </a:extLst>
          </p:cNvPr>
          <p:cNvSpPr txBox="1"/>
          <p:nvPr/>
        </p:nvSpPr>
        <p:spPr>
          <a:xfrm>
            <a:off x="5013187" y="6487693"/>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1013623516"/>
      </p:ext>
    </p:extLst>
  </p:cSld>
  <p:clrMapOvr>
    <a:masterClrMapping/>
  </p:clrMapOvr>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 name="Rectangle: Rounded Corners 6">
            <a:extLst>
              <a:ext uri="{FF2B5EF4-FFF2-40B4-BE49-F238E27FC236}">
                <a16:creationId xmlns:a16="http://schemas.microsoft.com/office/drawing/2014/main" id="{85C8CBBC-D693-4162-89EA-BD5F482E19AB}"/>
              </a:ext>
            </a:extLst>
          </p:cNvPr>
          <p:cNvSpPr/>
          <p:nvPr/>
        </p:nvSpPr>
        <p:spPr>
          <a:xfrm>
            <a:off x="650928" y="1431330"/>
            <a:ext cx="9018999" cy="3995337"/>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TextBox 7">
            <a:extLst>
              <a:ext uri="{FF2B5EF4-FFF2-40B4-BE49-F238E27FC236}">
                <a16:creationId xmlns:a16="http://schemas.microsoft.com/office/drawing/2014/main" id="{0AD5A95B-55D2-43D7-825F-43E412E10DCE}"/>
              </a:ext>
            </a:extLst>
          </p:cNvPr>
          <p:cNvSpPr txBox="1"/>
          <p:nvPr/>
        </p:nvSpPr>
        <p:spPr>
          <a:xfrm>
            <a:off x="771563" y="1747185"/>
            <a:ext cx="8777727" cy="3293209"/>
          </a:xfrm>
          <a:prstGeom prst="rect">
            <a:avLst/>
          </a:prstGeom>
          <a:noFill/>
        </p:spPr>
        <p:txBody>
          <a:bodyPr wrap="square" rtlCol="0">
            <a:spAutoFit/>
          </a:bodyPr>
          <a:lstStyle/>
          <a:p>
            <a:pPr algn="just"/>
            <a:r>
              <a:rPr lang="en-US" sz="2400" dirty="0">
                <a:solidFill>
                  <a:srgbClr val="2D3956"/>
                </a:solidFill>
                <a:latin typeface="Tajawal ExtraBold" panose="00000800000000000000" pitchFamily="2" charset="-78"/>
                <a:cs typeface="Tajawal ExtraBold" panose="00000800000000000000" pitchFamily="2" charset="-78"/>
              </a:rPr>
              <a:t>The sample profile test was conducted, via descriptive analysis, to gain insights into the characteristics of the sample population. It helps researchers understand the demographics, preferences, and other relevant information about the individuals involved in the study.</a:t>
            </a:r>
          </a:p>
          <a:p>
            <a:pPr marL="457200" indent="-457200" algn="just">
              <a:buFont typeface="Wingdings" panose="05000000000000000000" pitchFamily="2" charset="2"/>
              <a:buChar char="q"/>
            </a:pPr>
            <a:endParaRPr lang="en-US" sz="2800" dirty="0">
              <a:solidFill>
                <a:srgbClr val="2D3956"/>
              </a:solidFill>
              <a:latin typeface="Tajawal ExtraBold" panose="00000800000000000000" pitchFamily="2" charset="-78"/>
              <a:cs typeface="Tajawal ExtraBold" panose="00000800000000000000" pitchFamily="2" charset="-78"/>
            </a:endParaRPr>
          </a:p>
          <a:p>
            <a:pPr marL="457200" indent="-457200" algn="just" rtl="1">
              <a:buFont typeface="Wingdings" panose="05000000000000000000" pitchFamily="2" charset="2"/>
              <a:buChar char="q"/>
            </a:pPr>
            <a:r>
              <a:rPr lang="ar-EG" sz="2000" dirty="0">
                <a:solidFill>
                  <a:srgbClr val="2D3956"/>
                </a:solidFill>
                <a:latin typeface="Tajawal ExtraBold" panose="00000800000000000000" pitchFamily="2" charset="-78"/>
                <a:cs typeface="Tajawal ExtraBold" panose="00000800000000000000" pitchFamily="2" charset="-78"/>
              </a:rPr>
              <a:t>تم إجراء اختبارتوصيف العينة، من خلال التحليل الوصفي، للحصول على نظرة ثاقبة لخصائص مجتمع العينة. يساعد الباحثين على فهم التركيبة السكانية والتفضيلات والمعلومات الأخرى ذات الصلة بالأفراد المشاركين في الدراسة.</a:t>
            </a:r>
            <a:endParaRPr lang="en-US" sz="2000" dirty="0">
              <a:solidFill>
                <a:srgbClr val="2D3956"/>
              </a:solidFill>
              <a:latin typeface="Tajawal ExtraBold" panose="00000800000000000000" pitchFamily="2" charset="-78"/>
              <a:cs typeface="Tajawal ExtraBold" panose="00000800000000000000" pitchFamily="2" charset="-78"/>
            </a:endParaRPr>
          </a:p>
        </p:txBody>
      </p:sp>
      <p:sp>
        <p:nvSpPr>
          <p:cNvPr id="2" name="Rectangle 1">
            <a:extLst>
              <a:ext uri="{FF2B5EF4-FFF2-40B4-BE49-F238E27FC236}">
                <a16:creationId xmlns:a16="http://schemas.microsoft.com/office/drawing/2014/main" id="{9BDBA343-EADD-4282-8A05-EF42777BEC5C}"/>
              </a:ext>
            </a:extLst>
          </p:cNvPr>
          <p:cNvSpPr/>
          <p:nvPr/>
        </p:nvSpPr>
        <p:spPr>
          <a:xfrm>
            <a:off x="1709088" y="54448"/>
            <a:ext cx="4571637" cy="631711"/>
          </a:xfrm>
          <a:prstGeom prst="rect">
            <a:avLst/>
          </a:prstGeom>
        </p:spPr>
        <p:txBody>
          <a:bodyPr wrap="none">
            <a:spAutoFit/>
          </a:bodyPr>
          <a:lstStyle/>
          <a:p>
            <a:pPr lvl="0" algn="ctr">
              <a:lnSpc>
                <a:spcPct val="120000"/>
              </a:lnSpc>
            </a:pPr>
            <a:r>
              <a:rPr lang="en-US" sz="3200" b="1" dirty="0">
                <a:solidFill>
                  <a:srgbClr val="000000"/>
                </a:solidFill>
                <a:latin typeface="Times New Roman" panose="02020603050405020304" pitchFamily="18" charset="0"/>
                <a:cs typeface="Times New Roman" panose="02020603050405020304" pitchFamily="18" charset="0"/>
              </a:rPr>
              <a:t>Data analysis procedures</a:t>
            </a:r>
          </a:p>
        </p:txBody>
      </p:sp>
      <p:pic>
        <p:nvPicPr>
          <p:cNvPr id="10" name="Picture 9">
            <a:extLst>
              <a:ext uri="{FF2B5EF4-FFF2-40B4-BE49-F238E27FC236}">
                <a16:creationId xmlns:a16="http://schemas.microsoft.com/office/drawing/2014/main" id="{0DAF9CA3-5212-4D7E-90E5-4EEB13E1D367}"/>
              </a:ext>
            </a:extLst>
          </p:cNvPr>
          <p:cNvPicPr>
            <a:picLocks noChangeAspect="1"/>
          </p:cNvPicPr>
          <p:nvPr/>
        </p:nvPicPr>
        <p:blipFill>
          <a:blip r:embed="rId2"/>
          <a:stretch>
            <a:fillRect/>
          </a:stretch>
        </p:blipFill>
        <p:spPr>
          <a:xfrm>
            <a:off x="3160631" y="117958"/>
            <a:ext cx="8937511" cy="1072989"/>
          </a:xfrm>
          <a:prstGeom prst="rect">
            <a:avLst/>
          </a:prstGeom>
        </p:spPr>
      </p:pic>
      <p:sp>
        <p:nvSpPr>
          <p:cNvPr id="11" name="TextBox 10">
            <a:extLst>
              <a:ext uri="{FF2B5EF4-FFF2-40B4-BE49-F238E27FC236}">
                <a16:creationId xmlns:a16="http://schemas.microsoft.com/office/drawing/2014/main" id="{4D191E78-187D-4C75-99DE-7146B120EC45}"/>
              </a:ext>
            </a:extLst>
          </p:cNvPr>
          <p:cNvSpPr txBox="1"/>
          <p:nvPr/>
        </p:nvSpPr>
        <p:spPr>
          <a:xfrm>
            <a:off x="5013187" y="6487693"/>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2694440329"/>
      </p:ext>
    </p:extLst>
  </p:cSld>
  <p:clrMapOvr>
    <a:masterClrMapping/>
  </p:clrMapOvr>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 name="Rectangle: Rounded Corners 6">
            <a:extLst>
              <a:ext uri="{FF2B5EF4-FFF2-40B4-BE49-F238E27FC236}">
                <a16:creationId xmlns:a16="http://schemas.microsoft.com/office/drawing/2014/main" id="{85C8CBBC-D693-4162-89EA-BD5F482E19AB}"/>
              </a:ext>
            </a:extLst>
          </p:cNvPr>
          <p:cNvSpPr/>
          <p:nvPr/>
        </p:nvSpPr>
        <p:spPr>
          <a:xfrm>
            <a:off x="650928" y="1431330"/>
            <a:ext cx="9076168" cy="3995340"/>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TextBox 7">
            <a:extLst>
              <a:ext uri="{FF2B5EF4-FFF2-40B4-BE49-F238E27FC236}">
                <a16:creationId xmlns:a16="http://schemas.microsoft.com/office/drawing/2014/main" id="{0AD5A95B-55D2-43D7-825F-43E412E10DCE}"/>
              </a:ext>
            </a:extLst>
          </p:cNvPr>
          <p:cNvSpPr txBox="1"/>
          <p:nvPr/>
        </p:nvSpPr>
        <p:spPr>
          <a:xfrm>
            <a:off x="650928" y="1431330"/>
            <a:ext cx="8777727" cy="3908762"/>
          </a:xfrm>
          <a:prstGeom prst="rect">
            <a:avLst/>
          </a:prstGeom>
          <a:noFill/>
        </p:spPr>
        <p:txBody>
          <a:bodyPr wrap="square" rtlCol="0">
            <a:spAutoFit/>
          </a:bodyPr>
          <a:lstStyle/>
          <a:p>
            <a:pPr marL="457200" indent="-457200" algn="just">
              <a:buFont typeface="Wingdings" panose="05000000000000000000" pitchFamily="2" charset="2"/>
              <a:buChar char="q"/>
            </a:pPr>
            <a:r>
              <a:rPr lang="en-US" sz="2400" dirty="0">
                <a:solidFill>
                  <a:srgbClr val="2D3956"/>
                </a:solidFill>
                <a:latin typeface="Tajawal ExtraBold" panose="00000800000000000000" pitchFamily="2" charset="-78"/>
                <a:cs typeface="Tajawal ExtraBold" panose="00000800000000000000" pitchFamily="2" charset="-78"/>
              </a:rPr>
              <a:t>Validity and reliability tests are crucial in ensuring that the data collected is accurate and consistent. Validity tests</a:t>
            </a:r>
            <a:r>
              <a:rPr lang="ar-EG" sz="2400" dirty="0">
                <a:solidFill>
                  <a:srgbClr val="2D3956"/>
                </a:solidFill>
                <a:latin typeface="Tajawal ExtraBold" panose="00000800000000000000" pitchFamily="2" charset="-78"/>
                <a:cs typeface="Tajawal ExtraBold" panose="00000800000000000000" pitchFamily="2" charset="-78"/>
              </a:rPr>
              <a:t> </a:t>
            </a:r>
            <a:r>
              <a:rPr lang="en-US" sz="2400" dirty="0">
                <a:solidFill>
                  <a:srgbClr val="2D3956"/>
                </a:solidFill>
                <a:latin typeface="Tajawal ExtraBold" panose="00000800000000000000" pitchFamily="2" charset="-78"/>
                <a:cs typeface="Tajawal ExtraBold" panose="00000800000000000000" pitchFamily="2" charset="-78"/>
              </a:rPr>
              <a:t>Exploratory factor analysis) to</a:t>
            </a:r>
            <a:r>
              <a:rPr lang="ar-EG" sz="2400" dirty="0">
                <a:solidFill>
                  <a:srgbClr val="2D3956"/>
                </a:solidFill>
                <a:latin typeface="Tajawal ExtraBold" panose="00000800000000000000" pitchFamily="2" charset="-78"/>
                <a:cs typeface="Tajawal ExtraBold" panose="00000800000000000000" pitchFamily="2" charset="-78"/>
              </a:rPr>
              <a:t> </a:t>
            </a:r>
            <a:r>
              <a:rPr lang="en-US" sz="2400" dirty="0">
                <a:solidFill>
                  <a:srgbClr val="2D3956"/>
                </a:solidFill>
                <a:latin typeface="Tajawal ExtraBold" panose="00000800000000000000" pitchFamily="2" charset="-78"/>
                <a:cs typeface="Tajawal ExtraBold" panose="00000800000000000000" pitchFamily="2" charset="-78"/>
              </a:rPr>
              <a:t>determine if the research instruments measure what they are intended to measure, while reliability tests (Cronbach` Alpha test) assess the consistency of results over time.</a:t>
            </a:r>
          </a:p>
          <a:p>
            <a:pPr marL="457200" indent="-457200" algn="just">
              <a:buFont typeface="Wingdings" panose="05000000000000000000" pitchFamily="2" charset="2"/>
              <a:buChar char="q"/>
            </a:pPr>
            <a:endParaRPr lang="en-US" sz="2400" dirty="0">
              <a:solidFill>
                <a:srgbClr val="2D3956"/>
              </a:solidFill>
              <a:latin typeface="Tajawal ExtraBold" panose="00000800000000000000" pitchFamily="2" charset="-78"/>
              <a:cs typeface="Tajawal ExtraBold" panose="00000800000000000000" pitchFamily="2" charset="-78"/>
            </a:endParaRPr>
          </a:p>
          <a:p>
            <a:pPr marL="457200" indent="-457200" algn="just" rtl="1">
              <a:buFont typeface="Wingdings" panose="05000000000000000000" pitchFamily="2" charset="2"/>
              <a:buChar char="q"/>
            </a:pPr>
            <a:r>
              <a:rPr lang="ar-EG" sz="2000" dirty="0">
                <a:solidFill>
                  <a:srgbClr val="2D3956"/>
                </a:solidFill>
                <a:latin typeface="Tajawal ExtraBold" panose="00000800000000000000" pitchFamily="2" charset="-78"/>
                <a:cs typeface="Tajawal ExtraBold" panose="00000800000000000000" pitchFamily="2" charset="-78"/>
              </a:rPr>
              <a:t>تعتبر اختبارات الصلاحية والموثوقية حاسمة في ضمان دقة البيانات المجمعة واتساقها. اختبارات الصدق (التحليل العاملي الاستكشافي) لتحديد ما إذا كانت أدوات البحث تقيس ما تهدف إلى قياسه، بينما تقوم اختبارات الثبات (اختبار كرونباخ ألفا) بتقييم ثبات النتائج مع مرور الوقت.</a:t>
            </a:r>
            <a:endParaRPr lang="en-US" sz="2000" dirty="0">
              <a:solidFill>
                <a:srgbClr val="2D3956"/>
              </a:solidFill>
              <a:latin typeface="Tajawal ExtraBold" panose="00000800000000000000" pitchFamily="2" charset="-78"/>
              <a:cs typeface="Tajawal ExtraBold" panose="00000800000000000000" pitchFamily="2" charset="-78"/>
            </a:endParaRPr>
          </a:p>
          <a:p>
            <a:pPr marL="457200" indent="-457200" algn="just" rtl="1">
              <a:buFont typeface="Wingdings" panose="05000000000000000000" pitchFamily="2" charset="2"/>
              <a:buChar char="q"/>
            </a:pPr>
            <a:endParaRPr lang="en-US" sz="2000" dirty="0">
              <a:solidFill>
                <a:srgbClr val="2D3956"/>
              </a:solidFill>
              <a:latin typeface="Tajawal ExtraBold" panose="00000800000000000000" pitchFamily="2" charset="-78"/>
              <a:cs typeface="Tajawal ExtraBold" panose="00000800000000000000" pitchFamily="2" charset="-78"/>
            </a:endParaRPr>
          </a:p>
        </p:txBody>
      </p:sp>
      <p:sp>
        <p:nvSpPr>
          <p:cNvPr id="2" name="Rectangle 1">
            <a:extLst>
              <a:ext uri="{FF2B5EF4-FFF2-40B4-BE49-F238E27FC236}">
                <a16:creationId xmlns:a16="http://schemas.microsoft.com/office/drawing/2014/main" id="{9BDBA343-EADD-4282-8A05-EF42777BEC5C}"/>
              </a:ext>
            </a:extLst>
          </p:cNvPr>
          <p:cNvSpPr/>
          <p:nvPr/>
        </p:nvSpPr>
        <p:spPr>
          <a:xfrm>
            <a:off x="1709088" y="54448"/>
            <a:ext cx="4571637" cy="631711"/>
          </a:xfrm>
          <a:prstGeom prst="rect">
            <a:avLst/>
          </a:prstGeom>
        </p:spPr>
        <p:txBody>
          <a:bodyPr wrap="none">
            <a:spAutoFit/>
          </a:bodyPr>
          <a:lstStyle/>
          <a:p>
            <a:pPr lvl="0" algn="ctr">
              <a:lnSpc>
                <a:spcPct val="120000"/>
              </a:lnSpc>
            </a:pPr>
            <a:r>
              <a:rPr lang="en-US" sz="3200" b="1" dirty="0">
                <a:solidFill>
                  <a:srgbClr val="000000"/>
                </a:solidFill>
                <a:latin typeface="Times New Roman" panose="02020603050405020304" pitchFamily="18" charset="0"/>
                <a:cs typeface="Times New Roman" panose="02020603050405020304" pitchFamily="18" charset="0"/>
              </a:rPr>
              <a:t>Data analysis procedures</a:t>
            </a:r>
          </a:p>
        </p:txBody>
      </p:sp>
      <p:pic>
        <p:nvPicPr>
          <p:cNvPr id="10" name="Picture 9">
            <a:extLst>
              <a:ext uri="{FF2B5EF4-FFF2-40B4-BE49-F238E27FC236}">
                <a16:creationId xmlns:a16="http://schemas.microsoft.com/office/drawing/2014/main" id="{0DAF9CA3-5212-4D7E-90E5-4EEB13E1D367}"/>
              </a:ext>
            </a:extLst>
          </p:cNvPr>
          <p:cNvPicPr>
            <a:picLocks noChangeAspect="1"/>
          </p:cNvPicPr>
          <p:nvPr/>
        </p:nvPicPr>
        <p:blipFill>
          <a:blip r:embed="rId2"/>
          <a:stretch>
            <a:fillRect/>
          </a:stretch>
        </p:blipFill>
        <p:spPr>
          <a:xfrm>
            <a:off x="3160631" y="117958"/>
            <a:ext cx="8937511" cy="1072989"/>
          </a:xfrm>
          <a:prstGeom prst="rect">
            <a:avLst/>
          </a:prstGeom>
        </p:spPr>
      </p:pic>
      <p:sp>
        <p:nvSpPr>
          <p:cNvPr id="11" name="TextBox 10">
            <a:extLst>
              <a:ext uri="{FF2B5EF4-FFF2-40B4-BE49-F238E27FC236}">
                <a16:creationId xmlns:a16="http://schemas.microsoft.com/office/drawing/2014/main" id="{4D191E78-187D-4C75-99DE-7146B120EC45}"/>
              </a:ext>
            </a:extLst>
          </p:cNvPr>
          <p:cNvSpPr txBox="1"/>
          <p:nvPr/>
        </p:nvSpPr>
        <p:spPr>
          <a:xfrm>
            <a:off x="5013187" y="6487693"/>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1045886514"/>
      </p:ext>
    </p:extLst>
  </p:cSld>
  <p:clrMapOvr>
    <a:masterClrMapping/>
  </p:clrMapOvr>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 name="Rectangle: Rounded Corners 6">
            <a:extLst>
              <a:ext uri="{FF2B5EF4-FFF2-40B4-BE49-F238E27FC236}">
                <a16:creationId xmlns:a16="http://schemas.microsoft.com/office/drawing/2014/main" id="{85C8CBBC-D693-4162-89EA-BD5F482E19AB}"/>
              </a:ext>
            </a:extLst>
          </p:cNvPr>
          <p:cNvSpPr/>
          <p:nvPr/>
        </p:nvSpPr>
        <p:spPr>
          <a:xfrm>
            <a:off x="650928" y="1431330"/>
            <a:ext cx="9018999" cy="3995337"/>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TextBox 7">
            <a:extLst>
              <a:ext uri="{FF2B5EF4-FFF2-40B4-BE49-F238E27FC236}">
                <a16:creationId xmlns:a16="http://schemas.microsoft.com/office/drawing/2014/main" id="{0AD5A95B-55D2-43D7-825F-43E412E10DCE}"/>
              </a:ext>
            </a:extLst>
          </p:cNvPr>
          <p:cNvSpPr txBox="1"/>
          <p:nvPr/>
        </p:nvSpPr>
        <p:spPr>
          <a:xfrm>
            <a:off x="771563" y="1670990"/>
            <a:ext cx="8777727" cy="3662541"/>
          </a:xfrm>
          <a:prstGeom prst="rect">
            <a:avLst/>
          </a:prstGeom>
          <a:noFill/>
        </p:spPr>
        <p:txBody>
          <a:bodyPr wrap="square" rtlCol="0">
            <a:spAutoFit/>
          </a:bodyPr>
          <a:lstStyle/>
          <a:p>
            <a:pPr marL="457200" indent="-457200" algn="just">
              <a:buFont typeface="Wingdings" panose="05000000000000000000" pitchFamily="2" charset="2"/>
              <a:buChar char="q"/>
            </a:pPr>
            <a:r>
              <a:rPr lang="en-US" sz="2400" dirty="0">
                <a:solidFill>
                  <a:srgbClr val="2D3956"/>
                </a:solidFill>
                <a:latin typeface="Tajawal ExtraBold" panose="00000800000000000000" pitchFamily="2" charset="-78"/>
                <a:cs typeface="Tajawal ExtraBold" panose="00000800000000000000" pitchFamily="2" charset="-78"/>
              </a:rPr>
              <a:t>The student conducted descriptive statistics for the research variables, that provide a summary of the main characteristics of the data collected. It includes measures such as mean, median, mode, standard deviation, and variance, which help in understanding the distribution and patterns within the dataset.</a:t>
            </a:r>
          </a:p>
          <a:p>
            <a:pPr marL="457200" indent="-457200" algn="just">
              <a:buFont typeface="Wingdings" panose="05000000000000000000" pitchFamily="2" charset="2"/>
              <a:buChar char="q"/>
            </a:pPr>
            <a:endParaRPr lang="en-US" sz="2800" dirty="0">
              <a:solidFill>
                <a:srgbClr val="2D3956"/>
              </a:solidFill>
              <a:latin typeface="Tajawal ExtraBold" panose="00000800000000000000" pitchFamily="2" charset="-78"/>
              <a:cs typeface="Tajawal ExtraBold" panose="00000800000000000000" pitchFamily="2" charset="-78"/>
            </a:endParaRPr>
          </a:p>
          <a:p>
            <a:pPr marL="457200" indent="-457200" algn="just" rtl="1">
              <a:buFont typeface="Wingdings" panose="05000000000000000000" pitchFamily="2" charset="2"/>
              <a:buChar char="q"/>
            </a:pPr>
            <a:r>
              <a:rPr lang="ar-EG" sz="2000" dirty="0">
                <a:solidFill>
                  <a:srgbClr val="2D3956"/>
                </a:solidFill>
                <a:latin typeface="Tajawal ExtraBold" panose="00000800000000000000" pitchFamily="2" charset="-78"/>
                <a:cs typeface="Tajawal ExtraBold" panose="00000800000000000000" pitchFamily="2" charset="-78"/>
              </a:rPr>
              <a:t>وقام الطالب بإجراء إحصائيات وصفية لمتغيرات البحث، والتي تقدم ملخصًا للخصائص الرئيسية للبيانات التي تم جمعها. ويتضمن مقاييس مثل المتوسط والوسيط والوضع والانحراف المعياري والتباين، مما يساعد في فهم التوزيع والأنماط داخل مجموعة البيانات.</a:t>
            </a:r>
            <a:endParaRPr lang="en-US" sz="2000" dirty="0">
              <a:solidFill>
                <a:srgbClr val="2D3956"/>
              </a:solidFill>
              <a:latin typeface="Tajawal ExtraBold" panose="00000800000000000000" pitchFamily="2" charset="-78"/>
              <a:cs typeface="Tajawal ExtraBold" panose="00000800000000000000" pitchFamily="2" charset="-78"/>
            </a:endParaRPr>
          </a:p>
        </p:txBody>
      </p:sp>
      <p:sp>
        <p:nvSpPr>
          <p:cNvPr id="2" name="Rectangle 1">
            <a:extLst>
              <a:ext uri="{FF2B5EF4-FFF2-40B4-BE49-F238E27FC236}">
                <a16:creationId xmlns:a16="http://schemas.microsoft.com/office/drawing/2014/main" id="{9BDBA343-EADD-4282-8A05-EF42777BEC5C}"/>
              </a:ext>
            </a:extLst>
          </p:cNvPr>
          <p:cNvSpPr/>
          <p:nvPr/>
        </p:nvSpPr>
        <p:spPr>
          <a:xfrm>
            <a:off x="1709088" y="54448"/>
            <a:ext cx="4571637" cy="631711"/>
          </a:xfrm>
          <a:prstGeom prst="rect">
            <a:avLst/>
          </a:prstGeom>
        </p:spPr>
        <p:txBody>
          <a:bodyPr wrap="none">
            <a:spAutoFit/>
          </a:bodyPr>
          <a:lstStyle/>
          <a:p>
            <a:pPr lvl="0" algn="ctr">
              <a:lnSpc>
                <a:spcPct val="120000"/>
              </a:lnSpc>
            </a:pPr>
            <a:r>
              <a:rPr lang="en-US" sz="3200" b="1" dirty="0">
                <a:solidFill>
                  <a:srgbClr val="000000"/>
                </a:solidFill>
                <a:latin typeface="Times New Roman" panose="02020603050405020304" pitchFamily="18" charset="0"/>
                <a:cs typeface="Times New Roman" panose="02020603050405020304" pitchFamily="18" charset="0"/>
              </a:rPr>
              <a:t>Data analysis procedures</a:t>
            </a:r>
          </a:p>
        </p:txBody>
      </p:sp>
      <p:pic>
        <p:nvPicPr>
          <p:cNvPr id="10" name="Picture 9">
            <a:extLst>
              <a:ext uri="{FF2B5EF4-FFF2-40B4-BE49-F238E27FC236}">
                <a16:creationId xmlns:a16="http://schemas.microsoft.com/office/drawing/2014/main" id="{0DAF9CA3-5212-4D7E-90E5-4EEB13E1D367}"/>
              </a:ext>
            </a:extLst>
          </p:cNvPr>
          <p:cNvPicPr>
            <a:picLocks noChangeAspect="1"/>
          </p:cNvPicPr>
          <p:nvPr/>
        </p:nvPicPr>
        <p:blipFill>
          <a:blip r:embed="rId2"/>
          <a:stretch>
            <a:fillRect/>
          </a:stretch>
        </p:blipFill>
        <p:spPr>
          <a:xfrm>
            <a:off x="3160631" y="117958"/>
            <a:ext cx="8937511" cy="1072989"/>
          </a:xfrm>
          <a:prstGeom prst="rect">
            <a:avLst/>
          </a:prstGeom>
        </p:spPr>
      </p:pic>
      <p:sp>
        <p:nvSpPr>
          <p:cNvPr id="11" name="TextBox 10">
            <a:extLst>
              <a:ext uri="{FF2B5EF4-FFF2-40B4-BE49-F238E27FC236}">
                <a16:creationId xmlns:a16="http://schemas.microsoft.com/office/drawing/2014/main" id="{4D191E78-187D-4C75-99DE-7146B120EC45}"/>
              </a:ext>
            </a:extLst>
          </p:cNvPr>
          <p:cNvSpPr txBox="1"/>
          <p:nvPr/>
        </p:nvSpPr>
        <p:spPr>
          <a:xfrm>
            <a:off x="5013187" y="6487693"/>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4118564393"/>
      </p:ext>
    </p:extLst>
  </p:cSld>
  <p:clrMapOvr>
    <a:masterClrMapping/>
  </p:clrMapOvr>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 name="Rectangle: Rounded Corners 6">
            <a:extLst>
              <a:ext uri="{FF2B5EF4-FFF2-40B4-BE49-F238E27FC236}">
                <a16:creationId xmlns:a16="http://schemas.microsoft.com/office/drawing/2014/main" id="{85C8CBBC-D693-4162-89EA-BD5F482E19AB}"/>
              </a:ext>
            </a:extLst>
          </p:cNvPr>
          <p:cNvSpPr/>
          <p:nvPr/>
        </p:nvSpPr>
        <p:spPr>
          <a:xfrm>
            <a:off x="650928" y="1431330"/>
            <a:ext cx="9018999" cy="3995337"/>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TextBox 7">
            <a:extLst>
              <a:ext uri="{FF2B5EF4-FFF2-40B4-BE49-F238E27FC236}">
                <a16:creationId xmlns:a16="http://schemas.microsoft.com/office/drawing/2014/main" id="{0AD5A95B-55D2-43D7-825F-43E412E10DCE}"/>
              </a:ext>
            </a:extLst>
          </p:cNvPr>
          <p:cNvSpPr txBox="1"/>
          <p:nvPr/>
        </p:nvSpPr>
        <p:spPr>
          <a:xfrm>
            <a:off x="771563" y="1670990"/>
            <a:ext cx="8777727" cy="4524315"/>
          </a:xfrm>
          <a:prstGeom prst="rect">
            <a:avLst/>
          </a:prstGeom>
          <a:noFill/>
        </p:spPr>
        <p:txBody>
          <a:bodyPr wrap="square" rtlCol="0">
            <a:spAutoFit/>
          </a:bodyPr>
          <a:lstStyle/>
          <a:p>
            <a:pPr marL="457200" indent="-457200" algn="just">
              <a:buFont typeface="Wingdings" panose="05000000000000000000" pitchFamily="2" charset="2"/>
              <a:buChar char="q"/>
            </a:pPr>
            <a:r>
              <a:rPr lang="en-US" sz="2400" dirty="0">
                <a:solidFill>
                  <a:srgbClr val="2D3956"/>
                </a:solidFill>
                <a:latin typeface="Tajawal ExtraBold" panose="00000800000000000000" pitchFamily="2" charset="-78"/>
                <a:cs typeface="Tajawal ExtraBold" panose="00000800000000000000" pitchFamily="2" charset="-78"/>
              </a:rPr>
              <a:t>In order to test the research hypotheses, simple and multiple linear regression tests were employed to test research hypotheses and examine the relationships between variables. These tests help researchers determine the extent to which one variable predicts another, providing valuable insights into the research questions at hand.</a:t>
            </a:r>
          </a:p>
          <a:p>
            <a:pPr marL="457200" indent="-457200" algn="just">
              <a:buFont typeface="Wingdings" panose="05000000000000000000" pitchFamily="2" charset="2"/>
              <a:buChar char="q"/>
            </a:pPr>
            <a:endParaRPr lang="en-US" sz="2800" dirty="0">
              <a:solidFill>
                <a:srgbClr val="2D3956"/>
              </a:solidFill>
              <a:latin typeface="Tajawal ExtraBold" panose="00000800000000000000" pitchFamily="2" charset="-78"/>
              <a:cs typeface="Tajawal ExtraBold" panose="00000800000000000000" pitchFamily="2" charset="-78"/>
            </a:endParaRPr>
          </a:p>
          <a:p>
            <a:pPr marL="457200" indent="-457200" algn="just" rtl="1">
              <a:buFont typeface="Wingdings" panose="05000000000000000000" pitchFamily="2" charset="2"/>
              <a:buChar char="q"/>
            </a:pPr>
            <a:r>
              <a:rPr lang="ar-EG" sz="2000" dirty="0">
                <a:solidFill>
                  <a:srgbClr val="2D3956"/>
                </a:solidFill>
                <a:latin typeface="Tajawal ExtraBold" panose="00000800000000000000" pitchFamily="2" charset="-78"/>
                <a:cs typeface="Tajawal ExtraBold" panose="00000800000000000000" pitchFamily="2" charset="-78"/>
              </a:rPr>
              <a:t>ومن أجل اختبار فرضيات البحث تم استخدام اختبارات الانحدار الخطي البسيط والمتعدد لاختبار فرضيات البحث وفحص العلاقات بين المتغيرات. تساعد هذه الاختبارات الباحثين على تحديد مدى توقع متغير واحد لآخر، مما يوفر رؤى قيمة حول أسئلة البحث المطروحة.</a:t>
            </a:r>
            <a:endParaRPr lang="en-US" sz="2000" dirty="0">
              <a:solidFill>
                <a:srgbClr val="2D3956"/>
              </a:solidFill>
              <a:latin typeface="Tajawal ExtraBold" panose="00000800000000000000" pitchFamily="2" charset="-78"/>
              <a:cs typeface="Tajawal ExtraBold" panose="00000800000000000000" pitchFamily="2" charset="-78"/>
            </a:endParaRPr>
          </a:p>
          <a:p>
            <a:pPr marL="457200" indent="-457200" algn="just">
              <a:buFont typeface="Wingdings" panose="05000000000000000000" pitchFamily="2" charset="2"/>
              <a:buChar char="q"/>
            </a:pPr>
            <a:endParaRPr lang="en-US" sz="2800" dirty="0">
              <a:solidFill>
                <a:srgbClr val="2D3956"/>
              </a:solidFill>
              <a:latin typeface="Tajawal ExtraBold" panose="00000800000000000000" pitchFamily="2" charset="-78"/>
              <a:cs typeface="Tajawal ExtraBold" panose="00000800000000000000" pitchFamily="2" charset="-78"/>
            </a:endParaRPr>
          </a:p>
          <a:p>
            <a:pPr marL="457200" indent="-457200" algn="just">
              <a:buFont typeface="Wingdings" panose="05000000000000000000" pitchFamily="2" charset="2"/>
              <a:buChar char="q"/>
            </a:pPr>
            <a:endParaRPr lang="en-US" sz="2800" dirty="0">
              <a:solidFill>
                <a:srgbClr val="2D3956"/>
              </a:solidFill>
              <a:latin typeface="Tajawal ExtraBold" panose="00000800000000000000" pitchFamily="2" charset="-78"/>
              <a:cs typeface="Tajawal ExtraBold" panose="00000800000000000000" pitchFamily="2" charset="-78"/>
            </a:endParaRPr>
          </a:p>
        </p:txBody>
      </p:sp>
      <p:sp>
        <p:nvSpPr>
          <p:cNvPr id="2" name="Rectangle 1">
            <a:extLst>
              <a:ext uri="{FF2B5EF4-FFF2-40B4-BE49-F238E27FC236}">
                <a16:creationId xmlns:a16="http://schemas.microsoft.com/office/drawing/2014/main" id="{9BDBA343-EADD-4282-8A05-EF42777BEC5C}"/>
              </a:ext>
            </a:extLst>
          </p:cNvPr>
          <p:cNvSpPr/>
          <p:nvPr/>
        </p:nvSpPr>
        <p:spPr>
          <a:xfrm>
            <a:off x="1709088" y="54448"/>
            <a:ext cx="4571637" cy="631711"/>
          </a:xfrm>
          <a:prstGeom prst="rect">
            <a:avLst/>
          </a:prstGeom>
        </p:spPr>
        <p:txBody>
          <a:bodyPr wrap="none">
            <a:spAutoFit/>
          </a:bodyPr>
          <a:lstStyle/>
          <a:p>
            <a:pPr lvl="0" algn="ctr">
              <a:lnSpc>
                <a:spcPct val="120000"/>
              </a:lnSpc>
            </a:pPr>
            <a:r>
              <a:rPr lang="en-US" sz="3200" b="1" dirty="0">
                <a:solidFill>
                  <a:srgbClr val="000000"/>
                </a:solidFill>
                <a:latin typeface="Times New Roman" panose="02020603050405020304" pitchFamily="18" charset="0"/>
                <a:cs typeface="Times New Roman" panose="02020603050405020304" pitchFamily="18" charset="0"/>
              </a:rPr>
              <a:t>Data analysis procedures</a:t>
            </a:r>
          </a:p>
        </p:txBody>
      </p:sp>
      <p:pic>
        <p:nvPicPr>
          <p:cNvPr id="10" name="Picture 9">
            <a:extLst>
              <a:ext uri="{FF2B5EF4-FFF2-40B4-BE49-F238E27FC236}">
                <a16:creationId xmlns:a16="http://schemas.microsoft.com/office/drawing/2014/main" id="{0DAF9CA3-5212-4D7E-90E5-4EEB13E1D367}"/>
              </a:ext>
            </a:extLst>
          </p:cNvPr>
          <p:cNvPicPr>
            <a:picLocks noChangeAspect="1"/>
          </p:cNvPicPr>
          <p:nvPr/>
        </p:nvPicPr>
        <p:blipFill>
          <a:blip r:embed="rId2"/>
          <a:stretch>
            <a:fillRect/>
          </a:stretch>
        </p:blipFill>
        <p:spPr>
          <a:xfrm>
            <a:off x="3160631" y="117958"/>
            <a:ext cx="8937511" cy="1072989"/>
          </a:xfrm>
          <a:prstGeom prst="rect">
            <a:avLst/>
          </a:prstGeom>
        </p:spPr>
      </p:pic>
      <p:sp>
        <p:nvSpPr>
          <p:cNvPr id="11" name="TextBox 10">
            <a:extLst>
              <a:ext uri="{FF2B5EF4-FFF2-40B4-BE49-F238E27FC236}">
                <a16:creationId xmlns:a16="http://schemas.microsoft.com/office/drawing/2014/main" id="{4D191E78-187D-4C75-99DE-7146B120EC45}"/>
              </a:ext>
            </a:extLst>
          </p:cNvPr>
          <p:cNvSpPr txBox="1"/>
          <p:nvPr/>
        </p:nvSpPr>
        <p:spPr>
          <a:xfrm>
            <a:off x="5013187" y="6487693"/>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1659650107"/>
      </p:ext>
    </p:extLst>
  </p:cSld>
  <p:clrMapOvr>
    <a:masterClrMapping/>
  </p:clrMapOvr>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 name="Rectangle: Rounded Corners 6">
            <a:extLst>
              <a:ext uri="{FF2B5EF4-FFF2-40B4-BE49-F238E27FC236}">
                <a16:creationId xmlns:a16="http://schemas.microsoft.com/office/drawing/2014/main" id="{85C8CBBC-D693-4162-89EA-BD5F482E19AB}"/>
              </a:ext>
            </a:extLst>
          </p:cNvPr>
          <p:cNvSpPr/>
          <p:nvPr/>
        </p:nvSpPr>
        <p:spPr>
          <a:xfrm>
            <a:off x="650928" y="1431330"/>
            <a:ext cx="9018999" cy="3995337"/>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TextBox 7">
            <a:extLst>
              <a:ext uri="{FF2B5EF4-FFF2-40B4-BE49-F238E27FC236}">
                <a16:creationId xmlns:a16="http://schemas.microsoft.com/office/drawing/2014/main" id="{0AD5A95B-55D2-43D7-825F-43E412E10DCE}"/>
              </a:ext>
            </a:extLst>
          </p:cNvPr>
          <p:cNvSpPr txBox="1"/>
          <p:nvPr/>
        </p:nvSpPr>
        <p:spPr>
          <a:xfrm>
            <a:off x="771563" y="1562891"/>
            <a:ext cx="8777727" cy="3539430"/>
          </a:xfrm>
          <a:prstGeom prst="rect">
            <a:avLst/>
          </a:prstGeom>
          <a:noFill/>
        </p:spPr>
        <p:txBody>
          <a:bodyPr wrap="square" rtlCol="0">
            <a:spAutoFit/>
          </a:bodyPr>
          <a:lstStyle/>
          <a:p>
            <a:pPr marL="457200" indent="-457200" algn="just">
              <a:buFont typeface="Wingdings" panose="05000000000000000000" pitchFamily="2" charset="2"/>
              <a:buChar char="q"/>
            </a:pPr>
            <a:r>
              <a:rPr lang="en-US" sz="2400" dirty="0">
                <a:solidFill>
                  <a:srgbClr val="2D3956"/>
                </a:solidFill>
                <a:latin typeface="Tajawal ExtraBold" panose="00000800000000000000" pitchFamily="2" charset="-78"/>
                <a:cs typeface="Tajawal ExtraBold" panose="00000800000000000000" pitchFamily="2" charset="-78"/>
              </a:rPr>
              <a:t>By utilizing these various statistical analyses within SPSS version 28, researchers can effectively analyze their data and derive meaningful interpretations to advance their research objectives.</a:t>
            </a:r>
          </a:p>
          <a:p>
            <a:pPr marL="457200" indent="-457200" algn="just">
              <a:buFont typeface="Wingdings" panose="05000000000000000000" pitchFamily="2" charset="2"/>
              <a:buChar char="q"/>
            </a:pPr>
            <a:endParaRPr lang="en-US" sz="2800" dirty="0">
              <a:solidFill>
                <a:srgbClr val="2D3956"/>
              </a:solidFill>
              <a:latin typeface="Tajawal ExtraBold" panose="00000800000000000000" pitchFamily="2" charset="-78"/>
              <a:cs typeface="Tajawal ExtraBold" panose="00000800000000000000" pitchFamily="2" charset="-78"/>
            </a:endParaRPr>
          </a:p>
          <a:p>
            <a:pPr marL="457200" indent="-457200" algn="just" rtl="1">
              <a:buFont typeface="Wingdings" panose="05000000000000000000" pitchFamily="2" charset="2"/>
              <a:buChar char="q"/>
            </a:pPr>
            <a:r>
              <a:rPr lang="ar-EG" sz="2400" dirty="0">
                <a:solidFill>
                  <a:srgbClr val="2D3956"/>
                </a:solidFill>
                <a:latin typeface="Tajawal ExtraBold" panose="00000800000000000000" pitchFamily="2" charset="-78"/>
                <a:cs typeface="Tajawal ExtraBold" panose="00000800000000000000" pitchFamily="2" charset="-78"/>
              </a:rPr>
              <a:t>ومن خلال استخدام هذه التحليلات الإحصائية المتنوعة ضمن الإصدار 28 من برنامج </a:t>
            </a:r>
            <a:r>
              <a:rPr lang="en-US" sz="2400" dirty="0">
                <a:solidFill>
                  <a:srgbClr val="2D3956"/>
                </a:solidFill>
                <a:latin typeface="Tajawal ExtraBold" panose="00000800000000000000" pitchFamily="2" charset="-78"/>
                <a:cs typeface="Tajawal ExtraBold" panose="00000800000000000000" pitchFamily="2" charset="-78"/>
              </a:rPr>
              <a:t>SPSS، </a:t>
            </a:r>
            <a:r>
              <a:rPr lang="ar-EG" sz="2400" dirty="0">
                <a:solidFill>
                  <a:srgbClr val="2D3956"/>
                </a:solidFill>
                <a:latin typeface="Tajawal ExtraBold" panose="00000800000000000000" pitchFamily="2" charset="-78"/>
                <a:cs typeface="Tajawal ExtraBold" panose="00000800000000000000" pitchFamily="2" charset="-78"/>
              </a:rPr>
              <a:t>يمكن للباحثين تحليل بياناتهم بشكل فعال واستخلاص تفسيرات ذات معنى لتعزيز أهدافهم البحثية.</a:t>
            </a:r>
            <a:endParaRPr lang="en-US" sz="2400" dirty="0">
              <a:solidFill>
                <a:srgbClr val="2D3956"/>
              </a:solidFill>
              <a:latin typeface="Tajawal ExtraBold" panose="00000800000000000000" pitchFamily="2" charset="-78"/>
              <a:cs typeface="Tajawal ExtraBold" panose="00000800000000000000" pitchFamily="2" charset="-78"/>
            </a:endParaRPr>
          </a:p>
          <a:p>
            <a:pPr marL="457200" indent="-457200" algn="just">
              <a:buFont typeface="Wingdings" panose="05000000000000000000" pitchFamily="2" charset="2"/>
              <a:buChar char="q"/>
            </a:pPr>
            <a:endParaRPr lang="en-US" sz="2800" dirty="0">
              <a:solidFill>
                <a:srgbClr val="2D3956"/>
              </a:solidFill>
              <a:latin typeface="Tajawal ExtraBold" panose="00000800000000000000" pitchFamily="2" charset="-78"/>
              <a:cs typeface="Tajawal ExtraBold" panose="00000800000000000000" pitchFamily="2" charset="-78"/>
            </a:endParaRPr>
          </a:p>
        </p:txBody>
      </p:sp>
      <p:sp>
        <p:nvSpPr>
          <p:cNvPr id="2" name="Rectangle 1">
            <a:extLst>
              <a:ext uri="{FF2B5EF4-FFF2-40B4-BE49-F238E27FC236}">
                <a16:creationId xmlns:a16="http://schemas.microsoft.com/office/drawing/2014/main" id="{9BDBA343-EADD-4282-8A05-EF42777BEC5C}"/>
              </a:ext>
            </a:extLst>
          </p:cNvPr>
          <p:cNvSpPr/>
          <p:nvPr/>
        </p:nvSpPr>
        <p:spPr>
          <a:xfrm>
            <a:off x="1709088" y="54448"/>
            <a:ext cx="4571637" cy="631711"/>
          </a:xfrm>
          <a:prstGeom prst="rect">
            <a:avLst/>
          </a:prstGeom>
        </p:spPr>
        <p:txBody>
          <a:bodyPr wrap="none">
            <a:spAutoFit/>
          </a:bodyPr>
          <a:lstStyle/>
          <a:p>
            <a:pPr lvl="0" algn="ctr">
              <a:lnSpc>
                <a:spcPct val="120000"/>
              </a:lnSpc>
            </a:pPr>
            <a:r>
              <a:rPr lang="en-US" sz="3200" b="1" dirty="0">
                <a:solidFill>
                  <a:srgbClr val="000000"/>
                </a:solidFill>
                <a:latin typeface="Times New Roman" panose="02020603050405020304" pitchFamily="18" charset="0"/>
                <a:cs typeface="Times New Roman" panose="02020603050405020304" pitchFamily="18" charset="0"/>
              </a:rPr>
              <a:t>Data analysis procedures</a:t>
            </a:r>
          </a:p>
        </p:txBody>
      </p:sp>
      <p:pic>
        <p:nvPicPr>
          <p:cNvPr id="10" name="Picture 9">
            <a:extLst>
              <a:ext uri="{FF2B5EF4-FFF2-40B4-BE49-F238E27FC236}">
                <a16:creationId xmlns:a16="http://schemas.microsoft.com/office/drawing/2014/main" id="{0DAF9CA3-5212-4D7E-90E5-4EEB13E1D367}"/>
              </a:ext>
            </a:extLst>
          </p:cNvPr>
          <p:cNvPicPr>
            <a:picLocks noChangeAspect="1"/>
          </p:cNvPicPr>
          <p:nvPr/>
        </p:nvPicPr>
        <p:blipFill>
          <a:blip r:embed="rId2"/>
          <a:stretch>
            <a:fillRect/>
          </a:stretch>
        </p:blipFill>
        <p:spPr>
          <a:xfrm>
            <a:off x="3160631" y="117958"/>
            <a:ext cx="8937511" cy="1072989"/>
          </a:xfrm>
          <a:prstGeom prst="rect">
            <a:avLst/>
          </a:prstGeom>
        </p:spPr>
      </p:pic>
      <p:sp>
        <p:nvSpPr>
          <p:cNvPr id="11" name="TextBox 10">
            <a:extLst>
              <a:ext uri="{FF2B5EF4-FFF2-40B4-BE49-F238E27FC236}">
                <a16:creationId xmlns:a16="http://schemas.microsoft.com/office/drawing/2014/main" id="{4D191E78-187D-4C75-99DE-7146B120EC45}"/>
              </a:ext>
            </a:extLst>
          </p:cNvPr>
          <p:cNvSpPr txBox="1"/>
          <p:nvPr/>
        </p:nvSpPr>
        <p:spPr>
          <a:xfrm>
            <a:off x="5013187" y="6487693"/>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2217976193"/>
      </p:ext>
    </p:extLst>
  </p:cSld>
  <p:clrMapOvr>
    <a:masterClrMapping/>
  </p:clrMapOvr>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00B0F0">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5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panose="020F0502020204030204"/>
              <a:ea typeface="+mn-ea"/>
              <a:cs typeface="+mn-cs"/>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spTree>
    <p:extLst>
      <p:ext uri="{BB962C8B-B14F-4D97-AF65-F5344CB8AC3E}">
        <p14:creationId xmlns:p14="http://schemas.microsoft.com/office/powerpoint/2010/main" val="2490813025"/>
      </p:ext>
    </p:extLst>
  </p:cSld>
  <p:clrMapOvr>
    <a:masterClrMapping/>
  </p:clrMapOvr>
</p:sld>
</file>

<file path=ppt/theme/theme1.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2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3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2257</TotalTime>
  <Words>3664</Words>
  <Application>Microsoft Office PowerPoint</Application>
  <PresentationFormat>Widescreen</PresentationFormat>
  <Paragraphs>400</Paragraphs>
  <Slides>94</Slides>
  <Notes>12</Notes>
  <HiddenSlides>0</HiddenSlides>
  <MMClips>0</MMClips>
  <ScaleCrop>false</ScaleCrop>
  <HeadingPairs>
    <vt:vector size="6" baseType="variant">
      <vt:variant>
        <vt:lpstr>Fonts Used</vt:lpstr>
      </vt:variant>
      <vt:variant>
        <vt:i4>8</vt:i4>
      </vt:variant>
      <vt:variant>
        <vt:lpstr>Theme</vt:lpstr>
      </vt:variant>
      <vt:variant>
        <vt:i4>4</vt:i4>
      </vt:variant>
      <vt:variant>
        <vt:lpstr>Slide Titles</vt:lpstr>
      </vt:variant>
      <vt:variant>
        <vt:i4>94</vt:i4>
      </vt:variant>
    </vt:vector>
  </HeadingPairs>
  <TitlesOfParts>
    <vt:vector size="106" baseType="lpstr">
      <vt:lpstr>Arial</vt:lpstr>
      <vt:lpstr>Calibri</vt:lpstr>
      <vt:lpstr>Calibri Light</vt:lpstr>
      <vt:lpstr>Roboto Light</vt:lpstr>
      <vt:lpstr>Tajawal ExtraBold</vt:lpstr>
      <vt:lpstr>Tajawal Medium</vt:lpstr>
      <vt:lpstr>Times New Roman</vt:lpstr>
      <vt:lpstr>Wingdings</vt:lpstr>
      <vt:lpstr>1_Office Theme</vt:lpstr>
      <vt:lpstr>2_Office Theme</vt:lpstr>
      <vt:lpstr>Office Theme</vt:lpstr>
      <vt:lpstr>3_Office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Mona Elashry</cp:lastModifiedBy>
  <cp:revision>252</cp:revision>
  <dcterms:created xsi:type="dcterms:W3CDTF">2023-04-29T09:08:23Z</dcterms:created>
  <dcterms:modified xsi:type="dcterms:W3CDTF">2024-05-24T19:31:15Z</dcterms:modified>
</cp:coreProperties>
</file>