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43"/>
  </p:notesMasterIdLst>
  <p:sldIdLst>
    <p:sldId id="480" r:id="rId3"/>
    <p:sldId id="1107" r:id="rId4"/>
    <p:sldId id="1115" r:id="rId5"/>
    <p:sldId id="1596" r:id="rId6"/>
    <p:sldId id="1582" r:id="rId7"/>
    <p:sldId id="1597" r:id="rId8"/>
    <p:sldId id="1598" r:id="rId9"/>
    <p:sldId id="1583" r:id="rId10"/>
    <p:sldId id="1552" r:id="rId11"/>
    <p:sldId id="1599" r:id="rId12"/>
    <p:sldId id="1578" r:id="rId13"/>
    <p:sldId id="1585" r:id="rId14"/>
    <p:sldId id="1586" r:id="rId15"/>
    <p:sldId id="1579" r:id="rId16"/>
    <p:sldId id="1587" r:id="rId17"/>
    <p:sldId id="1580" r:id="rId18"/>
    <p:sldId id="1131" r:id="rId19"/>
    <p:sldId id="1584" r:id="rId20"/>
    <p:sldId id="1600" r:id="rId21"/>
    <p:sldId id="1588" r:id="rId22"/>
    <p:sldId id="1601" r:id="rId23"/>
    <p:sldId id="1605" r:id="rId24"/>
    <p:sldId id="1604" r:id="rId25"/>
    <p:sldId id="1606" r:id="rId26"/>
    <p:sldId id="1602" r:id="rId27"/>
    <p:sldId id="1603" r:id="rId28"/>
    <p:sldId id="1607" r:id="rId29"/>
    <p:sldId id="1608" r:id="rId30"/>
    <p:sldId id="1609" r:id="rId31"/>
    <p:sldId id="1590" r:id="rId32"/>
    <p:sldId id="1452" r:id="rId33"/>
    <p:sldId id="1591" r:id="rId34"/>
    <p:sldId id="1554" r:id="rId35"/>
    <p:sldId id="1555" r:id="rId36"/>
    <p:sldId id="1593" r:id="rId37"/>
    <p:sldId id="1592" r:id="rId38"/>
    <p:sldId id="1595" r:id="rId39"/>
    <p:sldId id="1556" r:id="rId40"/>
    <p:sldId id="145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1107"/>
            <p14:sldId id="1115"/>
            <p14:sldId id="1596"/>
            <p14:sldId id="1582"/>
            <p14:sldId id="1597"/>
            <p14:sldId id="1598"/>
            <p14:sldId id="1583"/>
            <p14:sldId id="1552"/>
            <p14:sldId id="1599"/>
            <p14:sldId id="1578"/>
            <p14:sldId id="1585"/>
            <p14:sldId id="1586"/>
            <p14:sldId id="1579"/>
            <p14:sldId id="1587"/>
            <p14:sldId id="1580"/>
            <p14:sldId id="1131"/>
            <p14:sldId id="1584"/>
            <p14:sldId id="1600"/>
            <p14:sldId id="1588"/>
            <p14:sldId id="1601"/>
            <p14:sldId id="1605"/>
            <p14:sldId id="1604"/>
            <p14:sldId id="1606"/>
            <p14:sldId id="1602"/>
            <p14:sldId id="1603"/>
            <p14:sldId id="1607"/>
            <p14:sldId id="1608"/>
            <p14:sldId id="1609"/>
            <p14:sldId id="1590"/>
            <p14:sldId id="1452"/>
            <p14:sldId id="1591"/>
            <p14:sldId id="1554"/>
            <p14:sldId id="1555"/>
            <p14:sldId id="1593"/>
            <p14:sldId id="1592"/>
            <p14:sldId id="1595"/>
            <p14:sldId id="1556"/>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725" autoAdjust="0"/>
  </p:normalViewPr>
  <p:slideViewPr>
    <p:cSldViewPr snapToGrid="0">
      <p:cViewPr varScale="1">
        <p:scale>
          <a:sx n="59" d="100"/>
          <a:sy n="59" d="100"/>
        </p:scale>
        <p:origin x="84"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7D7251-A18F-45FB-B7F6-2C23C668724B}" type="doc">
      <dgm:prSet loTypeId="urn:microsoft.com/office/officeart/2011/layout/HexagonRadial" loCatId="cycle" qsTypeId="urn:microsoft.com/office/officeart/2005/8/quickstyle/simple1" qsCatId="simple" csTypeId="urn:microsoft.com/office/officeart/2005/8/colors/colorful4" csCatId="colorful" phldr="1"/>
      <dgm:spPr/>
      <dgm:t>
        <a:bodyPr/>
        <a:lstStyle/>
        <a:p>
          <a:endParaRPr lang="en-GB"/>
        </a:p>
      </dgm:t>
    </dgm:pt>
    <dgm:pt modelId="{60F5D4E6-85B9-4BF8-B970-B5194176FCDD}">
      <dgm:prSet phldrT="[Text]" custT="1"/>
      <dgm:spPr/>
      <dgm:t>
        <a:bodyPr/>
        <a:lstStyle/>
        <a:p>
          <a:pPr>
            <a:buNone/>
          </a:pPr>
          <a:r>
            <a:rPr lang="en-GB" sz="2000" dirty="0"/>
            <a:t>Consumer adoption of AI technologies is influenced by</a:t>
          </a:r>
        </a:p>
      </dgm:t>
    </dgm:pt>
    <dgm:pt modelId="{908CABA9-44EF-4765-A407-1870F031705E}" type="parTrans" cxnId="{FCD214EA-CA5B-4F32-AA78-3FA48AADF5F4}">
      <dgm:prSet/>
      <dgm:spPr/>
      <dgm:t>
        <a:bodyPr/>
        <a:lstStyle/>
        <a:p>
          <a:endParaRPr lang="en-GB" sz="2000"/>
        </a:p>
      </dgm:t>
    </dgm:pt>
    <dgm:pt modelId="{833B5F14-E76F-4480-BF44-9F56CA9923DA}" type="sibTrans" cxnId="{FCD214EA-CA5B-4F32-AA78-3FA48AADF5F4}">
      <dgm:prSet/>
      <dgm:spPr/>
      <dgm:t>
        <a:bodyPr/>
        <a:lstStyle/>
        <a:p>
          <a:endParaRPr lang="en-GB" sz="2000"/>
        </a:p>
      </dgm:t>
    </dgm:pt>
    <dgm:pt modelId="{C429F306-A346-4B03-A630-9E92B00345A4}">
      <dgm:prSet phldrT="[Text]" custT="1"/>
      <dgm:spPr/>
      <dgm:t>
        <a:bodyPr/>
        <a:lstStyle/>
        <a:p>
          <a:pPr>
            <a:buFont typeface="Arial" panose="020B0604020202020204" pitchFamily="34" charset="0"/>
            <a:buChar char="•"/>
          </a:pPr>
          <a:r>
            <a:rPr lang="en-GB" sz="1800" dirty="0"/>
            <a:t>Trust and perceived security </a:t>
          </a:r>
        </a:p>
      </dgm:t>
    </dgm:pt>
    <dgm:pt modelId="{98B6F4D2-42D2-488D-A57F-6872BC3038AF}" type="parTrans" cxnId="{0046E742-4780-4979-BF73-C73C7B484DFC}">
      <dgm:prSet/>
      <dgm:spPr/>
      <dgm:t>
        <a:bodyPr/>
        <a:lstStyle/>
        <a:p>
          <a:endParaRPr lang="en-GB" sz="2000"/>
        </a:p>
      </dgm:t>
    </dgm:pt>
    <dgm:pt modelId="{9F6D8ED2-3878-45C4-9347-9DB8E3A21390}" type="sibTrans" cxnId="{0046E742-4780-4979-BF73-C73C7B484DFC}">
      <dgm:prSet/>
      <dgm:spPr/>
      <dgm:t>
        <a:bodyPr/>
        <a:lstStyle/>
        <a:p>
          <a:endParaRPr lang="en-GB" sz="2000"/>
        </a:p>
      </dgm:t>
    </dgm:pt>
    <dgm:pt modelId="{1CF7DC84-C419-43BB-80A7-E27D2366C61F}">
      <dgm:prSet phldrT="[Text]" custT="1"/>
      <dgm:spPr/>
      <dgm:t>
        <a:bodyPr/>
        <a:lstStyle/>
        <a:p>
          <a:pPr>
            <a:buFont typeface="Arial" panose="020B0604020202020204" pitchFamily="34" charset="0"/>
            <a:buChar char="•"/>
          </a:pPr>
          <a:r>
            <a:rPr lang="en-GB" sz="1800" dirty="0"/>
            <a:t>Digital literacy and self-efficacy </a:t>
          </a:r>
        </a:p>
      </dgm:t>
    </dgm:pt>
    <dgm:pt modelId="{F0E1475F-7167-48B4-B365-3CDC36613AE4}" type="parTrans" cxnId="{077CAA10-A76A-485B-920E-553AA5C35C59}">
      <dgm:prSet/>
      <dgm:spPr/>
      <dgm:t>
        <a:bodyPr/>
        <a:lstStyle/>
        <a:p>
          <a:endParaRPr lang="en-GB" sz="2000"/>
        </a:p>
      </dgm:t>
    </dgm:pt>
    <dgm:pt modelId="{E4A248E6-87AF-4F3D-8E84-1B30CDB693BF}" type="sibTrans" cxnId="{077CAA10-A76A-485B-920E-553AA5C35C59}">
      <dgm:prSet/>
      <dgm:spPr/>
      <dgm:t>
        <a:bodyPr/>
        <a:lstStyle/>
        <a:p>
          <a:endParaRPr lang="en-GB" sz="2000"/>
        </a:p>
      </dgm:t>
    </dgm:pt>
    <dgm:pt modelId="{C1269393-7802-4CBD-93CA-D8B5B37876F4}">
      <dgm:prSet phldrT="[Text]" custT="1"/>
      <dgm:spPr/>
      <dgm:t>
        <a:bodyPr/>
        <a:lstStyle/>
        <a:p>
          <a:pPr>
            <a:buFont typeface="Arial" panose="020B0604020202020204" pitchFamily="34" charset="0"/>
            <a:buChar char="•"/>
          </a:pPr>
          <a:r>
            <a:rPr lang="en-GB" sz="1800" dirty="0"/>
            <a:t>Compatibility with user needs </a:t>
          </a:r>
        </a:p>
      </dgm:t>
    </dgm:pt>
    <dgm:pt modelId="{69D13525-1586-43C7-AC39-5D5C4DEBAF5E}" type="parTrans" cxnId="{BC551C3C-3784-4044-B1F1-5880AE78923A}">
      <dgm:prSet/>
      <dgm:spPr/>
      <dgm:t>
        <a:bodyPr/>
        <a:lstStyle/>
        <a:p>
          <a:endParaRPr lang="en-GB" sz="2000"/>
        </a:p>
      </dgm:t>
    </dgm:pt>
    <dgm:pt modelId="{DC582AD1-C9BF-4E9F-904D-EE65838BBCE6}" type="sibTrans" cxnId="{BC551C3C-3784-4044-B1F1-5880AE78923A}">
      <dgm:prSet/>
      <dgm:spPr/>
      <dgm:t>
        <a:bodyPr/>
        <a:lstStyle/>
        <a:p>
          <a:endParaRPr lang="en-GB" sz="2000"/>
        </a:p>
      </dgm:t>
    </dgm:pt>
    <dgm:pt modelId="{9AB20ECB-59D8-4D37-9FED-BE115D361D47}">
      <dgm:prSet phldrT="[Text]" custT="1"/>
      <dgm:spPr/>
      <dgm:t>
        <a:bodyPr/>
        <a:lstStyle/>
        <a:p>
          <a:r>
            <a:rPr lang="en-GB" sz="1800" dirty="0"/>
            <a:t>Social influence</a:t>
          </a:r>
        </a:p>
      </dgm:t>
    </dgm:pt>
    <dgm:pt modelId="{55D3ABD2-AD4E-4726-9A64-1952D4FB7368}" type="parTrans" cxnId="{9C452A61-07AC-4429-90D4-CC34C6D6FAE7}">
      <dgm:prSet/>
      <dgm:spPr/>
      <dgm:t>
        <a:bodyPr/>
        <a:lstStyle/>
        <a:p>
          <a:endParaRPr lang="en-GB" sz="2000"/>
        </a:p>
      </dgm:t>
    </dgm:pt>
    <dgm:pt modelId="{111119D1-061E-42A9-84A3-2395E46DB215}" type="sibTrans" cxnId="{9C452A61-07AC-4429-90D4-CC34C6D6FAE7}">
      <dgm:prSet/>
      <dgm:spPr/>
      <dgm:t>
        <a:bodyPr/>
        <a:lstStyle/>
        <a:p>
          <a:endParaRPr lang="en-GB" sz="2000"/>
        </a:p>
      </dgm:t>
    </dgm:pt>
    <dgm:pt modelId="{F8CC89D5-8C7F-441E-9245-3C82BB669290}" type="pres">
      <dgm:prSet presAssocID="{7E7D7251-A18F-45FB-B7F6-2C23C668724B}" presName="Name0" presStyleCnt="0">
        <dgm:presLayoutVars>
          <dgm:chMax val="1"/>
          <dgm:chPref val="1"/>
          <dgm:dir/>
          <dgm:animOne val="branch"/>
          <dgm:animLvl val="lvl"/>
        </dgm:presLayoutVars>
      </dgm:prSet>
      <dgm:spPr/>
    </dgm:pt>
    <dgm:pt modelId="{40976581-4742-4122-A815-99C7C04D1D35}" type="pres">
      <dgm:prSet presAssocID="{60F5D4E6-85B9-4BF8-B970-B5194176FCDD}" presName="Parent" presStyleLbl="node0" presStyleIdx="0" presStyleCnt="1">
        <dgm:presLayoutVars>
          <dgm:chMax val="6"/>
          <dgm:chPref val="6"/>
        </dgm:presLayoutVars>
      </dgm:prSet>
      <dgm:spPr/>
    </dgm:pt>
    <dgm:pt modelId="{CE8BFEDD-8197-428D-B07D-87931C87AC3B}" type="pres">
      <dgm:prSet presAssocID="{C429F306-A346-4B03-A630-9E92B00345A4}" presName="Accent1" presStyleCnt="0"/>
      <dgm:spPr/>
    </dgm:pt>
    <dgm:pt modelId="{5CB6773E-83AD-4817-85EA-093CF1455C69}" type="pres">
      <dgm:prSet presAssocID="{C429F306-A346-4B03-A630-9E92B00345A4}" presName="Accent" presStyleLbl="bgShp" presStyleIdx="0" presStyleCnt="4"/>
      <dgm:spPr/>
    </dgm:pt>
    <dgm:pt modelId="{92663FDC-B913-4C82-BE7D-A9DA3C460D12}" type="pres">
      <dgm:prSet presAssocID="{C429F306-A346-4B03-A630-9E92B00345A4}" presName="Child1" presStyleLbl="node1" presStyleIdx="0" presStyleCnt="4">
        <dgm:presLayoutVars>
          <dgm:chMax val="0"/>
          <dgm:chPref val="0"/>
          <dgm:bulletEnabled val="1"/>
        </dgm:presLayoutVars>
      </dgm:prSet>
      <dgm:spPr/>
    </dgm:pt>
    <dgm:pt modelId="{4AC81A37-DE84-4B85-985F-CDD0CAC0F3A6}" type="pres">
      <dgm:prSet presAssocID="{1CF7DC84-C419-43BB-80A7-E27D2366C61F}" presName="Accent2" presStyleCnt="0"/>
      <dgm:spPr/>
    </dgm:pt>
    <dgm:pt modelId="{11AA722F-FC1E-4F7D-AD8F-E0E2C41CC156}" type="pres">
      <dgm:prSet presAssocID="{1CF7DC84-C419-43BB-80A7-E27D2366C61F}" presName="Accent" presStyleLbl="bgShp" presStyleIdx="1" presStyleCnt="4" custLinFactNeighborX="-36733" custLinFactNeighborY="-11242"/>
      <dgm:spPr/>
    </dgm:pt>
    <dgm:pt modelId="{1D2A1F9B-0C36-495B-AA36-1E4031E03A93}" type="pres">
      <dgm:prSet presAssocID="{1CF7DC84-C419-43BB-80A7-E27D2366C61F}" presName="Child2" presStyleLbl="node1" presStyleIdx="1" presStyleCnt="4" custLinFactX="-100000" custLinFactNeighborX="-111453" custLinFactNeighborY="58321">
        <dgm:presLayoutVars>
          <dgm:chMax val="0"/>
          <dgm:chPref val="0"/>
          <dgm:bulletEnabled val="1"/>
        </dgm:presLayoutVars>
      </dgm:prSet>
      <dgm:spPr/>
    </dgm:pt>
    <dgm:pt modelId="{CBEDE745-BF5F-43C8-9E99-C95C9443C83A}" type="pres">
      <dgm:prSet presAssocID="{C1269393-7802-4CBD-93CA-D8B5B37876F4}" presName="Accent3" presStyleCnt="0"/>
      <dgm:spPr/>
    </dgm:pt>
    <dgm:pt modelId="{22D6A381-D0E5-49A6-835C-51199CEAC7FF}" type="pres">
      <dgm:prSet presAssocID="{C1269393-7802-4CBD-93CA-D8B5B37876F4}" presName="Accent" presStyleLbl="bgShp" presStyleIdx="2" presStyleCnt="4"/>
      <dgm:spPr/>
    </dgm:pt>
    <dgm:pt modelId="{7589EBB4-133D-47B5-B2A4-AC4CF9C0FF1A}" type="pres">
      <dgm:prSet presAssocID="{C1269393-7802-4CBD-93CA-D8B5B37876F4}" presName="Child3" presStyleLbl="node1" presStyleIdx="2" presStyleCnt="4" custLinFactNeighborX="-86723" custLinFactNeighborY="62798">
        <dgm:presLayoutVars>
          <dgm:chMax val="0"/>
          <dgm:chPref val="0"/>
          <dgm:bulletEnabled val="1"/>
        </dgm:presLayoutVars>
      </dgm:prSet>
      <dgm:spPr/>
    </dgm:pt>
    <dgm:pt modelId="{888495EE-EBFC-47BE-8B90-F27D4FDDA126}" type="pres">
      <dgm:prSet presAssocID="{9AB20ECB-59D8-4D37-9FED-BE115D361D47}" presName="Accent4" presStyleCnt="0"/>
      <dgm:spPr/>
    </dgm:pt>
    <dgm:pt modelId="{77EBE481-49B5-49FC-9CCA-44C20AE314FA}" type="pres">
      <dgm:prSet presAssocID="{9AB20ECB-59D8-4D37-9FED-BE115D361D47}" presName="Accent" presStyleLbl="bgShp" presStyleIdx="3" presStyleCnt="4" custLinFactX="-26268" custLinFactNeighborX="-100000" custLinFactNeighborY="86617"/>
      <dgm:spPr/>
    </dgm:pt>
    <dgm:pt modelId="{0EDD3A15-960D-45C0-9D82-F068668F3258}" type="pres">
      <dgm:prSet presAssocID="{9AB20ECB-59D8-4D37-9FED-BE115D361D47}" presName="Child4" presStyleLbl="node1" presStyleIdx="3" presStyleCnt="4" custLinFactX="17356" custLinFactY="-24654" custLinFactNeighborX="100000" custLinFactNeighborY="-100000">
        <dgm:presLayoutVars>
          <dgm:chMax val="0"/>
          <dgm:chPref val="0"/>
          <dgm:bulletEnabled val="1"/>
        </dgm:presLayoutVars>
      </dgm:prSet>
      <dgm:spPr/>
    </dgm:pt>
  </dgm:ptLst>
  <dgm:cxnLst>
    <dgm:cxn modelId="{077CAA10-A76A-485B-920E-553AA5C35C59}" srcId="{60F5D4E6-85B9-4BF8-B970-B5194176FCDD}" destId="{1CF7DC84-C419-43BB-80A7-E27D2366C61F}" srcOrd="1" destOrd="0" parTransId="{F0E1475F-7167-48B4-B365-3CDC36613AE4}" sibTransId="{E4A248E6-87AF-4F3D-8E84-1B30CDB693BF}"/>
    <dgm:cxn modelId="{C5C21214-6D4E-47E8-8834-37E3D77A615B}" type="presOf" srcId="{60F5D4E6-85B9-4BF8-B970-B5194176FCDD}" destId="{40976581-4742-4122-A815-99C7C04D1D35}" srcOrd="0" destOrd="0" presId="urn:microsoft.com/office/officeart/2011/layout/HexagonRadial"/>
    <dgm:cxn modelId="{DF11AB16-4819-4947-BBE1-5F42D11CDE77}" type="presOf" srcId="{1CF7DC84-C419-43BB-80A7-E27D2366C61F}" destId="{1D2A1F9B-0C36-495B-AA36-1E4031E03A93}" srcOrd="0" destOrd="0" presId="urn:microsoft.com/office/officeart/2011/layout/HexagonRadial"/>
    <dgm:cxn modelId="{DDDEA331-0869-474D-949D-BFD7DC49C211}" type="presOf" srcId="{C429F306-A346-4B03-A630-9E92B00345A4}" destId="{92663FDC-B913-4C82-BE7D-A9DA3C460D12}" srcOrd="0" destOrd="0" presId="urn:microsoft.com/office/officeart/2011/layout/HexagonRadial"/>
    <dgm:cxn modelId="{BC551C3C-3784-4044-B1F1-5880AE78923A}" srcId="{60F5D4E6-85B9-4BF8-B970-B5194176FCDD}" destId="{C1269393-7802-4CBD-93CA-D8B5B37876F4}" srcOrd="2" destOrd="0" parTransId="{69D13525-1586-43C7-AC39-5D5C4DEBAF5E}" sibTransId="{DC582AD1-C9BF-4E9F-904D-EE65838BBCE6}"/>
    <dgm:cxn modelId="{9C452A61-07AC-4429-90D4-CC34C6D6FAE7}" srcId="{60F5D4E6-85B9-4BF8-B970-B5194176FCDD}" destId="{9AB20ECB-59D8-4D37-9FED-BE115D361D47}" srcOrd="3" destOrd="0" parTransId="{55D3ABD2-AD4E-4726-9A64-1952D4FB7368}" sibTransId="{111119D1-061E-42A9-84A3-2395E46DB215}"/>
    <dgm:cxn modelId="{1DE24141-76D7-4B3A-8908-EA6A4261DD3E}" type="presOf" srcId="{7E7D7251-A18F-45FB-B7F6-2C23C668724B}" destId="{F8CC89D5-8C7F-441E-9245-3C82BB669290}" srcOrd="0" destOrd="0" presId="urn:microsoft.com/office/officeart/2011/layout/HexagonRadial"/>
    <dgm:cxn modelId="{0046E742-4780-4979-BF73-C73C7B484DFC}" srcId="{60F5D4E6-85B9-4BF8-B970-B5194176FCDD}" destId="{C429F306-A346-4B03-A630-9E92B00345A4}" srcOrd="0" destOrd="0" parTransId="{98B6F4D2-42D2-488D-A57F-6872BC3038AF}" sibTransId="{9F6D8ED2-3878-45C4-9347-9DB8E3A21390}"/>
    <dgm:cxn modelId="{CA781DA2-2D58-40C8-9CAF-E29601525EF9}" type="presOf" srcId="{9AB20ECB-59D8-4D37-9FED-BE115D361D47}" destId="{0EDD3A15-960D-45C0-9D82-F068668F3258}" srcOrd="0" destOrd="0" presId="urn:microsoft.com/office/officeart/2011/layout/HexagonRadial"/>
    <dgm:cxn modelId="{860C78E4-14C3-415F-A8FD-CD082222519E}" type="presOf" srcId="{C1269393-7802-4CBD-93CA-D8B5B37876F4}" destId="{7589EBB4-133D-47B5-B2A4-AC4CF9C0FF1A}" srcOrd="0" destOrd="0" presId="urn:microsoft.com/office/officeart/2011/layout/HexagonRadial"/>
    <dgm:cxn modelId="{FCD214EA-CA5B-4F32-AA78-3FA48AADF5F4}" srcId="{7E7D7251-A18F-45FB-B7F6-2C23C668724B}" destId="{60F5D4E6-85B9-4BF8-B970-B5194176FCDD}" srcOrd="0" destOrd="0" parTransId="{908CABA9-44EF-4765-A407-1870F031705E}" sibTransId="{833B5F14-E76F-4480-BF44-9F56CA9923DA}"/>
    <dgm:cxn modelId="{27F369CC-20BC-46D6-9B7D-58E60AAE8E76}" type="presParOf" srcId="{F8CC89D5-8C7F-441E-9245-3C82BB669290}" destId="{40976581-4742-4122-A815-99C7C04D1D35}" srcOrd="0" destOrd="0" presId="urn:microsoft.com/office/officeart/2011/layout/HexagonRadial"/>
    <dgm:cxn modelId="{2A7A5CC9-D1E7-43D7-9146-148F621B1384}" type="presParOf" srcId="{F8CC89D5-8C7F-441E-9245-3C82BB669290}" destId="{CE8BFEDD-8197-428D-B07D-87931C87AC3B}" srcOrd="1" destOrd="0" presId="urn:microsoft.com/office/officeart/2011/layout/HexagonRadial"/>
    <dgm:cxn modelId="{4CF7634C-D0C4-462A-9724-C003A1F62CE6}" type="presParOf" srcId="{CE8BFEDD-8197-428D-B07D-87931C87AC3B}" destId="{5CB6773E-83AD-4817-85EA-093CF1455C69}" srcOrd="0" destOrd="0" presId="urn:microsoft.com/office/officeart/2011/layout/HexagonRadial"/>
    <dgm:cxn modelId="{9ACDF29A-8490-42D3-AAD3-1DBB5A144D0A}" type="presParOf" srcId="{F8CC89D5-8C7F-441E-9245-3C82BB669290}" destId="{92663FDC-B913-4C82-BE7D-A9DA3C460D12}" srcOrd="2" destOrd="0" presId="urn:microsoft.com/office/officeart/2011/layout/HexagonRadial"/>
    <dgm:cxn modelId="{DA6AEE53-453D-49C4-ABBA-AF6E194B3D0B}" type="presParOf" srcId="{F8CC89D5-8C7F-441E-9245-3C82BB669290}" destId="{4AC81A37-DE84-4B85-985F-CDD0CAC0F3A6}" srcOrd="3" destOrd="0" presId="urn:microsoft.com/office/officeart/2011/layout/HexagonRadial"/>
    <dgm:cxn modelId="{22D682D9-CE16-4686-AB7E-BE2764BFF7D9}" type="presParOf" srcId="{4AC81A37-DE84-4B85-985F-CDD0CAC0F3A6}" destId="{11AA722F-FC1E-4F7D-AD8F-E0E2C41CC156}" srcOrd="0" destOrd="0" presId="urn:microsoft.com/office/officeart/2011/layout/HexagonRadial"/>
    <dgm:cxn modelId="{0ED86EC0-7500-46A1-B6E5-6F087D7190F8}" type="presParOf" srcId="{F8CC89D5-8C7F-441E-9245-3C82BB669290}" destId="{1D2A1F9B-0C36-495B-AA36-1E4031E03A93}" srcOrd="4" destOrd="0" presId="urn:microsoft.com/office/officeart/2011/layout/HexagonRadial"/>
    <dgm:cxn modelId="{59838D8D-D328-498E-83CF-EA51CBD3A8C0}" type="presParOf" srcId="{F8CC89D5-8C7F-441E-9245-3C82BB669290}" destId="{CBEDE745-BF5F-43C8-9E99-C95C9443C83A}" srcOrd="5" destOrd="0" presId="urn:microsoft.com/office/officeart/2011/layout/HexagonRadial"/>
    <dgm:cxn modelId="{3928A933-6BF5-406E-AFAC-BF44AB659726}" type="presParOf" srcId="{CBEDE745-BF5F-43C8-9E99-C95C9443C83A}" destId="{22D6A381-D0E5-49A6-835C-51199CEAC7FF}" srcOrd="0" destOrd="0" presId="urn:microsoft.com/office/officeart/2011/layout/HexagonRadial"/>
    <dgm:cxn modelId="{22069430-E57B-45F6-A53B-769C78A76AD6}" type="presParOf" srcId="{F8CC89D5-8C7F-441E-9245-3C82BB669290}" destId="{7589EBB4-133D-47B5-B2A4-AC4CF9C0FF1A}" srcOrd="6" destOrd="0" presId="urn:microsoft.com/office/officeart/2011/layout/HexagonRadial"/>
    <dgm:cxn modelId="{0218865A-DAF7-4AFA-8AF5-BE28F6906CCB}" type="presParOf" srcId="{F8CC89D5-8C7F-441E-9245-3C82BB669290}" destId="{888495EE-EBFC-47BE-8B90-F27D4FDDA126}" srcOrd="7" destOrd="0" presId="urn:microsoft.com/office/officeart/2011/layout/HexagonRadial"/>
    <dgm:cxn modelId="{CCF67003-6535-4120-AC57-0F221AD97F6B}" type="presParOf" srcId="{888495EE-EBFC-47BE-8B90-F27D4FDDA126}" destId="{77EBE481-49B5-49FC-9CCA-44C20AE314FA}" srcOrd="0" destOrd="0" presId="urn:microsoft.com/office/officeart/2011/layout/HexagonRadial"/>
    <dgm:cxn modelId="{B87C55D9-3568-4BDF-AF97-3B1153956D02}" type="presParOf" srcId="{F8CC89D5-8C7F-441E-9245-3C82BB669290}" destId="{0EDD3A15-960D-45C0-9D82-F068668F3258}" srcOrd="8"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976581-4742-4122-A815-99C7C04D1D35}">
      <dsp:nvSpPr>
        <dsp:cNvPr id="0" name=""/>
        <dsp:cNvSpPr/>
      </dsp:nvSpPr>
      <dsp:spPr>
        <a:xfrm>
          <a:off x="2216234" y="1748061"/>
          <a:ext cx="2222122" cy="1922001"/>
        </a:xfrm>
        <a:prstGeom prst="hexagon">
          <a:avLst>
            <a:gd name="adj" fmla="val 2857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Consumer adoption of AI technologies is influenced by</a:t>
          </a:r>
        </a:p>
      </dsp:txBody>
      <dsp:txXfrm>
        <a:off x="2584449" y="2066545"/>
        <a:ext cx="1485692" cy="1285033"/>
      </dsp:txXfrm>
    </dsp:sp>
    <dsp:sp modelId="{11AA722F-FC1E-4F7D-AD8F-E0E2C41CC156}">
      <dsp:nvSpPr>
        <dsp:cNvPr id="0" name=""/>
        <dsp:cNvSpPr/>
      </dsp:nvSpPr>
      <dsp:spPr>
        <a:xfrm>
          <a:off x="3299589" y="747312"/>
          <a:ext cx="838515" cy="722308"/>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663FDC-B913-4C82-BE7D-A9DA3C460D12}">
      <dsp:nvSpPr>
        <dsp:cNvPr id="0" name=""/>
        <dsp:cNvSpPr/>
      </dsp:nvSpPr>
      <dsp:spPr>
        <a:xfrm>
          <a:off x="2420966" y="0"/>
          <a:ext cx="1820788" cy="1575206"/>
        </a:xfrm>
        <a:prstGeom prst="hexagon">
          <a:avLst>
            <a:gd name="adj" fmla="val 2857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Font typeface="Arial" panose="020B0604020202020204" pitchFamily="34" charset="0"/>
            <a:buNone/>
          </a:pPr>
          <a:r>
            <a:rPr lang="en-GB" sz="1800" kern="1200" dirty="0"/>
            <a:t>Trust and perceived security </a:t>
          </a:r>
        </a:p>
      </dsp:txBody>
      <dsp:txXfrm>
        <a:off x="2722710" y="261046"/>
        <a:ext cx="1217300" cy="1053114"/>
      </dsp:txXfrm>
    </dsp:sp>
    <dsp:sp modelId="{22D6A381-D0E5-49A6-835C-51199CEAC7FF}">
      <dsp:nvSpPr>
        <dsp:cNvPr id="0" name=""/>
        <dsp:cNvSpPr/>
      </dsp:nvSpPr>
      <dsp:spPr>
        <a:xfrm>
          <a:off x="4586178" y="2178846"/>
          <a:ext cx="838515" cy="722308"/>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2A1F9B-0C36-495B-AA36-1E4031E03A93}">
      <dsp:nvSpPr>
        <dsp:cNvPr id="0" name=""/>
        <dsp:cNvSpPr/>
      </dsp:nvSpPr>
      <dsp:spPr>
        <a:xfrm>
          <a:off x="240866" y="1887533"/>
          <a:ext cx="1820788" cy="1575206"/>
        </a:xfrm>
        <a:prstGeom prst="hexagon">
          <a:avLst>
            <a:gd name="adj" fmla="val 28570"/>
            <a:gd name="vf" fmla="val 11547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Font typeface="Arial" panose="020B0604020202020204" pitchFamily="34" charset="0"/>
            <a:buNone/>
          </a:pPr>
          <a:r>
            <a:rPr lang="en-GB" sz="1800" kern="1200" dirty="0"/>
            <a:t>Digital literacy and self-efficacy </a:t>
          </a:r>
        </a:p>
      </dsp:txBody>
      <dsp:txXfrm>
        <a:off x="542610" y="2148579"/>
        <a:ext cx="1217300" cy="1053114"/>
      </dsp:txXfrm>
    </dsp:sp>
    <dsp:sp modelId="{77EBE481-49B5-49FC-9CCA-44C20AE314FA}">
      <dsp:nvSpPr>
        <dsp:cNvPr id="0" name=""/>
        <dsp:cNvSpPr/>
      </dsp:nvSpPr>
      <dsp:spPr>
        <a:xfrm>
          <a:off x="2847423" y="4328758"/>
          <a:ext cx="838515" cy="722308"/>
        </a:xfrm>
        <a:prstGeom prst="hexagon">
          <a:avLst>
            <a:gd name="adj" fmla="val 28900"/>
            <a:gd name="vf" fmla="val 11547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89EBB4-133D-47B5-B2A4-AC4CF9C0FF1A}">
      <dsp:nvSpPr>
        <dsp:cNvPr id="0" name=""/>
        <dsp:cNvSpPr/>
      </dsp:nvSpPr>
      <dsp:spPr>
        <a:xfrm>
          <a:off x="2511935" y="3843460"/>
          <a:ext cx="1820788" cy="1575206"/>
        </a:xfrm>
        <a:prstGeom prst="hexagon">
          <a:avLst>
            <a:gd name="adj" fmla="val 28570"/>
            <a:gd name="vf" fmla="val 11547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Font typeface="Arial" panose="020B0604020202020204" pitchFamily="34" charset="0"/>
            <a:buNone/>
          </a:pPr>
          <a:r>
            <a:rPr lang="en-GB" sz="1800" kern="1200" dirty="0"/>
            <a:t>Compatibility with user needs </a:t>
          </a:r>
        </a:p>
      </dsp:txBody>
      <dsp:txXfrm>
        <a:off x="2813679" y="4104506"/>
        <a:ext cx="1217300" cy="1053114"/>
      </dsp:txXfrm>
    </dsp:sp>
    <dsp:sp modelId="{0EDD3A15-960D-45C0-9D82-F068668F3258}">
      <dsp:nvSpPr>
        <dsp:cNvPr id="0" name=""/>
        <dsp:cNvSpPr/>
      </dsp:nvSpPr>
      <dsp:spPr>
        <a:xfrm>
          <a:off x="4557771" y="1879902"/>
          <a:ext cx="1820788" cy="1575206"/>
        </a:xfrm>
        <a:prstGeom prst="hexagon">
          <a:avLst>
            <a:gd name="adj" fmla="val 28570"/>
            <a:gd name="vf" fmla="val 11547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t>Social influence</a:t>
          </a:r>
        </a:p>
      </dsp:txBody>
      <dsp:txXfrm>
        <a:off x="4859515" y="2140948"/>
        <a:ext cx="1217300" cy="1053114"/>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621796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01390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65744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6409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19943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97743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07981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44354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23396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68727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88445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69034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33947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163828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882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0586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2875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2005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jp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7882044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video" Target="https://www.youtube.com/embed/GAgDaoKGCzw?feature=oembed" TargetMode="Externa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34" name="Rectangle: Rounded Corners 33">
            <a:extLst>
              <a:ext uri="{FF2B5EF4-FFF2-40B4-BE49-F238E27FC236}">
                <a16:creationId xmlns:a16="http://schemas.microsoft.com/office/drawing/2014/main" id="{15C30772-0DD8-7BE1-E943-20DE696CFBEA}"/>
              </a:ext>
            </a:extLst>
          </p:cNvPr>
          <p:cNvSpPr/>
          <p:nvPr/>
        </p:nvSpPr>
        <p:spPr>
          <a:xfrm>
            <a:off x="0" y="5847188"/>
            <a:ext cx="3516608" cy="529167"/>
          </a:xfrm>
          <a:prstGeom prst="roundRect">
            <a:avLst/>
          </a:prstGeom>
          <a:solidFill>
            <a:srgbClr val="00B0F0"/>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Lecture 10</a:t>
            </a:r>
          </a:p>
        </p:txBody>
      </p:sp>
      <p:sp>
        <p:nvSpPr>
          <p:cNvPr id="2" name="TextBox 1">
            <a:extLst>
              <a:ext uri="{FF2B5EF4-FFF2-40B4-BE49-F238E27FC236}">
                <a16:creationId xmlns:a16="http://schemas.microsoft.com/office/drawing/2014/main" id="{B46CFF71-5F3E-4CCB-BD2E-87C3C850CE4C}"/>
              </a:ext>
            </a:extLst>
          </p:cNvPr>
          <p:cNvSpPr txBox="1"/>
          <p:nvPr/>
        </p:nvSpPr>
        <p:spPr>
          <a:xfrm>
            <a:off x="524933" y="3603811"/>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 name="TextBox 2">
            <a:extLst>
              <a:ext uri="{FF2B5EF4-FFF2-40B4-BE49-F238E27FC236}">
                <a16:creationId xmlns:a16="http://schemas.microsoft.com/office/drawing/2014/main" id="{1A41B85B-B606-156F-BCE1-DFF16976A5D2}"/>
              </a:ext>
            </a:extLst>
          </p:cNvPr>
          <p:cNvSpPr txBox="1"/>
          <p:nvPr/>
        </p:nvSpPr>
        <p:spPr>
          <a:xfrm>
            <a:off x="406400" y="180764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 name="TextBox 3">
            <a:extLst>
              <a:ext uri="{FF2B5EF4-FFF2-40B4-BE49-F238E27FC236}">
                <a16:creationId xmlns:a16="http://schemas.microsoft.com/office/drawing/2014/main" id="{9304DB08-E040-8911-51D3-3E22537C5B8C}"/>
              </a:ext>
            </a:extLst>
          </p:cNvPr>
          <p:cNvSpPr txBox="1"/>
          <p:nvPr/>
        </p:nvSpPr>
        <p:spPr>
          <a:xfrm>
            <a:off x="1435745" y="4131876"/>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6" name="TextBox 5">
            <a:extLst>
              <a:ext uri="{FF2B5EF4-FFF2-40B4-BE49-F238E27FC236}">
                <a16:creationId xmlns:a16="http://schemas.microsoft.com/office/drawing/2014/main" id="{2695B677-1A0B-BBE6-27D5-20E07EFED68F}"/>
              </a:ext>
            </a:extLst>
          </p:cNvPr>
          <p:cNvSpPr txBox="1"/>
          <p:nvPr/>
        </p:nvSpPr>
        <p:spPr>
          <a:xfrm>
            <a:off x="145656" y="5035902"/>
            <a:ext cx="4222623" cy="784830"/>
          </a:xfrm>
          <a:prstGeom prst="rect">
            <a:avLst/>
          </a:prstGeom>
          <a:noFill/>
        </p:spPr>
        <p:txBody>
          <a:bodyPr wrap="square">
            <a:spAutoFit/>
          </a:bodyPr>
          <a:lstStyle/>
          <a:p>
            <a:pPr algn="ctr">
              <a:spcAft>
                <a:spcPts val="600"/>
              </a:spcAft>
              <a:buNone/>
            </a:pPr>
            <a:r>
              <a:rPr lang="en-GB" sz="2000" b="1" dirty="0">
                <a:solidFill>
                  <a:srgbClr val="2D3956"/>
                </a:solidFill>
                <a:latin typeface="Tahoma" panose="020B0604030504040204" pitchFamily="34" charset="0"/>
                <a:ea typeface="Tahoma" panose="020B0604030504040204" pitchFamily="34" charset="0"/>
                <a:cs typeface="Tahoma" panose="020B0604030504040204" pitchFamily="34" charset="0"/>
              </a:rPr>
              <a:t>Impact of Artificial Intelligence </a:t>
            </a:r>
          </a:p>
          <a:p>
            <a:pPr algn="ctr">
              <a:spcAft>
                <a:spcPts val="600"/>
              </a:spcAft>
              <a:buNone/>
            </a:pPr>
            <a:r>
              <a:rPr lang="en-GB" sz="2000" b="1" dirty="0">
                <a:solidFill>
                  <a:srgbClr val="2D3956"/>
                </a:solidFill>
                <a:latin typeface="Tahoma" panose="020B0604030504040204" pitchFamily="34" charset="0"/>
                <a:ea typeface="Tahoma" panose="020B0604030504040204" pitchFamily="34" charset="0"/>
                <a:cs typeface="Tahoma" panose="020B0604030504040204" pitchFamily="34" charset="0"/>
              </a:rPr>
              <a:t>on Consumer Behavior</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Online Media 1" title="How generative AI will change buying behavior and so your customer experience - Steven Van Belleghem">
            <a:hlinkClick r:id="" action="ppaction://media"/>
            <a:extLst>
              <a:ext uri="{FF2B5EF4-FFF2-40B4-BE49-F238E27FC236}">
                <a16:creationId xmlns:a16="http://schemas.microsoft.com/office/drawing/2014/main" id="{D62CFF03-5BF0-2FEF-BEAE-935465569C2F}"/>
              </a:ext>
            </a:extLst>
          </p:cNvPr>
          <p:cNvPicPr>
            <a:picLocks noRot="1" noChangeAspect="1"/>
          </p:cNvPicPr>
          <p:nvPr>
            <a:videoFile r:link="rId1"/>
          </p:nvPr>
        </p:nvPicPr>
        <p:blipFill>
          <a:blip r:embed="rId4"/>
          <a:stretch>
            <a:fillRect/>
          </a:stretch>
        </p:blipFill>
        <p:spPr>
          <a:xfrm>
            <a:off x="490888" y="243984"/>
            <a:ext cx="11242308" cy="6351904"/>
          </a:xfrm>
          <a:prstGeom prst="rect">
            <a:avLst/>
          </a:prstGeom>
        </p:spPr>
      </p:pic>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400" dirty="0"/>
          </a:p>
        </p:txBody>
      </p:sp>
    </p:spTree>
    <p:extLst>
      <p:ext uri="{BB962C8B-B14F-4D97-AF65-F5344CB8AC3E}">
        <p14:creationId xmlns:p14="http://schemas.microsoft.com/office/powerpoint/2010/main" val="42901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2" fill="hold" display="0">
                  <p:stCondLst>
                    <p:cond delay="indefinite"/>
                  </p:stCondLst>
                </p:cTn>
                <p:tgtEl>
                  <p:spTgt spid="2"/>
                </p:tgtEl>
              </p:cMediaNode>
            </p:video>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982329" y="1527700"/>
            <a:ext cx="9553501" cy="3416320"/>
          </a:xfrm>
          <a:prstGeom prst="rect">
            <a:avLst/>
          </a:prstGeom>
          <a:noFill/>
        </p:spPr>
        <p:txBody>
          <a:bodyPr wrap="square" rtlCol="0">
            <a:spAutoFit/>
          </a:bodyPr>
          <a:lstStyle/>
          <a:p>
            <a:r>
              <a:rPr lang="en-GB" sz="2400" b="1" dirty="0"/>
              <a:t>1. Introduction</a:t>
            </a:r>
          </a:p>
          <a:p>
            <a:r>
              <a:rPr lang="en-GB" sz="2400" dirty="0"/>
              <a:t>Artificial Intelligence (AI) has emerged as a transformative force in the digital marketplace, significantly reshaping consumer </a:t>
            </a:r>
            <a:r>
              <a:rPr lang="en-GB" sz="2400" dirty="0" err="1"/>
              <a:t>behavior</a:t>
            </a:r>
            <a:r>
              <a:rPr lang="en-GB" sz="2400" dirty="0"/>
              <a:t>. </a:t>
            </a:r>
          </a:p>
          <a:p>
            <a:r>
              <a:rPr lang="en-GB" sz="2400" dirty="0"/>
              <a:t>Through advanced data analytics, machine learning, and automation, AI enables highly personalized, efficient, and predictive interactions between consumers and brands. </a:t>
            </a:r>
          </a:p>
          <a:p>
            <a:r>
              <a:rPr lang="en-GB" sz="2400" dirty="0"/>
              <a:t>This transformation has shifted consumer </a:t>
            </a:r>
            <a:r>
              <a:rPr lang="en-GB" sz="2400" dirty="0" err="1"/>
              <a:t>behavior</a:t>
            </a:r>
            <a:r>
              <a:rPr lang="en-GB" sz="2400" dirty="0"/>
              <a:t> from passive browsing to active, data-driven engagement, fundamentally altering how purchasing decisions are made.</a:t>
            </a:r>
          </a:p>
        </p:txBody>
      </p:sp>
      <p:sp>
        <p:nvSpPr>
          <p:cNvPr id="2" name="Rectangle 1">
            <a:extLst>
              <a:ext uri="{FF2B5EF4-FFF2-40B4-BE49-F238E27FC236}">
                <a16:creationId xmlns:a16="http://schemas.microsoft.com/office/drawing/2014/main" id="{15822044-325A-4EDB-9AC9-821A3BA0EDA4}"/>
              </a:ext>
            </a:extLst>
          </p:cNvPr>
          <p:cNvSpPr/>
          <p:nvPr/>
        </p:nvSpPr>
        <p:spPr>
          <a:xfrm>
            <a:off x="2383718" y="172288"/>
            <a:ext cx="8861144" cy="523220"/>
          </a:xfrm>
          <a:prstGeom prst="rect">
            <a:avLst/>
          </a:prstGeom>
        </p:spPr>
        <p:txBody>
          <a:bodyPr wrap="none">
            <a:spAutoFit/>
          </a:bodyPr>
          <a:lstStyle/>
          <a:p>
            <a:r>
              <a:rPr lang="en-GB" sz="2800" b="1" dirty="0">
                <a:solidFill>
                  <a:srgbClr val="00B0F0"/>
                </a:solidFill>
              </a:rPr>
              <a:t>The Impact of Artificial Intelligence on Consumer Behavior</a:t>
            </a:r>
          </a:p>
        </p:txBody>
      </p:sp>
      <p:pic>
        <p:nvPicPr>
          <p:cNvPr id="3" name="Picture 2" descr="Impact of artificial intelligence on customer behavior | PPTX">
            <a:extLst>
              <a:ext uri="{FF2B5EF4-FFF2-40B4-BE49-F238E27FC236}">
                <a16:creationId xmlns:a16="http://schemas.microsoft.com/office/drawing/2014/main" id="{77537DDD-DB89-9203-04B4-E2E7366B4A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779" t="13245" r="14469" b="38142"/>
          <a:stretch>
            <a:fillRect/>
          </a:stretch>
        </p:blipFill>
        <p:spPr bwMode="auto">
          <a:xfrm>
            <a:off x="5583504" y="4574688"/>
            <a:ext cx="5276007" cy="2039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4753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769C3D0-696B-B08A-5F13-DF005A224243}"/>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2D42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AB3C345F-0E71-33E1-0C3A-FBDE637294E7}"/>
              </a:ext>
            </a:extLst>
          </p:cNvPr>
          <p:cNvSpPr/>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lnSpc>
                <a:spcPct val="90000"/>
              </a:lnSpc>
              <a:spcBef>
                <a:spcPct val="0"/>
              </a:spcBef>
              <a:spcAft>
                <a:spcPts val="600"/>
              </a:spcAft>
            </a:pPr>
            <a:r>
              <a:rPr lang="en-US" sz="2600" b="1" kern="1200">
                <a:solidFill>
                  <a:srgbClr val="FFFFFF"/>
                </a:solidFill>
                <a:latin typeface="+mj-lt"/>
                <a:ea typeface="+mj-ea"/>
                <a:cs typeface="+mj-cs"/>
              </a:rPr>
              <a:t>The Impact of Artificial Intelligence on Consumer Behavior</a:t>
            </a:r>
          </a:p>
        </p:txBody>
      </p:sp>
      <p:pic>
        <p:nvPicPr>
          <p:cNvPr id="7" name="Picture 6">
            <a:extLst>
              <a:ext uri="{FF2B5EF4-FFF2-40B4-BE49-F238E27FC236}">
                <a16:creationId xmlns:a16="http://schemas.microsoft.com/office/drawing/2014/main" id="{D2D652AC-F32F-8F66-C1A1-74BE8E0BAA2F}"/>
              </a:ext>
            </a:extLst>
          </p:cNvPr>
          <p:cNvPicPr>
            <a:picLocks noChangeAspect="1"/>
          </p:cNvPicPr>
          <p:nvPr/>
        </p:nvPicPr>
        <p:blipFill>
          <a:blip r:embed="rId2"/>
          <a:stretch>
            <a:fillRect/>
          </a:stretch>
        </p:blipFill>
        <p:spPr>
          <a:xfrm>
            <a:off x="3467418" y="694597"/>
            <a:ext cx="8649597" cy="5773605"/>
          </a:xfrm>
          <a:prstGeom prst="rect">
            <a:avLst/>
          </a:prstGeom>
        </p:spPr>
      </p:pic>
      <p:sp>
        <p:nvSpPr>
          <p:cNvPr id="4" name="AutoShape 2" descr="Analyzing Consumer Buying Behavior with AI in Marketing">
            <a:extLst>
              <a:ext uri="{FF2B5EF4-FFF2-40B4-BE49-F238E27FC236}">
                <a16:creationId xmlns:a16="http://schemas.microsoft.com/office/drawing/2014/main" id="{B4E71BFA-9643-081C-5CE3-0CFA93B9DB01}"/>
              </a:ext>
            </a:extLst>
          </p:cNvPr>
          <p:cNvSpPr>
            <a:spLocks noChangeAspect="1" noChangeArrowheads="1"/>
          </p:cNvSpPr>
          <p:nvPr/>
        </p:nvSpPr>
        <p:spPr bwMode="auto">
          <a:xfrm>
            <a:off x="2261937" y="3276599"/>
            <a:ext cx="3986463" cy="39864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Analyzing Consumer Buying Behavior with AI in Marketing">
            <a:extLst>
              <a:ext uri="{FF2B5EF4-FFF2-40B4-BE49-F238E27FC236}">
                <a16:creationId xmlns:a16="http://schemas.microsoft.com/office/drawing/2014/main" id="{01AADA22-9AE4-21F6-E1AB-AD466D286E6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704992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94E3BC-484E-1234-2671-943F669BB913}"/>
              </a:ext>
            </a:extLst>
          </p:cNvPr>
          <p:cNvSpPr>
            <a:spLocks noGrp="1"/>
          </p:cNvSpPr>
          <p:nvPr>
            <p:ph idx="1"/>
          </p:nvPr>
        </p:nvSpPr>
        <p:spPr>
          <a:xfrm>
            <a:off x="838200" y="1825625"/>
            <a:ext cx="9778465" cy="4351338"/>
          </a:xfrm>
        </p:spPr>
        <p:txBody>
          <a:bodyPr>
            <a:normAutofit/>
          </a:bodyPr>
          <a:lstStyle/>
          <a:p>
            <a:r>
              <a:rPr lang="en-US" sz="2400" dirty="0"/>
              <a:t>Artificial Intelligence (AI) has emerged as one of the most influential technological advancements shaping modern consumer behavior. </a:t>
            </a:r>
          </a:p>
          <a:p>
            <a:r>
              <a:rPr lang="en-US" sz="2400" dirty="0"/>
              <a:t>In today’s digital economy, AI is no longer a futuristic concept but a practical tool embedded in everyday consumer interactions, from online shopping to social media engagement.</a:t>
            </a:r>
            <a:endParaRPr lang="en-GB" sz="2400" dirty="0"/>
          </a:p>
          <a:p>
            <a:r>
              <a:rPr lang="en-US" sz="2400" dirty="0"/>
              <a:t>AI enables businesses to collect, analyze, and interpret vast amounts of consumer data in real time. This capability allows organizations to understand consumer preferences, predict future behavior, and deliver highly personalized experiences.</a:t>
            </a:r>
            <a:endParaRPr lang="en-GB" sz="2400" dirty="0"/>
          </a:p>
          <a:p>
            <a:endParaRPr lang="en-GB" sz="2400" dirty="0"/>
          </a:p>
        </p:txBody>
      </p:sp>
      <p:sp>
        <p:nvSpPr>
          <p:cNvPr id="4" name="Rectangle 3">
            <a:extLst>
              <a:ext uri="{FF2B5EF4-FFF2-40B4-BE49-F238E27FC236}">
                <a16:creationId xmlns:a16="http://schemas.microsoft.com/office/drawing/2014/main" id="{62FA5065-7AD4-89C0-9418-169713043A6C}"/>
              </a:ext>
            </a:extLst>
          </p:cNvPr>
          <p:cNvSpPr/>
          <p:nvPr/>
        </p:nvSpPr>
        <p:spPr>
          <a:xfrm>
            <a:off x="2682101" y="157817"/>
            <a:ext cx="8861144" cy="523220"/>
          </a:xfrm>
          <a:prstGeom prst="rect">
            <a:avLst/>
          </a:prstGeom>
        </p:spPr>
        <p:txBody>
          <a:bodyPr wrap="none">
            <a:spAutoFit/>
          </a:bodyPr>
          <a:lstStyle/>
          <a:p>
            <a:r>
              <a:rPr lang="en-GB" sz="2800" b="1" dirty="0">
                <a:solidFill>
                  <a:srgbClr val="00B0F0"/>
                </a:solidFill>
              </a:rPr>
              <a:t>The Impact of Artificial Intelligence on Consumer Behavior</a:t>
            </a:r>
          </a:p>
        </p:txBody>
      </p:sp>
    </p:spTree>
    <p:extLst>
      <p:ext uri="{BB962C8B-B14F-4D97-AF65-F5344CB8AC3E}">
        <p14:creationId xmlns:p14="http://schemas.microsoft.com/office/powerpoint/2010/main" val="3590350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BF997-D4F5-6072-FC7F-E270DDF75B8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153E65-989D-136F-3D9A-580E193C66A7}"/>
              </a:ext>
            </a:extLst>
          </p:cNvPr>
          <p:cNvSpPr>
            <a:spLocks noGrp="1"/>
          </p:cNvSpPr>
          <p:nvPr>
            <p:ph idx="1"/>
          </p:nvPr>
        </p:nvSpPr>
        <p:spPr>
          <a:xfrm>
            <a:off x="751114" y="1752599"/>
            <a:ext cx="8284029" cy="4783592"/>
          </a:xfrm>
        </p:spPr>
        <p:txBody>
          <a:bodyPr>
            <a:normAutofit/>
          </a:bodyPr>
          <a:lstStyle/>
          <a:p>
            <a:pPr marL="0" indent="0">
              <a:buNone/>
            </a:pPr>
            <a:r>
              <a:rPr lang="en-GB" sz="2400" dirty="0"/>
              <a:t>That is a spot-on assessment. We've moved from the "wow" factor of AI to it being the invisible engine under the hood of almost every digital experience. </a:t>
            </a:r>
          </a:p>
          <a:p>
            <a:pPr marL="0" indent="0">
              <a:buNone/>
            </a:pPr>
            <a:r>
              <a:rPr lang="en-GB" sz="2400" b="1" u="sng" dirty="0">
                <a:solidFill>
                  <a:srgbClr val="FF0000"/>
                </a:solidFill>
              </a:rPr>
              <a:t>It’s transformed from a novelty into a utility in a few key ways: </a:t>
            </a:r>
          </a:p>
          <a:p>
            <a:pPr marL="457200" indent="-457200">
              <a:buFont typeface="+mj-lt"/>
              <a:buAutoNum type="arabicPeriod"/>
            </a:pPr>
            <a:r>
              <a:rPr lang="en-GB" sz="2400" b="1" dirty="0">
                <a:solidFill>
                  <a:srgbClr val="00B050"/>
                </a:solidFill>
              </a:rPr>
              <a:t>Hyper-Personalization: </a:t>
            </a:r>
            <a:r>
              <a:rPr lang="en-GB" sz="2400" dirty="0"/>
              <a:t>Whether it's a "Recommended for You" tray on Shahid or a curated Spotify playlist, AI is constantly </a:t>
            </a:r>
            <a:r>
              <a:rPr lang="en-GB" sz="2400" dirty="0" err="1"/>
              <a:t>analyzing</a:t>
            </a:r>
            <a:r>
              <a:rPr lang="en-GB" sz="2400" dirty="0"/>
              <a:t> patterns to predict what you’ll want next.</a:t>
            </a:r>
          </a:p>
          <a:p>
            <a:pPr marL="457200" indent="-457200">
              <a:buFont typeface="+mj-lt"/>
              <a:buAutoNum type="arabicPeriod"/>
            </a:pPr>
            <a:r>
              <a:rPr lang="en-GB" sz="2400" b="1" dirty="0">
                <a:solidFill>
                  <a:srgbClr val="00B050"/>
                </a:solidFill>
              </a:rPr>
              <a:t>Customer Support: </a:t>
            </a:r>
            <a:r>
              <a:rPr lang="en-GB" sz="2400" dirty="0"/>
              <a:t>Chatbots have evolved from frustrating scripts to sophisticated assistants capable of handling complex troubleshooting and returns in real-time.</a:t>
            </a:r>
          </a:p>
        </p:txBody>
      </p:sp>
      <p:sp>
        <p:nvSpPr>
          <p:cNvPr id="4" name="Rectangle 3">
            <a:extLst>
              <a:ext uri="{FF2B5EF4-FFF2-40B4-BE49-F238E27FC236}">
                <a16:creationId xmlns:a16="http://schemas.microsoft.com/office/drawing/2014/main" id="{97BD090A-DE52-CF5B-0159-855F8731E0E8}"/>
              </a:ext>
            </a:extLst>
          </p:cNvPr>
          <p:cNvSpPr/>
          <p:nvPr/>
        </p:nvSpPr>
        <p:spPr>
          <a:xfrm>
            <a:off x="2682101" y="157817"/>
            <a:ext cx="8861144" cy="523220"/>
          </a:xfrm>
          <a:prstGeom prst="rect">
            <a:avLst/>
          </a:prstGeom>
        </p:spPr>
        <p:txBody>
          <a:bodyPr wrap="none">
            <a:spAutoFit/>
          </a:bodyPr>
          <a:lstStyle/>
          <a:p>
            <a:r>
              <a:rPr lang="en-GB" sz="2800" b="1" dirty="0">
                <a:solidFill>
                  <a:srgbClr val="00B0F0"/>
                </a:solidFill>
              </a:rPr>
              <a:t>The Impact of Artificial Intelligence on Consumer Behavior</a:t>
            </a:r>
          </a:p>
        </p:txBody>
      </p:sp>
      <p:pic>
        <p:nvPicPr>
          <p:cNvPr id="2052" name="Picture 4" descr="Download and run ﺷﺎﻫﺪ - Shahid on PC &amp; Mac (Emulator)">
            <a:extLst>
              <a:ext uri="{FF2B5EF4-FFF2-40B4-BE49-F238E27FC236}">
                <a16:creationId xmlns:a16="http://schemas.microsoft.com/office/drawing/2014/main" id="{610BC77F-2F8E-3694-8A03-F4129B90D8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5557" y="1083129"/>
            <a:ext cx="2414185" cy="324394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99CB7BC-607E-5081-C4B0-13F4B5BAAAD9}"/>
              </a:ext>
            </a:extLst>
          </p:cNvPr>
          <p:cNvPicPr>
            <a:picLocks noChangeAspect="1"/>
          </p:cNvPicPr>
          <p:nvPr/>
        </p:nvPicPr>
        <p:blipFill>
          <a:blip r:embed="rId3"/>
          <a:stretch>
            <a:fillRect/>
          </a:stretch>
        </p:blipFill>
        <p:spPr>
          <a:xfrm>
            <a:off x="8681756" y="4327072"/>
            <a:ext cx="3321788" cy="2209119"/>
          </a:xfrm>
          <a:prstGeom prst="rect">
            <a:avLst/>
          </a:prstGeom>
        </p:spPr>
      </p:pic>
    </p:spTree>
    <p:extLst>
      <p:ext uri="{BB962C8B-B14F-4D97-AF65-F5344CB8AC3E}">
        <p14:creationId xmlns:p14="http://schemas.microsoft.com/office/powerpoint/2010/main" val="4106373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11CEA-6EE1-A37E-FE68-39AE513A7B0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67AB40-55E8-D28C-6626-3C2114EF085D}"/>
              </a:ext>
            </a:extLst>
          </p:cNvPr>
          <p:cNvSpPr>
            <a:spLocks noGrp="1"/>
          </p:cNvSpPr>
          <p:nvPr>
            <p:ph idx="1"/>
          </p:nvPr>
        </p:nvSpPr>
        <p:spPr>
          <a:xfrm>
            <a:off x="838200" y="1825625"/>
            <a:ext cx="9778465" cy="4351338"/>
          </a:xfrm>
        </p:spPr>
        <p:txBody>
          <a:bodyPr>
            <a:normAutofit/>
          </a:bodyPr>
          <a:lstStyle/>
          <a:p>
            <a:pPr marL="0" indent="0">
              <a:buNone/>
            </a:pPr>
            <a:r>
              <a:rPr lang="en-GB" sz="2400" dirty="0"/>
              <a:t>That is a spot-on assessment. </a:t>
            </a:r>
            <a:r>
              <a:rPr lang="en-GB" sz="2400" i="1" dirty="0">
                <a:solidFill>
                  <a:srgbClr val="00B050"/>
                </a:solidFill>
              </a:rPr>
              <a:t>We've moved from the "wow" factor of AI to it being the invisible engine under the hood of almost every digital experience. </a:t>
            </a:r>
          </a:p>
          <a:p>
            <a:pPr marL="0" indent="0">
              <a:buNone/>
            </a:pPr>
            <a:r>
              <a:rPr lang="en-GB" sz="2400" b="1" u="sng" dirty="0">
                <a:solidFill>
                  <a:srgbClr val="FF0000"/>
                </a:solidFill>
              </a:rPr>
              <a:t>It’s transformed from a novelty into a utility in a few key ways: </a:t>
            </a:r>
          </a:p>
          <a:p>
            <a:pPr marL="457200" indent="-457200">
              <a:buFont typeface="+mj-lt"/>
              <a:buAutoNum type="arabicPeriod" startAt="3"/>
            </a:pPr>
            <a:r>
              <a:rPr lang="en-GB" sz="2400" b="1" dirty="0">
                <a:solidFill>
                  <a:srgbClr val="00B050"/>
                </a:solidFill>
              </a:rPr>
              <a:t>Visual Discovery:</a:t>
            </a:r>
            <a:r>
              <a:rPr lang="en-GB" sz="2400" dirty="0"/>
              <a:t> Tools like Google Lens or Pinterest's visual search allow consumers to find products simply by taking a photo, bridging the gap between the physical and digital worlds.</a:t>
            </a:r>
          </a:p>
          <a:p>
            <a:pPr marL="457200" indent="-457200">
              <a:buFont typeface="+mj-lt"/>
              <a:buAutoNum type="arabicPeriod" startAt="3"/>
            </a:pPr>
            <a:r>
              <a:rPr lang="en-GB" sz="2400" b="1" dirty="0">
                <a:solidFill>
                  <a:srgbClr val="00B050"/>
                </a:solidFill>
              </a:rPr>
              <a:t>Content Creation:</a:t>
            </a:r>
            <a:r>
              <a:rPr lang="en-GB" sz="2400" dirty="0"/>
              <a:t> On social media, AI algorithms don't just sort content; they help creators edit videos, generate captions, and reach the specific audiences most likely to engage. </a:t>
            </a:r>
          </a:p>
          <a:p>
            <a:pPr marL="0" indent="0">
              <a:buNone/>
            </a:pPr>
            <a:r>
              <a:rPr lang="en-GB" sz="2400" dirty="0"/>
              <a:t>Essentially, AI has shifted the consumer expectation from </a:t>
            </a:r>
            <a:r>
              <a:rPr lang="en-GB" sz="2400" i="1" dirty="0">
                <a:solidFill>
                  <a:srgbClr val="00B050"/>
                </a:solidFill>
              </a:rPr>
              <a:t>"I have to find it" to "It should find me."</a:t>
            </a:r>
          </a:p>
        </p:txBody>
      </p:sp>
      <p:sp>
        <p:nvSpPr>
          <p:cNvPr id="4" name="Rectangle 3">
            <a:extLst>
              <a:ext uri="{FF2B5EF4-FFF2-40B4-BE49-F238E27FC236}">
                <a16:creationId xmlns:a16="http://schemas.microsoft.com/office/drawing/2014/main" id="{AAD8E029-5B5A-2499-351F-9B2C3B27D598}"/>
              </a:ext>
            </a:extLst>
          </p:cNvPr>
          <p:cNvSpPr/>
          <p:nvPr/>
        </p:nvSpPr>
        <p:spPr>
          <a:xfrm>
            <a:off x="2682101" y="157817"/>
            <a:ext cx="8861144" cy="523220"/>
          </a:xfrm>
          <a:prstGeom prst="rect">
            <a:avLst/>
          </a:prstGeom>
        </p:spPr>
        <p:txBody>
          <a:bodyPr wrap="none">
            <a:spAutoFit/>
          </a:bodyPr>
          <a:lstStyle/>
          <a:p>
            <a:r>
              <a:rPr lang="en-GB" sz="2800" b="1" dirty="0">
                <a:solidFill>
                  <a:srgbClr val="00B0F0"/>
                </a:solidFill>
              </a:rPr>
              <a:t>The Impact of Artificial Intelligence on Consumer Behavior</a:t>
            </a:r>
          </a:p>
        </p:txBody>
      </p:sp>
    </p:spTree>
    <p:extLst>
      <p:ext uri="{BB962C8B-B14F-4D97-AF65-F5344CB8AC3E}">
        <p14:creationId xmlns:p14="http://schemas.microsoft.com/office/powerpoint/2010/main" val="2659364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598D1-83C0-4450-6FB8-F30CC99DB6E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B82F6C-DD69-23A4-07D8-97A65441E8B7}"/>
              </a:ext>
            </a:extLst>
          </p:cNvPr>
          <p:cNvSpPr>
            <a:spLocks noGrp="1"/>
          </p:cNvSpPr>
          <p:nvPr>
            <p:ph idx="1"/>
          </p:nvPr>
        </p:nvSpPr>
        <p:spPr>
          <a:xfrm>
            <a:off x="655318" y="1409101"/>
            <a:ext cx="10712118" cy="5574027"/>
          </a:xfrm>
        </p:spPr>
        <p:txBody>
          <a:bodyPr>
            <a:normAutofit lnSpcReduction="10000"/>
          </a:bodyPr>
          <a:lstStyle/>
          <a:p>
            <a:pPr marL="0" indent="0">
              <a:buNone/>
            </a:pPr>
            <a:r>
              <a:rPr lang="en-US" sz="2400" dirty="0"/>
              <a:t>Unlike traditional marketing approaches, which relied on mass communication and general segmentation, </a:t>
            </a:r>
            <a:r>
              <a:rPr lang="en-US" sz="2400" dirty="0">
                <a:solidFill>
                  <a:srgbClr val="00B050"/>
                </a:solidFill>
              </a:rPr>
              <a:t>AI-driven marketing focuses on individual-level targeting.</a:t>
            </a:r>
            <a:r>
              <a:rPr lang="en-US" sz="2400" dirty="0"/>
              <a:t> </a:t>
            </a:r>
          </a:p>
          <a:p>
            <a:pPr marL="0" indent="0">
              <a:buNone/>
            </a:pPr>
            <a:r>
              <a:rPr lang="en-US" sz="2400" dirty="0">
                <a:solidFill>
                  <a:srgbClr val="0070C0"/>
                </a:solidFill>
              </a:rPr>
              <a:t>This shift has fundamentally transformed the way consumers:</a:t>
            </a:r>
          </a:p>
          <a:p>
            <a:pPr>
              <a:buFont typeface="Wingdings" panose="05000000000000000000" pitchFamily="2" charset="2"/>
              <a:buChar char="q"/>
            </a:pPr>
            <a:r>
              <a:rPr lang="en-US" sz="2400" dirty="0"/>
              <a:t>Search for information, </a:t>
            </a:r>
          </a:p>
          <a:p>
            <a:pPr>
              <a:buFont typeface="Wingdings" panose="05000000000000000000" pitchFamily="2" charset="2"/>
              <a:buChar char="q"/>
            </a:pPr>
            <a:r>
              <a:rPr lang="en-US" sz="2400" dirty="0"/>
              <a:t>Evaluate alternatives, and </a:t>
            </a:r>
          </a:p>
          <a:p>
            <a:pPr>
              <a:buFont typeface="Wingdings" panose="05000000000000000000" pitchFamily="2" charset="2"/>
              <a:buChar char="q"/>
            </a:pPr>
            <a:r>
              <a:rPr lang="en-US" sz="2400" dirty="0"/>
              <a:t>Make purchase decisions.</a:t>
            </a:r>
          </a:p>
          <a:p>
            <a:pPr>
              <a:buFont typeface="Wingdings" panose="05000000000000000000" pitchFamily="2" charset="2"/>
              <a:buChar char="q"/>
            </a:pPr>
            <a:endParaRPr lang="en-GB" sz="2400" dirty="0"/>
          </a:p>
          <a:p>
            <a:pPr>
              <a:buFont typeface="Wingdings" panose="05000000000000000000" pitchFamily="2" charset="2"/>
              <a:buChar char="q"/>
            </a:pPr>
            <a:endParaRPr lang="en-GB" sz="2400" dirty="0"/>
          </a:p>
          <a:p>
            <a:pPr marL="0" indent="0">
              <a:buNone/>
            </a:pPr>
            <a:r>
              <a:rPr lang="en-US" sz="2400" dirty="0"/>
              <a:t>AI has redefined the relationship between consumers and brands. </a:t>
            </a:r>
          </a:p>
          <a:p>
            <a:pPr marL="0" indent="0">
              <a:buNone/>
            </a:pPr>
            <a:r>
              <a:rPr lang="en-US" sz="2400" dirty="0"/>
              <a:t>Consumers are no longer </a:t>
            </a:r>
            <a:r>
              <a:rPr lang="en-US" sz="2400" dirty="0">
                <a:solidFill>
                  <a:srgbClr val="0070C0"/>
                </a:solidFill>
              </a:rPr>
              <a:t>passive recipients of marketing messages</a:t>
            </a:r>
            <a:r>
              <a:rPr lang="en-US" sz="2400" dirty="0"/>
              <a:t>; instead, they </a:t>
            </a:r>
          </a:p>
          <a:p>
            <a:pPr marL="0" indent="0">
              <a:buNone/>
            </a:pPr>
            <a:r>
              <a:rPr lang="en-US" sz="2400" dirty="0">
                <a:solidFill>
                  <a:srgbClr val="0070C0"/>
                </a:solidFill>
              </a:rPr>
              <a:t>actively engage with intelligent systems that respond to their needs instantly</a:t>
            </a:r>
            <a:r>
              <a:rPr lang="en-US" sz="2400" dirty="0"/>
              <a:t>. </a:t>
            </a:r>
          </a:p>
          <a:p>
            <a:pPr marL="0" indent="0">
              <a:buNone/>
            </a:pPr>
            <a:r>
              <a:rPr lang="en-US" sz="2400" dirty="0"/>
              <a:t>This transformation has significant implications for consumer psychology, decision-making processes, and overall market dynamics.</a:t>
            </a:r>
            <a:endParaRPr lang="en-GB" sz="2400" dirty="0"/>
          </a:p>
        </p:txBody>
      </p:sp>
      <p:sp>
        <p:nvSpPr>
          <p:cNvPr id="4" name="Rectangle 3">
            <a:extLst>
              <a:ext uri="{FF2B5EF4-FFF2-40B4-BE49-F238E27FC236}">
                <a16:creationId xmlns:a16="http://schemas.microsoft.com/office/drawing/2014/main" id="{14E3099C-160D-9D4F-9183-872F3843F898}"/>
              </a:ext>
            </a:extLst>
          </p:cNvPr>
          <p:cNvSpPr/>
          <p:nvPr/>
        </p:nvSpPr>
        <p:spPr>
          <a:xfrm>
            <a:off x="2682101" y="157817"/>
            <a:ext cx="8861144" cy="523220"/>
          </a:xfrm>
          <a:prstGeom prst="rect">
            <a:avLst/>
          </a:prstGeom>
        </p:spPr>
        <p:txBody>
          <a:bodyPr wrap="none">
            <a:spAutoFit/>
          </a:bodyPr>
          <a:lstStyle/>
          <a:p>
            <a:r>
              <a:rPr lang="en-GB" sz="2800" b="1" dirty="0">
                <a:solidFill>
                  <a:srgbClr val="00B0F0"/>
                </a:solidFill>
              </a:rPr>
              <a:t>The Impact of Artificial Intelligence on Consumer Behavior</a:t>
            </a:r>
          </a:p>
        </p:txBody>
      </p:sp>
      <p:pic>
        <p:nvPicPr>
          <p:cNvPr id="4098" name="Picture 2" descr="Consumer decision making process consists of needs recognition, information  search, evaluation of alternatives, purchase decision, post purchase  behavior 38926120 Vector Art at Vecteezy">
            <a:extLst>
              <a:ext uri="{FF2B5EF4-FFF2-40B4-BE49-F238E27FC236}">
                <a16:creationId xmlns:a16="http://schemas.microsoft.com/office/drawing/2014/main" id="{FC18A1CA-EDB6-82C1-80CB-DC6321838A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05" t="17703" r="4178" b="19526"/>
          <a:stretch>
            <a:fillRect/>
          </a:stretch>
        </p:blipFill>
        <p:spPr bwMode="auto">
          <a:xfrm>
            <a:off x="5297103" y="2464067"/>
            <a:ext cx="4552750" cy="2088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6768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CE2DD-EFEA-89C3-8029-C7C5272956C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EBD98EA-6972-3F5B-EA8F-D5DEBB446BE2}"/>
              </a:ext>
            </a:extLst>
          </p:cNvPr>
          <p:cNvSpPr/>
          <p:nvPr/>
        </p:nvSpPr>
        <p:spPr>
          <a:xfrm>
            <a:off x="2566598" y="249290"/>
            <a:ext cx="7603300" cy="523220"/>
          </a:xfrm>
          <a:prstGeom prst="rect">
            <a:avLst/>
          </a:prstGeom>
        </p:spPr>
        <p:txBody>
          <a:bodyPr wrap="none">
            <a:spAutoFit/>
          </a:bodyPr>
          <a:lstStyle/>
          <a:p>
            <a:r>
              <a:rPr lang="en-GB" sz="2800" b="1">
                <a:solidFill>
                  <a:srgbClr val="00B0F0"/>
                </a:solidFill>
              </a:rPr>
              <a:t>2. Foundations of Consumer Technology Adoption</a:t>
            </a:r>
            <a:endParaRPr lang="en-GB" sz="2800" b="1" dirty="0">
              <a:solidFill>
                <a:srgbClr val="00B0F0"/>
              </a:solidFill>
            </a:endParaRPr>
          </a:p>
        </p:txBody>
      </p:sp>
      <p:sp>
        <p:nvSpPr>
          <p:cNvPr id="5" name="TextBox 4">
            <a:extLst>
              <a:ext uri="{FF2B5EF4-FFF2-40B4-BE49-F238E27FC236}">
                <a16:creationId xmlns:a16="http://schemas.microsoft.com/office/drawing/2014/main" id="{D2D694F4-CDB9-9CEC-65DC-0F857BC01A21}"/>
              </a:ext>
            </a:extLst>
          </p:cNvPr>
          <p:cNvSpPr txBox="1"/>
          <p:nvPr/>
        </p:nvSpPr>
        <p:spPr>
          <a:xfrm>
            <a:off x="730604" y="1477328"/>
            <a:ext cx="10254341" cy="2677656"/>
          </a:xfrm>
          <a:prstGeom prst="rect">
            <a:avLst/>
          </a:prstGeom>
          <a:noFill/>
        </p:spPr>
        <p:txBody>
          <a:bodyPr wrap="square">
            <a:spAutoFit/>
          </a:bodyPr>
          <a:lstStyle/>
          <a:p>
            <a:pPr>
              <a:buNone/>
            </a:pPr>
            <a:r>
              <a:rPr lang="en-GB" sz="2400" b="1" u="sng" dirty="0">
                <a:solidFill>
                  <a:srgbClr val="FF0000"/>
                </a:solidFill>
              </a:rPr>
              <a:t>2.1 Theoretical Frameworks</a:t>
            </a:r>
          </a:p>
          <a:p>
            <a:pPr>
              <a:buNone/>
            </a:pPr>
            <a:r>
              <a:rPr lang="en-GB" sz="2400" dirty="0"/>
              <a:t>Understanding consumer interaction with AI technologies is grounded in two key models: the </a:t>
            </a:r>
            <a:r>
              <a:rPr lang="en-GB" sz="2400" b="1" dirty="0"/>
              <a:t>Technology Acceptance Model (TAM)</a:t>
            </a:r>
            <a:r>
              <a:rPr lang="en-GB" sz="2400" dirty="0"/>
              <a:t> and the </a:t>
            </a:r>
            <a:r>
              <a:rPr lang="en-GB" sz="2400" b="1" dirty="0"/>
              <a:t>Diffusion of Innovation (DOI)</a:t>
            </a:r>
            <a:r>
              <a:rPr lang="en-GB" sz="2400" dirty="0"/>
              <a:t> theory.</a:t>
            </a:r>
          </a:p>
          <a:p>
            <a:pPr>
              <a:buNone/>
            </a:pPr>
            <a:r>
              <a:rPr lang="en-GB" sz="2400" b="1" dirty="0"/>
              <a:t>TAM explains user adoption based on:</a:t>
            </a:r>
          </a:p>
          <a:p>
            <a:pPr>
              <a:buFont typeface="Arial" panose="020B0604020202020204" pitchFamily="34" charset="0"/>
              <a:buChar char="•"/>
            </a:pPr>
            <a:r>
              <a:rPr lang="en-GB" sz="2400" dirty="0"/>
              <a:t>Perceived Usefulness (PU) </a:t>
            </a:r>
          </a:p>
          <a:p>
            <a:pPr>
              <a:buFont typeface="Arial" panose="020B0604020202020204" pitchFamily="34" charset="0"/>
              <a:buChar char="•"/>
            </a:pPr>
            <a:r>
              <a:rPr lang="en-GB" sz="2400" dirty="0"/>
              <a:t>Perceived Ease of Use (PEOU) </a:t>
            </a:r>
          </a:p>
        </p:txBody>
      </p:sp>
      <p:pic>
        <p:nvPicPr>
          <p:cNvPr id="4" name="Picture 3">
            <a:extLst>
              <a:ext uri="{FF2B5EF4-FFF2-40B4-BE49-F238E27FC236}">
                <a16:creationId xmlns:a16="http://schemas.microsoft.com/office/drawing/2014/main" id="{18445628-E735-CA82-FF31-9DEFABD0DC6B}"/>
              </a:ext>
            </a:extLst>
          </p:cNvPr>
          <p:cNvPicPr>
            <a:picLocks noChangeAspect="1"/>
          </p:cNvPicPr>
          <p:nvPr/>
        </p:nvPicPr>
        <p:blipFill>
          <a:blip r:embed="rId2"/>
          <a:srcRect l="4907" r="6464" b="9513"/>
          <a:stretch>
            <a:fillRect/>
          </a:stretch>
        </p:blipFill>
        <p:spPr>
          <a:xfrm>
            <a:off x="2922760" y="4154984"/>
            <a:ext cx="8286662" cy="2566866"/>
          </a:xfrm>
          <a:prstGeom prst="rect">
            <a:avLst/>
          </a:prstGeom>
        </p:spPr>
      </p:pic>
    </p:spTree>
    <p:extLst>
      <p:ext uri="{BB962C8B-B14F-4D97-AF65-F5344CB8AC3E}">
        <p14:creationId xmlns:p14="http://schemas.microsoft.com/office/powerpoint/2010/main" val="3709309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0A2D5-C8D0-7C9B-0D17-4ACAF47567E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C9F05FB-778A-2B95-F0ED-0A8F3B9084A6}"/>
              </a:ext>
            </a:extLst>
          </p:cNvPr>
          <p:cNvSpPr/>
          <p:nvPr/>
        </p:nvSpPr>
        <p:spPr>
          <a:xfrm>
            <a:off x="2566598" y="249290"/>
            <a:ext cx="7603300" cy="523220"/>
          </a:xfrm>
          <a:prstGeom prst="rect">
            <a:avLst/>
          </a:prstGeom>
        </p:spPr>
        <p:txBody>
          <a:bodyPr wrap="none">
            <a:spAutoFit/>
          </a:bodyPr>
          <a:lstStyle/>
          <a:p>
            <a:r>
              <a:rPr lang="en-GB" sz="2800" b="1">
                <a:solidFill>
                  <a:srgbClr val="00B0F0"/>
                </a:solidFill>
              </a:rPr>
              <a:t>2. Foundations of Consumer Technology Adoption</a:t>
            </a:r>
            <a:endParaRPr lang="en-GB" sz="2800" b="1" dirty="0">
              <a:solidFill>
                <a:srgbClr val="00B0F0"/>
              </a:solidFill>
            </a:endParaRPr>
          </a:p>
        </p:txBody>
      </p:sp>
      <p:sp>
        <p:nvSpPr>
          <p:cNvPr id="5" name="TextBox 4">
            <a:extLst>
              <a:ext uri="{FF2B5EF4-FFF2-40B4-BE49-F238E27FC236}">
                <a16:creationId xmlns:a16="http://schemas.microsoft.com/office/drawing/2014/main" id="{28D46266-CBD7-65CE-1A97-413530C797E6}"/>
              </a:ext>
            </a:extLst>
          </p:cNvPr>
          <p:cNvSpPr txBox="1"/>
          <p:nvPr/>
        </p:nvSpPr>
        <p:spPr>
          <a:xfrm>
            <a:off x="750772" y="1424539"/>
            <a:ext cx="10811806" cy="5262979"/>
          </a:xfrm>
          <a:prstGeom prst="rect">
            <a:avLst/>
          </a:prstGeom>
          <a:noFill/>
        </p:spPr>
        <p:txBody>
          <a:bodyPr wrap="square">
            <a:spAutoFit/>
          </a:bodyPr>
          <a:lstStyle/>
          <a:p>
            <a:pPr>
              <a:buNone/>
            </a:pPr>
            <a:r>
              <a:rPr lang="en-GB" sz="2400" b="1" u="sng" dirty="0">
                <a:solidFill>
                  <a:srgbClr val="FF0000"/>
                </a:solidFill>
              </a:rPr>
              <a:t>2.1 Theoretical Frameworks</a:t>
            </a:r>
          </a:p>
          <a:p>
            <a:pPr>
              <a:buNone/>
            </a:pPr>
            <a:r>
              <a:rPr lang="en-GB" sz="2400" dirty="0"/>
              <a:t>Understanding consumer interaction with AI technologies is grounded in two key models: the </a:t>
            </a:r>
            <a:r>
              <a:rPr lang="en-GB" sz="2400" b="1" dirty="0"/>
              <a:t>Technology Acceptance Model (TAM)</a:t>
            </a:r>
            <a:r>
              <a:rPr lang="en-GB" sz="2400" dirty="0"/>
              <a:t> and the </a:t>
            </a:r>
            <a:r>
              <a:rPr lang="en-GB" sz="2400" b="1" dirty="0"/>
              <a:t>Diffusion of Innovation (DOI)</a:t>
            </a:r>
            <a:r>
              <a:rPr lang="en-GB" sz="2400" dirty="0"/>
              <a:t> theory.</a:t>
            </a:r>
          </a:p>
          <a:p>
            <a:pPr>
              <a:buNone/>
            </a:pPr>
            <a:r>
              <a:rPr lang="en-GB" sz="2400" b="1" dirty="0"/>
              <a:t>DOI categorizes consumers into:</a:t>
            </a:r>
          </a:p>
          <a:p>
            <a:pPr marL="457200" indent="-457200">
              <a:buFont typeface="+mj-lt"/>
              <a:buAutoNum type="arabicPeriod"/>
            </a:pPr>
            <a:r>
              <a:rPr lang="en-GB" sz="2400" dirty="0"/>
              <a:t>Innovators </a:t>
            </a:r>
          </a:p>
          <a:p>
            <a:pPr marL="457200" indent="-457200">
              <a:buFont typeface="+mj-lt"/>
              <a:buAutoNum type="arabicPeriod"/>
            </a:pPr>
            <a:r>
              <a:rPr lang="en-GB" sz="2400" dirty="0"/>
              <a:t>Early adopters </a:t>
            </a:r>
          </a:p>
          <a:p>
            <a:pPr marL="457200" indent="-457200">
              <a:buFont typeface="+mj-lt"/>
              <a:buAutoNum type="arabicPeriod"/>
            </a:pPr>
            <a:r>
              <a:rPr lang="en-GB" sz="2400" dirty="0"/>
              <a:t>Early majority </a:t>
            </a:r>
          </a:p>
          <a:p>
            <a:pPr marL="457200" indent="-457200">
              <a:buFont typeface="+mj-lt"/>
              <a:buAutoNum type="arabicPeriod"/>
            </a:pPr>
            <a:r>
              <a:rPr lang="en-GB" sz="2400" dirty="0"/>
              <a:t>Late majority </a:t>
            </a:r>
          </a:p>
          <a:p>
            <a:pPr marL="457200" indent="-457200">
              <a:buFont typeface="+mj-lt"/>
              <a:buAutoNum type="arabicPeriod"/>
            </a:pPr>
            <a:r>
              <a:rPr lang="en-GB" sz="2400" dirty="0"/>
              <a:t>Laggards </a:t>
            </a:r>
          </a:p>
          <a:p>
            <a:pPr>
              <a:buFont typeface="Arial" panose="020B0604020202020204" pitchFamily="34" charset="0"/>
              <a:buChar char="•"/>
            </a:pPr>
            <a:endParaRPr lang="en-GB" sz="2400" dirty="0"/>
          </a:p>
          <a:p>
            <a:pPr>
              <a:buFont typeface="Arial" panose="020B0604020202020204" pitchFamily="34" charset="0"/>
              <a:buChar char="•"/>
            </a:pPr>
            <a:endParaRPr lang="en-GB" sz="2400" dirty="0"/>
          </a:p>
          <a:p>
            <a:pPr>
              <a:buNone/>
            </a:pPr>
            <a:r>
              <a:rPr lang="en-GB" sz="2400" dirty="0"/>
              <a:t>These frameworks provide a foundation for </a:t>
            </a:r>
            <a:r>
              <a:rPr lang="en-GB" sz="2400" dirty="0" err="1"/>
              <a:t>analyzing</a:t>
            </a:r>
            <a:r>
              <a:rPr lang="en-GB" sz="2400" dirty="0"/>
              <a:t> how consumers accept AI-driven systems.</a:t>
            </a:r>
          </a:p>
        </p:txBody>
      </p:sp>
      <p:pic>
        <p:nvPicPr>
          <p:cNvPr id="5122" name="Picture 2" descr="What is the The Diffusion of Innovation model? | Smart Insights">
            <a:extLst>
              <a:ext uri="{FF2B5EF4-FFF2-40B4-BE49-F238E27FC236}">
                <a16:creationId xmlns:a16="http://schemas.microsoft.com/office/drawing/2014/main" id="{BD524DF2-135A-7AF7-250A-6B3BCD8897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2315" y="3043631"/>
            <a:ext cx="6035613" cy="2876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74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C11FB-F5A0-75E7-C038-099BF961D8F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FFFA4BB-7379-6191-7791-E4B05C2EF060}"/>
              </a:ext>
            </a:extLst>
          </p:cNvPr>
          <p:cNvSpPr/>
          <p:nvPr/>
        </p:nvSpPr>
        <p:spPr>
          <a:xfrm>
            <a:off x="2566598" y="249290"/>
            <a:ext cx="8665193" cy="584775"/>
          </a:xfrm>
          <a:prstGeom prst="rect">
            <a:avLst/>
          </a:prstGeom>
        </p:spPr>
        <p:txBody>
          <a:bodyPr wrap="none">
            <a:spAutoFit/>
          </a:bodyPr>
          <a:lstStyle/>
          <a:p>
            <a:r>
              <a:rPr lang="en-GB" sz="3200" b="1" dirty="0"/>
              <a:t>2. Foundations of Consumer Technology Adoption</a:t>
            </a:r>
          </a:p>
        </p:txBody>
      </p:sp>
      <p:sp>
        <p:nvSpPr>
          <p:cNvPr id="5" name="TextBox 4">
            <a:extLst>
              <a:ext uri="{FF2B5EF4-FFF2-40B4-BE49-F238E27FC236}">
                <a16:creationId xmlns:a16="http://schemas.microsoft.com/office/drawing/2014/main" id="{274403B9-D78B-7D95-DAE9-B1657B6EC4FA}"/>
              </a:ext>
            </a:extLst>
          </p:cNvPr>
          <p:cNvSpPr txBox="1"/>
          <p:nvPr/>
        </p:nvSpPr>
        <p:spPr>
          <a:xfrm>
            <a:off x="959178" y="1490008"/>
            <a:ext cx="4969983" cy="1938992"/>
          </a:xfrm>
          <a:prstGeom prst="rect">
            <a:avLst/>
          </a:prstGeom>
          <a:noFill/>
        </p:spPr>
        <p:txBody>
          <a:bodyPr wrap="square">
            <a:spAutoFit/>
          </a:bodyPr>
          <a:lstStyle/>
          <a:p>
            <a:pPr>
              <a:buNone/>
            </a:pPr>
            <a:r>
              <a:rPr lang="en-GB" sz="2400" b="1" dirty="0"/>
              <a:t>2.2 Drivers of Technology Adoption</a:t>
            </a:r>
          </a:p>
          <a:p>
            <a:endParaRPr lang="en-GB" sz="2400" dirty="0"/>
          </a:p>
          <a:p>
            <a:pPr>
              <a:buNone/>
            </a:pPr>
            <a:r>
              <a:rPr lang="en-GB" sz="2400" dirty="0"/>
              <a:t>These factors directly affect how consumers interact with AI-powered platforms and marketing tools.</a:t>
            </a:r>
          </a:p>
        </p:txBody>
      </p:sp>
      <p:graphicFrame>
        <p:nvGraphicFramePr>
          <p:cNvPr id="3" name="Diagram 2">
            <a:extLst>
              <a:ext uri="{FF2B5EF4-FFF2-40B4-BE49-F238E27FC236}">
                <a16:creationId xmlns:a16="http://schemas.microsoft.com/office/drawing/2014/main" id="{AFDD8524-50EF-0C1D-BA13-0D92670FCC33}"/>
              </a:ext>
            </a:extLst>
          </p:cNvPr>
          <p:cNvGraphicFramePr/>
          <p:nvPr>
            <p:extLst>
              <p:ext uri="{D42A27DB-BD31-4B8C-83A1-F6EECF244321}">
                <p14:modId xmlns:p14="http://schemas.microsoft.com/office/powerpoint/2010/main" val="3200990851"/>
              </p:ext>
            </p:extLst>
          </p:nvPr>
        </p:nvGraphicFramePr>
        <p:xfrm>
          <a:off x="4988025" y="126441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CDF98792-198E-917E-7A0D-8AEC8383661A}"/>
              </a:ext>
            </a:extLst>
          </p:cNvPr>
          <p:cNvSpPr txBox="1"/>
          <p:nvPr/>
        </p:nvSpPr>
        <p:spPr>
          <a:xfrm>
            <a:off x="693019" y="4092049"/>
            <a:ext cx="4523873" cy="2677656"/>
          </a:xfrm>
          <a:prstGeom prst="rect">
            <a:avLst/>
          </a:prstGeom>
          <a:noFill/>
        </p:spPr>
        <p:txBody>
          <a:bodyPr wrap="square">
            <a:spAutoFit/>
          </a:bodyPr>
          <a:lstStyle/>
          <a:p>
            <a:r>
              <a:rPr lang="en-US" sz="2400" dirty="0"/>
              <a:t>The adoption of AI technologies by consumers can be understood through well-established theoretical frameworks such as the Technology Acceptance Model (TAM) and the Diffusion of Innovation (DOI) theory.</a:t>
            </a:r>
            <a:endParaRPr lang="en-GB" sz="2400" dirty="0"/>
          </a:p>
        </p:txBody>
      </p:sp>
    </p:spTree>
    <p:extLst>
      <p:ext uri="{BB962C8B-B14F-4D97-AF65-F5344CB8AC3E}">
        <p14:creationId xmlns:p14="http://schemas.microsoft.com/office/powerpoint/2010/main" val="4262373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3B901-37FB-74FD-286F-8D02000EB2A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6526584-6208-A17B-4295-3C8756F15A23}"/>
              </a:ext>
            </a:extLst>
          </p:cNvPr>
          <p:cNvSpPr/>
          <p:nvPr/>
        </p:nvSpPr>
        <p:spPr>
          <a:xfrm>
            <a:off x="2566598" y="249290"/>
            <a:ext cx="7603300" cy="523220"/>
          </a:xfrm>
          <a:prstGeom prst="rect">
            <a:avLst/>
          </a:prstGeom>
        </p:spPr>
        <p:txBody>
          <a:bodyPr wrap="none">
            <a:spAutoFit/>
          </a:bodyPr>
          <a:lstStyle/>
          <a:p>
            <a:r>
              <a:rPr lang="en-GB" sz="2800" b="1" dirty="0">
                <a:solidFill>
                  <a:srgbClr val="00B0F0"/>
                </a:solidFill>
              </a:rPr>
              <a:t>2. Foundations of Consumer Technology Adoption</a:t>
            </a:r>
          </a:p>
        </p:txBody>
      </p:sp>
      <p:sp>
        <p:nvSpPr>
          <p:cNvPr id="4" name="TextBox 3">
            <a:extLst>
              <a:ext uri="{FF2B5EF4-FFF2-40B4-BE49-F238E27FC236}">
                <a16:creationId xmlns:a16="http://schemas.microsoft.com/office/drawing/2014/main" id="{64A9744D-A16E-FBCF-111B-B526E649B99B}"/>
              </a:ext>
            </a:extLst>
          </p:cNvPr>
          <p:cNvSpPr txBox="1"/>
          <p:nvPr/>
        </p:nvSpPr>
        <p:spPr>
          <a:xfrm>
            <a:off x="940868" y="1895979"/>
            <a:ext cx="9146407" cy="4524315"/>
          </a:xfrm>
          <a:prstGeom prst="rect">
            <a:avLst/>
          </a:prstGeom>
          <a:noFill/>
        </p:spPr>
        <p:txBody>
          <a:bodyPr wrap="square">
            <a:spAutoFit/>
          </a:bodyPr>
          <a:lstStyle/>
          <a:p>
            <a:pPr marL="285750" indent="-285750">
              <a:buFont typeface="Arial" panose="020B0604020202020204" pitchFamily="34" charset="0"/>
              <a:buChar char="•"/>
            </a:pPr>
            <a:r>
              <a:rPr lang="en-US" sz="2400" dirty="0"/>
              <a:t>The Technology Acceptance Model (TAM) explains that individuals are more likely to adopt a technology if they perceive it as useful and easy to use. Perceived usefulness refers to the extent to which a person believes that using a particular system will enhance their performance, while perceived ease of use refers to the degree to which using the system is free of effort.</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On the other hand, the Diffusion of Innovation (DOI) theory categorizes consumers into five groups: innovators, early adopters, early majority, late majority, and laggards. These categories reflect how quickly individuals adopt new technologies.</a:t>
            </a:r>
            <a:endParaRPr lang="en-GB"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0406842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C64541-9499-7586-9D42-F7E3A6F297F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9146AE7-0FF4-4EF0-02C0-C1031D49D84C}"/>
              </a:ext>
            </a:extLst>
          </p:cNvPr>
          <p:cNvSpPr/>
          <p:nvPr/>
        </p:nvSpPr>
        <p:spPr>
          <a:xfrm>
            <a:off x="2566598" y="249290"/>
            <a:ext cx="7603300" cy="523220"/>
          </a:xfrm>
          <a:prstGeom prst="rect">
            <a:avLst/>
          </a:prstGeom>
        </p:spPr>
        <p:txBody>
          <a:bodyPr wrap="none">
            <a:spAutoFit/>
          </a:bodyPr>
          <a:lstStyle/>
          <a:p>
            <a:r>
              <a:rPr lang="en-GB" sz="2800" b="1" dirty="0">
                <a:solidFill>
                  <a:srgbClr val="00B0F0"/>
                </a:solidFill>
              </a:rPr>
              <a:t>2. Foundations of Consumer Technology Adoption</a:t>
            </a:r>
          </a:p>
        </p:txBody>
      </p:sp>
      <p:sp>
        <p:nvSpPr>
          <p:cNvPr id="5" name="TextBox 4">
            <a:extLst>
              <a:ext uri="{FF2B5EF4-FFF2-40B4-BE49-F238E27FC236}">
                <a16:creationId xmlns:a16="http://schemas.microsoft.com/office/drawing/2014/main" id="{00561E2C-AC78-58C2-4730-D72AE77C7FF0}"/>
              </a:ext>
            </a:extLst>
          </p:cNvPr>
          <p:cNvSpPr txBox="1"/>
          <p:nvPr/>
        </p:nvSpPr>
        <p:spPr>
          <a:xfrm>
            <a:off x="914400" y="1595021"/>
            <a:ext cx="9952522" cy="5262979"/>
          </a:xfrm>
          <a:prstGeom prst="rect">
            <a:avLst/>
          </a:prstGeom>
          <a:noFill/>
        </p:spPr>
        <p:txBody>
          <a:bodyPr wrap="square">
            <a:spAutoFit/>
          </a:bodyPr>
          <a:lstStyle/>
          <a:p>
            <a:r>
              <a:rPr lang="en-US" sz="2400" dirty="0"/>
              <a:t>In addition to these frameworks, several factors influence consumer adoption of AI technologies. These include:</a:t>
            </a:r>
          </a:p>
          <a:p>
            <a:pPr marL="285750" indent="-285750">
              <a:buFont typeface="Arial" panose="020B0604020202020204" pitchFamily="34" charset="0"/>
              <a:buChar char="•"/>
            </a:pPr>
            <a:r>
              <a:rPr lang="en-US" sz="2400" dirty="0"/>
              <a:t> trust in technology, </a:t>
            </a:r>
          </a:p>
          <a:p>
            <a:pPr marL="285750" indent="-285750">
              <a:buFont typeface="Arial" panose="020B0604020202020204" pitchFamily="34" charset="0"/>
              <a:buChar char="•"/>
            </a:pPr>
            <a:r>
              <a:rPr lang="en-US" sz="2400" dirty="0"/>
              <a:t>perceived security, </a:t>
            </a:r>
          </a:p>
          <a:p>
            <a:pPr marL="285750" indent="-285750">
              <a:buFont typeface="Arial" panose="020B0604020202020204" pitchFamily="34" charset="0"/>
              <a:buChar char="•"/>
            </a:pPr>
            <a:r>
              <a:rPr lang="en-US" sz="2400" dirty="0"/>
              <a:t>social influence, </a:t>
            </a:r>
          </a:p>
          <a:p>
            <a:pPr marL="285750" indent="-285750">
              <a:buFont typeface="Arial" panose="020B0604020202020204" pitchFamily="34" charset="0"/>
              <a:buChar char="•"/>
            </a:pPr>
            <a:r>
              <a:rPr lang="en-US" sz="2400" dirty="0"/>
              <a:t>compatibility with existing habits, and </a:t>
            </a:r>
          </a:p>
          <a:p>
            <a:pPr marL="285750" indent="-285750">
              <a:buFont typeface="Arial" panose="020B0604020202020204" pitchFamily="34" charset="0"/>
              <a:buChar char="•"/>
            </a:pPr>
            <a:r>
              <a:rPr lang="en-US" sz="2400" dirty="0"/>
              <a:t>digital literacy. </a:t>
            </a:r>
          </a:p>
          <a:p>
            <a:r>
              <a:rPr lang="en-US" sz="2400" dirty="0"/>
              <a:t>For instance, younger consumers tend to adopt AI-driven platforms more quickly due to their familiarity with digital environments.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US" sz="2400" dirty="0"/>
              <a:t>Understanding these theoretical foundations is crucial because they help explain why some consumers readily embrace AI technologies while others resist them.</a:t>
            </a:r>
            <a:endParaRPr lang="en-GB" sz="2400" dirty="0"/>
          </a:p>
          <a:p>
            <a:endParaRPr lang="en-GB" sz="2400" dirty="0"/>
          </a:p>
        </p:txBody>
      </p:sp>
    </p:spTree>
    <p:extLst>
      <p:ext uri="{BB962C8B-B14F-4D97-AF65-F5344CB8AC3E}">
        <p14:creationId xmlns:p14="http://schemas.microsoft.com/office/powerpoint/2010/main" val="313931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982329" y="1527700"/>
            <a:ext cx="9553501" cy="4247317"/>
          </a:xfrm>
          <a:prstGeom prst="rect">
            <a:avLst/>
          </a:prstGeom>
          <a:noFill/>
        </p:spPr>
        <p:txBody>
          <a:bodyPr wrap="square" rtlCol="0">
            <a:spAutoFit/>
          </a:bodyPr>
          <a:lstStyle/>
          <a:p>
            <a:pPr marL="342900" indent="-342900">
              <a:buFont typeface="+mj-lt"/>
              <a:buAutoNum type="arabicPeriod"/>
            </a:pPr>
            <a:r>
              <a:rPr lang="en-GB" sz="2400" b="1" dirty="0"/>
              <a:t>Hyper-Personalization:</a:t>
            </a:r>
            <a:r>
              <a:rPr lang="en-GB" sz="2400" dirty="0"/>
              <a:t> </a:t>
            </a:r>
            <a:r>
              <a:rPr lang="en-US" dirty="0"/>
              <a:t>One of the most significant impacts of AI on consumer behavior is hyper-personalization. AI systems analyze browsing history, purchase patterns, and behavioral data to provide tailored recommendations. This level of personalization enhances consumer satisfaction and increases the likelihood of purchase.</a:t>
            </a:r>
            <a:endParaRPr lang="en-GB" dirty="0"/>
          </a:p>
          <a:p>
            <a:pPr marL="342900" lvl="0" indent="-342900">
              <a:buFont typeface="+mj-lt"/>
              <a:buAutoNum type="arabicPeriod"/>
            </a:pPr>
            <a:endParaRPr lang="en-GB" sz="2400" dirty="0"/>
          </a:p>
          <a:p>
            <a:r>
              <a:rPr lang="en-GB" sz="2400" b="1" dirty="0"/>
              <a:t>2. Predictive Purchasing:</a:t>
            </a:r>
            <a:r>
              <a:rPr lang="en-GB" sz="2400" dirty="0"/>
              <a:t> </a:t>
            </a:r>
            <a:r>
              <a:rPr lang="en-US" dirty="0"/>
              <a:t>Predictive purchasing is another major impact. AI algorithms can anticipate consumer needs before they are explicitly expressed. For example, online retailers may recommend products based on previous purchases or browsing activity, reducing the effort required from consumers.</a:t>
            </a:r>
          </a:p>
          <a:p>
            <a:endParaRPr lang="en-GB" dirty="0"/>
          </a:p>
          <a:p>
            <a:pPr lvl="0"/>
            <a:r>
              <a:rPr lang="en-GB" sz="2400" b="1" dirty="0"/>
              <a:t>3. AI Influencers &amp; Virtual </a:t>
            </a:r>
            <a:r>
              <a:rPr lang="en-GB" sz="2400" b="1" dirty="0" err="1"/>
              <a:t>Assisstants</a:t>
            </a:r>
            <a:r>
              <a:rPr lang="en-GB" sz="2400" b="1" dirty="0"/>
              <a:t>:</a:t>
            </a:r>
            <a:r>
              <a:rPr lang="en-GB" sz="2400" dirty="0"/>
              <a:t> Rise of AI-driven influencers and chatbots creates new channels for marketing, although consumers still often prefer human interaction for complex inquiries.</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8145563" cy="601255"/>
          </a:xfrm>
          <a:prstGeom prst="rect">
            <a:avLst/>
          </a:prstGeom>
        </p:spPr>
        <p:txBody>
          <a:bodyPr wrap="none">
            <a:spAutoFit/>
          </a:bodyPr>
          <a:lstStyle/>
          <a:p>
            <a:pPr>
              <a:lnSpc>
                <a:spcPct val="107000"/>
              </a:lnSpc>
              <a:spcAft>
                <a:spcPts val="800"/>
              </a:spcAft>
              <a:buNone/>
            </a:pPr>
            <a:r>
              <a:rPr lang="en-GB" sz="3200" b="1" kern="100" dirty="0">
                <a:solidFill>
                  <a:srgbClr val="00B0F0"/>
                </a:solidFill>
                <a:latin typeface="Aptos" panose="020B0004020202020204" pitchFamily="34" charset="0"/>
                <a:ea typeface="Aptos" panose="020B0004020202020204" pitchFamily="34" charset="0"/>
                <a:cs typeface="Arial" panose="020B0604020202020204" pitchFamily="34" charset="0"/>
              </a:rPr>
              <a:t>3. Key Impacts of AI on Consumer Behavior</a:t>
            </a:r>
            <a:endParaRPr lang="en-GB" sz="3200" kern="100" dirty="0">
              <a:solidFill>
                <a:srgbClr val="00B0F0"/>
              </a:solidFill>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5502331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2BE95-DBDB-2FEA-248A-FECBBBF460FA}"/>
            </a:ext>
          </a:extLst>
        </p:cNvPr>
        <p:cNvGrpSpPr/>
        <p:nvPr/>
      </p:nvGrpSpPr>
      <p:grpSpPr>
        <a:xfrm>
          <a:off x="0" y="0"/>
          <a:ext cx="0" cy="0"/>
          <a:chOff x="0" y="0"/>
          <a:chExt cx="0" cy="0"/>
        </a:xfrm>
      </p:grpSpPr>
      <p:sp>
        <p:nvSpPr>
          <p:cNvPr id="24" name="TextBox 23">
            <a:extLst>
              <a:ext uri="{FF2B5EF4-FFF2-40B4-BE49-F238E27FC236}">
                <a16:creationId xmlns:a16="http://schemas.microsoft.com/office/drawing/2014/main" id="{BA31D4F6-9389-0D80-CC10-99D6385F0029}"/>
              </a:ext>
            </a:extLst>
          </p:cNvPr>
          <p:cNvSpPr txBox="1"/>
          <p:nvPr/>
        </p:nvSpPr>
        <p:spPr>
          <a:xfrm>
            <a:off x="982329" y="1527700"/>
            <a:ext cx="9553501" cy="2862322"/>
          </a:xfrm>
          <a:prstGeom prst="rect">
            <a:avLst/>
          </a:prstGeom>
          <a:noFill/>
        </p:spPr>
        <p:txBody>
          <a:bodyPr wrap="square" rtlCol="0">
            <a:spAutoFit/>
          </a:bodyPr>
          <a:lstStyle/>
          <a:p>
            <a:pPr marL="457200" indent="-457200">
              <a:buFont typeface="+mj-lt"/>
              <a:buAutoNum type="arabicPeriod" startAt="4"/>
            </a:pPr>
            <a:r>
              <a:rPr lang="en-GB" sz="2400" b="1" dirty="0"/>
              <a:t>Enhanced Decision Making:</a:t>
            </a:r>
            <a:r>
              <a:rPr lang="en-GB" sz="2400" dirty="0"/>
              <a:t> </a:t>
            </a:r>
            <a:r>
              <a:rPr lang="en-US" dirty="0"/>
              <a:t>AI also enhances consumer decision-making by providing access to curated information, product comparisons, and reviews. This reduces uncertainty and increases confidence in purchasing decisions.</a:t>
            </a:r>
          </a:p>
          <a:p>
            <a:pPr marL="457200" indent="-457200">
              <a:buFont typeface="+mj-lt"/>
              <a:buAutoNum type="arabicPeriod" startAt="4"/>
            </a:pPr>
            <a:r>
              <a:rPr lang="en-GB" sz="2400" b="1" dirty="0"/>
              <a:t>Increased Impulse Buying:</a:t>
            </a:r>
            <a:r>
              <a:rPr lang="en-GB" sz="2400" dirty="0"/>
              <a:t> </a:t>
            </a:r>
            <a:r>
              <a:rPr lang="en-US" dirty="0"/>
              <a:t>Furthermore, AI contributes to increased impulse buying. By presenting personalized offers at the right time, AI can trigger spontaneous purchases. This is particularly evident in online retail environments where consumers are constantly exposed to targeted advertisements.</a:t>
            </a:r>
            <a:endParaRPr lang="en-GB" dirty="0"/>
          </a:p>
          <a:p>
            <a:endParaRPr lang="en-GB" dirty="0"/>
          </a:p>
          <a:p>
            <a:pPr lvl="0"/>
            <a:endParaRPr lang="en-GB" sz="2400" dirty="0"/>
          </a:p>
        </p:txBody>
      </p:sp>
      <p:sp>
        <p:nvSpPr>
          <p:cNvPr id="2" name="Rectangle 1">
            <a:extLst>
              <a:ext uri="{FF2B5EF4-FFF2-40B4-BE49-F238E27FC236}">
                <a16:creationId xmlns:a16="http://schemas.microsoft.com/office/drawing/2014/main" id="{93AC07C5-EAEC-14FC-4F38-C105DC9CF74B}"/>
              </a:ext>
            </a:extLst>
          </p:cNvPr>
          <p:cNvSpPr/>
          <p:nvPr/>
        </p:nvSpPr>
        <p:spPr>
          <a:xfrm>
            <a:off x="2566598" y="249290"/>
            <a:ext cx="8145563" cy="601255"/>
          </a:xfrm>
          <a:prstGeom prst="rect">
            <a:avLst/>
          </a:prstGeom>
        </p:spPr>
        <p:txBody>
          <a:bodyPr wrap="none">
            <a:spAutoFit/>
          </a:bodyPr>
          <a:lstStyle/>
          <a:p>
            <a:pPr>
              <a:lnSpc>
                <a:spcPct val="107000"/>
              </a:lnSpc>
              <a:spcAft>
                <a:spcPts val="800"/>
              </a:spcAft>
              <a:buNone/>
            </a:pPr>
            <a:r>
              <a:rPr lang="en-GB" sz="3200" b="1" kern="100" dirty="0">
                <a:solidFill>
                  <a:srgbClr val="00B0F0"/>
                </a:solidFill>
                <a:latin typeface="Aptos" panose="020B0004020202020204" pitchFamily="34" charset="0"/>
                <a:ea typeface="Aptos" panose="020B0004020202020204" pitchFamily="34" charset="0"/>
                <a:cs typeface="Arial" panose="020B0604020202020204" pitchFamily="34" charset="0"/>
              </a:rPr>
              <a:t>3. Key Impacts of AI on Consumer Behavior</a:t>
            </a:r>
            <a:endParaRPr lang="en-GB" sz="3200" kern="100" dirty="0">
              <a:solidFill>
                <a:srgbClr val="00B0F0"/>
              </a:solidFill>
              <a:latin typeface="Aptos" panose="020B0004020202020204" pitchFamily="34" charset="0"/>
              <a:ea typeface="Aptos" panose="020B0004020202020204" pitchFamily="34" charset="0"/>
              <a:cs typeface="Arial" panose="020B0604020202020204" pitchFamily="34" charset="0"/>
            </a:endParaRPr>
          </a:p>
        </p:txBody>
      </p:sp>
      <p:pic>
        <p:nvPicPr>
          <p:cNvPr id="3" name="Picture 2" descr="Impact of artificial intelligence on customer behavior | PPTX">
            <a:extLst>
              <a:ext uri="{FF2B5EF4-FFF2-40B4-BE49-F238E27FC236}">
                <a16:creationId xmlns:a16="http://schemas.microsoft.com/office/drawing/2014/main" id="{64D781BC-012F-8710-587C-80AD640169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779" t="13245" r="14469" b="38142"/>
          <a:stretch>
            <a:fillRect/>
          </a:stretch>
        </p:blipFill>
        <p:spPr bwMode="auto">
          <a:xfrm>
            <a:off x="5583504" y="4574688"/>
            <a:ext cx="5276007" cy="2039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3026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CE2DD-EFEA-89C3-8029-C7C5272956CA}"/>
            </a:ext>
          </a:extLst>
        </p:cNvPr>
        <p:cNvGrpSpPr/>
        <p:nvPr/>
      </p:nvGrpSpPr>
      <p:grpSpPr>
        <a:xfrm>
          <a:off x="0" y="0"/>
          <a:ext cx="0" cy="0"/>
          <a:chOff x="0" y="0"/>
          <a:chExt cx="0" cy="0"/>
        </a:xfrm>
      </p:grpSpPr>
      <p:sp>
        <p:nvSpPr>
          <p:cNvPr id="24" name="TextBox 23">
            <a:extLst>
              <a:ext uri="{FF2B5EF4-FFF2-40B4-BE49-F238E27FC236}">
                <a16:creationId xmlns:a16="http://schemas.microsoft.com/office/drawing/2014/main" id="{F8C7BBAC-82CD-44F1-50A6-8D4BE7B95488}"/>
              </a:ext>
            </a:extLst>
          </p:cNvPr>
          <p:cNvSpPr txBox="1"/>
          <p:nvPr/>
        </p:nvSpPr>
        <p:spPr>
          <a:xfrm>
            <a:off x="953112" y="1650531"/>
            <a:ext cx="4157903" cy="4647426"/>
          </a:xfrm>
          <a:prstGeom prst="rect">
            <a:avLst/>
          </a:prstGeom>
          <a:noFill/>
        </p:spPr>
        <p:txBody>
          <a:bodyPr wrap="square" rtlCol="0">
            <a:spAutoFit/>
          </a:bodyPr>
          <a:lstStyle/>
          <a:p>
            <a:r>
              <a:rPr lang="en-US" sz="2400" dirty="0"/>
              <a:t>AI-powered chatbots and virtual assistants have transformed customer interaction. </a:t>
            </a:r>
          </a:p>
          <a:p>
            <a:r>
              <a:rPr lang="en-US" sz="2400" dirty="0"/>
              <a:t>These tools provide instant responses, guide consumers through the purchase process, and offer personalized assistance, thereby improving the overall customer experience.</a:t>
            </a:r>
            <a:endParaRPr lang="en-GB" sz="2400" dirty="0"/>
          </a:p>
          <a:p>
            <a:pPr lvl="0"/>
            <a:endParaRPr lang="en-GB" sz="3200" dirty="0"/>
          </a:p>
        </p:txBody>
      </p:sp>
      <p:sp>
        <p:nvSpPr>
          <p:cNvPr id="2" name="Rectangle 1">
            <a:extLst>
              <a:ext uri="{FF2B5EF4-FFF2-40B4-BE49-F238E27FC236}">
                <a16:creationId xmlns:a16="http://schemas.microsoft.com/office/drawing/2014/main" id="{EEBD98EA-6972-3F5B-EA8F-D5DEBB446BE2}"/>
              </a:ext>
            </a:extLst>
          </p:cNvPr>
          <p:cNvSpPr/>
          <p:nvPr/>
        </p:nvSpPr>
        <p:spPr>
          <a:xfrm>
            <a:off x="2566598" y="249290"/>
            <a:ext cx="8145563" cy="601255"/>
          </a:xfrm>
          <a:prstGeom prst="rect">
            <a:avLst/>
          </a:prstGeom>
        </p:spPr>
        <p:txBody>
          <a:bodyPr wrap="none">
            <a:spAutoFit/>
          </a:bodyPr>
          <a:lstStyle/>
          <a:p>
            <a:pPr>
              <a:lnSpc>
                <a:spcPct val="107000"/>
              </a:lnSpc>
              <a:spcAft>
                <a:spcPts val="800"/>
              </a:spcAft>
              <a:buNone/>
            </a:pPr>
            <a:r>
              <a:rPr lang="en-GB" sz="3200" b="1" kern="100" dirty="0">
                <a:solidFill>
                  <a:srgbClr val="00B0F0"/>
                </a:solidFill>
                <a:effectLst/>
                <a:latin typeface="Aptos" panose="020B0004020202020204" pitchFamily="34" charset="0"/>
                <a:ea typeface="Aptos" panose="020B0004020202020204" pitchFamily="34" charset="0"/>
                <a:cs typeface="Arial" panose="020B0604020202020204" pitchFamily="34" charset="0"/>
              </a:rPr>
              <a:t>3. Key Impacts of AI on Consumer Behavior</a:t>
            </a:r>
            <a:endParaRPr lang="en-GB" sz="3200" kern="100" dirty="0">
              <a:solidFill>
                <a:srgbClr val="00B0F0"/>
              </a:solidFill>
              <a:effectLst/>
              <a:latin typeface="Aptos" panose="020B0004020202020204" pitchFamily="34" charset="0"/>
              <a:ea typeface="Aptos" panose="020B00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3AD6925-0F82-AC27-90DC-708E0DBAA045}"/>
              </a:ext>
            </a:extLst>
          </p:cNvPr>
          <p:cNvPicPr>
            <a:picLocks noChangeAspect="1"/>
          </p:cNvPicPr>
          <p:nvPr/>
        </p:nvPicPr>
        <p:blipFill>
          <a:blip r:embed="rId2"/>
          <a:stretch>
            <a:fillRect/>
          </a:stretch>
        </p:blipFill>
        <p:spPr>
          <a:xfrm>
            <a:off x="5005137" y="883176"/>
            <a:ext cx="7257447" cy="5974824"/>
          </a:xfrm>
          <a:prstGeom prst="rect">
            <a:avLst/>
          </a:prstGeom>
        </p:spPr>
      </p:pic>
    </p:spTree>
    <p:extLst>
      <p:ext uri="{BB962C8B-B14F-4D97-AF65-F5344CB8AC3E}">
        <p14:creationId xmlns:p14="http://schemas.microsoft.com/office/powerpoint/2010/main" val="12028101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830744" y="1932731"/>
            <a:ext cx="6580709" cy="3785652"/>
          </a:xfrm>
          <a:prstGeom prst="rect">
            <a:avLst/>
          </a:prstGeom>
          <a:noFill/>
        </p:spPr>
        <p:txBody>
          <a:bodyPr wrap="square" rtlCol="0">
            <a:spAutoFit/>
          </a:bodyPr>
          <a:lstStyle/>
          <a:p>
            <a:pPr>
              <a:buNone/>
            </a:pPr>
            <a:r>
              <a:rPr lang="en-GB" sz="2400" dirty="0"/>
              <a:t>AI technologies such as machine learning, natural language processing, and predictive analytics have revolutionized consumer experiences. </a:t>
            </a:r>
          </a:p>
          <a:p>
            <a:pPr>
              <a:buNone/>
            </a:pPr>
            <a:r>
              <a:rPr lang="en-GB" sz="2400" b="1" dirty="0">
                <a:solidFill>
                  <a:srgbClr val="FF0000"/>
                </a:solidFill>
              </a:rPr>
              <a:t>These tools enable:</a:t>
            </a:r>
          </a:p>
          <a:p>
            <a:pPr marL="457200" indent="-457200">
              <a:buFont typeface="+mj-lt"/>
              <a:buAutoNum type="arabicPeriod"/>
            </a:pPr>
            <a:r>
              <a:rPr lang="en-GB" sz="2400" dirty="0"/>
              <a:t>Personalized content and recommendations </a:t>
            </a:r>
          </a:p>
          <a:p>
            <a:pPr marL="457200" indent="-457200">
              <a:buFont typeface="+mj-lt"/>
              <a:buAutoNum type="arabicPeriod"/>
            </a:pPr>
            <a:r>
              <a:rPr lang="en-GB" sz="2400" dirty="0"/>
              <a:t>Real-time </a:t>
            </a:r>
            <a:r>
              <a:rPr lang="en-GB" sz="2400" dirty="0" err="1"/>
              <a:t>behavioral</a:t>
            </a:r>
            <a:r>
              <a:rPr lang="en-GB" sz="2400" dirty="0"/>
              <a:t> tracking </a:t>
            </a:r>
          </a:p>
          <a:p>
            <a:pPr marL="457200" indent="-457200">
              <a:buFont typeface="+mj-lt"/>
              <a:buAutoNum type="arabicPeriod"/>
            </a:pPr>
            <a:r>
              <a:rPr lang="en-GB" sz="2400" dirty="0"/>
              <a:t>Sentiment analysis </a:t>
            </a:r>
          </a:p>
          <a:p>
            <a:pPr>
              <a:buNone/>
            </a:pPr>
            <a:r>
              <a:rPr lang="en-GB" sz="2400" dirty="0"/>
              <a:t>As a result, consumers benefit from more efficient and customized interactions, while businesses achieve higher marketing effectiveness.</a:t>
            </a:r>
          </a:p>
        </p:txBody>
      </p:sp>
      <p:sp>
        <p:nvSpPr>
          <p:cNvPr id="2" name="Rectangle 1">
            <a:extLst>
              <a:ext uri="{FF2B5EF4-FFF2-40B4-BE49-F238E27FC236}">
                <a16:creationId xmlns:a16="http://schemas.microsoft.com/office/drawing/2014/main" id="{15822044-325A-4EDB-9AC9-821A3BA0EDA4}"/>
              </a:ext>
            </a:extLst>
          </p:cNvPr>
          <p:cNvSpPr/>
          <p:nvPr/>
        </p:nvSpPr>
        <p:spPr>
          <a:xfrm>
            <a:off x="2867164" y="177427"/>
            <a:ext cx="7624373" cy="584775"/>
          </a:xfrm>
          <a:prstGeom prst="rect">
            <a:avLst/>
          </a:prstGeom>
        </p:spPr>
        <p:txBody>
          <a:bodyPr wrap="square">
            <a:spAutoFit/>
          </a:bodyPr>
          <a:lstStyle/>
          <a:p>
            <a:r>
              <a:rPr lang="en-GB" sz="3200" b="1" dirty="0">
                <a:solidFill>
                  <a:srgbClr val="00B0F0"/>
                </a:solidFill>
              </a:rPr>
              <a:t>4. AI in the Digital Marketplace</a:t>
            </a:r>
          </a:p>
        </p:txBody>
      </p:sp>
      <p:sp>
        <p:nvSpPr>
          <p:cNvPr id="4" name="AutoShape 2" descr="Analyzing Consumer Buying Behavior with AI in Marketing">
            <a:extLst>
              <a:ext uri="{FF2B5EF4-FFF2-40B4-BE49-F238E27FC236}">
                <a16:creationId xmlns:a16="http://schemas.microsoft.com/office/drawing/2014/main" id="{FB52356E-1438-21D5-D4CA-2A80DA9A922E}"/>
              </a:ext>
            </a:extLst>
          </p:cNvPr>
          <p:cNvSpPr>
            <a:spLocks noChangeAspect="1" noChangeArrowheads="1"/>
          </p:cNvSpPr>
          <p:nvPr/>
        </p:nvSpPr>
        <p:spPr bwMode="auto">
          <a:xfrm>
            <a:off x="5943599" y="3276599"/>
            <a:ext cx="2112745" cy="211274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6" name="Picture 2" descr="AI in Personalizing Customer Experience: Chatbots &amp; Analytics">
            <a:extLst>
              <a:ext uri="{FF2B5EF4-FFF2-40B4-BE49-F238E27FC236}">
                <a16:creationId xmlns:a16="http://schemas.microsoft.com/office/drawing/2014/main" id="{3ABCB800-39E3-E355-7C5D-EF553EA609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1453" y="2542270"/>
            <a:ext cx="4303297" cy="3581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68CA0-430F-764E-1559-30193C369164}"/>
              </a:ext>
            </a:extLst>
          </p:cNvPr>
          <p:cNvSpPr>
            <a:spLocks noGrp="1"/>
          </p:cNvSpPr>
          <p:nvPr>
            <p:ph type="title"/>
          </p:nvPr>
        </p:nvSpPr>
        <p:spPr>
          <a:xfrm>
            <a:off x="3071261" y="295391"/>
            <a:ext cx="5418221"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4. AI in the Digital Marketplace</a:t>
            </a:r>
          </a:p>
        </p:txBody>
      </p:sp>
      <p:sp>
        <p:nvSpPr>
          <p:cNvPr id="3" name="Content Placeholder 2">
            <a:extLst>
              <a:ext uri="{FF2B5EF4-FFF2-40B4-BE49-F238E27FC236}">
                <a16:creationId xmlns:a16="http://schemas.microsoft.com/office/drawing/2014/main" id="{63A2EF26-859D-230A-D8CE-DBAD6504850D}"/>
              </a:ext>
            </a:extLst>
          </p:cNvPr>
          <p:cNvSpPr>
            <a:spLocks noGrp="1"/>
          </p:cNvSpPr>
          <p:nvPr>
            <p:ph idx="1"/>
          </p:nvPr>
        </p:nvSpPr>
        <p:spPr>
          <a:xfrm>
            <a:off x="772828" y="1550304"/>
            <a:ext cx="9429951" cy="5012305"/>
          </a:xfrm>
        </p:spPr>
        <p:txBody>
          <a:bodyPr>
            <a:normAutofit/>
          </a:bodyPr>
          <a:lstStyle/>
          <a:p>
            <a:r>
              <a:rPr lang="en-US" sz="2400" dirty="0"/>
              <a:t>In the digital marketplace, AI plays a critical role in shaping consumer experiences. </a:t>
            </a:r>
          </a:p>
          <a:p>
            <a:r>
              <a:rPr lang="en-US" sz="2400" dirty="0"/>
              <a:t>Technologies such as machine learning, natural language processing, and computer vision enable businesses to analyze consumer data and deliver personalized content.</a:t>
            </a:r>
            <a:endParaRPr lang="en-GB" sz="2400" dirty="0"/>
          </a:p>
          <a:p>
            <a:endParaRPr lang="en-GB" sz="2400" b="1" dirty="0"/>
          </a:p>
        </p:txBody>
      </p:sp>
      <p:pic>
        <p:nvPicPr>
          <p:cNvPr id="6" name="Picture 5">
            <a:extLst>
              <a:ext uri="{FF2B5EF4-FFF2-40B4-BE49-F238E27FC236}">
                <a16:creationId xmlns:a16="http://schemas.microsoft.com/office/drawing/2014/main" id="{BB6B81B3-F1B2-BD08-A1EA-E08FBD83DCC7}"/>
              </a:ext>
            </a:extLst>
          </p:cNvPr>
          <p:cNvPicPr>
            <a:picLocks noChangeAspect="1"/>
          </p:cNvPicPr>
          <p:nvPr/>
        </p:nvPicPr>
        <p:blipFill>
          <a:blip r:embed="rId2"/>
          <a:stretch>
            <a:fillRect/>
          </a:stretch>
        </p:blipFill>
        <p:spPr>
          <a:xfrm>
            <a:off x="4446871" y="3234087"/>
            <a:ext cx="6707386" cy="3511093"/>
          </a:xfrm>
          <a:prstGeom prst="rect">
            <a:avLst/>
          </a:prstGeom>
        </p:spPr>
      </p:pic>
    </p:spTree>
    <p:extLst>
      <p:ext uri="{BB962C8B-B14F-4D97-AF65-F5344CB8AC3E}">
        <p14:creationId xmlns:p14="http://schemas.microsoft.com/office/powerpoint/2010/main" val="2018683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9659BB-BF54-BFF8-4793-02DCF224B1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E81D1A-4101-4413-27B6-CB34B487F051}"/>
              </a:ext>
            </a:extLst>
          </p:cNvPr>
          <p:cNvSpPr>
            <a:spLocks noGrp="1"/>
          </p:cNvSpPr>
          <p:nvPr>
            <p:ph type="title"/>
          </p:nvPr>
        </p:nvSpPr>
        <p:spPr>
          <a:xfrm>
            <a:off x="3071261" y="295391"/>
            <a:ext cx="5418221"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4. AI in the Digital Marketplace</a:t>
            </a:r>
          </a:p>
        </p:txBody>
      </p:sp>
      <p:sp>
        <p:nvSpPr>
          <p:cNvPr id="3" name="Content Placeholder 2">
            <a:extLst>
              <a:ext uri="{FF2B5EF4-FFF2-40B4-BE49-F238E27FC236}">
                <a16:creationId xmlns:a16="http://schemas.microsoft.com/office/drawing/2014/main" id="{D2709279-4996-0651-3D4B-7A8033010EE0}"/>
              </a:ext>
            </a:extLst>
          </p:cNvPr>
          <p:cNvSpPr>
            <a:spLocks noGrp="1"/>
          </p:cNvSpPr>
          <p:nvPr>
            <p:ph idx="1"/>
          </p:nvPr>
        </p:nvSpPr>
        <p:spPr>
          <a:xfrm>
            <a:off x="801705" y="1482926"/>
            <a:ext cx="5493218" cy="5012305"/>
          </a:xfrm>
        </p:spPr>
        <p:txBody>
          <a:bodyPr>
            <a:normAutofit/>
          </a:bodyPr>
          <a:lstStyle/>
          <a:p>
            <a:r>
              <a:rPr lang="en-US" sz="2400" dirty="0">
                <a:solidFill>
                  <a:srgbClr val="0070C0"/>
                </a:solidFill>
              </a:rPr>
              <a:t>AI-driven recommendation systems are widely used by platforms such as e-commerce websites and streaming services. These systems suggest products or content based on user preferences, thereby enhancing engagement and satisfaction.</a:t>
            </a:r>
            <a:endParaRPr lang="en-GB" sz="2400" dirty="0">
              <a:solidFill>
                <a:srgbClr val="0070C0"/>
              </a:solidFill>
            </a:endParaRPr>
          </a:p>
          <a:p>
            <a:r>
              <a:rPr lang="en-US" sz="2400" dirty="0"/>
              <a:t>AI enables real-time behavioral tracking, allowing businesses to adjust their marketing strategies dynamically. </a:t>
            </a:r>
          </a:p>
          <a:p>
            <a:r>
              <a:rPr lang="en-US" sz="2400" dirty="0">
                <a:solidFill>
                  <a:srgbClr val="00B050"/>
                </a:solidFill>
              </a:rPr>
              <a:t>For example, if a consumer shows interest in a particular product category, the system can immediately display relevant advertisements.</a:t>
            </a:r>
            <a:endParaRPr lang="en-GB" sz="2400" dirty="0">
              <a:solidFill>
                <a:srgbClr val="00B050"/>
              </a:solidFill>
            </a:endParaRPr>
          </a:p>
          <a:p>
            <a:endParaRPr lang="en-GB" sz="2400" dirty="0"/>
          </a:p>
        </p:txBody>
      </p:sp>
      <p:pic>
        <p:nvPicPr>
          <p:cNvPr id="8194" name="Picture 2" descr="Real-Time Behavioral Segmentation with AI">
            <a:extLst>
              <a:ext uri="{FF2B5EF4-FFF2-40B4-BE49-F238E27FC236}">
                <a16:creationId xmlns:a16="http://schemas.microsoft.com/office/drawing/2014/main" id="{B7548098-ABA4-2515-F095-94C4D85305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9755" y="2645686"/>
            <a:ext cx="4600132" cy="3287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7632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E7C3B-81C4-8009-4CD4-6A242DAF1E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209E9F-26A3-8F0D-CC2A-13269BA5FAB9}"/>
              </a:ext>
            </a:extLst>
          </p:cNvPr>
          <p:cNvSpPr>
            <a:spLocks noGrp="1"/>
          </p:cNvSpPr>
          <p:nvPr>
            <p:ph type="title"/>
          </p:nvPr>
        </p:nvSpPr>
        <p:spPr>
          <a:xfrm>
            <a:off x="3071261" y="295391"/>
            <a:ext cx="5418221"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4. AI in the Digital Marketplace</a:t>
            </a:r>
          </a:p>
        </p:txBody>
      </p:sp>
      <p:sp>
        <p:nvSpPr>
          <p:cNvPr id="3" name="Content Placeholder 2">
            <a:extLst>
              <a:ext uri="{FF2B5EF4-FFF2-40B4-BE49-F238E27FC236}">
                <a16:creationId xmlns:a16="http://schemas.microsoft.com/office/drawing/2014/main" id="{BE5554FC-236F-E76F-8CF2-C16E6AE90E29}"/>
              </a:ext>
            </a:extLst>
          </p:cNvPr>
          <p:cNvSpPr>
            <a:spLocks noGrp="1"/>
          </p:cNvSpPr>
          <p:nvPr>
            <p:ph idx="1"/>
          </p:nvPr>
        </p:nvSpPr>
        <p:spPr>
          <a:xfrm>
            <a:off x="522571" y="1854500"/>
            <a:ext cx="5418221" cy="4351338"/>
          </a:xfrm>
        </p:spPr>
        <p:txBody>
          <a:bodyPr>
            <a:normAutofit lnSpcReduction="10000"/>
          </a:bodyPr>
          <a:lstStyle/>
          <a:p>
            <a:r>
              <a:rPr lang="en-US" dirty="0"/>
              <a:t>Sentiment analysis is another important application of AI. By analyzing consumer feedback and social media interactions, businesses can understand consumer attitudes and adjust their strategies accordingly.</a:t>
            </a:r>
            <a:endParaRPr lang="en-GB" dirty="0"/>
          </a:p>
          <a:p>
            <a:r>
              <a:rPr lang="en-US" dirty="0"/>
              <a:t>AI has transformed the digital marketplace into a highly interactive and personalized environment where consumers receive tailored experiences.</a:t>
            </a:r>
            <a:endParaRPr lang="en-GB" dirty="0"/>
          </a:p>
        </p:txBody>
      </p:sp>
      <p:pic>
        <p:nvPicPr>
          <p:cNvPr id="9218" name="Picture 2" descr="Revolutionizing Digital Marketing with AI-Driven Personalization in 2024">
            <a:extLst>
              <a:ext uri="{FF2B5EF4-FFF2-40B4-BE49-F238E27FC236}">
                <a16:creationId xmlns:a16="http://schemas.microsoft.com/office/drawing/2014/main" id="{102B1C24-398B-AE92-DFEB-B706EC77C3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792" y="2261937"/>
            <a:ext cx="5061236" cy="3216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686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CEFA-A209-D1D4-8734-A50FEF57FE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1BEDB3-366E-504B-9E87-5DF8D587648C}"/>
              </a:ext>
            </a:extLst>
          </p:cNvPr>
          <p:cNvSpPr>
            <a:spLocks noGrp="1"/>
          </p:cNvSpPr>
          <p:nvPr>
            <p:ph type="title"/>
          </p:nvPr>
        </p:nvSpPr>
        <p:spPr>
          <a:xfrm>
            <a:off x="3071261" y="295391"/>
            <a:ext cx="5418221"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5. AI Applications in Online Retail</a:t>
            </a:r>
          </a:p>
        </p:txBody>
      </p:sp>
      <p:sp>
        <p:nvSpPr>
          <p:cNvPr id="6" name="TextBox 5">
            <a:extLst>
              <a:ext uri="{FF2B5EF4-FFF2-40B4-BE49-F238E27FC236}">
                <a16:creationId xmlns:a16="http://schemas.microsoft.com/office/drawing/2014/main" id="{EB16097F-A53F-5B3A-3A30-914E477D8B3A}"/>
              </a:ext>
            </a:extLst>
          </p:cNvPr>
          <p:cNvSpPr txBox="1"/>
          <p:nvPr/>
        </p:nvSpPr>
        <p:spPr>
          <a:xfrm>
            <a:off x="883118" y="1367934"/>
            <a:ext cx="10282188" cy="1200329"/>
          </a:xfrm>
          <a:prstGeom prst="rect">
            <a:avLst/>
          </a:prstGeom>
          <a:noFill/>
        </p:spPr>
        <p:txBody>
          <a:bodyPr wrap="square">
            <a:spAutoFit/>
          </a:bodyPr>
          <a:lstStyle/>
          <a:p>
            <a:r>
              <a:rPr lang="en-US" sz="2400" dirty="0">
                <a:solidFill>
                  <a:srgbClr val="00B050"/>
                </a:solidFill>
              </a:rPr>
              <a:t>AI has significantly transformed the online retail industry by enhancing various aspects of the shopping experience.</a:t>
            </a:r>
            <a:endParaRPr lang="en-GB" sz="2400" dirty="0">
              <a:solidFill>
                <a:srgbClr val="00B050"/>
              </a:solidFill>
            </a:endParaRPr>
          </a:p>
          <a:p>
            <a:pPr>
              <a:buNone/>
            </a:pPr>
            <a:endParaRPr lang="en-GB" sz="2400" b="1" dirty="0"/>
          </a:p>
        </p:txBody>
      </p:sp>
      <p:pic>
        <p:nvPicPr>
          <p:cNvPr id="8" name="Picture 7">
            <a:extLst>
              <a:ext uri="{FF2B5EF4-FFF2-40B4-BE49-F238E27FC236}">
                <a16:creationId xmlns:a16="http://schemas.microsoft.com/office/drawing/2014/main" id="{04497732-5C42-7A8F-C975-1E2A6C6E1912}"/>
              </a:ext>
            </a:extLst>
          </p:cNvPr>
          <p:cNvPicPr>
            <a:picLocks noChangeAspect="1"/>
          </p:cNvPicPr>
          <p:nvPr/>
        </p:nvPicPr>
        <p:blipFill>
          <a:blip r:embed="rId2"/>
          <a:stretch>
            <a:fillRect/>
          </a:stretch>
        </p:blipFill>
        <p:spPr>
          <a:xfrm>
            <a:off x="1026694" y="2235016"/>
            <a:ext cx="9534525" cy="4486275"/>
          </a:xfrm>
          <a:prstGeom prst="rect">
            <a:avLst/>
          </a:prstGeom>
        </p:spPr>
      </p:pic>
    </p:spTree>
    <p:extLst>
      <p:ext uri="{BB962C8B-B14F-4D97-AF65-F5344CB8AC3E}">
        <p14:creationId xmlns:p14="http://schemas.microsoft.com/office/powerpoint/2010/main" val="214489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220A7-FC90-8D47-D13F-73C8B217C3D5}"/>
            </a:ext>
          </a:extLst>
        </p:cNvPr>
        <p:cNvGrpSpPr/>
        <p:nvPr/>
      </p:nvGrpSpPr>
      <p:grpSpPr>
        <a:xfrm>
          <a:off x="0" y="0"/>
          <a:ext cx="0" cy="0"/>
          <a:chOff x="0" y="0"/>
          <a:chExt cx="0" cy="0"/>
        </a:xfrm>
      </p:grpSpPr>
      <p:pic>
        <p:nvPicPr>
          <p:cNvPr id="10242" name="Picture 2" descr="AI in Retail and eCommerce: Applications, Benefits, and Challenges">
            <a:extLst>
              <a:ext uri="{FF2B5EF4-FFF2-40B4-BE49-F238E27FC236}">
                <a16:creationId xmlns:a16="http://schemas.microsoft.com/office/drawing/2014/main" id="{C4277B7A-FA05-2DDD-0916-0B7960C2A6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121729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2794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62224-D4C6-3C5D-BEAE-4C492E532B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D7B7CD-90AF-96BC-A489-DF45847CE80F}"/>
              </a:ext>
            </a:extLst>
          </p:cNvPr>
          <p:cNvSpPr>
            <a:spLocks noGrp="1"/>
          </p:cNvSpPr>
          <p:nvPr>
            <p:ph type="title"/>
          </p:nvPr>
        </p:nvSpPr>
        <p:spPr>
          <a:xfrm>
            <a:off x="3071261" y="295391"/>
            <a:ext cx="5418221"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5. AI Applications in Online Retail</a:t>
            </a:r>
          </a:p>
        </p:txBody>
      </p:sp>
      <p:sp>
        <p:nvSpPr>
          <p:cNvPr id="6" name="TextBox 5">
            <a:extLst>
              <a:ext uri="{FF2B5EF4-FFF2-40B4-BE49-F238E27FC236}">
                <a16:creationId xmlns:a16="http://schemas.microsoft.com/office/drawing/2014/main" id="{BC68DAB6-7E4B-85B2-CC29-E61AEA811F1E}"/>
              </a:ext>
            </a:extLst>
          </p:cNvPr>
          <p:cNvSpPr txBox="1"/>
          <p:nvPr/>
        </p:nvSpPr>
        <p:spPr>
          <a:xfrm>
            <a:off x="883118" y="1483437"/>
            <a:ext cx="10282188" cy="3046988"/>
          </a:xfrm>
          <a:prstGeom prst="rect">
            <a:avLst/>
          </a:prstGeom>
          <a:noFill/>
        </p:spPr>
        <p:txBody>
          <a:bodyPr wrap="square">
            <a:spAutoFit/>
          </a:bodyPr>
          <a:lstStyle/>
          <a:p>
            <a:pPr marL="457200" indent="-457200">
              <a:buFont typeface="+mj-lt"/>
              <a:buAutoNum type="arabicPeriod"/>
            </a:pPr>
            <a:r>
              <a:rPr lang="en-GB" sz="2400" b="1" dirty="0">
                <a:solidFill>
                  <a:srgbClr val="00B050"/>
                </a:solidFill>
              </a:rPr>
              <a:t>Personalization and Customer Experience</a:t>
            </a:r>
          </a:p>
          <a:p>
            <a:pPr marL="342900" indent="-342900">
              <a:buFont typeface="Arial" panose="020B0604020202020204" pitchFamily="34" charset="0"/>
              <a:buChar char="•"/>
            </a:pPr>
            <a:r>
              <a:rPr lang="en-GB" sz="2400" dirty="0"/>
              <a:t>AI enables retailers to tailor product recommendations and marketing messages, leading to increased satisfaction and loyalty.</a:t>
            </a:r>
          </a:p>
          <a:p>
            <a:pPr marL="342900" indent="-342900">
              <a:buFont typeface="Arial" panose="020B0604020202020204" pitchFamily="34" charset="0"/>
              <a:buChar char="•"/>
            </a:pPr>
            <a:r>
              <a:rPr lang="en-US" sz="2400" dirty="0"/>
              <a:t>Personalization is a key application of AI in online retail. </a:t>
            </a:r>
          </a:p>
          <a:p>
            <a:pPr marL="342900" indent="-342900">
              <a:buFont typeface="Arial" panose="020B0604020202020204" pitchFamily="34" charset="0"/>
              <a:buChar char="•"/>
            </a:pPr>
            <a:r>
              <a:rPr lang="en-US" sz="2400" dirty="0"/>
              <a:t>Retailers use AI algorithms to analyze consumer data and provide customized product recommendations. </a:t>
            </a:r>
          </a:p>
          <a:p>
            <a:pPr marL="342900" indent="-342900">
              <a:buFont typeface="Arial" panose="020B0604020202020204" pitchFamily="34" charset="0"/>
              <a:buChar char="•"/>
            </a:pPr>
            <a:r>
              <a:rPr lang="en-US" sz="2400" dirty="0"/>
              <a:t>This not only improves customer </a:t>
            </a:r>
          </a:p>
          <a:p>
            <a:pPr marL="342900" indent="-342900">
              <a:buFont typeface="Arial" panose="020B0604020202020204" pitchFamily="34" charset="0"/>
              <a:buChar char="•"/>
            </a:pPr>
            <a:r>
              <a:rPr lang="en-US" sz="2400" dirty="0"/>
              <a:t>satisfaction but also increases sales.</a:t>
            </a:r>
            <a:endParaRPr lang="en-GB" sz="2400" dirty="0"/>
          </a:p>
        </p:txBody>
      </p:sp>
      <p:pic>
        <p:nvPicPr>
          <p:cNvPr id="11266" name="Picture 2" descr="Personalized Shopping Experiences: The future of retail">
            <a:extLst>
              <a:ext uri="{FF2B5EF4-FFF2-40B4-BE49-F238E27FC236}">
                <a16:creationId xmlns:a16="http://schemas.microsoft.com/office/drawing/2014/main" id="{A7648CA1-9508-A9E4-132A-45CB40600D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5251" y="3608883"/>
            <a:ext cx="5368461" cy="3046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592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04469-70C9-F7AC-9A3D-572D46854E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56C2F0-C769-50DF-D643-CEBF42B90920}"/>
              </a:ext>
            </a:extLst>
          </p:cNvPr>
          <p:cNvSpPr>
            <a:spLocks noGrp="1"/>
          </p:cNvSpPr>
          <p:nvPr>
            <p:ph type="title"/>
          </p:nvPr>
        </p:nvSpPr>
        <p:spPr>
          <a:xfrm>
            <a:off x="3071261" y="295391"/>
            <a:ext cx="5418221"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5. AI Applications in Online Retail</a:t>
            </a:r>
          </a:p>
        </p:txBody>
      </p:sp>
      <p:sp>
        <p:nvSpPr>
          <p:cNvPr id="6" name="TextBox 5">
            <a:extLst>
              <a:ext uri="{FF2B5EF4-FFF2-40B4-BE49-F238E27FC236}">
                <a16:creationId xmlns:a16="http://schemas.microsoft.com/office/drawing/2014/main" id="{FF7079B7-9C6D-7856-BB80-0A7732803E57}"/>
              </a:ext>
            </a:extLst>
          </p:cNvPr>
          <p:cNvSpPr txBox="1"/>
          <p:nvPr/>
        </p:nvSpPr>
        <p:spPr>
          <a:xfrm>
            <a:off x="567489" y="1598941"/>
            <a:ext cx="5212882" cy="4893647"/>
          </a:xfrm>
          <a:prstGeom prst="rect">
            <a:avLst/>
          </a:prstGeom>
          <a:noFill/>
        </p:spPr>
        <p:txBody>
          <a:bodyPr wrap="square">
            <a:spAutoFit/>
          </a:bodyPr>
          <a:lstStyle/>
          <a:p>
            <a:pPr marL="457200" indent="-457200">
              <a:buFont typeface="+mj-lt"/>
              <a:buAutoNum type="arabicPeriod" startAt="2"/>
            </a:pPr>
            <a:r>
              <a:rPr lang="en-GB" sz="2400" b="1" dirty="0">
                <a:solidFill>
                  <a:srgbClr val="00B050"/>
                </a:solidFill>
              </a:rPr>
              <a:t>Chatbots and Customer Engagement</a:t>
            </a:r>
          </a:p>
          <a:p>
            <a:pPr marL="342900" indent="-342900">
              <a:buFont typeface="Arial" panose="020B0604020202020204" pitchFamily="34" charset="0"/>
              <a:buChar char="•"/>
            </a:pPr>
            <a:r>
              <a:rPr lang="en-GB" sz="2400" dirty="0"/>
              <a:t>AI-powered chatbots enhance customer service by providing instant responses and personalized assistance throughout the customer journey.</a:t>
            </a:r>
          </a:p>
          <a:p>
            <a:pPr marL="342900" indent="-342900">
              <a:buFont typeface="Arial" panose="020B0604020202020204" pitchFamily="34" charset="0"/>
              <a:buChar char="•"/>
            </a:pPr>
            <a:r>
              <a:rPr lang="en-US" sz="2400" dirty="0"/>
              <a:t>Chatbots are widely used to enhance customer service. These AI-powered tools provide instant responses to customer inquiries, assist with product selection, and resolve issues efficiently.</a:t>
            </a:r>
            <a:endParaRPr lang="en-GB" sz="2400" dirty="0"/>
          </a:p>
        </p:txBody>
      </p:sp>
      <p:pic>
        <p:nvPicPr>
          <p:cNvPr id="5" name="Picture 4">
            <a:extLst>
              <a:ext uri="{FF2B5EF4-FFF2-40B4-BE49-F238E27FC236}">
                <a16:creationId xmlns:a16="http://schemas.microsoft.com/office/drawing/2014/main" id="{45E0E747-DE7C-F852-8EF9-E71EF1638AFC}"/>
              </a:ext>
            </a:extLst>
          </p:cNvPr>
          <p:cNvPicPr>
            <a:picLocks noChangeAspect="1"/>
          </p:cNvPicPr>
          <p:nvPr/>
        </p:nvPicPr>
        <p:blipFill>
          <a:blip r:embed="rId2"/>
          <a:stretch>
            <a:fillRect/>
          </a:stretch>
        </p:blipFill>
        <p:spPr>
          <a:xfrm>
            <a:off x="5904297" y="1949863"/>
            <a:ext cx="6287703" cy="4191802"/>
          </a:xfrm>
          <a:prstGeom prst="rect">
            <a:avLst/>
          </a:prstGeom>
        </p:spPr>
      </p:pic>
    </p:spTree>
    <p:extLst>
      <p:ext uri="{BB962C8B-B14F-4D97-AF65-F5344CB8AC3E}">
        <p14:creationId xmlns:p14="http://schemas.microsoft.com/office/powerpoint/2010/main" val="1967967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112531-9A42-1D6A-DC9D-C0D9CE6CB585}"/>
            </a:ext>
          </a:extLst>
        </p:cNvPr>
        <p:cNvGrpSpPr/>
        <p:nvPr/>
      </p:nvGrpSpPr>
      <p:grpSpPr>
        <a:xfrm>
          <a:off x="0" y="0"/>
          <a:ext cx="0" cy="0"/>
          <a:chOff x="0" y="0"/>
          <a:chExt cx="0" cy="0"/>
        </a:xfrm>
      </p:grpSpPr>
      <p:sp useBgFill="1">
        <p:nvSpPr>
          <p:cNvPr id="13326" name="Rectangle 13325">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6D4B31-04FB-CFFD-2568-1964BB9DE094}"/>
              </a:ext>
            </a:extLst>
          </p:cNvPr>
          <p:cNvSpPr>
            <a:spLocks noGrp="1"/>
          </p:cNvSpPr>
          <p:nvPr>
            <p:ph type="title"/>
          </p:nvPr>
        </p:nvSpPr>
        <p:spPr>
          <a:xfrm>
            <a:off x="344271" y="149216"/>
            <a:ext cx="3853107" cy="1719072"/>
          </a:xfrm>
        </p:spPr>
        <p:txBody>
          <a:bodyPr vert="horz" lIns="91440" tIns="45720" rIns="91440" bIns="45720" rtlCol="0" anchor="b">
            <a:normAutofit/>
          </a:bodyPr>
          <a:lstStyle/>
          <a:p>
            <a:pPr marL="0" marR="0" lvl="0" indent="0" fontAlgn="auto">
              <a:spcAft>
                <a:spcPts val="0"/>
              </a:spcAft>
              <a:buClrTx/>
              <a:buSzTx/>
              <a:tabLst/>
              <a:defRPr/>
            </a:pPr>
            <a:r>
              <a:rPr kumimoji="0" lang="en-US" sz="3800" b="1" i="0" u="none" strike="noStrike" kern="1200" cap="none" spc="0" normalizeH="0" baseline="0" noProof="0" dirty="0">
                <a:ln>
                  <a:noFill/>
                </a:ln>
                <a:solidFill>
                  <a:srgbClr val="00B0F0"/>
                </a:solidFill>
                <a:effectLst/>
                <a:uLnTx/>
                <a:uFillTx/>
                <a:latin typeface="+mj-lt"/>
                <a:ea typeface="+mj-ea"/>
                <a:cs typeface="+mj-cs"/>
              </a:rPr>
              <a:t>5. AI Applications in Online Retail</a:t>
            </a:r>
          </a:p>
        </p:txBody>
      </p:sp>
      <p:sp>
        <p:nvSpPr>
          <p:cNvPr id="13328"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3B21E7-6634-B398-A488-3E8399E2CE4E}"/>
              </a:ext>
            </a:extLst>
          </p:cNvPr>
          <p:cNvSpPr txBox="1"/>
          <p:nvPr/>
        </p:nvSpPr>
        <p:spPr>
          <a:xfrm>
            <a:off x="-91144" y="2882018"/>
            <a:ext cx="4161252" cy="3686008"/>
          </a:xfrm>
          <a:prstGeom prst="rect">
            <a:avLst/>
          </a:prstGeom>
        </p:spPr>
        <p:txBody>
          <a:bodyPr vert="horz" lIns="91440" tIns="45720" rIns="91440" bIns="45720" rtlCol="0" anchor="t">
            <a:normAutofit/>
          </a:bodyPr>
          <a:lstStyle/>
          <a:p>
            <a:pPr marL="285750">
              <a:lnSpc>
                <a:spcPct val="90000"/>
              </a:lnSpc>
              <a:spcAft>
                <a:spcPts val="600"/>
              </a:spcAft>
            </a:pPr>
            <a:r>
              <a:rPr lang="en-US" sz="2400" b="1" dirty="0">
                <a:solidFill>
                  <a:srgbClr val="00B050"/>
                </a:solidFill>
              </a:rPr>
              <a:t>3. Predictive Analytics</a:t>
            </a:r>
          </a:p>
          <a:p>
            <a:pPr marL="342900" indent="-228600">
              <a:lnSpc>
                <a:spcPct val="90000"/>
              </a:lnSpc>
              <a:spcAft>
                <a:spcPts val="600"/>
              </a:spcAft>
              <a:buFont typeface="Arial" panose="020B0604020202020204" pitchFamily="34" charset="0"/>
              <a:buChar char="•"/>
            </a:pPr>
            <a:r>
              <a:rPr lang="en-US" dirty="0"/>
              <a:t>Retailers use AI to forecast demand, optimize inventory, and identify emerging trends, improving operational efficiency.</a:t>
            </a:r>
          </a:p>
          <a:p>
            <a:pPr marL="342900" indent="-228600">
              <a:lnSpc>
                <a:spcPct val="90000"/>
              </a:lnSpc>
              <a:spcAft>
                <a:spcPts val="600"/>
              </a:spcAft>
              <a:buFont typeface="Arial" panose="020B0604020202020204" pitchFamily="34" charset="0"/>
              <a:buChar char="•"/>
            </a:pPr>
            <a:r>
              <a:rPr lang="en-US" dirty="0"/>
              <a:t>Predictive analytics allows retailers to forecast demand and optimize inventory management. </a:t>
            </a:r>
          </a:p>
          <a:p>
            <a:pPr marL="342900" indent="-228600">
              <a:lnSpc>
                <a:spcPct val="90000"/>
              </a:lnSpc>
              <a:spcAft>
                <a:spcPts val="600"/>
              </a:spcAft>
              <a:buFont typeface="Arial" panose="020B0604020202020204" pitchFamily="34" charset="0"/>
              <a:buChar char="•"/>
            </a:pPr>
            <a:r>
              <a:rPr lang="en-US" dirty="0"/>
              <a:t>By analyzing historical data, AI can identify trends and ensure that popular products are always available.</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p:txBody>
      </p:sp>
      <p:pic>
        <p:nvPicPr>
          <p:cNvPr id="13314" name="Picture 2" descr="Retail &amp; eCommerce Predictive Analytics is Achieving Success by 8 Ways">
            <a:extLst>
              <a:ext uri="{FF2B5EF4-FFF2-40B4-BE49-F238E27FC236}">
                <a16:creationId xmlns:a16="http://schemas.microsoft.com/office/drawing/2014/main" id="{8E3FC0A8-27A2-A74D-2286-67444A2A13D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80987" y="1226466"/>
            <a:ext cx="8302157" cy="4773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3616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0AE57-E261-5758-4406-5B6A42D0D2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790E63-766A-72E6-552F-211762A6DCF1}"/>
              </a:ext>
            </a:extLst>
          </p:cNvPr>
          <p:cNvSpPr>
            <a:spLocks noGrp="1"/>
          </p:cNvSpPr>
          <p:nvPr>
            <p:ph type="title"/>
          </p:nvPr>
        </p:nvSpPr>
        <p:spPr>
          <a:xfrm>
            <a:off x="3071261" y="295391"/>
            <a:ext cx="5418221"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5. AI Applications in Online Retail</a:t>
            </a:r>
          </a:p>
        </p:txBody>
      </p:sp>
      <p:sp>
        <p:nvSpPr>
          <p:cNvPr id="3" name="TextBox 2">
            <a:extLst>
              <a:ext uri="{FF2B5EF4-FFF2-40B4-BE49-F238E27FC236}">
                <a16:creationId xmlns:a16="http://schemas.microsoft.com/office/drawing/2014/main" id="{0ED8E076-A945-E978-0E73-A1115C6FB600}"/>
              </a:ext>
            </a:extLst>
          </p:cNvPr>
          <p:cNvSpPr txBox="1"/>
          <p:nvPr/>
        </p:nvSpPr>
        <p:spPr>
          <a:xfrm>
            <a:off x="834589" y="1499733"/>
            <a:ext cx="4796189" cy="4154984"/>
          </a:xfrm>
          <a:prstGeom prst="rect">
            <a:avLst/>
          </a:prstGeom>
          <a:noFill/>
        </p:spPr>
        <p:txBody>
          <a:bodyPr wrap="square">
            <a:spAutoFit/>
          </a:bodyPr>
          <a:lstStyle/>
          <a:p>
            <a:r>
              <a:rPr lang="en-GB" sz="2400" b="1" dirty="0">
                <a:solidFill>
                  <a:srgbClr val="00B050"/>
                </a:solidFill>
              </a:rPr>
              <a:t>4. Social Media Marketing</a:t>
            </a:r>
          </a:p>
          <a:p>
            <a:pPr marL="342900" indent="-342900">
              <a:buFont typeface="Arial" panose="020B0604020202020204" pitchFamily="34" charset="0"/>
              <a:buChar char="•"/>
            </a:pPr>
            <a:r>
              <a:rPr lang="en-GB" sz="2400" dirty="0"/>
              <a:t>AI </a:t>
            </a:r>
            <a:r>
              <a:rPr lang="en-GB" sz="2400" dirty="0" err="1"/>
              <a:t>analyzes</a:t>
            </a:r>
            <a:r>
              <a:rPr lang="en-GB" sz="2400" dirty="0"/>
              <a:t> user </a:t>
            </a:r>
            <a:r>
              <a:rPr lang="en-GB" sz="2400" dirty="0" err="1"/>
              <a:t>behavior</a:t>
            </a:r>
            <a:r>
              <a:rPr lang="en-GB" sz="2400" dirty="0"/>
              <a:t> on social platforms to create targeted campaigns and enhance consumer engagement.</a:t>
            </a:r>
          </a:p>
          <a:p>
            <a:pPr marL="342900" indent="-342900">
              <a:buFont typeface="Arial" panose="020B0604020202020204" pitchFamily="34" charset="0"/>
              <a:buChar char="•"/>
            </a:pPr>
            <a:r>
              <a:rPr lang="en-US" sz="2400" dirty="0"/>
              <a:t>AI also plays a crucial role in social media marketing. </a:t>
            </a:r>
          </a:p>
          <a:p>
            <a:pPr marL="342900" indent="-342900">
              <a:buFont typeface="Arial" panose="020B0604020202020204" pitchFamily="34" charset="0"/>
              <a:buChar char="•"/>
            </a:pPr>
            <a:r>
              <a:rPr lang="en-US" sz="2400" dirty="0"/>
              <a:t>By analyzing user behavior, AI can create targeted advertising campaigns that resonate with specific audiences.</a:t>
            </a:r>
            <a:endParaRPr lang="en-GB" sz="2400" dirty="0"/>
          </a:p>
        </p:txBody>
      </p:sp>
      <p:pic>
        <p:nvPicPr>
          <p:cNvPr id="14338" name="Picture 2" descr="Boost Your Online Retailing Success with 24Seven Commerce's Social Media  Marketing Expertise! - 24seven Commerce">
            <a:extLst>
              <a:ext uri="{FF2B5EF4-FFF2-40B4-BE49-F238E27FC236}">
                <a16:creationId xmlns:a16="http://schemas.microsoft.com/office/drawing/2014/main" id="{50994664-F9C5-24B8-459A-97F2093919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7656" y="220560"/>
            <a:ext cx="3774344" cy="277309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The Rise of Social Commerce: Leveraging Social Media Platforms for Online  Sales Growth - Indian Retailer">
            <a:extLst>
              <a:ext uri="{FF2B5EF4-FFF2-40B4-BE49-F238E27FC236}">
                <a16:creationId xmlns:a16="http://schemas.microsoft.com/office/drawing/2014/main" id="{D21BE439-42CE-1BCD-36D7-DADA03DBF2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7899" y="2890221"/>
            <a:ext cx="6744101" cy="3967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66623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04532-AB5B-E3B3-8169-069D261DD4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695628-CA2F-EC61-0D5F-F10182A6A438}"/>
              </a:ext>
            </a:extLst>
          </p:cNvPr>
          <p:cNvSpPr>
            <a:spLocks noGrp="1"/>
          </p:cNvSpPr>
          <p:nvPr>
            <p:ph type="title"/>
          </p:nvPr>
        </p:nvSpPr>
        <p:spPr>
          <a:xfrm>
            <a:off x="3071261" y="295391"/>
            <a:ext cx="5418221"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5. AI Applications in Online Retail</a:t>
            </a:r>
          </a:p>
        </p:txBody>
      </p:sp>
      <p:sp>
        <p:nvSpPr>
          <p:cNvPr id="3" name="TextBox 2">
            <a:extLst>
              <a:ext uri="{FF2B5EF4-FFF2-40B4-BE49-F238E27FC236}">
                <a16:creationId xmlns:a16="http://schemas.microsoft.com/office/drawing/2014/main" id="{53AC3C7D-69F4-96AF-EE02-CF6685B8F1E6}"/>
              </a:ext>
            </a:extLst>
          </p:cNvPr>
          <p:cNvSpPr txBox="1"/>
          <p:nvPr/>
        </p:nvSpPr>
        <p:spPr>
          <a:xfrm>
            <a:off x="1017469" y="1831854"/>
            <a:ext cx="5418221" cy="3416320"/>
          </a:xfrm>
          <a:prstGeom prst="rect">
            <a:avLst/>
          </a:prstGeom>
          <a:noFill/>
        </p:spPr>
        <p:txBody>
          <a:bodyPr wrap="square">
            <a:spAutoFit/>
          </a:bodyPr>
          <a:lstStyle/>
          <a:p>
            <a:r>
              <a:rPr lang="en-GB" sz="2400" b="1" dirty="0">
                <a:solidFill>
                  <a:srgbClr val="00B050"/>
                </a:solidFill>
              </a:rPr>
              <a:t>5. Consumer Loyalty</a:t>
            </a:r>
          </a:p>
          <a:p>
            <a:pPr marL="342900" indent="-342900">
              <a:buFont typeface="Arial" panose="020B0604020202020204" pitchFamily="34" charset="0"/>
              <a:buChar char="•"/>
            </a:pPr>
            <a:r>
              <a:rPr lang="en-GB" sz="2400" dirty="0"/>
              <a:t>Personalized experiences and rewards programs strengthen customer relationships and encourage repeat purchases.</a:t>
            </a:r>
          </a:p>
          <a:p>
            <a:pPr marL="285750" indent="-285750">
              <a:buFont typeface="Arial" panose="020B0604020202020204" pitchFamily="34" charset="0"/>
              <a:buChar char="•"/>
            </a:pPr>
            <a:r>
              <a:rPr lang="en-US" sz="2400" dirty="0"/>
              <a:t>Furthermore, AI contributes to customer loyalty by enabling personalized rewards programs and improving overall customer experience.</a:t>
            </a:r>
            <a:endParaRPr lang="en-GB" sz="2400" dirty="0"/>
          </a:p>
        </p:txBody>
      </p:sp>
      <p:pic>
        <p:nvPicPr>
          <p:cNvPr id="6" name="Picture 5">
            <a:extLst>
              <a:ext uri="{FF2B5EF4-FFF2-40B4-BE49-F238E27FC236}">
                <a16:creationId xmlns:a16="http://schemas.microsoft.com/office/drawing/2014/main" id="{87803322-7595-1769-E786-DDCBC4AB9B68}"/>
              </a:ext>
            </a:extLst>
          </p:cNvPr>
          <p:cNvPicPr>
            <a:picLocks noChangeAspect="1"/>
          </p:cNvPicPr>
          <p:nvPr/>
        </p:nvPicPr>
        <p:blipFill>
          <a:blip r:embed="rId2"/>
          <a:srcRect t="13256"/>
          <a:stretch>
            <a:fillRect/>
          </a:stretch>
        </p:blipFill>
        <p:spPr>
          <a:xfrm>
            <a:off x="6773779" y="3638349"/>
            <a:ext cx="5418221" cy="3219651"/>
          </a:xfrm>
          <a:prstGeom prst="rect">
            <a:avLst/>
          </a:prstGeom>
        </p:spPr>
      </p:pic>
      <p:pic>
        <p:nvPicPr>
          <p:cNvPr id="15364" name="Picture 4" descr="Study: Online retail giant tops annual ranking of 'loyalty leaders' | Chain  Store Age">
            <a:extLst>
              <a:ext uri="{FF2B5EF4-FFF2-40B4-BE49-F238E27FC236}">
                <a16:creationId xmlns:a16="http://schemas.microsoft.com/office/drawing/2014/main" id="{DCB3B84E-CE41-3271-E704-035D3C4803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3779" y="813964"/>
            <a:ext cx="5418221" cy="2791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22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05530-EE56-0A13-309B-4FFA0FCFEF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E3CCCB-7BAE-7A32-2A2D-0CD9DBF04ACA}"/>
              </a:ext>
            </a:extLst>
          </p:cNvPr>
          <p:cNvSpPr>
            <a:spLocks noGrp="1"/>
          </p:cNvSpPr>
          <p:nvPr>
            <p:ph type="title"/>
          </p:nvPr>
        </p:nvSpPr>
        <p:spPr>
          <a:xfrm>
            <a:off x="3071261" y="295391"/>
            <a:ext cx="8055542"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6. AI Influencers and Virtual Interaction</a:t>
            </a:r>
          </a:p>
        </p:txBody>
      </p:sp>
      <p:sp>
        <p:nvSpPr>
          <p:cNvPr id="6" name="TextBox 5">
            <a:extLst>
              <a:ext uri="{FF2B5EF4-FFF2-40B4-BE49-F238E27FC236}">
                <a16:creationId xmlns:a16="http://schemas.microsoft.com/office/drawing/2014/main" id="{5D7E0760-F8AD-36A0-52D4-122042DDA35A}"/>
              </a:ext>
            </a:extLst>
          </p:cNvPr>
          <p:cNvSpPr txBox="1"/>
          <p:nvPr/>
        </p:nvSpPr>
        <p:spPr>
          <a:xfrm>
            <a:off x="1048752" y="1668962"/>
            <a:ext cx="9587165" cy="2677656"/>
          </a:xfrm>
          <a:prstGeom prst="rect">
            <a:avLst/>
          </a:prstGeom>
          <a:noFill/>
        </p:spPr>
        <p:txBody>
          <a:bodyPr wrap="square">
            <a:spAutoFit/>
          </a:bodyPr>
          <a:lstStyle/>
          <a:p>
            <a:pPr marL="342900" indent="-342900">
              <a:buFont typeface="Arial" panose="020B0604020202020204" pitchFamily="34" charset="0"/>
              <a:buChar char="•"/>
            </a:pPr>
            <a:r>
              <a:rPr lang="en-US" sz="2400" dirty="0"/>
              <a:t>AI influencers are virtual characters created using computer-generated imagery and artificial intelligence. </a:t>
            </a:r>
          </a:p>
          <a:p>
            <a:pPr marL="342900" indent="-342900">
              <a:buFont typeface="Arial" panose="020B0604020202020204" pitchFamily="34" charset="0"/>
              <a:buChar char="•"/>
            </a:pPr>
            <a:r>
              <a:rPr lang="en-US" sz="2400" dirty="0"/>
              <a:t>These influencers are used by brands to promote products and engage with audiences on social media.</a:t>
            </a:r>
            <a:endParaRPr lang="en-GB" sz="2400" dirty="0"/>
          </a:p>
          <a:p>
            <a:pPr marL="342900" indent="-342900">
              <a:buFont typeface="Arial" panose="020B0604020202020204" pitchFamily="34" charset="0"/>
              <a:buChar char="•"/>
            </a:pPr>
            <a:r>
              <a:rPr lang="en-US" sz="2400" dirty="0"/>
              <a:t>One of the main advantages of AI </a:t>
            </a:r>
          </a:p>
          <a:p>
            <a:r>
              <a:rPr lang="en-US" sz="2400" dirty="0"/>
              <a:t>      influencers is that they are fully </a:t>
            </a:r>
          </a:p>
          <a:p>
            <a:r>
              <a:rPr lang="en-US" sz="2400" dirty="0"/>
              <a:t>      controllable. </a:t>
            </a:r>
          </a:p>
        </p:txBody>
      </p:sp>
      <p:pic>
        <p:nvPicPr>
          <p:cNvPr id="16386" name="Picture 2" descr="The Rise of AI Influencers: A New Frontier in Digital Marketing">
            <a:extLst>
              <a:ext uri="{FF2B5EF4-FFF2-40B4-BE49-F238E27FC236}">
                <a16:creationId xmlns:a16="http://schemas.microsoft.com/office/drawing/2014/main" id="{ED414C78-E49C-6AE8-A822-B462422C37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361623"/>
            <a:ext cx="6096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2489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B930A-9C66-8B4B-37A3-9560FD321A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757FBA-D402-46E7-21ED-4B8928DDB865}"/>
              </a:ext>
            </a:extLst>
          </p:cNvPr>
          <p:cNvSpPr>
            <a:spLocks noGrp="1"/>
          </p:cNvSpPr>
          <p:nvPr>
            <p:ph type="title"/>
          </p:nvPr>
        </p:nvSpPr>
        <p:spPr>
          <a:xfrm>
            <a:off x="3071261" y="295391"/>
            <a:ext cx="8055542" cy="385646"/>
          </a:xfrm>
        </p:spPr>
        <p:txBody>
          <a:bodyPr>
            <a:normAutofit fontScale="9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B0F0"/>
                </a:solidFill>
                <a:effectLst/>
                <a:uLnTx/>
                <a:uFillTx/>
                <a:latin typeface="Calibri" panose="020F0502020204030204"/>
                <a:ea typeface="+mn-ea"/>
                <a:cs typeface="+mn-cs"/>
              </a:rPr>
              <a:t>6. AI Influencers and Virtual Interaction</a:t>
            </a:r>
          </a:p>
        </p:txBody>
      </p:sp>
      <p:sp>
        <p:nvSpPr>
          <p:cNvPr id="6" name="TextBox 5">
            <a:extLst>
              <a:ext uri="{FF2B5EF4-FFF2-40B4-BE49-F238E27FC236}">
                <a16:creationId xmlns:a16="http://schemas.microsoft.com/office/drawing/2014/main" id="{CA6C94B4-41AA-4A8F-A8BF-BA081ABF2235}"/>
              </a:ext>
            </a:extLst>
          </p:cNvPr>
          <p:cNvSpPr txBox="1"/>
          <p:nvPr/>
        </p:nvSpPr>
        <p:spPr>
          <a:xfrm>
            <a:off x="1048752" y="1668962"/>
            <a:ext cx="9587165" cy="2677656"/>
          </a:xfrm>
          <a:prstGeom prst="rect">
            <a:avLst/>
          </a:prstGeom>
          <a:noFill/>
        </p:spPr>
        <p:txBody>
          <a:bodyPr wrap="square">
            <a:spAutoFit/>
          </a:bodyPr>
          <a:lstStyle/>
          <a:p>
            <a:pPr marL="342900" indent="-342900">
              <a:buFont typeface="Arial" panose="020B0604020202020204" pitchFamily="34" charset="0"/>
              <a:buChar char="•"/>
            </a:pPr>
            <a:r>
              <a:rPr lang="en-US" sz="2400" dirty="0">
                <a:solidFill>
                  <a:srgbClr val="00B050"/>
                </a:solidFill>
              </a:rPr>
              <a:t>Brands can design their behavior, appearance, and messaging to align with marketing objectives.</a:t>
            </a:r>
            <a:endParaRPr lang="en-GB" sz="2400" dirty="0">
              <a:solidFill>
                <a:srgbClr val="00B050"/>
              </a:solidFill>
            </a:endParaRPr>
          </a:p>
          <a:p>
            <a:pPr marL="342900" indent="-342900">
              <a:buFont typeface="Arial" panose="020B0604020202020204" pitchFamily="34" charset="0"/>
              <a:buChar char="•"/>
            </a:pPr>
            <a:r>
              <a:rPr lang="en-US" sz="2400" dirty="0"/>
              <a:t>AI influencers also eliminate risks associated with human influencers, such as scandals or inconsistent behavior.</a:t>
            </a:r>
            <a:endParaRPr lang="en-GB" sz="2400" dirty="0"/>
          </a:p>
          <a:p>
            <a:pPr marL="342900" indent="-342900">
              <a:buFont typeface="Arial" panose="020B0604020202020204" pitchFamily="34" charset="0"/>
              <a:buChar char="•"/>
            </a:pPr>
            <a:r>
              <a:rPr lang="en-US" sz="2400" dirty="0"/>
              <a:t>However, despite these advantages, AI influencers may lack authenticity and emotional connection, which are important factors in building trust with consumers.</a:t>
            </a:r>
            <a:endParaRPr lang="en-GB" sz="2400" dirty="0"/>
          </a:p>
        </p:txBody>
      </p:sp>
      <p:pic>
        <p:nvPicPr>
          <p:cNvPr id="17414" name="Picture 6" descr="The AI Misinformation Crisis: Deepfakes, Detection Tools, and the Fight for  Truth | by Esther Abel | KAIRI AI | Medium">
            <a:extLst>
              <a:ext uri="{FF2B5EF4-FFF2-40B4-BE49-F238E27FC236}">
                <a16:creationId xmlns:a16="http://schemas.microsoft.com/office/drawing/2014/main" id="{E566D568-F2C0-49F7-961B-4862BD204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2278" y="4249567"/>
            <a:ext cx="4041021" cy="231304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volutionizing Influence: The Rise of AI-Powered Virtual Influencers and  NFTs">
            <a:extLst>
              <a:ext uri="{FF2B5EF4-FFF2-40B4-BE49-F238E27FC236}">
                <a16:creationId xmlns:a16="http://schemas.microsoft.com/office/drawing/2014/main" id="{478031D5-E598-22AD-E7E7-F3BA21B07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1563" y="4067259"/>
            <a:ext cx="4678024" cy="2677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587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a:extLst>
            <a:ext uri="{FF2B5EF4-FFF2-40B4-BE49-F238E27FC236}">
              <a16:creationId xmlns:a16="http://schemas.microsoft.com/office/drawing/2014/main" id="{A2C5BA58-0479-EC33-5E48-A7616097E3D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902FBEE-A628-EFF9-BA86-96B12ECD5A5E}"/>
              </a:ext>
            </a:extLst>
          </p:cNvPr>
          <p:cNvSpPr/>
          <p:nvPr/>
        </p:nvSpPr>
        <p:spPr>
          <a:xfrm>
            <a:off x="2566598" y="249290"/>
            <a:ext cx="6047425" cy="523220"/>
          </a:xfrm>
          <a:prstGeom prst="rect">
            <a:avLst/>
          </a:prstGeom>
        </p:spPr>
        <p:txBody>
          <a:bodyPr wrap="none">
            <a:spAutoFit/>
          </a:bodyPr>
          <a:lstStyle/>
          <a:p>
            <a:r>
              <a:rPr lang="en-GB" sz="2800" b="1" dirty="0">
                <a:solidFill>
                  <a:srgbClr val="00B0F0"/>
                </a:solidFill>
              </a:rPr>
              <a:t>6. AI Influencers and Virtual Interaction</a:t>
            </a:r>
            <a:endParaRPr lang="en-US" sz="2800" b="1" dirty="0">
              <a:solidFill>
                <a:srgbClr val="00B0F0"/>
              </a:solidFill>
            </a:endParaRPr>
          </a:p>
        </p:txBody>
      </p:sp>
      <p:sp>
        <p:nvSpPr>
          <p:cNvPr id="9" name="Google Shape;4283;p51">
            <a:extLst>
              <a:ext uri="{FF2B5EF4-FFF2-40B4-BE49-F238E27FC236}">
                <a16:creationId xmlns:a16="http://schemas.microsoft.com/office/drawing/2014/main" id="{52054022-A517-956A-B9FA-80F254C2386D}"/>
              </a:ext>
            </a:extLst>
          </p:cNvPr>
          <p:cNvSpPr txBox="1">
            <a:spLocks noGrp="1"/>
          </p:cNvSpPr>
          <p:nvPr>
            <p:ph type="subTitle" idx="1"/>
          </p:nvPr>
        </p:nvSpPr>
        <p:spPr>
          <a:xfrm>
            <a:off x="656283" y="1903284"/>
            <a:ext cx="4926370" cy="4400411"/>
          </a:xfrm>
          <a:prstGeom prst="rect">
            <a:avLst/>
          </a:prstGeom>
        </p:spPr>
        <p:txBody>
          <a:bodyPr spcFirstLastPara="1" wrap="square" lIns="91425" tIns="91425" rIns="91425" bIns="91425" anchor="t" anchorCtr="0">
            <a:noAutofit/>
          </a:bodyPr>
          <a:lstStyle/>
          <a:p>
            <a:pPr algn="l">
              <a:buNone/>
            </a:pPr>
            <a:r>
              <a:rPr lang="en-GB" dirty="0"/>
              <a:t>AI influencers are computer-generated personalities used in digital marketing. </a:t>
            </a:r>
            <a:r>
              <a:rPr lang="en-GB" dirty="0">
                <a:solidFill>
                  <a:srgbClr val="00B050"/>
                </a:solidFill>
              </a:rPr>
              <a:t>They offer several advantages:</a:t>
            </a:r>
          </a:p>
          <a:p>
            <a:pPr marL="342900" indent="-342900" algn="l">
              <a:buFont typeface="Arial" panose="020B0604020202020204" pitchFamily="34" charset="0"/>
              <a:buChar char="•"/>
            </a:pPr>
            <a:r>
              <a:rPr lang="en-GB" dirty="0"/>
              <a:t>No reputational risks </a:t>
            </a:r>
          </a:p>
          <a:p>
            <a:pPr marL="342900" indent="-342900" algn="l">
              <a:buFont typeface="Arial" panose="020B0604020202020204" pitchFamily="34" charset="0"/>
              <a:buChar char="•"/>
            </a:pPr>
            <a:r>
              <a:rPr lang="en-GB" dirty="0"/>
              <a:t>Full brand control </a:t>
            </a:r>
          </a:p>
          <a:p>
            <a:pPr marL="342900" indent="-342900" algn="l">
              <a:buFont typeface="Arial" panose="020B0604020202020204" pitchFamily="34" charset="0"/>
              <a:buChar char="•"/>
            </a:pPr>
            <a:r>
              <a:rPr lang="en-GB" dirty="0"/>
              <a:t>Cost efficiency </a:t>
            </a:r>
          </a:p>
          <a:p>
            <a:pPr algn="l">
              <a:buNone/>
            </a:pPr>
            <a:r>
              <a:rPr lang="en-GB" dirty="0"/>
              <a:t>However, consumers may still prefer human influencers for authenticity and emotional connection.</a:t>
            </a:r>
          </a:p>
        </p:txBody>
      </p:sp>
      <p:pic>
        <p:nvPicPr>
          <p:cNvPr id="18434" name="Picture 2" descr="AI-Generated Influencers: The Future of Digital Influencing - Our Business  Ladder">
            <a:extLst>
              <a:ext uri="{FF2B5EF4-FFF2-40B4-BE49-F238E27FC236}">
                <a16:creationId xmlns:a16="http://schemas.microsoft.com/office/drawing/2014/main" id="{3415CDB8-E8DA-7646-8C2F-B894D58350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2653" y="2046922"/>
            <a:ext cx="6611662" cy="4297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7550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7005379" cy="584775"/>
          </a:xfrm>
          <a:prstGeom prst="rect">
            <a:avLst/>
          </a:prstGeom>
        </p:spPr>
        <p:txBody>
          <a:bodyPr wrap="none">
            <a:spAutoFit/>
          </a:bodyPr>
          <a:lstStyle/>
          <a:p>
            <a:r>
              <a:rPr lang="en-GB" sz="3200" b="1" dirty="0">
                <a:solidFill>
                  <a:srgbClr val="00B0F0"/>
                </a:solidFill>
              </a:rPr>
              <a:t>7. Challenges and Ethical Considerations</a:t>
            </a:r>
            <a:endParaRPr lang="en-US" sz="3200" b="1" dirty="0">
              <a:solidFill>
                <a:srgbClr val="00B0F0"/>
              </a:solidFill>
            </a:endParaRP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923258" y="1503248"/>
            <a:ext cx="10292057" cy="5105462"/>
          </a:xfrm>
          <a:prstGeom prst="rect">
            <a:avLst/>
          </a:prstGeom>
        </p:spPr>
        <p:txBody>
          <a:bodyPr spcFirstLastPara="1" wrap="square" lIns="91425" tIns="91425" rIns="91425" bIns="91425" anchor="t" anchorCtr="0">
            <a:noAutofit/>
          </a:bodyPr>
          <a:lstStyle/>
          <a:p>
            <a:pPr algn="l"/>
            <a:r>
              <a:rPr lang="en-US" dirty="0"/>
              <a:t>Despite its numerous benefits, AI presents several challenges and ethical concerns:</a:t>
            </a:r>
            <a:endParaRPr lang="en-GB" dirty="0"/>
          </a:p>
          <a:p>
            <a:pPr algn="l"/>
            <a:r>
              <a:rPr lang="en-GB" b="1" dirty="0">
                <a:solidFill>
                  <a:srgbClr val="00B050"/>
                </a:solidFill>
              </a:rPr>
              <a:t>1. Privacy and Data Security</a:t>
            </a:r>
          </a:p>
          <a:p>
            <a:pPr algn="l"/>
            <a:r>
              <a:rPr lang="en-US" dirty="0"/>
              <a:t>Data privacy is one of the most significant issues. AI systems rely on large amounts of consumer data, raising concerns about how this data is collected, stored, and used.</a:t>
            </a:r>
            <a:endParaRPr lang="en-GB" dirty="0"/>
          </a:p>
          <a:p>
            <a:pPr algn="l"/>
            <a:r>
              <a:rPr lang="en-GB" dirty="0"/>
              <a:t>Extensive data collection raises concerns about user privacy and misuse.</a:t>
            </a:r>
          </a:p>
          <a:p>
            <a:pPr algn="l"/>
            <a:r>
              <a:rPr lang="en-GB" b="1" dirty="0">
                <a:solidFill>
                  <a:srgbClr val="00B050"/>
                </a:solidFill>
              </a:rPr>
              <a:t>2. Algorithmic Bias</a:t>
            </a:r>
          </a:p>
          <a:p>
            <a:pPr algn="l"/>
            <a:r>
              <a:rPr lang="en-US" dirty="0"/>
              <a:t>Algorithmic bias is another challenge. If the data used to train AI systems is biased, the outcomes may also be biased, leading to unfair or discriminatory results.</a:t>
            </a:r>
            <a:endParaRPr lang="en-GB" dirty="0"/>
          </a:p>
          <a:p>
            <a:pPr algn="l"/>
            <a:r>
              <a:rPr lang="en-GB" dirty="0"/>
              <a:t>AI systems may produce biased outcomes due to flawed data or models.</a:t>
            </a:r>
          </a:p>
        </p:txBody>
      </p:sp>
    </p:spTree>
    <p:extLst>
      <p:ext uri="{BB962C8B-B14F-4D97-AF65-F5344CB8AC3E}">
        <p14:creationId xmlns:p14="http://schemas.microsoft.com/office/powerpoint/2010/main" val="23366313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F4A2B-CDD1-CF2A-B983-C4AD4590533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87AD626-E443-C8D9-0D02-FAFD374ADCBB}"/>
              </a:ext>
            </a:extLst>
          </p:cNvPr>
          <p:cNvSpPr/>
          <p:nvPr/>
        </p:nvSpPr>
        <p:spPr>
          <a:xfrm>
            <a:off x="2566598" y="249290"/>
            <a:ext cx="6882269" cy="584775"/>
          </a:xfrm>
          <a:prstGeom prst="rect">
            <a:avLst/>
          </a:prstGeom>
        </p:spPr>
        <p:txBody>
          <a:bodyPr wrap="none">
            <a:spAutoFit/>
          </a:bodyPr>
          <a:lstStyle/>
          <a:p>
            <a:r>
              <a:rPr lang="en-GB" sz="3200" dirty="0"/>
              <a:t>7. Challenges and Ethical Considerations</a:t>
            </a:r>
            <a:endParaRPr lang="en-US" sz="3200" b="1" dirty="0">
              <a:solidFill>
                <a:srgbClr val="00B0F0"/>
              </a:solidFill>
            </a:endParaRPr>
          </a:p>
        </p:txBody>
      </p:sp>
      <p:sp>
        <p:nvSpPr>
          <p:cNvPr id="13" name="Google Shape;4283;p51">
            <a:extLst>
              <a:ext uri="{FF2B5EF4-FFF2-40B4-BE49-F238E27FC236}">
                <a16:creationId xmlns:a16="http://schemas.microsoft.com/office/drawing/2014/main" id="{9BE6EB72-A0B2-DCC3-D5CC-87EA801B5210}"/>
              </a:ext>
            </a:extLst>
          </p:cNvPr>
          <p:cNvSpPr txBox="1">
            <a:spLocks noGrp="1"/>
          </p:cNvSpPr>
          <p:nvPr>
            <p:ph type="subTitle" idx="1"/>
          </p:nvPr>
        </p:nvSpPr>
        <p:spPr>
          <a:xfrm>
            <a:off x="861703" y="1618751"/>
            <a:ext cx="10292057" cy="4787828"/>
          </a:xfrm>
          <a:prstGeom prst="rect">
            <a:avLst/>
          </a:prstGeom>
        </p:spPr>
        <p:txBody>
          <a:bodyPr spcFirstLastPara="1" wrap="square" lIns="91425" tIns="91425" rIns="91425" bIns="91425" anchor="t" anchorCtr="0">
            <a:noAutofit/>
          </a:bodyPr>
          <a:lstStyle/>
          <a:p>
            <a:pPr algn="l"/>
            <a:r>
              <a:rPr lang="en-GB" b="1" dirty="0">
                <a:solidFill>
                  <a:srgbClr val="00B050"/>
                </a:solidFill>
              </a:rPr>
              <a:t>3. Transparency and Trust</a:t>
            </a:r>
          </a:p>
          <a:p>
            <a:pPr algn="l"/>
            <a:r>
              <a:rPr lang="en-US" dirty="0"/>
              <a:t>Transparency is also a critical issue. Consumers often do not understand how AI systems make decisions, which can reduce trust.</a:t>
            </a:r>
            <a:endParaRPr lang="en-GB" dirty="0"/>
          </a:p>
          <a:p>
            <a:pPr algn="l"/>
            <a:r>
              <a:rPr lang="en-GB" dirty="0"/>
              <a:t>Consumers demand clarity in how AI systems make decisions.</a:t>
            </a:r>
          </a:p>
          <a:p>
            <a:pPr algn="l"/>
            <a:r>
              <a:rPr lang="en-GB" b="1" dirty="0">
                <a:solidFill>
                  <a:srgbClr val="00B050"/>
                </a:solidFill>
              </a:rPr>
              <a:t>4. Human Interaction Preference</a:t>
            </a:r>
          </a:p>
          <a:p>
            <a:pPr algn="l"/>
            <a:r>
              <a:rPr lang="en-US" dirty="0"/>
              <a:t>Many consumers still prefer human interaction, particularly in complex or sensitive situations where empathy and understanding are required.</a:t>
            </a:r>
            <a:endParaRPr lang="en-GB" dirty="0"/>
          </a:p>
          <a:p>
            <a:pPr algn="l"/>
            <a:r>
              <a:rPr lang="en-GB" dirty="0"/>
              <a:t>Many consumers still prefer human support in complex situations.</a:t>
            </a:r>
          </a:p>
        </p:txBody>
      </p:sp>
    </p:spTree>
    <p:extLst>
      <p:ext uri="{BB962C8B-B14F-4D97-AF65-F5344CB8AC3E}">
        <p14:creationId xmlns:p14="http://schemas.microsoft.com/office/powerpoint/2010/main" val="11946383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D140F-9A76-28AE-2312-228C140629F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1FDDB75-BCF3-6C8C-5185-4EFAC1F5678F}"/>
              </a:ext>
            </a:extLst>
          </p:cNvPr>
          <p:cNvSpPr/>
          <p:nvPr/>
        </p:nvSpPr>
        <p:spPr>
          <a:xfrm>
            <a:off x="2566598" y="249290"/>
            <a:ext cx="8709179" cy="584775"/>
          </a:xfrm>
          <a:prstGeom prst="rect">
            <a:avLst/>
          </a:prstGeom>
        </p:spPr>
        <p:txBody>
          <a:bodyPr wrap="none">
            <a:spAutoFit/>
          </a:bodyPr>
          <a:lstStyle/>
          <a:p>
            <a:r>
              <a:rPr lang="en-GB" sz="3200" b="1" dirty="0">
                <a:solidFill>
                  <a:srgbClr val="00B0F0"/>
                </a:solidFill>
              </a:rPr>
              <a:t>8. Limitations of AI in Consumer Behavior Analysis</a:t>
            </a:r>
          </a:p>
        </p:txBody>
      </p:sp>
      <p:sp>
        <p:nvSpPr>
          <p:cNvPr id="13" name="Google Shape;4283;p51">
            <a:extLst>
              <a:ext uri="{FF2B5EF4-FFF2-40B4-BE49-F238E27FC236}">
                <a16:creationId xmlns:a16="http://schemas.microsoft.com/office/drawing/2014/main" id="{17D1766C-C731-5FA6-FF9B-02E7FEDC1A19}"/>
              </a:ext>
            </a:extLst>
          </p:cNvPr>
          <p:cNvSpPr txBox="1">
            <a:spLocks noGrp="1"/>
          </p:cNvSpPr>
          <p:nvPr>
            <p:ph type="subTitle" idx="1"/>
          </p:nvPr>
        </p:nvSpPr>
        <p:spPr>
          <a:xfrm>
            <a:off x="794032" y="1189703"/>
            <a:ext cx="10292057" cy="5419007"/>
          </a:xfrm>
          <a:prstGeom prst="rect">
            <a:avLst/>
          </a:prstGeom>
        </p:spPr>
        <p:txBody>
          <a:bodyPr spcFirstLastPara="1" wrap="square" lIns="91425" tIns="91425" rIns="91425" bIns="91425" anchor="t" anchorCtr="0">
            <a:noAutofit/>
          </a:bodyPr>
          <a:lstStyle/>
          <a:p>
            <a:pPr algn="l"/>
            <a:r>
              <a:rPr lang="en-US" dirty="0"/>
              <a:t>AI systems face several limitations that affect their effectiveness in analyzing consumer behavior.</a:t>
            </a:r>
            <a:endParaRPr lang="en-GB" dirty="0"/>
          </a:p>
          <a:p>
            <a:pPr algn="l"/>
            <a:r>
              <a:rPr lang="en-GB" b="1" dirty="0">
                <a:solidFill>
                  <a:srgbClr val="C00000"/>
                </a:solidFill>
              </a:rPr>
              <a:t>AI models face limitations such as:</a:t>
            </a:r>
          </a:p>
          <a:p>
            <a:pPr algn="l"/>
            <a:r>
              <a:rPr lang="en-GB" b="1" dirty="0">
                <a:solidFill>
                  <a:srgbClr val="00B050"/>
                </a:solidFill>
              </a:rPr>
              <a:t>1. Poor generalizability across diverse populations </a:t>
            </a:r>
          </a:p>
          <a:p>
            <a:pPr algn="l"/>
            <a:r>
              <a:rPr lang="en-US" b="1" dirty="0"/>
              <a:t>Lack of generalizability.</a:t>
            </a:r>
            <a:r>
              <a:rPr lang="en-US" dirty="0"/>
              <a:t> AI models trained on specific datasets may not perform well in different contexts or populations.</a:t>
            </a:r>
            <a:endParaRPr lang="en-GB" dirty="0"/>
          </a:p>
          <a:p>
            <a:pPr algn="l"/>
            <a:r>
              <a:rPr lang="en-GB" b="1" dirty="0">
                <a:solidFill>
                  <a:srgbClr val="00B050"/>
                </a:solidFill>
              </a:rPr>
              <a:t>2. Sensitivity to incomplete or noisy data </a:t>
            </a:r>
          </a:p>
          <a:p>
            <a:pPr algn="l"/>
            <a:r>
              <a:rPr lang="en-US" b="1" dirty="0"/>
              <a:t>Data quality.</a:t>
            </a:r>
            <a:r>
              <a:rPr lang="en-US" dirty="0"/>
              <a:t> Inaccurate or incomplete data can lead to incorrect predictions and decisions.</a:t>
            </a:r>
            <a:endParaRPr lang="en-GB" dirty="0"/>
          </a:p>
          <a:p>
            <a:pPr algn="l"/>
            <a:r>
              <a:rPr lang="en-GB" b="1" dirty="0">
                <a:solidFill>
                  <a:srgbClr val="00B050"/>
                </a:solidFill>
              </a:rPr>
              <a:t>3. Limited adaptability due to static algorithms</a:t>
            </a:r>
          </a:p>
          <a:p>
            <a:pPr algn="l"/>
            <a:r>
              <a:rPr lang="en-US" dirty="0"/>
              <a:t>AI systems may struggle to adapt to rapidly changing consumer behavior, particularly in dynamic markets.</a:t>
            </a:r>
            <a:endParaRPr lang="en-GB" dirty="0"/>
          </a:p>
        </p:txBody>
      </p:sp>
    </p:spTree>
    <p:extLst>
      <p:ext uri="{BB962C8B-B14F-4D97-AF65-F5344CB8AC3E}">
        <p14:creationId xmlns:p14="http://schemas.microsoft.com/office/powerpoint/2010/main" val="10435200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0BBB-2850-5578-171A-4C2F7C02912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2BD4209-5FEE-1C69-3BC6-DDC24201DD8B}"/>
              </a:ext>
            </a:extLst>
          </p:cNvPr>
          <p:cNvSpPr/>
          <p:nvPr/>
        </p:nvSpPr>
        <p:spPr>
          <a:xfrm>
            <a:off x="2566598" y="249290"/>
            <a:ext cx="6523324" cy="584775"/>
          </a:xfrm>
          <a:prstGeom prst="rect">
            <a:avLst/>
          </a:prstGeom>
        </p:spPr>
        <p:txBody>
          <a:bodyPr wrap="none">
            <a:spAutoFit/>
          </a:bodyPr>
          <a:lstStyle/>
          <a:p>
            <a:r>
              <a:rPr lang="en-GB" sz="3200" b="1" dirty="0">
                <a:solidFill>
                  <a:srgbClr val="00B0F0"/>
                </a:solidFill>
              </a:rPr>
              <a:t>9. Managerial and Policy Implications</a:t>
            </a:r>
          </a:p>
        </p:txBody>
      </p:sp>
      <p:sp>
        <p:nvSpPr>
          <p:cNvPr id="13" name="Google Shape;4283;p51">
            <a:extLst>
              <a:ext uri="{FF2B5EF4-FFF2-40B4-BE49-F238E27FC236}">
                <a16:creationId xmlns:a16="http://schemas.microsoft.com/office/drawing/2014/main" id="{EC12555F-EA1D-E2D2-8D3D-51A2AE053A53}"/>
              </a:ext>
            </a:extLst>
          </p:cNvPr>
          <p:cNvSpPr txBox="1">
            <a:spLocks noGrp="1"/>
          </p:cNvSpPr>
          <p:nvPr>
            <p:ph type="subTitle" idx="1"/>
          </p:nvPr>
        </p:nvSpPr>
        <p:spPr>
          <a:xfrm>
            <a:off x="794032" y="1189703"/>
            <a:ext cx="10292057" cy="5858460"/>
          </a:xfrm>
          <a:prstGeom prst="rect">
            <a:avLst/>
          </a:prstGeom>
        </p:spPr>
        <p:txBody>
          <a:bodyPr spcFirstLastPara="1" wrap="square" lIns="91425" tIns="91425" rIns="91425" bIns="91425" anchor="t" anchorCtr="0">
            <a:noAutofit/>
          </a:bodyPr>
          <a:lstStyle/>
          <a:p>
            <a:pPr algn="l"/>
            <a:r>
              <a:rPr lang="en-US" b="1" dirty="0"/>
              <a:t>For businesses</a:t>
            </a:r>
            <a:r>
              <a:rPr lang="en-US" dirty="0"/>
              <a:t>, the integration of AI offers significant opportunities to enhance marketing strategies and improve customer experience.</a:t>
            </a:r>
          </a:p>
          <a:p>
            <a:pPr algn="l"/>
            <a:endParaRPr lang="en-GB" b="1" dirty="0"/>
          </a:p>
          <a:p>
            <a:pPr marL="342900" indent="-342900" algn="l">
              <a:buFont typeface="Arial" panose="020B0604020202020204" pitchFamily="34" charset="0"/>
              <a:buChar char="•"/>
            </a:pPr>
            <a:r>
              <a:rPr lang="en-GB" b="1" dirty="0">
                <a:solidFill>
                  <a:srgbClr val="00B050"/>
                </a:solidFill>
              </a:rPr>
              <a:t>For Retailers</a:t>
            </a:r>
          </a:p>
          <a:p>
            <a:pPr marL="800100" lvl="1" indent="-342900" algn="l">
              <a:buFont typeface="Wingdings" panose="05000000000000000000" pitchFamily="2" charset="2"/>
              <a:buChar char="q"/>
            </a:pPr>
            <a:r>
              <a:rPr lang="en-GB" sz="2400" dirty="0"/>
              <a:t>Invest in personalization technologies </a:t>
            </a:r>
          </a:p>
          <a:p>
            <a:pPr marL="800100" lvl="1" indent="-342900" algn="l">
              <a:buFont typeface="Wingdings" panose="05000000000000000000" pitchFamily="2" charset="2"/>
              <a:buChar char="q"/>
            </a:pPr>
            <a:r>
              <a:rPr lang="en-GB" sz="2400" dirty="0"/>
              <a:t>Improve chatbot quality </a:t>
            </a:r>
          </a:p>
          <a:p>
            <a:pPr marL="800100" lvl="1" indent="-342900" algn="l">
              <a:buFont typeface="Wingdings" panose="05000000000000000000" pitchFamily="2" charset="2"/>
              <a:buChar char="q"/>
            </a:pPr>
            <a:r>
              <a:rPr lang="en-GB" sz="2400" dirty="0"/>
              <a:t>Utilize predictive analytics strategically </a:t>
            </a:r>
          </a:p>
          <a:p>
            <a:pPr algn="l"/>
            <a:endParaRPr lang="en-US" dirty="0"/>
          </a:p>
          <a:p>
            <a:pPr algn="l"/>
            <a:r>
              <a:rPr lang="en-US" dirty="0"/>
              <a:t>Retailers should invest in advanced AI technologies to deliver personalized experiences, improve customer engagement, and optimize operations.</a:t>
            </a:r>
            <a:endParaRPr lang="en-GB" dirty="0"/>
          </a:p>
          <a:p>
            <a:pPr algn="l"/>
            <a:endParaRPr lang="en-GB" dirty="0"/>
          </a:p>
        </p:txBody>
      </p:sp>
    </p:spTree>
    <p:extLst>
      <p:ext uri="{BB962C8B-B14F-4D97-AF65-F5344CB8AC3E}">
        <p14:creationId xmlns:p14="http://schemas.microsoft.com/office/powerpoint/2010/main" val="7440380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27200-8987-F6DC-99D1-E2C8FBC392A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130956A-F78B-DAC6-7BF3-10B79568B64D}"/>
              </a:ext>
            </a:extLst>
          </p:cNvPr>
          <p:cNvSpPr/>
          <p:nvPr/>
        </p:nvSpPr>
        <p:spPr>
          <a:xfrm>
            <a:off x="2566598" y="249290"/>
            <a:ext cx="6523324" cy="584775"/>
          </a:xfrm>
          <a:prstGeom prst="rect">
            <a:avLst/>
          </a:prstGeom>
        </p:spPr>
        <p:txBody>
          <a:bodyPr wrap="none">
            <a:spAutoFit/>
          </a:bodyPr>
          <a:lstStyle/>
          <a:p>
            <a:r>
              <a:rPr lang="en-GB" sz="3200" b="1" dirty="0"/>
              <a:t>9. Managerial and Policy Implications</a:t>
            </a:r>
          </a:p>
        </p:txBody>
      </p:sp>
      <p:sp>
        <p:nvSpPr>
          <p:cNvPr id="13" name="Google Shape;4283;p51">
            <a:extLst>
              <a:ext uri="{FF2B5EF4-FFF2-40B4-BE49-F238E27FC236}">
                <a16:creationId xmlns:a16="http://schemas.microsoft.com/office/drawing/2014/main" id="{37814B43-DAB7-431B-4AFD-76C1A984BE14}"/>
              </a:ext>
            </a:extLst>
          </p:cNvPr>
          <p:cNvSpPr txBox="1">
            <a:spLocks noGrp="1"/>
          </p:cNvSpPr>
          <p:nvPr>
            <p:ph type="subTitle" idx="1"/>
          </p:nvPr>
        </p:nvSpPr>
        <p:spPr>
          <a:xfrm>
            <a:off x="794032" y="1189703"/>
            <a:ext cx="10292057" cy="5162971"/>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GB" b="1" dirty="0">
                <a:solidFill>
                  <a:srgbClr val="00B050"/>
                </a:solidFill>
              </a:rPr>
              <a:t>For Policymakers</a:t>
            </a:r>
          </a:p>
          <a:p>
            <a:pPr marL="800100" lvl="1" indent="-342900" algn="l">
              <a:buFont typeface="Wingdings" panose="05000000000000000000" pitchFamily="2" charset="2"/>
              <a:buChar char="q"/>
            </a:pPr>
            <a:r>
              <a:rPr lang="en-GB" sz="2400" dirty="0"/>
              <a:t>Establish regulations for data privacy </a:t>
            </a:r>
          </a:p>
          <a:p>
            <a:pPr marL="800100" lvl="1" indent="-342900" algn="l">
              <a:buFont typeface="Wingdings" panose="05000000000000000000" pitchFamily="2" charset="2"/>
              <a:buChar char="q"/>
            </a:pPr>
            <a:r>
              <a:rPr lang="en-GB" sz="2400" dirty="0"/>
              <a:t>Ensure algorithm transparency </a:t>
            </a:r>
          </a:p>
          <a:p>
            <a:pPr marL="800100" lvl="1" indent="-342900" algn="l">
              <a:buFont typeface="Wingdings" panose="05000000000000000000" pitchFamily="2" charset="2"/>
              <a:buChar char="q"/>
            </a:pPr>
            <a:r>
              <a:rPr lang="en-GB" sz="2400" dirty="0"/>
              <a:t>Promote ethical AI use </a:t>
            </a:r>
          </a:p>
          <a:p>
            <a:pPr algn="l"/>
            <a:endParaRPr lang="en-US" dirty="0"/>
          </a:p>
          <a:p>
            <a:pPr algn="l"/>
            <a:r>
              <a:rPr lang="en-US" dirty="0"/>
              <a:t>Policymakers must establish regulations to ensure ethical use of AI. </a:t>
            </a:r>
          </a:p>
          <a:p>
            <a:pPr algn="l"/>
            <a:r>
              <a:rPr lang="en-US" dirty="0"/>
              <a:t>This includes protecting consumer data, ensuring transparency, and preventing algorithmic bias.</a:t>
            </a:r>
            <a:endParaRPr lang="en-GB" dirty="0"/>
          </a:p>
          <a:p>
            <a:pPr algn="l"/>
            <a:r>
              <a:rPr lang="en-US" dirty="0"/>
              <a:t>Collaboration between businesses and policymakers is essential to create a balanced approach that promotes innovation while safeguarding consumer interests.</a:t>
            </a:r>
            <a:endParaRPr lang="en-GB" dirty="0"/>
          </a:p>
        </p:txBody>
      </p:sp>
    </p:spTree>
    <p:extLst>
      <p:ext uri="{BB962C8B-B14F-4D97-AF65-F5344CB8AC3E}">
        <p14:creationId xmlns:p14="http://schemas.microsoft.com/office/powerpoint/2010/main" val="18896759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88333-1357-A4EA-4985-29C977324E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B2B2692-AC90-BAEC-561C-90FF2504349C}"/>
              </a:ext>
            </a:extLst>
          </p:cNvPr>
          <p:cNvSpPr/>
          <p:nvPr/>
        </p:nvSpPr>
        <p:spPr>
          <a:xfrm>
            <a:off x="2566598" y="249290"/>
            <a:ext cx="7915950" cy="625428"/>
          </a:xfrm>
          <a:prstGeom prst="rect">
            <a:avLst/>
          </a:prstGeom>
        </p:spPr>
        <p:txBody>
          <a:bodyPr wrap="none">
            <a:spAutoFit/>
          </a:bodyPr>
          <a:lstStyle/>
          <a:p>
            <a:pPr>
              <a:lnSpc>
                <a:spcPct val="115000"/>
              </a:lnSpc>
              <a:spcBef>
                <a:spcPts val="2400"/>
              </a:spcBef>
              <a:buNone/>
            </a:pPr>
            <a:r>
              <a:rPr lang="en-US" sz="32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rPr>
              <a:t>10. Real-World Examples &amp; Mini Case Studies</a:t>
            </a:r>
            <a:endParaRPr lang="en-GB" sz="32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p:txBody>
      </p:sp>
      <p:sp>
        <p:nvSpPr>
          <p:cNvPr id="13" name="Google Shape;4283;p51">
            <a:extLst>
              <a:ext uri="{FF2B5EF4-FFF2-40B4-BE49-F238E27FC236}">
                <a16:creationId xmlns:a16="http://schemas.microsoft.com/office/drawing/2014/main" id="{76394173-56EE-A212-6BB2-3E55532845CC}"/>
              </a:ext>
            </a:extLst>
          </p:cNvPr>
          <p:cNvSpPr txBox="1">
            <a:spLocks noGrp="1"/>
          </p:cNvSpPr>
          <p:nvPr>
            <p:ph type="subTitle" idx="1"/>
          </p:nvPr>
        </p:nvSpPr>
        <p:spPr>
          <a:xfrm>
            <a:off x="794032" y="1580493"/>
            <a:ext cx="7337597" cy="5028217"/>
          </a:xfrm>
          <a:prstGeom prst="rect">
            <a:avLst/>
          </a:prstGeom>
        </p:spPr>
        <p:txBody>
          <a:bodyPr spcFirstLastPara="1" wrap="square" lIns="91425" tIns="91425" rIns="91425" bIns="91425" anchor="t" anchorCtr="0">
            <a:noAutofit/>
          </a:bodyPr>
          <a:lstStyle/>
          <a:p>
            <a:pPr algn="l"/>
            <a:r>
              <a:rPr lang="en-US" b="1" dirty="0"/>
              <a:t>Case: Amazon</a:t>
            </a:r>
            <a:endParaRPr lang="en-GB" b="1" dirty="0"/>
          </a:p>
          <a:p>
            <a:pPr marL="342900" lvl="0" indent="-342900" algn="l">
              <a:buFont typeface="Arial" panose="020B0604020202020204" pitchFamily="34" charset="0"/>
              <a:buChar char="•"/>
            </a:pPr>
            <a:r>
              <a:rPr lang="en-US" dirty="0"/>
              <a:t>Recommendation engine analyzes browsing and purchase history</a:t>
            </a:r>
            <a:endParaRPr lang="en-GB" dirty="0"/>
          </a:p>
          <a:p>
            <a:pPr marL="342900" lvl="0" indent="-342900" algn="l">
              <a:buFont typeface="Arial" panose="020B0604020202020204" pitchFamily="34" charset="0"/>
              <a:buChar char="•"/>
            </a:pPr>
            <a:r>
              <a:rPr lang="en-US" dirty="0"/>
              <a:t>Drives a significant share of sales via personalized suggestions</a:t>
            </a:r>
            <a:endParaRPr lang="en-GB" dirty="0"/>
          </a:p>
          <a:p>
            <a:pPr marL="342900" lvl="0" indent="-342900" algn="l">
              <a:buFont typeface="Arial" panose="020B0604020202020204" pitchFamily="34" charset="0"/>
              <a:buChar char="•"/>
            </a:pPr>
            <a:r>
              <a:rPr lang="en-US" dirty="0"/>
              <a:t>Uses predictive logistics to optimize delivery and inventory</a:t>
            </a:r>
            <a:endParaRPr lang="en-GB" dirty="0"/>
          </a:p>
          <a:p>
            <a:pPr algn="l"/>
            <a:r>
              <a:rPr lang="en-US" b="1" dirty="0"/>
              <a:t>Case: Zara</a:t>
            </a:r>
            <a:endParaRPr lang="en-GB" b="1" dirty="0"/>
          </a:p>
          <a:p>
            <a:pPr marL="342900" lvl="0" indent="-342900" algn="l">
              <a:buFont typeface="Arial" panose="020B0604020202020204" pitchFamily="34" charset="0"/>
              <a:buChar char="•"/>
            </a:pPr>
            <a:r>
              <a:rPr lang="en-US" dirty="0"/>
              <a:t>AI-driven demand forecasting for fast fashion cycles</a:t>
            </a:r>
            <a:endParaRPr lang="en-GB" dirty="0"/>
          </a:p>
          <a:p>
            <a:pPr marL="342900" lvl="0" indent="-342900" algn="l">
              <a:buFont typeface="Arial" panose="020B0604020202020204" pitchFamily="34" charset="0"/>
              <a:buChar char="•"/>
            </a:pPr>
            <a:r>
              <a:rPr lang="en-US" dirty="0"/>
              <a:t>Optimizes inventory and reduces waste</a:t>
            </a:r>
            <a:endParaRPr lang="en-GB" dirty="0"/>
          </a:p>
          <a:p>
            <a:pPr marL="342900" lvl="0" indent="-342900" algn="l">
              <a:buFont typeface="Arial" panose="020B0604020202020204" pitchFamily="34" charset="0"/>
              <a:buChar char="•"/>
            </a:pPr>
            <a:r>
              <a:rPr lang="en-US" dirty="0"/>
              <a:t>Rapid response to trends using real-time data</a:t>
            </a:r>
            <a:endParaRPr lang="en-GB" dirty="0"/>
          </a:p>
        </p:txBody>
      </p:sp>
      <p:pic>
        <p:nvPicPr>
          <p:cNvPr id="5" name="Picture 4">
            <a:extLst>
              <a:ext uri="{FF2B5EF4-FFF2-40B4-BE49-F238E27FC236}">
                <a16:creationId xmlns:a16="http://schemas.microsoft.com/office/drawing/2014/main" id="{30FFC9FA-CDD3-3A9B-93AE-465FDBEB1841}"/>
              </a:ext>
            </a:extLst>
          </p:cNvPr>
          <p:cNvPicPr>
            <a:picLocks noChangeAspect="1"/>
          </p:cNvPicPr>
          <p:nvPr/>
        </p:nvPicPr>
        <p:blipFill>
          <a:blip r:embed="rId2"/>
          <a:stretch>
            <a:fillRect/>
          </a:stretch>
        </p:blipFill>
        <p:spPr>
          <a:xfrm>
            <a:off x="7544267" y="4899216"/>
            <a:ext cx="3853701" cy="1622408"/>
          </a:xfrm>
          <a:prstGeom prst="rect">
            <a:avLst/>
          </a:prstGeom>
        </p:spPr>
      </p:pic>
      <p:pic>
        <p:nvPicPr>
          <p:cNvPr id="19460" name="Picture 4" descr="Amazon eGift Card - Amazon Logo - Classic - (Digital Delivery): Buy Online  at Best Price in Egypt - Souq is now Amazon.eg">
            <a:extLst>
              <a:ext uri="{FF2B5EF4-FFF2-40B4-BE49-F238E27FC236}">
                <a16:creationId xmlns:a16="http://schemas.microsoft.com/office/drawing/2014/main" id="{F10E400F-81EE-780C-CCBA-DC9314B649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05" t="20752" r="3600" b="21293"/>
          <a:stretch>
            <a:fillRect/>
          </a:stretch>
        </p:blipFill>
        <p:spPr bwMode="auto">
          <a:xfrm>
            <a:off x="7402286" y="1820355"/>
            <a:ext cx="3862699" cy="246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0569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F2247F5-0D46-966F-55FA-88AEA8F8F714}"/>
            </a:ext>
          </a:extLst>
        </p:cNvPr>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380C7247-139A-4B9F-BFCA-B89C6F789840}"/>
              </a:ext>
            </a:extLst>
          </p:cNvPr>
          <p:cNvSpPr/>
          <p:nvPr/>
        </p:nvSpPr>
        <p:spPr>
          <a:xfrm>
            <a:off x="699713" y="248038"/>
            <a:ext cx="10513719" cy="115920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rgbClr val="FFFFFF"/>
                </a:solidFill>
                <a:effectLst/>
                <a:latin typeface="+mj-lt"/>
                <a:ea typeface="+mj-ea"/>
                <a:cs typeface="+mj-cs"/>
              </a:rPr>
              <a:t>11. Comparison: Traditional vs AI-Driven Marketing</a:t>
            </a:r>
          </a:p>
        </p:txBody>
      </p:sp>
      <p:graphicFrame>
        <p:nvGraphicFramePr>
          <p:cNvPr id="3" name="Table 2">
            <a:extLst>
              <a:ext uri="{FF2B5EF4-FFF2-40B4-BE49-F238E27FC236}">
                <a16:creationId xmlns:a16="http://schemas.microsoft.com/office/drawing/2014/main" id="{9196D137-A2B8-B55F-1348-016D264A747E}"/>
              </a:ext>
            </a:extLst>
          </p:cNvPr>
          <p:cNvGraphicFramePr>
            <a:graphicFrameLocks noGrp="1"/>
          </p:cNvGraphicFramePr>
          <p:nvPr>
            <p:extLst>
              <p:ext uri="{D42A27DB-BD31-4B8C-83A1-F6EECF244321}">
                <p14:modId xmlns:p14="http://schemas.microsoft.com/office/powerpoint/2010/main" val="2051579830"/>
              </p:ext>
            </p:extLst>
          </p:nvPr>
        </p:nvGraphicFramePr>
        <p:xfrm>
          <a:off x="871102" y="1965142"/>
          <a:ext cx="9930030" cy="4452164"/>
        </p:xfrm>
        <a:graphic>
          <a:graphicData uri="http://schemas.openxmlformats.org/drawingml/2006/table">
            <a:tbl>
              <a:tblPr firstRow="1" firstCol="1" bandRow="1"/>
              <a:tblGrid>
                <a:gridCol w="3270641">
                  <a:extLst>
                    <a:ext uri="{9D8B030D-6E8A-4147-A177-3AD203B41FA5}">
                      <a16:colId xmlns:a16="http://schemas.microsoft.com/office/drawing/2014/main" val="3932837274"/>
                    </a:ext>
                  </a:extLst>
                </a:gridCol>
                <a:gridCol w="3270641">
                  <a:extLst>
                    <a:ext uri="{9D8B030D-6E8A-4147-A177-3AD203B41FA5}">
                      <a16:colId xmlns:a16="http://schemas.microsoft.com/office/drawing/2014/main" val="107419586"/>
                    </a:ext>
                  </a:extLst>
                </a:gridCol>
                <a:gridCol w="3388748">
                  <a:extLst>
                    <a:ext uri="{9D8B030D-6E8A-4147-A177-3AD203B41FA5}">
                      <a16:colId xmlns:a16="http://schemas.microsoft.com/office/drawing/2014/main" val="826595732"/>
                    </a:ext>
                  </a:extLst>
                </a:gridCol>
              </a:tblGrid>
              <a:tr h="427228">
                <a:tc>
                  <a:txBody>
                    <a:bodyPr/>
                    <a:lstStyle/>
                    <a:p>
                      <a:pPr algn="l" fontAlgn="t">
                        <a:lnSpc>
                          <a:spcPct val="115000"/>
                        </a:lnSpc>
                        <a:spcAft>
                          <a:spcPts val="1000"/>
                        </a:spcAft>
                        <a:buNone/>
                      </a:pPr>
                      <a:r>
                        <a:rPr lang="en-US" sz="2000" b="0" i="0" u="none" strike="noStrike" dirty="0">
                          <a:effectLst/>
                          <a:latin typeface="Cambria" panose="02040503050406030204" pitchFamily="18" charset="0"/>
                          <a:ea typeface="MS Mincho" panose="02020609040205080304" pitchFamily="49" charset="-128"/>
                          <a:cs typeface="Arial" panose="020B0604020202020204" pitchFamily="34" charset="0"/>
                        </a:rPr>
                        <a:t>Aspect</a:t>
                      </a:r>
                      <a:endParaRPr lang="en-US" sz="3200" b="0" i="0" u="none" strike="noStrike" dirty="0">
                        <a:effectLst/>
                        <a:latin typeface="Arial" panose="020B0604020202020204" pitchFamily="34" charset="0"/>
                      </a:endParaRPr>
                    </a:p>
                  </a:txBody>
                  <a:tcPr marL="122649" marR="122649" marT="17035" marB="0">
                    <a:lnL>
                      <a:noFill/>
                    </a:lnL>
                    <a:lnR>
                      <a:noFill/>
                    </a:lnR>
                    <a:lnT>
                      <a:noFill/>
                    </a:lnT>
                    <a:lnB>
                      <a:noFill/>
                    </a:lnB>
                    <a:solidFill>
                      <a:schemeClr val="accent5">
                        <a:lumMod val="40000"/>
                        <a:lumOff val="60000"/>
                      </a:schemeClr>
                    </a:solidFill>
                  </a:tcPr>
                </a:tc>
                <a:tc>
                  <a:txBody>
                    <a:bodyPr/>
                    <a:lstStyle/>
                    <a:p>
                      <a:pPr algn="l" fontAlgn="t">
                        <a:lnSpc>
                          <a:spcPct val="115000"/>
                        </a:lnSpc>
                        <a:spcAft>
                          <a:spcPts val="1000"/>
                        </a:spcAft>
                        <a:buNone/>
                      </a:pPr>
                      <a:r>
                        <a:rPr lang="en-US" sz="2000" b="0" i="0" u="none" strike="noStrike" dirty="0">
                          <a:effectLst/>
                          <a:latin typeface="Cambria" panose="02040503050406030204" pitchFamily="18" charset="0"/>
                          <a:ea typeface="MS Mincho" panose="02020609040205080304" pitchFamily="49" charset="-128"/>
                          <a:cs typeface="Arial" panose="020B0604020202020204" pitchFamily="34" charset="0"/>
                        </a:rPr>
                        <a:t>Traditional Marketing</a:t>
                      </a:r>
                      <a:endParaRPr lang="en-US" sz="3200" b="0" i="0" u="none" strike="noStrike" dirty="0">
                        <a:effectLst/>
                        <a:latin typeface="Arial" panose="020B0604020202020204" pitchFamily="34" charset="0"/>
                      </a:endParaRPr>
                    </a:p>
                  </a:txBody>
                  <a:tcPr marL="122649" marR="122649" marT="17035" marB="0">
                    <a:lnL>
                      <a:noFill/>
                    </a:lnL>
                    <a:lnR>
                      <a:noFill/>
                    </a:lnR>
                    <a:lnT>
                      <a:noFill/>
                    </a:lnT>
                    <a:lnB>
                      <a:noFill/>
                    </a:lnB>
                    <a:solidFill>
                      <a:schemeClr val="accent5">
                        <a:lumMod val="40000"/>
                        <a:lumOff val="60000"/>
                      </a:schemeClr>
                    </a:solidFill>
                  </a:tcPr>
                </a:tc>
                <a:tc>
                  <a:txBody>
                    <a:bodyPr/>
                    <a:lstStyle/>
                    <a:p>
                      <a:pPr algn="l" fontAlgn="t">
                        <a:lnSpc>
                          <a:spcPct val="115000"/>
                        </a:lnSpc>
                        <a:spcAft>
                          <a:spcPts val="1000"/>
                        </a:spcAft>
                        <a:buNone/>
                      </a:pPr>
                      <a:r>
                        <a:rPr lang="en-US" sz="2000" b="0" i="0" u="none" strike="noStrike" dirty="0">
                          <a:effectLst/>
                          <a:latin typeface="Cambria" panose="02040503050406030204" pitchFamily="18" charset="0"/>
                          <a:ea typeface="MS Mincho" panose="02020609040205080304" pitchFamily="49" charset="-128"/>
                          <a:cs typeface="Arial" panose="020B0604020202020204" pitchFamily="34" charset="0"/>
                        </a:rPr>
                        <a:t>AI-Driven Marketing</a:t>
                      </a:r>
                      <a:endParaRPr lang="en-US" sz="3200" b="0" i="0" u="none" strike="noStrike" dirty="0">
                        <a:effectLst/>
                        <a:latin typeface="Arial" panose="020B0604020202020204" pitchFamily="34" charset="0"/>
                      </a:endParaRPr>
                    </a:p>
                  </a:txBody>
                  <a:tcPr marL="122649" marR="122649" marT="17035" marB="0">
                    <a:lnL>
                      <a:noFill/>
                    </a:lnL>
                    <a:lnR>
                      <a:noFill/>
                    </a:lnR>
                    <a:lnT>
                      <a:noFill/>
                    </a:lnT>
                    <a:lnB>
                      <a:noFill/>
                    </a:lnB>
                    <a:solidFill>
                      <a:schemeClr val="accent5">
                        <a:lumMod val="40000"/>
                        <a:lumOff val="60000"/>
                      </a:schemeClr>
                    </a:solidFill>
                  </a:tcPr>
                </a:tc>
                <a:extLst>
                  <a:ext uri="{0D108BD9-81ED-4DB2-BD59-A6C34878D82A}">
                    <a16:rowId xmlns:a16="http://schemas.microsoft.com/office/drawing/2014/main" val="2587414107"/>
                  </a:ext>
                </a:extLst>
              </a:tr>
              <a:tr h="772008">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Targeting</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dirty="0">
                          <a:effectLst/>
                          <a:latin typeface="Cambria" panose="02040503050406030204" pitchFamily="18" charset="0"/>
                          <a:ea typeface="MS Mincho" panose="02020609040205080304" pitchFamily="49" charset="-128"/>
                          <a:cs typeface="Arial" panose="020B0604020202020204" pitchFamily="34" charset="0"/>
                        </a:rPr>
                        <a:t>Mass/segment-based</a:t>
                      </a:r>
                      <a:endParaRPr lang="en-US" sz="3200" b="0" i="0" u="none" strike="noStrike" dirty="0">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dirty="0">
                          <a:effectLst/>
                          <a:latin typeface="Cambria" panose="02040503050406030204" pitchFamily="18" charset="0"/>
                          <a:ea typeface="MS Mincho" panose="02020609040205080304" pitchFamily="49" charset="-128"/>
                          <a:cs typeface="Arial" panose="020B0604020202020204" pitchFamily="34" charset="0"/>
                        </a:rPr>
                        <a:t>Individual-level personalization</a:t>
                      </a:r>
                      <a:endParaRPr lang="en-US" sz="3200" b="0" i="0" u="none" strike="noStrike" dirty="0">
                        <a:effectLst/>
                        <a:latin typeface="Arial" panose="020B0604020202020204" pitchFamily="34" charset="0"/>
                      </a:endParaRPr>
                    </a:p>
                  </a:txBody>
                  <a:tcPr marL="122649" marR="122649" marT="17035" marB="0">
                    <a:lnL>
                      <a:noFill/>
                    </a:lnL>
                    <a:lnR>
                      <a:noFill/>
                    </a:lnR>
                    <a:lnT>
                      <a:noFill/>
                    </a:lnT>
                    <a:lnB>
                      <a:noFill/>
                    </a:lnB>
                    <a:noFill/>
                  </a:tcPr>
                </a:tc>
                <a:extLst>
                  <a:ext uri="{0D108BD9-81ED-4DB2-BD59-A6C34878D82A}">
                    <a16:rowId xmlns:a16="http://schemas.microsoft.com/office/drawing/2014/main" val="626145996"/>
                  </a:ext>
                </a:extLst>
              </a:tr>
              <a:tr h="427228">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Data Usage</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Limited, periodic</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Big data, real-time analytics</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extLst>
                  <a:ext uri="{0D108BD9-81ED-4DB2-BD59-A6C34878D82A}">
                    <a16:rowId xmlns:a16="http://schemas.microsoft.com/office/drawing/2014/main" val="1852054501"/>
                  </a:ext>
                </a:extLst>
              </a:tr>
              <a:tr h="427228">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Decision Making</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Historical trends</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Predictive &amp; prescriptive</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extLst>
                  <a:ext uri="{0D108BD9-81ED-4DB2-BD59-A6C34878D82A}">
                    <a16:rowId xmlns:a16="http://schemas.microsoft.com/office/drawing/2014/main" val="1327205863"/>
                  </a:ext>
                </a:extLst>
              </a:tr>
              <a:tr h="427228">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Customer Interaction</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Human, time-bound</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24/7 chatbots/assistants</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extLst>
                  <a:ext uri="{0D108BD9-81ED-4DB2-BD59-A6C34878D82A}">
                    <a16:rowId xmlns:a16="http://schemas.microsoft.com/office/drawing/2014/main" val="2375958388"/>
                  </a:ext>
                </a:extLst>
              </a:tr>
              <a:tr h="427228">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Speed &amp; Optimization</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Slow iterations</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Real-time optimization</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extLst>
                  <a:ext uri="{0D108BD9-81ED-4DB2-BD59-A6C34878D82A}">
                    <a16:rowId xmlns:a16="http://schemas.microsoft.com/office/drawing/2014/main" val="488511731"/>
                  </a:ext>
                </a:extLst>
              </a:tr>
              <a:tr h="772008">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Content</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Generic campaigns</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Dynamic, personalized content</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extLst>
                  <a:ext uri="{0D108BD9-81ED-4DB2-BD59-A6C34878D82A}">
                    <a16:rowId xmlns:a16="http://schemas.microsoft.com/office/drawing/2014/main" val="625111790"/>
                  </a:ext>
                </a:extLst>
              </a:tr>
              <a:tr h="772008">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Measurement</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a:effectLst/>
                          <a:latin typeface="Cambria" panose="02040503050406030204" pitchFamily="18" charset="0"/>
                          <a:ea typeface="MS Mincho" panose="02020609040205080304" pitchFamily="49" charset="-128"/>
                          <a:cs typeface="Arial" panose="020B0604020202020204" pitchFamily="34" charset="0"/>
                        </a:rPr>
                        <a:t>Lagging KPIs</a:t>
                      </a:r>
                      <a:endParaRPr lang="en-US" sz="3200" b="0" i="0" u="none" strike="noStrike">
                        <a:effectLst/>
                        <a:latin typeface="Arial" panose="020B0604020202020204" pitchFamily="34" charset="0"/>
                      </a:endParaRPr>
                    </a:p>
                  </a:txBody>
                  <a:tcPr marL="122649" marR="122649" marT="17035" marB="0">
                    <a:lnL>
                      <a:noFill/>
                    </a:lnL>
                    <a:lnR>
                      <a:noFill/>
                    </a:lnR>
                    <a:lnT>
                      <a:noFill/>
                    </a:lnT>
                    <a:lnB>
                      <a:noFill/>
                    </a:lnB>
                    <a:noFill/>
                  </a:tcPr>
                </a:tc>
                <a:tc>
                  <a:txBody>
                    <a:bodyPr/>
                    <a:lstStyle/>
                    <a:p>
                      <a:pPr algn="l" fontAlgn="t">
                        <a:lnSpc>
                          <a:spcPct val="115000"/>
                        </a:lnSpc>
                        <a:spcAft>
                          <a:spcPts val="1000"/>
                        </a:spcAft>
                        <a:buNone/>
                      </a:pPr>
                      <a:r>
                        <a:rPr lang="en-US" sz="2000" b="0" i="0" u="none" strike="noStrike" dirty="0">
                          <a:effectLst/>
                          <a:latin typeface="Cambria" panose="02040503050406030204" pitchFamily="18" charset="0"/>
                          <a:ea typeface="MS Mincho" panose="02020609040205080304" pitchFamily="49" charset="-128"/>
                          <a:cs typeface="Arial" panose="020B0604020202020204" pitchFamily="34" charset="0"/>
                        </a:rPr>
                        <a:t>Live dashboards &amp; attribution</a:t>
                      </a:r>
                      <a:endParaRPr lang="en-US" sz="3200" b="0" i="0" u="none" strike="noStrike" dirty="0">
                        <a:effectLst/>
                        <a:latin typeface="Arial" panose="020B0604020202020204" pitchFamily="34" charset="0"/>
                      </a:endParaRPr>
                    </a:p>
                  </a:txBody>
                  <a:tcPr marL="122649" marR="122649" marT="17035" marB="0">
                    <a:lnL>
                      <a:noFill/>
                    </a:lnL>
                    <a:lnR>
                      <a:noFill/>
                    </a:lnR>
                    <a:lnT>
                      <a:noFill/>
                    </a:lnT>
                    <a:lnB>
                      <a:noFill/>
                    </a:lnB>
                    <a:noFill/>
                  </a:tcPr>
                </a:tc>
                <a:extLst>
                  <a:ext uri="{0D108BD9-81ED-4DB2-BD59-A6C34878D82A}">
                    <a16:rowId xmlns:a16="http://schemas.microsoft.com/office/drawing/2014/main" val="1959617538"/>
                  </a:ext>
                </a:extLst>
              </a:tr>
            </a:tbl>
          </a:graphicData>
        </a:graphic>
      </p:graphicFrame>
    </p:spTree>
    <p:extLst>
      <p:ext uri="{BB962C8B-B14F-4D97-AF65-F5344CB8AC3E}">
        <p14:creationId xmlns:p14="http://schemas.microsoft.com/office/powerpoint/2010/main" val="35614238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73783-9520-4E19-5878-EDD267F7E3A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B587D41-B202-383E-454A-6F07D0420E09}"/>
              </a:ext>
            </a:extLst>
          </p:cNvPr>
          <p:cNvSpPr/>
          <p:nvPr/>
        </p:nvSpPr>
        <p:spPr>
          <a:xfrm>
            <a:off x="2566598" y="249290"/>
            <a:ext cx="2659702" cy="584775"/>
          </a:xfrm>
          <a:prstGeom prst="rect">
            <a:avLst/>
          </a:prstGeom>
        </p:spPr>
        <p:txBody>
          <a:bodyPr wrap="none">
            <a:spAutoFit/>
          </a:bodyPr>
          <a:lstStyle/>
          <a:p>
            <a:r>
              <a:rPr lang="en-GB" sz="3200" b="1" dirty="0"/>
              <a:t>10. Conclusion</a:t>
            </a:r>
          </a:p>
        </p:txBody>
      </p:sp>
      <p:sp>
        <p:nvSpPr>
          <p:cNvPr id="13" name="Google Shape;4283;p51">
            <a:extLst>
              <a:ext uri="{FF2B5EF4-FFF2-40B4-BE49-F238E27FC236}">
                <a16:creationId xmlns:a16="http://schemas.microsoft.com/office/drawing/2014/main" id="{FFE42F9F-A550-CA75-4404-29680E7D1162}"/>
              </a:ext>
            </a:extLst>
          </p:cNvPr>
          <p:cNvSpPr txBox="1">
            <a:spLocks noGrp="1"/>
          </p:cNvSpPr>
          <p:nvPr>
            <p:ph type="subTitle" idx="1"/>
          </p:nvPr>
        </p:nvSpPr>
        <p:spPr>
          <a:xfrm>
            <a:off x="909536" y="1896177"/>
            <a:ext cx="9418372" cy="3850105"/>
          </a:xfrm>
          <a:prstGeom prst="rect">
            <a:avLst/>
          </a:prstGeom>
        </p:spPr>
        <p:txBody>
          <a:bodyPr spcFirstLastPara="1" wrap="square" lIns="91425" tIns="91425" rIns="91425" bIns="91425" anchor="t" anchorCtr="0">
            <a:noAutofit/>
          </a:bodyPr>
          <a:lstStyle/>
          <a:p>
            <a:pPr algn="l"/>
            <a:r>
              <a:rPr lang="en-US" dirty="0"/>
              <a:t>In conclusion, AI has fundamentally transformed consumer behavior by enabling personalized, efficient, and data-driven interactions.</a:t>
            </a:r>
            <a:endParaRPr lang="en-GB" dirty="0"/>
          </a:p>
          <a:p>
            <a:pPr algn="l"/>
            <a:r>
              <a:rPr lang="en-US" dirty="0"/>
              <a:t>While the benefits of AI are substantial, addressing ethical concerns and technological limitations is crucial for sustainable development.</a:t>
            </a:r>
            <a:endParaRPr lang="en-GB" dirty="0"/>
          </a:p>
          <a:p>
            <a:pPr algn="l"/>
            <a:r>
              <a:rPr lang="en-US" dirty="0"/>
              <a:t>As AI continues to evolve, it will play an increasingly important role in shaping the future of consumer behavior and the digital marketplace.</a:t>
            </a:r>
            <a:endParaRPr lang="en-GB" dirty="0"/>
          </a:p>
          <a:p>
            <a:pPr algn="l"/>
            <a:endParaRPr lang="en-GB" dirty="0"/>
          </a:p>
        </p:txBody>
      </p:sp>
    </p:spTree>
    <p:extLst>
      <p:ext uri="{BB962C8B-B14F-4D97-AF65-F5344CB8AC3E}">
        <p14:creationId xmlns:p14="http://schemas.microsoft.com/office/powerpoint/2010/main" val="20132583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1206233" y="1831378"/>
            <a:ext cx="4472674" cy="4093428"/>
          </a:xfrm>
          <a:prstGeom prst="rect">
            <a:avLst/>
          </a:prstGeom>
        </p:spPr>
        <p:txBody>
          <a:bodyPr wrap="square">
            <a:spAutoFit/>
          </a:bodyPr>
          <a:lstStyle/>
          <a:p>
            <a:pPr marL="342900" indent="-342900">
              <a:buFont typeface="Arial" panose="020B0604020202020204" pitchFamily="34" charset="0"/>
              <a:buChar char="•"/>
            </a:pPr>
            <a:r>
              <a:rPr lang="en-US" sz="2000" b="1" dirty="0"/>
              <a:t>AI has fundamentally transformed consumer behavior by enabling personalized, efficient, and data-driven interactions.</a:t>
            </a:r>
            <a:endParaRPr lang="en-GB" sz="2000" b="1" dirty="0"/>
          </a:p>
          <a:p>
            <a:pPr marL="342900" indent="-342900">
              <a:buFont typeface="Arial" panose="020B0604020202020204" pitchFamily="34" charset="0"/>
              <a:buChar char="•"/>
            </a:pPr>
            <a:r>
              <a:rPr lang="en-US" sz="2000" b="1" dirty="0"/>
              <a:t>While the benefits of AI are substantial, addressing ethical concerns and technological limitations is crucial for sustainable development.</a:t>
            </a:r>
            <a:endParaRPr lang="en-GB" sz="2000" b="1" dirty="0"/>
          </a:p>
          <a:p>
            <a:pPr marL="342900" indent="-342900">
              <a:buFont typeface="Arial" panose="020B0604020202020204" pitchFamily="34" charset="0"/>
              <a:buChar char="•"/>
            </a:pPr>
            <a:r>
              <a:rPr lang="en-US" sz="2000" b="1" dirty="0"/>
              <a:t>As AI continues to evolve, it will play an increasingly important role in shaping the future of consumer behavior and the digital marketplace.</a:t>
            </a:r>
            <a:endParaRPr lang="en-GB" sz="2000" b="1" dirty="0"/>
          </a:p>
        </p:txBody>
      </p:sp>
      <p:sp>
        <p:nvSpPr>
          <p:cNvPr id="4" name="Rectangle: Rounded Corners 3">
            <a:extLst>
              <a:ext uri="{FF2B5EF4-FFF2-40B4-BE49-F238E27FC236}">
                <a16:creationId xmlns:a16="http://schemas.microsoft.com/office/drawing/2014/main" id="{5073C90F-A287-DAAE-C10D-38C2936E94AC}"/>
              </a:ext>
            </a:extLst>
          </p:cNvPr>
          <p:cNvSpPr/>
          <p:nvPr/>
        </p:nvSpPr>
        <p:spPr>
          <a:xfrm>
            <a:off x="5994400" y="4605443"/>
            <a:ext cx="763519"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white"/>
                </a:solidFill>
                <a:latin typeface="Tajawal Medium" panose="00000600000000000000" pitchFamily="2" charset="-78"/>
                <a:cs typeface="Tajawal Medium" panose="00000600000000000000" pitchFamily="2" charset="-78"/>
              </a:rPr>
              <a:t>10</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8F096A-1046-4A05-BE4E-27A60DB8CBF3}"/>
</file>

<file path=customXml/itemProps2.xml><?xml version="1.0" encoding="utf-8"?>
<ds:datastoreItem xmlns:ds="http://schemas.openxmlformats.org/officeDocument/2006/customXml" ds:itemID="{A2AF473F-E9A1-4CAC-A783-B51914D44C66}"/>
</file>

<file path=customXml/itemProps3.xml><?xml version="1.0" encoding="utf-8"?>
<ds:datastoreItem xmlns:ds="http://schemas.openxmlformats.org/officeDocument/2006/customXml" ds:itemID="{8D2E1F55-889A-42F4-B87B-DADFDD071E7F}"/>
</file>

<file path=docProps/app.xml><?xml version="1.0" encoding="utf-8"?>
<Properties xmlns="http://schemas.openxmlformats.org/officeDocument/2006/extended-properties" xmlns:vt="http://schemas.openxmlformats.org/officeDocument/2006/docPropsVTypes">
  <TotalTime>25511</TotalTime>
  <Words>2613</Words>
  <Application>Microsoft Office PowerPoint</Application>
  <PresentationFormat>Widescreen</PresentationFormat>
  <Paragraphs>241</Paragraphs>
  <Slides>40</Slides>
  <Notes>2</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Aptos</vt:lpstr>
      <vt:lpstr>Arial</vt:lpstr>
      <vt:lpstr>Calibri</vt:lpstr>
      <vt:lpstr>Calibri Light</vt:lpstr>
      <vt:lpstr>Cambria</vt:lpstr>
      <vt:lpstr>Tahoma</vt:lpstr>
      <vt:lpstr>Tajawal 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AI in the Digital Marketplace</vt:lpstr>
      <vt:lpstr>4. AI in the Digital Marketplace</vt:lpstr>
      <vt:lpstr>4. AI in the Digital Marketplace</vt:lpstr>
      <vt:lpstr>5. AI Applications in Online Retail</vt:lpstr>
      <vt:lpstr>PowerPoint Presentation</vt:lpstr>
      <vt:lpstr>5. AI Applications in Online Retail</vt:lpstr>
      <vt:lpstr>5. AI Applications in Online Retail</vt:lpstr>
      <vt:lpstr>5. AI Applications in Online Retail</vt:lpstr>
      <vt:lpstr>5. AI Applications in Online Retail</vt:lpstr>
      <vt:lpstr>5. AI Applications in Online Retail</vt:lpstr>
      <vt:lpstr>6. AI Influencers and Virtual Interaction</vt:lpstr>
      <vt:lpstr>6. AI Influencers and Virtual Interaction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1288</cp:revision>
  <dcterms:created xsi:type="dcterms:W3CDTF">2023-04-29T09:08:23Z</dcterms:created>
  <dcterms:modified xsi:type="dcterms:W3CDTF">2026-04-11T14:53:05Z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