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5" r:id="rId2"/>
    <p:sldMasterId id="2147483674" r:id="rId3"/>
  </p:sldMasterIdLst>
  <p:notesMasterIdLst>
    <p:notesMasterId r:id="rId46"/>
  </p:notesMasterIdLst>
  <p:sldIdLst>
    <p:sldId id="496" r:id="rId4"/>
    <p:sldId id="313" r:id="rId5"/>
    <p:sldId id="49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62" y="6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CCCBF-DAF0-4C10-935D-2B6DDCF1B6F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95916F-1E10-45E3-9709-65598E271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044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20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1B467F-4C10-35DA-3B16-2E861CD61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A9ABA1-0430-D3E4-0DBF-A01CDDE579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DB2A5E-265D-F50E-E698-CAEBB8CDCA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83BFF-814F-7D64-5551-94D6EF7EA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74858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10C1E-E60B-3337-F891-80B7DEC43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052E45-4526-68AF-111A-38760BD41F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8F23C2-EC15-12DF-076E-1B2F10F5D6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8C10C-CD11-44C9-64B1-847768757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9906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F1563-A122-4DCD-92D3-0D4E306CA18F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95DC4-34EB-4FCD-B85A-375B152B4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536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43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562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394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191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507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502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029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382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318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526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2025-07-03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185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6545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8435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6249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1234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5629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2539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2632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247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2593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9145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5990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281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7802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072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8609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76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3143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6613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0999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45546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8713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6387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85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4.xml"/><Relationship Id="rId1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3.xml"/><Relationship Id="rId16" Type="http://schemas.openxmlformats.org/officeDocument/2006/relationships/slideLayout" Target="../slideLayouts/slideLayout17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slideLayout" Target="../slideLayouts/slideLayout32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slideLayout" Target="../slideLayouts/slideLayout31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6" Type="http://schemas.openxmlformats.org/officeDocument/2006/relationships/slideLayout" Target="../slideLayouts/slideLayout35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Relationship Id="rId14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FF1563-A122-4DCD-92D3-0D4E306CA18F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95DC4-34EB-4FCD-B85A-375B152B4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37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7AD86B2E-B702-4422-B277-3A08C7449694}" type="datetimeFigureOut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2025-07-03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7749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2025-07-03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446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6965879" cy="426399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www.midocean.ae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5257800" y="4512500"/>
            <a:ext cx="5867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35A8E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Dr. Ibrahim Gomaa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ajalla UI"/>
                <a:cs typeface="Majalla UI"/>
              </a:rPr>
              <a:t>Faculty of Informatics </a:t>
            </a:r>
            <a:endParaRPr kumimoji="0" lang="en-US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ajalla UI"/>
                <a:cs typeface="Majalla UI"/>
              </a:rPr>
              <a:t>Midocean University  </a:t>
            </a:r>
          </a:p>
        </p:txBody>
      </p:sp>
      <p:sp>
        <p:nvSpPr>
          <p:cNvPr id="16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093" y="6045946"/>
            <a:ext cx="2293545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5A8E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Lecture-6</a:t>
            </a:r>
            <a:endParaRPr kumimoji="0" lang="ar-YE" sz="2400" b="1" i="0" u="none" strike="noStrike" kern="1200" cap="none" spc="0" normalizeH="0" baseline="0" noProof="0" dirty="0">
              <a:ln>
                <a:noFill/>
              </a:ln>
              <a:solidFill>
                <a:srgbClr val="35A8E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5452286" y="1146253"/>
            <a:ext cx="6663513" cy="125763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84492B"/>
                </a:solidFill>
                <a:effectLst/>
                <a:uLnTx/>
                <a:uFillTx/>
                <a:latin typeface="Andalus" panose="02020603050405020304" pitchFamily="18" charset="-78"/>
                <a:ea typeface="+mj-ea"/>
                <a:cs typeface="Andalus" panose="02020603050405020304" pitchFamily="18" charset="-78"/>
              </a:rPr>
              <a:t>Secure Operating Systems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ndalus" panose="02020603050405020304" pitchFamily="18" charset="-78"/>
                <a:ea typeface="+mj-ea"/>
                <a:cs typeface="Andalus" panose="02020603050405020304" pitchFamily="18" charset="-78"/>
              </a:rPr>
              <a:t>(CYB610)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Master of Science in Cybersecurity 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00" b="32222"/>
          <a:stretch/>
        </p:blipFill>
        <p:spPr>
          <a:xfrm>
            <a:off x="8855237" y="55031"/>
            <a:ext cx="3025588" cy="1143000"/>
          </a:xfrm>
          <a:prstGeom prst="rect">
            <a:avLst/>
          </a:prstGeom>
        </p:spPr>
      </p:pic>
      <p:pic>
        <p:nvPicPr>
          <p:cNvPr id="12" name="Picture 11" descr="A close-up of a logo&#10;&#10;Description automatically generated">
            <a:extLst>
              <a:ext uri="{FF2B5EF4-FFF2-40B4-BE49-F238E27FC236}">
                <a16:creationId xmlns:a16="http://schemas.microsoft.com/office/drawing/2014/main" id="{3DF60F62-C7A7-EEB2-91BB-7AF0FF4AE5C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6090983"/>
            <a:ext cx="838196" cy="484130"/>
          </a:xfrm>
          <a:prstGeom prst="rect">
            <a:avLst/>
          </a:prstGeom>
        </p:spPr>
      </p:pic>
      <p:sp>
        <p:nvSpPr>
          <p:cNvPr id="6" name="Google Shape;500;p1">
            <a:extLst>
              <a:ext uri="{FF2B5EF4-FFF2-40B4-BE49-F238E27FC236}">
                <a16:creationId xmlns:a16="http://schemas.microsoft.com/office/drawing/2014/main" id="{1603EA72-68FD-BB81-3932-82532A2B8842}"/>
              </a:ext>
            </a:extLst>
          </p:cNvPr>
          <p:cNvSpPr txBox="1"/>
          <p:nvPr/>
        </p:nvSpPr>
        <p:spPr>
          <a:xfrm>
            <a:off x="4921891" y="3079117"/>
            <a:ext cx="6791468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ajawal Medium"/>
                <a:cs typeface="Times New Roman" panose="02020603050405020304" pitchFamily="18" charset="0"/>
                <a:sym typeface="Tajawal Medium"/>
              </a:rPr>
              <a:t>Lecture 6:  User Authentication</a:t>
            </a: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0796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B498A-44EB-1FE6-40AD-3712D9D1A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12E2D8B-8D2B-A3F3-D345-CE32D7D0331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43F50BB-9D8A-0D61-B868-0174C222420C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B31CA11-862D-1AC3-8107-FDCC2A727D9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A811684-6D0A-0515-06DB-2A80584EA690}"/>
              </a:ext>
            </a:extLst>
          </p:cNvPr>
          <p:cNvSpPr txBox="1"/>
          <p:nvPr/>
        </p:nvSpPr>
        <p:spPr>
          <a:xfrm>
            <a:off x="4689259" y="1412953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E43863-1F9F-9E95-ABDE-A3B0BE93B035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B5BAEE2-B2B9-DCEA-A05C-3333608C573F}"/>
              </a:ext>
            </a:extLst>
          </p:cNvPr>
          <p:cNvSpPr txBox="1"/>
          <p:nvPr/>
        </p:nvSpPr>
        <p:spPr>
          <a:xfrm>
            <a:off x="3598250" y="2337368"/>
            <a:ext cx="841732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This chapter covers the following topics and concepts: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285750" lvl="0" indent="-285750">
              <a:lnSpc>
                <a:spcPct val="150000"/>
              </a:lnSpc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1" dirty="0">
                <a:solidFill>
                  <a:schemeClr val="dk1"/>
                </a:solidFill>
                <a:cs typeface="Calibri"/>
                <a:sym typeface="Calibri"/>
              </a:rPr>
              <a:t>Password authentication</a:t>
            </a:r>
            <a:endParaRPr lang="en-US" sz="2400" b="1" dirty="0"/>
          </a:p>
          <a:p>
            <a:pPr marL="285750" lvl="0" indent="-285750">
              <a:lnSpc>
                <a:spcPct val="150000"/>
              </a:lnSpc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1" dirty="0">
                <a:solidFill>
                  <a:schemeClr val="dk1"/>
                </a:solidFill>
                <a:cs typeface="Calibri"/>
                <a:sym typeface="Calibri"/>
              </a:rPr>
              <a:t>One-Time Passwords</a:t>
            </a:r>
            <a:endParaRPr lang="en-US" sz="2400" b="1" dirty="0"/>
          </a:p>
          <a:p>
            <a:pPr marL="285750" lvl="0" indent="-285750">
              <a:lnSpc>
                <a:spcPct val="150000"/>
              </a:lnSpc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1" dirty="0">
                <a:solidFill>
                  <a:schemeClr val="dk1"/>
                </a:solidFill>
                <a:cs typeface="Calibri"/>
              </a:rPr>
              <a:t>Password Selection Criteria </a:t>
            </a:r>
          </a:p>
          <a:p>
            <a:pPr marL="285750" lvl="0" indent="-285750">
              <a:lnSpc>
                <a:spcPct val="150000"/>
              </a:lnSpc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1" dirty="0">
                <a:solidFill>
                  <a:schemeClr val="dk1"/>
                </a:solidFill>
                <a:cs typeface="Calibri"/>
                <a:sym typeface="Calibri"/>
              </a:rPr>
              <a:t>Access Control</a:t>
            </a:r>
            <a:endParaRPr lang="en-US" sz="2400" b="1" dirty="0"/>
          </a:p>
          <a:p>
            <a:pPr marL="285750" lvl="0" indent="-285750">
              <a:lnSpc>
                <a:spcPct val="150000"/>
              </a:lnSpc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 b="1" dirty="0">
                <a:solidFill>
                  <a:schemeClr val="dk1"/>
                </a:solidFill>
                <a:cs typeface="Calibri"/>
                <a:sym typeface="Calibri"/>
              </a:rPr>
              <a:t>Implementation of Access Control</a:t>
            </a:r>
            <a:endParaRPr lang="en-US" sz="2400" b="1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B1DD5D-7DA1-9470-FAB6-038F52F8197A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124EB4A-7445-D178-FD38-C75F69CA9276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Chapter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4A9810C-E74B-C8CE-7156-D25653044197}"/>
              </a:ext>
            </a:extLst>
          </p:cNvPr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01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9D89491-C206-9883-B75E-0C388EA211F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00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F8547-EBF3-6267-438C-E57FAE8F7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C24A531-835D-5208-43A7-1A77583364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BB8DDC4-05A0-2F16-5896-DBE69A00E765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472BA28-1AD5-8EF0-A866-560C3C5DCCD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23BB4F7-B214-8393-0F74-B296ECAED448}"/>
              </a:ext>
            </a:extLst>
          </p:cNvPr>
          <p:cNvSpPr txBox="1"/>
          <p:nvPr/>
        </p:nvSpPr>
        <p:spPr>
          <a:xfrm>
            <a:off x="4689259" y="1412953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Goals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17279C8-C76A-1569-9F5A-59DFB6762ED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F0A2F6F-1109-AF8A-E5C9-A720535F0769}"/>
              </a:ext>
            </a:extLst>
          </p:cNvPr>
          <p:cNvSpPr txBox="1"/>
          <p:nvPr/>
        </p:nvSpPr>
        <p:spPr>
          <a:xfrm>
            <a:off x="3598250" y="2337368"/>
            <a:ext cx="8417320" cy="2802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When you complete this chapter, you will be able to: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285750" lvl="0" indent="-285750" algn="just">
              <a:lnSpc>
                <a:spcPct val="150000"/>
              </a:lnSpc>
              <a:buClr>
                <a:srgbClr val="000000"/>
              </a:buClr>
              <a:buSzPts val="24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cs typeface="Calibri"/>
                <a:sym typeface="Calibri"/>
              </a:rPr>
              <a:t>Know what is the “User authentication”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285750" lvl="0" indent="-285750" algn="just">
              <a:lnSpc>
                <a:spcPct val="150000"/>
              </a:lnSpc>
              <a:buClr>
                <a:srgbClr val="000000"/>
              </a:buClr>
              <a:buSzPts val="24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ea typeface="Calibri"/>
                <a:cs typeface="Calibri"/>
                <a:sym typeface="Calibri"/>
              </a:rPr>
              <a:t>Explain the password authentication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285750" lvl="0" indent="-285750" algn="just">
              <a:lnSpc>
                <a:spcPct val="150000"/>
              </a:lnSpc>
              <a:buClr>
                <a:srgbClr val="000000"/>
              </a:buClr>
              <a:buSzPts val="24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ea typeface="Calibri"/>
                <a:cs typeface="Calibri"/>
                <a:sym typeface="Calibri"/>
              </a:rPr>
              <a:t>Illustrate the implementation of access control</a:t>
            </a:r>
          </a:p>
          <a:p>
            <a:pPr marL="285750" lvl="0" indent="-285750" algn="just">
              <a:lnSpc>
                <a:spcPct val="150000"/>
              </a:lnSpc>
              <a:buClr>
                <a:srgbClr val="000000"/>
              </a:buClr>
              <a:buSzPts val="24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cs typeface="Calibri"/>
                <a:sym typeface="Calibri"/>
              </a:rPr>
              <a:t>Know the password likely for a user 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12FFF1B-5B96-AEED-B922-714B94180D5A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F49192B-FEA3-4E70-AE77-F9964991BCC1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Chapter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1AAADF4-2FEE-802B-401A-1C789361DF48}"/>
              </a:ext>
            </a:extLst>
          </p:cNvPr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01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DAE9D30-A366-8ABC-2441-A7259E949D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12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89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3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33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644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64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1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37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7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26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30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4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62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198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280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32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71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998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63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14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74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35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3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4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40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90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34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66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09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85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77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30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51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832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5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08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89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43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701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103</Words>
  <Application>Microsoft Office PowerPoint</Application>
  <PresentationFormat>Widescreen</PresentationFormat>
  <Paragraphs>27</Paragraphs>
  <Slides>42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Alexandria</vt:lpstr>
      <vt:lpstr>Andalus</vt:lpstr>
      <vt:lpstr>Aptos</vt:lpstr>
      <vt:lpstr>Arial</vt:lpstr>
      <vt:lpstr>Calibri</vt:lpstr>
      <vt:lpstr>Calibri Light</vt:lpstr>
      <vt:lpstr>Times New Roman</vt:lpstr>
      <vt:lpstr>Office Theme</vt:lpstr>
      <vt:lpstr>1_Office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Redhwan</dc:creator>
  <cp:lastModifiedBy>Dr. Ibrahim Gomaa</cp:lastModifiedBy>
  <cp:revision>2</cp:revision>
  <dcterms:created xsi:type="dcterms:W3CDTF">2024-07-16T22:34:46Z</dcterms:created>
  <dcterms:modified xsi:type="dcterms:W3CDTF">2025-07-03T21:04:54Z</dcterms:modified>
</cp:coreProperties>
</file>