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410" r:id="rId27"/>
    <p:sldId id="411" r:id="rId28"/>
    <p:sldId id="412" r:id="rId29"/>
    <p:sldId id="413" r:id="rId30"/>
    <p:sldId id="414" r:id="rId31"/>
    <p:sldId id="329" r:id="rId32"/>
    <p:sldId id="415" r:id="rId33"/>
    <p:sldId id="510" r:id="rId34"/>
    <p:sldId id="416" r:id="rId35"/>
    <p:sldId id="417" r:id="rId36"/>
    <p:sldId id="418" r:id="rId37"/>
    <p:sldId id="419" r:id="rId38"/>
    <p:sldId id="426" r:id="rId39"/>
    <p:sldId id="427" r:id="rId40"/>
    <p:sldId id="428" r:id="rId41"/>
    <p:sldId id="429" r:id="rId42"/>
    <p:sldId id="430" r:id="rId43"/>
    <p:sldId id="431" r:id="rId44"/>
    <p:sldId id="432" r:id="rId45"/>
    <p:sldId id="283" r:id="rId46"/>
    <p:sldId id="284" r:id="rId47"/>
    <p:sldId id="285" r:id="rId48"/>
    <p:sldId id="286" r:id="rId49"/>
    <p:sldId id="287" r:id="rId50"/>
    <p:sldId id="288" r:id="rId51"/>
    <p:sldId id="289" r:id="rId52"/>
    <p:sldId id="290" r:id="rId53"/>
    <p:sldId id="291" r:id="rId54"/>
    <p:sldId id="292" r:id="rId55"/>
    <p:sldId id="293" r:id="rId56"/>
    <p:sldId id="294" r:id="rId57"/>
    <p:sldId id="303" r:id="rId58"/>
    <p:sldId id="296" r:id="rId59"/>
    <p:sldId id="297" r:id="rId60"/>
    <p:sldId id="304" r:id="rId61"/>
    <p:sldId id="305" r:id="rId62"/>
    <p:sldId id="298" r:id="rId63"/>
    <p:sldId id="299" r:id="rId64"/>
    <p:sldId id="300" r:id="rId65"/>
    <p:sldId id="301" r:id="rId66"/>
    <p:sldId id="511" r:id="rId67"/>
    <p:sldId id="302" r:id="rId68"/>
    <p:sldId id="295" r:id="rId69"/>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a:solidFill>
                  <a:srgbClr val="24A9E1"/>
                </a:solidFill>
                <a:latin typeface="Tajawal Medium" panose="00000600000000000000" pitchFamily="2" charset="-78"/>
                <a:cs typeface="Tajawal Medium" panose="00000600000000000000" pitchFamily="2" charset="-78"/>
              </a:rPr>
              <a:t>Sami Alzahrani</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995710" y="3159395"/>
            <a:ext cx="383630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Decision Policy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Chapter 1 introduces probability distributions and the expected value concept. We saw that expected value (EV) is the only unbiased predictor and the best single-value estimate for forecasting. Again, EV is the probability- weighted average of all possible outcomes represented in a probability distribution.</a:t>
            </a:r>
          </a:p>
          <a:p>
            <a:pPr marL="0" indent="0">
              <a:buNone/>
            </a:pPr>
            <a:endParaRPr lang="en-US" dirty="0"/>
          </a:p>
        </p:txBody>
      </p:sp>
      <p:pic>
        <p:nvPicPr>
          <p:cNvPr id="6" name="Picture 5">
            <a:extLst>
              <a:ext uri="{FF2B5EF4-FFF2-40B4-BE49-F238E27FC236}">
                <a16:creationId xmlns:a16="http://schemas.microsoft.com/office/drawing/2014/main" id="{F170A0FA-F51A-4428-ABBE-D4FEBA8D2022}"/>
              </a:ext>
            </a:extLst>
          </p:cNvPr>
          <p:cNvPicPr>
            <a:picLocks noChangeAspect="1"/>
          </p:cNvPicPr>
          <p:nvPr/>
        </p:nvPicPr>
        <p:blipFill>
          <a:blip r:embed="rId2"/>
          <a:stretch>
            <a:fillRect/>
          </a:stretch>
        </p:blipFill>
        <p:spPr>
          <a:xfrm>
            <a:off x="0" y="16091"/>
            <a:ext cx="9533101" cy="1610200"/>
          </a:xfrm>
          <a:prstGeom prst="rect">
            <a:avLst/>
          </a:prstGeom>
        </p:spPr>
      </p:pic>
      <p:sp>
        <p:nvSpPr>
          <p:cNvPr id="7" name="TextBox 6">
            <a:extLst>
              <a:ext uri="{FF2B5EF4-FFF2-40B4-BE49-F238E27FC236}">
                <a16:creationId xmlns:a16="http://schemas.microsoft.com/office/drawing/2014/main" id="{F00A8C97-B97B-452D-9E13-D234D521953B}"/>
              </a:ext>
            </a:extLst>
          </p:cNvPr>
          <p:cNvSpPr txBox="1"/>
          <p:nvPr/>
        </p:nvSpPr>
        <p:spPr>
          <a:xfrm>
            <a:off x="2758413" y="559581"/>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C4A7357-B1DB-4B24-9ED1-7139A921734B}"/>
              </a:ext>
            </a:extLst>
          </p:cNvPr>
          <p:cNvSpPr txBox="1"/>
          <p:nvPr/>
        </p:nvSpPr>
        <p:spPr>
          <a:xfrm>
            <a:off x="63459" y="252815"/>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2497252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p:cNvSpPr txBox="1"/>
          <p:nvPr/>
        </p:nvSpPr>
        <p:spPr>
          <a:xfrm>
            <a:off x="1103312" y="2225719"/>
            <a:ext cx="9666288" cy="1815882"/>
          </a:xfrm>
          <a:prstGeom prst="rect">
            <a:avLst/>
          </a:prstGeom>
          <a:noFill/>
        </p:spPr>
        <p:txBody>
          <a:bodyPr wrap="square" rtlCol="0">
            <a:spAutoFit/>
          </a:bodyPr>
          <a:lstStyle/>
          <a:p>
            <a:pPr algn="just"/>
            <a:r>
              <a:rPr lang="en-US" sz="2800" dirty="0"/>
              <a:t>With an appropriate choice of a value measure, the expected value becomes a foundation for logical, consistent decisions under uncertainty. An example problem illustrates two tools for calculating expected value: Payoff table &amp; decision tree.</a:t>
            </a:r>
          </a:p>
        </p:txBody>
      </p:sp>
      <p:pic>
        <p:nvPicPr>
          <p:cNvPr id="10" name="Picture 9">
            <a:extLst>
              <a:ext uri="{FF2B5EF4-FFF2-40B4-BE49-F238E27FC236}">
                <a16:creationId xmlns:a16="http://schemas.microsoft.com/office/drawing/2014/main" id="{43C60BB0-2B51-496E-938B-E08B78450AF9}"/>
              </a:ext>
            </a:extLst>
          </p:cNvPr>
          <p:cNvPicPr>
            <a:picLocks noChangeAspect="1"/>
          </p:cNvPicPr>
          <p:nvPr/>
        </p:nvPicPr>
        <p:blipFill>
          <a:blip r:embed="rId5"/>
          <a:stretch>
            <a:fillRect/>
          </a:stretch>
        </p:blipFill>
        <p:spPr>
          <a:xfrm>
            <a:off x="0" y="16091"/>
            <a:ext cx="9533101" cy="1610200"/>
          </a:xfrm>
          <a:prstGeom prst="rect">
            <a:avLst/>
          </a:prstGeom>
        </p:spPr>
      </p:pic>
      <p:sp>
        <p:nvSpPr>
          <p:cNvPr id="11" name="TextBox 10">
            <a:extLst>
              <a:ext uri="{FF2B5EF4-FFF2-40B4-BE49-F238E27FC236}">
                <a16:creationId xmlns:a16="http://schemas.microsoft.com/office/drawing/2014/main" id="{9A8D98C0-4E8E-4FE6-816E-940C164A1934}"/>
              </a:ext>
            </a:extLst>
          </p:cNvPr>
          <p:cNvSpPr txBox="1"/>
          <p:nvPr/>
        </p:nvSpPr>
        <p:spPr>
          <a:xfrm>
            <a:off x="2758413" y="559581"/>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602CAECE-5C38-427C-AAD8-29A475977088}"/>
              </a:ext>
            </a:extLst>
          </p:cNvPr>
          <p:cNvSpPr txBox="1"/>
          <p:nvPr/>
        </p:nvSpPr>
        <p:spPr>
          <a:xfrm>
            <a:off x="63459" y="252815"/>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5" name="Rectangle 4"/>
          <p:cNvSpPr/>
          <p:nvPr/>
        </p:nvSpPr>
        <p:spPr>
          <a:xfrm>
            <a:off x="1308894" y="1912779"/>
            <a:ext cx="10133556" cy="2677656"/>
          </a:xfrm>
          <a:prstGeom prst="rect">
            <a:avLst/>
          </a:prstGeom>
        </p:spPr>
        <p:txBody>
          <a:bodyPr wrap="square">
            <a:spAutoFit/>
          </a:bodyPr>
          <a:lstStyle/>
          <a:p>
            <a:pPr algn="just"/>
            <a:r>
              <a:rPr lang="en-US" sz="2800" dirty="0">
                <a:solidFill>
                  <a:srgbClr val="FF0000"/>
                </a:solidFill>
              </a:rPr>
              <a:t>Intuition Is a Poor Method </a:t>
            </a:r>
          </a:p>
          <a:p>
            <a:pPr algn="just"/>
            <a:r>
              <a:rPr lang="en-US" sz="2800" dirty="0"/>
              <a:t>Because human intuition is typically so poor at processing probabilities and dealing with details, important evaluations under uncertainty will benefit from the decision analysis approach. We all rely daily upon our intuition, and the purpose here is not to replace intuition. Rather, the quantitative methods will bolster our intuition.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Many organizations continue using decision practices that are decades out of date. Partially responsible are misconceptions in project evaluation in many of the textbooks about capital-investment analysis. Most traditional decision criteria do not work well with uncertainty-which is most of the time. As with any discipline, it is important to understand the theory and to apply best practices. I hope this chapter will guide you in crafting or reaffirming a logical decision policy. </a:t>
            </a:r>
          </a:p>
        </p:txBody>
      </p:sp>
    </p:spTree>
    <p:extLst>
      <p:ext uri="{BB962C8B-B14F-4D97-AF65-F5344CB8AC3E}">
        <p14:creationId xmlns:p14="http://schemas.microsoft.com/office/powerpoint/2010/main" val="155965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Maker's Preferences </a:t>
            </a:r>
          </a:p>
          <a:p>
            <a:pPr marL="0" indent="0" algn="just">
              <a:buNone/>
            </a:pPr>
            <a:r>
              <a:rPr lang="en-US" dirty="0"/>
              <a:t>Decision analysts customarily refer to a decision maker (DM) when de-  scribing the person with this role in the decision-making process. In an organizational context, the DM acts-or at least should act-according to  the organization's mission and objective(s). When appropriate, there may be multiple objectives, and typically these are aligned with different stake- holder group interests. </a:t>
            </a:r>
          </a:p>
        </p:txBody>
      </p:sp>
    </p:spTree>
    <p:extLst>
      <p:ext uri="{BB962C8B-B14F-4D97-AF65-F5344CB8AC3E}">
        <p14:creationId xmlns:p14="http://schemas.microsoft.com/office/powerpoint/2010/main" val="825797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addition to calculations with probabilities, the decision analysis approach needs a way to measure outcome value. Value is in the context of the organization's objective(s). Preferences are the dimensions of value. They are the DM'S attitudes toward different characteristics of decision problems based upon beliefs and values.</a:t>
            </a:r>
          </a:p>
          <a:p>
            <a:pPr marL="0" indent="0">
              <a:buNone/>
            </a:pPr>
            <a:endParaRPr lang="en-US" dirty="0"/>
          </a:p>
        </p:txBody>
      </p:sp>
    </p:spTree>
    <p:extLst>
      <p:ext uri="{BB962C8B-B14F-4D97-AF65-F5344CB8AC3E}">
        <p14:creationId xmlns:p14="http://schemas.microsoft.com/office/powerpoint/2010/main" val="1032210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Most decision analysts find it convenient to segregate preferences into three categories: objective(s), time value, and risk attitude. We can deal with each preference separately, providing a more logical and consistent basis for evaluation analysis. We examine these three dimensions of decision policy in the following sections.</a:t>
            </a:r>
          </a:p>
        </p:txBody>
      </p:sp>
    </p:spTree>
    <p:extLst>
      <p:ext uri="{BB962C8B-B14F-4D97-AF65-F5344CB8AC3E}">
        <p14:creationId xmlns:p14="http://schemas.microsoft.com/office/powerpoint/2010/main" val="1258596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indent="0">
              <a:buNone/>
            </a:pPr>
            <a:r>
              <a:rPr lang="en-US" dirty="0"/>
              <a:t>Attitude toward Different Objectives </a:t>
            </a:r>
          </a:p>
          <a:p>
            <a:pPr marL="0" indent="0">
              <a:buNone/>
            </a:pPr>
            <a:r>
              <a:rPr lang="en-US" dirty="0"/>
              <a:t>What is the mission? What is the organization's reason for existing? Creating wealth is the customary purpose of business. The usual driving objective is maximizing the monetary value of the enterprise (or total return to stockholders). </a:t>
            </a:r>
          </a:p>
          <a:p>
            <a:pPr marL="0" indent="0">
              <a:buNone/>
            </a:pPr>
            <a:r>
              <a:rPr lang="en-US" dirty="0"/>
              <a:t>Other considerations that ultimately affect cash flow and enter the evaluation include: </a:t>
            </a:r>
          </a:p>
          <a:p>
            <a:pPr marL="0" indent="0">
              <a:buNone/>
            </a:pPr>
            <a:r>
              <a:rPr lang="en-US" dirty="0"/>
              <a:t>Operating legally </a:t>
            </a:r>
          </a:p>
          <a:p>
            <a:pPr marL="0" indent="0">
              <a:buNone/>
            </a:pPr>
            <a:r>
              <a:rPr lang="en-US" dirty="0"/>
              <a:t>Doing business in socially acceptable ways </a:t>
            </a:r>
          </a:p>
          <a:p>
            <a:pPr marL="0" indent="0">
              <a:buNone/>
            </a:pPr>
            <a:r>
              <a:rPr lang="en-US" dirty="0"/>
              <a:t>- providing a quality product or service </a:t>
            </a:r>
          </a:p>
        </p:txBody>
      </p:sp>
    </p:spTree>
    <p:extLst>
      <p:ext uri="{BB962C8B-B14F-4D97-AF65-F5344CB8AC3E}">
        <p14:creationId xmlns:p14="http://schemas.microsoft.com/office/powerpoint/2010/main" val="1009862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 creating and protecting jobs </a:t>
            </a:r>
          </a:p>
          <a:p>
            <a:pPr marL="0" indent="0">
              <a:buNone/>
            </a:pPr>
            <a:r>
              <a:rPr lang="en-US" dirty="0"/>
              <a:t>+ contributing to the community </a:t>
            </a:r>
          </a:p>
          <a:p>
            <a:pPr marL="0" indent="0">
              <a:buNone/>
            </a:pPr>
            <a:r>
              <a:rPr lang="en-US" dirty="0"/>
              <a:t>+ recognizing the interests of employees, suppliers, and customers</a:t>
            </a:r>
          </a:p>
          <a:p>
            <a:pPr marL="0" indent="0">
              <a:buNone/>
            </a:pPr>
            <a:r>
              <a:rPr lang="en-US" b="1" i="1" dirty="0"/>
              <a:t>while not </a:t>
            </a:r>
          </a:p>
          <a:p>
            <a:pPr marL="0" indent="0">
              <a:buNone/>
            </a:pPr>
            <a:r>
              <a:rPr lang="en-US" dirty="0"/>
              <a:t>+ trashing the environment </a:t>
            </a:r>
          </a:p>
          <a:p>
            <a:pPr marL="0" indent="0">
              <a:buNone/>
            </a:pPr>
            <a:r>
              <a:rPr lang="en-US" dirty="0"/>
              <a:t>+ exploiting any group of people </a:t>
            </a:r>
          </a:p>
          <a:p>
            <a:pPr marL="0" indent="0">
              <a:buNone/>
            </a:pPr>
            <a:r>
              <a:rPr lang="en-US" dirty="0"/>
              <a:t>Doing business with countries, companies, and people whom we like.</a:t>
            </a:r>
          </a:p>
        </p:txBody>
      </p:sp>
    </p:spTree>
    <p:extLst>
      <p:ext uri="{BB962C8B-B14F-4D97-AF65-F5344CB8AC3E}">
        <p14:creationId xmlns:p14="http://schemas.microsoft.com/office/powerpoint/2010/main" val="4171356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 cannot overemphasize the importance of being clear about the organization's mission and purpose. This is the basis for valuing the outcomes of decisions. Decision policy should specify how we measure "goodness" or progress toward the organization's objective. For example, providing great customer service is an important theme in many companies. Yet, is this an objective? Since stockholders own the business, most people--certainly most investors-agree that "maximizing share-holder value" is the logical and legitimate objective.</a:t>
            </a:r>
          </a:p>
        </p:txBody>
      </p:sp>
    </p:spTree>
    <p:extLst>
      <p:ext uri="{BB962C8B-B14F-4D97-AF65-F5344CB8AC3E}">
        <p14:creationId xmlns:p14="http://schemas.microsoft.com/office/powerpoint/2010/main" val="797963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my opinion, being a good corporate citizen is consistent with optimizing shareholder value. Let's continue with the customer-service example. Poor customer service destroys the brand. Also, excessive customer service would be at the expense of shareholders. Determining the right customer- service level is an optimization problem. Investments in health, safety, and the environment are other examples with a similar solution approach. </a:t>
            </a:r>
          </a:p>
        </p:txBody>
      </p:sp>
    </p:spTree>
    <p:extLst>
      <p:ext uri="{BB962C8B-B14F-4D97-AF65-F5344CB8AC3E}">
        <p14:creationId xmlns:p14="http://schemas.microsoft.com/office/powerpoint/2010/main" val="173918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Enduring corporations have a core purpose beyond just making money: something to inspire the troops and customers [I].  Where creating monetary wealth is the most important objective, decision policy is often based upon money. At least, money is a convenient measurement unit. A good technique for recognizing nonmonetary considerations in the analysis is to translate them into money equivalents. Otherwise, multi-objective decisions are more difficult, because it is less clear how to measure value.</a:t>
            </a:r>
          </a:p>
          <a:p>
            <a:pPr marL="0" indent="0">
              <a:buNone/>
            </a:pPr>
            <a:endParaRPr lang="en-US" dirty="0"/>
          </a:p>
        </p:txBody>
      </p:sp>
    </p:spTree>
    <p:extLst>
      <p:ext uri="{BB962C8B-B14F-4D97-AF65-F5344CB8AC3E}">
        <p14:creationId xmlns:p14="http://schemas.microsoft.com/office/powerpoint/2010/main" val="1840479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Attitude toward Time Value</a:t>
            </a:r>
            <a:r>
              <a:rPr lang="en-US" dirty="0"/>
              <a:t> </a:t>
            </a:r>
          </a:p>
          <a:p>
            <a:pPr marL="0" indent="0" algn="just">
              <a:buNone/>
            </a:pPr>
            <a:r>
              <a:rPr lang="en-US" dirty="0"/>
              <a:t>When we measure the outcome in monetary units, the impact of a decision is the effect on the organization's future net cash flow. Most everyone prefers to receive money sooner rather than later. Conversely, we prefer to postpone payment obligations. We call this preference, "time value of money."</a:t>
            </a:r>
          </a:p>
        </p:txBody>
      </p:sp>
    </p:spTree>
    <p:extLst>
      <p:ext uri="{BB962C8B-B14F-4D97-AF65-F5344CB8AC3E}">
        <p14:creationId xmlns:p14="http://schemas.microsoft.com/office/powerpoint/2010/main" val="3137388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Present value (PV) discounting is the generally accepted method to recognize time preference for money. Discounting makes most sense in the context of money, but costs and benefits measured in nonmonetary units can be time-discounted as well. </a:t>
            </a:r>
          </a:p>
          <a:p>
            <a:pPr marL="0" indent="0" algn="just">
              <a:buNone/>
            </a:pPr>
            <a:r>
              <a:rPr lang="en-US" dirty="0"/>
              <a:t>The customary equation is: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282178" y="4444335"/>
            <a:ext cx="3343742" cy="800212"/>
          </a:xfrm>
          <a:prstGeom prst="rect">
            <a:avLst/>
          </a:prstGeom>
        </p:spPr>
      </p:pic>
    </p:spTree>
    <p:extLst>
      <p:ext uri="{BB962C8B-B14F-4D97-AF65-F5344CB8AC3E}">
        <p14:creationId xmlns:p14="http://schemas.microsoft.com/office/powerpoint/2010/main" val="90156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buNone/>
            </a:pPr>
            <a:r>
              <a:rPr lang="en-US" b="1" i="1" dirty="0"/>
              <a:t>where</a:t>
            </a:r>
            <a:r>
              <a:rPr lang="en-US" dirty="0"/>
              <a:t> </a:t>
            </a:r>
          </a:p>
          <a:p>
            <a:pPr marL="0" indent="0">
              <a:buNone/>
            </a:pPr>
            <a:r>
              <a:rPr lang="en-US" dirty="0"/>
              <a:t>PV = present value at a reference time, typically the effective date of </a:t>
            </a:r>
          </a:p>
          <a:p>
            <a:pPr marL="0" indent="0">
              <a:buNone/>
            </a:pPr>
            <a:r>
              <a:rPr lang="en-US" dirty="0"/>
              <a:t>the next decision; </a:t>
            </a:r>
          </a:p>
          <a:p>
            <a:pPr marL="0" indent="0">
              <a:buNone/>
            </a:pPr>
            <a:r>
              <a:rPr lang="en-US" dirty="0"/>
              <a:t>CF = a net </a:t>
            </a:r>
            <a:r>
              <a:rPr lang="en-US" dirty="0" err="1"/>
              <a:t>cashflow</a:t>
            </a:r>
            <a:r>
              <a:rPr lang="en-US" dirty="0"/>
              <a:t> amount, positive or negative, realized at a future </a:t>
            </a:r>
          </a:p>
          <a:p>
            <a:pPr marL="0" indent="0">
              <a:buNone/>
            </a:pPr>
            <a:r>
              <a:rPr lang="en-US" dirty="0"/>
              <a:t>time; </a:t>
            </a:r>
          </a:p>
          <a:p>
            <a:pPr marL="0" indent="0">
              <a:buNone/>
            </a:pPr>
            <a:r>
              <a:rPr lang="en-US" dirty="0"/>
              <a:t>t = number of compounding periods. This is the time, usually in </a:t>
            </a:r>
          </a:p>
          <a:p>
            <a:pPr marL="0" indent="0">
              <a:buNone/>
            </a:pPr>
            <a:r>
              <a:rPr lang="en-US" dirty="0"/>
              <a:t>years, between the effective, or as-of, date, and when the future </a:t>
            </a:r>
          </a:p>
          <a:p>
            <a:pPr marL="0" indent="0">
              <a:buNone/>
            </a:pPr>
            <a:r>
              <a:rPr lang="en-US" dirty="0" err="1"/>
              <a:t>casMow</a:t>
            </a:r>
            <a:r>
              <a:rPr lang="en-US" dirty="0"/>
              <a:t> (CF) amount is realized; and </a:t>
            </a:r>
          </a:p>
          <a:p>
            <a:pPr marL="0" indent="0">
              <a:buNone/>
            </a:pPr>
            <a:r>
              <a:rPr lang="en-US" dirty="0" err="1"/>
              <a:t>i</a:t>
            </a:r>
            <a:r>
              <a:rPr lang="en-US" dirty="0"/>
              <a:t> = the PV discount(</a:t>
            </a:r>
            <a:r>
              <a:rPr lang="en-US" dirty="0" err="1"/>
              <a:t>ing</a:t>
            </a:r>
            <a:r>
              <a:rPr lang="en-US" dirty="0"/>
              <a:t>) rate, usually expressed as a rate per year. </a:t>
            </a:r>
          </a:p>
          <a:p>
            <a:pPr marL="0" indent="0">
              <a:buNone/>
            </a:pPr>
            <a:r>
              <a:rPr lang="en-US" dirty="0"/>
              <a:t>This is similar to an annual interest rate, hence the symbol, </a:t>
            </a:r>
            <a:r>
              <a:rPr lang="en-US" dirty="0" err="1"/>
              <a:t>i</a:t>
            </a:r>
            <a:r>
              <a:rPr lang="en-US" dirty="0"/>
              <a:t>. </a:t>
            </a:r>
          </a:p>
        </p:txBody>
      </p:sp>
    </p:spTree>
    <p:extLst>
      <p:ext uri="{BB962C8B-B14F-4D97-AF65-F5344CB8AC3E}">
        <p14:creationId xmlns:p14="http://schemas.microsoft.com/office/powerpoint/2010/main" val="1001800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This equation always works. CF is typically projected and discounted period by period, and t is the time from the as-of date to the middle of the projection period. We call this </a:t>
            </a:r>
            <a:r>
              <a:rPr lang="en-US" dirty="0" err="1"/>
              <a:t>midperiod</a:t>
            </a:r>
            <a:r>
              <a:rPr lang="en-US" dirty="0"/>
              <a:t> discounting. Beware that Microsoft Excel and functions in most other analysis tools typically assume-wrongly for most evaluations-that the t's should be integers. </a:t>
            </a:r>
          </a:p>
        </p:txBody>
      </p:sp>
    </p:spTree>
    <p:extLst>
      <p:ext uri="{BB962C8B-B14F-4D97-AF65-F5344CB8AC3E}">
        <p14:creationId xmlns:p14="http://schemas.microsoft.com/office/powerpoint/2010/main" val="3379580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discount rate, </a:t>
            </a:r>
            <a:r>
              <a:rPr lang="en-US" dirty="0" err="1"/>
              <a:t>i</a:t>
            </a:r>
            <a:r>
              <a:rPr lang="en-US" dirty="0"/>
              <a:t>, represents the DM'S attitude toward the time value of money. I recommend that a company choose </a:t>
            </a:r>
            <a:r>
              <a:rPr lang="en-US" dirty="0" err="1"/>
              <a:t>i</a:t>
            </a:r>
            <a:r>
              <a:rPr lang="en-US" dirty="0"/>
              <a:t> such that PV objectively measures increase to company value by doing the project, as viewed from an average stockholder's perspective.</a:t>
            </a:r>
          </a:p>
          <a:p>
            <a:pPr marL="0" indent="0">
              <a:buNone/>
            </a:pPr>
            <a:endParaRPr lang="en-US" dirty="0"/>
          </a:p>
        </p:txBody>
      </p:sp>
    </p:spTree>
    <p:extLst>
      <p:ext uri="{BB962C8B-B14F-4D97-AF65-F5344CB8AC3E}">
        <p14:creationId xmlns:p14="http://schemas.microsoft.com/office/powerpoint/2010/main" val="32089674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dirty="0"/>
              <a:t>Almost all companies use a fixed PV discount rate, </a:t>
            </a:r>
            <a:r>
              <a:rPr lang="en-US" dirty="0" err="1"/>
              <a:t>i</a:t>
            </a:r>
            <a:r>
              <a:rPr lang="en-US" dirty="0"/>
              <a:t>, in their decision policy. That is, the rate chosen applies to all future periods. However, it is appropriate to use different rates for different years, based on expectations about changing inflation and/or capital market conditions. If  the value measure is something other than money, the discount rate rationale is murky. How would you represent time-value for outcomes measured in human lives? Or old growth trees? Analysts usually apply the same formula, though the discount rate reasoning is difficult. </a:t>
            </a:r>
          </a:p>
        </p:txBody>
      </p:sp>
    </p:spTree>
    <p:extLst>
      <p:ext uri="{BB962C8B-B14F-4D97-AF65-F5344CB8AC3E}">
        <p14:creationId xmlns:p14="http://schemas.microsoft.com/office/powerpoint/2010/main" val="13675150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EV PV is the value measure broadly recommended for widely held corporations seeking to maximize monetary value. This measure is so important that it has its own name: expected monetary value (EMV).</a:t>
            </a:r>
          </a:p>
        </p:txBody>
      </p:sp>
    </p:spTree>
    <p:extLst>
      <p:ext uri="{BB962C8B-B14F-4D97-AF65-F5344CB8AC3E}">
        <p14:creationId xmlns:p14="http://schemas.microsoft.com/office/powerpoint/2010/main" val="2495756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Cash flow Analysis Guidelines </a:t>
            </a:r>
          </a:p>
          <a:p>
            <a:pPr marL="0" indent="0" algn="just">
              <a:buNone/>
            </a:pPr>
            <a:r>
              <a:rPr lang="en-US" dirty="0"/>
              <a:t>PV and net present value (NPV or PV) are generally synonymous. CFs and PVs are usually net-of-investment expenditures, except when calculating a benefit/cost ratio. Many people involved with project evaluation make serious errors in PV calculations. Here are several guidelines for proper discounted </a:t>
            </a:r>
            <a:r>
              <a:rPr lang="en-US" dirty="0" err="1"/>
              <a:t>casMow</a:t>
            </a:r>
            <a:r>
              <a:rPr lang="en-US" dirty="0"/>
              <a:t> (DCF) analysis. </a:t>
            </a:r>
          </a:p>
        </p:txBody>
      </p:sp>
    </p:spTree>
    <p:extLst>
      <p:ext uri="{BB962C8B-B14F-4D97-AF65-F5344CB8AC3E}">
        <p14:creationId xmlns:p14="http://schemas.microsoft.com/office/powerpoint/2010/main" val="3051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Design the CF projection to be cash receipts net of investment and cash costs. </a:t>
            </a:r>
            <a:r>
              <a:rPr lang="en-US" dirty="0"/>
              <a:t>We want to forecast the incremental CF effect on the company from doing the project (or whatever alternative is being considered). Often, we compare doing a project against a "do-nothing" or "current plan" alternative, set to zero value for reference. Be careful that overhead costs are legitimately incremental.</a:t>
            </a:r>
          </a:p>
        </p:txBody>
      </p:sp>
    </p:spTree>
    <p:extLst>
      <p:ext uri="{BB962C8B-B14F-4D97-AF65-F5344CB8AC3E}">
        <p14:creationId xmlns:p14="http://schemas.microsoft.com/office/powerpoint/2010/main" val="1213087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Set the PV discount rate to the company's marginal, after-tax cost of capital. This is necessary for objectively measuring incremental company value. A firm's chief financial officer should be able to provide this rate. Be careful that the discount rate does not include a build-up for project risk! Analysts often assume a risk premium in the discount rate, and this results in double risking when probabilities are applied. In decision analysis, we handle risks explicitly and separately with probabilities. '~</a:t>
            </a:r>
            <a:r>
              <a:rPr lang="en-US" dirty="0" err="1"/>
              <a:t>lso</a:t>
            </a:r>
            <a:r>
              <a:rPr lang="en-US" dirty="0"/>
              <a:t>,  ensure that the discount rate is consistent with whether or not the forecast model incorporates inflation. In most cases, including financing is unnecessary because of the typical cost of capital reference for determining the discount rate.</a:t>
            </a:r>
          </a:p>
        </p:txBody>
      </p:sp>
    </p:spTree>
    <p:extLst>
      <p:ext uri="{BB962C8B-B14F-4D97-AF65-F5344CB8AC3E}">
        <p14:creationId xmlns:p14="http://schemas.microsoft.com/office/powerpoint/2010/main" val="873559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b="1" dirty="0"/>
              <a:t>Be careful about timing. </a:t>
            </a:r>
            <a:r>
              <a:rPr lang="en-US" dirty="0"/>
              <a:t>Discount CFs to a single date, usually the next decision or investment point. Be sure your calculation tool properly recognizes the timing of CFs. </a:t>
            </a:r>
            <a:r>
              <a:rPr lang="en-US" dirty="0" err="1"/>
              <a:t>Midperiod</a:t>
            </a:r>
            <a:r>
              <a:rPr lang="en-US" dirty="0"/>
              <a:t> discounting is the most widely accepted timing approach, where a period's entire CF amount is assumed realized at the center of the respective forecast period.</a:t>
            </a:r>
          </a:p>
        </p:txBody>
      </p:sp>
    </p:spTree>
    <p:extLst>
      <p:ext uri="{BB962C8B-B14F-4D97-AF65-F5344CB8AC3E}">
        <p14:creationId xmlns:p14="http://schemas.microsoft.com/office/powerpoint/2010/main" val="841907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b="1" dirty="0"/>
              <a:t>Ignore sunk costs. </a:t>
            </a:r>
            <a:r>
              <a:rPr lang="en-US" dirty="0"/>
              <a:t>Previous investment expenses or other prior CFs should be ignored for analyzing for today's decision. Do a "point-forward analysis." Recognize prior investments only when those amounts are part of future net CF calculations, such as the effects of contract terms and taxes. </a:t>
            </a:r>
          </a:p>
        </p:txBody>
      </p:sp>
    </p:spTree>
    <p:extLst>
      <p:ext uri="{BB962C8B-B14F-4D97-AF65-F5344CB8AC3E}">
        <p14:creationId xmlns:p14="http://schemas.microsoft.com/office/powerpoint/2010/main" val="3658510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dirty="0"/>
              <a:t>(1) نموذج فترة الاسترداد البسيطة</a:t>
            </a:r>
            <a:br>
              <a:rPr lang="ar-SA" dirty="0"/>
            </a:br>
            <a:r>
              <a:rPr lang="en-US" dirty="0"/>
              <a:t>Pay Back Period  (PBP)</a:t>
            </a:r>
          </a:p>
        </p:txBody>
      </p:sp>
      <p:pic>
        <p:nvPicPr>
          <p:cNvPr id="1945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300" t="16782" r="9991" b="17068"/>
          <a:stretch/>
        </p:blipFill>
        <p:spPr bwMode="auto">
          <a:xfrm>
            <a:off x="1256908" y="1768475"/>
            <a:ext cx="8168791" cy="4724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531039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(1) نموذج فترة الاسترداد البسيطة</a:t>
            </a:r>
            <a:br>
              <a:rPr lang="ar-SA" dirty="0"/>
            </a:br>
            <a:r>
              <a:rPr lang="en-US" dirty="0"/>
              <a:t>Pay Back Period  (PBP)</a:t>
            </a:r>
          </a:p>
        </p:txBody>
      </p:sp>
      <p:pic>
        <p:nvPicPr>
          <p:cNvPr id="2048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463" t="12219" r="11140" b="18046"/>
          <a:stretch/>
        </p:blipFill>
        <p:spPr bwMode="auto">
          <a:xfrm>
            <a:off x="1756529" y="1766866"/>
            <a:ext cx="8229600" cy="4876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320721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dirty="0"/>
              <a:t>(2) نموذج فترة الاسترداد بسعر الخصم</a:t>
            </a:r>
            <a:br>
              <a:rPr lang="ar-SA" dirty="0"/>
            </a:br>
            <a:r>
              <a:rPr lang="en-US" dirty="0"/>
              <a:t>Discounted Pay Back Period</a:t>
            </a:r>
          </a:p>
        </p:txBody>
      </p:sp>
      <p:pic>
        <p:nvPicPr>
          <p:cNvPr id="2150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611" t="12872" r="12290" b="12506"/>
          <a:stretch/>
        </p:blipFill>
        <p:spPr bwMode="auto">
          <a:xfrm>
            <a:off x="2209800" y="1788737"/>
            <a:ext cx="7772400" cy="49204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5513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253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0680" t="7658" r="8151" b="9248"/>
          <a:stretch/>
        </p:blipFill>
        <p:spPr bwMode="auto">
          <a:xfrm>
            <a:off x="2336166" y="1690688"/>
            <a:ext cx="7848600" cy="50091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18726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355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761" t="8309" r="13900" b="11529"/>
          <a:stretch/>
        </p:blipFill>
        <p:spPr bwMode="auto">
          <a:xfrm>
            <a:off x="2057400" y="1485509"/>
            <a:ext cx="7924800" cy="5137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2382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جداول سعر الخصم</a:t>
            </a:r>
            <a:br>
              <a:rPr lang="ar-SA" dirty="0"/>
            </a:br>
            <a:r>
              <a:rPr lang="en-US" dirty="0"/>
              <a:t>Discounted Rate </a:t>
            </a:r>
          </a:p>
        </p:txBody>
      </p:sp>
      <p:pic>
        <p:nvPicPr>
          <p:cNvPr id="1027" name="Picture 3"/>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001" t="8636" r="10450" b="7292"/>
          <a:stretch/>
        </p:blipFill>
        <p:spPr bwMode="auto">
          <a:xfrm>
            <a:off x="1638693" y="1690688"/>
            <a:ext cx="8382000" cy="5038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8660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4578"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6081" t="7984" r="794" b="5012"/>
          <a:stretch/>
        </p:blipFill>
        <p:spPr bwMode="auto">
          <a:xfrm>
            <a:off x="2057400" y="1524000"/>
            <a:ext cx="8001000" cy="49230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962179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لحساب فترة استرداد راس المال من الجدول</a:t>
            </a:r>
            <a:endParaRPr lang="en-US" dirty="0"/>
          </a:p>
        </p:txBody>
      </p:sp>
      <p:sp>
        <p:nvSpPr>
          <p:cNvPr id="3" name="Content Placeholder 2"/>
          <p:cNvSpPr>
            <a:spLocks noGrp="1"/>
          </p:cNvSpPr>
          <p:nvPr>
            <p:ph idx="1"/>
          </p:nvPr>
        </p:nvSpPr>
        <p:spPr/>
        <p:txBody>
          <a:bodyPr/>
          <a:lstStyle/>
          <a:p>
            <a:pPr marL="0" indent="0" algn="r" rtl="1">
              <a:buNone/>
            </a:pPr>
            <a:r>
              <a:rPr lang="ar-SA" dirty="0"/>
              <a:t>(راس المال - مجموع التدفقات النقدية لنفس السنة التي وقف عندها) وتعتبر السنة الخامسه هنا</a:t>
            </a:r>
          </a:p>
          <a:p>
            <a:pPr marL="0" indent="0" algn="r" rtl="1">
              <a:buNone/>
            </a:pPr>
            <a:r>
              <a:rPr lang="ar-SA" dirty="0"/>
              <a:t>تقسيم /</a:t>
            </a:r>
          </a:p>
          <a:p>
            <a:pPr marL="0" indent="0" algn="r" rtl="1">
              <a:buNone/>
            </a:pPr>
            <a:r>
              <a:rPr lang="ar-SA"/>
              <a:t>(مجموع </a:t>
            </a:r>
            <a:r>
              <a:rPr lang="ar-SA" dirty="0"/>
              <a:t>التفقات النقدية للسنة التالية - مجموع التدفقات النقدية لنفس السنة التي وقف عندها) </a:t>
            </a:r>
          </a:p>
          <a:p>
            <a:pPr marL="0" indent="0" algn="r" rtl="1">
              <a:buNone/>
            </a:pPr>
            <a:endParaRPr lang="ar-SA" dirty="0"/>
          </a:p>
          <a:p>
            <a:pPr marL="0" indent="0" algn="r" rtl="1">
              <a:buNone/>
            </a:pPr>
            <a:endParaRPr lang="en-US" dirty="0"/>
          </a:p>
        </p:txBody>
      </p:sp>
    </p:spTree>
    <p:extLst>
      <p:ext uri="{BB962C8B-B14F-4D97-AF65-F5344CB8AC3E}">
        <p14:creationId xmlns:p14="http://schemas.microsoft.com/office/powerpoint/2010/main" val="30800251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dirty="0"/>
              <a:t>(2) نموذج فترة الاسترداد بسعر الخصم</a:t>
            </a:r>
            <a:br>
              <a:rPr lang="ar-SA" dirty="0"/>
            </a:br>
            <a:r>
              <a:rPr lang="en-US" dirty="0"/>
              <a:t>Discounted Pay Back Period</a:t>
            </a:r>
          </a:p>
        </p:txBody>
      </p:sp>
      <p:pic>
        <p:nvPicPr>
          <p:cNvPr id="256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24100" y="1807590"/>
            <a:ext cx="7543800" cy="45259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66312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sz="3200" b="1" dirty="0"/>
              <a:t>(3) نموذج صافي القيمة الحالية للتدفقات النقدية المستقبلية</a:t>
            </a:r>
            <a:br>
              <a:rPr lang="ar-SA" sz="3200" b="1" dirty="0"/>
            </a:br>
            <a:r>
              <a:rPr lang="en-US" sz="3200" b="1" dirty="0"/>
              <a:t>Net Present Value (NPV)</a:t>
            </a:r>
          </a:p>
        </p:txBody>
      </p:sp>
      <p:pic>
        <p:nvPicPr>
          <p:cNvPr id="266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33600" y="1600201"/>
            <a:ext cx="7391400" cy="45259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028299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ar-SA" sz="3600" b="1" dirty="0"/>
              <a:t>نموذج صافي القيمة الحالية للتدفقات النقدية المستقبلية</a:t>
            </a:r>
            <a:br>
              <a:rPr lang="ar-SA" sz="3600" b="1" dirty="0"/>
            </a:br>
            <a:r>
              <a:rPr lang="en-US" sz="3600" b="1" dirty="0"/>
              <a:t>Net Present Value (NPV)</a:t>
            </a:r>
            <a:endParaRPr lang="en-US" sz="3600" dirty="0"/>
          </a:p>
        </p:txBody>
      </p:sp>
      <p:pic>
        <p:nvPicPr>
          <p:cNvPr id="2765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0221" t="7658" r="2173" b="21304"/>
          <a:stretch/>
        </p:blipFill>
        <p:spPr bwMode="auto">
          <a:xfrm>
            <a:off x="1981200" y="1447800"/>
            <a:ext cx="8123692" cy="4648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705773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sz="3200" b="1" dirty="0"/>
              <a:t>نموذج صافي القيمة الحالية للتدفقات النقدية المستقبلية</a:t>
            </a:r>
            <a:br>
              <a:rPr lang="ar-SA" sz="3200" b="1" dirty="0"/>
            </a:br>
            <a:r>
              <a:rPr lang="en-US" sz="3200" b="1" dirty="0"/>
              <a:t>Net Present Value (NPV)</a:t>
            </a:r>
            <a:endParaRPr lang="en-US" sz="3200" dirty="0"/>
          </a:p>
        </p:txBody>
      </p:sp>
      <p:pic>
        <p:nvPicPr>
          <p:cNvPr id="2867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5851" t="8309" r="10910" b="14135"/>
          <a:stretch/>
        </p:blipFill>
        <p:spPr bwMode="auto">
          <a:xfrm>
            <a:off x="1432088" y="1597845"/>
            <a:ext cx="8686800" cy="51601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650711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48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86001" y="1600201"/>
            <a:ext cx="8077199"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4731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584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462" t="7984" r="10221" b="10225"/>
          <a:stretch/>
        </p:blipFill>
        <p:spPr bwMode="auto">
          <a:xfrm>
            <a:off x="2057400" y="1447800"/>
            <a:ext cx="8305800" cy="5182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57370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686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3670" t="7659" r="14590" b="17719"/>
          <a:stretch/>
        </p:blipFill>
        <p:spPr bwMode="auto">
          <a:xfrm>
            <a:off x="2133600" y="1524000"/>
            <a:ext cx="7848600" cy="5201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9459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789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151" t="8635" r="10681" b="10226"/>
          <a:stretch/>
        </p:blipFill>
        <p:spPr bwMode="auto">
          <a:xfrm>
            <a:off x="2057400" y="1371600"/>
            <a:ext cx="8153400" cy="53212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76273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8914"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4819" t="8309" r="5852" b="13809"/>
          <a:stretch/>
        </p:blipFill>
        <p:spPr bwMode="auto">
          <a:xfrm>
            <a:off x="2667001" y="1524001"/>
            <a:ext cx="7526593" cy="48973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48513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993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692" t="8635" r="11371" b="10552"/>
          <a:stretch/>
        </p:blipFill>
        <p:spPr bwMode="auto">
          <a:xfrm>
            <a:off x="2057400" y="1371600"/>
            <a:ext cx="8153400" cy="5261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07831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0962"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13669" t="7332" r="4242" b="16742"/>
          <a:stretch/>
        </p:blipFill>
        <p:spPr bwMode="auto">
          <a:xfrm>
            <a:off x="2209801" y="1524000"/>
            <a:ext cx="7822439" cy="510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89734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Attitude toward Risk</a:t>
            </a:r>
          </a:p>
          <a:p>
            <a:pPr marL="0" indent="0" algn="just">
              <a:buNone/>
            </a:pPr>
            <a:r>
              <a:rPr lang="en-US" dirty="0"/>
              <a:t>Risk attitude, or risk preference, is a fascinating aspect of decision analysis. Unaided intuition, for most people, leads us to make inconsistent tradeoffs between value and risk. That is, most people, unknowingly, make choices that are inconsistent with their long-term objectives. We do better in project evaluations, decisions, and negotiations by understanding the concept of risk preference. This is the purpose of risk policy.</a:t>
            </a:r>
          </a:p>
        </p:txBody>
      </p:sp>
    </p:spTree>
    <p:extLst>
      <p:ext uri="{BB962C8B-B14F-4D97-AF65-F5344CB8AC3E}">
        <p14:creationId xmlns:p14="http://schemas.microsoft.com/office/powerpoint/2010/main" val="4683485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uninitiated typically exhibit excessive conservatism. For example, consider the manager of a large project who foregoes a chance to invest $1 million to gain a 50 percent chance at saving $10 million in project PV cost. That is, there are equal chances between a $1 million loss and a $9 million </a:t>
            </a:r>
            <a:r>
              <a:rPr lang="en-US" dirty="0" err="1"/>
              <a:t>PVnet</a:t>
            </a:r>
            <a:r>
              <a:rPr lang="en-US" dirty="0"/>
              <a:t> gain. This behavior may seem rational if the manager or project has a modest budget. </a:t>
            </a:r>
          </a:p>
        </p:txBody>
      </p:sp>
    </p:spTree>
    <p:extLst>
      <p:ext uri="{BB962C8B-B14F-4D97-AF65-F5344CB8AC3E}">
        <p14:creationId xmlns:p14="http://schemas.microsoft.com/office/powerpoint/2010/main" val="35485849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"Risk $1 million with a 90 percent chance of failure?!" A more proper perspective, however, is to consider decision outcomes relative to the size of the entire organization's capital. For the example, the EMV for this decision is:</a:t>
            </a:r>
          </a:p>
          <a:p>
            <a:pPr marL="0" indent="0">
              <a:buNone/>
            </a:pPr>
            <a:endParaRPr lang="en-US" dirty="0"/>
          </a:p>
        </p:txBody>
      </p:sp>
      <p:pic>
        <p:nvPicPr>
          <p:cNvPr id="4" name="Picture 3"/>
          <p:cNvPicPr>
            <a:picLocks noChangeAspect="1"/>
          </p:cNvPicPr>
          <p:nvPr/>
        </p:nvPicPr>
        <p:blipFill>
          <a:blip r:embed="rId2"/>
          <a:stretch>
            <a:fillRect/>
          </a:stretch>
        </p:blipFill>
        <p:spPr>
          <a:xfrm>
            <a:off x="1353179" y="4406411"/>
            <a:ext cx="5001323" cy="1076475"/>
          </a:xfrm>
          <a:prstGeom prst="rect">
            <a:avLst/>
          </a:prstGeom>
        </p:spPr>
      </p:pic>
    </p:spTree>
    <p:extLst>
      <p:ext uri="{BB962C8B-B14F-4D97-AF65-F5344CB8AC3E}">
        <p14:creationId xmlns:p14="http://schemas.microsoft.com/office/powerpoint/2010/main" val="11785353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our example, a risk-neutral decision maker would be indifferent be-tween having $4 million cash in hand or having this project opportunity. Risk-neutral means being objective about money; that is, the scale of the outcomes does not matter. This means being an EMV decision maker. The EMV decision criterion is widely used in decision analysis, either as a decision criterion by itself or as a reference to the "objective" value. </a:t>
            </a:r>
          </a:p>
        </p:txBody>
      </p:sp>
    </p:spTree>
    <p:extLst>
      <p:ext uri="{BB962C8B-B14F-4D97-AF65-F5344CB8AC3E}">
        <p14:creationId xmlns:p14="http://schemas.microsoft.com/office/powerpoint/2010/main" val="10095064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 much risk aversion is appropriate for a corporation? The ideal perspective, though perhaps impractical, is to compare the possible project out- comes to the collective net worth of the stockholders. For the second term, one approach is to assess a typical stockholder's net worth and multiply this times the number of stockholders. Very risky projects would have little effect on individual investors. For large, widely held companies, a nearly risk- neutral decision policy is perhaps best. Even for conservative individuals, most persons should be nearly risk-neutral for modest day decisions. </a:t>
            </a:r>
          </a:p>
          <a:p>
            <a:pPr marL="0" indent="0">
              <a:buNone/>
            </a:pPr>
            <a:endParaRPr lang="en-US" dirty="0"/>
          </a:p>
        </p:txBody>
      </p:sp>
    </p:spTree>
    <p:extLst>
      <p:ext uri="{BB962C8B-B14F-4D97-AF65-F5344CB8AC3E}">
        <p14:creationId xmlns:p14="http://schemas.microsoft.com/office/powerpoint/2010/main" val="4880925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Upon realizing the implications of conservative selections, most people begin to make future decisions more objectively. An investment like the earlier example will reduce the project's cost by $4 million on average. This is clearly a good decision in a portfolio of many similarly sized decisions. When the project's value-or, better, the company's value-is large in comparison to the outcomes of a particular decision, the project manager generally will be better off using a neutral attitude toward risk when evaluating alternatives.</a:t>
            </a:r>
          </a:p>
        </p:txBody>
      </p:sp>
    </p:spTree>
    <p:extLst>
      <p:ext uri="{BB962C8B-B14F-4D97-AF65-F5344CB8AC3E}">
        <p14:creationId xmlns:p14="http://schemas.microsoft.com/office/powerpoint/2010/main" val="41430593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However, if one does want to have a conservative risk policy as a part of the decision policy, there is a straightforward way to do this. We determine a utility function, unique to the DM or organization, that relates "value" (i.e., utility) to wealth. It defines how the DM feels about money. This function also portrays a DM'S risk policy. The utility function transformation provides a guide in how to make tradeoffs between objective value and risk. </a:t>
            </a:r>
          </a:p>
        </p:txBody>
      </p:sp>
    </p:spTree>
    <p:extLst>
      <p:ext uri="{BB962C8B-B14F-4D97-AF65-F5344CB8AC3E}">
        <p14:creationId xmlns:p14="http://schemas.microsoft.com/office/powerpoint/2010/main" val="37977089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calculations, we translate outcome value (usually PV) into utility units. The usual methods apply for calculating expected (value) utility. Then, the expected utility decision rule is to choose the alternative with the highest expected utility (EU). The next chapter details this topic.</a:t>
            </a:r>
          </a:p>
          <a:p>
            <a:pPr marL="0" indent="0">
              <a:buNone/>
            </a:pPr>
            <a:endParaRPr lang="en-US" dirty="0"/>
          </a:p>
        </p:txBody>
      </p:sp>
    </p:spTree>
    <p:extLst>
      <p:ext uri="{BB962C8B-B14F-4D97-AF65-F5344CB8AC3E}">
        <p14:creationId xmlns:p14="http://schemas.microsoft.com/office/powerpoint/2010/main" val="10806638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Policy Summary </a:t>
            </a:r>
          </a:p>
          <a:p>
            <a:pPr marL="0" indent="0" algn="just">
              <a:buNone/>
            </a:pPr>
            <a:r>
              <a:rPr lang="en-US" dirty="0"/>
              <a:t>Consistent decisions in an organization require a clear decision policy. Setting the guideline is straightforward, yet most organizations fail to do this. The result is sub-optimal decision making across the organization. Some parts of the organization are rejecting opportunities that would be approved elsewhere. </a:t>
            </a:r>
          </a:p>
        </p:txBody>
      </p:sp>
    </p:spTree>
    <p:extLst>
      <p:ext uri="{BB962C8B-B14F-4D97-AF65-F5344CB8AC3E}">
        <p14:creationId xmlns:p14="http://schemas.microsoft.com/office/powerpoint/2010/main" val="1449528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Most companies use DCF analysis for project evaluations. Dollars or other currency units measure value. PV discounting reflects attitude about the time value of money. If desired, a utility function expresses a conservative risk policy. Many people may have never seen or heard of the technique. Instead, they subjectively make tradeoffs between risk and value. And, typically, people do this poorly. Fortunately, adjusting for risk aversion is not important for most decisions. If the outcomes are small in comparison to project value, then risk aversion should have little effect on decision making. For most purposes, EMV adequately measures value. </a:t>
            </a:r>
          </a:p>
          <a:p>
            <a:pPr marL="0" indent="0">
              <a:buNone/>
            </a:pPr>
            <a:endParaRPr lang="en-US" dirty="0"/>
          </a:p>
        </p:txBody>
      </p:sp>
    </p:spTree>
    <p:extLst>
      <p:ext uri="{BB962C8B-B14F-4D97-AF65-F5344CB8AC3E}">
        <p14:creationId xmlns:p14="http://schemas.microsoft.com/office/powerpoint/2010/main" val="8198480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Example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Crane Size Decision </a:t>
            </a:r>
          </a:p>
          <a:p>
            <a:pPr marL="0" indent="0" algn="just">
              <a:buNone/>
            </a:pPr>
            <a:r>
              <a:rPr lang="en-US" dirty="0"/>
              <a:t>The problem-solving approach in this example is typical, and illustrates use of the EMV decision rule. In this example, the decision is what Sue Crane to order for a specific task. We will solve this using two different presentation and calculation methods: a payoff table and a decision tree. </a:t>
            </a:r>
          </a:p>
        </p:txBody>
      </p:sp>
    </p:spTree>
    <p:extLst>
      <p:ext uri="{BB962C8B-B14F-4D97-AF65-F5344CB8AC3E}">
        <p14:creationId xmlns:p14="http://schemas.microsoft.com/office/powerpoint/2010/main" val="10935314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project manager is planning Activity 15, which requires use of a crane. Table 3.1 shows the crane-sue alternatives and possible outcomes, valued in activity Completion Days. A Medium Crane and a Large Crane are available by rental. The medium-sized crane is adequate in performing Activity 15. A large crane, however, would accomplish the activity faster. </a:t>
            </a:r>
          </a:p>
          <a:p>
            <a:pPr marL="0" indent="0">
              <a:buNone/>
            </a:pPr>
            <a:endParaRPr lang="en-US" dirty="0"/>
          </a:p>
        </p:txBody>
      </p:sp>
    </p:spTree>
    <p:extLst>
      <p:ext uri="{BB962C8B-B14F-4D97-AF65-F5344CB8AC3E}">
        <p14:creationId xmlns:p14="http://schemas.microsoft.com/office/powerpoint/2010/main" val="2195140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44C28-603F-450B-B3A5-F03701663E27}"/>
              </a:ext>
            </a:extLst>
          </p:cNvPr>
          <p:cNvSpPr>
            <a:spLocks noGrp="1"/>
          </p:cNvSpPr>
          <p:nvPr>
            <p:ph type="title"/>
          </p:nvPr>
        </p:nvSpPr>
        <p:spPr>
          <a:xfrm>
            <a:off x="3232608" y="4712040"/>
            <a:ext cx="5986806" cy="426727"/>
          </a:xfrm>
        </p:spPr>
        <p:txBody>
          <a:bodyPr/>
          <a:lstStyle/>
          <a:p>
            <a:r>
              <a:rPr lang="en-US" sz="1800" b="0" i="0" u="none" strike="noStrike" baseline="0" dirty="0">
                <a:latin typeface="Arial" panose="020B0604020202020204" pitchFamily="34" charset="0"/>
              </a:rPr>
              <a:t>Table: 3.1 Delay Days Given Activity 15 Are Critical</a:t>
            </a:r>
            <a:endParaRPr lang="en-US" dirty="0"/>
          </a:p>
        </p:txBody>
      </p:sp>
      <p:pic>
        <p:nvPicPr>
          <p:cNvPr id="5" name="Content Placeholder 4">
            <a:extLst>
              <a:ext uri="{FF2B5EF4-FFF2-40B4-BE49-F238E27FC236}">
                <a16:creationId xmlns:a16="http://schemas.microsoft.com/office/drawing/2014/main" id="{0C71A9BE-8C61-434B-AE53-2A8EB20C2064}"/>
              </a:ext>
            </a:extLst>
          </p:cNvPr>
          <p:cNvPicPr>
            <a:picLocks noGrp="1" noChangeAspect="1"/>
          </p:cNvPicPr>
          <p:nvPr>
            <p:ph idx="1"/>
          </p:nvPr>
        </p:nvPicPr>
        <p:blipFill>
          <a:blip r:embed="rId2"/>
          <a:stretch>
            <a:fillRect/>
          </a:stretch>
        </p:blipFill>
        <p:spPr>
          <a:xfrm>
            <a:off x="1067050" y="2545238"/>
            <a:ext cx="9647129" cy="2166802"/>
          </a:xfrm>
        </p:spPr>
      </p:pic>
    </p:spTree>
    <p:extLst>
      <p:ext uri="{BB962C8B-B14F-4D97-AF65-F5344CB8AC3E}">
        <p14:creationId xmlns:p14="http://schemas.microsoft.com/office/powerpoint/2010/main" val="136481127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825625"/>
            <a:ext cx="10515600" cy="4351338"/>
          </a:xfrm>
        </p:spPr>
        <p:txBody>
          <a:bodyPr/>
          <a:lstStyle/>
          <a:p>
            <a:pPr marL="0" indent="0" algn="just">
              <a:buNone/>
            </a:pPr>
            <a:r>
              <a:rPr lang="en-US" dirty="0"/>
              <a:t>The decision pending is: Which Size Crane is the best alternative? If the project goes according to the baseline plan, Activity 15 is not on the metical path ("not critical") and does not delay the overall completion time. (Critical path is discussed in Chapter 9 and Chapter 14.) A conventional project analysis sees no benefit of greater crane capacity on the project completion time. In fact, the Large Crane is inferior because of its higher cost.</a:t>
            </a:r>
          </a:p>
          <a:p>
            <a:pPr marL="0" indent="0">
              <a:buNone/>
            </a:pPr>
            <a:endParaRPr lang="en-US" dirty="0"/>
          </a:p>
        </p:txBody>
      </p:sp>
    </p:spTree>
    <p:extLst>
      <p:ext uri="{BB962C8B-B14F-4D97-AF65-F5344CB8AC3E}">
        <p14:creationId xmlns:p14="http://schemas.microsoft.com/office/powerpoint/2010/main" val="59215351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However, a stochastic (probabilistic) project model shows the potential for Activity 15 (A15) to be on the experienced critical path. Suppose that the probability that A15 will be critical is .30 (30 percent, the criticality index) with the Medium Crane. That is, there is a .70 chance that A15 will not be critical. Table 3.1 represents best judgments about completion days, regardless of whether A15 is critical. </a:t>
            </a:r>
          </a:p>
        </p:txBody>
      </p:sp>
    </p:spTree>
    <p:extLst>
      <p:ext uri="{BB962C8B-B14F-4D97-AF65-F5344CB8AC3E}">
        <p14:creationId xmlns:p14="http://schemas.microsoft.com/office/powerpoint/2010/main" val="418093446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687E1-755F-4FDD-BC24-2A6DA1A4DEEE}"/>
              </a:ext>
            </a:extLst>
          </p:cNvPr>
          <p:cNvSpPr>
            <a:spLocks noGrp="1"/>
          </p:cNvSpPr>
          <p:nvPr>
            <p:ph type="title"/>
          </p:nvPr>
        </p:nvSpPr>
        <p:spPr>
          <a:xfrm>
            <a:off x="3233394" y="1788572"/>
            <a:ext cx="4779389" cy="615263"/>
          </a:xfrm>
        </p:spPr>
        <p:txBody>
          <a:bodyPr/>
          <a:lstStyle/>
          <a:p>
            <a:r>
              <a:rPr lang="en-US" sz="1800" b="0" i="0" u="none" strike="noStrike" baseline="0" dirty="0">
                <a:latin typeface="Times New Roman" panose="02020603050405020304" pitchFamily="18" charset="0"/>
              </a:rPr>
              <a:t>Table 3.2: Payoff Table for Crane Size Selection</a:t>
            </a:r>
            <a:endParaRPr lang="en-US" dirty="0"/>
          </a:p>
        </p:txBody>
      </p:sp>
      <p:pic>
        <p:nvPicPr>
          <p:cNvPr id="5" name="Content Placeholder 4">
            <a:extLst>
              <a:ext uri="{FF2B5EF4-FFF2-40B4-BE49-F238E27FC236}">
                <a16:creationId xmlns:a16="http://schemas.microsoft.com/office/drawing/2014/main" id="{80D6FDC2-E78C-4EE1-9F8A-271B291A6830}"/>
              </a:ext>
            </a:extLst>
          </p:cNvPr>
          <p:cNvPicPr>
            <a:picLocks noGrp="1" noChangeAspect="1"/>
          </p:cNvPicPr>
          <p:nvPr>
            <p:ph idx="1"/>
          </p:nvPr>
        </p:nvPicPr>
        <p:blipFill>
          <a:blip r:embed="rId2"/>
          <a:stretch>
            <a:fillRect/>
          </a:stretch>
        </p:blipFill>
        <p:spPr>
          <a:xfrm>
            <a:off x="838200" y="2487293"/>
            <a:ext cx="10325806" cy="2765427"/>
          </a:xfrm>
        </p:spPr>
      </p:pic>
      <p:sp>
        <p:nvSpPr>
          <p:cNvPr id="7" name="TextBox 6">
            <a:extLst>
              <a:ext uri="{FF2B5EF4-FFF2-40B4-BE49-F238E27FC236}">
                <a16:creationId xmlns:a16="http://schemas.microsoft.com/office/drawing/2014/main" id="{DDA03877-81FC-49B2-B05E-B2CD21279A43}"/>
              </a:ext>
            </a:extLst>
          </p:cNvPr>
          <p:cNvSpPr txBox="1"/>
          <p:nvPr/>
        </p:nvSpPr>
        <p:spPr>
          <a:xfrm>
            <a:off x="8165969" y="5486784"/>
            <a:ext cx="2146954" cy="276999"/>
          </a:xfrm>
          <a:prstGeom prst="rect">
            <a:avLst/>
          </a:prstGeom>
          <a:noFill/>
        </p:spPr>
        <p:txBody>
          <a:bodyPr wrap="square">
            <a:spAutoFit/>
          </a:bodyPr>
          <a:lstStyle/>
          <a:p>
            <a:r>
              <a:rPr lang="en-US" sz="1200" b="0" i="0" u="none" strike="noStrike" baseline="0" dirty="0">
                <a:latin typeface="Arial" panose="020B0604020202020204" pitchFamily="34" charset="0"/>
              </a:rPr>
              <a:t>Amounts are in $thousands</a:t>
            </a:r>
            <a:endParaRPr lang="en-US" sz="1200" dirty="0"/>
          </a:p>
        </p:txBody>
      </p:sp>
      <p:sp>
        <p:nvSpPr>
          <p:cNvPr id="6" name="Title 1">
            <a:extLst>
              <a:ext uri="{FF2B5EF4-FFF2-40B4-BE49-F238E27FC236}">
                <a16:creationId xmlns:a16="http://schemas.microsoft.com/office/drawing/2014/main" id="{24771BB3-2EF0-4436-AFDB-150620A2180F}"/>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Answer by Method 1: Payoff</a:t>
            </a:r>
          </a:p>
        </p:txBody>
      </p:sp>
    </p:spTree>
    <p:extLst>
      <p:ext uri="{BB962C8B-B14F-4D97-AF65-F5344CB8AC3E}">
        <p14:creationId xmlns:p14="http://schemas.microsoft.com/office/powerpoint/2010/main" val="399771440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189CF-17C2-40B2-BCE3-B532BECBE16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769B95F-40C5-4387-A3E4-8F842259D2D7}"/>
              </a:ext>
            </a:extLst>
          </p:cNvPr>
          <p:cNvSpPr>
            <a:spLocks noGrp="1"/>
          </p:cNvSpPr>
          <p:nvPr>
            <p:ph idx="1"/>
          </p:nvPr>
        </p:nvSpPr>
        <p:spPr/>
        <p:txBody>
          <a:bodyPr>
            <a:normAutofit/>
          </a:bodyPr>
          <a:lstStyle/>
          <a:p>
            <a:pPr algn="l"/>
            <a:r>
              <a:rPr lang="en-US" b="0" i="0" u="none" strike="noStrike" baseline="0" dirty="0"/>
              <a:t>Payoff tables are sometimes an excellent way to present a simple decision situation. Most people use computer spreadsheets for the layout and calculations.</a:t>
            </a:r>
            <a:endParaRPr lang="en-US" dirty="0"/>
          </a:p>
        </p:txBody>
      </p:sp>
    </p:spTree>
    <p:extLst>
      <p:ext uri="{BB962C8B-B14F-4D97-AF65-F5344CB8AC3E}">
        <p14:creationId xmlns:p14="http://schemas.microsoft.com/office/powerpoint/2010/main" val="11845144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Trees </a:t>
            </a:r>
          </a:p>
          <a:p>
            <a:pPr marL="0" indent="0" algn="just">
              <a:buNone/>
            </a:pPr>
            <a:r>
              <a:rPr lang="en-US" dirty="0"/>
              <a:t>Decision tree analysis is a standard calculation method in decision analysis. Decision trees can accommodate more complex problems than payoff tables. Trees are often non-symmetric and have subsequent decision points, which are difficult features to represent in a table. The tree diagram is the decision model and serves as a template for calculating expected values. Decision trees are flexible in expressing the logic of a complex decision. Chapter 5 and Chapter 6 feature decision tree analysis. Squares represent decision points, and circles represent chance events. </a:t>
            </a:r>
          </a:p>
        </p:txBody>
      </p:sp>
    </p:spTree>
    <p:extLst>
      <p:ext uri="{BB962C8B-B14F-4D97-AF65-F5344CB8AC3E}">
        <p14:creationId xmlns:p14="http://schemas.microsoft.com/office/powerpoint/2010/main" val="116449228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Figure 3.2 shows a decision tree analysis for the Crane Size problem. We can solve small problems easily without special software. Decision trees can quickly become enormous (hundreds or thousands of branches), and decision tree software is immensely helpful. An example decision tree program is DATA (Decision Analysis by </a:t>
            </a:r>
            <a:r>
              <a:rPr lang="en-US" dirty="0" err="1"/>
              <a:t>TreeAge</a:t>
            </a:r>
            <a:r>
              <a:rPr lang="en-US" dirty="0"/>
              <a:t>), and Figure 3.3 is a screen showing the solved tree. </a:t>
            </a:r>
          </a:p>
          <a:p>
            <a:pPr marL="0" indent="0">
              <a:buNone/>
            </a:pPr>
            <a:endParaRPr lang="en-US" dirty="0"/>
          </a:p>
        </p:txBody>
      </p:sp>
    </p:spTree>
    <p:extLst>
      <p:ext uri="{BB962C8B-B14F-4D97-AF65-F5344CB8AC3E}">
        <p14:creationId xmlns:p14="http://schemas.microsoft.com/office/powerpoint/2010/main" val="27467242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75778" y="989556"/>
            <a:ext cx="10515600" cy="5436295"/>
          </a:xfrm>
          <a:prstGeom prst="rect">
            <a:avLst/>
          </a:prstGeom>
        </p:spPr>
      </p:pic>
      <p:sp>
        <p:nvSpPr>
          <p:cNvPr id="5" name="TextBox 4">
            <a:extLst>
              <a:ext uri="{FF2B5EF4-FFF2-40B4-BE49-F238E27FC236}">
                <a16:creationId xmlns:a16="http://schemas.microsoft.com/office/drawing/2014/main" id="{100FAF29-8F00-4C2F-BD69-EC33F3578B47}"/>
              </a:ext>
            </a:extLst>
          </p:cNvPr>
          <p:cNvSpPr txBox="1"/>
          <p:nvPr/>
        </p:nvSpPr>
        <p:spPr>
          <a:xfrm>
            <a:off x="1699182" y="6357535"/>
            <a:ext cx="6094428" cy="369332"/>
          </a:xfrm>
          <a:prstGeom prst="rect">
            <a:avLst/>
          </a:prstGeom>
          <a:noFill/>
        </p:spPr>
        <p:txBody>
          <a:bodyPr wrap="square">
            <a:spAutoFit/>
          </a:bodyPr>
          <a:lstStyle/>
          <a:p>
            <a:r>
              <a:rPr lang="en-US" dirty="0"/>
              <a:t>Figure 3.2 decision tree analysis </a:t>
            </a:r>
          </a:p>
        </p:txBody>
      </p:sp>
      <p:sp>
        <p:nvSpPr>
          <p:cNvPr id="6" name="Title 1">
            <a:extLst>
              <a:ext uri="{FF2B5EF4-FFF2-40B4-BE49-F238E27FC236}">
                <a16:creationId xmlns:a16="http://schemas.microsoft.com/office/drawing/2014/main" id="{771DFCAD-4ABE-4DDE-9848-0ADF9255A314}"/>
              </a:ext>
            </a:extLst>
          </p:cNvPr>
          <p:cNvSpPr>
            <a:spLocks noGrp="1"/>
          </p:cNvSpPr>
          <p:nvPr>
            <p:ph type="title"/>
          </p:nvPr>
        </p:nvSpPr>
        <p:spPr>
          <a:xfrm>
            <a:off x="875778" y="25758"/>
            <a:ext cx="10515600" cy="1325563"/>
          </a:xfrm>
        </p:spPr>
        <p:txBody>
          <a:bodyPr/>
          <a:lstStyle/>
          <a:p>
            <a:r>
              <a:rPr lang="en-US" dirty="0"/>
              <a:t>Answer by Method : Decision tree</a:t>
            </a:r>
          </a:p>
        </p:txBody>
      </p:sp>
    </p:spTree>
    <p:extLst>
      <p:ext uri="{BB962C8B-B14F-4D97-AF65-F5344CB8AC3E}">
        <p14:creationId xmlns:p14="http://schemas.microsoft.com/office/powerpoint/2010/main" val="22210370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27967" y="726510"/>
            <a:ext cx="9081370" cy="5874705"/>
          </a:xfrm>
          <a:prstGeom prst="rect">
            <a:avLst/>
          </a:prstGeom>
        </p:spPr>
      </p:pic>
    </p:spTree>
    <p:extLst>
      <p:ext uri="{BB962C8B-B14F-4D97-AF65-F5344CB8AC3E}">
        <p14:creationId xmlns:p14="http://schemas.microsoft.com/office/powerpoint/2010/main" val="341011665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E4B58-12C3-40D4-8644-FC1DDFF262E7}"/>
              </a:ext>
            </a:extLst>
          </p:cNvPr>
          <p:cNvSpPr>
            <a:spLocks noGrp="1"/>
          </p:cNvSpPr>
          <p:nvPr>
            <p:ph type="title"/>
          </p:nvPr>
        </p:nvSpPr>
        <p:spPr/>
        <p:txBody>
          <a:bodyPr/>
          <a:lstStyle/>
          <a:p>
            <a:r>
              <a:rPr lang="en-US" dirty="0"/>
              <a:t>Example 2: Decision Tree</a:t>
            </a:r>
          </a:p>
        </p:txBody>
      </p:sp>
      <p:pic>
        <p:nvPicPr>
          <p:cNvPr id="5" name="Content Placeholder 4">
            <a:extLst>
              <a:ext uri="{FF2B5EF4-FFF2-40B4-BE49-F238E27FC236}">
                <a16:creationId xmlns:a16="http://schemas.microsoft.com/office/drawing/2014/main" id="{F9A25A16-1FD7-4FAE-9505-3BDCB2E6B230}"/>
              </a:ext>
            </a:extLst>
          </p:cNvPr>
          <p:cNvPicPr>
            <a:picLocks noGrp="1" noChangeAspect="1"/>
          </p:cNvPicPr>
          <p:nvPr>
            <p:ph idx="1"/>
          </p:nvPr>
        </p:nvPicPr>
        <p:blipFill rotWithShape="1">
          <a:blip r:embed="rId2"/>
          <a:srcRect l="16551" t="18264" r="32019" b="7720"/>
          <a:stretch/>
        </p:blipFill>
        <p:spPr>
          <a:xfrm>
            <a:off x="797560" y="1690688"/>
            <a:ext cx="6431280" cy="4700154"/>
          </a:xfrm>
        </p:spPr>
      </p:pic>
    </p:spTree>
    <p:extLst>
      <p:ext uri="{BB962C8B-B14F-4D97-AF65-F5344CB8AC3E}">
        <p14:creationId xmlns:p14="http://schemas.microsoft.com/office/powerpoint/2010/main" val="130766808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Methods Summary </a:t>
            </a:r>
          </a:p>
          <a:p>
            <a:pPr marL="0" indent="0" algn="just">
              <a:buNone/>
            </a:pPr>
            <a:r>
              <a:rPr lang="en-US" dirty="0"/>
              <a:t>We have now seen two decision model formats: a payoff table and a decision tree. The payoff table works adequately in simple decision models involving a single decision point, several alternatives, and several discrete outcomes. Usually, the chance events in these tables apply symmetrically to every alternative. Decision trees are better able to represent sequences of chance events and subsequent decision points. A problem's structure is often different for each alternative, and decision trees handle this easily.</a:t>
            </a:r>
          </a:p>
        </p:txBody>
      </p:sp>
    </p:spTree>
    <p:extLst>
      <p:ext uri="{BB962C8B-B14F-4D97-AF65-F5344CB8AC3E}">
        <p14:creationId xmlns:p14="http://schemas.microsoft.com/office/powerpoint/2010/main" val="31119525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3</a:t>
            </a:r>
          </a:p>
          <a:p>
            <a:pPr marL="0" indent="0">
              <a:buNone/>
            </a:pPr>
            <a:endParaRPr lang="en-US" dirty="0"/>
          </a:p>
        </p:txBody>
      </p:sp>
    </p:spTree>
    <p:extLst>
      <p:ext uri="{BB962C8B-B14F-4D97-AF65-F5344CB8AC3E}">
        <p14:creationId xmlns:p14="http://schemas.microsoft.com/office/powerpoint/2010/main" val="1921439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3252</Words>
  <Application>Microsoft Office PowerPoint</Application>
  <PresentationFormat>Widescreen</PresentationFormat>
  <Paragraphs>114</Paragraphs>
  <Slides>68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68</vt:i4>
      </vt:variant>
    </vt:vector>
  </HeadingPairs>
  <TitlesOfParts>
    <vt:vector size="7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نموذج فترة الاسترداد البسيطة Pay Back Period  (PBP)</vt:lpstr>
      <vt:lpstr>(1) نموذج فترة الاسترداد البسيطة Pay Back Period  (PBP)</vt:lpstr>
      <vt:lpstr>(2) نموذج فترة الاسترداد بسعر الخصم Discounted Pay Back Period</vt:lpstr>
      <vt:lpstr>(2) نموذج فترة الاسترداد بسعر الخصم Discounted Pay Back Period</vt:lpstr>
      <vt:lpstr>(2) نموذج فترة الاسترداد بسعر الخصم Discounted Pay Back Period</vt:lpstr>
      <vt:lpstr>جداول سعر الخصم Discounted Rate </vt:lpstr>
      <vt:lpstr>(2) نموذج فترة الاسترداد بسعر الخصم Discounted Pay Back Period</vt:lpstr>
      <vt:lpstr>لحساب فترة استرداد راس المال من الجدول</vt:lpstr>
      <vt:lpstr>(2) نموذج فترة الاسترداد بسعر الخصم Discounted Pay Back Period</vt:lpstr>
      <vt:lpstr>(3) نموذج صافي القيمة الحالية للتدفقات النقدية المستقبلية Net Present Value (NPV)</vt:lpstr>
      <vt:lpstr>نموذج صافي القيمة الحالية للتدفقات النقدية المستقبلية Net Present Value (NPV)</vt:lpstr>
      <vt:lpstr>نموذج صافي القيمة الحالية للتدفقات النقدية المستقبلية Net Present Value (NPV)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vt:lpstr>
      <vt:lpstr>PowerPoint Presentation</vt:lpstr>
      <vt:lpstr>Table: 3.1 Delay Days Given Activity 15 Are Critical</vt:lpstr>
      <vt:lpstr>PowerPoint Presentation</vt:lpstr>
      <vt:lpstr>PowerPoint Presentation</vt:lpstr>
      <vt:lpstr>Table 3.2: Payoff Table for Crane Size Selection</vt:lpstr>
      <vt:lpstr>PowerPoint Presentation</vt:lpstr>
      <vt:lpstr>PowerPoint Presentation</vt:lpstr>
      <vt:lpstr>PowerPoint Presentation</vt:lpstr>
      <vt:lpstr>Answer by Method : Decision tree</vt:lpstr>
      <vt:lpstr>PowerPoint Presentation</vt:lpstr>
      <vt:lpstr>Example 2: Decision Tree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24</cp:revision>
  <cp:lastPrinted>2022-02-18T15:29:28Z</cp:lastPrinted>
  <dcterms:created xsi:type="dcterms:W3CDTF">2021-08-03T13:03:26Z</dcterms:created>
  <dcterms:modified xsi:type="dcterms:W3CDTF">2022-02-19T12:48:22Z</dcterms:modified>
</cp:coreProperties>
</file>