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presentation.xml" ContentType="application/vnd.openxmlformats-officedocument.presentationml.presentation.main+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notesMasters/notesMaster1.xml" ContentType="application/vnd.openxmlformats-officedocument.presentationml.notesMaster+xml"/>
  <Override PartName="/ppt/theme/theme3.xml" ContentType="application/vnd.openxmlformats-officedocument.theme+xml"/>
  <Override PartName="/ppt/theme/theme2.xml" ContentType="application/vnd.openxmlformats-officedocument.theme+xml"/>
  <Override PartName="/ppt/theme/theme1.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8" r:id="rId2"/>
  </p:sldMasterIdLst>
  <p:notesMasterIdLst>
    <p:notesMasterId r:id="rId46"/>
  </p:notesMasterIdLst>
  <p:sldIdLst>
    <p:sldId id="541" r:id="rId3"/>
    <p:sldId id="542" r:id="rId4"/>
    <p:sldId id="313" r:id="rId5"/>
    <p:sldId id="587" r:id="rId6"/>
    <p:sldId id="676" r:id="rId7"/>
    <p:sldId id="681" r:id="rId8"/>
    <p:sldId id="680" r:id="rId9"/>
    <p:sldId id="683" r:id="rId10"/>
    <p:sldId id="685" r:id="rId11"/>
    <p:sldId id="534" r:id="rId12"/>
    <p:sldId id="693" r:id="rId13"/>
    <p:sldId id="692" r:id="rId14"/>
    <p:sldId id="687" r:id="rId15"/>
    <p:sldId id="688" r:id="rId16"/>
    <p:sldId id="695" r:id="rId17"/>
    <p:sldId id="697" r:id="rId18"/>
    <p:sldId id="699" r:id="rId19"/>
    <p:sldId id="701" r:id="rId20"/>
    <p:sldId id="689" r:id="rId21"/>
    <p:sldId id="703" r:id="rId22"/>
    <p:sldId id="707" r:id="rId23"/>
    <p:sldId id="709" r:id="rId24"/>
    <p:sldId id="710" r:id="rId25"/>
    <p:sldId id="712" r:id="rId26"/>
    <p:sldId id="714" r:id="rId27"/>
    <p:sldId id="716" r:id="rId28"/>
    <p:sldId id="717" r:id="rId29"/>
    <p:sldId id="719" r:id="rId30"/>
    <p:sldId id="721" r:id="rId31"/>
    <p:sldId id="723" r:id="rId32"/>
    <p:sldId id="725" r:id="rId33"/>
    <p:sldId id="727" r:id="rId34"/>
    <p:sldId id="744" r:id="rId35"/>
    <p:sldId id="729" r:id="rId36"/>
    <p:sldId id="733" r:id="rId37"/>
    <p:sldId id="735" r:id="rId38"/>
    <p:sldId id="737" r:id="rId39"/>
    <p:sldId id="739" r:id="rId40"/>
    <p:sldId id="740" r:id="rId41"/>
    <p:sldId id="742" r:id="rId42"/>
    <p:sldId id="539" r:id="rId43"/>
    <p:sldId id="555"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41"/>
            <p14:sldId id="542"/>
            <p14:sldId id="313"/>
            <p14:sldId id="587"/>
            <p14:sldId id="676"/>
            <p14:sldId id="681"/>
            <p14:sldId id="680"/>
            <p14:sldId id="683"/>
            <p14:sldId id="685"/>
            <p14:sldId id="534"/>
            <p14:sldId id="693"/>
            <p14:sldId id="692"/>
            <p14:sldId id="687"/>
            <p14:sldId id="688"/>
            <p14:sldId id="695"/>
            <p14:sldId id="697"/>
            <p14:sldId id="699"/>
            <p14:sldId id="701"/>
            <p14:sldId id="689"/>
            <p14:sldId id="703"/>
            <p14:sldId id="707"/>
            <p14:sldId id="709"/>
            <p14:sldId id="710"/>
            <p14:sldId id="712"/>
            <p14:sldId id="714"/>
            <p14:sldId id="716"/>
            <p14:sldId id="717"/>
            <p14:sldId id="719"/>
            <p14:sldId id="721"/>
            <p14:sldId id="723"/>
            <p14:sldId id="725"/>
            <p14:sldId id="727"/>
            <p14:sldId id="744"/>
            <p14:sldId id="729"/>
            <p14:sldId id="733"/>
            <p14:sldId id="735"/>
            <p14:sldId id="737"/>
            <p14:sldId id="739"/>
            <p14:sldId id="740"/>
            <p14:sldId id="742"/>
            <p14:sldId id="539"/>
            <p14:sldId id="55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343" autoAdjust="0"/>
  </p:normalViewPr>
  <p:slideViewPr>
    <p:cSldViewPr snapToGrid="0">
      <p:cViewPr varScale="1">
        <p:scale>
          <a:sx n="63" d="100"/>
          <a:sy n="63" d="100"/>
        </p:scale>
        <p:origin x="780"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customXml" Target="../customXml/item3.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customXml" Target="../customXml/item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customXml" Target="../customXml/item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notesMaster" Target="notesMasters/notesMaster1.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8/4/2025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2653373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5352502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779276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9031051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9146033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0311188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187520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8506045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8065181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8840770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3930233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6112701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6992962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668926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3476648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6573168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4166539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9195149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5496953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7820660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2086830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0082117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3545783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5990217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6543409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1038159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1195347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1468449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8570794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0099849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0852497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1589961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8064093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3528612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25867170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01123127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7523878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70016384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dirty="0"/>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64679240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dirty="0"/>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412565732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dirty="0"/>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94343923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52540381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90895952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27541623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46864693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dirty="0"/>
              <a:t>Click icon to add picture</a:t>
            </a:r>
          </a:p>
        </p:txBody>
      </p:sp>
    </p:spTree>
    <p:extLst>
      <p:ext uri="{BB962C8B-B14F-4D97-AF65-F5344CB8AC3E}">
        <p14:creationId xmlns:p14="http://schemas.microsoft.com/office/powerpoint/2010/main" val="89997811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201479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3376728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42546983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420858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060593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18" Type="http://schemas.openxmlformats.org/officeDocument/2006/relationships/theme" Target="../theme/theme2.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slideLayout" Target="../slideLayouts/slideLayout32.xml"/><Relationship Id="rId2" Type="http://schemas.openxmlformats.org/officeDocument/2006/relationships/slideLayout" Target="../slideLayouts/slideLayout17.xml"/><Relationship Id="rId16" Type="http://schemas.openxmlformats.org/officeDocument/2006/relationships/slideLayout" Target="../slideLayouts/slideLayout31.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10" Type="http://schemas.openxmlformats.org/officeDocument/2006/relationships/slideLayout" Target="../slideLayouts/slideLayout25.xml"/><Relationship Id="rId19" Type="http://schemas.openxmlformats.org/officeDocument/2006/relationships/image" Target="../media/image1.png"/><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727388191"/>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9.xml"/><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0.xml"/><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1.xml"/><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2.xml"/><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3.xml"/><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4.xml"/><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5.xml"/><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6.xml"/><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7.xml"/><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8.xml"/><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9.xml"/><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0.xml"/><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1.xml"/><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2.xml"/><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3.xml"/><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4.xml"/><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5.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5.xml"/><Relationship Id="rId5" Type="http://schemas.openxmlformats.org/officeDocument/2006/relationships/image" Target="../media/image3.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400800" y="-720725"/>
            <a:ext cx="7435986"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329267" y="3807298"/>
            <a:ext cx="543008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Prepared by Dr. Tarek 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329267" y="2128122"/>
            <a:ext cx="5276444" cy="1200329"/>
          </a:xfrm>
          <a:prstGeom prst="rect">
            <a:avLst/>
          </a:prstGeom>
          <a:noFill/>
        </p:spPr>
        <p:txBody>
          <a:bodyPr wrap="non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Project Procurement and </a:t>
            </a:r>
          </a:p>
          <a:p>
            <a:r>
              <a:rPr lang="en-US" sz="3600" b="1" dirty="0">
                <a:solidFill>
                  <a:srgbClr val="00B0F0"/>
                </a:solidFill>
                <a:latin typeface="Times New Roman" panose="02020603050405020304" pitchFamily="18" charset="0"/>
                <a:cs typeface="Times New Roman" panose="02020603050405020304" pitchFamily="18" charset="0"/>
              </a:rPr>
              <a:t>Supply Chain</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279125" y="5752217"/>
            <a:ext cx="1968137" cy="529167"/>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800" b="1" dirty="0">
                <a:solidFill>
                  <a:srgbClr val="000000"/>
                </a:solidFill>
                <a:latin typeface="Times New Roman"/>
                <a:ea typeface="Times New Roman"/>
                <a:cs typeface="Times New Roman"/>
                <a:sym typeface="Times New Roman"/>
              </a:rPr>
              <a:t>Lecture 10</a:t>
            </a:r>
            <a:endParaRPr lang="en-US" sz="2800" dirty="0"/>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649811" cy="523220"/>
          </a:xfrm>
          <a:prstGeom prst="rect">
            <a:avLst/>
          </a:prstGeom>
          <a:noFill/>
        </p:spPr>
        <p:txBody>
          <a:bodyPr wrap="none" rtlCol="0">
            <a:spAutoFit/>
          </a:bodyPr>
          <a:lstStyle/>
          <a:p>
            <a:pPr lvl="0"/>
            <a:r>
              <a:rPr lang="en-US" sz="2800" b="1" dirty="0">
                <a:latin typeface="Times New Roman"/>
                <a:ea typeface="Times New Roman"/>
                <a:cs typeface="Times New Roman"/>
                <a:sym typeface="Times New Roman"/>
              </a:rPr>
              <a:t>PMG 433</a:t>
            </a:r>
            <a:endParaRPr lang="en-US" sz="2800" dirty="0"/>
          </a:p>
        </p:txBody>
      </p:sp>
      <p:sp>
        <p:nvSpPr>
          <p:cNvPr id="14" name="Oval 13">
            <a:extLst>
              <a:ext uri="{FF2B5EF4-FFF2-40B4-BE49-F238E27FC236}">
                <a16:creationId xmlns:a16="http://schemas.microsoft.com/office/drawing/2014/main" id="{46F3C90B-EB3F-EA91-08C5-03400C278827}"/>
              </a:ext>
            </a:extLst>
          </p:cNvPr>
          <p:cNvSpPr/>
          <p:nvPr/>
        </p:nvSpPr>
        <p:spPr>
          <a:xfrm>
            <a:off x="6831873" y="-320675"/>
            <a:ext cx="6778919"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89655" y="37651"/>
            <a:ext cx="2954655" cy="1379622"/>
          </a:xfrm>
          <a:prstGeom prst="rect">
            <a:avLst/>
          </a:prstGeom>
        </p:spPr>
      </p:pic>
    </p:spTree>
    <p:extLst>
      <p:ext uri="{BB962C8B-B14F-4D97-AF65-F5344CB8AC3E}">
        <p14:creationId xmlns:p14="http://schemas.microsoft.com/office/powerpoint/2010/main" val="22367186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75884" y="0"/>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68307"/>
            <a:ext cx="7748249" cy="5404131"/>
          </a:xfrm>
        </p:spPr>
      </p:pic>
      <p:sp>
        <p:nvSpPr>
          <p:cNvPr id="9" name="TextBox 8">
            <a:extLst>
              <a:ext uri="{FF2B5EF4-FFF2-40B4-BE49-F238E27FC236}">
                <a16:creationId xmlns:a16="http://schemas.microsoft.com/office/drawing/2014/main" id="{25760A6C-566F-B7E3-1EEE-CB29F0CF0113}"/>
              </a:ext>
            </a:extLst>
          </p:cNvPr>
          <p:cNvSpPr txBox="1"/>
          <p:nvPr/>
        </p:nvSpPr>
        <p:spPr>
          <a:xfrm>
            <a:off x="4693088" y="3542200"/>
            <a:ext cx="7498912" cy="769441"/>
          </a:xfrm>
          <a:prstGeom prst="rect">
            <a:avLst/>
          </a:prstGeom>
          <a:noFill/>
        </p:spPr>
        <p:txBody>
          <a:bodyPr wrap="none" rtlCol="0">
            <a:spAutoFit/>
          </a:bodyPr>
          <a:lstStyle/>
          <a:p>
            <a:r>
              <a:rPr lang="en-US" sz="2200" b="1" dirty="0">
                <a:solidFill>
                  <a:srgbClr val="00B0F0"/>
                </a:solidFill>
                <a:latin typeface="Arial Black" panose="020B0A04020102020204" pitchFamily="34" charset="0"/>
                <a:cs typeface="Times New Roman" panose="02020603050405020304" pitchFamily="18" charset="0"/>
              </a:rPr>
              <a:t>Project changes: Sources, Impacts, Mitigation, </a:t>
            </a:r>
          </a:p>
          <a:p>
            <a:r>
              <a:rPr lang="en-US" sz="2200" b="1" dirty="0">
                <a:solidFill>
                  <a:srgbClr val="00B0F0"/>
                </a:solidFill>
                <a:latin typeface="Arial Black" panose="020B0A04020102020204" pitchFamily="34" charset="0"/>
                <a:cs typeface="Times New Roman" panose="02020603050405020304" pitchFamily="18" charset="0"/>
              </a:rPr>
              <a:t>Pricing, Litigation, and Excellence.</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4798036" y="4414831"/>
            <a:ext cx="2120614"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10</a:t>
            </a:r>
            <a:endParaRPr lang="en-US" sz="2800" dirty="0"/>
          </a:p>
        </p:txBody>
      </p:sp>
      <p:sp>
        <p:nvSpPr>
          <p:cNvPr id="11" name="TextBox 10">
            <a:extLst>
              <a:ext uri="{FF2B5EF4-FFF2-40B4-BE49-F238E27FC236}">
                <a16:creationId xmlns:a16="http://schemas.microsoft.com/office/drawing/2014/main" id="{781F72BC-06B8-4FB5-F2D5-D8EA1BFF812E}"/>
              </a:ext>
            </a:extLst>
          </p:cNvPr>
          <p:cNvSpPr txBox="1"/>
          <p:nvPr/>
        </p:nvSpPr>
        <p:spPr>
          <a:xfrm>
            <a:off x="4798036" y="5074214"/>
            <a:ext cx="1649811" cy="523220"/>
          </a:xfrm>
          <a:prstGeom prst="rect">
            <a:avLst/>
          </a:prstGeom>
          <a:noFill/>
        </p:spPr>
        <p:txBody>
          <a:bodyPr wrap="none" rtlCol="0">
            <a:spAutoFit/>
          </a:bodyPr>
          <a:lstStyle/>
          <a:p>
            <a:pPr lvl="0"/>
            <a:r>
              <a:rPr lang="en-US" sz="2800" b="1" dirty="0">
                <a:latin typeface="Times New Roman"/>
                <a:ea typeface="Times New Roman"/>
                <a:cs typeface="Times New Roman"/>
                <a:sym typeface="Times New Roman"/>
              </a:rPr>
              <a:t>PMG 433</a:t>
            </a:r>
            <a:endParaRPr lang="en-US" sz="2800" dirty="0"/>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Tarek Mohamed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www.midocean.km</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1831548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130614" y="199309"/>
            <a:ext cx="4528442"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634759" y="3705088"/>
            <a:ext cx="5573486" cy="3078779"/>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730026" y="684456"/>
            <a:ext cx="4113898" cy="615553"/>
          </a:xfrm>
          <a:prstGeom prst="rect">
            <a:avLst/>
          </a:prstGeom>
          <a:noFill/>
        </p:spPr>
        <p:txBody>
          <a:bodyPr wrap="square" rtlCol="0">
            <a:spAutoFit/>
          </a:bodyPr>
          <a:lstStyle/>
          <a:p>
            <a:pPr lvl="0" algn="ctr"/>
            <a:r>
              <a:rPr lang="en-US" sz="3400" b="1" dirty="0">
                <a:solidFill>
                  <a:srgbClr val="00B0F0"/>
                </a:solidFill>
                <a:latin typeface="Times New Roman"/>
                <a:ea typeface="Times New Roman"/>
                <a:cs typeface="Times New Roman"/>
                <a:sym typeface="Times New Roman"/>
              </a:rPr>
              <a:t>Course Agenda</a:t>
            </a:r>
            <a:endParaRPr lang="en-US" sz="3400" dirty="0"/>
          </a:p>
        </p:txBody>
      </p:sp>
      <p:sp>
        <p:nvSpPr>
          <p:cNvPr id="31" name="TextBox 30">
            <a:extLst>
              <a:ext uri="{FF2B5EF4-FFF2-40B4-BE49-F238E27FC236}">
                <a16:creationId xmlns:a16="http://schemas.microsoft.com/office/drawing/2014/main" id="{4527402C-3F97-690D-9C20-A459E375AEB7}"/>
              </a:ext>
            </a:extLst>
          </p:cNvPr>
          <p:cNvSpPr txBox="1"/>
          <p:nvPr/>
        </p:nvSpPr>
        <p:spPr>
          <a:xfrm>
            <a:off x="2797976" y="2139863"/>
            <a:ext cx="9369479" cy="3970318"/>
          </a:xfrm>
          <a:prstGeom prst="rect">
            <a:avLst/>
          </a:prstGeom>
          <a:noFill/>
        </p:spPr>
        <p:txBody>
          <a:bodyPr wrap="square" rtlCol="0">
            <a:spAutoFit/>
          </a:bodyPr>
          <a:lstStyle/>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Understand the meaning and importance of project change.</a:t>
            </a: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Describe how changes may impact the project.</a:t>
            </a: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Explaining the best ways of managing contracts.</a:t>
            </a: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Describe the best ways of managing the project.</a:t>
            </a: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Discuss how to manage the contractor-customer relationship.</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1563189" y="44204"/>
            <a:ext cx="8305800" cy="1080183"/>
          </a:xfrm>
        </p:spPr>
        <p:txBody>
          <a:bodyPr rtlCol="0">
            <a:normAutofit/>
          </a:bodyPr>
          <a:lstStyle/>
          <a:p>
            <a:pPr algn="ctr">
              <a:defRPr/>
            </a:pPr>
            <a:r>
              <a:rPr lang="en-US" sz="3600" b="1" dirty="0">
                <a:solidFill>
                  <a:srgbClr val="00B0F0"/>
                </a:solidFill>
              </a:rPr>
              <a:t>Change</a:t>
            </a:r>
          </a:p>
        </p:txBody>
      </p:sp>
      <p:sp>
        <p:nvSpPr>
          <p:cNvPr id="13315" name="Rectangle 3"/>
          <p:cNvSpPr>
            <a:spLocks noGrp="1" noChangeArrowheads="1"/>
          </p:cNvSpPr>
          <p:nvPr>
            <p:ph idx="1"/>
          </p:nvPr>
        </p:nvSpPr>
        <p:spPr>
          <a:xfrm>
            <a:off x="369218" y="1661196"/>
            <a:ext cx="11335102" cy="4631435"/>
          </a:xfrm>
        </p:spPr>
        <p:txBody>
          <a:bodyPr rtlCol="0">
            <a:normAutofit/>
          </a:bodyPr>
          <a:lstStyle/>
          <a:p>
            <a:pPr algn="just">
              <a:buFont typeface="Wingdings" panose="05000000000000000000" pitchFamily="2" charset="2"/>
              <a:buChar char="§"/>
            </a:pPr>
            <a:r>
              <a:rPr lang="en-US" b="1" dirty="0">
                <a:solidFill>
                  <a:srgbClr val="00B0F0"/>
                </a:solidFill>
              </a:rPr>
              <a:t>Change</a:t>
            </a:r>
            <a:r>
              <a:rPr lang="en-US" dirty="0"/>
              <a:t> is a necessary fact of project life. </a:t>
            </a:r>
          </a:p>
          <a:p>
            <a:pPr algn="just">
              <a:buFont typeface="Wingdings" panose="05000000000000000000" pitchFamily="2" charset="2"/>
              <a:buChar char="§"/>
            </a:pPr>
            <a:r>
              <a:rPr lang="en-US" dirty="0"/>
              <a:t>Projects are not just about meeting contractual requirements; they are about achieving the outcomes the end users need. </a:t>
            </a:r>
          </a:p>
          <a:p>
            <a:pPr algn="just">
              <a:buFont typeface="Wingdings" panose="05000000000000000000" pitchFamily="2" charset="2"/>
              <a:buChar char="§"/>
            </a:pPr>
            <a:r>
              <a:rPr lang="en-US" dirty="0"/>
              <a:t>In a world in which markets shift, technology advances, and requirements evolve, projects must be able to accommodate all of these types of changes.</a:t>
            </a:r>
          </a:p>
          <a:p>
            <a:pPr algn="just">
              <a:buFont typeface="Wingdings" panose="05000000000000000000" pitchFamily="2" charset="2"/>
              <a:buChar char="§"/>
            </a:pPr>
            <a:r>
              <a:rPr lang="en-US" dirty="0"/>
              <a:t>The result can be a more capable product that better meets the users’ needs. </a:t>
            </a:r>
          </a:p>
          <a:p>
            <a:pPr algn="just">
              <a:buFont typeface="Wingdings" panose="05000000000000000000" pitchFamily="2" charset="2"/>
              <a:buChar char="§"/>
            </a:pPr>
            <a:r>
              <a:rPr lang="en-US" dirty="0"/>
              <a:t>Changes handled well generate long-term business relationships of trust and understanding; handled poorly, however, they can spiral into overruns and disputes.</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247F1CBF-526C-4E03-AC85-FF034A0BA9AF}" type="slidenum">
              <a:rPr lang="en-US" altLang="en-US" sz="1200">
                <a:solidFill>
                  <a:srgbClr val="898989"/>
                </a:solidFill>
              </a:rPr>
              <a:pPr eaLnBrk="1" hangingPunct="1"/>
              <a:t>4</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4F68E681-F734-84C0-024D-F316160D1FC1}"/>
              </a:ext>
            </a:extLst>
          </p:cNvPr>
          <p:cNvSpPr/>
          <p:nvPr/>
        </p:nvSpPr>
        <p:spPr>
          <a:xfrm>
            <a:off x="11704320" y="1064525"/>
            <a:ext cx="1695939"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18C136B7-24D6-7AC3-7D04-43DD767E072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6610727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286236" y="26471"/>
            <a:ext cx="8458200" cy="717784"/>
          </a:xfrm>
        </p:spPr>
        <p:txBody>
          <a:bodyPr>
            <a:noAutofit/>
          </a:bodyPr>
          <a:lstStyle/>
          <a:p>
            <a:pPr algn="ctr"/>
            <a:r>
              <a:rPr lang="en-GB" altLang="en-US" sz="3200" b="1" dirty="0">
                <a:solidFill>
                  <a:srgbClr val="00B0F0"/>
                </a:solidFill>
              </a:rPr>
              <a:t>Change</a:t>
            </a:r>
          </a:p>
        </p:txBody>
      </p:sp>
      <p:sp>
        <p:nvSpPr>
          <p:cNvPr id="30723" name="Rectangle 3"/>
          <p:cNvSpPr>
            <a:spLocks noGrp="1" noChangeArrowheads="1"/>
          </p:cNvSpPr>
          <p:nvPr>
            <p:ph type="body" idx="1"/>
          </p:nvPr>
        </p:nvSpPr>
        <p:spPr>
          <a:xfrm>
            <a:off x="589280" y="854813"/>
            <a:ext cx="10617199" cy="4791075"/>
          </a:xfrm>
        </p:spPr>
        <p:txBody>
          <a:bodyPr>
            <a:noAutofit/>
          </a:bodyPr>
          <a:lstStyle/>
          <a:p>
            <a:pPr marL="0" indent="0" algn="just">
              <a:buNone/>
            </a:pPr>
            <a:r>
              <a:rPr lang="en-US" b="1" dirty="0">
                <a:solidFill>
                  <a:srgbClr val="00B0F0"/>
                </a:solidFill>
              </a:rPr>
              <a:t>Changes may come in many forms, such as</a:t>
            </a:r>
            <a:r>
              <a:rPr lang="en-US" dirty="0">
                <a:solidFill>
                  <a:srgbClr val="00B0F0"/>
                </a:solidFill>
              </a:rPr>
              <a:t>:</a:t>
            </a:r>
          </a:p>
          <a:p>
            <a:pPr algn="just">
              <a:buFont typeface="Wingdings" panose="05000000000000000000" pitchFamily="2" charset="2"/>
              <a:buChar char="§"/>
            </a:pPr>
            <a:r>
              <a:rPr lang="en-US" altLang="en-US" sz="2400" dirty="0"/>
              <a:t>Design changes</a:t>
            </a:r>
          </a:p>
          <a:p>
            <a:pPr algn="just">
              <a:buFont typeface="Wingdings" panose="05000000000000000000" pitchFamily="2" charset="2"/>
              <a:buChar char="§"/>
            </a:pPr>
            <a:r>
              <a:rPr lang="en-US" altLang="en-US" sz="2400" dirty="0"/>
              <a:t>Work-scope changes</a:t>
            </a:r>
          </a:p>
          <a:p>
            <a:pPr algn="just">
              <a:buFont typeface="Wingdings" panose="05000000000000000000" pitchFamily="2" charset="2"/>
              <a:buChar char="§"/>
            </a:pPr>
            <a:r>
              <a:rPr lang="en-US" altLang="en-US" sz="2400" dirty="0"/>
              <a:t>Late receipt of important technical information</a:t>
            </a:r>
          </a:p>
          <a:p>
            <a:pPr algn="just">
              <a:buFont typeface="Wingdings" panose="05000000000000000000" pitchFamily="2" charset="2"/>
              <a:buChar char="§"/>
            </a:pPr>
            <a:r>
              <a:rPr lang="en-US" altLang="en-US" sz="2400" dirty="0"/>
              <a:t>Excessive delays in design review and approval</a:t>
            </a:r>
          </a:p>
          <a:p>
            <a:pPr algn="just">
              <a:buFont typeface="Wingdings" panose="05000000000000000000" pitchFamily="2" charset="2"/>
              <a:buChar char="§"/>
            </a:pPr>
            <a:r>
              <a:rPr lang="en-US" altLang="en-US" sz="2400" dirty="0"/>
              <a:t>Diversion of key management and technical resources</a:t>
            </a:r>
          </a:p>
          <a:p>
            <a:pPr algn="just">
              <a:buFont typeface="Wingdings" panose="05000000000000000000" pitchFamily="2" charset="2"/>
              <a:buChar char="§"/>
            </a:pPr>
            <a:r>
              <a:rPr lang="en-US" altLang="en-US" sz="2400" dirty="0"/>
              <a:t>Unplanned site conditions</a:t>
            </a:r>
          </a:p>
          <a:p>
            <a:pPr algn="just">
              <a:buFont typeface="Wingdings" panose="05000000000000000000" pitchFamily="2" charset="2"/>
              <a:buChar char="§"/>
            </a:pPr>
            <a:r>
              <a:rPr lang="en-US" altLang="en-US" sz="2400" dirty="0"/>
              <a:t>Inadequately defined specifications or design ‘‘baseline’’</a:t>
            </a:r>
          </a:p>
          <a:p>
            <a:pPr algn="just">
              <a:buFont typeface="Wingdings" panose="05000000000000000000" pitchFamily="2" charset="2"/>
              <a:buChar char="§"/>
            </a:pPr>
            <a:r>
              <a:rPr lang="en-US" altLang="en-US" sz="2400" dirty="0"/>
              <a:t>Changes in standards and regulations</a:t>
            </a:r>
          </a:p>
          <a:p>
            <a:pPr algn="just">
              <a:buFont typeface="Wingdings" panose="05000000000000000000" pitchFamily="2" charset="2"/>
              <a:buChar char="§"/>
            </a:pPr>
            <a:r>
              <a:rPr lang="en-US" altLang="en-US" sz="2400" dirty="0"/>
              <a:t>Late or inadequate subcontractor performance</a:t>
            </a:r>
          </a:p>
          <a:p>
            <a:pPr algn="just">
              <a:buFont typeface="Wingdings" panose="05000000000000000000" pitchFamily="2" charset="2"/>
              <a:buChar char="§"/>
            </a:pPr>
            <a:r>
              <a:rPr lang="en-US" altLang="en-US" sz="2400" dirty="0"/>
              <a:t>Schedule changes or acceleration</a:t>
            </a:r>
          </a:p>
          <a:p>
            <a:pPr algn="just">
              <a:buFont typeface="Wingdings" panose="05000000000000000000" pitchFamily="2" charset="2"/>
              <a:buChar char="§"/>
            </a:pPr>
            <a:r>
              <a:rPr lang="en-US" altLang="en-US" sz="2400" dirty="0"/>
              <a:t>Superior knowledge</a:t>
            </a:r>
          </a:p>
          <a:p>
            <a:pPr algn="just">
              <a:buFont typeface="Wingdings" panose="05000000000000000000" pitchFamily="2" charset="2"/>
              <a:buChar char="§"/>
            </a:pPr>
            <a:r>
              <a:rPr lang="en-US" altLang="en-US" sz="2400" dirty="0"/>
              <a:t>Technology advances</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457890"/>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BF5E85F7-128C-246D-E86E-FE9CE39C45B7}"/>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05248C9E-5C57-BB65-4072-D6C5D49FE63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775287"/>
          </a:xfrm>
          <a:prstGeom prst="rect">
            <a:avLst/>
          </a:prstGeom>
        </p:spPr>
      </p:pic>
    </p:spTree>
    <p:extLst>
      <p:ext uri="{BB962C8B-B14F-4D97-AF65-F5344CB8AC3E}">
        <p14:creationId xmlns:p14="http://schemas.microsoft.com/office/powerpoint/2010/main" val="34496184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665059" y="168551"/>
            <a:ext cx="8458200" cy="717784"/>
          </a:xfrm>
        </p:spPr>
        <p:txBody>
          <a:bodyPr>
            <a:noAutofit/>
          </a:bodyPr>
          <a:lstStyle/>
          <a:p>
            <a:pPr algn="ctr"/>
            <a:r>
              <a:rPr lang="en-GB" altLang="en-US" sz="2800" b="1" dirty="0">
                <a:solidFill>
                  <a:srgbClr val="00B0F0"/>
                </a:solidFill>
              </a:rPr>
              <a:t>How Changes Impact a Project</a:t>
            </a:r>
          </a:p>
        </p:txBody>
      </p:sp>
      <p:sp>
        <p:nvSpPr>
          <p:cNvPr id="30723" name="Rectangle 3"/>
          <p:cNvSpPr>
            <a:spLocks noGrp="1" noChangeArrowheads="1"/>
          </p:cNvSpPr>
          <p:nvPr>
            <p:ph type="body" idx="1"/>
          </p:nvPr>
        </p:nvSpPr>
        <p:spPr>
          <a:xfrm>
            <a:off x="422884" y="1538336"/>
            <a:ext cx="11139195" cy="4791075"/>
          </a:xfrm>
        </p:spPr>
        <p:txBody>
          <a:bodyPr>
            <a:noAutofit/>
          </a:bodyPr>
          <a:lstStyle/>
          <a:p>
            <a:pPr algn="just"/>
            <a:r>
              <a:rPr lang="en-US" dirty="0"/>
              <a:t>Logically, analytically, contractually, procedurally, and practically, there are two fundamental categories of change impacts on projects: </a:t>
            </a:r>
          </a:p>
          <a:p>
            <a:pPr marL="0" indent="0" algn="just">
              <a:buNone/>
            </a:pPr>
            <a:r>
              <a:rPr lang="en-US" dirty="0">
                <a:solidFill>
                  <a:srgbClr val="C00000"/>
                </a:solidFill>
              </a:rPr>
              <a:t>  </a:t>
            </a:r>
            <a:r>
              <a:rPr lang="en-US" b="1" dirty="0">
                <a:solidFill>
                  <a:srgbClr val="00B0F0"/>
                </a:solidFill>
              </a:rPr>
              <a:t>Direct impacts </a:t>
            </a:r>
            <a:r>
              <a:rPr lang="en-US" dirty="0"/>
              <a:t>and </a:t>
            </a:r>
            <a:r>
              <a:rPr lang="en-US" b="1" dirty="0">
                <a:solidFill>
                  <a:srgbClr val="00B0F0"/>
                </a:solidFill>
              </a:rPr>
              <a:t>Disruption impacts</a:t>
            </a:r>
            <a:r>
              <a:rPr lang="en-US" dirty="0">
                <a:solidFill>
                  <a:srgbClr val="C00000"/>
                </a:solidFill>
              </a:rPr>
              <a:t>.</a:t>
            </a:r>
          </a:p>
          <a:p>
            <a:pPr marL="0" indent="0" algn="just">
              <a:buNone/>
            </a:pPr>
            <a:endParaRPr lang="en-US" dirty="0">
              <a:solidFill>
                <a:srgbClr val="C00000"/>
              </a:solidFill>
            </a:endParaRPr>
          </a:p>
          <a:p>
            <a:pPr algn="just"/>
            <a:r>
              <a:rPr lang="en-US" dirty="0"/>
              <a:t>Each category may have many alternate labels (direct/hard-core/primary disruption/ ripple/productivity loss/knock-on/impact/cumulative . .). </a:t>
            </a:r>
          </a:p>
          <a:p>
            <a:pPr algn="just"/>
            <a:endParaRPr lang="en-US" dirty="0"/>
          </a:p>
          <a:p>
            <a:pPr algn="just"/>
            <a:r>
              <a:rPr lang="en-US" dirty="0"/>
              <a:t>Basically, however, the practical distinction is this: The visible cost of directly implementing or accommodating a change is </a:t>
            </a:r>
            <a:r>
              <a:rPr lang="en-US" b="1" dirty="0">
                <a:solidFill>
                  <a:srgbClr val="00B0F0"/>
                </a:solidFill>
              </a:rPr>
              <a:t>direct impact</a:t>
            </a:r>
            <a:r>
              <a:rPr lang="en-US" dirty="0"/>
              <a:t>; the change’s impact on the cost of executing unchanged work (or, indeed, even other changed work) is </a:t>
            </a:r>
            <a:r>
              <a:rPr lang="en-US" b="1" dirty="0">
                <a:solidFill>
                  <a:srgbClr val="00B0F0"/>
                </a:solidFill>
              </a:rPr>
              <a:t>disruption</a:t>
            </a:r>
            <a:r>
              <a:rPr lang="en-US" dirty="0">
                <a:solidFill>
                  <a:srgbClr val="00B0F0"/>
                </a:solidFill>
              </a:rPr>
              <a:t>.</a:t>
            </a:r>
            <a:endParaRPr lang="en-US" altLang="en-US" sz="2700" dirty="0">
              <a:solidFill>
                <a:srgbClr val="00B0F0"/>
              </a:solidFill>
            </a:endParaRP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385654"/>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DF2F189F-CF6C-E2F8-DA7B-E9CDC6DD64EA}"/>
              </a:ext>
            </a:extLst>
          </p:cNvPr>
          <p:cNvSpPr/>
          <p:nvPr/>
        </p:nvSpPr>
        <p:spPr>
          <a:xfrm>
            <a:off x="11769116" y="1050878"/>
            <a:ext cx="1572694"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EDD6147D-7B66-C1DC-7030-3E3E36AAC7D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8469103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599745" y="122549"/>
            <a:ext cx="8458200" cy="717784"/>
          </a:xfrm>
        </p:spPr>
        <p:txBody>
          <a:bodyPr>
            <a:noAutofit/>
          </a:bodyPr>
          <a:lstStyle/>
          <a:p>
            <a:pPr algn="ctr"/>
            <a:r>
              <a:rPr lang="en-GB" altLang="en-US" sz="3200" b="1" dirty="0">
                <a:solidFill>
                  <a:srgbClr val="00B0F0"/>
                </a:solidFill>
              </a:rPr>
              <a:t>Direct Impacts</a:t>
            </a:r>
          </a:p>
        </p:txBody>
      </p:sp>
      <p:sp>
        <p:nvSpPr>
          <p:cNvPr id="30723" name="Rectangle 3"/>
          <p:cNvSpPr>
            <a:spLocks noGrp="1" noChangeArrowheads="1"/>
          </p:cNvSpPr>
          <p:nvPr>
            <p:ph type="body" idx="1"/>
          </p:nvPr>
        </p:nvSpPr>
        <p:spPr>
          <a:xfrm>
            <a:off x="223520" y="1439463"/>
            <a:ext cx="11287760" cy="4791075"/>
          </a:xfrm>
        </p:spPr>
        <p:txBody>
          <a:bodyPr>
            <a:noAutofit/>
          </a:bodyPr>
          <a:lstStyle/>
          <a:p>
            <a:pPr algn="just"/>
            <a:r>
              <a:rPr lang="en-US" b="1" dirty="0">
                <a:solidFill>
                  <a:srgbClr val="00B0F0"/>
                </a:solidFill>
              </a:rPr>
              <a:t>The direct impact </a:t>
            </a:r>
            <a:r>
              <a:rPr lang="en-US" dirty="0"/>
              <a:t>of any given change is likely to have multiple dimensions. </a:t>
            </a:r>
          </a:p>
          <a:p>
            <a:pPr algn="just"/>
            <a:r>
              <a:rPr lang="en-US" dirty="0"/>
              <a:t>All impacts need to be translated eventually into one measure, of course: </a:t>
            </a:r>
            <a:r>
              <a:rPr lang="en-US" b="1" dirty="0"/>
              <a:t>cost</a:t>
            </a:r>
            <a:r>
              <a:rPr lang="en-US" dirty="0"/>
              <a:t>. </a:t>
            </a:r>
          </a:p>
          <a:p>
            <a:pPr algn="just"/>
            <a:r>
              <a:rPr lang="en-US" dirty="0"/>
              <a:t>But there are three dimensions that are helpful in achieving that translation.</a:t>
            </a:r>
          </a:p>
          <a:p>
            <a:pPr algn="just"/>
            <a:r>
              <a:rPr lang="en-US" b="1" dirty="0">
                <a:solidFill>
                  <a:srgbClr val="00B0F0"/>
                </a:solidFill>
              </a:rPr>
              <a:t>Added Expenditures/Scope</a:t>
            </a:r>
            <a:r>
              <a:rPr lang="en-US" dirty="0"/>
              <a:t>. This dimension of direct impact can be the most straightforward to document. ‘‘Build three, not two.’’ ‘‘Buy another generator.’’ ‘‘We need to install another two hundred feet of piping.’’ </a:t>
            </a:r>
          </a:p>
          <a:p>
            <a:pPr algn="just"/>
            <a:r>
              <a:rPr lang="en-US" dirty="0"/>
              <a:t>The measures may be dollars of material and/or additional hours (and dollars) of labor.</a:t>
            </a:r>
          </a:p>
          <a:p>
            <a:pPr algn="just"/>
            <a:endParaRPr lang="en-US" altLang="en-US" sz="2700" dirty="0"/>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457890"/>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A9ED2157-66A9-5EDE-58F2-B76594C862EF}"/>
              </a:ext>
            </a:extLst>
          </p:cNvPr>
          <p:cNvSpPr/>
          <p:nvPr/>
        </p:nvSpPr>
        <p:spPr>
          <a:xfrm>
            <a:off x="11694160" y="1050878"/>
            <a:ext cx="164765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0BA65FBC-2F36-2146-9FF1-8B4C232194F6}"/>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5959501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637763" y="91546"/>
            <a:ext cx="8458200" cy="717784"/>
          </a:xfrm>
        </p:spPr>
        <p:txBody>
          <a:bodyPr>
            <a:noAutofit/>
          </a:bodyPr>
          <a:lstStyle/>
          <a:p>
            <a:pPr algn="ctr"/>
            <a:r>
              <a:rPr lang="en-US" sz="3200" b="1" dirty="0">
                <a:solidFill>
                  <a:srgbClr val="00B0F0"/>
                </a:solidFill>
              </a:rPr>
              <a:t>Delays</a:t>
            </a:r>
            <a:endParaRPr lang="en-GB" altLang="en-US" sz="3200" b="1" dirty="0">
              <a:solidFill>
                <a:srgbClr val="00B0F0"/>
              </a:solidFill>
            </a:endParaRPr>
          </a:p>
        </p:txBody>
      </p:sp>
      <p:sp>
        <p:nvSpPr>
          <p:cNvPr id="30723" name="Rectangle 3"/>
          <p:cNvSpPr>
            <a:spLocks noGrp="1" noChangeArrowheads="1"/>
          </p:cNvSpPr>
          <p:nvPr>
            <p:ph type="body" idx="1"/>
          </p:nvPr>
        </p:nvSpPr>
        <p:spPr>
          <a:xfrm>
            <a:off x="131543" y="1222159"/>
            <a:ext cx="11470639" cy="4791075"/>
          </a:xfrm>
        </p:spPr>
        <p:txBody>
          <a:bodyPr>
            <a:noAutofit/>
          </a:bodyPr>
          <a:lstStyle/>
          <a:p>
            <a:pPr algn="just"/>
            <a:r>
              <a:rPr lang="en-US" b="1" dirty="0">
                <a:solidFill>
                  <a:srgbClr val="00B0F0"/>
                </a:solidFill>
              </a:rPr>
              <a:t>Delays</a:t>
            </a:r>
            <a:r>
              <a:rPr lang="en-US" dirty="0">
                <a:solidFill>
                  <a:srgbClr val="00B0F0"/>
                </a:solidFill>
              </a:rPr>
              <a:t>.</a:t>
            </a:r>
            <a:r>
              <a:rPr lang="en-US" dirty="0"/>
              <a:t> Two types of delay can directly impact a project. Some sources of delay can be demonstrated to extend the period of performance on the project. For these delays there are accepted categories and formulas for added costs incurred.</a:t>
            </a:r>
          </a:p>
          <a:p>
            <a:pPr algn="just"/>
            <a:endParaRPr lang="en-US" dirty="0"/>
          </a:p>
          <a:p>
            <a:pPr algn="just"/>
            <a:r>
              <a:rPr lang="en-US" altLang="en-US" b="1" dirty="0">
                <a:solidFill>
                  <a:srgbClr val="00B0F0"/>
                </a:solidFill>
              </a:rPr>
              <a:t>Other sources </a:t>
            </a:r>
            <a:r>
              <a:rPr lang="en-US" altLang="en-US" dirty="0"/>
              <a:t>of delay may have little or no direct impact on schedules and cost but may still have disruptive consequences. </a:t>
            </a:r>
          </a:p>
          <a:p>
            <a:pPr algn="just"/>
            <a:endParaRPr lang="en-US" altLang="en-US" dirty="0"/>
          </a:p>
          <a:p>
            <a:pPr algn="just"/>
            <a:r>
              <a:rPr lang="en-US" altLang="en-US" b="1" dirty="0">
                <a:solidFill>
                  <a:srgbClr val="00B0F0"/>
                </a:solidFill>
              </a:rPr>
              <a:t>Examples</a:t>
            </a:r>
            <a:r>
              <a:rPr lang="en-US" altLang="en-US" dirty="0"/>
              <a:t> could include late material delivery or delayed access to testing facilities. Even without critical path-delaying impact on the whole project, such conditions should be documented, as they can cause staff productivity impact (disruption).</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426063"/>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F7F6D516-591D-797E-1063-9C2413376937}"/>
              </a:ext>
            </a:extLst>
          </p:cNvPr>
          <p:cNvSpPr/>
          <p:nvPr/>
        </p:nvSpPr>
        <p:spPr>
          <a:xfrm>
            <a:off x="11694160" y="1050878"/>
            <a:ext cx="145288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A1882ACA-EA58-72B3-40D3-E3589EBA3FBF}"/>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0306490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637763" y="91546"/>
            <a:ext cx="8458200" cy="717784"/>
          </a:xfrm>
        </p:spPr>
        <p:txBody>
          <a:bodyPr>
            <a:noAutofit/>
          </a:bodyPr>
          <a:lstStyle/>
          <a:p>
            <a:pPr algn="ctr"/>
            <a:r>
              <a:rPr lang="en-GB" altLang="en-US" sz="3200" b="1" dirty="0">
                <a:solidFill>
                  <a:srgbClr val="00B0F0"/>
                </a:solidFill>
              </a:rPr>
              <a:t>Design Uncertainty</a:t>
            </a:r>
          </a:p>
        </p:txBody>
      </p:sp>
      <p:sp>
        <p:nvSpPr>
          <p:cNvPr id="30723" name="Rectangle 3"/>
          <p:cNvSpPr>
            <a:spLocks noGrp="1" noChangeArrowheads="1"/>
          </p:cNvSpPr>
          <p:nvPr>
            <p:ph type="body" idx="1"/>
          </p:nvPr>
        </p:nvSpPr>
        <p:spPr>
          <a:xfrm>
            <a:off x="284480" y="1465860"/>
            <a:ext cx="11358879" cy="4791075"/>
          </a:xfrm>
        </p:spPr>
        <p:txBody>
          <a:bodyPr>
            <a:noAutofit/>
          </a:bodyPr>
          <a:lstStyle/>
          <a:p>
            <a:pPr algn="just"/>
            <a:r>
              <a:rPr lang="en-US" b="1" dirty="0">
                <a:solidFill>
                  <a:srgbClr val="00B0F0"/>
                </a:solidFill>
              </a:rPr>
              <a:t>Design Uncertainty</a:t>
            </a:r>
            <a:r>
              <a:rPr lang="en-US" dirty="0">
                <a:solidFill>
                  <a:srgbClr val="C00000"/>
                </a:solidFill>
              </a:rPr>
              <a:t>. </a:t>
            </a:r>
          </a:p>
          <a:p>
            <a:pPr algn="just"/>
            <a:r>
              <a:rPr lang="en-US" dirty="0"/>
              <a:t>Another dimension of direct impact of changes is design uncertainty.</a:t>
            </a:r>
          </a:p>
          <a:p>
            <a:pPr algn="just"/>
            <a:r>
              <a:rPr lang="en-US" dirty="0"/>
              <a:t>Although not a direct cost source, one of the best early indicators of disruption impact is the degree of the design package affected by changes. </a:t>
            </a:r>
          </a:p>
          <a:p>
            <a:pPr algn="just"/>
            <a:r>
              <a:rPr lang="en-US" dirty="0"/>
              <a:t>The origin of this impact may be explicit design changes, or merely lack of resolution of needed design decisions (such as through delayed design change approval). </a:t>
            </a:r>
          </a:p>
          <a:p>
            <a:pPr algn="just"/>
            <a:r>
              <a:rPr lang="en-US" dirty="0"/>
              <a:t>Monitoring the percentage of the design so impacted, and the duration of the impact, is valuable.</a:t>
            </a:r>
            <a:endParaRPr lang="en-US" altLang="en-US" dirty="0"/>
          </a:p>
        </p:txBody>
      </p:sp>
      <p:pic>
        <p:nvPicPr>
          <p:cNvPr id="4" name="Graphic 22">
            <a:extLst>
              <a:ext uri="{FF2B5EF4-FFF2-40B4-BE49-F238E27FC236}">
                <a16:creationId xmlns:a16="http://schemas.microsoft.com/office/drawing/2014/main" id="{ACE76E66-5FF1-83D6-4EAC-3853027A6FD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11760" y="130224"/>
            <a:ext cx="1760335" cy="891093"/>
          </a:xfrm>
          <a:prstGeom prst="rect">
            <a:avLst/>
          </a:prstGeom>
        </p:spPr>
      </p:pic>
      <p:sp>
        <p:nvSpPr>
          <p:cNvPr id="5" name="TextBox 4">
            <a:extLst>
              <a:ext uri="{FF2B5EF4-FFF2-40B4-BE49-F238E27FC236}">
                <a16:creationId xmlns:a16="http://schemas.microsoft.com/office/drawing/2014/main" id="{8BABA90E-6A6B-DAF7-3373-371EE0F09815}"/>
              </a:ext>
            </a:extLst>
          </p:cNvPr>
          <p:cNvSpPr txBox="1"/>
          <p:nvPr/>
        </p:nvSpPr>
        <p:spPr>
          <a:xfrm>
            <a:off x="9274785" y="6366344"/>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8161E9E1-DD6C-5621-466D-C262C02AA071}"/>
              </a:ext>
            </a:extLst>
          </p:cNvPr>
          <p:cNvSpPr/>
          <p:nvPr/>
        </p:nvSpPr>
        <p:spPr>
          <a:xfrm>
            <a:off x="11643358" y="1061038"/>
            <a:ext cx="122936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3873873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9788"/>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294640" y="1425575"/>
            <a:ext cx="11145520" cy="5093702"/>
          </a:xfrm>
          <a:prstGeom prst="rect">
            <a:avLst/>
          </a:prstGeom>
          <a:noFill/>
        </p:spPr>
        <p:txBody>
          <a:bodyPr wrap="square">
            <a:spAutoFit/>
          </a:bodyPr>
          <a:lstStyle/>
          <a:p>
            <a:pPr algn="just"/>
            <a:r>
              <a:rPr lang="en-US" sz="2800" b="1" dirty="0">
                <a:solidFill>
                  <a:srgbClr val="00B0F0"/>
                </a:solidFill>
              </a:rPr>
              <a:t>Disruption</a:t>
            </a:r>
            <a:r>
              <a:rPr lang="en-US" sz="2500" dirty="0">
                <a:solidFill>
                  <a:srgbClr val="C00000"/>
                </a:solidFill>
              </a:rPr>
              <a:t> </a:t>
            </a:r>
            <a:r>
              <a:rPr lang="en-US" sz="2700" dirty="0"/>
              <a:t>is the change-induced additional cost of performing work not directly changed. Hence, it is necessarily the added cost (beyond what would have been required otherwise) from lowered productivity or increased rework on the unchanged work, as traceably caused by the change(s).</a:t>
            </a:r>
          </a:p>
          <a:p>
            <a:pPr algn="just"/>
            <a:endParaRPr lang="en-US" sz="2600" dirty="0"/>
          </a:p>
          <a:p>
            <a:pPr algn="just"/>
            <a:r>
              <a:rPr lang="en-US" sz="2800" b="1" dirty="0">
                <a:solidFill>
                  <a:srgbClr val="00B0F0"/>
                </a:solidFill>
              </a:rPr>
              <a:t>The Challenges of Disruption</a:t>
            </a:r>
            <a:r>
              <a:rPr lang="en-US" sz="2500" dirty="0"/>
              <a:t>. </a:t>
            </a:r>
            <a:r>
              <a:rPr lang="en-US" sz="2700" dirty="0"/>
              <a:t>disruption is the most difficult and most abused aspect of contractual change pricing. It is precisely because it is the most difficult that it has been the most abused: some contractors use it as a blanket to hide their own problems and cover all cost overruns with ‘‘total cost’’ claims to customer; some customers have taken equally outrageous positions of denying the very existence of disruption and refusing any consideration or compensation for it.</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835654" y="113381"/>
            <a:ext cx="7610351" cy="584775"/>
          </a:xfrm>
          <a:prstGeom prst="rect">
            <a:avLst/>
          </a:prstGeom>
          <a:noFill/>
        </p:spPr>
        <p:txBody>
          <a:bodyPr wrap="square">
            <a:spAutoFit/>
          </a:bodyPr>
          <a:lstStyle/>
          <a:p>
            <a:pPr lvl="0" algn="ctr">
              <a:defRPr/>
            </a:pPr>
            <a:r>
              <a:rPr lang="en-US" sz="3200" b="1" dirty="0">
                <a:solidFill>
                  <a:srgbClr val="00B0F0"/>
                </a:solidFill>
                <a:latin typeface="Times New Roman" panose="02020603050405020304" pitchFamily="18" charset="0"/>
                <a:cs typeface="Times New Roman" panose="02020603050405020304" pitchFamily="18" charset="0"/>
              </a:rPr>
              <a:t>Disruption</a:t>
            </a:r>
            <a:endParaRPr kumimoji="0" lang="en-US" sz="3200" b="1" i="0" u="none" strike="noStrike" kern="1200" cap="none" spc="0" normalizeH="0" baseline="0" noProof="0" dirty="0">
              <a:ln>
                <a:noFill/>
              </a:ln>
              <a:solidFill>
                <a:srgbClr val="00B0F0"/>
              </a:solidFill>
              <a:effectLst/>
              <a:uLnTx/>
              <a:uFillTx/>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r>
              <a:rPr lang="en-US" dirty="0"/>
              <a:t> </a:t>
            </a:r>
          </a:p>
        </p:txBody>
      </p:sp>
      <p:sp>
        <p:nvSpPr>
          <p:cNvPr id="6" name="Rectangle: Rounded Corners 5">
            <a:extLst>
              <a:ext uri="{FF2B5EF4-FFF2-40B4-BE49-F238E27FC236}">
                <a16:creationId xmlns:a16="http://schemas.microsoft.com/office/drawing/2014/main" id="{BE41D19A-6328-1A5C-597E-F8E87E2F479B}"/>
              </a:ext>
            </a:extLst>
          </p:cNvPr>
          <p:cNvSpPr/>
          <p:nvPr/>
        </p:nvSpPr>
        <p:spPr>
          <a:xfrm>
            <a:off x="11612880" y="1050878"/>
            <a:ext cx="156464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6234025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5720" y="75824"/>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280694" y="1630818"/>
            <a:ext cx="11179785" cy="4401205"/>
          </a:xfrm>
          <a:prstGeom prst="rect">
            <a:avLst/>
          </a:prstGeom>
          <a:noFill/>
        </p:spPr>
        <p:txBody>
          <a:bodyPr wrap="square">
            <a:spAutoFit/>
          </a:bodyPr>
          <a:lstStyle/>
          <a:p>
            <a:pPr algn="just"/>
            <a:r>
              <a:rPr lang="en-US" sz="2800" b="1" dirty="0">
                <a:solidFill>
                  <a:srgbClr val="00B0F0"/>
                </a:solidFill>
              </a:rPr>
              <a:t>Changing work sequence</a:t>
            </a:r>
            <a:r>
              <a:rPr lang="en-US" sz="2800" dirty="0"/>
              <a:t>. Workarounds are frequently necessary, especially when design changes are required and when tight schedules force moving ahead even when necessary, information is unavailable, and tasks must be performed out of their ideal or planned sequence.</a:t>
            </a:r>
          </a:p>
          <a:p>
            <a:pPr algn="just"/>
            <a:endParaRPr lang="en-US" sz="2800" dirty="0"/>
          </a:p>
          <a:p>
            <a:pPr algn="just"/>
            <a:r>
              <a:rPr lang="en-US" sz="2800" dirty="0">
                <a:solidFill>
                  <a:srgbClr val="00B0F0"/>
                </a:solidFill>
              </a:rPr>
              <a:t>•</a:t>
            </a:r>
            <a:r>
              <a:rPr lang="en-US" sz="2800" dirty="0"/>
              <a:t> </a:t>
            </a:r>
            <a:r>
              <a:rPr lang="en-US" sz="2800" b="1" dirty="0">
                <a:solidFill>
                  <a:srgbClr val="00B0F0"/>
                </a:solidFill>
              </a:rPr>
              <a:t>Skill dilution</a:t>
            </a:r>
            <a:r>
              <a:rPr lang="en-US" sz="2800" dirty="0"/>
              <a:t>. Higher staffing in a tight labor market usually means new, less experienced hires are brought into the program.</a:t>
            </a:r>
          </a:p>
          <a:p>
            <a:pPr algn="just"/>
            <a:endParaRPr lang="en-US" sz="2800" dirty="0"/>
          </a:p>
          <a:p>
            <a:pPr algn="just"/>
            <a:r>
              <a:rPr lang="en-US" sz="2800" dirty="0">
                <a:solidFill>
                  <a:srgbClr val="00B0F0"/>
                </a:solidFill>
              </a:rPr>
              <a:t>•</a:t>
            </a:r>
            <a:r>
              <a:rPr lang="en-US" sz="2800" dirty="0">
                <a:solidFill>
                  <a:srgbClr val="C00000"/>
                </a:solidFill>
              </a:rPr>
              <a:t> </a:t>
            </a:r>
            <a:r>
              <a:rPr lang="en-US" sz="2800" b="1" dirty="0">
                <a:solidFill>
                  <a:srgbClr val="00B0F0"/>
                </a:solidFill>
              </a:rPr>
              <a:t>Supervision dilution</a:t>
            </a:r>
            <a:r>
              <a:rPr lang="en-US" sz="2800" dirty="0"/>
              <a:t>. Higher staffing levels, especially with less experienced personnel, can divert supervisors and dilute their effectiveness.</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625177" y="352385"/>
            <a:ext cx="7610351" cy="523220"/>
          </a:xfrm>
          <a:prstGeom prst="rect">
            <a:avLst/>
          </a:prstGeom>
          <a:noFill/>
        </p:spPr>
        <p:txBody>
          <a:bodyPr wrap="square">
            <a:spAutoFit/>
          </a:bodyPr>
          <a:lstStyle/>
          <a:p>
            <a:pPr lvl="0" algn="ctr">
              <a:defRPr/>
            </a:pPr>
            <a:r>
              <a:rPr lang="en-US" sz="2800" b="1" dirty="0">
                <a:solidFill>
                  <a:srgbClr val="00B0F0"/>
                </a:solidFill>
                <a:latin typeface="Times New Roman" panose="02020603050405020304" pitchFamily="18" charset="0"/>
                <a:cs typeface="Times New Roman" panose="02020603050405020304" pitchFamily="18" charset="0"/>
              </a:rPr>
              <a:t>The Top Ten Causes of Project Productivity Loss</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11</a:t>
            </a:fld>
            <a:endParaRPr lang="en-US" dirty="0"/>
          </a:p>
        </p:txBody>
      </p:sp>
      <p:sp>
        <p:nvSpPr>
          <p:cNvPr id="6" name="Rectangle: Rounded Corners 5">
            <a:extLst>
              <a:ext uri="{FF2B5EF4-FFF2-40B4-BE49-F238E27FC236}">
                <a16:creationId xmlns:a16="http://schemas.microsoft.com/office/drawing/2014/main" id="{A758AEFA-6F81-94E6-A1AD-99712CEEF2B1}"/>
              </a:ext>
            </a:extLst>
          </p:cNvPr>
          <p:cNvSpPr/>
          <p:nvPr/>
        </p:nvSpPr>
        <p:spPr>
          <a:xfrm>
            <a:off x="11582400" y="1050878"/>
            <a:ext cx="175941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9126283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0"/>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5" name="TextBox 4">
            <a:extLst>
              <a:ext uri="{FF2B5EF4-FFF2-40B4-BE49-F238E27FC236}">
                <a16:creationId xmlns:a16="http://schemas.microsoft.com/office/drawing/2014/main" id="{CDAF6A03-0138-6303-4F2E-E69B32F0A2AB}"/>
              </a:ext>
            </a:extLst>
          </p:cNvPr>
          <p:cNvSpPr txBox="1"/>
          <p:nvPr/>
        </p:nvSpPr>
        <p:spPr>
          <a:xfrm>
            <a:off x="145428" y="1318460"/>
            <a:ext cx="11018520" cy="5262979"/>
          </a:xfrm>
          <a:prstGeom prst="rect">
            <a:avLst/>
          </a:prstGeom>
          <a:noFill/>
        </p:spPr>
        <p:txBody>
          <a:bodyPr wrap="square">
            <a:spAutoFit/>
          </a:bodyPr>
          <a:lstStyle/>
          <a:p>
            <a:pPr lvl="0" algn="just"/>
            <a:r>
              <a:rPr lang="en-US" sz="2800" b="1" dirty="0">
                <a:solidFill>
                  <a:srgbClr val="00B0F0"/>
                </a:solidFill>
              </a:rPr>
              <a:t>Overtime/second shifts</a:t>
            </a:r>
            <a:r>
              <a:rPr lang="en-US" sz="2800" dirty="0">
                <a:solidFill>
                  <a:prstClr val="black"/>
                </a:solidFill>
              </a:rPr>
              <a:t>. Overtime or added shifts are frequently used to accelerate work progress; overtime is among the most researched effects on productivity.</a:t>
            </a:r>
          </a:p>
          <a:p>
            <a:pPr lvl="0" algn="just"/>
            <a:endParaRPr lang="en-US" sz="2800" dirty="0">
              <a:solidFill>
                <a:prstClr val="black"/>
              </a:solidFill>
            </a:endParaRPr>
          </a:p>
          <a:p>
            <a:pPr lvl="0" algn="just"/>
            <a:r>
              <a:rPr lang="en-US" sz="2800" dirty="0">
                <a:solidFill>
                  <a:srgbClr val="00B0F0"/>
                </a:solidFill>
              </a:rPr>
              <a:t>• </a:t>
            </a:r>
            <a:r>
              <a:rPr lang="en-US" sz="2800" b="1" dirty="0">
                <a:solidFill>
                  <a:srgbClr val="00B0F0"/>
                </a:solidFill>
              </a:rPr>
              <a:t>Rework</a:t>
            </a:r>
            <a:r>
              <a:rPr lang="en-US" sz="2800" dirty="0">
                <a:solidFill>
                  <a:prstClr val="black"/>
                </a:solidFill>
              </a:rPr>
              <a:t>. Productivity and rework creation suffer when downstream work products build off of flawed earlier work.</a:t>
            </a:r>
          </a:p>
          <a:p>
            <a:pPr lvl="0" algn="just"/>
            <a:endParaRPr lang="en-US" sz="2800" dirty="0">
              <a:solidFill>
                <a:prstClr val="black"/>
              </a:solidFill>
            </a:endParaRPr>
          </a:p>
          <a:p>
            <a:pPr lvl="0" algn="just"/>
            <a:r>
              <a:rPr lang="en-US" sz="2800" dirty="0">
                <a:solidFill>
                  <a:prstClr val="black"/>
                </a:solidFill>
              </a:rPr>
              <a:t>• </a:t>
            </a:r>
            <a:r>
              <a:rPr lang="en-US" sz="2800" b="1" dirty="0">
                <a:solidFill>
                  <a:srgbClr val="00B0F0"/>
                </a:solidFill>
              </a:rPr>
              <a:t>Congestion/crowding</a:t>
            </a:r>
            <a:r>
              <a:rPr lang="en-US" sz="2800" dirty="0">
                <a:solidFill>
                  <a:prstClr val="black"/>
                </a:solidFill>
              </a:rPr>
              <a:t>. Especially when work is done in constrained spaces, higher staffing levels will hurt work productivity.</a:t>
            </a:r>
          </a:p>
          <a:p>
            <a:pPr lvl="0" algn="just"/>
            <a:endParaRPr lang="en-US" sz="2800" dirty="0">
              <a:solidFill>
                <a:prstClr val="black"/>
              </a:solidFill>
            </a:endParaRPr>
          </a:p>
          <a:p>
            <a:pPr lvl="0" algn="just"/>
            <a:r>
              <a:rPr lang="en-US" sz="2800" dirty="0">
                <a:solidFill>
                  <a:prstClr val="black"/>
                </a:solidFill>
              </a:rPr>
              <a:t>• </a:t>
            </a:r>
            <a:r>
              <a:rPr lang="en-US" sz="2800" b="1" dirty="0">
                <a:solidFill>
                  <a:srgbClr val="00B0F0"/>
                </a:solidFill>
              </a:rPr>
              <a:t>Late/changing engineering</a:t>
            </a:r>
            <a:r>
              <a:rPr lang="en-US" sz="2800" dirty="0">
                <a:solidFill>
                  <a:prstClr val="black"/>
                </a:solidFill>
              </a:rPr>
              <a:t>. Changes or delays in the design will slow work progress and can cause rip-outs in build efforts.</a:t>
            </a:r>
            <a:endParaRPr kumimoji="0" lang="en-US" sz="2800" b="0"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11" name="TextBox 10">
            <a:extLst>
              <a:ext uri="{FF2B5EF4-FFF2-40B4-BE49-F238E27FC236}">
                <a16:creationId xmlns:a16="http://schemas.microsoft.com/office/drawing/2014/main" id="{C233C987-82AE-11B7-F9A6-F98E5FD66699}"/>
              </a:ext>
            </a:extLst>
          </p:cNvPr>
          <p:cNvSpPr txBox="1"/>
          <p:nvPr/>
        </p:nvSpPr>
        <p:spPr>
          <a:xfrm>
            <a:off x="2747769" y="276561"/>
            <a:ext cx="7610351" cy="523220"/>
          </a:xfrm>
          <a:prstGeom prst="rect">
            <a:avLst/>
          </a:prstGeom>
          <a:noFill/>
        </p:spPr>
        <p:txBody>
          <a:bodyPr wrap="square">
            <a:spAutoFit/>
          </a:bodyPr>
          <a:lstStyle/>
          <a:p>
            <a:pPr lvl="0" algn="ctr">
              <a:defRPr/>
            </a:pPr>
            <a:r>
              <a:rPr lang="en-US" sz="2800" b="1" dirty="0">
                <a:solidFill>
                  <a:srgbClr val="00B0F0"/>
                </a:solidFill>
                <a:latin typeface="Times New Roman" panose="02020603050405020304" pitchFamily="18" charset="0"/>
                <a:cs typeface="Times New Roman" panose="02020603050405020304" pitchFamily="18" charset="0"/>
              </a:rPr>
              <a:t>The Top Ten Causes of Project Productivity Loss</a:t>
            </a:r>
            <a:endParaRPr lang="en-US" sz="28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6" name="Rectangle: Rounded Corners 5">
            <a:extLst>
              <a:ext uri="{FF2B5EF4-FFF2-40B4-BE49-F238E27FC236}">
                <a16:creationId xmlns:a16="http://schemas.microsoft.com/office/drawing/2014/main" id="{91B5D0C9-BB88-8755-1727-F87E03555375}"/>
              </a:ext>
            </a:extLst>
          </p:cNvPr>
          <p:cNvSpPr/>
          <p:nvPr/>
        </p:nvSpPr>
        <p:spPr>
          <a:xfrm>
            <a:off x="11490960" y="1050878"/>
            <a:ext cx="185085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15843533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6730"/>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264160" y="1361177"/>
            <a:ext cx="11089639" cy="4832092"/>
          </a:xfrm>
          <a:prstGeom prst="rect">
            <a:avLst/>
          </a:prstGeom>
          <a:noFill/>
        </p:spPr>
        <p:txBody>
          <a:bodyPr wrap="square">
            <a:spAutoFit/>
          </a:bodyPr>
          <a:lstStyle/>
          <a:p>
            <a:pPr algn="justLow"/>
            <a:r>
              <a:rPr lang="en-US" sz="2800" b="1" dirty="0">
                <a:solidFill>
                  <a:srgbClr val="00B0F0"/>
                </a:solidFill>
              </a:rPr>
              <a:t>Morale</a:t>
            </a:r>
            <a:r>
              <a:rPr lang="en-US" sz="2800" dirty="0">
                <a:solidFill>
                  <a:srgbClr val="00B0F0"/>
                </a:solidFill>
              </a:rPr>
              <a:t>.</a:t>
            </a:r>
            <a:r>
              <a:rPr lang="en-US" sz="2800" dirty="0">
                <a:solidFill>
                  <a:srgbClr val="C00000"/>
                </a:solidFill>
              </a:rPr>
              <a:t> </a:t>
            </a:r>
          </a:p>
          <a:p>
            <a:pPr algn="justLow"/>
            <a:r>
              <a:rPr lang="en-US" sz="2800" dirty="0"/>
              <a:t>When program problems mount, the morale and productivity of the workforce may suffer and cause increases in absenteeism and staff turnover.</a:t>
            </a:r>
          </a:p>
          <a:p>
            <a:pPr algn="justLow"/>
            <a:r>
              <a:rPr lang="en-US" sz="2800" dirty="0"/>
              <a:t>•</a:t>
            </a:r>
            <a:r>
              <a:rPr lang="en-US" sz="2800" b="1" dirty="0">
                <a:solidFill>
                  <a:srgbClr val="00B0F0"/>
                </a:solidFill>
              </a:rPr>
              <a:t>Tools/equipment/materials</a:t>
            </a:r>
            <a:r>
              <a:rPr lang="en-US" sz="2800" dirty="0">
                <a:solidFill>
                  <a:srgbClr val="00B0F0"/>
                </a:solidFill>
              </a:rPr>
              <a:t>.</a:t>
            </a:r>
          </a:p>
          <a:p>
            <a:pPr algn="justLow"/>
            <a:r>
              <a:rPr lang="en-US" sz="2800" dirty="0"/>
              <a:t>When necessary, prerequisites or tools are late, the affected workforce suffers reduced productivity.</a:t>
            </a:r>
          </a:p>
          <a:p>
            <a:pPr algn="justLow"/>
            <a:r>
              <a:rPr lang="en-US" sz="2800" dirty="0"/>
              <a:t>• </a:t>
            </a:r>
            <a:r>
              <a:rPr lang="en-US" sz="2800" b="1" dirty="0">
                <a:solidFill>
                  <a:srgbClr val="00B0F0"/>
                </a:solidFill>
              </a:rPr>
              <a:t>Schedule pressure</a:t>
            </a:r>
            <a:r>
              <a:rPr lang="en-US" sz="2800" dirty="0">
                <a:solidFill>
                  <a:srgbClr val="00B0F0"/>
                </a:solidFill>
              </a:rPr>
              <a:t>. </a:t>
            </a:r>
          </a:p>
          <a:p>
            <a:pPr algn="justLow"/>
            <a:r>
              <a:rPr lang="en-US" sz="2800" dirty="0"/>
              <a:t>If the program schedule begins to look difficult to achieve, pressure to regain schedule may cause a ‘‘haste makes waste’’ effect. </a:t>
            </a:r>
          </a:p>
          <a:p>
            <a:pPr algn="justLow"/>
            <a:r>
              <a:rPr lang="en-US" sz="2800" dirty="0"/>
              <a:t>While output may seem to be accelerated, it is frequently at the cost of increased rework.</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687643" y="293291"/>
            <a:ext cx="7610351" cy="523220"/>
          </a:xfrm>
          <a:prstGeom prst="rect">
            <a:avLst/>
          </a:prstGeom>
          <a:noFill/>
        </p:spPr>
        <p:txBody>
          <a:bodyPr wrap="square">
            <a:spAutoFit/>
          </a:bodyPr>
          <a:lstStyle/>
          <a:p>
            <a:pPr lvl="0" algn="ctr">
              <a:defRPr/>
            </a:pPr>
            <a:r>
              <a:rPr lang="en-US" sz="2800" b="1" dirty="0">
                <a:solidFill>
                  <a:srgbClr val="00B0F0"/>
                </a:solidFill>
                <a:latin typeface="Times New Roman" panose="02020603050405020304" pitchFamily="18" charset="0"/>
                <a:cs typeface="Times New Roman" panose="02020603050405020304" pitchFamily="18" charset="0"/>
              </a:rPr>
              <a:t>The Top Ten Causes of Project Productivity Loss</a:t>
            </a:r>
            <a:endParaRPr lang="en-US" sz="28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13</a:t>
            </a:fld>
            <a:endParaRPr lang="en-US" dirty="0"/>
          </a:p>
        </p:txBody>
      </p:sp>
      <p:sp>
        <p:nvSpPr>
          <p:cNvPr id="6" name="Rectangle: Rounded Corners 5">
            <a:extLst>
              <a:ext uri="{FF2B5EF4-FFF2-40B4-BE49-F238E27FC236}">
                <a16:creationId xmlns:a16="http://schemas.microsoft.com/office/drawing/2014/main" id="{70378431-EFC0-6F54-531C-71F2A49E12D4}"/>
              </a:ext>
            </a:extLst>
          </p:cNvPr>
          <p:cNvSpPr/>
          <p:nvPr/>
        </p:nvSpPr>
        <p:spPr>
          <a:xfrm>
            <a:off x="11511280" y="1050878"/>
            <a:ext cx="161544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37933042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2521" y="135571"/>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243840" y="1610758"/>
            <a:ext cx="11109960" cy="3970318"/>
          </a:xfrm>
          <a:prstGeom prst="rect">
            <a:avLst/>
          </a:prstGeom>
          <a:noFill/>
        </p:spPr>
        <p:txBody>
          <a:bodyPr wrap="square">
            <a:spAutoFit/>
          </a:bodyPr>
          <a:lstStyle/>
          <a:p>
            <a:pPr marL="457200" indent="-457200" algn="just">
              <a:buFont typeface="Arial" panose="020B0604020202020204" pitchFamily="34" charset="0"/>
              <a:buChar char="•"/>
            </a:pPr>
            <a:r>
              <a:rPr lang="en-US" sz="2800" dirty="0"/>
              <a:t>For both customer and contractor (or subcontractor), a contract dispute or claim can be the most management-distracting, relationship-damaging, costly process of their careers.</a:t>
            </a:r>
          </a:p>
          <a:p>
            <a:pPr algn="just"/>
            <a:endParaRPr lang="en-US" sz="2800" dirty="0"/>
          </a:p>
          <a:p>
            <a:pPr marL="457200" indent="-457200" algn="just">
              <a:buFont typeface="Arial" panose="020B0604020202020204" pitchFamily="34" charset="0"/>
              <a:buChar char="•"/>
            </a:pPr>
            <a:r>
              <a:rPr lang="en-US" sz="2800" dirty="0"/>
              <a:t>Whether ultimately resolved via negotiations, mediation, arbitration, or trial before a board or court of any jurisdiction, the contract dispute over unresolved costs of project change impacts can consume enormous staff and executive time, decimate customer contractor goodwill, and cost millions of dollars.</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483864" y="345959"/>
            <a:ext cx="7610351" cy="584775"/>
          </a:xfrm>
          <a:prstGeom prst="rect">
            <a:avLst/>
          </a:prstGeom>
          <a:noFill/>
        </p:spPr>
        <p:txBody>
          <a:bodyPr wrap="square">
            <a:spAutoFit/>
          </a:bodyPr>
          <a:lstStyle/>
          <a:p>
            <a:pPr lvl="0" algn="ctr">
              <a:defRPr/>
            </a:pPr>
            <a:r>
              <a:rPr lang="en-US" sz="3200" b="1" dirty="0">
                <a:solidFill>
                  <a:srgbClr val="00B0F0"/>
                </a:solidFill>
                <a:latin typeface="Times New Roman" panose="02020603050405020304" pitchFamily="18" charset="0"/>
                <a:cs typeface="Times New Roman" panose="02020603050405020304" pitchFamily="18" charset="0"/>
              </a:rPr>
              <a:t>When It All Goes Wrong: Disputes</a:t>
            </a:r>
            <a:endParaRPr kumimoji="0" lang="en-US" sz="3200" b="1" i="0" u="none" strike="noStrike" kern="1200" cap="none" spc="0" normalizeH="0" baseline="0" noProof="0" dirty="0">
              <a:ln>
                <a:noFill/>
              </a:ln>
              <a:solidFill>
                <a:srgbClr val="00B0F0"/>
              </a:solidFill>
              <a:effectLst/>
              <a:uLnTx/>
              <a:uFillTx/>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14</a:t>
            </a:fld>
            <a:endParaRPr lang="en-US" dirty="0"/>
          </a:p>
        </p:txBody>
      </p:sp>
      <p:sp>
        <p:nvSpPr>
          <p:cNvPr id="6" name="Rectangle: Rounded Corners 5">
            <a:extLst>
              <a:ext uri="{FF2B5EF4-FFF2-40B4-BE49-F238E27FC236}">
                <a16:creationId xmlns:a16="http://schemas.microsoft.com/office/drawing/2014/main" id="{5019C6B6-49CF-A57D-D3FB-32FB2D834688}"/>
              </a:ext>
            </a:extLst>
          </p:cNvPr>
          <p:cNvSpPr/>
          <p:nvPr/>
        </p:nvSpPr>
        <p:spPr>
          <a:xfrm>
            <a:off x="11602720" y="1050878"/>
            <a:ext cx="161544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40961348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96157"/>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301014" y="1693206"/>
            <a:ext cx="11179786" cy="4401205"/>
          </a:xfrm>
          <a:prstGeom prst="rect">
            <a:avLst/>
          </a:prstGeom>
          <a:noFill/>
        </p:spPr>
        <p:txBody>
          <a:bodyPr wrap="square">
            <a:spAutoFit/>
          </a:bodyPr>
          <a:lstStyle/>
          <a:p>
            <a:pPr marL="457200" indent="-457200" algn="just">
              <a:buFont typeface="Arial" panose="020B0604020202020204" pitchFamily="34" charset="0"/>
              <a:buChar char="•"/>
            </a:pPr>
            <a:r>
              <a:rPr lang="en-US" sz="2800" dirty="0"/>
              <a:t>The existence of and toll taken by such disputes is testament to the value of timely resolution of change impact costs during a project. </a:t>
            </a:r>
          </a:p>
          <a:p>
            <a:pPr marL="457200" indent="-457200" algn="just">
              <a:buFont typeface="Arial" panose="020B0604020202020204" pitchFamily="34" charset="0"/>
              <a:buChar char="•"/>
            </a:pPr>
            <a:r>
              <a:rPr lang="en-US" sz="2800" dirty="0"/>
              <a:t>When agreement on those costs cannot be resolved by routine processes, at least one party may choose to initiate a claim process.</a:t>
            </a:r>
          </a:p>
          <a:p>
            <a:pPr marL="457200" indent="-457200" algn="just">
              <a:buFont typeface="Arial" panose="020B0604020202020204" pitchFamily="34" charset="0"/>
              <a:buChar char="•"/>
            </a:pPr>
            <a:r>
              <a:rPr lang="en-US" sz="2800" dirty="0"/>
              <a:t>Processes and venues for such claims will have been spelled out in the contract terms.</a:t>
            </a:r>
          </a:p>
          <a:p>
            <a:pPr marL="457200" indent="-457200" algn="just">
              <a:buFont typeface="Arial" panose="020B0604020202020204" pitchFamily="34" charset="0"/>
              <a:buChar char="•"/>
            </a:pPr>
            <a:r>
              <a:rPr lang="en-US" sz="2800" dirty="0"/>
              <a:t>Regardless of process or venue, the burden of proof is essentially the same: </a:t>
            </a:r>
            <a:r>
              <a:rPr lang="en-US" sz="2800" b="1" dirty="0">
                <a:solidFill>
                  <a:srgbClr val="C00000"/>
                </a:solidFill>
              </a:rPr>
              <a:t>(1)</a:t>
            </a:r>
            <a:r>
              <a:rPr lang="en-US" sz="2800" b="1" dirty="0"/>
              <a:t> </a:t>
            </a:r>
            <a:r>
              <a:rPr lang="en-US" sz="2800" dirty="0"/>
              <a:t>the contractor must establish entitlement to recover for those ‘‘changes’’; </a:t>
            </a:r>
            <a:r>
              <a:rPr lang="en-US" sz="2800" b="1" dirty="0">
                <a:solidFill>
                  <a:srgbClr val="C00000"/>
                </a:solidFill>
              </a:rPr>
              <a:t>(2)</a:t>
            </a:r>
            <a:r>
              <a:rPr lang="en-US" sz="2800" dirty="0"/>
              <a:t> causation of impact must be established; and </a:t>
            </a:r>
            <a:r>
              <a:rPr lang="en-US" sz="2800" b="1" dirty="0">
                <a:solidFill>
                  <a:srgbClr val="C00000"/>
                </a:solidFill>
              </a:rPr>
              <a:t>(3)</a:t>
            </a:r>
            <a:r>
              <a:rPr lang="en-US" sz="2800" dirty="0"/>
              <a:t> the full quantum of that impact must be demonstrated</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499352" y="196157"/>
            <a:ext cx="7610351" cy="584775"/>
          </a:xfrm>
          <a:prstGeom prst="rect">
            <a:avLst/>
          </a:prstGeom>
          <a:noFill/>
        </p:spPr>
        <p:txBody>
          <a:bodyPr wrap="square">
            <a:spAutoFit/>
          </a:bodyPr>
          <a:lstStyle/>
          <a:p>
            <a:pPr lvl="0" algn="ctr">
              <a:defRPr/>
            </a:pPr>
            <a:r>
              <a:rPr lang="en-US" sz="3200" b="1" dirty="0">
                <a:solidFill>
                  <a:srgbClr val="00B0F0"/>
                </a:solidFill>
                <a:latin typeface="Times New Roman" panose="02020603050405020304" pitchFamily="18" charset="0"/>
                <a:cs typeface="Times New Roman" panose="02020603050405020304" pitchFamily="18" charset="0"/>
              </a:rPr>
              <a:t>When It All Goes Wrong: Disputes</a:t>
            </a:r>
            <a:endParaRPr kumimoji="0" lang="en-US" sz="3200" b="1" i="0" u="none" strike="noStrike" kern="1200" cap="none" spc="0" normalizeH="0" baseline="0" noProof="0" dirty="0">
              <a:ln>
                <a:noFill/>
              </a:ln>
              <a:solidFill>
                <a:srgbClr val="00B0F0"/>
              </a:solidFill>
              <a:effectLst/>
              <a:uLnTx/>
              <a:uFillTx/>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15</a:t>
            </a:fld>
            <a:endParaRPr lang="en-US" dirty="0"/>
          </a:p>
        </p:txBody>
      </p:sp>
      <p:sp>
        <p:nvSpPr>
          <p:cNvPr id="6" name="Rectangle: Rounded Corners 5">
            <a:extLst>
              <a:ext uri="{FF2B5EF4-FFF2-40B4-BE49-F238E27FC236}">
                <a16:creationId xmlns:a16="http://schemas.microsoft.com/office/drawing/2014/main" id="{BD87E943-F846-7D09-897E-A96D517BD94D}"/>
              </a:ext>
            </a:extLst>
          </p:cNvPr>
          <p:cNvSpPr/>
          <p:nvPr/>
        </p:nvSpPr>
        <p:spPr>
          <a:xfrm>
            <a:off x="11633200" y="1050878"/>
            <a:ext cx="157480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408391764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20749"/>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193040" y="1794342"/>
            <a:ext cx="11440160" cy="3108543"/>
          </a:xfrm>
          <a:prstGeom prst="rect">
            <a:avLst/>
          </a:prstGeom>
          <a:noFill/>
        </p:spPr>
        <p:txBody>
          <a:bodyPr wrap="square">
            <a:spAutoFit/>
          </a:bodyPr>
          <a:lstStyle/>
          <a:p>
            <a:pPr algn="just"/>
            <a:r>
              <a:rPr lang="en-US" sz="2800" dirty="0"/>
              <a:t>Very much gone are the days of (successful) total cost claims between:</a:t>
            </a:r>
          </a:p>
          <a:p>
            <a:pPr algn="just"/>
            <a:r>
              <a:rPr lang="en-US" sz="2800" dirty="0"/>
              <a:t> </a:t>
            </a:r>
          </a:p>
          <a:p>
            <a:pPr marL="457200" indent="-457200" algn="just">
              <a:buFont typeface="Arial" panose="020B0604020202020204" pitchFamily="34" charset="0"/>
              <a:buChar char="•"/>
            </a:pPr>
            <a:r>
              <a:rPr lang="en-US" sz="2800" b="1" dirty="0"/>
              <a:t>(A)</a:t>
            </a:r>
            <a:r>
              <a:rPr lang="en-US" sz="2800" dirty="0">
                <a:solidFill>
                  <a:srgbClr val="C00000"/>
                </a:solidFill>
              </a:rPr>
              <a:t> </a:t>
            </a:r>
            <a:r>
              <a:rPr lang="en-US" sz="2800" b="1" dirty="0">
                <a:solidFill>
                  <a:srgbClr val="00B0F0"/>
                </a:solidFill>
              </a:rPr>
              <a:t>Universal disfavor among courts </a:t>
            </a:r>
            <a:r>
              <a:rPr lang="en-US" sz="2800" dirty="0"/>
              <a:t>and </a:t>
            </a:r>
          </a:p>
          <a:p>
            <a:pPr marL="457200" indent="-457200" algn="just">
              <a:buFont typeface="Arial" panose="020B0604020202020204" pitchFamily="34" charset="0"/>
              <a:buChar char="•"/>
            </a:pPr>
            <a:r>
              <a:rPr lang="en-US" sz="2800" b="1" dirty="0"/>
              <a:t>(B)</a:t>
            </a:r>
            <a:r>
              <a:rPr lang="en-US" sz="2800" dirty="0"/>
              <a:t> </a:t>
            </a:r>
            <a:r>
              <a:rPr lang="en-US" sz="2800" b="1" dirty="0">
                <a:solidFill>
                  <a:srgbClr val="00B0F0"/>
                </a:solidFill>
              </a:rPr>
              <a:t>The use or threat of use</a:t>
            </a:r>
            <a:r>
              <a:rPr lang="en-US" sz="2800" dirty="0"/>
              <a:t>, contractor claims that overreach (by attempting to recover all costs regardless of demonstrated causation) are likely doomed to failure. Indeed, any contractor claim that fails to provide adequate proof of liability, causation, and damage is so doomed.</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371849" y="250708"/>
            <a:ext cx="7610351" cy="584775"/>
          </a:xfrm>
          <a:prstGeom prst="rect">
            <a:avLst/>
          </a:prstGeom>
          <a:noFill/>
        </p:spPr>
        <p:txBody>
          <a:bodyPr wrap="square">
            <a:spAutoFit/>
          </a:bodyPr>
          <a:lstStyle/>
          <a:p>
            <a:pPr lvl="0" algn="ctr">
              <a:defRPr/>
            </a:pPr>
            <a:r>
              <a:rPr lang="en-US" sz="3200" b="1" dirty="0">
                <a:solidFill>
                  <a:srgbClr val="00B0F0"/>
                </a:solidFill>
                <a:latin typeface="Times New Roman" panose="02020603050405020304" pitchFamily="18" charset="0"/>
                <a:cs typeface="Times New Roman" panose="02020603050405020304" pitchFamily="18" charset="0"/>
              </a:rPr>
              <a:t>When It All Goes Wrong: Disputes</a:t>
            </a:r>
            <a:endParaRPr kumimoji="0" lang="en-US" sz="3200" b="1" i="0" u="none" strike="noStrike" kern="1200" cap="none" spc="0" normalizeH="0" baseline="0" noProof="0" dirty="0">
              <a:ln>
                <a:noFill/>
              </a:ln>
              <a:solidFill>
                <a:srgbClr val="00B0F0"/>
              </a:solidFill>
              <a:effectLst/>
              <a:uLnTx/>
              <a:uFillTx/>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16</a:t>
            </a:fld>
            <a:endParaRPr lang="en-US" dirty="0"/>
          </a:p>
        </p:txBody>
      </p:sp>
      <p:sp>
        <p:nvSpPr>
          <p:cNvPr id="6" name="Rectangle: Rounded Corners 5">
            <a:extLst>
              <a:ext uri="{FF2B5EF4-FFF2-40B4-BE49-F238E27FC236}">
                <a16:creationId xmlns:a16="http://schemas.microsoft.com/office/drawing/2014/main" id="{70A20273-B68D-B747-848E-41F2D3804F08}"/>
              </a:ext>
            </a:extLst>
          </p:cNvPr>
          <p:cNvSpPr/>
          <p:nvPr/>
        </p:nvSpPr>
        <p:spPr>
          <a:xfrm>
            <a:off x="11714480" y="952845"/>
            <a:ext cx="143256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51437777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22356"/>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0" y="1707842"/>
            <a:ext cx="12216105" cy="3077766"/>
          </a:xfrm>
          <a:prstGeom prst="rect">
            <a:avLst/>
          </a:prstGeom>
          <a:noFill/>
        </p:spPr>
        <p:txBody>
          <a:bodyPr wrap="square">
            <a:spAutoFit/>
          </a:bodyPr>
          <a:lstStyle/>
          <a:p>
            <a:pPr algn="just"/>
            <a:r>
              <a:rPr lang="en-US" sz="2600" b="1" dirty="0">
                <a:solidFill>
                  <a:srgbClr val="00B0F0"/>
                </a:solidFill>
              </a:rPr>
              <a:t>The characteristics of an analysis that are needed for a strong case are that it:</a:t>
            </a:r>
          </a:p>
          <a:p>
            <a:pPr algn="just"/>
            <a:endParaRPr lang="en-US" sz="2800" b="1" dirty="0">
              <a:solidFill>
                <a:schemeClr val="accent1"/>
              </a:solidFill>
            </a:endParaRPr>
          </a:p>
          <a:p>
            <a:pPr marL="457200" indent="-457200" algn="just">
              <a:buFont typeface="Arial" panose="020B0604020202020204" pitchFamily="34" charset="0"/>
              <a:buChar char="•"/>
            </a:pPr>
            <a:r>
              <a:rPr lang="en-US" sz="2800" b="1" dirty="0">
                <a:solidFill>
                  <a:srgbClr val="00B0F0"/>
                </a:solidFill>
              </a:rPr>
              <a:t>Explain</a:t>
            </a:r>
            <a:r>
              <a:rPr lang="en-US" sz="2800" dirty="0"/>
              <a:t> variations in productivity and rework.</a:t>
            </a:r>
          </a:p>
          <a:p>
            <a:pPr marL="457200" indent="-457200" algn="just">
              <a:buFont typeface="Arial" panose="020B0604020202020204" pitchFamily="34" charset="0"/>
              <a:buChar char="•"/>
            </a:pPr>
            <a:r>
              <a:rPr lang="en-US" sz="2800" b="1" dirty="0">
                <a:solidFill>
                  <a:srgbClr val="00B0F0"/>
                </a:solidFill>
              </a:rPr>
              <a:t>Assess</a:t>
            </a:r>
            <a:r>
              <a:rPr lang="en-US" sz="2800" b="1" dirty="0"/>
              <a:t> </a:t>
            </a:r>
            <a:r>
              <a:rPr lang="en-US" sz="2800" dirty="0"/>
              <a:t>what would have happened under alternate conditions.</a:t>
            </a:r>
          </a:p>
          <a:p>
            <a:pPr marL="457200" indent="-457200" algn="just">
              <a:buFont typeface="Arial" panose="020B0604020202020204" pitchFamily="34" charset="0"/>
              <a:buChar char="•"/>
            </a:pPr>
            <a:r>
              <a:rPr lang="en-US" sz="2800" b="1" dirty="0">
                <a:solidFill>
                  <a:srgbClr val="00B0F0"/>
                </a:solidFill>
              </a:rPr>
              <a:t>Describe</a:t>
            </a:r>
            <a:r>
              <a:rPr lang="en-US" sz="2800" dirty="0"/>
              <a:t> the causation that ties effect to precipitating event(s).</a:t>
            </a:r>
          </a:p>
          <a:p>
            <a:pPr marL="457200" indent="-457200" algn="just">
              <a:buFont typeface="Arial" panose="020B0604020202020204" pitchFamily="34" charset="0"/>
              <a:buChar char="•"/>
            </a:pPr>
            <a:r>
              <a:rPr lang="en-US" sz="2800" b="1" dirty="0">
                <a:solidFill>
                  <a:srgbClr val="00B0F0"/>
                </a:solidFill>
              </a:rPr>
              <a:t>Account</a:t>
            </a:r>
            <a:r>
              <a:rPr lang="en-US" sz="2800" dirty="0">
                <a:solidFill>
                  <a:srgbClr val="00B0F0"/>
                </a:solidFill>
              </a:rPr>
              <a:t> </a:t>
            </a:r>
            <a:r>
              <a:rPr lang="en-US" sz="2800" dirty="0"/>
              <a:t>for and explain cumulative impact of many individual claimed events.</a:t>
            </a:r>
          </a:p>
          <a:p>
            <a:pPr marL="457200" indent="-457200" algn="just">
              <a:buFont typeface="Arial" panose="020B0604020202020204" pitchFamily="34" charset="0"/>
              <a:buChar char="•"/>
            </a:pPr>
            <a:r>
              <a:rPr lang="en-US" sz="2800" b="1" dirty="0">
                <a:solidFill>
                  <a:srgbClr val="00B0F0"/>
                </a:solidFill>
              </a:rPr>
              <a:t>Explain</a:t>
            </a:r>
            <a:r>
              <a:rPr lang="en-US" sz="2800" dirty="0"/>
              <a:t> why and how productivity would have been affected.</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290824" y="222980"/>
            <a:ext cx="7610351" cy="553998"/>
          </a:xfrm>
          <a:prstGeom prst="rect">
            <a:avLst/>
          </a:prstGeom>
          <a:noFill/>
        </p:spPr>
        <p:txBody>
          <a:bodyPr wrap="square">
            <a:spAutoFit/>
          </a:bodyPr>
          <a:lstStyle/>
          <a:p>
            <a:pPr lvl="0" algn="ctr">
              <a:defRPr/>
            </a:pPr>
            <a:r>
              <a:rPr lang="en-US" sz="3000" b="1" dirty="0">
                <a:solidFill>
                  <a:srgbClr val="00B0F0"/>
                </a:solidFill>
                <a:latin typeface="Times New Roman" panose="02020603050405020304" pitchFamily="18" charset="0"/>
                <a:cs typeface="Times New Roman" panose="02020603050405020304" pitchFamily="18" charset="0"/>
              </a:rPr>
              <a:t>When It All Goes Wrong: Disputes</a:t>
            </a:r>
            <a:endParaRPr kumimoji="0" lang="en-US" sz="3000" b="1" i="0" u="none" strike="noStrike" kern="1200" cap="none" spc="0" normalizeH="0" baseline="0" noProof="0" dirty="0">
              <a:ln>
                <a:noFill/>
              </a:ln>
              <a:solidFill>
                <a:srgbClr val="00B0F0"/>
              </a:solidFill>
              <a:effectLst/>
              <a:uLnTx/>
              <a:uFillTx/>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17</a:t>
            </a:fld>
            <a:endParaRPr lang="en-US" dirty="0"/>
          </a:p>
        </p:txBody>
      </p:sp>
      <p:sp>
        <p:nvSpPr>
          <p:cNvPr id="6" name="Rectangle: Rounded Corners 5">
            <a:extLst>
              <a:ext uri="{FF2B5EF4-FFF2-40B4-BE49-F238E27FC236}">
                <a16:creationId xmlns:a16="http://schemas.microsoft.com/office/drawing/2014/main" id="{3F2D2D01-4D50-53AE-0D3C-7D85AC22EB49}"/>
              </a:ext>
            </a:extLst>
          </p:cNvPr>
          <p:cNvSpPr/>
          <p:nvPr/>
        </p:nvSpPr>
        <p:spPr>
          <a:xfrm>
            <a:off x="11880825" y="1081358"/>
            <a:ext cx="1918185"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75234368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5771" y="48474"/>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311176" y="1290379"/>
            <a:ext cx="11042624" cy="5262979"/>
          </a:xfrm>
          <a:prstGeom prst="rect">
            <a:avLst/>
          </a:prstGeom>
          <a:noFill/>
        </p:spPr>
        <p:txBody>
          <a:bodyPr wrap="square">
            <a:spAutoFit/>
          </a:bodyPr>
          <a:lstStyle/>
          <a:p>
            <a:pPr marL="457200" indent="-457200" algn="just">
              <a:buFont typeface="Arial" panose="020B0604020202020204" pitchFamily="34" charset="0"/>
              <a:buChar char="•"/>
            </a:pPr>
            <a:r>
              <a:rPr lang="en-US" sz="2800" b="1" dirty="0">
                <a:solidFill>
                  <a:srgbClr val="00B0F0"/>
                </a:solidFill>
              </a:rPr>
              <a:t>Account</a:t>
            </a:r>
            <a:r>
              <a:rPr lang="en-US" sz="2800" dirty="0"/>
              <a:t> for other concurrent events that influenced project performance;</a:t>
            </a:r>
          </a:p>
          <a:p>
            <a:pPr marL="457200" indent="-457200" algn="just">
              <a:buFont typeface="Arial" panose="020B0604020202020204" pitchFamily="34" charset="0"/>
              <a:buChar char="•"/>
            </a:pPr>
            <a:r>
              <a:rPr lang="en-US" sz="2800" b="1" dirty="0">
                <a:solidFill>
                  <a:srgbClr val="00B0F0"/>
                </a:solidFill>
              </a:rPr>
              <a:t>Permit</a:t>
            </a:r>
            <a:r>
              <a:rPr lang="en-US" sz="2800" dirty="0"/>
              <a:t> validation; and</a:t>
            </a:r>
          </a:p>
          <a:p>
            <a:pPr marL="457200" indent="-457200" algn="just">
              <a:buFont typeface="Arial" panose="020B0604020202020204" pitchFamily="34" charset="0"/>
              <a:buChar char="•"/>
            </a:pPr>
            <a:r>
              <a:rPr lang="en-US" sz="2800" b="1" dirty="0">
                <a:solidFill>
                  <a:srgbClr val="00B0F0"/>
                </a:solidFill>
              </a:rPr>
              <a:t>Be</a:t>
            </a:r>
            <a:r>
              <a:rPr lang="en-US" sz="2800" dirty="0">
                <a:solidFill>
                  <a:srgbClr val="0070C0"/>
                </a:solidFill>
              </a:rPr>
              <a:t> </a:t>
            </a:r>
            <a:r>
              <a:rPr lang="en-US" sz="2800" dirty="0"/>
              <a:t>testable and auditable.</a:t>
            </a:r>
          </a:p>
          <a:p>
            <a:pPr marL="457200" indent="-457200" algn="just">
              <a:buFont typeface="Arial" panose="020B0604020202020204" pitchFamily="34" charset="0"/>
              <a:buChar char="•"/>
            </a:pPr>
            <a:endParaRPr lang="en-US" sz="2800" dirty="0"/>
          </a:p>
          <a:p>
            <a:pPr marL="457200" indent="-457200" algn="just">
              <a:buFont typeface="Arial" panose="020B0604020202020204" pitchFamily="34" charset="0"/>
              <a:buChar char="•"/>
            </a:pPr>
            <a:r>
              <a:rPr lang="en-US" sz="2800" dirty="0"/>
              <a:t>Given the extreme challenge of explaining and quantifying the disruption elements, it is no wonder that many claims involving disruption are resolved at no more than 30 to 40 percent of the claimed value. </a:t>
            </a:r>
          </a:p>
          <a:p>
            <a:pPr marL="457200" indent="-457200" algn="just">
              <a:buFont typeface="Arial" panose="020B0604020202020204" pitchFamily="34" charset="0"/>
              <a:buChar char="•"/>
            </a:pPr>
            <a:endParaRPr lang="en-US" sz="2800" dirty="0"/>
          </a:p>
          <a:p>
            <a:pPr marL="457200" indent="-457200" algn="just">
              <a:buFont typeface="Arial" panose="020B0604020202020204" pitchFamily="34" charset="0"/>
              <a:buChar char="•"/>
            </a:pPr>
            <a:r>
              <a:rPr lang="en-US" sz="2800" dirty="0"/>
              <a:t>This may be less a measure of truth and accuracy than an indicator of the difficulty of explaining and quantifying such claims.</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290824" y="202362"/>
            <a:ext cx="7610351" cy="553998"/>
          </a:xfrm>
          <a:prstGeom prst="rect">
            <a:avLst/>
          </a:prstGeom>
          <a:noFill/>
        </p:spPr>
        <p:txBody>
          <a:bodyPr wrap="square">
            <a:spAutoFit/>
          </a:bodyPr>
          <a:lstStyle/>
          <a:p>
            <a:pPr lvl="0" algn="ctr">
              <a:defRPr/>
            </a:pPr>
            <a:r>
              <a:rPr lang="en-US" sz="3000" b="1" dirty="0">
                <a:solidFill>
                  <a:srgbClr val="00B0F0"/>
                </a:solidFill>
                <a:latin typeface="Times New Roman" panose="02020603050405020304" pitchFamily="18" charset="0"/>
                <a:cs typeface="Times New Roman" panose="02020603050405020304" pitchFamily="18" charset="0"/>
              </a:rPr>
              <a:t>When It All Goes Wrong: Disputes</a:t>
            </a:r>
            <a:endParaRPr kumimoji="0" lang="en-US" sz="3000" b="1" i="0" u="none" strike="noStrike" kern="1200" cap="none" spc="0" normalizeH="0" baseline="0" noProof="0" dirty="0">
              <a:ln>
                <a:noFill/>
              </a:ln>
              <a:solidFill>
                <a:srgbClr val="00B0F0"/>
              </a:solidFill>
              <a:effectLst/>
              <a:uLnTx/>
              <a:uFillTx/>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18</a:t>
            </a:fld>
            <a:endParaRPr lang="en-US" dirty="0"/>
          </a:p>
        </p:txBody>
      </p:sp>
      <p:sp>
        <p:nvSpPr>
          <p:cNvPr id="6" name="Rectangle: Rounded Corners 5">
            <a:extLst>
              <a:ext uri="{FF2B5EF4-FFF2-40B4-BE49-F238E27FC236}">
                <a16:creationId xmlns:a16="http://schemas.microsoft.com/office/drawing/2014/main" id="{65110111-8FC9-CFD7-A9AC-65B7DAB96FE6}"/>
              </a:ext>
            </a:extLst>
          </p:cNvPr>
          <p:cNvSpPr/>
          <p:nvPr/>
        </p:nvSpPr>
        <p:spPr>
          <a:xfrm>
            <a:off x="11541760" y="1050878"/>
            <a:ext cx="157480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83914169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2521" y="87791"/>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233680" y="1496913"/>
            <a:ext cx="11257280" cy="4401205"/>
          </a:xfrm>
          <a:prstGeom prst="rect">
            <a:avLst/>
          </a:prstGeom>
          <a:noFill/>
        </p:spPr>
        <p:txBody>
          <a:bodyPr wrap="square">
            <a:spAutoFit/>
          </a:bodyPr>
          <a:lstStyle/>
          <a:p>
            <a:pPr marL="457200" indent="-457200" algn="just">
              <a:buFont typeface="Wingdings" panose="05000000000000000000" pitchFamily="2" charset="2"/>
              <a:buChar char="§"/>
            </a:pPr>
            <a:r>
              <a:rPr lang="en-US" sz="2800" dirty="0"/>
              <a:t>With the many adverse impacts that can occur as consequences of change, it is crucial that the management of change be a high-priority aspect of managing projects. </a:t>
            </a:r>
          </a:p>
          <a:p>
            <a:pPr marL="457200" indent="-457200" algn="just">
              <a:buFont typeface="Wingdings" panose="05000000000000000000" pitchFamily="2" charset="2"/>
              <a:buChar char="§"/>
            </a:pPr>
            <a:r>
              <a:rPr lang="en-US" sz="2800" dirty="0"/>
              <a:t>Actual practice, however, varies widely. </a:t>
            </a:r>
          </a:p>
          <a:p>
            <a:pPr marL="457200" indent="-457200" algn="just">
              <a:buFont typeface="Wingdings" panose="05000000000000000000" pitchFamily="2" charset="2"/>
              <a:buChar char="§"/>
            </a:pPr>
            <a:r>
              <a:rPr lang="en-US" sz="2800" dirty="0"/>
              <a:t>Some project managers see change as something to be avoided.</a:t>
            </a:r>
          </a:p>
          <a:p>
            <a:pPr marL="457200" indent="-457200" algn="just">
              <a:buFont typeface="Wingdings" panose="05000000000000000000" pitchFamily="2" charset="2"/>
              <a:buChar char="§"/>
            </a:pPr>
            <a:r>
              <a:rPr lang="en-US" sz="2800" dirty="0"/>
              <a:t>Others plan and behave as though change simply will not happen to them. Still others view change as an opportunity, a chance to recover on bidding mistakes.</a:t>
            </a:r>
          </a:p>
          <a:p>
            <a:pPr marL="457200" indent="-457200" algn="just">
              <a:buFont typeface="Wingdings" panose="05000000000000000000" pitchFamily="2" charset="2"/>
              <a:buChar char="§"/>
            </a:pPr>
            <a:r>
              <a:rPr lang="en-US" sz="2800" dirty="0"/>
              <a:t>The best approach is to accept that change is normal and to be expected. On all but the most standard cookiecutter projects, changes will happen.</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570472" y="179249"/>
            <a:ext cx="7610351" cy="984885"/>
          </a:xfrm>
          <a:prstGeom prst="rect">
            <a:avLst/>
          </a:prstGeom>
          <a:noFill/>
        </p:spPr>
        <p:txBody>
          <a:bodyPr wrap="square">
            <a:spAutoFit/>
          </a:bodyPr>
          <a:lstStyle/>
          <a:p>
            <a:pPr lvl="0" algn="ctr">
              <a:defRPr/>
            </a:pPr>
            <a:r>
              <a:rPr lang="en-US" sz="2900" b="1" dirty="0">
                <a:solidFill>
                  <a:srgbClr val="00B0F0"/>
                </a:solidFill>
                <a:latin typeface="Times New Roman" panose="02020603050405020304" pitchFamily="18" charset="0"/>
                <a:cs typeface="Times New Roman" panose="02020603050405020304" pitchFamily="18" charset="0"/>
              </a:rPr>
              <a:t>Management of Change Process: Excellent Practices</a:t>
            </a:r>
            <a:endParaRPr kumimoji="0" lang="en-US" sz="2900" b="1" i="0" u="none" strike="noStrike" kern="1200" cap="none" spc="0" normalizeH="0" baseline="0" noProof="0" dirty="0">
              <a:ln>
                <a:noFill/>
              </a:ln>
              <a:solidFill>
                <a:srgbClr val="00B0F0"/>
              </a:solidFill>
              <a:effectLst/>
              <a:uLnTx/>
              <a:uFillTx/>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19</a:t>
            </a:fld>
            <a:endParaRPr lang="en-US" dirty="0"/>
          </a:p>
        </p:txBody>
      </p:sp>
      <p:sp>
        <p:nvSpPr>
          <p:cNvPr id="6" name="Rectangle: Rounded Corners 5">
            <a:extLst>
              <a:ext uri="{FF2B5EF4-FFF2-40B4-BE49-F238E27FC236}">
                <a16:creationId xmlns:a16="http://schemas.microsoft.com/office/drawing/2014/main" id="{BB59B2FA-CFA6-45D3-1C64-A12BB6A65E24}"/>
              </a:ext>
            </a:extLst>
          </p:cNvPr>
          <p:cNvSpPr/>
          <p:nvPr/>
        </p:nvSpPr>
        <p:spPr>
          <a:xfrm>
            <a:off x="11663680" y="1050878"/>
            <a:ext cx="148336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95213644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9789"/>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311174" y="1654371"/>
            <a:ext cx="11042626" cy="4832092"/>
          </a:xfrm>
          <a:prstGeom prst="rect">
            <a:avLst/>
          </a:prstGeom>
          <a:noFill/>
        </p:spPr>
        <p:txBody>
          <a:bodyPr wrap="square">
            <a:spAutoFit/>
          </a:bodyPr>
          <a:lstStyle/>
          <a:p>
            <a:pPr marL="457200" indent="-457200" algn="just">
              <a:buFont typeface="Wingdings" panose="05000000000000000000" pitchFamily="2" charset="2"/>
              <a:buChar char="§"/>
            </a:pPr>
            <a:r>
              <a:rPr lang="en-US" sz="2800" dirty="0"/>
              <a:t>The key is not to avoid all changes but to anticipate them, be prepared for them, and react to them properly, with trained staff aided by clear guidelines and processes and systems.</a:t>
            </a:r>
          </a:p>
          <a:p>
            <a:pPr marL="457200" indent="-457200" algn="just">
              <a:buFont typeface="Wingdings" panose="05000000000000000000" pitchFamily="2" charset="2"/>
              <a:buChar char="§"/>
            </a:pPr>
            <a:r>
              <a:rPr lang="en-US" sz="2800" dirty="0"/>
              <a:t>Different researches was conducted by interviewed dozens of top executives, project managers, attorneys, and consultants in the construction, software, and defense industries. The many interviews we conducted highlighted that change management practices vary significantly, as do the resulting project outcomes. </a:t>
            </a:r>
          </a:p>
          <a:p>
            <a:pPr marL="457200" indent="-457200" algn="just">
              <a:buFont typeface="Wingdings" panose="05000000000000000000" pitchFamily="2" charset="2"/>
              <a:buChar char="§"/>
            </a:pPr>
            <a:r>
              <a:rPr lang="en-US" sz="2800" dirty="0"/>
              <a:t>Further, when it comes to change management,the experience of the manager is not a good predictor of success; success requires having the right processes in place and following them.</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305141" y="105517"/>
            <a:ext cx="7610351" cy="984885"/>
          </a:xfrm>
          <a:prstGeom prst="rect">
            <a:avLst/>
          </a:prstGeom>
          <a:noFill/>
        </p:spPr>
        <p:txBody>
          <a:bodyPr wrap="square">
            <a:spAutoFit/>
          </a:bodyPr>
          <a:lstStyle/>
          <a:p>
            <a:pPr lvl="0" algn="ctr">
              <a:defRPr/>
            </a:pPr>
            <a:r>
              <a:rPr lang="en-US" sz="2900" b="1" dirty="0">
                <a:solidFill>
                  <a:srgbClr val="00B0F0"/>
                </a:solidFill>
                <a:latin typeface="Times New Roman" panose="02020603050405020304" pitchFamily="18" charset="0"/>
                <a:cs typeface="Times New Roman" panose="02020603050405020304" pitchFamily="18" charset="0"/>
              </a:rPr>
              <a:t>Management of Change Process: Excellent Practices</a:t>
            </a:r>
            <a:endParaRPr kumimoji="0" lang="en-US" sz="2900" b="1" i="0" u="none" strike="noStrike" kern="1200" cap="none" spc="0" normalizeH="0" baseline="0" noProof="0" dirty="0">
              <a:ln>
                <a:noFill/>
              </a:ln>
              <a:solidFill>
                <a:srgbClr val="00B0F0"/>
              </a:solidFill>
              <a:effectLst/>
              <a:uLnTx/>
              <a:uFillTx/>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20</a:t>
            </a:fld>
            <a:endParaRPr lang="en-US" dirty="0"/>
          </a:p>
        </p:txBody>
      </p:sp>
      <p:sp>
        <p:nvSpPr>
          <p:cNvPr id="6" name="Rectangle: Rounded Corners 5">
            <a:extLst>
              <a:ext uri="{FF2B5EF4-FFF2-40B4-BE49-F238E27FC236}">
                <a16:creationId xmlns:a16="http://schemas.microsoft.com/office/drawing/2014/main" id="{9DD974B1-EC02-F3F6-4A5F-DBA80D119B2D}"/>
              </a:ext>
            </a:extLst>
          </p:cNvPr>
          <p:cNvSpPr/>
          <p:nvPr/>
        </p:nvSpPr>
        <p:spPr>
          <a:xfrm>
            <a:off x="11521440" y="1050878"/>
            <a:ext cx="144272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79154801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2201" y="59789"/>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264160" y="1603974"/>
            <a:ext cx="11287760" cy="2677656"/>
          </a:xfrm>
          <a:prstGeom prst="rect">
            <a:avLst/>
          </a:prstGeom>
          <a:noFill/>
        </p:spPr>
        <p:txBody>
          <a:bodyPr wrap="square">
            <a:spAutoFit/>
          </a:bodyPr>
          <a:lstStyle/>
          <a:p>
            <a:pPr marL="457200" indent="-457200" algn="just">
              <a:buFont typeface="Wingdings" panose="05000000000000000000" pitchFamily="2" charset="2"/>
              <a:buChar char="§"/>
            </a:pPr>
            <a:r>
              <a:rPr lang="en-US" sz="2800" b="1" dirty="0">
                <a:solidFill>
                  <a:srgbClr val="00B0F0"/>
                </a:solidFill>
              </a:rPr>
              <a:t>The process areas that are keys to success in handling change are as follows:</a:t>
            </a:r>
          </a:p>
          <a:p>
            <a:pPr algn="just"/>
            <a:endParaRPr lang="en-US" sz="2800" dirty="0"/>
          </a:p>
          <a:p>
            <a:pPr marL="457200" indent="-457200" algn="just">
              <a:buFont typeface="Wingdings" panose="05000000000000000000" pitchFamily="2" charset="2"/>
              <a:buChar char="§"/>
            </a:pPr>
            <a:r>
              <a:rPr lang="en-US" sz="2800" b="1" dirty="0"/>
              <a:t>Managing the contract</a:t>
            </a:r>
          </a:p>
          <a:p>
            <a:pPr marL="457200" indent="-457200" algn="just">
              <a:buFont typeface="Wingdings" panose="05000000000000000000" pitchFamily="2" charset="2"/>
              <a:buChar char="§"/>
            </a:pPr>
            <a:r>
              <a:rPr lang="en-US" sz="2800" b="1" dirty="0"/>
              <a:t>Managing the project</a:t>
            </a:r>
          </a:p>
          <a:p>
            <a:pPr marL="457200" indent="-457200" algn="just">
              <a:buFont typeface="Wingdings" panose="05000000000000000000" pitchFamily="2" charset="2"/>
              <a:buChar char="§"/>
            </a:pPr>
            <a:r>
              <a:rPr lang="en-US" sz="2800" b="1" dirty="0"/>
              <a:t>Managing the contractor-customer relationship</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371849" y="123479"/>
            <a:ext cx="7610351" cy="984885"/>
          </a:xfrm>
          <a:prstGeom prst="rect">
            <a:avLst/>
          </a:prstGeom>
          <a:noFill/>
        </p:spPr>
        <p:txBody>
          <a:bodyPr wrap="square">
            <a:spAutoFit/>
          </a:bodyPr>
          <a:lstStyle/>
          <a:p>
            <a:pPr lvl="0" algn="ctr">
              <a:defRPr/>
            </a:pPr>
            <a:r>
              <a:rPr lang="en-US" sz="2900" b="1" dirty="0">
                <a:solidFill>
                  <a:srgbClr val="00B0F0"/>
                </a:solidFill>
                <a:latin typeface="Times New Roman" panose="02020603050405020304" pitchFamily="18" charset="0"/>
                <a:cs typeface="Times New Roman" panose="02020603050405020304" pitchFamily="18" charset="0"/>
              </a:rPr>
              <a:t>Management of Change Process: Excellent Practices</a:t>
            </a:r>
            <a:endParaRPr kumimoji="0" lang="en-US" sz="2900" b="1" i="0" u="none" strike="noStrike" kern="1200" cap="none" spc="0" normalizeH="0" baseline="0" noProof="0" dirty="0">
              <a:ln>
                <a:noFill/>
              </a:ln>
              <a:solidFill>
                <a:srgbClr val="00B0F0"/>
              </a:solidFill>
              <a:effectLst/>
              <a:uLnTx/>
              <a:uFillTx/>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21</a:t>
            </a:fld>
            <a:endParaRPr lang="en-US" dirty="0"/>
          </a:p>
        </p:txBody>
      </p:sp>
      <p:sp>
        <p:nvSpPr>
          <p:cNvPr id="6" name="Rectangle: Rounded Corners 5">
            <a:extLst>
              <a:ext uri="{FF2B5EF4-FFF2-40B4-BE49-F238E27FC236}">
                <a16:creationId xmlns:a16="http://schemas.microsoft.com/office/drawing/2014/main" id="{9479A962-4215-7BF0-47C6-785DA694BEF3}"/>
              </a:ext>
            </a:extLst>
          </p:cNvPr>
          <p:cNvSpPr/>
          <p:nvPr/>
        </p:nvSpPr>
        <p:spPr>
          <a:xfrm>
            <a:off x="11690829" y="1050878"/>
            <a:ext cx="165098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43120194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7564" y="60301"/>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117563" y="1391869"/>
            <a:ext cx="11763261" cy="4832092"/>
          </a:xfrm>
          <a:prstGeom prst="rect">
            <a:avLst/>
          </a:prstGeom>
          <a:noFill/>
        </p:spPr>
        <p:txBody>
          <a:bodyPr wrap="square">
            <a:spAutoFit/>
          </a:bodyPr>
          <a:lstStyle/>
          <a:p>
            <a:pPr marL="457200" indent="-457200" algn="just">
              <a:buFont typeface="Wingdings" panose="05000000000000000000" pitchFamily="2" charset="2"/>
              <a:buChar char="§"/>
            </a:pPr>
            <a:r>
              <a:rPr lang="en-US" sz="2800" b="1" dirty="0">
                <a:solidFill>
                  <a:srgbClr val="00B0F0"/>
                </a:solidFill>
              </a:rPr>
              <a:t>Change planning </a:t>
            </a:r>
            <a:r>
              <a:rPr lang="en-US" sz="2800" dirty="0"/>
              <a:t>is critical during the drafting of the contract documents. Contractor and customer should have an open discussion about change, including how much change is reasonable to expect and how, together, changes will be handled.</a:t>
            </a:r>
          </a:p>
          <a:p>
            <a:pPr algn="just"/>
            <a:endParaRPr lang="en-US" sz="2800" dirty="0"/>
          </a:p>
          <a:p>
            <a:pPr marL="457200" indent="-457200" algn="just">
              <a:buFont typeface="Wingdings" panose="05000000000000000000" pitchFamily="2" charset="2"/>
              <a:buChar char="§"/>
            </a:pPr>
            <a:r>
              <a:rPr lang="en-US" sz="2800" b="1" dirty="0">
                <a:solidFill>
                  <a:srgbClr val="00B0F0"/>
                </a:solidFill>
              </a:rPr>
              <a:t>Central Contract Review</a:t>
            </a:r>
            <a:r>
              <a:rPr lang="en-US" sz="2800" dirty="0">
                <a:solidFill>
                  <a:srgbClr val="00B0F0"/>
                </a:solidFill>
              </a:rPr>
              <a:t>. </a:t>
            </a:r>
          </a:p>
          <a:p>
            <a:pPr marL="457200" indent="-457200" algn="just">
              <a:buFont typeface="Wingdings" panose="05000000000000000000" pitchFamily="2" charset="2"/>
              <a:buChar char="§"/>
            </a:pPr>
            <a:r>
              <a:rPr lang="en-US" sz="2800" dirty="0"/>
              <a:t>One key element to successful management of contracts is to have central contract review. </a:t>
            </a:r>
          </a:p>
          <a:p>
            <a:pPr marL="457200" indent="-457200" algn="just">
              <a:buFont typeface="Wingdings" panose="05000000000000000000" pitchFamily="2" charset="2"/>
              <a:buChar char="§"/>
            </a:pPr>
            <a:r>
              <a:rPr lang="en-US" sz="2800" dirty="0"/>
              <a:t>Firms that do a good job at managing project changes (in terms of pricing, mitigating impacts, recovering damages, and avoiding disputes) have a strong central coordination, if not control, of the process from beginning to end.</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143751" y="165259"/>
            <a:ext cx="7610351" cy="584775"/>
          </a:xfrm>
          <a:prstGeom prst="rect">
            <a:avLst/>
          </a:prstGeom>
          <a:noFill/>
        </p:spPr>
        <p:txBody>
          <a:bodyPr wrap="square">
            <a:spAutoFit/>
          </a:bodyPr>
          <a:lstStyle/>
          <a:p>
            <a:pPr lvl="0" algn="ctr">
              <a:defRPr/>
            </a:pPr>
            <a:r>
              <a:rPr lang="en-US" sz="3200" b="1" dirty="0">
                <a:solidFill>
                  <a:srgbClr val="00B0F0"/>
                </a:solidFill>
                <a:latin typeface="Times New Roman" panose="02020603050405020304" pitchFamily="18" charset="0"/>
                <a:cs typeface="Times New Roman" panose="02020603050405020304" pitchFamily="18" charset="0"/>
              </a:rPr>
              <a:t>Managing the Contract</a:t>
            </a:r>
            <a:endParaRPr kumimoji="0" lang="en-US" sz="3200" b="1" i="0" u="none" strike="noStrike" kern="1200" cap="none" spc="0" normalizeH="0" baseline="0" noProof="0" dirty="0">
              <a:ln>
                <a:noFill/>
              </a:ln>
              <a:solidFill>
                <a:srgbClr val="00B0F0"/>
              </a:solidFill>
              <a:effectLst/>
              <a:uLnTx/>
              <a:uFillTx/>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22</a:t>
            </a:fld>
            <a:endParaRPr lang="en-US" dirty="0"/>
          </a:p>
        </p:txBody>
      </p:sp>
      <p:sp>
        <p:nvSpPr>
          <p:cNvPr id="6" name="Rectangle: Rounded Corners 5">
            <a:extLst>
              <a:ext uri="{FF2B5EF4-FFF2-40B4-BE49-F238E27FC236}">
                <a16:creationId xmlns:a16="http://schemas.microsoft.com/office/drawing/2014/main" id="{B15CB9F7-A4AC-37BF-6DCE-F5D0944DD34B}"/>
              </a:ext>
            </a:extLst>
          </p:cNvPr>
          <p:cNvSpPr/>
          <p:nvPr/>
        </p:nvSpPr>
        <p:spPr>
          <a:xfrm>
            <a:off x="11880825" y="1136644"/>
            <a:ext cx="136781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57508993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82301"/>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355600" y="1780240"/>
            <a:ext cx="11236960" cy="3970318"/>
          </a:xfrm>
          <a:prstGeom prst="rect">
            <a:avLst/>
          </a:prstGeom>
          <a:noFill/>
        </p:spPr>
        <p:txBody>
          <a:bodyPr wrap="square">
            <a:spAutoFit/>
          </a:bodyPr>
          <a:lstStyle/>
          <a:p>
            <a:pPr marL="457200" indent="-457200" algn="just">
              <a:buFont typeface="Wingdings" panose="05000000000000000000" pitchFamily="2" charset="2"/>
              <a:buChar char="§"/>
            </a:pPr>
            <a:r>
              <a:rPr lang="en-US" sz="2800" dirty="0"/>
              <a:t>Starting from before the project begins, all contracts should be reviewed centrally by the legal department. While it is fine to craft custom change clauses as needed, central review ensures compliance with key principles (e.g., reservation of rights, consequential damages, damage-delay clauses).</a:t>
            </a:r>
          </a:p>
          <a:p>
            <a:pPr algn="just"/>
            <a:endParaRPr lang="en-US" sz="2800" dirty="0"/>
          </a:p>
          <a:p>
            <a:pPr marL="457200" indent="-457200" algn="just">
              <a:buFont typeface="Wingdings" panose="05000000000000000000" pitchFamily="2" charset="2"/>
              <a:buChar char="§"/>
            </a:pPr>
            <a:r>
              <a:rPr lang="en-US" sz="2800" dirty="0"/>
              <a:t>Equally important is knowing when to walk away. Thorough contract review enables parties to make informed decisions regarding the acceptability of a contract and the risks it would bring.</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113271" y="288015"/>
            <a:ext cx="7610351" cy="584775"/>
          </a:xfrm>
          <a:prstGeom prst="rect">
            <a:avLst/>
          </a:prstGeom>
          <a:noFill/>
        </p:spPr>
        <p:txBody>
          <a:bodyPr wrap="square">
            <a:spAutoFit/>
          </a:bodyPr>
          <a:lstStyle/>
          <a:p>
            <a:pPr lvl="0" algn="ctr">
              <a:defRPr/>
            </a:pPr>
            <a:r>
              <a:rPr lang="en-US" sz="3200" b="1" dirty="0">
                <a:solidFill>
                  <a:srgbClr val="00B0F0"/>
                </a:solidFill>
                <a:latin typeface="Times New Roman" panose="02020603050405020304" pitchFamily="18" charset="0"/>
                <a:cs typeface="Times New Roman" panose="02020603050405020304" pitchFamily="18" charset="0"/>
              </a:rPr>
              <a:t>Managing the Contract</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23</a:t>
            </a:fld>
            <a:endParaRPr lang="en-US" dirty="0"/>
          </a:p>
        </p:txBody>
      </p:sp>
      <p:sp>
        <p:nvSpPr>
          <p:cNvPr id="6" name="Rectangle: Rounded Corners 5">
            <a:extLst>
              <a:ext uri="{FF2B5EF4-FFF2-40B4-BE49-F238E27FC236}">
                <a16:creationId xmlns:a16="http://schemas.microsoft.com/office/drawing/2014/main" id="{35F5F9F0-7763-5DEB-B970-F3B5906BCC8E}"/>
              </a:ext>
            </a:extLst>
          </p:cNvPr>
          <p:cNvSpPr/>
          <p:nvPr/>
        </p:nvSpPr>
        <p:spPr>
          <a:xfrm>
            <a:off x="11704320" y="1050878"/>
            <a:ext cx="158496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66401287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2521" y="60157"/>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311174" y="1164134"/>
            <a:ext cx="11179785" cy="5262979"/>
          </a:xfrm>
          <a:prstGeom prst="rect">
            <a:avLst/>
          </a:prstGeom>
          <a:noFill/>
        </p:spPr>
        <p:txBody>
          <a:bodyPr wrap="square">
            <a:spAutoFit/>
          </a:bodyPr>
          <a:lstStyle/>
          <a:p>
            <a:pPr marL="457200" indent="-457200" algn="just">
              <a:buFont typeface="Wingdings" panose="05000000000000000000" pitchFamily="2" charset="2"/>
              <a:buChar char="§"/>
            </a:pPr>
            <a:r>
              <a:rPr lang="en-US" sz="2800" dirty="0"/>
              <a:t>As part of this whole process, the legal department should develop a standard checklist of all the elements that should appear in the contract. </a:t>
            </a:r>
          </a:p>
          <a:p>
            <a:pPr marL="457200" indent="-457200" algn="just">
              <a:buFont typeface="Wingdings" panose="05000000000000000000" pitchFamily="2" charset="2"/>
              <a:buChar char="§"/>
            </a:pPr>
            <a:r>
              <a:rPr lang="en-US" sz="2800" dirty="0"/>
              <a:t>Central review will uncover deviations from the norm and enable informed decision about variances. Indeed, the contractor should assign an attorney to each contract and have that attorney support the contract beginning to end.</a:t>
            </a:r>
          </a:p>
          <a:p>
            <a:pPr marL="457200" indent="-457200" algn="just">
              <a:buFont typeface="Wingdings" panose="05000000000000000000" pitchFamily="2" charset="2"/>
              <a:buChar char="§"/>
            </a:pPr>
            <a:r>
              <a:rPr lang="en-US" sz="2800" dirty="0"/>
              <a:t> This attorney should be responsible for all the legal aspects of the contract and stay involved throughout, ensuring familiarity with the project when issues arise. </a:t>
            </a:r>
          </a:p>
          <a:p>
            <a:pPr marL="457200" indent="-457200" algn="just">
              <a:buFont typeface="Wingdings" panose="05000000000000000000" pitchFamily="2" charset="2"/>
              <a:buChar char="§"/>
            </a:pPr>
            <a:r>
              <a:rPr lang="en-US" sz="2800" dirty="0"/>
              <a:t>In this way, the attorney can serve as an ongoing resource to the project management team, who should themselves be familiar with the contract terms and conditions.</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130574" y="252625"/>
            <a:ext cx="7610351" cy="584775"/>
          </a:xfrm>
          <a:prstGeom prst="rect">
            <a:avLst/>
          </a:prstGeom>
          <a:noFill/>
        </p:spPr>
        <p:txBody>
          <a:bodyPr wrap="square">
            <a:spAutoFit/>
          </a:bodyPr>
          <a:lstStyle/>
          <a:p>
            <a:pPr lvl="0" algn="ctr">
              <a:defRPr/>
            </a:pPr>
            <a:r>
              <a:rPr lang="en-US" sz="3200" b="1" dirty="0">
                <a:solidFill>
                  <a:srgbClr val="00B0F0"/>
                </a:solidFill>
                <a:latin typeface="Times New Roman" panose="02020603050405020304" pitchFamily="18" charset="0"/>
                <a:cs typeface="Times New Roman" panose="02020603050405020304" pitchFamily="18" charset="0"/>
              </a:rPr>
              <a:t>Managing the Contract</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24</a:t>
            </a:fld>
            <a:endParaRPr lang="en-US" dirty="0"/>
          </a:p>
        </p:txBody>
      </p:sp>
      <p:sp>
        <p:nvSpPr>
          <p:cNvPr id="6" name="Rectangle: Rounded Corners 5">
            <a:extLst>
              <a:ext uri="{FF2B5EF4-FFF2-40B4-BE49-F238E27FC236}">
                <a16:creationId xmlns:a16="http://schemas.microsoft.com/office/drawing/2014/main" id="{892C4106-AAA2-E767-F8D7-3D0868D5A041}"/>
              </a:ext>
            </a:extLst>
          </p:cNvPr>
          <p:cNvSpPr/>
          <p:nvPr/>
        </p:nvSpPr>
        <p:spPr>
          <a:xfrm>
            <a:off x="11673840" y="1050878"/>
            <a:ext cx="155448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39480812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6432" y="59789"/>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313286" y="6457890"/>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262514" y="1210391"/>
            <a:ext cx="11091286" cy="5262979"/>
          </a:xfrm>
          <a:prstGeom prst="rect">
            <a:avLst/>
          </a:prstGeom>
          <a:noFill/>
        </p:spPr>
        <p:txBody>
          <a:bodyPr wrap="square">
            <a:spAutoFit/>
          </a:bodyPr>
          <a:lstStyle/>
          <a:p>
            <a:pPr marL="457200" indent="-457200" algn="just">
              <a:buFont typeface="Wingdings" panose="05000000000000000000" pitchFamily="2" charset="2"/>
              <a:buChar char="§"/>
            </a:pPr>
            <a:r>
              <a:rPr lang="en-US" sz="2800" b="1" dirty="0">
                <a:solidFill>
                  <a:srgbClr val="00B0F0"/>
                </a:solidFill>
              </a:rPr>
              <a:t>Specify Planned Conditions</a:t>
            </a:r>
            <a:r>
              <a:rPr lang="en-US" sz="2800" dirty="0"/>
              <a:t>. One the first challenges in dealing with change is getting both sides to agree whether a change has occurred. For this reason, it is important to specify clearly in the contract what the planned conditions and dependencies are .</a:t>
            </a:r>
          </a:p>
          <a:p>
            <a:pPr algn="just"/>
            <a:endParaRPr lang="en-US" sz="2800" dirty="0"/>
          </a:p>
          <a:p>
            <a:pPr marL="457200" indent="-457200" algn="just">
              <a:buFont typeface="Wingdings" panose="05000000000000000000" pitchFamily="2" charset="2"/>
              <a:buChar char="§"/>
            </a:pPr>
            <a:r>
              <a:rPr lang="en-US" sz="2800" dirty="0"/>
              <a:t>With the baseline conditions clearly specified, the emergence of changed conditions is easier to identify.</a:t>
            </a:r>
          </a:p>
          <a:p>
            <a:pPr marL="457200" indent="-457200" algn="just">
              <a:buFont typeface="Wingdings" panose="05000000000000000000" pitchFamily="2" charset="2"/>
              <a:buChar char="§"/>
            </a:pPr>
            <a:endParaRPr lang="en-US" sz="2800" dirty="0"/>
          </a:p>
          <a:p>
            <a:pPr marL="457200" indent="-457200" algn="just">
              <a:buFont typeface="Wingdings" panose="05000000000000000000" pitchFamily="2" charset="2"/>
              <a:buChar char="§"/>
            </a:pPr>
            <a:r>
              <a:rPr lang="en-US" sz="2800" b="1" dirty="0">
                <a:solidFill>
                  <a:srgbClr val="00B0F0"/>
                </a:solidFill>
              </a:rPr>
              <a:t>Consider in Advance How to Deal with Disputes</a:t>
            </a:r>
            <a:r>
              <a:rPr lang="en-US" sz="2800" dirty="0"/>
              <a:t>. There are a variety of constructive approaches to resolving disagreements proactively. If both sides can agree in advance on a process with which they are comfortable, much of the tension surrounding change can be alleviated.</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767831" y="296359"/>
            <a:ext cx="7610351" cy="584775"/>
          </a:xfrm>
          <a:prstGeom prst="rect">
            <a:avLst/>
          </a:prstGeom>
          <a:noFill/>
        </p:spPr>
        <p:txBody>
          <a:bodyPr wrap="square">
            <a:spAutoFit/>
          </a:bodyPr>
          <a:lstStyle/>
          <a:p>
            <a:pPr lvl="0" algn="ctr">
              <a:defRPr/>
            </a:pPr>
            <a:r>
              <a:rPr lang="en-US" sz="3200" b="1" dirty="0">
                <a:solidFill>
                  <a:srgbClr val="00B0F0"/>
                </a:solidFill>
                <a:latin typeface="Times New Roman" panose="02020603050405020304" pitchFamily="18" charset="0"/>
                <a:cs typeface="Times New Roman" panose="02020603050405020304" pitchFamily="18" charset="0"/>
              </a:rPr>
              <a:t>Managing the Contract</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25</a:t>
            </a:fld>
            <a:endParaRPr lang="en-US" dirty="0"/>
          </a:p>
        </p:txBody>
      </p:sp>
      <p:sp>
        <p:nvSpPr>
          <p:cNvPr id="6" name="Rectangle: Rounded Corners 5">
            <a:extLst>
              <a:ext uri="{FF2B5EF4-FFF2-40B4-BE49-F238E27FC236}">
                <a16:creationId xmlns:a16="http://schemas.microsoft.com/office/drawing/2014/main" id="{74673DE3-0F99-2DAF-8C5A-F1505FE91FC2}"/>
              </a:ext>
            </a:extLst>
          </p:cNvPr>
          <p:cNvSpPr/>
          <p:nvPr/>
        </p:nvSpPr>
        <p:spPr>
          <a:xfrm>
            <a:off x="11582400" y="1050878"/>
            <a:ext cx="149352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68928305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66040" y="32328"/>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321800" y="6379834"/>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254000" y="1229707"/>
            <a:ext cx="11099800" cy="5262979"/>
          </a:xfrm>
          <a:prstGeom prst="rect">
            <a:avLst/>
          </a:prstGeom>
          <a:noFill/>
        </p:spPr>
        <p:txBody>
          <a:bodyPr wrap="square">
            <a:spAutoFit/>
          </a:bodyPr>
          <a:lstStyle/>
          <a:p>
            <a:pPr marL="457200" indent="-457200" algn="just">
              <a:buFont typeface="Wingdings" panose="05000000000000000000" pitchFamily="2" charset="2"/>
              <a:buChar char="§"/>
            </a:pPr>
            <a:r>
              <a:rPr lang="en-US" sz="2800" b="1" dirty="0">
                <a:solidFill>
                  <a:srgbClr val="00B0F0"/>
                </a:solidFill>
              </a:rPr>
              <a:t>Provide Training</a:t>
            </a:r>
            <a:r>
              <a:rPr lang="en-US" sz="2800" dirty="0">
                <a:solidFill>
                  <a:srgbClr val="00B0F0"/>
                </a:solidFill>
              </a:rPr>
              <a:t>. </a:t>
            </a:r>
          </a:p>
          <a:p>
            <a:pPr algn="just"/>
            <a:endParaRPr lang="en-US" sz="2800" dirty="0"/>
          </a:p>
          <a:p>
            <a:pPr marL="457200" indent="-457200" algn="just">
              <a:buFont typeface="Wingdings" panose="05000000000000000000" pitchFamily="2" charset="2"/>
              <a:buChar char="§"/>
            </a:pPr>
            <a:r>
              <a:rPr lang="en-US" sz="2800" dirty="0"/>
              <a:t>Companies that are successful in managing changes make sure the team understands the project and how to identify change.</a:t>
            </a:r>
          </a:p>
          <a:p>
            <a:pPr marL="457200" indent="-457200" algn="just">
              <a:buFont typeface="Wingdings" panose="05000000000000000000" pitchFamily="2" charset="2"/>
              <a:buChar char="§"/>
            </a:pPr>
            <a:r>
              <a:rPr lang="en-US" sz="2800" dirty="0"/>
              <a:t> </a:t>
            </a:r>
          </a:p>
          <a:p>
            <a:pPr marL="457200" indent="-457200" algn="just">
              <a:buFont typeface="Wingdings" panose="05000000000000000000" pitchFamily="2" charset="2"/>
              <a:buChar char="§"/>
            </a:pPr>
            <a:r>
              <a:rPr lang="en-US" sz="2800" dirty="0"/>
              <a:t>They publish explicit guidelines and standard processes and teach them throughout the company. </a:t>
            </a:r>
          </a:p>
          <a:p>
            <a:pPr marL="457200" indent="-457200" algn="just">
              <a:buFont typeface="Wingdings" panose="05000000000000000000" pitchFamily="2" charset="2"/>
              <a:buChar char="§"/>
            </a:pPr>
            <a:endParaRPr lang="en-US" sz="2800" dirty="0"/>
          </a:p>
          <a:p>
            <a:pPr marL="457200" indent="-457200" algn="just">
              <a:buFont typeface="Wingdings" panose="05000000000000000000" pitchFamily="2" charset="2"/>
              <a:buChar char="§"/>
            </a:pPr>
            <a:r>
              <a:rPr lang="en-US" sz="2800" dirty="0"/>
              <a:t>They train the management team in documentation, letter writing, and handling constructive changes. </a:t>
            </a:r>
          </a:p>
          <a:p>
            <a:pPr marL="457200" indent="-457200" algn="just">
              <a:buFont typeface="Wingdings" panose="05000000000000000000" pitchFamily="2" charset="2"/>
              <a:buChar char="§"/>
            </a:pPr>
            <a:endParaRPr lang="en-US" sz="2800" dirty="0"/>
          </a:p>
          <a:p>
            <a:pPr marL="457200" indent="-457200" algn="just">
              <a:buFont typeface="Wingdings" panose="05000000000000000000" pitchFamily="2" charset="2"/>
              <a:buChar char="§"/>
            </a:pPr>
            <a:r>
              <a:rPr lang="en-US" sz="2800" dirty="0"/>
              <a:t>They provide basic legal education for the project management team.</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150894" y="278111"/>
            <a:ext cx="7610351" cy="584775"/>
          </a:xfrm>
          <a:prstGeom prst="rect">
            <a:avLst/>
          </a:prstGeom>
          <a:noFill/>
        </p:spPr>
        <p:txBody>
          <a:bodyPr wrap="square">
            <a:spAutoFit/>
          </a:bodyPr>
          <a:lstStyle/>
          <a:p>
            <a:pPr lvl="0" algn="ctr">
              <a:defRPr/>
            </a:pPr>
            <a:r>
              <a:rPr lang="en-US" sz="3200" b="1" dirty="0">
                <a:solidFill>
                  <a:srgbClr val="00B0F0"/>
                </a:solidFill>
                <a:latin typeface="Times New Roman" panose="02020603050405020304" pitchFamily="18" charset="0"/>
                <a:cs typeface="Times New Roman" panose="02020603050405020304" pitchFamily="18" charset="0"/>
              </a:rPr>
              <a:t>Managing the Project</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a:xfrm>
            <a:off x="8869680" y="6512360"/>
            <a:ext cx="2743200" cy="365125"/>
          </a:xfrm>
        </p:spPr>
        <p:txBody>
          <a:bodyPr/>
          <a:lstStyle/>
          <a:p>
            <a:pPr marL="0" lvl="0" indent="0" algn="r" rtl="0">
              <a:spcBef>
                <a:spcPts val="0"/>
              </a:spcBef>
              <a:spcAft>
                <a:spcPts val="0"/>
              </a:spcAft>
              <a:buNone/>
            </a:pPr>
            <a:fld id="{00000000-1234-1234-1234-123412341234}" type="slidenum">
              <a:rPr lang="en-US" smtClean="0"/>
              <a:t>26</a:t>
            </a:fld>
            <a:endParaRPr lang="en-US" dirty="0"/>
          </a:p>
        </p:txBody>
      </p:sp>
      <p:sp>
        <p:nvSpPr>
          <p:cNvPr id="6" name="Rectangle: Rounded Corners 5">
            <a:extLst>
              <a:ext uri="{FF2B5EF4-FFF2-40B4-BE49-F238E27FC236}">
                <a16:creationId xmlns:a16="http://schemas.microsoft.com/office/drawing/2014/main" id="{129D8C88-5BBE-CA13-6F26-31EB69A2AB7B}"/>
              </a:ext>
            </a:extLst>
          </p:cNvPr>
          <p:cNvSpPr/>
          <p:nvPr/>
        </p:nvSpPr>
        <p:spPr>
          <a:xfrm>
            <a:off x="11612880" y="1050878"/>
            <a:ext cx="156464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38718706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81046"/>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504923" y="6425163"/>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213604" y="1164134"/>
            <a:ext cx="11358636" cy="5078313"/>
          </a:xfrm>
          <a:prstGeom prst="rect">
            <a:avLst/>
          </a:prstGeom>
          <a:noFill/>
        </p:spPr>
        <p:txBody>
          <a:bodyPr wrap="square">
            <a:spAutoFit/>
          </a:bodyPr>
          <a:lstStyle/>
          <a:p>
            <a:pPr marL="457200" indent="-457200" algn="just">
              <a:buFont typeface="Wingdings" panose="05000000000000000000" pitchFamily="2" charset="2"/>
              <a:buChar char="§"/>
            </a:pPr>
            <a:r>
              <a:rPr lang="en-US" sz="2700" b="1" dirty="0">
                <a:solidFill>
                  <a:srgbClr val="00B0F0"/>
                </a:solidFill>
              </a:rPr>
              <a:t>Exercise Discipline</a:t>
            </a:r>
            <a:r>
              <a:rPr lang="en-US" sz="2700" dirty="0">
                <a:solidFill>
                  <a:srgbClr val="00B0F0"/>
                </a:solidFill>
              </a:rPr>
              <a:t>. </a:t>
            </a:r>
          </a:p>
          <a:p>
            <a:pPr algn="just"/>
            <a:endParaRPr lang="en-US" sz="2700" dirty="0">
              <a:solidFill>
                <a:srgbClr val="00B0F0"/>
              </a:solidFill>
            </a:endParaRPr>
          </a:p>
          <a:p>
            <a:pPr marL="457200" indent="-457200" algn="just">
              <a:buFont typeface="Wingdings" panose="05000000000000000000" pitchFamily="2" charset="2"/>
              <a:buChar char="§"/>
            </a:pPr>
            <a:r>
              <a:rPr lang="en-US" sz="2700" dirty="0"/>
              <a:t>Most of the managers and attorneys interviewed emphasized the importance of discipline. Central standards and guidelines may sound bureaucratic and, frankly, boring, but they are helpful in ensuring projects run smoothly. </a:t>
            </a:r>
          </a:p>
          <a:p>
            <a:pPr marL="457200" indent="-457200" algn="just">
              <a:buFont typeface="Wingdings" panose="05000000000000000000" pitchFamily="2" charset="2"/>
              <a:buChar char="§"/>
            </a:pPr>
            <a:r>
              <a:rPr lang="en-US" sz="2700" dirty="0"/>
              <a:t>As one executive noted, ‘‘new ideas are not needed as much as enforcement of basic ‘blocking and tackling’ around project change’’</a:t>
            </a:r>
          </a:p>
          <a:p>
            <a:pPr marL="457200" indent="-457200" algn="just">
              <a:buFont typeface="Wingdings" panose="05000000000000000000" pitchFamily="2" charset="2"/>
              <a:buChar char="§"/>
            </a:pPr>
            <a:r>
              <a:rPr lang="en-US" sz="2700" dirty="0"/>
              <a:t>Develop a standard set of processes for projects, train people in the processes, and enforce guidelines to ensure the processes are actually followed. </a:t>
            </a:r>
          </a:p>
          <a:p>
            <a:pPr marL="457200" indent="-457200" algn="just">
              <a:buFont typeface="Wingdings" panose="05000000000000000000" pitchFamily="2" charset="2"/>
              <a:buChar char="§"/>
            </a:pPr>
            <a:r>
              <a:rPr lang="en-US" sz="2700" dirty="0"/>
              <a:t>An important element to these processes is to make compliance with the processes as easy as possible. Forms for logging changes, for example, while covering the essentials, should require as little input as possible.</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894572" y="246939"/>
            <a:ext cx="7610351" cy="584775"/>
          </a:xfrm>
          <a:prstGeom prst="rect">
            <a:avLst/>
          </a:prstGeom>
          <a:noFill/>
        </p:spPr>
        <p:txBody>
          <a:bodyPr wrap="square">
            <a:spAutoFit/>
          </a:bodyPr>
          <a:lstStyle/>
          <a:p>
            <a:pPr lvl="0" algn="ctr">
              <a:defRPr/>
            </a:pPr>
            <a:r>
              <a:rPr lang="en-US" sz="3200" b="1" dirty="0">
                <a:solidFill>
                  <a:srgbClr val="00B0F0"/>
                </a:solidFill>
                <a:latin typeface="Times New Roman" panose="02020603050405020304" pitchFamily="18" charset="0"/>
                <a:cs typeface="Times New Roman" panose="02020603050405020304" pitchFamily="18" charset="0"/>
              </a:rPr>
              <a:t>Managing the Project</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27</a:t>
            </a:fld>
            <a:endParaRPr lang="en-US" dirty="0"/>
          </a:p>
        </p:txBody>
      </p:sp>
      <p:sp>
        <p:nvSpPr>
          <p:cNvPr id="6" name="Rectangle: Rounded Corners 5">
            <a:extLst>
              <a:ext uri="{FF2B5EF4-FFF2-40B4-BE49-F238E27FC236}">
                <a16:creationId xmlns:a16="http://schemas.microsoft.com/office/drawing/2014/main" id="{A6BC041F-BF5E-014D-691A-60B8AEE96E61}"/>
              </a:ext>
            </a:extLst>
          </p:cNvPr>
          <p:cNvSpPr/>
          <p:nvPr/>
        </p:nvSpPr>
        <p:spPr>
          <a:xfrm>
            <a:off x="11714480" y="1050878"/>
            <a:ext cx="130048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41567957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2841" y="119314"/>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244086" y="1601982"/>
            <a:ext cx="11109714" cy="4401205"/>
          </a:xfrm>
          <a:prstGeom prst="rect">
            <a:avLst/>
          </a:prstGeom>
          <a:noFill/>
        </p:spPr>
        <p:txBody>
          <a:bodyPr wrap="square">
            <a:spAutoFit/>
          </a:bodyPr>
          <a:lstStyle/>
          <a:p>
            <a:pPr marL="457200" indent="-457200" algn="just">
              <a:buFont typeface="Wingdings" panose="05000000000000000000" pitchFamily="2" charset="2"/>
              <a:buChar char="§"/>
            </a:pPr>
            <a:r>
              <a:rPr lang="en-US" sz="2800" dirty="0"/>
              <a:t>Before the project begins, have a transition session to impart key information from the proposal team to the project team. </a:t>
            </a:r>
          </a:p>
          <a:p>
            <a:pPr marL="457200" indent="-457200" algn="just">
              <a:buFont typeface="Wingdings" panose="05000000000000000000" pitchFamily="2" charset="2"/>
              <a:buChar char="§"/>
            </a:pPr>
            <a:endParaRPr lang="en-US" sz="2800" dirty="0"/>
          </a:p>
          <a:p>
            <a:pPr marL="457200" indent="-457200" algn="just">
              <a:buFont typeface="Wingdings" panose="05000000000000000000" pitchFamily="2" charset="2"/>
              <a:buChar char="§"/>
            </a:pPr>
            <a:r>
              <a:rPr lang="en-US" sz="2800" dirty="0"/>
              <a:t>The proposal manager and project manager should review together all the assumptions used in generating the proposal, including a review of project risks and early warning signs that those risks are developing. </a:t>
            </a:r>
          </a:p>
          <a:p>
            <a:pPr marL="457200" indent="-457200" algn="just">
              <a:buFont typeface="Wingdings" panose="05000000000000000000" pitchFamily="2" charset="2"/>
              <a:buChar char="§"/>
            </a:pPr>
            <a:endParaRPr lang="en-US" sz="2800" dirty="0"/>
          </a:p>
          <a:p>
            <a:pPr marL="457200" indent="-457200" algn="just">
              <a:buFont typeface="Wingdings" panose="05000000000000000000" pitchFamily="2" charset="2"/>
              <a:buChar char="§"/>
            </a:pPr>
            <a:r>
              <a:rPr lang="en-US" sz="2800" dirty="0"/>
              <a:t>Best of all is for the project manager to have been involved in the proposal effort, so the person responsible for executing the project will have been involved in defining it.</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767831" y="296359"/>
            <a:ext cx="7610351" cy="584775"/>
          </a:xfrm>
          <a:prstGeom prst="rect">
            <a:avLst/>
          </a:prstGeom>
          <a:noFill/>
        </p:spPr>
        <p:txBody>
          <a:bodyPr wrap="square">
            <a:spAutoFit/>
          </a:bodyPr>
          <a:lstStyle/>
          <a:p>
            <a:pPr lvl="0" algn="ctr">
              <a:defRPr/>
            </a:pPr>
            <a:r>
              <a:rPr lang="en-US" sz="3200" b="1" dirty="0">
                <a:solidFill>
                  <a:srgbClr val="00B0F0"/>
                </a:solidFill>
                <a:latin typeface="Times New Roman" panose="02020603050405020304" pitchFamily="18" charset="0"/>
                <a:cs typeface="Times New Roman" panose="02020603050405020304" pitchFamily="18" charset="0"/>
              </a:rPr>
              <a:t>Managing the Project</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28</a:t>
            </a:fld>
            <a:endParaRPr lang="en-US" dirty="0"/>
          </a:p>
        </p:txBody>
      </p:sp>
      <p:sp>
        <p:nvSpPr>
          <p:cNvPr id="6" name="Rectangle: Rounded Corners 5">
            <a:extLst>
              <a:ext uri="{FF2B5EF4-FFF2-40B4-BE49-F238E27FC236}">
                <a16:creationId xmlns:a16="http://schemas.microsoft.com/office/drawing/2014/main" id="{00AE0BA3-68BF-5CE2-B4AE-C5AA52562AEF}"/>
              </a:ext>
            </a:extLst>
          </p:cNvPr>
          <p:cNvSpPr/>
          <p:nvPr/>
        </p:nvSpPr>
        <p:spPr>
          <a:xfrm>
            <a:off x="11582400" y="1050878"/>
            <a:ext cx="147320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95112168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27198"/>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191394" y="1392985"/>
            <a:ext cx="11401166" cy="5078313"/>
          </a:xfrm>
          <a:prstGeom prst="rect">
            <a:avLst/>
          </a:prstGeom>
          <a:noFill/>
        </p:spPr>
        <p:txBody>
          <a:bodyPr wrap="square">
            <a:spAutoFit/>
          </a:bodyPr>
          <a:lstStyle/>
          <a:p>
            <a:pPr marL="457200" indent="-457200" algn="just">
              <a:buFont typeface="Wingdings" panose="05000000000000000000" pitchFamily="2" charset="2"/>
              <a:buChar char="§"/>
            </a:pPr>
            <a:r>
              <a:rPr lang="en-US" sz="2700" dirty="0"/>
              <a:t>Every piece of paper exchanged between customer and contractor should be reviewed for change content. However, even a thorough review of paperwork may miss many changes on a project. Therefore, it is important to monitor constantly for change. If a contractor has confidence in the estimating process employed, then the very fact of overruns in various cost cells might signal that a change occurred. </a:t>
            </a:r>
          </a:p>
          <a:p>
            <a:pPr marL="457200" indent="-457200" algn="just">
              <a:buFont typeface="Wingdings" panose="05000000000000000000" pitchFamily="2" charset="2"/>
              <a:buChar char="§"/>
            </a:pPr>
            <a:r>
              <a:rPr lang="en-US" sz="2700" dirty="0"/>
              <a:t>The overrun implies either that there was a misestimation or that something changed—perhaps there were verbal instructions from the customer that never made it into writing, or perhaps the specifications were too vague. </a:t>
            </a:r>
          </a:p>
          <a:p>
            <a:pPr marL="457200" indent="-457200" algn="just">
              <a:buFont typeface="Wingdings" panose="05000000000000000000" pitchFamily="2" charset="2"/>
              <a:buChar char="§"/>
            </a:pPr>
            <a:r>
              <a:rPr lang="en-US" sz="2700" dirty="0"/>
              <a:t>Investigate these overruns. Whatever their source, whether changes initiated by the customer, misestimation, or unexpected productivity losses, the contractor should ensure proper diagnosis </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767831" y="152443"/>
            <a:ext cx="7610351" cy="584775"/>
          </a:xfrm>
          <a:prstGeom prst="rect">
            <a:avLst/>
          </a:prstGeom>
          <a:noFill/>
        </p:spPr>
        <p:txBody>
          <a:bodyPr wrap="square">
            <a:spAutoFit/>
          </a:bodyPr>
          <a:lstStyle/>
          <a:p>
            <a:pPr lvl="0" algn="ctr">
              <a:defRPr/>
            </a:pPr>
            <a:r>
              <a:rPr lang="en-US" sz="3200" b="1" dirty="0">
                <a:solidFill>
                  <a:srgbClr val="00B0F0"/>
                </a:solidFill>
                <a:latin typeface="Times New Roman" panose="02020603050405020304" pitchFamily="18" charset="0"/>
                <a:cs typeface="Times New Roman" panose="02020603050405020304" pitchFamily="18" charset="0"/>
              </a:rPr>
              <a:t>Managing the Project</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29</a:t>
            </a:fld>
            <a:endParaRPr lang="en-US" dirty="0"/>
          </a:p>
        </p:txBody>
      </p:sp>
      <p:sp>
        <p:nvSpPr>
          <p:cNvPr id="6" name="Rectangle: Rounded Corners 5">
            <a:extLst>
              <a:ext uri="{FF2B5EF4-FFF2-40B4-BE49-F238E27FC236}">
                <a16:creationId xmlns:a16="http://schemas.microsoft.com/office/drawing/2014/main" id="{A0EBAD22-5FBB-9A52-89AA-9F1461BC8FD1}"/>
              </a:ext>
            </a:extLst>
          </p:cNvPr>
          <p:cNvSpPr/>
          <p:nvPr/>
        </p:nvSpPr>
        <p:spPr>
          <a:xfrm>
            <a:off x="11744960" y="1050878"/>
            <a:ext cx="151384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42191344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24394"/>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172719" y="1200737"/>
            <a:ext cx="11708105" cy="5232202"/>
          </a:xfrm>
          <a:prstGeom prst="rect">
            <a:avLst/>
          </a:prstGeom>
          <a:noFill/>
        </p:spPr>
        <p:txBody>
          <a:bodyPr wrap="square">
            <a:spAutoFit/>
          </a:bodyPr>
          <a:lstStyle/>
          <a:p>
            <a:pPr algn="just"/>
            <a:r>
              <a:rPr lang="en-US" sz="2700" b="1" dirty="0">
                <a:solidFill>
                  <a:srgbClr val="00B0F0"/>
                </a:solidFill>
              </a:rPr>
              <a:t>Find and Process Changes Promptly</a:t>
            </a:r>
            <a:r>
              <a:rPr lang="en-US" sz="2700" dirty="0">
                <a:solidFill>
                  <a:srgbClr val="00B0F0"/>
                </a:solidFill>
              </a:rPr>
              <a:t>. </a:t>
            </a:r>
          </a:p>
          <a:p>
            <a:pPr algn="just"/>
            <a:endParaRPr lang="en-US" sz="2700" dirty="0"/>
          </a:p>
          <a:p>
            <a:pPr marL="457200" indent="-457200" algn="just">
              <a:buFont typeface="Wingdings" panose="05000000000000000000" pitchFamily="2" charset="2"/>
              <a:buChar char="§"/>
            </a:pPr>
            <a:r>
              <a:rPr lang="en-US" sz="2800" dirty="0"/>
              <a:t>Contractors need to provide supervisors in the field the right incentive to identify changes. One successful approach is to create a work task category such as ‘‘Pending Items,’’ items that have been identified and for which the customer will be or has been notified, but which have not yet been approved.</a:t>
            </a:r>
          </a:p>
          <a:p>
            <a:pPr marL="457200" indent="-457200" algn="just">
              <a:buFont typeface="Wingdings" panose="05000000000000000000" pitchFamily="2" charset="2"/>
              <a:buChar char="§"/>
            </a:pPr>
            <a:r>
              <a:rPr lang="en-US" sz="2800" dirty="0"/>
              <a:t> In earned-value progress reporting, supervisors would get credit for these items, such that their performance measures are not penalized as a result of changes. </a:t>
            </a:r>
          </a:p>
          <a:p>
            <a:pPr marL="457200" indent="-457200" algn="just">
              <a:buFont typeface="Wingdings" panose="05000000000000000000" pitchFamily="2" charset="2"/>
              <a:buChar char="§"/>
            </a:pPr>
            <a:r>
              <a:rPr lang="en-US" sz="2800" dirty="0"/>
              <a:t>Contractors should provide the customer with timely notice and then ensure they do not execute any work that is neither authorized as a change nor pending.</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305141" y="165259"/>
            <a:ext cx="7610351" cy="584775"/>
          </a:xfrm>
          <a:prstGeom prst="rect">
            <a:avLst/>
          </a:prstGeom>
          <a:noFill/>
        </p:spPr>
        <p:txBody>
          <a:bodyPr wrap="square">
            <a:spAutoFit/>
          </a:bodyPr>
          <a:lstStyle/>
          <a:p>
            <a:pPr lvl="0" algn="ctr">
              <a:defRPr/>
            </a:pPr>
            <a:r>
              <a:rPr lang="en-US" sz="3200" b="1" dirty="0">
                <a:solidFill>
                  <a:srgbClr val="00B0F0"/>
                </a:solidFill>
                <a:latin typeface="Times New Roman" panose="02020603050405020304" pitchFamily="18" charset="0"/>
                <a:cs typeface="Times New Roman" panose="02020603050405020304" pitchFamily="18" charset="0"/>
              </a:rPr>
              <a:t>Managing the Project</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30</a:t>
            </a:fld>
            <a:endParaRPr lang="en-US" dirty="0"/>
          </a:p>
        </p:txBody>
      </p:sp>
      <p:sp>
        <p:nvSpPr>
          <p:cNvPr id="6" name="Rectangle: Rounded Corners 5">
            <a:extLst>
              <a:ext uri="{FF2B5EF4-FFF2-40B4-BE49-F238E27FC236}">
                <a16:creationId xmlns:a16="http://schemas.microsoft.com/office/drawing/2014/main" id="{91B15C98-33C8-7CBA-30B2-BD5A48368D19}"/>
              </a:ext>
            </a:extLst>
          </p:cNvPr>
          <p:cNvSpPr/>
          <p:nvPr/>
        </p:nvSpPr>
        <p:spPr>
          <a:xfrm>
            <a:off x="11880824" y="1080520"/>
            <a:ext cx="139192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95893817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25352"/>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203446" y="1877227"/>
            <a:ext cx="11307834" cy="3970318"/>
          </a:xfrm>
          <a:prstGeom prst="rect">
            <a:avLst/>
          </a:prstGeom>
          <a:noFill/>
        </p:spPr>
        <p:txBody>
          <a:bodyPr wrap="square">
            <a:spAutoFit/>
          </a:bodyPr>
          <a:lstStyle/>
          <a:p>
            <a:pPr marL="457200" indent="-457200" algn="just">
              <a:buFont typeface="Wingdings" panose="05000000000000000000" pitchFamily="2" charset="2"/>
              <a:buChar char="§"/>
            </a:pPr>
            <a:r>
              <a:rPr lang="en-US" sz="2800" dirty="0"/>
              <a:t>Assign dedicated personnel for handling the change process. Particularly on those jobs with tight budgets (i.e., those most likely to end up with disputes), there is a tendency to cut back on overhead, but it is exactly these projects that are most likely to end up overrunning and have disputes. </a:t>
            </a:r>
          </a:p>
          <a:p>
            <a:pPr algn="just"/>
            <a:endParaRPr lang="en-US" sz="2800" dirty="0"/>
          </a:p>
          <a:p>
            <a:pPr marL="457200" indent="-457200" algn="just">
              <a:buFont typeface="Wingdings" panose="05000000000000000000" pitchFamily="2" charset="2"/>
              <a:buChar char="§"/>
            </a:pPr>
            <a:r>
              <a:rPr lang="en-US" sz="2800" dirty="0"/>
              <a:t>In the event of a dispute, daily reporting, schedule updating, and disciplined documentation become especially important and can, in fact, promote the resolution of disputes.</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767831" y="296359"/>
            <a:ext cx="7610351" cy="584775"/>
          </a:xfrm>
          <a:prstGeom prst="rect">
            <a:avLst/>
          </a:prstGeom>
          <a:noFill/>
        </p:spPr>
        <p:txBody>
          <a:bodyPr wrap="square">
            <a:spAutoFit/>
          </a:bodyPr>
          <a:lstStyle/>
          <a:p>
            <a:pPr lvl="0" algn="ctr">
              <a:defRPr/>
            </a:pPr>
            <a:r>
              <a:rPr lang="en-US" sz="3200" b="1" dirty="0">
                <a:solidFill>
                  <a:srgbClr val="00B0F0"/>
                </a:solidFill>
                <a:latin typeface="Times New Roman" panose="02020603050405020304" pitchFamily="18" charset="0"/>
                <a:cs typeface="Times New Roman" panose="02020603050405020304" pitchFamily="18" charset="0"/>
              </a:rPr>
              <a:t>        Managing the Project</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31</a:t>
            </a:fld>
            <a:endParaRPr lang="en-US" dirty="0"/>
          </a:p>
        </p:txBody>
      </p:sp>
      <p:sp>
        <p:nvSpPr>
          <p:cNvPr id="6" name="Rectangle: Rounded Corners 5">
            <a:extLst>
              <a:ext uri="{FF2B5EF4-FFF2-40B4-BE49-F238E27FC236}">
                <a16:creationId xmlns:a16="http://schemas.microsoft.com/office/drawing/2014/main" id="{89EDA568-2808-5F31-7ADC-9C3A4E5622D4}"/>
              </a:ext>
            </a:extLst>
          </p:cNvPr>
          <p:cNvSpPr/>
          <p:nvPr/>
        </p:nvSpPr>
        <p:spPr>
          <a:xfrm>
            <a:off x="11623040" y="1050878"/>
            <a:ext cx="171877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8366642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2122"/>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406866" y="6382385"/>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168934" y="1260416"/>
            <a:ext cx="11291545" cy="6124754"/>
          </a:xfrm>
          <a:prstGeom prst="rect">
            <a:avLst/>
          </a:prstGeom>
          <a:noFill/>
        </p:spPr>
        <p:txBody>
          <a:bodyPr wrap="square">
            <a:spAutoFit/>
          </a:bodyPr>
          <a:lstStyle/>
          <a:p>
            <a:pPr algn="just"/>
            <a:r>
              <a:rPr lang="en-US" sz="2800" b="1" dirty="0">
                <a:solidFill>
                  <a:srgbClr val="00B0F0"/>
                </a:solidFill>
              </a:rPr>
              <a:t>To increase the likelihood that both sides are working with the same facts, the following are helpful practices.</a:t>
            </a:r>
          </a:p>
          <a:p>
            <a:pPr algn="just"/>
            <a:endParaRPr lang="en-US" sz="2800" b="1" dirty="0">
              <a:solidFill>
                <a:srgbClr val="00B0F0"/>
              </a:solidFill>
            </a:endParaRPr>
          </a:p>
          <a:p>
            <a:pPr marL="457200" indent="-457200" algn="just">
              <a:buFont typeface="Wingdings" panose="05000000000000000000" pitchFamily="2" charset="2"/>
              <a:buChar char="§"/>
            </a:pPr>
            <a:r>
              <a:rPr lang="en-US" sz="2800" dirty="0"/>
              <a:t>Prepare daily time and material sheets and submit reports to the customer every day.</a:t>
            </a:r>
          </a:p>
          <a:p>
            <a:pPr marL="457200" indent="-457200" algn="just">
              <a:buFont typeface="Wingdings" panose="05000000000000000000" pitchFamily="2" charset="2"/>
              <a:buChar char="§"/>
            </a:pPr>
            <a:r>
              <a:rPr lang="en-US" sz="2800" dirty="0"/>
              <a:t>Daily reporting accelerates communication and ensures all are well informed on project status.</a:t>
            </a:r>
          </a:p>
          <a:p>
            <a:pPr marL="457200" indent="-457200" algn="just">
              <a:buFont typeface="Wingdings" panose="05000000000000000000" pitchFamily="2" charset="2"/>
              <a:buChar char="§"/>
            </a:pPr>
            <a:r>
              <a:rPr lang="en-US" sz="2800" dirty="0"/>
              <a:t>Log time and cost for every change in a separate cost code. Contemporaneous tracking of costs is far better than a re-creation done later. </a:t>
            </a:r>
          </a:p>
          <a:p>
            <a:pPr marL="457200" indent="-457200" algn="just">
              <a:buFont typeface="Wingdings" panose="05000000000000000000" pitchFamily="2" charset="2"/>
              <a:buChar char="§"/>
            </a:pPr>
            <a:r>
              <a:rPr lang="en-US" sz="2800" dirty="0"/>
              <a:t>While even real-time reporting is certain to miss some of the impacts of change, it at least provides a more complete picture of the direct costs.</a:t>
            </a:r>
          </a:p>
          <a:p>
            <a:pPr marL="457200" indent="-457200" algn="just">
              <a:buFont typeface="Wingdings" panose="05000000000000000000" pitchFamily="2" charset="2"/>
              <a:buChar char="§"/>
            </a:pPr>
            <a:endParaRPr lang="en-US" sz="2800" dirty="0"/>
          </a:p>
          <a:p>
            <a:pPr marL="457200" indent="-457200" algn="just">
              <a:buFont typeface="Wingdings" panose="05000000000000000000" pitchFamily="2" charset="2"/>
              <a:buChar char="§"/>
            </a:pPr>
            <a:endParaRPr lang="en-US" sz="2800" dirty="0"/>
          </a:p>
        </p:txBody>
      </p:sp>
      <p:sp>
        <p:nvSpPr>
          <p:cNvPr id="11" name="TextBox 10">
            <a:extLst>
              <a:ext uri="{FF2B5EF4-FFF2-40B4-BE49-F238E27FC236}">
                <a16:creationId xmlns:a16="http://schemas.microsoft.com/office/drawing/2014/main" id="{C233C987-82AE-11B7-F9A6-F98E5FD66699}"/>
              </a:ext>
            </a:extLst>
          </p:cNvPr>
          <p:cNvSpPr txBox="1"/>
          <p:nvPr/>
        </p:nvSpPr>
        <p:spPr>
          <a:xfrm>
            <a:off x="1767831" y="184073"/>
            <a:ext cx="7610351" cy="584775"/>
          </a:xfrm>
          <a:prstGeom prst="rect">
            <a:avLst/>
          </a:prstGeom>
          <a:noFill/>
        </p:spPr>
        <p:txBody>
          <a:bodyPr wrap="square">
            <a:spAutoFit/>
          </a:bodyPr>
          <a:lstStyle/>
          <a:p>
            <a:pPr lvl="0" algn="ctr">
              <a:defRPr/>
            </a:pPr>
            <a:r>
              <a:rPr lang="en-US" sz="3200" b="1" dirty="0">
                <a:solidFill>
                  <a:srgbClr val="00B0F0"/>
                </a:solidFill>
                <a:latin typeface="Times New Roman" panose="02020603050405020304" pitchFamily="18" charset="0"/>
                <a:cs typeface="Times New Roman" panose="02020603050405020304" pitchFamily="18" charset="0"/>
              </a:rPr>
              <a:t>        Managing the Project</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32</a:t>
            </a:fld>
            <a:endParaRPr lang="en-US" dirty="0"/>
          </a:p>
        </p:txBody>
      </p:sp>
      <p:sp>
        <p:nvSpPr>
          <p:cNvPr id="6" name="Rectangle: Rounded Corners 5">
            <a:extLst>
              <a:ext uri="{FF2B5EF4-FFF2-40B4-BE49-F238E27FC236}">
                <a16:creationId xmlns:a16="http://schemas.microsoft.com/office/drawing/2014/main" id="{B391F127-1A19-6DD1-FF76-FE3D4F7405C5}"/>
              </a:ext>
            </a:extLst>
          </p:cNvPr>
          <p:cNvSpPr/>
          <p:nvPr/>
        </p:nvSpPr>
        <p:spPr>
          <a:xfrm>
            <a:off x="11612881" y="1128465"/>
            <a:ext cx="165608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43320905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2521" y="119314"/>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213360" y="1723886"/>
            <a:ext cx="11409680" cy="4832092"/>
          </a:xfrm>
          <a:prstGeom prst="rect">
            <a:avLst/>
          </a:prstGeom>
          <a:noFill/>
        </p:spPr>
        <p:txBody>
          <a:bodyPr wrap="square">
            <a:spAutoFit/>
          </a:bodyPr>
          <a:lstStyle/>
          <a:p>
            <a:pPr marL="457200" indent="-457200" algn="just">
              <a:buFont typeface="Wingdings" panose="05000000000000000000" pitchFamily="2" charset="2"/>
              <a:buChar char="§"/>
            </a:pPr>
            <a:r>
              <a:rPr lang="en-US" sz="2800" dirty="0"/>
              <a:t>Document efficiency losses (e.g., when workers are waiting on material, log their time idle). </a:t>
            </a:r>
          </a:p>
          <a:p>
            <a:pPr marL="457200" indent="-457200" algn="just">
              <a:buFont typeface="Wingdings" panose="05000000000000000000" pitchFamily="2" charset="2"/>
              <a:buChar char="§"/>
            </a:pPr>
            <a:endParaRPr lang="en-US" sz="2800" dirty="0"/>
          </a:p>
          <a:p>
            <a:pPr marL="457200" indent="-457200" algn="just">
              <a:buFont typeface="Wingdings" panose="05000000000000000000" pitchFamily="2" charset="2"/>
              <a:buChar char="§"/>
            </a:pPr>
            <a:r>
              <a:rPr lang="en-US" sz="2800" dirty="0"/>
              <a:t>Comment on inefficiencies at job meetings, and record these in meeting minutes.</a:t>
            </a:r>
          </a:p>
          <a:p>
            <a:pPr marL="457200" indent="-457200" algn="just">
              <a:buFont typeface="Wingdings" panose="05000000000000000000" pitchFamily="2" charset="2"/>
              <a:buChar char="§"/>
            </a:pPr>
            <a:endParaRPr lang="en-US" sz="2800" dirty="0"/>
          </a:p>
          <a:p>
            <a:pPr marL="457200" indent="-457200" algn="just">
              <a:buFont typeface="Wingdings" panose="05000000000000000000" pitchFamily="2" charset="2"/>
              <a:buChar char="§"/>
            </a:pPr>
            <a:r>
              <a:rPr lang="en-US" sz="2800" dirty="0"/>
              <a:t>Contemporaneous tracking of productivity problems will ensure that everyone is aware of all relevant problems (perhaps enabling some mitigation ideas), and it provides a good resource for computing disruption.</a:t>
            </a:r>
          </a:p>
          <a:p>
            <a:pPr marL="457200" indent="-457200" algn="just">
              <a:buFont typeface="Wingdings" panose="05000000000000000000" pitchFamily="2" charset="2"/>
              <a:buChar char="§"/>
            </a:pPr>
            <a:endParaRPr lang="en-US" sz="2800" dirty="0"/>
          </a:p>
          <a:p>
            <a:pPr marL="457200" indent="-457200" algn="just">
              <a:buFont typeface="Wingdings" panose="05000000000000000000" pitchFamily="2" charset="2"/>
              <a:buChar char="§"/>
            </a:pPr>
            <a:endParaRPr lang="en-US" sz="2800" dirty="0"/>
          </a:p>
        </p:txBody>
      </p:sp>
      <p:sp>
        <p:nvSpPr>
          <p:cNvPr id="11" name="TextBox 10">
            <a:extLst>
              <a:ext uri="{FF2B5EF4-FFF2-40B4-BE49-F238E27FC236}">
                <a16:creationId xmlns:a16="http://schemas.microsoft.com/office/drawing/2014/main" id="{C233C987-82AE-11B7-F9A6-F98E5FD66699}"/>
              </a:ext>
            </a:extLst>
          </p:cNvPr>
          <p:cNvSpPr txBox="1"/>
          <p:nvPr/>
        </p:nvSpPr>
        <p:spPr>
          <a:xfrm>
            <a:off x="1818631" y="165259"/>
            <a:ext cx="7610351" cy="584775"/>
          </a:xfrm>
          <a:prstGeom prst="rect">
            <a:avLst/>
          </a:prstGeom>
          <a:noFill/>
        </p:spPr>
        <p:txBody>
          <a:bodyPr wrap="square">
            <a:spAutoFit/>
          </a:bodyPr>
          <a:lstStyle/>
          <a:p>
            <a:pPr lvl="0" algn="ctr">
              <a:defRPr/>
            </a:pPr>
            <a:r>
              <a:rPr lang="en-US" sz="3200" b="1" dirty="0">
                <a:solidFill>
                  <a:srgbClr val="00B0F0"/>
                </a:solidFill>
                <a:latin typeface="Times New Roman" panose="02020603050405020304" pitchFamily="18" charset="0"/>
                <a:cs typeface="Times New Roman" panose="02020603050405020304" pitchFamily="18" charset="0"/>
              </a:rPr>
              <a:t>         Managing the Project</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33</a:t>
            </a:fld>
            <a:endParaRPr lang="en-US" dirty="0"/>
          </a:p>
        </p:txBody>
      </p:sp>
      <p:sp>
        <p:nvSpPr>
          <p:cNvPr id="6" name="Rectangle: Rounded Corners 5">
            <a:extLst>
              <a:ext uri="{FF2B5EF4-FFF2-40B4-BE49-F238E27FC236}">
                <a16:creationId xmlns:a16="http://schemas.microsoft.com/office/drawing/2014/main" id="{B4D32A87-1DBA-C862-86AD-B27782E048F8}"/>
              </a:ext>
            </a:extLst>
          </p:cNvPr>
          <p:cNvSpPr/>
          <p:nvPr/>
        </p:nvSpPr>
        <p:spPr>
          <a:xfrm>
            <a:off x="11623040" y="1050878"/>
            <a:ext cx="171877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43826214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7759"/>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233680" y="1368422"/>
            <a:ext cx="11257280" cy="4832092"/>
          </a:xfrm>
          <a:prstGeom prst="rect">
            <a:avLst/>
          </a:prstGeom>
          <a:noFill/>
        </p:spPr>
        <p:txBody>
          <a:bodyPr wrap="square">
            <a:spAutoFit/>
          </a:bodyPr>
          <a:lstStyle/>
          <a:p>
            <a:pPr marL="342900" indent="-342900" algn="just">
              <a:buFont typeface="Wingdings" panose="05000000000000000000" pitchFamily="2" charset="2"/>
              <a:buChar char="§"/>
            </a:pPr>
            <a:r>
              <a:rPr lang="en-US" sz="2800" dirty="0"/>
              <a:t>Take pictures of the job site and date them. Photographs (or videos) often can relay the story far more clearly than written documentation. For example, a photograph showing workers crowded into a site is better documentation than a report including comments that congestion has been an issue.</a:t>
            </a:r>
          </a:p>
          <a:p>
            <a:pPr algn="just"/>
            <a:endParaRPr lang="en-US" sz="2800" dirty="0"/>
          </a:p>
          <a:p>
            <a:pPr marL="342900" indent="-342900" algn="just">
              <a:buFont typeface="Wingdings" panose="05000000000000000000" pitchFamily="2" charset="2"/>
              <a:buChar char="§"/>
            </a:pPr>
            <a:r>
              <a:rPr lang="en-US" sz="2800" dirty="0"/>
              <a:t>The contractor should document the customer’s performance as well as their own. It is not only the contractor whose performance can drive cost and schedule. Delayed approvals from a customer or late information can impact contractor performance and should be documented and included in reports to the customer</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767831" y="296359"/>
            <a:ext cx="7610351" cy="584775"/>
          </a:xfrm>
          <a:prstGeom prst="rect">
            <a:avLst/>
          </a:prstGeom>
          <a:noFill/>
        </p:spPr>
        <p:txBody>
          <a:bodyPr wrap="square">
            <a:spAutoFit/>
          </a:bodyPr>
          <a:lstStyle/>
          <a:p>
            <a:pPr lvl="0" algn="ctr">
              <a:defRPr/>
            </a:pPr>
            <a:r>
              <a:rPr lang="en-US" sz="3200" b="1" dirty="0">
                <a:solidFill>
                  <a:srgbClr val="00B0F0"/>
                </a:solidFill>
                <a:latin typeface="Times New Roman" panose="02020603050405020304" pitchFamily="18" charset="0"/>
                <a:cs typeface="Times New Roman" panose="02020603050405020304" pitchFamily="18" charset="0"/>
              </a:rPr>
              <a:t>Managing the Project</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34</a:t>
            </a:fld>
            <a:endParaRPr lang="en-US" dirty="0"/>
          </a:p>
        </p:txBody>
      </p:sp>
      <p:sp>
        <p:nvSpPr>
          <p:cNvPr id="6" name="Rectangle: Rounded Corners 5">
            <a:extLst>
              <a:ext uri="{FF2B5EF4-FFF2-40B4-BE49-F238E27FC236}">
                <a16:creationId xmlns:a16="http://schemas.microsoft.com/office/drawing/2014/main" id="{D71699ED-1250-C2BA-DFA4-39FB12E0895B}"/>
              </a:ext>
            </a:extLst>
          </p:cNvPr>
          <p:cNvSpPr/>
          <p:nvPr/>
        </p:nvSpPr>
        <p:spPr>
          <a:xfrm>
            <a:off x="11673840" y="1050878"/>
            <a:ext cx="150368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47362817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51247"/>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471940" y="6451019"/>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233680" y="1612692"/>
            <a:ext cx="11277600" cy="5078313"/>
          </a:xfrm>
          <a:prstGeom prst="rect">
            <a:avLst/>
          </a:prstGeom>
          <a:noFill/>
        </p:spPr>
        <p:txBody>
          <a:bodyPr wrap="square">
            <a:spAutoFit/>
          </a:bodyPr>
          <a:lstStyle/>
          <a:p>
            <a:pPr marL="342900" indent="-342900" algn="just">
              <a:buFont typeface="Wingdings" panose="05000000000000000000" pitchFamily="2" charset="2"/>
              <a:buChar char="§"/>
            </a:pPr>
            <a:r>
              <a:rPr lang="en-US" sz="2700" b="1" dirty="0">
                <a:solidFill>
                  <a:srgbClr val="00B0F0"/>
                </a:solidFill>
              </a:rPr>
              <a:t>Communicate Effectively</a:t>
            </a:r>
            <a:r>
              <a:rPr lang="en-US" sz="2700" dirty="0"/>
              <a:t>. A key to success is open, honest, and direct communication between the customer and contractor. It is important for the contractor to invite active customer involvement early in the project. </a:t>
            </a:r>
          </a:p>
          <a:p>
            <a:pPr marL="342900" indent="-342900" algn="just">
              <a:buFont typeface="Wingdings" panose="05000000000000000000" pitchFamily="2" charset="2"/>
              <a:buChar char="§"/>
            </a:pPr>
            <a:r>
              <a:rPr lang="en-US" sz="2700" dirty="0"/>
              <a:t>Some contractors, for example, require an open exchange with the customer before the project starts to discuss priorities and processes, including the handling of changes.</a:t>
            </a:r>
          </a:p>
          <a:p>
            <a:pPr marL="342900" indent="-342900" algn="just">
              <a:buFont typeface="Wingdings" panose="05000000000000000000" pitchFamily="2" charset="2"/>
              <a:buChar char="§"/>
            </a:pPr>
            <a:r>
              <a:rPr lang="en-US" sz="2700" dirty="0"/>
              <a:t>Reports from contractor to customer should be regular and frequent, include both the good and the bad, and be complete and fair in reporting the true status of the project.</a:t>
            </a:r>
          </a:p>
          <a:p>
            <a:pPr marL="342900" indent="-342900" algn="just">
              <a:buFont typeface="Wingdings" panose="05000000000000000000" pitchFamily="2" charset="2"/>
              <a:buChar char="§"/>
            </a:pPr>
            <a:r>
              <a:rPr lang="en-US" sz="2700" dirty="0"/>
              <a:t>It is important that customers be confident that they are hearing about all issues and that the contractor will alert them quickly and be ready to discuss any problem that might arise.</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305141" y="161170"/>
            <a:ext cx="7610351" cy="1077218"/>
          </a:xfrm>
          <a:prstGeom prst="rect">
            <a:avLst/>
          </a:prstGeom>
          <a:noFill/>
        </p:spPr>
        <p:txBody>
          <a:bodyPr wrap="square">
            <a:spAutoFit/>
          </a:bodyPr>
          <a:lstStyle/>
          <a:p>
            <a:pPr lvl="0" algn="ctr">
              <a:defRPr/>
            </a:pPr>
            <a:r>
              <a:rPr lang="en-US" sz="3200" b="1" dirty="0">
                <a:solidFill>
                  <a:srgbClr val="00B0F0"/>
                </a:solidFill>
                <a:latin typeface="Times New Roman" panose="02020603050405020304" pitchFamily="18" charset="0"/>
                <a:cs typeface="Times New Roman" panose="02020603050405020304" pitchFamily="18" charset="0"/>
              </a:rPr>
              <a:t>Managing the Contractor-Customer Relationship</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35</a:t>
            </a:fld>
            <a:endParaRPr lang="en-US" dirty="0"/>
          </a:p>
        </p:txBody>
      </p:sp>
      <p:sp>
        <p:nvSpPr>
          <p:cNvPr id="6" name="Rectangle: Rounded Corners 5">
            <a:extLst>
              <a:ext uri="{FF2B5EF4-FFF2-40B4-BE49-F238E27FC236}">
                <a16:creationId xmlns:a16="http://schemas.microsoft.com/office/drawing/2014/main" id="{484F9BC0-7E9D-2A9D-B6E2-ECEA2D7D4064}"/>
              </a:ext>
            </a:extLst>
          </p:cNvPr>
          <p:cNvSpPr/>
          <p:nvPr/>
        </p:nvSpPr>
        <p:spPr>
          <a:xfrm>
            <a:off x="11694160" y="1050878"/>
            <a:ext cx="164765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04498309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681" y="27198"/>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233680" y="1874728"/>
            <a:ext cx="11369040" cy="3108543"/>
          </a:xfrm>
          <a:prstGeom prst="rect">
            <a:avLst/>
          </a:prstGeom>
          <a:noFill/>
        </p:spPr>
        <p:txBody>
          <a:bodyPr wrap="square">
            <a:spAutoFit/>
          </a:bodyPr>
          <a:lstStyle/>
          <a:p>
            <a:pPr marL="342900" indent="-342900" algn="just">
              <a:buFont typeface="Wingdings" panose="05000000000000000000" pitchFamily="2" charset="2"/>
              <a:buChar char="§"/>
            </a:pPr>
            <a:r>
              <a:rPr lang="en-US" sz="2800" dirty="0"/>
              <a:t>Reports from contractor to customer should be regular and frequent, include both the good and the bad, and be complete and fair in reporting the true status of the project.</a:t>
            </a:r>
          </a:p>
          <a:p>
            <a:pPr algn="just"/>
            <a:endParaRPr lang="en-US" sz="2800" dirty="0"/>
          </a:p>
          <a:p>
            <a:pPr marL="342900" indent="-342900" algn="just">
              <a:buFont typeface="Wingdings" panose="05000000000000000000" pitchFamily="2" charset="2"/>
              <a:buChar char="§"/>
            </a:pPr>
            <a:r>
              <a:rPr lang="en-US" sz="2800" dirty="0"/>
              <a:t>It is important that customers be confident that they are hearing about all issues and that the contractor will alert them quickly and be ready to discuss any problem that might arise.</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202460" y="70159"/>
            <a:ext cx="7610351" cy="984885"/>
          </a:xfrm>
          <a:prstGeom prst="rect">
            <a:avLst/>
          </a:prstGeom>
          <a:noFill/>
        </p:spPr>
        <p:txBody>
          <a:bodyPr wrap="square">
            <a:spAutoFit/>
          </a:bodyPr>
          <a:lstStyle/>
          <a:p>
            <a:pPr lvl="0" algn="ctr">
              <a:defRPr/>
            </a:pPr>
            <a:r>
              <a:rPr lang="en-US" sz="2900" b="1" dirty="0">
                <a:solidFill>
                  <a:srgbClr val="00B0F0"/>
                </a:solidFill>
                <a:latin typeface="Times New Roman" panose="02020603050405020304" pitchFamily="18" charset="0"/>
                <a:cs typeface="Times New Roman" panose="02020603050405020304" pitchFamily="18" charset="0"/>
              </a:rPr>
              <a:t>Managing the Contractor-Customer Relationship</a:t>
            </a:r>
            <a:endParaRPr lang="en-US" sz="29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36</a:t>
            </a:fld>
            <a:endParaRPr lang="en-US" dirty="0"/>
          </a:p>
        </p:txBody>
      </p:sp>
      <p:sp>
        <p:nvSpPr>
          <p:cNvPr id="6" name="Rectangle: Rounded Corners 5">
            <a:extLst>
              <a:ext uri="{FF2B5EF4-FFF2-40B4-BE49-F238E27FC236}">
                <a16:creationId xmlns:a16="http://schemas.microsoft.com/office/drawing/2014/main" id="{E4E1430E-8BEB-336E-722C-7AF059615F63}"/>
              </a:ext>
            </a:extLst>
          </p:cNvPr>
          <p:cNvSpPr/>
          <p:nvPr/>
        </p:nvSpPr>
        <p:spPr>
          <a:xfrm>
            <a:off x="11714480" y="1050878"/>
            <a:ext cx="151384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34186407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0"/>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233680" y="1746704"/>
            <a:ext cx="11470640" cy="4832092"/>
          </a:xfrm>
          <a:prstGeom prst="rect">
            <a:avLst/>
          </a:prstGeom>
          <a:noFill/>
        </p:spPr>
        <p:txBody>
          <a:bodyPr wrap="square">
            <a:spAutoFit/>
          </a:bodyPr>
          <a:lstStyle/>
          <a:p>
            <a:pPr marL="342900" indent="-342900" algn="just">
              <a:buFont typeface="Wingdings" panose="05000000000000000000" pitchFamily="2" charset="2"/>
              <a:buChar char="§"/>
            </a:pPr>
            <a:r>
              <a:rPr lang="en-US" sz="2800" b="1" dirty="0">
                <a:solidFill>
                  <a:srgbClr val="00B0F0"/>
                </a:solidFill>
              </a:rPr>
              <a:t>Price Completely</a:t>
            </a:r>
          </a:p>
          <a:p>
            <a:pPr algn="just"/>
            <a:endParaRPr lang="en-US" sz="2800" dirty="0"/>
          </a:p>
          <a:p>
            <a:pPr marL="457200" indent="-457200" algn="just">
              <a:buFont typeface="Wingdings" panose="05000000000000000000" pitchFamily="2" charset="2"/>
              <a:buChar char="§"/>
            </a:pPr>
            <a:r>
              <a:rPr lang="en-US" sz="2800" dirty="0"/>
              <a:t>When changes are small and uncomplicated, it is usually straightforward to develop an accurate assessment of the total cost of a change. </a:t>
            </a:r>
          </a:p>
          <a:p>
            <a:pPr marL="457200" indent="-457200" algn="just">
              <a:buFont typeface="Wingdings" panose="05000000000000000000" pitchFamily="2" charset="2"/>
              <a:buChar char="§"/>
            </a:pPr>
            <a:endParaRPr lang="en-US" sz="2800" dirty="0"/>
          </a:p>
          <a:p>
            <a:pPr marL="457200" indent="-457200" algn="just">
              <a:buFont typeface="Wingdings" panose="05000000000000000000" pitchFamily="2" charset="2"/>
              <a:buChar char="§"/>
            </a:pPr>
            <a:r>
              <a:rPr lang="en-US" sz="2800" dirty="0"/>
              <a:t>When changes are numerous, large, and/ or complex, it is much more difficult. </a:t>
            </a:r>
          </a:p>
          <a:p>
            <a:pPr marL="457200" indent="-457200" algn="just">
              <a:buFont typeface="Wingdings" panose="05000000000000000000" pitchFamily="2" charset="2"/>
              <a:buChar char="§"/>
            </a:pPr>
            <a:endParaRPr lang="en-US" sz="2800" dirty="0"/>
          </a:p>
          <a:p>
            <a:pPr marL="457200" indent="-457200" algn="just">
              <a:buFont typeface="Wingdings" panose="05000000000000000000" pitchFamily="2" charset="2"/>
              <a:buChar char="§"/>
            </a:pPr>
            <a:r>
              <a:rPr lang="en-US" sz="2800" dirty="0"/>
              <a:t>While it is important to resolve issues as quickly as possible, it is wiser to provide an informed estimate than to present a number that may increase dramatically later.</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164071" y="65993"/>
            <a:ext cx="7610351" cy="1015663"/>
          </a:xfrm>
          <a:prstGeom prst="rect">
            <a:avLst/>
          </a:prstGeom>
          <a:noFill/>
        </p:spPr>
        <p:txBody>
          <a:bodyPr wrap="square">
            <a:spAutoFit/>
          </a:bodyPr>
          <a:lstStyle/>
          <a:p>
            <a:pPr lvl="0" algn="ctr">
              <a:defRPr/>
            </a:pPr>
            <a:r>
              <a:rPr lang="en-US" sz="3000" b="1" dirty="0">
                <a:solidFill>
                  <a:srgbClr val="00B0F0"/>
                </a:solidFill>
                <a:latin typeface="Times New Roman" panose="02020603050405020304" pitchFamily="18" charset="0"/>
                <a:cs typeface="Times New Roman" panose="02020603050405020304" pitchFamily="18" charset="0"/>
              </a:rPr>
              <a:t>     Managing the Contractor-Customer Relationship</a:t>
            </a:r>
            <a:endParaRPr lang="en-US" sz="30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37</a:t>
            </a:fld>
            <a:endParaRPr lang="en-US" dirty="0"/>
          </a:p>
        </p:txBody>
      </p:sp>
      <p:sp>
        <p:nvSpPr>
          <p:cNvPr id="6" name="Rectangle: Rounded Corners 5">
            <a:extLst>
              <a:ext uri="{FF2B5EF4-FFF2-40B4-BE49-F238E27FC236}">
                <a16:creationId xmlns:a16="http://schemas.microsoft.com/office/drawing/2014/main" id="{D695DB63-F59B-CB0F-A198-04A12C19659A}"/>
              </a:ext>
            </a:extLst>
          </p:cNvPr>
          <p:cNvSpPr/>
          <p:nvPr/>
        </p:nvSpPr>
        <p:spPr>
          <a:xfrm>
            <a:off x="11704320" y="1050878"/>
            <a:ext cx="163749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6537495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681" y="59789"/>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414008" y="6405098"/>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207894" y="1511451"/>
            <a:ext cx="11344025" cy="5078313"/>
          </a:xfrm>
          <a:prstGeom prst="rect">
            <a:avLst/>
          </a:prstGeom>
          <a:noFill/>
        </p:spPr>
        <p:txBody>
          <a:bodyPr wrap="square">
            <a:spAutoFit/>
          </a:bodyPr>
          <a:lstStyle/>
          <a:p>
            <a:pPr marL="342900" indent="-342900" algn="just">
              <a:buFont typeface="Wingdings" panose="05000000000000000000" pitchFamily="2" charset="2"/>
              <a:buChar char="§"/>
            </a:pPr>
            <a:r>
              <a:rPr lang="en-US" sz="2700" dirty="0"/>
              <a:t>Know the project conditions and understand how the change fits in before trying to estimate the impact. </a:t>
            </a:r>
          </a:p>
          <a:p>
            <a:pPr marL="342900" indent="-342900" algn="just">
              <a:buFont typeface="Wingdings" panose="05000000000000000000" pitchFamily="2" charset="2"/>
              <a:buChar char="§"/>
            </a:pPr>
            <a:r>
              <a:rPr lang="en-US" sz="2700" dirty="0"/>
              <a:t>It is essential to understand the impacted site, as it is in this environment in which the change will take place </a:t>
            </a:r>
          </a:p>
          <a:p>
            <a:pPr marL="342900" indent="-342900" algn="just">
              <a:buFont typeface="Wingdings" panose="05000000000000000000" pitchFamily="2" charset="2"/>
              <a:buChar char="§"/>
            </a:pPr>
            <a:r>
              <a:rPr lang="en-US" sz="2700" dirty="0"/>
              <a:t>Is labor already crowded into the site where the change will add more people? Has the affected work already started? Are people working in a comfortable environment or are they welding in midsummer heat?</a:t>
            </a:r>
          </a:p>
          <a:p>
            <a:pPr marL="342900" indent="-342900" algn="just">
              <a:buFont typeface="Wingdings" panose="05000000000000000000" pitchFamily="2" charset="2"/>
              <a:buChar char="§"/>
            </a:pPr>
            <a:r>
              <a:rPr lang="en-US" sz="2700" dirty="0"/>
              <a:t>When providing an estimate, contractors must be realistic, practical, and not overstate the costs. </a:t>
            </a:r>
          </a:p>
          <a:p>
            <a:pPr marL="342900" indent="-342900" algn="just">
              <a:buFont typeface="Wingdings" panose="05000000000000000000" pitchFamily="2" charset="2"/>
              <a:buChar char="§"/>
            </a:pPr>
            <a:r>
              <a:rPr lang="en-US" sz="2700" dirty="0"/>
              <a:t>Estimate as much of the costs as possible, minimizing the number of reservations. In the estimate, consider additional rework that may occur, as well as any anticipated lost productivity</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550151" y="136525"/>
            <a:ext cx="7610351" cy="1077218"/>
          </a:xfrm>
          <a:prstGeom prst="rect">
            <a:avLst/>
          </a:prstGeom>
          <a:noFill/>
        </p:spPr>
        <p:txBody>
          <a:bodyPr wrap="square">
            <a:spAutoFit/>
          </a:bodyPr>
          <a:lstStyle/>
          <a:p>
            <a:pPr lvl="0" algn="ctr">
              <a:defRPr/>
            </a:pPr>
            <a:r>
              <a:rPr lang="en-US" sz="3200" b="1" dirty="0">
                <a:solidFill>
                  <a:srgbClr val="00B0F0"/>
                </a:solidFill>
                <a:latin typeface="Times New Roman" panose="02020603050405020304" pitchFamily="18" charset="0"/>
                <a:cs typeface="Times New Roman" panose="02020603050405020304" pitchFamily="18" charset="0"/>
              </a:rPr>
              <a:t>Managing the Contractor-Customer Relationship</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38</a:t>
            </a:fld>
            <a:endParaRPr lang="en-US" dirty="0"/>
          </a:p>
        </p:txBody>
      </p:sp>
      <p:sp>
        <p:nvSpPr>
          <p:cNvPr id="6" name="Rectangle: Rounded Corners 5">
            <a:extLst>
              <a:ext uri="{FF2B5EF4-FFF2-40B4-BE49-F238E27FC236}">
                <a16:creationId xmlns:a16="http://schemas.microsoft.com/office/drawing/2014/main" id="{E0795E54-0EDF-1E43-96D3-0CDC2B12F446}"/>
              </a:ext>
            </a:extLst>
          </p:cNvPr>
          <p:cNvSpPr/>
          <p:nvPr/>
        </p:nvSpPr>
        <p:spPr>
          <a:xfrm>
            <a:off x="11633200" y="1050878"/>
            <a:ext cx="170861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74270387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681" y="59787"/>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254001" y="1750377"/>
            <a:ext cx="11099800" cy="3108543"/>
          </a:xfrm>
          <a:prstGeom prst="rect">
            <a:avLst/>
          </a:prstGeom>
          <a:noFill/>
        </p:spPr>
        <p:txBody>
          <a:bodyPr wrap="square">
            <a:spAutoFit/>
          </a:bodyPr>
          <a:lstStyle/>
          <a:p>
            <a:pPr marL="342900" indent="-342900" algn="just">
              <a:buFont typeface="Wingdings" panose="05000000000000000000" pitchFamily="2" charset="2"/>
              <a:buChar char="§"/>
            </a:pPr>
            <a:r>
              <a:rPr lang="en-US" sz="2800" dirty="0"/>
              <a:t>Project changes are inevitable. They are essential in order to improve products, adopt new technologies, adapt to market conditions, and accommodate changed or unexpected circumstances.</a:t>
            </a:r>
          </a:p>
          <a:p>
            <a:pPr algn="just"/>
            <a:endParaRPr lang="en-US" sz="2800" dirty="0"/>
          </a:p>
          <a:p>
            <a:pPr marL="342900" indent="-342900" algn="just">
              <a:buFont typeface="Wingdings" panose="05000000000000000000" pitchFamily="2" charset="2"/>
              <a:buChar char="§"/>
            </a:pPr>
            <a:r>
              <a:rPr lang="en-US" sz="2800" dirty="0"/>
              <a:t>If we as project managers, executives, and customers know to expect changes, we must learn to manage them far better. We need to execute the basic ‘‘blocking and tackling’’ of change planning and monitoring.</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476780" y="252947"/>
            <a:ext cx="7610351" cy="584775"/>
          </a:xfrm>
          <a:prstGeom prst="rect">
            <a:avLst/>
          </a:prstGeom>
          <a:noFill/>
        </p:spPr>
        <p:txBody>
          <a:bodyPr wrap="square">
            <a:spAutoFit/>
          </a:bodyPr>
          <a:lstStyle/>
          <a:p>
            <a:pPr lvl="0" algn="ctr">
              <a:defRPr/>
            </a:pPr>
            <a:r>
              <a:rPr lang="en-US" sz="3200" b="1" dirty="0">
                <a:solidFill>
                  <a:srgbClr val="00B0F0"/>
                </a:solidFill>
                <a:latin typeface="Times New Roman" panose="02020603050405020304" pitchFamily="18" charset="0"/>
                <a:cs typeface="Times New Roman" panose="02020603050405020304" pitchFamily="18" charset="0"/>
              </a:rPr>
              <a:t>The Importance of Getting it Right</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39</a:t>
            </a:fld>
            <a:endParaRPr lang="en-US" dirty="0"/>
          </a:p>
        </p:txBody>
      </p:sp>
      <p:sp>
        <p:nvSpPr>
          <p:cNvPr id="6" name="Rectangle: Rounded Corners 5">
            <a:extLst>
              <a:ext uri="{FF2B5EF4-FFF2-40B4-BE49-F238E27FC236}">
                <a16:creationId xmlns:a16="http://schemas.microsoft.com/office/drawing/2014/main" id="{78A8EB1F-BCAA-931E-E7B5-D5C63F2262D3}"/>
              </a:ext>
            </a:extLst>
          </p:cNvPr>
          <p:cNvSpPr/>
          <p:nvPr/>
        </p:nvSpPr>
        <p:spPr>
          <a:xfrm>
            <a:off x="11490960" y="1050878"/>
            <a:ext cx="154432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94889748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27198"/>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341656" y="1664827"/>
            <a:ext cx="11139144" cy="3970318"/>
          </a:xfrm>
          <a:prstGeom prst="rect">
            <a:avLst/>
          </a:prstGeom>
          <a:noFill/>
        </p:spPr>
        <p:txBody>
          <a:bodyPr wrap="square">
            <a:spAutoFit/>
          </a:bodyPr>
          <a:lstStyle/>
          <a:p>
            <a:pPr marL="342900" indent="-342900" algn="just">
              <a:buFont typeface="Wingdings" panose="05000000000000000000" pitchFamily="2" charset="2"/>
              <a:buChar char="§"/>
            </a:pPr>
            <a:r>
              <a:rPr lang="en-US" sz="2800" dirty="0"/>
              <a:t>We need to evaluate alternatives and trade-offs and review them openly between customer and contractor.</a:t>
            </a:r>
          </a:p>
          <a:p>
            <a:pPr marL="342900" indent="-342900" algn="just">
              <a:buFont typeface="Wingdings" panose="05000000000000000000" pitchFamily="2" charset="2"/>
              <a:buChar char="§"/>
            </a:pPr>
            <a:r>
              <a:rPr lang="en-US" sz="2800" dirty="0"/>
              <a:t> We need to anticipate and communicate more completely and candidly the likelihood and nature of disruption impacts, and thus the ultimate cost effects on the project. </a:t>
            </a:r>
          </a:p>
          <a:p>
            <a:pPr marL="342900" indent="-342900" algn="just">
              <a:buFont typeface="Wingdings" panose="05000000000000000000" pitchFamily="2" charset="2"/>
              <a:buChar char="§"/>
            </a:pPr>
            <a:r>
              <a:rPr lang="en-US" sz="2800" dirty="0"/>
              <a:t>Companies who do so see substantial performance improvement. </a:t>
            </a:r>
          </a:p>
          <a:p>
            <a:pPr marL="342900" indent="-342900" algn="just">
              <a:buFont typeface="Wingdings" panose="05000000000000000000" pitchFamily="2" charset="2"/>
              <a:buChar char="§"/>
            </a:pPr>
            <a:r>
              <a:rPr lang="en-US" sz="2800" dirty="0"/>
              <a:t>The failure to do so results in project overruns and failures, damaged customer-contractor relations, resource-consuming disputes, ruined careers, and lost profits and shareholder value.</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371849" y="174221"/>
            <a:ext cx="7610351" cy="584775"/>
          </a:xfrm>
          <a:prstGeom prst="rect">
            <a:avLst/>
          </a:prstGeom>
          <a:noFill/>
        </p:spPr>
        <p:txBody>
          <a:bodyPr wrap="square">
            <a:spAutoFit/>
          </a:bodyPr>
          <a:lstStyle/>
          <a:p>
            <a:pPr lvl="0" algn="ctr">
              <a:defRPr/>
            </a:pPr>
            <a:r>
              <a:rPr lang="en-US" sz="3200" b="1" dirty="0">
                <a:solidFill>
                  <a:srgbClr val="00B0F0"/>
                </a:solidFill>
                <a:latin typeface="Times New Roman" panose="02020603050405020304" pitchFamily="18" charset="0"/>
                <a:cs typeface="Times New Roman" panose="02020603050405020304" pitchFamily="18" charset="0"/>
              </a:rPr>
              <a:t>The Importance of Getting it Right</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40</a:t>
            </a:fld>
            <a:endParaRPr lang="en-US" dirty="0"/>
          </a:p>
        </p:txBody>
      </p:sp>
      <p:sp>
        <p:nvSpPr>
          <p:cNvPr id="6" name="Rectangle: Rounded Corners 5">
            <a:extLst>
              <a:ext uri="{FF2B5EF4-FFF2-40B4-BE49-F238E27FC236}">
                <a16:creationId xmlns:a16="http://schemas.microsoft.com/office/drawing/2014/main" id="{30DDB920-17C0-394C-2E4A-5D81B452C49A}"/>
              </a:ext>
            </a:extLst>
          </p:cNvPr>
          <p:cNvSpPr/>
          <p:nvPr/>
        </p:nvSpPr>
        <p:spPr>
          <a:xfrm>
            <a:off x="11643360" y="1050878"/>
            <a:ext cx="156464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95321926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187960" y="59789"/>
            <a:ext cx="4175760"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736150" y="3989495"/>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413224" y="786324"/>
            <a:ext cx="6082793" cy="553998"/>
          </a:xfrm>
          <a:prstGeom prst="rect">
            <a:avLst/>
          </a:prstGeom>
          <a:noFill/>
        </p:spPr>
        <p:txBody>
          <a:bodyPr wrap="square" rtlCol="0">
            <a:spAutoFit/>
          </a:bodyPr>
          <a:lstStyle/>
          <a:p>
            <a:pPr lvl="0" algn="ctr"/>
            <a:r>
              <a:rPr lang="en-US" sz="3000" b="1" dirty="0">
                <a:solidFill>
                  <a:srgbClr val="00B0F0"/>
                </a:solidFill>
                <a:latin typeface="Times New Roman"/>
                <a:ea typeface="Times New Roman"/>
                <a:cs typeface="Times New Roman"/>
                <a:sym typeface="Times New Roman"/>
              </a:rPr>
              <a:t>Summary of Learning Objectives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2289146" y="2322313"/>
            <a:ext cx="9447056" cy="3970318"/>
          </a:xfrm>
          <a:prstGeom prst="rect">
            <a:avLst/>
          </a:prstGeom>
          <a:noFill/>
        </p:spPr>
        <p:txBody>
          <a:bodyPr wrap="square" rtlCol="0">
            <a:spAutoFit/>
          </a:bodyPr>
          <a:lstStyle/>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Understand the meaning and importance of project change.</a:t>
            </a: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Describe how changes may impact the project.</a:t>
            </a: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Explaining the best ways of managing contracts.</a:t>
            </a: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Describe the best ways of managing the project.</a:t>
            </a: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Discuss how to manage the contractor-customer relationship.</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4" name="Rectangle: Rounded Corners 3">
            <a:extLst>
              <a:ext uri="{FF2B5EF4-FFF2-40B4-BE49-F238E27FC236}">
                <a16:creationId xmlns:a16="http://schemas.microsoft.com/office/drawing/2014/main" id="{FFF24284-B38F-2C56-60F8-2FF269644330}"/>
              </a:ext>
            </a:extLst>
          </p:cNvPr>
          <p:cNvSpPr/>
          <p:nvPr/>
        </p:nvSpPr>
        <p:spPr>
          <a:xfrm>
            <a:off x="11633200" y="925979"/>
            <a:ext cx="207323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24165133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66801"/>
            <a:ext cx="4128422" cy="528220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36881" y="1483204"/>
            <a:ext cx="11443944" cy="48658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Font typeface="Wingdings" panose="05000000000000000000" pitchFamily="2" charset="2"/>
              <a:buChar char="Ø"/>
              <a:defRPr/>
            </a:pPr>
            <a:r>
              <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rPr>
              <a:t>Morris, P. W., &amp; Pinto, J. K. (Eds.). (2007). The Wiley guide to project technology, supply chain, and procurement management (Vol. 4). John Wiley &amp; Sons.</a:t>
            </a:r>
          </a:p>
          <a:p>
            <a:pPr lvl="0" algn="just">
              <a:defRPr/>
            </a:pPr>
            <a:endPar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Wingdings" panose="05000000000000000000" pitchFamily="2" charset="2"/>
              <a:buChar char="Ø"/>
              <a:defRPr/>
            </a:pPr>
            <a:r>
              <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rPr>
              <a:t>Schwalbe, K. (2015). Information technology project management. Cengage Learning.</a:t>
            </a:r>
          </a:p>
          <a:p>
            <a:pPr lvl="0" algn="just">
              <a:defRPr/>
            </a:pPr>
            <a:endPar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Wingdings" panose="05000000000000000000" pitchFamily="2" charset="2"/>
              <a:buChar char="Ø"/>
              <a:defRPr/>
            </a:pPr>
            <a:r>
              <a:rPr lang="en-US" sz="2600" b="0" i="0" dirty="0">
                <a:solidFill>
                  <a:srgbClr val="222222"/>
                </a:solidFill>
                <a:effectLst/>
                <a:latin typeface="Times New Roman" panose="02020603050405020304" pitchFamily="18" charset="0"/>
                <a:cs typeface="Times New Roman" panose="02020603050405020304" pitchFamily="18" charset="0"/>
              </a:rPr>
              <a:t>Baily, P., Farmer, D., Crocker, B., Jessop, D., &amp; Jones, D. (2008). </a:t>
            </a:r>
            <a:r>
              <a:rPr lang="en-US" sz="2600" b="0" i="1" dirty="0">
                <a:solidFill>
                  <a:srgbClr val="222222"/>
                </a:solidFill>
                <a:effectLst/>
                <a:latin typeface="Times New Roman" panose="02020603050405020304" pitchFamily="18" charset="0"/>
                <a:cs typeface="Times New Roman" panose="02020603050405020304" pitchFamily="18" charset="0"/>
              </a:rPr>
              <a:t>Procurement principles and management</a:t>
            </a:r>
            <a:r>
              <a:rPr lang="en-US" sz="2600" b="0" i="0" dirty="0">
                <a:solidFill>
                  <a:srgbClr val="222222"/>
                </a:solidFill>
                <a:effectLst/>
                <a:latin typeface="Times New Roman" panose="02020603050405020304" pitchFamily="18" charset="0"/>
                <a:cs typeface="Times New Roman" panose="02020603050405020304" pitchFamily="18" charset="0"/>
              </a:rPr>
              <a:t>. Pearson Education.</a:t>
            </a:r>
            <a:endPar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lvl="0" algn="just">
              <a:defRPr/>
            </a:pPr>
            <a:endPar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Wingdings" panose="05000000000000000000" pitchFamily="2" charset="2"/>
              <a:buChar char="Ø"/>
              <a:defRPr/>
            </a:pPr>
            <a:r>
              <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rPr>
              <a:t>Supply Chain Council</a:t>
            </a:r>
          </a:p>
          <a:p>
            <a:pPr marL="457200" lvl="0" indent="-457200" algn="just">
              <a:buFont typeface="Wingdings" panose="05000000000000000000" pitchFamily="2" charset="2"/>
              <a:buChar char="Ø"/>
              <a:defRPr/>
            </a:pPr>
            <a:endPar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3062726" y="323018"/>
            <a:ext cx="5940274"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Essential Reference</a:t>
            </a:r>
          </a:p>
        </p:txBody>
      </p:sp>
      <p:sp>
        <p:nvSpPr>
          <p:cNvPr id="3" name="Slide Number Placeholder 2"/>
          <p:cNvSpPr>
            <a:spLocks noGrp="1"/>
          </p:cNvSpPr>
          <p:nvPr>
            <p:ph type="sldNum" sz="quarter" idx="12"/>
          </p:nvPr>
        </p:nvSpPr>
        <p:spPr/>
        <p:txBody>
          <a:bodyPr/>
          <a:lstStyle/>
          <a:p>
            <a:fld id="{F7542ADD-394E-41F3-B704-951748884AEE}" type="slidenum">
              <a:rPr lang="en-US" smtClean="0"/>
              <a:t>42</a:t>
            </a:fld>
            <a:endParaRPr lang="en-US"/>
          </a:p>
        </p:txBody>
      </p:sp>
    </p:spTree>
    <p:extLst>
      <p:ext uri="{BB962C8B-B14F-4D97-AF65-F5344CB8AC3E}">
        <p14:creationId xmlns:p14="http://schemas.microsoft.com/office/powerpoint/2010/main" val="179818090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1195344" y="3719266"/>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2">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C9CE2554-4D37-4DF0-B51D-91A86DEADA4B}"/>
</file>

<file path=customXml/itemProps2.xml><?xml version="1.0" encoding="utf-8"?>
<ds:datastoreItem xmlns:ds="http://schemas.openxmlformats.org/officeDocument/2006/customXml" ds:itemID="{E89A476D-D444-4899-A713-FCABD933DF04}"/>
</file>

<file path=customXml/itemProps3.xml><?xml version="1.0" encoding="utf-8"?>
<ds:datastoreItem xmlns:ds="http://schemas.openxmlformats.org/officeDocument/2006/customXml" ds:itemID="{4734EF9B-FFEA-4F31-A5D5-9D289D3FF967}"/>
</file>

<file path=docProps/app.xml><?xml version="1.0" encoding="utf-8"?>
<Properties xmlns="http://schemas.openxmlformats.org/officeDocument/2006/extended-properties" xmlns:vt="http://schemas.openxmlformats.org/officeDocument/2006/docPropsVTypes">
  <TotalTime>9511</TotalTime>
  <Words>4143</Words>
  <Application>Microsoft Office PowerPoint</Application>
  <PresentationFormat>Widescreen</PresentationFormat>
  <Paragraphs>339</Paragraphs>
  <Slides>43</Slides>
  <Notes>35</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43</vt:i4>
      </vt:variant>
    </vt:vector>
  </HeadingPairs>
  <TitlesOfParts>
    <vt:vector size="51" baseType="lpstr">
      <vt:lpstr>Arial</vt:lpstr>
      <vt:lpstr>Arial Black</vt:lpstr>
      <vt:lpstr>Calibri</vt:lpstr>
      <vt:lpstr>Calibri Light</vt:lpstr>
      <vt:lpstr>Times New Roman</vt:lpstr>
      <vt:lpstr>Wingdings</vt:lpstr>
      <vt:lpstr>Office Theme</vt:lpstr>
      <vt:lpstr>1_Office Theme</vt:lpstr>
      <vt:lpstr>PowerPoint Presentation</vt:lpstr>
      <vt:lpstr>PowerPoint Presentation</vt:lpstr>
      <vt:lpstr>PowerPoint Presentation</vt:lpstr>
      <vt:lpstr>Change</vt:lpstr>
      <vt:lpstr>Change</vt:lpstr>
      <vt:lpstr>How Changes Impact a Project</vt:lpstr>
      <vt:lpstr>Direct Impacts</vt:lpstr>
      <vt:lpstr>Delays</vt:lpstr>
      <vt:lpstr>Design Uncertainty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Tarek Mohamed</cp:lastModifiedBy>
  <cp:revision>209</cp:revision>
  <dcterms:created xsi:type="dcterms:W3CDTF">2023-04-29T09:08:23Z</dcterms:created>
  <dcterms:modified xsi:type="dcterms:W3CDTF">2025-08-04T20:12:23Z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