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bookmarkIdSeed="4">
  <p:sldMasterIdLst>
    <p:sldMasterId id="2147483648" r:id="rId1"/>
  </p:sldMasterIdLst>
  <p:notesMasterIdLst>
    <p:notesMasterId r:id="rId41"/>
  </p:notesMasterIdLst>
  <p:sldIdLst>
    <p:sldId id="281" r:id="rId2"/>
    <p:sldId id="299" r:id="rId3"/>
    <p:sldId id="612" r:id="rId4"/>
    <p:sldId id="572" r:id="rId5"/>
    <p:sldId id="636" r:id="rId6"/>
    <p:sldId id="579" r:id="rId7"/>
    <p:sldId id="637" r:id="rId8"/>
    <p:sldId id="580" r:id="rId9"/>
    <p:sldId id="638" r:id="rId10"/>
    <p:sldId id="581" r:id="rId11"/>
    <p:sldId id="582" r:id="rId12"/>
    <p:sldId id="583" r:id="rId13"/>
    <p:sldId id="575" r:id="rId14"/>
    <p:sldId id="576" r:id="rId15"/>
    <p:sldId id="571" r:id="rId16"/>
    <p:sldId id="616" r:id="rId17"/>
    <p:sldId id="573" r:id="rId18"/>
    <p:sldId id="584" r:id="rId19"/>
    <p:sldId id="585" r:id="rId20"/>
    <p:sldId id="586" r:id="rId21"/>
    <p:sldId id="587" r:id="rId22"/>
    <p:sldId id="588" r:id="rId23"/>
    <p:sldId id="589" r:id="rId24"/>
    <p:sldId id="590" r:id="rId25"/>
    <p:sldId id="591" r:id="rId26"/>
    <p:sldId id="592" r:id="rId27"/>
    <p:sldId id="593" r:id="rId28"/>
    <p:sldId id="594" r:id="rId29"/>
    <p:sldId id="640" r:id="rId30"/>
    <p:sldId id="617" r:id="rId31"/>
    <p:sldId id="618" r:id="rId32"/>
    <p:sldId id="641" r:id="rId33"/>
    <p:sldId id="619" r:id="rId34"/>
    <p:sldId id="620" r:id="rId35"/>
    <p:sldId id="621" r:id="rId36"/>
    <p:sldId id="622" r:id="rId37"/>
    <p:sldId id="623" r:id="rId38"/>
    <p:sldId id="624" r:id="rId39"/>
    <p:sldId id="448"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houha" initials="D" lastIdx="2" clrIdx="0">
    <p:extLst>
      <p:ext uri="{19B8F6BF-5375-455C-9EA6-DF929625EA0E}">
        <p15:presenceInfo xmlns:p15="http://schemas.microsoft.com/office/powerpoint/2012/main" userId="30f8364df5d48267"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FF33"/>
    <a:srgbClr val="FF9518"/>
    <a:srgbClr val="FF66CC"/>
    <a:srgbClr val="000099"/>
    <a:srgbClr val="24A9E1"/>
    <a:srgbClr val="660066"/>
    <a:srgbClr val="996633"/>
    <a:srgbClr val="0A1F6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125E5076-3810-47DD-B79F-674D7AD40C01}" styleName="深色样式 1 - 强调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9CED96-068A-4274-8614-CE8858D45159}" type="datetimeFigureOut">
              <a:rPr lang="fr-FR" smtClean="0"/>
              <a:t>12/11/2022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79DBC96-224C-4F47-B1D0-6020CB55D1D9}" type="slidenum">
              <a:rPr lang="fr-FR" smtClean="0"/>
              <a:t>‹#›</a:t>
            </a:fld>
            <a:endParaRPr lang="fr-FR"/>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idx="2"/>
          </p:nvPr>
        </p:nvSpPr>
        <p:spPr/>
      </p:sp>
      <p:sp>
        <p:nvSpPr>
          <p:cNvPr id="3" name="Espace réservé du texte 2"/>
          <p:cNvSpPr>
            <a:spLocks noGrp="1"/>
          </p:cNvSpPr>
          <p:nvPr>
            <p:ph type="body" idx="3"/>
          </p:nvPr>
        </p:nvSpPr>
        <p:spPr/>
        <p:txBody>
          <a:bodyPr/>
          <a:lstStyle/>
          <a:p>
            <a:endParaRPr lang="fr-FR"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8C74A31B-FF56-417B-8DEE-958FFCC6BCD5}" type="datetimeFigureOut">
              <a:rPr lang="en-US" smtClean="0"/>
              <a:t>11/12/2022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8C74A31B-FF56-417B-8DEE-958FFCC6BCD5}" type="datetimeFigureOut">
              <a:rPr lang="en-US" smtClean="0"/>
              <a:t>11/12/2022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8C74A31B-FF56-417B-8DEE-958FFCC6BCD5}" type="datetimeFigureOut">
              <a:rPr lang="en-US" smtClean="0"/>
              <a:t>11/12/2022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11/12/2022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11/12/2022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C74A31B-FF56-417B-8DEE-958FFCC6BCD5}" type="datetimeFigureOut">
              <a:rPr lang="en-US" smtClean="0"/>
              <a:t>11/12/2022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cSld>
  <p:clrMapOvr>
    <a:masterClrMapping/>
  </p:clrMapOvr>
  <p:hf hd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11/12/2022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emf"/><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10" Type="http://schemas.openxmlformats.org/officeDocument/2006/relationships/hyperlink" Target="http://www.stata.com/" TargetMode="External"/><Relationship Id="rId4" Type="http://schemas.openxmlformats.org/officeDocument/2006/relationships/image" Target="../media/image10.emf"/><Relationship Id="rId9" Type="http://schemas.openxmlformats.org/officeDocument/2006/relationships/hyperlink" Target="http://www.ibm.com/analytics/spss-statistics-software" TargetMode="External"/></Relationships>
</file>

<file path=ppt/slides/_rels/slide9.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0.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1.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17.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19.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2.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5.png"/></Relationships>
</file>

<file path=ppt/slides/_rels/slide23.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 Id="rId9" Type="http://schemas.openxmlformats.org/officeDocument/2006/relationships/image" Target="../media/image16.png"/></Relationships>
</file>

<file path=ppt/slides/_rels/slide24.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5.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6.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28.xml.rels><?xml version="1.0" encoding="UTF-8" standalone="yes"?>
<Relationships xmlns="http://schemas.openxmlformats.org/package/2006/relationships"><Relationship Id="rId8" Type="http://schemas.openxmlformats.org/officeDocument/2006/relationships/image" Target="../media/image13.emf"/><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png"/><Relationship Id="rId1" Type="http://schemas.openxmlformats.org/officeDocument/2006/relationships/slideLayout" Target="../slideLayouts/slideLayout7.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0.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1.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2.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image" Target="../media/image9.emf"/><Relationship Id="rId1" Type="http://schemas.openxmlformats.org/officeDocument/2006/relationships/slideLayout" Target="../slideLayouts/slideLayout7.xml"/><Relationship Id="rId6" Type="http://schemas.openxmlformats.org/officeDocument/2006/relationships/image" Target="../media/image13.emf"/><Relationship Id="rId5" Type="http://schemas.openxmlformats.org/officeDocument/2006/relationships/image" Target="../media/image12.emf"/><Relationship Id="rId4" Type="http://schemas.openxmlformats.org/officeDocument/2006/relationships/image" Target="../media/image11.emf"/></Relationships>
</file>

<file path=ppt/slides/_rels/slide34.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5.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6.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7.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8.xml.rels><?xml version="1.0" encoding="UTF-8" standalone="yes"?>
<Relationships xmlns="http://schemas.openxmlformats.org/package/2006/relationships"><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s>
</file>

<file path=ppt/slides/_rels/slide3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9.emf"/><Relationship Id="rId7" Type="http://schemas.openxmlformats.org/officeDocument/2006/relationships/image" Target="../media/image13.emf"/><Relationship Id="rId2" Type="http://schemas.openxmlformats.org/officeDocument/2006/relationships/image" Target="../media/image8.emf"/><Relationship Id="rId1" Type="http://schemas.openxmlformats.org/officeDocument/2006/relationships/slideLayout" Target="../slideLayouts/slideLayout7.xml"/><Relationship Id="rId6" Type="http://schemas.openxmlformats.org/officeDocument/2006/relationships/image" Target="../media/image12.emf"/><Relationship Id="rId5" Type="http://schemas.openxmlformats.org/officeDocument/2006/relationships/image" Target="../media/image11.emf"/><Relationship Id="rId4" Type="http://schemas.openxmlformats.org/officeDocument/2006/relationships/image" Target="../media/image10.emf"/><Relationship Id="rId9"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82127"/>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a:fillRect/>
          </a:stretch>
        </p:blipFill>
        <p:spPr>
          <a:xfrm>
            <a:off x="0" y="4199708"/>
            <a:ext cx="12200709" cy="2688772"/>
          </a:xfrm>
          <a:prstGeom prst="rect">
            <a:avLst/>
          </a:prstGeom>
        </p:spPr>
      </p:pic>
      <p:pic>
        <p:nvPicPr>
          <p:cNvPr id="6" name="Picture 5"/>
          <p:cNvPicPr>
            <a:picLocks noChangeAspect="1"/>
          </p:cNvPicPr>
          <p:nvPr/>
        </p:nvPicPr>
        <p:blipFill>
          <a:blip r:embed="rId5"/>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714451" cy="1972334"/>
          </a:xfrm>
          <a:prstGeom prst="rect">
            <a:avLst/>
          </a:prstGeom>
        </p:spPr>
      </p:pic>
      <p:pic>
        <p:nvPicPr>
          <p:cNvPr id="13" name="Picture 12"/>
          <p:cNvPicPr>
            <a:picLocks noChangeAspect="1"/>
          </p:cNvPicPr>
          <p:nvPr/>
        </p:nvPicPr>
        <p:blipFill>
          <a:blip r:embed="rId7"/>
          <a:stretch>
            <a:fillRect/>
          </a:stretch>
        </p:blipFill>
        <p:spPr>
          <a:xfrm>
            <a:off x="5015865" y="3125470"/>
            <a:ext cx="5258435" cy="2209800"/>
          </a:xfrm>
          <a:prstGeom prst="rect">
            <a:avLst/>
          </a:prstGeom>
        </p:spPr>
      </p:pic>
      <p:sp>
        <p:nvSpPr>
          <p:cNvPr id="14" name="TextBox 13"/>
          <p:cNvSpPr txBox="1"/>
          <p:nvPr/>
        </p:nvSpPr>
        <p:spPr>
          <a:xfrm>
            <a:off x="474133" y="715791"/>
            <a:ext cx="4900295" cy="2091690"/>
          </a:xfrm>
          <a:prstGeom prst="rect">
            <a:avLst/>
          </a:prstGeom>
          <a:noFill/>
        </p:spPr>
        <p:txBody>
          <a:bodyPr wrap="none" rtlCol="0">
            <a:spAutoFit/>
          </a:bodyPr>
          <a:lstStyle/>
          <a:p>
            <a:r>
              <a:rPr lang="en-US" sz="2800" dirty="0" smtClean="0">
                <a:solidFill>
                  <a:schemeClr val="bg1"/>
                </a:solidFill>
                <a:latin typeface="Tajawal Medium" panose="00000600000000000000" pitchFamily="2" charset="-78"/>
                <a:cs typeface="Tajawal Medium" panose="00000600000000000000" pitchFamily="2" charset="-78"/>
              </a:rPr>
              <a:t>Project </a:t>
            </a:r>
            <a:r>
              <a:rPr lang="fr-FR" altLang="en-US" sz="2800" dirty="0" smtClean="0">
                <a:solidFill>
                  <a:schemeClr val="bg1"/>
                </a:solidFill>
                <a:latin typeface="Tajawal Medium" panose="00000600000000000000" pitchFamily="2" charset="-78"/>
                <a:cs typeface="Tajawal Medium" panose="00000600000000000000" pitchFamily="2" charset="-78"/>
              </a:rPr>
              <a:t>Monitoring Course</a:t>
            </a:r>
            <a:endParaRPr lang="en-US" sz="2800" dirty="0" smtClean="0">
              <a:solidFill>
                <a:schemeClr val="bg1"/>
              </a:solidFill>
              <a:latin typeface="Tajawal Medium" panose="00000600000000000000" pitchFamily="2" charset="-78"/>
              <a:cs typeface="Tajawal Medium" panose="00000600000000000000" pitchFamily="2" charset="-78"/>
            </a:endParaRPr>
          </a:p>
          <a:p>
            <a:r>
              <a:rPr lang="en-US" sz="2800" dirty="0" smtClean="0">
                <a:solidFill>
                  <a:srgbClr val="FF0000"/>
                </a:solidFill>
                <a:latin typeface="Tajawal Medium" panose="00000600000000000000" pitchFamily="2" charset="-78"/>
                <a:cs typeface="Tajawal Medium" panose="00000600000000000000" pitchFamily="2" charset="-78"/>
              </a:rPr>
              <a:t>Prepared </a:t>
            </a:r>
            <a:r>
              <a:rPr lang="fr-FR" altLang="en-US" sz="2800" dirty="0" smtClean="0">
                <a:solidFill>
                  <a:srgbClr val="FF0000"/>
                </a:solidFill>
                <a:latin typeface="Tajawal Medium" panose="00000600000000000000" pitchFamily="2" charset="-78"/>
                <a:cs typeface="Tajawal Medium" panose="00000600000000000000" pitchFamily="2" charset="-78"/>
              </a:rPr>
              <a:t>&amp; presented </a:t>
            </a:r>
            <a:r>
              <a:rPr lang="en-US" sz="2800" dirty="0" smtClean="0">
                <a:solidFill>
                  <a:srgbClr val="FF0000"/>
                </a:solidFill>
                <a:latin typeface="Tajawal Medium" panose="00000600000000000000" pitchFamily="2" charset="-78"/>
                <a:cs typeface="Tajawal Medium" panose="00000600000000000000" pitchFamily="2" charset="-78"/>
              </a:rPr>
              <a:t>by</a:t>
            </a:r>
            <a:r>
              <a:rPr lang="fr-FR" altLang="en-US" sz="2800" dirty="0" smtClean="0">
                <a:solidFill>
                  <a:srgbClr val="FF0000"/>
                </a:solidFill>
                <a:latin typeface="Tajawal Medium" panose="00000600000000000000" pitchFamily="2" charset="-78"/>
                <a:cs typeface="Tajawal Medium" panose="00000600000000000000" pitchFamily="2" charset="-78"/>
              </a:rPr>
              <a:t>:</a:t>
            </a:r>
          </a:p>
          <a:p>
            <a:r>
              <a:rPr lang="fr-FR" altLang="en-US" sz="2800" dirty="0" smtClean="0">
                <a:solidFill>
                  <a:srgbClr val="FF0000"/>
                </a:solidFill>
                <a:latin typeface="Tajawal Medium" panose="00000600000000000000" pitchFamily="2" charset="-78"/>
                <a:cs typeface="Tajawal Medium" panose="00000600000000000000" pitchFamily="2" charset="-78"/>
              </a:rPr>
              <a:t>     </a:t>
            </a:r>
            <a:r>
              <a:rPr lang="en-US" sz="2800" dirty="0" smtClean="0">
                <a:solidFill>
                  <a:srgbClr val="FF0000"/>
                </a:solidFill>
                <a:latin typeface="Tajawal Medium" panose="00000600000000000000" pitchFamily="2" charset="-78"/>
                <a:cs typeface="Tajawal Medium" panose="00000600000000000000" pitchFamily="2" charset="-78"/>
              </a:rPr>
              <a:t>Dr. </a:t>
            </a:r>
            <a:r>
              <a:rPr lang="fr-FR" altLang="en-US" sz="2800" dirty="0" smtClean="0">
                <a:solidFill>
                  <a:srgbClr val="FF0000"/>
                </a:solidFill>
                <a:latin typeface="Tajawal Medium" panose="00000600000000000000" pitchFamily="2" charset="-78"/>
                <a:cs typeface="Tajawal Medium" panose="00000600000000000000" pitchFamily="2" charset="-78"/>
              </a:rPr>
              <a:t>Dhouha Melliti</a:t>
            </a:r>
            <a:endParaRPr lang="fr-FR" altLang="en-US" sz="2800" dirty="0" smtClean="0">
              <a:solidFill>
                <a:srgbClr val="C00000"/>
              </a:solidFill>
              <a:latin typeface="Tajawal Medium" panose="00000600000000000000" pitchFamily="2" charset="-78"/>
              <a:cs typeface="Tajawal Medium" panose="00000600000000000000" pitchFamily="2" charset="-78"/>
            </a:endParaRPr>
          </a:p>
          <a:p>
            <a:pPr algn="ctr"/>
            <a:r>
              <a:rPr lang="fr-FR" altLang="en-US" dirty="0" smtClean="0">
                <a:solidFill>
                  <a:srgbClr val="C00000"/>
                </a:solidFill>
                <a:highlight>
                  <a:srgbClr val="00FFFF"/>
                </a:highlight>
                <a:latin typeface="Tajawal Medium" panose="00000600000000000000" pitchFamily="2" charset="-78"/>
                <a:cs typeface="Tajawal Medium" panose="00000600000000000000" pitchFamily="2" charset="-78"/>
              </a:rPr>
              <a:t>2022-2023</a:t>
            </a:r>
            <a:endParaRPr lang="en-US" sz="2800" dirty="0" smtClean="0">
              <a:solidFill>
                <a:srgbClr val="C00000"/>
              </a:solidFill>
              <a:latin typeface="Tajawal Medium" panose="00000600000000000000" pitchFamily="2" charset="-78"/>
              <a:cs typeface="Tajawal Medium" panose="00000600000000000000" pitchFamily="2" charset="-78"/>
            </a:endParaRPr>
          </a:p>
          <a:p>
            <a:endParaRPr lang="en-US" sz="2800" dirty="0" smtClean="0">
              <a:solidFill>
                <a:srgbClr val="C00000"/>
              </a:solidFill>
              <a:latin typeface="Tajawal Medium" panose="00000600000000000000" pitchFamily="2" charset="-78"/>
              <a:cs typeface="Tajawal Medium" panose="00000600000000000000" pitchFamily="2" charset="-78"/>
            </a:endParaRPr>
          </a:p>
        </p:txBody>
      </p:sp>
      <p:sp>
        <p:nvSpPr>
          <p:cNvPr id="5" name="TextBox 15"/>
          <p:cNvSpPr txBox="1"/>
          <p:nvPr/>
        </p:nvSpPr>
        <p:spPr>
          <a:xfrm>
            <a:off x="5223510" y="3575228"/>
            <a:ext cx="4904559" cy="1877437"/>
          </a:xfrm>
          <a:prstGeom prst="rect">
            <a:avLst/>
          </a:prstGeom>
          <a:noFill/>
        </p:spPr>
        <p:txBody>
          <a:bodyPr wrap="squar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rPr>
              <a:t>Lecture </a:t>
            </a:r>
            <a:r>
              <a:rPr lang="fr-FR" altLang="en-US" sz="2800" b="1" dirty="0" smtClean="0">
                <a:solidFill>
                  <a:schemeClr val="bg1"/>
                </a:solidFill>
                <a:latin typeface="Tajawal Medium" panose="00000600000000000000" pitchFamily="2" charset="-78"/>
                <a:cs typeface="Tajawal Medium" panose="00000600000000000000" pitchFamily="2" charset="-78"/>
              </a:rPr>
              <a:t>07</a:t>
            </a:r>
            <a:r>
              <a:rPr lang="fr-FR" altLang="en-US" sz="2800" dirty="0" smtClean="0">
                <a:solidFill>
                  <a:schemeClr val="bg1"/>
                </a:solidFill>
                <a:latin typeface="Tajawal Medium" panose="00000600000000000000" pitchFamily="2" charset="-78"/>
                <a:cs typeface="Tajawal Medium" panose="00000600000000000000" pitchFamily="2" charset="-78"/>
              </a:rPr>
              <a:t>:</a:t>
            </a:r>
            <a:endParaRPr lang="fr-FR" altLang="en-US" sz="2800" dirty="0" smtClean="0">
              <a:solidFill>
                <a:schemeClr val="bg1"/>
              </a:solidFill>
              <a:latin typeface="Tajawal Medium" panose="00000600000000000000" pitchFamily="2" charset="-78"/>
              <a:cs typeface="Tajawal Medium" panose="00000600000000000000" pitchFamily="2" charset="-78"/>
            </a:endParaRPr>
          </a:p>
          <a:p>
            <a:pPr algn="ctr"/>
            <a:r>
              <a:rPr lang="en-US" sz="2000" b="1" dirty="0" smtClean="0"/>
              <a:t>Methodologies </a:t>
            </a:r>
            <a:r>
              <a:rPr lang="en-US" sz="2000" b="1" dirty="0"/>
              <a:t>for data collection and analysis for monitoring and </a:t>
            </a:r>
            <a:r>
              <a:rPr lang="en-US" sz="2000" b="1" dirty="0" smtClean="0"/>
              <a:t>evaluation</a:t>
            </a:r>
          </a:p>
          <a:p>
            <a:pPr algn="ctr"/>
            <a:r>
              <a:rPr lang="en-US" sz="2000" b="1" dirty="0" smtClean="0"/>
              <a:t>(Part2)</a:t>
            </a:r>
            <a:endParaRPr lang="fr-FR" sz="2000" b="1" dirty="0"/>
          </a:p>
          <a:p>
            <a:pPr algn="ctr"/>
            <a:endParaRPr lang="fr-FR" altLang="en-US" sz="2800" dirty="0" smtClean="0">
              <a:ln>
                <a:solidFill>
                  <a:sysClr val="windowText" lastClr="000000"/>
                </a:solidFill>
              </a:ln>
              <a:solidFill>
                <a:srgbClr val="FF0000"/>
              </a:solidFill>
              <a:latin typeface="Tajawal Medium" panose="00000600000000000000" pitchFamily="2" charset="-78"/>
              <a:cs typeface="Tajawal Medium" panose="00000600000000000000" pitchFamily="2" charset="-78"/>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130629"/>
            <a:ext cx="8012039" cy="1107267"/>
          </a:xfrm>
          <a:prstGeom prst="rect">
            <a:avLst/>
          </a:prstGeom>
        </p:spPr>
      </p:pic>
      <p:sp>
        <p:nvSpPr>
          <p:cNvPr id="13" name="Freeform 5"/>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4" name="Freeform 6"/>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sp>
        <p:nvSpPr>
          <p:cNvPr id="16" name="Freeform 8"/>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en-US"/>
          </a:p>
        </p:txBody>
      </p:sp>
      <p:pic>
        <p:nvPicPr>
          <p:cNvPr id="2" name="Picture 1"/>
          <p:cNvPicPr>
            <a:picLocks noChangeAspect="1"/>
          </p:cNvPicPr>
          <p:nvPr/>
        </p:nvPicPr>
        <p:blipFill>
          <a:blip r:embed="rId3"/>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63275"/>
            <a:ext cx="3179850" cy="5748868"/>
          </a:xfrm>
          <a:prstGeom prst="rect">
            <a:avLst/>
          </a:prstGeom>
        </p:spPr>
      </p:pic>
      <p:pic>
        <p:nvPicPr>
          <p:cNvPr id="5" name="Picture 4"/>
          <p:cNvPicPr>
            <a:picLocks noChangeAspect="1"/>
          </p:cNvPicPr>
          <p:nvPr/>
        </p:nvPicPr>
        <p:blipFill>
          <a:blip r:embed="rId8"/>
          <a:stretch>
            <a:fillRect/>
          </a:stretch>
        </p:blipFill>
        <p:spPr>
          <a:xfrm>
            <a:off x="8964806" y="554566"/>
            <a:ext cx="2923310" cy="5907194"/>
          </a:xfrm>
          <a:prstGeom prst="rect">
            <a:avLst/>
          </a:prstGeom>
        </p:spPr>
      </p:pic>
      <p:sp>
        <p:nvSpPr>
          <p:cNvPr id="7" name="Ruban vers le bas 6"/>
          <p:cNvSpPr/>
          <p:nvPr/>
        </p:nvSpPr>
        <p:spPr>
          <a:xfrm>
            <a:off x="1400175" y="2203450"/>
            <a:ext cx="6496685" cy="2609215"/>
          </a:xfrm>
          <a:prstGeom prst="ribbon">
            <a:avLst/>
          </a:prstGeom>
        </p:spPr>
        <p:style>
          <a:lnRef idx="1">
            <a:schemeClr val="accent6"/>
          </a:lnRef>
          <a:fillRef idx="2">
            <a:schemeClr val="accent6"/>
          </a:fillRef>
          <a:effectRef idx="1">
            <a:schemeClr val="accent6"/>
          </a:effectRef>
          <a:fontRef idx="minor">
            <a:schemeClr val="dk1"/>
          </a:fontRef>
        </p:style>
        <p:txBody>
          <a:bodyPr rtlCol="0" anchor="ctr"/>
          <a:lstStyle/>
          <a:p>
            <a:pPr algn="ctr"/>
            <a:endParaRPr lang="fr-FR" altLang="en-US"/>
          </a:p>
        </p:txBody>
      </p:sp>
      <p:sp>
        <p:nvSpPr>
          <p:cNvPr id="8" name="Zone de texte 7"/>
          <p:cNvSpPr txBox="1"/>
          <p:nvPr/>
        </p:nvSpPr>
        <p:spPr>
          <a:xfrm>
            <a:off x="3861543" y="2959735"/>
            <a:ext cx="589971" cy="1138773"/>
          </a:xfrm>
          <a:prstGeom prst="rect">
            <a:avLst/>
          </a:prstGeom>
          <a:noFill/>
        </p:spPr>
        <p:txBody>
          <a:bodyPr wrap="square" rtlCol="0">
            <a:spAutoFit/>
          </a:bodyPr>
          <a:lstStyle/>
          <a:p>
            <a:pPr algn="ctr"/>
            <a:r>
              <a:rPr lang="fr-FR" altLang="en-US" sz="2000" b="1" dirty="0" smtClean="0"/>
              <a:t>«</a:t>
            </a:r>
            <a:endParaRPr lang="fr-FR" altLang="en-US" sz="2400" b="1" dirty="0"/>
          </a:p>
          <a:p>
            <a:pPr algn="ctr"/>
            <a:endParaRPr lang="fr-FR" altLang="en-US" sz="2400" i="1" dirty="0">
              <a:latin typeface="Times New Roman" panose="02020603050405020304" charset="0"/>
              <a:cs typeface="Times New Roman" panose="02020603050405020304" charset="0"/>
            </a:endParaRPr>
          </a:p>
          <a:p>
            <a:pPr algn="ctr"/>
            <a:endParaRPr lang="fr-FR" altLang="en-US" sz="2400" i="1" dirty="0">
              <a:latin typeface="Times New Roman" panose="02020603050405020304" charset="0"/>
              <a:cs typeface="Times New Roman" panose="02020603050405020304" charset="0"/>
            </a:endParaRPr>
          </a:p>
        </p:txBody>
      </p:sp>
      <p:sp>
        <p:nvSpPr>
          <p:cNvPr id="12" name="Espace réservé du numéro de diapositive 11"/>
          <p:cNvSpPr>
            <a:spLocks noGrp="1"/>
          </p:cNvSpPr>
          <p:nvPr>
            <p:ph type="sldNum" sz="quarter" idx="12"/>
          </p:nvPr>
        </p:nvSpPr>
        <p:spPr/>
        <p:txBody>
          <a:bodyPr/>
          <a:lstStyle/>
          <a:p>
            <a:fld id="{FDED41F8-FC0F-4085-8150-313B6CF05213}" type="slidenum">
              <a:rPr lang="en-US" smtClean="0"/>
              <a:t>2</a:t>
            </a:fld>
            <a:endParaRPr lang="en-US"/>
          </a:p>
        </p:txBody>
      </p:sp>
      <p:sp>
        <p:nvSpPr>
          <p:cNvPr id="18" name="Rectangle 1"/>
          <p:cNvSpPr>
            <a:spLocks noChangeArrowheads="1"/>
          </p:cNvSpPr>
          <p:nvPr/>
        </p:nvSpPr>
        <p:spPr bwMode="auto">
          <a:xfrm>
            <a:off x="5276886" y="6675827"/>
            <a:ext cx="720843" cy="297525"/>
          </a:xfrm>
          <a:prstGeom prst="rect">
            <a:avLst/>
          </a:prstGeom>
          <a:solidFill>
            <a:srgbClr val="F8F9FA"/>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12696" rIns="0" bIns="-12696"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2100" b="0" i="0" u="none" strike="noStrike" cap="none" normalizeH="0" baseline="0" dirty="0" smtClean="0">
                <a:ln>
                  <a:noFill/>
                </a:ln>
                <a:solidFill>
                  <a:srgbClr val="202124"/>
                </a:solidFill>
                <a:effectLst/>
                <a:latin typeface="inherit"/>
              </a:rPr>
              <a:t>“</a:t>
            </a:r>
            <a:endParaRPr kumimoji="0" lang="fr-FR" altLang="fr-FR" sz="1800" b="1" i="0" u="none" strike="noStrike" cap="none" normalizeH="0" baseline="0" dirty="0" smtClean="0">
              <a:ln>
                <a:noFill/>
              </a:ln>
              <a:solidFill>
                <a:schemeClr val="tx1"/>
              </a:solidFill>
              <a:effectLst/>
              <a:latin typeface="Arial" panose="020B0604020202020204" pitchFamily="34" charset="0"/>
            </a:endParaRPr>
          </a:p>
        </p:txBody>
      </p:sp>
      <p:sp>
        <p:nvSpPr>
          <p:cNvPr id="21"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Rectangle 1"/>
          <p:cNvSpPr>
            <a:spLocks noChangeArrowheads="1"/>
          </p:cNvSpPr>
          <p:nvPr/>
        </p:nvSpPr>
        <p:spPr bwMode="auto">
          <a:xfrm>
            <a:off x="3083668" y="2678958"/>
            <a:ext cx="3099348" cy="203132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fr-FR" altLang="fr-FR" sz="1600" b="1" i="0" u="none" strike="noStrike" cap="none" normalizeH="0" baseline="0" dirty="0" smtClean="0">
              <a:ln>
                <a:noFill/>
              </a:ln>
              <a:solidFill>
                <a:schemeClr val="tx1"/>
              </a:solidFill>
              <a:effectLst/>
              <a:latin typeface="+mn-lt"/>
            </a:endParaRPr>
          </a:p>
          <a:p>
            <a:pPr lvl="0" algn="ctr"/>
            <a:r>
              <a:rPr lang="fr-FR" altLang="fr-FR" b="1" dirty="0" smtClean="0">
                <a:latin typeface="+mn-lt"/>
              </a:rPr>
              <a:t>« </a:t>
            </a:r>
            <a:r>
              <a:rPr lang="en-US" altLang="fr-FR" b="1" dirty="0">
                <a:latin typeface="+mn-lt"/>
              </a:rPr>
              <a:t>You can accomplish anything in life if you have the courage to dream it, the intelligence to make it a realistic project, and the will to see this project carried </a:t>
            </a:r>
            <a:r>
              <a:rPr lang="en-US" altLang="fr-FR" b="1" dirty="0" smtClean="0">
                <a:latin typeface="+mn-lt"/>
              </a:rPr>
              <a:t>out</a:t>
            </a:r>
            <a:r>
              <a:rPr kumimoji="0" lang="fr-FR" altLang="fr-FR" sz="2000" b="1" i="0" u="none" strike="noStrike" cap="none" normalizeH="0" baseline="0" dirty="0" smtClean="0">
                <a:ln>
                  <a:noFill/>
                </a:ln>
                <a:solidFill>
                  <a:schemeClr val="tx1"/>
                </a:solidFill>
                <a:effectLst/>
                <a:latin typeface="+mn-lt"/>
              </a:rPr>
              <a:t>.</a:t>
            </a:r>
            <a:r>
              <a:rPr kumimoji="0" lang="fr-FR" altLang="fr-FR" sz="2000" b="1" i="0" u="none" strike="noStrike" cap="none" normalizeH="0" baseline="0" dirty="0" smtClean="0">
                <a:ln>
                  <a:noFill/>
                </a:ln>
                <a:solidFill>
                  <a:schemeClr val="tx1"/>
                </a:solidFill>
                <a:effectLst/>
                <a:latin typeface="+mn-lt"/>
              </a:rPr>
              <a:t> </a:t>
            </a:r>
            <a:r>
              <a:rPr kumimoji="0" lang="fr-FR" altLang="fr-FR" b="1" i="0" u="none" strike="noStrike" cap="none" normalizeH="0" baseline="0" dirty="0" smtClean="0">
                <a:ln>
                  <a:noFill/>
                </a:ln>
                <a:solidFill>
                  <a:schemeClr val="tx1"/>
                </a:solidFill>
                <a:effectLst/>
                <a:latin typeface="+mn-lt"/>
              </a:rPr>
              <a:t>»</a:t>
            </a:r>
            <a:r>
              <a:rPr lang="en-US" altLang="fr-FR" b="1" dirty="0"/>
              <a:t> </a:t>
            </a:r>
            <a:r>
              <a:rPr lang="en-US" altLang="fr-FR" sz="1200" b="1" i="1" dirty="0"/>
              <a:t>Sidney A. Friedman</a:t>
            </a:r>
            <a:endParaRPr kumimoji="0" lang="fr-FR" altLang="fr-FR" b="1" i="1" u="none" strike="noStrike" cap="none" normalizeH="0" baseline="0" dirty="0" smtClean="0">
              <a:ln>
                <a:noFill/>
              </a:ln>
              <a:solidFill>
                <a:schemeClr val="tx1"/>
              </a:solidFill>
              <a:effectLst/>
              <a:latin typeface="+mn-lt"/>
            </a:endParaRPr>
          </a:p>
        </p:txBody>
      </p:sp>
      <p:sp>
        <p:nvSpPr>
          <p:cNvPr id="19" name="Zone de texte 11"/>
          <p:cNvSpPr txBox="1"/>
          <p:nvPr/>
        </p:nvSpPr>
        <p:spPr>
          <a:xfrm>
            <a:off x="2197047" y="184511"/>
            <a:ext cx="6425493" cy="1138773"/>
          </a:xfrm>
          <a:prstGeom prst="rect">
            <a:avLst/>
          </a:prstGeom>
          <a:noFill/>
        </p:spPr>
        <p:txBody>
          <a:bodyPr wrap="square" rtlCol="0" anchor="t">
            <a:spAutoFit/>
          </a:bodyPr>
          <a:lstStyle/>
          <a:p>
            <a:pPr algn="ctr"/>
            <a:r>
              <a:rPr lang="fr-FR" altLang="en-US" sz="2000" b="1" dirty="0">
                <a:solidFill>
                  <a:srgbClr val="FF9518"/>
                </a:solidFill>
                <a:latin typeface="Tajawal Medium" panose="00000600000000000000" pitchFamily="2" charset="-78"/>
                <a:cs typeface="Tajawal Medium" panose="00000600000000000000" pitchFamily="2" charset="-78"/>
                <a:sym typeface="+mn-ea"/>
              </a:rPr>
              <a:t>Session4:</a:t>
            </a:r>
            <a:r>
              <a:rPr lang="en-US" sz="2000"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sz="2000" b="1" dirty="0">
                <a:solidFill>
                  <a:srgbClr val="FF9518"/>
                </a:solidFill>
                <a:latin typeface="Tajawal Medium" panose="00000600000000000000" pitchFamily="2" charset="-78"/>
                <a:cs typeface="Tajawal Medium" panose="00000600000000000000" pitchFamily="2" charset="-78"/>
                <a:sym typeface="+mn-ea"/>
              </a:rPr>
              <a:t> </a:t>
            </a:r>
            <a:r>
              <a:rPr lang="fr-FR" sz="2400" b="1" dirty="0">
                <a:solidFill>
                  <a:srgbClr val="FF9518"/>
                </a:solidFill>
                <a:latin typeface="Tajawal Medium" panose="00000600000000000000" pitchFamily="2" charset="-78"/>
                <a:cs typeface="Tajawal Medium" panose="00000600000000000000" pitchFamily="2" charset="-78"/>
                <a:sym typeface="+mn-ea"/>
              </a:rPr>
              <a:t>(</a:t>
            </a:r>
            <a:r>
              <a:rPr lang="fr-FR" altLang="en-US" sz="28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3600" b="1" dirty="0">
              <a:solidFill>
                <a:srgbClr val="FF9518"/>
              </a:solidFill>
              <a:latin typeface="Tajawal Medium" panose="00000600000000000000" pitchFamily="2" charset="-78"/>
              <a:cs typeface="Tajawal Medium" panose="00000600000000000000" pitchFamily="2" charset="-78"/>
              <a:sym typeface="+mn-ea"/>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smtClean="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353199"/>
            <a:ext cx="8340542" cy="3031599"/>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marL="285750" indent="-285750" algn="ctr">
              <a:lnSpc>
                <a:spcPct val="150000"/>
              </a:lnSpc>
              <a:buFont typeface="Wingdings" panose="05000000000000000000" pitchFamily="2" charset="2"/>
              <a:buChar char="ü"/>
            </a:pPr>
            <a:r>
              <a:rPr lang="en-US" b="1" dirty="0">
                <a:solidFill>
                  <a:srgbClr val="FF0000"/>
                </a:solidFill>
              </a:rPr>
              <a:t>An overview of chapter 4</a:t>
            </a:r>
            <a:endParaRPr lang="fr-FR" b="1" dirty="0">
              <a:solidFill>
                <a:srgbClr val="FF0000"/>
              </a:solidFill>
            </a:endParaRPr>
          </a:p>
          <a:p>
            <a:pPr marL="285750" lvl="0" indent="-285750" algn="just">
              <a:lnSpc>
                <a:spcPct val="150000"/>
              </a:lnSpc>
              <a:buFont typeface="Wingdings" panose="05000000000000000000" pitchFamily="2" charset="2"/>
              <a:buChar char="ü"/>
            </a:pPr>
            <a:endParaRPr lang="en-US" sz="2400" b="1" dirty="0">
              <a:solidFill>
                <a:srgbClr val="0070C0"/>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smtClean="0">
              <a:latin typeface="Times New Roman" panose="02020603050405020304" pitchFamily="18" charset="0"/>
              <a:cs typeface="Times New Roman" panose="02020603050405020304" pitchFamily="18" charset="0"/>
            </a:endParaRPr>
          </a:p>
          <a:p>
            <a:pPr lvl="0" algn="just">
              <a:lnSpc>
                <a:spcPct val="150000"/>
              </a:lnSpc>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p>
        </p:txBody>
      </p:sp>
      <p:sp>
        <p:nvSpPr>
          <p:cNvPr id="54" name="WordArt 33"/>
          <p:cNvSpPr txBox="1">
            <a:spLocks noChangeArrowheads="1" noChangeShapeType="1"/>
          </p:cNvSpPr>
          <p:nvPr/>
        </p:nvSpPr>
        <p:spPr bwMode="auto">
          <a:xfrm rot="480000">
            <a:off x="912813" y="-1007971"/>
            <a:ext cx="6667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5" name="WordArt 34"/>
          <p:cNvSpPr txBox="1">
            <a:spLocks noChangeArrowheads="1" noChangeShapeType="1"/>
          </p:cNvSpPr>
          <p:nvPr/>
        </p:nvSpPr>
        <p:spPr bwMode="auto">
          <a:xfrm rot="1320000">
            <a:off x="984250" y="-987333"/>
            <a:ext cx="66675"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C</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6" name="WordArt 35"/>
          <p:cNvSpPr txBox="1">
            <a:spLocks noChangeArrowheads="1" noChangeShapeType="1"/>
          </p:cNvSpPr>
          <p:nvPr/>
        </p:nvSpPr>
        <p:spPr bwMode="auto">
          <a:xfrm rot="1980000">
            <a:off x="1047750" y="-953996"/>
            <a:ext cx="60325"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7" name="WordArt 36"/>
          <p:cNvSpPr txBox="1">
            <a:spLocks noChangeArrowheads="1" noChangeShapeType="1"/>
          </p:cNvSpPr>
          <p:nvPr/>
        </p:nvSpPr>
        <p:spPr bwMode="auto">
          <a:xfrm rot="2700000">
            <a:off x="1015730" y="-915267"/>
            <a:ext cx="206127"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59" name="WordArt 38"/>
          <p:cNvSpPr txBox="1">
            <a:spLocks noChangeArrowheads="1" noChangeShapeType="1"/>
          </p:cNvSpPr>
          <p:nvPr/>
        </p:nvSpPr>
        <p:spPr bwMode="auto">
          <a:xfrm rot="-2580000">
            <a:off x="633413" y="-919071"/>
            <a:ext cx="5715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E</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1" name="WordArt 40"/>
          <p:cNvSpPr txBox="1">
            <a:spLocks noChangeArrowheads="1" noChangeShapeType="1"/>
          </p:cNvSpPr>
          <p:nvPr/>
        </p:nvSpPr>
        <p:spPr bwMode="auto">
          <a:xfrm rot="-1260000">
            <a:off x="739775" y="-992096"/>
            <a:ext cx="80963"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O</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2" name="WordArt 41"/>
          <p:cNvSpPr txBox="1">
            <a:spLocks noChangeArrowheads="1" noChangeShapeType="1"/>
          </p:cNvSpPr>
          <p:nvPr/>
        </p:nvSpPr>
        <p:spPr bwMode="auto">
          <a:xfrm rot="-240000">
            <a:off x="828675" y="-1011146"/>
            <a:ext cx="76200" cy="217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U</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3" name="Rectangle 37"/>
          <p:cNvSpPr>
            <a:spLocks noChangeArrowheads="1"/>
          </p:cNvSpPr>
          <p:nvPr/>
        </p:nvSpPr>
        <p:spPr bwMode="auto">
          <a:xfrm>
            <a:off x="0" y="-231289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20460" tIns="45720" rIns="91440" bIns="0" numCol="1" anchor="ctr" anchorCtr="0" compatLnSpc="1">
            <a:prstTxWarp prst="textNoShape">
              <a:avLst/>
            </a:prstTxWarp>
            <a:spAutoFit/>
          </a:bodyPr>
          <a:lstStyle>
            <a:lvl1pPr eaLnBrk="0" fontAlgn="base" hangingPunct="0">
              <a:spcBef>
                <a:spcPct val="0"/>
              </a:spcBef>
              <a:spcAft>
                <a:spcPct val="0"/>
              </a:spcAft>
              <a:tabLst>
                <a:tab pos="912813" algn="l"/>
              </a:tabLst>
              <a:defRPr>
                <a:solidFill>
                  <a:schemeClr val="tx1"/>
                </a:solidFill>
                <a:latin typeface="Arial" panose="020B0604020202020204" pitchFamily="34" charset="0"/>
              </a:defRPr>
            </a:lvl1pPr>
            <a:lvl2pPr eaLnBrk="0" fontAlgn="base" hangingPunct="0">
              <a:spcBef>
                <a:spcPct val="0"/>
              </a:spcBef>
              <a:spcAft>
                <a:spcPct val="0"/>
              </a:spcAft>
              <a:tabLst>
                <a:tab pos="912813" algn="l"/>
              </a:tabLst>
              <a:defRPr>
                <a:solidFill>
                  <a:schemeClr val="tx1"/>
                </a:solidFill>
                <a:latin typeface="Arial" panose="020B0604020202020204" pitchFamily="34" charset="0"/>
              </a:defRPr>
            </a:lvl2pPr>
            <a:lvl3pPr eaLnBrk="0" fontAlgn="base" hangingPunct="0">
              <a:spcBef>
                <a:spcPct val="0"/>
              </a:spcBef>
              <a:spcAft>
                <a:spcPct val="0"/>
              </a:spcAft>
              <a:tabLst>
                <a:tab pos="912813" algn="l"/>
              </a:tabLst>
              <a:defRPr>
                <a:solidFill>
                  <a:schemeClr val="tx1"/>
                </a:solidFill>
                <a:latin typeface="Arial" panose="020B0604020202020204" pitchFamily="34" charset="0"/>
              </a:defRPr>
            </a:lvl3pPr>
            <a:lvl4pPr eaLnBrk="0" fontAlgn="base" hangingPunct="0">
              <a:spcBef>
                <a:spcPct val="0"/>
              </a:spcBef>
              <a:spcAft>
                <a:spcPct val="0"/>
              </a:spcAft>
              <a:tabLst>
                <a:tab pos="912813" algn="l"/>
              </a:tabLst>
              <a:defRPr>
                <a:solidFill>
                  <a:schemeClr val="tx1"/>
                </a:solidFill>
                <a:latin typeface="Arial" panose="020B0604020202020204" pitchFamily="34" charset="0"/>
              </a:defRPr>
            </a:lvl4pPr>
            <a:lvl5pPr eaLnBrk="0" fontAlgn="base" hangingPunct="0">
              <a:spcBef>
                <a:spcPct val="0"/>
              </a:spcBef>
              <a:spcAft>
                <a:spcPct val="0"/>
              </a:spcAft>
              <a:tabLst>
                <a:tab pos="912813" algn="l"/>
              </a:tabLst>
              <a:defRPr>
                <a:solidFill>
                  <a:schemeClr val="tx1"/>
                </a:solidFill>
                <a:latin typeface="Arial" panose="020B0604020202020204" pitchFamily="34" charset="0"/>
              </a:defRPr>
            </a:lvl5pPr>
            <a:lvl6pPr eaLnBrk="0" fontAlgn="base" hangingPunct="0">
              <a:spcBef>
                <a:spcPct val="0"/>
              </a:spcBef>
              <a:spcAft>
                <a:spcPct val="0"/>
              </a:spcAft>
              <a:tabLst>
                <a:tab pos="912813" algn="l"/>
              </a:tabLst>
              <a:defRPr>
                <a:solidFill>
                  <a:schemeClr val="tx1"/>
                </a:solidFill>
                <a:latin typeface="Arial" panose="020B0604020202020204" pitchFamily="34" charset="0"/>
              </a:defRPr>
            </a:lvl6pPr>
            <a:lvl7pPr eaLnBrk="0" fontAlgn="base" hangingPunct="0">
              <a:spcBef>
                <a:spcPct val="0"/>
              </a:spcBef>
              <a:spcAft>
                <a:spcPct val="0"/>
              </a:spcAft>
              <a:tabLst>
                <a:tab pos="912813" algn="l"/>
              </a:tabLst>
              <a:defRPr>
                <a:solidFill>
                  <a:schemeClr val="tx1"/>
                </a:solidFill>
                <a:latin typeface="Arial" panose="020B0604020202020204" pitchFamily="34" charset="0"/>
              </a:defRPr>
            </a:lvl7pPr>
            <a:lvl8pPr eaLnBrk="0" fontAlgn="base" hangingPunct="0">
              <a:spcBef>
                <a:spcPct val="0"/>
              </a:spcBef>
              <a:spcAft>
                <a:spcPct val="0"/>
              </a:spcAft>
              <a:tabLst>
                <a:tab pos="912813" algn="l"/>
              </a:tabLst>
              <a:defRPr>
                <a:solidFill>
                  <a:schemeClr val="tx1"/>
                </a:solidFill>
                <a:latin typeface="Arial" panose="020B0604020202020204" pitchFamily="34" charset="0"/>
              </a:defRPr>
            </a:lvl8pPr>
            <a:lvl9pPr eaLnBrk="0" fontAlgn="base" hangingPunct="0">
              <a:spcBef>
                <a:spcPct val="0"/>
              </a:spcBef>
              <a:spcAft>
                <a:spcPct val="0"/>
              </a:spcAft>
              <a:tabLst>
                <a:tab pos="912813" algn="l"/>
              </a:tabLst>
              <a:defRPr>
                <a:solidFill>
                  <a:schemeClr val="tx1"/>
                </a:solidFill>
                <a:latin typeface="Arial" panose="020B0604020202020204" pitchFamily="34" charset="0"/>
              </a:defRPr>
            </a:lvl9pPr>
          </a:lstStyle>
          <a:p>
            <a:pPr marL="457200" marR="0" lvl="1" indent="0" algn="l" defTabSz="914400" rtl="0" eaLnBrk="0" fontAlgn="base" latinLnBrk="0" hangingPunct="0">
              <a:lnSpc>
                <a:spcPct val="100000"/>
              </a:lnSpc>
              <a:spcBef>
                <a:spcPct val="0"/>
              </a:spcBef>
              <a:spcAft>
                <a:spcPct val="0"/>
              </a:spcAft>
              <a:buClrTx/>
              <a:buSzTx/>
              <a:buFontTx/>
              <a:buAutoNum type="arabicPeriod"/>
              <a:tabLst>
                <a:tab pos="912813" algn="l"/>
              </a:tabLst>
            </a:pPr>
            <a:r>
              <a:rPr kumimoji="0" lang="en-US" altLang="fr-FR" sz="1600" b="0" i="0" u="none" strike="noStrike" cap="none" normalizeH="0" baseline="0" smtClean="0">
                <a:ln>
                  <a:noFill/>
                </a:ln>
                <a:solidFill>
                  <a:srgbClr val="D52A2F"/>
                </a:solidFill>
                <a:effectLst/>
                <a:latin typeface="Times New Roman" panose="02020603050405020304" pitchFamily="18" charset="0"/>
                <a:ea typeface="Tahoma" panose="020B0604030504040204" pitchFamily="34" charset="0"/>
                <a:cs typeface="Times New Roman" panose="02020603050405020304" pitchFamily="18" charset="0"/>
              </a:rPr>
              <a:t>Professional standards and ethical guidelines</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tab pos="912813" algn="l"/>
              </a:tabLst>
            </a:pP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During the different stages of monitoring or evaluation, including for the collection and use of data, M&amp;E practitioners are required to adopt ethical behaviours that prevent them from being influenced by internal and external pressures that may try to change the findings before they are released or to use them in an inappropriate way.</a:t>
            </a:r>
            <a:r>
              <a:rPr kumimoji="0" lang="en-US" altLang="fr-FR" sz="6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2</a:t>
            </a:r>
            <a:endParaRPr kumimoji="0" lang="fr-FR"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endParaRPr>
          </a:p>
          <a:p>
            <a:pPr marL="914400" marR="0" lvl="2" indent="0" algn="l" defTabSz="914400" rtl="0" eaLnBrk="0" fontAlgn="base" latinLnBrk="0" hangingPunct="0">
              <a:lnSpc>
                <a:spcPct val="100000"/>
              </a:lnSpc>
              <a:spcBef>
                <a:spcPct val="0"/>
              </a:spcBef>
              <a:spcAft>
                <a:spcPct val="0"/>
              </a:spcAft>
              <a:buClr>
                <a:srgbClr val="D52A2F"/>
              </a:buClr>
              <a:buSzPct val="100000"/>
              <a:buFontTx/>
              <a:buAutoNum type="arabicPeriod"/>
              <a:tabLst>
                <a:tab pos="912813" algn="l"/>
              </a:tabLst>
            </a:pPr>
            <a:r>
              <a:rPr kumimoji="0" lang="en-US" altLang="fr-FR" sz="1300" b="0" i="0" u="none" strike="noStrike" cap="none" normalizeH="0" baseline="0" smtClean="0">
                <a:ln>
                  <a:noFill/>
                </a:ln>
                <a:solidFill>
                  <a:srgbClr val="D52A2F"/>
                </a:solidFill>
                <a:effectLst/>
                <a:ea typeface="Tahoma" panose="020B0604030504040204" pitchFamily="34" charset="0"/>
              </a:rPr>
              <a:t>Ethical</a:t>
            </a:r>
            <a:r>
              <a:rPr kumimoji="0" lang="en-US" altLang="fr-FR" sz="1300" b="0" i="0" u="none" strike="noStrike" cap="none" normalizeH="0" baseline="0" smtClean="0">
                <a:ln>
                  <a:noFill/>
                </a:ln>
                <a:solidFill>
                  <a:srgbClr val="D52A2F"/>
                </a:solidFill>
                <a:effectLst/>
                <a:latin typeface="Arial" panose="020B0604020202020204" pitchFamily="34" charset="0"/>
                <a:ea typeface="Tahoma" panose="020B0604030504040204" pitchFamily="34" charset="0"/>
              </a:rPr>
              <a:t> behaviour</a:t>
            </a:r>
            <a:endParaRPr kumimoji="0" lang="en-US" altLang="fr-FR" sz="1300" b="0" i="0" u="none" strike="noStrike" cap="none" normalizeH="0" baseline="0" smtClean="0">
              <a:ln>
                <a:noFill/>
              </a:ln>
              <a:solidFill>
                <a:schemeClr val="tx1"/>
              </a:solidFill>
              <a:effectLst/>
              <a:latin typeface="Arial" panose="020B0604020202020204" pitchFamily="34" charset="0"/>
              <a:ea typeface="Tahoma" panose="020B0604030504040204" pitchFamily="34" charset="0"/>
            </a:endParaRPr>
          </a:p>
          <a:p>
            <a:pPr marL="914400" marR="0" lvl="2" indent="0" algn="l" defTabSz="914400" rtl="0" eaLnBrk="0" fontAlgn="base" latinLnBrk="0" hangingPunct="0">
              <a:lnSpc>
                <a:spcPct val="100000"/>
              </a:lnSpc>
              <a:spcBef>
                <a:spcPct val="0"/>
              </a:spcBef>
              <a:spcAft>
                <a:spcPct val="0"/>
              </a:spcAft>
              <a:buClr>
                <a:srgbClr val="D52A2F"/>
              </a:buClr>
              <a:buSzTx/>
              <a:buFontTx/>
              <a:buAutoNum type="arabicPeriod"/>
              <a:tabLst>
                <a:tab pos="912813" algn="l"/>
              </a:tabLst>
            </a:pP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sp>
        <p:nvSpPr>
          <p:cNvPr id="64" name="Rectangle 47"/>
          <p:cNvSpPr>
            <a:spLocks noChangeArrowheads="1"/>
          </p:cNvSpPr>
          <p:nvPr/>
        </p:nvSpPr>
        <p:spPr bwMode="auto">
          <a:xfrm>
            <a:off x="531813" y="-1735046"/>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altLang="fr-FR" sz="1200" b="1" i="0" u="none" strike="noStrike" cap="none" normalizeH="0" baseline="0" smtClean="0">
                <a:ln>
                  <a:noFill/>
                </a:ln>
                <a:solidFill>
                  <a:schemeClr val="tx1"/>
                </a:solidFill>
                <a:effectLst/>
                <a:latin typeface="Trebuchet MS" panose="020B0603020202020204" pitchFamily="34" charset="0"/>
                <a:ea typeface="SimSun" panose="02010600030101010101" pitchFamily="2" charset="-122"/>
                <a:cs typeface="Times New Roman" panose="02020603050405020304" pitchFamily="18" charset="0"/>
              </a:rPr>
              <a:t>Ethics </a:t>
            </a:r>
            <a:r>
              <a:rPr kumimoji="0" lang="en-US" altLang="fr-FR" sz="1200" b="0" i="0" u="none" strike="noStrike" cap="none" normalizeH="0" baseline="0" smtClean="0">
                <a:ln>
                  <a:noFill/>
                </a:ln>
                <a:solidFill>
                  <a:schemeClr val="tx1"/>
                </a:solidFill>
                <a:effectLst/>
                <a:latin typeface="Times New Roman" panose="02020603050405020304" pitchFamily="18" charset="0"/>
                <a:ea typeface="SimSun" panose="02010600030101010101" pitchFamily="2" charset="-122"/>
                <a:cs typeface="Times New Roman" panose="02020603050405020304" pitchFamily="18" charset="0"/>
              </a:rPr>
              <a:t>are a set of values and beliefs that are based on a person’s view of what is right, wrong, good and bad and that influence the decisions people make. They can be dictated by the organization and also by laws in the country in which the M&amp;E practitioners work and what people consider to be ethical in that context.</a:t>
            </a:r>
            <a:endParaRPr kumimoji="0" lang="en-US" altLang="fr-FR" sz="1800" b="0" i="0" u="none" strike="noStrike" cap="none" normalizeH="0" baseline="0" smtClean="0">
              <a:ln>
                <a:noFill/>
              </a:ln>
              <a:solidFill>
                <a:schemeClr val="tx1"/>
              </a:solidFill>
              <a:effectLst/>
              <a:latin typeface="Arial" panose="020B0604020202020204" pitchFamily="34" charset="0"/>
            </a:endParaRPr>
          </a:p>
        </p:txBody>
      </p:sp>
      <p:grpSp>
        <p:nvGrpSpPr>
          <p:cNvPr id="27" name="Group 26"/>
          <p:cNvGrpSpPr>
            <a:grpSpLocks/>
          </p:cNvGrpSpPr>
          <p:nvPr/>
        </p:nvGrpSpPr>
        <p:grpSpPr bwMode="auto">
          <a:xfrm>
            <a:off x="582705" y="2569029"/>
            <a:ext cx="7690896" cy="2488761"/>
            <a:chOff x="1417" y="274"/>
            <a:chExt cx="8948" cy="1643"/>
          </a:xfrm>
        </p:grpSpPr>
        <p:sp>
          <p:nvSpPr>
            <p:cNvPr id="28" name="Freeform 27"/>
            <p:cNvSpPr>
              <a:spLocks/>
            </p:cNvSpPr>
            <p:nvPr/>
          </p:nvSpPr>
          <p:spPr bwMode="auto">
            <a:xfrm>
              <a:off x="1417" y="278"/>
              <a:ext cx="1316" cy="1622"/>
            </a:xfrm>
            <a:custGeom>
              <a:avLst/>
              <a:gdLst>
                <a:gd name="T0" fmla="+- 0 2619 1417"/>
                <a:gd name="T1" fmla="*/ T0 w 1316"/>
                <a:gd name="T2" fmla="+- 0 279 279"/>
                <a:gd name="T3" fmla="*/ 279 h 1622"/>
                <a:gd name="T4" fmla="+- 0 1531 1417"/>
                <a:gd name="T5" fmla="*/ T4 w 1316"/>
                <a:gd name="T6" fmla="+- 0 279 279"/>
                <a:gd name="T7" fmla="*/ 279 h 1622"/>
                <a:gd name="T8" fmla="+- 0 1487 1417"/>
                <a:gd name="T9" fmla="*/ T8 w 1316"/>
                <a:gd name="T10" fmla="+- 0 288 279"/>
                <a:gd name="T11" fmla="*/ 288 h 1622"/>
                <a:gd name="T12" fmla="+- 0 1451 1417"/>
                <a:gd name="T13" fmla="*/ T12 w 1316"/>
                <a:gd name="T14" fmla="+- 0 312 279"/>
                <a:gd name="T15" fmla="*/ 312 h 1622"/>
                <a:gd name="T16" fmla="+- 0 1426 1417"/>
                <a:gd name="T17" fmla="*/ T16 w 1316"/>
                <a:gd name="T18" fmla="+- 0 348 279"/>
                <a:gd name="T19" fmla="*/ 348 h 1622"/>
                <a:gd name="T20" fmla="+- 0 1417 1417"/>
                <a:gd name="T21" fmla="*/ T20 w 1316"/>
                <a:gd name="T22" fmla="+- 0 392 279"/>
                <a:gd name="T23" fmla="*/ 392 h 1622"/>
                <a:gd name="T24" fmla="+- 0 1417 1417"/>
                <a:gd name="T25" fmla="*/ T24 w 1316"/>
                <a:gd name="T26" fmla="+- 0 1787 279"/>
                <a:gd name="T27" fmla="*/ 1787 h 1622"/>
                <a:gd name="T28" fmla="+- 0 1426 1417"/>
                <a:gd name="T29" fmla="*/ T28 w 1316"/>
                <a:gd name="T30" fmla="+- 0 1831 279"/>
                <a:gd name="T31" fmla="*/ 1831 h 1622"/>
                <a:gd name="T32" fmla="+- 0 1451 1417"/>
                <a:gd name="T33" fmla="*/ T32 w 1316"/>
                <a:gd name="T34" fmla="+- 0 1867 279"/>
                <a:gd name="T35" fmla="*/ 1867 h 1622"/>
                <a:gd name="T36" fmla="+- 0 1487 1417"/>
                <a:gd name="T37" fmla="*/ T36 w 1316"/>
                <a:gd name="T38" fmla="+- 0 1891 279"/>
                <a:gd name="T39" fmla="*/ 1891 h 1622"/>
                <a:gd name="T40" fmla="+- 0 1531 1417"/>
                <a:gd name="T41" fmla="*/ T40 w 1316"/>
                <a:gd name="T42" fmla="+- 0 1900 279"/>
                <a:gd name="T43" fmla="*/ 1900 h 1622"/>
                <a:gd name="T44" fmla="+- 0 2619 1417"/>
                <a:gd name="T45" fmla="*/ T44 w 1316"/>
                <a:gd name="T46" fmla="+- 0 1900 279"/>
                <a:gd name="T47" fmla="*/ 1900 h 1622"/>
                <a:gd name="T48" fmla="+- 0 2663 1417"/>
                <a:gd name="T49" fmla="*/ T48 w 1316"/>
                <a:gd name="T50" fmla="+- 0 1891 279"/>
                <a:gd name="T51" fmla="*/ 1891 h 1622"/>
                <a:gd name="T52" fmla="+- 0 2699 1417"/>
                <a:gd name="T53" fmla="*/ T52 w 1316"/>
                <a:gd name="T54" fmla="+- 0 1867 279"/>
                <a:gd name="T55" fmla="*/ 1867 h 1622"/>
                <a:gd name="T56" fmla="+- 0 2724 1417"/>
                <a:gd name="T57" fmla="*/ T56 w 1316"/>
                <a:gd name="T58" fmla="+- 0 1831 279"/>
                <a:gd name="T59" fmla="*/ 1831 h 1622"/>
                <a:gd name="T60" fmla="+- 0 2733 1417"/>
                <a:gd name="T61" fmla="*/ T60 w 1316"/>
                <a:gd name="T62" fmla="+- 0 1787 279"/>
                <a:gd name="T63" fmla="*/ 1787 h 1622"/>
                <a:gd name="T64" fmla="+- 0 2733 1417"/>
                <a:gd name="T65" fmla="*/ T64 w 1316"/>
                <a:gd name="T66" fmla="+- 0 392 279"/>
                <a:gd name="T67" fmla="*/ 392 h 1622"/>
                <a:gd name="T68" fmla="+- 0 2724 1417"/>
                <a:gd name="T69" fmla="*/ T68 w 1316"/>
                <a:gd name="T70" fmla="+- 0 348 279"/>
                <a:gd name="T71" fmla="*/ 348 h 1622"/>
                <a:gd name="T72" fmla="+- 0 2699 1417"/>
                <a:gd name="T73" fmla="*/ T72 w 1316"/>
                <a:gd name="T74" fmla="+- 0 312 279"/>
                <a:gd name="T75" fmla="*/ 312 h 1622"/>
                <a:gd name="T76" fmla="+- 0 2663 1417"/>
                <a:gd name="T77" fmla="*/ T76 w 1316"/>
                <a:gd name="T78" fmla="+- 0 288 279"/>
                <a:gd name="T79" fmla="*/ 288 h 1622"/>
                <a:gd name="T80" fmla="+- 0 2619 1417"/>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4" y="0"/>
                  </a:lnTo>
                  <a:lnTo>
                    <a:pt x="70" y="9"/>
                  </a:lnTo>
                  <a:lnTo>
                    <a:pt x="34" y="33"/>
                  </a:lnTo>
                  <a:lnTo>
                    <a:pt x="9" y="69"/>
                  </a:lnTo>
                  <a:lnTo>
                    <a:pt x="0" y="113"/>
                  </a:lnTo>
                  <a:lnTo>
                    <a:pt x="0" y="1508"/>
                  </a:lnTo>
                  <a:lnTo>
                    <a:pt x="9" y="1552"/>
                  </a:lnTo>
                  <a:lnTo>
                    <a:pt x="34" y="1588"/>
                  </a:lnTo>
                  <a:lnTo>
                    <a:pt x="70" y="1612"/>
                  </a:lnTo>
                  <a:lnTo>
                    <a:pt x="114" y="1621"/>
                  </a:lnTo>
                  <a:lnTo>
                    <a:pt x="1202" y="1621"/>
                  </a:lnTo>
                  <a:lnTo>
                    <a:pt x="1246" y="1612"/>
                  </a:lnTo>
                  <a:lnTo>
                    <a:pt x="1282" y="1588"/>
                  </a:lnTo>
                  <a:lnTo>
                    <a:pt x="1307" y="1552"/>
                  </a:lnTo>
                  <a:lnTo>
                    <a:pt x="1316" y="1508"/>
                  </a:lnTo>
                  <a:lnTo>
                    <a:pt x="1316" y="113"/>
                  </a:lnTo>
                  <a:lnTo>
                    <a:pt x="1307" y="69"/>
                  </a:lnTo>
                  <a:lnTo>
                    <a:pt x="1282" y="33"/>
                  </a:lnTo>
                  <a:lnTo>
                    <a:pt x="1246" y="9"/>
                  </a:lnTo>
                  <a:lnTo>
                    <a:pt x="1202"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9" name="Freeform 28"/>
            <p:cNvSpPr>
              <a:spLocks/>
            </p:cNvSpPr>
            <p:nvPr/>
          </p:nvSpPr>
          <p:spPr bwMode="auto">
            <a:xfrm>
              <a:off x="2947" y="278"/>
              <a:ext cx="1316" cy="1622"/>
            </a:xfrm>
            <a:custGeom>
              <a:avLst/>
              <a:gdLst>
                <a:gd name="T0" fmla="+- 0 4150 2948"/>
                <a:gd name="T1" fmla="*/ T0 w 1316"/>
                <a:gd name="T2" fmla="+- 0 279 279"/>
                <a:gd name="T3" fmla="*/ 279 h 1622"/>
                <a:gd name="T4" fmla="+- 0 3061 2948"/>
                <a:gd name="T5" fmla="*/ T4 w 1316"/>
                <a:gd name="T6" fmla="+- 0 279 279"/>
                <a:gd name="T7" fmla="*/ 279 h 1622"/>
                <a:gd name="T8" fmla="+- 0 3017 2948"/>
                <a:gd name="T9" fmla="*/ T8 w 1316"/>
                <a:gd name="T10" fmla="+- 0 288 279"/>
                <a:gd name="T11" fmla="*/ 288 h 1622"/>
                <a:gd name="T12" fmla="+- 0 2981 2948"/>
                <a:gd name="T13" fmla="*/ T12 w 1316"/>
                <a:gd name="T14" fmla="+- 0 312 279"/>
                <a:gd name="T15" fmla="*/ 312 h 1622"/>
                <a:gd name="T16" fmla="+- 0 2957 2948"/>
                <a:gd name="T17" fmla="*/ T16 w 1316"/>
                <a:gd name="T18" fmla="+- 0 348 279"/>
                <a:gd name="T19" fmla="*/ 348 h 1622"/>
                <a:gd name="T20" fmla="+- 0 2948 2948"/>
                <a:gd name="T21" fmla="*/ T20 w 1316"/>
                <a:gd name="T22" fmla="+- 0 392 279"/>
                <a:gd name="T23" fmla="*/ 392 h 1622"/>
                <a:gd name="T24" fmla="+- 0 2948 2948"/>
                <a:gd name="T25" fmla="*/ T24 w 1316"/>
                <a:gd name="T26" fmla="+- 0 1787 279"/>
                <a:gd name="T27" fmla="*/ 1787 h 1622"/>
                <a:gd name="T28" fmla="+- 0 2957 2948"/>
                <a:gd name="T29" fmla="*/ T28 w 1316"/>
                <a:gd name="T30" fmla="+- 0 1831 279"/>
                <a:gd name="T31" fmla="*/ 1831 h 1622"/>
                <a:gd name="T32" fmla="+- 0 2981 2948"/>
                <a:gd name="T33" fmla="*/ T32 w 1316"/>
                <a:gd name="T34" fmla="+- 0 1867 279"/>
                <a:gd name="T35" fmla="*/ 1867 h 1622"/>
                <a:gd name="T36" fmla="+- 0 3017 2948"/>
                <a:gd name="T37" fmla="*/ T36 w 1316"/>
                <a:gd name="T38" fmla="+- 0 1891 279"/>
                <a:gd name="T39" fmla="*/ 1891 h 1622"/>
                <a:gd name="T40" fmla="+- 0 3061 2948"/>
                <a:gd name="T41" fmla="*/ T40 w 1316"/>
                <a:gd name="T42" fmla="+- 0 1900 279"/>
                <a:gd name="T43" fmla="*/ 1900 h 1622"/>
                <a:gd name="T44" fmla="+- 0 4150 2948"/>
                <a:gd name="T45" fmla="*/ T44 w 1316"/>
                <a:gd name="T46" fmla="+- 0 1900 279"/>
                <a:gd name="T47" fmla="*/ 1900 h 1622"/>
                <a:gd name="T48" fmla="+- 0 4194 2948"/>
                <a:gd name="T49" fmla="*/ T48 w 1316"/>
                <a:gd name="T50" fmla="+- 0 1891 279"/>
                <a:gd name="T51" fmla="*/ 1891 h 1622"/>
                <a:gd name="T52" fmla="+- 0 4230 2948"/>
                <a:gd name="T53" fmla="*/ T52 w 1316"/>
                <a:gd name="T54" fmla="+- 0 1867 279"/>
                <a:gd name="T55" fmla="*/ 1867 h 1622"/>
                <a:gd name="T56" fmla="+- 0 4254 2948"/>
                <a:gd name="T57" fmla="*/ T56 w 1316"/>
                <a:gd name="T58" fmla="+- 0 1831 279"/>
                <a:gd name="T59" fmla="*/ 1831 h 1622"/>
                <a:gd name="T60" fmla="+- 0 4263 2948"/>
                <a:gd name="T61" fmla="*/ T60 w 1316"/>
                <a:gd name="T62" fmla="+- 0 1787 279"/>
                <a:gd name="T63" fmla="*/ 1787 h 1622"/>
                <a:gd name="T64" fmla="+- 0 4263 2948"/>
                <a:gd name="T65" fmla="*/ T64 w 1316"/>
                <a:gd name="T66" fmla="+- 0 392 279"/>
                <a:gd name="T67" fmla="*/ 392 h 1622"/>
                <a:gd name="T68" fmla="+- 0 4254 2948"/>
                <a:gd name="T69" fmla="*/ T68 w 1316"/>
                <a:gd name="T70" fmla="+- 0 348 279"/>
                <a:gd name="T71" fmla="*/ 348 h 1622"/>
                <a:gd name="T72" fmla="+- 0 4230 2948"/>
                <a:gd name="T73" fmla="*/ T72 w 1316"/>
                <a:gd name="T74" fmla="+- 0 312 279"/>
                <a:gd name="T75" fmla="*/ 312 h 1622"/>
                <a:gd name="T76" fmla="+- 0 4194 2948"/>
                <a:gd name="T77" fmla="*/ T76 w 1316"/>
                <a:gd name="T78" fmla="+- 0 288 279"/>
                <a:gd name="T79" fmla="*/ 288 h 1622"/>
                <a:gd name="T80" fmla="+- 0 4150 2948"/>
                <a:gd name="T81" fmla="*/ T80 w 1316"/>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316" h="1622">
                  <a:moveTo>
                    <a:pt x="1202" y="0"/>
                  </a:moveTo>
                  <a:lnTo>
                    <a:pt x="113" y="0"/>
                  </a:lnTo>
                  <a:lnTo>
                    <a:pt x="69" y="9"/>
                  </a:lnTo>
                  <a:lnTo>
                    <a:pt x="33" y="33"/>
                  </a:lnTo>
                  <a:lnTo>
                    <a:pt x="9" y="69"/>
                  </a:lnTo>
                  <a:lnTo>
                    <a:pt x="0" y="113"/>
                  </a:lnTo>
                  <a:lnTo>
                    <a:pt x="0" y="1508"/>
                  </a:lnTo>
                  <a:lnTo>
                    <a:pt x="9" y="1552"/>
                  </a:lnTo>
                  <a:lnTo>
                    <a:pt x="33" y="1588"/>
                  </a:lnTo>
                  <a:lnTo>
                    <a:pt x="69" y="1612"/>
                  </a:lnTo>
                  <a:lnTo>
                    <a:pt x="113" y="1621"/>
                  </a:lnTo>
                  <a:lnTo>
                    <a:pt x="1202" y="1621"/>
                  </a:lnTo>
                  <a:lnTo>
                    <a:pt x="1246" y="1612"/>
                  </a:lnTo>
                  <a:lnTo>
                    <a:pt x="1282" y="1588"/>
                  </a:lnTo>
                  <a:lnTo>
                    <a:pt x="1306" y="1552"/>
                  </a:lnTo>
                  <a:lnTo>
                    <a:pt x="1315" y="1508"/>
                  </a:lnTo>
                  <a:lnTo>
                    <a:pt x="1315" y="113"/>
                  </a:lnTo>
                  <a:lnTo>
                    <a:pt x="1306" y="69"/>
                  </a:lnTo>
                  <a:lnTo>
                    <a:pt x="1282" y="33"/>
                  </a:lnTo>
                  <a:lnTo>
                    <a:pt x="1246" y="9"/>
                  </a:lnTo>
                  <a:lnTo>
                    <a:pt x="1202"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0" name="Line 9"/>
            <p:cNvCxnSpPr>
              <a:cxnSpLocks noChangeShapeType="1"/>
            </p:cNvCxnSpPr>
            <p:nvPr/>
          </p:nvCxnSpPr>
          <p:spPr bwMode="auto">
            <a:xfrm>
              <a:off x="2714" y="1017"/>
              <a:ext cx="196" cy="0"/>
            </a:xfrm>
            <a:prstGeom prst="line">
              <a:avLst/>
            </a:prstGeom>
            <a:noFill/>
            <a:ln w="63500">
              <a:solidFill>
                <a:srgbClr val="55B6B2"/>
              </a:solidFill>
              <a:round/>
              <a:headEnd/>
              <a:tailEnd/>
            </a:ln>
            <a:extLst>
              <a:ext uri="{909E8E84-426E-40DD-AFC4-6F175D3DCCD1}">
                <a14:hiddenFill xmlns:a14="http://schemas.microsoft.com/office/drawing/2010/main">
                  <a:noFill/>
                </a14:hiddenFill>
              </a:ext>
            </a:extLst>
          </p:spPr>
        </p:cxnSp>
        <p:sp>
          <p:nvSpPr>
            <p:cNvPr id="31" name="Freeform 30"/>
            <p:cNvSpPr>
              <a:spLocks/>
            </p:cNvSpPr>
            <p:nvPr/>
          </p:nvSpPr>
          <p:spPr bwMode="auto">
            <a:xfrm>
              <a:off x="2825" y="814"/>
              <a:ext cx="218" cy="405"/>
            </a:xfrm>
            <a:custGeom>
              <a:avLst/>
              <a:gdLst>
                <a:gd name="T0" fmla="+- 0 2826 2826"/>
                <a:gd name="T1" fmla="*/ T0 w 218"/>
                <a:gd name="T2" fmla="+- 0 815 815"/>
                <a:gd name="T3" fmla="*/ 815 h 405"/>
                <a:gd name="T4" fmla="+- 0 2826 2826"/>
                <a:gd name="T5" fmla="*/ T4 w 218"/>
                <a:gd name="T6" fmla="+- 0 1219 815"/>
                <a:gd name="T7" fmla="*/ 1219 h 405"/>
                <a:gd name="T8" fmla="+- 0 3043 2826"/>
                <a:gd name="T9" fmla="*/ T8 w 218"/>
                <a:gd name="T10" fmla="+- 0 1017 815"/>
                <a:gd name="T11" fmla="*/ 1017 h 405"/>
                <a:gd name="T12" fmla="+- 0 2826 2826"/>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55B6B2"/>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2" name="Line 11"/>
            <p:cNvCxnSpPr>
              <a:cxnSpLocks noChangeShapeType="1"/>
            </p:cNvCxnSpPr>
            <p:nvPr/>
          </p:nvCxnSpPr>
          <p:spPr bwMode="auto">
            <a:xfrm>
              <a:off x="4263" y="1017"/>
              <a:ext cx="195" cy="0"/>
            </a:xfrm>
            <a:prstGeom prst="line">
              <a:avLst/>
            </a:prstGeom>
            <a:noFill/>
            <a:ln w="63500">
              <a:solidFill>
                <a:srgbClr val="F4B228"/>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4542" y="295"/>
              <a:ext cx="1265" cy="1622"/>
            </a:xfrm>
            <a:custGeom>
              <a:avLst/>
              <a:gdLst>
                <a:gd name="T0" fmla="+- 0 5683 4532"/>
                <a:gd name="T1" fmla="*/ T0 w 1265"/>
                <a:gd name="T2" fmla="+- 0 279 279"/>
                <a:gd name="T3" fmla="*/ 279 h 1622"/>
                <a:gd name="T4" fmla="+- 0 4645 4532"/>
                <a:gd name="T5" fmla="*/ T4 w 1265"/>
                <a:gd name="T6" fmla="+- 0 279 279"/>
                <a:gd name="T7" fmla="*/ 279 h 1622"/>
                <a:gd name="T8" fmla="+- 0 4601 4532"/>
                <a:gd name="T9" fmla="*/ T8 w 1265"/>
                <a:gd name="T10" fmla="+- 0 288 279"/>
                <a:gd name="T11" fmla="*/ 288 h 1622"/>
                <a:gd name="T12" fmla="+- 0 4565 4532"/>
                <a:gd name="T13" fmla="*/ T12 w 1265"/>
                <a:gd name="T14" fmla="+- 0 312 279"/>
                <a:gd name="T15" fmla="*/ 312 h 1622"/>
                <a:gd name="T16" fmla="+- 0 4541 4532"/>
                <a:gd name="T17" fmla="*/ T16 w 1265"/>
                <a:gd name="T18" fmla="+- 0 348 279"/>
                <a:gd name="T19" fmla="*/ 348 h 1622"/>
                <a:gd name="T20" fmla="+- 0 4532 4532"/>
                <a:gd name="T21" fmla="*/ T20 w 1265"/>
                <a:gd name="T22" fmla="+- 0 392 279"/>
                <a:gd name="T23" fmla="*/ 392 h 1622"/>
                <a:gd name="T24" fmla="+- 0 4532 4532"/>
                <a:gd name="T25" fmla="*/ T24 w 1265"/>
                <a:gd name="T26" fmla="+- 0 1787 279"/>
                <a:gd name="T27" fmla="*/ 1787 h 1622"/>
                <a:gd name="T28" fmla="+- 0 4541 4532"/>
                <a:gd name="T29" fmla="*/ T28 w 1265"/>
                <a:gd name="T30" fmla="+- 0 1831 279"/>
                <a:gd name="T31" fmla="*/ 1831 h 1622"/>
                <a:gd name="T32" fmla="+- 0 4565 4532"/>
                <a:gd name="T33" fmla="*/ T32 w 1265"/>
                <a:gd name="T34" fmla="+- 0 1867 279"/>
                <a:gd name="T35" fmla="*/ 1867 h 1622"/>
                <a:gd name="T36" fmla="+- 0 4601 4532"/>
                <a:gd name="T37" fmla="*/ T36 w 1265"/>
                <a:gd name="T38" fmla="+- 0 1891 279"/>
                <a:gd name="T39" fmla="*/ 1891 h 1622"/>
                <a:gd name="T40" fmla="+- 0 4645 4532"/>
                <a:gd name="T41" fmla="*/ T40 w 1265"/>
                <a:gd name="T42" fmla="+- 0 1900 279"/>
                <a:gd name="T43" fmla="*/ 1900 h 1622"/>
                <a:gd name="T44" fmla="+- 0 5683 4532"/>
                <a:gd name="T45" fmla="*/ T44 w 1265"/>
                <a:gd name="T46" fmla="+- 0 1900 279"/>
                <a:gd name="T47" fmla="*/ 1900 h 1622"/>
                <a:gd name="T48" fmla="+- 0 5727 4532"/>
                <a:gd name="T49" fmla="*/ T48 w 1265"/>
                <a:gd name="T50" fmla="+- 0 1891 279"/>
                <a:gd name="T51" fmla="*/ 1891 h 1622"/>
                <a:gd name="T52" fmla="+- 0 5763 4532"/>
                <a:gd name="T53" fmla="*/ T52 w 1265"/>
                <a:gd name="T54" fmla="+- 0 1867 279"/>
                <a:gd name="T55" fmla="*/ 1867 h 1622"/>
                <a:gd name="T56" fmla="+- 0 5787 4532"/>
                <a:gd name="T57" fmla="*/ T56 w 1265"/>
                <a:gd name="T58" fmla="+- 0 1831 279"/>
                <a:gd name="T59" fmla="*/ 1831 h 1622"/>
                <a:gd name="T60" fmla="+- 0 5796 4532"/>
                <a:gd name="T61" fmla="*/ T60 w 1265"/>
                <a:gd name="T62" fmla="+- 0 1787 279"/>
                <a:gd name="T63" fmla="*/ 1787 h 1622"/>
                <a:gd name="T64" fmla="+- 0 5796 4532"/>
                <a:gd name="T65" fmla="*/ T64 w 1265"/>
                <a:gd name="T66" fmla="+- 0 392 279"/>
                <a:gd name="T67" fmla="*/ 392 h 1622"/>
                <a:gd name="T68" fmla="+- 0 5787 4532"/>
                <a:gd name="T69" fmla="*/ T68 w 1265"/>
                <a:gd name="T70" fmla="+- 0 348 279"/>
                <a:gd name="T71" fmla="*/ 348 h 1622"/>
                <a:gd name="T72" fmla="+- 0 5763 4532"/>
                <a:gd name="T73" fmla="*/ T72 w 1265"/>
                <a:gd name="T74" fmla="+- 0 312 279"/>
                <a:gd name="T75" fmla="*/ 312 h 1622"/>
                <a:gd name="T76" fmla="+- 0 5727 4532"/>
                <a:gd name="T77" fmla="*/ T76 w 1265"/>
                <a:gd name="T78" fmla="+- 0 288 279"/>
                <a:gd name="T79" fmla="*/ 288 h 1622"/>
                <a:gd name="T80" fmla="+- 0 5683 4532"/>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3" y="0"/>
                  </a:lnTo>
                  <a:lnTo>
                    <a:pt x="69" y="9"/>
                  </a:lnTo>
                  <a:lnTo>
                    <a:pt x="33" y="33"/>
                  </a:lnTo>
                  <a:lnTo>
                    <a:pt x="9" y="69"/>
                  </a:lnTo>
                  <a:lnTo>
                    <a:pt x="0" y="113"/>
                  </a:lnTo>
                  <a:lnTo>
                    <a:pt x="0" y="1508"/>
                  </a:lnTo>
                  <a:lnTo>
                    <a:pt x="9" y="1552"/>
                  </a:lnTo>
                  <a:lnTo>
                    <a:pt x="33" y="1588"/>
                  </a:lnTo>
                  <a:lnTo>
                    <a:pt x="69" y="1612"/>
                  </a:lnTo>
                  <a:lnTo>
                    <a:pt x="113" y="1621"/>
                  </a:lnTo>
                  <a:lnTo>
                    <a:pt x="1151" y="1621"/>
                  </a:lnTo>
                  <a:lnTo>
                    <a:pt x="1195" y="1612"/>
                  </a:lnTo>
                  <a:lnTo>
                    <a:pt x="1231" y="1588"/>
                  </a:lnTo>
                  <a:lnTo>
                    <a:pt x="1255" y="1552"/>
                  </a:lnTo>
                  <a:lnTo>
                    <a:pt x="1264" y="1508"/>
                  </a:lnTo>
                  <a:lnTo>
                    <a:pt x="1264" y="113"/>
                  </a:lnTo>
                  <a:lnTo>
                    <a:pt x="1255" y="69"/>
                  </a:lnTo>
                  <a:lnTo>
                    <a:pt x="1231" y="33"/>
                  </a:lnTo>
                  <a:lnTo>
                    <a:pt x="1195" y="9"/>
                  </a:lnTo>
                  <a:lnTo>
                    <a:pt x="1151"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4" name="Freeform 33"/>
            <p:cNvSpPr>
              <a:spLocks/>
            </p:cNvSpPr>
            <p:nvPr/>
          </p:nvSpPr>
          <p:spPr bwMode="auto">
            <a:xfrm>
              <a:off x="4374" y="814"/>
              <a:ext cx="218" cy="405"/>
            </a:xfrm>
            <a:custGeom>
              <a:avLst/>
              <a:gdLst>
                <a:gd name="T0" fmla="+- 0 4374 4374"/>
                <a:gd name="T1" fmla="*/ T0 w 218"/>
                <a:gd name="T2" fmla="+- 0 815 815"/>
                <a:gd name="T3" fmla="*/ 815 h 405"/>
                <a:gd name="T4" fmla="+- 0 4374 4374"/>
                <a:gd name="T5" fmla="*/ T4 w 218"/>
                <a:gd name="T6" fmla="+- 0 1219 815"/>
                <a:gd name="T7" fmla="*/ 1219 h 405"/>
                <a:gd name="T8" fmla="+- 0 4592 4374"/>
                <a:gd name="T9" fmla="*/ T8 w 218"/>
                <a:gd name="T10" fmla="+- 0 1017 815"/>
                <a:gd name="T11" fmla="*/ 1017 h 405"/>
                <a:gd name="T12" fmla="+- 0 4374 437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4B228"/>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5" name="Line 14"/>
            <p:cNvCxnSpPr>
              <a:cxnSpLocks noChangeShapeType="1"/>
            </p:cNvCxnSpPr>
            <p:nvPr/>
          </p:nvCxnSpPr>
          <p:spPr bwMode="auto">
            <a:xfrm>
              <a:off x="5799" y="1017"/>
              <a:ext cx="195" cy="0"/>
            </a:xfrm>
            <a:prstGeom prst="line">
              <a:avLst/>
            </a:prstGeom>
            <a:noFill/>
            <a:ln w="63500">
              <a:solidFill>
                <a:srgbClr val="FF681E"/>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083" y="278"/>
              <a:ext cx="1265" cy="1622"/>
            </a:xfrm>
            <a:custGeom>
              <a:avLst/>
              <a:gdLst>
                <a:gd name="T0" fmla="+- 0 7234 6083"/>
                <a:gd name="T1" fmla="*/ T0 w 1265"/>
                <a:gd name="T2" fmla="+- 0 279 279"/>
                <a:gd name="T3" fmla="*/ 279 h 1622"/>
                <a:gd name="T4" fmla="+- 0 6197 6083"/>
                <a:gd name="T5" fmla="*/ T4 w 1265"/>
                <a:gd name="T6" fmla="+- 0 279 279"/>
                <a:gd name="T7" fmla="*/ 279 h 1622"/>
                <a:gd name="T8" fmla="+- 0 6153 6083"/>
                <a:gd name="T9" fmla="*/ T8 w 1265"/>
                <a:gd name="T10" fmla="+- 0 288 279"/>
                <a:gd name="T11" fmla="*/ 288 h 1622"/>
                <a:gd name="T12" fmla="+- 0 6117 6083"/>
                <a:gd name="T13" fmla="*/ T12 w 1265"/>
                <a:gd name="T14" fmla="+- 0 312 279"/>
                <a:gd name="T15" fmla="*/ 312 h 1622"/>
                <a:gd name="T16" fmla="+- 0 6092 6083"/>
                <a:gd name="T17" fmla="*/ T16 w 1265"/>
                <a:gd name="T18" fmla="+- 0 348 279"/>
                <a:gd name="T19" fmla="*/ 348 h 1622"/>
                <a:gd name="T20" fmla="+- 0 6083 6083"/>
                <a:gd name="T21" fmla="*/ T20 w 1265"/>
                <a:gd name="T22" fmla="+- 0 392 279"/>
                <a:gd name="T23" fmla="*/ 392 h 1622"/>
                <a:gd name="T24" fmla="+- 0 6083 6083"/>
                <a:gd name="T25" fmla="*/ T24 w 1265"/>
                <a:gd name="T26" fmla="+- 0 1787 279"/>
                <a:gd name="T27" fmla="*/ 1787 h 1622"/>
                <a:gd name="T28" fmla="+- 0 6092 6083"/>
                <a:gd name="T29" fmla="*/ T28 w 1265"/>
                <a:gd name="T30" fmla="+- 0 1831 279"/>
                <a:gd name="T31" fmla="*/ 1831 h 1622"/>
                <a:gd name="T32" fmla="+- 0 6117 6083"/>
                <a:gd name="T33" fmla="*/ T32 w 1265"/>
                <a:gd name="T34" fmla="+- 0 1867 279"/>
                <a:gd name="T35" fmla="*/ 1867 h 1622"/>
                <a:gd name="T36" fmla="+- 0 6153 6083"/>
                <a:gd name="T37" fmla="*/ T36 w 1265"/>
                <a:gd name="T38" fmla="+- 0 1891 279"/>
                <a:gd name="T39" fmla="*/ 1891 h 1622"/>
                <a:gd name="T40" fmla="+- 0 6197 6083"/>
                <a:gd name="T41" fmla="*/ T40 w 1265"/>
                <a:gd name="T42" fmla="+- 0 1900 279"/>
                <a:gd name="T43" fmla="*/ 1900 h 1622"/>
                <a:gd name="T44" fmla="+- 0 7234 6083"/>
                <a:gd name="T45" fmla="*/ T44 w 1265"/>
                <a:gd name="T46" fmla="+- 0 1900 279"/>
                <a:gd name="T47" fmla="*/ 1900 h 1622"/>
                <a:gd name="T48" fmla="+- 0 7278 6083"/>
                <a:gd name="T49" fmla="*/ T48 w 1265"/>
                <a:gd name="T50" fmla="+- 0 1891 279"/>
                <a:gd name="T51" fmla="*/ 1891 h 1622"/>
                <a:gd name="T52" fmla="+- 0 7315 6083"/>
                <a:gd name="T53" fmla="*/ T52 w 1265"/>
                <a:gd name="T54" fmla="+- 0 1867 279"/>
                <a:gd name="T55" fmla="*/ 1867 h 1622"/>
                <a:gd name="T56" fmla="+- 0 7339 6083"/>
                <a:gd name="T57" fmla="*/ T56 w 1265"/>
                <a:gd name="T58" fmla="+- 0 1831 279"/>
                <a:gd name="T59" fmla="*/ 1831 h 1622"/>
                <a:gd name="T60" fmla="+- 0 7348 6083"/>
                <a:gd name="T61" fmla="*/ T60 w 1265"/>
                <a:gd name="T62" fmla="+- 0 1787 279"/>
                <a:gd name="T63" fmla="*/ 1787 h 1622"/>
                <a:gd name="T64" fmla="+- 0 7348 6083"/>
                <a:gd name="T65" fmla="*/ T64 w 1265"/>
                <a:gd name="T66" fmla="+- 0 392 279"/>
                <a:gd name="T67" fmla="*/ 392 h 1622"/>
                <a:gd name="T68" fmla="+- 0 7339 6083"/>
                <a:gd name="T69" fmla="*/ T68 w 1265"/>
                <a:gd name="T70" fmla="+- 0 348 279"/>
                <a:gd name="T71" fmla="*/ 348 h 1622"/>
                <a:gd name="T72" fmla="+- 0 7315 6083"/>
                <a:gd name="T73" fmla="*/ T72 w 1265"/>
                <a:gd name="T74" fmla="+- 0 312 279"/>
                <a:gd name="T75" fmla="*/ 312 h 1622"/>
                <a:gd name="T76" fmla="+- 0 7278 6083"/>
                <a:gd name="T77" fmla="*/ T76 w 1265"/>
                <a:gd name="T78" fmla="+- 0 288 279"/>
                <a:gd name="T79" fmla="*/ 288 h 1622"/>
                <a:gd name="T80" fmla="+- 0 7234 6083"/>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1" y="0"/>
                  </a:moveTo>
                  <a:lnTo>
                    <a:pt x="114" y="0"/>
                  </a:lnTo>
                  <a:lnTo>
                    <a:pt x="70" y="9"/>
                  </a:lnTo>
                  <a:lnTo>
                    <a:pt x="34" y="33"/>
                  </a:lnTo>
                  <a:lnTo>
                    <a:pt x="9" y="69"/>
                  </a:lnTo>
                  <a:lnTo>
                    <a:pt x="0" y="113"/>
                  </a:lnTo>
                  <a:lnTo>
                    <a:pt x="0" y="1508"/>
                  </a:lnTo>
                  <a:lnTo>
                    <a:pt x="9" y="1552"/>
                  </a:lnTo>
                  <a:lnTo>
                    <a:pt x="34" y="1588"/>
                  </a:lnTo>
                  <a:lnTo>
                    <a:pt x="70" y="1612"/>
                  </a:lnTo>
                  <a:lnTo>
                    <a:pt x="114" y="1621"/>
                  </a:lnTo>
                  <a:lnTo>
                    <a:pt x="1151" y="1621"/>
                  </a:lnTo>
                  <a:lnTo>
                    <a:pt x="1195" y="1612"/>
                  </a:lnTo>
                  <a:lnTo>
                    <a:pt x="1232" y="1588"/>
                  </a:lnTo>
                  <a:lnTo>
                    <a:pt x="1256" y="1552"/>
                  </a:lnTo>
                  <a:lnTo>
                    <a:pt x="1265" y="1508"/>
                  </a:lnTo>
                  <a:lnTo>
                    <a:pt x="1265" y="113"/>
                  </a:lnTo>
                  <a:lnTo>
                    <a:pt x="1256" y="69"/>
                  </a:lnTo>
                  <a:lnTo>
                    <a:pt x="1232" y="33"/>
                  </a:lnTo>
                  <a:lnTo>
                    <a:pt x="1195" y="9"/>
                  </a:lnTo>
                  <a:lnTo>
                    <a:pt x="1151"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7" name="Freeform 36"/>
            <p:cNvSpPr>
              <a:spLocks/>
            </p:cNvSpPr>
            <p:nvPr/>
          </p:nvSpPr>
          <p:spPr bwMode="auto">
            <a:xfrm>
              <a:off x="5910" y="814"/>
              <a:ext cx="218" cy="405"/>
            </a:xfrm>
            <a:custGeom>
              <a:avLst/>
              <a:gdLst>
                <a:gd name="T0" fmla="+- 0 5910 5910"/>
                <a:gd name="T1" fmla="*/ T0 w 218"/>
                <a:gd name="T2" fmla="+- 0 815 815"/>
                <a:gd name="T3" fmla="*/ 815 h 405"/>
                <a:gd name="T4" fmla="+- 0 5910 5910"/>
                <a:gd name="T5" fmla="*/ T4 w 218"/>
                <a:gd name="T6" fmla="+- 0 1219 815"/>
                <a:gd name="T7" fmla="*/ 1219 h 405"/>
                <a:gd name="T8" fmla="+- 0 6128 5910"/>
                <a:gd name="T9" fmla="*/ T8 w 218"/>
                <a:gd name="T10" fmla="+- 0 1017 815"/>
                <a:gd name="T11" fmla="*/ 1017 h 405"/>
                <a:gd name="T12" fmla="+- 0 5910 5910"/>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8" name="Freeform 37"/>
            <p:cNvSpPr>
              <a:spLocks/>
            </p:cNvSpPr>
            <p:nvPr/>
          </p:nvSpPr>
          <p:spPr bwMode="auto">
            <a:xfrm>
              <a:off x="7582" y="274"/>
              <a:ext cx="1265" cy="1627"/>
            </a:xfrm>
            <a:custGeom>
              <a:avLst/>
              <a:gdLst>
                <a:gd name="T0" fmla="+- 0 8733 7582"/>
                <a:gd name="T1" fmla="*/ T0 w 1265"/>
                <a:gd name="T2" fmla="+- 0 274 274"/>
                <a:gd name="T3" fmla="*/ 274 h 1627"/>
                <a:gd name="T4" fmla="+- 0 7695 7582"/>
                <a:gd name="T5" fmla="*/ T4 w 1265"/>
                <a:gd name="T6" fmla="+- 0 274 274"/>
                <a:gd name="T7" fmla="*/ 274 h 1627"/>
                <a:gd name="T8" fmla="+- 0 7651 7582"/>
                <a:gd name="T9" fmla="*/ T8 w 1265"/>
                <a:gd name="T10" fmla="+- 0 283 274"/>
                <a:gd name="T11" fmla="*/ 283 h 1627"/>
                <a:gd name="T12" fmla="+- 0 7615 7582"/>
                <a:gd name="T13" fmla="*/ T12 w 1265"/>
                <a:gd name="T14" fmla="+- 0 307 274"/>
                <a:gd name="T15" fmla="*/ 307 h 1627"/>
                <a:gd name="T16" fmla="+- 0 7591 7582"/>
                <a:gd name="T17" fmla="*/ T16 w 1265"/>
                <a:gd name="T18" fmla="+- 0 343 274"/>
                <a:gd name="T19" fmla="*/ 343 h 1627"/>
                <a:gd name="T20" fmla="+- 0 7582 7582"/>
                <a:gd name="T21" fmla="*/ T20 w 1265"/>
                <a:gd name="T22" fmla="+- 0 387 274"/>
                <a:gd name="T23" fmla="*/ 387 h 1627"/>
                <a:gd name="T24" fmla="+- 0 7582 7582"/>
                <a:gd name="T25" fmla="*/ T24 w 1265"/>
                <a:gd name="T26" fmla="+- 0 1787 274"/>
                <a:gd name="T27" fmla="*/ 1787 h 1627"/>
                <a:gd name="T28" fmla="+- 0 7591 7582"/>
                <a:gd name="T29" fmla="*/ T28 w 1265"/>
                <a:gd name="T30" fmla="+- 0 1831 274"/>
                <a:gd name="T31" fmla="*/ 1831 h 1627"/>
                <a:gd name="T32" fmla="+- 0 7615 7582"/>
                <a:gd name="T33" fmla="*/ T32 w 1265"/>
                <a:gd name="T34" fmla="+- 0 1867 274"/>
                <a:gd name="T35" fmla="*/ 1867 h 1627"/>
                <a:gd name="T36" fmla="+- 0 7651 7582"/>
                <a:gd name="T37" fmla="*/ T36 w 1265"/>
                <a:gd name="T38" fmla="+- 0 1891 274"/>
                <a:gd name="T39" fmla="*/ 1891 h 1627"/>
                <a:gd name="T40" fmla="+- 0 7695 7582"/>
                <a:gd name="T41" fmla="*/ T40 w 1265"/>
                <a:gd name="T42" fmla="+- 0 1900 274"/>
                <a:gd name="T43" fmla="*/ 1900 h 1627"/>
                <a:gd name="T44" fmla="+- 0 8733 7582"/>
                <a:gd name="T45" fmla="*/ T44 w 1265"/>
                <a:gd name="T46" fmla="+- 0 1900 274"/>
                <a:gd name="T47" fmla="*/ 1900 h 1627"/>
                <a:gd name="T48" fmla="+- 0 8777 7582"/>
                <a:gd name="T49" fmla="*/ T48 w 1265"/>
                <a:gd name="T50" fmla="+- 0 1891 274"/>
                <a:gd name="T51" fmla="*/ 1891 h 1627"/>
                <a:gd name="T52" fmla="+- 0 8813 7582"/>
                <a:gd name="T53" fmla="*/ T52 w 1265"/>
                <a:gd name="T54" fmla="+- 0 1867 274"/>
                <a:gd name="T55" fmla="*/ 1867 h 1627"/>
                <a:gd name="T56" fmla="+- 0 8837 7582"/>
                <a:gd name="T57" fmla="*/ T56 w 1265"/>
                <a:gd name="T58" fmla="+- 0 1831 274"/>
                <a:gd name="T59" fmla="*/ 1831 h 1627"/>
                <a:gd name="T60" fmla="+- 0 8846 7582"/>
                <a:gd name="T61" fmla="*/ T60 w 1265"/>
                <a:gd name="T62" fmla="+- 0 1787 274"/>
                <a:gd name="T63" fmla="*/ 1787 h 1627"/>
                <a:gd name="T64" fmla="+- 0 8846 7582"/>
                <a:gd name="T65" fmla="*/ T64 w 1265"/>
                <a:gd name="T66" fmla="+- 0 387 274"/>
                <a:gd name="T67" fmla="*/ 387 h 1627"/>
                <a:gd name="T68" fmla="+- 0 8837 7582"/>
                <a:gd name="T69" fmla="*/ T68 w 1265"/>
                <a:gd name="T70" fmla="+- 0 343 274"/>
                <a:gd name="T71" fmla="*/ 343 h 1627"/>
                <a:gd name="T72" fmla="+- 0 8813 7582"/>
                <a:gd name="T73" fmla="*/ T72 w 1265"/>
                <a:gd name="T74" fmla="+- 0 307 274"/>
                <a:gd name="T75" fmla="*/ 307 h 1627"/>
                <a:gd name="T76" fmla="+- 0 8777 7582"/>
                <a:gd name="T77" fmla="*/ T76 w 1265"/>
                <a:gd name="T78" fmla="+- 0 283 274"/>
                <a:gd name="T79" fmla="*/ 283 h 1627"/>
                <a:gd name="T80" fmla="+- 0 8733 7582"/>
                <a:gd name="T81" fmla="*/ T80 w 1265"/>
                <a:gd name="T82" fmla="+- 0 274 274"/>
                <a:gd name="T83" fmla="*/ 274 h 162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7">
                  <a:moveTo>
                    <a:pt x="1151" y="0"/>
                  </a:moveTo>
                  <a:lnTo>
                    <a:pt x="113" y="0"/>
                  </a:lnTo>
                  <a:lnTo>
                    <a:pt x="69" y="9"/>
                  </a:lnTo>
                  <a:lnTo>
                    <a:pt x="33" y="33"/>
                  </a:lnTo>
                  <a:lnTo>
                    <a:pt x="9" y="69"/>
                  </a:lnTo>
                  <a:lnTo>
                    <a:pt x="0" y="113"/>
                  </a:lnTo>
                  <a:lnTo>
                    <a:pt x="0" y="1513"/>
                  </a:lnTo>
                  <a:lnTo>
                    <a:pt x="9" y="1557"/>
                  </a:lnTo>
                  <a:lnTo>
                    <a:pt x="33" y="1593"/>
                  </a:lnTo>
                  <a:lnTo>
                    <a:pt x="69" y="1617"/>
                  </a:lnTo>
                  <a:lnTo>
                    <a:pt x="113" y="1626"/>
                  </a:lnTo>
                  <a:lnTo>
                    <a:pt x="1151" y="1626"/>
                  </a:lnTo>
                  <a:lnTo>
                    <a:pt x="1195" y="1617"/>
                  </a:lnTo>
                  <a:lnTo>
                    <a:pt x="1231" y="1593"/>
                  </a:lnTo>
                  <a:lnTo>
                    <a:pt x="1255" y="1557"/>
                  </a:lnTo>
                  <a:lnTo>
                    <a:pt x="1264" y="1513"/>
                  </a:lnTo>
                  <a:lnTo>
                    <a:pt x="1264" y="113"/>
                  </a:lnTo>
                  <a:lnTo>
                    <a:pt x="1255" y="69"/>
                  </a:lnTo>
                  <a:lnTo>
                    <a:pt x="1231" y="33"/>
                  </a:lnTo>
                  <a:lnTo>
                    <a:pt x="1195" y="9"/>
                  </a:lnTo>
                  <a:lnTo>
                    <a:pt x="1151"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39" name="Line 18"/>
            <p:cNvCxnSpPr>
              <a:cxnSpLocks noChangeShapeType="1"/>
            </p:cNvCxnSpPr>
            <p:nvPr/>
          </p:nvCxnSpPr>
          <p:spPr bwMode="auto">
            <a:xfrm>
              <a:off x="7353" y="1017"/>
              <a:ext cx="196" cy="0"/>
            </a:xfrm>
            <a:prstGeom prst="line">
              <a:avLst/>
            </a:prstGeom>
            <a:noFill/>
            <a:ln w="63500">
              <a:solidFill>
                <a:srgbClr val="D52A2F"/>
              </a:solidFill>
              <a:round/>
              <a:headEnd/>
              <a:tailEnd/>
            </a:ln>
            <a:extLst>
              <a:ext uri="{909E8E84-426E-40DD-AFC4-6F175D3DCCD1}">
                <a14:hiddenFill xmlns:a14="http://schemas.microsoft.com/office/drawing/2010/main">
                  <a:noFill/>
                </a14:hiddenFill>
              </a:ext>
            </a:extLst>
          </p:spPr>
        </p:cxnSp>
        <p:sp>
          <p:nvSpPr>
            <p:cNvPr id="40" name="Freeform 39"/>
            <p:cNvSpPr>
              <a:spLocks/>
            </p:cNvSpPr>
            <p:nvPr/>
          </p:nvSpPr>
          <p:spPr bwMode="auto">
            <a:xfrm>
              <a:off x="7464" y="814"/>
              <a:ext cx="218" cy="405"/>
            </a:xfrm>
            <a:custGeom>
              <a:avLst/>
              <a:gdLst>
                <a:gd name="T0" fmla="+- 0 7465 7465"/>
                <a:gd name="T1" fmla="*/ T0 w 218"/>
                <a:gd name="T2" fmla="+- 0 815 815"/>
                <a:gd name="T3" fmla="*/ 815 h 405"/>
                <a:gd name="T4" fmla="+- 0 7465 7465"/>
                <a:gd name="T5" fmla="*/ T4 w 218"/>
                <a:gd name="T6" fmla="+- 0 1219 815"/>
                <a:gd name="T7" fmla="*/ 1219 h 405"/>
                <a:gd name="T8" fmla="+- 0 7682 7465"/>
                <a:gd name="T9" fmla="*/ T8 w 218"/>
                <a:gd name="T10" fmla="+- 0 1017 815"/>
                <a:gd name="T11" fmla="*/ 1017 h 405"/>
                <a:gd name="T12" fmla="+- 0 7465 7465"/>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7" y="202"/>
                  </a:lnTo>
                  <a:lnTo>
                    <a:pt x="0"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1" name="Freeform 40"/>
            <p:cNvSpPr>
              <a:spLocks/>
            </p:cNvSpPr>
            <p:nvPr/>
          </p:nvSpPr>
          <p:spPr bwMode="auto">
            <a:xfrm>
              <a:off x="9100" y="278"/>
              <a:ext cx="1265" cy="1622"/>
            </a:xfrm>
            <a:custGeom>
              <a:avLst/>
              <a:gdLst>
                <a:gd name="T0" fmla="+- 0 10251 9101"/>
                <a:gd name="T1" fmla="*/ T0 w 1265"/>
                <a:gd name="T2" fmla="+- 0 279 279"/>
                <a:gd name="T3" fmla="*/ 279 h 1622"/>
                <a:gd name="T4" fmla="+- 0 9214 9101"/>
                <a:gd name="T5" fmla="*/ T4 w 1265"/>
                <a:gd name="T6" fmla="+- 0 279 279"/>
                <a:gd name="T7" fmla="*/ 279 h 1622"/>
                <a:gd name="T8" fmla="+- 0 9170 9101"/>
                <a:gd name="T9" fmla="*/ T8 w 1265"/>
                <a:gd name="T10" fmla="+- 0 288 279"/>
                <a:gd name="T11" fmla="*/ 288 h 1622"/>
                <a:gd name="T12" fmla="+- 0 9134 9101"/>
                <a:gd name="T13" fmla="*/ T12 w 1265"/>
                <a:gd name="T14" fmla="+- 0 312 279"/>
                <a:gd name="T15" fmla="*/ 312 h 1622"/>
                <a:gd name="T16" fmla="+- 0 9110 9101"/>
                <a:gd name="T17" fmla="*/ T16 w 1265"/>
                <a:gd name="T18" fmla="+- 0 348 279"/>
                <a:gd name="T19" fmla="*/ 348 h 1622"/>
                <a:gd name="T20" fmla="+- 0 9101 9101"/>
                <a:gd name="T21" fmla="*/ T20 w 1265"/>
                <a:gd name="T22" fmla="+- 0 392 279"/>
                <a:gd name="T23" fmla="*/ 392 h 1622"/>
                <a:gd name="T24" fmla="+- 0 9101 9101"/>
                <a:gd name="T25" fmla="*/ T24 w 1265"/>
                <a:gd name="T26" fmla="+- 0 1787 279"/>
                <a:gd name="T27" fmla="*/ 1787 h 1622"/>
                <a:gd name="T28" fmla="+- 0 9110 9101"/>
                <a:gd name="T29" fmla="*/ T28 w 1265"/>
                <a:gd name="T30" fmla="+- 0 1831 279"/>
                <a:gd name="T31" fmla="*/ 1831 h 1622"/>
                <a:gd name="T32" fmla="+- 0 9134 9101"/>
                <a:gd name="T33" fmla="*/ T32 w 1265"/>
                <a:gd name="T34" fmla="+- 0 1867 279"/>
                <a:gd name="T35" fmla="*/ 1867 h 1622"/>
                <a:gd name="T36" fmla="+- 0 9170 9101"/>
                <a:gd name="T37" fmla="*/ T36 w 1265"/>
                <a:gd name="T38" fmla="+- 0 1891 279"/>
                <a:gd name="T39" fmla="*/ 1891 h 1622"/>
                <a:gd name="T40" fmla="+- 0 9214 9101"/>
                <a:gd name="T41" fmla="*/ T40 w 1265"/>
                <a:gd name="T42" fmla="+- 0 1900 279"/>
                <a:gd name="T43" fmla="*/ 1900 h 1622"/>
                <a:gd name="T44" fmla="+- 0 10251 9101"/>
                <a:gd name="T45" fmla="*/ T44 w 1265"/>
                <a:gd name="T46" fmla="+- 0 1900 279"/>
                <a:gd name="T47" fmla="*/ 1900 h 1622"/>
                <a:gd name="T48" fmla="+- 0 10296 9101"/>
                <a:gd name="T49" fmla="*/ T48 w 1265"/>
                <a:gd name="T50" fmla="+- 0 1891 279"/>
                <a:gd name="T51" fmla="*/ 1891 h 1622"/>
                <a:gd name="T52" fmla="+- 0 10332 9101"/>
                <a:gd name="T53" fmla="*/ T52 w 1265"/>
                <a:gd name="T54" fmla="+- 0 1867 279"/>
                <a:gd name="T55" fmla="*/ 1867 h 1622"/>
                <a:gd name="T56" fmla="+- 0 10356 9101"/>
                <a:gd name="T57" fmla="*/ T56 w 1265"/>
                <a:gd name="T58" fmla="+- 0 1831 279"/>
                <a:gd name="T59" fmla="*/ 1831 h 1622"/>
                <a:gd name="T60" fmla="+- 0 10365 9101"/>
                <a:gd name="T61" fmla="*/ T60 w 1265"/>
                <a:gd name="T62" fmla="+- 0 1787 279"/>
                <a:gd name="T63" fmla="*/ 1787 h 1622"/>
                <a:gd name="T64" fmla="+- 0 10365 9101"/>
                <a:gd name="T65" fmla="*/ T64 w 1265"/>
                <a:gd name="T66" fmla="+- 0 392 279"/>
                <a:gd name="T67" fmla="*/ 392 h 1622"/>
                <a:gd name="T68" fmla="+- 0 10356 9101"/>
                <a:gd name="T69" fmla="*/ T68 w 1265"/>
                <a:gd name="T70" fmla="+- 0 348 279"/>
                <a:gd name="T71" fmla="*/ 348 h 1622"/>
                <a:gd name="T72" fmla="+- 0 10332 9101"/>
                <a:gd name="T73" fmla="*/ T72 w 1265"/>
                <a:gd name="T74" fmla="+- 0 312 279"/>
                <a:gd name="T75" fmla="*/ 312 h 1622"/>
                <a:gd name="T76" fmla="+- 0 10296 9101"/>
                <a:gd name="T77" fmla="*/ T76 w 1265"/>
                <a:gd name="T78" fmla="+- 0 288 279"/>
                <a:gd name="T79" fmla="*/ 288 h 1622"/>
                <a:gd name="T80" fmla="+- 0 10251 9101"/>
                <a:gd name="T81" fmla="*/ T80 w 1265"/>
                <a:gd name="T82" fmla="+- 0 279 279"/>
                <a:gd name="T83" fmla="*/ 279 h 1622"/>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65" h="1622">
                  <a:moveTo>
                    <a:pt x="1150" y="0"/>
                  </a:moveTo>
                  <a:lnTo>
                    <a:pt x="113" y="0"/>
                  </a:lnTo>
                  <a:lnTo>
                    <a:pt x="69" y="9"/>
                  </a:lnTo>
                  <a:lnTo>
                    <a:pt x="33" y="33"/>
                  </a:lnTo>
                  <a:lnTo>
                    <a:pt x="9" y="69"/>
                  </a:lnTo>
                  <a:lnTo>
                    <a:pt x="0" y="113"/>
                  </a:lnTo>
                  <a:lnTo>
                    <a:pt x="0" y="1508"/>
                  </a:lnTo>
                  <a:lnTo>
                    <a:pt x="9" y="1552"/>
                  </a:lnTo>
                  <a:lnTo>
                    <a:pt x="33" y="1588"/>
                  </a:lnTo>
                  <a:lnTo>
                    <a:pt x="69" y="1612"/>
                  </a:lnTo>
                  <a:lnTo>
                    <a:pt x="113" y="1621"/>
                  </a:lnTo>
                  <a:lnTo>
                    <a:pt x="1150" y="1621"/>
                  </a:lnTo>
                  <a:lnTo>
                    <a:pt x="1195" y="1612"/>
                  </a:lnTo>
                  <a:lnTo>
                    <a:pt x="1231" y="1588"/>
                  </a:lnTo>
                  <a:lnTo>
                    <a:pt x="1255" y="1552"/>
                  </a:lnTo>
                  <a:lnTo>
                    <a:pt x="1264" y="1508"/>
                  </a:lnTo>
                  <a:lnTo>
                    <a:pt x="1264" y="113"/>
                  </a:lnTo>
                  <a:lnTo>
                    <a:pt x="1255" y="69"/>
                  </a:lnTo>
                  <a:lnTo>
                    <a:pt x="1231" y="33"/>
                  </a:lnTo>
                  <a:lnTo>
                    <a:pt x="1195" y="9"/>
                  </a:lnTo>
                  <a:lnTo>
                    <a:pt x="1150" y="0"/>
                  </a:lnTo>
                  <a:close/>
                </a:path>
              </a:pathLst>
            </a:custGeom>
            <a:solidFill>
              <a:srgbClr val="0033A1"/>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cxnSp>
          <p:nvCxnSpPr>
            <p:cNvPr id="42" name="Line 21"/>
            <p:cNvCxnSpPr>
              <a:cxnSpLocks noChangeShapeType="1"/>
            </p:cNvCxnSpPr>
            <p:nvPr/>
          </p:nvCxnSpPr>
          <p:spPr bwMode="auto">
            <a:xfrm>
              <a:off x="8843" y="1017"/>
              <a:ext cx="195" cy="0"/>
            </a:xfrm>
            <a:prstGeom prst="line">
              <a:avLst/>
            </a:prstGeom>
            <a:noFill/>
            <a:ln w="63500">
              <a:solidFill>
                <a:srgbClr val="368DDD"/>
              </a:solidFill>
              <a:round/>
              <a:headEnd/>
              <a:tailEnd/>
            </a:ln>
            <a:extLst>
              <a:ext uri="{909E8E84-426E-40DD-AFC4-6F175D3DCCD1}">
                <a14:hiddenFill xmlns:a14="http://schemas.microsoft.com/office/drawing/2010/main">
                  <a:noFill/>
                </a14:hiddenFill>
              </a:ext>
            </a:extLst>
          </p:spPr>
        </p:cxnSp>
        <p:sp>
          <p:nvSpPr>
            <p:cNvPr id="43" name="Freeform 42"/>
            <p:cNvSpPr>
              <a:spLocks/>
            </p:cNvSpPr>
            <p:nvPr/>
          </p:nvSpPr>
          <p:spPr bwMode="auto">
            <a:xfrm>
              <a:off x="8954" y="814"/>
              <a:ext cx="218" cy="405"/>
            </a:xfrm>
            <a:custGeom>
              <a:avLst/>
              <a:gdLst>
                <a:gd name="T0" fmla="+- 0 8954 8954"/>
                <a:gd name="T1" fmla="*/ T0 w 218"/>
                <a:gd name="T2" fmla="+- 0 815 815"/>
                <a:gd name="T3" fmla="*/ 815 h 405"/>
                <a:gd name="T4" fmla="+- 0 8954 8954"/>
                <a:gd name="T5" fmla="*/ T4 w 218"/>
                <a:gd name="T6" fmla="+- 0 1219 815"/>
                <a:gd name="T7" fmla="*/ 1219 h 405"/>
                <a:gd name="T8" fmla="+- 0 9172 8954"/>
                <a:gd name="T9" fmla="*/ T8 w 218"/>
                <a:gd name="T10" fmla="+- 0 1017 815"/>
                <a:gd name="T11" fmla="*/ 1017 h 405"/>
                <a:gd name="T12" fmla="+- 0 8954 8954"/>
                <a:gd name="T13" fmla="*/ T12 w 218"/>
                <a:gd name="T14" fmla="+- 0 815 815"/>
                <a:gd name="T15" fmla="*/ 815 h 405"/>
              </a:gdLst>
              <a:ahLst/>
              <a:cxnLst>
                <a:cxn ang="0">
                  <a:pos x="T1" y="T3"/>
                </a:cxn>
                <a:cxn ang="0">
                  <a:pos x="T5" y="T7"/>
                </a:cxn>
                <a:cxn ang="0">
                  <a:pos x="T9" y="T11"/>
                </a:cxn>
                <a:cxn ang="0">
                  <a:pos x="T13" y="T15"/>
                </a:cxn>
              </a:cxnLst>
              <a:rect l="0" t="0" r="r" b="b"/>
              <a:pathLst>
                <a:path w="218" h="405">
                  <a:moveTo>
                    <a:pt x="0" y="0"/>
                  </a:moveTo>
                  <a:lnTo>
                    <a:pt x="0" y="404"/>
                  </a:lnTo>
                  <a:lnTo>
                    <a:pt x="218" y="202"/>
                  </a:lnTo>
                  <a:lnTo>
                    <a:pt x="0" y="0"/>
                  </a:lnTo>
                  <a:close/>
                </a:path>
              </a:pathLst>
            </a:custGeom>
            <a:solidFill>
              <a:srgbClr val="368DDD"/>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44" name="Text Box 23"/>
            <p:cNvSpPr txBox="1">
              <a:spLocks noChangeArrowheads="1"/>
            </p:cNvSpPr>
            <p:nvPr/>
          </p:nvSpPr>
          <p:spPr bwMode="auto">
            <a:xfrm>
              <a:off x="1555" y="458"/>
              <a:ext cx="1045" cy="12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24765" marR="36195" indent="-635" algn="ctr">
                <a:lnSpc>
                  <a:spcPct val="98000"/>
                </a:lnSpc>
                <a:spcAft>
                  <a:spcPts val="0"/>
                </a:spcAft>
              </a:pPr>
              <a:r>
                <a:rPr lang="en-US" sz="1200" b="1" dirty="0">
                  <a:solidFill>
                    <a:srgbClr val="66FF33"/>
                  </a:solidFill>
                  <a:effectLst/>
                  <a:latin typeface="Tahoma" panose="020B0604030504040204" pitchFamily="34" charset="0"/>
                  <a:ea typeface="Tahoma" panose="020B0604030504040204" pitchFamily="34" charset="0"/>
                </a:rPr>
                <a:t>Professional</a:t>
              </a:r>
              <a:r>
                <a:rPr lang="en-US" sz="1200" b="1" spc="-255"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standards</a:t>
              </a:r>
              <a:r>
                <a:rPr lang="en-US" sz="1200" b="1" spc="5"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and ethical</a:t>
              </a:r>
              <a:r>
                <a:rPr lang="en-US" sz="1200" b="1" spc="5"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guidelines</a:t>
              </a:r>
              <a:r>
                <a:rPr lang="en-US" sz="1200" b="1" spc="70"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for</a:t>
              </a:r>
              <a:r>
                <a:rPr lang="en-US" sz="1200" b="1" spc="-225"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monitoring</a:t>
              </a:r>
              <a:endParaRPr lang="fr-FR" b="1" dirty="0">
                <a:solidFill>
                  <a:srgbClr val="66FF33"/>
                </a:solidFill>
                <a:effectLst/>
                <a:latin typeface="Tahoma" panose="020B0604030504040204" pitchFamily="34" charset="0"/>
                <a:ea typeface="Tahoma" panose="020B0604030504040204" pitchFamily="34" charset="0"/>
              </a:endParaRPr>
            </a:p>
            <a:p>
              <a:pPr marR="11430" algn="ctr">
                <a:spcAft>
                  <a:spcPts val="0"/>
                </a:spcAft>
              </a:pPr>
              <a:r>
                <a:rPr lang="en-US" sz="1200" b="1" dirty="0">
                  <a:solidFill>
                    <a:srgbClr val="66FF33"/>
                  </a:solidFill>
                  <a:effectLst/>
                  <a:latin typeface="Tahoma" panose="020B0604030504040204" pitchFamily="34" charset="0"/>
                  <a:ea typeface="Tahoma" panose="020B0604030504040204" pitchFamily="34" charset="0"/>
                </a:rPr>
                <a:t>and</a:t>
              </a:r>
              <a:r>
                <a:rPr lang="en-US" sz="1200" b="1" spc="55" dirty="0">
                  <a:solidFill>
                    <a:srgbClr val="66FF33"/>
                  </a:solidFill>
                  <a:effectLst/>
                  <a:latin typeface="Tahoma" panose="020B0604030504040204" pitchFamily="34" charset="0"/>
                  <a:ea typeface="Tahoma" panose="020B0604030504040204" pitchFamily="34" charset="0"/>
                </a:rPr>
                <a:t> </a:t>
              </a:r>
              <a:r>
                <a:rPr lang="en-US" sz="1200" b="1" dirty="0">
                  <a:solidFill>
                    <a:srgbClr val="66FF33"/>
                  </a:solidFill>
                  <a:effectLst/>
                  <a:latin typeface="Tahoma" panose="020B0604030504040204" pitchFamily="34" charset="0"/>
                  <a:ea typeface="Tahoma" panose="020B0604030504040204" pitchFamily="34" charset="0"/>
                </a:rPr>
                <a:t>evaluation</a:t>
              </a:r>
              <a:endParaRPr lang="fr-FR" b="1" dirty="0">
                <a:solidFill>
                  <a:srgbClr val="66FF33"/>
                </a:solidFill>
                <a:effectLst/>
                <a:latin typeface="Tahoma" panose="020B0604030504040204" pitchFamily="34" charset="0"/>
                <a:ea typeface="Tahoma" panose="020B0604030504040204" pitchFamily="34" charset="0"/>
              </a:endParaRPr>
            </a:p>
          </p:txBody>
        </p:sp>
        <p:sp>
          <p:nvSpPr>
            <p:cNvPr id="45" name="Text Box 24"/>
            <p:cNvSpPr txBox="1">
              <a:spLocks noChangeArrowheads="1"/>
            </p:cNvSpPr>
            <p:nvPr/>
          </p:nvSpPr>
          <p:spPr bwMode="auto">
            <a:xfrm>
              <a:off x="3075" y="459"/>
              <a:ext cx="1065" cy="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46050" algn="ctr">
                <a:lnSpc>
                  <a:spcPct val="98000"/>
                </a:lnSpc>
              </a:pPr>
              <a:r>
                <a:rPr lang="en-US" sz="1600" b="1" dirty="0">
                  <a:solidFill>
                    <a:srgbClr val="66FF33"/>
                  </a:solidFill>
                  <a:latin typeface="Tahoma" panose="020B0604030504040204" pitchFamily="34" charset="0"/>
                  <a:ea typeface="Tahoma" panose="020B0604030504040204" pitchFamily="34" charset="0"/>
                </a:rPr>
                <a:t>Planning and designing data collection</a:t>
              </a:r>
              <a:endParaRPr lang="fr-FR" sz="1600" b="1" dirty="0">
                <a:solidFill>
                  <a:srgbClr val="66FF33"/>
                </a:solidFill>
                <a:latin typeface="Tahoma" panose="020B0604030504040204" pitchFamily="34" charset="0"/>
                <a:ea typeface="Tahoma" panose="020B0604030504040204" pitchFamily="34" charset="0"/>
              </a:endParaRPr>
            </a:p>
            <a:p>
              <a:pPr marR="11430" algn="ctr"/>
              <a:r>
                <a:rPr lang="en-US" sz="1600" b="1" dirty="0">
                  <a:solidFill>
                    <a:srgbClr val="66FF33"/>
                  </a:solidFill>
                  <a:latin typeface="Tahoma" panose="020B0604030504040204" pitchFamily="34" charset="0"/>
                  <a:ea typeface="Tahoma" panose="020B0604030504040204" pitchFamily="34" charset="0"/>
                </a:rPr>
                <a:t>tools</a:t>
              </a:r>
              <a:endParaRPr lang="fr-FR" sz="1600" b="1" dirty="0">
                <a:solidFill>
                  <a:srgbClr val="66FF33"/>
                </a:solidFill>
                <a:latin typeface="Tahoma" panose="020B0604030504040204" pitchFamily="34" charset="0"/>
                <a:ea typeface="Tahoma" panose="020B0604030504040204" pitchFamily="34" charset="0"/>
              </a:endParaRPr>
            </a:p>
          </p:txBody>
        </p:sp>
        <p:sp>
          <p:nvSpPr>
            <p:cNvPr id="46" name="Text Box 25"/>
            <p:cNvSpPr txBox="1">
              <a:spLocks noChangeArrowheads="1"/>
            </p:cNvSpPr>
            <p:nvPr/>
          </p:nvSpPr>
          <p:spPr bwMode="auto">
            <a:xfrm>
              <a:off x="4606" y="463"/>
              <a:ext cx="1045" cy="10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1430" indent="-12700" algn="ctr">
                <a:lnSpc>
                  <a:spcPct val="98000"/>
                </a:lnSpc>
                <a:spcAft>
                  <a:spcPts val="0"/>
                </a:spcAft>
              </a:pPr>
              <a:r>
                <a:rPr lang="en-US" sz="1600" b="1" dirty="0">
                  <a:solidFill>
                    <a:srgbClr val="66FF33"/>
                  </a:solidFill>
                  <a:latin typeface="Tahoma" panose="020B0604030504040204" pitchFamily="34" charset="0"/>
                  <a:ea typeface="Tahoma" panose="020B0604030504040204" pitchFamily="34" charset="0"/>
                </a:rPr>
                <a:t>M</a:t>
              </a:r>
              <a:r>
                <a:rPr lang="en-US" sz="1600" b="1" dirty="0">
                  <a:solidFill>
                    <a:srgbClr val="66FF33"/>
                  </a:solidFill>
                  <a:effectLst/>
                  <a:latin typeface="Tahoma" panose="020B0604030504040204" pitchFamily="34" charset="0"/>
                  <a:ea typeface="Tahoma" panose="020B0604030504040204" pitchFamily="34" charset="0"/>
                </a:rPr>
                <a:t>ethods,</a:t>
              </a:r>
              <a:r>
                <a:rPr lang="en-US" sz="1600" b="1" spc="5" dirty="0">
                  <a:solidFill>
                    <a:srgbClr val="66FF33"/>
                  </a:solidFill>
                  <a:effectLst/>
                  <a:latin typeface="Tahoma" panose="020B0604030504040204" pitchFamily="34" charset="0"/>
                  <a:ea typeface="Tahoma" panose="020B0604030504040204" pitchFamily="34" charset="0"/>
                </a:rPr>
                <a:t> </a:t>
              </a:r>
              <a:r>
                <a:rPr lang="en-US" sz="1600" b="1" dirty="0">
                  <a:solidFill>
                    <a:srgbClr val="66FF33"/>
                  </a:solidFill>
                  <a:effectLst/>
                  <a:latin typeface="Tahoma" panose="020B0604030504040204" pitchFamily="34" charset="0"/>
                  <a:ea typeface="Tahoma" panose="020B0604030504040204" pitchFamily="34" charset="0"/>
                </a:rPr>
                <a:t>approaches</a:t>
              </a:r>
              <a:r>
                <a:rPr lang="en-US" sz="1600" b="1" spc="5" dirty="0">
                  <a:solidFill>
                    <a:srgbClr val="66FF33"/>
                  </a:solidFill>
                  <a:effectLst/>
                  <a:latin typeface="Tahoma" panose="020B0604030504040204" pitchFamily="34" charset="0"/>
                  <a:ea typeface="Tahoma" panose="020B0604030504040204" pitchFamily="34" charset="0"/>
                </a:rPr>
                <a:t> </a:t>
              </a:r>
              <a:r>
                <a:rPr lang="en-US" sz="1600" b="1" dirty="0">
                  <a:solidFill>
                    <a:srgbClr val="66FF33"/>
                  </a:solidFill>
                  <a:effectLst/>
                  <a:latin typeface="Tahoma" panose="020B0604030504040204" pitchFamily="34" charset="0"/>
                  <a:ea typeface="Tahoma" panose="020B0604030504040204" pitchFamily="34" charset="0"/>
                </a:rPr>
                <a:t>and tools for</a:t>
              </a:r>
              <a:r>
                <a:rPr lang="en-US" sz="1600" b="1" spc="5" dirty="0">
                  <a:solidFill>
                    <a:srgbClr val="66FF33"/>
                  </a:solidFill>
                  <a:effectLst/>
                  <a:latin typeface="Tahoma" panose="020B0604030504040204" pitchFamily="34" charset="0"/>
                  <a:ea typeface="Tahoma" panose="020B0604030504040204" pitchFamily="34" charset="0"/>
                </a:rPr>
                <a:t> </a:t>
              </a:r>
              <a:r>
                <a:rPr lang="en-US" sz="1600" b="1" dirty="0">
                  <a:solidFill>
                    <a:srgbClr val="66FF33"/>
                  </a:solidFill>
                  <a:effectLst/>
                  <a:latin typeface="Tahoma" panose="020B0604030504040204" pitchFamily="34" charset="0"/>
                  <a:ea typeface="Tahoma" panose="020B0604030504040204" pitchFamily="34" charset="0"/>
                </a:rPr>
                <a:t>monitoring</a:t>
              </a:r>
              <a:r>
                <a:rPr lang="en-US" sz="1600" b="1" spc="5" dirty="0">
                  <a:solidFill>
                    <a:srgbClr val="66FF33"/>
                  </a:solidFill>
                  <a:effectLst/>
                  <a:latin typeface="Tahoma" panose="020B0604030504040204" pitchFamily="34" charset="0"/>
                  <a:ea typeface="Tahoma" panose="020B0604030504040204" pitchFamily="34" charset="0"/>
                </a:rPr>
                <a:t> </a:t>
              </a:r>
              <a:r>
                <a:rPr lang="en-US" sz="1600" b="1" dirty="0">
                  <a:solidFill>
                    <a:srgbClr val="66FF33"/>
                  </a:solidFill>
                  <a:effectLst/>
                  <a:latin typeface="Tahoma" panose="020B0604030504040204" pitchFamily="34" charset="0"/>
                  <a:ea typeface="Tahoma" panose="020B0604030504040204" pitchFamily="34" charset="0"/>
                </a:rPr>
                <a:t>and</a:t>
              </a:r>
              <a:r>
                <a:rPr lang="en-US" sz="1600" b="1" spc="60" dirty="0">
                  <a:solidFill>
                    <a:srgbClr val="66FF33"/>
                  </a:solidFill>
                  <a:effectLst/>
                  <a:latin typeface="Tahoma" panose="020B0604030504040204" pitchFamily="34" charset="0"/>
                  <a:ea typeface="Tahoma" panose="020B0604030504040204" pitchFamily="34" charset="0"/>
                </a:rPr>
                <a:t> </a:t>
              </a:r>
              <a:r>
                <a:rPr lang="en-US" sz="1600" b="1" dirty="0">
                  <a:solidFill>
                    <a:srgbClr val="66FF33"/>
                  </a:solidFill>
                  <a:effectLst/>
                  <a:latin typeface="Tahoma" panose="020B0604030504040204" pitchFamily="34" charset="0"/>
                  <a:ea typeface="Tahoma" panose="020B0604030504040204" pitchFamily="34" charset="0"/>
                </a:rPr>
                <a:t>evaluation</a:t>
              </a:r>
              <a:endParaRPr lang="fr-FR" sz="1600" b="1" dirty="0">
                <a:solidFill>
                  <a:srgbClr val="66FF33"/>
                </a:solidFill>
                <a:effectLst/>
                <a:latin typeface="Tahoma" panose="020B0604030504040204" pitchFamily="34" charset="0"/>
                <a:ea typeface="Tahoma" panose="020B0604030504040204" pitchFamily="34" charset="0"/>
              </a:endParaRPr>
            </a:p>
          </p:txBody>
        </p:sp>
        <p:sp>
          <p:nvSpPr>
            <p:cNvPr id="47" name="Text Box 26"/>
            <p:cNvSpPr txBox="1">
              <a:spLocks noChangeArrowheads="1"/>
            </p:cNvSpPr>
            <p:nvPr/>
          </p:nvSpPr>
          <p:spPr bwMode="auto">
            <a:xfrm>
              <a:off x="6257" y="678"/>
              <a:ext cx="983" cy="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10160" indent="55880" algn="ctr">
                <a:lnSpc>
                  <a:spcPct val="98000"/>
                </a:lnSpc>
                <a:spcAft>
                  <a:spcPts val="0"/>
                </a:spcAft>
              </a:pPr>
              <a:r>
                <a:rPr lang="en-US" sz="1200" b="1" dirty="0">
                  <a:solidFill>
                    <a:srgbClr val="FFFFFF"/>
                  </a:solidFill>
                  <a:effectLst/>
                  <a:latin typeface="Tahoma" panose="020B0604030504040204" pitchFamily="34" charset="0"/>
                  <a:ea typeface="Tahoma" panose="020B0604030504040204" pitchFamily="34" charset="0"/>
                </a:rPr>
                <a:t>Collecting</a:t>
              </a:r>
              <a:r>
                <a:rPr lang="en-US" sz="1200" b="1" spc="5" dirty="0">
                  <a:solidFill>
                    <a:srgbClr val="FFFFFF"/>
                  </a:solidFill>
                  <a:effectLst/>
                  <a:latin typeface="Tahoma" panose="020B0604030504040204" pitchFamily="34" charset="0"/>
                  <a:ea typeface="Tahoma" panose="020B0604030504040204" pitchFamily="34" charset="0"/>
                </a:rPr>
                <a:t> </a:t>
              </a:r>
              <a:r>
                <a:rPr lang="en-US" sz="1200" b="1" spc="-5" dirty="0">
                  <a:solidFill>
                    <a:srgbClr val="FFFFFF"/>
                  </a:solidFill>
                  <a:effectLst/>
                  <a:latin typeface="Tahoma" panose="020B0604030504040204" pitchFamily="34" charset="0"/>
                  <a:ea typeface="Tahoma" panose="020B0604030504040204" pitchFamily="34" charset="0"/>
                </a:rPr>
                <a:t>and</a:t>
              </a:r>
              <a:r>
                <a:rPr lang="en-US" sz="1200" b="1" spc="-20" dirty="0">
                  <a:solidFill>
                    <a:srgbClr val="FFFFFF"/>
                  </a:solidFill>
                  <a:effectLst/>
                  <a:latin typeface="Tahoma" panose="020B0604030504040204" pitchFamily="34" charset="0"/>
                  <a:ea typeface="Tahoma" panose="020B0604030504040204" pitchFamily="34" charset="0"/>
                </a:rPr>
                <a:t> </a:t>
              </a:r>
              <a:r>
                <a:rPr lang="en-US" sz="1200" b="1" spc="-5" dirty="0">
                  <a:solidFill>
                    <a:srgbClr val="FFFFFF"/>
                  </a:solidFill>
                  <a:effectLst/>
                  <a:latin typeface="Tahoma" panose="020B0604030504040204" pitchFamily="34" charset="0"/>
                  <a:ea typeface="Tahoma" panose="020B0604030504040204" pitchFamily="34" charset="0"/>
                </a:rPr>
                <a:t>managing</a:t>
              </a:r>
              <a:endParaRPr lang="fr-FR" sz="1200" b="1" dirty="0">
                <a:effectLst/>
                <a:latin typeface="Tahoma" panose="020B0604030504040204" pitchFamily="34" charset="0"/>
                <a:ea typeface="Tahoma" panose="020B0604030504040204" pitchFamily="34" charset="0"/>
              </a:endParaRPr>
            </a:p>
            <a:p>
              <a:pPr marL="193040" algn="ctr">
                <a:spcAft>
                  <a:spcPts val="0"/>
                </a:spcAft>
              </a:pPr>
              <a:r>
                <a:rPr lang="en-US" sz="1200" b="1" dirty="0">
                  <a:solidFill>
                    <a:srgbClr val="FFFFFF"/>
                  </a:solidFill>
                  <a:effectLst/>
                  <a:latin typeface="Tahoma" panose="020B0604030504040204" pitchFamily="34" charset="0"/>
                  <a:ea typeface="Tahoma" panose="020B0604030504040204" pitchFamily="34" charset="0"/>
                </a:rPr>
                <a:t>data</a:t>
              </a:r>
              <a:endParaRPr lang="fr-FR" sz="1200" b="1" dirty="0">
                <a:effectLst/>
                <a:latin typeface="Tahoma" panose="020B0604030504040204" pitchFamily="34" charset="0"/>
                <a:ea typeface="Tahoma" panose="020B0604030504040204" pitchFamily="34" charset="0"/>
              </a:endParaRPr>
            </a:p>
          </p:txBody>
        </p:sp>
        <p:sp>
          <p:nvSpPr>
            <p:cNvPr id="48" name="Text Box 27"/>
            <p:cNvSpPr txBox="1">
              <a:spLocks noChangeArrowheads="1"/>
            </p:cNvSpPr>
            <p:nvPr/>
          </p:nvSpPr>
          <p:spPr bwMode="auto">
            <a:xfrm>
              <a:off x="7870" y="683"/>
              <a:ext cx="684" cy="4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20650" indent="-121285">
                <a:lnSpc>
                  <a:spcPct val="98000"/>
                </a:lnSpc>
                <a:spcAft>
                  <a:spcPts val="0"/>
                </a:spcAft>
              </a:pPr>
              <a:r>
                <a:rPr lang="en-US" sz="1400" b="1" dirty="0" err="1">
                  <a:solidFill>
                    <a:srgbClr val="FFFFFF"/>
                  </a:solidFill>
                  <a:effectLst/>
                  <a:latin typeface="Tahoma" panose="020B0604030504040204" pitchFamily="34" charset="0"/>
                  <a:ea typeface="Tahoma" panose="020B0604030504040204" pitchFamily="34" charset="0"/>
                </a:rPr>
                <a:t>Analysing</a:t>
              </a:r>
              <a:r>
                <a:rPr lang="en-US" sz="1400" b="1" spc="-225" dirty="0">
                  <a:solidFill>
                    <a:srgbClr val="FFFFFF"/>
                  </a:solidFill>
                  <a:effectLst/>
                  <a:latin typeface="Tahoma" panose="020B0604030504040204" pitchFamily="34" charset="0"/>
                  <a:ea typeface="Tahoma" panose="020B0604030504040204" pitchFamily="34" charset="0"/>
                </a:rPr>
                <a:t> </a:t>
              </a:r>
              <a:r>
                <a:rPr lang="en-US" sz="1400" b="1" dirty="0">
                  <a:solidFill>
                    <a:srgbClr val="FFFFFF"/>
                  </a:solidFill>
                  <a:effectLst/>
                  <a:latin typeface="Tahoma" panose="020B0604030504040204" pitchFamily="34" charset="0"/>
                  <a:ea typeface="Tahoma" panose="020B0604030504040204" pitchFamily="34" charset="0"/>
                </a:rPr>
                <a:t>data</a:t>
              </a:r>
              <a:endParaRPr lang="fr-FR" sz="1400" b="1" dirty="0">
                <a:effectLst/>
                <a:latin typeface="Tahoma" panose="020B0604030504040204" pitchFamily="34" charset="0"/>
                <a:ea typeface="Tahoma" panose="020B0604030504040204" pitchFamily="34" charset="0"/>
              </a:endParaRPr>
            </a:p>
          </p:txBody>
        </p:sp>
        <p:sp>
          <p:nvSpPr>
            <p:cNvPr id="49" name="Text Box 28"/>
            <p:cNvSpPr txBox="1">
              <a:spLocks noChangeArrowheads="1"/>
            </p:cNvSpPr>
            <p:nvPr/>
          </p:nvSpPr>
          <p:spPr bwMode="auto">
            <a:xfrm>
              <a:off x="9184" y="567"/>
              <a:ext cx="1181" cy="9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71755" indent="-72390">
                <a:lnSpc>
                  <a:spcPct val="98000"/>
                </a:lnSpc>
                <a:spcAft>
                  <a:spcPts val="0"/>
                </a:spcAft>
              </a:pPr>
              <a:endParaRPr lang="en-US" sz="1200" b="1" dirty="0" smtClean="0">
                <a:solidFill>
                  <a:srgbClr val="FFFFFF"/>
                </a:solidFill>
                <a:effectLst/>
                <a:latin typeface="Tahoma" panose="020B0604030504040204" pitchFamily="34" charset="0"/>
                <a:ea typeface="Tahoma" panose="020B0604030504040204" pitchFamily="34" charset="0"/>
              </a:endParaRPr>
            </a:p>
            <a:p>
              <a:pPr marL="71755" indent="-72390">
                <a:lnSpc>
                  <a:spcPct val="98000"/>
                </a:lnSpc>
                <a:spcAft>
                  <a:spcPts val="0"/>
                </a:spcAft>
              </a:pPr>
              <a:endParaRPr lang="en-US" sz="1200" b="1" dirty="0">
                <a:solidFill>
                  <a:srgbClr val="FFFFFF"/>
                </a:solidFill>
                <a:latin typeface="Tahoma" panose="020B0604030504040204" pitchFamily="34" charset="0"/>
                <a:ea typeface="Tahoma" panose="020B0604030504040204" pitchFamily="34" charset="0"/>
              </a:endParaRPr>
            </a:p>
            <a:p>
              <a:pPr marL="71755" indent="-72390">
                <a:lnSpc>
                  <a:spcPct val="98000"/>
                </a:lnSpc>
                <a:spcAft>
                  <a:spcPts val="0"/>
                </a:spcAft>
              </a:pPr>
              <a:r>
                <a:rPr lang="en-US" sz="1200" b="1" dirty="0" smtClean="0">
                  <a:solidFill>
                    <a:srgbClr val="FFFFFF"/>
                  </a:solidFill>
                  <a:effectLst/>
                  <a:latin typeface="Tahoma" panose="020B0604030504040204" pitchFamily="34" charset="0"/>
                  <a:ea typeface="Tahoma" panose="020B0604030504040204" pitchFamily="34" charset="0"/>
                </a:rPr>
                <a:t>Presenting</a:t>
              </a:r>
              <a:r>
                <a:rPr lang="en-US" sz="1200" b="1" spc="-225" dirty="0" smtClean="0">
                  <a:solidFill>
                    <a:srgbClr val="FFFFFF"/>
                  </a:solidFill>
                  <a:effectLst/>
                  <a:latin typeface="Tahoma" panose="020B0604030504040204" pitchFamily="34" charset="0"/>
                  <a:ea typeface="Tahoma" panose="020B0604030504040204" pitchFamily="34" charset="0"/>
                </a:rPr>
                <a:t> </a:t>
              </a:r>
              <a:r>
                <a:rPr lang="en-US" sz="1200" b="1" dirty="0">
                  <a:solidFill>
                    <a:srgbClr val="FFFFFF"/>
                  </a:solidFill>
                  <a:effectLst/>
                  <a:latin typeface="Tahoma" panose="020B0604030504040204" pitchFamily="34" charset="0"/>
                  <a:ea typeface="Tahoma" panose="020B0604030504040204" pitchFamily="34" charset="0"/>
                </a:rPr>
                <a:t>findings</a:t>
              </a:r>
              <a:endParaRPr lang="fr-FR" b="1" dirty="0">
                <a:effectLst/>
                <a:latin typeface="Tahoma" panose="020B0604030504040204" pitchFamily="34" charset="0"/>
                <a:ea typeface="Tahoma" panose="020B0604030504040204" pitchFamily="34" charset="0"/>
              </a:endParaRPr>
            </a:p>
          </p:txBody>
        </p:sp>
      </p:grpSp>
    </p:spTree>
    <p:extLst>
      <p:ext uri="{BB962C8B-B14F-4D97-AF65-F5344CB8AC3E}">
        <p14:creationId xmlns:p14="http://schemas.microsoft.com/office/powerpoint/2010/main" val="364368359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609845"/>
            <a:ext cx="8340542" cy="3631763"/>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algn="ctr"/>
            <a:r>
              <a:rPr lang="en-US" sz="2000" b="1" dirty="0" smtClean="0">
                <a:solidFill>
                  <a:srgbClr val="0070C0"/>
                </a:solidFill>
                <a:latin typeface="Times New Roman" panose="02020603050405020304" pitchFamily="18" charset="0"/>
                <a:cs typeface="Times New Roman" panose="02020603050405020304" pitchFamily="18" charset="0"/>
              </a:rPr>
              <a:t>4</a:t>
            </a:r>
            <a:r>
              <a:rPr lang="en-US" sz="2000" b="1" dirty="0" smtClean="0">
                <a:solidFill>
                  <a:srgbClr val="0070C0"/>
                </a:solidFill>
                <a:latin typeface="Times New Roman" panose="02020603050405020304" pitchFamily="18" charset="0"/>
                <a:cs typeface="Times New Roman" panose="02020603050405020304" pitchFamily="18" charset="0"/>
              </a:rPr>
              <a:t>. </a:t>
            </a:r>
            <a:r>
              <a:rPr lang="en-US" sz="2000" b="1" dirty="0">
                <a:solidFill>
                  <a:srgbClr val="0070C0"/>
                </a:solidFill>
                <a:latin typeface="Times New Roman" panose="02020603050405020304" pitchFamily="18" charset="0"/>
                <a:cs typeface="Times New Roman" panose="02020603050405020304" pitchFamily="18" charset="0"/>
              </a:rPr>
              <a:t>Collecting and managing data </a:t>
            </a: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endParaRPr lang="en-US" sz="2000" b="1" dirty="0" smtClean="0">
              <a:solidFill>
                <a:schemeClr val="accent2"/>
              </a:solidFill>
              <a:latin typeface="Times New Roman" panose="02020603050405020304" pitchFamily="18" charset="0"/>
              <a:cs typeface="Times New Roman" panose="02020603050405020304" pitchFamily="18" charset="0"/>
            </a:endParaRPr>
          </a:p>
          <a:p>
            <a:pPr lvl="2"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indent="-285750" algn="just" eaLnBrk="0" fontAlgn="base" hangingPunct="0">
              <a:lnSpc>
                <a:spcPct val="150000"/>
              </a:lnSpc>
              <a:spcBef>
                <a:spcPct val="0"/>
              </a:spcBef>
              <a:spcAft>
                <a:spcPct val="0"/>
              </a:spcAft>
              <a:buFont typeface="Wingdings" panose="05000000000000000000" pitchFamily="2" charset="2"/>
              <a:buChar char="ü"/>
            </a:pPr>
            <a:r>
              <a:rPr lang="en-US" sz="2000" b="1" dirty="0">
                <a:solidFill>
                  <a:schemeClr val="dk1"/>
                </a:solidFill>
                <a:latin typeface="Times New Roman" panose="02020603050405020304" pitchFamily="18" charset="0"/>
                <a:cs typeface="Times New Roman" panose="02020603050405020304" pitchFamily="18" charset="0"/>
              </a:rPr>
              <a:t>Once the M&amp;E design has been identified and the method(s) and tools have been developed, the data collection can start. It is also recommended to organize a training with the data collection team(s) on the methodology. </a:t>
            </a:r>
            <a:r>
              <a:rPr lang="en-US" sz="2000" b="1" dirty="0">
                <a:solidFill>
                  <a:schemeClr val="dk1"/>
                </a:solidFill>
                <a:latin typeface="Times New Roman" panose="02020603050405020304" pitchFamily="18" charset="0"/>
                <a:cs typeface="Times New Roman" panose="02020603050405020304" pitchFamily="18" charset="0"/>
              </a:rPr>
              <a:t>The training should cover in detail each data collection tool that will be used and include practical exercises of how to implement them</a:t>
            </a:r>
            <a:r>
              <a:rPr lang="en-US" sz="2000" b="1" dirty="0" smtClean="0">
                <a:solidFill>
                  <a:schemeClr val="dk1"/>
                </a:solidFill>
                <a:latin typeface="Times New Roman" panose="02020603050405020304" pitchFamily="18" charset="0"/>
                <a:cs typeface="Times New Roman" panose="02020603050405020304" pitchFamily="18" charset="0"/>
              </a:rPr>
              <a:t>.</a:t>
            </a:r>
            <a:endParaRPr lang="en-US" sz="2000" b="1" dirty="0">
              <a:solidFill>
                <a:schemeClr val="dk1"/>
              </a:solidFill>
              <a:latin typeface="Times New Roman" panose="02020603050405020304" pitchFamily="18" charset="0"/>
              <a:cs typeface="Times New Roman" panose="02020603050405020304" pitchFamily="18" charset="0"/>
            </a:endParaRPr>
          </a:p>
        </p:txBody>
      </p:sp>
      <p:grpSp>
        <p:nvGrpSpPr>
          <p:cNvPr id="51" name="Group 50"/>
          <p:cNvGrpSpPr>
            <a:grpSpLocks/>
          </p:cNvGrpSpPr>
          <p:nvPr/>
        </p:nvGrpSpPr>
        <p:grpSpPr bwMode="auto">
          <a:xfrm>
            <a:off x="1789169" y="1989340"/>
            <a:ext cx="529590" cy="597946"/>
            <a:chOff x="980" y="1491"/>
            <a:chExt cx="834" cy="834"/>
          </a:xfrm>
        </p:grpSpPr>
        <p:sp>
          <p:nvSpPr>
            <p:cNvPr id="52" name="Freeform 51"/>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3"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1427902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0188" y="1879807"/>
            <a:ext cx="8376464" cy="3893374"/>
          </a:xfrm>
          <a:prstGeom prst="rect">
            <a:avLst/>
          </a:prstGeom>
        </p:spPr>
        <p:style>
          <a:lnRef idx="2">
            <a:schemeClr val="accent2"/>
          </a:lnRef>
          <a:fillRef idx="1">
            <a:schemeClr val="lt1"/>
          </a:fillRef>
          <a:effectRef idx="0">
            <a:schemeClr val="accent2"/>
          </a:effectRef>
          <a:fontRef idx="minor">
            <a:schemeClr val="dk1"/>
          </a:fontRef>
        </p:style>
        <p:txBody>
          <a:bodyPr wrap="square">
            <a:spAutoFit/>
          </a:bodyPr>
          <a:lstStyle/>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algn="ctr"/>
            <a:endParaRPr lang="en-US" sz="2000" b="1" dirty="0">
              <a:solidFill>
                <a:srgbClr val="0070C0"/>
              </a:solidFill>
              <a:latin typeface="Times New Roman" panose="02020603050405020304" pitchFamily="18" charset="0"/>
              <a:cs typeface="Times New Roman" panose="02020603050405020304" pitchFamily="18" charset="0"/>
            </a:endParaRPr>
          </a:p>
          <a:p>
            <a:pPr lvl="2" algn="ctr"/>
            <a:r>
              <a:rPr lang="en-US" sz="2000" b="1" dirty="0">
                <a:solidFill>
                  <a:schemeClr val="accent2"/>
                </a:solidFill>
                <a:latin typeface="Times New Roman" panose="02020603050405020304" pitchFamily="18" charset="0"/>
                <a:cs typeface="Times New Roman" panose="02020603050405020304" pitchFamily="18" charset="0"/>
              </a:rPr>
              <a:t>Data </a:t>
            </a:r>
            <a:r>
              <a:rPr lang="en-US" sz="2000" b="1" dirty="0" smtClean="0">
                <a:solidFill>
                  <a:schemeClr val="accent2"/>
                </a:solidFill>
                <a:latin typeface="Times New Roman" panose="02020603050405020304" pitchFamily="18" charset="0"/>
                <a:cs typeface="Times New Roman" panose="02020603050405020304" pitchFamily="18" charset="0"/>
              </a:rPr>
              <a:t>collection</a:t>
            </a:r>
          </a:p>
          <a:p>
            <a:pPr lvl="2" algn="ctr"/>
            <a:endParaRPr lang="en-US" sz="2000" b="1" dirty="0">
              <a:solidFill>
                <a:schemeClr val="accent2"/>
              </a:solidFill>
              <a:latin typeface="Times New Roman" panose="02020603050405020304" pitchFamily="18" charset="0"/>
              <a:cs typeface="Times New Roman" panose="02020603050405020304" pitchFamily="18" charset="0"/>
            </a:endParaRPr>
          </a:p>
          <a:p>
            <a:pPr lvl="2"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indent="-285750" algn="just" eaLnBrk="0" fontAlgn="base" hangingPunct="0">
              <a:lnSpc>
                <a:spcPct val="150000"/>
              </a:lnSpc>
              <a:spcBef>
                <a:spcPct val="0"/>
              </a:spcBef>
              <a:spcAft>
                <a:spcPct val="0"/>
              </a:spcAft>
              <a:buFont typeface="Wingdings" panose="05000000000000000000" pitchFamily="2" charset="2"/>
              <a:buChar char="ü"/>
            </a:pPr>
            <a:r>
              <a:rPr lang="en-US" sz="2000" b="1" dirty="0" smtClean="0">
                <a:solidFill>
                  <a:schemeClr val="dk1"/>
                </a:solidFill>
                <a:latin typeface="Times New Roman" panose="02020603050405020304" pitchFamily="18" charset="0"/>
                <a:cs typeface="Times New Roman" panose="02020603050405020304" pitchFamily="18" charset="0"/>
              </a:rPr>
              <a:t>Developing </a:t>
            </a:r>
            <a:r>
              <a:rPr lang="en-US" sz="2000" b="1" dirty="0">
                <a:solidFill>
                  <a:schemeClr val="dk1"/>
                </a:solidFill>
                <a:latin typeface="Times New Roman" panose="02020603050405020304" pitchFamily="18" charset="0"/>
                <a:cs typeface="Times New Roman" panose="02020603050405020304" pitchFamily="18" charset="0"/>
              </a:rPr>
              <a:t>a data collection guide with clear instructions for the enumerators is a useful reference tool, both during the training and after, for the actual data collection; see the example provided below for an excerpt from a survey included in a data collection guide. </a:t>
            </a:r>
            <a:endParaRPr lang="en-US" sz="2000" b="1" dirty="0" smtClean="0">
              <a:solidFill>
                <a:schemeClr val="dk1"/>
              </a:solidFill>
              <a:latin typeface="Times New Roman" panose="02020603050405020304" pitchFamily="18" charset="0"/>
              <a:cs typeface="Times New Roman" panose="02020603050405020304" pitchFamily="18" charset="0"/>
            </a:endParaRPr>
          </a:p>
          <a:p>
            <a:pPr indent="-285750" algn="just" eaLnBrk="0" fontAlgn="base" hangingPunct="0">
              <a:lnSpc>
                <a:spcPct val="150000"/>
              </a:lnSpc>
              <a:spcBef>
                <a:spcPct val="0"/>
              </a:spcBef>
              <a:spcAft>
                <a:spcPct val="0"/>
              </a:spcAft>
              <a:buFont typeface="Wingdings" panose="05000000000000000000" pitchFamily="2" charset="2"/>
              <a:buChar char="ü"/>
            </a:pPr>
            <a:endParaRPr lang="en-US" b="1" dirty="0" smtClean="0"/>
          </a:p>
        </p:txBody>
      </p:sp>
      <p:grpSp>
        <p:nvGrpSpPr>
          <p:cNvPr id="51" name="Group 50"/>
          <p:cNvGrpSpPr>
            <a:grpSpLocks/>
          </p:cNvGrpSpPr>
          <p:nvPr/>
        </p:nvGrpSpPr>
        <p:grpSpPr bwMode="auto">
          <a:xfrm>
            <a:off x="3095459" y="2370003"/>
            <a:ext cx="529590" cy="597946"/>
            <a:chOff x="980" y="1491"/>
            <a:chExt cx="834" cy="834"/>
          </a:xfrm>
        </p:grpSpPr>
        <p:sp>
          <p:nvSpPr>
            <p:cNvPr id="52" name="Freeform 51"/>
            <p:cNvSpPr>
              <a:spLocks/>
            </p:cNvSpPr>
            <p:nvPr/>
          </p:nvSpPr>
          <p:spPr bwMode="auto">
            <a:xfrm>
              <a:off x="980" y="1490"/>
              <a:ext cx="834" cy="834"/>
            </a:xfrm>
            <a:custGeom>
              <a:avLst/>
              <a:gdLst>
                <a:gd name="T0" fmla="+- 0 1397 980"/>
                <a:gd name="T1" fmla="*/ T0 w 834"/>
                <a:gd name="T2" fmla="+- 0 1491 1491"/>
                <a:gd name="T3" fmla="*/ 1491 h 834"/>
                <a:gd name="T4" fmla="+- 0 1322 980"/>
                <a:gd name="T5" fmla="*/ T4 w 834"/>
                <a:gd name="T6" fmla="+- 0 1497 1491"/>
                <a:gd name="T7" fmla="*/ 1497 h 834"/>
                <a:gd name="T8" fmla="+- 0 1252 980"/>
                <a:gd name="T9" fmla="*/ T8 w 834"/>
                <a:gd name="T10" fmla="+- 0 1517 1491"/>
                <a:gd name="T11" fmla="*/ 1517 h 834"/>
                <a:gd name="T12" fmla="+- 0 1187 980"/>
                <a:gd name="T13" fmla="*/ T12 w 834"/>
                <a:gd name="T14" fmla="+- 0 1548 1491"/>
                <a:gd name="T15" fmla="*/ 1548 h 834"/>
                <a:gd name="T16" fmla="+- 0 1129 980"/>
                <a:gd name="T17" fmla="*/ T16 w 834"/>
                <a:gd name="T18" fmla="+- 0 1589 1491"/>
                <a:gd name="T19" fmla="*/ 1589 h 834"/>
                <a:gd name="T20" fmla="+- 0 1078 980"/>
                <a:gd name="T21" fmla="*/ T20 w 834"/>
                <a:gd name="T22" fmla="+- 0 1639 1491"/>
                <a:gd name="T23" fmla="*/ 1639 h 834"/>
                <a:gd name="T24" fmla="+- 0 1037 980"/>
                <a:gd name="T25" fmla="*/ T24 w 834"/>
                <a:gd name="T26" fmla="+- 0 1697 1491"/>
                <a:gd name="T27" fmla="*/ 1697 h 834"/>
                <a:gd name="T28" fmla="+- 0 1006 980"/>
                <a:gd name="T29" fmla="*/ T28 w 834"/>
                <a:gd name="T30" fmla="+- 0 1762 1491"/>
                <a:gd name="T31" fmla="*/ 1762 h 834"/>
                <a:gd name="T32" fmla="+- 0 987 980"/>
                <a:gd name="T33" fmla="*/ T32 w 834"/>
                <a:gd name="T34" fmla="+- 0 1833 1491"/>
                <a:gd name="T35" fmla="*/ 1833 h 834"/>
                <a:gd name="T36" fmla="+- 0 980 980"/>
                <a:gd name="T37" fmla="*/ T36 w 834"/>
                <a:gd name="T38" fmla="+- 0 1908 1491"/>
                <a:gd name="T39" fmla="*/ 1908 h 834"/>
                <a:gd name="T40" fmla="+- 0 987 980"/>
                <a:gd name="T41" fmla="*/ T40 w 834"/>
                <a:gd name="T42" fmla="+- 0 1983 1491"/>
                <a:gd name="T43" fmla="*/ 1983 h 834"/>
                <a:gd name="T44" fmla="+- 0 1006 980"/>
                <a:gd name="T45" fmla="*/ T44 w 834"/>
                <a:gd name="T46" fmla="+- 0 2053 1491"/>
                <a:gd name="T47" fmla="*/ 2053 h 834"/>
                <a:gd name="T48" fmla="+- 0 1037 980"/>
                <a:gd name="T49" fmla="*/ T48 w 834"/>
                <a:gd name="T50" fmla="+- 0 2118 1491"/>
                <a:gd name="T51" fmla="*/ 2118 h 834"/>
                <a:gd name="T52" fmla="+- 0 1078 980"/>
                <a:gd name="T53" fmla="*/ T52 w 834"/>
                <a:gd name="T54" fmla="+- 0 2176 1491"/>
                <a:gd name="T55" fmla="*/ 2176 h 834"/>
                <a:gd name="T56" fmla="+- 0 1129 980"/>
                <a:gd name="T57" fmla="*/ T56 w 834"/>
                <a:gd name="T58" fmla="+- 0 2226 1491"/>
                <a:gd name="T59" fmla="*/ 2226 h 834"/>
                <a:gd name="T60" fmla="+- 0 1187 980"/>
                <a:gd name="T61" fmla="*/ T60 w 834"/>
                <a:gd name="T62" fmla="+- 0 2268 1491"/>
                <a:gd name="T63" fmla="*/ 2268 h 834"/>
                <a:gd name="T64" fmla="+- 0 1252 980"/>
                <a:gd name="T65" fmla="*/ T64 w 834"/>
                <a:gd name="T66" fmla="+- 0 2298 1491"/>
                <a:gd name="T67" fmla="*/ 2298 h 834"/>
                <a:gd name="T68" fmla="+- 0 1322 980"/>
                <a:gd name="T69" fmla="*/ T68 w 834"/>
                <a:gd name="T70" fmla="+- 0 2318 1491"/>
                <a:gd name="T71" fmla="*/ 2318 h 834"/>
                <a:gd name="T72" fmla="+- 0 1397 980"/>
                <a:gd name="T73" fmla="*/ T72 w 834"/>
                <a:gd name="T74" fmla="+- 0 2325 1491"/>
                <a:gd name="T75" fmla="*/ 2325 h 834"/>
                <a:gd name="T76" fmla="+- 0 1472 980"/>
                <a:gd name="T77" fmla="*/ T76 w 834"/>
                <a:gd name="T78" fmla="+- 0 2318 1491"/>
                <a:gd name="T79" fmla="*/ 2318 h 834"/>
                <a:gd name="T80" fmla="+- 0 1543 980"/>
                <a:gd name="T81" fmla="*/ T80 w 834"/>
                <a:gd name="T82" fmla="+- 0 2298 1491"/>
                <a:gd name="T83" fmla="*/ 2298 h 834"/>
                <a:gd name="T84" fmla="+- 0 1608 980"/>
                <a:gd name="T85" fmla="*/ T84 w 834"/>
                <a:gd name="T86" fmla="+- 0 2268 1491"/>
                <a:gd name="T87" fmla="*/ 2268 h 834"/>
                <a:gd name="T88" fmla="+- 0 1666 980"/>
                <a:gd name="T89" fmla="*/ T88 w 834"/>
                <a:gd name="T90" fmla="+- 0 2226 1491"/>
                <a:gd name="T91" fmla="*/ 2226 h 834"/>
                <a:gd name="T92" fmla="+- 0 1716 980"/>
                <a:gd name="T93" fmla="*/ T92 w 834"/>
                <a:gd name="T94" fmla="+- 0 2176 1491"/>
                <a:gd name="T95" fmla="*/ 2176 h 834"/>
                <a:gd name="T96" fmla="+- 0 1757 980"/>
                <a:gd name="T97" fmla="*/ T96 w 834"/>
                <a:gd name="T98" fmla="+- 0 2118 1491"/>
                <a:gd name="T99" fmla="*/ 2118 h 834"/>
                <a:gd name="T100" fmla="+- 0 1788 980"/>
                <a:gd name="T101" fmla="*/ T100 w 834"/>
                <a:gd name="T102" fmla="+- 0 2053 1491"/>
                <a:gd name="T103" fmla="*/ 2053 h 834"/>
                <a:gd name="T104" fmla="+- 0 1808 980"/>
                <a:gd name="T105" fmla="*/ T104 w 834"/>
                <a:gd name="T106" fmla="+- 0 1983 1491"/>
                <a:gd name="T107" fmla="*/ 1983 h 834"/>
                <a:gd name="T108" fmla="+- 0 1814 980"/>
                <a:gd name="T109" fmla="*/ T108 w 834"/>
                <a:gd name="T110" fmla="+- 0 1908 1491"/>
                <a:gd name="T111" fmla="*/ 1908 h 834"/>
                <a:gd name="T112" fmla="+- 0 1808 980"/>
                <a:gd name="T113" fmla="*/ T112 w 834"/>
                <a:gd name="T114" fmla="+- 0 1833 1491"/>
                <a:gd name="T115" fmla="*/ 1833 h 834"/>
                <a:gd name="T116" fmla="+- 0 1788 980"/>
                <a:gd name="T117" fmla="*/ T116 w 834"/>
                <a:gd name="T118" fmla="+- 0 1762 1491"/>
                <a:gd name="T119" fmla="*/ 1762 h 834"/>
                <a:gd name="T120" fmla="+- 0 1757 980"/>
                <a:gd name="T121" fmla="*/ T120 w 834"/>
                <a:gd name="T122" fmla="+- 0 1697 1491"/>
                <a:gd name="T123" fmla="*/ 1697 h 834"/>
                <a:gd name="T124" fmla="+- 0 1716 980"/>
                <a:gd name="T125" fmla="*/ T124 w 834"/>
                <a:gd name="T126" fmla="+- 0 1639 1491"/>
                <a:gd name="T127" fmla="*/ 1639 h 834"/>
                <a:gd name="T128" fmla="+- 0 1666 980"/>
                <a:gd name="T129" fmla="*/ T128 w 834"/>
                <a:gd name="T130" fmla="+- 0 1589 1491"/>
                <a:gd name="T131" fmla="*/ 1589 h 834"/>
                <a:gd name="T132" fmla="+- 0 1608 980"/>
                <a:gd name="T133" fmla="*/ T132 w 834"/>
                <a:gd name="T134" fmla="+- 0 1548 1491"/>
                <a:gd name="T135" fmla="*/ 1548 h 834"/>
                <a:gd name="T136" fmla="+- 0 1543 980"/>
                <a:gd name="T137" fmla="*/ T136 w 834"/>
                <a:gd name="T138" fmla="+- 0 1517 1491"/>
                <a:gd name="T139" fmla="*/ 1517 h 834"/>
                <a:gd name="T140" fmla="+- 0 1472 980"/>
                <a:gd name="T141" fmla="*/ T140 w 834"/>
                <a:gd name="T142" fmla="+- 0 1497 1491"/>
                <a:gd name="T143" fmla="*/ 1497 h 834"/>
                <a:gd name="T144" fmla="+- 0 1397 980"/>
                <a:gd name="T145" fmla="*/ T144 w 834"/>
                <a:gd name="T146" fmla="+- 0 1491 1491"/>
                <a:gd name="T147" fmla="*/ 1491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6"/>
                  </a:lnTo>
                  <a:lnTo>
                    <a:pt x="272" y="26"/>
                  </a:lnTo>
                  <a:lnTo>
                    <a:pt x="207" y="57"/>
                  </a:lnTo>
                  <a:lnTo>
                    <a:pt x="149" y="98"/>
                  </a:lnTo>
                  <a:lnTo>
                    <a:pt x="98" y="148"/>
                  </a:lnTo>
                  <a:lnTo>
                    <a:pt x="57" y="206"/>
                  </a:lnTo>
                  <a:lnTo>
                    <a:pt x="26" y="271"/>
                  </a:lnTo>
                  <a:lnTo>
                    <a:pt x="7" y="342"/>
                  </a:lnTo>
                  <a:lnTo>
                    <a:pt x="0" y="417"/>
                  </a:lnTo>
                  <a:lnTo>
                    <a:pt x="7" y="492"/>
                  </a:lnTo>
                  <a:lnTo>
                    <a:pt x="26" y="562"/>
                  </a:lnTo>
                  <a:lnTo>
                    <a:pt x="57" y="627"/>
                  </a:lnTo>
                  <a:lnTo>
                    <a:pt x="98" y="685"/>
                  </a:lnTo>
                  <a:lnTo>
                    <a:pt x="149" y="735"/>
                  </a:lnTo>
                  <a:lnTo>
                    <a:pt x="207" y="777"/>
                  </a:lnTo>
                  <a:lnTo>
                    <a:pt x="272" y="807"/>
                  </a:lnTo>
                  <a:lnTo>
                    <a:pt x="342" y="827"/>
                  </a:lnTo>
                  <a:lnTo>
                    <a:pt x="417" y="834"/>
                  </a:lnTo>
                  <a:lnTo>
                    <a:pt x="492" y="827"/>
                  </a:lnTo>
                  <a:lnTo>
                    <a:pt x="563" y="807"/>
                  </a:lnTo>
                  <a:lnTo>
                    <a:pt x="628" y="777"/>
                  </a:lnTo>
                  <a:lnTo>
                    <a:pt x="686" y="735"/>
                  </a:lnTo>
                  <a:lnTo>
                    <a:pt x="736" y="685"/>
                  </a:lnTo>
                  <a:lnTo>
                    <a:pt x="777" y="627"/>
                  </a:lnTo>
                  <a:lnTo>
                    <a:pt x="808" y="562"/>
                  </a:lnTo>
                  <a:lnTo>
                    <a:pt x="828" y="492"/>
                  </a:lnTo>
                  <a:lnTo>
                    <a:pt x="834" y="417"/>
                  </a:lnTo>
                  <a:lnTo>
                    <a:pt x="828" y="342"/>
                  </a:lnTo>
                  <a:lnTo>
                    <a:pt x="808" y="271"/>
                  </a:lnTo>
                  <a:lnTo>
                    <a:pt x="777" y="206"/>
                  </a:lnTo>
                  <a:lnTo>
                    <a:pt x="736" y="148"/>
                  </a:lnTo>
                  <a:lnTo>
                    <a:pt x="686" y="98"/>
                  </a:lnTo>
                  <a:lnTo>
                    <a:pt x="628" y="57"/>
                  </a:lnTo>
                  <a:lnTo>
                    <a:pt x="563" y="26"/>
                  </a:lnTo>
                  <a:lnTo>
                    <a:pt x="492" y="6"/>
                  </a:lnTo>
                  <a:lnTo>
                    <a:pt x="417" y="0"/>
                  </a:lnTo>
                  <a:close/>
                </a:path>
              </a:pathLst>
            </a:custGeom>
            <a:solidFill>
              <a:srgbClr val="FF681E"/>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53" name="AutoShape 32"/>
            <p:cNvSpPr>
              <a:spLocks/>
            </p:cNvSpPr>
            <p:nvPr/>
          </p:nvSpPr>
          <p:spPr bwMode="auto">
            <a:xfrm>
              <a:off x="1085" y="1593"/>
              <a:ext cx="629" cy="588"/>
            </a:xfrm>
            <a:custGeom>
              <a:avLst/>
              <a:gdLst>
                <a:gd name="T0" fmla="+- 0 1402 1085"/>
                <a:gd name="T1" fmla="*/ T0 w 629"/>
                <a:gd name="T2" fmla="+- 0 1729 1594"/>
                <a:gd name="T3" fmla="*/ 1729 h 588"/>
                <a:gd name="T4" fmla="+- 0 1713 1085"/>
                <a:gd name="T5" fmla="*/ T4 w 629"/>
                <a:gd name="T6" fmla="+- 0 1858 1594"/>
                <a:gd name="T7" fmla="*/ 1858 h 588"/>
                <a:gd name="T8" fmla="+- 0 1675 1085"/>
                <a:gd name="T9" fmla="*/ T8 w 629"/>
                <a:gd name="T10" fmla="+- 0 1910 1594"/>
                <a:gd name="T11" fmla="*/ 1910 h 588"/>
                <a:gd name="T12" fmla="+- 0 1613 1085"/>
                <a:gd name="T13" fmla="*/ T12 w 629"/>
                <a:gd name="T14" fmla="+- 0 1980 1594"/>
                <a:gd name="T15" fmla="*/ 1980 h 588"/>
                <a:gd name="T16" fmla="+- 0 1607 1085"/>
                <a:gd name="T17" fmla="*/ T16 w 629"/>
                <a:gd name="T18" fmla="+- 0 2068 1594"/>
                <a:gd name="T19" fmla="*/ 2068 h 588"/>
                <a:gd name="T20" fmla="+- 0 1550 1085"/>
                <a:gd name="T21" fmla="*/ T20 w 629"/>
                <a:gd name="T22" fmla="+- 0 2066 1594"/>
                <a:gd name="T23" fmla="*/ 2066 h 588"/>
                <a:gd name="T24" fmla="+- 0 1458 1085"/>
                <a:gd name="T25" fmla="*/ T24 w 629"/>
                <a:gd name="T26" fmla="+- 0 2094 1594"/>
                <a:gd name="T27" fmla="*/ 2094 h 588"/>
                <a:gd name="T28" fmla="+- 0 1376 1085"/>
                <a:gd name="T29" fmla="*/ T28 w 629"/>
                <a:gd name="T30" fmla="+- 0 2132 1594"/>
                <a:gd name="T31" fmla="*/ 2132 h 588"/>
                <a:gd name="T32" fmla="+- 0 1289 1085"/>
                <a:gd name="T33" fmla="*/ T32 w 629"/>
                <a:gd name="T34" fmla="+- 0 2072 1594"/>
                <a:gd name="T35" fmla="*/ 2072 h 588"/>
                <a:gd name="T36" fmla="+- 0 1469 1085"/>
                <a:gd name="T37" fmla="*/ T36 w 629"/>
                <a:gd name="T38" fmla="+- 0 2040 1594"/>
                <a:gd name="T39" fmla="*/ 2040 h 588"/>
                <a:gd name="T40" fmla="+- 0 1532 1085"/>
                <a:gd name="T41" fmla="*/ T40 w 629"/>
                <a:gd name="T42" fmla="+- 0 1756 1594"/>
                <a:gd name="T43" fmla="*/ 1756 h 588"/>
                <a:gd name="T44" fmla="+- 0 1506 1085"/>
                <a:gd name="T45" fmla="*/ T44 w 629"/>
                <a:gd name="T46" fmla="+- 0 1764 1594"/>
                <a:gd name="T47" fmla="*/ 1764 h 588"/>
                <a:gd name="T48" fmla="+- 0 1495 1085"/>
                <a:gd name="T49" fmla="*/ T48 w 629"/>
                <a:gd name="T50" fmla="+- 0 2006 1594"/>
                <a:gd name="T51" fmla="*/ 2006 h 588"/>
                <a:gd name="T52" fmla="+- 0 1373 1085"/>
                <a:gd name="T53" fmla="*/ T52 w 629"/>
                <a:gd name="T54" fmla="+- 0 1994 1594"/>
                <a:gd name="T55" fmla="*/ 1994 h 588"/>
                <a:gd name="T56" fmla="+- 0 1499 1085"/>
                <a:gd name="T57" fmla="*/ T56 w 629"/>
                <a:gd name="T58" fmla="+- 0 1938 1594"/>
                <a:gd name="T59" fmla="*/ 1938 h 588"/>
                <a:gd name="T60" fmla="+- 0 1485 1085"/>
                <a:gd name="T61" fmla="*/ T60 w 629"/>
                <a:gd name="T62" fmla="+- 0 1916 1594"/>
                <a:gd name="T63" fmla="*/ 1916 h 588"/>
                <a:gd name="T64" fmla="+- 0 1436 1085"/>
                <a:gd name="T65" fmla="*/ T64 w 629"/>
                <a:gd name="T66" fmla="+- 0 1872 1594"/>
                <a:gd name="T67" fmla="*/ 1872 h 588"/>
                <a:gd name="T68" fmla="+- 0 1379 1085"/>
                <a:gd name="T69" fmla="*/ T68 w 629"/>
                <a:gd name="T70" fmla="+- 0 1958 1594"/>
                <a:gd name="T71" fmla="*/ 1958 h 588"/>
                <a:gd name="T72" fmla="+- 0 1171 1085"/>
                <a:gd name="T73" fmla="*/ T72 w 629"/>
                <a:gd name="T74" fmla="+- 0 2152 1594"/>
                <a:gd name="T75" fmla="*/ 2152 h 588"/>
                <a:gd name="T76" fmla="+- 0 1113 1085"/>
                <a:gd name="T77" fmla="*/ T76 w 629"/>
                <a:gd name="T78" fmla="+- 0 2112 1594"/>
                <a:gd name="T79" fmla="*/ 2112 h 588"/>
                <a:gd name="T80" fmla="+- 0 1240 1085"/>
                <a:gd name="T81" fmla="*/ T80 w 629"/>
                <a:gd name="T82" fmla="+- 0 1992 1594"/>
                <a:gd name="T83" fmla="*/ 1992 h 588"/>
                <a:gd name="T84" fmla="+- 0 1334 1085"/>
                <a:gd name="T85" fmla="*/ T84 w 629"/>
                <a:gd name="T86" fmla="+- 0 1924 1594"/>
                <a:gd name="T87" fmla="*/ 1924 h 588"/>
                <a:gd name="T88" fmla="+- 0 1326 1085"/>
                <a:gd name="T89" fmla="*/ T88 w 629"/>
                <a:gd name="T90" fmla="+- 0 1854 1594"/>
                <a:gd name="T91" fmla="*/ 1854 h 588"/>
                <a:gd name="T92" fmla="+- 0 1493 1085"/>
                <a:gd name="T93" fmla="*/ T92 w 629"/>
                <a:gd name="T94" fmla="+- 0 1884 1594"/>
                <a:gd name="T95" fmla="*/ 1884 h 588"/>
                <a:gd name="T96" fmla="+- 0 1332 1085"/>
                <a:gd name="T97" fmla="*/ T96 w 629"/>
                <a:gd name="T98" fmla="+- 0 1804 1594"/>
                <a:gd name="T99" fmla="*/ 1804 h 588"/>
                <a:gd name="T100" fmla="+- 0 1281 1085"/>
                <a:gd name="T101" fmla="*/ T100 w 629"/>
                <a:gd name="T102" fmla="+- 0 1918 1594"/>
                <a:gd name="T103" fmla="*/ 1918 h 588"/>
                <a:gd name="T104" fmla="+- 0 1248 1085"/>
                <a:gd name="T105" fmla="*/ T104 w 629"/>
                <a:gd name="T106" fmla="+- 0 1862 1594"/>
                <a:gd name="T107" fmla="*/ 1862 h 588"/>
                <a:gd name="T108" fmla="+- 0 1352 1085"/>
                <a:gd name="T109" fmla="*/ T108 w 629"/>
                <a:gd name="T110" fmla="+- 0 1716 1594"/>
                <a:gd name="T111" fmla="*/ 1716 h 588"/>
                <a:gd name="T112" fmla="+- 0 1240 1085"/>
                <a:gd name="T113" fmla="*/ T112 w 629"/>
                <a:gd name="T114" fmla="+- 0 1954 1594"/>
                <a:gd name="T115" fmla="*/ 1954 h 588"/>
                <a:gd name="T116" fmla="+- 0 1181 1085"/>
                <a:gd name="T117" fmla="*/ T116 w 629"/>
                <a:gd name="T118" fmla="+- 0 1932 1594"/>
                <a:gd name="T119" fmla="*/ 1932 h 588"/>
                <a:gd name="T120" fmla="+- 0 1145 1085"/>
                <a:gd name="T121" fmla="*/ T120 w 629"/>
                <a:gd name="T122" fmla="+- 0 1852 1594"/>
                <a:gd name="T123" fmla="*/ 1852 h 588"/>
                <a:gd name="T124" fmla="+- 0 1194 1085"/>
                <a:gd name="T125" fmla="*/ T124 w 629"/>
                <a:gd name="T126" fmla="+- 0 1800 1594"/>
                <a:gd name="T127" fmla="*/ 1800 h 588"/>
                <a:gd name="T128" fmla="+- 0 1189 1085"/>
                <a:gd name="T129" fmla="*/ T128 w 629"/>
                <a:gd name="T130" fmla="+- 0 1714 1594"/>
                <a:gd name="T131" fmla="*/ 1714 h 588"/>
                <a:gd name="T132" fmla="+- 0 1301 1085"/>
                <a:gd name="T133" fmla="*/ T132 w 629"/>
                <a:gd name="T134" fmla="+- 0 1688 1594"/>
                <a:gd name="T135" fmla="*/ 1688 h 588"/>
                <a:gd name="T136" fmla="+- 0 1374 1085"/>
                <a:gd name="T137" fmla="*/ T136 w 629"/>
                <a:gd name="T138" fmla="+- 0 1642 1594"/>
                <a:gd name="T139" fmla="*/ 1642 h 588"/>
                <a:gd name="T140" fmla="+- 0 1440 1085"/>
                <a:gd name="T141" fmla="*/ T140 w 629"/>
                <a:gd name="T142" fmla="+- 0 1636 1594"/>
                <a:gd name="T143" fmla="*/ 1636 h 588"/>
                <a:gd name="T144" fmla="+- 0 1532 1085"/>
                <a:gd name="T145" fmla="*/ T144 w 629"/>
                <a:gd name="T146" fmla="+- 0 1696 1594"/>
                <a:gd name="T147" fmla="*/ 1696 h 588"/>
                <a:gd name="T148" fmla="+- 0 1618 1085"/>
                <a:gd name="T149" fmla="*/ T148 w 629"/>
                <a:gd name="T150" fmla="+- 0 1724 1594"/>
                <a:gd name="T151" fmla="*/ 1724 h 588"/>
                <a:gd name="T152" fmla="+- 0 1628 1085"/>
                <a:gd name="T153" fmla="*/ T152 w 629"/>
                <a:gd name="T154" fmla="+- 0 1818 1594"/>
                <a:gd name="T155" fmla="*/ 1818 h 588"/>
                <a:gd name="T156" fmla="+- 0 1688 1085"/>
                <a:gd name="T157" fmla="*/ T156 w 629"/>
                <a:gd name="T158" fmla="+- 0 1858 1594"/>
                <a:gd name="T159" fmla="*/ 1858 h 588"/>
                <a:gd name="T160" fmla="+- 0 1650 1085"/>
                <a:gd name="T161" fmla="*/ T160 w 629"/>
                <a:gd name="T162" fmla="+- 0 1796 1594"/>
                <a:gd name="T163" fmla="*/ 1796 h 588"/>
                <a:gd name="T164" fmla="+- 0 1655 1085"/>
                <a:gd name="T165" fmla="*/ T164 w 629"/>
                <a:gd name="T166" fmla="+- 0 1714 1594"/>
                <a:gd name="T167" fmla="*/ 1714 h 588"/>
                <a:gd name="T168" fmla="+- 0 1608 1085"/>
                <a:gd name="T169" fmla="*/ T168 w 629"/>
                <a:gd name="T170" fmla="+- 0 1664 1594"/>
                <a:gd name="T171" fmla="*/ 1664 h 588"/>
                <a:gd name="T172" fmla="+- 0 1530 1085"/>
                <a:gd name="T173" fmla="*/ T172 w 629"/>
                <a:gd name="T174" fmla="+- 0 1670 1594"/>
                <a:gd name="T175" fmla="*/ 1670 h 588"/>
                <a:gd name="T176" fmla="+- 0 1458 1085"/>
                <a:gd name="T177" fmla="*/ T176 w 629"/>
                <a:gd name="T178" fmla="+- 0 1616 1594"/>
                <a:gd name="T179" fmla="*/ 1616 h 588"/>
                <a:gd name="T180" fmla="+- 0 1353 1085"/>
                <a:gd name="T181" fmla="*/ T180 w 629"/>
                <a:gd name="T182" fmla="+- 0 1622 1594"/>
                <a:gd name="T183" fmla="*/ 1622 h 588"/>
                <a:gd name="T184" fmla="+- 0 1307 1085"/>
                <a:gd name="T185" fmla="*/ T184 w 629"/>
                <a:gd name="T186" fmla="+- 0 1658 1594"/>
                <a:gd name="T187" fmla="*/ 1658 h 588"/>
                <a:gd name="T188" fmla="+- 0 1211 1085"/>
                <a:gd name="T189" fmla="*/ T188 w 629"/>
                <a:gd name="T190" fmla="+- 0 1658 1594"/>
                <a:gd name="T191" fmla="*/ 1658 h 588"/>
                <a:gd name="T192" fmla="+- 0 1179 1085"/>
                <a:gd name="T193" fmla="*/ T192 w 629"/>
                <a:gd name="T194" fmla="+- 0 1742 1594"/>
                <a:gd name="T195" fmla="*/ 1742 h 588"/>
                <a:gd name="T196" fmla="+- 0 1164 1085"/>
                <a:gd name="T197" fmla="*/ T196 w 629"/>
                <a:gd name="T198" fmla="+- 0 1808 1594"/>
                <a:gd name="T199" fmla="*/ 1808 h 588"/>
                <a:gd name="T200" fmla="+- 0 1100 1085"/>
                <a:gd name="T201" fmla="*/ T200 w 629"/>
                <a:gd name="T202" fmla="+- 0 1922 1594"/>
                <a:gd name="T203" fmla="*/ 1922 h 588"/>
                <a:gd name="T204" fmla="+- 0 1166 1085"/>
                <a:gd name="T205" fmla="*/ T204 w 629"/>
                <a:gd name="T206" fmla="+- 0 1960 1594"/>
                <a:gd name="T207" fmla="*/ 1960 h 588"/>
                <a:gd name="T208" fmla="+- 0 1147 1085"/>
                <a:gd name="T209" fmla="*/ T208 w 629"/>
                <a:gd name="T210" fmla="+- 0 2044 1594"/>
                <a:gd name="T211" fmla="*/ 2044 h 588"/>
                <a:gd name="T212" fmla="+- 0 1085 1085"/>
                <a:gd name="T213" fmla="*/ T212 w 629"/>
                <a:gd name="T214" fmla="+- 0 2136 1594"/>
                <a:gd name="T215" fmla="*/ 2136 h 588"/>
                <a:gd name="T216" fmla="+- 0 1182 1085"/>
                <a:gd name="T217" fmla="*/ T216 w 629"/>
                <a:gd name="T218" fmla="+- 0 2172 1594"/>
                <a:gd name="T219" fmla="*/ 2172 h 588"/>
                <a:gd name="T220" fmla="+- 0 1266 1085"/>
                <a:gd name="T221" fmla="*/ T220 w 629"/>
                <a:gd name="T222" fmla="+- 0 2094 1594"/>
                <a:gd name="T223" fmla="*/ 2094 h 588"/>
                <a:gd name="T224" fmla="+- 0 1336 1085"/>
                <a:gd name="T225" fmla="*/ T224 w 629"/>
                <a:gd name="T226" fmla="+- 0 2112 1594"/>
                <a:gd name="T227" fmla="*/ 2112 h 588"/>
                <a:gd name="T228" fmla="+- 0 1424 1085"/>
                <a:gd name="T229" fmla="*/ T228 w 629"/>
                <a:gd name="T230" fmla="+- 0 2170 1594"/>
                <a:gd name="T231" fmla="*/ 2170 h 588"/>
                <a:gd name="T232" fmla="+- 0 1462 1085"/>
                <a:gd name="T233" fmla="*/ T232 w 629"/>
                <a:gd name="T234" fmla="+- 0 2130 1594"/>
                <a:gd name="T235" fmla="*/ 2130 h 588"/>
                <a:gd name="T236" fmla="+- 0 1524 1085"/>
                <a:gd name="T237" fmla="*/ T236 w 629"/>
                <a:gd name="T238" fmla="+- 0 2094 1594"/>
                <a:gd name="T239" fmla="*/ 2094 h 588"/>
                <a:gd name="T240" fmla="+- 0 1611 1085"/>
                <a:gd name="T241" fmla="*/ T240 w 629"/>
                <a:gd name="T242" fmla="+- 0 2096 1594"/>
                <a:gd name="T243" fmla="*/ 2096 h 588"/>
                <a:gd name="T244" fmla="+- 0 1643 1085"/>
                <a:gd name="T245" fmla="*/ T244 w 629"/>
                <a:gd name="T246" fmla="+- 0 2036 1594"/>
                <a:gd name="T247" fmla="*/ 2036 h 588"/>
                <a:gd name="T248" fmla="+- 0 1645 1085"/>
                <a:gd name="T249" fmla="*/ T248 w 629"/>
                <a:gd name="T250" fmla="+- 0 1974 1594"/>
                <a:gd name="T251" fmla="*/ 1974 h 58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 ang="0">
                  <a:pos x="T209" y="T211"/>
                </a:cxn>
                <a:cxn ang="0">
                  <a:pos x="T213" y="T215"/>
                </a:cxn>
                <a:cxn ang="0">
                  <a:pos x="T217" y="T219"/>
                </a:cxn>
                <a:cxn ang="0">
                  <a:pos x="T221" y="T223"/>
                </a:cxn>
                <a:cxn ang="0">
                  <a:pos x="T225" y="T227"/>
                </a:cxn>
                <a:cxn ang="0">
                  <a:pos x="T229" y="T231"/>
                </a:cxn>
                <a:cxn ang="0">
                  <a:pos x="T233" y="T235"/>
                </a:cxn>
                <a:cxn ang="0">
                  <a:pos x="T237" y="T239"/>
                </a:cxn>
                <a:cxn ang="0">
                  <a:pos x="T241" y="T243"/>
                </a:cxn>
                <a:cxn ang="0">
                  <a:pos x="T245" y="T247"/>
                </a:cxn>
                <a:cxn ang="0">
                  <a:pos x="T249" y="T251"/>
                </a:cxn>
              </a:cxnLst>
              <a:rect l="0" t="0" r="r" b="b"/>
              <a:pathLst>
                <a:path w="629" h="588">
                  <a:moveTo>
                    <a:pt x="338" y="126"/>
                  </a:moveTo>
                  <a:lnTo>
                    <a:pt x="330" y="120"/>
                  </a:lnTo>
                  <a:lnTo>
                    <a:pt x="326" y="115"/>
                  </a:lnTo>
                  <a:lnTo>
                    <a:pt x="318" y="115"/>
                  </a:lnTo>
                  <a:lnTo>
                    <a:pt x="310" y="122"/>
                  </a:lnTo>
                  <a:lnTo>
                    <a:pt x="312" y="129"/>
                  </a:lnTo>
                  <a:lnTo>
                    <a:pt x="317" y="135"/>
                  </a:lnTo>
                  <a:lnTo>
                    <a:pt x="325" y="137"/>
                  </a:lnTo>
                  <a:lnTo>
                    <a:pt x="330" y="131"/>
                  </a:lnTo>
                  <a:lnTo>
                    <a:pt x="338" y="126"/>
                  </a:lnTo>
                  <a:close/>
                  <a:moveTo>
                    <a:pt x="629" y="326"/>
                  </a:moveTo>
                  <a:lnTo>
                    <a:pt x="628" y="318"/>
                  </a:lnTo>
                  <a:lnTo>
                    <a:pt x="628" y="312"/>
                  </a:lnTo>
                  <a:lnTo>
                    <a:pt x="628" y="264"/>
                  </a:lnTo>
                  <a:lnTo>
                    <a:pt x="628" y="254"/>
                  </a:lnTo>
                  <a:lnTo>
                    <a:pt x="625" y="246"/>
                  </a:lnTo>
                  <a:lnTo>
                    <a:pt x="617" y="242"/>
                  </a:lnTo>
                  <a:lnTo>
                    <a:pt x="603" y="238"/>
                  </a:lnTo>
                  <a:lnTo>
                    <a:pt x="603" y="264"/>
                  </a:lnTo>
                  <a:lnTo>
                    <a:pt x="603" y="314"/>
                  </a:lnTo>
                  <a:lnTo>
                    <a:pt x="590" y="316"/>
                  </a:lnTo>
                  <a:lnTo>
                    <a:pt x="578" y="320"/>
                  </a:lnTo>
                  <a:lnTo>
                    <a:pt x="556" y="324"/>
                  </a:lnTo>
                  <a:lnTo>
                    <a:pt x="552" y="328"/>
                  </a:lnTo>
                  <a:lnTo>
                    <a:pt x="549" y="336"/>
                  </a:lnTo>
                  <a:lnTo>
                    <a:pt x="543" y="354"/>
                  </a:lnTo>
                  <a:lnTo>
                    <a:pt x="536" y="370"/>
                  </a:lnTo>
                  <a:lnTo>
                    <a:pt x="528" y="386"/>
                  </a:lnTo>
                  <a:lnTo>
                    <a:pt x="520" y="402"/>
                  </a:lnTo>
                  <a:lnTo>
                    <a:pt x="516" y="410"/>
                  </a:lnTo>
                  <a:lnTo>
                    <a:pt x="515" y="418"/>
                  </a:lnTo>
                  <a:lnTo>
                    <a:pt x="527" y="436"/>
                  </a:lnTo>
                  <a:lnTo>
                    <a:pt x="539" y="446"/>
                  </a:lnTo>
                  <a:lnTo>
                    <a:pt x="536" y="466"/>
                  </a:lnTo>
                  <a:lnTo>
                    <a:pt x="522" y="474"/>
                  </a:lnTo>
                  <a:lnTo>
                    <a:pt x="510" y="486"/>
                  </a:lnTo>
                  <a:lnTo>
                    <a:pt x="507" y="490"/>
                  </a:lnTo>
                  <a:lnTo>
                    <a:pt x="504" y="494"/>
                  </a:lnTo>
                  <a:lnTo>
                    <a:pt x="494" y="488"/>
                  </a:lnTo>
                  <a:lnTo>
                    <a:pt x="484" y="482"/>
                  </a:lnTo>
                  <a:lnTo>
                    <a:pt x="474" y="478"/>
                  </a:lnTo>
                  <a:lnTo>
                    <a:pt x="465" y="472"/>
                  </a:lnTo>
                  <a:lnTo>
                    <a:pt x="460" y="470"/>
                  </a:lnTo>
                  <a:lnTo>
                    <a:pt x="452" y="470"/>
                  </a:lnTo>
                  <a:lnTo>
                    <a:pt x="446" y="472"/>
                  </a:lnTo>
                  <a:lnTo>
                    <a:pt x="428" y="480"/>
                  </a:lnTo>
                  <a:lnTo>
                    <a:pt x="409" y="486"/>
                  </a:lnTo>
                  <a:lnTo>
                    <a:pt x="391" y="494"/>
                  </a:lnTo>
                  <a:lnTo>
                    <a:pt x="373" y="500"/>
                  </a:lnTo>
                  <a:lnTo>
                    <a:pt x="368" y="502"/>
                  </a:lnTo>
                  <a:lnTo>
                    <a:pt x="364" y="508"/>
                  </a:lnTo>
                  <a:lnTo>
                    <a:pt x="360" y="512"/>
                  </a:lnTo>
                  <a:lnTo>
                    <a:pt x="347" y="552"/>
                  </a:lnTo>
                  <a:lnTo>
                    <a:pt x="294" y="552"/>
                  </a:lnTo>
                  <a:lnTo>
                    <a:pt x="291" y="538"/>
                  </a:lnTo>
                  <a:lnTo>
                    <a:pt x="287" y="526"/>
                  </a:lnTo>
                  <a:lnTo>
                    <a:pt x="282" y="506"/>
                  </a:lnTo>
                  <a:lnTo>
                    <a:pt x="277" y="502"/>
                  </a:lnTo>
                  <a:lnTo>
                    <a:pt x="269" y="500"/>
                  </a:lnTo>
                  <a:lnTo>
                    <a:pt x="253" y="494"/>
                  </a:lnTo>
                  <a:lnTo>
                    <a:pt x="238" y="490"/>
                  </a:lnTo>
                  <a:lnTo>
                    <a:pt x="204" y="478"/>
                  </a:lnTo>
                  <a:lnTo>
                    <a:pt x="222" y="462"/>
                  </a:lnTo>
                  <a:lnTo>
                    <a:pt x="230" y="454"/>
                  </a:lnTo>
                  <a:lnTo>
                    <a:pt x="241" y="446"/>
                  </a:lnTo>
                  <a:lnTo>
                    <a:pt x="248" y="446"/>
                  </a:lnTo>
                  <a:lnTo>
                    <a:pt x="251" y="448"/>
                  </a:lnTo>
                  <a:lnTo>
                    <a:pt x="332" y="460"/>
                  </a:lnTo>
                  <a:lnTo>
                    <a:pt x="384" y="446"/>
                  </a:lnTo>
                  <a:lnTo>
                    <a:pt x="407" y="440"/>
                  </a:lnTo>
                  <a:lnTo>
                    <a:pt x="412" y="436"/>
                  </a:lnTo>
                  <a:lnTo>
                    <a:pt x="466" y="394"/>
                  </a:lnTo>
                  <a:lnTo>
                    <a:pt x="501" y="324"/>
                  </a:lnTo>
                  <a:lnTo>
                    <a:pt x="504" y="266"/>
                  </a:lnTo>
                  <a:lnTo>
                    <a:pt x="485" y="208"/>
                  </a:lnTo>
                  <a:lnTo>
                    <a:pt x="447" y="162"/>
                  </a:lnTo>
                  <a:lnTo>
                    <a:pt x="393" y="128"/>
                  </a:lnTo>
                  <a:lnTo>
                    <a:pt x="386" y="126"/>
                  </a:lnTo>
                  <a:lnTo>
                    <a:pt x="377" y="122"/>
                  </a:lnTo>
                  <a:lnTo>
                    <a:pt x="367" y="142"/>
                  </a:lnTo>
                  <a:lnTo>
                    <a:pt x="375" y="146"/>
                  </a:lnTo>
                  <a:lnTo>
                    <a:pt x="384" y="150"/>
                  </a:lnTo>
                  <a:lnTo>
                    <a:pt x="421" y="170"/>
                  </a:lnTo>
                  <a:lnTo>
                    <a:pt x="450" y="198"/>
                  </a:lnTo>
                  <a:lnTo>
                    <a:pt x="469" y="230"/>
                  </a:lnTo>
                  <a:lnTo>
                    <a:pt x="480" y="270"/>
                  </a:lnTo>
                  <a:lnTo>
                    <a:pt x="479" y="312"/>
                  </a:lnTo>
                  <a:lnTo>
                    <a:pt x="468" y="350"/>
                  </a:lnTo>
                  <a:lnTo>
                    <a:pt x="444" y="384"/>
                  </a:lnTo>
                  <a:lnTo>
                    <a:pt x="410" y="412"/>
                  </a:lnTo>
                  <a:lnTo>
                    <a:pt x="375" y="428"/>
                  </a:lnTo>
                  <a:lnTo>
                    <a:pt x="339" y="436"/>
                  </a:lnTo>
                  <a:lnTo>
                    <a:pt x="300" y="436"/>
                  </a:lnTo>
                  <a:lnTo>
                    <a:pt x="260" y="426"/>
                  </a:lnTo>
                  <a:lnTo>
                    <a:pt x="270" y="416"/>
                  </a:lnTo>
                  <a:lnTo>
                    <a:pt x="279" y="408"/>
                  </a:lnTo>
                  <a:lnTo>
                    <a:pt x="288" y="400"/>
                  </a:lnTo>
                  <a:lnTo>
                    <a:pt x="297" y="392"/>
                  </a:lnTo>
                  <a:lnTo>
                    <a:pt x="302" y="390"/>
                  </a:lnTo>
                  <a:lnTo>
                    <a:pt x="317" y="390"/>
                  </a:lnTo>
                  <a:lnTo>
                    <a:pt x="356" y="386"/>
                  </a:lnTo>
                  <a:lnTo>
                    <a:pt x="389" y="370"/>
                  </a:lnTo>
                  <a:lnTo>
                    <a:pt x="391" y="368"/>
                  </a:lnTo>
                  <a:lnTo>
                    <a:pt x="414" y="344"/>
                  </a:lnTo>
                  <a:lnTo>
                    <a:pt x="428" y="312"/>
                  </a:lnTo>
                  <a:lnTo>
                    <a:pt x="432" y="282"/>
                  </a:lnTo>
                  <a:lnTo>
                    <a:pt x="426" y="254"/>
                  </a:lnTo>
                  <a:lnTo>
                    <a:pt x="412" y="228"/>
                  </a:lnTo>
                  <a:lnTo>
                    <a:pt x="408" y="224"/>
                  </a:lnTo>
                  <a:lnTo>
                    <a:pt x="408" y="290"/>
                  </a:lnTo>
                  <a:lnTo>
                    <a:pt x="400" y="322"/>
                  </a:lnTo>
                  <a:lnTo>
                    <a:pt x="380" y="346"/>
                  </a:lnTo>
                  <a:lnTo>
                    <a:pt x="352" y="362"/>
                  </a:lnTo>
                  <a:lnTo>
                    <a:pt x="318" y="368"/>
                  </a:lnTo>
                  <a:lnTo>
                    <a:pt x="320" y="364"/>
                  </a:lnTo>
                  <a:lnTo>
                    <a:pt x="347" y="288"/>
                  </a:lnTo>
                  <a:lnTo>
                    <a:pt x="349" y="282"/>
                  </a:lnTo>
                  <a:lnTo>
                    <a:pt x="351" y="278"/>
                  </a:lnTo>
                  <a:lnTo>
                    <a:pt x="351" y="270"/>
                  </a:lnTo>
                  <a:lnTo>
                    <a:pt x="351" y="266"/>
                  </a:lnTo>
                  <a:lnTo>
                    <a:pt x="345" y="260"/>
                  </a:lnTo>
                  <a:lnTo>
                    <a:pt x="333" y="260"/>
                  </a:lnTo>
                  <a:lnTo>
                    <a:pt x="321" y="264"/>
                  </a:lnTo>
                  <a:lnTo>
                    <a:pt x="321" y="288"/>
                  </a:lnTo>
                  <a:lnTo>
                    <a:pt x="294" y="364"/>
                  </a:lnTo>
                  <a:lnTo>
                    <a:pt x="276" y="356"/>
                  </a:lnTo>
                  <a:lnTo>
                    <a:pt x="270" y="351"/>
                  </a:lnTo>
                  <a:lnTo>
                    <a:pt x="270" y="382"/>
                  </a:lnTo>
                  <a:lnTo>
                    <a:pt x="113" y="530"/>
                  </a:lnTo>
                  <a:lnTo>
                    <a:pt x="94" y="512"/>
                  </a:lnTo>
                  <a:lnTo>
                    <a:pt x="94" y="550"/>
                  </a:lnTo>
                  <a:lnTo>
                    <a:pt x="86" y="558"/>
                  </a:lnTo>
                  <a:lnTo>
                    <a:pt x="76" y="564"/>
                  </a:lnTo>
                  <a:lnTo>
                    <a:pt x="65" y="566"/>
                  </a:lnTo>
                  <a:lnTo>
                    <a:pt x="38" y="562"/>
                  </a:lnTo>
                  <a:lnTo>
                    <a:pt x="29" y="552"/>
                  </a:lnTo>
                  <a:lnTo>
                    <a:pt x="26" y="540"/>
                  </a:lnTo>
                  <a:lnTo>
                    <a:pt x="25" y="528"/>
                  </a:lnTo>
                  <a:lnTo>
                    <a:pt x="28" y="518"/>
                  </a:lnTo>
                  <a:lnTo>
                    <a:pt x="34" y="508"/>
                  </a:lnTo>
                  <a:lnTo>
                    <a:pt x="43" y="500"/>
                  </a:lnTo>
                  <a:lnTo>
                    <a:pt x="94" y="550"/>
                  </a:lnTo>
                  <a:lnTo>
                    <a:pt x="94" y="512"/>
                  </a:lnTo>
                  <a:lnTo>
                    <a:pt x="81" y="500"/>
                  </a:lnTo>
                  <a:lnTo>
                    <a:pt x="64" y="484"/>
                  </a:lnTo>
                  <a:lnTo>
                    <a:pt x="155" y="398"/>
                  </a:lnTo>
                  <a:lnTo>
                    <a:pt x="210" y="346"/>
                  </a:lnTo>
                  <a:lnTo>
                    <a:pt x="220" y="336"/>
                  </a:lnTo>
                  <a:lnTo>
                    <a:pt x="270" y="382"/>
                  </a:lnTo>
                  <a:lnTo>
                    <a:pt x="270" y="351"/>
                  </a:lnTo>
                  <a:lnTo>
                    <a:pt x="261" y="344"/>
                  </a:lnTo>
                  <a:lnTo>
                    <a:pt x="254" y="336"/>
                  </a:lnTo>
                  <a:lnTo>
                    <a:pt x="249" y="330"/>
                  </a:lnTo>
                  <a:lnTo>
                    <a:pt x="240" y="314"/>
                  </a:lnTo>
                  <a:lnTo>
                    <a:pt x="314" y="290"/>
                  </a:lnTo>
                  <a:lnTo>
                    <a:pt x="321" y="288"/>
                  </a:lnTo>
                  <a:lnTo>
                    <a:pt x="321" y="264"/>
                  </a:lnTo>
                  <a:lnTo>
                    <a:pt x="285" y="276"/>
                  </a:lnTo>
                  <a:lnTo>
                    <a:pt x="236" y="290"/>
                  </a:lnTo>
                  <a:lnTo>
                    <a:pt x="241" y="260"/>
                  </a:lnTo>
                  <a:lnTo>
                    <a:pt x="259" y="232"/>
                  </a:lnTo>
                  <a:lnTo>
                    <a:pt x="286" y="214"/>
                  </a:lnTo>
                  <a:lnTo>
                    <a:pt x="318" y="206"/>
                  </a:lnTo>
                  <a:lnTo>
                    <a:pt x="354" y="212"/>
                  </a:lnTo>
                  <a:lnTo>
                    <a:pt x="382" y="230"/>
                  </a:lnTo>
                  <a:lnTo>
                    <a:pt x="401" y="258"/>
                  </a:lnTo>
                  <a:lnTo>
                    <a:pt x="408" y="290"/>
                  </a:lnTo>
                  <a:lnTo>
                    <a:pt x="408" y="224"/>
                  </a:lnTo>
                  <a:lnTo>
                    <a:pt x="389" y="206"/>
                  </a:lnTo>
                  <a:lnTo>
                    <a:pt x="362" y="192"/>
                  </a:lnTo>
                  <a:lnTo>
                    <a:pt x="333" y="184"/>
                  </a:lnTo>
                  <a:lnTo>
                    <a:pt x="304" y="186"/>
                  </a:lnTo>
                  <a:lnTo>
                    <a:pt x="274" y="194"/>
                  </a:lnTo>
                  <a:lnTo>
                    <a:pt x="247" y="210"/>
                  </a:lnTo>
                  <a:lnTo>
                    <a:pt x="228" y="232"/>
                  </a:lnTo>
                  <a:lnTo>
                    <a:pt x="216" y="258"/>
                  </a:lnTo>
                  <a:lnTo>
                    <a:pt x="212" y="288"/>
                  </a:lnTo>
                  <a:lnTo>
                    <a:pt x="212" y="298"/>
                  </a:lnTo>
                  <a:lnTo>
                    <a:pt x="209" y="308"/>
                  </a:lnTo>
                  <a:lnTo>
                    <a:pt x="204" y="318"/>
                  </a:lnTo>
                  <a:lnTo>
                    <a:pt x="196" y="324"/>
                  </a:lnTo>
                  <a:lnTo>
                    <a:pt x="189" y="330"/>
                  </a:lnTo>
                  <a:lnTo>
                    <a:pt x="183" y="338"/>
                  </a:lnTo>
                  <a:lnTo>
                    <a:pt x="176" y="346"/>
                  </a:lnTo>
                  <a:lnTo>
                    <a:pt x="167" y="326"/>
                  </a:lnTo>
                  <a:lnTo>
                    <a:pt x="163" y="306"/>
                  </a:lnTo>
                  <a:lnTo>
                    <a:pt x="162" y="286"/>
                  </a:lnTo>
                  <a:lnTo>
                    <a:pt x="163" y="268"/>
                  </a:lnTo>
                  <a:lnTo>
                    <a:pt x="175" y="228"/>
                  </a:lnTo>
                  <a:lnTo>
                    <a:pt x="195" y="196"/>
                  </a:lnTo>
                  <a:lnTo>
                    <a:pt x="223" y="170"/>
                  </a:lnTo>
                  <a:lnTo>
                    <a:pt x="260" y="150"/>
                  </a:lnTo>
                  <a:lnTo>
                    <a:pt x="268" y="146"/>
                  </a:lnTo>
                  <a:lnTo>
                    <a:pt x="277" y="142"/>
                  </a:lnTo>
                  <a:lnTo>
                    <a:pt x="267" y="122"/>
                  </a:lnTo>
                  <a:lnTo>
                    <a:pt x="259" y="126"/>
                  </a:lnTo>
                  <a:lnTo>
                    <a:pt x="251" y="128"/>
                  </a:lnTo>
                  <a:lnTo>
                    <a:pt x="192" y="166"/>
                  </a:lnTo>
                  <a:lnTo>
                    <a:pt x="153" y="218"/>
                  </a:lnTo>
                  <a:lnTo>
                    <a:pt x="138" y="282"/>
                  </a:lnTo>
                  <a:lnTo>
                    <a:pt x="151" y="348"/>
                  </a:lnTo>
                  <a:lnTo>
                    <a:pt x="155" y="360"/>
                  </a:lnTo>
                  <a:lnTo>
                    <a:pt x="154" y="366"/>
                  </a:lnTo>
                  <a:lnTo>
                    <a:pt x="137" y="378"/>
                  </a:lnTo>
                  <a:lnTo>
                    <a:pt x="119" y="398"/>
                  </a:lnTo>
                  <a:lnTo>
                    <a:pt x="112" y="382"/>
                  </a:lnTo>
                  <a:lnTo>
                    <a:pt x="106" y="368"/>
                  </a:lnTo>
                  <a:lnTo>
                    <a:pt x="101" y="354"/>
                  </a:lnTo>
                  <a:lnTo>
                    <a:pt x="96" y="338"/>
                  </a:lnTo>
                  <a:lnTo>
                    <a:pt x="93" y="328"/>
                  </a:lnTo>
                  <a:lnTo>
                    <a:pt x="88" y="324"/>
                  </a:lnTo>
                  <a:lnTo>
                    <a:pt x="66" y="320"/>
                  </a:lnTo>
                  <a:lnTo>
                    <a:pt x="53" y="316"/>
                  </a:lnTo>
                  <a:lnTo>
                    <a:pt x="40" y="314"/>
                  </a:lnTo>
                  <a:lnTo>
                    <a:pt x="40" y="262"/>
                  </a:lnTo>
                  <a:lnTo>
                    <a:pt x="60" y="258"/>
                  </a:lnTo>
                  <a:lnTo>
                    <a:pt x="71" y="254"/>
                  </a:lnTo>
                  <a:lnTo>
                    <a:pt x="81" y="252"/>
                  </a:lnTo>
                  <a:lnTo>
                    <a:pt x="86" y="250"/>
                  </a:lnTo>
                  <a:lnTo>
                    <a:pt x="92" y="244"/>
                  </a:lnTo>
                  <a:lnTo>
                    <a:pt x="95" y="238"/>
                  </a:lnTo>
                  <a:lnTo>
                    <a:pt x="102" y="222"/>
                  </a:lnTo>
                  <a:lnTo>
                    <a:pt x="109" y="206"/>
                  </a:lnTo>
                  <a:lnTo>
                    <a:pt x="116" y="190"/>
                  </a:lnTo>
                  <a:lnTo>
                    <a:pt x="124" y="174"/>
                  </a:lnTo>
                  <a:lnTo>
                    <a:pt x="128" y="164"/>
                  </a:lnTo>
                  <a:lnTo>
                    <a:pt x="129" y="158"/>
                  </a:lnTo>
                  <a:lnTo>
                    <a:pt x="116" y="140"/>
                  </a:lnTo>
                  <a:lnTo>
                    <a:pt x="110" y="130"/>
                  </a:lnTo>
                  <a:lnTo>
                    <a:pt x="104" y="120"/>
                  </a:lnTo>
                  <a:lnTo>
                    <a:pt x="144" y="84"/>
                  </a:lnTo>
                  <a:lnTo>
                    <a:pt x="153" y="88"/>
                  </a:lnTo>
                  <a:lnTo>
                    <a:pt x="165" y="94"/>
                  </a:lnTo>
                  <a:lnTo>
                    <a:pt x="183" y="106"/>
                  </a:lnTo>
                  <a:lnTo>
                    <a:pt x="190" y="106"/>
                  </a:lnTo>
                  <a:lnTo>
                    <a:pt x="199" y="102"/>
                  </a:lnTo>
                  <a:lnTo>
                    <a:pt x="216" y="94"/>
                  </a:lnTo>
                  <a:lnTo>
                    <a:pt x="242" y="84"/>
                  </a:lnTo>
                  <a:lnTo>
                    <a:pt x="252" y="80"/>
                  </a:lnTo>
                  <a:lnTo>
                    <a:pt x="264" y="76"/>
                  </a:lnTo>
                  <a:lnTo>
                    <a:pt x="270" y="74"/>
                  </a:lnTo>
                  <a:lnTo>
                    <a:pt x="276" y="70"/>
                  </a:lnTo>
                  <a:lnTo>
                    <a:pt x="282" y="66"/>
                  </a:lnTo>
                  <a:lnTo>
                    <a:pt x="289" y="48"/>
                  </a:lnTo>
                  <a:lnTo>
                    <a:pt x="291" y="36"/>
                  </a:lnTo>
                  <a:lnTo>
                    <a:pt x="294" y="24"/>
                  </a:lnTo>
                  <a:lnTo>
                    <a:pt x="318" y="22"/>
                  </a:lnTo>
                  <a:lnTo>
                    <a:pt x="330" y="24"/>
                  </a:lnTo>
                  <a:lnTo>
                    <a:pt x="345" y="24"/>
                  </a:lnTo>
                  <a:lnTo>
                    <a:pt x="350" y="28"/>
                  </a:lnTo>
                  <a:lnTo>
                    <a:pt x="355" y="42"/>
                  </a:lnTo>
                  <a:lnTo>
                    <a:pt x="356" y="52"/>
                  </a:lnTo>
                  <a:lnTo>
                    <a:pt x="362" y="66"/>
                  </a:lnTo>
                  <a:lnTo>
                    <a:pt x="367" y="70"/>
                  </a:lnTo>
                  <a:lnTo>
                    <a:pt x="373" y="72"/>
                  </a:lnTo>
                  <a:lnTo>
                    <a:pt x="410" y="88"/>
                  </a:lnTo>
                  <a:lnTo>
                    <a:pt x="428" y="94"/>
                  </a:lnTo>
                  <a:lnTo>
                    <a:pt x="447" y="102"/>
                  </a:lnTo>
                  <a:lnTo>
                    <a:pt x="453" y="104"/>
                  </a:lnTo>
                  <a:lnTo>
                    <a:pt x="461" y="104"/>
                  </a:lnTo>
                  <a:lnTo>
                    <a:pt x="479" y="96"/>
                  </a:lnTo>
                  <a:lnTo>
                    <a:pt x="490" y="90"/>
                  </a:lnTo>
                  <a:lnTo>
                    <a:pt x="500" y="84"/>
                  </a:lnTo>
                  <a:lnTo>
                    <a:pt x="539" y="120"/>
                  </a:lnTo>
                  <a:lnTo>
                    <a:pt x="533" y="130"/>
                  </a:lnTo>
                  <a:lnTo>
                    <a:pt x="526" y="140"/>
                  </a:lnTo>
                  <a:lnTo>
                    <a:pt x="518" y="156"/>
                  </a:lnTo>
                  <a:lnTo>
                    <a:pt x="518" y="164"/>
                  </a:lnTo>
                  <a:lnTo>
                    <a:pt x="520" y="170"/>
                  </a:lnTo>
                  <a:lnTo>
                    <a:pt x="527" y="188"/>
                  </a:lnTo>
                  <a:lnTo>
                    <a:pt x="535" y="206"/>
                  </a:lnTo>
                  <a:lnTo>
                    <a:pt x="543" y="224"/>
                  </a:lnTo>
                  <a:lnTo>
                    <a:pt x="551" y="240"/>
                  </a:lnTo>
                  <a:lnTo>
                    <a:pt x="553" y="246"/>
                  </a:lnTo>
                  <a:lnTo>
                    <a:pt x="557" y="250"/>
                  </a:lnTo>
                  <a:lnTo>
                    <a:pt x="562" y="252"/>
                  </a:lnTo>
                  <a:lnTo>
                    <a:pt x="572" y="254"/>
                  </a:lnTo>
                  <a:lnTo>
                    <a:pt x="582" y="258"/>
                  </a:lnTo>
                  <a:lnTo>
                    <a:pt x="603" y="264"/>
                  </a:lnTo>
                  <a:lnTo>
                    <a:pt x="603" y="238"/>
                  </a:lnTo>
                  <a:lnTo>
                    <a:pt x="602" y="238"/>
                  </a:lnTo>
                  <a:lnTo>
                    <a:pt x="588" y="236"/>
                  </a:lnTo>
                  <a:lnTo>
                    <a:pt x="577" y="230"/>
                  </a:lnTo>
                  <a:lnTo>
                    <a:pt x="569" y="220"/>
                  </a:lnTo>
                  <a:lnTo>
                    <a:pt x="565" y="208"/>
                  </a:lnTo>
                  <a:lnTo>
                    <a:pt x="565" y="202"/>
                  </a:lnTo>
                  <a:lnTo>
                    <a:pt x="563" y="196"/>
                  </a:lnTo>
                  <a:lnTo>
                    <a:pt x="559" y="192"/>
                  </a:lnTo>
                  <a:lnTo>
                    <a:pt x="549" y="176"/>
                  </a:lnTo>
                  <a:lnTo>
                    <a:pt x="547" y="158"/>
                  </a:lnTo>
                  <a:lnTo>
                    <a:pt x="552" y="142"/>
                  </a:lnTo>
                  <a:lnTo>
                    <a:pt x="564" y="126"/>
                  </a:lnTo>
                  <a:lnTo>
                    <a:pt x="570" y="120"/>
                  </a:lnTo>
                  <a:lnTo>
                    <a:pt x="568" y="112"/>
                  </a:lnTo>
                  <a:lnTo>
                    <a:pt x="561" y="106"/>
                  </a:lnTo>
                  <a:lnTo>
                    <a:pt x="551" y="96"/>
                  </a:lnTo>
                  <a:lnTo>
                    <a:pt x="542" y="88"/>
                  </a:lnTo>
                  <a:lnTo>
                    <a:pt x="537" y="84"/>
                  </a:lnTo>
                  <a:lnTo>
                    <a:pt x="529" y="76"/>
                  </a:lnTo>
                  <a:lnTo>
                    <a:pt x="523" y="70"/>
                  </a:lnTo>
                  <a:lnTo>
                    <a:pt x="512" y="60"/>
                  </a:lnTo>
                  <a:lnTo>
                    <a:pt x="505" y="56"/>
                  </a:lnTo>
                  <a:lnTo>
                    <a:pt x="497" y="58"/>
                  </a:lnTo>
                  <a:lnTo>
                    <a:pt x="485" y="66"/>
                  </a:lnTo>
                  <a:lnTo>
                    <a:pt x="472" y="74"/>
                  </a:lnTo>
                  <a:lnTo>
                    <a:pt x="459" y="76"/>
                  </a:lnTo>
                  <a:lnTo>
                    <a:pt x="445" y="76"/>
                  </a:lnTo>
                  <a:lnTo>
                    <a:pt x="428" y="66"/>
                  </a:lnTo>
                  <a:lnTo>
                    <a:pt x="423" y="64"/>
                  </a:lnTo>
                  <a:lnTo>
                    <a:pt x="419" y="64"/>
                  </a:lnTo>
                  <a:lnTo>
                    <a:pt x="398" y="58"/>
                  </a:lnTo>
                  <a:lnTo>
                    <a:pt x="384" y="48"/>
                  </a:lnTo>
                  <a:lnTo>
                    <a:pt x="375" y="32"/>
                  </a:lnTo>
                  <a:lnTo>
                    <a:pt x="373" y="22"/>
                  </a:lnTo>
                  <a:lnTo>
                    <a:pt x="371" y="14"/>
                  </a:lnTo>
                  <a:lnTo>
                    <a:pt x="370" y="4"/>
                  </a:lnTo>
                  <a:lnTo>
                    <a:pt x="363" y="0"/>
                  </a:lnTo>
                  <a:lnTo>
                    <a:pt x="287" y="0"/>
                  </a:lnTo>
                  <a:lnTo>
                    <a:pt x="277" y="2"/>
                  </a:lnTo>
                  <a:lnTo>
                    <a:pt x="272" y="10"/>
                  </a:lnTo>
                  <a:lnTo>
                    <a:pt x="268" y="28"/>
                  </a:lnTo>
                  <a:lnTo>
                    <a:pt x="265" y="40"/>
                  </a:lnTo>
                  <a:lnTo>
                    <a:pt x="260" y="50"/>
                  </a:lnTo>
                  <a:lnTo>
                    <a:pt x="251" y="56"/>
                  </a:lnTo>
                  <a:lnTo>
                    <a:pt x="238" y="58"/>
                  </a:lnTo>
                  <a:lnTo>
                    <a:pt x="233" y="60"/>
                  </a:lnTo>
                  <a:lnTo>
                    <a:pt x="226" y="62"/>
                  </a:lnTo>
                  <a:lnTo>
                    <a:pt x="222" y="64"/>
                  </a:lnTo>
                  <a:lnTo>
                    <a:pt x="203" y="74"/>
                  </a:lnTo>
                  <a:lnTo>
                    <a:pt x="185" y="76"/>
                  </a:lnTo>
                  <a:lnTo>
                    <a:pt x="168" y="72"/>
                  </a:lnTo>
                  <a:lnTo>
                    <a:pt x="151" y="62"/>
                  </a:lnTo>
                  <a:lnTo>
                    <a:pt x="142" y="54"/>
                  </a:lnTo>
                  <a:lnTo>
                    <a:pt x="134" y="56"/>
                  </a:lnTo>
                  <a:lnTo>
                    <a:pt x="126" y="64"/>
                  </a:lnTo>
                  <a:lnTo>
                    <a:pt x="117" y="72"/>
                  </a:lnTo>
                  <a:lnTo>
                    <a:pt x="109" y="80"/>
                  </a:lnTo>
                  <a:lnTo>
                    <a:pt x="91" y="98"/>
                  </a:lnTo>
                  <a:lnTo>
                    <a:pt x="80" y="108"/>
                  </a:lnTo>
                  <a:lnTo>
                    <a:pt x="76" y="116"/>
                  </a:lnTo>
                  <a:lnTo>
                    <a:pt x="78" y="124"/>
                  </a:lnTo>
                  <a:lnTo>
                    <a:pt x="94" y="148"/>
                  </a:lnTo>
                  <a:lnTo>
                    <a:pt x="98" y="160"/>
                  </a:lnTo>
                  <a:lnTo>
                    <a:pt x="97" y="174"/>
                  </a:lnTo>
                  <a:lnTo>
                    <a:pt x="89" y="186"/>
                  </a:lnTo>
                  <a:lnTo>
                    <a:pt x="87" y="188"/>
                  </a:lnTo>
                  <a:lnTo>
                    <a:pt x="85" y="192"/>
                  </a:lnTo>
                  <a:lnTo>
                    <a:pt x="85" y="194"/>
                  </a:lnTo>
                  <a:lnTo>
                    <a:pt x="79" y="214"/>
                  </a:lnTo>
                  <a:lnTo>
                    <a:pt x="67" y="228"/>
                  </a:lnTo>
                  <a:lnTo>
                    <a:pt x="50" y="238"/>
                  </a:lnTo>
                  <a:lnTo>
                    <a:pt x="29" y="242"/>
                  </a:lnTo>
                  <a:lnTo>
                    <a:pt x="19" y="242"/>
                  </a:lnTo>
                  <a:lnTo>
                    <a:pt x="15" y="248"/>
                  </a:lnTo>
                  <a:lnTo>
                    <a:pt x="15" y="312"/>
                  </a:lnTo>
                  <a:lnTo>
                    <a:pt x="15" y="328"/>
                  </a:lnTo>
                  <a:lnTo>
                    <a:pt x="20" y="332"/>
                  </a:lnTo>
                  <a:lnTo>
                    <a:pt x="41" y="336"/>
                  </a:lnTo>
                  <a:lnTo>
                    <a:pt x="52" y="338"/>
                  </a:lnTo>
                  <a:lnTo>
                    <a:pt x="68" y="344"/>
                  </a:lnTo>
                  <a:lnTo>
                    <a:pt x="73" y="350"/>
                  </a:lnTo>
                  <a:lnTo>
                    <a:pt x="75" y="354"/>
                  </a:lnTo>
                  <a:lnTo>
                    <a:pt x="81" y="366"/>
                  </a:lnTo>
                  <a:lnTo>
                    <a:pt x="86" y="378"/>
                  </a:lnTo>
                  <a:lnTo>
                    <a:pt x="92" y="390"/>
                  </a:lnTo>
                  <a:lnTo>
                    <a:pt x="97" y="402"/>
                  </a:lnTo>
                  <a:lnTo>
                    <a:pt x="101" y="410"/>
                  </a:lnTo>
                  <a:lnTo>
                    <a:pt x="101" y="414"/>
                  </a:lnTo>
                  <a:lnTo>
                    <a:pt x="78" y="434"/>
                  </a:lnTo>
                  <a:lnTo>
                    <a:pt x="62" y="450"/>
                  </a:lnTo>
                  <a:lnTo>
                    <a:pt x="46" y="464"/>
                  </a:lnTo>
                  <a:lnTo>
                    <a:pt x="31" y="480"/>
                  </a:lnTo>
                  <a:lnTo>
                    <a:pt x="22" y="490"/>
                  </a:lnTo>
                  <a:lnTo>
                    <a:pt x="15" y="500"/>
                  </a:lnTo>
                  <a:lnTo>
                    <a:pt x="8" y="510"/>
                  </a:lnTo>
                  <a:lnTo>
                    <a:pt x="0" y="520"/>
                  </a:lnTo>
                  <a:lnTo>
                    <a:pt x="0" y="542"/>
                  </a:lnTo>
                  <a:lnTo>
                    <a:pt x="8" y="558"/>
                  </a:lnTo>
                  <a:lnTo>
                    <a:pt x="19" y="572"/>
                  </a:lnTo>
                  <a:lnTo>
                    <a:pt x="33" y="582"/>
                  </a:lnTo>
                  <a:lnTo>
                    <a:pt x="51" y="588"/>
                  </a:lnTo>
                  <a:lnTo>
                    <a:pt x="73" y="588"/>
                  </a:lnTo>
                  <a:lnTo>
                    <a:pt x="86" y="584"/>
                  </a:lnTo>
                  <a:lnTo>
                    <a:pt x="97" y="578"/>
                  </a:lnTo>
                  <a:lnTo>
                    <a:pt x="108" y="570"/>
                  </a:lnTo>
                  <a:lnTo>
                    <a:pt x="112" y="566"/>
                  </a:lnTo>
                  <a:lnTo>
                    <a:pt x="118" y="560"/>
                  </a:lnTo>
                  <a:lnTo>
                    <a:pt x="134" y="544"/>
                  </a:lnTo>
                  <a:lnTo>
                    <a:pt x="149" y="530"/>
                  </a:lnTo>
                  <a:lnTo>
                    <a:pt x="165" y="516"/>
                  </a:lnTo>
                  <a:lnTo>
                    <a:pt x="181" y="500"/>
                  </a:lnTo>
                  <a:lnTo>
                    <a:pt x="187" y="494"/>
                  </a:lnTo>
                  <a:lnTo>
                    <a:pt x="191" y="494"/>
                  </a:lnTo>
                  <a:lnTo>
                    <a:pt x="199" y="498"/>
                  </a:lnTo>
                  <a:lnTo>
                    <a:pt x="212" y="504"/>
                  </a:lnTo>
                  <a:lnTo>
                    <a:pt x="225" y="508"/>
                  </a:lnTo>
                  <a:lnTo>
                    <a:pt x="238" y="514"/>
                  </a:lnTo>
                  <a:lnTo>
                    <a:pt x="251" y="518"/>
                  </a:lnTo>
                  <a:lnTo>
                    <a:pt x="256" y="522"/>
                  </a:lnTo>
                  <a:lnTo>
                    <a:pt x="261" y="526"/>
                  </a:lnTo>
                  <a:lnTo>
                    <a:pt x="267" y="540"/>
                  </a:lnTo>
                  <a:lnTo>
                    <a:pt x="270" y="552"/>
                  </a:lnTo>
                  <a:lnTo>
                    <a:pt x="274" y="572"/>
                  </a:lnTo>
                  <a:lnTo>
                    <a:pt x="279" y="576"/>
                  </a:lnTo>
                  <a:lnTo>
                    <a:pt x="339" y="576"/>
                  </a:lnTo>
                  <a:lnTo>
                    <a:pt x="356" y="574"/>
                  </a:lnTo>
                  <a:lnTo>
                    <a:pt x="361" y="574"/>
                  </a:lnTo>
                  <a:lnTo>
                    <a:pt x="367" y="568"/>
                  </a:lnTo>
                  <a:lnTo>
                    <a:pt x="374" y="560"/>
                  </a:lnTo>
                  <a:lnTo>
                    <a:pt x="374" y="552"/>
                  </a:lnTo>
                  <a:lnTo>
                    <a:pt x="375" y="548"/>
                  </a:lnTo>
                  <a:lnTo>
                    <a:pt x="377" y="536"/>
                  </a:lnTo>
                  <a:lnTo>
                    <a:pt x="384" y="524"/>
                  </a:lnTo>
                  <a:lnTo>
                    <a:pt x="393" y="518"/>
                  </a:lnTo>
                  <a:lnTo>
                    <a:pt x="408" y="514"/>
                  </a:lnTo>
                  <a:lnTo>
                    <a:pt x="412" y="514"/>
                  </a:lnTo>
                  <a:lnTo>
                    <a:pt x="416" y="512"/>
                  </a:lnTo>
                  <a:lnTo>
                    <a:pt x="419" y="510"/>
                  </a:lnTo>
                  <a:lnTo>
                    <a:pt x="439" y="500"/>
                  </a:lnTo>
                  <a:lnTo>
                    <a:pt x="457" y="498"/>
                  </a:lnTo>
                  <a:lnTo>
                    <a:pt x="476" y="502"/>
                  </a:lnTo>
                  <a:lnTo>
                    <a:pt x="493" y="514"/>
                  </a:lnTo>
                  <a:lnTo>
                    <a:pt x="502" y="522"/>
                  </a:lnTo>
                  <a:lnTo>
                    <a:pt x="509" y="518"/>
                  </a:lnTo>
                  <a:lnTo>
                    <a:pt x="516" y="512"/>
                  </a:lnTo>
                  <a:lnTo>
                    <a:pt x="526" y="502"/>
                  </a:lnTo>
                  <a:lnTo>
                    <a:pt x="530" y="498"/>
                  </a:lnTo>
                  <a:lnTo>
                    <a:pt x="535" y="494"/>
                  </a:lnTo>
                  <a:lnTo>
                    <a:pt x="554" y="476"/>
                  </a:lnTo>
                  <a:lnTo>
                    <a:pt x="564" y="466"/>
                  </a:lnTo>
                  <a:lnTo>
                    <a:pt x="568" y="460"/>
                  </a:lnTo>
                  <a:lnTo>
                    <a:pt x="566" y="452"/>
                  </a:lnTo>
                  <a:lnTo>
                    <a:pt x="558" y="442"/>
                  </a:lnTo>
                  <a:lnTo>
                    <a:pt x="550" y="428"/>
                  </a:lnTo>
                  <a:lnTo>
                    <a:pt x="546" y="416"/>
                  </a:lnTo>
                  <a:lnTo>
                    <a:pt x="547" y="402"/>
                  </a:lnTo>
                  <a:lnTo>
                    <a:pt x="556" y="388"/>
                  </a:lnTo>
                  <a:lnTo>
                    <a:pt x="558" y="386"/>
                  </a:lnTo>
                  <a:lnTo>
                    <a:pt x="560" y="382"/>
                  </a:lnTo>
                  <a:lnTo>
                    <a:pt x="560" y="380"/>
                  </a:lnTo>
                  <a:lnTo>
                    <a:pt x="566" y="360"/>
                  </a:lnTo>
                  <a:lnTo>
                    <a:pt x="577" y="346"/>
                  </a:lnTo>
                  <a:lnTo>
                    <a:pt x="593" y="338"/>
                  </a:lnTo>
                  <a:lnTo>
                    <a:pt x="613" y="334"/>
                  </a:lnTo>
                  <a:lnTo>
                    <a:pt x="624" y="334"/>
                  </a:lnTo>
                  <a:lnTo>
                    <a:pt x="629" y="3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
        <p:nvSpPr>
          <p:cNvPr id="58" name="WordArt 37"/>
          <p:cNvSpPr txBox="1">
            <a:spLocks noChangeArrowheads="1" noChangeShapeType="1"/>
          </p:cNvSpPr>
          <p:nvPr/>
        </p:nvSpPr>
        <p:spPr bwMode="auto">
          <a:xfrm rot="-3420000">
            <a:off x="517436" y="-869707"/>
            <a:ext cx="216880" cy="2154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R</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
        <p:nvSpPr>
          <p:cNvPr id="60" name="WordArt 39"/>
          <p:cNvSpPr txBox="1">
            <a:spLocks noChangeArrowheads="1" noChangeShapeType="1"/>
          </p:cNvSpPr>
          <p:nvPr/>
        </p:nvSpPr>
        <p:spPr bwMode="auto">
          <a:xfrm rot="-1920000">
            <a:off x="684213" y="-958758"/>
            <a:ext cx="57150" cy="217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fr-FR" altLang="fr-FR" sz="800" b="1" i="0" u="none" strike="noStrike" cap="none" normalizeH="0" baseline="0" smtClean="0">
                <a:ln>
                  <a:noFill/>
                </a:ln>
                <a:solidFill>
                  <a:srgbClr val="FF681E"/>
                </a:solidFill>
                <a:effectLst/>
                <a:latin typeface="Arial" panose="020B0604020202020204" pitchFamily="34" charset="0"/>
                <a:ea typeface="SimSun" panose="02010600030101010101" pitchFamily="2" charset="-122"/>
                <a:cs typeface="Arial" panose="020B0604020202020204" pitchFamily="34" charset="0"/>
              </a:rPr>
              <a:t>S</a:t>
            </a:r>
            <a:endParaRPr kumimoji="0" lang="fr-FR" altLang="fr-FR" sz="1800" b="0" i="0" u="none" strike="noStrike" cap="none" normalizeH="0" baseline="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229059190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6</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93121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7" name="Rectangle 16"/>
          <p:cNvSpPr/>
          <p:nvPr/>
        </p:nvSpPr>
        <p:spPr>
          <a:xfrm>
            <a:off x="592172" y="2189514"/>
            <a:ext cx="7937283" cy="2862322"/>
          </a:xfrm>
          <a:prstGeom prst="rect">
            <a:avLst/>
          </a:prstGeom>
        </p:spPr>
        <p:style>
          <a:lnRef idx="2">
            <a:schemeClr val="dk1"/>
          </a:lnRef>
          <a:fillRef idx="1">
            <a:schemeClr val="lt1"/>
          </a:fillRef>
          <a:effectRef idx="0">
            <a:schemeClr val="dk1"/>
          </a:effectRef>
          <a:fontRef idx="minor">
            <a:schemeClr val="dk1"/>
          </a:fontRef>
        </p:style>
        <p:txBody>
          <a:bodyPr wrap="square">
            <a:spAutoFit/>
          </a:bodyPr>
          <a:lstStyle/>
          <a:p>
            <a:pPr marL="285750" indent="-285750" algn="just">
              <a:spcBef>
                <a:spcPts val="50"/>
              </a:spcBef>
              <a:spcAft>
                <a:spcPts val="0"/>
              </a:spcAft>
              <a:buFont typeface="Wingdings" panose="05000000000000000000" pitchFamily="2" charset="2"/>
              <a:buChar char="Ø"/>
            </a:pPr>
            <a:r>
              <a:rPr lang="en-US" sz="1600" dirty="0">
                <a:latin typeface="Tahoma" panose="020B0604030504040204" pitchFamily="34" charset="0"/>
                <a:ea typeface="Tahoma" panose="020B0604030504040204" pitchFamily="34" charset="0"/>
              </a:rPr>
              <a:t> </a:t>
            </a:r>
            <a:r>
              <a:rPr lang="en-US" b="1" dirty="0" smtClean="0">
                <a:solidFill>
                  <a:srgbClr val="C00000"/>
                </a:solidFill>
                <a:latin typeface="Times New Roman" panose="02020603050405020304" pitchFamily="18" charset="0"/>
                <a:ea typeface="Tahoma" panose="020B0604030504040204" pitchFamily="34" charset="0"/>
                <a:cs typeface="Times New Roman" panose="02020603050405020304" pitchFamily="18" charset="0"/>
              </a:rPr>
              <a:t>Objective</a:t>
            </a:r>
            <a:r>
              <a:rPr lang="en-US" b="1" dirty="0">
                <a:latin typeface="Times New Roman" panose="02020603050405020304" pitchFamily="18" charset="0"/>
                <a:ea typeface="Tahoma" panose="020B0604030504040204" pitchFamily="34" charset="0"/>
                <a:cs typeface="Times New Roman" panose="02020603050405020304" pitchFamily="18" charset="0"/>
              </a:rPr>
              <a:t>:</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To</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find</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out</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how</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regularly</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respondent</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is</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receiving</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financial</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support</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from</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third</a:t>
            </a:r>
            <a:r>
              <a:rPr lang="en-US" b="1" spc="-27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party</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which</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can</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be</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a:t>
            </a:r>
            <a:r>
              <a:rPr lang="en-US" b="1" spc="-5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person</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or</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an</a:t>
            </a:r>
            <a:r>
              <a:rPr lang="en-US" b="1" spc="-6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organization.</a:t>
            </a:r>
            <a:endParaRPr lang="fr-FR" sz="2400" b="1" dirty="0">
              <a:latin typeface="Times New Roman" panose="02020603050405020304" pitchFamily="18" charset="0"/>
              <a:ea typeface="Tahoma" panose="020B0604030504040204" pitchFamily="34" charset="0"/>
              <a:cs typeface="Times New Roman" panose="02020603050405020304" pitchFamily="18" charset="0"/>
            </a:endParaRPr>
          </a:p>
          <a:p>
            <a:pPr algn="just">
              <a:spcBef>
                <a:spcPts val="10"/>
              </a:spcBef>
              <a:spcAft>
                <a:spcPts val="0"/>
              </a:spcAft>
            </a:pPr>
            <a:r>
              <a:rPr lang="en-US" b="1" dirty="0">
                <a:latin typeface="Times New Roman" panose="02020603050405020304" pitchFamily="18" charset="0"/>
                <a:ea typeface="Tahoma" panose="020B0604030504040204" pitchFamily="34" charset="0"/>
                <a:cs typeface="Times New Roman" panose="02020603050405020304" pitchFamily="18" charset="0"/>
              </a:rPr>
              <a:t> </a:t>
            </a:r>
            <a:endParaRPr lang="fr-FR" sz="2400" b="1" dirty="0" smtClean="0">
              <a:latin typeface="Times New Roman" panose="02020603050405020304" pitchFamily="18" charset="0"/>
              <a:ea typeface="Tahoma" panose="020B0604030504040204" pitchFamily="34" charset="0"/>
              <a:cs typeface="Times New Roman" panose="02020603050405020304" pitchFamily="18" charset="0"/>
            </a:endParaRPr>
          </a:p>
          <a:p>
            <a:pPr marL="285750" indent="-285750" algn="just">
              <a:spcBef>
                <a:spcPts val="10"/>
              </a:spcBef>
              <a:spcAft>
                <a:spcPts val="0"/>
              </a:spcAft>
              <a:buFont typeface="Wingdings" panose="05000000000000000000" pitchFamily="2" charset="2"/>
              <a:buChar char="Ø"/>
            </a:pPr>
            <a:r>
              <a:rPr lang="en-US" b="1" dirty="0" smtClean="0">
                <a:solidFill>
                  <a:srgbClr val="C00000"/>
                </a:solidFill>
                <a:latin typeface="Times New Roman" panose="02020603050405020304" pitchFamily="18" charset="0"/>
                <a:ea typeface="Tahoma" panose="020B0604030504040204" pitchFamily="34" charset="0"/>
                <a:cs typeface="Times New Roman" panose="02020603050405020304" pitchFamily="18" charset="0"/>
              </a:rPr>
              <a:t>Instructions</a:t>
            </a:r>
            <a:r>
              <a:rPr lang="en-US" b="1" dirty="0">
                <a:latin typeface="Times New Roman" panose="02020603050405020304" pitchFamily="18" charset="0"/>
                <a:ea typeface="Tahoma" panose="020B0604030504040204" pitchFamily="34" charset="0"/>
                <a:cs typeface="Times New Roman" panose="02020603050405020304" pitchFamily="18" charset="0"/>
              </a:rPr>
              <a:t>:</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First</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read</a:t>
            </a:r>
            <a:r>
              <a:rPr lang="en-US" b="1" spc="2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out</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question</a:t>
            </a:r>
            <a:r>
              <a:rPr lang="en-US" b="1" spc="2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and</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response</a:t>
            </a:r>
            <a:r>
              <a:rPr lang="en-US" b="1" spc="2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options</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and</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then</a:t>
            </a:r>
            <a:r>
              <a:rPr lang="en-US" b="1" spc="2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circle</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a:t>
            </a:r>
            <a:r>
              <a:rPr lang="en-US" b="1" spc="1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respondent's</a:t>
            </a:r>
            <a:r>
              <a:rPr lang="en-US" b="1" spc="-26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answer</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(one</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of</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four</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options</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listed</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beside</a:t>
            </a:r>
            <a:r>
              <a:rPr lang="en-US" b="1" spc="-40"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the</a:t>
            </a:r>
            <a:r>
              <a:rPr lang="en-US" b="1" spc="-35" dirty="0">
                <a:latin typeface="Times New Roman" panose="02020603050405020304" pitchFamily="18" charset="0"/>
                <a:ea typeface="Tahoma" panose="020B0604030504040204" pitchFamily="34" charset="0"/>
                <a:cs typeface="Times New Roman" panose="02020603050405020304" pitchFamily="18" charset="0"/>
              </a:rPr>
              <a:t> </a:t>
            </a:r>
            <a:r>
              <a:rPr lang="en-US" b="1" dirty="0">
                <a:latin typeface="Times New Roman" panose="02020603050405020304" pitchFamily="18" charset="0"/>
                <a:ea typeface="Tahoma" panose="020B0604030504040204" pitchFamily="34" charset="0"/>
                <a:cs typeface="Times New Roman" panose="02020603050405020304" pitchFamily="18" charset="0"/>
              </a:rPr>
              <a:t>question</a:t>
            </a:r>
            <a:r>
              <a:rPr lang="en-US" b="1" dirty="0" smtClean="0">
                <a:latin typeface="Times New Roman" panose="02020603050405020304" pitchFamily="18" charset="0"/>
                <a:ea typeface="Tahoma" panose="020B0604030504040204" pitchFamily="34" charset="0"/>
                <a:cs typeface="Times New Roman" panose="02020603050405020304" pitchFamily="18" charset="0"/>
              </a:rPr>
              <a:t>).</a:t>
            </a:r>
            <a:r>
              <a:rPr lang="en-US" b="1" dirty="0">
                <a:latin typeface="Times New Roman" panose="02020603050405020304" pitchFamily="18" charset="0"/>
                <a:cs typeface="Times New Roman" panose="02020603050405020304" pitchFamily="18" charset="0"/>
              </a:rPr>
              <a:t> Each data collection team should have a supervisor who can oversee the data collection and check for any errors. During the data collection, it is imperative that the supervisor of the data collection team regularly checks for the following</a:t>
            </a:r>
            <a:r>
              <a:rPr lang="en-US" b="1" dirty="0" smtClean="0">
                <a:latin typeface="Times New Roman" panose="02020603050405020304" pitchFamily="18" charset="0"/>
                <a:cs typeface="Times New Roman" panose="02020603050405020304" pitchFamily="18" charset="0"/>
              </a:rPr>
              <a:t>:</a:t>
            </a:r>
            <a:endParaRPr lang="fr-FR" b="1" dirty="0">
              <a:latin typeface="Times New Roman" panose="02020603050405020304" pitchFamily="18" charset="0"/>
              <a:cs typeface="Times New Roman" panose="02020603050405020304" pitchFamily="18" charset="0"/>
            </a:endParaRPr>
          </a:p>
          <a:p>
            <a:endParaRPr lang="fr-FR"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1941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7</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93121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7" name="Rectangle 16"/>
          <p:cNvSpPr/>
          <p:nvPr/>
        </p:nvSpPr>
        <p:spPr>
          <a:xfrm>
            <a:off x="470254" y="1344777"/>
            <a:ext cx="7937283" cy="5139869"/>
          </a:xfrm>
          <a:prstGeom prst="rect">
            <a:avLst/>
          </a:prstGeom>
        </p:spPr>
        <p:txBody>
          <a:bodyPr wrap="square">
            <a:spAutoFit/>
          </a:bodyPr>
          <a:lstStyle/>
          <a:p>
            <a:pPr>
              <a:spcBef>
                <a:spcPts val="50"/>
              </a:spcBef>
              <a:spcAft>
                <a:spcPts val="0"/>
              </a:spcAft>
            </a:pPr>
            <a:r>
              <a:rPr lang="en-US" sz="1600" dirty="0">
                <a:latin typeface="Tahoma" panose="020B0604030504040204" pitchFamily="34" charset="0"/>
                <a:ea typeface="Tahoma" panose="020B0604030504040204" pitchFamily="34" charset="0"/>
              </a:rPr>
              <a:t> </a:t>
            </a:r>
            <a:endParaRPr lang="fr-FR" sz="2400" dirty="0">
              <a:latin typeface="Tahoma" panose="020B0604030504040204" pitchFamily="34" charset="0"/>
              <a:ea typeface="Tahoma" panose="020B0604030504040204" pitchFamily="34" charset="0"/>
            </a:endParaRPr>
          </a:p>
          <a:p>
            <a:pPr lvl="0" algn="ctr"/>
            <a:r>
              <a:rPr lang="en-US" sz="2400" b="1" dirty="0" smtClean="0">
                <a:solidFill>
                  <a:srgbClr val="C00000"/>
                </a:solidFill>
                <a:latin typeface="Times New Roman" panose="02020603050405020304" pitchFamily="18" charset="0"/>
                <a:cs typeface="Times New Roman" panose="02020603050405020304" pitchFamily="18" charset="0"/>
              </a:rPr>
              <a:t>Are </a:t>
            </a:r>
            <a:r>
              <a:rPr lang="en-US" sz="2400" b="1" dirty="0">
                <a:solidFill>
                  <a:srgbClr val="C00000"/>
                </a:solidFill>
                <a:latin typeface="Times New Roman" panose="02020603050405020304" pitchFamily="18" charset="0"/>
                <a:cs typeface="Times New Roman" panose="02020603050405020304" pitchFamily="18" charset="0"/>
              </a:rPr>
              <a:t>there any forms missing?</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there any double forms for a respondent?</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there any answer boxes or options left blank?</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there more than one option selected for closed-ended questions with single-option responses?</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correct values filled out in the wrong boxes?</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 answers readable?</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there any writing errors?</a:t>
            </a:r>
            <a:endParaRPr lang="fr-FR" sz="2400" b="1" dirty="0">
              <a:solidFill>
                <a:srgbClr val="C00000"/>
              </a:solidFill>
              <a:latin typeface="Times New Roman" panose="02020603050405020304" pitchFamily="18" charset="0"/>
              <a:cs typeface="Times New Roman" panose="02020603050405020304" pitchFamily="18" charset="0"/>
            </a:endParaRPr>
          </a:p>
          <a:p>
            <a:pPr lvl="0" algn="ctr"/>
            <a:r>
              <a:rPr lang="en-US" sz="2400" b="1" dirty="0">
                <a:solidFill>
                  <a:srgbClr val="C00000"/>
                </a:solidFill>
                <a:latin typeface="Times New Roman" panose="02020603050405020304" pitchFamily="18" charset="0"/>
                <a:cs typeface="Times New Roman" panose="02020603050405020304" pitchFamily="18" charset="0"/>
              </a:rPr>
              <a:t>Are there any answers that are out of the expected range (outliers</a:t>
            </a:r>
            <a:r>
              <a:rPr lang="en-US" sz="2400" b="1" dirty="0" smtClean="0">
                <a:solidFill>
                  <a:srgbClr val="C00000"/>
                </a:solidFill>
                <a:latin typeface="Times New Roman" panose="02020603050405020304" pitchFamily="18" charset="0"/>
                <a:cs typeface="Times New Roman" panose="02020603050405020304" pitchFamily="18" charset="0"/>
              </a:rPr>
              <a:t>)?</a:t>
            </a:r>
            <a:r>
              <a:rPr lang="en-US" sz="2400" b="1" dirty="0">
                <a:solidFill>
                  <a:srgbClr val="C00000"/>
                </a:solidFill>
                <a:latin typeface="Times New Roman" panose="02020603050405020304" pitchFamily="18" charset="0"/>
                <a:cs typeface="Times New Roman" panose="02020603050405020304" pitchFamily="18" charset="0"/>
              </a:rPr>
              <a:t> </a:t>
            </a:r>
            <a:endParaRPr lang="fr-FR" sz="2400" b="1" dirty="0">
              <a:solidFill>
                <a:srgbClr val="C00000"/>
              </a:solidFill>
              <a:latin typeface="Times New Roman" panose="02020603050405020304" pitchFamily="18" charset="0"/>
              <a:cs typeface="Times New Roman" panose="02020603050405020304" pitchFamily="18" charset="0"/>
            </a:endParaRPr>
          </a:p>
          <a:p>
            <a:pPr algn="ctr"/>
            <a:r>
              <a:rPr lang="en-US" sz="2400" b="1" dirty="0">
                <a:solidFill>
                  <a:srgbClr val="C00000"/>
                </a:solidFill>
                <a:latin typeface="Times New Roman" panose="02020603050405020304" pitchFamily="18" charset="0"/>
                <a:cs typeface="Times New Roman" panose="02020603050405020304" pitchFamily="18" charset="0"/>
              </a:rPr>
              <a:t>Doing these checks will help reduce the amount of error in the data collected.</a:t>
            </a:r>
            <a:endParaRPr lang="fr-FR" sz="2400" b="1" dirty="0">
              <a:solidFill>
                <a:srgbClr val="C00000"/>
              </a:solidFill>
              <a:latin typeface="Times New Roman" panose="02020603050405020304" pitchFamily="18" charset="0"/>
              <a:cs typeface="Times New Roman" panose="02020603050405020304" pitchFamily="18" charset="0"/>
            </a:endParaRPr>
          </a:p>
          <a:p>
            <a:endParaRPr lang="fr-FR"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7765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8</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33902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87680" y="1959420"/>
            <a:ext cx="8115161" cy="483209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lnSpc>
                <a:spcPct val="150000"/>
              </a:lnSpc>
            </a:pPr>
            <a:r>
              <a:rPr lang="en-US" sz="2400" b="1" dirty="0">
                <a:latin typeface="Times New Roman" panose="02020603050405020304" pitchFamily="18" charset="0"/>
                <a:cs typeface="Times New Roman" panose="02020603050405020304" pitchFamily="18" charset="0"/>
              </a:rPr>
              <a:t>The data collected needs then to be transferred onto a computer application, such as Microsoft Word or Excel. Having the data in an electronic format will facilitate the data clean-up and data analysis. For quantitative data, the first step in data entry is to create the data ﬁle(s) to achieve a smooth transfer between a spreadsheet and a statistical </a:t>
            </a:r>
            <a:r>
              <a:rPr lang="en-US" sz="2400" b="1" dirty="0" err="1">
                <a:latin typeface="Times New Roman" panose="02020603050405020304" pitchFamily="18" charset="0"/>
                <a:cs typeface="Times New Roman" panose="02020603050405020304" pitchFamily="18" charset="0"/>
              </a:rPr>
              <a:t>programme</a:t>
            </a:r>
            <a:r>
              <a:rPr lang="en-US" sz="2400" b="1" dirty="0">
                <a:latin typeface="Times New Roman" panose="02020603050405020304" pitchFamily="18" charset="0"/>
                <a:cs typeface="Times New Roman" panose="02020603050405020304" pitchFamily="18" charset="0"/>
              </a:rPr>
              <a:t> package, such as </a:t>
            </a:r>
            <a:r>
              <a:rPr lang="en-US" sz="2400" b="1" dirty="0">
                <a:latin typeface="Times New Roman" panose="02020603050405020304" pitchFamily="18" charset="0"/>
                <a:cs typeface="Times New Roman" panose="02020603050405020304" pitchFamily="18" charset="0"/>
                <a:hlinkClick r:id="rId9"/>
              </a:rPr>
              <a:t>SPSS </a:t>
            </a:r>
            <a:r>
              <a:rPr lang="en-US" sz="2400" b="1" dirty="0">
                <a:latin typeface="Times New Roman" panose="02020603050405020304" pitchFamily="18" charset="0"/>
                <a:cs typeface="Times New Roman" panose="02020603050405020304" pitchFamily="18" charset="0"/>
              </a:rPr>
              <a:t>and </a:t>
            </a:r>
            <a:r>
              <a:rPr lang="en-US" sz="2400" b="1" dirty="0">
                <a:latin typeface="Times New Roman" panose="02020603050405020304" pitchFamily="18" charset="0"/>
                <a:cs typeface="Times New Roman" panose="02020603050405020304" pitchFamily="18" charset="0"/>
                <a:hlinkClick r:id="rId10"/>
              </a:rPr>
              <a:t>Stata </a:t>
            </a:r>
            <a:r>
              <a:rPr lang="en-US" sz="2400" b="1" dirty="0">
                <a:latin typeface="Times New Roman" panose="02020603050405020304" pitchFamily="18" charset="0"/>
                <a:cs typeface="Times New Roman" panose="02020603050405020304" pitchFamily="18" charset="0"/>
              </a:rPr>
              <a:t>for conducting statistical analyses</a:t>
            </a:r>
            <a:r>
              <a:rPr lang="en-US" sz="2400" b="1" dirty="0" smtClean="0">
                <a:latin typeface="Times New Roman" panose="02020603050405020304" pitchFamily="18" charset="0"/>
                <a:cs typeface="Times New Roman" panose="02020603050405020304" pitchFamily="18" charset="0"/>
              </a:rPr>
              <a:t>.</a:t>
            </a:r>
          </a:p>
          <a:p>
            <a:pPr algn="ctr"/>
            <a:endParaRPr lang="fr-FR" sz="20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826613" y="874279"/>
            <a:ext cx="7102384" cy="1107996"/>
          </a:xfrm>
          <a:prstGeom prst="rect">
            <a:avLst/>
          </a:prstGeom>
          <a:noFill/>
        </p:spPr>
        <p:txBody>
          <a:bodyPr wrap="square" rtlCol="0">
            <a:spAutoFit/>
          </a:bodyPr>
          <a:lstStyle/>
          <a:p>
            <a:r>
              <a:rPr lang="en-US" dirty="0"/>
              <a:t> </a:t>
            </a:r>
            <a:endParaRPr lang="en-US" sz="2400" b="1" dirty="0">
              <a:solidFill>
                <a:schemeClr val="accent2"/>
              </a:solidFill>
              <a:latin typeface="Times New Roman" panose="02020603050405020304" pitchFamily="18" charset="0"/>
              <a:cs typeface="Times New Roman" panose="02020603050405020304" pitchFamily="18" charset="0"/>
            </a:endParaRPr>
          </a:p>
          <a:p>
            <a:pPr lvl="2"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Data </a:t>
            </a:r>
            <a:r>
              <a:rPr lang="en-US" sz="2400" b="1" dirty="0">
                <a:solidFill>
                  <a:schemeClr val="accent2"/>
                </a:solidFill>
                <a:latin typeface="Times New Roman" panose="02020603050405020304" pitchFamily="18" charset="0"/>
                <a:cs typeface="Times New Roman" panose="02020603050405020304" pitchFamily="18" charset="0"/>
              </a:rPr>
              <a:t>entry</a:t>
            </a:r>
            <a:endParaRPr lang="fr-FR" sz="2400" b="1" dirty="0">
              <a:solidFill>
                <a:schemeClr val="accent2"/>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608970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9</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6" name="Google Shape;147;p17">
            <a:extLst>
              <a:ext uri="{FF2B5EF4-FFF2-40B4-BE49-F238E27FC236}">
                <a16:creationId xmlns:a16="http://schemas.microsoft.com/office/drawing/2014/main" id="{80322594-E6FB-3E55-B632-4BDDEBE70A4E}"/>
              </a:ext>
            </a:extLst>
          </p:cNvPr>
          <p:cNvSpPr/>
          <p:nvPr/>
        </p:nvSpPr>
        <p:spPr>
          <a:xfrm rot="-5400000">
            <a:off x="19592" y="2339025"/>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09141" y="1577958"/>
            <a:ext cx="8115161" cy="517064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0" algn="just">
              <a:lnSpc>
                <a:spcPct val="150000"/>
              </a:lnSpc>
            </a:pPr>
            <a:r>
              <a:rPr lang="en-US" sz="2000" b="1" dirty="0" smtClean="0">
                <a:solidFill>
                  <a:srgbClr val="C00000"/>
                </a:solidFill>
                <a:latin typeface="Times New Roman" panose="02020603050405020304" pitchFamily="18" charset="0"/>
                <a:cs typeface="Times New Roman" panose="02020603050405020304" pitchFamily="18" charset="0"/>
              </a:rPr>
              <a:t>Data </a:t>
            </a:r>
            <a:r>
              <a:rPr lang="en-US" sz="2000" b="1" dirty="0">
                <a:solidFill>
                  <a:srgbClr val="C00000"/>
                </a:solidFill>
                <a:latin typeface="Times New Roman" panose="02020603050405020304" pitchFamily="18" charset="0"/>
                <a:cs typeface="Times New Roman" panose="02020603050405020304" pitchFamily="18" charset="0"/>
              </a:rPr>
              <a:t>structure for cross-sectional data</a:t>
            </a:r>
            <a:r>
              <a:rPr lang="en-US" sz="2000" b="1" dirty="0">
                <a:latin typeface="Times New Roman" panose="02020603050405020304" pitchFamily="18" charset="0"/>
                <a:cs typeface="Times New Roman" panose="02020603050405020304" pitchFamily="18" charset="0"/>
              </a:rPr>
              <a:t>: A table of numbers and text in which each row corresponds to an individual subject (or unit of analysis) and each column corresponds to a different variable or measurement. </a:t>
            </a:r>
            <a:r>
              <a:rPr lang="en-US" sz="2000" b="1" dirty="0">
                <a:latin typeface="Times New Roman" panose="02020603050405020304" pitchFamily="18" charset="0"/>
                <a:cs typeface="Times New Roman" panose="02020603050405020304" pitchFamily="18" charset="0"/>
              </a:rPr>
              <a:t>There is one record (row) per subject.</a:t>
            </a:r>
            <a:endParaRPr lang="fr-FR" sz="2000" b="1" dirty="0">
              <a:latin typeface="Times New Roman" panose="02020603050405020304" pitchFamily="18" charset="0"/>
              <a:cs typeface="Times New Roman" panose="02020603050405020304" pitchFamily="18" charset="0"/>
            </a:endParaRPr>
          </a:p>
          <a:p>
            <a:pPr lvl="0" algn="just">
              <a:lnSpc>
                <a:spcPct val="150000"/>
              </a:lnSpc>
            </a:pPr>
            <a:r>
              <a:rPr lang="en-US" sz="2000" b="1" dirty="0">
                <a:solidFill>
                  <a:srgbClr val="C00000"/>
                </a:solidFill>
                <a:latin typeface="Times New Roman" panose="02020603050405020304" pitchFamily="18" charset="0"/>
                <a:cs typeface="Times New Roman" panose="02020603050405020304" pitchFamily="18" charset="0"/>
              </a:rPr>
              <a:t>Data structure for longitudinal data</a:t>
            </a:r>
            <a:r>
              <a:rPr lang="en-US" sz="2000" b="1" dirty="0">
                <a:latin typeface="Times New Roman" panose="02020603050405020304" pitchFamily="18" charset="0"/>
                <a:cs typeface="Times New Roman" panose="02020603050405020304" pitchFamily="18" charset="0"/>
              </a:rPr>
              <a:t>: The data can be structured in a wide data file format or a long data file format. </a:t>
            </a:r>
            <a:r>
              <a:rPr lang="en-US" sz="2000" b="1" dirty="0">
                <a:latin typeface="Times New Roman" panose="02020603050405020304" pitchFamily="18" charset="0"/>
                <a:cs typeface="Times New Roman" panose="02020603050405020304" pitchFamily="18" charset="0"/>
              </a:rPr>
              <a:t>In the wide </a:t>
            </a:r>
            <a:r>
              <a:rPr lang="en-US" sz="2000" b="1" dirty="0" smtClean="0">
                <a:latin typeface="Times New Roman" panose="02020603050405020304" pitchFamily="18" charset="0"/>
                <a:cs typeface="Times New Roman" panose="02020603050405020304" pitchFamily="18" charset="0"/>
              </a:rPr>
              <a:t>format, </a:t>
            </a:r>
            <a:r>
              <a:rPr lang="en-US" sz="2000" b="1" dirty="0">
                <a:latin typeface="Times New Roman" panose="02020603050405020304" pitchFamily="18" charset="0"/>
                <a:cs typeface="Times New Roman" panose="02020603050405020304" pitchFamily="18" charset="0"/>
              </a:rPr>
              <a:t>a subject’s repeated responses will be in a single row, and each response is in a separate column. In the long format </a:t>
            </a:r>
            <a:r>
              <a:rPr lang="en-US" sz="2000" b="1" dirty="0" smtClean="0">
                <a:latin typeface="Times New Roman" panose="02020603050405020304" pitchFamily="18" charset="0"/>
                <a:cs typeface="Times New Roman" panose="02020603050405020304" pitchFamily="18" charset="0"/>
              </a:rPr>
              <a:t>each </a:t>
            </a:r>
            <a:r>
              <a:rPr lang="en-US" sz="2000" b="1" dirty="0">
                <a:latin typeface="Times New Roman" panose="02020603050405020304" pitchFamily="18" charset="0"/>
                <a:cs typeface="Times New Roman" panose="02020603050405020304" pitchFamily="18" charset="0"/>
              </a:rPr>
              <a:t>row is one time point per subject; so each subject (county) will have data in multiple rows. Any variables that don’t change across time will have the same value in all the rows</a:t>
            </a:r>
            <a:r>
              <a:rPr lang="en-US" sz="2000" b="1" dirty="0" smtClean="0">
                <a:latin typeface="Times New Roman" panose="02020603050405020304" pitchFamily="18" charset="0"/>
                <a:cs typeface="Times New Roman" panose="02020603050405020304" pitchFamily="18" charset="0"/>
              </a:rPr>
              <a:t>.</a:t>
            </a:r>
            <a:endParaRPr lang="fr-FR" sz="2000" b="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826613" y="874279"/>
            <a:ext cx="7102384" cy="369332"/>
          </a:xfrm>
          <a:prstGeom prst="rect">
            <a:avLst/>
          </a:prstGeom>
          <a:noFill/>
        </p:spPr>
        <p:txBody>
          <a:bodyPr wrap="square" rtlCol="0">
            <a:spAutoFit/>
          </a:bodyPr>
          <a:lstStyle/>
          <a:p>
            <a:r>
              <a:rPr lang="en-US" dirty="0"/>
              <a:t> </a:t>
            </a:r>
            <a:endParaRPr lang="fr-FR" dirty="0"/>
          </a:p>
        </p:txBody>
      </p:sp>
    </p:spTree>
    <p:extLst>
      <p:ext uri="{BB962C8B-B14F-4D97-AF65-F5344CB8AC3E}">
        <p14:creationId xmlns:p14="http://schemas.microsoft.com/office/powerpoint/2010/main" val="40472184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10</a:t>
            </a:fld>
            <a:endParaRPr lang="en-US"/>
          </a:p>
        </p:txBody>
      </p:sp>
      <p:sp>
        <p:nvSpPr>
          <p:cNvPr id="8" name="Espace réservé du pied de page 7"/>
          <p:cNvSpPr>
            <a:spLocks noGrp="1"/>
          </p:cNvSpPr>
          <p:nvPr>
            <p:ph type="ftr" sz="quarter" idx="11"/>
          </p:nvPr>
        </p:nvSpPr>
        <p:spPr/>
        <p:txBody>
          <a:bodyPr/>
          <a:lstStyle/>
          <a:p>
            <a:endParaRPr lang="en-US"/>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42549" y="5617255"/>
            <a:ext cx="8134166" cy="369332"/>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eaLnBrk="0" fontAlgn="base" hangingPunct="0">
              <a:spcBef>
                <a:spcPct val="0"/>
              </a:spcBef>
              <a:spcAft>
                <a:spcPct val="0"/>
              </a:spcAft>
            </a:pPr>
            <a:r>
              <a:rPr lang="en-US" b="1" dirty="0" smtClean="0"/>
              <a:t>            </a:t>
            </a:r>
            <a:r>
              <a:rPr lang="en-US" b="1" i="1" dirty="0" smtClean="0"/>
              <a:t>Sources </a:t>
            </a:r>
            <a:r>
              <a:rPr lang="en-US" b="1" i="1" dirty="0"/>
              <a:t>of error</a:t>
            </a:r>
            <a:endParaRPr lang="en-US" altLang="fr-FR" sz="2000" b="1" i="1"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1201787" y="1226844"/>
            <a:ext cx="7001692" cy="769441"/>
          </a:xfrm>
          <a:prstGeom prst="rect">
            <a:avLst/>
          </a:prstGeom>
          <a:noFill/>
        </p:spPr>
        <p:txBody>
          <a:bodyPr wrap="square" rtlCol="0">
            <a:spAutoFit/>
          </a:bodyPr>
          <a:lstStyle/>
          <a:p>
            <a:pPr algn="ctr"/>
            <a:r>
              <a:rPr lang="en-US" sz="2400" b="1" dirty="0" smtClean="0">
                <a:solidFill>
                  <a:schemeClr val="accent2"/>
                </a:solidFill>
                <a:latin typeface="Times New Roman" panose="02020603050405020304" pitchFamily="18" charset="0"/>
                <a:cs typeface="Times New Roman" panose="02020603050405020304" pitchFamily="18" charset="0"/>
              </a:rPr>
              <a:t>Data </a:t>
            </a:r>
            <a:r>
              <a:rPr lang="en-US" sz="2400" b="1" dirty="0">
                <a:solidFill>
                  <a:schemeClr val="accent2"/>
                </a:solidFill>
                <a:latin typeface="Times New Roman" panose="02020603050405020304" pitchFamily="18" charset="0"/>
                <a:cs typeface="Times New Roman" panose="02020603050405020304" pitchFamily="18" charset="0"/>
              </a:rPr>
              <a:t>clean-up</a:t>
            </a:r>
            <a:endParaRPr lang="fr-FR" sz="2400" b="1" dirty="0">
              <a:solidFill>
                <a:schemeClr val="accent2"/>
              </a:solidFill>
              <a:latin typeface="Times New Roman" panose="02020603050405020304" pitchFamily="18" charset="0"/>
              <a:cs typeface="Times New Roman" panose="02020603050405020304" pitchFamily="18" charset="0"/>
            </a:endParaRPr>
          </a:p>
          <a:p>
            <a:pPr lvl="2" algn="ctr"/>
            <a:endParaRPr lang="fr-FR" sz="2000" b="1" dirty="0">
              <a:solidFill>
                <a:srgbClr val="0070C0"/>
              </a:solidFill>
              <a:latin typeface="Times New Roman" panose="02020603050405020304" pitchFamily="18" charset="0"/>
              <a:cs typeface="Times New Roman" panose="02020603050405020304" pitchFamily="18" charset="0"/>
            </a:endParaRPr>
          </a:p>
        </p:txBody>
      </p:sp>
      <p:sp>
        <p:nvSpPr>
          <p:cNvPr id="45" name="Rectangle 40"/>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fr-FR"/>
          </a:p>
        </p:txBody>
      </p:sp>
      <p:sp>
        <p:nvSpPr>
          <p:cNvPr id="48" name="Google Shape;147;p17">
            <a:extLst>
              <a:ext uri="{FF2B5EF4-FFF2-40B4-BE49-F238E27FC236}">
                <a16:creationId xmlns:a16="http://schemas.microsoft.com/office/drawing/2014/main" id="{80322594-E6FB-3E55-B632-4BDDEBE70A4E}"/>
              </a:ext>
            </a:extLst>
          </p:cNvPr>
          <p:cNvSpPr/>
          <p:nvPr/>
        </p:nvSpPr>
        <p:spPr>
          <a:xfrm rot="-5400000">
            <a:off x="375219" y="1845850"/>
            <a:ext cx="563225" cy="260275"/>
          </a:xfrm>
          <a:custGeom>
            <a:avLst/>
            <a:gdLst/>
            <a:ahLst/>
            <a:cxnLst/>
            <a:rect l="l" t="t" r="r" b="b"/>
            <a:pathLst>
              <a:path w="22529" h="10411" extrusionOk="0">
                <a:moveTo>
                  <a:pt x="1995" y="1"/>
                </a:moveTo>
                <a:cubicBezTo>
                  <a:pt x="931" y="1"/>
                  <a:pt x="1" y="866"/>
                  <a:pt x="1" y="1973"/>
                </a:cubicBezTo>
                <a:lnTo>
                  <a:pt x="1" y="5405"/>
                </a:lnTo>
                <a:cubicBezTo>
                  <a:pt x="1" y="6280"/>
                  <a:pt x="559" y="7038"/>
                  <a:pt x="1392" y="7280"/>
                </a:cubicBezTo>
                <a:lnTo>
                  <a:pt x="10656" y="10304"/>
                </a:lnTo>
                <a:cubicBezTo>
                  <a:pt x="10848" y="10375"/>
                  <a:pt x="11056" y="10410"/>
                  <a:pt x="11265" y="10410"/>
                </a:cubicBezTo>
                <a:cubicBezTo>
                  <a:pt x="11473" y="10410"/>
                  <a:pt x="11681" y="10375"/>
                  <a:pt x="11873" y="10304"/>
                </a:cubicBezTo>
                <a:lnTo>
                  <a:pt x="21145" y="7280"/>
                </a:lnTo>
                <a:cubicBezTo>
                  <a:pt x="21978" y="7038"/>
                  <a:pt x="22528" y="6280"/>
                  <a:pt x="22528" y="5405"/>
                </a:cubicBezTo>
                <a:lnTo>
                  <a:pt x="22528" y="1973"/>
                </a:lnTo>
                <a:cubicBezTo>
                  <a:pt x="22528" y="866"/>
                  <a:pt x="21598" y="1"/>
                  <a:pt x="20539" y="1"/>
                </a:cubicBezTo>
                <a:cubicBezTo>
                  <a:pt x="20339" y="1"/>
                  <a:pt x="20133" y="32"/>
                  <a:pt x="19929" y="98"/>
                </a:cubicBezTo>
                <a:lnTo>
                  <a:pt x="11873" y="2698"/>
                </a:lnTo>
                <a:cubicBezTo>
                  <a:pt x="11681" y="2768"/>
                  <a:pt x="11473" y="2804"/>
                  <a:pt x="11265" y="2804"/>
                </a:cubicBezTo>
                <a:cubicBezTo>
                  <a:pt x="11056" y="2804"/>
                  <a:pt x="10848" y="2768"/>
                  <a:pt x="10656" y="2698"/>
                </a:cubicBezTo>
                <a:lnTo>
                  <a:pt x="2609" y="98"/>
                </a:lnTo>
                <a:cubicBezTo>
                  <a:pt x="2403" y="32"/>
                  <a:pt x="2197" y="1"/>
                  <a:pt x="199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b="1"/>
          </a:p>
        </p:txBody>
      </p:sp>
      <p:grpSp>
        <p:nvGrpSpPr>
          <p:cNvPr id="26" name="Group 25"/>
          <p:cNvGrpSpPr>
            <a:grpSpLocks/>
          </p:cNvGrpSpPr>
          <p:nvPr/>
        </p:nvGrpSpPr>
        <p:grpSpPr bwMode="auto">
          <a:xfrm>
            <a:off x="2838993" y="3064602"/>
            <a:ext cx="4157718" cy="2552428"/>
            <a:chOff x="2545" y="317"/>
            <a:chExt cx="6174" cy="3916"/>
          </a:xfrm>
        </p:grpSpPr>
        <p:sp>
          <p:nvSpPr>
            <p:cNvPr id="27" name="AutoShape 1417"/>
            <p:cNvSpPr>
              <a:spLocks/>
            </p:cNvSpPr>
            <p:nvPr/>
          </p:nvSpPr>
          <p:spPr bwMode="auto">
            <a:xfrm>
              <a:off x="2545" y="317"/>
              <a:ext cx="2540" cy="2557"/>
            </a:xfrm>
            <a:custGeom>
              <a:avLst/>
              <a:gdLst>
                <a:gd name="T0" fmla="+- 0 3793 2545"/>
                <a:gd name="T1" fmla="*/ T0 w 2540"/>
                <a:gd name="T2" fmla="+- 0 1797 318"/>
                <a:gd name="T3" fmla="*/ 1797 h 2557"/>
                <a:gd name="T4" fmla="+- 0 3779 2545"/>
                <a:gd name="T5" fmla="*/ T4 w 2540"/>
                <a:gd name="T6" fmla="+- 0 1731 318"/>
                <a:gd name="T7" fmla="*/ 1731 h 2557"/>
                <a:gd name="T8" fmla="+- 0 3743 2545"/>
                <a:gd name="T9" fmla="*/ T8 w 2540"/>
                <a:gd name="T10" fmla="+- 0 1677 318"/>
                <a:gd name="T11" fmla="*/ 1677 h 2557"/>
                <a:gd name="T12" fmla="+- 0 3689 2545"/>
                <a:gd name="T13" fmla="*/ T12 w 2540"/>
                <a:gd name="T14" fmla="+- 0 1640 318"/>
                <a:gd name="T15" fmla="*/ 1640 h 2557"/>
                <a:gd name="T16" fmla="+- 0 3623 2545"/>
                <a:gd name="T17" fmla="*/ T16 w 2540"/>
                <a:gd name="T18" fmla="+- 0 1627 318"/>
                <a:gd name="T19" fmla="*/ 1627 h 2557"/>
                <a:gd name="T20" fmla="+- 0 2715 2545"/>
                <a:gd name="T21" fmla="*/ T20 w 2540"/>
                <a:gd name="T22" fmla="+- 0 1627 318"/>
                <a:gd name="T23" fmla="*/ 1627 h 2557"/>
                <a:gd name="T24" fmla="+- 0 2649 2545"/>
                <a:gd name="T25" fmla="*/ T24 w 2540"/>
                <a:gd name="T26" fmla="+- 0 1640 318"/>
                <a:gd name="T27" fmla="*/ 1640 h 2557"/>
                <a:gd name="T28" fmla="+- 0 2595 2545"/>
                <a:gd name="T29" fmla="*/ T28 w 2540"/>
                <a:gd name="T30" fmla="+- 0 1677 318"/>
                <a:gd name="T31" fmla="*/ 1677 h 2557"/>
                <a:gd name="T32" fmla="+- 0 2559 2545"/>
                <a:gd name="T33" fmla="*/ T32 w 2540"/>
                <a:gd name="T34" fmla="+- 0 1731 318"/>
                <a:gd name="T35" fmla="*/ 1731 h 2557"/>
                <a:gd name="T36" fmla="+- 0 2545 2545"/>
                <a:gd name="T37" fmla="*/ T36 w 2540"/>
                <a:gd name="T38" fmla="+- 0 1797 318"/>
                <a:gd name="T39" fmla="*/ 1797 h 2557"/>
                <a:gd name="T40" fmla="+- 0 2545 2545"/>
                <a:gd name="T41" fmla="*/ T40 w 2540"/>
                <a:gd name="T42" fmla="+- 0 2704 318"/>
                <a:gd name="T43" fmla="*/ 2704 h 2557"/>
                <a:gd name="T44" fmla="+- 0 2559 2545"/>
                <a:gd name="T45" fmla="*/ T44 w 2540"/>
                <a:gd name="T46" fmla="+- 0 2770 318"/>
                <a:gd name="T47" fmla="*/ 2770 h 2557"/>
                <a:gd name="T48" fmla="+- 0 2595 2545"/>
                <a:gd name="T49" fmla="*/ T48 w 2540"/>
                <a:gd name="T50" fmla="+- 0 2824 318"/>
                <a:gd name="T51" fmla="*/ 2824 h 2557"/>
                <a:gd name="T52" fmla="+- 0 2649 2545"/>
                <a:gd name="T53" fmla="*/ T52 w 2540"/>
                <a:gd name="T54" fmla="+- 0 2861 318"/>
                <a:gd name="T55" fmla="*/ 2861 h 2557"/>
                <a:gd name="T56" fmla="+- 0 2715 2545"/>
                <a:gd name="T57" fmla="*/ T56 w 2540"/>
                <a:gd name="T58" fmla="+- 0 2874 318"/>
                <a:gd name="T59" fmla="*/ 2874 h 2557"/>
                <a:gd name="T60" fmla="+- 0 3623 2545"/>
                <a:gd name="T61" fmla="*/ T60 w 2540"/>
                <a:gd name="T62" fmla="+- 0 2874 318"/>
                <a:gd name="T63" fmla="*/ 2874 h 2557"/>
                <a:gd name="T64" fmla="+- 0 3689 2545"/>
                <a:gd name="T65" fmla="*/ T64 w 2540"/>
                <a:gd name="T66" fmla="+- 0 2861 318"/>
                <a:gd name="T67" fmla="*/ 2861 h 2557"/>
                <a:gd name="T68" fmla="+- 0 3743 2545"/>
                <a:gd name="T69" fmla="*/ T68 w 2540"/>
                <a:gd name="T70" fmla="+- 0 2824 318"/>
                <a:gd name="T71" fmla="*/ 2824 h 2557"/>
                <a:gd name="T72" fmla="+- 0 3779 2545"/>
                <a:gd name="T73" fmla="*/ T72 w 2540"/>
                <a:gd name="T74" fmla="+- 0 2770 318"/>
                <a:gd name="T75" fmla="*/ 2770 h 2557"/>
                <a:gd name="T76" fmla="+- 0 3793 2545"/>
                <a:gd name="T77" fmla="*/ T76 w 2540"/>
                <a:gd name="T78" fmla="+- 0 2704 318"/>
                <a:gd name="T79" fmla="*/ 2704 h 2557"/>
                <a:gd name="T80" fmla="+- 0 3793 2545"/>
                <a:gd name="T81" fmla="*/ T80 w 2540"/>
                <a:gd name="T82" fmla="+- 0 1797 318"/>
                <a:gd name="T83" fmla="*/ 1797 h 2557"/>
                <a:gd name="T84" fmla="+- 0 5085 2545"/>
                <a:gd name="T85" fmla="*/ T84 w 2540"/>
                <a:gd name="T86" fmla="+- 0 488 318"/>
                <a:gd name="T87" fmla="*/ 488 h 2557"/>
                <a:gd name="T88" fmla="+- 0 5071 2545"/>
                <a:gd name="T89" fmla="*/ T88 w 2540"/>
                <a:gd name="T90" fmla="+- 0 421 318"/>
                <a:gd name="T91" fmla="*/ 421 h 2557"/>
                <a:gd name="T92" fmla="+- 0 5035 2545"/>
                <a:gd name="T93" fmla="*/ T92 w 2540"/>
                <a:gd name="T94" fmla="+- 0 367 318"/>
                <a:gd name="T95" fmla="*/ 367 h 2557"/>
                <a:gd name="T96" fmla="+- 0 4981 2545"/>
                <a:gd name="T97" fmla="*/ T96 w 2540"/>
                <a:gd name="T98" fmla="+- 0 331 318"/>
                <a:gd name="T99" fmla="*/ 331 h 2557"/>
                <a:gd name="T100" fmla="+- 0 4915 2545"/>
                <a:gd name="T101" fmla="*/ T100 w 2540"/>
                <a:gd name="T102" fmla="+- 0 318 318"/>
                <a:gd name="T103" fmla="*/ 318 h 2557"/>
                <a:gd name="T104" fmla="+- 0 4008 2545"/>
                <a:gd name="T105" fmla="*/ T104 w 2540"/>
                <a:gd name="T106" fmla="+- 0 318 318"/>
                <a:gd name="T107" fmla="*/ 318 h 2557"/>
                <a:gd name="T108" fmla="+- 0 3941 2545"/>
                <a:gd name="T109" fmla="*/ T108 w 2540"/>
                <a:gd name="T110" fmla="+- 0 331 318"/>
                <a:gd name="T111" fmla="*/ 331 h 2557"/>
                <a:gd name="T112" fmla="+- 0 3887 2545"/>
                <a:gd name="T113" fmla="*/ T112 w 2540"/>
                <a:gd name="T114" fmla="+- 0 367 318"/>
                <a:gd name="T115" fmla="*/ 367 h 2557"/>
                <a:gd name="T116" fmla="+- 0 3851 2545"/>
                <a:gd name="T117" fmla="*/ T116 w 2540"/>
                <a:gd name="T118" fmla="+- 0 421 318"/>
                <a:gd name="T119" fmla="*/ 421 h 2557"/>
                <a:gd name="T120" fmla="+- 0 3837 2545"/>
                <a:gd name="T121" fmla="*/ T120 w 2540"/>
                <a:gd name="T122" fmla="+- 0 488 318"/>
                <a:gd name="T123" fmla="*/ 488 h 2557"/>
                <a:gd name="T124" fmla="+- 0 3837 2545"/>
                <a:gd name="T125" fmla="*/ T124 w 2540"/>
                <a:gd name="T126" fmla="+- 0 1395 318"/>
                <a:gd name="T127" fmla="*/ 1395 h 2557"/>
                <a:gd name="T128" fmla="+- 0 3851 2545"/>
                <a:gd name="T129" fmla="*/ T128 w 2540"/>
                <a:gd name="T130" fmla="+- 0 1461 318"/>
                <a:gd name="T131" fmla="*/ 1461 h 2557"/>
                <a:gd name="T132" fmla="+- 0 3887 2545"/>
                <a:gd name="T133" fmla="*/ T132 w 2540"/>
                <a:gd name="T134" fmla="+- 0 1515 318"/>
                <a:gd name="T135" fmla="*/ 1515 h 2557"/>
                <a:gd name="T136" fmla="+- 0 3941 2545"/>
                <a:gd name="T137" fmla="*/ T136 w 2540"/>
                <a:gd name="T138" fmla="+- 0 1551 318"/>
                <a:gd name="T139" fmla="*/ 1551 h 2557"/>
                <a:gd name="T140" fmla="+- 0 4008 2545"/>
                <a:gd name="T141" fmla="*/ T140 w 2540"/>
                <a:gd name="T142" fmla="+- 0 1565 318"/>
                <a:gd name="T143" fmla="*/ 1565 h 2557"/>
                <a:gd name="T144" fmla="+- 0 4915 2545"/>
                <a:gd name="T145" fmla="*/ T144 w 2540"/>
                <a:gd name="T146" fmla="+- 0 1565 318"/>
                <a:gd name="T147" fmla="*/ 1565 h 2557"/>
                <a:gd name="T148" fmla="+- 0 4981 2545"/>
                <a:gd name="T149" fmla="*/ T148 w 2540"/>
                <a:gd name="T150" fmla="+- 0 1551 318"/>
                <a:gd name="T151" fmla="*/ 1551 h 2557"/>
                <a:gd name="T152" fmla="+- 0 5035 2545"/>
                <a:gd name="T153" fmla="*/ T152 w 2540"/>
                <a:gd name="T154" fmla="+- 0 1515 318"/>
                <a:gd name="T155" fmla="*/ 1515 h 2557"/>
                <a:gd name="T156" fmla="+- 0 5071 2545"/>
                <a:gd name="T157" fmla="*/ T156 w 2540"/>
                <a:gd name="T158" fmla="+- 0 1461 318"/>
                <a:gd name="T159" fmla="*/ 1461 h 2557"/>
                <a:gd name="T160" fmla="+- 0 5085 2545"/>
                <a:gd name="T161" fmla="*/ T160 w 2540"/>
                <a:gd name="T162" fmla="+- 0 1395 318"/>
                <a:gd name="T163" fmla="*/ 1395 h 2557"/>
                <a:gd name="T164" fmla="+- 0 5085 2545"/>
                <a:gd name="T165" fmla="*/ T164 w 2540"/>
                <a:gd name="T166" fmla="+- 0 488 318"/>
                <a:gd name="T167" fmla="*/ 488 h 2557"/>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Lst>
              <a:rect l="0" t="0" r="r" b="b"/>
              <a:pathLst>
                <a:path w="2540" h="2557">
                  <a:moveTo>
                    <a:pt x="1248" y="1479"/>
                  </a:moveTo>
                  <a:lnTo>
                    <a:pt x="1234" y="1413"/>
                  </a:lnTo>
                  <a:lnTo>
                    <a:pt x="1198" y="1359"/>
                  </a:lnTo>
                  <a:lnTo>
                    <a:pt x="1144" y="1322"/>
                  </a:lnTo>
                  <a:lnTo>
                    <a:pt x="1078" y="1309"/>
                  </a:lnTo>
                  <a:lnTo>
                    <a:pt x="170" y="1309"/>
                  </a:lnTo>
                  <a:lnTo>
                    <a:pt x="104" y="1322"/>
                  </a:lnTo>
                  <a:lnTo>
                    <a:pt x="50" y="1359"/>
                  </a:lnTo>
                  <a:lnTo>
                    <a:pt x="14" y="1413"/>
                  </a:lnTo>
                  <a:lnTo>
                    <a:pt x="0" y="1479"/>
                  </a:lnTo>
                  <a:lnTo>
                    <a:pt x="0" y="2386"/>
                  </a:lnTo>
                  <a:lnTo>
                    <a:pt x="14" y="2452"/>
                  </a:lnTo>
                  <a:lnTo>
                    <a:pt x="50" y="2506"/>
                  </a:lnTo>
                  <a:lnTo>
                    <a:pt x="104" y="2543"/>
                  </a:lnTo>
                  <a:lnTo>
                    <a:pt x="170" y="2556"/>
                  </a:lnTo>
                  <a:lnTo>
                    <a:pt x="1078" y="2556"/>
                  </a:lnTo>
                  <a:lnTo>
                    <a:pt x="1144" y="2543"/>
                  </a:lnTo>
                  <a:lnTo>
                    <a:pt x="1198" y="2506"/>
                  </a:lnTo>
                  <a:lnTo>
                    <a:pt x="1234" y="2452"/>
                  </a:lnTo>
                  <a:lnTo>
                    <a:pt x="1248" y="2386"/>
                  </a:lnTo>
                  <a:lnTo>
                    <a:pt x="1248" y="1479"/>
                  </a:lnTo>
                  <a:close/>
                  <a:moveTo>
                    <a:pt x="2540" y="170"/>
                  </a:moveTo>
                  <a:lnTo>
                    <a:pt x="2526" y="103"/>
                  </a:lnTo>
                  <a:lnTo>
                    <a:pt x="2490" y="49"/>
                  </a:lnTo>
                  <a:lnTo>
                    <a:pt x="2436" y="13"/>
                  </a:lnTo>
                  <a:lnTo>
                    <a:pt x="2370" y="0"/>
                  </a:lnTo>
                  <a:lnTo>
                    <a:pt x="1463" y="0"/>
                  </a:lnTo>
                  <a:lnTo>
                    <a:pt x="1396" y="13"/>
                  </a:lnTo>
                  <a:lnTo>
                    <a:pt x="1342" y="49"/>
                  </a:lnTo>
                  <a:lnTo>
                    <a:pt x="1306" y="103"/>
                  </a:lnTo>
                  <a:lnTo>
                    <a:pt x="1292" y="170"/>
                  </a:lnTo>
                  <a:lnTo>
                    <a:pt x="1292" y="1077"/>
                  </a:lnTo>
                  <a:lnTo>
                    <a:pt x="1306" y="1143"/>
                  </a:lnTo>
                  <a:lnTo>
                    <a:pt x="1342" y="1197"/>
                  </a:lnTo>
                  <a:lnTo>
                    <a:pt x="1396" y="1233"/>
                  </a:lnTo>
                  <a:lnTo>
                    <a:pt x="1463" y="1247"/>
                  </a:lnTo>
                  <a:lnTo>
                    <a:pt x="2370" y="1247"/>
                  </a:lnTo>
                  <a:lnTo>
                    <a:pt x="2436" y="1233"/>
                  </a:lnTo>
                  <a:lnTo>
                    <a:pt x="2490" y="1197"/>
                  </a:lnTo>
                  <a:lnTo>
                    <a:pt x="2526" y="1143"/>
                  </a:lnTo>
                  <a:lnTo>
                    <a:pt x="2540" y="1077"/>
                  </a:lnTo>
                  <a:lnTo>
                    <a:pt x="2540" y="17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28" name="Freeform 27"/>
            <p:cNvSpPr>
              <a:spLocks/>
            </p:cNvSpPr>
            <p:nvPr/>
          </p:nvSpPr>
          <p:spPr bwMode="auto">
            <a:xfrm>
              <a:off x="4800" y="2362"/>
              <a:ext cx="1871" cy="1871"/>
            </a:xfrm>
            <a:custGeom>
              <a:avLst/>
              <a:gdLst>
                <a:gd name="T0" fmla="+- 0 5660 4801"/>
                <a:gd name="T1" fmla="*/ T0 w 1871"/>
                <a:gd name="T2" fmla="+- 0 2366 2362"/>
                <a:gd name="T3" fmla="*/ 2366 h 1871"/>
                <a:gd name="T4" fmla="+- 0 5512 4801"/>
                <a:gd name="T5" fmla="*/ T4 w 1871"/>
                <a:gd name="T6" fmla="+- 0 2390 2362"/>
                <a:gd name="T7" fmla="*/ 2390 h 1871"/>
                <a:gd name="T8" fmla="+- 0 5372 4801"/>
                <a:gd name="T9" fmla="*/ T8 w 1871"/>
                <a:gd name="T10" fmla="+- 0 2436 2362"/>
                <a:gd name="T11" fmla="*/ 2436 h 1871"/>
                <a:gd name="T12" fmla="+- 0 5244 4801"/>
                <a:gd name="T13" fmla="*/ T12 w 1871"/>
                <a:gd name="T14" fmla="+- 0 2503 2362"/>
                <a:gd name="T15" fmla="*/ 2503 h 1871"/>
                <a:gd name="T16" fmla="+- 0 5128 4801"/>
                <a:gd name="T17" fmla="*/ T16 w 1871"/>
                <a:gd name="T18" fmla="+- 0 2588 2362"/>
                <a:gd name="T19" fmla="*/ 2588 h 1871"/>
                <a:gd name="T20" fmla="+- 0 5026 4801"/>
                <a:gd name="T21" fmla="*/ T20 w 1871"/>
                <a:gd name="T22" fmla="+- 0 2689 2362"/>
                <a:gd name="T23" fmla="*/ 2689 h 1871"/>
                <a:gd name="T24" fmla="+- 0 4941 4801"/>
                <a:gd name="T25" fmla="*/ T24 w 1871"/>
                <a:gd name="T26" fmla="+- 0 2805 2362"/>
                <a:gd name="T27" fmla="*/ 2805 h 1871"/>
                <a:gd name="T28" fmla="+- 0 4874 4801"/>
                <a:gd name="T29" fmla="*/ T28 w 1871"/>
                <a:gd name="T30" fmla="+- 0 2934 2362"/>
                <a:gd name="T31" fmla="*/ 2934 h 1871"/>
                <a:gd name="T32" fmla="+- 0 4828 4801"/>
                <a:gd name="T33" fmla="*/ T32 w 1871"/>
                <a:gd name="T34" fmla="+- 0 3073 2362"/>
                <a:gd name="T35" fmla="*/ 3073 h 1871"/>
                <a:gd name="T36" fmla="+- 0 4804 4801"/>
                <a:gd name="T37" fmla="*/ T36 w 1871"/>
                <a:gd name="T38" fmla="+- 0 3221 2362"/>
                <a:gd name="T39" fmla="*/ 3221 h 1871"/>
                <a:gd name="T40" fmla="+- 0 4804 4801"/>
                <a:gd name="T41" fmla="*/ T40 w 1871"/>
                <a:gd name="T42" fmla="+- 0 3374 2362"/>
                <a:gd name="T43" fmla="*/ 3374 h 1871"/>
                <a:gd name="T44" fmla="+- 0 4828 4801"/>
                <a:gd name="T45" fmla="*/ T44 w 1871"/>
                <a:gd name="T46" fmla="+- 0 3523 2362"/>
                <a:gd name="T47" fmla="*/ 3523 h 1871"/>
                <a:gd name="T48" fmla="+- 0 4874 4801"/>
                <a:gd name="T49" fmla="*/ T48 w 1871"/>
                <a:gd name="T50" fmla="+- 0 3662 2362"/>
                <a:gd name="T51" fmla="*/ 3662 h 1871"/>
                <a:gd name="T52" fmla="+- 0 4941 4801"/>
                <a:gd name="T53" fmla="*/ T52 w 1871"/>
                <a:gd name="T54" fmla="+- 0 3791 2362"/>
                <a:gd name="T55" fmla="*/ 3791 h 1871"/>
                <a:gd name="T56" fmla="+- 0 5026 4801"/>
                <a:gd name="T57" fmla="*/ T56 w 1871"/>
                <a:gd name="T58" fmla="+- 0 3907 2362"/>
                <a:gd name="T59" fmla="*/ 3907 h 1871"/>
                <a:gd name="T60" fmla="+- 0 5128 4801"/>
                <a:gd name="T61" fmla="*/ T60 w 1871"/>
                <a:gd name="T62" fmla="+- 0 4008 2362"/>
                <a:gd name="T63" fmla="*/ 4008 h 1871"/>
                <a:gd name="T64" fmla="+- 0 5244 4801"/>
                <a:gd name="T65" fmla="*/ T64 w 1871"/>
                <a:gd name="T66" fmla="+- 0 4093 2362"/>
                <a:gd name="T67" fmla="*/ 4093 h 1871"/>
                <a:gd name="T68" fmla="+- 0 5372 4801"/>
                <a:gd name="T69" fmla="*/ T68 w 1871"/>
                <a:gd name="T70" fmla="+- 0 4160 2362"/>
                <a:gd name="T71" fmla="*/ 4160 h 1871"/>
                <a:gd name="T72" fmla="+- 0 5512 4801"/>
                <a:gd name="T73" fmla="*/ T72 w 1871"/>
                <a:gd name="T74" fmla="+- 0 4206 2362"/>
                <a:gd name="T75" fmla="*/ 4206 h 1871"/>
                <a:gd name="T76" fmla="+- 0 5660 4801"/>
                <a:gd name="T77" fmla="*/ T76 w 1871"/>
                <a:gd name="T78" fmla="+- 0 4230 2362"/>
                <a:gd name="T79" fmla="*/ 4230 h 1871"/>
                <a:gd name="T80" fmla="+- 0 5813 4801"/>
                <a:gd name="T81" fmla="*/ T80 w 1871"/>
                <a:gd name="T82" fmla="+- 0 4230 2362"/>
                <a:gd name="T83" fmla="*/ 4230 h 1871"/>
                <a:gd name="T84" fmla="+- 0 5961 4801"/>
                <a:gd name="T85" fmla="*/ T84 w 1871"/>
                <a:gd name="T86" fmla="+- 0 4206 2362"/>
                <a:gd name="T87" fmla="*/ 4206 h 1871"/>
                <a:gd name="T88" fmla="+- 0 6100 4801"/>
                <a:gd name="T89" fmla="*/ T88 w 1871"/>
                <a:gd name="T90" fmla="+- 0 4160 2362"/>
                <a:gd name="T91" fmla="*/ 4160 h 1871"/>
                <a:gd name="T92" fmla="+- 0 6229 4801"/>
                <a:gd name="T93" fmla="*/ T92 w 1871"/>
                <a:gd name="T94" fmla="+- 0 4093 2362"/>
                <a:gd name="T95" fmla="*/ 4093 h 1871"/>
                <a:gd name="T96" fmla="+- 0 6345 4801"/>
                <a:gd name="T97" fmla="*/ T96 w 1871"/>
                <a:gd name="T98" fmla="+- 0 4008 2362"/>
                <a:gd name="T99" fmla="*/ 4008 h 1871"/>
                <a:gd name="T100" fmla="+- 0 6447 4801"/>
                <a:gd name="T101" fmla="*/ T100 w 1871"/>
                <a:gd name="T102" fmla="+- 0 3907 2362"/>
                <a:gd name="T103" fmla="*/ 3907 h 1871"/>
                <a:gd name="T104" fmla="+- 0 6532 4801"/>
                <a:gd name="T105" fmla="*/ T104 w 1871"/>
                <a:gd name="T106" fmla="+- 0 3791 2362"/>
                <a:gd name="T107" fmla="*/ 3791 h 1871"/>
                <a:gd name="T108" fmla="+- 0 6598 4801"/>
                <a:gd name="T109" fmla="*/ T108 w 1871"/>
                <a:gd name="T110" fmla="+- 0 3662 2362"/>
                <a:gd name="T111" fmla="*/ 3662 h 1871"/>
                <a:gd name="T112" fmla="+- 0 6645 4801"/>
                <a:gd name="T113" fmla="*/ T112 w 1871"/>
                <a:gd name="T114" fmla="+- 0 3523 2362"/>
                <a:gd name="T115" fmla="*/ 3523 h 1871"/>
                <a:gd name="T116" fmla="+- 0 6669 4801"/>
                <a:gd name="T117" fmla="*/ T116 w 1871"/>
                <a:gd name="T118" fmla="+- 0 3374 2362"/>
                <a:gd name="T119" fmla="*/ 3374 h 1871"/>
                <a:gd name="T120" fmla="+- 0 6669 4801"/>
                <a:gd name="T121" fmla="*/ T120 w 1871"/>
                <a:gd name="T122" fmla="+- 0 3221 2362"/>
                <a:gd name="T123" fmla="*/ 3221 h 1871"/>
                <a:gd name="T124" fmla="+- 0 6645 4801"/>
                <a:gd name="T125" fmla="*/ T124 w 1871"/>
                <a:gd name="T126" fmla="+- 0 3073 2362"/>
                <a:gd name="T127" fmla="*/ 3073 h 1871"/>
                <a:gd name="T128" fmla="+- 0 6598 4801"/>
                <a:gd name="T129" fmla="*/ T128 w 1871"/>
                <a:gd name="T130" fmla="+- 0 2934 2362"/>
                <a:gd name="T131" fmla="*/ 2934 h 1871"/>
                <a:gd name="T132" fmla="+- 0 6532 4801"/>
                <a:gd name="T133" fmla="*/ T132 w 1871"/>
                <a:gd name="T134" fmla="+- 0 2805 2362"/>
                <a:gd name="T135" fmla="*/ 2805 h 1871"/>
                <a:gd name="T136" fmla="+- 0 6447 4801"/>
                <a:gd name="T137" fmla="*/ T136 w 1871"/>
                <a:gd name="T138" fmla="+- 0 2689 2362"/>
                <a:gd name="T139" fmla="*/ 2689 h 1871"/>
                <a:gd name="T140" fmla="+- 0 6345 4801"/>
                <a:gd name="T141" fmla="*/ T140 w 1871"/>
                <a:gd name="T142" fmla="+- 0 2588 2362"/>
                <a:gd name="T143" fmla="*/ 2588 h 1871"/>
                <a:gd name="T144" fmla="+- 0 6229 4801"/>
                <a:gd name="T145" fmla="*/ T144 w 1871"/>
                <a:gd name="T146" fmla="+- 0 2503 2362"/>
                <a:gd name="T147" fmla="*/ 2503 h 1871"/>
                <a:gd name="T148" fmla="+- 0 6100 4801"/>
                <a:gd name="T149" fmla="*/ T148 w 1871"/>
                <a:gd name="T150" fmla="+- 0 2436 2362"/>
                <a:gd name="T151" fmla="*/ 2436 h 1871"/>
                <a:gd name="T152" fmla="+- 0 5961 4801"/>
                <a:gd name="T153" fmla="*/ T152 w 1871"/>
                <a:gd name="T154" fmla="+- 0 2390 2362"/>
                <a:gd name="T155" fmla="*/ 2390 h 1871"/>
                <a:gd name="T156" fmla="+- 0 5813 4801"/>
                <a:gd name="T157" fmla="*/ T156 w 1871"/>
                <a:gd name="T158" fmla="+- 0 2366 2362"/>
                <a:gd name="T159" fmla="*/ 2366 h 1871"/>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Lst>
              <a:rect l="0" t="0" r="r" b="b"/>
              <a:pathLst>
                <a:path w="1871" h="1871">
                  <a:moveTo>
                    <a:pt x="935" y="0"/>
                  </a:moveTo>
                  <a:lnTo>
                    <a:pt x="859" y="4"/>
                  </a:lnTo>
                  <a:lnTo>
                    <a:pt x="784" y="13"/>
                  </a:lnTo>
                  <a:lnTo>
                    <a:pt x="711" y="28"/>
                  </a:lnTo>
                  <a:lnTo>
                    <a:pt x="640" y="48"/>
                  </a:lnTo>
                  <a:lnTo>
                    <a:pt x="571" y="74"/>
                  </a:lnTo>
                  <a:lnTo>
                    <a:pt x="505" y="105"/>
                  </a:lnTo>
                  <a:lnTo>
                    <a:pt x="443" y="141"/>
                  </a:lnTo>
                  <a:lnTo>
                    <a:pt x="383" y="181"/>
                  </a:lnTo>
                  <a:lnTo>
                    <a:pt x="327" y="226"/>
                  </a:lnTo>
                  <a:lnTo>
                    <a:pt x="274" y="274"/>
                  </a:lnTo>
                  <a:lnTo>
                    <a:pt x="225" y="327"/>
                  </a:lnTo>
                  <a:lnTo>
                    <a:pt x="180" y="383"/>
                  </a:lnTo>
                  <a:lnTo>
                    <a:pt x="140" y="443"/>
                  </a:lnTo>
                  <a:lnTo>
                    <a:pt x="104" y="506"/>
                  </a:lnTo>
                  <a:lnTo>
                    <a:pt x="73" y="572"/>
                  </a:lnTo>
                  <a:lnTo>
                    <a:pt x="48" y="640"/>
                  </a:lnTo>
                  <a:lnTo>
                    <a:pt x="27" y="711"/>
                  </a:lnTo>
                  <a:lnTo>
                    <a:pt x="12" y="784"/>
                  </a:lnTo>
                  <a:lnTo>
                    <a:pt x="3" y="859"/>
                  </a:lnTo>
                  <a:lnTo>
                    <a:pt x="0" y="936"/>
                  </a:lnTo>
                  <a:lnTo>
                    <a:pt x="3" y="1012"/>
                  </a:lnTo>
                  <a:lnTo>
                    <a:pt x="12" y="1088"/>
                  </a:lnTo>
                  <a:lnTo>
                    <a:pt x="27" y="1161"/>
                  </a:lnTo>
                  <a:lnTo>
                    <a:pt x="48" y="1231"/>
                  </a:lnTo>
                  <a:lnTo>
                    <a:pt x="73" y="1300"/>
                  </a:lnTo>
                  <a:lnTo>
                    <a:pt x="104" y="1366"/>
                  </a:lnTo>
                  <a:lnTo>
                    <a:pt x="140" y="1429"/>
                  </a:lnTo>
                  <a:lnTo>
                    <a:pt x="180" y="1488"/>
                  </a:lnTo>
                  <a:lnTo>
                    <a:pt x="225" y="1545"/>
                  </a:lnTo>
                  <a:lnTo>
                    <a:pt x="274" y="1597"/>
                  </a:lnTo>
                  <a:lnTo>
                    <a:pt x="327" y="1646"/>
                  </a:lnTo>
                  <a:lnTo>
                    <a:pt x="383" y="1691"/>
                  </a:lnTo>
                  <a:lnTo>
                    <a:pt x="443" y="1731"/>
                  </a:lnTo>
                  <a:lnTo>
                    <a:pt x="505" y="1767"/>
                  </a:lnTo>
                  <a:lnTo>
                    <a:pt x="571" y="1798"/>
                  </a:lnTo>
                  <a:lnTo>
                    <a:pt x="640" y="1824"/>
                  </a:lnTo>
                  <a:lnTo>
                    <a:pt x="711" y="1844"/>
                  </a:lnTo>
                  <a:lnTo>
                    <a:pt x="784" y="1859"/>
                  </a:lnTo>
                  <a:lnTo>
                    <a:pt x="859" y="1868"/>
                  </a:lnTo>
                  <a:lnTo>
                    <a:pt x="935" y="1871"/>
                  </a:lnTo>
                  <a:lnTo>
                    <a:pt x="1012" y="1868"/>
                  </a:lnTo>
                  <a:lnTo>
                    <a:pt x="1087" y="1859"/>
                  </a:lnTo>
                  <a:lnTo>
                    <a:pt x="1160" y="1844"/>
                  </a:lnTo>
                  <a:lnTo>
                    <a:pt x="1231" y="1824"/>
                  </a:lnTo>
                  <a:lnTo>
                    <a:pt x="1299" y="1798"/>
                  </a:lnTo>
                  <a:lnTo>
                    <a:pt x="1365" y="1767"/>
                  </a:lnTo>
                  <a:lnTo>
                    <a:pt x="1428" y="1731"/>
                  </a:lnTo>
                  <a:lnTo>
                    <a:pt x="1488" y="1691"/>
                  </a:lnTo>
                  <a:lnTo>
                    <a:pt x="1544" y="1646"/>
                  </a:lnTo>
                  <a:lnTo>
                    <a:pt x="1597" y="1597"/>
                  </a:lnTo>
                  <a:lnTo>
                    <a:pt x="1646" y="1545"/>
                  </a:lnTo>
                  <a:lnTo>
                    <a:pt x="1690" y="1488"/>
                  </a:lnTo>
                  <a:lnTo>
                    <a:pt x="1731" y="1429"/>
                  </a:lnTo>
                  <a:lnTo>
                    <a:pt x="1766" y="1366"/>
                  </a:lnTo>
                  <a:lnTo>
                    <a:pt x="1797" y="1300"/>
                  </a:lnTo>
                  <a:lnTo>
                    <a:pt x="1823" y="1231"/>
                  </a:lnTo>
                  <a:lnTo>
                    <a:pt x="1844" y="1161"/>
                  </a:lnTo>
                  <a:lnTo>
                    <a:pt x="1859" y="1088"/>
                  </a:lnTo>
                  <a:lnTo>
                    <a:pt x="1868" y="1012"/>
                  </a:lnTo>
                  <a:lnTo>
                    <a:pt x="1871" y="936"/>
                  </a:lnTo>
                  <a:lnTo>
                    <a:pt x="1868" y="859"/>
                  </a:lnTo>
                  <a:lnTo>
                    <a:pt x="1859" y="784"/>
                  </a:lnTo>
                  <a:lnTo>
                    <a:pt x="1844" y="711"/>
                  </a:lnTo>
                  <a:lnTo>
                    <a:pt x="1823" y="640"/>
                  </a:lnTo>
                  <a:lnTo>
                    <a:pt x="1797" y="572"/>
                  </a:lnTo>
                  <a:lnTo>
                    <a:pt x="1766" y="506"/>
                  </a:lnTo>
                  <a:lnTo>
                    <a:pt x="1731" y="443"/>
                  </a:lnTo>
                  <a:lnTo>
                    <a:pt x="1690" y="383"/>
                  </a:lnTo>
                  <a:lnTo>
                    <a:pt x="1646" y="327"/>
                  </a:lnTo>
                  <a:lnTo>
                    <a:pt x="1597" y="274"/>
                  </a:lnTo>
                  <a:lnTo>
                    <a:pt x="1544" y="226"/>
                  </a:lnTo>
                  <a:lnTo>
                    <a:pt x="1488" y="181"/>
                  </a:lnTo>
                  <a:lnTo>
                    <a:pt x="1428" y="141"/>
                  </a:lnTo>
                  <a:lnTo>
                    <a:pt x="1365" y="105"/>
                  </a:lnTo>
                  <a:lnTo>
                    <a:pt x="1299" y="74"/>
                  </a:lnTo>
                  <a:lnTo>
                    <a:pt x="1231" y="48"/>
                  </a:lnTo>
                  <a:lnTo>
                    <a:pt x="1160" y="28"/>
                  </a:lnTo>
                  <a:lnTo>
                    <a:pt x="1087" y="13"/>
                  </a:lnTo>
                  <a:lnTo>
                    <a:pt x="1012" y="4"/>
                  </a:lnTo>
                  <a:lnTo>
                    <a:pt x="935"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29" name="Line 1419"/>
            <p:cNvCxnSpPr>
              <a:cxnSpLocks noChangeShapeType="1"/>
            </p:cNvCxnSpPr>
            <p:nvPr/>
          </p:nvCxnSpPr>
          <p:spPr bwMode="auto">
            <a:xfrm>
              <a:off x="4728" y="1497"/>
              <a:ext cx="426" cy="590"/>
            </a:xfrm>
            <a:prstGeom prst="line">
              <a:avLst/>
            </a:prstGeom>
            <a:noFill/>
            <a:ln w="101600">
              <a:solidFill>
                <a:srgbClr val="E2989A"/>
              </a:solidFill>
              <a:round/>
              <a:headEnd/>
              <a:tailEnd/>
            </a:ln>
            <a:extLst>
              <a:ext uri="{909E8E84-426E-40DD-AFC4-6F175D3DCCD1}">
                <a14:hiddenFill xmlns:a14="http://schemas.microsoft.com/office/drawing/2010/main">
                  <a:noFill/>
                </a14:hiddenFill>
              </a:ext>
            </a:extLst>
          </p:spPr>
        </p:cxnSp>
        <p:sp>
          <p:nvSpPr>
            <p:cNvPr id="30" name="Freeform 29"/>
            <p:cNvSpPr>
              <a:spLocks/>
            </p:cNvSpPr>
            <p:nvPr/>
          </p:nvSpPr>
          <p:spPr bwMode="auto">
            <a:xfrm>
              <a:off x="4865" y="1833"/>
              <a:ext cx="442" cy="398"/>
            </a:xfrm>
            <a:custGeom>
              <a:avLst/>
              <a:gdLst>
                <a:gd name="T0" fmla="+- 0 5307 4866"/>
                <a:gd name="T1" fmla="*/ T0 w 442"/>
                <a:gd name="T2" fmla="+- 0 1833 1833"/>
                <a:gd name="T3" fmla="*/ 1833 h 398"/>
                <a:gd name="T4" fmla="+- 0 4866 4866"/>
                <a:gd name="T5" fmla="*/ T4 w 442"/>
                <a:gd name="T6" fmla="+- 0 2153 1833"/>
                <a:gd name="T7" fmla="*/ 2153 h 398"/>
                <a:gd name="T8" fmla="+- 0 5258 4866"/>
                <a:gd name="T9" fmla="*/ T8 w 442"/>
                <a:gd name="T10" fmla="+- 0 2231 1833"/>
                <a:gd name="T11" fmla="*/ 2231 h 398"/>
                <a:gd name="T12" fmla="+- 0 5307 4866"/>
                <a:gd name="T13" fmla="*/ T12 w 442"/>
                <a:gd name="T14" fmla="+- 0 1833 1833"/>
                <a:gd name="T15" fmla="*/ 1833 h 398"/>
              </a:gdLst>
              <a:ahLst/>
              <a:cxnLst>
                <a:cxn ang="0">
                  <a:pos x="T1" y="T3"/>
                </a:cxn>
                <a:cxn ang="0">
                  <a:pos x="T5" y="T7"/>
                </a:cxn>
                <a:cxn ang="0">
                  <a:pos x="T9" y="T11"/>
                </a:cxn>
                <a:cxn ang="0">
                  <a:pos x="T13" y="T15"/>
                </a:cxn>
              </a:cxnLst>
              <a:rect l="0" t="0" r="r" b="b"/>
              <a:pathLst>
                <a:path w="442" h="398">
                  <a:moveTo>
                    <a:pt x="441" y="0"/>
                  </a:moveTo>
                  <a:lnTo>
                    <a:pt x="0" y="320"/>
                  </a:lnTo>
                  <a:lnTo>
                    <a:pt x="392" y="398"/>
                  </a:lnTo>
                  <a:lnTo>
                    <a:pt x="441"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1" name="Freeform 30"/>
            <p:cNvSpPr>
              <a:spLocks/>
            </p:cNvSpPr>
            <p:nvPr/>
          </p:nvSpPr>
          <p:spPr bwMode="auto">
            <a:xfrm>
              <a:off x="6056" y="317"/>
              <a:ext cx="1248" cy="1248"/>
            </a:xfrm>
            <a:custGeom>
              <a:avLst/>
              <a:gdLst>
                <a:gd name="T0" fmla="+- 0 7134 6057"/>
                <a:gd name="T1" fmla="*/ T0 w 1248"/>
                <a:gd name="T2" fmla="+- 0 318 318"/>
                <a:gd name="T3" fmla="*/ 318 h 1248"/>
                <a:gd name="T4" fmla="+- 0 6227 6057"/>
                <a:gd name="T5" fmla="*/ T4 w 1248"/>
                <a:gd name="T6" fmla="+- 0 318 318"/>
                <a:gd name="T7" fmla="*/ 318 h 1248"/>
                <a:gd name="T8" fmla="+- 0 6160 6057"/>
                <a:gd name="T9" fmla="*/ T8 w 1248"/>
                <a:gd name="T10" fmla="+- 0 331 318"/>
                <a:gd name="T11" fmla="*/ 331 h 1248"/>
                <a:gd name="T12" fmla="+- 0 6106 6057"/>
                <a:gd name="T13" fmla="*/ T12 w 1248"/>
                <a:gd name="T14" fmla="+- 0 367 318"/>
                <a:gd name="T15" fmla="*/ 367 h 1248"/>
                <a:gd name="T16" fmla="+- 0 6070 6057"/>
                <a:gd name="T17" fmla="*/ T16 w 1248"/>
                <a:gd name="T18" fmla="+- 0 421 318"/>
                <a:gd name="T19" fmla="*/ 421 h 1248"/>
                <a:gd name="T20" fmla="+- 0 6057 6057"/>
                <a:gd name="T21" fmla="*/ T20 w 1248"/>
                <a:gd name="T22" fmla="+- 0 488 318"/>
                <a:gd name="T23" fmla="*/ 488 h 1248"/>
                <a:gd name="T24" fmla="+- 0 6057 6057"/>
                <a:gd name="T25" fmla="*/ T24 w 1248"/>
                <a:gd name="T26" fmla="+- 0 1395 318"/>
                <a:gd name="T27" fmla="*/ 1395 h 1248"/>
                <a:gd name="T28" fmla="+- 0 6070 6057"/>
                <a:gd name="T29" fmla="*/ T28 w 1248"/>
                <a:gd name="T30" fmla="+- 0 1461 318"/>
                <a:gd name="T31" fmla="*/ 1461 h 1248"/>
                <a:gd name="T32" fmla="+- 0 6106 6057"/>
                <a:gd name="T33" fmla="*/ T32 w 1248"/>
                <a:gd name="T34" fmla="+- 0 1515 318"/>
                <a:gd name="T35" fmla="*/ 1515 h 1248"/>
                <a:gd name="T36" fmla="+- 0 6160 6057"/>
                <a:gd name="T37" fmla="*/ T36 w 1248"/>
                <a:gd name="T38" fmla="+- 0 1551 318"/>
                <a:gd name="T39" fmla="*/ 1551 h 1248"/>
                <a:gd name="T40" fmla="+- 0 6227 6057"/>
                <a:gd name="T41" fmla="*/ T40 w 1248"/>
                <a:gd name="T42" fmla="+- 0 1565 318"/>
                <a:gd name="T43" fmla="*/ 1565 h 1248"/>
                <a:gd name="T44" fmla="+- 0 7134 6057"/>
                <a:gd name="T45" fmla="*/ T44 w 1248"/>
                <a:gd name="T46" fmla="+- 0 1565 318"/>
                <a:gd name="T47" fmla="*/ 1565 h 1248"/>
                <a:gd name="T48" fmla="+- 0 7200 6057"/>
                <a:gd name="T49" fmla="*/ T48 w 1248"/>
                <a:gd name="T50" fmla="+- 0 1551 318"/>
                <a:gd name="T51" fmla="*/ 1551 h 1248"/>
                <a:gd name="T52" fmla="+- 0 7254 6057"/>
                <a:gd name="T53" fmla="*/ T52 w 1248"/>
                <a:gd name="T54" fmla="+- 0 1515 318"/>
                <a:gd name="T55" fmla="*/ 1515 h 1248"/>
                <a:gd name="T56" fmla="+- 0 7290 6057"/>
                <a:gd name="T57" fmla="*/ T56 w 1248"/>
                <a:gd name="T58" fmla="+- 0 1461 318"/>
                <a:gd name="T59" fmla="*/ 1461 h 1248"/>
                <a:gd name="T60" fmla="+- 0 7304 6057"/>
                <a:gd name="T61" fmla="*/ T60 w 1248"/>
                <a:gd name="T62" fmla="+- 0 1395 318"/>
                <a:gd name="T63" fmla="*/ 1395 h 1248"/>
                <a:gd name="T64" fmla="+- 0 7304 6057"/>
                <a:gd name="T65" fmla="*/ T64 w 1248"/>
                <a:gd name="T66" fmla="+- 0 488 318"/>
                <a:gd name="T67" fmla="*/ 488 h 1248"/>
                <a:gd name="T68" fmla="+- 0 7290 6057"/>
                <a:gd name="T69" fmla="*/ T68 w 1248"/>
                <a:gd name="T70" fmla="+- 0 421 318"/>
                <a:gd name="T71" fmla="*/ 421 h 1248"/>
                <a:gd name="T72" fmla="+- 0 7254 6057"/>
                <a:gd name="T73" fmla="*/ T72 w 1248"/>
                <a:gd name="T74" fmla="+- 0 367 318"/>
                <a:gd name="T75" fmla="*/ 367 h 1248"/>
                <a:gd name="T76" fmla="+- 0 7200 6057"/>
                <a:gd name="T77" fmla="*/ T76 w 1248"/>
                <a:gd name="T78" fmla="+- 0 331 318"/>
                <a:gd name="T79" fmla="*/ 331 h 1248"/>
                <a:gd name="T80" fmla="+- 0 7134 6057"/>
                <a:gd name="T81" fmla="*/ T80 w 1248"/>
                <a:gd name="T82" fmla="+- 0 318 318"/>
                <a:gd name="T83" fmla="*/ 318 h 12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48" h="1248">
                  <a:moveTo>
                    <a:pt x="1077" y="0"/>
                  </a:moveTo>
                  <a:lnTo>
                    <a:pt x="170" y="0"/>
                  </a:lnTo>
                  <a:lnTo>
                    <a:pt x="103" y="13"/>
                  </a:lnTo>
                  <a:lnTo>
                    <a:pt x="49" y="49"/>
                  </a:lnTo>
                  <a:lnTo>
                    <a:pt x="13" y="103"/>
                  </a:lnTo>
                  <a:lnTo>
                    <a:pt x="0" y="170"/>
                  </a:lnTo>
                  <a:lnTo>
                    <a:pt x="0" y="1077"/>
                  </a:lnTo>
                  <a:lnTo>
                    <a:pt x="13" y="1143"/>
                  </a:lnTo>
                  <a:lnTo>
                    <a:pt x="49" y="1197"/>
                  </a:lnTo>
                  <a:lnTo>
                    <a:pt x="103" y="1233"/>
                  </a:lnTo>
                  <a:lnTo>
                    <a:pt x="170" y="1247"/>
                  </a:lnTo>
                  <a:lnTo>
                    <a:pt x="1077" y="1247"/>
                  </a:lnTo>
                  <a:lnTo>
                    <a:pt x="1143" y="1233"/>
                  </a:lnTo>
                  <a:lnTo>
                    <a:pt x="1197" y="1197"/>
                  </a:lnTo>
                  <a:lnTo>
                    <a:pt x="1233" y="1143"/>
                  </a:lnTo>
                  <a:lnTo>
                    <a:pt x="1247" y="1077"/>
                  </a:lnTo>
                  <a:lnTo>
                    <a:pt x="1247" y="170"/>
                  </a:lnTo>
                  <a:lnTo>
                    <a:pt x="1233" y="103"/>
                  </a:lnTo>
                  <a:lnTo>
                    <a:pt x="1197" y="49"/>
                  </a:lnTo>
                  <a:lnTo>
                    <a:pt x="1143" y="13"/>
                  </a:lnTo>
                  <a:lnTo>
                    <a:pt x="1077"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32" name="Line 1422"/>
            <p:cNvCxnSpPr>
              <a:cxnSpLocks noChangeShapeType="1"/>
            </p:cNvCxnSpPr>
            <p:nvPr/>
          </p:nvCxnSpPr>
          <p:spPr bwMode="auto">
            <a:xfrm flipH="1">
              <a:off x="6197" y="1460"/>
              <a:ext cx="409" cy="602"/>
            </a:xfrm>
            <a:prstGeom prst="line">
              <a:avLst/>
            </a:prstGeom>
            <a:noFill/>
            <a:ln w="101600">
              <a:solidFill>
                <a:srgbClr val="E2989A"/>
              </a:solidFill>
              <a:round/>
              <a:headEnd/>
              <a:tailEnd/>
            </a:ln>
            <a:extLst>
              <a:ext uri="{909E8E84-426E-40DD-AFC4-6F175D3DCCD1}">
                <a14:hiddenFill xmlns:a14="http://schemas.microsoft.com/office/drawing/2010/main">
                  <a:noFill/>
                </a14:hiddenFill>
              </a:ext>
            </a:extLst>
          </p:spPr>
        </p:cxnSp>
        <p:sp>
          <p:nvSpPr>
            <p:cNvPr id="33" name="Freeform 32"/>
            <p:cNvSpPr>
              <a:spLocks/>
            </p:cNvSpPr>
            <p:nvPr/>
          </p:nvSpPr>
          <p:spPr bwMode="auto">
            <a:xfrm>
              <a:off x="6036" y="1813"/>
              <a:ext cx="452" cy="396"/>
            </a:xfrm>
            <a:custGeom>
              <a:avLst/>
              <a:gdLst>
                <a:gd name="T0" fmla="+- 0 6037 6037"/>
                <a:gd name="T1" fmla="*/ T0 w 452"/>
                <a:gd name="T2" fmla="+- 0 1814 1814"/>
                <a:gd name="T3" fmla="*/ 1814 h 396"/>
                <a:gd name="T4" fmla="+- 0 6098 6037"/>
                <a:gd name="T5" fmla="*/ T4 w 452"/>
                <a:gd name="T6" fmla="+- 0 2209 1814"/>
                <a:gd name="T7" fmla="*/ 2209 h 396"/>
                <a:gd name="T8" fmla="+- 0 6488 6037"/>
                <a:gd name="T9" fmla="*/ T8 w 452"/>
                <a:gd name="T10" fmla="+- 0 2119 1814"/>
                <a:gd name="T11" fmla="*/ 2119 h 396"/>
                <a:gd name="T12" fmla="+- 0 6037 6037"/>
                <a:gd name="T13" fmla="*/ T12 w 452"/>
                <a:gd name="T14" fmla="+- 0 1814 1814"/>
                <a:gd name="T15" fmla="*/ 1814 h 396"/>
              </a:gdLst>
              <a:ahLst/>
              <a:cxnLst>
                <a:cxn ang="0">
                  <a:pos x="T1" y="T3"/>
                </a:cxn>
                <a:cxn ang="0">
                  <a:pos x="T5" y="T7"/>
                </a:cxn>
                <a:cxn ang="0">
                  <a:pos x="T9" y="T11"/>
                </a:cxn>
                <a:cxn ang="0">
                  <a:pos x="T13" y="T15"/>
                </a:cxn>
              </a:cxnLst>
              <a:rect l="0" t="0" r="r" b="b"/>
              <a:pathLst>
                <a:path w="452" h="396">
                  <a:moveTo>
                    <a:pt x="0" y="0"/>
                  </a:moveTo>
                  <a:lnTo>
                    <a:pt x="61" y="395"/>
                  </a:lnTo>
                  <a:lnTo>
                    <a:pt x="451" y="305"/>
                  </a:lnTo>
                  <a:lnTo>
                    <a:pt x="0"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4" name="Freeform 33"/>
            <p:cNvSpPr>
              <a:spLocks/>
            </p:cNvSpPr>
            <p:nvPr/>
          </p:nvSpPr>
          <p:spPr bwMode="auto">
            <a:xfrm>
              <a:off x="7471" y="1521"/>
              <a:ext cx="1248" cy="1248"/>
            </a:xfrm>
            <a:custGeom>
              <a:avLst/>
              <a:gdLst>
                <a:gd name="T0" fmla="+- 0 8549 7471"/>
                <a:gd name="T1" fmla="*/ T0 w 1248"/>
                <a:gd name="T2" fmla="+- 0 1522 1522"/>
                <a:gd name="T3" fmla="*/ 1522 h 1248"/>
                <a:gd name="T4" fmla="+- 0 7642 7471"/>
                <a:gd name="T5" fmla="*/ T4 w 1248"/>
                <a:gd name="T6" fmla="+- 0 1522 1522"/>
                <a:gd name="T7" fmla="*/ 1522 h 1248"/>
                <a:gd name="T8" fmla="+- 0 7575 7471"/>
                <a:gd name="T9" fmla="*/ T8 w 1248"/>
                <a:gd name="T10" fmla="+- 0 1535 1522"/>
                <a:gd name="T11" fmla="*/ 1535 h 1248"/>
                <a:gd name="T12" fmla="+- 0 7521 7471"/>
                <a:gd name="T13" fmla="*/ T12 w 1248"/>
                <a:gd name="T14" fmla="+- 0 1572 1522"/>
                <a:gd name="T15" fmla="*/ 1572 h 1248"/>
                <a:gd name="T16" fmla="+- 0 7485 7471"/>
                <a:gd name="T17" fmla="*/ T16 w 1248"/>
                <a:gd name="T18" fmla="+- 0 1626 1522"/>
                <a:gd name="T19" fmla="*/ 1626 h 1248"/>
                <a:gd name="T20" fmla="+- 0 7471 7471"/>
                <a:gd name="T21" fmla="*/ T20 w 1248"/>
                <a:gd name="T22" fmla="+- 0 1692 1522"/>
                <a:gd name="T23" fmla="*/ 1692 h 1248"/>
                <a:gd name="T24" fmla="+- 0 7471 7471"/>
                <a:gd name="T25" fmla="*/ T24 w 1248"/>
                <a:gd name="T26" fmla="+- 0 2599 1522"/>
                <a:gd name="T27" fmla="*/ 2599 h 1248"/>
                <a:gd name="T28" fmla="+- 0 7485 7471"/>
                <a:gd name="T29" fmla="*/ T28 w 1248"/>
                <a:gd name="T30" fmla="+- 0 2665 1522"/>
                <a:gd name="T31" fmla="*/ 2665 h 1248"/>
                <a:gd name="T32" fmla="+- 0 7521 7471"/>
                <a:gd name="T33" fmla="*/ T32 w 1248"/>
                <a:gd name="T34" fmla="+- 0 2719 1522"/>
                <a:gd name="T35" fmla="*/ 2719 h 1248"/>
                <a:gd name="T36" fmla="+- 0 7575 7471"/>
                <a:gd name="T37" fmla="*/ T36 w 1248"/>
                <a:gd name="T38" fmla="+- 0 2756 1522"/>
                <a:gd name="T39" fmla="*/ 2756 h 1248"/>
                <a:gd name="T40" fmla="+- 0 7642 7471"/>
                <a:gd name="T41" fmla="*/ T40 w 1248"/>
                <a:gd name="T42" fmla="+- 0 2769 1522"/>
                <a:gd name="T43" fmla="*/ 2769 h 1248"/>
                <a:gd name="T44" fmla="+- 0 8549 7471"/>
                <a:gd name="T45" fmla="*/ T44 w 1248"/>
                <a:gd name="T46" fmla="+- 0 2769 1522"/>
                <a:gd name="T47" fmla="*/ 2769 h 1248"/>
                <a:gd name="T48" fmla="+- 0 8615 7471"/>
                <a:gd name="T49" fmla="*/ T48 w 1248"/>
                <a:gd name="T50" fmla="+- 0 2756 1522"/>
                <a:gd name="T51" fmla="*/ 2756 h 1248"/>
                <a:gd name="T52" fmla="+- 0 8669 7471"/>
                <a:gd name="T53" fmla="*/ T52 w 1248"/>
                <a:gd name="T54" fmla="+- 0 2719 1522"/>
                <a:gd name="T55" fmla="*/ 2719 h 1248"/>
                <a:gd name="T56" fmla="+- 0 8705 7471"/>
                <a:gd name="T57" fmla="*/ T56 w 1248"/>
                <a:gd name="T58" fmla="+- 0 2665 1522"/>
                <a:gd name="T59" fmla="*/ 2665 h 1248"/>
                <a:gd name="T60" fmla="+- 0 8719 7471"/>
                <a:gd name="T61" fmla="*/ T60 w 1248"/>
                <a:gd name="T62" fmla="+- 0 2599 1522"/>
                <a:gd name="T63" fmla="*/ 2599 h 1248"/>
                <a:gd name="T64" fmla="+- 0 8719 7471"/>
                <a:gd name="T65" fmla="*/ T64 w 1248"/>
                <a:gd name="T66" fmla="+- 0 1692 1522"/>
                <a:gd name="T67" fmla="*/ 1692 h 1248"/>
                <a:gd name="T68" fmla="+- 0 8705 7471"/>
                <a:gd name="T69" fmla="*/ T68 w 1248"/>
                <a:gd name="T70" fmla="+- 0 1626 1522"/>
                <a:gd name="T71" fmla="*/ 1626 h 1248"/>
                <a:gd name="T72" fmla="+- 0 8669 7471"/>
                <a:gd name="T73" fmla="*/ T72 w 1248"/>
                <a:gd name="T74" fmla="+- 0 1572 1522"/>
                <a:gd name="T75" fmla="*/ 1572 h 1248"/>
                <a:gd name="T76" fmla="+- 0 8615 7471"/>
                <a:gd name="T77" fmla="*/ T76 w 1248"/>
                <a:gd name="T78" fmla="+- 0 1535 1522"/>
                <a:gd name="T79" fmla="*/ 1535 h 1248"/>
                <a:gd name="T80" fmla="+- 0 8549 7471"/>
                <a:gd name="T81" fmla="*/ T80 w 1248"/>
                <a:gd name="T82" fmla="+- 0 1522 1522"/>
                <a:gd name="T83" fmla="*/ 1522 h 1248"/>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Lst>
              <a:rect l="0" t="0" r="r" b="b"/>
              <a:pathLst>
                <a:path w="1248" h="1248">
                  <a:moveTo>
                    <a:pt x="1078" y="0"/>
                  </a:moveTo>
                  <a:lnTo>
                    <a:pt x="171" y="0"/>
                  </a:lnTo>
                  <a:lnTo>
                    <a:pt x="104" y="13"/>
                  </a:lnTo>
                  <a:lnTo>
                    <a:pt x="50" y="50"/>
                  </a:lnTo>
                  <a:lnTo>
                    <a:pt x="14" y="104"/>
                  </a:lnTo>
                  <a:lnTo>
                    <a:pt x="0" y="170"/>
                  </a:lnTo>
                  <a:lnTo>
                    <a:pt x="0" y="1077"/>
                  </a:lnTo>
                  <a:lnTo>
                    <a:pt x="14" y="1143"/>
                  </a:lnTo>
                  <a:lnTo>
                    <a:pt x="50" y="1197"/>
                  </a:lnTo>
                  <a:lnTo>
                    <a:pt x="104" y="1234"/>
                  </a:lnTo>
                  <a:lnTo>
                    <a:pt x="171" y="1247"/>
                  </a:lnTo>
                  <a:lnTo>
                    <a:pt x="1078" y="1247"/>
                  </a:lnTo>
                  <a:lnTo>
                    <a:pt x="1144" y="1234"/>
                  </a:lnTo>
                  <a:lnTo>
                    <a:pt x="1198" y="1197"/>
                  </a:lnTo>
                  <a:lnTo>
                    <a:pt x="1234" y="1143"/>
                  </a:lnTo>
                  <a:lnTo>
                    <a:pt x="1248" y="1077"/>
                  </a:lnTo>
                  <a:lnTo>
                    <a:pt x="1248" y="170"/>
                  </a:lnTo>
                  <a:lnTo>
                    <a:pt x="1234" y="104"/>
                  </a:lnTo>
                  <a:lnTo>
                    <a:pt x="1198" y="50"/>
                  </a:lnTo>
                  <a:lnTo>
                    <a:pt x="1144" y="13"/>
                  </a:lnTo>
                  <a:lnTo>
                    <a:pt x="1078"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35" name="Line 1425"/>
            <p:cNvCxnSpPr>
              <a:cxnSpLocks noChangeShapeType="1"/>
            </p:cNvCxnSpPr>
            <p:nvPr/>
          </p:nvCxnSpPr>
          <p:spPr bwMode="auto">
            <a:xfrm flipH="1">
              <a:off x="6856" y="2393"/>
              <a:ext cx="676" cy="271"/>
            </a:xfrm>
            <a:prstGeom prst="line">
              <a:avLst/>
            </a:prstGeom>
            <a:noFill/>
            <a:ln w="101600">
              <a:solidFill>
                <a:srgbClr val="E2989A"/>
              </a:solidFill>
              <a:round/>
              <a:headEnd/>
              <a:tailEnd/>
            </a:ln>
            <a:extLst>
              <a:ext uri="{909E8E84-426E-40DD-AFC4-6F175D3DCCD1}">
                <a14:hiddenFill xmlns:a14="http://schemas.microsoft.com/office/drawing/2010/main">
                  <a:noFill/>
                </a14:hiddenFill>
              </a:ext>
            </a:extLst>
          </p:spPr>
        </p:cxnSp>
        <p:sp>
          <p:nvSpPr>
            <p:cNvPr id="36" name="Freeform 35"/>
            <p:cNvSpPr>
              <a:spLocks/>
            </p:cNvSpPr>
            <p:nvPr/>
          </p:nvSpPr>
          <p:spPr bwMode="auto">
            <a:xfrm>
              <a:off x="6691" y="2368"/>
              <a:ext cx="374" cy="506"/>
            </a:xfrm>
            <a:custGeom>
              <a:avLst/>
              <a:gdLst>
                <a:gd name="T0" fmla="+- 0 6862 6692"/>
                <a:gd name="T1" fmla="*/ T0 w 374"/>
                <a:gd name="T2" fmla="+- 0 2368 2368"/>
                <a:gd name="T3" fmla="*/ 2368 h 506"/>
                <a:gd name="T4" fmla="+- 0 6692 6692"/>
                <a:gd name="T5" fmla="*/ T4 w 374"/>
                <a:gd name="T6" fmla="+- 0 2731 2368"/>
                <a:gd name="T7" fmla="*/ 2731 h 506"/>
                <a:gd name="T8" fmla="+- 0 7065 6692"/>
                <a:gd name="T9" fmla="*/ T8 w 374"/>
                <a:gd name="T10" fmla="+- 0 2874 2368"/>
                <a:gd name="T11" fmla="*/ 2874 h 506"/>
                <a:gd name="T12" fmla="+- 0 6862 6692"/>
                <a:gd name="T13" fmla="*/ T12 w 374"/>
                <a:gd name="T14" fmla="+- 0 2368 2368"/>
                <a:gd name="T15" fmla="*/ 2368 h 506"/>
              </a:gdLst>
              <a:ahLst/>
              <a:cxnLst>
                <a:cxn ang="0">
                  <a:pos x="T1" y="T3"/>
                </a:cxn>
                <a:cxn ang="0">
                  <a:pos x="T5" y="T7"/>
                </a:cxn>
                <a:cxn ang="0">
                  <a:pos x="T9" y="T11"/>
                </a:cxn>
                <a:cxn ang="0">
                  <a:pos x="T13" y="T15"/>
                </a:cxn>
              </a:cxnLst>
              <a:rect l="0" t="0" r="r" b="b"/>
              <a:pathLst>
                <a:path w="374" h="506">
                  <a:moveTo>
                    <a:pt x="170" y="0"/>
                  </a:moveTo>
                  <a:lnTo>
                    <a:pt x="0" y="363"/>
                  </a:lnTo>
                  <a:lnTo>
                    <a:pt x="373" y="506"/>
                  </a:lnTo>
                  <a:lnTo>
                    <a:pt x="170"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cxnSp>
          <p:nvCxnSpPr>
            <p:cNvPr id="37" name="Line 1427"/>
            <p:cNvCxnSpPr>
              <a:cxnSpLocks noChangeShapeType="1"/>
            </p:cNvCxnSpPr>
            <p:nvPr/>
          </p:nvCxnSpPr>
          <p:spPr bwMode="auto">
            <a:xfrm>
              <a:off x="3703" y="2599"/>
              <a:ext cx="699" cy="202"/>
            </a:xfrm>
            <a:prstGeom prst="line">
              <a:avLst/>
            </a:prstGeom>
            <a:noFill/>
            <a:ln w="101600">
              <a:solidFill>
                <a:srgbClr val="E2989A"/>
              </a:solidFill>
              <a:round/>
              <a:headEnd/>
              <a:tailEnd/>
            </a:ln>
            <a:extLst>
              <a:ext uri="{909E8E84-426E-40DD-AFC4-6F175D3DCCD1}">
                <a14:hiddenFill xmlns:a14="http://schemas.microsoft.com/office/drawing/2010/main">
                  <a:noFill/>
                </a14:hiddenFill>
              </a:ext>
            </a:extLst>
          </p:spPr>
        </p:cxnSp>
        <p:sp>
          <p:nvSpPr>
            <p:cNvPr id="38" name="Freeform 37"/>
            <p:cNvSpPr>
              <a:spLocks/>
            </p:cNvSpPr>
            <p:nvPr/>
          </p:nvSpPr>
          <p:spPr bwMode="auto">
            <a:xfrm>
              <a:off x="4215" y="2507"/>
              <a:ext cx="358" cy="524"/>
            </a:xfrm>
            <a:custGeom>
              <a:avLst/>
              <a:gdLst>
                <a:gd name="T0" fmla="+- 0 4366 4215"/>
                <a:gd name="T1" fmla="*/ T0 w 358"/>
                <a:gd name="T2" fmla="+- 0 2507 2507"/>
                <a:gd name="T3" fmla="*/ 2507 h 524"/>
                <a:gd name="T4" fmla="+- 0 4215 4215"/>
                <a:gd name="T5" fmla="*/ T4 w 358"/>
                <a:gd name="T6" fmla="+- 0 3031 2507"/>
                <a:gd name="T7" fmla="*/ 3031 h 524"/>
                <a:gd name="T8" fmla="+- 0 4572 4215"/>
                <a:gd name="T9" fmla="*/ T8 w 358"/>
                <a:gd name="T10" fmla="+- 0 2850 2507"/>
                <a:gd name="T11" fmla="*/ 2850 h 524"/>
                <a:gd name="T12" fmla="+- 0 4366 4215"/>
                <a:gd name="T13" fmla="*/ T12 w 358"/>
                <a:gd name="T14" fmla="+- 0 2507 2507"/>
                <a:gd name="T15" fmla="*/ 2507 h 524"/>
              </a:gdLst>
              <a:ahLst/>
              <a:cxnLst>
                <a:cxn ang="0">
                  <a:pos x="T1" y="T3"/>
                </a:cxn>
                <a:cxn ang="0">
                  <a:pos x="T5" y="T7"/>
                </a:cxn>
                <a:cxn ang="0">
                  <a:pos x="T9" y="T11"/>
                </a:cxn>
                <a:cxn ang="0">
                  <a:pos x="T13" y="T15"/>
                </a:cxn>
              </a:cxnLst>
              <a:rect l="0" t="0" r="r" b="b"/>
              <a:pathLst>
                <a:path w="358" h="524">
                  <a:moveTo>
                    <a:pt x="151" y="0"/>
                  </a:moveTo>
                  <a:lnTo>
                    <a:pt x="0" y="524"/>
                  </a:lnTo>
                  <a:lnTo>
                    <a:pt x="357" y="343"/>
                  </a:lnTo>
                  <a:lnTo>
                    <a:pt x="151" y="0"/>
                  </a:lnTo>
                  <a:close/>
                </a:path>
              </a:pathLst>
            </a:custGeom>
            <a:solidFill>
              <a:srgbClr val="E2989A"/>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pPr algn="ctr"/>
              <a:endParaRPr lang="fr-FR"/>
            </a:p>
          </p:txBody>
        </p:sp>
        <p:sp>
          <p:nvSpPr>
            <p:cNvPr id="39" name="Text Box 1429"/>
            <p:cNvSpPr txBox="1">
              <a:spLocks noChangeArrowheads="1"/>
            </p:cNvSpPr>
            <p:nvPr/>
          </p:nvSpPr>
          <p:spPr bwMode="auto">
            <a:xfrm>
              <a:off x="4028" y="856"/>
              <a:ext cx="88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lnSpc>
                  <a:spcPts val="1155"/>
                </a:lnSpc>
                <a:spcAft>
                  <a:spcPts val="0"/>
                </a:spcAft>
              </a:pPr>
              <a:r>
                <a:rPr lang="en-US" sz="1000">
                  <a:effectLst/>
                  <a:latin typeface="Tahoma" panose="020B0604030504040204" pitchFamily="34" charset="0"/>
                  <a:ea typeface="Tahoma" panose="020B0604030504040204" pitchFamily="34" charset="0"/>
                </a:rPr>
                <a:t>Data</a:t>
              </a:r>
              <a:r>
                <a:rPr lang="en-US" sz="1000" spc="90">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entry</a:t>
              </a:r>
              <a:endParaRPr lang="fr-FR" sz="1100">
                <a:effectLst/>
                <a:latin typeface="Tahoma" panose="020B0604030504040204" pitchFamily="34" charset="0"/>
                <a:ea typeface="Tahoma" panose="020B0604030504040204" pitchFamily="34" charset="0"/>
              </a:endParaRPr>
            </a:p>
          </p:txBody>
        </p:sp>
        <p:sp>
          <p:nvSpPr>
            <p:cNvPr id="40" name="Text Box 1430"/>
            <p:cNvSpPr txBox="1">
              <a:spLocks noChangeArrowheads="1"/>
            </p:cNvSpPr>
            <p:nvPr/>
          </p:nvSpPr>
          <p:spPr bwMode="auto">
            <a:xfrm>
              <a:off x="6264" y="856"/>
              <a:ext cx="851"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lnSpc>
                  <a:spcPts val="1155"/>
                </a:lnSpc>
                <a:spcAft>
                  <a:spcPts val="0"/>
                </a:spcAft>
              </a:pPr>
              <a:r>
                <a:rPr lang="en-US" sz="1000">
                  <a:effectLst/>
                  <a:latin typeface="Tahoma" panose="020B0604030504040204" pitchFamily="34" charset="0"/>
                  <a:ea typeface="Tahoma" panose="020B0604030504040204" pitchFamily="34" charset="0"/>
                </a:rPr>
                <a:t>Processing</a:t>
              </a:r>
              <a:endParaRPr lang="fr-FR" sz="1100">
                <a:effectLst/>
                <a:latin typeface="Tahoma" panose="020B0604030504040204" pitchFamily="34" charset="0"/>
                <a:ea typeface="Tahoma" panose="020B0604030504040204" pitchFamily="34" charset="0"/>
              </a:endParaRPr>
            </a:p>
          </p:txBody>
        </p:sp>
        <p:sp>
          <p:nvSpPr>
            <p:cNvPr id="41" name="Text Box 1431"/>
            <p:cNvSpPr txBox="1">
              <a:spLocks noChangeArrowheads="1"/>
            </p:cNvSpPr>
            <p:nvPr/>
          </p:nvSpPr>
          <p:spPr bwMode="auto">
            <a:xfrm>
              <a:off x="2627" y="2152"/>
              <a:ext cx="1105" cy="2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lgn="ctr">
                <a:lnSpc>
                  <a:spcPts val="1155"/>
                </a:lnSpc>
                <a:spcAft>
                  <a:spcPts val="0"/>
                </a:spcAft>
              </a:pPr>
              <a:r>
                <a:rPr lang="en-US" sz="1000">
                  <a:effectLst/>
                  <a:latin typeface="Tahoma" panose="020B0604030504040204" pitchFamily="34" charset="0"/>
                  <a:ea typeface="Tahoma" panose="020B0604030504040204" pitchFamily="34" charset="0"/>
                </a:rPr>
                <a:t>Measurement</a:t>
              </a:r>
              <a:endParaRPr lang="fr-FR" sz="1100">
                <a:effectLst/>
                <a:latin typeface="Tahoma" panose="020B0604030504040204" pitchFamily="34" charset="0"/>
                <a:ea typeface="Tahoma" panose="020B0604030504040204" pitchFamily="34" charset="0"/>
              </a:endParaRPr>
            </a:p>
          </p:txBody>
        </p:sp>
        <p:sp>
          <p:nvSpPr>
            <p:cNvPr id="42" name="Text Box 1432"/>
            <p:cNvSpPr txBox="1">
              <a:spLocks noChangeArrowheads="1"/>
            </p:cNvSpPr>
            <p:nvPr/>
          </p:nvSpPr>
          <p:spPr bwMode="auto">
            <a:xfrm>
              <a:off x="7680" y="1923"/>
              <a:ext cx="873" cy="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indent="147955" algn="ctr">
                <a:lnSpc>
                  <a:spcPct val="98000"/>
                </a:lnSpc>
                <a:spcAft>
                  <a:spcPts val="0"/>
                </a:spcAft>
              </a:pPr>
              <a:r>
                <a:rPr lang="en-US" sz="1000">
                  <a:effectLst/>
                  <a:latin typeface="Tahoma" panose="020B0604030504040204" pitchFamily="34" charset="0"/>
                  <a:ea typeface="Tahoma" panose="020B0604030504040204" pitchFamily="34" charset="0"/>
                </a:rPr>
                <a:t>Data</a:t>
              </a:r>
              <a:r>
                <a:rPr lang="en-US" sz="1000" spc="5">
                  <a:effectLst/>
                  <a:latin typeface="Tahoma" panose="020B0604030504040204" pitchFamily="34" charset="0"/>
                  <a:ea typeface="Tahoma" panose="020B0604030504040204" pitchFamily="34" charset="0"/>
                </a:rPr>
                <a:t> </a:t>
              </a:r>
              <a:r>
                <a:rPr lang="en-US" sz="1000">
                  <a:effectLst/>
                  <a:latin typeface="Tahoma" panose="020B0604030504040204" pitchFamily="34" charset="0"/>
                  <a:ea typeface="Tahoma" panose="020B0604030504040204" pitchFamily="34" charset="0"/>
                </a:rPr>
                <a:t>integration</a:t>
              </a:r>
              <a:endParaRPr lang="fr-FR" sz="1100">
                <a:effectLst/>
                <a:latin typeface="Tahoma" panose="020B0604030504040204" pitchFamily="34" charset="0"/>
                <a:ea typeface="Tahoma" panose="020B0604030504040204" pitchFamily="34" charset="0"/>
              </a:endParaRPr>
            </a:p>
          </p:txBody>
        </p:sp>
        <p:sp>
          <p:nvSpPr>
            <p:cNvPr id="43" name="Text Box 1433"/>
            <p:cNvSpPr txBox="1">
              <a:spLocks noChangeArrowheads="1"/>
            </p:cNvSpPr>
            <p:nvPr/>
          </p:nvSpPr>
          <p:spPr bwMode="auto">
            <a:xfrm>
              <a:off x="5208" y="2990"/>
              <a:ext cx="1069" cy="7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R="6350" indent="5715" algn="ctr">
                <a:lnSpc>
                  <a:spcPct val="102000"/>
                </a:lnSpc>
                <a:spcBef>
                  <a:spcPts val="25"/>
                </a:spcBef>
                <a:spcAft>
                  <a:spcPts val="0"/>
                </a:spcAft>
              </a:pPr>
              <a:r>
                <a:rPr lang="en-US" sz="1500" b="1">
                  <a:solidFill>
                    <a:srgbClr val="FFFFFF"/>
                  </a:solidFill>
                  <a:effectLst/>
                  <a:latin typeface="Trebuchet MS" panose="020B0603020202020204" pitchFamily="34" charset="0"/>
                  <a:ea typeface="Tahoma" panose="020B0604030504040204" pitchFamily="34" charset="0"/>
                </a:rPr>
                <a:t>Sources</a:t>
              </a:r>
              <a:r>
                <a:rPr lang="en-US" sz="1500" b="1" spc="-415">
                  <a:solidFill>
                    <a:srgbClr val="FFFFFF"/>
                  </a:solidFill>
                  <a:effectLst/>
                  <a:latin typeface="Trebuchet MS" panose="020B0603020202020204" pitchFamily="34" charset="0"/>
                  <a:ea typeface="Tahoma" panose="020B0604030504040204" pitchFamily="34" charset="0"/>
                </a:rPr>
                <a:t> </a:t>
              </a:r>
              <a:r>
                <a:rPr lang="en-US" sz="1500" b="1">
                  <a:solidFill>
                    <a:srgbClr val="FFFFFF"/>
                  </a:solidFill>
                  <a:effectLst/>
                  <a:latin typeface="Trebuchet MS" panose="020B0603020202020204" pitchFamily="34" charset="0"/>
                  <a:ea typeface="Tahoma" panose="020B0604030504040204" pitchFamily="34" charset="0"/>
                </a:rPr>
                <a:t>of</a:t>
              </a:r>
              <a:r>
                <a:rPr lang="en-US" sz="1500" b="1" spc="-55">
                  <a:solidFill>
                    <a:srgbClr val="FFFFFF"/>
                  </a:solidFill>
                  <a:effectLst/>
                  <a:latin typeface="Trebuchet MS" panose="020B0603020202020204" pitchFamily="34" charset="0"/>
                  <a:ea typeface="Tahoma" panose="020B0604030504040204" pitchFamily="34" charset="0"/>
                </a:rPr>
                <a:t> </a:t>
              </a:r>
              <a:r>
                <a:rPr lang="en-US" sz="1500" b="1">
                  <a:solidFill>
                    <a:srgbClr val="FFFFFF"/>
                  </a:solidFill>
                  <a:effectLst/>
                  <a:latin typeface="Trebuchet MS" panose="020B0603020202020204" pitchFamily="34" charset="0"/>
                  <a:ea typeface="Tahoma" panose="020B0604030504040204" pitchFamily="34" charset="0"/>
                </a:rPr>
                <a:t>error</a:t>
              </a:r>
              <a:endParaRPr lang="fr-FR" sz="1100">
                <a:effectLst/>
                <a:latin typeface="Tahoma" panose="020B0604030504040204" pitchFamily="34" charset="0"/>
                <a:ea typeface="Tahoma" panose="020B0604030504040204" pitchFamily="34" charset="0"/>
              </a:endParaRPr>
            </a:p>
          </p:txBody>
        </p:sp>
      </p:grpSp>
      <p:sp>
        <p:nvSpPr>
          <p:cNvPr id="17" name="Rectangle 16"/>
          <p:cNvSpPr/>
          <p:nvPr/>
        </p:nvSpPr>
        <p:spPr>
          <a:xfrm>
            <a:off x="562893" y="1731203"/>
            <a:ext cx="7866876" cy="1569660"/>
          </a:xfrm>
          <a:prstGeom prst="rect">
            <a:avLst/>
          </a:prstGeom>
        </p:spPr>
        <p:txBody>
          <a:bodyPr wrap="square">
            <a:spAutoFit/>
          </a:bodyPr>
          <a:lstStyle/>
          <a:p>
            <a:pPr marL="531495" marR="491490" algn="just">
              <a:spcBef>
                <a:spcPts val="940"/>
              </a:spcBef>
              <a:spcAft>
                <a:spcPts val="0"/>
              </a:spcAft>
            </a:pPr>
            <a:r>
              <a:rPr lang="en-US" sz="2000" b="1" dirty="0">
                <a:solidFill>
                  <a:schemeClr val="dk1"/>
                </a:solidFill>
                <a:latin typeface="Times New Roman" panose="02020603050405020304" pitchFamily="18" charset="0"/>
                <a:cs typeface="Times New Roman" panose="02020603050405020304" pitchFamily="18" charset="0"/>
              </a:rPr>
              <a:t>Once the data has been transferred from the medium used to record the information to a computer application (Word or Excel), it needs to be screened for errors. Following this, any errors need to be diagnosed and treated.</a:t>
            </a:r>
            <a:endParaRPr lang="fr-FR" sz="2000" b="1" dirty="0">
              <a:solidFill>
                <a:schemeClr val="dk1"/>
              </a:solidFill>
              <a:latin typeface="Times New Roman" panose="02020603050405020304" pitchFamily="18" charset="0"/>
              <a:cs typeface="Times New Roman" panose="02020603050405020304" pitchFamily="18" charset="0"/>
            </a:endParaRPr>
          </a:p>
          <a:p>
            <a:pPr>
              <a:spcBef>
                <a:spcPts val="30"/>
              </a:spcBef>
              <a:spcAft>
                <a:spcPts val="0"/>
              </a:spcAft>
            </a:pPr>
            <a:r>
              <a:rPr lang="en-US" sz="1600" dirty="0">
                <a:latin typeface="Tahoma" panose="020B0604030504040204" pitchFamily="34" charset="0"/>
                <a:ea typeface="Tahoma" panose="020B0604030504040204" pitchFamily="34" charset="0"/>
              </a:rPr>
              <a:t> </a:t>
            </a:r>
            <a:endParaRPr lang="fr-FR"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988896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fade">
                                      <p:cBhvr>
                                        <p:cTn id="7"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193" y="5798876"/>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992869" y="533330"/>
            <a:ext cx="2929497"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11</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84810"/>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9"/>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415217" y="1559062"/>
            <a:ext cx="8161497" cy="440120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just" eaLnBrk="0" fontAlgn="base" hangingPunct="0">
              <a:spcBef>
                <a:spcPct val="0"/>
              </a:spcBef>
              <a:spcAft>
                <a:spcPct val="0"/>
              </a:spcAft>
            </a:pPr>
            <a:r>
              <a:rPr lang="en-US" sz="2000" b="1" u="sng" dirty="0" smtClean="0">
                <a:solidFill>
                  <a:srgbClr val="C00000"/>
                </a:solidFill>
                <a:latin typeface="Times New Roman" panose="02020603050405020304" pitchFamily="18" charset="0"/>
                <a:cs typeface="Times New Roman" panose="02020603050405020304" pitchFamily="18" charset="0"/>
              </a:rPr>
              <a:t>Key </a:t>
            </a:r>
            <a:r>
              <a:rPr lang="en-US" sz="2000" b="1" u="sng" dirty="0">
                <a:solidFill>
                  <a:srgbClr val="C00000"/>
                </a:solidFill>
                <a:latin typeface="Times New Roman" panose="02020603050405020304" pitchFamily="18" charset="0"/>
                <a:cs typeface="Times New Roman" panose="02020603050405020304" pitchFamily="18" charset="0"/>
              </a:rPr>
              <a:t>errors to look for when screening </a:t>
            </a:r>
            <a:r>
              <a:rPr lang="en-US" sz="2000" b="1" u="sng" dirty="0" smtClean="0">
                <a:solidFill>
                  <a:srgbClr val="C00000"/>
                </a:solidFill>
                <a:latin typeface="Times New Roman" panose="02020603050405020304" pitchFamily="18" charset="0"/>
                <a:cs typeface="Times New Roman" panose="02020603050405020304" pitchFamily="18" charset="0"/>
              </a:rPr>
              <a:t>data</a:t>
            </a:r>
            <a:endParaRPr lang="en-US" sz="2000" b="1" u="sng" dirty="0">
              <a:solidFill>
                <a:srgbClr val="C0000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Spelling and formatting irregularities</a:t>
            </a:r>
            <a:r>
              <a:rPr lang="en-US" sz="2000" b="1" dirty="0">
                <a:latin typeface="Times New Roman" panose="02020603050405020304" pitchFamily="18" charset="0"/>
                <a:cs typeface="Times New Roman" panose="02020603050405020304" pitchFamily="18" charset="0"/>
              </a:rPr>
              <a:t>: Are categorical variables written incorrectly? Are date formats consistent?</a:t>
            </a:r>
            <a:endParaRPr lang="fr-FR" sz="20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Lack of data</a:t>
            </a:r>
            <a:r>
              <a:rPr lang="en-US" sz="2000" b="1" dirty="0">
                <a:latin typeface="Times New Roman" panose="02020603050405020304" pitchFamily="18" charset="0"/>
                <a:cs typeface="Times New Roman" panose="02020603050405020304" pitchFamily="18" charset="0"/>
              </a:rPr>
              <a:t>: Do some questions have fewer answers than surrounding questions?</a:t>
            </a:r>
            <a:endParaRPr lang="fr-FR" sz="20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Excessive data</a:t>
            </a:r>
            <a:r>
              <a:rPr lang="en-US" sz="2000" b="1" dirty="0">
                <a:latin typeface="Times New Roman" panose="02020603050405020304" pitchFamily="18" charset="0"/>
                <a:cs typeface="Times New Roman" panose="02020603050405020304" pitchFamily="18" charset="0"/>
              </a:rPr>
              <a:t>: Are there duplicate entries? Are there more answers than originally allowed?</a:t>
            </a:r>
            <a:endParaRPr lang="fr-FR" sz="20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Outliers/inconsistencies</a:t>
            </a:r>
            <a:r>
              <a:rPr lang="en-US" sz="2000" b="1" dirty="0">
                <a:latin typeface="Times New Roman" panose="02020603050405020304" pitchFamily="18" charset="0"/>
                <a:cs typeface="Times New Roman" panose="02020603050405020304" pitchFamily="18" charset="0"/>
              </a:rPr>
              <a:t>: Are there values that are so far beyond the typical distribution that they seem potentially erroneous?</a:t>
            </a:r>
            <a:endParaRPr lang="fr-FR" sz="2000" b="1" dirty="0">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Strange patterns</a:t>
            </a:r>
            <a:r>
              <a:rPr lang="en-US" sz="2000" b="1" dirty="0">
                <a:latin typeface="Times New Roman" panose="02020603050405020304" pitchFamily="18" charset="0"/>
                <a:cs typeface="Times New Roman" panose="02020603050405020304" pitchFamily="18" charset="0"/>
              </a:rPr>
              <a:t>: Are there patterns that suggest cheating rather than honest answers (that is, several questionnaires with the exact same answers)?</a:t>
            </a:r>
            <a:endParaRPr lang="fr-FR" sz="2000" b="1" dirty="0">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Ø"/>
            </a:pPr>
            <a:r>
              <a:rPr lang="en-US" sz="2000" b="1" dirty="0">
                <a:solidFill>
                  <a:srgbClr val="000099"/>
                </a:solidFill>
                <a:latin typeface="Times New Roman" panose="02020603050405020304" pitchFamily="18" charset="0"/>
                <a:cs typeface="Times New Roman" panose="02020603050405020304" pitchFamily="18" charset="0"/>
              </a:rPr>
              <a:t>Suspect analysis results</a:t>
            </a:r>
            <a:r>
              <a:rPr lang="en-US" sz="2000" b="1" dirty="0">
                <a:latin typeface="Times New Roman" panose="02020603050405020304" pitchFamily="18" charset="0"/>
                <a:cs typeface="Times New Roman" panose="02020603050405020304" pitchFamily="18" charset="0"/>
              </a:rPr>
              <a:t>: Do the answers to some questions seem counter-intuitive or extremely unlikely?</a:t>
            </a:r>
            <a:endParaRPr lang="en-US" altLang="fr-FR" sz="20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5054189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992869" y="533330"/>
            <a:ext cx="2929497"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12</a:t>
            </a:fld>
            <a:endParaRPr lang="en-US"/>
          </a:p>
        </p:txBody>
      </p:sp>
      <p:sp>
        <p:nvSpPr>
          <p:cNvPr id="8" name="Espace réservé du pied de page 7"/>
          <p:cNvSpPr>
            <a:spLocks noGrp="1"/>
          </p:cNvSpPr>
          <p:nvPr>
            <p:ph type="ftr" sz="quarter" idx="11"/>
          </p:nvPr>
        </p:nvSpPr>
        <p:spPr/>
        <p:txBody>
          <a:bodyPr/>
          <a:lstStyle/>
          <a:p>
            <a:endParaRPr lang="en-US" dirty="0"/>
          </a:p>
        </p:txBody>
      </p:sp>
      <p:sp>
        <p:nvSpPr>
          <p:cNvPr id="12" name="Zone de texte 11"/>
          <p:cNvSpPr txBox="1"/>
          <p:nvPr/>
        </p:nvSpPr>
        <p:spPr>
          <a:xfrm>
            <a:off x="2157095" y="315139"/>
            <a:ext cx="6251575" cy="1323439"/>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evaluation</a:t>
            </a:r>
            <a:r>
              <a:rPr lang="fr-FR" b="1" dirty="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a:p>
            <a:pPr algn="ctr"/>
            <a:endParaRPr lang="fr-FR" altLang="en-US" sz="2400" b="1" dirty="0">
              <a:solidFill>
                <a:srgbClr val="FF9518"/>
              </a:solidFill>
              <a:latin typeface="Tajawal Medium" panose="00000600000000000000" pitchFamily="2" charset="-78"/>
              <a:cs typeface="Tajawal Medium" panose="00000600000000000000" pitchFamily="2" charset="-78"/>
              <a:sym typeface="+mn-ea"/>
            </a:endParaRPr>
          </a:p>
        </p:txBody>
      </p:sp>
      <p:pic>
        <p:nvPicPr>
          <p:cNvPr id="15" name="Picture 14">
            <a:extLst>
              <a:ext uri="{FF2B5EF4-FFF2-40B4-BE49-F238E27FC236}">
                <a16:creationId xmlns:a16="http://schemas.microsoft.com/office/drawing/2014/main" id="{EF2A9E37-6891-4745-8144-011C77D1665D}"/>
              </a:ext>
            </a:extLst>
          </p:cNvPr>
          <p:cNvPicPr>
            <a:picLocks noChangeAspect="1"/>
          </p:cNvPicPr>
          <p:nvPr/>
        </p:nvPicPr>
        <p:blipFill>
          <a:blip r:embed="rId8"/>
          <a:stretch>
            <a:fillRect/>
          </a:stretch>
        </p:blipFill>
        <p:spPr>
          <a:xfrm>
            <a:off x="8832229" y="3773834"/>
            <a:ext cx="2591670" cy="2667532"/>
          </a:xfrm>
          <a:prstGeom prst="rect">
            <a:avLst/>
          </a:prstGeom>
        </p:spPr>
      </p:pic>
      <p:sp>
        <p:nvSpPr>
          <p:cNvPr id="6" name="Rectangle 5"/>
          <p:cNvSpPr/>
          <p:nvPr/>
        </p:nvSpPr>
        <p:spPr>
          <a:xfrm>
            <a:off x="219940" y="1232992"/>
            <a:ext cx="8315730" cy="689932"/>
          </a:xfrm>
          <a:prstGeom prst="rect">
            <a:avLst/>
          </a:prstGeom>
          <a:ln>
            <a:noFill/>
          </a:ln>
        </p:spPr>
        <p:txBody>
          <a:bodyPr wrap="square">
            <a:spAutoFit/>
          </a:bodyPr>
          <a:lstStyle/>
          <a:p>
            <a:pPr marL="685800" lvl="2" algn="ctr">
              <a:spcBef>
                <a:spcPts val="695"/>
              </a:spcBef>
              <a:buClr>
                <a:srgbClr val="FF681E"/>
              </a:buClr>
              <a:buSzPts val="1300"/>
              <a:tabLst>
                <a:tab pos="1289050" algn="l"/>
              </a:tabLst>
            </a:pPr>
            <a:r>
              <a:rPr lang="en-US" sz="1300" dirty="0" smtClean="0">
                <a:latin typeface="Trebuchet MS" panose="020B0603020202020204" pitchFamily="34" charset="0"/>
                <a:ea typeface="Trebuchet MS" panose="020B0603020202020204" pitchFamily="34" charset="0"/>
                <a:cs typeface="Trebuchet MS" panose="020B0603020202020204" pitchFamily="34" charset="0"/>
              </a:rPr>
              <a:t> </a:t>
            </a:r>
            <a:endParaRPr lang="en-US" sz="2000" b="1" dirty="0" smtClean="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a:p>
            <a:pPr marL="685800" lvl="2" algn="ctr">
              <a:spcBef>
                <a:spcPts val="695"/>
              </a:spcBef>
              <a:buClr>
                <a:srgbClr val="FF681E"/>
              </a:buClr>
              <a:buSzPts val="1300"/>
              <a:tabLst>
                <a:tab pos="1289050" algn="l"/>
              </a:tabLst>
            </a:pPr>
            <a:endParaRPr lang="fr-FR" sz="2000" b="1" dirty="0">
              <a:solidFill>
                <a:srgbClr val="FF681E"/>
              </a:solidFill>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3" name="Rectangle 12"/>
          <p:cNvSpPr/>
          <p:nvPr/>
        </p:nvSpPr>
        <p:spPr>
          <a:xfrm>
            <a:off x="638340" y="1584020"/>
            <a:ext cx="7729672" cy="1477328"/>
          </a:xfrm>
          <a:prstGeom prst="rect">
            <a:avLst/>
          </a:prstGeom>
        </p:spPr>
        <p:txBody>
          <a:bodyPr wrap="square">
            <a:spAutoFit/>
          </a:bodyPr>
          <a:lstStyle/>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smtClean="0">
              <a:latin typeface="Times New Roman" panose="02020603050405020304" pitchFamily="18" charset="0"/>
              <a:ea typeface="Trebuchet MS" panose="020B0603020202020204" pitchFamily="34" charset="0"/>
              <a:cs typeface="Times New Roman" panose="02020603050405020304" pitchFamily="18" charset="0"/>
            </a:endParaRPr>
          </a:p>
          <a:p>
            <a:endParaRPr lang="en-US" dirty="0">
              <a:latin typeface="Times New Roman" panose="02020603050405020304" pitchFamily="18" charset="0"/>
              <a:ea typeface="Trebuchet MS" panose="020B0603020202020204" pitchFamily="34" charset="0"/>
              <a:cs typeface="Times New Roman" panose="02020603050405020304" pitchFamily="18" charset="0"/>
            </a:endParaRPr>
          </a:p>
          <a:p>
            <a:endParaRPr lang="fr-FR" dirty="0">
              <a:latin typeface="Times New Roman" panose="02020603050405020304" pitchFamily="18" charset="0"/>
              <a:ea typeface="Trebuchet MS" panose="020B0603020202020204" pitchFamily="34" charset="0"/>
              <a:cs typeface="Times New Roman" panose="02020603050405020304" pitchFamily="18" charset="0"/>
            </a:endParaRPr>
          </a:p>
        </p:txBody>
      </p:sp>
      <p:sp>
        <p:nvSpPr>
          <p:cNvPr id="14" name="Rectangle 13"/>
          <p:cNvSpPr/>
          <p:nvPr/>
        </p:nvSpPr>
        <p:spPr>
          <a:xfrm>
            <a:off x="87071" y="1140701"/>
            <a:ext cx="8782006" cy="984885"/>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endParaRPr lang="fr-FR" dirty="0"/>
          </a:p>
          <a:p>
            <a:r>
              <a:rPr lang="en-US" sz="2000" b="1" u="sng" dirty="0" smtClean="0">
                <a:solidFill>
                  <a:srgbClr val="C00000"/>
                </a:solidFill>
                <a:latin typeface="Times New Roman" panose="02020603050405020304" pitchFamily="18" charset="0"/>
                <a:cs typeface="Times New Roman" panose="02020603050405020304" pitchFamily="18" charset="0"/>
              </a:rPr>
              <a:t> </a:t>
            </a:r>
            <a:r>
              <a:rPr lang="en-US" sz="2000" b="1" u="sng" dirty="0">
                <a:solidFill>
                  <a:srgbClr val="C00000"/>
                </a:solidFill>
                <a:latin typeface="Times New Roman" panose="02020603050405020304" pitchFamily="18" charset="0"/>
                <a:cs typeface="Times New Roman" panose="02020603050405020304" pitchFamily="18" charset="0"/>
              </a:rPr>
              <a:t>Selected data screening method</a:t>
            </a:r>
            <a:endParaRPr lang="fr-FR" sz="2000" b="1" u="sng" dirty="0">
              <a:solidFill>
                <a:srgbClr val="C00000"/>
              </a:solidFill>
              <a:latin typeface="Times New Roman" panose="02020603050405020304" pitchFamily="18" charset="0"/>
              <a:cs typeface="Times New Roman" panose="02020603050405020304" pitchFamily="18" charset="0"/>
            </a:endParaRPr>
          </a:p>
          <a:p>
            <a:pPr algn="just" eaLnBrk="0" fontAlgn="base" hangingPunct="0">
              <a:spcBef>
                <a:spcPct val="0"/>
              </a:spcBef>
              <a:spcAft>
                <a:spcPct val="0"/>
              </a:spcAft>
            </a:pPr>
            <a:endParaRPr lang="fr-FR" sz="2000" b="1" u="sng" dirty="0">
              <a:solidFill>
                <a:srgbClr val="C00000"/>
              </a:solidFill>
              <a:latin typeface="Times New Roman" panose="02020603050405020304" pitchFamily="18" charset="0"/>
              <a:cs typeface="Times New Roman" panose="02020603050405020304" pitchFamily="18" charset="0"/>
            </a:endParaRPr>
          </a:p>
        </p:txBody>
      </p:sp>
      <p:graphicFrame>
        <p:nvGraphicFramePr>
          <p:cNvPr id="2" name="Table 1"/>
          <p:cNvGraphicFramePr>
            <a:graphicFrameLocks noGrp="1"/>
          </p:cNvGraphicFramePr>
          <p:nvPr>
            <p:extLst>
              <p:ext uri="{D42A27DB-BD31-4B8C-83A1-F6EECF244321}">
                <p14:modId xmlns:p14="http://schemas.microsoft.com/office/powerpoint/2010/main" val="2441828193"/>
              </p:ext>
            </p:extLst>
          </p:nvPr>
        </p:nvGraphicFramePr>
        <p:xfrm>
          <a:off x="219940" y="1955639"/>
          <a:ext cx="8454076" cy="4765765"/>
        </p:xfrm>
        <a:graphic>
          <a:graphicData uri="http://schemas.openxmlformats.org/drawingml/2006/table">
            <a:tbl>
              <a:tblPr firstRow="1" firstCol="1" bandRow="1">
                <a:tableStyleId>{5C22544A-7EE6-4342-B048-85BDC9FD1C3A}</a:tableStyleId>
              </a:tblPr>
              <a:tblGrid>
                <a:gridCol w="5033988">
                  <a:extLst>
                    <a:ext uri="{9D8B030D-6E8A-4147-A177-3AD203B41FA5}">
                      <a16:colId xmlns:a16="http://schemas.microsoft.com/office/drawing/2014/main" val="1273818940"/>
                    </a:ext>
                  </a:extLst>
                </a:gridCol>
                <a:gridCol w="3420088">
                  <a:extLst>
                    <a:ext uri="{9D8B030D-6E8A-4147-A177-3AD203B41FA5}">
                      <a16:colId xmlns:a16="http://schemas.microsoft.com/office/drawing/2014/main" val="941818348"/>
                    </a:ext>
                  </a:extLst>
                </a:gridCol>
              </a:tblGrid>
              <a:tr h="603756">
                <a:tc>
                  <a:txBody>
                    <a:bodyPr/>
                    <a:lstStyle/>
                    <a:p>
                      <a:pPr marL="1203325" marR="1208405" algn="ctr">
                        <a:spcBef>
                          <a:spcPts val="395"/>
                        </a:spcBef>
                        <a:spcAft>
                          <a:spcPts val="0"/>
                        </a:spcAft>
                      </a:pPr>
                      <a:r>
                        <a:rPr lang="en-US" sz="2400" dirty="0">
                          <a:solidFill>
                            <a:srgbClr val="FFFF00"/>
                          </a:solidFill>
                        </a:rPr>
                        <a:t>Quantitative data</a:t>
                      </a:r>
                      <a:endParaRPr lang="fr-FR" sz="2400" dirty="0">
                        <a:solidFill>
                          <a:srgbClr val="FFFF00"/>
                        </a:solidFill>
                      </a:endParaRPr>
                    </a:p>
                  </a:txBody>
                  <a:tcPr marL="0" marR="0" marT="0" marB="0"/>
                </a:tc>
                <a:tc>
                  <a:txBody>
                    <a:bodyPr/>
                    <a:lstStyle/>
                    <a:p>
                      <a:pPr marL="706120">
                        <a:spcBef>
                          <a:spcPts val="395"/>
                        </a:spcBef>
                        <a:spcAft>
                          <a:spcPts val="0"/>
                        </a:spcAft>
                      </a:pPr>
                      <a:r>
                        <a:rPr lang="en-US" sz="2400" dirty="0">
                          <a:solidFill>
                            <a:srgbClr val="66FF33"/>
                          </a:solidFill>
                        </a:rPr>
                        <a:t>Qualitative data</a:t>
                      </a:r>
                      <a:endParaRPr lang="fr-FR" sz="2400" dirty="0">
                        <a:solidFill>
                          <a:srgbClr val="66FF33"/>
                        </a:solidFill>
                      </a:endParaRPr>
                    </a:p>
                  </a:txBody>
                  <a:tcPr marL="0" marR="0" marT="0" marB="0"/>
                </a:tc>
                <a:extLst>
                  <a:ext uri="{0D108BD9-81ED-4DB2-BD59-A6C34878D82A}">
                    <a16:rowId xmlns:a16="http://schemas.microsoft.com/office/drawing/2014/main" val="2496098892"/>
                  </a:ext>
                </a:extLst>
              </a:tr>
              <a:tr h="3256373">
                <a:tc>
                  <a:txBody>
                    <a:bodyPr/>
                    <a:lstStyle/>
                    <a:p>
                      <a:pPr marL="342900" lvl="0" indent="-342900">
                        <a:spcBef>
                          <a:spcPts val="75"/>
                        </a:spcBef>
                        <a:spcAft>
                          <a:spcPts val="0"/>
                        </a:spcAft>
                        <a:buSzPts val="1000"/>
                        <a:buFont typeface="Tahoma" panose="020B0604030504040204" pitchFamily="34" charset="0"/>
                        <a:buChar char="•"/>
                        <a:tabLst>
                          <a:tab pos="241300" algn="l"/>
                        </a:tabLst>
                      </a:pPr>
                      <a:r>
                        <a:rPr lang="en-US" dirty="0"/>
                        <a:t>Browse data tables after sorting</a:t>
                      </a:r>
                      <a:endParaRPr lang="fr-FR" dirty="0"/>
                    </a:p>
                    <a:p>
                      <a:pPr marL="342900" lvl="0" indent="-342900">
                        <a:spcBef>
                          <a:spcPts val="135"/>
                        </a:spcBef>
                        <a:spcAft>
                          <a:spcPts val="0"/>
                        </a:spcAft>
                        <a:buSzPts val="1000"/>
                        <a:buFont typeface="Tahoma" panose="020B0604030504040204" pitchFamily="34" charset="0"/>
                        <a:buChar char="•"/>
                        <a:tabLst>
                          <a:tab pos="241300" algn="l"/>
                        </a:tabLst>
                      </a:pPr>
                      <a:r>
                        <a:rPr lang="en-US" dirty="0"/>
                        <a:t>Calculate summary statistics</a:t>
                      </a:r>
                      <a:endParaRPr lang="fr-FR" dirty="0"/>
                    </a:p>
                    <a:p>
                      <a:pPr marL="342900" lvl="0" indent="-342900">
                        <a:spcBef>
                          <a:spcPts val="135"/>
                        </a:spcBef>
                        <a:spcAft>
                          <a:spcPts val="0"/>
                        </a:spcAft>
                        <a:buSzPts val="1000"/>
                        <a:buFont typeface="Tahoma" panose="020B0604030504040204" pitchFamily="34" charset="0"/>
                        <a:buChar char="•"/>
                        <a:tabLst>
                          <a:tab pos="241300" algn="l"/>
                        </a:tabLst>
                      </a:pPr>
                      <a:r>
                        <a:rPr lang="en-US" dirty="0"/>
                        <a:t>When time allows, validate data entry</a:t>
                      </a:r>
                      <a:endParaRPr lang="fr-FR" dirty="0"/>
                    </a:p>
                    <a:p>
                      <a:pPr marL="342900" lvl="0" indent="-342900">
                        <a:spcBef>
                          <a:spcPts val="135"/>
                        </a:spcBef>
                        <a:spcAft>
                          <a:spcPts val="0"/>
                        </a:spcAft>
                        <a:buSzPts val="1000"/>
                        <a:buFont typeface="Tahoma" panose="020B0604030504040204" pitchFamily="34" charset="0"/>
                        <a:buChar char="•"/>
                        <a:tabLst>
                          <a:tab pos="241300" algn="l"/>
                        </a:tabLst>
                      </a:pPr>
                      <a:r>
                        <a:rPr lang="en-US" dirty="0"/>
                        <a:t>Create frequency distributions and cross-tabulations</a:t>
                      </a:r>
                      <a:endParaRPr lang="fr-FR" dirty="0"/>
                    </a:p>
                    <a:p>
                      <a:pPr marL="342900" marR="193040" lvl="0" indent="-342900">
                        <a:spcBef>
                          <a:spcPts val="135"/>
                        </a:spcBef>
                        <a:spcAft>
                          <a:spcPts val="0"/>
                        </a:spcAft>
                        <a:buSzPts val="1000"/>
                        <a:buFont typeface="Tahoma" panose="020B0604030504040204" pitchFamily="34" charset="0"/>
                        <a:buChar char="•"/>
                        <a:tabLst>
                          <a:tab pos="241300" algn="l"/>
                        </a:tabLst>
                      </a:pPr>
                      <a:r>
                        <a:rPr lang="en-US" dirty="0"/>
                        <a:t>Graphically explore data distributions using box plots, histograms and scatter plots with the help of visual analysis </a:t>
                      </a:r>
                      <a:r>
                        <a:rPr lang="en-US" dirty="0" smtClean="0"/>
                        <a:t>software.</a:t>
                      </a:r>
                      <a:endParaRPr lang="fr-FR" dirty="0"/>
                    </a:p>
                  </a:txBody>
                  <a:tcPr marL="0" marR="0" marT="0" marB="0"/>
                </a:tc>
                <a:tc>
                  <a:txBody>
                    <a:bodyPr/>
                    <a:lstStyle/>
                    <a:p>
                      <a:pPr marL="342900" lvl="0" indent="-342900">
                        <a:spcBef>
                          <a:spcPts val="75"/>
                        </a:spcBef>
                        <a:spcAft>
                          <a:spcPts val="0"/>
                        </a:spcAft>
                        <a:buSzPts val="1000"/>
                        <a:buFont typeface="Tahoma" panose="020B0604030504040204" pitchFamily="34" charset="0"/>
                        <a:buChar char="•"/>
                        <a:tabLst>
                          <a:tab pos="241300" algn="l"/>
                        </a:tabLst>
                      </a:pPr>
                      <a:r>
                        <a:rPr lang="en-US" b="1" dirty="0"/>
                        <a:t>Check for spelling errors</a:t>
                      </a:r>
                      <a:endParaRPr lang="fr-FR" b="1" dirty="0"/>
                    </a:p>
                    <a:p>
                      <a:pPr marL="342900" marR="282575" lvl="0" indent="-342900">
                        <a:spcBef>
                          <a:spcPts val="135"/>
                        </a:spcBef>
                        <a:spcAft>
                          <a:spcPts val="0"/>
                        </a:spcAft>
                        <a:buSzPts val="1000"/>
                        <a:buFont typeface="Tahoma" panose="020B0604030504040204" pitchFamily="34" charset="0"/>
                        <a:buChar char="•"/>
                        <a:tabLst>
                          <a:tab pos="241300" algn="l"/>
                        </a:tabLst>
                      </a:pPr>
                      <a:r>
                        <a:rPr lang="en-US" b="1" dirty="0"/>
                        <a:t>Compare data with assumptions or criteria</a:t>
                      </a:r>
                      <a:endParaRPr lang="fr-FR" b="1" dirty="0"/>
                    </a:p>
                    <a:p>
                      <a:pPr marL="342900" lvl="0" indent="-342900">
                        <a:spcBef>
                          <a:spcPts val="130"/>
                        </a:spcBef>
                        <a:spcAft>
                          <a:spcPts val="0"/>
                        </a:spcAft>
                        <a:buSzPts val="1000"/>
                        <a:buFont typeface="Tahoma" panose="020B0604030504040204" pitchFamily="34" charset="0"/>
                        <a:buChar char="•"/>
                        <a:tabLst>
                          <a:tab pos="241300" algn="l"/>
                        </a:tabLst>
                      </a:pPr>
                      <a:r>
                        <a:rPr lang="en-US" b="1" dirty="0"/>
                        <a:t>Take counts of words and phrases</a:t>
                      </a:r>
                      <a:endParaRPr lang="fr-FR" b="1" dirty="0"/>
                    </a:p>
                    <a:p>
                      <a:pPr marL="342900" marR="318770" lvl="0" indent="-342900">
                        <a:spcBef>
                          <a:spcPts val="135"/>
                        </a:spcBef>
                        <a:spcAft>
                          <a:spcPts val="0"/>
                        </a:spcAft>
                        <a:buSzPts val="1000"/>
                        <a:buFont typeface="Tahoma" panose="020B0604030504040204" pitchFamily="34" charset="0"/>
                        <a:buChar char="•"/>
                        <a:tabLst>
                          <a:tab pos="241300" algn="l"/>
                        </a:tabLst>
                      </a:pPr>
                      <a:r>
                        <a:rPr lang="en-US" b="1" dirty="0"/>
                        <a:t>Create frequency distributions and </a:t>
                      </a:r>
                      <a:r>
                        <a:rPr lang="en-US" b="1" dirty="0" smtClean="0"/>
                        <a:t>cross-tabulations.</a:t>
                      </a:r>
                      <a:endParaRPr lang="fr-FR" b="1" dirty="0"/>
                    </a:p>
                  </a:txBody>
                  <a:tcPr marL="0" marR="0" marT="0" marB="0"/>
                </a:tc>
                <a:extLst>
                  <a:ext uri="{0D108BD9-81ED-4DB2-BD59-A6C34878D82A}">
                    <a16:rowId xmlns:a16="http://schemas.microsoft.com/office/drawing/2014/main" val="3615618231"/>
                  </a:ext>
                </a:extLst>
              </a:tr>
              <a:tr h="905636">
                <a:tc gridSpan="2">
                  <a:txBody>
                    <a:bodyPr/>
                    <a:lstStyle/>
                    <a:p>
                      <a:pPr marL="101600" algn="ctr">
                        <a:spcBef>
                          <a:spcPts val="220"/>
                        </a:spcBef>
                        <a:spcAft>
                          <a:spcPts val="0"/>
                        </a:spcAft>
                      </a:pPr>
                      <a:r>
                        <a:rPr lang="en-US" dirty="0"/>
                        <a:t>Depending on the number of data collection tools used and amount of data collected, data entry agents may need to be recruited and trained to do the data entry (and data clean-up).</a:t>
                      </a:r>
                      <a:endParaRPr lang="fr-FR" dirty="0"/>
                    </a:p>
                  </a:txBody>
                  <a:tcPr marL="0" marR="0" marT="0" marB="0"/>
                </a:tc>
                <a:tc hMerge="1">
                  <a:txBody>
                    <a:bodyPr/>
                    <a:lstStyle/>
                    <a:p>
                      <a:endParaRPr lang="fr-FR"/>
                    </a:p>
                  </a:txBody>
                  <a:tcPr/>
                </a:tc>
                <a:extLst>
                  <a:ext uri="{0D108BD9-81ED-4DB2-BD59-A6C34878D82A}">
                    <a16:rowId xmlns:a16="http://schemas.microsoft.com/office/drawing/2014/main" val="1705083116"/>
                  </a:ext>
                </a:extLst>
              </a:tr>
            </a:tbl>
          </a:graphicData>
        </a:graphic>
      </p:graphicFrame>
    </p:spTree>
    <p:extLst>
      <p:ext uri="{BB962C8B-B14F-4D97-AF65-F5344CB8AC3E}">
        <p14:creationId xmlns:p14="http://schemas.microsoft.com/office/powerpoint/2010/main" val="59235182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97583" y="743902"/>
            <a:ext cx="8340542" cy="6063198"/>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algn="ctr"/>
            <a:endParaRPr lang="en-US" sz="2000" b="1" dirty="0" smtClean="0">
              <a:solidFill>
                <a:srgbClr val="0070C0"/>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Diagnosis</a:t>
            </a:r>
            <a:endParaRPr lang="fr-FR" sz="2400" b="1" dirty="0">
              <a:solidFill>
                <a:schemeClr val="accent2"/>
              </a:solidFill>
              <a:latin typeface="Times New Roman" panose="02020603050405020304" pitchFamily="18" charset="0"/>
              <a:cs typeface="Times New Roman" panose="02020603050405020304" pitchFamily="18" charset="0"/>
            </a:endParaRP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000" b="1" dirty="0">
                <a:solidFill>
                  <a:schemeClr val="dk1"/>
                </a:solidFill>
                <a:latin typeface="Times New Roman" panose="02020603050405020304" pitchFamily="18" charset="0"/>
                <a:cs typeface="Times New Roman" panose="02020603050405020304" pitchFamily="18" charset="0"/>
              </a:rPr>
              <a:t>Once the suspect data has been identified, the next step is to review all the respondent’s answers to determine if the data makes sense given the context in which it was collected. Following this review, there are several possible diagnoses for each suspect data point identified:</a:t>
            </a:r>
            <a:endParaRPr lang="fr-FR" sz="2000" b="1" dirty="0">
              <a:solidFill>
                <a:schemeClr val="dk1"/>
              </a:solidFill>
              <a:latin typeface="Times New Roman" panose="02020603050405020304" pitchFamily="18" charset="0"/>
              <a:cs typeface="Times New Roman" panose="02020603050405020304" pitchFamily="18" charset="0"/>
            </a:endParaRPr>
          </a:p>
          <a:p>
            <a:r>
              <a:rPr lang="en-US" sz="2000" b="1" dirty="0">
                <a:solidFill>
                  <a:schemeClr val="dk1"/>
                </a:solidFill>
                <a:latin typeface="Times New Roman" panose="02020603050405020304" pitchFamily="18" charset="0"/>
                <a:cs typeface="Times New Roman" panose="02020603050405020304" pitchFamily="18" charset="0"/>
              </a:rPr>
              <a:t> </a:t>
            </a:r>
            <a:endParaRPr lang="fr-FR" sz="2000" b="1" dirty="0">
              <a:solidFill>
                <a:schemeClr val="dk1"/>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dirty="0">
                <a:solidFill>
                  <a:srgbClr val="996633"/>
                </a:solidFill>
                <a:latin typeface="Times New Roman" panose="02020603050405020304" pitchFamily="18" charset="0"/>
                <a:cs typeface="Times New Roman" panose="02020603050405020304" pitchFamily="18" charset="0"/>
              </a:rPr>
              <a:t>The data point is missing. Missing data can be a result of omitted answers by the respondents (no response), questions that are skipped over by the enumerator (erroneous entry or skip pattern) or the data entry agents, or there are dropouts (for longitudinal research).</a:t>
            </a:r>
            <a:endParaRPr lang="fr-FR" sz="2000" b="1" dirty="0">
              <a:solidFill>
                <a:srgbClr val="996633"/>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dirty="0">
                <a:solidFill>
                  <a:srgbClr val="996633"/>
                </a:solidFill>
                <a:latin typeface="Times New Roman" panose="02020603050405020304" pitchFamily="18" charset="0"/>
                <a:cs typeface="Times New Roman" panose="02020603050405020304" pitchFamily="18" charset="0"/>
              </a:rPr>
              <a:t>The data point is a true extreme value. </a:t>
            </a:r>
            <a:r>
              <a:rPr lang="en-US" sz="2000" b="1" dirty="0">
                <a:solidFill>
                  <a:srgbClr val="996633"/>
                </a:solidFill>
                <a:latin typeface="Times New Roman" panose="02020603050405020304" pitchFamily="18" charset="0"/>
                <a:cs typeface="Times New Roman" panose="02020603050405020304" pitchFamily="18" charset="0"/>
              </a:rPr>
              <a:t>True extreme values are answers that seem high but can be justified by other </a:t>
            </a:r>
            <a:r>
              <a:rPr lang="en-US" sz="2000" b="1" dirty="0" smtClean="0">
                <a:solidFill>
                  <a:srgbClr val="996633"/>
                </a:solidFill>
                <a:latin typeface="Times New Roman" panose="02020603050405020304" pitchFamily="18" charset="0"/>
                <a:cs typeface="Times New Roman" panose="02020603050405020304" pitchFamily="18" charset="0"/>
              </a:rPr>
              <a:t>answers.</a:t>
            </a:r>
            <a:endParaRPr lang="fr-FR" sz="2000" b="1" dirty="0">
              <a:solidFill>
                <a:srgbClr val="996633"/>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dirty="0" smtClean="0">
                <a:solidFill>
                  <a:srgbClr val="996633"/>
                </a:solidFill>
                <a:latin typeface="Times New Roman" panose="02020603050405020304" pitchFamily="18" charset="0"/>
                <a:cs typeface="Times New Roman" panose="02020603050405020304" pitchFamily="18" charset="0"/>
              </a:rPr>
              <a:t>The </a:t>
            </a:r>
            <a:r>
              <a:rPr lang="en-US" sz="2000" b="1" dirty="0">
                <a:solidFill>
                  <a:srgbClr val="996633"/>
                </a:solidFill>
                <a:latin typeface="Times New Roman" panose="02020603050405020304" pitchFamily="18" charset="0"/>
                <a:cs typeface="Times New Roman" panose="02020603050405020304" pitchFamily="18" charset="0"/>
              </a:rPr>
              <a:t>data point is a true normal value. True normal values are valid answers</a:t>
            </a:r>
            <a:r>
              <a:rPr lang="en-US" sz="2000" b="1" dirty="0" smtClean="0">
                <a:solidFill>
                  <a:srgbClr val="996633"/>
                </a:solidFill>
                <a:latin typeface="Times New Roman" panose="02020603050405020304" pitchFamily="18" charset="0"/>
                <a:cs typeface="Times New Roman" panose="02020603050405020304" pitchFamily="18" charset="0"/>
              </a:rPr>
              <a:t>.</a:t>
            </a:r>
            <a:endParaRPr lang="fr-FR" sz="2000" b="1" dirty="0">
              <a:solidFill>
                <a:srgbClr val="9966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238954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0" y="-59781"/>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093220"/>
            <a:ext cx="8340542" cy="5355312"/>
          </a:xfrm>
          <a:prstGeom prst="rect">
            <a:avLst/>
          </a:prstGeom>
        </p:spPr>
        <p:txBody>
          <a:bodyPr wrap="square">
            <a:spAutoFit/>
          </a:bodyPr>
          <a:lstStyle/>
          <a:p>
            <a:pPr algn="ctr"/>
            <a:endParaRPr lang="en-US" dirty="0"/>
          </a:p>
          <a:p>
            <a:pPr algn="ctr"/>
            <a:r>
              <a:rPr lang="en-US" sz="2400" b="1" dirty="0">
                <a:solidFill>
                  <a:schemeClr val="accent2"/>
                </a:solidFill>
                <a:latin typeface="Times New Roman" panose="02020603050405020304" pitchFamily="18" charset="0"/>
                <a:cs typeface="Times New Roman" panose="02020603050405020304" pitchFamily="18" charset="0"/>
              </a:rPr>
              <a:t>Treatment</a:t>
            </a:r>
            <a:endParaRPr lang="fr-FR" sz="2400" b="1" dirty="0">
              <a:solidFill>
                <a:schemeClr val="accent2"/>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ü"/>
            </a:pPr>
            <a:r>
              <a:rPr lang="en-US" sz="2000" b="1" dirty="0">
                <a:solidFill>
                  <a:schemeClr val="dk1"/>
                </a:solidFill>
                <a:latin typeface="Times New Roman" panose="02020603050405020304" pitchFamily="18" charset="0"/>
                <a:cs typeface="Times New Roman" panose="02020603050405020304" pitchFamily="18" charset="0"/>
              </a:rPr>
              <a:t>Once the problematic observations have been identified, these need to be treated before the data can be </a:t>
            </a:r>
            <a:r>
              <a:rPr lang="en-US" sz="2000" b="1" dirty="0" err="1">
                <a:solidFill>
                  <a:schemeClr val="dk1"/>
                </a:solidFill>
                <a:latin typeface="Times New Roman" panose="02020603050405020304" pitchFamily="18" charset="0"/>
                <a:cs typeface="Times New Roman" panose="02020603050405020304" pitchFamily="18" charset="0"/>
              </a:rPr>
              <a:t>analysed</a:t>
            </a:r>
            <a:r>
              <a:rPr lang="en-US" sz="2000" b="1" dirty="0">
                <a:solidFill>
                  <a:schemeClr val="dk1"/>
                </a:solidFill>
                <a:latin typeface="Times New Roman" panose="02020603050405020304" pitchFamily="18" charset="0"/>
                <a:cs typeface="Times New Roman" panose="02020603050405020304" pitchFamily="18" charset="0"/>
              </a:rPr>
              <a:t>. The following are some of the key approaches to dealing with data errors:</a:t>
            </a:r>
            <a:endParaRPr lang="fr-FR" sz="2000" b="1" dirty="0">
              <a:solidFill>
                <a:schemeClr val="dk1"/>
              </a:solidFill>
              <a:latin typeface="Times New Roman" panose="02020603050405020304" pitchFamily="18" charset="0"/>
              <a:cs typeface="Times New Roman" panose="02020603050405020304" pitchFamily="18" charset="0"/>
            </a:endParaRPr>
          </a:p>
          <a:p>
            <a:r>
              <a:rPr lang="en-US" sz="2000" b="1" dirty="0">
                <a:solidFill>
                  <a:schemeClr val="dk1"/>
                </a:solidFill>
                <a:latin typeface="Times New Roman" panose="02020603050405020304" pitchFamily="18" charset="0"/>
                <a:cs typeface="Times New Roman" panose="02020603050405020304" pitchFamily="18" charset="0"/>
              </a:rPr>
              <a:t> </a:t>
            </a:r>
            <a:endParaRPr lang="fr-FR" sz="2000" b="1" dirty="0">
              <a:solidFill>
                <a:schemeClr val="dk1"/>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u="sng" dirty="0">
                <a:solidFill>
                  <a:srgbClr val="660066"/>
                </a:solidFill>
                <a:latin typeface="Times New Roman" panose="02020603050405020304" pitchFamily="18" charset="0"/>
                <a:cs typeface="Times New Roman" panose="02020603050405020304" pitchFamily="18" charset="0"/>
              </a:rPr>
              <a:t>Leave the data unchanged</a:t>
            </a:r>
            <a:r>
              <a:rPr lang="en-US" sz="2000" b="1" dirty="0">
                <a:solidFill>
                  <a:srgbClr val="996633"/>
                </a:solidFill>
                <a:latin typeface="Times New Roman" panose="02020603050405020304" pitchFamily="18" charset="0"/>
                <a:cs typeface="Times New Roman" panose="02020603050405020304" pitchFamily="18" charset="0"/>
              </a:rPr>
              <a:t>. </a:t>
            </a:r>
            <a:r>
              <a:rPr lang="en-US" sz="2000" b="1" dirty="0">
                <a:solidFill>
                  <a:srgbClr val="996633"/>
                </a:solidFill>
                <a:latin typeface="Times New Roman" panose="02020603050405020304" pitchFamily="18" charset="0"/>
                <a:cs typeface="Times New Roman" panose="02020603050405020304" pitchFamily="18" charset="0"/>
              </a:rPr>
              <a:t>This approach is the most conservative as it entails accepting the erroneous data as valid response(s) and making no </a:t>
            </a:r>
            <a:r>
              <a:rPr lang="en-US" sz="2000" b="1" dirty="0" err="1" smtClean="0">
                <a:solidFill>
                  <a:srgbClr val="996633"/>
                </a:solidFill>
                <a:latin typeface="Times New Roman" panose="02020603050405020304" pitchFamily="18" charset="0"/>
                <a:cs typeface="Times New Roman" panose="02020603050405020304" pitchFamily="18" charset="0"/>
              </a:rPr>
              <a:t>changes.For</a:t>
            </a:r>
            <a:r>
              <a:rPr lang="en-US" sz="2000" b="1" dirty="0" smtClean="0">
                <a:solidFill>
                  <a:srgbClr val="996633"/>
                </a:solidFill>
                <a:latin typeface="Times New Roman" panose="02020603050405020304" pitchFamily="18" charset="0"/>
                <a:cs typeface="Times New Roman" panose="02020603050405020304" pitchFamily="18" charset="0"/>
              </a:rPr>
              <a:t> </a:t>
            </a:r>
            <a:r>
              <a:rPr lang="en-US" sz="2000" b="1" dirty="0">
                <a:solidFill>
                  <a:srgbClr val="996633"/>
                </a:solidFill>
                <a:latin typeface="Times New Roman" panose="02020603050405020304" pitchFamily="18" charset="0"/>
                <a:cs typeface="Times New Roman" panose="02020603050405020304" pitchFamily="18" charset="0"/>
              </a:rPr>
              <a:t>large-n studies, leaving one erroneous response may not affect the analysis. </a:t>
            </a:r>
            <a:r>
              <a:rPr lang="en-US" sz="2000" b="1" dirty="0" smtClean="0">
                <a:solidFill>
                  <a:srgbClr val="996633"/>
                </a:solidFill>
                <a:latin typeface="Times New Roman" panose="02020603050405020304" pitchFamily="18" charset="0"/>
                <a:cs typeface="Times New Roman" panose="02020603050405020304" pitchFamily="18" charset="0"/>
              </a:rPr>
              <a:t>However</a:t>
            </a:r>
            <a:r>
              <a:rPr lang="en-US" sz="2000" b="1" dirty="0">
                <a:solidFill>
                  <a:srgbClr val="996633"/>
                </a:solidFill>
                <a:latin typeface="Times New Roman" panose="02020603050405020304" pitchFamily="18" charset="0"/>
                <a:cs typeface="Times New Roman" panose="02020603050405020304" pitchFamily="18" charset="0"/>
              </a:rPr>
              <a:t>, for small-n studies, the decision of leaving the data unchanged may be more </a:t>
            </a:r>
            <a:r>
              <a:rPr lang="en-US" sz="2000" b="1" dirty="0" smtClean="0">
                <a:solidFill>
                  <a:srgbClr val="996633"/>
                </a:solidFill>
                <a:latin typeface="Times New Roman" panose="02020603050405020304" pitchFamily="18" charset="0"/>
                <a:cs typeface="Times New Roman" panose="02020603050405020304" pitchFamily="18" charset="0"/>
              </a:rPr>
              <a:t>problematic.</a:t>
            </a:r>
            <a:endParaRPr lang="fr-FR" sz="2000" b="1" dirty="0">
              <a:solidFill>
                <a:srgbClr val="996633"/>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u="sng" dirty="0" smtClean="0">
                <a:solidFill>
                  <a:srgbClr val="660066"/>
                </a:solidFill>
                <a:latin typeface="Times New Roman" panose="02020603050405020304" pitchFamily="18" charset="0"/>
                <a:cs typeface="Times New Roman" panose="02020603050405020304" pitchFamily="18" charset="0"/>
              </a:rPr>
              <a:t>Correct </a:t>
            </a:r>
            <a:r>
              <a:rPr lang="en-US" sz="2000" b="1" u="sng" dirty="0">
                <a:solidFill>
                  <a:srgbClr val="660066"/>
                </a:solidFill>
                <a:latin typeface="Times New Roman" panose="02020603050405020304" pitchFamily="18" charset="0"/>
                <a:cs typeface="Times New Roman" panose="02020603050405020304" pitchFamily="18" charset="0"/>
              </a:rPr>
              <a:t>the data</a:t>
            </a:r>
            <a:r>
              <a:rPr lang="en-US" sz="2000" b="1" dirty="0">
                <a:solidFill>
                  <a:srgbClr val="996633"/>
                </a:solidFill>
                <a:latin typeface="Times New Roman" panose="02020603050405020304" pitchFamily="18" charset="0"/>
                <a:cs typeface="Times New Roman" panose="02020603050405020304" pitchFamily="18" charset="0"/>
              </a:rPr>
              <a:t>, however without modification of the intention of or meaning given by the </a:t>
            </a:r>
            <a:r>
              <a:rPr lang="en-US" sz="2000" b="1" dirty="0" smtClean="0">
                <a:solidFill>
                  <a:srgbClr val="996633"/>
                </a:solidFill>
                <a:latin typeface="Times New Roman" panose="02020603050405020304" pitchFamily="18" charset="0"/>
                <a:cs typeface="Times New Roman" panose="02020603050405020304" pitchFamily="18" charset="0"/>
              </a:rPr>
              <a:t>respondent.</a:t>
            </a:r>
            <a:endParaRPr lang="fr-FR" sz="2000" b="1" dirty="0">
              <a:solidFill>
                <a:srgbClr val="996633"/>
              </a:solidFill>
              <a:latin typeface="Times New Roman" panose="02020603050405020304" pitchFamily="18" charset="0"/>
              <a:cs typeface="Times New Roman" panose="02020603050405020304" pitchFamily="18" charset="0"/>
            </a:endParaRPr>
          </a:p>
          <a:p>
            <a:pPr marL="1714500" lvl="3" indent="-342900">
              <a:buFont typeface="Wingdings" panose="05000000000000000000" pitchFamily="2" charset="2"/>
              <a:buChar char="v"/>
            </a:pPr>
            <a:r>
              <a:rPr lang="en-US" sz="2000" b="1" u="sng" dirty="0" smtClean="0">
                <a:solidFill>
                  <a:srgbClr val="660066"/>
                </a:solidFill>
                <a:latin typeface="Times New Roman" panose="02020603050405020304" pitchFamily="18" charset="0"/>
                <a:cs typeface="Times New Roman" panose="02020603050405020304" pitchFamily="18" charset="0"/>
              </a:rPr>
              <a:t>Delete </a:t>
            </a:r>
            <a:r>
              <a:rPr lang="en-US" sz="2000" b="1" u="sng" dirty="0">
                <a:solidFill>
                  <a:srgbClr val="660066"/>
                </a:solidFill>
                <a:latin typeface="Times New Roman" panose="02020603050405020304" pitchFamily="18" charset="0"/>
                <a:cs typeface="Times New Roman" panose="02020603050405020304" pitchFamily="18" charset="0"/>
              </a:rPr>
              <a:t>the data. </a:t>
            </a:r>
            <a:r>
              <a:rPr lang="en-US" sz="2000" b="1" dirty="0">
                <a:solidFill>
                  <a:srgbClr val="996633"/>
                </a:solidFill>
                <a:latin typeface="Times New Roman" panose="02020603050405020304" pitchFamily="18" charset="0"/>
                <a:cs typeface="Times New Roman" panose="02020603050405020304" pitchFamily="18" charset="0"/>
              </a:rPr>
              <a:t>It is important to remember that leaving out data can make it seem as if the data is being “cherry-picked” to obtain the desired results</a:t>
            </a:r>
            <a:endParaRPr lang="en-US" sz="2000" b="1" dirty="0">
              <a:solidFill>
                <a:srgbClr val="996633"/>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009496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325759" y="948705"/>
            <a:ext cx="8340542" cy="10033516"/>
          </a:xfrm>
          <a:prstGeom prst="rect">
            <a:avLst/>
          </a:prstGeom>
        </p:spPr>
        <p:txBody>
          <a:bodyPr wrap="square">
            <a:spAutoFit/>
          </a:bodyPr>
          <a:lstStyle/>
          <a:p>
            <a:pPr lvl="0"/>
            <a:endParaRPr lang="en-US" b="1" dirty="0" smtClean="0"/>
          </a:p>
          <a:p>
            <a:pPr algn="ctr" eaLnBrk="0" fontAlgn="base" hangingPunct="0">
              <a:spcBef>
                <a:spcPct val="0"/>
              </a:spcBef>
              <a:spcAft>
                <a:spcPct val="0"/>
              </a:spcAft>
            </a:pPr>
            <a:r>
              <a:rPr lang="en-US" sz="2000" b="1" dirty="0" smtClean="0">
                <a:solidFill>
                  <a:srgbClr val="C00000"/>
                </a:solidFill>
                <a:latin typeface="Times New Roman" panose="02020603050405020304" pitchFamily="18" charset="0"/>
                <a:cs typeface="Times New Roman" panose="02020603050405020304" pitchFamily="18" charset="0"/>
              </a:rPr>
              <a:t>General </a:t>
            </a:r>
            <a:r>
              <a:rPr lang="en-US" sz="2000" b="1" dirty="0">
                <a:solidFill>
                  <a:srgbClr val="C00000"/>
                </a:solidFill>
                <a:latin typeface="Times New Roman" panose="02020603050405020304" pitchFamily="18" charset="0"/>
                <a:cs typeface="Times New Roman" panose="02020603050405020304" pitchFamily="18" charset="0"/>
              </a:rPr>
              <a:t>decision-making </a:t>
            </a:r>
            <a:r>
              <a:rPr lang="en-US" sz="2000" b="1" dirty="0" smtClean="0">
                <a:solidFill>
                  <a:srgbClr val="C00000"/>
                </a:solidFill>
                <a:latin typeface="Times New Roman" panose="02020603050405020304" pitchFamily="18" charset="0"/>
                <a:cs typeface="Times New Roman" panose="02020603050405020304" pitchFamily="18" charset="0"/>
              </a:rPr>
              <a:t>rules</a:t>
            </a:r>
          </a:p>
          <a:p>
            <a:pPr algn="ctr" eaLnBrk="0" fontAlgn="base" hangingPunct="0">
              <a:spcBef>
                <a:spcPct val="0"/>
              </a:spcBef>
              <a:spcAft>
                <a:spcPct val="0"/>
              </a:spcAft>
            </a:pPr>
            <a:endParaRPr lang="en-US" sz="2000" b="1" dirty="0">
              <a:solidFill>
                <a:srgbClr val="C00000"/>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2000" b="1" dirty="0">
                <a:solidFill>
                  <a:schemeClr val="dk1"/>
                </a:solidFill>
                <a:latin typeface="Times New Roman" panose="02020603050405020304" pitchFamily="18" charset="0"/>
                <a:cs typeface="Times New Roman" panose="02020603050405020304" pitchFamily="18" charset="0"/>
              </a:rPr>
              <a:t>If the person doing the data entry has entered values different from the ones in the survey, the value should be changed to what was recorded in the survey form.</a:t>
            </a:r>
            <a:endParaRPr lang="fr-FR" sz="2000" b="1" dirty="0">
              <a:solidFill>
                <a:schemeClr val="dk1"/>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2000" b="1" dirty="0">
                <a:solidFill>
                  <a:schemeClr val="dk1"/>
                </a:solidFill>
                <a:latin typeface="Times New Roman" panose="02020603050405020304" pitchFamily="18" charset="0"/>
                <a:cs typeface="Times New Roman" panose="02020603050405020304" pitchFamily="18" charset="0"/>
              </a:rPr>
              <a:t>When variable values do not make sense and there is no data entry error nor notes to determine where the error comes from, the value should be left as it is. Any changes will bias the data.</a:t>
            </a:r>
            <a:endParaRPr lang="fr-FR" sz="2000" b="1" dirty="0">
              <a:solidFill>
                <a:schemeClr val="dk1"/>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2000" b="1" dirty="0">
                <a:solidFill>
                  <a:schemeClr val="dk1"/>
                </a:solidFill>
                <a:latin typeface="Times New Roman" panose="02020603050405020304" pitchFamily="18" charset="0"/>
                <a:cs typeface="Times New Roman" panose="02020603050405020304" pitchFamily="18" charset="0"/>
              </a:rPr>
              <a:t>When blank cases are present for questions that required an answer, or if erroneous values cannot be corrected, these may be deleted from the data file.</a:t>
            </a:r>
            <a:endParaRPr lang="fr-FR" sz="2000" b="1" dirty="0">
              <a:solidFill>
                <a:schemeClr val="dk1"/>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2000" b="1" dirty="0">
                <a:solidFill>
                  <a:schemeClr val="dk1"/>
                </a:solidFill>
                <a:latin typeface="Times New Roman" panose="02020603050405020304" pitchFamily="18" charset="0"/>
                <a:cs typeface="Times New Roman" panose="02020603050405020304" pitchFamily="18" charset="0"/>
              </a:rPr>
              <a:t>When there are still suspect and true extreme values after the diagnostic phase, it is necessary to next examine the influence of these data points, both individually and as a group, on the results before deciding whether or not to leave the data </a:t>
            </a:r>
            <a:r>
              <a:rPr lang="en-US" sz="2000" b="1" dirty="0" smtClean="0">
                <a:solidFill>
                  <a:schemeClr val="dk1"/>
                </a:solidFill>
                <a:latin typeface="Times New Roman" panose="02020603050405020304" pitchFamily="18" charset="0"/>
                <a:cs typeface="Times New Roman" panose="02020603050405020304" pitchFamily="18" charset="0"/>
              </a:rPr>
              <a:t>unchanged.</a:t>
            </a:r>
            <a:endParaRPr lang="fr-FR" sz="2000" b="1" dirty="0">
              <a:solidFill>
                <a:schemeClr val="dk1"/>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
            </a:pPr>
            <a:r>
              <a:rPr lang="en-US" sz="2000" b="1" dirty="0" smtClean="0">
                <a:solidFill>
                  <a:schemeClr val="dk1"/>
                </a:solidFill>
                <a:latin typeface="Times New Roman" panose="02020603050405020304" pitchFamily="18" charset="0"/>
                <a:cs typeface="Times New Roman" panose="02020603050405020304" pitchFamily="18" charset="0"/>
              </a:rPr>
              <a:t>Any </a:t>
            </a:r>
            <a:r>
              <a:rPr lang="en-US" sz="2000" b="1" dirty="0">
                <a:solidFill>
                  <a:schemeClr val="dk1"/>
                </a:solidFill>
                <a:latin typeface="Times New Roman" panose="02020603050405020304" pitchFamily="18" charset="0"/>
                <a:cs typeface="Times New Roman" panose="02020603050405020304" pitchFamily="18" charset="0"/>
              </a:rPr>
              <a:t>data points taken out of the data set should be reported as “excluded from analysis” in the methodology chapter of the final report.</a:t>
            </a:r>
          </a:p>
          <a:p>
            <a:pPr lvl="0" algn="ctr">
              <a:lnSpc>
                <a:spcPct val="150000"/>
              </a:lnSpc>
            </a:pPr>
            <a:endParaRPr lang="en-US" sz="2000" b="1" dirty="0">
              <a:solidFill>
                <a:schemeClr val="dk1"/>
              </a:solidFill>
              <a:latin typeface="Times New Roman" panose="02020603050405020304" pitchFamily="18" charset="0"/>
              <a:cs typeface="Times New Roman" panose="02020603050405020304" pitchFamily="18" charset="0"/>
            </a:endParaRPr>
          </a:p>
          <a:p>
            <a:pPr lvl="0" algn="just"/>
            <a:endParaRPr lang="en-US" sz="2000" b="1" dirty="0">
              <a:solidFill>
                <a:schemeClr val="dk1"/>
              </a:solidFill>
              <a:latin typeface="Times New Roman" panose="02020603050405020304" pitchFamily="18" charset="0"/>
              <a:cs typeface="Times New Roman" panose="02020603050405020304" pitchFamily="18" charset="0"/>
            </a:endParaRPr>
          </a:p>
          <a:p>
            <a:pPr lvl="0" algn="just"/>
            <a:endParaRPr lang="en-US" sz="2000" b="1" dirty="0">
              <a:solidFill>
                <a:schemeClr val="dk1"/>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98348544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325759" y="983530"/>
            <a:ext cx="8340542" cy="6001643"/>
          </a:xfrm>
          <a:prstGeom prst="rect">
            <a:avLst/>
          </a:prstGeom>
        </p:spPr>
        <p:txBody>
          <a:bodyPr wrap="square">
            <a:spAutoFit/>
          </a:bodyPr>
          <a:lstStyle/>
          <a:p>
            <a:pPr lvl="0"/>
            <a:endParaRPr lang="en-US" b="1" dirty="0" smtClean="0"/>
          </a:p>
          <a:p>
            <a:pPr algn="ctr"/>
            <a:r>
              <a:rPr lang="en-US" sz="2800" b="1" dirty="0">
                <a:solidFill>
                  <a:schemeClr val="accent2"/>
                </a:solidFill>
                <a:latin typeface="Times New Roman" panose="02020603050405020304" pitchFamily="18" charset="0"/>
                <a:cs typeface="Times New Roman" panose="02020603050405020304" pitchFamily="18" charset="0"/>
              </a:rPr>
              <a:t>Missing data</a:t>
            </a:r>
            <a:endParaRPr lang="fr-FR" sz="2800" b="1" dirty="0">
              <a:solidFill>
                <a:schemeClr val="accent2"/>
              </a:solidFill>
              <a:latin typeface="Times New Roman" panose="02020603050405020304" pitchFamily="18" charset="0"/>
              <a:cs typeface="Times New Roman" panose="02020603050405020304" pitchFamily="18" charset="0"/>
            </a:endParaRPr>
          </a:p>
          <a:p>
            <a:pPr lvl="0" algn="ctr"/>
            <a:endParaRPr lang="en-US" sz="2000" b="1" dirty="0">
              <a:solidFill>
                <a:srgbClr val="0070C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solidFill>
                  <a:schemeClr val="dk1"/>
                </a:solidFill>
                <a:latin typeface="Times New Roman" panose="02020603050405020304" pitchFamily="18" charset="0"/>
                <a:cs typeface="Times New Roman" panose="02020603050405020304" pitchFamily="18" charset="0"/>
              </a:rPr>
              <a:t>Missing values require attention because they cannot be simply ignored. The first step is to decide which blank cells need to be filled with zeros (because they represent negative observation; for example “no”, “not present” and “option not taken”) and which to leave blank (if using blanks to indicate missing or not applicable). Blank cells can also be replaced with missing value codes; for example, 96 (I don’t know), 97 (refused to answer), 98 (skip question/not applicable) and 99 (blank/missing).</a:t>
            </a:r>
            <a:endParaRPr lang="fr-FR" sz="2000" b="1" dirty="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000" b="1" dirty="0">
                <a:solidFill>
                  <a:schemeClr val="dk1"/>
                </a:solidFill>
                <a:latin typeface="Times New Roman" panose="02020603050405020304" pitchFamily="18" charset="0"/>
                <a:cs typeface="Times New Roman" panose="02020603050405020304" pitchFamily="18" charset="0"/>
              </a:rPr>
              <a:t>If the proportion of missing or incomplete cases is substantial for a category of cases, this will be a major M&amp;E concern. Once a set of data is known to be missing, it is important to determine whether the missing data are random or whether they vary in a systematic fashion, and also the extent to which the problem exists. Random missing values may occur because the subject inadvertently did not answer some questions.is missing</a:t>
            </a:r>
            <a:r>
              <a:rPr lang="en-US" sz="2000" b="1" dirty="0" smtClean="0">
                <a:solidFill>
                  <a:schemeClr val="dk1"/>
                </a:solidFill>
                <a:latin typeface="Times New Roman" panose="02020603050405020304" pitchFamily="18" charset="0"/>
                <a:cs typeface="Times New Roman" panose="02020603050405020304" pitchFamily="18" charset="0"/>
              </a:rPr>
              <a:t>?</a:t>
            </a:r>
            <a:endParaRPr lang="en-US" b="1" dirty="0"/>
          </a:p>
          <a:p>
            <a:pPr lvl="0" algn="ctr"/>
            <a:endParaRPr lang="en-US" b="1" dirty="0" smtClean="0"/>
          </a:p>
        </p:txBody>
      </p:sp>
    </p:spTree>
    <p:extLst>
      <p:ext uri="{BB962C8B-B14F-4D97-AF65-F5344CB8AC3E}">
        <p14:creationId xmlns:p14="http://schemas.microsoft.com/office/powerpoint/2010/main" val="30736356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3061358"/>
            <a:ext cx="8340542" cy="3447098"/>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
        <p:nvSpPr>
          <p:cNvPr id="6" name="Rectangle 5"/>
          <p:cNvSpPr/>
          <p:nvPr/>
        </p:nvSpPr>
        <p:spPr>
          <a:xfrm>
            <a:off x="1739193" y="1450365"/>
            <a:ext cx="5822363" cy="523220"/>
          </a:xfrm>
          <a:prstGeom prst="rect">
            <a:avLst/>
          </a:prstGeom>
        </p:spPr>
        <p:txBody>
          <a:bodyPr wrap="none">
            <a:spAutoFit/>
          </a:bodyPr>
          <a:lstStyle/>
          <a:p>
            <a:pPr algn="ctr"/>
            <a:r>
              <a:rPr lang="en-US" sz="2800" b="1" dirty="0">
                <a:solidFill>
                  <a:schemeClr val="accent2"/>
                </a:solidFill>
                <a:latin typeface="Times New Roman" panose="02020603050405020304" pitchFamily="18" charset="0"/>
                <a:cs typeface="Times New Roman" panose="02020603050405020304" pitchFamily="18" charset="0"/>
              </a:rPr>
              <a:t>Recoding and creating new variables</a:t>
            </a:r>
            <a:endParaRPr lang="fr-FR" sz="2800" b="1" dirty="0">
              <a:solidFill>
                <a:schemeClr val="accent2"/>
              </a:solidFill>
              <a:latin typeface="Times New Roman" panose="02020603050405020304" pitchFamily="18" charset="0"/>
              <a:cs typeface="Times New Roman" panose="02020603050405020304" pitchFamily="18" charset="0"/>
            </a:endParaRPr>
          </a:p>
        </p:txBody>
      </p:sp>
      <p:graphicFrame>
        <p:nvGraphicFramePr>
          <p:cNvPr id="8" name="Table 7"/>
          <p:cNvGraphicFramePr>
            <a:graphicFrameLocks noGrp="1"/>
          </p:cNvGraphicFramePr>
          <p:nvPr>
            <p:extLst>
              <p:ext uri="{D42A27DB-BD31-4B8C-83A1-F6EECF244321}">
                <p14:modId xmlns:p14="http://schemas.microsoft.com/office/powerpoint/2010/main" val="1855548501"/>
              </p:ext>
            </p:extLst>
          </p:nvPr>
        </p:nvGraphicFramePr>
        <p:xfrm>
          <a:off x="296861" y="2186534"/>
          <a:ext cx="8313739" cy="3700901"/>
        </p:xfrm>
        <a:graphic>
          <a:graphicData uri="http://schemas.openxmlformats.org/drawingml/2006/table">
            <a:tbl>
              <a:tblPr firstRow="1" firstCol="1" bandRow="1">
                <a:tableStyleId>{5C22544A-7EE6-4342-B048-85BDC9FD1C3A}</a:tableStyleId>
              </a:tblPr>
              <a:tblGrid>
                <a:gridCol w="8313739">
                  <a:extLst>
                    <a:ext uri="{9D8B030D-6E8A-4147-A177-3AD203B41FA5}">
                      <a16:colId xmlns:a16="http://schemas.microsoft.com/office/drawing/2014/main" val="1475104144"/>
                    </a:ext>
                  </a:extLst>
                </a:gridCol>
              </a:tblGrid>
              <a:tr h="370961">
                <a:tc>
                  <a:txBody>
                    <a:bodyPr/>
                    <a:lstStyle/>
                    <a:p>
                      <a:pPr marL="1632585" marR="1620520" algn="ctr">
                        <a:spcBef>
                          <a:spcPts val="460"/>
                        </a:spcBef>
                        <a:spcAft>
                          <a:spcPts val="0"/>
                        </a:spcAft>
                      </a:pPr>
                      <a:r>
                        <a:rPr lang="en-US" sz="1800" dirty="0">
                          <a:solidFill>
                            <a:srgbClr val="660066"/>
                          </a:solidFill>
                          <a:effectLst/>
                        </a:rPr>
                        <a:t>Guidelines</a:t>
                      </a:r>
                      <a:r>
                        <a:rPr lang="en-US" sz="1800" spc="90" dirty="0">
                          <a:solidFill>
                            <a:srgbClr val="660066"/>
                          </a:solidFill>
                          <a:effectLst/>
                        </a:rPr>
                        <a:t> </a:t>
                      </a:r>
                      <a:r>
                        <a:rPr lang="en-US" sz="1800" dirty="0">
                          <a:solidFill>
                            <a:srgbClr val="660066"/>
                          </a:solidFill>
                          <a:effectLst/>
                        </a:rPr>
                        <a:t>for</a:t>
                      </a:r>
                      <a:r>
                        <a:rPr lang="en-US" sz="1800" spc="90" dirty="0">
                          <a:solidFill>
                            <a:srgbClr val="660066"/>
                          </a:solidFill>
                          <a:effectLst/>
                        </a:rPr>
                        <a:t> </a:t>
                      </a:r>
                      <a:r>
                        <a:rPr lang="en-US" sz="1800" dirty="0">
                          <a:solidFill>
                            <a:srgbClr val="660066"/>
                          </a:solidFill>
                          <a:effectLst/>
                        </a:rPr>
                        <a:t>collapsing</a:t>
                      </a:r>
                      <a:r>
                        <a:rPr lang="en-US" sz="1800" spc="95" dirty="0">
                          <a:solidFill>
                            <a:srgbClr val="660066"/>
                          </a:solidFill>
                          <a:effectLst/>
                        </a:rPr>
                        <a:t> </a:t>
                      </a:r>
                      <a:r>
                        <a:rPr lang="en-US" sz="1800" dirty="0">
                          <a:solidFill>
                            <a:srgbClr val="660066"/>
                          </a:solidFill>
                          <a:effectLst/>
                        </a:rPr>
                        <a:t>data</a:t>
                      </a:r>
                      <a:endParaRPr lang="fr-FR" sz="1800" dirty="0">
                        <a:solidFill>
                          <a:srgbClr val="660066"/>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solidFill>
                      <a:schemeClr val="accent4">
                        <a:lumMod val="40000"/>
                        <a:lumOff val="60000"/>
                      </a:schemeClr>
                    </a:solidFill>
                  </a:tcPr>
                </a:tc>
                <a:extLst>
                  <a:ext uri="{0D108BD9-81ED-4DB2-BD59-A6C34878D82A}">
                    <a16:rowId xmlns:a16="http://schemas.microsoft.com/office/drawing/2014/main" val="1929168179"/>
                  </a:ext>
                </a:extLst>
              </a:tr>
              <a:tr h="2066911">
                <a:tc>
                  <a:txBody>
                    <a:bodyPr/>
                    <a:lstStyle/>
                    <a:p>
                      <a:pPr marL="342900" lvl="0" indent="-342900" algn="just">
                        <a:lnSpc>
                          <a:spcPct val="150000"/>
                        </a:lnSpc>
                        <a:spcBef>
                          <a:spcPts val="680"/>
                        </a:spcBef>
                        <a:spcAft>
                          <a:spcPts val="0"/>
                        </a:spcAft>
                        <a:buSzPts val="1000"/>
                        <a:buFont typeface="Tahoma" panose="020B0604030504040204" pitchFamily="34" charset="0"/>
                        <a:buChar char="•"/>
                        <a:tabLst>
                          <a:tab pos="457200" algn="l"/>
                        </a:tabLst>
                      </a:pPr>
                      <a:r>
                        <a:rPr lang="en-US" sz="1600" dirty="0">
                          <a:solidFill>
                            <a:srgbClr val="660066"/>
                          </a:solidFill>
                          <a:effectLst/>
                        </a:rPr>
                        <a:t>Ordinal</a:t>
                      </a:r>
                      <a:r>
                        <a:rPr lang="en-US" sz="1600" spc="-5" dirty="0">
                          <a:solidFill>
                            <a:srgbClr val="660066"/>
                          </a:solidFill>
                          <a:effectLst/>
                        </a:rPr>
                        <a:t> </a:t>
                      </a:r>
                      <a:r>
                        <a:rPr lang="en-US" sz="1600" dirty="0">
                          <a:solidFill>
                            <a:srgbClr val="660066"/>
                          </a:solidFill>
                          <a:effectLst/>
                        </a:rPr>
                        <a:t>variables</a:t>
                      </a:r>
                      <a:r>
                        <a:rPr lang="en-US" sz="1600" spc="-5" dirty="0">
                          <a:solidFill>
                            <a:srgbClr val="660066"/>
                          </a:solidFill>
                          <a:effectLst/>
                        </a:rPr>
                        <a:t> </a:t>
                      </a:r>
                      <a:r>
                        <a:rPr lang="en-US" sz="1600" dirty="0">
                          <a:solidFill>
                            <a:srgbClr val="660066"/>
                          </a:solidFill>
                          <a:effectLst/>
                        </a:rPr>
                        <a:t>need</a:t>
                      </a:r>
                      <a:r>
                        <a:rPr lang="en-US" sz="1600" spc="-5" dirty="0">
                          <a:solidFill>
                            <a:srgbClr val="660066"/>
                          </a:solidFill>
                          <a:effectLst/>
                        </a:rPr>
                        <a:t> </a:t>
                      </a:r>
                      <a:r>
                        <a:rPr lang="en-US" sz="1600" dirty="0">
                          <a:solidFill>
                            <a:srgbClr val="660066"/>
                          </a:solidFill>
                          <a:effectLst/>
                        </a:rPr>
                        <a:t>to</a:t>
                      </a:r>
                      <a:r>
                        <a:rPr lang="en-US" sz="1600" spc="-5" dirty="0">
                          <a:solidFill>
                            <a:srgbClr val="660066"/>
                          </a:solidFill>
                          <a:effectLst/>
                        </a:rPr>
                        <a:t> </a:t>
                      </a:r>
                      <a:r>
                        <a:rPr lang="en-US" sz="1600" dirty="0">
                          <a:solidFill>
                            <a:srgbClr val="660066"/>
                          </a:solidFill>
                          <a:effectLst/>
                        </a:rPr>
                        <a:t>be</a:t>
                      </a:r>
                      <a:r>
                        <a:rPr lang="en-US" sz="1600" spc="-5" dirty="0">
                          <a:solidFill>
                            <a:srgbClr val="660066"/>
                          </a:solidFill>
                          <a:effectLst/>
                        </a:rPr>
                        <a:t> </a:t>
                      </a:r>
                      <a:r>
                        <a:rPr lang="en-US" sz="1600" dirty="0">
                          <a:solidFill>
                            <a:srgbClr val="660066"/>
                          </a:solidFill>
                          <a:effectLst/>
                        </a:rPr>
                        <a:t>collapsed</a:t>
                      </a:r>
                      <a:r>
                        <a:rPr lang="en-US" sz="1600" spc="-5" dirty="0">
                          <a:solidFill>
                            <a:srgbClr val="660066"/>
                          </a:solidFill>
                          <a:effectLst/>
                        </a:rPr>
                        <a:t> </a:t>
                      </a:r>
                      <a:r>
                        <a:rPr lang="en-US" sz="1600" dirty="0">
                          <a:solidFill>
                            <a:srgbClr val="660066"/>
                          </a:solidFill>
                          <a:effectLst/>
                        </a:rPr>
                        <a:t>in</a:t>
                      </a:r>
                      <a:r>
                        <a:rPr lang="en-US" sz="1600" spc="-5" dirty="0">
                          <a:solidFill>
                            <a:srgbClr val="660066"/>
                          </a:solidFill>
                          <a:effectLst/>
                        </a:rPr>
                        <a:t> </a:t>
                      </a:r>
                      <a:r>
                        <a:rPr lang="en-US" sz="1600" dirty="0">
                          <a:solidFill>
                            <a:srgbClr val="660066"/>
                          </a:solidFill>
                          <a:effectLst/>
                        </a:rPr>
                        <a:t>a</a:t>
                      </a:r>
                      <a:r>
                        <a:rPr lang="en-US" sz="1600" spc="-5" dirty="0">
                          <a:solidFill>
                            <a:srgbClr val="660066"/>
                          </a:solidFill>
                          <a:effectLst/>
                        </a:rPr>
                        <a:t> </a:t>
                      </a:r>
                      <a:r>
                        <a:rPr lang="en-US" sz="1600" dirty="0">
                          <a:solidFill>
                            <a:srgbClr val="660066"/>
                          </a:solidFill>
                          <a:effectLst/>
                        </a:rPr>
                        <a:t>way</a:t>
                      </a:r>
                      <a:r>
                        <a:rPr lang="en-US" sz="1600" spc="-5" dirty="0">
                          <a:solidFill>
                            <a:srgbClr val="660066"/>
                          </a:solidFill>
                          <a:effectLst/>
                        </a:rPr>
                        <a:t> </a:t>
                      </a:r>
                      <a:r>
                        <a:rPr lang="en-US" sz="1600" dirty="0">
                          <a:solidFill>
                            <a:srgbClr val="660066"/>
                          </a:solidFill>
                          <a:effectLst/>
                        </a:rPr>
                        <a:t>that</a:t>
                      </a:r>
                      <a:r>
                        <a:rPr lang="en-US" sz="1600" spc="-5" dirty="0">
                          <a:solidFill>
                            <a:srgbClr val="660066"/>
                          </a:solidFill>
                          <a:effectLst/>
                        </a:rPr>
                        <a:t> </a:t>
                      </a:r>
                      <a:r>
                        <a:rPr lang="en-US" sz="1600" dirty="0">
                          <a:solidFill>
                            <a:srgbClr val="660066"/>
                          </a:solidFill>
                          <a:effectLst/>
                        </a:rPr>
                        <a:t>preserves</a:t>
                      </a:r>
                      <a:r>
                        <a:rPr lang="en-US" sz="1600" spc="-5" dirty="0">
                          <a:solidFill>
                            <a:srgbClr val="660066"/>
                          </a:solidFill>
                          <a:effectLst/>
                        </a:rPr>
                        <a:t> </a:t>
                      </a:r>
                      <a:r>
                        <a:rPr lang="en-US" sz="1600" dirty="0">
                          <a:solidFill>
                            <a:srgbClr val="660066"/>
                          </a:solidFill>
                          <a:effectLst/>
                        </a:rPr>
                        <a:t>the</a:t>
                      </a:r>
                      <a:r>
                        <a:rPr lang="en-US" sz="1600" spc="-5" dirty="0">
                          <a:solidFill>
                            <a:srgbClr val="660066"/>
                          </a:solidFill>
                          <a:effectLst/>
                        </a:rPr>
                        <a:t> </a:t>
                      </a:r>
                      <a:r>
                        <a:rPr lang="en-US" sz="1600" dirty="0">
                          <a:solidFill>
                            <a:srgbClr val="660066"/>
                          </a:solidFill>
                          <a:effectLst/>
                        </a:rPr>
                        <a:t>order</a:t>
                      </a:r>
                      <a:r>
                        <a:rPr lang="en-US" sz="1600" spc="-5" dirty="0">
                          <a:solidFill>
                            <a:srgbClr val="660066"/>
                          </a:solidFill>
                          <a:effectLst/>
                        </a:rPr>
                        <a:t> </a:t>
                      </a:r>
                      <a:r>
                        <a:rPr lang="en-US" sz="1600" dirty="0">
                          <a:solidFill>
                            <a:srgbClr val="660066"/>
                          </a:solidFill>
                          <a:effectLst/>
                        </a:rPr>
                        <a:t>of</a:t>
                      </a:r>
                      <a:r>
                        <a:rPr lang="en-US" sz="1600" spc="-5" dirty="0">
                          <a:solidFill>
                            <a:srgbClr val="660066"/>
                          </a:solidFill>
                          <a:effectLst/>
                        </a:rPr>
                        <a:t> </a:t>
                      </a:r>
                      <a:r>
                        <a:rPr lang="en-US" sz="1600" dirty="0">
                          <a:solidFill>
                            <a:srgbClr val="660066"/>
                          </a:solidFill>
                          <a:effectLst/>
                        </a:rPr>
                        <a:t>the</a:t>
                      </a:r>
                      <a:r>
                        <a:rPr lang="en-US" sz="1600" spc="-5" dirty="0">
                          <a:solidFill>
                            <a:srgbClr val="660066"/>
                          </a:solidFill>
                          <a:effectLst/>
                        </a:rPr>
                        <a:t> </a:t>
                      </a:r>
                      <a:r>
                        <a:rPr lang="en-US" sz="1600" dirty="0">
                          <a:solidFill>
                            <a:srgbClr val="660066"/>
                          </a:solidFill>
                          <a:effectLst/>
                        </a:rPr>
                        <a:t>categories.</a:t>
                      </a:r>
                      <a:endParaRPr lang="fr-FR" sz="1600" dirty="0">
                        <a:solidFill>
                          <a:srgbClr val="660066"/>
                        </a:solidFill>
                        <a:effectLst/>
                      </a:endParaRPr>
                    </a:p>
                    <a:p>
                      <a:pPr marL="342900" lvl="0" indent="-342900" algn="just">
                        <a:lnSpc>
                          <a:spcPct val="150000"/>
                        </a:lnSpc>
                        <a:spcBef>
                          <a:spcPts val="135"/>
                        </a:spcBef>
                        <a:spcAft>
                          <a:spcPts val="0"/>
                        </a:spcAft>
                        <a:buSzPts val="1000"/>
                        <a:buFont typeface="Tahoma" panose="020B0604030504040204" pitchFamily="34" charset="0"/>
                        <a:buChar char="•"/>
                        <a:tabLst>
                          <a:tab pos="457200" algn="l"/>
                        </a:tabLst>
                      </a:pPr>
                      <a:r>
                        <a:rPr lang="en-US" sz="1600" dirty="0">
                          <a:solidFill>
                            <a:srgbClr val="660066"/>
                          </a:solidFill>
                          <a:effectLst/>
                        </a:rPr>
                        <a:t>Combine</a:t>
                      </a:r>
                      <a:r>
                        <a:rPr lang="en-US" sz="1600" spc="5" dirty="0">
                          <a:solidFill>
                            <a:srgbClr val="660066"/>
                          </a:solidFill>
                          <a:effectLst/>
                        </a:rPr>
                        <a:t> </a:t>
                      </a:r>
                      <a:r>
                        <a:rPr lang="en-US" sz="1600" dirty="0">
                          <a:solidFill>
                            <a:srgbClr val="660066"/>
                          </a:solidFill>
                          <a:effectLst/>
                        </a:rPr>
                        <a:t>only</a:t>
                      </a:r>
                      <a:r>
                        <a:rPr lang="en-US" sz="1600" spc="5" dirty="0">
                          <a:solidFill>
                            <a:srgbClr val="660066"/>
                          </a:solidFill>
                          <a:effectLst/>
                        </a:rPr>
                        <a:t> </a:t>
                      </a:r>
                      <a:r>
                        <a:rPr lang="en-US" sz="1600" dirty="0">
                          <a:solidFill>
                            <a:srgbClr val="660066"/>
                          </a:solidFill>
                          <a:effectLst/>
                        </a:rPr>
                        <a:t>those</a:t>
                      </a:r>
                      <a:r>
                        <a:rPr lang="en-US" sz="1600" spc="5" dirty="0">
                          <a:solidFill>
                            <a:srgbClr val="660066"/>
                          </a:solidFill>
                          <a:effectLst/>
                        </a:rPr>
                        <a:t> </a:t>
                      </a:r>
                      <a:r>
                        <a:rPr lang="en-US" sz="1600" dirty="0">
                          <a:solidFill>
                            <a:srgbClr val="660066"/>
                          </a:solidFill>
                          <a:effectLst/>
                        </a:rPr>
                        <a:t>categories</a:t>
                      </a:r>
                      <a:r>
                        <a:rPr lang="en-US" sz="1600" spc="5" dirty="0">
                          <a:solidFill>
                            <a:srgbClr val="660066"/>
                          </a:solidFill>
                          <a:effectLst/>
                        </a:rPr>
                        <a:t> </a:t>
                      </a:r>
                      <a:r>
                        <a:rPr lang="en-US" sz="1600" dirty="0">
                          <a:solidFill>
                            <a:srgbClr val="660066"/>
                          </a:solidFill>
                          <a:effectLst/>
                        </a:rPr>
                        <a:t>that</a:t>
                      </a:r>
                      <a:r>
                        <a:rPr lang="en-US" sz="1600" spc="5" dirty="0">
                          <a:solidFill>
                            <a:srgbClr val="660066"/>
                          </a:solidFill>
                          <a:effectLst/>
                        </a:rPr>
                        <a:t> </a:t>
                      </a:r>
                      <a:r>
                        <a:rPr lang="en-US" sz="1600" dirty="0">
                          <a:solidFill>
                            <a:srgbClr val="660066"/>
                          </a:solidFill>
                          <a:effectLst/>
                        </a:rPr>
                        <a:t>go</a:t>
                      </a:r>
                      <a:r>
                        <a:rPr lang="en-US" sz="1600" spc="5" dirty="0">
                          <a:solidFill>
                            <a:srgbClr val="660066"/>
                          </a:solidFill>
                          <a:effectLst/>
                        </a:rPr>
                        <a:t> </a:t>
                      </a:r>
                      <a:r>
                        <a:rPr lang="en-US" sz="1600" dirty="0">
                          <a:solidFill>
                            <a:srgbClr val="660066"/>
                          </a:solidFill>
                          <a:effectLst/>
                        </a:rPr>
                        <a:t>together.</a:t>
                      </a:r>
                      <a:endParaRPr lang="fr-FR" sz="1600" dirty="0">
                        <a:solidFill>
                          <a:srgbClr val="660066"/>
                        </a:solidFill>
                        <a:effectLst/>
                      </a:endParaRPr>
                    </a:p>
                    <a:p>
                      <a:pPr marL="342900" marR="222885" lvl="0" indent="-342900" algn="just">
                        <a:lnSpc>
                          <a:spcPct val="150000"/>
                        </a:lnSpc>
                        <a:spcBef>
                          <a:spcPts val="135"/>
                        </a:spcBef>
                        <a:spcAft>
                          <a:spcPts val="0"/>
                        </a:spcAft>
                        <a:buSzPts val="1000"/>
                        <a:buFont typeface="Tahoma" panose="020B0604030504040204" pitchFamily="34" charset="0"/>
                        <a:buChar char="•"/>
                        <a:tabLst>
                          <a:tab pos="457200" algn="l"/>
                        </a:tabLst>
                      </a:pPr>
                      <a:r>
                        <a:rPr lang="en-US" sz="1600" dirty="0">
                          <a:solidFill>
                            <a:srgbClr val="660066"/>
                          </a:solidFill>
                          <a:effectLst/>
                        </a:rPr>
                        <a:t>The way in which categories are collapsed can easily affect the significance level of statistical tests.</a:t>
                      </a:r>
                      <a:r>
                        <a:rPr lang="en-US" sz="1600" spc="5" dirty="0">
                          <a:solidFill>
                            <a:srgbClr val="660066"/>
                          </a:solidFill>
                          <a:effectLst/>
                        </a:rPr>
                        <a:t> </a:t>
                      </a:r>
                      <a:r>
                        <a:rPr lang="en-US" sz="1600" dirty="0">
                          <a:solidFill>
                            <a:srgbClr val="660066"/>
                          </a:solidFill>
                          <a:effectLst/>
                        </a:rPr>
                        <a:t>Categories should be collapsed a priori to avoid the criticism that the data were manipulated to</a:t>
                      </a:r>
                      <a:r>
                        <a:rPr lang="en-US" sz="1600" spc="-285" dirty="0">
                          <a:solidFill>
                            <a:srgbClr val="660066"/>
                          </a:solidFill>
                          <a:effectLst/>
                        </a:rPr>
                        <a:t> </a:t>
                      </a:r>
                      <a:r>
                        <a:rPr lang="en-US" sz="1600" dirty="0">
                          <a:solidFill>
                            <a:srgbClr val="660066"/>
                          </a:solidFill>
                          <a:effectLst/>
                        </a:rPr>
                        <a:t>obtain</a:t>
                      </a:r>
                      <a:r>
                        <a:rPr lang="en-US" sz="1600" spc="-45" dirty="0">
                          <a:solidFill>
                            <a:srgbClr val="660066"/>
                          </a:solidFill>
                          <a:effectLst/>
                        </a:rPr>
                        <a:t> </a:t>
                      </a:r>
                      <a:r>
                        <a:rPr lang="en-US" sz="1600" dirty="0">
                          <a:solidFill>
                            <a:srgbClr val="660066"/>
                          </a:solidFill>
                          <a:effectLst/>
                        </a:rPr>
                        <a:t>a</a:t>
                      </a:r>
                      <a:r>
                        <a:rPr lang="en-US" sz="1600" spc="-45" dirty="0">
                          <a:solidFill>
                            <a:srgbClr val="660066"/>
                          </a:solidFill>
                          <a:effectLst/>
                        </a:rPr>
                        <a:t> </a:t>
                      </a:r>
                      <a:r>
                        <a:rPr lang="en-US" sz="1600" dirty="0">
                          <a:solidFill>
                            <a:srgbClr val="660066"/>
                          </a:solidFill>
                          <a:effectLst/>
                        </a:rPr>
                        <a:t>certain</a:t>
                      </a:r>
                      <a:r>
                        <a:rPr lang="en-US" sz="1600" spc="-40" dirty="0">
                          <a:solidFill>
                            <a:srgbClr val="660066"/>
                          </a:solidFill>
                          <a:effectLst/>
                        </a:rPr>
                        <a:t> </a:t>
                      </a:r>
                      <a:r>
                        <a:rPr lang="en-US" sz="1600" dirty="0">
                          <a:solidFill>
                            <a:srgbClr val="660066"/>
                          </a:solidFill>
                          <a:effectLst/>
                        </a:rPr>
                        <a:t>result.</a:t>
                      </a:r>
                      <a:endParaRPr lang="fr-FR" sz="1600" dirty="0">
                        <a:solidFill>
                          <a:srgbClr val="660066"/>
                        </a:solidFill>
                        <a:effectLst/>
                      </a:endParaRPr>
                    </a:p>
                    <a:p>
                      <a:pPr marL="342900" marR="224155" lvl="0" indent="-342900" algn="just">
                        <a:lnSpc>
                          <a:spcPct val="150000"/>
                        </a:lnSpc>
                        <a:spcBef>
                          <a:spcPts val="125"/>
                        </a:spcBef>
                        <a:spcAft>
                          <a:spcPts val="0"/>
                        </a:spcAft>
                        <a:buSzPts val="1000"/>
                        <a:buFont typeface="Tahoma" panose="020B0604030504040204" pitchFamily="34" charset="0"/>
                        <a:buChar char="•"/>
                        <a:tabLst>
                          <a:tab pos="457200" algn="l"/>
                        </a:tabLst>
                      </a:pPr>
                      <a:r>
                        <a:rPr lang="en-US" sz="1600" dirty="0">
                          <a:solidFill>
                            <a:srgbClr val="660066"/>
                          </a:solidFill>
                          <a:effectLst/>
                        </a:rPr>
                        <a:t>Do</a:t>
                      </a:r>
                      <a:r>
                        <a:rPr lang="en-US" sz="1600" spc="-55" dirty="0">
                          <a:solidFill>
                            <a:srgbClr val="660066"/>
                          </a:solidFill>
                          <a:effectLst/>
                        </a:rPr>
                        <a:t> </a:t>
                      </a:r>
                      <a:r>
                        <a:rPr lang="en-US" sz="1600" dirty="0">
                          <a:solidFill>
                            <a:srgbClr val="660066"/>
                          </a:solidFill>
                          <a:effectLst/>
                        </a:rPr>
                        <a:t>not</a:t>
                      </a:r>
                      <a:r>
                        <a:rPr lang="en-US" sz="1600" spc="-50" dirty="0">
                          <a:solidFill>
                            <a:srgbClr val="660066"/>
                          </a:solidFill>
                          <a:effectLst/>
                        </a:rPr>
                        <a:t> </a:t>
                      </a:r>
                      <a:r>
                        <a:rPr lang="en-US" sz="1600" dirty="0">
                          <a:solidFill>
                            <a:srgbClr val="660066"/>
                          </a:solidFill>
                          <a:effectLst/>
                        </a:rPr>
                        <a:t>oversimplify</a:t>
                      </a:r>
                      <a:r>
                        <a:rPr lang="en-US" sz="1600" spc="-50" dirty="0">
                          <a:solidFill>
                            <a:srgbClr val="660066"/>
                          </a:solidFill>
                          <a:effectLst/>
                        </a:rPr>
                        <a:t> </a:t>
                      </a:r>
                      <a:r>
                        <a:rPr lang="en-US" sz="1600" dirty="0">
                          <a:solidFill>
                            <a:srgbClr val="660066"/>
                          </a:solidFill>
                          <a:effectLst/>
                        </a:rPr>
                        <a:t>the</a:t>
                      </a:r>
                      <a:r>
                        <a:rPr lang="en-US" sz="1600" spc="-55" dirty="0">
                          <a:solidFill>
                            <a:srgbClr val="660066"/>
                          </a:solidFill>
                          <a:effectLst/>
                        </a:rPr>
                        <a:t> </a:t>
                      </a:r>
                      <a:r>
                        <a:rPr lang="en-US" sz="1600" dirty="0">
                          <a:solidFill>
                            <a:srgbClr val="660066"/>
                          </a:solidFill>
                          <a:effectLst/>
                        </a:rPr>
                        <a:t>data.</a:t>
                      </a:r>
                      <a:r>
                        <a:rPr lang="en-US" sz="1600" spc="-50" dirty="0">
                          <a:solidFill>
                            <a:srgbClr val="660066"/>
                          </a:solidFill>
                          <a:effectLst/>
                        </a:rPr>
                        <a:t> </a:t>
                      </a:r>
                      <a:r>
                        <a:rPr lang="en-US" sz="1600" dirty="0">
                          <a:solidFill>
                            <a:srgbClr val="660066"/>
                          </a:solidFill>
                          <a:effectLst/>
                        </a:rPr>
                        <a:t>The</a:t>
                      </a:r>
                      <a:r>
                        <a:rPr lang="en-US" sz="1600" spc="-50" dirty="0">
                          <a:solidFill>
                            <a:srgbClr val="660066"/>
                          </a:solidFill>
                          <a:effectLst/>
                        </a:rPr>
                        <a:t> </a:t>
                      </a:r>
                      <a:r>
                        <a:rPr lang="en-US" sz="1600" dirty="0">
                          <a:solidFill>
                            <a:srgbClr val="660066"/>
                          </a:solidFill>
                          <a:effectLst/>
                        </a:rPr>
                        <a:t>unnecessary</a:t>
                      </a:r>
                      <a:r>
                        <a:rPr lang="en-US" sz="1600" spc="-50" dirty="0">
                          <a:solidFill>
                            <a:srgbClr val="660066"/>
                          </a:solidFill>
                          <a:effectLst/>
                        </a:rPr>
                        <a:t> </a:t>
                      </a:r>
                      <a:r>
                        <a:rPr lang="en-US" sz="1600" dirty="0">
                          <a:solidFill>
                            <a:srgbClr val="660066"/>
                          </a:solidFill>
                          <a:effectLst/>
                        </a:rPr>
                        <a:t>reduction</a:t>
                      </a:r>
                      <a:r>
                        <a:rPr lang="en-US" sz="1600" spc="-55" dirty="0">
                          <a:solidFill>
                            <a:srgbClr val="660066"/>
                          </a:solidFill>
                          <a:effectLst/>
                        </a:rPr>
                        <a:t> </a:t>
                      </a:r>
                      <a:r>
                        <a:rPr lang="en-US" sz="1600" dirty="0">
                          <a:solidFill>
                            <a:srgbClr val="660066"/>
                          </a:solidFill>
                          <a:effectLst/>
                        </a:rPr>
                        <a:t>in</a:t>
                      </a:r>
                      <a:r>
                        <a:rPr lang="en-US" sz="1600" spc="-50" dirty="0">
                          <a:solidFill>
                            <a:srgbClr val="660066"/>
                          </a:solidFill>
                          <a:effectLst/>
                        </a:rPr>
                        <a:t> </a:t>
                      </a:r>
                      <a:r>
                        <a:rPr lang="en-US" sz="1600" dirty="0">
                          <a:solidFill>
                            <a:srgbClr val="660066"/>
                          </a:solidFill>
                          <a:effectLst/>
                        </a:rPr>
                        <a:t>the</a:t>
                      </a:r>
                      <a:r>
                        <a:rPr lang="en-US" sz="1600" spc="-50" dirty="0">
                          <a:solidFill>
                            <a:srgbClr val="660066"/>
                          </a:solidFill>
                          <a:effectLst/>
                        </a:rPr>
                        <a:t> </a:t>
                      </a:r>
                      <a:r>
                        <a:rPr lang="en-US" sz="1600" dirty="0">
                          <a:solidFill>
                            <a:srgbClr val="660066"/>
                          </a:solidFill>
                          <a:effectLst/>
                        </a:rPr>
                        <a:t>number</a:t>
                      </a:r>
                      <a:r>
                        <a:rPr lang="en-US" sz="1600" spc="-55" dirty="0">
                          <a:solidFill>
                            <a:srgbClr val="660066"/>
                          </a:solidFill>
                          <a:effectLst/>
                        </a:rPr>
                        <a:t> </a:t>
                      </a:r>
                      <a:r>
                        <a:rPr lang="en-US" sz="1600" dirty="0">
                          <a:solidFill>
                            <a:srgbClr val="660066"/>
                          </a:solidFill>
                          <a:effectLst/>
                        </a:rPr>
                        <a:t>of</a:t>
                      </a:r>
                      <a:r>
                        <a:rPr lang="en-US" sz="1600" spc="-50" dirty="0">
                          <a:solidFill>
                            <a:srgbClr val="660066"/>
                          </a:solidFill>
                          <a:effectLst/>
                        </a:rPr>
                        <a:t> </a:t>
                      </a:r>
                      <a:r>
                        <a:rPr lang="en-US" sz="1600" dirty="0">
                          <a:solidFill>
                            <a:srgbClr val="660066"/>
                          </a:solidFill>
                          <a:effectLst/>
                        </a:rPr>
                        <a:t>categories</a:t>
                      </a:r>
                      <a:r>
                        <a:rPr lang="en-US" sz="1600" spc="-50" dirty="0">
                          <a:solidFill>
                            <a:srgbClr val="660066"/>
                          </a:solidFill>
                          <a:effectLst/>
                        </a:rPr>
                        <a:t> </a:t>
                      </a:r>
                      <a:r>
                        <a:rPr lang="en-US" sz="1600" dirty="0">
                          <a:solidFill>
                            <a:srgbClr val="660066"/>
                          </a:solidFill>
                          <a:effectLst/>
                        </a:rPr>
                        <a:t>can</a:t>
                      </a:r>
                      <a:r>
                        <a:rPr lang="en-US" sz="1600" spc="-50" dirty="0">
                          <a:solidFill>
                            <a:srgbClr val="660066"/>
                          </a:solidFill>
                          <a:effectLst/>
                        </a:rPr>
                        <a:t> </a:t>
                      </a:r>
                      <a:r>
                        <a:rPr lang="en-US" sz="1600" dirty="0">
                          <a:solidFill>
                            <a:srgbClr val="660066"/>
                          </a:solidFill>
                          <a:effectLst/>
                        </a:rPr>
                        <a:t>reduce</a:t>
                      </a:r>
                      <a:r>
                        <a:rPr lang="en-US" sz="1600" spc="-285" dirty="0">
                          <a:solidFill>
                            <a:srgbClr val="660066"/>
                          </a:solidFill>
                          <a:effectLst/>
                        </a:rPr>
                        <a:t> </a:t>
                      </a:r>
                      <a:r>
                        <a:rPr lang="en-US" sz="1600" spc="-5" dirty="0">
                          <a:solidFill>
                            <a:srgbClr val="660066"/>
                          </a:solidFill>
                          <a:effectLst/>
                        </a:rPr>
                        <a:t>statistical</a:t>
                      </a:r>
                      <a:r>
                        <a:rPr lang="en-US" sz="1600" spc="-45" dirty="0">
                          <a:solidFill>
                            <a:srgbClr val="660066"/>
                          </a:solidFill>
                          <a:effectLst/>
                        </a:rPr>
                        <a:t> </a:t>
                      </a:r>
                      <a:r>
                        <a:rPr lang="en-US" sz="1600" spc="-5" dirty="0">
                          <a:solidFill>
                            <a:srgbClr val="660066"/>
                          </a:solidFill>
                          <a:effectLst/>
                        </a:rPr>
                        <a:t>power</a:t>
                      </a:r>
                      <a:r>
                        <a:rPr lang="en-US" sz="1600" spc="-40" dirty="0">
                          <a:solidFill>
                            <a:srgbClr val="660066"/>
                          </a:solidFill>
                          <a:effectLst/>
                        </a:rPr>
                        <a:t> </a:t>
                      </a:r>
                      <a:r>
                        <a:rPr lang="en-US" sz="1600" spc="-5" dirty="0">
                          <a:solidFill>
                            <a:srgbClr val="660066"/>
                          </a:solidFill>
                          <a:effectLst/>
                        </a:rPr>
                        <a:t>and</a:t>
                      </a:r>
                      <a:r>
                        <a:rPr lang="en-US" sz="1600" spc="-40" dirty="0">
                          <a:solidFill>
                            <a:srgbClr val="660066"/>
                          </a:solidFill>
                          <a:effectLst/>
                        </a:rPr>
                        <a:t> </a:t>
                      </a:r>
                      <a:r>
                        <a:rPr lang="en-US" sz="1600" spc="-5" dirty="0">
                          <a:solidFill>
                            <a:srgbClr val="660066"/>
                          </a:solidFill>
                          <a:effectLst/>
                        </a:rPr>
                        <a:t>make</a:t>
                      </a:r>
                      <a:r>
                        <a:rPr lang="en-US" sz="1600" spc="-40" dirty="0">
                          <a:solidFill>
                            <a:srgbClr val="660066"/>
                          </a:solidFill>
                          <a:effectLst/>
                        </a:rPr>
                        <a:t> </a:t>
                      </a:r>
                      <a:r>
                        <a:rPr lang="en-US" sz="1600" spc="-5" dirty="0">
                          <a:solidFill>
                            <a:srgbClr val="660066"/>
                          </a:solidFill>
                          <a:effectLst/>
                        </a:rPr>
                        <a:t>relationships</a:t>
                      </a:r>
                      <a:r>
                        <a:rPr lang="en-US" sz="1600" spc="-45" dirty="0">
                          <a:solidFill>
                            <a:srgbClr val="660066"/>
                          </a:solidFill>
                          <a:effectLst/>
                        </a:rPr>
                        <a:t> </a:t>
                      </a:r>
                      <a:r>
                        <a:rPr lang="en-US" sz="1600" spc="-5" dirty="0">
                          <a:solidFill>
                            <a:srgbClr val="660066"/>
                          </a:solidFill>
                          <a:effectLst/>
                        </a:rPr>
                        <a:t>in</a:t>
                      </a:r>
                      <a:r>
                        <a:rPr lang="en-US" sz="1600" spc="-40" dirty="0">
                          <a:solidFill>
                            <a:srgbClr val="660066"/>
                          </a:solidFill>
                          <a:effectLst/>
                        </a:rPr>
                        <a:t> </a:t>
                      </a:r>
                      <a:r>
                        <a:rPr lang="en-US" sz="1600" dirty="0">
                          <a:solidFill>
                            <a:srgbClr val="660066"/>
                          </a:solidFill>
                          <a:effectLst/>
                        </a:rPr>
                        <a:t>the</a:t>
                      </a:r>
                      <a:r>
                        <a:rPr lang="en-US" sz="1600" spc="-40" dirty="0">
                          <a:solidFill>
                            <a:srgbClr val="660066"/>
                          </a:solidFill>
                          <a:effectLst/>
                        </a:rPr>
                        <a:t> </a:t>
                      </a:r>
                      <a:r>
                        <a:rPr lang="en-US" sz="1600" dirty="0">
                          <a:solidFill>
                            <a:srgbClr val="660066"/>
                          </a:solidFill>
                          <a:effectLst/>
                        </a:rPr>
                        <a:t>data</a:t>
                      </a:r>
                      <a:r>
                        <a:rPr lang="en-US" sz="1600" spc="-40" dirty="0">
                          <a:solidFill>
                            <a:srgbClr val="660066"/>
                          </a:solidFill>
                          <a:effectLst/>
                        </a:rPr>
                        <a:t> </a:t>
                      </a:r>
                      <a:r>
                        <a:rPr lang="en-US" sz="1600" dirty="0">
                          <a:solidFill>
                            <a:srgbClr val="660066"/>
                          </a:solidFill>
                          <a:effectLst/>
                        </a:rPr>
                        <a:t>ambiguous.</a:t>
                      </a:r>
                      <a:r>
                        <a:rPr lang="en-US" sz="1600" spc="-45" dirty="0">
                          <a:solidFill>
                            <a:srgbClr val="660066"/>
                          </a:solidFill>
                          <a:effectLst/>
                        </a:rPr>
                        <a:t> </a:t>
                      </a:r>
                      <a:r>
                        <a:rPr lang="en-US" sz="1600" dirty="0">
                          <a:solidFill>
                            <a:srgbClr val="660066"/>
                          </a:solidFill>
                          <a:effectLst/>
                        </a:rPr>
                        <a:t>Generally,</a:t>
                      </a:r>
                      <a:r>
                        <a:rPr lang="en-US" sz="1600" spc="-40" dirty="0">
                          <a:solidFill>
                            <a:srgbClr val="660066"/>
                          </a:solidFill>
                          <a:effectLst/>
                        </a:rPr>
                        <a:t> </a:t>
                      </a:r>
                      <a:r>
                        <a:rPr lang="en-US" sz="1600" dirty="0">
                          <a:solidFill>
                            <a:srgbClr val="660066"/>
                          </a:solidFill>
                          <a:effectLst/>
                        </a:rPr>
                        <a:t>any</a:t>
                      </a:r>
                      <a:r>
                        <a:rPr lang="en-US" sz="1600" spc="-40" dirty="0">
                          <a:solidFill>
                            <a:srgbClr val="660066"/>
                          </a:solidFill>
                          <a:effectLst/>
                        </a:rPr>
                        <a:t> </a:t>
                      </a:r>
                      <a:r>
                        <a:rPr lang="en-US" sz="1600" dirty="0">
                          <a:solidFill>
                            <a:srgbClr val="660066"/>
                          </a:solidFill>
                          <a:effectLst/>
                        </a:rPr>
                        <a:t>categories</a:t>
                      </a:r>
                      <a:r>
                        <a:rPr lang="en-US" sz="1600" spc="-40" dirty="0">
                          <a:solidFill>
                            <a:srgbClr val="660066"/>
                          </a:solidFill>
                          <a:effectLst/>
                        </a:rPr>
                        <a:t> </a:t>
                      </a:r>
                      <a:r>
                        <a:rPr lang="en-US" sz="1600" dirty="0">
                          <a:solidFill>
                            <a:srgbClr val="660066"/>
                          </a:solidFill>
                          <a:effectLst/>
                        </a:rPr>
                        <a:t>that</a:t>
                      </a:r>
                      <a:r>
                        <a:rPr lang="en-US" sz="1600" spc="-45" dirty="0">
                          <a:solidFill>
                            <a:srgbClr val="660066"/>
                          </a:solidFill>
                          <a:effectLst/>
                        </a:rPr>
                        <a:t> </a:t>
                      </a:r>
                      <a:r>
                        <a:rPr lang="en-US" sz="1600" dirty="0">
                          <a:solidFill>
                            <a:srgbClr val="660066"/>
                          </a:solidFill>
                          <a:effectLst/>
                        </a:rPr>
                        <a:t>include</a:t>
                      </a:r>
                      <a:r>
                        <a:rPr lang="en-US" sz="1600" spc="-265" dirty="0">
                          <a:solidFill>
                            <a:srgbClr val="660066"/>
                          </a:solidFill>
                          <a:effectLst/>
                        </a:rPr>
                        <a:t> </a:t>
                      </a:r>
                      <a:r>
                        <a:rPr lang="en-US" sz="1600" dirty="0">
                          <a:solidFill>
                            <a:srgbClr val="660066"/>
                          </a:solidFill>
                          <a:effectLst/>
                        </a:rPr>
                        <a:t>10</a:t>
                      </a:r>
                      <a:r>
                        <a:rPr lang="en-US" sz="1600" spc="-10" dirty="0">
                          <a:solidFill>
                            <a:srgbClr val="660066"/>
                          </a:solidFill>
                          <a:effectLst/>
                        </a:rPr>
                        <a:t> </a:t>
                      </a:r>
                      <a:r>
                        <a:rPr lang="en-US" sz="1600" dirty="0">
                          <a:solidFill>
                            <a:srgbClr val="660066"/>
                          </a:solidFill>
                          <a:effectLst/>
                        </a:rPr>
                        <a:t>per</a:t>
                      </a:r>
                      <a:r>
                        <a:rPr lang="en-US" sz="1600" spc="-5" dirty="0">
                          <a:solidFill>
                            <a:srgbClr val="660066"/>
                          </a:solidFill>
                          <a:effectLst/>
                        </a:rPr>
                        <a:t> </a:t>
                      </a:r>
                      <a:r>
                        <a:rPr lang="en-US" sz="1600" dirty="0">
                          <a:solidFill>
                            <a:srgbClr val="660066"/>
                          </a:solidFill>
                          <a:effectLst/>
                        </a:rPr>
                        <a:t>cent</a:t>
                      </a:r>
                      <a:r>
                        <a:rPr lang="en-US" sz="1600" spc="-5" dirty="0">
                          <a:solidFill>
                            <a:srgbClr val="660066"/>
                          </a:solidFill>
                          <a:effectLst/>
                        </a:rPr>
                        <a:t> </a:t>
                      </a:r>
                      <a:r>
                        <a:rPr lang="en-US" sz="1600" dirty="0">
                          <a:solidFill>
                            <a:srgbClr val="660066"/>
                          </a:solidFill>
                          <a:effectLst/>
                        </a:rPr>
                        <a:t>or</a:t>
                      </a:r>
                      <a:r>
                        <a:rPr lang="en-US" sz="1600" spc="-5" dirty="0">
                          <a:solidFill>
                            <a:srgbClr val="660066"/>
                          </a:solidFill>
                          <a:effectLst/>
                        </a:rPr>
                        <a:t> </a:t>
                      </a:r>
                      <a:r>
                        <a:rPr lang="en-US" sz="1600" dirty="0">
                          <a:solidFill>
                            <a:srgbClr val="660066"/>
                          </a:solidFill>
                          <a:effectLst/>
                        </a:rPr>
                        <a:t>more</a:t>
                      </a:r>
                      <a:r>
                        <a:rPr lang="en-US" sz="1600" spc="-5" dirty="0">
                          <a:solidFill>
                            <a:srgbClr val="660066"/>
                          </a:solidFill>
                          <a:effectLst/>
                        </a:rPr>
                        <a:t> </a:t>
                      </a:r>
                      <a:r>
                        <a:rPr lang="en-US" sz="1600" dirty="0">
                          <a:solidFill>
                            <a:srgbClr val="660066"/>
                          </a:solidFill>
                          <a:effectLst/>
                        </a:rPr>
                        <a:t>of</a:t>
                      </a:r>
                      <a:r>
                        <a:rPr lang="en-US" sz="1600" spc="-10" dirty="0">
                          <a:solidFill>
                            <a:srgbClr val="660066"/>
                          </a:solidFill>
                          <a:effectLst/>
                        </a:rPr>
                        <a:t> </a:t>
                      </a:r>
                      <a:r>
                        <a:rPr lang="en-US" sz="1600" dirty="0">
                          <a:solidFill>
                            <a:srgbClr val="660066"/>
                          </a:solidFill>
                          <a:effectLst/>
                        </a:rPr>
                        <a:t>the</a:t>
                      </a:r>
                      <a:r>
                        <a:rPr lang="en-US" sz="1600" spc="-5" dirty="0">
                          <a:solidFill>
                            <a:srgbClr val="660066"/>
                          </a:solidFill>
                          <a:effectLst/>
                        </a:rPr>
                        <a:t> </a:t>
                      </a:r>
                      <a:r>
                        <a:rPr lang="en-US" sz="1600" dirty="0">
                          <a:solidFill>
                            <a:srgbClr val="660066"/>
                          </a:solidFill>
                          <a:effectLst/>
                        </a:rPr>
                        <a:t>data</a:t>
                      </a:r>
                      <a:r>
                        <a:rPr lang="en-US" sz="1600" spc="-5" dirty="0">
                          <a:solidFill>
                            <a:srgbClr val="660066"/>
                          </a:solidFill>
                          <a:effectLst/>
                        </a:rPr>
                        <a:t> </a:t>
                      </a:r>
                      <a:r>
                        <a:rPr lang="en-US" sz="1600" dirty="0">
                          <a:solidFill>
                            <a:srgbClr val="660066"/>
                          </a:solidFill>
                          <a:effectLst/>
                        </a:rPr>
                        <a:t>(or</a:t>
                      </a:r>
                      <a:r>
                        <a:rPr lang="en-US" sz="1600" spc="-5" dirty="0">
                          <a:solidFill>
                            <a:srgbClr val="660066"/>
                          </a:solidFill>
                          <a:effectLst/>
                        </a:rPr>
                        <a:t> </a:t>
                      </a:r>
                      <a:r>
                        <a:rPr lang="en-US" sz="1600" dirty="0">
                          <a:solidFill>
                            <a:srgbClr val="660066"/>
                          </a:solidFill>
                          <a:effectLst/>
                        </a:rPr>
                        <a:t>5</a:t>
                      </a:r>
                      <a:r>
                        <a:rPr lang="en-US" sz="1600" spc="-5" dirty="0">
                          <a:solidFill>
                            <a:srgbClr val="660066"/>
                          </a:solidFill>
                          <a:effectLst/>
                        </a:rPr>
                        <a:t> </a:t>
                      </a:r>
                      <a:r>
                        <a:rPr lang="en-US" sz="1600" dirty="0">
                          <a:solidFill>
                            <a:srgbClr val="660066"/>
                          </a:solidFill>
                          <a:effectLst/>
                        </a:rPr>
                        <a:t>cases</a:t>
                      </a:r>
                      <a:r>
                        <a:rPr lang="en-US" sz="1600" spc="-5" dirty="0">
                          <a:solidFill>
                            <a:srgbClr val="660066"/>
                          </a:solidFill>
                          <a:effectLst/>
                        </a:rPr>
                        <a:t> </a:t>
                      </a:r>
                      <a:r>
                        <a:rPr lang="en-US" sz="1600" dirty="0">
                          <a:solidFill>
                            <a:srgbClr val="660066"/>
                          </a:solidFill>
                          <a:effectLst/>
                        </a:rPr>
                        <a:t>for</a:t>
                      </a:r>
                      <a:r>
                        <a:rPr lang="en-US" sz="1600" spc="-10" dirty="0">
                          <a:solidFill>
                            <a:srgbClr val="660066"/>
                          </a:solidFill>
                          <a:effectLst/>
                        </a:rPr>
                        <a:t> </a:t>
                      </a:r>
                      <a:r>
                        <a:rPr lang="en-US" sz="1600" dirty="0">
                          <a:solidFill>
                            <a:srgbClr val="660066"/>
                          </a:solidFill>
                          <a:effectLst/>
                        </a:rPr>
                        <a:t>very</a:t>
                      </a:r>
                      <a:r>
                        <a:rPr lang="en-US" sz="1600" spc="-5" dirty="0">
                          <a:solidFill>
                            <a:srgbClr val="660066"/>
                          </a:solidFill>
                          <a:effectLst/>
                        </a:rPr>
                        <a:t> </a:t>
                      </a:r>
                      <a:r>
                        <a:rPr lang="en-US" sz="1600" dirty="0">
                          <a:solidFill>
                            <a:srgbClr val="660066"/>
                          </a:solidFill>
                          <a:effectLst/>
                        </a:rPr>
                        <a:t>small</a:t>
                      </a:r>
                      <a:r>
                        <a:rPr lang="en-US" sz="1600" spc="-5" dirty="0">
                          <a:solidFill>
                            <a:srgbClr val="660066"/>
                          </a:solidFill>
                          <a:effectLst/>
                        </a:rPr>
                        <a:t> </a:t>
                      </a:r>
                      <a:r>
                        <a:rPr lang="en-US" sz="1600" dirty="0">
                          <a:solidFill>
                            <a:srgbClr val="660066"/>
                          </a:solidFill>
                          <a:effectLst/>
                        </a:rPr>
                        <a:t>samples)</a:t>
                      </a:r>
                      <a:r>
                        <a:rPr lang="en-US" sz="1600" spc="-5" dirty="0">
                          <a:solidFill>
                            <a:srgbClr val="660066"/>
                          </a:solidFill>
                          <a:effectLst/>
                        </a:rPr>
                        <a:t> </a:t>
                      </a:r>
                      <a:r>
                        <a:rPr lang="en-US" sz="1600" dirty="0">
                          <a:solidFill>
                            <a:srgbClr val="660066"/>
                          </a:solidFill>
                          <a:effectLst/>
                        </a:rPr>
                        <a:t>should</a:t>
                      </a:r>
                      <a:r>
                        <a:rPr lang="en-US" sz="1600" spc="-5" dirty="0">
                          <a:solidFill>
                            <a:srgbClr val="660066"/>
                          </a:solidFill>
                          <a:effectLst/>
                        </a:rPr>
                        <a:t> </a:t>
                      </a:r>
                      <a:r>
                        <a:rPr lang="en-US" sz="1600" dirty="0">
                          <a:solidFill>
                            <a:srgbClr val="660066"/>
                          </a:solidFill>
                          <a:effectLst/>
                        </a:rPr>
                        <a:t>be</a:t>
                      </a:r>
                      <a:r>
                        <a:rPr lang="en-US" sz="1600" spc="-5" dirty="0">
                          <a:solidFill>
                            <a:srgbClr val="660066"/>
                          </a:solidFill>
                          <a:effectLst/>
                        </a:rPr>
                        <a:t> </a:t>
                      </a:r>
                      <a:r>
                        <a:rPr lang="en-US" sz="1600" dirty="0">
                          <a:solidFill>
                            <a:srgbClr val="660066"/>
                          </a:solidFill>
                          <a:effectLst/>
                        </a:rPr>
                        <a:t>kept</a:t>
                      </a:r>
                      <a:r>
                        <a:rPr lang="en-US" sz="1600" spc="-10" dirty="0">
                          <a:solidFill>
                            <a:srgbClr val="660066"/>
                          </a:solidFill>
                          <a:effectLst/>
                        </a:rPr>
                        <a:t> </a:t>
                      </a:r>
                      <a:r>
                        <a:rPr lang="en-US" sz="1600" dirty="0">
                          <a:solidFill>
                            <a:srgbClr val="660066"/>
                          </a:solidFill>
                          <a:effectLst/>
                        </a:rPr>
                        <a:t>intact.</a:t>
                      </a:r>
                      <a:endParaRPr lang="fr-FR" sz="1600" dirty="0">
                        <a:solidFill>
                          <a:srgbClr val="660066"/>
                        </a:solidFill>
                        <a:effectLst/>
                        <a:latin typeface="Tahoma" panose="020B0604030504040204" pitchFamily="34" charset="0"/>
                        <a:ea typeface="Tahoma" panose="020B0604030504040204" pitchFamily="34" charset="0"/>
                        <a:cs typeface="Times New Roman" panose="02020603050405020304" pitchFamily="18" charset="0"/>
                      </a:endParaRPr>
                    </a:p>
                  </a:txBody>
                  <a:tcPr marL="0" marR="0" marT="0" marB="0">
                    <a:solidFill>
                      <a:schemeClr val="accent4">
                        <a:lumMod val="40000"/>
                        <a:lumOff val="60000"/>
                      </a:schemeClr>
                    </a:solidFill>
                  </a:tcPr>
                </a:tc>
                <a:extLst>
                  <a:ext uri="{0D108BD9-81ED-4DB2-BD59-A6C34878D82A}">
                    <a16:rowId xmlns:a16="http://schemas.microsoft.com/office/drawing/2014/main" val="3945575264"/>
                  </a:ext>
                </a:extLst>
              </a:tr>
            </a:tbl>
          </a:graphicData>
        </a:graphic>
      </p:graphicFrame>
    </p:spTree>
    <p:extLst>
      <p:ext uri="{BB962C8B-B14F-4D97-AF65-F5344CB8AC3E}">
        <p14:creationId xmlns:p14="http://schemas.microsoft.com/office/powerpoint/2010/main" val="341642012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18</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823256"/>
            <a:ext cx="8340542" cy="821763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algn="ctr"/>
            <a:r>
              <a:rPr lang="en-US" sz="2800" b="1" dirty="0">
                <a:solidFill>
                  <a:schemeClr val="accent2"/>
                </a:solidFill>
                <a:latin typeface="Times New Roman" panose="02020603050405020304" pitchFamily="18" charset="0"/>
                <a:cs typeface="Times New Roman" panose="02020603050405020304" pitchFamily="18" charset="0"/>
              </a:rPr>
              <a:t>Documenting change</a:t>
            </a:r>
            <a:endParaRPr lang="fr-FR" sz="2800" b="1" dirty="0">
              <a:solidFill>
                <a:schemeClr val="accent2"/>
              </a:solidFill>
              <a:latin typeface="Times New Roman" panose="02020603050405020304" pitchFamily="18" charset="0"/>
              <a:cs typeface="Times New Roman" panose="02020603050405020304" pitchFamily="18" charset="0"/>
            </a:endParaRPr>
          </a:p>
          <a:p>
            <a:pPr algn="ctr"/>
            <a:endParaRPr lang="en-US" b="1" dirty="0">
              <a:solidFill>
                <a:srgbClr val="0070C0"/>
              </a:solidFill>
              <a:latin typeface="Times New Roman" panose="02020603050405020304" pitchFamily="18" charset="0"/>
              <a:cs typeface="Times New Roman" panose="02020603050405020304" pitchFamily="18" charset="0"/>
            </a:endParaRPr>
          </a:p>
          <a:p>
            <a:r>
              <a:rPr lang="en-US" b="1" dirty="0" smtClean="0">
                <a:solidFill>
                  <a:schemeClr val="dk1"/>
                </a:solidFill>
                <a:latin typeface="Times New Roman" panose="02020603050405020304" pitchFamily="18" charset="0"/>
                <a:cs typeface="Times New Roman" panose="02020603050405020304" pitchFamily="18" charset="0"/>
              </a:rPr>
              <a:t>   </a:t>
            </a:r>
            <a:r>
              <a:rPr lang="en-US" sz="2000" b="1" dirty="0">
                <a:solidFill>
                  <a:schemeClr val="dk1"/>
                </a:solidFill>
                <a:latin typeface="Times New Roman" panose="02020603050405020304" pitchFamily="18" charset="0"/>
                <a:cs typeface="Times New Roman" panose="02020603050405020304" pitchFamily="18" charset="0"/>
              </a:rPr>
              <a:t>Two good data management practices are transparency and the proper documentation of all the procedures followed, including the data cleaning process.</a:t>
            </a:r>
            <a:endParaRPr lang="fr-FR" sz="2000" b="1" dirty="0">
              <a:solidFill>
                <a:schemeClr val="dk1"/>
              </a:solidFill>
              <a:latin typeface="Times New Roman" panose="02020603050405020304" pitchFamily="18" charset="0"/>
              <a:cs typeface="Times New Roman" panose="02020603050405020304" pitchFamily="18" charset="0"/>
            </a:endParaRPr>
          </a:p>
          <a:p>
            <a:r>
              <a:rPr lang="en-US" sz="2000" b="1" dirty="0">
                <a:solidFill>
                  <a:schemeClr val="dk1"/>
                </a:solidFill>
                <a:latin typeface="Times New Roman" panose="02020603050405020304" pitchFamily="18" charset="0"/>
                <a:cs typeface="Times New Roman" panose="02020603050405020304" pitchFamily="18" charset="0"/>
              </a:rPr>
              <a:t> </a:t>
            </a:r>
            <a:endParaRPr lang="fr-FR" sz="2000" b="1" dirty="0">
              <a:solidFill>
                <a:schemeClr val="dk1"/>
              </a:solidFill>
              <a:latin typeface="Times New Roman" panose="02020603050405020304" pitchFamily="18" charset="0"/>
              <a:cs typeface="Times New Roman" panose="02020603050405020304" pitchFamily="18" charset="0"/>
            </a:endParaRPr>
          </a:p>
          <a:p>
            <a:pPr algn="ctr"/>
            <a:r>
              <a:rPr lang="en-US" sz="2000" b="1" dirty="0">
                <a:solidFill>
                  <a:srgbClr val="660066"/>
                </a:solidFill>
                <a:latin typeface="Times New Roman" panose="02020603050405020304" pitchFamily="18" charset="0"/>
                <a:cs typeface="Times New Roman" panose="02020603050405020304" pitchFamily="18" charset="0"/>
              </a:rPr>
              <a:t>Documenting errors, changes and additions is essential to the following:</a:t>
            </a:r>
            <a:endParaRPr lang="fr-FR" sz="2000" b="1" dirty="0">
              <a:solidFill>
                <a:srgbClr val="660066"/>
              </a:solidFill>
              <a:latin typeface="Times New Roman" panose="02020603050405020304" pitchFamily="18" charset="0"/>
              <a:cs typeface="Times New Roman" panose="02020603050405020304" pitchFamily="18" charset="0"/>
            </a:endParaRPr>
          </a:p>
          <a:p>
            <a:pPr algn="ctr"/>
            <a:r>
              <a:rPr lang="en-US" sz="2000" b="1" dirty="0">
                <a:solidFill>
                  <a:srgbClr val="660066"/>
                </a:solidFill>
                <a:latin typeface="Times New Roman" panose="02020603050405020304" pitchFamily="18" charset="0"/>
                <a:cs typeface="Times New Roman" panose="02020603050405020304" pitchFamily="18" charset="0"/>
              </a:rPr>
              <a:t> </a:t>
            </a:r>
            <a:endParaRPr lang="fr-FR" sz="2000" b="1" dirty="0">
              <a:solidFill>
                <a:srgbClr val="660066"/>
              </a:solidFill>
              <a:latin typeface="Times New Roman" panose="02020603050405020304" pitchFamily="18" charset="0"/>
              <a:cs typeface="Times New Roman" panose="02020603050405020304" pitchFamily="18" charset="0"/>
            </a:endParaRPr>
          </a:p>
          <a:p>
            <a:pPr marL="1257300" lvl="2" indent="-342900" algn="ctr">
              <a:buFont typeface="Wingdings" panose="05000000000000000000" pitchFamily="2" charset="2"/>
              <a:buChar char="ü"/>
            </a:pPr>
            <a:r>
              <a:rPr lang="en-US" sz="2000" b="1" dirty="0">
                <a:solidFill>
                  <a:srgbClr val="660066"/>
                </a:solidFill>
                <a:latin typeface="Times New Roman" panose="02020603050405020304" pitchFamily="18" charset="0"/>
                <a:cs typeface="Times New Roman" panose="02020603050405020304" pitchFamily="18" charset="0"/>
              </a:rPr>
              <a:t>Determining and maintaining data quality;</a:t>
            </a:r>
            <a:endParaRPr lang="fr-FR" sz="2000" b="1" dirty="0">
              <a:solidFill>
                <a:srgbClr val="660066"/>
              </a:solidFill>
              <a:latin typeface="Times New Roman" panose="02020603050405020304" pitchFamily="18" charset="0"/>
              <a:cs typeface="Times New Roman" panose="02020603050405020304" pitchFamily="18" charset="0"/>
            </a:endParaRPr>
          </a:p>
          <a:p>
            <a:pPr marL="1714500" lvl="3" indent="-342900" algn="ctr">
              <a:buFont typeface="Wingdings" panose="05000000000000000000" pitchFamily="2" charset="2"/>
              <a:buChar char="ü"/>
            </a:pPr>
            <a:r>
              <a:rPr lang="en-US" sz="2000" b="1" dirty="0">
                <a:solidFill>
                  <a:srgbClr val="660066"/>
                </a:solidFill>
                <a:latin typeface="Times New Roman" panose="02020603050405020304" pitchFamily="18" charset="0"/>
                <a:cs typeface="Times New Roman" panose="02020603050405020304" pitchFamily="18" charset="0"/>
              </a:rPr>
              <a:t>Avoiding duplication of error checking by different data entry staff;</a:t>
            </a:r>
            <a:endParaRPr lang="fr-FR" sz="2000" b="1" dirty="0">
              <a:solidFill>
                <a:srgbClr val="660066"/>
              </a:solidFill>
              <a:latin typeface="Times New Roman" panose="02020603050405020304" pitchFamily="18" charset="0"/>
              <a:cs typeface="Times New Roman" panose="02020603050405020304" pitchFamily="18" charset="0"/>
            </a:endParaRPr>
          </a:p>
          <a:p>
            <a:pPr marL="1714500" lvl="3" indent="-342900" algn="ctr">
              <a:buFont typeface="Wingdings" panose="05000000000000000000" pitchFamily="2" charset="2"/>
              <a:buChar char="ü"/>
            </a:pPr>
            <a:r>
              <a:rPr lang="en-US" sz="2000" b="1" dirty="0">
                <a:solidFill>
                  <a:srgbClr val="660066"/>
                </a:solidFill>
                <a:latin typeface="Times New Roman" panose="02020603050405020304" pitchFamily="18" charset="0"/>
                <a:cs typeface="Times New Roman" panose="02020603050405020304" pitchFamily="18" charset="0"/>
              </a:rPr>
              <a:t>Knowing what and by whom data quality checks have been carried out;</a:t>
            </a:r>
            <a:endParaRPr lang="fr-FR" sz="2000" b="1" dirty="0">
              <a:solidFill>
                <a:srgbClr val="660066"/>
              </a:solidFill>
              <a:latin typeface="Times New Roman" panose="02020603050405020304" pitchFamily="18" charset="0"/>
              <a:cs typeface="Times New Roman" panose="02020603050405020304" pitchFamily="18" charset="0"/>
            </a:endParaRPr>
          </a:p>
          <a:p>
            <a:pPr marL="1714500" lvl="3" indent="-342900" algn="ctr">
              <a:buFont typeface="Wingdings" panose="05000000000000000000" pitchFamily="2" charset="2"/>
              <a:buChar char="ü"/>
            </a:pPr>
            <a:r>
              <a:rPr lang="en-US" sz="2000" b="1" dirty="0">
                <a:solidFill>
                  <a:srgbClr val="660066"/>
                </a:solidFill>
                <a:latin typeface="Times New Roman" panose="02020603050405020304" pitchFamily="18" charset="0"/>
                <a:cs typeface="Times New Roman" panose="02020603050405020304" pitchFamily="18" charset="0"/>
              </a:rPr>
              <a:t>Recovering data cleaning errors;</a:t>
            </a:r>
            <a:endParaRPr lang="fr-FR" sz="2000" b="1" dirty="0">
              <a:solidFill>
                <a:srgbClr val="660066"/>
              </a:solidFill>
              <a:latin typeface="Times New Roman" panose="02020603050405020304" pitchFamily="18" charset="0"/>
              <a:cs typeface="Times New Roman" panose="02020603050405020304" pitchFamily="18" charset="0"/>
            </a:endParaRPr>
          </a:p>
          <a:p>
            <a:pPr marL="1714500" lvl="3" indent="-342900" algn="ctr">
              <a:buFont typeface="Wingdings" panose="05000000000000000000" pitchFamily="2" charset="2"/>
              <a:buChar char="ü"/>
            </a:pPr>
            <a:r>
              <a:rPr lang="en-US" sz="2000" b="1" dirty="0">
                <a:solidFill>
                  <a:srgbClr val="660066"/>
                </a:solidFill>
                <a:latin typeface="Times New Roman" panose="02020603050405020304" pitchFamily="18" charset="0"/>
                <a:cs typeface="Times New Roman" panose="02020603050405020304" pitchFamily="18" charset="0"/>
              </a:rPr>
              <a:t>Informing data users of the changes made to the last version of the data accessed.</a:t>
            </a:r>
            <a:endParaRPr lang="fr-FR" sz="2000" b="1" dirty="0">
              <a:solidFill>
                <a:srgbClr val="660066"/>
              </a:solidFill>
              <a:latin typeface="Times New Roman" panose="02020603050405020304" pitchFamily="18" charset="0"/>
              <a:cs typeface="Times New Roman" panose="02020603050405020304" pitchFamily="18" charset="0"/>
            </a:endParaRPr>
          </a:p>
          <a:p>
            <a:r>
              <a:rPr lang="en-US" sz="2000" b="1" dirty="0">
                <a:solidFill>
                  <a:schemeClr val="dk1"/>
                </a:solidFill>
                <a:latin typeface="Times New Roman" panose="02020603050405020304" pitchFamily="18" charset="0"/>
                <a:cs typeface="Times New Roman" panose="02020603050405020304" pitchFamily="18" charset="0"/>
              </a:rPr>
              <a:t> </a:t>
            </a:r>
            <a:endParaRPr lang="fr-FR" sz="2000"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Arial" panose="020B0604020202020204" pitchFamily="34" charset="0"/>
              <a:buChar char="•"/>
            </a:pPr>
            <a:endParaRPr lang="en-US" b="1" dirty="0" smtClean="0">
              <a:solidFill>
                <a:srgbClr val="996633"/>
              </a:solidFill>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latin typeface="Times New Roman" panose="02020603050405020304" pitchFamily="18" charset="0"/>
              <a:cs typeface="Times New Roman" panose="02020603050405020304" pitchFamily="18" charset="0"/>
            </a:endParaRPr>
          </a:p>
          <a:p>
            <a:pPr lvl="0" algn="ctr"/>
            <a:endParaRPr lang="en-US" b="1" dirty="0">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172232638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19</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7714" y="879569"/>
            <a:ext cx="8324306" cy="874752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0" lvl="1" algn="ctr"/>
            <a:r>
              <a:rPr lang="en-US" sz="2800" b="1" dirty="0" smtClean="0">
                <a:solidFill>
                  <a:schemeClr val="accent2"/>
                </a:solidFill>
                <a:latin typeface="Times New Roman" panose="02020603050405020304" pitchFamily="18" charset="0"/>
                <a:cs typeface="Times New Roman" panose="02020603050405020304" pitchFamily="18" charset="0"/>
              </a:rPr>
              <a:t>Analyzing data</a:t>
            </a:r>
          </a:p>
          <a:p>
            <a:pPr marL="0" lvl="1" algn="ctr"/>
            <a:endParaRPr lang="en-US" sz="2800" b="1" dirty="0">
              <a:solidFill>
                <a:schemeClr val="accent2"/>
              </a:solidFill>
              <a:latin typeface="Times New Roman" panose="02020603050405020304" pitchFamily="18" charset="0"/>
              <a:cs typeface="Times New Roman" panose="02020603050405020304" pitchFamily="18" charset="0"/>
            </a:endParaRPr>
          </a:p>
          <a:p>
            <a:pPr marL="342900" lvl="1" indent="-342900" algn="just">
              <a:lnSpc>
                <a:spcPct val="150000"/>
              </a:lnSpc>
              <a:buFont typeface="Wingdings" panose="05000000000000000000" pitchFamily="2" charset="2"/>
              <a:buChar char="Ø"/>
            </a:pPr>
            <a:r>
              <a:rPr lang="en-US" sz="2000" b="1" dirty="0" smtClean="0">
                <a:solidFill>
                  <a:schemeClr val="dk1"/>
                </a:solidFill>
                <a:latin typeface="Times New Roman" panose="02020603050405020304" pitchFamily="18" charset="0"/>
                <a:cs typeface="Times New Roman" panose="02020603050405020304" pitchFamily="18" charset="0"/>
              </a:rPr>
              <a:t>Once </a:t>
            </a:r>
            <a:r>
              <a:rPr lang="en-US" sz="2000" b="1" dirty="0">
                <a:solidFill>
                  <a:schemeClr val="dk1"/>
                </a:solidFill>
                <a:latin typeface="Times New Roman" panose="02020603050405020304" pitchFamily="18" charset="0"/>
                <a:cs typeface="Times New Roman" panose="02020603050405020304" pitchFamily="18" charset="0"/>
              </a:rPr>
              <a:t>the data has been collected and cleaned, these are ready to be </a:t>
            </a:r>
            <a:r>
              <a:rPr lang="en-US" sz="2000" b="1" dirty="0" err="1">
                <a:solidFill>
                  <a:schemeClr val="dk1"/>
                </a:solidFill>
                <a:latin typeface="Times New Roman" panose="02020603050405020304" pitchFamily="18" charset="0"/>
                <a:cs typeface="Times New Roman" panose="02020603050405020304" pitchFamily="18" charset="0"/>
              </a:rPr>
              <a:t>analysed</a:t>
            </a:r>
            <a:r>
              <a:rPr lang="en-US" sz="2000" b="1" dirty="0">
                <a:solidFill>
                  <a:schemeClr val="dk1"/>
                </a:solidFill>
                <a:latin typeface="Times New Roman" panose="02020603050405020304" pitchFamily="18" charset="0"/>
                <a:cs typeface="Times New Roman" panose="02020603050405020304" pitchFamily="18" charset="0"/>
              </a:rPr>
              <a:t>. Data analysis makes it possible to assess whether, how and why the intervention being monitored and/or evaluated is on track towards achieving, or has achieved, the established objectives. This part of the chapter will discuss and provide examples of how to </a:t>
            </a:r>
            <a:r>
              <a:rPr lang="en-US" sz="2000" b="1" dirty="0" err="1">
                <a:solidFill>
                  <a:schemeClr val="dk1"/>
                </a:solidFill>
                <a:latin typeface="Times New Roman" panose="02020603050405020304" pitchFamily="18" charset="0"/>
                <a:cs typeface="Times New Roman" panose="02020603050405020304" pitchFamily="18" charset="0"/>
              </a:rPr>
              <a:t>analyse</a:t>
            </a:r>
            <a:r>
              <a:rPr lang="en-US" sz="2000" b="1" dirty="0">
                <a:solidFill>
                  <a:schemeClr val="dk1"/>
                </a:solidFill>
                <a:latin typeface="Times New Roman" panose="02020603050405020304" pitchFamily="18" charset="0"/>
                <a:cs typeface="Times New Roman" panose="02020603050405020304" pitchFamily="18" charset="0"/>
              </a:rPr>
              <a:t> qualitative and quantitative M&amp;E data, as well as the triangulation of data sources.</a:t>
            </a:r>
            <a:endParaRPr lang="fr-FR" sz="2000" b="1" dirty="0">
              <a:solidFill>
                <a:schemeClr val="dk1"/>
              </a:solidFill>
              <a:latin typeface="Times New Roman" panose="02020603050405020304" pitchFamily="18" charset="0"/>
              <a:cs typeface="Times New Roman" panose="02020603050405020304" pitchFamily="18" charset="0"/>
            </a:endParaRPr>
          </a:p>
          <a:p>
            <a:pPr lvl="0" algn="just">
              <a:lnSpc>
                <a:spcPct val="150000"/>
              </a:lnSpc>
            </a:pPr>
            <a:endParaRPr lang="en-US" sz="2000" b="1" dirty="0">
              <a:solidFill>
                <a:schemeClr val="dk1"/>
              </a:solidFill>
              <a:latin typeface="Times New Roman" panose="02020603050405020304" pitchFamily="18" charset="0"/>
              <a:cs typeface="Times New Roman" panose="02020603050405020304" pitchFamily="18" charset="0"/>
            </a:endParaRPr>
          </a:p>
          <a:p>
            <a:pPr lvl="0" algn="ctr"/>
            <a:endParaRPr lang="en-US" sz="2000" b="1" dirty="0">
              <a:solidFill>
                <a:schemeClr val="dk1"/>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marL="742950" lvl="1" indent="-285750" algn="ctr">
              <a:lnSpc>
                <a:spcPct val="150000"/>
              </a:lnSpc>
              <a:buFont typeface="Wingdings" panose="05000000000000000000" pitchFamily="2" charset="2"/>
              <a:buChar char="Ø"/>
            </a:pPr>
            <a:endParaRPr lang="en-US" b="1" dirty="0">
              <a:solidFill>
                <a:srgbClr val="996633"/>
              </a:solidFill>
              <a:latin typeface="Times New Roman" panose="02020603050405020304" pitchFamily="18" charset="0"/>
              <a:cs typeface="Times New Roman" panose="02020603050405020304" pitchFamily="18" charset="0"/>
            </a:endParaRPr>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86818094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20</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1467682"/>
            <a:ext cx="8340542" cy="8433078"/>
          </a:xfrm>
          <a:prstGeom prst="rect">
            <a:avLst/>
          </a:prstGeom>
        </p:spPr>
        <p:txBody>
          <a:bodyPr wrap="square">
            <a:spAutoFit/>
          </a:bodyPr>
          <a:lstStyle/>
          <a:p>
            <a:pPr marL="0" lvl="2" algn="ctr"/>
            <a:r>
              <a:rPr lang="en-US" sz="2400" b="1" dirty="0">
                <a:solidFill>
                  <a:srgbClr val="C00000"/>
                </a:solidFill>
                <a:latin typeface="Times New Roman" panose="02020603050405020304" pitchFamily="18" charset="0"/>
                <a:cs typeface="Times New Roman" panose="02020603050405020304" pitchFamily="18" charset="0"/>
              </a:rPr>
              <a:t>Qualitative data </a:t>
            </a:r>
            <a:r>
              <a:rPr lang="en-US" sz="2400" b="1" dirty="0" smtClean="0">
                <a:solidFill>
                  <a:srgbClr val="C00000"/>
                </a:solidFill>
                <a:latin typeface="Times New Roman" panose="02020603050405020304" pitchFamily="18" charset="0"/>
                <a:cs typeface="Times New Roman" panose="02020603050405020304" pitchFamily="18" charset="0"/>
              </a:rPr>
              <a:t>analysis</a:t>
            </a:r>
            <a:endParaRPr lang="en-US" sz="2000" b="1" dirty="0">
              <a:latin typeface="Times New Roman" panose="02020603050405020304" pitchFamily="18" charset="0"/>
              <a:cs typeface="Times New Roman" panose="02020603050405020304" pitchFamily="18" charset="0"/>
            </a:endParaRPr>
          </a:p>
          <a:p>
            <a:pPr lvl="0" algn="ctr"/>
            <a:endParaRPr lang="en-US" b="1" dirty="0"/>
          </a:p>
          <a:p>
            <a:pPr marL="342900" indent="-342900" algn="just">
              <a:buFont typeface="Wingdings" panose="05000000000000000000" pitchFamily="2" charset="2"/>
              <a:buChar char="v"/>
            </a:pPr>
            <a:r>
              <a:rPr lang="en-US" sz="2000" b="1" dirty="0">
                <a:solidFill>
                  <a:srgbClr val="24A9E1"/>
                </a:solidFill>
                <a:latin typeface="Times New Roman" panose="02020603050405020304" pitchFamily="18" charset="0"/>
                <a:cs typeface="Times New Roman" panose="02020603050405020304" pitchFamily="18" charset="0"/>
              </a:rPr>
              <a:t>Qualitative data analysis </a:t>
            </a:r>
            <a:r>
              <a:rPr lang="en-US" sz="2000" b="1" dirty="0">
                <a:solidFill>
                  <a:schemeClr val="dk1"/>
                </a:solidFill>
                <a:latin typeface="Times New Roman" panose="02020603050405020304" pitchFamily="18" charset="0"/>
                <a:cs typeface="Times New Roman" panose="02020603050405020304" pitchFamily="18" charset="0"/>
              </a:rPr>
              <a:t>is a process aimed at reducing and making sense of vast amounts of qualitative information – very often from multiple sources, such as focus group discussion notes, individual interview notes and observations – in order to deduce relevant themes and patterns that address the M&amp;E questions posed. When </a:t>
            </a:r>
            <a:r>
              <a:rPr lang="en-US" sz="2000" b="1" dirty="0" err="1">
                <a:solidFill>
                  <a:schemeClr val="dk1"/>
                </a:solidFill>
                <a:latin typeface="Times New Roman" panose="02020603050405020304" pitchFamily="18" charset="0"/>
                <a:cs typeface="Times New Roman" panose="02020603050405020304" pitchFamily="18" charset="0"/>
              </a:rPr>
              <a:t>analysing</a:t>
            </a:r>
            <a:r>
              <a:rPr lang="en-US" sz="2000" b="1" dirty="0">
                <a:solidFill>
                  <a:schemeClr val="dk1"/>
                </a:solidFill>
                <a:latin typeface="Times New Roman" panose="02020603050405020304" pitchFamily="18" charset="0"/>
                <a:cs typeface="Times New Roman" panose="02020603050405020304" pitchFamily="18" charset="0"/>
              </a:rPr>
              <a:t> qualitative data, the focus is on the words spoken by the respondents, the </a:t>
            </a:r>
            <a:r>
              <a:rPr lang="en-US" sz="2000" b="1" dirty="0" smtClean="0">
                <a:solidFill>
                  <a:schemeClr val="dk1"/>
                </a:solidFill>
                <a:latin typeface="Times New Roman" panose="02020603050405020304" pitchFamily="18" charset="0"/>
                <a:cs typeface="Times New Roman" panose="02020603050405020304" pitchFamily="18" charset="0"/>
              </a:rPr>
              <a:t>context </a:t>
            </a:r>
            <a:r>
              <a:rPr lang="en-US" sz="2000" b="1" dirty="0">
                <a:solidFill>
                  <a:schemeClr val="dk1"/>
                </a:solidFill>
                <a:latin typeface="Times New Roman" panose="02020603050405020304" pitchFamily="18" charset="0"/>
                <a:cs typeface="Times New Roman" panose="02020603050405020304" pitchFamily="18" charset="0"/>
              </a:rPr>
              <a:t>in </a:t>
            </a:r>
            <a:r>
              <a:rPr lang="en-US" sz="2000" b="1" dirty="0">
                <a:solidFill>
                  <a:schemeClr val="dk1"/>
                </a:solidFill>
                <a:latin typeface="Times New Roman" panose="02020603050405020304" pitchFamily="18" charset="0"/>
                <a:cs typeface="Times New Roman" panose="02020603050405020304" pitchFamily="18" charset="0"/>
              </a:rPr>
              <a:t>which the data was collected, the consistency and contradictions of respondents’ views, the frequency and intensity of participants’ comments, their specificity and emerging themes and patterns. For example, as part of monitoring an ongoing project, it is decided to conduct 10 focus groups with a select number of beneficiaries. What should be done once all the discussion notes are collected? Should the data be </a:t>
            </a:r>
            <a:r>
              <a:rPr lang="en-US" sz="2000" b="1" dirty="0" err="1">
                <a:solidFill>
                  <a:schemeClr val="dk1"/>
                </a:solidFill>
                <a:latin typeface="Times New Roman" panose="02020603050405020304" pitchFamily="18" charset="0"/>
                <a:cs typeface="Times New Roman" panose="02020603050405020304" pitchFamily="18" charset="0"/>
              </a:rPr>
              <a:t>analysed</a:t>
            </a:r>
            <a:r>
              <a:rPr lang="en-US" sz="2000" b="1" dirty="0">
                <a:solidFill>
                  <a:schemeClr val="dk1"/>
                </a:solidFill>
                <a:latin typeface="Times New Roman" panose="02020603050405020304" pitchFamily="18" charset="0"/>
                <a:cs typeface="Times New Roman" panose="02020603050405020304" pitchFamily="18" charset="0"/>
              </a:rPr>
              <a:t> in an ad hoc or systematic fashion, that is, highlight the relevant information or code it?</a:t>
            </a:r>
            <a:endParaRPr lang="fr-FR" sz="2000" b="1" dirty="0">
              <a:solidFill>
                <a:schemeClr val="dk1"/>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v"/>
            </a:pPr>
            <a:endParaRPr lang="fr-FR" sz="2000" b="1" dirty="0">
              <a:solidFill>
                <a:schemeClr val="dk1"/>
              </a:solidFill>
              <a:latin typeface="Times New Roman" panose="02020603050405020304" pitchFamily="18" charset="0"/>
              <a:cs typeface="Times New Roman" panose="02020603050405020304" pitchFamily="18" charset="0"/>
            </a:endParaRPr>
          </a:p>
          <a:p>
            <a:pPr lvl="0" algn="just"/>
            <a:endParaRPr lang="en-US" sz="2000" b="1" dirty="0">
              <a:solidFill>
                <a:schemeClr val="dk1"/>
              </a:solidFill>
              <a:latin typeface="Times New Roman" panose="02020603050405020304" pitchFamily="18" charset="0"/>
              <a:cs typeface="Times New Roman" panose="02020603050405020304" pitchFamily="18" charset="0"/>
            </a:endParaRPr>
          </a:p>
          <a:p>
            <a:pPr lvl="0" algn="just"/>
            <a:endParaRPr lang="en-US" b="1" dirty="0"/>
          </a:p>
          <a:p>
            <a:pPr lvl="0" algn="just"/>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411461915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9006" y="862153"/>
            <a:ext cx="8333014" cy="8204862"/>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marL="0" lvl="2" algn="ctr"/>
            <a:r>
              <a:rPr lang="en-US" sz="2400" b="1" dirty="0">
                <a:solidFill>
                  <a:srgbClr val="C00000"/>
                </a:solidFill>
                <a:latin typeface="Times New Roman" panose="02020603050405020304" pitchFamily="18" charset="0"/>
                <a:cs typeface="Times New Roman" panose="02020603050405020304" pitchFamily="18" charset="0"/>
              </a:rPr>
              <a:t>Quantitative data analysis</a:t>
            </a:r>
            <a:endParaRPr lang="fr-FR" sz="2400" b="1" dirty="0">
              <a:solidFill>
                <a:srgbClr val="C00000"/>
              </a:solidFill>
              <a:latin typeface="Times New Roman" panose="02020603050405020304" pitchFamily="18" charset="0"/>
              <a:cs typeface="Times New Roman" panose="02020603050405020304" pitchFamily="18" charset="0"/>
            </a:endParaRPr>
          </a:p>
          <a:p>
            <a:pPr marL="0" lvl="2" algn="ctr"/>
            <a:endParaRPr lang="en-US" sz="2400" b="1" dirty="0">
              <a:solidFill>
                <a:srgbClr val="24A9E1"/>
              </a:solidFill>
              <a:latin typeface="Times New Roman" panose="02020603050405020304" pitchFamily="18" charset="0"/>
              <a:cs typeface="Times New Roman" panose="02020603050405020304" pitchFamily="18" charset="0"/>
            </a:endParaRPr>
          </a:p>
          <a:p>
            <a:pPr marL="342900" lvl="0" indent="-342900" algn="just">
              <a:buFont typeface="Wingdings" panose="05000000000000000000" pitchFamily="2" charset="2"/>
              <a:buChar char="v"/>
            </a:pPr>
            <a:r>
              <a:rPr lang="en-US" sz="2000" b="1" dirty="0">
                <a:solidFill>
                  <a:srgbClr val="24A9E1"/>
                </a:solidFill>
                <a:latin typeface="Times New Roman" panose="02020603050405020304" pitchFamily="18" charset="0"/>
                <a:cs typeface="Times New Roman" panose="02020603050405020304" pitchFamily="18" charset="0"/>
              </a:rPr>
              <a:t>Once the </a:t>
            </a:r>
            <a:r>
              <a:rPr lang="en-US" sz="2000" b="1" dirty="0" smtClean="0">
                <a:solidFill>
                  <a:srgbClr val="24A9E1"/>
                </a:solidFill>
                <a:latin typeface="Times New Roman" panose="02020603050405020304" pitchFamily="18" charset="0"/>
                <a:cs typeface="Times New Roman" panose="02020603050405020304" pitchFamily="18" charset="0"/>
              </a:rPr>
              <a:t>Quantitative </a:t>
            </a:r>
            <a:r>
              <a:rPr lang="en-US" sz="2000" b="1" dirty="0">
                <a:solidFill>
                  <a:srgbClr val="24A9E1"/>
                </a:solidFill>
                <a:latin typeface="Times New Roman" panose="02020603050405020304" pitchFamily="18" charset="0"/>
                <a:cs typeface="Times New Roman" panose="02020603050405020304" pitchFamily="18" charset="0"/>
              </a:rPr>
              <a:t>data </a:t>
            </a:r>
            <a:r>
              <a:rPr lang="en-US" sz="2000" b="1" dirty="0">
                <a:solidFill>
                  <a:schemeClr val="dk1"/>
                </a:solidFill>
                <a:latin typeface="Times New Roman" panose="02020603050405020304" pitchFamily="18" charset="0"/>
                <a:cs typeface="Times New Roman" panose="02020603050405020304" pitchFamily="18" charset="0"/>
              </a:rPr>
              <a:t>has been entered in a spreadsheet, it is ready to be used for creating information to answer the monitoring or evaluation questions posed. </a:t>
            </a:r>
            <a:r>
              <a:rPr lang="en-US" sz="2000" b="1" dirty="0">
                <a:solidFill>
                  <a:schemeClr val="dk1"/>
                </a:solidFill>
                <a:latin typeface="Times New Roman" panose="02020603050405020304" pitchFamily="18" charset="0"/>
                <a:cs typeface="Times New Roman" panose="02020603050405020304" pitchFamily="18" charset="0"/>
              </a:rPr>
              <a:t>Statistics help transform quantitative data into useful information to help with decision-making, such as summarizing data and describing patterns, relationships and connections. Statistics can be descriptive or inferential. As its name already reveals, descriptive statistics give information that help describe data and help to summarize it. Other methods of descriptive statistics are graphical representations in form of histograms, pie charts and bar charts, to name a few. This provides a quick method of making comparisons between different sets of data and spotting smallest and largest values, trends or changes over a period of time. </a:t>
            </a:r>
            <a:r>
              <a:rPr lang="en-US" sz="2000" b="1" dirty="0">
                <a:solidFill>
                  <a:schemeClr val="dk1"/>
                </a:solidFill>
                <a:latin typeface="Times New Roman" panose="02020603050405020304" pitchFamily="18" charset="0"/>
                <a:cs typeface="Times New Roman" panose="02020603050405020304" pitchFamily="18" charset="0"/>
              </a:rPr>
              <a:t>Inferential statistics use data drawn from a sample of the population to make generalizations about </a:t>
            </a:r>
            <a:r>
              <a:rPr lang="en-US" sz="2000" b="1" dirty="0" smtClean="0">
                <a:solidFill>
                  <a:schemeClr val="dk1"/>
                </a:solidFill>
                <a:latin typeface="Times New Roman" panose="02020603050405020304" pitchFamily="18" charset="0"/>
                <a:cs typeface="Times New Roman" panose="02020603050405020304" pitchFamily="18" charset="0"/>
              </a:rPr>
              <a:t>populations.</a:t>
            </a:r>
            <a:endParaRPr lang="en-US" sz="2000" b="1" dirty="0">
              <a:solidFill>
                <a:schemeClr val="dk1"/>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406013912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2112122"/>
            <a:ext cx="8340542" cy="187743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sz="2400" b="1" dirty="0">
              <a:solidFill>
                <a:srgbClr val="C00000"/>
              </a:solidFill>
              <a:latin typeface="Times New Roman" panose="02020603050405020304" pitchFamily="18" charset="0"/>
              <a:cs typeface="Times New Roman" panose="02020603050405020304" pitchFamily="18" charset="0"/>
            </a:endParaRPr>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5" name="image41.png"/>
          <p:cNvPicPr/>
          <p:nvPr/>
        </p:nvPicPr>
        <p:blipFill>
          <a:blip r:embed="rId9" cstate="print"/>
          <a:stretch>
            <a:fillRect/>
          </a:stretch>
        </p:blipFill>
        <p:spPr>
          <a:xfrm>
            <a:off x="1667493" y="3874138"/>
            <a:ext cx="6039594" cy="2840172"/>
          </a:xfrm>
          <a:prstGeom prst="rect">
            <a:avLst/>
          </a:prstGeom>
        </p:spPr>
      </p:pic>
      <p:sp>
        <p:nvSpPr>
          <p:cNvPr id="6" name="Rectangle 5"/>
          <p:cNvSpPr/>
          <p:nvPr/>
        </p:nvSpPr>
        <p:spPr>
          <a:xfrm>
            <a:off x="130613" y="1544913"/>
            <a:ext cx="8577653" cy="2806922"/>
          </a:xfrm>
          <a:prstGeom prst="rect">
            <a:avLst/>
          </a:prstGeom>
        </p:spPr>
        <p:txBody>
          <a:bodyPr wrap="square">
            <a:spAutoFit/>
          </a:bodyPr>
          <a:lstStyle/>
          <a:p>
            <a:pPr marL="874395" marR="491490" indent="-342900" algn="just">
              <a:lnSpc>
                <a:spcPct val="98000"/>
              </a:lnSpc>
              <a:spcAft>
                <a:spcPts val="0"/>
              </a:spcAft>
              <a:buFont typeface="Wingdings" panose="05000000000000000000" pitchFamily="2" charset="2"/>
              <a:buChar char="v"/>
            </a:pPr>
            <a:r>
              <a:rPr lang="en-US" sz="2000" b="1" dirty="0">
                <a:solidFill>
                  <a:srgbClr val="24A9E1"/>
                </a:solidFill>
                <a:latin typeface="Times New Roman" panose="02020603050405020304" pitchFamily="18" charset="0"/>
                <a:cs typeface="Times New Roman" panose="02020603050405020304" pitchFamily="18" charset="0"/>
              </a:rPr>
              <a:t>Categorical data groups </a:t>
            </a:r>
            <a:r>
              <a:rPr lang="en-US" sz="2000" b="1" dirty="0">
                <a:solidFill>
                  <a:schemeClr val="dk1"/>
                </a:solidFill>
                <a:latin typeface="Times New Roman" panose="02020603050405020304" pitchFamily="18" charset="0"/>
                <a:cs typeface="Times New Roman" panose="02020603050405020304" pitchFamily="18" charset="0"/>
              </a:rPr>
              <a:t>are all units in distinct categories, which can be summarized by determining how many times a category occurs. For example, the number of females in a community, which can be described as the frequency of females in the community. This information is presented using a frequency table. </a:t>
            </a:r>
            <a:r>
              <a:rPr lang="en-US" sz="2000" b="1" dirty="0">
                <a:solidFill>
                  <a:schemeClr val="dk1"/>
                </a:solidFill>
                <a:latin typeface="Times New Roman" panose="02020603050405020304" pitchFamily="18" charset="0"/>
                <a:cs typeface="Times New Roman" panose="02020603050405020304" pitchFamily="18" charset="0"/>
              </a:rPr>
              <a:t>The </a:t>
            </a:r>
            <a:r>
              <a:rPr lang="en-US" sz="2000" b="1" dirty="0">
                <a:solidFill>
                  <a:schemeClr val="dk1"/>
                </a:solidFill>
                <a:latin typeface="Times New Roman" panose="02020603050405020304" pitchFamily="18" charset="0"/>
                <a:cs typeface="Times New Roman" panose="02020603050405020304" pitchFamily="18" charset="0"/>
              </a:rPr>
              <a:t>frequency table shows how many </a:t>
            </a:r>
            <a:r>
              <a:rPr lang="en-US" sz="2000" b="1" dirty="0">
                <a:solidFill>
                  <a:schemeClr val="dk1"/>
                </a:solidFill>
                <a:latin typeface="Times New Roman" panose="02020603050405020304" pitchFamily="18" charset="0"/>
                <a:cs typeface="Times New Roman" panose="02020603050405020304" pitchFamily="18" charset="0"/>
              </a:rPr>
              <a:t>individuals in the community fall into each category (male/ female). </a:t>
            </a:r>
            <a:endParaRPr lang="en-US" sz="2000" b="1" dirty="0" smtClean="0">
              <a:solidFill>
                <a:schemeClr val="dk1"/>
              </a:solidFill>
              <a:latin typeface="Times New Roman" panose="02020603050405020304" pitchFamily="18" charset="0"/>
              <a:cs typeface="Times New Roman" panose="02020603050405020304" pitchFamily="18" charset="0"/>
            </a:endParaRPr>
          </a:p>
          <a:p>
            <a:pPr marL="874395" marR="491490" indent="-342900" algn="just">
              <a:lnSpc>
                <a:spcPct val="98000"/>
              </a:lnSpc>
              <a:spcAft>
                <a:spcPts val="0"/>
              </a:spcAft>
              <a:buFont typeface="Wingdings" panose="05000000000000000000" pitchFamily="2" charset="2"/>
              <a:buChar char="v"/>
            </a:pPr>
            <a:r>
              <a:rPr lang="en-US" sz="2000" b="1" dirty="0" smtClean="0">
                <a:solidFill>
                  <a:schemeClr val="dk1"/>
                </a:solidFill>
                <a:latin typeface="Times New Roman" panose="02020603050405020304" pitchFamily="18" charset="0"/>
                <a:cs typeface="Times New Roman" panose="02020603050405020304" pitchFamily="18" charset="0"/>
              </a:rPr>
              <a:t>This </a:t>
            </a:r>
            <a:r>
              <a:rPr lang="en-US" sz="2000" b="1" dirty="0">
                <a:solidFill>
                  <a:schemeClr val="dk1"/>
                </a:solidFill>
                <a:latin typeface="Times New Roman" panose="02020603050405020304" pitchFamily="18" charset="0"/>
                <a:cs typeface="Times New Roman" panose="02020603050405020304" pitchFamily="18" charset="0"/>
              </a:rPr>
              <a:t>can also then be represented as a percentage or proportion of the total.</a:t>
            </a:r>
            <a:endParaRPr lang="fr-FR" sz="2000"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4570799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308818" y="264945"/>
            <a:ext cx="8233201" cy="6678751"/>
          </a:xfrm>
          <a:prstGeom prst="rect">
            <a:avLst/>
          </a:prstGeom>
        </p:spPr>
        <p:txBody>
          <a:bodyPr wrap="square">
            <a:spAutoFit/>
          </a:bodyPr>
          <a:lstStyle/>
          <a:p>
            <a:endParaRPr lang="en-US" sz="2000" b="1" dirty="0">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2"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Analysis </a:t>
            </a:r>
            <a:r>
              <a:rPr lang="en-US" sz="2400" b="1" dirty="0">
                <a:solidFill>
                  <a:schemeClr val="accent2"/>
                </a:solidFill>
                <a:latin typeface="Times New Roman" panose="02020603050405020304" pitchFamily="18" charset="0"/>
                <a:cs typeface="Times New Roman" panose="02020603050405020304" pitchFamily="18" charset="0"/>
              </a:rPr>
              <a:t>of numerical </a:t>
            </a:r>
            <a:r>
              <a:rPr lang="en-US" sz="2400" b="1" dirty="0" smtClean="0">
                <a:solidFill>
                  <a:schemeClr val="accent2"/>
                </a:solidFill>
                <a:latin typeface="Times New Roman" panose="02020603050405020304" pitchFamily="18" charset="0"/>
                <a:cs typeface="Times New Roman" panose="02020603050405020304" pitchFamily="18" charset="0"/>
              </a:rPr>
              <a:t>variables</a:t>
            </a:r>
            <a:endParaRPr lang="en-US" b="1" dirty="0" smtClean="0"/>
          </a:p>
          <a:p>
            <a:pPr marL="342900" lvl="0" indent="-342900" algn="just">
              <a:buFont typeface="Wingdings" panose="05000000000000000000" pitchFamily="2" charset="2"/>
              <a:buChar char="v"/>
            </a:pPr>
            <a:r>
              <a:rPr lang="en-US" sz="2000" b="1" dirty="0">
                <a:solidFill>
                  <a:schemeClr val="dk1"/>
                </a:solidFill>
                <a:latin typeface="Times New Roman" panose="02020603050405020304" pitchFamily="18" charset="0"/>
                <a:cs typeface="Times New Roman" panose="02020603050405020304" pitchFamily="18" charset="0"/>
              </a:rPr>
              <a:t>The </a:t>
            </a:r>
            <a:r>
              <a:rPr lang="en-US" sz="2000" b="1" dirty="0" smtClean="0">
                <a:solidFill>
                  <a:schemeClr val="dk1"/>
                </a:solidFill>
                <a:latin typeface="Times New Roman" panose="02020603050405020304" pitchFamily="18" charset="0"/>
                <a:cs typeface="Times New Roman" panose="02020603050405020304" pitchFamily="18" charset="0"/>
              </a:rPr>
              <a:t>center </a:t>
            </a:r>
            <a:r>
              <a:rPr lang="en-US" sz="2000" b="1" dirty="0">
                <a:solidFill>
                  <a:schemeClr val="dk1"/>
                </a:solidFill>
                <a:latin typeface="Times New Roman" panose="02020603050405020304" pitchFamily="18" charset="0"/>
                <a:cs typeface="Times New Roman" panose="02020603050405020304" pitchFamily="18" charset="0"/>
              </a:rPr>
              <a:t>and the spread of the data are two commonly used descriptive statistics. </a:t>
            </a:r>
            <a:r>
              <a:rPr lang="en-US" sz="2000" b="1" dirty="0">
                <a:solidFill>
                  <a:schemeClr val="dk1"/>
                </a:solidFill>
                <a:latin typeface="Times New Roman" panose="02020603050405020304" pitchFamily="18" charset="0"/>
                <a:cs typeface="Times New Roman" panose="02020603050405020304" pitchFamily="18" charset="0"/>
              </a:rPr>
              <a:t>Whereas the </a:t>
            </a:r>
            <a:r>
              <a:rPr lang="en-US" sz="2000" b="1" dirty="0" err="1">
                <a:solidFill>
                  <a:schemeClr val="dk1"/>
                </a:solidFill>
                <a:latin typeface="Times New Roman" panose="02020603050405020304" pitchFamily="18" charset="0"/>
                <a:cs typeface="Times New Roman" panose="02020603050405020304" pitchFamily="18" charset="0"/>
              </a:rPr>
              <a:t>centre</a:t>
            </a:r>
            <a:r>
              <a:rPr lang="en-US" sz="2000" b="1" dirty="0">
                <a:solidFill>
                  <a:schemeClr val="dk1"/>
                </a:solidFill>
                <a:latin typeface="Times New Roman" panose="02020603050405020304" pitchFamily="18" charset="0"/>
                <a:cs typeface="Times New Roman" panose="02020603050405020304" pitchFamily="18" charset="0"/>
              </a:rPr>
              <a:t> describes a typical value, the spread describes the distance of a data point from the </a:t>
            </a:r>
            <a:r>
              <a:rPr lang="en-US" sz="2000" b="1" dirty="0" err="1">
                <a:solidFill>
                  <a:schemeClr val="dk1"/>
                </a:solidFill>
                <a:latin typeface="Times New Roman" panose="02020603050405020304" pitchFamily="18" charset="0"/>
                <a:cs typeface="Times New Roman" panose="02020603050405020304" pitchFamily="18" charset="0"/>
              </a:rPr>
              <a:t>centre</a:t>
            </a:r>
            <a:r>
              <a:rPr lang="en-US" sz="2000" b="1" dirty="0">
                <a:solidFill>
                  <a:schemeClr val="dk1"/>
                </a:solidFill>
                <a:latin typeface="Times New Roman" panose="02020603050405020304" pitchFamily="18" charset="0"/>
                <a:cs typeface="Times New Roman" panose="02020603050405020304" pitchFamily="18" charset="0"/>
              </a:rPr>
              <a:t> of the </a:t>
            </a:r>
            <a:r>
              <a:rPr lang="en-US" sz="2000" b="1" dirty="0">
                <a:solidFill>
                  <a:schemeClr val="dk1"/>
                </a:solidFill>
                <a:latin typeface="Times New Roman" panose="02020603050405020304" pitchFamily="18" charset="0"/>
                <a:cs typeface="Times New Roman" panose="02020603050405020304" pitchFamily="18" charset="0"/>
              </a:rPr>
              <a:t>data.</a:t>
            </a:r>
          </a:p>
          <a:p>
            <a:pPr marL="342900" indent="-342900" algn="just">
              <a:buFont typeface="Wingdings" panose="05000000000000000000" pitchFamily="2" charset="2"/>
              <a:buChar char="v"/>
            </a:pPr>
            <a:r>
              <a:rPr lang="en-US" sz="2000" b="1" dirty="0">
                <a:solidFill>
                  <a:schemeClr val="dk1"/>
                </a:solidFill>
                <a:latin typeface="Times New Roman" panose="02020603050405020304" pitchFamily="18" charset="0"/>
                <a:cs typeface="Times New Roman" panose="02020603050405020304" pitchFamily="18" charset="0"/>
              </a:rPr>
              <a:t>The most common statistics used to describe the center are the mean (that is, the average) and the median. The median is the middle value in a data set; half the data are greater than the median and half are less. The mean is calculated by adding up all the values and then dividing by the total number of values</a:t>
            </a:r>
            <a:r>
              <a:rPr lang="en-US" dirty="0"/>
              <a:t>.</a:t>
            </a:r>
            <a:endParaRPr lang="fr-FR" dirty="0"/>
          </a:p>
          <a:p>
            <a:pPr lvl="0"/>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pic>
        <p:nvPicPr>
          <p:cNvPr id="13" name="image42.png"/>
          <p:cNvPicPr/>
          <p:nvPr/>
        </p:nvPicPr>
        <p:blipFill>
          <a:blip r:embed="rId9" cstate="print"/>
          <a:stretch>
            <a:fillRect/>
          </a:stretch>
        </p:blipFill>
        <p:spPr>
          <a:xfrm>
            <a:off x="2342603" y="4286714"/>
            <a:ext cx="4241076" cy="2601776"/>
          </a:xfrm>
          <a:prstGeom prst="rect">
            <a:avLst/>
          </a:prstGeom>
        </p:spPr>
      </p:pic>
    </p:spTree>
    <p:extLst>
      <p:ext uri="{BB962C8B-B14F-4D97-AF65-F5344CB8AC3E}">
        <p14:creationId xmlns:p14="http://schemas.microsoft.com/office/powerpoint/2010/main" val="187670857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69967" y="827319"/>
            <a:ext cx="8367849" cy="9225177"/>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p>
          <a:p>
            <a:pPr lvl="2" algn="ctr"/>
            <a:endParaRPr lang="en-US" sz="2400" b="1" dirty="0">
              <a:solidFill>
                <a:schemeClr val="accent2"/>
              </a:solidFill>
              <a:latin typeface="Times New Roman" panose="02020603050405020304" pitchFamily="18" charset="0"/>
              <a:cs typeface="Times New Roman" panose="02020603050405020304" pitchFamily="18" charset="0"/>
            </a:endParaRPr>
          </a:p>
          <a:p>
            <a:pPr lvl="2" algn="ctr"/>
            <a:r>
              <a:rPr lang="en-US" sz="2400" b="1" dirty="0" smtClean="0">
                <a:solidFill>
                  <a:schemeClr val="accent2"/>
                </a:solidFill>
                <a:latin typeface="Times New Roman" panose="02020603050405020304" pitchFamily="18" charset="0"/>
                <a:cs typeface="Times New Roman" panose="02020603050405020304" pitchFamily="18" charset="0"/>
              </a:rPr>
              <a:t>Triangulation </a:t>
            </a:r>
            <a:r>
              <a:rPr lang="en-US" sz="2400" b="1" dirty="0">
                <a:solidFill>
                  <a:schemeClr val="accent2"/>
                </a:solidFill>
                <a:latin typeface="Times New Roman" panose="02020603050405020304" pitchFamily="18" charset="0"/>
                <a:cs typeface="Times New Roman" panose="02020603050405020304" pitchFamily="18" charset="0"/>
              </a:rPr>
              <a:t>of data </a:t>
            </a:r>
            <a:r>
              <a:rPr lang="en-US" sz="2400" b="1" dirty="0" smtClean="0">
                <a:solidFill>
                  <a:schemeClr val="accent2"/>
                </a:solidFill>
                <a:latin typeface="Times New Roman" panose="02020603050405020304" pitchFamily="18" charset="0"/>
                <a:cs typeface="Times New Roman" panose="02020603050405020304" pitchFamily="18" charset="0"/>
              </a:rPr>
              <a:t>sources</a:t>
            </a:r>
          </a:p>
          <a:p>
            <a:pPr lvl="2" algn="ctr"/>
            <a:endParaRPr lang="fr-FR"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b="1" dirty="0">
                <a:solidFill>
                  <a:srgbClr val="C00000"/>
                </a:solidFill>
                <a:latin typeface="Times New Roman" panose="02020603050405020304" pitchFamily="18" charset="0"/>
                <a:cs typeface="Times New Roman" panose="02020603050405020304" pitchFamily="18" charset="0"/>
              </a:rPr>
              <a:t>Triangulation</a:t>
            </a:r>
            <a:r>
              <a:rPr lang="en-US" b="1" dirty="0"/>
              <a:t> </a:t>
            </a:r>
            <a:r>
              <a:rPr lang="en-US" b="1" dirty="0">
                <a:solidFill>
                  <a:schemeClr val="dk1"/>
                </a:solidFill>
                <a:latin typeface="Times New Roman" panose="02020603050405020304" pitchFamily="18" charset="0"/>
                <a:cs typeface="Times New Roman" panose="02020603050405020304" pitchFamily="18" charset="0"/>
              </a:rPr>
              <a:t>is the process of comparing several different data sources and methods to corroborate findings and compensate for any weaknesses in the data by the strengths of other data</a:t>
            </a:r>
            <a:r>
              <a:rPr lang="en-US" b="1" dirty="0" smtClean="0">
                <a:solidFill>
                  <a:schemeClr val="dk1"/>
                </a:solidFill>
                <a:latin typeface="Times New Roman" panose="02020603050405020304" pitchFamily="18" charset="0"/>
                <a:cs typeface="Times New Roman" panose="02020603050405020304" pitchFamily="18" charset="0"/>
              </a:rPr>
              <a:t>.</a:t>
            </a: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Triangulation can enhance the validity and reliability of existing observations about a given issue. The ability to compare and contrast different findings and perspectives on the same situation and/or phenomenon is an effective way to find inconsistencies in data and identify areas for further investigation. </a:t>
            </a:r>
            <a:r>
              <a:rPr lang="en-US" b="1" dirty="0">
                <a:solidFill>
                  <a:schemeClr val="dk1"/>
                </a:solidFill>
                <a:latin typeface="Times New Roman" panose="02020603050405020304" pitchFamily="18" charset="0"/>
                <a:cs typeface="Times New Roman" panose="02020603050405020304" pitchFamily="18" charset="0"/>
              </a:rPr>
              <a:t>When findings converge, this can lead to new, credible findings about an issue and create new ways of looking at it</a:t>
            </a:r>
            <a:r>
              <a:rPr lang="en-US" b="1" dirty="0" smtClean="0">
                <a:solidFill>
                  <a:schemeClr val="dk1"/>
                </a:solidFill>
                <a:latin typeface="Times New Roman" panose="02020603050405020304" pitchFamily="18" charset="0"/>
                <a:cs typeface="Times New Roman" panose="02020603050405020304" pitchFamily="18" charset="0"/>
              </a:rPr>
              <a:t>.</a:t>
            </a:r>
            <a:endParaRPr lang="en-US" b="1" dirty="0">
              <a:solidFill>
                <a:schemeClr val="dk1"/>
              </a:solidFill>
              <a:latin typeface="Times New Roman" panose="02020603050405020304" pitchFamily="18" charset="0"/>
              <a:cs typeface="Times New Roman" panose="02020603050405020304" pitchFamily="18" charset="0"/>
            </a:endParaRPr>
          </a:p>
          <a:p>
            <a:pPr>
              <a:lnSpc>
                <a:spcPct val="150000"/>
              </a:lnSpc>
            </a:pPr>
            <a:endParaRPr lang="en-US" dirty="0"/>
          </a:p>
          <a:p>
            <a:pPr>
              <a:lnSpc>
                <a:spcPct val="150000"/>
              </a:lnSpc>
            </a:pPr>
            <a:r>
              <a:rPr lang="en-US" dirty="0" smtClean="0"/>
              <a:t> </a:t>
            </a:r>
            <a:endParaRPr lang="en-US" b="1" dirty="0"/>
          </a:p>
          <a:p>
            <a:pPr lvl="0" algn="ctr">
              <a:lnSpc>
                <a:spcPct val="150000"/>
              </a:lnSpc>
            </a:pPr>
            <a:endParaRPr lang="en-US" b="1" dirty="0" smtClean="0"/>
          </a:p>
          <a:p>
            <a:pPr lvl="0" algn="ctr">
              <a:lnSpc>
                <a:spcPct val="150000"/>
              </a:lnSpc>
            </a:pPr>
            <a:endParaRPr lang="en-US" b="1" dirty="0"/>
          </a:p>
          <a:p>
            <a:pPr lvl="0" algn="ctr">
              <a:lnSpc>
                <a:spcPct val="150000"/>
              </a:lnSpc>
            </a:pP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293458748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19940" y="1136617"/>
            <a:ext cx="8322080" cy="580158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smtClean="0">
              <a:solidFill>
                <a:srgbClr val="0070C0"/>
              </a:solidFill>
              <a:latin typeface="Times New Roman" panose="02020603050405020304" pitchFamily="18" charset="0"/>
              <a:cs typeface="Times New Roman" panose="02020603050405020304" pitchFamily="18" charset="0"/>
            </a:endParaRPr>
          </a:p>
          <a:p>
            <a:pPr lvl="1" algn="ctr">
              <a:lnSpc>
                <a:spcPct val="150000"/>
              </a:lnSpc>
            </a:pPr>
            <a:r>
              <a:rPr lang="en-US" sz="2400" b="1" dirty="0">
                <a:solidFill>
                  <a:schemeClr val="accent2"/>
                </a:solidFill>
                <a:latin typeface="Times New Roman" panose="02020603050405020304" pitchFamily="18" charset="0"/>
                <a:cs typeface="Times New Roman" panose="02020603050405020304" pitchFamily="18" charset="0"/>
              </a:rPr>
              <a:t>Presenting findings</a:t>
            </a:r>
            <a:endParaRPr lang="fr-FR" sz="2400" b="1" dirty="0">
              <a:solidFill>
                <a:schemeClr val="accent2"/>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M&amp;E efforts aim to generate, and make available, relevant information for decision-making and the management of the intervention being monitored or evaluated. All data visualizations should summarize the collected data and communicate the findings obtained in a simple and intuitive way for the reader. This final part of this chapter will discuss and provide examples of the different types of techniques and tools available for visualizing data, depending on what it demonstrates and what is the aim of conveying it to the reader.</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Arial" panose="020B0604020202020204" pitchFamily="34" charset="0"/>
              <a:buChar char="•"/>
            </a:pPr>
            <a:endParaRPr lang="en-US"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en-US"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10628612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01478" y="814548"/>
            <a:ext cx="8340542" cy="9494907"/>
          </a:xfrm>
          <a:prstGeom prst="rect">
            <a:avLst/>
          </a:prstGeom>
        </p:spPr>
        <p:txBody>
          <a:bodyPr wrap="square">
            <a:spAutoFit/>
          </a:bodyPr>
          <a:lstStyle/>
          <a:p>
            <a:pPr lvl="0" algn="ctr"/>
            <a:endParaRPr lang="en-US" sz="2000" b="1" dirty="0" smtClean="0">
              <a:latin typeface="Times New Roman" panose="02020603050405020304" pitchFamily="18" charset="0"/>
              <a:cs typeface="Times New Roman" panose="02020603050405020304" pitchFamily="18" charset="0"/>
            </a:endParaRPr>
          </a:p>
          <a:p>
            <a:pPr lvl="0" algn="ctr"/>
            <a:endParaRPr lang="en-US" b="1" dirty="0" smtClean="0"/>
          </a:p>
          <a:p>
            <a:pPr lvl="0" algn="ctr"/>
            <a:r>
              <a:rPr lang="en-US" sz="2400" b="1" dirty="0">
                <a:solidFill>
                  <a:srgbClr val="C00000"/>
                </a:solidFill>
                <a:latin typeface="Times New Roman" panose="02020603050405020304" pitchFamily="18" charset="0"/>
                <a:cs typeface="Times New Roman" panose="02020603050405020304" pitchFamily="18" charset="0"/>
              </a:rPr>
              <a:t>How to visualize findings</a:t>
            </a:r>
          </a:p>
          <a:p>
            <a:pPr marL="742950" lvl="1" indent="-285750" algn="just">
              <a:lnSpc>
                <a:spcPct val="150000"/>
              </a:lnSpc>
              <a:buFont typeface="Arial" panose="020B0604020202020204" pitchFamily="34" charset="0"/>
              <a:buChar char="•"/>
            </a:pPr>
            <a:r>
              <a:rPr lang="en-US" b="1" u="sng" dirty="0">
                <a:solidFill>
                  <a:srgbClr val="00B050"/>
                </a:solidFill>
                <a:latin typeface="Times New Roman" panose="02020603050405020304" pitchFamily="18" charset="0"/>
                <a:cs typeface="Times New Roman" panose="02020603050405020304" pitchFamily="18" charset="0"/>
              </a:rPr>
              <a:t>Step 1: Identify the data visualization goal</a:t>
            </a:r>
            <a:endParaRPr lang="fr-FR" b="1" u="sng" dirty="0">
              <a:solidFill>
                <a:srgbClr val="00B050"/>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Before M&amp;E practitioners start designing any data visualization, the following questions should be </a:t>
            </a:r>
            <a:r>
              <a:rPr lang="en-US" b="1" dirty="0" smtClean="0">
                <a:solidFill>
                  <a:schemeClr val="dk1"/>
                </a:solidFill>
                <a:latin typeface="Times New Roman" panose="02020603050405020304" pitchFamily="18" charset="0"/>
                <a:cs typeface="Times New Roman" panose="02020603050405020304" pitchFamily="18" charset="0"/>
              </a:rPr>
              <a:t>asked:</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ü"/>
            </a:pPr>
            <a:r>
              <a:rPr lang="en-US" b="1" dirty="0" smtClean="0">
                <a:solidFill>
                  <a:schemeClr val="dk1"/>
                </a:solidFill>
                <a:latin typeface="Times New Roman" panose="02020603050405020304" pitchFamily="18" charset="0"/>
                <a:cs typeface="Times New Roman" panose="02020603050405020304" pitchFamily="18" charset="0"/>
              </a:rPr>
              <a:t>What </a:t>
            </a:r>
            <a:r>
              <a:rPr lang="en-US" b="1" dirty="0">
                <a:solidFill>
                  <a:schemeClr val="dk1"/>
                </a:solidFill>
                <a:latin typeface="Times New Roman" panose="02020603050405020304" pitchFamily="18" charset="0"/>
                <a:cs typeface="Times New Roman" panose="02020603050405020304" pitchFamily="18" charset="0"/>
              </a:rPr>
              <a:t>is the data trying to </a:t>
            </a:r>
            <a:r>
              <a:rPr lang="en-US" b="1" dirty="0" smtClean="0">
                <a:solidFill>
                  <a:schemeClr val="dk1"/>
                </a:solidFill>
                <a:latin typeface="Times New Roman" panose="02020603050405020304" pitchFamily="18" charset="0"/>
                <a:cs typeface="Times New Roman" panose="02020603050405020304" pitchFamily="18" charset="0"/>
              </a:rPr>
              <a:t>communicate?</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ü"/>
            </a:pPr>
            <a:r>
              <a:rPr lang="en-US" b="1" dirty="0" smtClean="0">
                <a:solidFill>
                  <a:schemeClr val="dk1"/>
                </a:solidFill>
                <a:latin typeface="Times New Roman" panose="02020603050405020304" pitchFamily="18" charset="0"/>
                <a:cs typeface="Times New Roman" panose="02020603050405020304" pitchFamily="18" charset="0"/>
              </a:rPr>
              <a:t>How </a:t>
            </a:r>
            <a:r>
              <a:rPr lang="en-US" b="1" dirty="0">
                <a:solidFill>
                  <a:schemeClr val="dk1"/>
                </a:solidFill>
                <a:latin typeface="Times New Roman" panose="02020603050405020304" pitchFamily="18" charset="0"/>
                <a:cs typeface="Times New Roman" panose="02020603050405020304" pitchFamily="18" charset="0"/>
              </a:rPr>
              <a:t>will it engage or persuade the audience to act upon the information being </a:t>
            </a:r>
            <a:r>
              <a:rPr lang="en-US" b="1" dirty="0" smtClean="0">
                <a:solidFill>
                  <a:schemeClr val="dk1"/>
                </a:solidFill>
                <a:latin typeface="Times New Roman" panose="02020603050405020304" pitchFamily="18" charset="0"/>
                <a:cs typeface="Times New Roman" panose="02020603050405020304" pitchFamily="18" charset="0"/>
              </a:rPr>
              <a:t>presented?</a:t>
            </a: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ü"/>
            </a:pPr>
            <a:r>
              <a:rPr lang="en-US" b="1" dirty="0" smtClean="0">
                <a:solidFill>
                  <a:schemeClr val="dk1"/>
                </a:solidFill>
                <a:latin typeface="Times New Roman" panose="02020603050405020304" pitchFamily="18" charset="0"/>
                <a:cs typeface="Times New Roman" panose="02020603050405020304" pitchFamily="18" charset="0"/>
              </a:rPr>
              <a:t>What </a:t>
            </a:r>
            <a:r>
              <a:rPr lang="en-US" b="1" dirty="0">
                <a:solidFill>
                  <a:schemeClr val="dk1"/>
                </a:solidFill>
                <a:latin typeface="Times New Roman" panose="02020603050405020304" pitchFamily="18" charset="0"/>
                <a:cs typeface="Times New Roman" panose="02020603050405020304" pitchFamily="18" charset="0"/>
              </a:rPr>
              <a:t>is the takeaway message the audience should be left with</a:t>
            </a: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US" b="1" dirty="0">
                <a:solidFill>
                  <a:schemeClr val="dk1"/>
                </a:solidFill>
                <a:latin typeface="Times New Roman" panose="02020603050405020304" pitchFamily="18" charset="0"/>
                <a:cs typeface="Times New Roman" panose="02020603050405020304" pitchFamily="18" charset="0"/>
              </a:rPr>
              <a:t> </a:t>
            </a:r>
            <a:r>
              <a:rPr lang="en-US" b="1" u="sng" dirty="0">
                <a:solidFill>
                  <a:srgbClr val="00B050"/>
                </a:solidFill>
                <a:latin typeface="Times New Roman" panose="02020603050405020304" pitchFamily="18" charset="0"/>
                <a:cs typeface="Times New Roman" panose="02020603050405020304" pitchFamily="18" charset="0"/>
              </a:rPr>
              <a:t>Step 2: Know the audience</a:t>
            </a:r>
            <a:endParaRPr lang="fr-FR" b="1" u="sng" dirty="0">
              <a:solidFill>
                <a:srgbClr val="00B050"/>
              </a:solidFill>
              <a:latin typeface="Times New Roman" panose="02020603050405020304" pitchFamily="18" charset="0"/>
              <a:cs typeface="Times New Roman" panose="02020603050405020304" pitchFamily="18" charset="0"/>
            </a:endParaRPr>
          </a:p>
          <a:p>
            <a:pPr marL="742950" lvl="1" indent="-285750" algn="just">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Knowing the audience means asking what the audience already knows, what additional information they wish to have to learn and how much detail they require to understand the message being conveyed</a:t>
            </a:r>
            <a:r>
              <a:rPr lang="en-US" b="1" dirty="0" smtClean="0">
                <a:solidFill>
                  <a:schemeClr val="dk1"/>
                </a:solidFill>
                <a:latin typeface="Times New Roman" panose="02020603050405020304" pitchFamily="18" charset="0"/>
                <a:cs typeface="Times New Roman" panose="02020603050405020304" pitchFamily="18" charset="0"/>
              </a:rPr>
              <a:t>.</a:t>
            </a:r>
            <a:endParaRPr lang="fr-FR" dirty="0"/>
          </a:p>
          <a:p>
            <a:pPr marL="285750" indent="-285750">
              <a:lnSpc>
                <a:spcPct val="150000"/>
              </a:lnSpc>
              <a:buFont typeface="Arial" panose="020B0604020202020204" pitchFamily="34" charset="0"/>
              <a:buChar char="•"/>
            </a:pPr>
            <a:r>
              <a:rPr lang="en-US" b="1" u="sng" dirty="0">
                <a:solidFill>
                  <a:srgbClr val="00B050"/>
                </a:solidFill>
                <a:latin typeface="Times New Roman" panose="02020603050405020304" pitchFamily="18" charset="0"/>
                <a:cs typeface="Times New Roman" panose="02020603050405020304" pitchFamily="18" charset="0"/>
              </a:rPr>
              <a:t>Step 3: Think about how to visualize the story</a:t>
            </a:r>
            <a:endParaRPr lang="fr-FR" b="1" u="sng" dirty="0">
              <a:solidFill>
                <a:srgbClr val="00B050"/>
              </a:solidFill>
              <a:latin typeface="Times New Roman" panose="02020603050405020304" pitchFamily="18" charset="0"/>
              <a:cs typeface="Times New Roman" panose="02020603050405020304" pitchFamily="18" charset="0"/>
            </a:endParaRPr>
          </a:p>
          <a:p>
            <a:pPr marL="1200150" lvl="2" indent="-285750">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Once the data collected is cleaned and has been </a:t>
            </a:r>
            <a:r>
              <a:rPr lang="en-US" b="1" dirty="0" smtClean="0">
                <a:solidFill>
                  <a:schemeClr val="dk1"/>
                </a:solidFill>
                <a:latin typeface="Times New Roman" panose="02020603050405020304" pitchFamily="18" charset="0"/>
                <a:cs typeface="Times New Roman" panose="02020603050405020304" pitchFamily="18" charset="0"/>
              </a:rPr>
              <a:t>analyzed, </a:t>
            </a:r>
            <a:r>
              <a:rPr lang="en-US" b="1" dirty="0">
                <a:solidFill>
                  <a:schemeClr val="dk1"/>
                </a:solidFill>
                <a:latin typeface="Times New Roman" panose="02020603050405020304" pitchFamily="18" charset="0"/>
                <a:cs typeface="Times New Roman" panose="02020603050405020304" pitchFamily="18" charset="0"/>
              </a:rPr>
              <a:t>a more precise idea about what findings to present should emerge. </a:t>
            </a: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a:p>
            <a:pPr lvl="0" algn="ctr"/>
            <a:endParaRPr lang="en-US" b="1" dirty="0"/>
          </a:p>
          <a:p>
            <a:pPr lvl="0" algn="ctr"/>
            <a:endParaRPr lang="en-US" b="1" dirty="0" smtClean="0"/>
          </a:p>
        </p:txBody>
      </p:sp>
    </p:spTree>
    <p:extLst>
      <p:ext uri="{BB962C8B-B14F-4D97-AF65-F5344CB8AC3E}">
        <p14:creationId xmlns:p14="http://schemas.microsoft.com/office/powerpoint/2010/main" val="290437158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80738" y="-243843"/>
            <a:ext cx="8542020" cy="1638392"/>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graphicFrame>
        <p:nvGraphicFramePr>
          <p:cNvPr id="13" name="Table 12"/>
          <p:cNvGraphicFramePr>
            <a:graphicFrameLocks noGrp="1"/>
          </p:cNvGraphicFramePr>
          <p:nvPr>
            <p:extLst>
              <p:ext uri="{D42A27DB-BD31-4B8C-83A1-F6EECF244321}">
                <p14:modId xmlns:p14="http://schemas.microsoft.com/office/powerpoint/2010/main" val="2936196374"/>
              </p:ext>
            </p:extLst>
          </p:nvPr>
        </p:nvGraphicFramePr>
        <p:xfrm>
          <a:off x="670553" y="1745906"/>
          <a:ext cx="7878887" cy="4535222"/>
        </p:xfrm>
        <a:graphic>
          <a:graphicData uri="http://schemas.openxmlformats.org/drawingml/2006/table">
            <a:tbl>
              <a:tblPr firstRow="1" firstCol="1" bandRow="1">
                <a:tableStyleId>{5C22544A-7EE6-4342-B048-85BDC9FD1C3A}</a:tableStyleId>
              </a:tblPr>
              <a:tblGrid>
                <a:gridCol w="2015671">
                  <a:extLst>
                    <a:ext uri="{9D8B030D-6E8A-4147-A177-3AD203B41FA5}">
                      <a16:colId xmlns:a16="http://schemas.microsoft.com/office/drawing/2014/main" val="2621276170"/>
                    </a:ext>
                  </a:extLst>
                </a:gridCol>
                <a:gridCol w="5863216">
                  <a:extLst>
                    <a:ext uri="{9D8B030D-6E8A-4147-A177-3AD203B41FA5}">
                      <a16:colId xmlns:a16="http://schemas.microsoft.com/office/drawing/2014/main" val="1333924566"/>
                    </a:ext>
                  </a:extLst>
                </a:gridCol>
              </a:tblGrid>
              <a:tr h="475516">
                <a:tc>
                  <a:txBody>
                    <a:bodyPr/>
                    <a:lstStyle/>
                    <a:p>
                      <a:pPr marL="132080" algn="ctr">
                        <a:spcBef>
                          <a:spcPts val="240"/>
                        </a:spcBef>
                        <a:spcAft>
                          <a:spcPts val="0"/>
                        </a:spcAft>
                      </a:pPr>
                      <a:r>
                        <a:rPr lang="en-US" sz="1600" b="1" dirty="0">
                          <a:solidFill>
                            <a:srgbClr val="66FF33"/>
                          </a:solidFill>
                          <a:effectLst/>
                          <a:latin typeface="Times New Roman" panose="02020603050405020304" pitchFamily="18" charset="0"/>
                          <a:cs typeface="Times New Roman" panose="02020603050405020304" pitchFamily="18" charset="0"/>
                        </a:rPr>
                        <a:t>What</a:t>
                      </a:r>
                      <a:r>
                        <a:rPr lang="en-US" sz="1600" b="1" spc="30" dirty="0">
                          <a:solidFill>
                            <a:srgbClr val="66FF33"/>
                          </a:solidFill>
                          <a:effectLst/>
                          <a:latin typeface="Times New Roman" panose="02020603050405020304" pitchFamily="18" charset="0"/>
                          <a:cs typeface="Times New Roman" panose="02020603050405020304" pitchFamily="18" charset="0"/>
                        </a:rPr>
                        <a:t> </a:t>
                      </a:r>
                      <a:r>
                        <a:rPr lang="en-US" sz="1600" b="1" dirty="0">
                          <a:solidFill>
                            <a:srgbClr val="66FF33"/>
                          </a:solidFill>
                          <a:effectLst/>
                          <a:latin typeface="Times New Roman" panose="02020603050405020304" pitchFamily="18" charset="0"/>
                          <a:cs typeface="Times New Roman" panose="02020603050405020304" pitchFamily="18" charset="0"/>
                        </a:rPr>
                        <a:t>the</a:t>
                      </a:r>
                      <a:r>
                        <a:rPr lang="en-US" sz="1600" b="1" spc="30" dirty="0">
                          <a:solidFill>
                            <a:srgbClr val="66FF33"/>
                          </a:solidFill>
                          <a:effectLst/>
                          <a:latin typeface="Times New Roman" panose="02020603050405020304" pitchFamily="18" charset="0"/>
                          <a:cs typeface="Times New Roman" panose="02020603050405020304" pitchFamily="18" charset="0"/>
                        </a:rPr>
                        <a:t> </a:t>
                      </a:r>
                      <a:r>
                        <a:rPr lang="en-US" sz="1600" b="1" dirty="0">
                          <a:solidFill>
                            <a:srgbClr val="66FF33"/>
                          </a:solidFill>
                          <a:effectLst/>
                          <a:latin typeface="Times New Roman" panose="02020603050405020304" pitchFamily="18" charset="0"/>
                          <a:cs typeface="Times New Roman" panose="02020603050405020304" pitchFamily="18" charset="0"/>
                        </a:rPr>
                        <a:t>data</a:t>
                      </a:r>
                      <a:r>
                        <a:rPr lang="en-US" sz="1600" b="1" spc="30" dirty="0">
                          <a:solidFill>
                            <a:srgbClr val="66FF33"/>
                          </a:solidFill>
                          <a:effectLst/>
                          <a:latin typeface="Times New Roman" panose="02020603050405020304" pitchFamily="18" charset="0"/>
                          <a:cs typeface="Times New Roman" panose="02020603050405020304" pitchFamily="18" charset="0"/>
                        </a:rPr>
                        <a:t> </a:t>
                      </a:r>
                      <a:r>
                        <a:rPr lang="en-US" sz="1600" b="1" dirty="0">
                          <a:solidFill>
                            <a:srgbClr val="66FF33"/>
                          </a:solidFill>
                          <a:effectLst/>
                          <a:latin typeface="Times New Roman" panose="02020603050405020304" pitchFamily="18" charset="0"/>
                          <a:cs typeface="Times New Roman" panose="02020603050405020304" pitchFamily="18" charset="0"/>
                        </a:rPr>
                        <a:t>shows</a:t>
                      </a:r>
                      <a:endParaRPr lang="fr-FR" sz="1600" b="1" dirty="0">
                        <a:solidFill>
                          <a:srgbClr val="66FF33"/>
                        </a:solidFill>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1023620" algn="ctr">
                        <a:spcBef>
                          <a:spcPts val="240"/>
                        </a:spcBef>
                        <a:spcAft>
                          <a:spcPts val="0"/>
                        </a:spcAft>
                      </a:pPr>
                      <a:r>
                        <a:rPr lang="en-US" sz="1600" b="1" dirty="0">
                          <a:solidFill>
                            <a:srgbClr val="FFFF00"/>
                          </a:solidFill>
                          <a:effectLst/>
                          <a:latin typeface="Times New Roman" panose="02020603050405020304" pitchFamily="18" charset="0"/>
                          <a:cs typeface="Times New Roman" panose="02020603050405020304" pitchFamily="18" charset="0"/>
                        </a:rPr>
                        <a:t>Appropriate</a:t>
                      </a:r>
                      <a:r>
                        <a:rPr lang="en-US" sz="1600" b="1" spc="120" dirty="0">
                          <a:solidFill>
                            <a:srgbClr val="FFFF00"/>
                          </a:solidFill>
                          <a:effectLst/>
                          <a:latin typeface="Times New Roman" panose="02020603050405020304" pitchFamily="18" charset="0"/>
                          <a:cs typeface="Times New Roman" panose="02020603050405020304" pitchFamily="18" charset="0"/>
                        </a:rPr>
                        <a:t> </a:t>
                      </a:r>
                      <a:r>
                        <a:rPr lang="en-US" sz="1600" b="1" dirty="0">
                          <a:solidFill>
                            <a:srgbClr val="FFFF00"/>
                          </a:solidFill>
                          <a:effectLst/>
                          <a:latin typeface="Times New Roman" panose="02020603050405020304" pitchFamily="18" charset="0"/>
                          <a:cs typeface="Times New Roman" panose="02020603050405020304" pitchFamily="18" charset="0"/>
                        </a:rPr>
                        <a:t>visualization</a:t>
                      </a:r>
                      <a:r>
                        <a:rPr lang="en-US" sz="1600" b="1" spc="125" dirty="0">
                          <a:solidFill>
                            <a:srgbClr val="FFFF00"/>
                          </a:solidFill>
                          <a:effectLst/>
                          <a:latin typeface="Times New Roman" panose="02020603050405020304" pitchFamily="18" charset="0"/>
                          <a:cs typeface="Times New Roman" panose="02020603050405020304" pitchFamily="18" charset="0"/>
                        </a:rPr>
                        <a:t> </a:t>
                      </a:r>
                      <a:r>
                        <a:rPr lang="en-US" sz="1600" b="1" dirty="0">
                          <a:solidFill>
                            <a:srgbClr val="FFFF00"/>
                          </a:solidFill>
                          <a:effectLst/>
                          <a:latin typeface="Times New Roman" panose="02020603050405020304" pitchFamily="18" charset="0"/>
                          <a:cs typeface="Times New Roman" panose="02020603050405020304" pitchFamily="18" charset="0"/>
                        </a:rPr>
                        <a:t>technique</a:t>
                      </a:r>
                      <a:r>
                        <a:rPr lang="en-US" sz="1600" b="1" spc="125" dirty="0">
                          <a:solidFill>
                            <a:srgbClr val="FFFF00"/>
                          </a:solidFill>
                          <a:effectLst/>
                          <a:latin typeface="Times New Roman" panose="02020603050405020304" pitchFamily="18" charset="0"/>
                          <a:cs typeface="Times New Roman" panose="02020603050405020304" pitchFamily="18" charset="0"/>
                        </a:rPr>
                        <a:t> </a:t>
                      </a:r>
                      <a:r>
                        <a:rPr lang="en-US" sz="1600" b="1" dirty="0">
                          <a:solidFill>
                            <a:srgbClr val="FFFF00"/>
                          </a:solidFill>
                          <a:effectLst/>
                          <a:latin typeface="Times New Roman" panose="02020603050405020304" pitchFamily="18" charset="0"/>
                          <a:cs typeface="Times New Roman" panose="02020603050405020304" pitchFamily="18" charset="0"/>
                        </a:rPr>
                        <a:t>use</a:t>
                      </a:r>
                      <a:endParaRPr lang="fr-FR" sz="1600" b="1" dirty="0">
                        <a:solidFill>
                          <a:srgbClr val="FFFF00"/>
                        </a:solidFill>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654637309"/>
                  </a:ext>
                </a:extLst>
              </a:tr>
              <a:tr h="426374">
                <a:tc>
                  <a:txBody>
                    <a:bodyPr/>
                    <a:lstStyle/>
                    <a:p>
                      <a:pPr marL="86360" algn="ctr">
                        <a:spcBef>
                          <a:spcPts val="125"/>
                        </a:spcBef>
                        <a:spcAft>
                          <a:spcPts val="0"/>
                        </a:spcAft>
                      </a:pPr>
                      <a:r>
                        <a:rPr lang="en-US" sz="1600" b="1" dirty="0">
                          <a:effectLst/>
                          <a:latin typeface="Times New Roman" panose="02020603050405020304" pitchFamily="18" charset="0"/>
                          <a:cs typeface="Times New Roman" panose="02020603050405020304" pitchFamily="18" charset="0"/>
                        </a:rPr>
                        <a:t>Summary</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125"/>
                        </a:spcBef>
                        <a:spcAft>
                          <a:spcPts val="0"/>
                        </a:spcAft>
                      </a:pPr>
                      <a:r>
                        <a:rPr lang="en-US" sz="1600" b="1" dirty="0">
                          <a:effectLst/>
                          <a:latin typeface="Times New Roman" panose="02020603050405020304" pitchFamily="18" charset="0"/>
                          <a:cs typeface="Times New Roman" panose="02020603050405020304" pitchFamily="18" charset="0"/>
                        </a:rPr>
                        <a:t>Summary</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table</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972427367"/>
                  </a:ext>
                </a:extLst>
              </a:tr>
              <a:tr h="446608">
                <a:tc>
                  <a:txBody>
                    <a:bodyPr/>
                    <a:lstStyle/>
                    <a:p>
                      <a:pPr marL="86360" algn="ctr">
                        <a:spcBef>
                          <a:spcPts val="75"/>
                        </a:spcBef>
                        <a:spcAft>
                          <a:spcPts val="0"/>
                        </a:spcAft>
                      </a:pPr>
                      <a:r>
                        <a:rPr lang="en-US" sz="1600" b="1">
                          <a:effectLst/>
                          <a:latin typeface="Times New Roman" panose="02020603050405020304" pitchFamily="18" charset="0"/>
                          <a:cs typeface="Times New Roman" panose="02020603050405020304" pitchFamily="18" charset="0"/>
                        </a:rPr>
                        <a:t>Facts</a:t>
                      </a:r>
                      <a:r>
                        <a:rPr lang="en-US" sz="1600" b="1" spc="4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and</a:t>
                      </a:r>
                      <a:r>
                        <a:rPr lang="en-US" sz="1600" b="1" spc="4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figures</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Icons</a:t>
                      </a:r>
                      <a:r>
                        <a:rPr lang="en-US" sz="1600" b="1" spc="-4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and</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images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draw</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attention</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to</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the</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data</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values</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4020512302"/>
                  </a:ext>
                </a:extLst>
              </a:tr>
              <a:tr h="758801">
                <a:tc>
                  <a:txBody>
                    <a:bodyPr/>
                    <a:lstStyle/>
                    <a:p>
                      <a:pPr marL="86360" algn="ctr">
                        <a:spcBef>
                          <a:spcPts val="75"/>
                        </a:spcBef>
                        <a:spcAft>
                          <a:spcPts val="0"/>
                        </a:spcAft>
                      </a:pPr>
                      <a:r>
                        <a:rPr lang="en-US" sz="1600" b="1">
                          <a:effectLst/>
                          <a:latin typeface="Times New Roman" panose="02020603050405020304" pitchFamily="18" charset="0"/>
                          <a:cs typeface="Times New Roman" panose="02020603050405020304" pitchFamily="18" charset="0"/>
                        </a:rPr>
                        <a:t>Comparison, rank</a:t>
                      </a:r>
                      <a:r>
                        <a:rPr lang="en-US" sz="1600" b="1" spc="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and</a:t>
                      </a:r>
                      <a:r>
                        <a:rPr lang="en-US" sz="1600" b="1" spc="-26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distribution</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Bar</a:t>
                      </a:r>
                      <a:r>
                        <a:rPr lang="en-US" sz="1600" b="1" spc="-4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charts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and</a:t>
                      </a:r>
                      <a:r>
                        <a:rPr lang="en-US" sz="1600" b="1" spc="-4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heat</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maps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using</a:t>
                      </a:r>
                      <a:r>
                        <a:rPr lang="en-US" sz="1600" b="1" spc="-4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shapes</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and</a:t>
                      </a:r>
                      <a:r>
                        <a:rPr lang="en-US" sz="1600" b="1" spc="-35" dirty="0">
                          <a:effectLst/>
                          <a:latin typeface="Times New Roman" panose="02020603050405020304" pitchFamily="18" charset="0"/>
                          <a:cs typeface="Times New Roman" panose="02020603050405020304" pitchFamily="18" charset="0"/>
                        </a:rPr>
                        <a:t> </a:t>
                      </a:r>
                      <a:r>
                        <a:rPr lang="en-US" sz="1600" b="1" dirty="0" err="1">
                          <a:effectLst/>
                          <a:latin typeface="Times New Roman" panose="02020603050405020304" pitchFamily="18" charset="0"/>
                          <a:cs typeface="Times New Roman" panose="02020603050405020304" pitchFamily="18" charset="0"/>
                        </a:rPr>
                        <a:t>colours</a:t>
                      </a:r>
                      <a:r>
                        <a:rPr lang="en-US" sz="1600" b="1" spc="-4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represent</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numerical</a:t>
                      </a:r>
                      <a:r>
                        <a:rPr lang="en-US" sz="1600" b="1" spc="-3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values</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2083814352"/>
                  </a:ext>
                </a:extLst>
              </a:tr>
              <a:tr h="1040642">
                <a:tc>
                  <a:txBody>
                    <a:bodyPr/>
                    <a:lstStyle/>
                    <a:p>
                      <a:pPr marL="86360" marR="659765" algn="ctr">
                        <a:spcBef>
                          <a:spcPts val="75"/>
                        </a:spcBef>
                        <a:spcAft>
                          <a:spcPts val="0"/>
                        </a:spcAft>
                      </a:pPr>
                      <a:r>
                        <a:rPr lang="en-US" sz="1600" b="1">
                          <a:effectLst/>
                          <a:latin typeface="Times New Roman" panose="02020603050405020304" pitchFamily="18" charset="0"/>
                          <a:cs typeface="Times New Roman" panose="02020603050405020304" pitchFamily="18" charset="0"/>
                        </a:rPr>
                        <a:t>Proportion</a:t>
                      </a:r>
                      <a:r>
                        <a:rPr lang="en-US" sz="1600" b="1" spc="2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or</a:t>
                      </a:r>
                      <a:r>
                        <a:rPr lang="en-US" sz="1600" b="1" spc="-280">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part-to-whole</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marR="355600"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Pie charts, donuts, stacked bar charts, tree maps show distribution within a</a:t>
                      </a:r>
                      <a:r>
                        <a:rPr lang="en-US" sz="1600" b="1" spc="-27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group</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3704226831"/>
                  </a:ext>
                </a:extLst>
              </a:tr>
              <a:tr h="411921">
                <a:tc>
                  <a:txBody>
                    <a:bodyPr/>
                    <a:lstStyle/>
                    <a:p>
                      <a:pPr marL="86360" algn="ctr">
                        <a:spcBef>
                          <a:spcPts val="75"/>
                        </a:spcBef>
                        <a:spcAft>
                          <a:spcPts val="0"/>
                        </a:spcAft>
                      </a:pPr>
                      <a:r>
                        <a:rPr lang="en-US" sz="1600" b="1">
                          <a:effectLst/>
                          <a:latin typeface="Times New Roman" panose="02020603050405020304" pitchFamily="18" charset="0"/>
                          <a:cs typeface="Times New Roman" panose="02020603050405020304" pitchFamily="18" charset="0"/>
                        </a:rPr>
                        <a:t>Change</a:t>
                      </a:r>
                      <a:r>
                        <a:rPr lang="en-US" sz="1600" b="1" spc="10">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over</a:t>
                      </a:r>
                      <a:r>
                        <a:rPr lang="en-US" sz="1600" b="1" spc="1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time</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Line</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graphs</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for</a:t>
                      </a:r>
                      <a:r>
                        <a:rPr lang="en-US" sz="1600" b="1" spc="-1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time-series</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analyses</a:t>
                      </a:r>
                      <a:r>
                        <a:rPr lang="en-US" sz="1600" b="1" spc="-1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with</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optional</a:t>
                      </a:r>
                      <a:r>
                        <a:rPr lang="en-US" sz="1600" b="1" spc="-1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trend</a:t>
                      </a:r>
                      <a:r>
                        <a:rPr lang="en-US" sz="1600" b="1" spc="-20"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lines</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1688873971"/>
                  </a:ext>
                </a:extLst>
              </a:tr>
              <a:tr h="411921">
                <a:tc>
                  <a:txBody>
                    <a:bodyPr/>
                    <a:lstStyle/>
                    <a:p>
                      <a:pPr marL="86360" algn="ctr">
                        <a:spcBef>
                          <a:spcPts val="75"/>
                        </a:spcBef>
                        <a:spcAft>
                          <a:spcPts val="0"/>
                        </a:spcAft>
                      </a:pPr>
                      <a:r>
                        <a:rPr lang="en-US" sz="1600" b="1">
                          <a:effectLst/>
                          <a:latin typeface="Times New Roman" panose="02020603050405020304" pitchFamily="18" charset="0"/>
                          <a:cs typeface="Times New Roman" panose="02020603050405020304" pitchFamily="18" charset="0"/>
                        </a:rPr>
                        <a:t>Relationships</a:t>
                      </a:r>
                      <a:r>
                        <a:rPr lang="en-US" sz="1600" b="1" spc="-3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and</a:t>
                      </a:r>
                      <a:r>
                        <a:rPr lang="en-US" sz="1600" b="1" spc="-3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trends</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Scatter plot</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and</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bubble graphs</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can</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help</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show correlation</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2341237540"/>
                  </a:ext>
                </a:extLst>
              </a:tr>
              <a:tr h="465398">
                <a:tc>
                  <a:txBody>
                    <a:bodyPr/>
                    <a:lstStyle/>
                    <a:p>
                      <a:pPr marL="86360" algn="ctr">
                        <a:spcBef>
                          <a:spcPts val="75"/>
                        </a:spcBef>
                        <a:spcAft>
                          <a:spcPts val="0"/>
                        </a:spcAft>
                      </a:pPr>
                      <a:r>
                        <a:rPr lang="en-US" sz="1600" b="1">
                          <a:effectLst/>
                          <a:latin typeface="Times New Roman" panose="02020603050405020304" pitchFamily="18" charset="0"/>
                          <a:cs typeface="Times New Roman" panose="02020603050405020304" pitchFamily="18" charset="0"/>
                        </a:rPr>
                        <a:t>Text</a:t>
                      </a:r>
                      <a:r>
                        <a:rPr lang="en-US" sz="1600" b="1" spc="35">
                          <a:effectLst/>
                          <a:latin typeface="Times New Roman" panose="02020603050405020304" pitchFamily="18" charset="0"/>
                          <a:cs typeface="Times New Roman" panose="02020603050405020304" pitchFamily="18" charset="0"/>
                        </a:rPr>
                        <a:t> </a:t>
                      </a:r>
                      <a:r>
                        <a:rPr lang="en-US" sz="1600" b="1">
                          <a:effectLst/>
                          <a:latin typeface="Times New Roman" panose="02020603050405020304" pitchFamily="18" charset="0"/>
                          <a:cs typeface="Times New Roman" panose="02020603050405020304" pitchFamily="18" charset="0"/>
                        </a:rPr>
                        <a:t>analysis</a:t>
                      </a:r>
                      <a:endParaRPr lang="fr-FR" sz="1600" b="1">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tc>
                  <a:txBody>
                    <a:bodyPr/>
                    <a:lstStyle/>
                    <a:p>
                      <a:pPr marL="93345" algn="ctr">
                        <a:spcBef>
                          <a:spcPts val="75"/>
                        </a:spcBef>
                        <a:spcAft>
                          <a:spcPts val="0"/>
                        </a:spcAft>
                      </a:pPr>
                      <a:r>
                        <a:rPr lang="en-US" sz="1600" b="1" dirty="0">
                          <a:effectLst/>
                          <a:latin typeface="Times New Roman" panose="02020603050405020304" pitchFamily="18" charset="0"/>
                          <a:cs typeface="Times New Roman" panose="02020603050405020304" pitchFamily="18" charset="0"/>
                        </a:rPr>
                        <a:t>Word</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clouds</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to</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visually</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display</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the</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most</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common</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words</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in</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a</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qualitative</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data</a:t>
                      </a:r>
                      <a:r>
                        <a:rPr lang="en-US" sz="1600" b="1" spc="5" dirty="0">
                          <a:effectLst/>
                          <a:latin typeface="Times New Roman" panose="02020603050405020304" pitchFamily="18" charset="0"/>
                          <a:cs typeface="Times New Roman" panose="02020603050405020304" pitchFamily="18" charset="0"/>
                        </a:rPr>
                        <a:t> </a:t>
                      </a:r>
                      <a:r>
                        <a:rPr lang="en-US" sz="1600" b="1" dirty="0">
                          <a:effectLst/>
                          <a:latin typeface="Times New Roman" panose="02020603050405020304" pitchFamily="18" charset="0"/>
                          <a:cs typeface="Times New Roman" panose="02020603050405020304" pitchFamily="18" charset="0"/>
                        </a:rPr>
                        <a:t>set</a:t>
                      </a:r>
                      <a:endParaRPr lang="fr-FR" sz="1600" b="1" dirty="0">
                        <a:effectLst/>
                        <a:latin typeface="Times New Roman" panose="02020603050405020304" pitchFamily="18" charset="0"/>
                        <a:ea typeface="Tahoma" panose="020B0604030504040204" pitchFamily="34" charset="0"/>
                        <a:cs typeface="Times New Roman" panose="02020603050405020304" pitchFamily="18" charset="0"/>
                      </a:endParaRPr>
                    </a:p>
                  </a:txBody>
                  <a:tcPr marL="0" marR="0" marT="0" marB="0"/>
                </a:tc>
                <a:extLst>
                  <a:ext uri="{0D108BD9-81ED-4DB2-BD59-A6C34878D82A}">
                    <a16:rowId xmlns:a16="http://schemas.microsoft.com/office/drawing/2014/main" val="2422807844"/>
                  </a:ext>
                </a:extLst>
              </a:tr>
            </a:tbl>
          </a:graphicData>
        </a:graphic>
      </p:graphicFrame>
    </p:spTree>
    <p:extLst>
      <p:ext uri="{BB962C8B-B14F-4D97-AF65-F5344CB8AC3E}">
        <p14:creationId xmlns:p14="http://schemas.microsoft.com/office/powerpoint/2010/main" val="125361987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19940" y="5712179"/>
            <a:ext cx="1222425" cy="1096206"/>
          </a:xfrm>
          <a:prstGeom prst="rect">
            <a:avLst/>
          </a:prstGeom>
        </p:spPr>
      </p:pic>
      <p:pic>
        <p:nvPicPr>
          <p:cNvPr id="3" name="Picture 2"/>
          <p:cNvPicPr>
            <a:picLocks noChangeAspect="1"/>
          </p:cNvPicPr>
          <p:nvPr/>
        </p:nvPicPr>
        <p:blipFill>
          <a:blip r:embed="rId3"/>
          <a:stretch>
            <a:fillRect/>
          </a:stretch>
        </p:blipFill>
        <p:spPr>
          <a:xfrm>
            <a:off x="2414753" y="672140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5" name="Picture 4"/>
          <p:cNvPicPr>
            <a:picLocks noChangeAspect="1"/>
          </p:cNvPicPr>
          <p:nvPr/>
        </p:nvPicPr>
        <p:blipFill>
          <a:blip r:embed="rId7"/>
          <a:stretch>
            <a:fillRect/>
          </a:stretch>
        </p:blipFill>
        <p:spPr>
          <a:xfrm>
            <a:off x="8886471" y="534172"/>
            <a:ext cx="3093718" cy="5907194"/>
          </a:xfrm>
          <a:prstGeom prst="rect">
            <a:avLst/>
          </a:prstGeom>
        </p:spPr>
      </p:pic>
      <p:pic>
        <p:nvPicPr>
          <p:cNvPr id="11" name="Picture 5"/>
          <p:cNvPicPr>
            <a:picLocks noChangeAspect="1"/>
          </p:cNvPicPr>
          <p:nvPr/>
        </p:nvPicPr>
        <p:blipFill>
          <a:blip r:embed="rId8"/>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28</a:t>
            </a:fld>
            <a:endParaRPr lang="en-US"/>
          </a:p>
        </p:txBody>
      </p:sp>
      <p:sp>
        <p:nvSpPr>
          <p:cNvPr id="12" name="Zone de texte 11"/>
          <p:cNvSpPr txBox="1"/>
          <p:nvPr/>
        </p:nvSpPr>
        <p:spPr>
          <a:xfrm>
            <a:off x="1940507" y="489312"/>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97274" y="1206424"/>
            <a:ext cx="8385172" cy="4970591"/>
          </a:xfrm>
          <a:prstGeom prst="rect">
            <a:avLst/>
          </a:prstGeom>
        </p:spPr>
        <p:txBody>
          <a:bodyPr wrap="square">
            <a:spAutoFit/>
          </a:bodyPr>
          <a:lstStyle/>
          <a:p>
            <a:pPr lvl="0" algn="ctr"/>
            <a:endParaRPr lang="en-US" b="1" dirty="0">
              <a:solidFill>
                <a:srgbClr val="0070C0"/>
              </a:solidFill>
              <a:latin typeface="Times New Roman" panose="02020603050405020304" pitchFamily="18" charset="0"/>
              <a:cs typeface="Times New Roman" panose="02020603050405020304" pitchFamily="18" charset="0"/>
            </a:endParaRPr>
          </a:p>
          <a:p>
            <a:pPr marL="742950" lvl="1" indent="-285750" algn="ctr">
              <a:lnSpc>
                <a:spcPct val="150000"/>
              </a:lnSpc>
              <a:buFont typeface="Arial" panose="020B0604020202020204" pitchFamily="34" charset="0"/>
              <a:buChar char="•"/>
            </a:pPr>
            <a:r>
              <a:rPr lang="en-US" sz="2400" b="1" dirty="0">
                <a:solidFill>
                  <a:srgbClr val="C00000"/>
                </a:solidFill>
                <a:latin typeface="Times New Roman" panose="02020603050405020304" pitchFamily="18" charset="0"/>
                <a:cs typeface="Times New Roman" panose="02020603050405020304" pitchFamily="18" charset="0"/>
              </a:rPr>
              <a:t>How to conduct a desk </a:t>
            </a:r>
            <a:r>
              <a:rPr lang="en-US" sz="2400" b="1" dirty="0" smtClean="0">
                <a:solidFill>
                  <a:srgbClr val="C00000"/>
                </a:solidFill>
                <a:latin typeface="Times New Roman" panose="02020603050405020304" pitchFamily="18" charset="0"/>
                <a:cs typeface="Times New Roman" panose="02020603050405020304" pitchFamily="18" charset="0"/>
              </a:rPr>
              <a:t>review?</a:t>
            </a:r>
            <a:endParaRPr lang="fr-FR" sz="2400" b="1" dirty="0">
              <a:solidFill>
                <a:srgbClr val="C00000"/>
              </a:solidFill>
              <a:latin typeface="Times New Roman" panose="02020603050405020304" pitchFamily="18" charset="0"/>
              <a:cs typeface="Times New Roman" panose="02020603050405020304" pitchFamily="18" charset="0"/>
            </a:endParaRPr>
          </a:p>
          <a:p>
            <a:pPr algn="ctr"/>
            <a:r>
              <a:rPr lang="en-US" sz="2000" b="1" i="1" u="sng" dirty="0">
                <a:solidFill>
                  <a:srgbClr val="000099"/>
                </a:solidFill>
                <a:latin typeface="Times New Roman" panose="02020603050405020304" pitchFamily="18" charset="0"/>
                <a:cs typeface="Times New Roman" panose="02020603050405020304" pitchFamily="18" charset="0"/>
              </a:rPr>
              <a:t>Steps to conduct a desk review</a:t>
            </a:r>
            <a:endParaRPr lang="fr-FR" sz="2000" b="1" i="1" u="sng" dirty="0">
              <a:solidFill>
                <a:srgbClr val="000099"/>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u="sng" dirty="0">
                <a:solidFill>
                  <a:schemeClr val="dk1"/>
                </a:solidFill>
                <a:latin typeface="Times New Roman" panose="02020603050405020304" pitchFamily="18" charset="0"/>
                <a:cs typeface="Times New Roman" panose="02020603050405020304" pitchFamily="18" charset="0"/>
              </a:rPr>
              <a:t>Step 1: Identify all possible sources. </a:t>
            </a:r>
            <a:endParaRPr lang="en-US" b="1" u="sng"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u="sng" dirty="0" smtClean="0">
                <a:solidFill>
                  <a:schemeClr val="dk1"/>
                </a:solidFill>
                <a:latin typeface="Times New Roman" panose="02020603050405020304" pitchFamily="18" charset="0"/>
                <a:cs typeface="Times New Roman" panose="02020603050405020304" pitchFamily="18" charset="0"/>
              </a:rPr>
              <a:t>Step </a:t>
            </a:r>
            <a:r>
              <a:rPr lang="en-US" b="1" u="sng" dirty="0">
                <a:solidFill>
                  <a:schemeClr val="dk1"/>
                </a:solidFill>
                <a:latin typeface="Times New Roman" panose="02020603050405020304" pitchFamily="18" charset="0"/>
                <a:cs typeface="Times New Roman" panose="02020603050405020304" pitchFamily="18" charset="0"/>
              </a:rPr>
              <a:t>2: Categorize documents.</a:t>
            </a:r>
            <a:endParaRPr lang="fr-FR" b="1" u="sng"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r>
              <a:rPr lang="en-US" b="1" dirty="0">
                <a:solidFill>
                  <a:schemeClr val="dk1"/>
                </a:solidFill>
                <a:latin typeface="Times New Roman" panose="02020603050405020304" pitchFamily="18" charset="0"/>
                <a:cs typeface="Times New Roman" panose="02020603050405020304" pitchFamily="18" charset="0"/>
              </a:rPr>
              <a:t>Because some documents will be more pertinent than others, not all documents should be given equal weight or attention. </a:t>
            </a:r>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lgn="just">
              <a:lnSpc>
                <a:spcPct val="150000"/>
              </a:lnSpc>
              <a:buFont typeface="Wingdings" panose="05000000000000000000" pitchFamily="2" charset="2"/>
              <a:buChar char="Ø"/>
            </a:pPr>
            <a:r>
              <a:rPr lang="en-US" b="1" u="sng" dirty="0">
                <a:solidFill>
                  <a:schemeClr val="dk1"/>
                </a:solidFill>
                <a:latin typeface="Times New Roman" panose="02020603050405020304" pitchFamily="18" charset="0"/>
                <a:cs typeface="Times New Roman" panose="02020603050405020304" pitchFamily="18" charset="0"/>
              </a:rPr>
              <a:t>Step 3: Decide on the approach (Structured/Unstructured).</a:t>
            </a:r>
            <a:endParaRPr lang="fr-FR" b="1" u="sng"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r>
              <a:rPr lang="en-US" b="1" dirty="0">
                <a:solidFill>
                  <a:schemeClr val="dk1"/>
                </a:solidFill>
                <a:latin typeface="Times New Roman" panose="02020603050405020304" pitchFamily="18" charset="0"/>
                <a:cs typeface="Times New Roman" panose="02020603050405020304" pitchFamily="18" charset="0"/>
              </a:rPr>
              <a:t>Often times, due to time constraints, monitoring and evaluation activities limit themselves to first-tier and partially second-tier documents for which an unstructured approach is suitable. </a:t>
            </a:r>
            <a:r>
              <a:rPr lang="en-US" b="1" dirty="0">
                <a:solidFill>
                  <a:schemeClr val="dk1"/>
                </a:solidFill>
                <a:latin typeface="Times New Roman" panose="02020603050405020304" pitchFamily="18" charset="0"/>
                <a:cs typeface="Times New Roman" panose="02020603050405020304" pitchFamily="18" charset="0"/>
              </a:rPr>
              <a:t>To include a full second- and third-tiers documents in the desk review, a structured approach will be </a:t>
            </a:r>
            <a:r>
              <a:rPr lang="en-US" b="1" dirty="0" smtClean="0">
                <a:solidFill>
                  <a:schemeClr val="dk1"/>
                </a:solidFill>
                <a:latin typeface="Times New Roman" panose="02020603050405020304" pitchFamily="18" charset="0"/>
                <a:cs typeface="Times New Roman" panose="02020603050405020304" pitchFamily="18" charset="0"/>
              </a:rPr>
              <a:t>required.</a:t>
            </a:r>
          </a:p>
        </p:txBody>
      </p:sp>
    </p:spTree>
    <p:extLst>
      <p:ext uri="{BB962C8B-B14F-4D97-AF65-F5344CB8AC3E}">
        <p14:creationId xmlns:p14="http://schemas.microsoft.com/office/powerpoint/2010/main" val="137031803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38822"/>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29</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5616922"/>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r>
              <a:rPr lang="en-US" sz="2400" b="1" dirty="0" smtClean="0">
                <a:solidFill>
                  <a:schemeClr val="accent2"/>
                </a:solidFill>
                <a:latin typeface="Times New Roman" panose="02020603050405020304" pitchFamily="18" charset="0"/>
                <a:cs typeface="Times New Roman" panose="02020603050405020304" pitchFamily="18" charset="0"/>
              </a:rPr>
              <a:t>Reviewing</a:t>
            </a:r>
            <a:r>
              <a:rPr lang="en-US" sz="2400" b="1" dirty="0">
                <a:solidFill>
                  <a:schemeClr val="accent2"/>
                </a:solidFill>
                <a:latin typeface="Times New Roman" panose="02020603050405020304" pitchFamily="18" charset="0"/>
                <a:cs typeface="Times New Roman" panose="02020603050405020304" pitchFamily="18" charset="0"/>
              </a:rPr>
              <a:t>, translating, pretesting and piloting the </a:t>
            </a:r>
            <a:r>
              <a:rPr lang="en-US" sz="2400" b="1" dirty="0" smtClean="0">
                <a:solidFill>
                  <a:schemeClr val="accent2"/>
                </a:solidFill>
                <a:latin typeface="Times New Roman" panose="02020603050405020304" pitchFamily="18" charset="0"/>
                <a:cs typeface="Times New Roman" panose="02020603050405020304" pitchFamily="18" charset="0"/>
              </a:rPr>
              <a:t>survey(1/2)</a:t>
            </a: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marL="742950" lvl="1" indent="-285750" algn="just">
              <a:lnSpc>
                <a:spcPct val="150000"/>
              </a:lnSpc>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The translator(s) should be fluent in both languages and, to the extent possible, be familiar with the issues being covered in the survey. Once the survey is translated into the local language, a second translator should translate it back into the original language. </a:t>
            </a:r>
          </a:p>
          <a:p>
            <a:pPr marL="742950" lvl="1" indent="-285750" algn="just">
              <a:lnSpc>
                <a:spcPct val="150000"/>
              </a:lnSpc>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This process ensures an accurate translation. Any gaps or misunderstanding need to be addressed before the survey can be pretested</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9500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30</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230832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r>
              <a:rPr lang="en-US" sz="2400" b="1" dirty="0" smtClean="0">
                <a:solidFill>
                  <a:schemeClr val="accent2"/>
                </a:solidFill>
                <a:latin typeface="Times New Roman" panose="02020603050405020304" pitchFamily="18" charset="0"/>
                <a:cs typeface="Times New Roman" panose="02020603050405020304" pitchFamily="18" charset="0"/>
              </a:rPr>
              <a:t>Reviewing</a:t>
            </a:r>
            <a:r>
              <a:rPr lang="en-US" sz="2400" b="1" dirty="0">
                <a:solidFill>
                  <a:schemeClr val="accent2"/>
                </a:solidFill>
                <a:latin typeface="Times New Roman" panose="02020603050405020304" pitchFamily="18" charset="0"/>
                <a:cs typeface="Times New Roman" panose="02020603050405020304" pitchFamily="18" charset="0"/>
              </a:rPr>
              <a:t>, translating, pretesting and piloting the </a:t>
            </a:r>
            <a:r>
              <a:rPr lang="en-US" sz="2400" b="1" dirty="0" smtClean="0">
                <a:solidFill>
                  <a:schemeClr val="accent2"/>
                </a:solidFill>
                <a:latin typeface="Times New Roman" panose="02020603050405020304" pitchFamily="18" charset="0"/>
                <a:cs typeface="Times New Roman" panose="02020603050405020304" pitchFamily="18" charset="0"/>
              </a:rPr>
              <a:t>survey(2/2</a:t>
            </a:r>
            <a:r>
              <a:rPr lang="en-US" sz="2400" b="1" dirty="0">
                <a:solidFill>
                  <a:schemeClr val="accent2"/>
                </a:solidFill>
                <a:latin typeface="Times New Roman" panose="02020603050405020304" pitchFamily="18" charset="0"/>
                <a:cs typeface="Times New Roman" panose="02020603050405020304" pitchFamily="18" charset="0"/>
              </a:rPr>
              <a:t>)</a:t>
            </a:r>
            <a:endParaRPr lang="fr-FR" sz="2400" dirty="0"/>
          </a:p>
          <a:p>
            <a:pPr algn="ctr"/>
            <a:endParaRPr lang="fr-FR" dirty="0"/>
          </a:p>
        </p:txBody>
      </p:sp>
      <p:sp>
        <p:nvSpPr>
          <p:cNvPr id="2" name="Rectangle 1"/>
          <p:cNvSpPr/>
          <p:nvPr/>
        </p:nvSpPr>
        <p:spPr>
          <a:xfrm>
            <a:off x="182874" y="1842669"/>
            <a:ext cx="8352795" cy="4714111"/>
          </a:xfrm>
          <a:prstGeom prst="rect">
            <a:avLst/>
          </a:prstGeom>
        </p:spPr>
        <p:txBody>
          <a:bodyPr wrap="square">
            <a:spAutoFit/>
          </a:bodyPr>
          <a:lstStyle/>
          <a:p>
            <a:pPr marL="742950" marR="491490" lvl="1" indent="-285750" algn="just">
              <a:lnSpc>
                <a:spcPct val="150000"/>
              </a:lnSpc>
              <a:spcAft>
                <a:spcPts val="0"/>
              </a:spcAft>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When conducting a pretest, it is important to test the survey among a group of people from diverse backgrounds relevant to the issues being monitored/evaluated. The goal of a pretest is to ensure that the survey is collecting the information it is aimed to collect. </a:t>
            </a:r>
            <a:r>
              <a:rPr lang="en-US" b="1" dirty="0">
                <a:solidFill>
                  <a:schemeClr val="dk1"/>
                </a:solidFill>
                <a:latin typeface="Times New Roman" panose="02020603050405020304" pitchFamily="18" charset="0"/>
                <a:cs typeface="Times New Roman" panose="02020603050405020304" pitchFamily="18" charset="0"/>
              </a:rPr>
              <a:t>A good pretest should look at the survey at three levels</a:t>
            </a: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marL="742950" marR="658495" lvl="1" indent="-285750" algn="ctr">
              <a:lnSpc>
                <a:spcPct val="150000"/>
              </a:lnSpc>
              <a:spcAft>
                <a:spcPts val="0"/>
              </a:spcAft>
              <a:buFont typeface="Wingdings" panose="05000000000000000000" pitchFamily="2" charset="2"/>
              <a:buChar char="v"/>
              <a:tabLst>
                <a:tab pos="925830" algn="l"/>
              </a:tabLst>
            </a:pPr>
            <a:r>
              <a:rPr lang="en-US" b="1" dirty="0">
                <a:solidFill>
                  <a:srgbClr val="C00000"/>
                </a:solidFill>
                <a:latin typeface="Times New Roman" panose="02020603050405020304" pitchFamily="18" charset="0"/>
                <a:cs typeface="Times New Roman" panose="02020603050405020304" pitchFamily="18" charset="0"/>
              </a:rPr>
              <a:t>As a whole: Are all sections of the survey consistent? Are there any sections that ask the same question?</a:t>
            </a:r>
            <a:endParaRPr lang="fr-FR" b="1" dirty="0">
              <a:solidFill>
                <a:srgbClr val="C00000"/>
              </a:solidFill>
              <a:latin typeface="Times New Roman" panose="02020603050405020304" pitchFamily="18" charset="0"/>
              <a:cs typeface="Times New Roman" panose="02020603050405020304" pitchFamily="18" charset="0"/>
            </a:endParaRPr>
          </a:p>
          <a:p>
            <a:pPr marL="742950" marR="657225" lvl="1" indent="-285750" algn="ctr">
              <a:lnSpc>
                <a:spcPct val="150000"/>
              </a:lnSpc>
              <a:spcBef>
                <a:spcPts val="410"/>
              </a:spcBef>
              <a:spcAft>
                <a:spcPts val="0"/>
              </a:spcAft>
              <a:buFont typeface="Wingdings" panose="05000000000000000000" pitchFamily="2" charset="2"/>
              <a:buChar char="v"/>
              <a:tabLst>
                <a:tab pos="925830" algn="l"/>
              </a:tabLst>
            </a:pPr>
            <a:r>
              <a:rPr lang="en-US" b="1" dirty="0">
                <a:solidFill>
                  <a:srgbClr val="C00000"/>
                </a:solidFill>
                <a:latin typeface="Times New Roman" panose="02020603050405020304" pitchFamily="18" charset="0"/>
                <a:cs typeface="Times New Roman" panose="02020603050405020304" pitchFamily="18" charset="0"/>
              </a:rPr>
              <a:t>Each section: If the survey has more than one section, does each section collect the intended information? Are all major activities/issues being monitored/evaluated accounted for? </a:t>
            </a:r>
            <a:r>
              <a:rPr lang="en-US" b="1" dirty="0">
                <a:solidFill>
                  <a:srgbClr val="C00000"/>
                </a:solidFill>
                <a:latin typeface="Times New Roman" panose="02020603050405020304" pitchFamily="18" charset="0"/>
                <a:cs typeface="Times New Roman" panose="02020603050405020304" pitchFamily="18" charset="0"/>
              </a:rPr>
              <a:t>Are there any questions that are not relevant</a:t>
            </a:r>
            <a:r>
              <a:rPr lang="en-US" b="1" dirty="0" smtClean="0">
                <a:solidFill>
                  <a:srgbClr val="C00000"/>
                </a:solidFill>
                <a:latin typeface="Times New Roman" panose="02020603050405020304" pitchFamily="18" charset="0"/>
                <a:cs typeface="Times New Roman" panose="02020603050405020304" pitchFamily="18" charset="0"/>
              </a:rPr>
              <a:t>?</a:t>
            </a:r>
            <a:endParaRPr lang="fr-FR"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58485299"/>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31</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987962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r>
              <a:rPr lang="en-US" sz="2400" b="1" dirty="0" smtClean="0">
                <a:solidFill>
                  <a:schemeClr val="accent2"/>
                </a:solidFill>
                <a:latin typeface="Times New Roman" panose="02020603050405020304" pitchFamily="18" charset="0"/>
                <a:cs typeface="Times New Roman" panose="02020603050405020304" pitchFamily="18" charset="0"/>
              </a:rPr>
              <a:t>Preparing</a:t>
            </a:r>
            <a:r>
              <a:rPr lang="en-US" sz="2400" b="1" dirty="0">
                <a:solidFill>
                  <a:schemeClr val="accent2"/>
                </a:solidFill>
                <a:latin typeface="Times New Roman" panose="02020603050405020304" pitchFamily="18" charset="0"/>
                <a:cs typeface="Times New Roman" panose="02020603050405020304" pitchFamily="18" charset="0"/>
              </a:rPr>
              <a:t>, conducting and moderating a focus </a:t>
            </a:r>
            <a:r>
              <a:rPr lang="en-US" sz="2400" b="1" dirty="0" smtClean="0">
                <a:solidFill>
                  <a:schemeClr val="accent2"/>
                </a:solidFill>
                <a:latin typeface="Times New Roman" panose="02020603050405020304" pitchFamily="18" charset="0"/>
                <a:cs typeface="Times New Roman" panose="02020603050405020304" pitchFamily="18" charset="0"/>
              </a:rPr>
              <a:t>group</a:t>
            </a: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r>
              <a:rPr lang="en-US" sz="2400" b="1" i="1" u="sng" dirty="0" smtClean="0">
                <a:solidFill>
                  <a:srgbClr val="C00000"/>
                </a:solidFill>
                <a:latin typeface="Times New Roman" panose="02020603050405020304" pitchFamily="18" charset="0"/>
                <a:cs typeface="Times New Roman" panose="02020603050405020304" pitchFamily="18" charset="0"/>
              </a:rPr>
              <a:t>Preparing </a:t>
            </a:r>
            <a:r>
              <a:rPr lang="en-US" sz="2400" b="1" i="1" u="sng" dirty="0">
                <a:solidFill>
                  <a:srgbClr val="C00000"/>
                </a:solidFill>
                <a:latin typeface="Times New Roman" panose="02020603050405020304" pitchFamily="18" charset="0"/>
                <a:cs typeface="Times New Roman" panose="02020603050405020304" pitchFamily="18" charset="0"/>
              </a:rPr>
              <a:t>for a focus group </a:t>
            </a:r>
            <a:r>
              <a:rPr lang="en-US" sz="2400" b="1" i="1" u="sng" dirty="0" smtClean="0">
                <a:solidFill>
                  <a:srgbClr val="C00000"/>
                </a:solidFill>
                <a:latin typeface="Times New Roman" panose="02020603050405020304" pitchFamily="18" charset="0"/>
                <a:cs typeface="Times New Roman" panose="02020603050405020304" pitchFamily="18" charset="0"/>
              </a:rPr>
              <a:t>discussion</a:t>
            </a:r>
          </a:p>
          <a:p>
            <a:endParaRPr lang="en-US" sz="2000" b="1" i="1" u="sng" dirty="0">
              <a:solidFill>
                <a:srgbClr val="C00000"/>
              </a:solidFill>
              <a:latin typeface="Times New Roman" panose="02020603050405020304" pitchFamily="18" charset="0"/>
              <a:cs typeface="Times New Roman" panose="02020603050405020304" pitchFamily="18" charset="0"/>
            </a:endParaRPr>
          </a:p>
          <a:p>
            <a:pPr algn="just"/>
            <a:endParaRPr lang="en-US" b="1" dirty="0" smtClean="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sz="2400" b="1" dirty="0" smtClean="0">
                <a:solidFill>
                  <a:schemeClr val="dk1"/>
                </a:solidFill>
                <a:latin typeface="Times New Roman" panose="02020603050405020304" pitchFamily="18" charset="0"/>
                <a:cs typeface="Times New Roman" panose="02020603050405020304" pitchFamily="18" charset="0"/>
              </a:rPr>
              <a:t>An </a:t>
            </a:r>
            <a:r>
              <a:rPr lang="en-US" sz="2400" b="1" dirty="0">
                <a:solidFill>
                  <a:schemeClr val="dk1"/>
                </a:solidFill>
                <a:latin typeface="Times New Roman" panose="02020603050405020304" pitchFamily="18" charset="0"/>
                <a:cs typeface="Times New Roman" panose="02020603050405020304" pitchFamily="18" charset="0"/>
              </a:rPr>
              <a:t>average focus group discussion involves 6 to 8 people and a maximum of 15 and lasts between one to two hours. </a:t>
            </a:r>
            <a:r>
              <a:rPr lang="en-US" sz="2400" b="1" dirty="0">
                <a:solidFill>
                  <a:schemeClr val="dk1"/>
                </a:solidFill>
                <a:latin typeface="Times New Roman" panose="02020603050405020304" pitchFamily="18" charset="0"/>
                <a:cs typeface="Times New Roman" panose="02020603050405020304" pitchFamily="18" charset="0"/>
              </a:rPr>
              <a:t>When selecting the participants for a focus group discussion, it is important that the group is homogeneous so that participants feel more comfortable expressing their opinions. To select homogenous groups of participants, consider, among other things, the following:</a:t>
            </a:r>
            <a:endParaRPr lang="fr-FR" sz="2400" b="1" dirty="0">
              <a:solidFill>
                <a:schemeClr val="dk1"/>
              </a:solidFill>
              <a:latin typeface="Times New Roman" panose="02020603050405020304" pitchFamily="18" charset="0"/>
              <a:cs typeface="Times New Roman" panose="02020603050405020304" pitchFamily="18" charset="0"/>
            </a:endParaRPr>
          </a:p>
          <a:p>
            <a:pPr algn="just"/>
            <a:r>
              <a:rPr lang="en-US" sz="2400" b="1" dirty="0">
                <a:solidFill>
                  <a:schemeClr val="dk1"/>
                </a:solidFill>
                <a:latin typeface="Times New Roman" panose="02020603050405020304" pitchFamily="18" charset="0"/>
                <a:cs typeface="Times New Roman" panose="02020603050405020304" pitchFamily="18" charset="0"/>
              </a:rPr>
              <a:t> </a:t>
            </a:r>
            <a:endParaRPr lang="fr-FR" sz="2400"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78330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32</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9448740"/>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algn="ctr"/>
            <a:r>
              <a:rPr lang="en-US" sz="2400" b="1" dirty="0" smtClean="0">
                <a:solidFill>
                  <a:schemeClr val="accent2"/>
                </a:solidFill>
                <a:latin typeface="Times New Roman" panose="02020603050405020304" pitchFamily="18" charset="0"/>
                <a:cs typeface="Times New Roman" panose="02020603050405020304" pitchFamily="18" charset="0"/>
              </a:rPr>
              <a:t>Preparing</a:t>
            </a:r>
            <a:r>
              <a:rPr lang="en-US" sz="2400" b="1" dirty="0">
                <a:solidFill>
                  <a:schemeClr val="accent2"/>
                </a:solidFill>
                <a:latin typeface="Times New Roman" panose="02020603050405020304" pitchFamily="18" charset="0"/>
                <a:cs typeface="Times New Roman" panose="02020603050405020304" pitchFamily="18" charset="0"/>
              </a:rPr>
              <a:t>, conducting and moderating a focus </a:t>
            </a:r>
            <a:r>
              <a:rPr lang="en-US" sz="2400" b="1" dirty="0" smtClean="0">
                <a:solidFill>
                  <a:schemeClr val="accent2"/>
                </a:solidFill>
                <a:latin typeface="Times New Roman" panose="02020603050405020304" pitchFamily="18" charset="0"/>
                <a:cs typeface="Times New Roman" panose="02020603050405020304" pitchFamily="18" charset="0"/>
              </a:rPr>
              <a:t>group</a:t>
            </a:r>
          </a:p>
          <a:p>
            <a:pPr algn="ctr"/>
            <a:endParaRPr lang="en-US" sz="2400" b="1" dirty="0">
              <a:solidFill>
                <a:schemeClr val="accent2"/>
              </a:solidFill>
              <a:latin typeface="Times New Roman" panose="02020603050405020304" pitchFamily="18" charset="0"/>
              <a:cs typeface="Times New Roman" panose="02020603050405020304" pitchFamily="18" charset="0"/>
            </a:endParaRPr>
          </a:p>
          <a:p>
            <a:pPr algn="ctr"/>
            <a:endParaRPr lang="en-US" sz="2400" b="1" dirty="0" smtClean="0">
              <a:solidFill>
                <a:schemeClr val="accent2"/>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Ø"/>
            </a:pPr>
            <a:r>
              <a:rPr lang="en-US" b="1" dirty="0" smtClean="0">
                <a:solidFill>
                  <a:srgbClr val="00B050"/>
                </a:solidFill>
                <a:latin typeface="Times New Roman" panose="02020603050405020304" pitchFamily="18" charset="0"/>
                <a:cs typeface="Times New Roman" panose="02020603050405020304" pitchFamily="18" charset="0"/>
              </a:rPr>
              <a:t>Gender</a:t>
            </a:r>
            <a:r>
              <a:rPr lang="en-US" b="1" dirty="0" smtClean="0">
                <a:solidFill>
                  <a:schemeClr val="dk1"/>
                </a:solidFill>
                <a:latin typeface="Times New Roman" panose="02020603050405020304" pitchFamily="18" charset="0"/>
                <a:cs typeface="Times New Roman" panose="02020603050405020304" pitchFamily="18" charset="0"/>
              </a:rPr>
              <a:t>: Will men and women feel comfortable discussing this topic in a mixed-gender group? For example, women might feel uncomfortable discussing issue X if men are in the group.</a:t>
            </a:r>
          </a:p>
          <a:p>
            <a:pPr marL="285750" lvl="0" indent="-285750" algn="ctr">
              <a:buFont typeface="Wingdings" panose="05000000000000000000" pitchFamily="2" charset="2"/>
              <a:buChar char="Ø"/>
            </a:pPr>
            <a:endParaRPr lang="fr-FR" b="1" dirty="0" smtClean="0">
              <a:solidFill>
                <a:schemeClr val="dk1"/>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Ø"/>
            </a:pPr>
            <a:r>
              <a:rPr lang="en-US" b="1" dirty="0" smtClean="0">
                <a:solidFill>
                  <a:srgbClr val="FF66CC"/>
                </a:solidFill>
                <a:latin typeface="Times New Roman" panose="02020603050405020304" pitchFamily="18" charset="0"/>
                <a:cs typeface="Times New Roman" panose="02020603050405020304" pitchFamily="18" charset="0"/>
              </a:rPr>
              <a:t>Age</a:t>
            </a:r>
            <a:r>
              <a:rPr lang="en-US" b="1" dirty="0" smtClean="0">
                <a:solidFill>
                  <a:schemeClr val="dk1"/>
                </a:solidFill>
                <a:latin typeface="Times New Roman" panose="02020603050405020304" pitchFamily="18" charset="0"/>
                <a:cs typeface="Times New Roman" panose="02020603050405020304" pitchFamily="18" charset="0"/>
              </a:rPr>
              <a:t>: Will age affect the way that people react to this topic? For example, a young person might feel uncomfortable talking about issue X if older people from his community are in the group.</a:t>
            </a:r>
          </a:p>
          <a:p>
            <a:pPr marL="285750" lvl="0" indent="-285750" algn="ctr">
              <a:buFont typeface="Wingdings" panose="05000000000000000000" pitchFamily="2" charset="2"/>
              <a:buChar char="Ø"/>
            </a:pPr>
            <a:endParaRPr lang="fr-FR" b="1" dirty="0" smtClean="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Ø"/>
            </a:pPr>
            <a:r>
              <a:rPr lang="en-US" b="1" dirty="0" smtClean="0">
                <a:solidFill>
                  <a:srgbClr val="FF9518"/>
                </a:solidFill>
                <a:latin typeface="Times New Roman" panose="02020603050405020304" pitchFamily="18" charset="0"/>
                <a:cs typeface="Times New Roman" panose="02020603050405020304" pitchFamily="18" charset="0"/>
              </a:rPr>
              <a:t>Hierarchy</a:t>
            </a:r>
            <a:r>
              <a:rPr lang="en-US" b="1" dirty="0" smtClean="0">
                <a:solidFill>
                  <a:schemeClr val="dk1"/>
                </a:solidFill>
                <a:latin typeface="Times New Roman" panose="02020603050405020304" pitchFamily="18" charset="0"/>
                <a:cs typeface="Times New Roman" panose="02020603050405020304" pitchFamily="18" charset="0"/>
              </a:rPr>
              <a:t>: Will people of different hierarchical positions be able to discuss this topic equally? For example, a resident from village A might feel uncomfortable discussing issue X if the local administrator is in the group.</a:t>
            </a:r>
            <a:endParaRPr lang="fr-FR" b="1" dirty="0" smtClean="0">
              <a:solidFill>
                <a:schemeClr val="dk1"/>
              </a:solidFill>
              <a:latin typeface="Times New Roman" panose="02020603050405020304" pitchFamily="18" charset="0"/>
              <a:cs typeface="Times New Roman" panose="02020603050405020304" pitchFamily="18" charset="0"/>
            </a:endParaRPr>
          </a:p>
          <a:p>
            <a:pPr lvl="1" algn="ctr">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smtClean="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3474791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36" y="2204822"/>
            <a:ext cx="238650" cy="2709534"/>
          </a:xfrm>
          <a:prstGeom prst="rect">
            <a:avLst/>
          </a:prstGeom>
        </p:spPr>
      </p:pic>
      <p:pic>
        <p:nvPicPr>
          <p:cNvPr id="9" name="Picture 8"/>
          <p:cNvPicPr>
            <a:picLocks noChangeAspect="1"/>
          </p:cNvPicPr>
          <p:nvPr/>
        </p:nvPicPr>
        <p:blipFill>
          <a:blip r:embed="rId3"/>
          <a:stretch>
            <a:fillRect/>
          </a:stretch>
        </p:blipFill>
        <p:spPr>
          <a:xfrm>
            <a:off x="9833969" y="-27434"/>
            <a:ext cx="2483250" cy="6912868"/>
          </a:xfrm>
          <a:prstGeom prst="rect">
            <a:avLst/>
          </a:prstGeom>
        </p:spPr>
      </p:pic>
      <p:pic>
        <p:nvPicPr>
          <p:cNvPr id="10" name="Picture 9"/>
          <p:cNvPicPr>
            <a:picLocks noChangeAspect="1"/>
          </p:cNvPicPr>
          <p:nvPr/>
        </p:nvPicPr>
        <p:blipFill>
          <a:blip r:embed="rId4"/>
          <a:stretch>
            <a:fillRect/>
          </a:stretch>
        </p:blipFill>
        <p:spPr>
          <a:xfrm>
            <a:off x="8708266" y="554566"/>
            <a:ext cx="3179850" cy="5748868"/>
          </a:xfrm>
          <a:prstGeom prst="rect">
            <a:avLst/>
          </a:prstGeom>
        </p:spPr>
      </p:pic>
      <p:pic>
        <p:nvPicPr>
          <p:cNvPr id="5" name="Picture 4"/>
          <p:cNvPicPr>
            <a:picLocks noChangeAspect="1"/>
          </p:cNvPicPr>
          <p:nvPr/>
        </p:nvPicPr>
        <p:blipFill>
          <a:blip r:embed="rId5"/>
          <a:stretch>
            <a:fillRect/>
          </a:stretch>
        </p:blipFill>
        <p:spPr>
          <a:xfrm>
            <a:off x="8886471" y="534172"/>
            <a:ext cx="3093718" cy="5907194"/>
          </a:xfrm>
          <a:prstGeom prst="rect">
            <a:avLst/>
          </a:prstGeom>
        </p:spPr>
      </p:pic>
      <p:pic>
        <p:nvPicPr>
          <p:cNvPr id="11" name="Picture 5"/>
          <p:cNvPicPr>
            <a:picLocks noChangeAspect="1"/>
          </p:cNvPicPr>
          <p:nvPr/>
        </p:nvPicPr>
        <p:blipFill>
          <a:blip r:embed="rId6"/>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33</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7740581"/>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lvl="1" algn="just">
              <a:lnSpc>
                <a:spcPct val="150000"/>
              </a:lnSpc>
            </a:pPr>
            <a:r>
              <a:rPr lang="en-US" sz="2000" b="1" i="1" u="sng" dirty="0">
                <a:solidFill>
                  <a:srgbClr val="C00000"/>
                </a:solidFill>
                <a:latin typeface="Times New Roman" panose="02020603050405020304" pitchFamily="18" charset="0"/>
                <a:cs typeface="Times New Roman" panose="02020603050405020304" pitchFamily="18" charset="0"/>
              </a:rPr>
              <a:t>How to conduct a focus group discussion</a:t>
            </a:r>
            <a:endParaRPr lang="fr-FR" sz="2000" b="1" i="1" u="sng" dirty="0">
              <a:solidFill>
                <a:srgbClr val="C00000"/>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At the start of the focus group, the moderator should present the aim of the discussion and an overview of the topics that will be covered, assure participants that their responses will remain confidential and anonymous, and lay down the ground rules. The following is an example of an introduction to read at the outset of the focus group to all the participants:</a:t>
            </a:r>
            <a:endParaRPr lang="fr-FR" b="1" dirty="0">
              <a:solidFill>
                <a:schemeClr val="dk1"/>
              </a:solidFill>
              <a:latin typeface="Times New Roman" panose="02020603050405020304" pitchFamily="18" charset="0"/>
              <a:cs typeface="Times New Roman" panose="02020603050405020304" pitchFamily="18" charset="0"/>
            </a:endParaRPr>
          </a:p>
          <a:p>
            <a:pPr algn="just"/>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"Thank you for agreeing to participate in this focus group discussion. We will discuss … Let me remind you that the information given will be treated confidentially and that you may refuse to answer any of the questions and end your participation in the discussion at any time.</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b="1" dirty="0">
                <a:solidFill>
                  <a:schemeClr val="dk1"/>
                </a:solidFill>
                <a:latin typeface="Times New Roman" panose="02020603050405020304" pitchFamily="18" charset="0"/>
                <a:cs typeface="Times New Roman" panose="02020603050405020304" pitchFamily="18" charset="0"/>
              </a:rPr>
              <a:t> </a:t>
            </a:r>
            <a:r>
              <a:rPr lang="en-US" b="1" dirty="0" smtClean="0">
                <a:solidFill>
                  <a:schemeClr val="dk1"/>
                </a:solidFill>
                <a:latin typeface="Times New Roman" panose="02020603050405020304" pitchFamily="18" charset="0"/>
                <a:cs typeface="Times New Roman" panose="02020603050405020304" pitchFamily="18" charset="0"/>
              </a:rPr>
              <a:t>For </a:t>
            </a:r>
            <a:r>
              <a:rPr lang="en-US" b="1" dirty="0">
                <a:solidFill>
                  <a:schemeClr val="dk1"/>
                </a:solidFill>
                <a:latin typeface="Times New Roman" panose="02020603050405020304" pitchFamily="18" charset="0"/>
                <a:cs typeface="Times New Roman" panose="02020603050405020304" pitchFamily="18" charset="0"/>
              </a:rPr>
              <a:t>the group discussion to proceed smoothly and respectfully for all participants, the following ground rules should be respected at all times by everyone:</a:t>
            </a:r>
            <a:endParaRPr lang="fr-FR" b="1" dirty="0">
              <a:solidFill>
                <a:schemeClr val="dk1"/>
              </a:solidFill>
              <a:latin typeface="Times New Roman" panose="02020603050405020304" pitchFamily="18" charset="0"/>
              <a:cs typeface="Times New Roman" panose="02020603050405020304" pitchFamily="18" charset="0"/>
            </a:endParaRPr>
          </a:p>
          <a:p>
            <a:pPr marL="285750" indent="-285750" algn="ctr">
              <a:buFont typeface="Wingdings" panose="05000000000000000000" pitchFamily="2" charset="2"/>
              <a:buChar char="ü"/>
            </a:pPr>
            <a:r>
              <a:rPr lang="en-US" b="1" dirty="0">
                <a:solidFill>
                  <a:schemeClr val="dk1"/>
                </a:solidFill>
                <a:latin typeface="Times New Roman" panose="02020603050405020304" pitchFamily="18" charset="0"/>
                <a:cs typeface="Times New Roman" panose="02020603050405020304" pitchFamily="18" charset="0"/>
              </a:rPr>
              <a:t> </a:t>
            </a:r>
            <a:r>
              <a:rPr lang="en-US" b="1" dirty="0" smtClean="0">
                <a:solidFill>
                  <a:srgbClr val="FF9518"/>
                </a:solidFill>
                <a:latin typeface="Times New Roman" panose="02020603050405020304" pitchFamily="18" charset="0"/>
                <a:cs typeface="Times New Roman" panose="02020603050405020304" pitchFamily="18" charset="0"/>
              </a:rPr>
              <a:t>One </a:t>
            </a:r>
            <a:r>
              <a:rPr lang="en-US" b="1" dirty="0">
                <a:solidFill>
                  <a:srgbClr val="FF9518"/>
                </a:solidFill>
                <a:latin typeface="Times New Roman" panose="02020603050405020304" pitchFamily="18" charset="0"/>
                <a:cs typeface="Times New Roman" panose="02020603050405020304" pitchFamily="18" charset="0"/>
              </a:rPr>
              <a:t>person speaks at a time.</a:t>
            </a:r>
            <a:endParaRPr lang="fr-FR" b="1" dirty="0">
              <a:solidFill>
                <a:srgbClr val="FF9518"/>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b="1" dirty="0">
                <a:solidFill>
                  <a:srgbClr val="FF9518"/>
                </a:solidFill>
                <a:latin typeface="Times New Roman" panose="02020603050405020304" pitchFamily="18" charset="0"/>
                <a:cs typeface="Times New Roman" panose="02020603050405020304" pitchFamily="18" charset="0"/>
              </a:rPr>
              <a:t>What is shared in the room stays in the room.</a:t>
            </a:r>
            <a:endParaRPr lang="fr-FR" b="1" dirty="0">
              <a:solidFill>
                <a:srgbClr val="FF9518"/>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b="1" dirty="0">
                <a:solidFill>
                  <a:srgbClr val="FF9518"/>
                </a:solidFill>
                <a:latin typeface="Times New Roman" panose="02020603050405020304" pitchFamily="18" charset="0"/>
                <a:cs typeface="Times New Roman" panose="02020603050405020304" pitchFamily="18" charset="0"/>
              </a:rPr>
              <a:t>Everyone has a chance to share their ideas, experience and opinions.</a:t>
            </a:r>
            <a:endParaRPr lang="fr-FR" b="1" dirty="0">
              <a:solidFill>
                <a:srgbClr val="FF9518"/>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b="1" dirty="0">
                <a:solidFill>
                  <a:srgbClr val="FF9518"/>
                </a:solidFill>
                <a:latin typeface="Times New Roman" panose="02020603050405020304" pitchFamily="18" charset="0"/>
                <a:cs typeface="Times New Roman" panose="02020603050405020304" pitchFamily="18" charset="0"/>
              </a:rPr>
              <a:t>There are no right or wrong answers.</a:t>
            </a:r>
            <a:endParaRPr lang="fr-FR" b="1" dirty="0">
              <a:solidFill>
                <a:srgbClr val="FF9518"/>
              </a:solidFill>
              <a:latin typeface="Times New Roman" panose="02020603050405020304" pitchFamily="18" charset="0"/>
              <a:cs typeface="Times New Roman" panose="02020603050405020304" pitchFamily="18" charset="0"/>
            </a:endParaRPr>
          </a:p>
          <a:p>
            <a:pPr marL="285750" lvl="0" indent="-285750" algn="ctr">
              <a:buFont typeface="Wingdings" panose="05000000000000000000" pitchFamily="2" charset="2"/>
              <a:buChar char="ü"/>
            </a:pPr>
            <a:r>
              <a:rPr lang="en-US" b="1" dirty="0">
                <a:solidFill>
                  <a:srgbClr val="FF9518"/>
                </a:solidFill>
                <a:latin typeface="Times New Roman" panose="02020603050405020304" pitchFamily="18" charset="0"/>
                <a:cs typeface="Times New Roman" panose="02020603050405020304" pitchFamily="18" charset="0"/>
              </a:rPr>
              <a:t>Everyone actively listens to and respects each other.</a:t>
            </a:r>
            <a:endParaRPr lang="fr-FR" b="1" dirty="0">
              <a:solidFill>
                <a:srgbClr val="FF9518"/>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486831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34</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252546" y="3470657"/>
            <a:ext cx="8365153" cy="2569934"/>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endParaRPr lang="en-US" b="1" dirty="0" smtClean="0">
              <a:solidFill>
                <a:schemeClr val="dk1"/>
              </a:solidFill>
              <a:latin typeface="Times New Roman" panose="02020603050405020304" pitchFamily="18" charset="0"/>
              <a:cs typeface="Times New Roman" panose="02020603050405020304" pitchFamily="18" charset="0"/>
            </a:endParaRPr>
          </a:p>
          <a:p>
            <a:pPr algn="ctr"/>
            <a:r>
              <a:rPr lang="en-US" b="1" dirty="0" smtClean="0">
                <a:solidFill>
                  <a:schemeClr val="dk1"/>
                </a:solidFill>
                <a:latin typeface="Times New Roman" panose="02020603050405020304" pitchFamily="18" charset="0"/>
                <a:cs typeface="Times New Roman" panose="02020603050405020304" pitchFamily="18" charset="0"/>
              </a:rPr>
              <a:t>.</a:t>
            </a:r>
            <a:endParaRPr lang="fr-FR" b="1" dirty="0">
              <a:solidFill>
                <a:schemeClr val="dk1"/>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p:txBody>
      </p:sp>
      <p:grpSp>
        <p:nvGrpSpPr>
          <p:cNvPr id="13" name="Group 12"/>
          <p:cNvGrpSpPr>
            <a:grpSpLocks/>
          </p:cNvGrpSpPr>
          <p:nvPr/>
        </p:nvGrpSpPr>
        <p:grpSpPr bwMode="auto">
          <a:xfrm>
            <a:off x="221181" y="1742732"/>
            <a:ext cx="8243550" cy="2696236"/>
            <a:chOff x="10" y="10"/>
            <a:chExt cx="9521" cy="3171"/>
          </a:xfrm>
        </p:grpSpPr>
        <p:sp>
          <p:nvSpPr>
            <p:cNvPr id="15" name="Rectangle 14"/>
            <p:cNvSpPr>
              <a:spLocks noChangeArrowheads="1"/>
            </p:cNvSpPr>
            <p:nvPr/>
          </p:nvSpPr>
          <p:spPr bwMode="auto">
            <a:xfrm>
              <a:off x="445" y="361"/>
              <a:ext cx="9071" cy="373"/>
            </a:xfrm>
            <a:prstGeom prst="rect">
              <a:avLst/>
            </a:prstGeom>
            <a:solidFill>
              <a:srgbClr val="D52A2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sp>
          <p:nvSpPr>
            <p:cNvPr id="16" name="Rectangle 15"/>
            <p:cNvSpPr>
              <a:spLocks noChangeArrowheads="1"/>
            </p:cNvSpPr>
            <p:nvPr/>
          </p:nvSpPr>
          <p:spPr bwMode="auto">
            <a:xfrm>
              <a:off x="445" y="346"/>
              <a:ext cx="9071" cy="3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rot="0" vert="horz" wrap="square" lIns="91440" tIns="45720" rIns="91440" bIns="45720" anchor="t" anchorCtr="0" upright="1">
              <a:noAutofit/>
            </a:bodyPr>
            <a:lstStyle/>
            <a:p>
              <a:endParaRPr lang="fr-FR"/>
            </a:p>
          </p:txBody>
        </p:sp>
        <p:cxnSp>
          <p:nvCxnSpPr>
            <p:cNvPr id="17" name="Line 1749"/>
            <p:cNvCxnSpPr>
              <a:cxnSpLocks noChangeShapeType="1"/>
            </p:cNvCxnSpPr>
            <p:nvPr/>
          </p:nvCxnSpPr>
          <p:spPr bwMode="auto">
            <a:xfrm flipV="1">
              <a:off x="445" y="362"/>
              <a:ext cx="0" cy="372"/>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18" name="Line 1750"/>
            <p:cNvCxnSpPr>
              <a:cxnSpLocks noChangeShapeType="1"/>
            </p:cNvCxnSpPr>
            <p:nvPr/>
          </p:nvCxnSpPr>
          <p:spPr bwMode="auto">
            <a:xfrm flipV="1">
              <a:off x="9516" y="362"/>
              <a:ext cx="0" cy="372"/>
            </a:xfrm>
            <a:prstGeom prst="line">
              <a:avLst/>
            </a:prstGeom>
            <a:noFill/>
            <a:ln w="19050">
              <a:solidFill>
                <a:srgbClr val="FFFFFF"/>
              </a:solidFill>
              <a:round/>
              <a:headEnd/>
              <a:tailEnd/>
            </a:ln>
            <a:extLst>
              <a:ext uri="{909E8E84-426E-40DD-AFC4-6F175D3DCCD1}">
                <a14:hiddenFill xmlns:a14="http://schemas.microsoft.com/office/drawing/2010/main">
                  <a:noFill/>
                </a14:hiddenFill>
              </a:ext>
            </a:extLst>
          </p:spPr>
        </p:cxnSp>
        <p:cxnSp>
          <p:nvCxnSpPr>
            <p:cNvPr id="19" name="Line 1751"/>
            <p:cNvCxnSpPr>
              <a:cxnSpLocks noChangeShapeType="1"/>
            </p:cNvCxnSpPr>
            <p:nvPr/>
          </p:nvCxnSpPr>
          <p:spPr bwMode="auto">
            <a:xfrm>
              <a:off x="506" y="362"/>
              <a:ext cx="8980"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21" name="Line 1752"/>
            <p:cNvCxnSpPr>
              <a:cxnSpLocks noChangeShapeType="1"/>
            </p:cNvCxnSpPr>
            <p:nvPr/>
          </p:nvCxnSpPr>
          <p:spPr bwMode="auto">
            <a:xfrm flipV="1">
              <a:off x="445" y="393"/>
              <a:ext cx="0" cy="279"/>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22" name="Line 1753"/>
            <p:cNvCxnSpPr>
              <a:cxnSpLocks noChangeShapeType="1"/>
            </p:cNvCxnSpPr>
            <p:nvPr/>
          </p:nvCxnSpPr>
          <p:spPr bwMode="auto">
            <a:xfrm flipV="1">
              <a:off x="9516" y="393"/>
              <a:ext cx="0" cy="279"/>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23" name="Line 1754"/>
            <p:cNvCxnSpPr>
              <a:cxnSpLocks noChangeShapeType="1"/>
            </p:cNvCxnSpPr>
            <p:nvPr/>
          </p:nvCxnSpPr>
          <p:spPr bwMode="auto">
            <a:xfrm flipV="1">
              <a:off x="445" y="764"/>
              <a:ext cx="0" cy="2342"/>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24" name="Line 1755"/>
            <p:cNvCxnSpPr>
              <a:cxnSpLocks noChangeShapeType="1"/>
            </p:cNvCxnSpPr>
            <p:nvPr/>
          </p:nvCxnSpPr>
          <p:spPr bwMode="auto">
            <a:xfrm flipV="1">
              <a:off x="9516" y="764"/>
              <a:ext cx="0" cy="2342"/>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cxnSp>
          <p:nvCxnSpPr>
            <p:cNvPr id="25" name="Line 1756"/>
            <p:cNvCxnSpPr>
              <a:cxnSpLocks noChangeShapeType="1"/>
            </p:cNvCxnSpPr>
            <p:nvPr/>
          </p:nvCxnSpPr>
          <p:spPr bwMode="auto">
            <a:xfrm>
              <a:off x="506" y="3166"/>
              <a:ext cx="8980" cy="0"/>
            </a:xfrm>
            <a:prstGeom prst="line">
              <a:avLst/>
            </a:prstGeom>
            <a:noFill/>
            <a:ln w="19050">
              <a:solidFill>
                <a:srgbClr val="D52A2F"/>
              </a:solidFill>
              <a:prstDash val="dot"/>
              <a:round/>
              <a:headEnd/>
              <a:tailEnd/>
            </a:ln>
            <a:extLst>
              <a:ext uri="{909E8E84-426E-40DD-AFC4-6F175D3DCCD1}">
                <a14:hiddenFill xmlns:a14="http://schemas.microsoft.com/office/drawing/2010/main">
                  <a:noFill/>
                </a14:hiddenFill>
              </a:ext>
            </a:extLst>
          </p:spPr>
        </p:cxnSp>
        <p:sp>
          <p:nvSpPr>
            <p:cNvPr id="26" name="Freeform 25"/>
            <p:cNvSpPr>
              <a:spLocks/>
            </p:cNvSpPr>
            <p:nvPr/>
          </p:nvSpPr>
          <p:spPr bwMode="auto">
            <a:xfrm>
              <a:off x="370" y="455"/>
              <a:ext cx="39" cy="99"/>
            </a:xfrm>
            <a:custGeom>
              <a:avLst/>
              <a:gdLst>
                <a:gd name="T0" fmla="+- 0 383 370"/>
                <a:gd name="T1" fmla="*/ T0 w 39"/>
                <a:gd name="T2" fmla="+- 0 455 455"/>
                <a:gd name="T3" fmla="*/ 455 h 99"/>
                <a:gd name="T4" fmla="+- 0 376 370"/>
                <a:gd name="T5" fmla="*/ T4 w 39"/>
                <a:gd name="T6" fmla="+- 0 461 455"/>
                <a:gd name="T7" fmla="*/ 461 h 99"/>
                <a:gd name="T8" fmla="+- 0 373 370"/>
                <a:gd name="T9" fmla="*/ T8 w 39"/>
                <a:gd name="T10" fmla="+- 0 481 455"/>
                <a:gd name="T11" fmla="*/ 481 h 99"/>
                <a:gd name="T12" fmla="+- 0 372 370"/>
                <a:gd name="T13" fmla="*/ T12 w 39"/>
                <a:gd name="T14" fmla="+- 0 491 455"/>
                <a:gd name="T15" fmla="*/ 491 h 99"/>
                <a:gd name="T16" fmla="+- 0 370 370"/>
                <a:gd name="T17" fmla="*/ T16 w 39"/>
                <a:gd name="T18" fmla="+- 0 503 455"/>
                <a:gd name="T19" fmla="*/ 503 h 99"/>
                <a:gd name="T20" fmla="+- 0 372 370"/>
                <a:gd name="T21" fmla="*/ T20 w 39"/>
                <a:gd name="T22" fmla="+- 0 514 455"/>
                <a:gd name="T23" fmla="*/ 514 h 99"/>
                <a:gd name="T24" fmla="+- 0 374 370"/>
                <a:gd name="T25" fmla="*/ T24 w 39"/>
                <a:gd name="T26" fmla="+- 0 527 455"/>
                <a:gd name="T27" fmla="*/ 527 h 99"/>
                <a:gd name="T28" fmla="+- 0 379 370"/>
                <a:gd name="T29" fmla="*/ T28 w 39"/>
                <a:gd name="T30" fmla="+- 0 549 455"/>
                <a:gd name="T31" fmla="*/ 549 h 99"/>
                <a:gd name="T32" fmla="+- 0 386 370"/>
                <a:gd name="T33" fmla="*/ T32 w 39"/>
                <a:gd name="T34" fmla="+- 0 553 455"/>
                <a:gd name="T35" fmla="*/ 553 h 99"/>
                <a:gd name="T36" fmla="+- 0 405 370"/>
                <a:gd name="T37" fmla="*/ T36 w 39"/>
                <a:gd name="T38" fmla="+- 0 550 455"/>
                <a:gd name="T39" fmla="*/ 550 h 99"/>
                <a:gd name="T40" fmla="+- 0 409 370"/>
                <a:gd name="T41" fmla="*/ T40 w 39"/>
                <a:gd name="T42" fmla="+- 0 543 455"/>
                <a:gd name="T43" fmla="*/ 543 h 99"/>
                <a:gd name="T44" fmla="+- 0 407 370"/>
                <a:gd name="T45" fmla="*/ T44 w 39"/>
                <a:gd name="T46" fmla="+- 0 504 455"/>
                <a:gd name="T47" fmla="*/ 504 h 99"/>
                <a:gd name="T48" fmla="+- 0 406 370"/>
                <a:gd name="T49" fmla="*/ T48 w 39"/>
                <a:gd name="T50" fmla="+- 0 465 455"/>
                <a:gd name="T51" fmla="*/ 465 h 99"/>
                <a:gd name="T52" fmla="+- 0 403 370"/>
                <a:gd name="T53" fmla="*/ T52 w 39"/>
                <a:gd name="T54" fmla="+- 0 458 455"/>
                <a:gd name="T55" fmla="*/ 458 h 99"/>
                <a:gd name="T56" fmla="+- 0 383 370"/>
                <a:gd name="T57" fmla="*/ T56 w 39"/>
                <a:gd name="T58" fmla="+- 0 455 455"/>
                <a:gd name="T59" fmla="*/ 455 h 99"/>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Lst>
              <a:rect l="0" t="0" r="r" b="b"/>
              <a:pathLst>
                <a:path w="39" h="99">
                  <a:moveTo>
                    <a:pt x="13" y="0"/>
                  </a:moveTo>
                  <a:lnTo>
                    <a:pt x="6" y="6"/>
                  </a:lnTo>
                  <a:lnTo>
                    <a:pt x="3" y="26"/>
                  </a:lnTo>
                  <a:lnTo>
                    <a:pt x="2" y="36"/>
                  </a:lnTo>
                  <a:lnTo>
                    <a:pt x="0" y="48"/>
                  </a:lnTo>
                  <a:lnTo>
                    <a:pt x="2" y="59"/>
                  </a:lnTo>
                  <a:lnTo>
                    <a:pt x="4" y="72"/>
                  </a:lnTo>
                  <a:lnTo>
                    <a:pt x="9" y="94"/>
                  </a:lnTo>
                  <a:lnTo>
                    <a:pt x="16" y="98"/>
                  </a:lnTo>
                  <a:lnTo>
                    <a:pt x="35" y="95"/>
                  </a:lnTo>
                  <a:lnTo>
                    <a:pt x="39" y="88"/>
                  </a:lnTo>
                  <a:lnTo>
                    <a:pt x="37" y="49"/>
                  </a:lnTo>
                  <a:lnTo>
                    <a:pt x="36" y="10"/>
                  </a:lnTo>
                  <a:lnTo>
                    <a:pt x="33" y="3"/>
                  </a:ln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27" name="Text Box 1758"/>
            <p:cNvSpPr txBox="1">
              <a:spLocks noChangeArrowheads="1"/>
            </p:cNvSpPr>
            <p:nvPr/>
          </p:nvSpPr>
          <p:spPr bwMode="auto">
            <a:xfrm>
              <a:off x="370" y="346"/>
              <a:ext cx="9161" cy="28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a:spcAft>
                  <a:spcPts val="0"/>
                </a:spcAft>
              </a:pPr>
              <a:r>
                <a:rPr lang="en-US" sz="1200" dirty="0">
                  <a:effectLst/>
                  <a:latin typeface="Tahoma" panose="020B060403050404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a:spcBef>
                  <a:spcPts val="55"/>
                </a:spcBef>
                <a:spcAft>
                  <a:spcPts val="0"/>
                </a:spcAft>
              </a:pPr>
              <a:r>
                <a:rPr lang="en-US" sz="950" dirty="0">
                  <a:effectLst/>
                  <a:latin typeface="Tahoma" panose="020B0604030504040204" pitchFamily="34" charset="0"/>
                  <a:ea typeface="Tahoma" panose="020B0604030504040204" pitchFamily="34" charset="0"/>
                </a:rPr>
                <a:t> </a:t>
              </a:r>
              <a:endParaRPr lang="fr-FR" sz="1100" dirty="0">
                <a:effectLst/>
                <a:latin typeface="Tahoma" panose="020B0604030504040204" pitchFamily="34" charset="0"/>
                <a:ea typeface="Tahoma" panose="020B0604030504040204" pitchFamily="34" charset="0"/>
              </a:endParaRPr>
            </a:p>
            <a:p>
              <a:pPr marL="250190" marR="244475" algn="just">
                <a:lnSpc>
                  <a:spcPct val="98000"/>
                </a:lnSpc>
                <a:spcAft>
                  <a:spcPts val="0"/>
                </a:spcAft>
              </a:pPr>
              <a:endParaRPr lang="en-US" sz="1400" b="1" dirty="0" smtClean="0">
                <a:effectLst/>
                <a:ea typeface="Tahoma" panose="020B0604030504040204" pitchFamily="34" charset="0"/>
              </a:endParaRPr>
            </a:p>
            <a:p>
              <a:pPr marL="250190" marR="244475" algn="just">
                <a:lnSpc>
                  <a:spcPct val="98000"/>
                </a:lnSpc>
                <a:spcAft>
                  <a:spcPts val="0"/>
                </a:spcAft>
              </a:pPr>
              <a:r>
                <a:rPr lang="en-US" sz="1400" b="1" i="1" u="sng" dirty="0" smtClean="0">
                  <a:solidFill>
                    <a:srgbClr val="FF0000"/>
                  </a:solidFill>
                  <a:effectLst/>
                  <a:ea typeface="Tahoma" panose="020B0604030504040204" pitchFamily="34" charset="0"/>
                </a:rPr>
                <a:t>One-</a:t>
              </a:r>
              <a:r>
                <a:rPr lang="en-US" sz="1400" b="1" i="1" u="sng" dirty="0" err="1" smtClean="0">
                  <a:solidFill>
                    <a:srgbClr val="FF0000"/>
                  </a:solidFill>
                  <a:effectLst/>
                  <a:ea typeface="Tahoma" panose="020B0604030504040204" pitchFamily="34" charset="0"/>
                </a:rPr>
                <a:t>worders</a:t>
              </a:r>
              <a:r>
                <a:rPr lang="en-US" sz="1400" b="1" dirty="0">
                  <a:effectLst/>
                  <a:ea typeface="Tahoma" panose="020B0604030504040204" pitchFamily="34" charset="0"/>
                </a:rPr>
                <a:t>: This icebreaker allows the group to be familiar with one another by sharing their thoughts</a:t>
              </a:r>
              <a:r>
                <a:rPr lang="en-US" sz="1400" b="1" spc="-270" dirty="0">
                  <a:effectLst/>
                  <a:ea typeface="Tahoma" panose="020B0604030504040204" pitchFamily="34" charset="0"/>
                </a:rPr>
                <a:t> </a:t>
              </a:r>
              <a:r>
                <a:rPr lang="en-US" sz="1400" b="1" dirty="0">
                  <a:effectLst/>
                  <a:ea typeface="Tahoma" panose="020B0604030504040204" pitchFamily="34" charset="0"/>
                </a:rPr>
                <a:t>on</a:t>
              </a:r>
              <a:r>
                <a:rPr lang="en-US" sz="1400" b="1" spc="-55" dirty="0">
                  <a:effectLst/>
                  <a:ea typeface="Tahoma" panose="020B0604030504040204" pitchFamily="34" charset="0"/>
                </a:rPr>
                <a:t> </a:t>
              </a:r>
              <a:r>
                <a:rPr lang="en-US" sz="1400" b="1" dirty="0">
                  <a:effectLst/>
                  <a:ea typeface="Tahoma" panose="020B0604030504040204" pitchFamily="34" charset="0"/>
                </a:rPr>
                <a:t>a</a:t>
              </a:r>
              <a:r>
                <a:rPr lang="en-US" sz="1400" b="1" spc="-50" dirty="0">
                  <a:effectLst/>
                  <a:ea typeface="Tahoma" panose="020B0604030504040204" pitchFamily="34" charset="0"/>
                </a:rPr>
                <a:t> </a:t>
              </a:r>
              <a:r>
                <a:rPr lang="en-US" sz="1400" b="1" dirty="0">
                  <a:effectLst/>
                  <a:ea typeface="Tahoma" panose="020B0604030504040204" pitchFamily="34" charset="0"/>
                </a:rPr>
                <a:t>common</a:t>
              </a:r>
              <a:r>
                <a:rPr lang="en-US" sz="1400" b="1" spc="-50" dirty="0">
                  <a:effectLst/>
                  <a:ea typeface="Tahoma" panose="020B0604030504040204" pitchFamily="34" charset="0"/>
                </a:rPr>
                <a:t> </a:t>
              </a:r>
              <a:r>
                <a:rPr lang="en-US" sz="1400" b="1" dirty="0">
                  <a:effectLst/>
                  <a:ea typeface="Tahoma" panose="020B0604030504040204" pitchFamily="34" charset="0"/>
                </a:rPr>
                <a:t>topic.</a:t>
              </a:r>
              <a:r>
                <a:rPr lang="en-US" sz="1400" b="1" spc="-50" dirty="0">
                  <a:effectLst/>
                  <a:ea typeface="Tahoma" panose="020B0604030504040204" pitchFamily="34" charset="0"/>
                </a:rPr>
                <a:t> </a:t>
              </a:r>
              <a:r>
                <a:rPr lang="en-US" sz="1400" b="1" dirty="0">
                  <a:effectLst/>
                  <a:ea typeface="Tahoma" panose="020B0604030504040204" pitchFamily="34" charset="0"/>
                </a:rPr>
                <a:t>First,</a:t>
              </a:r>
              <a:r>
                <a:rPr lang="en-US" sz="1400" b="1" spc="-55" dirty="0">
                  <a:effectLst/>
                  <a:ea typeface="Tahoma" panose="020B0604030504040204" pitchFamily="34" charset="0"/>
                </a:rPr>
                <a:t> </a:t>
              </a:r>
              <a:r>
                <a:rPr lang="en-US" sz="1400" b="1" dirty="0">
                  <a:effectLst/>
                  <a:ea typeface="Tahoma" panose="020B0604030504040204" pitchFamily="34" charset="0"/>
                </a:rPr>
                <a:t>divide</a:t>
              </a:r>
              <a:r>
                <a:rPr lang="en-US" sz="1400" b="1" spc="-50" dirty="0">
                  <a:effectLst/>
                  <a:ea typeface="Tahoma" panose="020B0604030504040204" pitchFamily="34" charset="0"/>
                </a:rPr>
                <a:t> </a:t>
              </a:r>
              <a:r>
                <a:rPr lang="en-US" sz="1400" b="1" dirty="0">
                  <a:effectLst/>
                  <a:ea typeface="Tahoma" panose="020B0604030504040204" pitchFamily="34" charset="0"/>
                </a:rPr>
                <a:t>the</a:t>
              </a:r>
              <a:r>
                <a:rPr lang="en-US" sz="1400" b="1" spc="-50" dirty="0">
                  <a:effectLst/>
                  <a:ea typeface="Tahoma" panose="020B0604030504040204" pitchFamily="34" charset="0"/>
                </a:rPr>
                <a:t> </a:t>
              </a:r>
              <a:r>
                <a:rPr lang="en-US" sz="1400" b="1" dirty="0">
                  <a:effectLst/>
                  <a:ea typeface="Tahoma" panose="020B0604030504040204" pitchFamily="34" charset="0"/>
                </a:rPr>
                <a:t>participants</a:t>
              </a:r>
              <a:r>
                <a:rPr lang="en-US" sz="1400" b="1" spc="-50" dirty="0">
                  <a:effectLst/>
                  <a:ea typeface="Tahoma" panose="020B0604030504040204" pitchFamily="34" charset="0"/>
                </a:rPr>
                <a:t> </a:t>
              </a:r>
              <a:r>
                <a:rPr lang="en-US" sz="1400" b="1" dirty="0">
                  <a:effectLst/>
                  <a:ea typeface="Tahoma" panose="020B0604030504040204" pitchFamily="34" charset="0"/>
                </a:rPr>
                <a:t>into</a:t>
              </a:r>
              <a:r>
                <a:rPr lang="en-US" sz="1400" b="1" spc="-55" dirty="0">
                  <a:effectLst/>
                  <a:ea typeface="Tahoma" panose="020B0604030504040204" pitchFamily="34" charset="0"/>
                </a:rPr>
                <a:t> </a:t>
              </a:r>
              <a:r>
                <a:rPr lang="en-US" sz="1400" b="1" dirty="0">
                  <a:effectLst/>
                  <a:ea typeface="Tahoma" panose="020B0604030504040204" pitchFamily="34" charset="0"/>
                </a:rPr>
                <a:t>subgroups</a:t>
              </a:r>
              <a:r>
                <a:rPr lang="en-US" sz="1400" b="1" spc="-50" dirty="0">
                  <a:effectLst/>
                  <a:ea typeface="Tahoma" panose="020B0604030504040204" pitchFamily="34" charset="0"/>
                </a:rPr>
                <a:t> </a:t>
              </a:r>
              <a:r>
                <a:rPr lang="en-US" sz="1400" b="1" dirty="0">
                  <a:effectLst/>
                  <a:ea typeface="Tahoma" panose="020B0604030504040204" pitchFamily="34" charset="0"/>
                </a:rPr>
                <a:t>of</a:t>
              </a:r>
              <a:r>
                <a:rPr lang="en-US" sz="1400" b="1" spc="-50" dirty="0">
                  <a:effectLst/>
                  <a:ea typeface="Tahoma" panose="020B0604030504040204" pitchFamily="34" charset="0"/>
                </a:rPr>
                <a:t> </a:t>
              </a:r>
              <a:r>
                <a:rPr lang="en-US" sz="1400" b="1" dirty="0">
                  <a:effectLst/>
                  <a:ea typeface="Tahoma" panose="020B0604030504040204" pitchFamily="34" charset="0"/>
                </a:rPr>
                <a:t>four</a:t>
              </a:r>
              <a:r>
                <a:rPr lang="en-US" sz="1400" b="1" spc="-50" dirty="0">
                  <a:effectLst/>
                  <a:ea typeface="Tahoma" panose="020B0604030504040204" pitchFamily="34" charset="0"/>
                </a:rPr>
                <a:t> </a:t>
              </a:r>
              <a:r>
                <a:rPr lang="en-US" sz="1400" b="1" dirty="0">
                  <a:effectLst/>
                  <a:ea typeface="Tahoma" panose="020B0604030504040204" pitchFamily="34" charset="0"/>
                </a:rPr>
                <a:t>or</a:t>
              </a:r>
              <a:r>
                <a:rPr lang="en-US" sz="1400" b="1" spc="-50" dirty="0">
                  <a:effectLst/>
                  <a:ea typeface="Tahoma" panose="020B0604030504040204" pitchFamily="34" charset="0"/>
                </a:rPr>
                <a:t> </a:t>
              </a:r>
              <a:r>
                <a:rPr lang="en-US" sz="1400" b="1" dirty="0">
                  <a:effectLst/>
                  <a:ea typeface="Tahoma" panose="020B0604030504040204" pitchFamily="34" charset="0"/>
                </a:rPr>
                <a:t>five</a:t>
              </a:r>
              <a:r>
                <a:rPr lang="en-US" sz="1400" b="1" spc="-55" dirty="0">
                  <a:effectLst/>
                  <a:ea typeface="Tahoma" panose="020B0604030504040204" pitchFamily="34" charset="0"/>
                </a:rPr>
                <a:t> </a:t>
              </a:r>
              <a:r>
                <a:rPr lang="en-US" sz="1400" b="1" dirty="0">
                  <a:effectLst/>
                  <a:ea typeface="Tahoma" panose="020B0604030504040204" pitchFamily="34" charset="0"/>
                </a:rPr>
                <a:t>people</a:t>
              </a:r>
              <a:r>
                <a:rPr lang="en-US" sz="1400" b="1" spc="-50" dirty="0">
                  <a:effectLst/>
                  <a:ea typeface="Tahoma" panose="020B0604030504040204" pitchFamily="34" charset="0"/>
                </a:rPr>
                <a:t> </a:t>
              </a:r>
              <a:r>
                <a:rPr lang="en-US" sz="1400" b="1" dirty="0">
                  <a:effectLst/>
                  <a:ea typeface="Tahoma" panose="020B0604030504040204" pitchFamily="34" charset="0"/>
                </a:rPr>
                <a:t>by</a:t>
              </a:r>
              <a:r>
                <a:rPr lang="en-US" sz="1400" b="1" spc="-50" dirty="0">
                  <a:effectLst/>
                  <a:ea typeface="Tahoma" panose="020B0604030504040204" pitchFamily="34" charset="0"/>
                </a:rPr>
                <a:t> </a:t>
              </a:r>
              <a:r>
                <a:rPr lang="en-US" sz="1400" b="1" dirty="0">
                  <a:effectLst/>
                  <a:ea typeface="Tahoma" panose="020B0604030504040204" pitchFamily="34" charset="0"/>
                </a:rPr>
                <a:t>having</a:t>
              </a:r>
              <a:r>
                <a:rPr lang="en-US" sz="1400" b="1" spc="-50" dirty="0">
                  <a:effectLst/>
                  <a:ea typeface="Tahoma" panose="020B0604030504040204" pitchFamily="34" charset="0"/>
                </a:rPr>
                <a:t> </a:t>
              </a:r>
              <a:r>
                <a:rPr lang="en-US" sz="1400" b="1" dirty="0">
                  <a:effectLst/>
                  <a:ea typeface="Tahoma" panose="020B0604030504040204" pitchFamily="34" charset="0"/>
                </a:rPr>
                <a:t>them</a:t>
              </a:r>
              <a:r>
                <a:rPr lang="en-US" sz="1400" b="1" spc="-285" dirty="0">
                  <a:effectLst/>
                  <a:ea typeface="Tahoma" panose="020B0604030504040204" pitchFamily="34" charset="0"/>
                </a:rPr>
                <a:t> </a:t>
              </a:r>
              <a:r>
                <a:rPr lang="en-US" sz="1400" b="1" dirty="0">
                  <a:effectLst/>
                  <a:ea typeface="Tahoma" panose="020B0604030504040204" pitchFamily="34" charset="0"/>
                </a:rPr>
                <a:t>number off. This allows participants to get acclimated to the others in the group. Mention to the groups</a:t>
              </a:r>
              <a:r>
                <a:rPr lang="en-US" sz="1400" b="1" spc="5" dirty="0">
                  <a:effectLst/>
                  <a:ea typeface="Tahoma" panose="020B0604030504040204" pitchFamily="34" charset="0"/>
                </a:rPr>
                <a:t> </a:t>
              </a:r>
              <a:r>
                <a:rPr lang="en-US" sz="1400" b="1" dirty="0">
                  <a:effectLst/>
                  <a:ea typeface="Tahoma" panose="020B0604030504040204" pitchFamily="34" charset="0"/>
                </a:rPr>
                <a:t>that</a:t>
              </a:r>
              <a:r>
                <a:rPr lang="en-US" sz="1400" b="1" spc="-90" dirty="0">
                  <a:effectLst/>
                  <a:ea typeface="Tahoma" panose="020B0604030504040204" pitchFamily="34" charset="0"/>
                </a:rPr>
                <a:t> </a:t>
              </a:r>
              <a:r>
                <a:rPr lang="en-US" sz="1400" b="1" dirty="0">
                  <a:effectLst/>
                  <a:ea typeface="Tahoma" panose="020B0604030504040204" pitchFamily="34" charset="0"/>
                </a:rPr>
                <a:t>their</a:t>
              </a:r>
              <a:r>
                <a:rPr lang="en-US" sz="1400" b="1" spc="-90" dirty="0">
                  <a:effectLst/>
                  <a:ea typeface="Tahoma" panose="020B0604030504040204" pitchFamily="34" charset="0"/>
                </a:rPr>
                <a:t> </a:t>
              </a:r>
              <a:r>
                <a:rPr lang="en-US" sz="1400" b="1" spc="10" dirty="0">
                  <a:effectLst/>
                  <a:ea typeface="Tahoma" panose="020B0604030504040204" pitchFamily="34" charset="0"/>
                </a:rPr>
                <a:t>a</a:t>
              </a:r>
              <a:r>
                <a:rPr lang="en-US" sz="1400" b="1" dirty="0">
                  <a:effectLst/>
                  <a:ea typeface="Tahoma" panose="020B0604030504040204" pitchFamily="34" charset="0"/>
                </a:rPr>
                <a:t>ssignment</a:t>
              </a:r>
              <a:r>
                <a:rPr lang="en-US" sz="1400" b="1" spc="-90" dirty="0">
                  <a:effectLst/>
                  <a:ea typeface="Tahoma" panose="020B0604030504040204" pitchFamily="34" charset="0"/>
                </a:rPr>
                <a:t> </a:t>
              </a:r>
              <a:r>
                <a:rPr lang="en-US" sz="1400" b="1" dirty="0">
                  <a:effectLst/>
                  <a:ea typeface="Tahoma" panose="020B0604030504040204" pitchFamily="34" charset="0"/>
                </a:rPr>
                <a:t>is</a:t>
              </a:r>
              <a:r>
                <a:rPr lang="en-US" sz="1400" b="1" spc="-90" dirty="0">
                  <a:effectLst/>
                  <a:ea typeface="Tahoma" panose="020B0604030504040204" pitchFamily="34" charset="0"/>
                </a:rPr>
                <a:t> </a:t>
              </a:r>
              <a:r>
                <a:rPr lang="en-US" sz="1400" b="1" dirty="0">
                  <a:effectLst/>
                  <a:ea typeface="Tahoma" panose="020B0604030504040204" pitchFamily="34" charset="0"/>
                </a:rPr>
                <a:t>to</a:t>
              </a:r>
              <a:r>
                <a:rPr lang="en-US" sz="1400" b="1" spc="-90" dirty="0">
                  <a:effectLst/>
                  <a:ea typeface="Tahoma" panose="020B0604030504040204" pitchFamily="34" charset="0"/>
                </a:rPr>
                <a:t> </a:t>
              </a:r>
              <a:r>
                <a:rPr lang="en-US" sz="1400" b="1" dirty="0">
                  <a:effectLst/>
                  <a:ea typeface="Tahoma" panose="020B0604030504040204" pitchFamily="34" charset="0"/>
                </a:rPr>
                <a:t>think</a:t>
              </a:r>
              <a:r>
                <a:rPr lang="en-US" sz="1400" b="1" spc="-90" dirty="0">
                  <a:effectLst/>
                  <a:ea typeface="Tahoma" panose="020B0604030504040204" pitchFamily="34" charset="0"/>
                </a:rPr>
                <a:t> </a:t>
              </a:r>
              <a:r>
                <a:rPr lang="en-US" sz="1400" b="1" dirty="0">
                  <a:effectLst/>
                  <a:ea typeface="Tahoma" panose="020B0604030504040204" pitchFamily="34" charset="0"/>
                </a:rPr>
                <a:t>of</a:t>
              </a:r>
              <a:r>
                <a:rPr lang="en-US" sz="1400" b="1" spc="-90" dirty="0">
                  <a:effectLst/>
                  <a:ea typeface="Tahoma" panose="020B0604030504040204" pitchFamily="34" charset="0"/>
                </a:rPr>
                <a:t> </a:t>
              </a:r>
              <a:r>
                <a:rPr lang="en-US" sz="1400" b="1" dirty="0">
                  <a:effectLst/>
                  <a:ea typeface="Tahoma" panose="020B0604030504040204" pitchFamily="34" charset="0"/>
                </a:rPr>
                <a:t>one</a:t>
              </a:r>
              <a:r>
                <a:rPr lang="en-US" sz="1400" b="1" spc="-90" dirty="0">
                  <a:effectLst/>
                  <a:ea typeface="Tahoma" panose="020B0604030504040204" pitchFamily="34" charset="0"/>
                </a:rPr>
                <a:t> </a:t>
              </a:r>
              <a:r>
                <a:rPr lang="en-US" sz="1400" b="1" spc="-15" dirty="0">
                  <a:effectLst/>
                  <a:ea typeface="Tahoma" panose="020B0604030504040204" pitchFamily="34" charset="0"/>
                </a:rPr>
                <a:t>w</a:t>
              </a:r>
              <a:r>
                <a:rPr lang="en-US" sz="1400" b="1" dirty="0">
                  <a:effectLst/>
                  <a:ea typeface="Tahoma" panose="020B0604030504040204" pitchFamily="34" charset="0"/>
                </a:rPr>
                <a:t>o</a:t>
              </a:r>
              <a:r>
                <a:rPr lang="en-US" sz="1400" b="1" spc="-20" dirty="0">
                  <a:effectLst/>
                  <a:ea typeface="Tahoma" panose="020B0604030504040204" pitchFamily="34" charset="0"/>
                </a:rPr>
                <a:t>r</a:t>
              </a:r>
              <a:r>
                <a:rPr lang="en-US" sz="1400" b="1" dirty="0">
                  <a:effectLst/>
                  <a:ea typeface="Tahoma" panose="020B0604030504040204" pitchFamily="34" charset="0"/>
                </a:rPr>
                <a:t>d</a:t>
              </a:r>
              <a:r>
                <a:rPr lang="en-US" sz="1400" b="1" spc="-90" dirty="0">
                  <a:effectLst/>
                  <a:ea typeface="Tahoma" panose="020B0604030504040204" pitchFamily="34" charset="0"/>
                </a:rPr>
                <a:t> </a:t>
              </a:r>
              <a:r>
                <a:rPr lang="en-US" sz="1400" b="1" dirty="0">
                  <a:effectLst/>
                  <a:ea typeface="Tahoma" panose="020B0604030504040204" pitchFamily="34" charset="0"/>
                </a:rPr>
                <a:t>that</a:t>
              </a:r>
              <a:r>
                <a:rPr lang="en-US" sz="1400" b="1" spc="-90" dirty="0">
                  <a:effectLst/>
                  <a:ea typeface="Tahoma" panose="020B0604030504040204" pitchFamily="34" charset="0"/>
                </a:rPr>
                <a:t> </a:t>
              </a:r>
              <a:r>
                <a:rPr lang="en-US" sz="1400" b="1" dirty="0">
                  <a:effectLst/>
                  <a:ea typeface="Tahoma" panose="020B0604030504040204" pitchFamily="34" charset="0"/>
                </a:rPr>
                <a:t>describes</a:t>
              </a:r>
              <a:r>
                <a:rPr lang="en-US" sz="1400" b="1" spc="-90" dirty="0">
                  <a:effectLst/>
                  <a:ea typeface="Tahoma" panose="020B0604030504040204" pitchFamily="34" charset="0"/>
                </a:rPr>
                <a:t> </a:t>
              </a:r>
              <a:r>
                <a:rPr lang="en-US" sz="1400" b="1" spc="15" dirty="0">
                  <a:effectLst/>
                  <a:ea typeface="Tahoma" panose="020B0604030504040204" pitchFamily="34" charset="0"/>
                </a:rPr>
                <a:t>X</a:t>
              </a:r>
              <a:r>
                <a:rPr lang="en-US" sz="1400" b="1" dirty="0">
                  <a:effectLst/>
                  <a:ea typeface="Tahoma" panose="020B0604030504040204" pitchFamily="34" charset="0"/>
                </a:rPr>
                <a:t>;</a:t>
              </a:r>
              <a:r>
                <a:rPr lang="en-US" sz="1400" b="1" spc="-90" dirty="0">
                  <a:effectLst/>
                  <a:ea typeface="Tahoma" panose="020B0604030504040204" pitchFamily="34" charset="0"/>
                </a:rPr>
                <a:t> </a:t>
              </a:r>
              <a:r>
                <a:rPr lang="en-US" sz="1400" b="1" dirty="0">
                  <a:effectLst/>
                  <a:ea typeface="Tahoma" panose="020B0604030504040204" pitchFamily="34" charset="0"/>
                </a:rPr>
                <a:t>gi</a:t>
              </a:r>
              <a:r>
                <a:rPr lang="en-US" sz="1400" b="1" spc="-20" dirty="0">
                  <a:effectLst/>
                  <a:ea typeface="Tahoma" panose="020B0604030504040204" pitchFamily="34" charset="0"/>
                </a:rPr>
                <a:t>v</a:t>
              </a:r>
              <a:r>
                <a:rPr lang="en-US" sz="1400" b="1" dirty="0">
                  <a:effectLst/>
                  <a:ea typeface="Tahoma" panose="020B0604030504040204" pitchFamily="34" charset="0"/>
                </a:rPr>
                <a:t>e</a:t>
              </a:r>
              <a:r>
                <a:rPr lang="en-US" sz="1400" b="1" spc="-90" dirty="0">
                  <a:effectLst/>
                  <a:ea typeface="Tahoma" panose="020B0604030504040204" pitchFamily="34" charset="0"/>
                </a:rPr>
                <a:t> </a:t>
              </a:r>
              <a:r>
                <a:rPr lang="en-US" sz="1400" b="1" dirty="0">
                  <a:effectLst/>
                  <a:ea typeface="Tahoma" panose="020B0604030504040204" pitchFamily="34" charset="0"/>
                </a:rPr>
                <a:t>the</a:t>
              </a:r>
              <a:r>
                <a:rPr lang="en-US" sz="1400" b="1" spc="-90" dirty="0">
                  <a:effectLst/>
                  <a:ea typeface="Tahoma" panose="020B0604030504040204" pitchFamily="34" charset="0"/>
                </a:rPr>
                <a:t> </a:t>
              </a:r>
              <a:r>
                <a:rPr lang="en-US" sz="1400" b="1" dirty="0">
                  <a:effectLst/>
                  <a:ea typeface="Tahoma" panose="020B0604030504040204" pitchFamily="34" charset="0"/>
                </a:rPr>
                <a:t>g</a:t>
              </a:r>
              <a:r>
                <a:rPr lang="en-US" sz="1400" b="1" spc="-20" dirty="0">
                  <a:effectLst/>
                  <a:ea typeface="Tahoma" panose="020B0604030504040204" pitchFamily="34" charset="0"/>
                </a:rPr>
                <a:t>r</a:t>
              </a:r>
              <a:r>
                <a:rPr lang="en-US" sz="1400" b="1" dirty="0">
                  <a:effectLst/>
                  <a:ea typeface="Tahoma" panose="020B0604030504040204" pitchFamily="34" charset="0"/>
                </a:rPr>
                <a:t>oups</a:t>
              </a:r>
              <a:r>
                <a:rPr lang="en-US" sz="1400" b="1" spc="-90" dirty="0">
                  <a:effectLst/>
                  <a:ea typeface="Tahoma" panose="020B0604030504040204" pitchFamily="34" charset="0"/>
                </a:rPr>
                <a:t> </a:t>
              </a:r>
              <a:r>
                <a:rPr lang="en-US" sz="1400" b="1" dirty="0">
                  <a:effectLst/>
                  <a:ea typeface="Tahoma" panose="020B0604030504040204" pitchFamily="34" charset="0"/>
                </a:rPr>
                <a:t>a</a:t>
              </a:r>
              <a:r>
                <a:rPr lang="en-US" sz="1400" b="1" spc="-90" dirty="0">
                  <a:effectLst/>
                  <a:ea typeface="Tahoma" panose="020B0604030504040204" pitchFamily="34" charset="0"/>
                </a:rPr>
                <a:t> </a:t>
              </a:r>
              <a:r>
                <a:rPr lang="en-US" sz="1400" b="1" dirty="0">
                  <a:effectLst/>
                  <a:ea typeface="Tahoma" panose="020B0604030504040204" pitchFamily="34" charset="0"/>
                </a:rPr>
                <a:t>minute</a:t>
              </a:r>
              <a:r>
                <a:rPr lang="en-US" sz="1400" b="1" spc="-90" dirty="0">
                  <a:effectLst/>
                  <a:ea typeface="Tahoma" panose="020B0604030504040204" pitchFamily="34" charset="0"/>
                </a:rPr>
                <a:t> </a:t>
              </a:r>
              <a:r>
                <a:rPr lang="en-US" sz="1400" b="1" dirty="0">
                  <a:effectLst/>
                  <a:ea typeface="Tahoma" panose="020B0604030504040204" pitchFamily="34" charset="0"/>
                </a:rPr>
                <a:t>to</a:t>
              </a:r>
              <a:r>
                <a:rPr lang="en-US" sz="1400" b="1" spc="-90" dirty="0">
                  <a:effectLst/>
                  <a:ea typeface="Tahoma" panose="020B0604030504040204" pitchFamily="34" charset="0"/>
                </a:rPr>
                <a:t> </a:t>
              </a:r>
              <a:r>
                <a:rPr lang="en-US" sz="1400" b="1" dirty="0">
                  <a:effectLst/>
                  <a:ea typeface="Tahoma" panose="020B0604030504040204" pitchFamily="34" charset="0"/>
                </a:rPr>
                <a:t>generate</a:t>
              </a:r>
              <a:r>
                <a:rPr lang="en-US" sz="1400" b="1" spc="-90" dirty="0">
                  <a:effectLst/>
                  <a:ea typeface="Tahoma" panose="020B0604030504040204" pitchFamily="34" charset="0"/>
                </a:rPr>
                <a:t> </a:t>
              </a:r>
              <a:r>
                <a:rPr lang="en-US" sz="1400" b="1" dirty="0">
                  <a:effectLst/>
                  <a:ea typeface="Tahoma" panose="020B0604030504040204" pitchFamily="34" charset="0"/>
                </a:rPr>
                <a:t>a</a:t>
              </a:r>
              <a:r>
                <a:rPr lang="en-US" sz="1400" b="1" spc="-90" dirty="0">
                  <a:effectLst/>
                  <a:ea typeface="Tahoma" panose="020B0604030504040204" pitchFamily="34" charset="0"/>
                </a:rPr>
                <a:t> </a:t>
              </a:r>
              <a:r>
                <a:rPr lang="en-US" sz="1400" b="1" spc="-15" dirty="0">
                  <a:effectLst/>
                  <a:ea typeface="Tahoma" panose="020B0604030504040204" pitchFamily="34" charset="0"/>
                </a:rPr>
                <a:t>w</a:t>
              </a:r>
              <a:r>
                <a:rPr lang="en-US" sz="1400" b="1" dirty="0">
                  <a:effectLst/>
                  <a:ea typeface="Tahoma" panose="020B0604030504040204" pitchFamily="34" charset="0"/>
                </a:rPr>
                <a:t>o</a:t>
              </a:r>
              <a:r>
                <a:rPr lang="en-US" sz="1400" b="1" spc="-20" dirty="0">
                  <a:effectLst/>
                  <a:ea typeface="Tahoma" panose="020B0604030504040204" pitchFamily="34" charset="0"/>
                </a:rPr>
                <a:t>r</a:t>
              </a:r>
              <a:r>
                <a:rPr lang="en-US" sz="1400" b="1" dirty="0">
                  <a:effectLst/>
                  <a:ea typeface="Tahoma" panose="020B0604030504040204" pitchFamily="34" charset="0"/>
                </a:rPr>
                <a:t>d. After, the group shares the one word that describes X with the entire group of participants. For example,</a:t>
              </a:r>
              <a:r>
                <a:rPr lang="en-US" sz="1400" b="1" spc="-270" dirty="0">
                  <a:effectLst/>
                  <a:ea typeface="Tahoma" panose="020B0604030504040204" pitchFamily="34" charset="0"/>
                </a:rPr>
                <a:t> </a:t>
              </a:r>
              <a:r>
                <a:rPr lang="en-US" sz="1400" b="1" dirty="0">
                  <a:effectLst/>
                  <a:ea typeface="Tahoma" panose="020B0604030504040204" pitchFamily="34" charset="0"/>
                </a:rPr>
                <a:t>in a session about mobile usability testing, request the group to think about their smartphone and come</a:t>
              </a:r>
              <a:r>
                <a:rPr lang="en-US" sz="1400" b="1" spc="5" dirty="0">
                  <a:effectLst/>
                  <a:ea typeface="Tahoma" panose="020B0604030504040204" pitchFamily="34" charset="0"/>
                </a:rPr>
                <a:t> </a:t>
              </a:r>
              <a:r>
                <a:rPr lang="en-US" sz="1400" b="1" dirty="0">
                  <a:effectLst/>
                  <a:ea typeface="Tahoma" panose="020B0604030504040204" pitchFamily="34" charset="0"/>
                </a:rPr>
                <a:t>up</a:t>
              </a:r>
              <a:r>
                <a:rPr lang="en-US" sz="1400" b="1" spc="-45" dirty="0">
                  <a:effectLst/>
                  <a:ea typeface="Tahoma" panose="020B0604030504040204" pitchFamily="34" charset="0"/>
                </a:rPr>
                <a:t> </a:t>
              </a:r>
              <a:r>
                <a:rPr lang="en-US" sz="1400" b="1" dirty="0">
                  <a:effectLst/>
                  <a:ea typeface="Tahoma" panose="020B0604030504040204" pitchFamily="34" charset="0"/>
                </a:rPr>
                <a:t>with</a:t>
              </a:r>
              <a:r>
                <a:rPr lang="en-US" sz="1400" b="1" spc="-45" dirty="0">
                  <a:effectLst/>
                  <a:ea typeface="Tahoma" panose="020B0604030504040204" pitchFamily="34" charset="0"/>
                </a:rPr>
                <a:t> </a:t>
              </a:r>
              <a:r>
                <a:rPr lang="en-US" sz="1400" b="1" dirty="0">
                  <a:effectLst/>
                  <a:ea typeface="Tahoma" panose="020B0604030504040204" pitchFamily="34" charset="0"/>
                </a:rPr>
                <a:t>one</a:t>
              </a:r>
              <a:r>
                <a:rPr lang="en-US" sz="1400" b="1" spc="-45" dirty="0">
                  <a:effectLst/>
                  <a:ea typeface="Tahoma" panose="020B0604030504040204" pitchFamily="34" charset="0"/>
                </a:rPr>
                <a:t> </a:t>
              </a:r>
              <a:r>
                <a:rPr lang="en-US" sz="1400" b="1" dirty="0">
                  <a:effectLst/>
                  <a:ea typeface="Tahoma" panose="020B0604030504040204" pitchFamily="34" charset="0"/>
                </a:rPr>
                <a:t>word</a:t>
              </a:r>
              <a:r>
                <a:rPr lang="en-US" sz="1400" b="1" spc="-40" dirty="0">
                  <a:effectLst/>
                  <a:ea typeface="Tahoma" panose="020B0604030504040204" pitchFamily="34" charset="0"/>
                </a:rPr>
                <a:t> </a:t>
              </a:r>
              <a:r>
                <a:rPr lang="en-US" sz="1400" b="1" dirty="0">
                  <a:effectLst/>
                  <a:ea typeface="Tahoma" panose="020B0604030504040204" pitchFamily="34" charset="0"/>
                </a:rPr>
                <a:t>to</a:t>
              </a:r>
              <a:r>
                <a:rPr lang="en-US" sz="1400" b="1" spc="-45" dirty="0">
                  <a:effectLst/>
                  <a:ea typeface="Tahoma" panose="020B0604030504040204" pitchFamily="34" charset="0"/>
                </a:rPr>
                <a:t> </a:t>
              </a:r>
              <a:r>
                <a:rPr lang="en-US" sz="1400" b="1" dirty="0">
                  <a:effectLst/>
                  <a:ea typeface="Tahoma" panose="020B0604030504040204" pitchFamily="34" charset="0"/>
                </a:rPr>
                <a:t>describe</a:t>
              </a:r>
              <a:r>
                <a:rPr lang="en-US" sz="1400" b="1" spc="-45" dirty="0">
                  <a:effectLst/>
                  <a:ea typeface="Tahoma" panose="020B0604030504040204" pitchFamily="34" charset="0"/>
                </a:rPr>
                <a:t> </a:t>
              </a:r>
              <a:r>
                <a:rPr lang="en-US" sz="1400" b="1" dirty="0">
                  <a:effectLst/>
                  <a:ea typeface="Tahoma" panose="020B0604030504040204" pitchFamily="34" charset="0"/>
                </a:rPr>
                <a:t>it.</a:t>
              </a:r>
              <a:endParaRPr lang="fr-FR" sz="1400" b="1" dirty="0">
                <a:effectLst/>
                <a:ea typeface="Tahoma" panose="020B0604030504040204" pitchFamily="34" charset="0"/>
              </a:endParaRPr>
            </a:p>
            <a:p>
              <a:pPr>
                <a:spcBef>
                  <a:spcPts val="20"/>
                </a:spcBef>
                <a:spcAft>
                  <a:spcPts val="0"/>
                </a:spcAft>
              </a:pPr>
              <a:r>
                <a:rPr lang="en-US" sz="1400" b="1" dirty="0">
                  <a:effectLst/>
                  <a:ea typeface="Tahoma" panose="020B0604030504040204" pitchFamily="34" charset="0"/>
                </a:rPr>
                <a:t> </a:t>
              </a:r>
              <a:endParaRPr lang="fr-FR" sz="1400" b="1" dirty="0">
                <a:effectLst/>
                <a:ea typeface="Tahoma" panose="020B0604030504040204" pitchFamily="34" charset="0"/>
              </a:endParaRPr>
            </a:p>
          </p:txBody>
        </p:sp>
        <p:sp>
          <p:nvSpPr>
            <p:cNvPr id="28" name="Text Box 1759"/>
            <p:cNvSpPr txBox="1">
              <a:spLocks noChangeArrowheads="1"/>
            </p:cNvSpPr>
            <p:nvPr/>
          </p:nvSpPr>
          <p:spPr bwMode="auto">
            <a:xfrm>
              <a:off x="445" y="376"/>
              <a:ext cx="9056" cy="3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vert="horz" wrap="square" lIns="0" tIns="0" rIns="0" bIns="0" anchor="t" anchorCtr="0" upright="1">
              <a:noAutofit/>
            </a:bodyPr>
            <a:lstStyle/>
            <a:p>
              <a:pPr marL="1725930" marR="1716405" algn="ctr">
                <a:spcBef>
                  <a:spcPts val="280"/>
                </a:spcBef>
                <a:spcAft>
                  <a:spcPts val="0"/>
                </a:spcAft>
              </a:pPr>
              <a:r>
                <a:rPr lang="en-US" sz="1600" b="1" dirty="0">
                  <a:solidFill>
                    <a:srgbClr val="66FF33"/>
                  </a:solidFill>
                  <a:effectLst/>
                  <a:latin typeface="Trebuchet MS" panose="020B0603020202020204" pitchFamily="34" charset="0"/>
                  <a:ea typeface="Tahoma" panose="020B0604030504040204" pitchFamily="34" charset="0"/>
                </a:rPr>
                <a:t>Icebreaker</a:t>
              </a:r>
              <a:r>
                <a:rPr lang="en-US" sz="1600" b="1" spc="115" dirty="0">
                  <a:solidFill>
                    <a:srgbClr val="66FF33"/>
                  </a:solidFill>
                  <a:effectLst/>
                  <a:latin typeface="Trebuchet MS" panose="020B0603020202020204" pitchFamily="34" charset="0"/>
                  <a:ea typeface="Tahoma" panose="020B0604030504040204" pitchFamily="34" charset="0"/>
                </a:rPr>
                <a:t> </a:t>
              </a:r>
              <a:r>
                <a:rPr lang="en-US" sz="1600" b="1" dirty="0">
                  <a:solidFill>
                    <a:srgbClr val="66FF33"/>
                  </a:solidFill>
                  <a:effectLst/>
                  <a:latin typeface="Trebuchet MS" panose="020B0603020202020204" pitchFamily="34" charset="0"/>
                  <a:ea typeface="Tahoma" panose="020B0604030504040204" pitchFamily="34" charset="0"/>
                </a:rPr>
                <a:t>example</a:t>
              </a:r>
              <a:endParaRPr lang="fr-FR" sz="2000" dirty="0">
                <a:solidFill>
                  <a:srgbClr val="66FF33"/>
                </a:solidFill>
                <a:effectLst/>
                <a:latin typeface="Tahoma" panose="020B0604030504040204" pitchFamily="34" charset="0"/>
                <a:ea typeface="Tahoma" panose="020B0604030504040204" pitchFamily="34" charset="0"/>
              </a:endParaRPr>
            </a:p>
          </p:txBody>
        </p:sp>
        <p:sp>
          <p:nvSpPr>
            <p:cNvPr id="29" name="Freeform 28"/>
            <p:cNvSpPr>
              <a:spLocks/>
            </p:cNvSpPr>
            <p:nvPr/>
          </p:nvSpPr>
          <p:spPr bwMode="auto">
            <a:xfrm>
              <a:off x="10" y="10"/>
              <a:ext cx="834" cy="834"/>
            </a:xfrm>
            <a:custGeom>
              <a:avLst/>
              <a:gdLst>
                <a:gd name="T0" fmla="+- 0 427 10"/>
                <a:gd name="T1" fmla="*/ T0 w 834"/>
                <a:gd name="T2" fmla="+- 0 10 10"/>
                <a:gd name="T3" fmla="*/ 10 h 834"/>
                <a:gd name="T4" fmla="+- 0 352 10"/>
                <a:gd name="T5" fmla="*/ T4 w 834"/>
                <a:gd name="T6" fmla="+- 0 17 10"/>
                <a:gd name="T7" fmla="*/ 17 h 834"/>
                <a:gd name="T8" fmla="+- 0 281 10"/>
                <a:gd name="T9" fmla="*/ T8 w 834"/>
                <a:gd name="T10" fmla="+- 0 36 10"/>
                <a:gd name="T11" fmla="*/ 36 h 834"/>
                <a:gd name="T12" fmla="+- 0 217 10"/>
                <a:gd name="T13" fmla="*/ T12 w 834"/>
                <a:gd name="T14" fmla="+- 0 67 10"/>
                <a:gd name="T15" fmla="*/ 67 h 834"/>
                <a:gd name="T16" fmla="+- 0 158 10"/>
                <a:gd name="T17" fmla="*/ T16 w 834"/>
                <a:gd name="T18" fmla="+- 0 108 10"/>
                <a:gd name="T19" fmla="*/ 108 h 834"/>
                <a:gd name="T20" fmla="+- 0 108 10"/>
                <a:gd name="T21" fmla="*/ T20 w 834"/>
                <a:gd name="T22" fmla="+- 0 158 10"/>
                <a:gd name="T23" fmla="*/ 158 h 834"/>
                <a:gd name="T24" fmla="+- 0 67 10"/>
                <a:gd name="T25" fmla="*/ T24 w 834"/>
                <a:gd name="T26" fmla="+- 0 216 10"/>
                <a:gd name="T27" fmla="*/ 216 h 834"/>
                <a:gd name="T28" fmla="+- 0 36 10"/>
                <a:gd name="T29" fmla="*/ T28 w 834"/>
                <a:gd name="T30" fmla="+- 0 281 10"/>
                <a:gd name="T31" fmla="*/ 281 h 834"/>
                <a:gd name="T32" fmla="+- 0 17 10"/>
                <a:gd name="T33" fmla="*/ T32 w 834"/>
                <a:gd name="T34" fmla="+- 0 352 10"/>
                <a:gd name="T35" fmla="*/ 352 h 834"/>
                <a:gd name="T36" fmla="+- 0 10 10"/>
                <a:gd name="T37" fmla="*/ T36 w 834"/>
                <a:gd name="T38" fmla="+- 0 427 10"/>
                <a:gd name="T39" fmla="*/ 427 h 834"/>
                <a:gd name="T40" fmla="+- 0 17 10"/>
                <a:gd name="T41" fmla="*/ T40 w 834"/>
                <a:gd name="T42" fmla="+- 0 502 10"/>
                <a:gd name="T43" fmla="*/ 502 h 834"/>
                <a:gd name="T44" fmla="+- 0 36 10"/>
                <a:gd name="T45" fmla="*/ T44 w 834"/>
                <a:gd name="T46" fmla="+- 0 572 10"/>
                <a:gd name="T47" fmla="*/ 572 h 834"/>
                <a:gd name="T48" fmla="+- 0 67 10"/>
                <a:gd name="T49" fmla="*/ T48 w 834"/>
                <a:gd name="T50" fmla="+- 0 637 10"/>
                <a:gd name="T51" fmla="*/ 637 h 834"/>
                <a:gd name="T52" fmla="+- 0 108 10"/>
                <a:gd name="T53" fmla="*/ T52 w 834"/>
                <a:gd name="T54" fmla="+- 0 696 10"/>
                <a:gd name="T55" fmla="*/ 696 h 834"/>
                <a:gd name="T56" fmla="+- 0 158 10"/>
                <a:gd name="T57" fmla="*/ T56 w 834"/>
                <a:gd name="T58" fmla="+- 0 746 10"/>
                <a:gd name="T59" fmla="*/ 746 h 834"/>
                <a:gd name="T60" fmla="+- 0 217 10"/>
                <a:gd name="T61" fmla="*/ T60 w 834"/>
                <a:gd name="T62" fmla="+- 0 787 10"/>
                <a:gd name="T63" fmla="*/ 787 h 834"/>
                <a:gd name="T64" fmla="+- 0 281 10"/>
                <a:gd name="T65" fmla="*/ T64 w 834"/>
                <a:gd name="T66" fmla="+- 0 818 10"/>
                <a:gd name="T67" fmla="*/ 818 h 834"/>
                <a:gd name="T68" fmla="+- 0 352 10"/>
                <a:gd name="T69" fmla="*/ T68 w 834"/>
                <a:gd name="T70" fmla="+- 0 837 10"/>
                <a:gd name="T71" fmla="*/ 837 h 834"/>
                <a:gd name="T72" fmla="+- 0 427 10"/>
                <a:gd name="T73" fmla="*/ T72 w 834"/>
                <a:gd name="T74" fmla="+- 0 844 10"/>
                <a:gd name="T75" fmla="*/ 844 h 834"/>
                <a:gd name="T76" fmla="+- 0 502 10"/>
                <a:gd name="T77" fmla="*/ T76 w 834"/>
                <a:gd name="T78" fmla="+- 0 837 10"/>
                <a:gd name="T79" fmla="*/ 837 h 834"/>
                <a:gd name="T80" fmla="+- 0 572 10"/>
                <a:gd name="T81" fmla="*/ T80 w 834"/>
                <a:gd name="T82" fmla="+- 0 818 10"/>
                <a:gd name="T83" fmla="*/ 818 h 834"/>
                <a:gd name="T84" fmla="+- 0 637 10"/>
                <a:gd name="T85" fmla="*/ T84 w 834"/>
                <a:gd name="T86" fmla="+- 0 787 10"/>
                <a:gd name="T87" fmla="*/ 787 h 834"/>
                <a:gd name="T88" fmla="+- 0 696 10"/>
                <a:gd name="T89" fmla="*/ T88 w 834"/>
                <a:gd name="T90" fmla="+- 0 746 10"/>
                <a:gd name="T91" fmla="*/ 746 h 834"/>
                <a:gd name="T92" fmla="+- 0 746 10"/>
                <a:gd name="T93" fmla="*/ T92 w 834"/>
                <a:gd name="T94" fmla="+- 0 696 10"/>
                <a:gd name="T95" fmla="*/ 696 h 834"/>
                <a:gd name="T96" fmla="+- 0 787 10"/>
                <a:gd name="T97" fmla="*/ T96 w 834"/>
                <a:gd name="T98" fmla="+- 0 637 10"/>
                <a:gd name="T99" fmla="*/ 637 h 834"/>
                <a:gd name="T100" fmla="+- 0 818 10"/>
                <a:gd name="T101" fmla="*/ T100 w 834"/>
                <a:gd name="T102" fmla="+- 0 572 10"/>
                <a:gd name="T103" fmla="*/ 572 h 834"/>
                <a:gd name="T104" fmla="+- 0 837 10"/>
                <a:gd name="T105" fmla="*/ T104 w 834"/>
                <a:gd name="T106" fmla="+- 0 502 10"/>
                <a:gd name="T107" fmla="*/ 502 h 834"/>
                <a:gd name="T108" fmla="+- 0 844 10"/>
                <a:gd name="T109" fmla="*/ T108 w 834"/>
                <a:gd name="T110" fmla="+- 0 427 10"/>
                <a:gd name="T111" fmla="*/ 427 h 834"/>
                <a:gd name="T112" fmla="+- 0 837 10"/>
                <a:gd name="T113" fmla="*/ T112 w 834"/>
                <a:gd name="T114" fmla="+- 0 352 10"/>
                <a:gd name="T115" fmla="*/ 352 h 834"/>
                <a:gd name="T116" fmla="+- 0 818 10"/>
                <a:gd name="T117" fmla="*/ T116 w 834"/>
                <a:gd name="T118" fmla="+- 0 281 10"/>
                <a:gd name="T119" fmla="*/ 281 h 834"/>
                <a:gd name="T120" fmla="+- 0 787 10"/>
                <a:gd name="T121" fmla="*/ T120 w 834"/>
                <a:gd name="T122" fmla="+- 0 216 10"/>
                <a:gd name="T123" fmla="*/ 216 h 834"/>
                <a:gd name="T124" fmla="+- 0 746 10"/>
                <a:gd name="T125" fmla="*/ T124 w 834"/>
                <a:gd name="T126" fmla="+- 0 158 10"/>
                <a:gd name="T127" fmla="*/ 158 h 834"/>
                <a:gd name="T128" fmla="+- 0 696 10"/>
                <a:gd name="T129" fmla="*/ T128 w 834"/>
                <a:gd name="T130" fmla="+- 0 108 10"/>
                <a:gd name="T131" fmla="*/ 108 h 834"/>
                <a:gd name="T132" fmla="+- 0 637 10"/>
                <a:gd name="T133" fmla="*/ T132 w 834"/>
                <a:gd name="T134" fmla="+- 0 67 10"/>
                <a:gd name="T135" fmla="*/ 67 h 834"/>
                <a:gd name="T136" fmla="+- 0 572 10"/>
                <a:gd name="T137" fmla="*/ T136 w 834"/>
                <a:gd name="T138" fmla="+- 0 36 10"/>
                <a:gd name="T139" fmla="*/ 36 h 834"/>
                <a:gd name="T140" fmla="+- 0 502 10"/>
                <a:gd name="T141" fmla="*/ T140 w 834"/>
                <a:gd name="T142" fmla="+- 0 17 10"/>
                <a:gd name="T143" fmla="*/ 17 h 834"/>
                <a:gd name="T144" fmla="+- 0 427 10"/>
                <a:gd name="T145" fmla="*/ T144 w 834"/>
                <a:gd name="T146" fmla="+- 0 10 10"/>
                <a:gd name="T147" fmla="*/ 10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0"/>
                  </a:move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close/>
                </a:path>
              </a:pathLst>
            </a:custGeom>
            <a:solidFill>
              <a:srgbClr val="D52A2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sp>
          <p:nvSpPr>
            <p:cNvPr id="30" name="Freeform 29"/>
            <p:cNvSpPr>
              <a:spLocks/>
            </p:cNvSpPr>
            <p:nvPr/>
          </p:nvSpPr>
          <p:spPr bwMode="auto">
            <a:xfrm>
              <a:off x="10" y="10"/>
              <a:ext cx="834" cy="834"/>
            </a:xfrm>
            <a:custGeom>
              <a:avLst/>
              <a:gdLst>
                <a:gd name="T0" fmla="+- 0 427 10"/>
                <a:gd name="T1" fmla="*/ T0 w 834"/>
                <a:gd name="T2" fmla="+- 0 844 10"/>
                <a:gd name="T3" fmla="*/ 844 h 834"/>
                <a:gd name="T4" fmla="+- 0 502 10"/>
                <a:gd name="T5" fmla="*/ T4 w 834"/>
                <a:gd name="T6" fmla="+- 0 837 10"/>
                <a:gd name="T7" fmla="*/ 837 h 834"/>
                <a:gd name="T8" fmla="+- 0 572 10"/>
                <a:gd name="T9" fmla="*/ T8 w 834"/>
                <a:gd name="T10" fmla="+- 0 818 10"/>
                <a:gd name="T11" fmla="*/ 818 h 834"/>
                <a:gd name="T12" fmla="+- 0 637 10"/>
                <a:gd name="T13" fmla="*/ T12 w 834"/>
                <a:gd name="T14" fmla="+- 0 787 10"/>
                <a:gd name="T15" fmla="*/ 787 h 834"/>
                <a:gd name="T16" fmla="+- 0 696 10"/>
                <a:gd name="T17" fmla="*/ T16 w 834"/>
                <a:gd name="T18" fmla="+- 0 746 10"/>
                <a:gd name="T19" fmla="*/ 746 h 834"/>
                <a:gd name="T20" fmla="+- 0 746 10"/>
                <a:gd name="T21" fmla="*/ T20 w 834"/>
                <a:gd name="T22" fmla="+- 0 696 10"/>
                <a:gd name="T23" fmla="*/ 696 h 834"/>
                <a:gd name="T24" fmla="+- 0 787 10"/>
                <a:gd name="T25" fmla="*/ T24 w 834"/>
                <a:gd name="T26" fmla="+- 0 637 10"/>
                <a:gd name="T27" fmla="*/ 637 h 834"/>
                <a:gd name="T28" fmla="+- 0 818 10"/>
                <a:gd name="T29" fmla="*/ T28 w 834"/>
                <a:gd name="T30" fmla="+- 0 572 10"/>
                <a:gd name="T31" fmla="*/ 572 h 834"/>
                <a:gd name="T32" fmla="+- 0 837 10"/>
                <a:gd name="T33" fmla="*/ T32 w 834"/>
                <a:gd name="T34" fmla="+- 0 502 10"/>
                <a:gd name="T35" fmla="*/ 502 h 834"/>
                <a:gd name="T36" fmla="+- 0 844 10"/>
                <a:gd name="T37" fmla="*/ T36 w 834"/>
                <a:gd name="T38" fmla="+- 0 427 10"/>
                <a:gd name="T39" fmla="*/ 427 h 834"/>
                <a:gd name="T40" fmla="+- 0 837 10"/>
                <a:gd name="T41" fmla="*/ T40 w 834"/>
                <a:gd name="T42" fmla="+- 0 352 10"/>
                <a:gd name="T43" fmla="*/ 352 h 834"/>
                <a:gd name="T44" fmla="+- 0 818 10"/>
                <a:gd name="T45" fmla="*/ T44 w 834"/>
                <a:gd name="T46" fmla="+- 0 281 10"/>
                <a:gd name="T47" fmla="*/ 281 h 834"/>
                <a:gd name="T48" fmla="+- 0 787 10"/>
                <a:gd name="T49" fmla="*/ T48 w 834"/>
                <a:gd name="T50" fmla="+- 0 216 10"/>
                <a:gd name="T51" fmla="*/ 216 h 834"/>
                <a:gd name="T52" fmla="+- 0 746 10"/>
                <a:gd name="T53" fmla="*/ T52 w 834"/>
                <a:gd name="T54" fmla="+- 0 158 10"/>
                <a:gd name="T55" fmla="*/ 158 h 834"/>
                <a:gd name="T56" fmla="+- 0 696 10"/>
                <a:gd name="T57" fmla="*/ T56 w 834"/>
                <a:gd name="T58" fmla="+- 0 108 10"/>
                <a:gd name="T59" fmla="*/ 108 h 834"/>
                <a:gd name="T60" fmla="+- 0 637 10"/>
                <a:gd name="T61" fmla="*/ T60 w 834"/>
                <a:gd name="T62" fmla="+- 0 67 10"/>
                <a:gd name="T63" fmla="*/ 67 h 834"/>
                <a:gd name="T64" fmla="+- 0 572 10"/>
                <a:gd name="T65" fmla="*/ T64 w 834"/>
                <a:gd name="T66" fmla="+- 0 36 10"/>
                <a:gd name="T67" fmla="*/ 36 h 834"/>
                <a:gd name="T68" fmla="+- 0 502 10"/>
                <a:gd name="T69" fmla="*/ T68 w 834"/>
                <a:gd name="T70" fmla="+- 0 17 10"/>
                <a:gd name="T71" fmla="*/ 17 h 834"/>
                <a:gd name="T72" fmla="+- 0 427 10"/>
                <a:gd name="T73" fmla="*/ T72 w 834"/>
                <a:gd name="T74" fmla="+- 0 10 10"/>
                <a:gd name="T75" fmla="*/ 10 h 834"/>
                <a:gd name="T76" fmla="+- 0 352 10"/>
                <a:gd name="T77" fmla="*/ T76 w 834"/>
                <a:gd name="T78" fmla="+- 0 17 10"/>
                <a:gd name="T79" fmla="*/ 17 h 834"/>
                <a:gd name="T80" fmla="+- 0 281 10"/>
                <a:gd name="T81" fmla="*/ T80 w 834"/>
                <a:gd name="T82" fmla="+- 0 36 10"/>
                <a:gd name="T83" fmla="*/ 36 h 834"/>
                <a:gd name="T84" fmla="+- 0 217 10"/>
                <a:gd name="T85" fmla="*/ T84 w 834"/>
                <a:gd name="T86" fmla="+- 0 67 10"/>
                <a:gd name="T87" fmla="*/ 67 h 834"/>
                <a:gd name="T88" fmla="+- 0 158 10"/>
                <a:gd name="T89" fmla="*/ T88 w 834"/>
                <a:gd name="T90" fmla="+- 0 108 10"/>
                <a:gd name="T91" fmla="*/ 108 h 834"/>
                <a:gd name="T92" fmla="+- 0 108 10"/>
                <a:gd name="T93" fmla="*/ T92 w 834"/>
                <a:gd name="T94" fmla="+- 0 158 10"/>
                <a:gd name="T95" fmla="*/ 158 h 834"/>
                <a:gd name="T96" fmla="+- 0 67 10"/>
                <a:gd name="T97" fmla="*/ T96 w 834"/>
                <a:gd name="T98" fmla="+- 0 216 10"/>
                <a:gd name="T99" fmla="*/ 216 h 834"/>
                <a:gd name="T100" fmla="+- 0 36 10"/>
                <a:gd name="T101" fmla="*/ T100 w 834"/>
                <a:gd name="T102" fmla="+- 0 281 10"/>
                <a:gd name="T103" fmla="*/ 281 h 834"/>
                <a:gd name="T104" fmla="+- 0 17 10"/>
                <a:gd name="T105" fmla="*/ T104 w 834"/>
                <a:gd name="T106" fmla="+- 0 352 10"/>
                <a:gd name="T107" fmla="*/ 352 h 834"/>
                <a:gd name="T108" fmla="+- 0 10 10"/>
                <a:gd name="T109" fmla="*/ T108 w 834"/>
                <a:gd name="T110" fmla="+- 0 427 10"/>
                <a:gd name="T111" fmla="*/ 427 h 834"/>
                <a:gd name="T112" fmla="+- 0 17 10"/>
                <a:gd name="T113" fmla="*/ T112 w 834"/>
                <a:gd name="T114" fmla="+- 0 502 10"/>
                <a:gd name="T115" fmla="*/ 502 h 834"/>
                <a:gd name="T116" fmla="+- 0 36 10"/>
                <a:gd name="T117" fmla="*/ T116 w 834"/>
                <a:gd name="T118" fmla="+- 0 572 10"/>
                <a:gd name="T119" fmla="*/ 572 h 834"/>
                <a:gd name="T120" fmla="+- 0 67 10"/>
                <a:gd name="T121" fmla="*/ T120 w 834"/>
                <a:gd name="T122" fmla="+- 0 637 10"/>
                <a:gd name="T123" fmla="*/ 637 h 834"/>
                <a:gd name="T124" fmla="+- 0 108 10"/>
                <a:gd name="T125" fmla="*/ T124 w 834"/>
                <a:gd name="T126" fmla="+- 0 696 10"/>
                <a:gd name="T127" fmla="*/ 696 h 834"/>
                <a:gd name="T128" fmla="+- 0 158 10"/>
                <a:gd name="T129" fmla="*/ T128 w 834"/>
                <a:gd name="T130" fmla="+- 0 746 10"/>
                <a:gd name="T131" fmla="*/ 746 h 834"/>
                <a:gd name="T132" fmla="+- 0 217 10"/>
                <a:gd name="T133" fmla="*/ T132 w 834"/>
                <a:gd name="T134" fmla="+- 0 787 10"/>
                <a:gd name="T135" fmla="*/ 787 h 834"/>
                <a:gd name="T136" fmla="+- 0 281 10"/>
                <a:gd name="T137" fmla="*/ T136 w 834"/>
                <a:gd name="T138" fmla="+- 0 818 10"/>
                <a:gd name="T139" fmla="*/ 818 h 834"/>
                <a:gd name="T140" fmla="+- 0 352 10"/>
                <a:gd name="T141" fmla="*/ T140 w 834"/>
                <a:gd name="T142" fmla="+- 0 837 10"/>
                <a:gd name="T143" fmla="*/ 837 h 834"/>
                <a:gd name="T144" fmla="+- 0 427 10"/>
                <a:gd name="T145" fmla="*/ T144 w 834"/>
                <a:gd name="T146" fmla="+- 0 844 10"/>
                <a:gd name="T147" fmla="*/ 844 h 834"/>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Lst>
              <a:rect l="0" t="0" r="r" b="b"/>
              <a:pathLst>
                <a:path w="834" h="834">
                  <a:moveTo>
                    <a:pt x="417" y="834"/>
                  </a:moveTo>
                  <a:lnTo>
                    <a:pt x="492" y="827"/>
                  </a:lnTo>
                  <a:lnTo>
                    <a:pt x="562" y="808"/>
                  </a:lnTo>
                  <a:lnTo>
                    <a:pt x="627" y="777"/>
                  </a:lnTo>
                  <a:lnTo>
                    <a:pt x="686" y="736"/>
                  </a:lnTo>
                  <a:lnTo>
                    <a:pt x="736" y="686"/>
                  </a:lnTo>
                  <a:lnTo>
                    <a:pt x="777" y="627"/>
                  </a:lnTo>
                  <a:lnTo>
                    <a:pt x="808" y="562"/>
                  </a:lnTo>
                  <a:lnTo>
                    <a:pt x="827" y="492"/>
                  </a:lnTo>
                  <a:lnTo>
                    <a:pt x="834" y="417"/>
                  </a:lnTo>
                  <a:lnTo>
                    <a:pt x="827" y="342"/>
                  </a:lnTo>
                  <a:lnTo>
                    <a:pt x="808" y="271"/>
                  </a:lnTo>
                  <a:lnTo>
                    <a:pt x="777" y="206"/>
                  </a:lnTo>
                  <a:lnTo>
                    <a:pt x="736" y="148"/>
                  </a:lnTo>
                  <a:lnTo>
                    <a:pt x="686" y="98"/>
                  </a:lnTo>
                  <a:lnTo>
                    <a:pt x="627" y="57"/>
                  </a:lnTo>
                  <a:lnTo>
                    <a:pt x="562" y="26"/>
                  </a:lnTo>
                  <a:lnTo>
                    <a:pt x="492" y="7"/>
                  </a:lnTo>
                  <a:lnTo>
                    <a:pt x="417" y="0"/>
                  </a:lnTo>
                  <a:lnTo>
                    <a:pt x="342" y="7"/>
                  </a:lnTo>
                  <a:lnTo>
                    <a:pt x="271" y="26"/>
                  </a:lnTo>
                  <a:lnTo>
                    <a:pt x="207" y="57"/>
                  </a:lnTo>
                  <a:lnTo>
                    <a:pt x="148" y="98"/>
                  </a:lnTo>
                  <a:lnTo>
                    <a:pt x="98" y="148"/>
                  </a:lnTo>
                  <a:lnTo>
                    <a:pt x="57" y="206"/>
                  </a:lnTo>
                  <a:lnTo>
                    <a:pt x="26" y="271"/>
                  </a:lnTo>
                  <a:lnTo>
                    <a:pt x="7" y="342"/>
                  </a:lnTo>
                  <a:lnTo>
                    <a:pt x="0" y="417"/>
                  </a:lnTo>
                  <a:lnTo>
                    <a:pt x="7" y="492"/>
                  </a:lnTo>
                  <a:lnTo>
                    <a:pt x="26" y="562"/>
                  </a:lnTo>
                  <a:lnTo>
                    <a:pt x="57" y="627"/>
                  </a:lnTo>
                  <a:lnTo>
                    <a:pt x="98" y="686"/>
                  </a:lnTo>
                  <a:lnTo>
                    <a:pt x="148" y="736"/>
                  </a:lnTo>
                  <a:lnTo>
                    <a:pt x="207" y="777"/>
                  </a:lnTo>
                  <a:lnTo>
                    <a:pt x="271" y="808"/>
                  </a:lnTo>
                  <a:lnTo>
                    <a:pt x="342" y="827"/>
                  </a:lnTo>
                  <a:lnTo>
                    <a:pt x="417" y="834"/>
                  </a:lnTo>
                  <a:close/>
                </a:path>
              </a:pathLst>
            </a:custGeom>
            <a:noFill/>
            <a:ln w="12700">
              <a:solidFill>
                <a:srgbClr val="FFFFFF"/>
              </a:solidFill>
              <a:round/>
              <a:headEnd/>
              <a:tailEnd/>
            </a:ln>
            <a:extLst>
              <a:ext uri="{909E8E84-426E-40DD-AFC4-6F175D3DCCD1}">
                <a14:hiddenFill xmlns:a14="http://schemas.microsoft.com/office/drawing/2010/main">
                  <a:solidFill>
                    <a:srgbClr val="FFFFFF"/>
                  </a:solidFill>
                </a14:hiddenFill>
              </a:ext>
            </a:extLst>
          </p:spPr>
          <p:txBody>
            <a:bodyPr rot="0" vert="horz" wrap="square" lIns="91440" tIns="45720" rIns="91440" bIns="45720" anchor="t" anchorCtr="0" upright="1">
              <a:noAutofit/>
            </a:bodyPr>
            <a:lstStyle/>
            <a:p>
              <a:endParaRPr lang="fr-FR"/>
            </a:p>
          </p:txBody>
        </p:sp>
        <p:sp>
          <p:nvSpPr>
            <p:cNvPr id="31" name="AutoShape 1762"/>
            <p:cNvSpPr>
              <a:spLocks/>
            </p:cNvSpPr>
            <p:nvPr/>
          </p:nvSpPr>
          <p:spPr bwMode="auto">
            <a:xfrm>
              <a:off x="112" y="94"/>
              <a:ext cx="590" cy="590"/>
            </a:xfrm>
            <a:custGeom>
              <a:avLst/>
              <a:gdLst>
                <a:gd name="T0" fmla="+- 0 681 112"/>
                <a:gd name="T1" fmla="*/ T0 w 590"/>
                <a:gd name="T2" fmla="+- 0 684 95"/>
                <a:gd name="T3" fmla="*/ 684 h 590"/>
                <a:gd name="T4" fmla="+- 0 701 112"/>
                <a:gd name="T5" fmla="*/ T4 w 590"/>
                <a:gd name="T6" fmla="+- 0 670 95"/>
                <a:gd name="T7" fmla="*/ 670 h 590"/>
                <a:gd name="T8" fmla="+- 0 663 112"/>
                <a:gd name="T9" fmla="*/ T8 w 590"/>
                <a:gd name="T10" fmla="+- 0 606 95"/>
                <a:gd name="T11" fmla="*/ 606 h 590"/>
                <a:gd name="T12" fmla="+- 0 257 112"/>
                <a:gd name="T13" fmla="*/ T12 w 590"/>
                <a:gd name="T14" fmla="+- 0 363 95"/>
                <a:gd name="T15" fmla="*/ 363 h 590"/>
                <a:gd name="T16" fmla="+- 0 283 112"/>
                <a:gd name="T17" fmla="*/ T16 w 590"/>
                <a:gd name="T18" fmla="+- 0 436 95"/>
                <a:gd name="T19" fmla="*/ 436 h 590"/>
                <a:gd name="T20" fmla="+- 0 310 112"/>
                <a:gd name="T21" fmla="*/ T20 w 590"/>
                <a:gd name="T22" fmla="+- 0 473 95"/>
                <a:gd name="T23" fmla="*/ 473 h 590"/>
                <a:gd name="T24" fmla="+- 0 324 112"/>
                <a:gd name="T25" fmla="*/ T24 w 590"/>
                <a:gd name="T26" fmla="+- 0 580 95"/>
                <a:gd name="T27" fmla="*/ 580 h 590"/>
                <a:gd name="T28" fmla="+- 0 378 112"/>
                <a:gd name="T29" fmla="*/ T28 w 590"/>
                <a:gd name="T30" fmla="+- 0 641 95"/>
                <a:gd name="T31" fmla="*/ 641 h 590"/>
                <a:gd name="T32" fmla="+- 0 430 112"/>
                <a:gd name="T33" fmla="*/ T32 w 590"/>
                <a:gd name="T34" fmla="+- 0 611 95"/>
                <a:gd name="T35" fmla="*/ 611 h 590"/>
                <a:gd name="T36" fmla="+- 0 371 112"/>
                <a:gd name="T37" fmla="*/ T36 w 590"/>
                <a:gd name="T38" fmla="+- 0 599 95"/>
                <a:gd name="T39" fmla="*/ 599 h 590"/>
                <a:gd name="T40" fmla="+- 0 341 112"/>
                <a:gd name="T41" fmla="*/ T40 w 590"/>
                <a:gd name="T42" fmla="+- 0 502 95"/>
                <a:gd name="T43" fmla="*/ 502 h 590"/>
                <a:gd name="T44" fmla="+- 0 344 112"/>
                <a:gd name="T45" fmla="*/ T44 w 590"/>
                <a:gd name="T46" fmla="+- 0 451 95"/>
                <a:gd name="T47" fmla="*/ 451 h 590"/>
                <a:gd name="T48" fmla="+- 0 628 112"/>
                <a:gd name="T49" fmla="*/ T48 w 590"/>
                <a:gd name="T50" fmla="+- 0 323 95"/>
                <a:gd name="T51" fmla="*/ 323 h 590"/>
                <a:gd name="T52" fmla="+- 0 585 112"/>
                <a:gd name="T53" fmla="*/ T52 w 590"/>
                <a:gd name="T54" fmla="+- 0 337 95"/>
                <a:gd name="T55" fmla="*/ 337 h 590"/>
                <a:gd name="T56" fmla="+- 0 629 112"/>
                <a:gd name="T57" fmla="*/ T56 w 590"/>
                <a:gd name="T58" fmla="+- 0 366 95"/>
                <a:gd name="T59" fmla="*/ 366 h 590"/>
                <a:gd name="T60" fmla="+- 0 430 112"/>
                <a:gd name="T61" fmla="*/ T60 w 590"/>
                <a:gd name="T62" fmla="+- 0 611 95"/>
                <a:gd name="T63" fmla="*/ 611 h 590"/>
                <a:gd name="T64" fmla="+- 0 510 112"/>
                <a:gd name="T65" fmla="*/ T64 w 590"/>
                <a:gd name="T66" fmla="+- 0 532 95"/>
                <a:gd name="T67" fmla="*/ 532 h 590"/>
                <a:gd name="T68" fmla="+- 0 580 112"/>
                <a:gd name="T69" fmla="*/ T68 w 590"/>
                <a:gd name="T70" fmla="+- 0 480 95"/>
                <a:gd name="T71" fmla="*/ 480 h 590"/>
                <a:gd name="T72" fmla="+- 0 642 112"/>
                <a:gd name="T73" fmla="*/ T72 w 590"/>
                <a:gd name="T74" fmla="+- 0 399 95"/>
                <a:gd name="T75" fmla="*/ 399 h 590"/>
                <a:gd name="T76" fmla="+- 0 658 112"/>
                <a:gd name="T77" fmla="*/ T76 w 590"/>
                <a:gd name="T78" fmla="+- 0 361 95"/>
                <a:gd name="T79" fmla="*/ 361 h 590"/>
                <a:gd name="T80" fmla="+- 0 628 112"/>
                <a:gd name="T81" fmla="*/ T80 w 590"/>
                <a:gd name="T82" fmla="+- 0 323 95"/>
                <a:gd name="T83" fmla="*/ 323 h 590"/>
                <a:gd name="T84" fmla="+- 0 623 112"/>
                <a:gd name="T85" fmla="*/ T84 w 590"/>
                <a:gd name="T86" fmla="+- 0 604 95"/>
                <a:gd name="T87" fmla="*/ 604 h 590"/>
                <a:gd name="T88" fmla="+- 0 588 112"/>
                <a:gd name="T89" fmla="*/ T88 w 590"/>
                <a:gd name="T90" fmla="+- 0 493 95"/>
                <a:gd name="T91" fmla="*/ 493 h 590"/>
                <a:gd name="T92" fmla="+- 0 294 112"/>
                <a:gd name="T93" fmla="*/ T92 w 590"/>
                <a:gd name="T94" fmla="+- 0 114 95"/>
                <a:gd name="T95" fmla="*/ 114 h 590"/>
                <a:gd name="T96" fmla="+- 0 126 112"/>
                <a:gd name="T97" fmla="*/ T96 w 590"/>
                <a:gd name="T98" fmla="+- 0 282 95"/>
                <a:gd name="T99" fmla="*/ 282 h 590"/>
                <a:gd name="T100" fmla="+- 0 112 112"/>
                <a:gd name="T101" fmla="*/ T100 w 590"/>
                <a:gd name="T102" fmla="+- 0 323 95"/>
                <a:gd name="T103" fmla="*/ 323 h 590"/>
                <a:gd name="T104" fmla="+- 0 141 112"/>
                <a:gd name="T105" fmla="*/ T104 w 590"/>
                <a:gd name="T106" fmla="+- 0 361 95"/>
                <a:gd name="T107" fmla="*/ 361 h 590"/>
                <a:gd name="T108" fmla="+- 0 183 112"/>
                <a:gd name="T109" fmla="*/ T108 w 590"/>
                <a:gd name="T110" fmla="+- 0 378 95"/>
                <a:gd name="T111" fmla="*/ 378 h 590"/>
                <a:gd name="T112" fmla="+- 0 257 112"/>
                <a:gd name="T113" fmla="*/ T112 w 590"/>
                <a:gd name="T114" fmla="+- 0 363 95"/>
                <a:gd name="T115" fmla="*/ 363 h 590"/>
                <a:gd name="T116" fmla="+- 0 170 112"/>
                <a:gd name="T117" fmla="*/ T116 w 590"/>
                <a:gd name="T118" fmla="+- 0 344 95"/>
                <a:gd name="T119" fmla="*/ 344 h 590"/>
                <a:gd name="T120" fmla="+- 0 150 112"/>
                <a:gd name="T121" fmla="*/ T120 w 590"/>
                <a:gd name="T122" fmla="+- 0 323 95"/>
                <a:gd name="T123" fmla="*/ 323 h 590"/>
                <a:gd name="T124" fmla="+- 0 151 112"/>
                <a:gd name="T125" fmla="*/ T124 w 590"/>
                <a:gd name="T126" fmla="+- 0 302 95"/>
                <a:gd name="T127" fmla="*/ 302 h 590"/>
                <a:gd name="T128" fmla="+- 0 378 112"/>
                <a:gd name="T129" fmla="*/ T128 w 590"/>
                <a:gd name="T130" fmla="+- 0 125 95"/>
                <a:gd name="T131" fmla="*/ 125 h 590"/>
                <a:gd name="T132" fmla="+- 0 370 112"/>
                <a:gd name="T133" fmla="*/ T132 w 590"/>
                <a:gd name="T134" fmla="+- 0 116 95"/>
                <a:gd name="T135" fmla="*/ 116 h 590"/>
                <a:gd name="T136" fmla="+- 0 330 112"/>
                <a:gd name="T137" fmla="*/ T136 w 590"/>
                <a:gd name="T138" fmla="+- 0 95 95"/>
                <a:gd name="T139" fmla="*/ 95 h 590"/>
                <a:gd name="T140" fmla="+- 0 192 112"/>
                <a:gd name="T141" fmla="*/ T140 w 590"/>
                <a:gd name="T142" fmla="+- 0 334 95"/>
                <a:gd name="T143" fmla="*/ 334 h 590"/>
                <a:gd name="T144" fmla="+- 0 242 112"/>
                <a:gd name="T145" fmla="*/ T144 w 590"/>
                <a:gd name="T146" fmla="+- 0 349 95"/>
                <a:gd name="T147" fmla="*/ 349 h 590"/>
                <a:gd name="T148" fmla="+- 0 358 112"/>
                <a:gd name="T149" fmla="*/ T148 w 590"/>
                <a:gd name="T150" fmla="+- 0 216 95"/>
                <a:gd name="T151" fmla="*/ 216 h 590"/>
                <a:gd name="T152" fmla="+- 0 467 112"/>
                <a:gd name="T153" fmla="*/ T152 w 590"/>
                <a:gd name="T154" fmla="+- 0 326 95"/>
                <a:gd name="T155" fmla="*/ 326 h 590"/>
                <a:gd name="T156" fmla="+- 0 521 112"/>
                <a:gd name="T157" fmla="*/ T156 w 590"/>
                <a:gd name="T158" fmla="+- 0 323 95"/>
                <a:gd name="T159" fmla="*/ 323 h 590"/>
                <a:gd name="T160" fmla="+- 0 566 112"/>
                <a:gd name="T161" fmla="*/ T160 w 590"/>
                <a:gd name="T162" fmla="+- 0 296 95"/>
                <a:gd name="T163" fmla="*/ 296 h 590"/>
                <a:gd name="T164" fmla="+- 0 479 112"/>
                <a:gd name="T165" fmla="*/ T164 w 590"/>
                <a:gd name="T166" fmla="+- 0 290 95"/>
                <a:gd name="T167" fmla="*/ 290 h 590"/>
                <a:gd name="T168" fmla="+- 0 378 112"/>
                <a:gd name="T169" fmla="*/ T168 w 590"/>
                <a:gd name="T170" fmla="+- 0 125 95"/>
                <a:gd name="T171" fmla="*/ 125 h 590"/>
                <a:gd name="T172" fmla="+- 0 344 112"/>
                <a:gd name="T173" fmla="*/ T172 w 590"/>
                <a:gd name="T174" fmla="+- 0 137 95"/>
                <a:gd name="T175" fmla="*/ 137 h 590"/>
                <a:gd name="T176" fmla="+- 0 358 112"/>
                <a:gd name="T177" fmla="*/ T176 w 590"/>
                <a:gd name="T178" fmla="+- 0 168 95"/>
                <a:gd name="T179" fmla="*/ 168 h 590"/>
                <a:gd name="T180" fmla="+- 0 256 112"/>
                <a:gd name="T181" fmla="*/ T180 w 590"/>
                <a:gd name="T182" fmla="+- 0 273 95"/>
                <a:gd name="T183" fmla="*/ 273 h 590"/>
                <a:gd name="T184" fmla="+- 0 307 112"/>
                <a:gd name="T185" fmla="*/ T184 w 590"/>
                <a:gd name="T186" fmla="+- 0 266 95"/>
                <a:gd name="T187" fmla="*/ 266 h 590"/>
                <a:gd name="T188" fmla="+- 0 358 112"/>
                <a:gd name="T189" fmla="*/ T188 w 590"/>
                <a:gd name="T190" fmla="+- 0 216 95"/>
                <a:gd name="T191" fmla="*/ 216 h 590"/>
                <a:gd name="T192" fmla="+- 0 383 112"/>
                <a:gd name="T193" fmla="*/ T192 w 590"/>
                <a:gd name="T194" fmla="+- 0 198 95"/>
                <a:gd name="T195" fmla="*/ 198 h 590"/>
                <a:gd name="T196" fmla="+- 0 395 112"/>
                <a:gd name="T197" fmla="*/ T196 w 590"/>
                <a:gd name="T198" fmla="+- 0 155 95"/>
                <a:gd name="T199" fmla="*/ 155 h 590"/>
                <a:gd name="T200" fmla="+- 0 529 112"/>
                <a:gd name="T201" fmla="*/ T200 w 590"/>
                <a:gd name="T202" fmla="+- 0 291 95"/>
                <a:gd name="T203" fmla="*/ 291 h 590"/>
                <a:gd name="T204" fmla="+- 0 541 112"/>
                <a:gd name="T205" fmla="*/ T204 w 590"/>
                <a:gd name="T206" fmla="+- 0 293 95"/>
                <a:gd name="T207" fmla="*/ 293 h 590"/>
              </a:gdLst>
              <a:ahLst/>
              <a:cxnLst>
                <a:cxn ang="0">
                  <a:pos x="T1" y="T3"/>
                </a:cxn>
                <a:cxn ang="0">
                  <a:pos x="T5" y="T7"/>
                </a:cxn>
                <a:cxn ang="0">
                  <a:pos x="T9" y="T11"/>
                </a:cxn>
                <a:cxn ang="0">
                  <a:pos x="T13" y="T15"/>
                </a:cxn>
                <a:cxn ang="0">
                  <a:pos x="T17" y="T19"/>
                </a:cxn>
                <a:cxn ang="0">
                  <a:pos x="T21" y="T23"/>
                </a:cxn>
                <a:cxn ang="0">
                  <a:pos x="T25" y="T27"/>
                </a:cxn>
                <a:cxn ang="0">
                  <a:pos x="T29" y="T31"/>
                </a:cxn>
                <a:cxn ang="0">
                  <a:pos x="T33" y="T35"/>
                </a:cxn>
                <a:cxn ang="0">
                  <a:pos x="T37" y="T39"/>
                </a:cxn>
                <a:cxn ang="0">
                  <a:pos x="T41" y="T43"/>
                </a:cxn>
                <a:cxn ang="0">
                  <a:pos x="T45" y="T47"/>
                </a:cxn>
                <a:cxn ang="0">
                  <a:pos x="T49" y="T51"/>
                </a:cxn>
                <a:cxn ang="0">
                  <a:pos x="T53" y="T55"/>
                </a:cxn>
                <a:cxn ang="0">
                  <a:pos x="T57" y="T59"/>
                </a:cxn>
                <a:cxn ang="0">
                  <a:pos x="T61" y="T63"/>
                </a:cxn>
                <a:cxn ang="0">
                  <a:pos x="T65" y="T67"/>
                </a:cxn>
                <a:cxn ang="0">
                  <a:pos x="T69" y="T71"/>
                </a:cxn>
                <a:cxn ang="0">
                  <a:pos x="T73" y="T75"/>
                </a:cxn>
                <a:cxn ang="0">
                  <a:pos x="T77" y="T79"/>
                </a:cxn>
                <a:cxn ang="0">
                  <a:pos x="T81" y="T83"/>
                </a:cxn>
                <a:cxn ang="0">
                  <a:pos x="T85" y="T87"/>
                </a:cxn>
                <a:cxn ang="0">
                  <a:pos x="T89" y="T91"/>
                </a:cxn>
                <a:cxn ang="0">
                  <a:pos x="T93" y="T95"/>
                </a:cxn>
                <a:cxn ang="0">
                  <a:pos x="T97" y="T99"/>
                </a:cxn>
                <a:cxn ang="0">
                  <a:pos x="T101" y="T103"/>
                </a:cxn>
                <a:cxn ang="0">
                  <a:pos x="T105" y="T107"/>
                </a:cxn>
                <a:cxn ang="0">
                  <a:pos x="T109" y="T111"/>
                </a:cxn>
                <a:cxn ang="0">
                  <a:pos x="T113" y="T115"/>
                </a:cxn>
                <a:cxn ang="0">
                  <a:pos x="T117" y="T119"/>
                </a:cxn>
                <a:cxn ang="0">
                  <a:pos x="T121" y="T123"/>
                </a:cxn>
                <a:cxn ang="0">
                  <a:pos x="T125" y="T127"/>
                </a:cxn>
                <a:cxn ang="0">
                  <a:pos x="T129" y="T131"/>
                </a:cxn>
                <a:cxn ang="0">
                  <a:pos x="T133" y="T135"/>
                </a:cxn>
                <a:cxn ang="0">
                  <a:pos x="T137" y="T139"/>
                </a:cxn>
                <a:cxn ang="0">
                  <a:pos x="T141" y="T143"/>
                </a:cxn>
                <a:cxn ang="0">
                  <a:pos x="T145" y="T147"/>
                </a:cxn>
                <a:cxn ang="0">
                  <a:pos x="T149" y="T151"/>
                </a:cxn>
                <a:cxn ang="0">
                  <a:pos x="T153" y="T155"/>
                </a:cxn>
                <a:cxn ang="0">
                  <a:pos x="T157" y="T159"/>
                </a:cxn>
                <a:cxn ang="0">
                  <a:pos x="T161" y="T163"/>
                </a:cxn>
                <a:cxn ang="0">
                  <a:pos x="T165" y="T167"/>
                </a:cxn>
                <a:cxn ang="0">
                  <a:pos x="T169" y="T171"/>
                </a:cxn>
                <a:cxn ang="0">
                  <a:pos x="T173" y="T175"/>
                </a:cxn>
                <a:cxn ang="0">
                  <a:pos x="T177" y="T179"/>
                </a:cxn>
                <a:cxn ang="0">
                  <a:pos x="T181" y="T183"/>
                </a:cxn>
                <a:cxn ang="0">
                  <a:pos x="T185" y="T187"/>
                </a:cxn>
                <a:cxn ang="0">
                  <a:pos x="T189" y="T191"/>
                </a:cxn>
                <a:cxn ang="0">
                  <a:pos x="T193" y="T195"/>
                </a:cxn>
                <a:cxn ang="0">
                  <a:pos x="T197" y="T199"/>
                </a:cxn>
                <a:cxn ang="0">
                  <a:pos x="T201" y="T203"/>
                </a:cxn>
                <a:cxn ang="0">
                  <a:pos x="T205" y="T207"/>
                </a:cxn>
              </a:cxnLst>
              <a:rect l="0" t="0" r="r" b="b"/>
              <a:pathLst>
                <a:path w="590" h="590">
                  <a:moveTo>
                    <a:pt x="433" y="460"/>
                  </a:moveTo>
                  <a:lnTo>
                    <a:pt x="373" y="460"/>
                  </a:lnTo>
                  <a:lnTo>
                    <a:pt x="569" y="589"/>
                  </a:lnTo>
                  <a:lnTo>
                    <a:pt x="579" y="589"/>
                  </a:lnTo>
                  <a:lnTo>
                    <a:pt x="587" y="581"/>
                  </a:lnTo>
                  <a:lnTo>
                    <a:pt x="589" y="575"/>
                  </a:lnTo>
                  <a:lnTo>
                    <a:pt x="588" y="567"/>
                  </a:lnTo>
                  <a:lnTo>
                    <a:pt x="582" y="557"/>
                  </a:lnTo>
                  <a:lnTo>
                    <a:pt x="551" y="511"/>
                  </a:lnTo>
                  <a:lnTo>
                    <a:pt x="509" y="511"/>
                  </a:lnTo>
                  <a:lnTo>
                    <a:pt x="433" y="460"/>
                  </a:lnTo>
                  <a:close/>
                  <a:moveTo>
                    <a:pt x="145" y="268"/>
                  </a:moveTo>
                  <a:lnTo>
                    <a:pt x="98" y="268"/>
                  </a:lnTo>
                  <a:lnTo>
                    <a:pt x="151" y="321"/>
                  </a:lnTo>
                  <a:lnTo>
                    <a:pt x="171" y="341"/>
                  </a:lnTo>
                  <a:lnTo>
                    <a:pt x="197" y="368"/>
                  </a:lnTo>
                  <a:lnTo>
                    <a:pt x="198" y="374"/>
                  </a:lnTo>
                  <a:lnTo>
                    <a:pt x="198" y="378"/>
                  </a:lnTo>
                  <a:lnTo>
                    <a:pt x="197" y="415"/>
                  </a:lnTo>
                  <a:lnTo>
                    <a:pt x="201" y="451"/>
                  </a:lnTo>
                  <a:lnTo>
                    <a:pt x="212" y="485"/>
                  </a:lnTo>
                  <a:lnTo>
                    <a:pt x="229" y="518"/>
                  </a:lnTo>
                  <a:lnTo>
                    <a:pt x="246" y="538"/>
                  </a:lnTo>
                  <a:lnTo>
                    <a:pt x="266" y="546"/>
                  </a:lnTo>
                  <a:lnTo>
                    <a:pt x="286" y="542"/>
                  </a:lnTo>
                  <a:lnTo>
                    <a:pt x="307" y="527"/>
                  </a:lnTo>
                  <a:lnTo>
                    <a:pt x="318" y="516"/>
                  </a:lnTo>
                  <a:lnTo>
                    <a:pt x="272" y="516"/>
                  </a:lnTo>
                  <a:lnTo>
                    <a:pt x="267" y="516"/>
                  </a:lnTo>
                  <a:lnTo>
                    <a:pt x="259" y="504"/>
                  </a:lnTo>
                  <a:lnTo>
                    <a:pt x="242" y="473"/>
                  </a:lnTo>
                  <a:lnTo>
                    <a:pt x="232" y="441"/>
                  </a:lnTo>
                  <a:lnTo>
                    <a:pt x="229" y="407"/>
                  </a:lnTo>
                  <a:lnTo>
                    <a:pt x="232" y="373"/>
                  </a:lnTo>
                  <a:lnTo>
                    <a:pt x="234" y="363"/>
                  </a:lnTo>
                  <a:lnTo>
                    <a:pt x="232" y="356"/>
                  </a:lnTo>
                  <a:lnTo>
                    <a:pt x="197" y="321"/>
                  </a:lnTo>
                  <a:lnTo>
                    <a:pt x="145" y="268"/>
                  </a:lnTo>
                  <a:close/>
                  <a:moveTo>
                    <a:pt x="516" y="228"/>
                  </a:moveTo>
                  <a:lnTo>
                    <a:pt x="409" y="228"/>
                  </a:lnTo>
                  <a:lnTo>
                    <a:pt x="441" y="232"/>
                  </a:lnTo>
                  <a:lnTo>
                    <a:pt x="473" y="242"/>
                  </a:lnTo>
                  <a:lnTo>
                    <a:pt x="502" y="258"/>
                  </a:lnTo>
                  <a:lnTo>
                    <a:pt x="516" y="266"/>
                  </a:lnTo>
                  <a:lnTo>
                    <a:pt x="517" y="271"/>
                  </a:lnTo>
                  <a:lnTo>
                    <a:pt x="466" y="321"/>
                  </a:lnTo>
                  <a:lnTo>
                    <a:pt x="272" y="516"/>
                  </a:lnTo>
                  <a:lnTo>
                    <a:pt x="318" y="516"/>
                  </a:lnTo>
                  <a:lnTo>
                    <a:pt x="373" y="460"/>
                  </a:lnTo>
                  <a:lnTo>
                    <a:pt x="433" y="460"/>
                  </a:lnTo>
                  <a:lnTo>
                    <a:pt x="398" y="437"/>
                  </a:lnTo>
                  <a:lnTo>
                    <a:pt x="437" y="398"/>
                  </a:lnTo>
                  <a:lnTo>
                    <a:pt x="476" y="398"/>
                  </a:lnTo>
                  <a:lnTo>
                    <a:pt x="468" y="385"/>
                  </a:lnTo>
                  <a:lnTo>
                    <a:pt x="460" y="373"/>
                  </a:lnTo>
                  <a:lnTo>
                    <a:pt x="513" y="321"/>
                  </a:lnTo>
                  <a:lnTo>
                    <a:pt x="530" y="304"/>
                  </a:lnTo>
                  <a:lnTo>
                    <a:pt x="543" y="285"/>
                  </a:lnTo>
                  <a:lnTo>
                    <a:pt x="546" y="266"/>
                  </a:lnTo>
                  <a:lnTo>
                    <a:pt x="539" y="248"/>
                  </a:lnTo>
                  <a:lnTo>
                    <a:pt x="523" y="232"/>
                  </a:lnTo>
                  <a:lnTo>
                    <a:pt x="516" y="228"/>
                  </a:lnTo>
                  <a:close/>
                  <a:moveTo>
                    <a:pt x="476" y="398"/>
                  </a:moveTo>
                  <a:lnTo>
                    <a:pt x="437" y="398"/>
                  </a:lnTo>
                  <a:lnTo>
                    <a:pt x="511" y="509"/>
                  </a:lnTo>
                  <a:lnTo>
                    <a:pt x="509" y="511"/>
                  </a:lnTo>
                  <a:lnTo>
                    <a:pt x="551" y="511"/>
                  </a:lnTo>
                  <a:lnTo>
                    <a:pt x="476" y="398"/>
                  </a:lnTo>
                  <a:close/>
                  <a:moveTo>
                    <a:pt x="218" y="0"/>
                  </a:moveTo>
                  <a:lnTo>
                    <a:pt x="200" y="5"/>
                  </a:lnTo>
                  <a:lnTo>
                    <a:pt x="182" y="19"/>
                  </a:lnTo>
                  <a:lnTo>
                    <a:pt x="171" y="30"/>
                  </a:lnTo>
                  <a:lnTo>
                    <a:pt x="30" y="171"/>
                  </a:lnTo>
                  <a:lnTo>
                    <a:pt x="14" y="187"/>
                  </a:lnTo>
                  <a:lnTo>
                    <a:pt x="8" y="199"/>
                  </a:lnTo>
                  <a:lnTo>
                    <a:pt x="0" y="209"/>
                  </a:lnTo>
                  <a:lnTo>
                    <a:pt x="0" y="228"/>
                  </a:lnTo>
                  <a:lnTo>
                    <a:pt x="8" y="242"/>
                  </a:lnTo>
                  <a:lnTo>
                    <a:pt x="18" y="255"/>
                  </a:lnTo>
                  <a:lnTo>
                    <a:pt x="29" y="266"/>
                  </a:lnTo>
                  <a:lnTo>
                    <a:pt x="42" y="275"/>
                  </a:lnTo>
                  <a:lnTo>
                    <a:pt x="56" y="282"/>
                  </a:lnTo>
                  <a:lnTo>
                    <a:pt x="71" y="283"/>
                  </a:lnTo>
                  <a:lnTo>
                    <a:pt x="85" y="278"/>
                  </a:lnTo>
                  <a:lnTo>
                    <a:pt x="98" y="268"/>
                  </a:lnTo>
                  <a:lnTo>
                    <a:pt x="145" y="268"/>
                  </a:lnTo>
                  <a:lnTo>
                    <a:pt x="130" y="254"/>
                  </a:lnTo>
                  <a:lnTo>
                    <a:pt x="65" y="254"/>
                  </a:lnTo>
                  <a:lnTo>
                    <a:pt x="58" y="249"/>
                  </a:lnTo>
                  <a:lnTo>
                    <a:pt x="52" y="241"/>
                  </a:lnTo>
                  <a:lnTo>
                    <a:pt x="46" y="235"/>
                  </a:lnTo>
                  <a:lnTo>
                    <a:pt x="38" y="228"/>
                  </a:lnTo>
                  <a:lnTo>
                    <a:pt x="34" y="221"/>
                  </a:lnTo>
                  <a:lnTo>
                    <a:pt x="38" y="209"/>
                  </a:lnTo>
                  <a:lnTo>
                    <a:pt x="39" y="207"/>
                  </a:lnTo>
                  <a:lnTo>
                    <a:pt x="41" y="206"/>
                  </a:lnTo>
                  <a:lnTo>
                    <a:pt x="217" y="30"/>
                  </a:lnTo>
                  <a:lnTo>
                    <a:pt x="266" y="30"/>
                  </a:lnTo>
                  <a:lnTo>
                    <a:pt x="262" y="26"/>
                  </a:lnTo>
                  <a:lnTo>
                    <a:pt x="260" y="23"/>
                  </a:lnTo>
                  <a:lnTo>
                    <a:pt x="258" y="21"/>
                  </a:lnTo>
                  <a:lnTo>
                    <a:pt x="255" y="18"/>
                  </a:lnTo>
                  <a:lnTo>
                    <a:pt x="237" y="4"/>
                  </a:lnTo>
                  <a:lnTo>
                    <a:pt x="218" y="0"/>
                  </a:lnTo>
                  <a:close/>
                  <a:moveTo>
                    <a:pt x="102" y="226"/>
                  </a:moveTo>
                  <a:lnTo>
                    <a:pt x="94" y="226"/>
                  </a:lnTo>
                  <a:lnTo>
                    <a:pt x="80" y="239"/>
                  </a:lnTo>
                  <a:lnTo>
                    <a:pt x="77" y="242"/>
                  </a:lnTo>
                  <a:lnTo>
                    <a:pt x="65" y="254"/>
                  </a:lnTo>
                  <a:lnTo>
                    <a:pt x="130" y="254"/>
                  </a:lnTo>
                  <a:lnTo>
                    <a:pt x="102" y="226"/>
                  </a:lnTo>
                  <a:close/>
                  <a:moveTo>
                    <a:pt x="291" y="121"/>
                  </a:moveTo>
                  <a:lnTo>
                    <a:pt x="246" y="121"/>
                  </a:lnTo>
                  <a:lnTo>
                    <a:pt x="296" y="171"/>
                  </a:lnTo>
                  <a:lnTo>
                    <a:pt x="323" y="198"/>
                  </a:lnTo>
                  <a:lnTo>
                    <a:pt x="355" y="231"/>
                  </a:lnTo>
                  <a:lnTo>
                    <a:pt x="363" y="234"/>
                  </a:lnTo>
                  <a:lnTo>
                    <a:pt x="375" y="231"/>
                  </a:lnTo>
                  <a:lnTo>
                    <a:pt x="409" y="228"/>
                  </a:lnTo>
                  <a:lnTo>
                    <a:pt x="516" y="228"/>
                  </a:lnTo>
                  <a:lnTo>
                    <a:pt x="489" y="213"/>
                  </a:lnTo>
                  <a:lnTo>
                    <a:pt x="454" y="201"/>
                  </a:lnTo>
                  <a:lnTo>
                    <a:pt x="429" y="198"/>
                  </a:lnTo>
                  <a:lnTo>
                    <a:pt x="374" y="198"/>
                  </a:lnTo>
                  <a:lnTo>
                    <a:pt x="367" y="195"/>
                  </a:lnTo>
                  <a:lnTo>
                    <a:pt x="342" y="171"/>
                  </a:lnTo>
                  <a:lnTo>
                    <a:pt x="291" y="121"/>
                  </a:lnTo>
                  <a:close/>
                  <a:moveTo>
                    <a:pt x="266" y="30"/>
                  </a:moveTo>
                  <a:lnTo>
                    <a:pt x="217" y="30"/>
                  </a:lnTo>
                  <a:lnTo>
                    <a:pt x="220" y="30"/>
                  </a:lnTo>
                  <a:lnTo>
                    <a:pt x="232" y="42"/>
                  </a:lnTo>
                  <a:lnTo>
                    <a:pt x="246" y="55"/>
                  </a:lnTo>
                  <a:lnTo>
                    <a:pt x="250" y="64"/>
                  </a:lnTo>
                  <a:lnTo>
                    <a:pt x="246" y="73"/>
                  </a:lnTo>
                  <a:lnTo>
                    <a:pt x="232" y="87"/>
                  </a:lnTo>
                  <a:lnTo>
                    <a:pt x="148" y="171"/>
                  </a:lnTo>
                  <a:lnTo>
                    <a:pt x="144" y="178"/>
                  </a:lnTo>
                  <a:lnTo>
                    <a:pt x="153" y="198"/>
                  </a:lnTo>
                  <a:lnTo>
                    <a:pt x="166" y="199"/>
                  </a:lnTo>
                  <a:lnTo>
                    <a:pt x="195" y="171"/>
                  </a:lnTo>
                  <a:lnTo>
                    <a:pt x="240" y="125"/>
                  </a:lnTo>
                  <a:lnTo>
                    <a:pt x="243" y="123"/>
                  </a:lnTo>
                  <a:lnTo>
                    <a:pt x="246" y="121"/>
                  </a:lnTo>
                  <a:lnTo>
                    <a:pt x="291" y="121"/>
                  </a:lnTo>
                  <a:lnTo>
                    <a:pt x="276" y="105"/>
                  </a:lnTo>
                  <a:lnTo>
                    <a:pt x="271" y="103"/>
                  </a:lnTo>
                  <a:lnTo>
                    <a:pt x="267" y="101"/>
                  </a:lnTo>
                  <a:lnTo>
                    <a:pt x="280" y="79"/>
                  </a:lnTo>
                  <a:lnTo>
                    <a:pt x="283" y="60"/>
                  </a:lnTo>
                  <a:lnTo>
                    <a:pt x="277" y="44"/>
                  </a:lnTo>
                  <a:lnTo>
                    <a:pt x="266" y="30"/>
                  </a:lnTo>
                  <a:close/>
                  <a:moveTo>
                    <a:pt x="417" y="196"/>
                  </a:moveTo>
                  <a:lnTo>
                    <a:pt x="379" y="197"/>
                  </a:lnTo>
                  <a:lnTo>
                    <a:pt x="374" y="198"/>
                  </a:lnTo>
                  <a:lnTo>
                    <a:pt x="429" y="198"/>
                  </a:lnTo>
                  <a:lnTo>
                    <a:pt x="417" y="1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rot="0" vert="horz" wrap="square" lIns="91440" tIns="45720" rIns="91440" bIns="45720" anchor="t" anchorCtr="0" upright="1">
              <a:noAutofit/>
            </a:bodyPr>
            <a:lstStyle/>
            <a:p>
              <a:endParaRPr lang="fr-FR"/>
            </a:p>
          </p:txBody>
        </p:sp>
      </p:grpSp>
    </p:spTree>
    <p:extLst>
      <p:ext uri="{BB962C8B-B14F-4D97-AF65-F5344CB8AC3E}">
        <p14:creationId xmlns:p14="http://schemas.microsoft.com/office/powerpoint/2010/main" val="226469515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35</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1969770"/>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algn="ctr"/>
            <a:r>
              <a:rPr lang="en-US" sz="2400" b="1" dirty="0">
                <a:solidFill>
                  <a:schemeClr val="accent2"/>
                </a:solidFill>
                <a:latin typeface="Times New Roman" panose="02020603050405020304" pitchFamily="18" charset="0"/>
                <a:cs typeface="Times New Roman" panose="02020603050405020304" pitchFamily="18" charset="0"/>
              </a:rPr>
              <a:t>Steps for </a:t>
            </a:r>
            <a:r>
              <a:rPr lang="en-US" sz="2400" b="1" dirty="0" err="1">
                <a:solidFill>
                  <a:schemeClr val="accent2"/>
                </a:solidFill>
                <a:latin typeface="Times New Roman" panose="02020603050405020304" pitchFamily="18" charset="0"/>
                <a:cs typeface="Times New Roman" panose="02020603050405020304" pitchFamily="18" charset="0"/>
              </a:rPr>
              <a:t>analysing</a:t>
            </a:r>
            <a:r>
              <a:rPr lang="en-US" sz="2400" b="1" dirty="0">
                <a:solidFill>
                  <a:schemeClr val="accent2"/>
                </a:solidFill>
                <a:latin typeface="Times New Roman" panose="02020603050405020304" pitchFamily="18" charset="0"/>
                <a:cs typeface="Times New Roman" panose="02020603050405020304" pitchFamily="18" charset="0"/>
              </a:rPr>
              <a:t> qualitative </a:t>
            </a:r>
            <a:r>
              <a:rPr lang="en-US" sz="2400" b="1" dirty="0" smtClean="0">
                <a:solidFill>
                  <a:schemeClr val="accent2"/>
                </a:solidFill>
                <a:latin typeface="Times New Roman" panose="02020603050405020304" pitchFamily="18" charset="0"/>
                <a:cs typeface="Times New Roman" panose="02020603050405020304" pitchFamily="18" charset="0"/>
              </a:rPr>
              <a:t>data</a:t>
            </a:r>
            <a:endParaRPr lang="en-US" sz="2400" b="1" dirty="0">
              <a:solidFill>
                <a:schemeClr val="accent2"/>
              </a:solidFill>
              <a:latin typeface="Times New Roman" panose="02020603050405020304" pitchFamily="18" charset="0"/>
              <a:cs typeface="Times New Roman" panose="02020603050405020304" pitchFamily="18" charset="0"/>
            </a:endParaRPr>
          </a:p>
        </p:txBody>
      </p:sp>
      <p:sp>
        <p:nvSpPr>
          <p:cNvPr id="2" name="Rectangle 1"/>
          <p:cNvSpPr/>
          <p:nvPr/>
        </p:nvSpPr>
        <p:spPr>
          <a:xfrm>
            <a:off x="104500" y="2566942"/>
            <a:ext cx="8431170" cy="345671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lvl="1" algn="just">
              <a:lnSpc>
                <a:spcPct val="150000"/>
              </a:lnSpc>
              <a:spcBef>
                <a:spcPts val="635"/>
              </a:spcBef>
              <a:spcAft>
                <a:spcPts val="0"/>
              </a:spcAft>
            </a:pPr>
            <a:r>
              <a:rPr lang="en-US" sz="2000" b="1" i="1" u="sng" dirty="0">
                <a:solidFill>
                  <a:srgbClr val="C00000"/>
                </a:solidFill>
                <a:latin typeface="Times New Roman" panose="02020603050405020304" pitchFamily="18" charset="0"/>
                <a:cs typeface="Times New Roman" panose="02020603050405020304" pitchFamily="18" charset="0"/>
              </a:rPr>
              <a:t>Step 1: Get to know the data</a:t>
            </a:r>
            <a:endParaRPr lang="fr-FR" sz="2000" b="1" i="1" u="sng" dirty="0">
              <a:solidFill>
                <a:srgbClr val="C00000"/>
              </a:solidFill>
              <a:latin typeface="Times New Roman" panose="02020603050405020304" pitchFamily="18" charset="0"/>
              <a:cs typeface="Times New Roman" panose="02020603050405020304" pitchFamily="18" charset="0"/>
            </a:endParaRPr>
          </a:p>
          <a:p>
            <a:pPr marL="531495" marR="491490" algn="just">
              <a:lnSpc>
                <a:spcPct val="97000"/>
              </a:lnSpc>
              <a:spcBef>
                <a:spcPts val="945"/>
              </a:spcBef>
              <a:spcAft>
                <a:spcPts val="0"/>
              </a:spcAft>
            </a:pPr>
            <a:r>
              <a:rPr lang="en-US" b="1" dirty="0">
                <a:solidFill>
                  <a:schemeClr val="dk1"/>
                </a:solidFill>
                <a:latin typeface="Times New Roman" panose="02020603050405020304" pitchFamily="18" charset="0"/>
                <a:cs typeface="Times New Roman" panose="02020603050405020304" pitchFamily="18" charset="0"/>
              </a:rPr>
              <a:t>Before beginning to </a:t>
            </a:r>
            <a:r>
              <a:rPr lang="en-US" b="1" dirty="0" err="1">
                <a:solidFill>
                  <a:schemeClr val="dk1"/>
                </a:solidFill>
                <a:latin typeface="Times New Roman" panose="02020603050405020304" pitchFamily="18" charset="0"/>
                <a:cs typeface="Times New Roman" panose="02020603050405020304" pitchFamily="18" charset="0"/>
              </a:rPr>
              <a:t>analyse</a:t>
            </a:r>
            <a:r>
              <a:rPr lang="en-US" b="1" dirty="0">
                <a:solidFill>
                  <a:schemeClr val="dk1"/>
                </a:solidFill>
                <a:latin typeface="Times New Roman" panose="02020603050405020304" pitchFamily="18" charset="0"/>
                <a:cs typeface="Times New Roman" panose="02020603050405020304" pitchFamily="18" charset="0"/>
              </a:rPr>
              <a:t> the data, M&amp;E practitioners need to familiarize themselves with them. This process requires reading and rereading the notes taken (the data) in their entirety. As they go through the data, it is important to take notes of any thoughts that come to mind and summarize each transcript and piece of data that will be </a:t>
            </a:r>
            <a:r>
              <a:rPr lang="en-US" b="1" dirty="0" err="1">
                <a:solidFill>
                  <a:schemeClr val="dk1"/>
                </a:solidFill>
                <a:latin typeface="Times New Roman" panose="02020603050405020304" pitchFamily="18" charset="0"/>
                <a:cs typeface="Times New Roman" panose="02020603050405020304" pitchFamily="18" charset="0"/>
              </a:rPr>
              <a:t>analysed</a:t>
            </a:r>
            <a:r>
              <a:rPr lang="en-US" b="1" dirty="0">
                <a:solidFill>
                  <a:schemeClr val="dk1"/>
                </a:solidFill>
                <a:latin typeface="Times New Roman" panose="02020603050405020304" pitchFamily="18" charset="0"/>
                <a:cs typeface="Times New Roman" panose="02020603050405020304" pitchFamily="18" charset="0"/>
              </a:rPr>
              <a:t>. The goal at this stage is to absorb and think about the data that has been collected, jotting down reflections and hunches but reserving judgement. </a:t>
            </a:r>
            <a:r>
              <a:rPr lang="en-US" b="1" dirty="0">
                <a:solidFill>
                  <a:schemeClr val="dk1"/>
                </a:solidFill>
                <a:latin typeface="Times New Roman" panose="02020603050405020304" pitchFamily="18" charset="0"/>
                <a:cs typeface="Times New Roman" panose="02020603050405020304" pitchFamily="18" charset="0"/>
              </a:rPr>
              <a:t>Some open-ended questions that can be asked include: “What is happening here?” or “What strikes you</a:t>
            </a:r>
            <a:r>
              <a:rPr lang="en-US" b="1" dirty="0" smtClean="0">
                <a:solidFill>
                  <a:schemeClr val="dk1"/>
                </a:solidFill>
                <a:latin typeface="Times New Roman" panose="02020603050405020304" pitchFamily="18" charset="0"/>
                <a:cs typeface="Times New Roman" panose="02020603050405020304" pitchFamily="18" charset="0"/>
              </a:rPr>
              <a:t>?”</a:t>
            </a:r>
            <a:endParaRPr lang="fr-FR" dirty="0">
              <a:latin typeface="Tahoma" panose="020B0604030504040204" pitchFamily="34" charset="0"/>
              <a:ea typeface="Tahoma" panose="020B0604030504040204" pitchFamily="34" charset="0"/>
            </a:endParaRPr>
          </a:p>
          <a:p>
            <a:pPr>
              <a:spcBef>
                <a:spcPts val="25"/>
              </a:spcBef>
              <a:spcAft>
                <a:spcPts val="0"/>
              </a:spcAft>
            </a:pPr>
            <a:r>
              <a:rPr lang="en-US" dirty="0">
                <a:latin typeface="Tahoma" panose="020B0604030504040204" pitchFamily="34" charset="0"/>
                <a:ea typeface="Tahoma" panose="020B0604030504040204" pitchFamily="34" charset="0"/>
              </a:rPr>
              <a:t> </a:t>
            </a:r>
            <a:endParaRPr lang="fr-FR"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425844340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36</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160043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p:txBody>
      </p:sp>
      <p:sp>
        <p:nvSpPr>
          <p:cNvPr id="2" name="Rectangle 1"/>
          <p:cNvSpPr/>
          <p:nvPr/>
        </p:nvSpPr>
        <p:spPr>
          <a:xfrm>
            <a:off x="296084" y="1628629"/>
            <a:ext cx="8188366" cy="4843634"/>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531495" algn="just">
              <a:spcAft>
                <a:spcPts val="0"/>
              </a:spcAft>
            </a:pPr>
            <a:r>
              <a:rPr lang="en-US" sz="2000" b="1" i="1" u="sng" dirty="0">
                <a:solidFill>
                  <a:srgbClr val="C00000"/>
                </a:solidFill>
                <a:latin typeface="Times New Roman" panose="02020603050405020304" pitchFamily="18" charset="0"/>
                <a:cs typeface="Times New Roman" panose="02020603050405020304" pitchFamily="18" charset="0"/>
              </a:rPr>
              <a:t>Step 2: Initial round of coding</a:t>
            </a:r>
            <a:endParaRPr lang="fr-FR" sz="2000" b="1" i="1" u="sng" dirty="0">
              <a:solidFill>
                <a:srgbClr val="C00000"/>
              </a:solidFill>
              <a:latin typeface="Times New Roman" panose="02020603050405020304" pitchFamily="18" charset="0"/>
              <a:cs typeface="Times New Roman" panose="02020603050405020304" pitchFamily="18" charset="0"/>
            </a:endParaRPr>
          </a:p>
          <a:p>
            <a:pPr marL="531495" marR="491490" algn="just">
              <a:lnSpc>
                <a:spcPct val="97000"/>
              </a:lnSpc>
              <a:spcBef>
                <a:spcPts val="965"/>
              </a:spcBef>
              <a:spcAft>
                <a:spcPts val="0"/>
              </a:spcAft>
            </a:pPr>
            <a:r>
              <a:rPr lang="en-US" b="1" dirty="0">
                <a:solidFill>
                  <a:schemeClr val="dk1"/>
                </a:solidFill>
                <a:latin typeface="Times New Roman" panose="02020603050405020304" pitchFamily="18" charset="0"/>
                <a:cs typeface="Times New Roman" panose="02020603050405020304" pitchFamily="18" charset="0"/>
              </a:rPr>
              <a:t>Once the content of the data is known, practitioners can begin coding the material to condense the information into key themes and topics that can help answer the M&amp;E questions posed.</a:t>
            </a:r>
            <a:endParaRPr lang="fr-FR" b="1" dirty="0">
              <a:solidFill>
                <a:schemeClr val="dk1"/>
              </a:solidFill>
              <a:latin typeface="Times New Roman" panose="02020603050405020304" pitchFamily="18" charset="0"/>
              <a:cs typeface="Times New Roman" panose="02020603050405020304" pitchFamily="18" charset="0"/>
            </a:endParaRPr>
          </a:p>
          <a:p>
            <a:pPr>
              <a:spcBef>
                <a:spcPts val="30"/>
              </a:spcBef>
              <a:spcAft>
                <a:spcPts val="0"/>
              </a:spcAft>
            </a:pP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531495" marR="492125" algn="just">
              <a:lnSpc>
                <a:spcPct val="97000"/>
              </a:lnSpc>
              <a:spcAft>
                <a:spcPts val="0"/>
              </a:spcAft>
            </a:pPr>
            <a:r>
              <a:rPr lang="en-US" b="1" dirty="0">
                <a:solidFill>
                  <a:schemeClr val="dk1"/>
                </a:solidFill>
                <a:latin typeface="Times New Roman" panose="02020603050405020304" pitchFamily="18" charset="0"/>
                <a:cs typeface="Times New Roman" panose="02020603050405020304" pitchFamily="18" charset="0"/>
              </a:rPr>
              <a:t>There are two main approaches to coding qualitative data. The first approach consists of creating a framework that reflects the monitoring or evaluation aims and objectives, which is then used to assess the data gathered. This is a deductive approach, as the concepts and issues of interest are first identified, which allows one to focus on particular answers of respondents and disregard the rest.</a:t>
            </a:r>
            <a:endParaRPr lang="fr-FR" b="1" dirty="0">
              <a:solidFill>
                <a:schemeClr val="dk1"/>
              </a:solidFill>
              <a:latin typeface="Times New Roman" panose="02020603050405020304" pitchFamily="18" charset="0"/>
              <a:cs typeface="Times New Roman" panose="02020603050405020304" pitchFamily="18" charset="0"/>
            </a:endParaRPr>
          </a:p>
          <a:p>
            <a:pPr>
              <a:spcBef>
                <a:spcPts val="30"/>
              </a:spcBef>
              <a:spcAft>
                <a:spcPts val="0"/>
              </a:spcAft>
            </a:pP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531495" marR="492125" algn="just">
              <a:lnSpc>
                <a:spcPct val="97000"/>
              </a:lnSpc>
              <a:spcAft>
                <a:spcPts val="0"/>
              </a:spcAft>
            </a:pPr>
            <a:r>
              <a:rPr lang="en-US" b="1" dirty="0">
                <a:solidFill>
                  <a:schemeClr val="dk1"/>
                </a:solidFill>
                <a:latin typeface="Times New Roman" panose="02020603050405020304" pitchFamily="18" charset="0"/>
                <a:cs typeface="Times New Roman" panose="02020603050405020304" pitchFamily="18" charset="0"/>
              </a:rPr>
              <a:t>The initial round of coding begins with an examination of the data and assignment of words or phrases that capture their essence. Those who use a manual approach could write the code in the margin, and those who use a word-processing software could type the code in the Comment function or in another column.</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519948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37</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1600438"/>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p:txBody>
      </p:sp>
      <p:sp>
        <p:nvSpPr>
          <p:cNvPr id="2" name="Rectangle 1"/>
          <p:cNvSpPr/>
          <p:nvPr/>
        </p:nvSpPr>
        <p:spPr>
          <a:xfrm>
            <a:off x="174386" y="1840352"/>
            <a:ext cx="8436214" cy="3593291"/>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531495" algn="just">
              <a:spcBef>
                <a:spcPts val="345"/>
              </a:spcBef>
            </a:pPr>
            <a:r>
              <a:rPr lang="en-US" sz="2000" b="1" i="1" u="sng" dirty="0">
                <a:solidFill>
                  <a:srgbClr val="C00000"/>
                </a:solidFill>
                <a:latin typeface="Times New Roman" panose="02020603050405020304" pitchFamily="18" charset="0"/>
                <a:cs typeface="Times New Roman" panose="02020603050405020304" pitchFamily="18" charset="0"/>
              </a:rPr>
              <a:t>Step 3: Second round of </a:t>
            </a:r>
            <a:r>
              <a:rPr lang="en-US" sz="2000" b="1" i="1" u="sng" dirty="0" smtClean="0">
                <a:solidFill>
                  <a:srgbClr val="C00000"/>
                </a:solidFill>
                <a:latin typeface="Times New Roman" panose="02020603050405020304" pitchFamily="18" charset="0"/>
                <a:cs typeface="Times New Roman" panose="02020603050405020304" pitchFamily="18" charset="0"/>
              </a:rPr>
              <a:t>coding (1/2)</a:t>
            </a:r>
            <a:endParaRPr lang="fr-FR" sz="2000" b="1" i="1" u="sng" dirty="0">
              <a:solidFill>
                <a:srgbClr val="C00000"/>
              </a:solidFill>
              <a:latin typeface="Times New Roman" panose="02020603050405020304" pitchFamily="18" charset="0"/>
              <a:cs typeface="Times New Roman" panose="02020603050405020304" pitchFamily="18" charset="0"/>
            </a:endParaRPr>
          </a:p>
          <a:p>
            <a:pPr marL="531495" marR="491490" algn="just">
              <a:spcBef>
                <a:spcPts val="940"/>
              </a:spcBef>
            </a:pPr>
            <a:r>
              <a:rPr lang="en-US" b="1" dirty="0">
                <a:solidFill>
                  <a:schemeClr val="dk1"/>
                </a:solidFill>
                <a:latin typeface="Times New Roman" panose="02020603050405020304" pitchFamily="18" charset="0"/>
                <a:cs typeface="Times New Roman" panose="02020603050405020304" pitchFamily="18" charset="0"/>
              </a:rPr>
              <a:t>The second round of coding is about beginning to critically examine the codes identified in the initial round of coding and organize, synthesize and categorize them into interpretive concepts. This second round aims to explain, theorize and synthesize the codes from the first round by identifying patterns, rules or cause–effect progressions and making interpretations.</a:t>
            </a:r>
            <a:endParaRPr lang="fr-FR" b="1" dirty="0">
              <a:solidFill>
                <a:schemeClr val="dk1"/>
              </a:solidFill>
              <a:latin typeface="Times New Roman" panose="02020603050405020304" pitchFamily="18" charset="0"/>
              <a:cs typeface="Times New Roman" panose="02020603050405020304" pitchFamily="18" charset="0"/>
            </a:endParaRPr>
          </a:p>
          <a:p>
            <a:pPr>
              <a:spcBef>
                <a:spcPts val="20"/>
              </a:spcBef>
            </a:pPr>
            <a:r>
              <a:rPr lang="en-US" b="1" dirty="0">
                <a:solidFill>
                  <a:schemeClr val="dk1"/>
                </a:solidFill>
                <a:latin typeface="Times New Roman" panose="02020603050405020304" pitchFamily="18" charset="0"/>
                <a:cs typeface="Times New Roman" panose="02020603050405020304" pitchFamily="18" charset="0"/>
              </a:rPr>
              <a:t> </a:t>
            </a:r>
            <a:endParaRPr lang="fr-FR" b="1" dirty="0">
              <a:solidFill>
                <a:schemeClr val="dk1"/>
              </a:solidFill>
              <a:latin typeface="Times New Roman" panose="02020603050405020304" pitchFamily="18" charset="0"/>
              <a:cs typeface="Times New Roman" panose="02020603050405020304" pitchFamily="18" charset="0"/>
            </a:endParaRPr>
          </a:p>
          <a:p>
            <a:pPr marL="531495" marR="492760" algn="just">
              <a:spcBef>
                <a:spcPts val="5"/>
              </a:spcBef>
            </a:pPr>
            <a:r>
              <a:rPr lang="en-US" b="1" dirty="0">
                <a:solidFill>
                  <a:schemeClr val="dk1"/>
                </a:solidFill>
                <a:latin typeface="Times New Roman" panose="02020603050405020304" pitchFamily="18" charset="0"/>
                <a:cs typeface="Times New Roman" panose="02020603050405020304" pitchFamily="18" charset="0"/>
              </a:rPr>
              <a:t>For instance, if codes that continually reappear in the data are identified, M&amp;E practitioners may decide to link them together in a specific way that responds to the monitoring/evaluation question posed.</a:t>
            </a:r>
            <a:endParaRPr lang="fr-FR" b="1" dirty="0">
              <a:solidFill>
                <a:schemeClr val="dk1"/>
              </a:solidFill>
              <a:latin typeface="Times New Roman" panose="02020603050405020304" pitchFamily="18" charset="0"/>
              <a:cs typeface="Times New Roman" panose="02020603050405020304" pitchFamily="18" charset="0"/>
            </a:endParaRPr>
          </a:p>
          <a:p>
            <a:pPr>
              <a:spcBef>
                <a:spcPts val="35"/>
              </a:spcBef>
              <a:spcAft>
                <a:spcPts val="0"/>
              </a:spcAft>
            </a:pPr>
            <a:r>
              <a:rPr lang="en-US" sz="1600" dirty="0">
                <a:latin typeface="Tahoma" panose="020B0604030504040204" pitchFamily="34" charset="0"/>
                <a:ea typeface="Tahoma" panose="020B0604030504040204" pitchFamily="34" charset="0"/>
              </a:rPr>
              <a:t> </a:t>
            </a:r>
            <a:endParaRPr lang="fr-FR" dirty="0">
              <a:latin typeface="Tahoma" panose="020B0604030504040204" pitchFamily="34" charset="0"/>
              <a:ea typeface="Tahoma" panose="020B0604030504040204" pitchFamily="34" charset="0"/>
            </a:endParaRPr>
          </a:p>
        </p:txBody>
      </p:sp>
    </p:spTree>
    <p:extLst>
      <p:ext uri="{BB962C8B-B14F-4D97-AF65-F5344CB8AC3E}">
        <p14:creationId xmlns:p14="http://schemas.microsoft.com/office/powerpoint/2010/main" val="2922791193"/>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14753" y="672140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886471" y="534172"/>
            <a:ext cx="3093718" cy="5907194"/>
          </a:xfrm>
          <a:prstGeom prst="rect">
            <a:avLst/>
          </a:prstGeom>
        </p:spPr>
      </p:pic>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37422" y="459510"/>
            <a:ext cx="1903085" cy="523220"/>
          </a:xfrm>
          <a:prstGeom prst="rect">
            <a:avLst/>
          </a:prstGeom>
          <a:noFill/>
        </p:spPr>
        <p:txBody>
          <a:bodyPr wrap="none" rtlCol="0">
            <a:spAutoFit/>
          </a:bodyPr>
          <a:lstStyle/>
          <a:p>
            <a:pPr algn="ctr"/>
            <a:r>
              <a:rPr lang="fr-FR" altLang="en-US" sz="2800" b="1" dirty="0" smtClean="0">
                <a:solidFill>
                  <a:schemeClr val="bg1"/>
                </a:solidFill>
                <a:latin typeface="Tajawal Medium" panose="00000600000000000000" pitchFamily="2" charset="-78"/>
                <a:cs typeface="Tajawal Medium" panose="00000600000000000000" pitchFamily="2" charset="-78"/>
                <a:sym typeface="+mn-ea"/>
              </a:rPr>
              <a:t>Lecture7</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7" name="Espace réservé du numéro de diapositive 6"/>
          <p:cNvSpPr>
            <a:spLocks noGrp="1"/>
          </p:cNvSpPr>
          <p:nvPr>
            <p:ph type="sldNum" sz="quarter" idx="12"/>
          </p:nvPr>
        </p:nvSpPr>
        <p:spPr/>
        <p:txBody>
          <a:bodyPr/>
          <a:lstStyle/>
          <a:p>
            <a:fld id="{FDED41F8-FC0F-4085-8150-313B6CF05213}" type="slidenum">
              <a:rPr lang="en-US" smtClean="0"/>
              <a:t>38</a:t>
            </a:fld>
            <a:endParaRPr lang="en-US"/>
          </a:p>
        </p:txBody>
      </p:sp>
      <p:sp>
        <p:nvSpPr>
          <p:cNvPr id="12" name="Zone de texte 11"/>
          <p:cNvSpPr txBox="1"/>
          <p:nvPr/>
        </p:nvSpPr>
        <p:spPr>
          <a:xfrm>
            <a:off x="1940507" y="384810"/>
            <a:ext cx="6774109" cy="677108"/>
          </a:xfrm>
          <a:prstGeom prst="rect">
            <a:avLst/>
          </a:prstGeom>
          <a:noFill/>
        </p:spPr>
        <p:txBody>
          <a:bodyPr wrap="square" rtlCol="0" anchor="t">
            <a:spAutoFit/>
          </a:bodyPr>
          <a:lstStyle/>
          <a:p>
            <a:pPr algn="ctr"/>
            <a:r>
              <a:rPr lang="fr-FR" altLang="en-US" b="1" dirty="0" smtClean="0">
                <a:solidFill>
                  <a:srgbClr val="FF9518"/>
                </a:solidFill>
                <a:latin typeface="Tajawal Medium" panose="00000600000000000000" pitchFamily="2" charset="-78"/>
                <a:cs typeface="Tajawal Medium" panose="00000600000000000000" pitchFamily="2" charset="-78"/>
                <a:sym typeface="+mn-ea"/>
              </a:rPr>
              <a:t>Session4:</a:t>
            </a:r>
            <a:r>
              <a:rPr lang="en-US" b="1" dirty="0">
                <a:solidFill>
                  <a:srgbClr val="FF9518"/>
                </a:solidFill>
                <a:latin typeface="Tajawal Medium" panose="00000600000000000000" pitchFamily="2" charset="-78"/>
                <a:cs typeface="Tajawal Medium" panose="00000600000000000000" pitchFamily="2" charset="-78"/>
              </a:rPr>
              <a:t>Methodologies for data collection and analysis for monitoring and </a:t>
            </a:r>
            <a:r>
              <a:rPr lang="en-US" b="1" dirty="0" smtClean="0">
                <a:solidFill>
                  <a:srgbClr val="FF9518"/>
                </a:solidFill>
                <a:latin typeface="Tajawal Medium" panose="00000600000000000000" pitchFamily="2" charset="-78"/>
                <a:cs typeface="Tajawal Medium" panose="00000600000000000000" pitchFamily="2" charset="-78"/>
              </a:rPr>
              <a:t>evaluation</a:t>
            </a:r>
            <a:r>
              <a:rPr lang="fr-FR" b="1" dirty="0" smtClean="0">
                <a:solidFill>
                  <a:srgbClr val="FF9518"/>
                </a:solidFill>
                <a:latin typeface="Tajawal Medium" panose="00000600000000000000" pitchFamily="2" charset="-78"/>
                <a:cs typeface="Tajawal Medium" panose="00000600000000000000" pitchFamily="2" charset="-78"/>
                <a:sym typeface="+mn-ea"/>
              </a:rPr>
              <a:t> (</a:t>
            </a:r>
            <a:r>
              <a:rPr lang="fr-FR" altLang="en-US" sz="2000" b="1" dirty="0" smtClean="0">
                <a:solidFill>
                  <a:srgbClr val="FF9518"/>
                </a:solidFill>
                <a:latin typeface="Tajawal Medium" panose="00000600000000000000" pitchFamily="2" charset="-78"/>
                <a:cs typeface="Tajawal Medium" panose="00000600000000000000" pitchFamily="2" charset="-78"/>
                <a:sym typeface="+mn-ea"/>
              </a:rPr>
              <a:t>Part2)</a:t>
            </a:r>
            <a:endParaRPr lang="fr-FR" altLang="en-US" sz="2800" b="1" dirty="0">
              <a:solidFill>
                <a:srgbClr val="FF9518"/>
              </a:solidFill>
              <a:latin typeface="Tajawal Medium" panose="00000600000000000000" pitchFamily="2" charset="-78"/>
              <a:cs typeface="Tajawal Medium" panose="00000600000000000000" pitchFamily="2" charset="-78"/>
              <a:sym typeface="+mn-ea"/>
            </a:endParaRPr>
          </a:p>
        </p:txBody>
      </p:sp>
      <p:sp>
        <p:nvSpPr>
          <p:cNvPr id="14" name="Rectangle 13"/>
          <p:cNvSpPr/>
          <p:nvPr/>
        </p:nvSpPr>
        <p:spPr>
          <a:xfrm>
            <a:off x="104500" y="-91159"/>
            <a:ext cx="8365153" cy="2015936"/>
          </a:xfrm>
          <a:prstGeom prst="rect">
            <a:avLst/>
          </a:prstGeom>
        </p:spPr>
        <p:txBody>
          <a:bodyPr wrap="square">
            <a:spAutoFit/>
          </a:bodyPr>
          <a:lstStyle/>
          <a:p>
            <a:pPr marL="285750" indent="-285750">
              <a:buFont typeface="Wingdings" panose="05000000000000000000" pitchFamily="2" charset="2"/>
              <a:buChar char="ü"/>
            </a:pPr>
            <a:endParaRPr lang="en-US" sz="2000" b="1" dirty="0">
              <a:latin typeface="Times New Roman" panose="02020603050405020304" pitchFamily="18" charset="0"/>
              <a:cs typeface="Times New Roman" panose="02020603050405020304" pitchFamily="18" charset="0"/>
            </a:endParaRPr>
          </a:p>
          <a:p>
            <a:pPr lvl="0" algn="ctr"/>
            <a:endParaRPr lang="en-US" b="1" dirty="0">
              <a:solidFill>
                <a:srgbClr val="0070C0"/>
              </a:solidFill>
              <a:latin typeface="Times New Roman" panose="02020603050405020304" pitchFamily="18" charset="0"/>
              <a:cs typeface="Times New Roman" panose="02020603050405020304" pitchFamily="18" charset="0"/>
            </a:endParaRPr>
          </a:p>
          <a:p>
            <a:pPr lvl="1" algn="ctr">
              <a:lnSpc>
                <a:spcPct val="150000"/>
              </a:lnSpc>
            </a:pPr>
            <a:endParaRPr lang="en-US" sz="2400" b="1" dirty="0" smtClean="0">
              <a:solidFill>
                <a:schemeClr val="accent2"/>
              </a:solidFill>
              <a:latin typeface="Times New Roman" panose="02020603050405020304" pitchFamily="18" charset="0"/>
              <a:cs typeface="Times New Roman" panose="02020603050405020304" pitchFamily="18" charset="0"/>
            </a:endParaRPr>
          </a:p>
          <a:p>
            <a:endParaRPr lang="en-US" sz="2400" b="1" dirty="0" err="1" smtClean="0">
              <a:solidFill>
                <a:schemeClr val="accent2"/>
              </a:solidFill>
              <a:latin typeface="Times New Roman" panose="02020603050405020304" pitchFamily="18" charset="0"/>
              <a:cs typeface="Times New Roman" panose="02020603050405020304" pitchFamily="18" charset="0"/>
            </a:endParaRPr>
          </a:p>
          <a:p>
            <a:pPr lvl="1" algn="just">
              <a:lnSpc>
                <a:spcPct val="150000"/>
              </a:lnSpc>
            </a:pPr>
            <a:endParaRPr lang="fr-FR" b="1" dirty="0">
              <a:solidFill>
                <a:schemeClr val="dk1"/>
              </a:solidFill>
              <a:latin typeface="Times New Roman" panose="02020603050405020304" pitchFamily="18" charset="0"/>
              <a:cs typeface="Times New Roman" panose="02020603050405020304" pitchFamily="18" charset="0"/>
            </a:endParaRPr>
          </a:p>
        </p:txBody>
      </p:sp>
      <p:sp>
        <p:nvSpPr>
          <p:cNvPr id="2" name="Rectangle 1"/>
          <p:cNvSpPr/>
          <p:nvPr/>
        </p:nvSpPr>
        <p:spPr>
          <a:xfrm>
            <a:off x="241464" y="2056796"/>
            <a:ext cx="8294206" cy="4108817"/>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marL="531495" marR="491490" algn="just">
              <a:spcAft>
                <a:spcPts val="0"/>
              </a:spcAft>
            </a:pPr>
            <a:endParaRPr lang="en-US" b="1" dirty="0" smtClean="0">
              <a:solidFill>
                <a:schemeClr val="dk1"/>
              </a:solidFill>
              <a:latin typeface="Times New Roman" panose="02020603050405020304" pitchFamily="18" charset="0"/>
              <a:cs typeface="Times New Roman" panose="02020603050405020304" pitchFamily="18" charset="0"/>
            </a:endParaRPr>
          </a:p>
          <a:p>
            <a:pPr marL="531495" marR="491490" algn="just"/>
            <a:r>
              <a:rPr lang="en-US" sz="2000" b="1" i="1" u="sng" dirty="0">
                <a:solidFill>
                  <a:srgbClr val="C00000"/>
                </a:solidFill>
                <a:latin typeface="Times New Roman" panose="02020603050405020304" pitchFamily="18" charset="0"/>
                <a:cs typeface="Times New Roman" panose="02020603050405020304" pitchFamily="18" charset="0"/>
              </a:rPr>
              <a:t>Step 3: Second round of coding (2/2)</a:t>
            </a:r>
            <a:endParaRPr lang="fr-FR" sz="2000" b="1" i="1" u="sng" dirty="0">
              <a:solidFill>
                <a:srgbClr val="C00000"/>
              </a:solidFill>
              <a:latin typeface="Times New Roman" panose="02020603050405020304" pitchFamily="18" charset="0"/>
              <a:cs typeface="Times New Roman" panose="02020603050405020304" pitchFamily="18" charset="0"/>
            </a:endParaRPr>
          </a:p>
          <a:p>
            <a:pPr marL="531495" marR="491490" algn="just">
              <a:spcAft>
                <a:spcPts val="0"/>
              </a:spcAft>
            </a:pPr>
            <a:r>
              <a:rPr lang="en-US" b="1" dirty="0" smtClean="0">
                <a:solidFill>
                  <a:schemeClr val="dk1"/>
                </a:solidFill>
                <a:latin typeface="Times New Roman" panose="02020603050405020304" pitchFamily="18" charset="0"/>
                <a:cs typeface="Times New Roman" panose="02020603050405020304" pitchFamily="18" charset="0"/>
              </a:rPr>
              <a:t>Accordingly</a:t>
            </a:r>
            <a:r>
              <a:rPr lang="en-US" b="1" dirty="0">
                <a:solidFill>
                  <a:schemeClr val="dk1"/>
                </a:solidFill>
                <a:latin typeface="Times New Roman" panose="02020603050405020304" pitchFamily="18" charset="0"/>
                <a:cs typeface="Times New Roman" panose="02020603050405020304" pitchFamily="18" charset="0"/>
              </a:rPr>
              <a:t>, at this point, a better understanding of which data will be most important for the analysis will emerge. </a:t>
            </a:r>
            <a:r>
              <a:rPr lang="en-US" b="1" dirty="0">
                <a:solidFill>
                  <a:schemeClr val="dk1"/>
                </a:solidFill>
                <a:latin typeface="Times New Roman" panose="02020603050405020304" pitchFamily="18" charset="0"/>
                <a:cs typeface="Times New Roman" panose="02020603050405020304" pitchFamily="18" charset="0"/>
              </a:rPr>
              <a:t>Certain data, even if they are already collected, may only tangentially relate to the questions being explored, and therefore, they will not be included in the analysis at hand. </a:t>
            </a:r>
            <a:r>
              <a:rPr lang="en-US" b="1" dirty="0">
                <a:solidFill>
                  <a:schemeClr val="dk1"/>
                </a:solidFill>
                <a:latin typeface="Times New Roman" panose="02020603050405020304" pitchFamily="18" charset="0"/>
                <a:cs typeface="Times New Roman" panose="02020603050405020304" pitchFamily="18" charset="0"/>
              </a:rPr>
              <a:t>It is also at this point that M&amp;E practitioners will see whether additional data needs to be collected to flesh out an emerging code or explanation of what is being observed in the data collected. </a:t>
            </a:r>
            <a:endParaRPr lang="en-US" b="1" dirty="0" smtClean="0">
              <a:solidFill>
                <a:schemeClr val="dk1"/>
              </a:solidFill>
              <a:latin typeface="Times New Roman" panose="02020603050405020304" pitchFamily="18" charset="0"/>
              <a:cs typeface="Times New Roman" panose="02020603050405020304" pitchFamily="18" charset="0"/>
            </a:endParaRPr>
          </a:p>
          <a:p>
            <a:pPr marL="531495" marR="491490" algn="just">
              <a:spcAft>
                <a:spcPts val="0"/>
              </a:spcAft>
            </a:pPr>
            <a:r>
              <a:rPr lang="en-US" b="1" dirty="0" smtClean="0">
                <a:solidFill>
                  <a:schemeClr val="dk1"/>
                </a:solidFill>
                <a:latin typeface="Times New Roman" panose="02020603050405020304" pitchFamily="18" charset="0"/>
                <a:cs typeface="Times New Roman" panose="02020603050405020304" pitchFamily="18" charset="0"/>
              </a:rPr>
              <a:t>One </a:t>
            </a:r>
            <a:r>
              <a:rPr lang="en-US" b="1" dirty="0">
                <a:solidFill>
                  <a:schemeClr val="dk1"/>
                </a:solidFill>
                <a:latin typeface="Times New Roman" panose="02020603050405020304" pitchFamily="18" charset="0"/>
                <a:cs typeface="Times New Roman" panose="02020603050405020304" pitchFamily="18" charset="0"/>
              </a:rPr>
              <a:t>way to identify whether additional data is required is to ask this question: “Does the emerging analysis address the monitoring/evaluation question posed in an interesting and significant way?” If not, this may suggest the need for more data. </a:t>
            </a:r>
            <a:r>
              <a:rPr lang="en-US" b="1" dirty="0">
                <a:solidFill>
                  <a:schemeClr val="dk1"/>
                </a:solidFill>
                <a:latin typeface="Times New Roman" panose="02020603050405020304" pitchFamily="18" charset="0"/>
                <a:cs typeface="Times New Roman" panose="02020603050405020304" pitchFamily="18" charset="0"/>
              </a:rPr>
              <a:t>It might also suggest the need for additional synthesizing activities.</a:t>
            </a:r>
            <a:endParaRPr lang="fr-FR" b="1" dirty="0">
              <a:solidFill>
                <a:schemeClr val="dk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295373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47685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9" name="Picture 8"/>
          <p:cNvPicPr>
            <a:picLocks noChangeAspect="1"/>
          </p:cNvPicPr>
          <p:nvPr/>
        </p:nvPicPr>
        <p:blipFill>
          <a:blip r:embed="rId4"/>
          <a:stretch>
            <a:fillRect/>
          </a:stretch>
        </p:blipFill>
        <p:spPr>
          <a:xfrm>
            <a:off x="9833969" y="-27434"/>
            <a:ext cx="2483250" cy="6912868"/>
          </a:xfrm>
          <a:prstGeom prst="rect">
            <a:avLst/>
          </a:prstGeom>
        </p:spPr>
      </p:pic>
      <p:pic>
        <p:nvPicPr>
          <p:cNvPr id="10" name="Picture 9"/>
          <p:cNvPicPr>
            <a:picLocks noChangeAspect="1"/>
          </p:cNvPicPr>
          <p:nvPr/>
        </p:nvPicPr>
        <p:blipFill>
          <a:blip r:embed="rId5"/>
          <a:stretch>
            <a:fillRect/>
          </a:stretch>
        </p:blipFill>
        <p:spPr>
          <a:xfrm>
            <a:off x="8708266" y="554566"/>
            <a:ext cx="3179850" cy="5748868"/>
          </a:xfrm>
          <a:prstGeom prst="rect">
            <a:avLst/>
          </a:prstGeom>
        </p:spPr>
      </p:pic>
      <p:pic>
        <p:nvPicPr>
          <p:cNvPr id="5" name="Picture 4"/>
          <p:cNvPicPr>
            <a:picLocks noChangeAspect="1"/>
          </p:cNvPicPr>
          <p:nvPr/>
        </p:nvPicPr>
        <p:blipFill>
          <a:blip r:embed="rId6"/>
          <a:stretch>
            <a:fillRect/>
          </a:stretch>
        </p:blipFill>
        <p:spPr>
          <a:xfrm>
            <a:off x="8654943" y="533330"/>
            <a:ext cx="3267424" cy="5907194"/>
          </a:xfrm>
          <a:prstGeom prst="rect">
            <a:avLst/>
          </a:prstGeom>
        </p:spPr>
      </p:pic>
      <p:sp>
        <p:nvSpPr>
          <p:cNvPr id="6" name="Zone de texte 5"/>
          <p:cNvSpPr txBox="1"/>
          <p:nvPr/>
        </p:nvSpPr>
        <p:spPr>
          <a:xfrm>
            <a:off x="265430" y="1739265"/>
            <a:ext cx="7998460" cy="398780"/>
          </a:xfrm>
          <a:prstGeom prst="rect">
            <a:avLst/>
          </a:prstGeom>
          <a:noFill/>
        </p:spPr>
        <p:txBody>
          <a:bodyPr wrap="square" rtlCol="0">
            <a:spAutoFit/>
          </a:bodyPr>
          <a:lstStyle/>
          <a:p>
            <a:r>
              <a:rPr lang="fr-FR" altLang="en-US" sz="2000" b="1">
                <a:gradFill>
                  <a:gsLst>
                    <a:gs pos="0">
                      <a:srgbClr val="14CD68"/>
                    </a:gs>
                    <a:gs pos="100000">
                      <a:srgbClr val="035C7D"/>
                    </a:gs>
                  </a:gsLst>
                  <a:lin scaled="0"/>
                </a:gradFill>
              </a:rPr>
              <a:t> </a:t>
            </a:r>
            <a:endParaRPr lang="fr-FR" altLang="en-US" sz="2000" b="1">
              <a:solidFill>
                <a:schemeClr val="tx1"/>
              </a:solidFill>
              <a:latin typeface="Times New Roman" panose="02020603050405020304" charset="0"/>
              <a:cs typeface="Times New Roman" panose="02020603050405020304" charset="0"/>
            </a:endParaRPr>
          </a:p>
        </p:txBody>
      </p:sp>
      <p:pic>
        <p:nvPicPr>
          <p:cNvPr id="11" name="Picture 5"/>
          <p:cNvPicPr>
            <a:picLocks noChangeAspect="1"/>
          </p:cNvPicPr>
          <p:nvPr/>
        </p:nvPicPr>
        <p:blipFill>
          <a:blip r:embed="rId7"/>
          <a:stretch>
            <a:fillRect/>
          </a:stretch>
        </p:blipFill>
        <p:spPr>
          <a:xfrm>
            <a:off x="-6350" y="-63500"/>
            <a:ext cx="8542020" cy="1614805"/>
          </a:xfrm>
          <a:prstGeom prst="rect">
            <a:avLst/>
          </a:prstGeom>
        </p:spPr>
      </p:pic>
      <p:sp>
        <p:nvSpPr>
          <p:cNvPr id="20" name="TextBox 7"/>
          <p:cNvSpPr txBox="1"/>
          <p:nvPr/>
        </p:nvSpPr>
        <p:spPr>
          <a:xfrm>
            <a:off x="27257" y="351024"/>
            <a:ext cx="1923415" cy="521970"/>
          </a:xfrm>
          <a:prstGeom prst="rect">
            <a:avLst/>
          </a:prstGeom>
          <a:noFill/>
        </p:spPr>
        <p:txBody>
          <a:bodyPr wrap="none" rtlCol="0">
            <a:spAutoFit/>
          </a:bodyPr>
          <a:lstStyle/>
          <a:p>
            <a:pPr algn="ctr"/>
            <a:r>
              <a:rPr lang="fr-FR" altLang="en-US" sz="2800" dirty="0" smtClean="0">
                <a:solidFill>
                  <a:schemeClr val="bg1"/>
                </a:solidFill>
                <a:latin typeface="Tajawal Medium" panose="00000600000000000000" pitchFamily="2" charset="-78"/>
                <a:cs typeface="Tajawal Medium" panose="00000600000000000000" pitchFamily="2" charset="-78"/>
                <a:sym typeface="+mn-ea"/>
              </a:rPr>
              <a:t>Lecture 2</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8" name="Espace réservé du numéro de diapositive 7"/>
          <p:cNvSpPr>
            <a:spLocks noGrp="1"/>
          </p:cNvSpPr>
          <p:nvPr>
            <p:ph type="sldNum" sz="quarter" idx="12"/>
          </p:nvPr>
        </p:nvSpPr>
        <p:spPr/>
        <p:txBody>
          <a:bodyPr/>
          <a:lstStyle/>
          <a:p>
            <a:fld id="{FDED41F8-FC0F-4085-8150-313B6CF05213}" type="slidenum">
              <a:rPr lang="en-US" smtClean="0"/>
              <a:t>39</a:t>
            </a:fld>
            <a:endParaRPr lang="en-US"/>
          </a:p>
        </p:txBody>
      </p:sp>
      <p:sp>
        <p:nvSpPr>
          <p:cNvPr id="13" name="Espace réservé du pied de page 12"/>
          <p:cNvSpPr>
            <a:spLocks noGrp="1"/>
          </p:cNvSpPr>
          <p:nvPr>
            <p:ph type="ftr" sz="quarter" idx="11"/>
          </p:nvPr>
        </p:nvSpPr>
        <p:spPr/>
        <p:txBody>
          <a:bodyPr/>
          <a:lstStyle/>
          <a:p>
            <a:endParaRPr lang="en-US"/>
          </a:p>
        </p:txBody>
      </p:sp>
      <p:sp>
        <p:nvSpPr>
          <p:cNvPr id="52231" name="object 7"/>
          <p:cNvSpPr/>
          <p:nvPr/>
        </p:nvSpPr>
        <p:spPr>
          <a:xfrm>
            <a:off x="584835" y="1551940"/>
            <a:ext cx="7454900" cy="4232910"/>
          </a:xfrm>
          <a:prstGeom prst="rect">
            <a:avLst/>
          </a:prstGeom>
          <a:blipFill rotWithShape="1">
            <a:blip r:embed="rId8"/>
            <a:stretch>
              <a:fillRect/>
            </a:stretch>
          </a:blipFill>
          <a:ln w="9525">
            <a:noFill/>
          </a:ln>
        </p:spPr>
        <p:txBody>
          <a:bodyPr lIns="0" tIns="0" rIns="0" bIns="0"/>
          <a:lstStyle/>
          <a:p>
            <a:endParaRPr lang="fr-FR" altLang="fr-FR" dirty="0">
              <a:latin typeface="Calibri" panose="020F0502020204030204" charset="0"/>
            </a:endParaRPr>
          </a:p>
        </p:txBody>
      </p:sp>
      <p:pic>
        <p:nvPicPr>
          <p:cNvPr id="15" name="Picture 1"/>
          <p:cNvPicPr>
            <a:picLocks noChangeAspect="1"/>
          </p:cNvPicPr>
          <p:nvPr/>
        </p:nvPicPr>
        <p:blipFill>
          <a:blip r:embed="rId9"/>
          <a:stretch>
            <a:fillRect/>
          </a:stretch>
        </p:blipFill>
        <p:spPr>
          <a:xfrm>
            <a:off x="131040" y="5503264"/>
            <a:ext cx="1222425" cy="109620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23468</TotalTime>
  <Words>4978</Words>
  <Application>Microsoft Office PowerPoint</Application>
  <PresentationFormat>Widescreen</PresentationFormat>
  <Paragraphs>562</Paragraphs>
  <Slides>39</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39</vt:i4>
      </vt:variant>
    </vt:vector>
  </HeadingPairs>
  <TitlesOfParts>
    <vt:vector size="50" baseType="lpstr">
      <vt:lpstr>SimSun</vt:lpstr>
      <vt:lpstr>Arial</vt:lpstr>
      <vt:lpstr>Calibri</vt:lpstr>
      <vt:lpstr>Calibri Light</vt:lpstr>
      <vt:lpstr>inherit</vt:lpstr>
      <vt:lpstr>Tahoma</vt:lpstr>
      <vt:lpstr>Tajawal Medium</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Dhouha</cp:lastModifiedBy>
  <cp:revision>337</cp:revision>
  <dcterms:created xsi:type="dcterms:W3CDTF">2021-08-03T13:03:00Z</dcterms:created>
  <dcterms:modified xsi:type="dcterms:W3CDTF">2022-11-17T18:16:23Z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352AFC1A6749434A997FC3A80215F5BD</vt:lpwstr>
  </property>
  <property fmtid="{D5CDD505-2E9C-101B-9397-08002B2CF9AE}" pid="3" name="KSOProductBuildVer">
    <vt:lpwstr>1036-11.2.0.11341</vt:lpwstr>
  </property>
</Properties>
</file>