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303" r:id="rId6"/>
    <p:sldId id="313" r:id="rId7"/>
    <p:sldId id="276" r:id="rId8"/>
    <p:sldId id="573" r:id="rId9"/>
    <p:sldId id="572" r:id="rId10"/>
    <p:sldId id="574" r:id="rId11"/>
    <p:sldId id="575" r:id="rId12"/>
    <p:sldId id="576" r:id="rId13"/>
    <p:sldId id="577" r:id="rId14"/>
    <p:sldId id="579" r:id="rId15"/>
    <p:sldId id="581" r:id="rId16"/>
    <p:sldId id="580" r:id="rId17"/>
    <p:sldId id="584" r:id="rId18"/>
    <p:sldId id="583" r:id="rId19"/>
    <p:sldId id="582" r:id="rId20"/>
    <p:sldId id="542" r:id="rId21"/>
    <p:sldId id="585" r:id="rId22"/>
    <p:sldId id="586" r:id="rId23"/>
    <p:sldId id="587" r:id="rId24"/>
    <p:sldId id="588" r:id="rId25"/>
    <p:sldId id="590" r:id="rId26"/>
    <p:sldId id="591" r:id="rId27"/>
    <p:sldId id="592" r:id="rId28"/>
    <p:sldId id="593" r:id="rId29"/>
    <p:sldId id="595" r:id="rId30"/>
    <p:sldId id="596" r:id="rId31"/>
    <p:sldId id="597" r:id="rId32"/>
    <p:sldId id="594" r:id="rId33"/>
    <p:sldId id="598" r:id="rId34"/>
    <p:sldId id="599" r:id="rId35"/>
    <p:sldId id="600" r:id="rId36"/>
    <p:sldId id="601" r:id="rId37"/>
    <p:sldId id="602" r:id="rId38"/>
    <p:sldId id="603" r:id="rId39"/>
    <p:sldId id="604" r:id="rId40"/>
    <p:sldId id="605" r:id="rId41"/>
    <p:sldId id="606" r:id="rId42"/>
    <p:sldId id="537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573"/>
            <p14:sldId id="572"/>
            <p14:sldId id="574"/>
            <p14:sldId id="575"/>
            <p14:sldId id="576"/>
            <p14:sldId id="577"/>
            <p14:sldId id="579"/>
            <p14:sldId id="581"/>
            <p14:sldId id="580"/>
            <p14:sldId id="584"/>
            <p14:sldId id="583"/>
            <p14:sldId id="582"/>
            <p14:sldId id="542"/>
            <p14:sldId id="585"/>
            <p14:sldId id="586"/>
            <p14:sldId id="587"/>
            <p14:sldId id="588"/>
            <p14:sldId id="590"/>
            <p14:sldId id="591"/>
            <p14:sldId id="592"/>
            <p14:sldId id="593"/>
            <p14:sldId id="595"/>
            <p14:sldId id="596"/>
            <p14:sldId id="597"/>
            <p14:sldId id="594"/>
            <p14:sldId id="598"/>
            <p14:sldId id="599"/>
            <p14:sldId id="600"/>
            <p14:sldId id="601"/>
            <p14:sldId id="602"/>
            <p14:sldId id="603"/>
            <p14:sldId id="604"/>
            <p14:sldId id="605"/>
            <p14:sldId id="606"/>
            <p14:sldId id="53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84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5519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5CD415-1EC4-39C6-703B-7F0026DD3F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63F4A9-D334-C52E-EC28-570F794CD9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FC9EDA-0E1A-11D4-D8C4-56B52B4295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07C94C-239F-3B83-F7B4-356F9B83E8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5839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23BC18-EEA5-B231-DD73-9082236511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E006B9-4B98-A9B3-2739-7EAEBE6298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884D5A-F309-EFB7-23DA-4747C81058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6F7122-A092-9409-4FDD-9B0B29A689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85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407C44-91A6-7F4F-4012-9CB5AC9F4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F5A4C-9401-F36D-F5DD-E7EEFDA5BE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181E8B-8186-5CCC-C5C5-8C74A01689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2AB259-1790-4324-B3E9-C0F46F0E43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0479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5E2028-CDBF-065B-30DC-84A6E0D399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01A2D4-0A57-84F1-0647-8ECC3E16A7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7D1518-080A-6D4F-7835-7E3A0A48CA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A45C2B-DF7C-57A0-594D-807AF46DD0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1786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60F554-0FFA-34F7-3D01-CDE49A9AF6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C385DA-AA29-D11F-C01C-7D74031B76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A86470-8FA9-884F-31A1-638B37E19B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52E36F-4350-EDD5-A2B3-2862CF950E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8266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6CF2BF-883F-B23C-2A09-945692055C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4E80DC-BFC1-0288-B067-8A76A8035E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6410FC-1572-24AA-FB77-4A10451616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F22E11-1AFA-690B-8021-F0B364F241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0076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2D671F-8B80-234A-AB90-A31E2C3529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710291-B520-8479-192E-133838BEEF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ADBF5D-A80E-CBCA-4430-2656F445EC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2DC6A-B928-7B64-E2F7-4BBBE96406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5507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C7D60-E0B9-C51D-C6EC-8172809DCC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535893-8A36-6E97-154E-524EE5F4C9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F6098C-D543-762E-8DDB-2DA3D82065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897FF0-8542-EB36-8EE8-4793B19B39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7419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F6E1F-3361-B332-E0E4-C4752BDB41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0AB642-C2A9-7D99-DD01-1CFBF3C6D5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6B5DF3-A43D-7BEF-B87B-47A2B8D4C8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ED63DD-31E9-4B02-4CFB-F570DAC762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9476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12C7DD-3F45-9AEB-2527-0698283069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AFB152-44FE-40E2-BC13-D6156F63CB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8EAB91-64C9-E7B5-8CAB-A3B1FFEB2D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74C659-A976-699D-333C-9EE7CC9A70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082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15655-6CBC-3F87-7E37-82778AF57A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91031B-8B2F-6EF1-5CB7-C2D616D33D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B5B9D6-04A3-F4CF-9800-42C27D7D16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59DE54-ADF7-E3B1-3D50-3B4D575A25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2962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718419-ABE1-FB19-4579-3DF542AD2B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5393FC-C1BC-DBAC-AE45-3F592EA07E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EA1E36-ED63-6C3F-FAA5-E1AEA9FDB2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CD6375-5814-F212-43CF-FEC90DB485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0299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0E0BA5-6032-0E2B-0548-C403F32B4E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A10DE14-0719-00E5-B4B1-F172D8D585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EF6C33-F7B5-FF05-4998-AAB632297B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538FD0-F21A-28C6-52B2-497F9EA7A6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983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F26890-00F2-8EC2-F9A4-4B830E8736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1A0B9CE-45DC-416A-0FB0-AFD7AC8157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9CBE37-9FBB-DF65-ED80-27D7CADF31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0223CE-5A4E-B7AA-36AB-646D2B2C83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5671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32471E-4FAA-44C9-5BAE-1B25D59FF7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40D1EB-5D8E-9B85-EE5A-063A323A7D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8CBABE-45E7-D4C8-346D-38A5EB4C77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B5F839-4D82-72F6-60BB-8871F83CF3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0085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884F3B-E1C5-DFA1-B417-F65D603478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2A16F8-5357-7D74-D35C-EB9F3BCBC4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9EB3C7-A0ED-6BD3-8B40-33CE63ABDB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EF3221-E702-F88F-4D6D-4B602C3561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9006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214306-6DA6-F6FE-1CA5-B693BCD18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EAAA54-EE52-E1C3-8C96-DBEE2E83EA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74BCA9-30FB-9B06-A623-CE8418B8F6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57B96B-793A-5A04-1A55-8D2F472F74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3177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476DDF-7A5F-4371-3C39-0549174ECC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16C2A9-E624-48B8-50CF-0267F786EA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5F507E-AAE7-6D9C-C972-BEF57964A6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1945D5-5CFF-A1AD-8A1B-AE7C869CB4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59168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27F668-C3CF-C469-3D1E-6F97D9F6B8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0843E4-46F5-AC63-F40E-0E1072B4C3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1A6576-F3FF-A7A6-4F05-803A95B38D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1EA3D6-0153-A60A-409E-906766CFF6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1210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FC4B7C-5168-818E-FE76-8E0018D1EF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BEC5DC-EBA9-CDC1-7C26-40FB067087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A93B31-7862-E3B4-AE8B-78AF04E64C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01AC77-F113-9817-083E-61B52F93F7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1201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868EE7-45CA-5158-7A0C-8A726D3797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08965E-B63B-0661-3790-8DE5AD6272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E0E147-14BB-0D5C-F4ED-A6919A54FC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301321-CA26-E97D-1661-2D97B0F17E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16010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542FD7-F140-E8CD-DC50-D0240E8D93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87521E-8798-1F81-977A-00702E7B78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E5BC06-4EC7-6152-9DF7-EDA7D8651D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08944D-7E84-4BF7-8D1C-862C432B46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73882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057A40-1E02-FF8B-C5BD-E9F9D3ADEF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E193CF-2BEB-A15B-E5AB-D8B245EEC4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51BAC6-E03E-CB61-285B-CF0317B09C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76A7C2-9B28-2366-120C-06AE70DC26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73007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801322-2705-2F30-2170-BBCCEEBDC7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9D52D7-BBE7-9986-E21F-F0F92637B4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4179B9-A863-4F5B-0C63-86EB1FDCDB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F4908D-83AC-3E4E-AA9F-0F1BC9CC38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53846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61DBFF-6D3A-14A6-35C1-4D85BECC09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130216-198B-9D79-C6DB-AB6844F33A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CC8E10-AEAE-2650-60B6-549819DB4A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6F53AA-D4A7-1DF6-2D44-FBB504D371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27955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26DD58-6296-83B4-743F-E7E8FDB492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A99772-4C23-9BB0-8B88-5817FD48BE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25A078-2955-3817-1254-368258449F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210EA0-58D5-6CAE-67F3-F71C6FB156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38813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B834CF-AC7A-294E-7B86-CEB0776E16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E0B33D-E32D-29F5-6FA2-73C7021AFA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9DCA4D-E4B8-7031-D4C0-B76D3F529E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984363-FF04-A02A-BC08-8DBFA4DB18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97746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A7C1F3-C0F9-04B8-8538-57778C36A1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1CDEED-4E04-0A4B-C3F2-90318907F0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8015A6-290F-8AEA-3FF8-389BAEB00E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D573C5-A8B5-C4D1-967B-FD0CF1F5CD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62022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BC674C-C4B5-EE08-D2CB-EB3B7B9876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9930D9-A995-5CB7-4139-DB9883F118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9D2463-B56E-B9BA-20FA-D7F572593B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C28BD5-A434-0221-E9D6-360D5A08C3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88942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B4C27B-54B7-D52A-4EAC-CFE8D4EF45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BA40FC-3143-17A2-3683-59C12C8DAD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98183A-D125-11C1-97B0-DC4742C2D1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1EF82A-F84E-68D2-E636-F26E6D3D76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92415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08E1DD-3415-C796-BD32-708C60B2E9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7BB58D-D803-DB71-08C4-C3F58BC0E3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B8EFC0-7A50-AAB3-CAF9-B59B32A9D0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958ABF-4108-FB98-A708-0D70B9396F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537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EC23C3-F720-F365-4D18-F732831BD6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9E6126-5FE3-F536-0873-BAF28AAB59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2015B6-DECE-723E-6E77-4A5CA180DD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37B965-34E3-88E7-8DF5-E979EDCA2A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4082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8A62B6-2802-2DBC-99D5-BC67796EB1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A60E0A-0B4A-1E9A-0548-7559EDEFB3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0668DC-3E52-BCB0-803A-B76BFDCABE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CB9212-01A4-D8EF-8B77-C418CECF5C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60273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431290-782B-48F9-2728-110B0525F0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CEDC0F-3FAA-8B24-61F5-C16AA17044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68D3D6-4FB3-DCDE-AA81-F0B1F3A2DD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045A5D-B03C-10BA-F839-7C64E1F2E5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89236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3B1E6C-9FE6-2D06-FCFB-9D6F86E67F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50F6A1-E888-2AA5-0430-B27C768B8D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33D885-ADD7-8D28-57CC-0761CE7D5F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37D4F5-5177-C8C2-F83C-16EA7B10AE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75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Dr. Wesam Ahmed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69868" y="5098781"/>
            <a:ext cx="2954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IT402</a:t>
            </a:r>
          </a:p>
          <a:p>
            <a:r>
              <a:rPr lang="en-US" sz="2000" dirty="0">
                <a:latin typeface="Alexandria" charset="0"/>
              </a:rPr>
              <a:t>Internet of Things </a:t>
            </a:r>
            <a:r>
              <a:rPr lang="en-US" sz="2000" dirty="0">
                <a:latin typeface="Alexandria" charset="0"/>
                <a:cs typeface="Alexandria" charset="0"/>
              </a:rPr>
              <a:t>	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2"/>
    </mc:Choice>
    <mc:Fallback xmlns="">
      <p:transition spd="slow" advTm="190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733278" y="3263932"/>
            <a:ext cx="545872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/>
              <a:t> 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</a:rPr>
              <a:t>IoT Architecture and Sensors</a:t>
            </a:r>
          </a:p>
          <a:p>
            <a:pPr algn="ctr"/>
            <a:endParaRPr lang="en-US" sz="28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93369" y="4757816"/>
            <a:ext cx="2954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IT402‎</a:t>
            </a:r>
          </a:p>
          <a:p>
            <a:r>
              <a:rPr lang="en-US" sz="2000" dirty="0">
                <a:latin typeface="Alexandria" charset="0"/>
              </a:rPr>
              <a:t>Internet of Things </a:t>
            </a:r>
            <a:r>
              <a:rPr lang="en-US" sz="2000" dirty="0">
                <a:latin typeface="Alexandria" charset="0"/>
                <a:cs typeface="Alexandria" charset="0"/>
              </a:rPr>
              <a:t>	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Wesam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Learning Objectives: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72287" y="1412953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00E75E3-23B7-5E78-805A-4E8C3A7B0909}"/>
              </a:ext>
            </a:extLst>
          </p:cNvPr>
          <p:cNvSpPr txBox="1"/>
          <p:nvPr/>
        </p:nvSpPr>
        <p:spPr>
          <a:xfrm>
            <a:off x="3465860" y="2197587"/>
            <a:ext cx="8806525" cy="68355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105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sz="2400" b="1" dirty="0">
              <a:solidFill>
                <a:srgbClr val="00B0F0"/>
              </a:solidFill>
              <a:latin typeface="Alexandria" charset="0"/>
            </a:endParaRPr>
          </a:p>
          <a:p>
            <a:pPr marL="461963" indent="-461963">
              <a:lnSpc>
                <a:spcPct val="150000"/>
              </a:lnSpc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1.1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Describe the reference IoT architecture .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1.2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the different IoT sensor types and its usage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 marL="401638" indent="-401638">
              <a:lnSpc>
                <a:spcPct val="150000"/>
              </a:lnSpc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1.3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 knowledge about IoT actuators and its role in controlling IoT systems</a:t>
            </a:r>
          </a:p>
          <a:p>
            <a:pPr marL="401638" indent="-401638">
              <a:lnSpc>
                <a:spcPct val="150000"/>
              </a:lnSpc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1.4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Radio-Frequency Identification (RFID)</a:t>
            </a:r>
          </a:p>
          <a:p>
            <a:endParaRPr lang="en-US" dirty="0"/>
          </a:p>
          <a:p>
            <a:pPr>
              <a:lnSpc>
                <a:spcPct val="2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9940" algn="l"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46764" y="732919"/>
            <a:ext cx="6917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r>
              <a:rPr lang="en-US" sz="2000" b="1" dirty="0">
                <a:latin typeface="Alexandria" charset="0"/>
              </a:rPr>
              <a:t>IoT Reference Architecture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1779182"/>
            <a:ext cx="1081272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r>
              <a:rPr lang="en-US" dirty="0"/>
              <a:t> </a:t>
            </a:r>
            <a:endParaRPr lang="en-U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8C0F660-CFD4-CE29-FCC0-7737F27207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280" y="2027215"/>
            <a:ext cx="8984214" cy="377933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0935AF9-66FD-11E7-F8EF-1DCF9204F128}"/>
              </a:ext>
            </a:extLst>
          </p:cNvPr>
          <p:cNvSpPr txBox="1"/>
          <p:nvPr/>
        </p:nvSpPr>
        <p:spPr>
          <a:xfrm>
            <a:off x="9601494" y="3816536"/>
            <a:ext cx="17082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Figure 3.1  IoT architecture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368E17-6710-8114-8B16-792E002029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4CFF1A-C845-996F-2E1A-2822AEFC736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582E24-2F36-B237-6A46-F052566C6EBD}"/>
              </a:ext>
            </a:extLst>
          </p:cNvPr>
          <p:cNvSpPr txBox="1"/>
          <p:nvPr/>
        </p:nvSpPr>
        <p:spPr>
          <a:xfrm>
            <a:off x="2346764" y="732919"/>
            <a:ext cx="6917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r>
              <a:rPr lang="en-US" sz="2000" b="1" dirty="0">
                <a:latin typeface="Alexandria" charset="0"/>
              </a:rPr>
              <a:t>IoT Reference Architecture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79D022-5714-0624-EB6A-25278B54DA4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467333-84B4-1C5E-5325-764F49176C0D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C52DBDA-D366-B1FA-E668-332A7B8E2103}"/>
              </a:ext>
            </a:extLst>
          </p:cNvPr>
          <p:cNvSpPr txBox="1"/>
          <p:nvPr/>
        </p:nvSpPr>
        <p:spPr>
          <a:xfrm>
            <a:off x="617280" y="1779182"/>
            <a:ext cx="1081272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r>
              <a:rPr lang="en-US" dirty="0"/>
              <a:t> </a:t>
            </a:r>
            <a:endParaRPr lang="en-U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9F1D176-4CED-EF4C-9505-16160AA7B1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9B7C7FC-81B6-757A-72A4-66999DB2B29F}"/>
              </a:ext>
            </a:extLst>
          </p:cNvPr>
          <p:cNvSpPr txBox="1"/>
          <p:nvPr/>
        </p:nvSpPr>
        <p:spPr>
          <a:xfrm>
            <a:off x="617280" y="1917205"/>
            <a:ext cx="108127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>
              <a:latin typeface="Times LT Std"/>
            </a:endParaRPr>
          </a:p>
          <a:p>
            <a:r>
              <a:rPr lang="en-US" b="1" dirty="0">
                <a:latin typeface="Times LT Std"/>
              </a:rPr>
              <a:t>IoT Reference Architecture Four Levels: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  <a:latin typeface="Times LT Std"/>
              </a:rPr>
              <a:t>Level 1:</a:t>
            </a:r>
            <a:r>
              <a:rPr lang="en-US" dirty="0">
                <a:latin typeface="Times LT Std"/>
              </a:rPr>
              <a:t>IoT Device Level includes all IoT sensors and actuators.</a:t>
            </a:r>
          </a:p>
          <a:p>
            <a:pPr marL="231775"/>
            <a:r>
              <a:rPr lang="en-US" u="sng" dirty="0">
                <a:solidFill>
                  <a:srgbClr val="FF0000"/>
                </a:solidFill>
                <a:latin typeface="Times LT Std"/>
              </a:rPr>
              <a:t>- Functions:</a:t>
            </a:r>
          </a:p>
          <a:p>
            <a:pPr marL="517525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Data sensing and collection from the physical environment.</a:t>
            </a:r>
          </a:p>
          <a:p>
            <a:pPr marL="517525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Execution of control actions (via actuators).</a:t>
            </a:r>
          </a:p>
          <a:p>
            <a:pPr marL="517525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Initial data preprocessing (e.g., filtering, compression).</a:t>
            </a:r>
          </a:p>
          <a:p>
            <a:pPr marL="231775"/>
            <a:endParaRPr lang="en-US" dirty="0">
              <a:latin typeface="Times LT Std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  <a:latin typeface="Times LT Std"/>
              </a:rPr>
              <a:t>Level 2: </a:t>
            </a:r>
            <a:r>
              <a:rPr lang="en-US" dirty="0">
                <a:latin typeface="Times LT Std"/>
              </a:rPr>
              <a:t>IoT Network Level includes all IoT network components including </a:t>
            </a:r>
            <a:r>
              <a:rPr lang="en-US" dirty="0">
                <a:solidFill>
                  <a:srgbClr val="FF0000"/>
                </a:solidFill>
                <a:latin typeface="Times LT Std"/>
              </a:rPr>
              <a:t>IoT Gateways (</a:t>
            </a:r>
            <a:r>
              <a:rPr lang="en-US" dirty="0">
                <a:latin typeface="Times LT Std"/>
              </a:rPr>
              <a:t>is a bridge between IoT devices (sensors, actuators, controllers) and the cloud or data center.</a:t>
            </a:r>
            <a:r>
              <a:rPr lang="en-US" dirty="0">
                <a:solidFill>
                  <a:srgbClr val="FF0000"/>
                </a:solidFill>
                <a:latin typeface="Times LT Std"/>
              </a:rPr>
              <a:t>), Routers, Switches.</a:t>
            </a:r>
          </a:p>
          <a:p>
            <a:pPr marL="231775"/>
            <a:r>
              <a:rPr lang="en-US" u="sng" dirty="0">
                <a:solidFill>
                  <a:srgbClr val="FF0000"/>
                </a:solidFill>
                <a:latin typeface="Times LT Std"/>
              </a:rPr>
              <a:t>- Functions:</a:t>
            </a:r>
          </a:p>
          <a:p>
            <a:pPr marL="517525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Data forwarding.</a:t>
            </a:r>
          </a:p>
          <a:p>
            <a:pPr marL="517525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Communication management and security.</a:t>
            </a:r>
          </a:p>
          <a:p>
            <a:pPr marL="517525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Protocol translation between different IoT communication standards.</a:t>
            </a:r>
          </a:p>
          <a:p>
            <a:pPr marL="517525" indent="-285750">
              <a:buFont typeface="Arial" panose="020B0604020202020204" pitchFamily="34" charset="0"/>
              <a:buChar char="•"/>
            </a:pPr>
            <a:endParaRPr lang="en-US" dirty="0">
              <a:latin typeface="Times LT Std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7834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E3ADE2-9684-208A-6568-C0D5CFDE66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F48B3D-DB2C-E393-9FD2-91BC692F9C0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9EA043-6CF7-0698-CA96-822FC7407429}"/>
              </a:ext>
            </a:extLst>
          </p:cNvPr>
          <p:cNvSpPr txBox="1"/>
          <p:nvPr/>
        </p:nvSpPr>
        <p:spPr>
          <a:xfrm>
            <a:off x="2346764" y="732919"/>
            <a:ext cx="6917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r>
              <a:rPr lang="en-US" sz="2000" b="1" dirty="0">
                <a:latin typeface="Alexandria" charset="0"/>
              </a:rPr>
              <a:t>IoT Reference Architecture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85B50F-3D72-8CE5-81A7-4D0A1E3411C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2B89138-6557-9E68-6113-E90CCC5C8DA3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4D96482-92A4-4FED-A016-ECD34F77855A}"/>
              </a:ext>
            </a:extLst>
          </p:cNvPr>
          <p:cNvSpPr txBox="1"/>
          <p:nvPr/>
        </p:nvSpPr>
        <p:spPr>
          <a:xfrm>
            <a:off x="617280" y="1779182"/>
            <a:ext cx="1081272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r>
              <a:rPr lang="en-US" dirty="0"/>
              <a:t> </a:t>
            </a:r>
            <a:endParaRPr lang="en-U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52E2D36-875D-71A6-CBE5-E5C343C358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8DAC76A-1744-1F55-37E6-CFA2536CAD1E}"/>
              </a:ext>
            </a:extLst>
          </p:cNvPr>
          <p:cNvSpPr txBox="1"/>
          <p:nvPr/>
        </p:nvSpPr>
        <p:spPr>
          <a:xfrm>
            <a:off x="617280" y="1917205"/>
            <a:ext cx="108127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>
              <a:latin typeface="Times LT Std"/>
            </a:endParaRPr>
          </a:p>
          <a:p>
            <a:r>
              <a:rPr lang="en-US" b="1" dirty="0">
                <a:latin typeface="Times LT Std"/>
              </a:rPr>
              <a:t>IoT Reference Architecture Four Levels: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  <a:latin typeface="Times LT Std"/>
              </a:rPr>
              <a:t>Level 3: </a:t>
            </a:r>
            <a:r>
              <a:rPr lang="en-US" dirty="0">
                <a:latin typeface="Times LT Std"/>
              </a:rPr>
              <a:t>IoT </a:t>
            </a:r>
            <a:r>
              <a:rPr lang="en-US" dirty="0">
                <a:solidFill>
                  <a:srgbClr val="FF0000"/>
                </a:solidFill>
                <a:latin typeface="Times LT Std"/>
              </a:rPr>
              <a:t>Application Services Platform Level </a:t>
            </a:r>
            <a:r>
              <a:rPr lang="en-US" dirty="0">
                <a:latin typeface="Times LT Std"/>
              </a:rPr>
              <a:t>includes the </a:t>
            </a:r>
            <a:r>
              <a:rPr lang="en-US" dirty="0">
                <a:solidFill>
                  <a:srgbClr val="FF0000"/>
                </a:solidFill>
                <a:latin typeface="Times LT Std"/>
              </a:rPr>
              <a:t>key management software functions to enables the overall management of IoT devices and network.</a:t>
            </a:r>
            <a:r>
              <a:rPr lang="en-US" dirty="0">
                <a:latin typeface="Times LT Std"/>
              </a:rPr>
              <a:t> It also includes main functions </a:t>
            </a:r>
            <a:r>
              <a:rPr lang="en-US" dirty="0">
                <a:solidFill>
                  <a:srgbClr val="FF0000"/>
                </a:solidFill>
                <a:latin typeface="Times LT Std"/>
              </a:rPr>
              <a:t>connecting the device and network levels with the application layer. </a:t>
            </a:r>
          </a:p>
          <a:p>
            <a:pPr marL="566738" indent="-285750">
              <a:buFontTx/>
              <a:buChar char="-"/>
            </a:pPr>
            <a:r>
              <a:rPr lang="en-US" u="sng" dirty="0">
                <a:solidFill>
                  <a:srgbClr val="FF0000"/>
                </a:solidFill>
                <a:latin typeface="Times LT Std"/>
              </a:rPr>
              <a:t>Functions:</a:t>
            </a:r>
          </a:p>
          <a:p>
            <a:pPr marL="285750" indent="-4763"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 Device and network management.</a:t>
            </a:r>
          </a:p>
          <a:p>
            <a:pPr marL="285750" indent="-4763"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 Data storage, processing, and integration.</a:t>
            </a:r>
          </a:p>
          <a:p>
            <a:endParaRPr lang="en-US" dirty="0">
              <a:solidFill>
                <a:srgbClr val="FF0000"/>
              </a:solidFill>
              <a:latin typeface="Times LT Std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  <a:latin typeface="Times LT Std"/>
              </a:rPr>
              <a:t>Level 4: </a:t>
            </a:r>
            <a:r>
              <a:rPr lang="en-US" dirty="0">
                <a:latin typeface="Times LT Std"/>
              </a:rPr>
              <a:t>IoT Application Level includes </a:t>
            </a:r>
            <a:r>
              <a:rPr lang="en-US" dirty="0">
                <a:solidFill>
                  <a:srgbClr val="FF0000"/>
                </a:solidFill>
                <a:latin typeface="Times LT Std"/>
              </a:rPr>
              <a:t>all applications operating in the IoT network. </a:t>
            </a:r>
            <a:r>
              <a:rPr lang="en-US" dirty="0">
                <a:latin typeface="Times LT Std"/>
              </a:rPr>
              <a:t>This level provides </a:t>
            </a:r>
            <a:r>
              <a:rPr lang="en-US" dirty="0">
                <a:solidFill>
                  <a:srgbClr val="FF0000"/>
                </a:solidFill>
                <a:latin typeface="Times LT Std"/>
              </a:rPr>
              <a:t>the end-user applications and services that utilize IoT data to deliver value. </a:t>
            </a:r>
            <a:r>
              <a:rPr lang="en-US" dirty="0">
                <a:latin typeface="Times LT Std"/>
              </a:rPr>
              <a:t>The main function is </a:t>
            </a:r>
            <a:r>
              <a:rPr lang="en-US" dirty="0">
                <a:solidFill>
                  <a:srgbClr val="FF0000"/>
                </a:solidFill>
                <a:latin typeface="Times LT Std"/>
              </a:rPr>
              <a:t>Data visualization and decision-making tools.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  <a:latin typeface="Times LT Std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214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F6D5E9-3C59-E4C4-E223-E5B1C417A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56A2487-8630-550D-ABF3-AA4289F1EAD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7C5E9E0-E171-C1B3-C1C4-C57D7383D11A}"/>
              </a:ext>
            </a:extLst>
          </p:cNvPr>
          <p:cNvSpPr txBox="1"/>
          <p:nvPr/>
        </p:nvSpPr>
        <p:spPr>
          <a:xfrm>
            <a:off x="2346764" y="732919"/>
            <a:ext cx="6917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r>
              <a:rPr lang="en-US" sz="2000" b="1" dirty="0">
                <a:latin typeface="Alexandria" charset="0"/>
              </a:rPr>
              <a:t>IoT Reference Architecture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1BB47D-771C-6E42-047F-3221B8CAF46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940986D-FA9E-1849-3DDD-E0D6F451F12E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1109BD1-7385-0920-904C-9EB54470684A}"/>
              </a:ext>
            </a:extLst>
          </p:cNvPr>
          <p:cNvSpPr txBox="1"/>
          <p:nvPr/>
        </p:nvSpPr>
        <p:spPr>
          <a:xfrm>
            <a:off x="617280" y="1779182"/>
            <a:ext cx="1081272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r>
              <a:rPr lang="en-US" dirty="0"/>
              <a:t> </a:t>
            </a:r>
            <a:endParaRPr lang="en-U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9683A1-688F-BB9A-3486-F84210B474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6EC1F1F-9C6B-6B1F-D7B2-918A3C91119F}"/>
              </a:ext>
            </a:extLst>
          </p:cNvPr>
          <p:cNvSpPr txBox="1"/>
          <p:nvPr/>
        </p:nvSpPr>
        <p:spPr>
          <a:xfrm>
            <a:off x="617280" y="1917205"/>
            <a:ext cx="1081272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>
              <a:latin typeface="Times LT Std"/>
            </a:endParaRPr>
          </a:p>
          <a:p>
            <a:pPr algn="just">
              <a:lnSpc>
                <a:spcPct val="150000"/>
              </a:lnSpc>
            </a:pPr>
            <a:r>
              <a:rPr lang="en-US" u="sng" dirty="0">
                <a:solidFill>
                  <a:srgbClr val="FF0000"/>
                </a:solidFill>
                <a:latin typeface="Times LT Std"/>
              </a:rPr>
              <a:t>Example: </a:t>
            </a:r>
            <a:r>
              <a:rPr lang="en-US" dirty="0">
                <a:latin typeface="Times LT Std"/>
              </a:rPr>
              <a:t>Smart Agriculture System: </a:t>
            </a:r>
            <a:r>
              <a:rPr lang="en-US" dirty="0">
                <a:solidFill>
                  <a:srgbClr val="FF0000"/>
                </a:solidFill>
                <a:latin typeface="Times LT Std"/>
              </a:rPr>
              <a:t>Imagine a </a:t>
            </a:r>
            <a:r>
              <a:rPr lang="en-US" b="1" dirty="0">
                <a:solidFill>
                  <a:srgbClr val="FF0000"/>
                </a:solidFill>
                <a:latin typeface="Times LT Std"/>
              </a:rPr>
              <a:t>smart farm</a:t>
            </a:r>
            <a:r>
              <a:rPr lang="en-US" dirty="0">
                <a:solidFill>
                  <a:srgbClr val="FF0000"/>
                </a:solidFill>
                <a:latin typeface="Times LT Std"/>
              </a:rPr>
              <a:t> </a:t>
            </a:r>
            <a:r>
              <a:rPr lang="en-US" dirty="0">
                <a:latin typeface="Times LT Std"/>
              </a:rPr>
              <a:t>that uses IoT to monitor soil moisture, temperature, and crop health — and automatically controls irrigation.</a:t>
            </a:r>
          </a:p>
          <a:p>
            <a:pPr algn="just">
              <a:lnSpc>
                <a:spcPct val="150000"/>
              </a:lnSpc>
            </a:pPr>
            <a:r>
              <a:rPr lang="en-US" b="1" u="sng" dirty="0">
                <a:solidFill>
                  <a:srgbClr val="FF0000"/>
                </a:solidFill>
                <a:latin typeface="Times LT Std"/>
              </a:rPr>
              <a:t>Level 1: IoT Device Level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All the </a:t>
            </a:r>
            <a:r>
              <a:rPr lang="en-US" dirty="0">
                <a:solidFill>
                  <a:srgbClr val="FF0000"/>
                </a:solidFill>
                <a:latin typeface="Times LT Std"/>
              </a:rPr>
              <a:t>sensors and actuators </a:t>
            </a:r>
            <a:r>
              <a:rPr lang="en-US" dirty="0">
                <a:latin typeface="Times LT Std"/>
              </a:rPr>
              <a:t>installed in the field.</a:t>
            </a:r>
          </a:p>
          <a:p>
            <a:pPr algn="just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LT Std"/>
              </a:rPr>
              <a:t>Examples:</a:t>
            </a:r>
            <a:endParaRPr lang="en-US" dirty="0">
              <a:solidFill>
                <a:srgbClr val="FF0000"/>
              </a:solidFill>
              <a:latin typeface="Times LT Std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Soil moisture sensors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Temperature sensors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Irrigation pumps (actuators)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Drones or cameras monitoring crops</a:t>
            </a:r>
          </a:p>
          <a:p>
            <a:pPr algn="just">
              <a:lnSpc>
                <a:spcPct val="150000"/>
              </a:lnSpc>
            </a:pPr>
            <a:endParaRPr lang="en-US" dirty="0">
              <a:latin typeface="Times LT Std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2884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64C9D5-1880-B67C-A480-138132D6D5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3E156C-B9BF-0E86-2F4A-94DFE4E5DCD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2B0649-1A69-8D1F-6EDB-A7DBC095CB28}"/>
              </a:ext>
            </a:extLst>
          </p:cNvPr>
          <p:cNvSpPr txBox="1"/>
          <p:nvPr/>
        </p:nvSpPr>
        <p:spPr>
          <a:xfrm>
            <a:off x="2346764" y="732919"/>
            <a:ext cx="6917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r>
              <a:rPr lang="en-US" sz="2000" b="1" dirty="0">
                <a:latin typeface="Alexandria" charset="0"/>
              </a:rPr>
              <a:t>IoT Reference Architecture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2C1D50-A8A0-BBC9-6499-24A8C7A5874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6BB5A9-B31B-5C7F-8CD1-086EEF37F37A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537FD92-7AC0-CCFD-8486-C72C3D3C5409}"/>
              </a:ext>
            </a:extLst>
          </p:cNvPr>
          <p:cNvSpPr txBox="1"/>
          <p:nvPr/>
        </p:nvSpPr>
        <p:spPr>
          <a:xfrm>
            <a:off x="617280" y="1779182"/>
            <a:ext cx="1081272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r>
              <a:rPr lang="en-US" dirty="0"/>
              <a:t> </a:t>
            </a:r>
            <a:endParaRPr lang="en-U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827019-137E-0D5A-1B14-7CD83D718B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80DD3FE-1704-E757-2B27-73AE86B17650}"/>
              </a:ext>
            </a:extLst>
          </p:cNvPr>
          <p:cNvSpPr txBox="1"/>
          <p:nvPr/>
        </p:nvSpPr>
        <p:spPr>
          <a:xfrm>
            <a:off x="617280" y="1917205"/>
            <a:ext cx="1081272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>
              <a:latin typeface="Times LT Std"/>
            </a:endParaRPr>
          </a:p>
          <a:p>
            <a:pPr algn="just">
              <a:lnSpc>
                <a:spcPct val="150000"/>
              </a:lnSpc>
            </a:pPr>
            <a:r>
              <a:rPr lang="en-US" u="sng" dirty="0">
                <a:solidFill>
                  <a:srgbClr val="FF0000"/>
                </a:solidFill>
                <a:latin typeface="Times LT Std"/>
              </a:rPr>
              <a:t>Example: </a:t>
            </a:r>
            <a:r>
              <a:rPr lang="en-US" dirty="0">
                <a:latin typeface="Times LT Std"/>
              </a:rPr>
              <a:t>Smart Agriculture System: </a:t>
            </a:r>
            <a:r>
              <a:rPr lang="en-US" dirty="0">
                <a:solidFill>
                  <a:srgbClr val="FF0000"/>
                </a:solidFill>
                <a:latin typeface="Times LT Std"/>
              </a:rPr>
              <a:t>Imagine a </a:t>
            </a:r>
            <a:r>
              <a:rPr lang="en-US" b="1" dirty="0">
                <a:solidFill>
                  <a:srgbClr val="FF0000"/>
                </a:solidFill>
                <a:latin typeface="Times LT Std"/>
              </a:rPr>
              <a:t>smart farm</a:t>
            </a:r>
            <a:r>
              <a:rPr lang="en-US" dirty="0">
                <a:solidFill>
                  <a:srgbClr val="FF0000"/>
                </a:solidFill>
                <a:latin typeface="Times LT Std"/>
              </a:rPr>
              <a:t> </a:t>
            </a:r>
            <a:r>
              <a:rPr lang="en-US" dirty="0">
                <a:latin typeface="Times LT Std"/>
              </a:rPr>
              <a:t>that uses IoT to monitor soil moisture, temperature, and crop health — and automatically controls irrigation.</a:t>
            </a:r>
          </a:p>
          <a:p>
            <a:pPr algn="just">
              <a:lnSpc>
                <a:spcPct val="150000"/>
              </a:lnSpc>
            </a:pPr>
            <a:r>
              <a:rPr lang="en-US" b="1" u="sng" dirty="0">
                <a:solidFill>
                  <a:srgbClr val="FF0000"/>
                </a:solidFill>
                <a:latin typeface="Times LT Std"/>
              </a:rPr>
              <a:t>Level 2: IoT Network Level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The communication infrastructure that </a:t>
            </a:r>
            <a:r>
              <a:rPr lang="en-US" dirty="0">
                <a:solidFill>
                  <a:srgbClr val="FF0000"/>
                </a:solidFill>
                <a:latin typeface="Times LT Std"/>
              </a:rPr>
              <a:t>connects devices to the cloud.</a:t>
            </a:r>
          </a:p>
          <a:p>
            <a:pPr algn="just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LT Std"/>
              </a:rPr>
              <a:t>Examples: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IoT Gateway , Routers, switches, Wireless networks (Wi-Fi, 4G/5G).</a:t>
            </a:r>
          </a:p>
          <a:p>
            <a:pPr algn="just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LT Std"/>
              </a:rPr>
              <a:t>Function: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The gateway gathers data from sensors and sends it to the cloud.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It may also translate between different communication protocols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LT Std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FF0000"/>
              </a:solidFill>
              <a:latin typeface="Times LT Std"/>
            </a:endParaRPr>
          </a:p>
          <a:p>
            <a:pPr algn="just">
              <a:lnSpc>
                <a:spcPct val="150000"/>
              </a:lnSpc>
            </a:pPr>
            <a:endParaRPr lang="en-US" dirty="0">
              <a:latin typeface="Times LT Std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523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ECF0C9-3DDC-424D-207D-D07B4EC4E4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76F5456-9430-389F-4DD6-5EFADED5E32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C5157B-3FA7-0A6E-BF8A-7352FBFFF094}"/>
              </a:ext>
            </a:extLst>
          </p:cNvPr>
          <p:cNvSpPr txBox="1"/>
          <p:nvPr/>
        </p:nvSpPr>
        <p:spPr>
          <a:xfrm>
            <a:off x="2346764" y="732919"/>
            <a:ext cx="6917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r>
              <a:rPr lang="en-US" sz="2000" b="1" dirty="0">
                <a:latin typeface="Alexandria" charset="0"/>
              </a:rPr>
              <a:t>IoT Reference Architecture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F9CAD4-954B-0082-EB94-D4342143B8B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672420-FF0A-54D3-282C-7AC49B976E14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9A0367B-9D9E-68D3-F672-2E74B252BB08}"/>
              </a:ext>
            </a:extLst>
          </p:cNvPr>
          <p:cNvSpPr txBox="1"/>
          <p:nvPr/>
        </p:nvSpPr>
        <p:spPr>
          <a:xfrm>
            <a:off x="617280" y="1779182"/>
            <a:ext cx="1081272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r>
              <a:rPr lang="en-US" dirty="0"/>
              <a:t> </a:t>
            </a:r>
            <a:endParaRPr lang="en-U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2579A26-C137-02A6-C17B-3043B23577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C0CD5C9-1B4F-53FA-577F-15072F0FF6CF}"/>
              </a:ext>
            </a:extLst>
          </p:cNvPr>
          <p:cNvSpPr txBox="1"/>
          <p:nvPr/>
        </p:nvSpPr>
        <p:spPr>
          <a:xfrm>
            <a:off x="617280" y="1917205"/>
            <a:ext cx="10812720" cy="521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>
              <a:latin typeface="Times LT Std"/>
            </a:endParaRPr>
          </a:p>
          <a:p>
            <a:pPr algn="just">
              <a:lnSpc>
                <a:spcPct val="150000"/>
              </a:lnSpc>
            </a:pPr>
            <a:r>
              <a:rPr lang="en-US" u="sng" dirty="0">
                <a:solidFill>
                  <a:srgbClr val="FF0000"/>
                </a:solidFill>
                <a:latin typeface="Times LT Std"/>
              </a:rPr>
              <a:t>Example: </a:t>
            </a:r>
            <a:r>
              <a:rPr lang="en-US" dirty="0">
                <a:latin typeface="Times LT Std"/>
              </a:rPr>
              <a:t>Smart Agriculture System: </a:t>
            </a:r>
            <a:r>
              <a:rPr lang="en-US" dirty="0">
                <a:solidFill>
                  <a:srgbClr val="FF0000"/>
                </a:solidFill>
                <a:latin typeface="Times LT Std"/>
              </a:rPr>
              <a:t>Imagine a </a:t>
            </a:r>
            <a:r>
              <a:rPr lang="en-US" b="1" dirty="0">
                <a:solidFill>
                  <a:srgbClr val="FF0000"/>
                </a:solidFill>
                <a:latin typeface="Times LT Std"/>
              </a:rPr>
              <a:t>smart farm</a:t>
            </a:r>
            <a:r>
              <a:rPr lang="en-US" dirty="0">
                <a:solidFill>
                  <a:srgbClr val="FF0000"/>
                </a:solidFill>
                <a:latin typeface="Times LT Std"/>
              </a:rPr>
              <a:t> </a:t>
            </a:r>
            <a:r>
              <a:rPr lang="en-US" dirty="0">
                <a:latin typeface="Times LT Std"/>
              </a:rPr>
              <a:t>that uses IoT to monitor soil moisture, temperature, and crop health — and automatically controls irrigation.</a:t>
            </a:r>
          </a:p>
          <a:p>
            <a:pPr algn="just">
              <a:lnSpc>
                <a:spcPct val="150000"/>
              </a:lnSpc>
            </a:pPr>
            <a:r>
              <a:rPr lang="en-US" b="1" u="sng" dirty="0">
                <a:solidFill>
                  <a:srgbClr val="FF0000"/>
                </a:solidFill>
                <a:latin typeface="Times LT Std"/>
              </a:rPr>
              <a:t>Level 3: IoT Application Services Platform Level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The software platform that manages devices and processes data.</a:t>
            </a:r>
          </a:p>
          <a:p>
            <a:pPr algn="just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LT Std"/>
              </a:rPr>
              <a:t>Examples:</a:t>
            </a:r>
          </a:p>
          <a:p>
            <a:pPr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Cloud-based IoT platform (like AWS IoT Core, Azure IoT Hub, or Google Cloud IoT)</a:t>
            </a:r>
          </a:p>
          <a:p>
            <a:pPr algn="just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LT Std"/>
              </a:rPr>
              <a:t>Function:</a:t>
            </a:r>
          </a:p>
          <a:p>
            <a:pPr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Stores and analyzes data (e.g., average soil moisture per zone).</a:t>
            </a:r>
          </a:p>
          <a:p>
            <a:pPr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Sends alerts or instructions (e.g., “activate irrigation system in Zone A”).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FF0000"/>
              </a:solidFill>
              <a:latin typeface="Times LT Std"/>
            </a:endParaRPr>
          </a:p>
          <a:p>
            <a:pPr algn="just">
              <a:lnSpc>
                <a:spcPct val="150000"/>
              </a:lnSpc>
            </a:pPr>
            <a:endParaRPr lang="en-US" dirty="0">
              <a:latin typeface="Times LT Std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76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192B3-D7FC-B64C-AC36-7E9E450F6B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0C1E63-F255-7488-8869-336B5D207C0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2195AD-F942-BBFC-580B-DEAFAA3CE7D3}"/>
              </a:ext>
            </a:extLst>
          </p:cNvPr>
          <p:cNvSpPr txBox="1"/>
          <p:nvPr/>
        </p:nvSpPr>
        <p:spPr>
          <a:xfrm>
            <a:off x="2346764" y="732919"/>
            <a:ext cx="6917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r>
              <a:rPr lang="en-US" sz="2000" b="1" dirty="0">
                <a:latin typeface="Alexandria" charset="0"/>
              </a:rPr>
              <a:t>IoT Reference Architecture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648C25-FFD4-799A-9C29-8308FEB4588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C07FF5-B536-D056-76DA-C58ABB0C52E6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F03E141-484E-0131-F8EF-81A5C36749D3}"/>
              </a:ext>
            </a:extLst>
          </p:cNvPr>
          <p:cNvSpPr txBox="1"/>
          <p:nvPr/>
        </p:nvSpPr>
        <p:spPr>
          <a:xfrm>
            <a:off x="617280" y="1779182"/>
            <a:ext cx="1081272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r>
              <a:rPr lang="en-US" dirty="0"/>
              <a:t> </a:t>
            </a:r>
            <a:endParaRPr lang="en-U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5F428E3-169A-95B4-3161-EE2F14DFE9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9EBFB28-0D41-CEDD-28EA-E59354DBC6FF}"/>
              </a:ext>
            </a:extLst>
          </p:cNvPr>
          <p:cNvSpPr txBox="1"/>
          <p:nvPr/>
        </p:nvSpPr>
        <p:spPr>
          <a:xfrm>
            <a:off x="617280" y="1917205"/>
            <a:ext cx="10812720" cy="521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>
              <a:latin typeface="Times LT Std"/>
            </a:endParaRPr>
          </a:p>
          <a:p>
            <a:pPr algn="just">
              <a:lnSpc>
                <a:spcPct val="150000"/>
              </a:lnSpc>
            </a:pPr>
            <a:r>
              <a:rPr lang="en-US" u="sng" dirty="0">
                <a:solidFill>
                  <a:srgbClr val="FF0000"/>
                </a:solidFill>
                <a:latin typeface="Times LT Std"/>
              </a:rPr>
              <a:t>Example: </a:t>
            </a:r>
            <a:r>
              <a:rPr lang="en-US" dirty="0">
                <a:latin typeface="Times LT Std"/>
              </a:rPr>
              <a:t>Smart Agriculture System: </a:t>
            </a:r>
            <a:r>
              <a:rPr lang="en-US" dirty="0">
                <a:solidFill>
                  <a:srgbClr val="FF0000"/>
                </a:solidFill>
                <a:latin typeface="Times LT Std"/>
              </a:rPr>
              <a:t>Imagine a </a:t>
            </a:r>
            <a:r>
              <a:rPr lang="en-US" b="1" dirty="0">
                <a:solidFill>
                  <a:srgbClr val="FF0000"/>
                </a:solidFill>
                <a:latin typeface="Times LT Std"/>
              </a:rPr>
              <a:t>smart farm</a:t>
            </a:r>
            <a:r>
              <a:rPr lang="en-US" dirty="0">
                <a:solidFill>
                  <a:srgbClr val="FF0000"/>
                </a:solidFill>
                <a:latin typeface="Times LT Std"/>
              </a:rPr>
              <a:t> </a:t>
            </a:r>
            <a:r>
              <a:rPr lang="en-US" dirty="0">
                <a:latin typeface="Times LT Std"/>
              </a:rPr>
              <a:t>that uses IoT to monitor soil moisture, temperature, and crop health — and automatically controls irrigation.</a:t>
            </a:r>
          </a:p>
          <a:p>
            <a:pPr algn="just">
              <a:lnSpc>
                <a:spcPct val="150000"/>
              </a:lnSpc>
            </a:pPr>
            <a:r>
              <a:rPr lang="en-US" b="1" u="sng" dirty="0">
                <a:solidFill>
                  <a:srgbClr val="FF0000"/>
                </a:solidFill>
                <a:latin typeface="Times LT Std"/>
              </a:rPr>
              <a:t>Level 4: IoT Application Level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The end-user applications that </a:t>
            </a:r>
            <a:r>
              <a:rPr lang="en-US" dirty="0">
                <a:solidFill>
                  <a:srgbClr val="FF0000"/>
                </a:solidFill>
                <a:latin typeface="Times LT Std"/>
              </a:rPr>
              <a:t>visualize data and control systems.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Times LT Std"/>
              </a:rPr>
              <a:t>Examples: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A mobile app for the farmer showing soil data in real time.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A dashboard with graphs of temperature, humidity, and water usage.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LT Std"/>
              </a:rPr>
              <a:t>An alert system that sends notifications when crops need water.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Times LT Std"/>
              </a:rPr>
              <a:t>Function:  </a:t>
            </a:r>
            <a:r>
              <a:rPr lang="en-US" dirty="0">
                <a:latin typeface="Times LT Std"/>
              </a:rPr>
              <a:t>Displays processed data in an understandable form and allows the farmer to control irrigation remotely.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FF0000"/>
              </a:solidFill>
              <a:latin typeface="Times LT Std"/>
            </a:endParaRPr>
          </a:p>
          <a:p>
            <a:pPr algn="just">
              <a:lnSpc>
                <a:spcPct val="150000"/>
              </a:lnSpc>
            </a:pPr>
            <a:endParaRPr lang="en-US" dirty="0">
              <a:latin typeface="Times LT Std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67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98ABD5-0D7F-B55D-CE18-78E6EB4FF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3851B90-69A1-B78F-C46E-27C8B44ED4F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0DCFA4-B563-A00D-4EB7-54D87C7BEE0F}"/>
              </a:ext>
            </a:extLst>
          </p:cNvPr>
          <p:cNvSpPr txBox="1"/>
          <p:nvPr/>
        </p:nvSpPr>
        <p:spPr>
          <a:xfrm>
            <a:off x="2346764" y="732919"/>
            <a:ext cx="6917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r>
              <a:rPr lang="en-US" sz="2000" b="1" dirty="0">
                <a:latin typeface="Alexandria" charset="0"/>
              </a:rPr>
              <a:t>IoT Reference Architecture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3EE23D-922A-76C7-EF5F-B2040AB855F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061DBF-5D13-21BD-4C91-E9D7FD551D6A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2F9B9F2-585E-8F00-F6F7-0E7849829810}"/>
              </a:ext>
            </a:extLst>
          </p:cNvPr>
          <p:cNvSpPr txBox="1"/>
          <p:nvPr/>
        </p:nvSpPr>
        <p:spPr>
          <a:xfrm>
            <a:off x="617280" y="1779182"/>
            <a:ext cx="1081272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r>
              <a:rPr lang="en-US" dirty="0"/>
              <a:t> </a:t>
            </a:r>
            <a:endParaRPr lang="en-U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9AF622-EC43-EC98-D050-F6037B3F25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A2E2D6-5872-1EAA-4391-AE35E47CD07E}"/>
              </a:ext>
            </a:extLst>
          </p:cNvPr>
          <p:cNvSpPr txBox="1"/>
          <p:nvPr/>
        </p:nvSpPr>
        <p:spPr>
          <a:xfrm>
            <a:off x="617280" y="1917205"/>
            <a:ext cx="10812720" cy="1157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>
              <a:latin typeface="Times LT Std"/>
            </a:endParaRPr>
          </a:p>
          <a:p>
            <a:pPr algn="just">
              <a:lnSpc>
                <a:spcPct val="150000"/>
              </a:lnSpc>
            </a:pPr>
            <a:endParaRPr lang="en-US" dirty="0">
              <a:latin typeface="Times LT Std"/>
            </a:endParaRPr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6" name="Picture 5" descr="A diagram of a device&#10;&#10;AI-generated content may be incorrect.">
            <a:extLst>
              <a:ext uri="{FF2B5EF4-FFF2-40B4-BE49-F238E27FC236}">
                <a16:creationId xmlns:a16="http://schemas.microsoft.com/office/drawing/2014/main" id="{B43F6F1A-9265-982D-1C0B-4D17448D70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793" y="1718197"/>
            <a:ext cx="4914711" cy="430500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8C77846-9E67-C215-CFFD-08018E7E0D00}"/>
              </a:ext>
            </a:extLst>
          </p:cNvPr>
          <p:cNvSpPr txBox="1"/>
          <p:nvPr/>
        </p:nvSpPr>
        <p:spPr>
          <a:xfrm>
            <a:off x="8726993" y="3703983"/>
            <a:ext cx="2220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LT Std"/>
              </a:rPr>
              <a:t>Figure 3.2 Smart Agriculture System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77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DB89BD-1301-4170-C681-75B3C1FB64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2B5CA9-9055-64D5-3D4B-AD50B61345B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5B4877-2E87-3015-7E1E-D14B6D439E6E}"/>
              </a:ext>
            </a:extLst>
          </p:cNvPr>
          <p:cNvSpPr txBox="1"/>
          <p:nvPr/>
        </p:nvSpPr>
        <p:spPr>
          <a:xfrm>
            <a:off x="2346764" y="732919"/>
            <a:ext cx="6917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r>
              <a:rPr lang="en-US" sz="2000" b="1" dirty="0">
                <a:latin typeface="Alexandria" charset="0"/>
              </a:rPr>
              <a:t>How does the IoT work?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019146-A885-8BE4-A81C-8ADDBEC5013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0E2068-92C7-E791-FB26-069FF7C9266B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B3FC836-958D-7995-6CB4-5C3ED8ACBFDD}"/>
              </a:ext>
            </a:extLst>
          </p:cNvPr>
          <p:cNvSpPr txBox="1"/>
          <p:nvPr/>
        </p:nvSpPr>
        <p:spPr>
          <a:xfrm>
            <a:off x="617280" y="1779182"/>
            <a:ext cx="1081272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r>
              <a:rPr lang="en-US" dirty="0"/>
              <a:t> </a:t>
            </a:r>
            <a:endParaRPr lang="en-U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CC930EF-5E0A-E64B-AF91-E30C3CE531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D235D63-1E2A-9229-F138-1223285A5036}"/>
              </a:ext>
            </a:extLst>
          </p:cNvPr>
          <p:cNvSpPr txBox="1"/>
          <p:nvPr/>
        </p:nvSpPr>
        <p:spPr>
          <a:xfrm>
            <a:off x="521820" y="1926722"/>
            <a:ext cx="10812720" cy="1157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>
              <a:latin typeface="Times LT Std"/>
            </a:endParaRPr>
          </a:p>
          <a:p>
            <a:pPr algn="just">
              <a:lnSpc>
                <a:spcPct val="150000"/>
              </a:lnSpc>
            </a:pPr>
            <a:endParaRPr lang="en-US" dirty="0">
              <a:latin typeface="Times LT Std"/>
            </a:endParaRPr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89CF24-7D42-3E74-FFE9-2BC42D563B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1474" y="2213494"/>
            <a:ext cx="6781800" cy="320992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89048F6-FBDA-3535-8053-CBDA3A8AD4DE}"/>
              </a:ext>
            </a:extLst>
          </p:cNvPr>
          <p:cNvSpPr txBox="1"/>
          <p:nvPr/>
        </p:nvSpPr>
        <p:spPr>
          <a:xfrm>
            <a:off x="9174145" y="3436501"/>
            <a:ext cx="21603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Times LT Std"/>
              </a:rPr>
              <a:t>Figure 3.3, illustrating how one typically works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719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F3A29E-90BE-5BE9-667F-6FFAF90BDB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40E01C3-BC26-D44A-8272-8011ECDA7CE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D16B38-1651-C193-1D55-F718EEC75770}"/>
              </a:ext>
            </a:extLst>
          </p:cNvPr>
          <p:cNvSpPr txBox="1"/>
          <p:nvPr/>
        </p:nvSpPr>
        <p:spPr>
          <a:xfrm>
            <a:off x="2346764" y="732919"/>
            <a:ext cx="6917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r>
              <a:rPr lang="en-US" sz="2000" b="1" dirty="0">
                <a:latin typeface="Alexandria" charset="0"/>
              </a:rPr>
              <a:t>How does the IoT work?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AD13EE-7A40-999C-8672-8F7BFE3F8E2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87152E-A14C-8EF8-962F-216616ECFB8C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5A00AC8-E6A6-DBD4-9F2F-8EF7EE83615A}"/>
              </a:ext>
            </a:extLst>
          </p:cNvPr>
          <p:cNvSpPr txBox="1"/>
          <p:nvPr/>
        </p:nvSpPr>
        <p:spPr>
          <a:xfrm>
            <a:off x="617280" y="1779182"/>
            <a:ext cx="1081272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r>
              <a:rPr lang="en-US" dirty="0"/>
              <a:t> </a:t>
            </a:r>
            <a:endParaRPr lang="en-U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D541010-F307-9F62-169A-71F11A3A9B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78B9304-A6A9-FD55-7D85-1A3176D2662A}"/>
              </a:ext>
            </a:extLst>
          </p:cNvPr>
          <p:cNvSpPr txBox="1"/>
          <p:nvPr/>
        </p:nvSpPr>
        <p:spPr>
          <a:xfrm>
            <a:off x="521820" y="1926722"/>
            <a:ext cx="10812720" cy="1157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>
              <a:latin typeface="Times LT Std"/>
            </a:endParaRPr>
          </a:p>
          <a:p>
            <a:pPr algn="just">
              <a:lnSpc>
                <a:spcPct val="150000"/>
              </a:lnSpc>
            </a:pPr>
            <a:endParaRPr lang="en-US" dirty="0">
              <a:latin typeface="Times LT Std"/>
            </a:endParaRPr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BD10E8F-CC11-04BC-50CB-F99B1DEFBE2D}"/>
              </a:ext>
            </a:extLst>
          </p:cNvPr>
          <p:cNvSpPr txBox="1"/>
          <p:nvPr/>
        </p:nvSpPr>
        <p:spPr>
          <a:xfrm>
            <a:off x="627327" y="2019969"/>
            <a:ext cx="10707213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>
                <a:solidFill>
                  <a:srgbClr val="000000"/>
                </a:solidFill>
                <a:latin typeface="Times LT Std"/>
              </a:rPr>
              <a:t>An IoT-based system is shown in </a:t>
            </a:r>
            <a:r>
              <a:rPr lang="en-US" b="1" dirty="0">
                <a:solidFill>
                  <a:srgbClr val="C00000"/>
                </a:solidFill>
                <a:latin typeface="Times LT Std"/>
              </a:rPr>
              <a:t>Figure 3.3, illustrating how one typically works :</a:t>
            </a:r>
          </a:p>
          <a:p>
            <a:pPr algn="just"/>
            <a:endParaRPr lang="en-US" sz="300" b="1" dirty="0">
              <a:solidFill>
                <a:srgbClr val="C00000"/>
              </a:solidFill>
              <a:latin typeface="Times LT Std"/>
            </a:endParaRPr>
          </a:p>
          <a:p>
            <a:pPr algn="just"/>
            <a:endParaRPr lang="en-US" sz="1100" b="1" dirty="0">
              <a:solidFill>
                <a:srgbClr val="C00000"/>
              </a:solidFill>
              <a:latin typeface="Times LT Std"/>
            </a:endParaRPr>
          </a:p>
          <a:p>
            <a:pPr algn="just"/>
            <a:r>
              <a:rPr lang="en-US" dirty="0">
                <a:solidFill>
                  <a:srgbClr val="000000"/>
                </a:solidFill>
                <a:latin typeface="Times LT Std"/>
              </a:rPr>
              <a:t>1.The IoT devices </a:t>
            </a:r>
            <a:r>
              <a:rPr lang="en-US" dirty="0">
                <a:solidFill>
                  <a:srgbClr val="C00000"/>
                </a:solidFill>
                <a:latin typeface="Times LT Std"/>
              </a:rPr>
              <a:t>collect data from their sensors </a:t>
            </a:r>
            <a:r>
              <a:rPr lang="en-US" dirty="0">
                <a:solidFill>
                  <a:srgbClr val="000000"/>
                </a:solidFill>
                <a:latin typeface="Times LT Std"/>
              </a:rPr>
              <a:t>and transmit it to </a:t>
            </a:r>
            <a:r>
              <a:rPr lang="en-US" dirty="0">
                <a:solidFill>
                  <a:srgbClr val="C00000"/>
                </a:solidFill>
                <a:latin typeface="Times LT Std"/>
              </a:rPr>
              <a:t>a gateway device. 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Times LT Std"/>
              </a:rPr>
              <a:t>2. The gateway device </a:t>
            </a:r>
            <a:r>
              <a:rPr lang="en-US" dirty="0">
                <a:solidFill>
                  <a:srgbClr val="C00000"/>
                </a:solidFill>
                <a:latin typeface="Times LT Std"/>
              </a:rPr>
              <a:t>aggregates the data from multiple devices and sends it to the cloud </a:t>
            </a:r>
            <a:r>
              <a:rPr lang="en-US" dirty="0">
                <a:solidFill>
                  <a:srgbClr val="000000"/>
                </a:solidFill>
                <a:latin typeface="Times LT Std"/>
              </a:rPr>
              <a:t>for processing and analysis. 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Times LT Std"/>
              </a:rPr>
              <a:t>3. The cloud-based system </a:t>
            </a:r>
            <a:r>
              <a:rPr lang="en-US" dirty="0">
                <a:solidFill>
                  <a:srgbClr val="C00000"/>
                </a:solidFill>
                <a:latin typeface="Times LT Std"/>
              </a:rPr>
              <a:t>processes the data, applies analytics algorithms, and generates insights and alerts</a:t>
            </a:r>
            <a:r>
              <a:rPr lang="en-US" dirty="0">
                <a:solidFill>
                  <a:srgbClr val="000000"/>
                </a:solidFill>
                <a:latin typeface="Times LT Std"/>
              </a:rPr>
              <a:t>. 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Times LT Std"/>
              </a:rPr>
              <a:t>4. The IoT applications </a:t>
            </a:r>
            <a:r>
              <a:rPr lang="en-US" dirty="0">
                <a:solidFill>
                  <a:srgbClr val="C00000"/>
                </a:solidFill>
                <a:latin typeface="Times LT Std"/>
              </a:rPr>
              <a:t>access the processed data and present it to users in a meaningful way, </a:t>
            </a:r>
            <a:r>
              <a:rPr lang="en-US" dirty="0">
                <a:solidFill>
                  <a:srgbClr val="000000"/>
                </a:solidFill>
                <a:latin typeface="Times LT Std"/>
              </a:rPr>
              <a:t>such as through a dashboard, notification, or report. 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Times LT Std"/>
              </a:rPr>
              <a:t>5. The system may also send </a:t>
            </a:r>
            <a:r>
              <a:rPr lang="en-US" dirty="0">
                <a:solidFill>
                  <a:srgbClr val="C00000"/>
                </a:solidFill>
                <a:latin typeface="Times LT Std"/>
              </a:rPr>
              <a:t>commands or instructions back to the IoT devices based on the processed data </a:t>
            </a:r>
            <a:r>
              <a:rPr lang="en-US" dirty="0">
                <a:solidFill>
                  <a:srgbClr val="000000"/>
                </a:solidFill>
                <a:latin typeface="Times LT Std"/>
              </a:rPr>
              <a:t>or user input. 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Times LT Std"/>
              </a:rPr>
              <a:t>6. The system continuously </a:t>
            </a:r>
            <a:r>
              <a:rPr lang="en-US" dirty="0">
                <a:solidFill>
                  <a:srgbClr val="C00000"/>
                </a:solidFill>
                <a:latin typeface="Times LT Std"/>
              </a:rPr>
              <a:t>monitors and manages the devices, connectivity, and security to ensure reliable </a:t>
            </a:r>
            <a:r>
              <a:rPr lang="en-US" dirty="0">
                <a:solidFill>
                  <a:srgbClr val="000000"/>
                </a:solidFill>
                <a:latin typeface="Times LT Std"/>
              </a:rPr>
              <a:t>and secure operation.</a:t>
            </a:r>
          </a:p>
        </p:txBody>
      </p:sp>
    </p:spTree>
    <p:extLst>
      <p:ext uri="{BB962C8B-B14F-4D97-AF65-F5344CB8AC3E}">
        <p14:creationId xmlns:p14="http://schemas.microsoft.com/office/powerpoint/2010/main" val="124155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3D34D3-C62C-8AF6-1598-FDA237EA3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078B396-13FE-E218-8FAD-6E24BA2E74D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6AC3DD-CC8B-0120-457F-6D198F6B2217}"/>
              </a:ext>
            </a:extLst>
          </p:cNvPr>
          <p:cNvSpPr txBox="1"/>
          <p:nvPr/>
        </p:nvSpPr>
        <p:spPr>
          <a:xfrm>
            <a:off x="2346764" y="373843"/>
            <a:ext cx="663646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How does the IoT work?</a:t>
            </a:r>
            <a:endParaRPr lang="en-US" sz="20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5E8D742-D8A7-2FC3-C577-5C5E1EAD197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97F3E1-D688-1F47-DF1A-3BCA7F6E40AB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DD1085C-C5F6-5EA4-C3A5-42F6500895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89EC89-E41F-E962-E5EC-CA61F37F16F2}"/>
              </a:ext>
            </a:extLst>
          </p:cNvPr>
          <p:cNvSpPr txBox="1"/>
          <p:nvPr/>
        </p:nvSpPr>
        <p:spPr>
          <a:xfrm>
            <a:off x="578477" y="2019969"/>
            <a:ext cx="10671215" cy="43428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u="sng" dirty="0">
                <a:solidFill>
                  <a:srgbClr val="FF0000"/>
                </a:solidFill>
              </a:rPr>
              <a:t>IoT-based systems and IoT ecosystems are different concepts</a:t>
            </a:r>
            <a:r>
              <a:rPr lang="en-US" dirty="0"/>
              <a:t>, although they are related to each other. </a:t>
            </a:r>
            <a:r>
              <a:rPr lang="en-US" u="sng" dirty="0"/>
              <a:t>An </a:t>
            </a:r>
            <a:r>
              <a:rPr lang="en-US" dirty="0">
                <a:solidFill>
                  <a:srgbClr val="C00000"/>
                </a:solidFill>
              </a:rPr>
              <a:t>IoT-based system </a:t>
            </a:r>
            <a:r>
              <a:rPr lang="en-US" dirty="0"/>
              <a:t>is a specific implementation of IoT technology that involves a network of physical devices connected to the internet which can collect, process, and exchange data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.</a:t>
            </a:r>
          </a:p>
          <a:p>
            <a:pPr algn="just">
              <a:lnSpc>
                <a:spcPct val="200000"/>
              </a:lnSpc>
            </a:pPr>
            <a:r>
              <a:rPr lang="en-US" u="sng" dirty="0">
                <a:solidFill>
                  <a:srgbClr val="C00000"/>
                </a:solidFill>
              </a:rPr>
              <a:t>An IoT-based system</a:t>
            </a:r>
            <a:r>
              <a:rPr lang="en-US" dirty="0"/>
              <a:t> typically </a:t>
            </a:r>
            <a:r>
              <a:rPr lang="en-US" b="1" u="sng" dirty="0">
                <a:solidFill>
                  <a:srgbClr val="C00000"/>
                </a:solidFill>
              </a:rPr>
              <a:t>includes</a:t>
            </a:r>
            <a:r>
              <a:rPr lang="en-US" dirty="0"/>
              <a:t> devices, sensors, connectivity, data processing, applications, and security measures.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u="sng" dirty="0">
                <a:solidFill>
                  <a:srgbClr val="C00000"/>
                </a:solidFill>
              </a:rPr>
              <a:t>IoT-based System — “The Implementation”:  </a:t>
            </a:r>
            <a:r>
              <a:rPr lang="en-US" u="sng" dirty="0"/>
              <a:t>An IoT-based system is a specific, working setup that uses Internet of Things (IoT) technology to perform a certain task or solve a problem.</a:t>
            </a:r>
          </a:p>
          <a:p>
            <a:pPr algn="just">
              <a:lnSpc>
                <a:spcPct val="150000"/>
              </a:lnSpc>
            </a:pPr>
            <a:endParaRPr 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12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4A26F6-D0CD-4DFA-AA05-31C2703CBB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45790C2-5F7B-5189-C2DB-AC70FCD8B8D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91E865-62B1-1AEA-DD1D-365685F38450}"/>
              </a:ext>
            </a:extLst>
          </p:cNvPr>
          <p:cNvSpPr txBox="1"/>
          <p:nvPr/>
        </p:nvSpPr>
        <p:spPr>
          <a:xfrm>
            <a:off x="2346764" y="373843"/>
            <a:ext cx="663646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How does the IoT work?</a:t>
            </a:r>
            <a:endParaRPr lang="en-US" sz="20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B65D52-47F4-D118-46BA-F18B9B69D9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45EE8D9-C471-A248-85E1-F62C898FAD50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24398D-9E62-971B-AC00-DAD043F359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E7473A9-DCDD-7D65-B858-A043C5F9C672}"/>
              </a:ext>
            </a:extLst>
          </p:cNvPr>
          <p:cNvSpPr txBox="1"/>
          <p:nvPr/>
        </p:nvSpPr>
        <p:spPr>
          <a:xfrm>
            <a:off x="617280" y="1969183"/>
            <a:ext cx="10671215" cy="4619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C00000"/>
                </a:solidFill>
              </a:rPr>
              <a:t>➤ Example: A smart home where: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Sensors detect motion or temperature,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Devices like lights or thermostats are connected via Wi-Fi,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Data is sent to a mobile app or cloud platform,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user controls everything remotely.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On the other hand, </a:t>
            </a:r>
            <a:r>
              <a:rPr lang="en-US" u="sng" dirty="0">
                <a:solidFill>
                  <a:srgbClr val="C00000"/>
                </a:solidFill>
              </a:rPr>
              <a:t>an IoT ecosystem is a broader concept </a:t>
            </a:r>
            <a:r>
              <a:rPr lang="en-US" dirty="0"/>
              <a:t>that encompasses </a:t>
            </a:r>
            <a:r>
              <a:rPr lang="en-US" u="sng" dirty="0">
                <a:solidFill>
                  <a:srgbClr val="C00000"/>
                </a:solidFill>
              </a:rPr>
              <a:t>all the elements involved in the development, deployment, and use of IoT technology</a:t>
            </a:r>
            <a:r>
              <a:rPr lang="en-US" dirty="0"/>
              <a:t> .An IoT ecosystem includes </a:t>
            </a:r>
            <a:r>
              <a:rPr lang="en-US" dirty="0">
                <a:solidFill>
                  <a:srgbClr val="C00000"/>
                </a:solidFill>
              </a:rPr>
              <a:t>hardware and software vendors, IoT service providers, connectivity providers, system integrators, application developers, and end-users. </a:t>
            </a:r>
            <a:r>
              <a:rPr lang="en-US" dirty="0"/>
              <a:t>An </a:t>
            </a:r>
            <a:r>
              <a:rPr lang="en-US" b="1" dirty="0"/>
              <a:t>IoT ecosyste</a:t>
            </a:r>
            <a:r>
              <a:rPr lang="en-US" dirty="0"/>
              <a:t>m is the </a:t>
            </a:r>
            <a:r>
              <a:rPr lang="en-US" b="1" dirty="0"/>
              <a:t>entire environment or network </a:t>
            </a:r>
            <a:r>
              <a:rPr lang="en-US" dirty="0"/>
              <a:t>that makes many IoT-based systems possible and successful.</a:t>
            </a:r>
          </a:p>
          <a:p>
            <a:pPr algn="just">
              <a:lnSpc>
                <a:spcPct val="150000"/>
              </a:lnSpc>
            </a:pPr>
            <a:endParaRPr 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66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4F9649-9E52-E63C-01A8-7A07324CF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0C5D2A2-FD64-FBD7-30D8-72490CDD8F7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5383D3-6AA6-B732-8060-EB39271FA76E}"/>
              </a:ext>
            </a:extLst>
          </p:cNvPr>
          <p:cNvSpPr txBox="1"/>
          <p:nvPr/>
        </p:nvSpPr>
        <p:spPr>
          <a:xfrm>
            <a:off x="2346764" y="732919"/>
            <a:ext cx="6917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r>
              <a:rPr lang="en-US" sz="2000" b="1" dirty="0">
                <a:latin typeface="Alexandria" charset="0"/>
              </a:rPr>
              <a:t>How does the IoT work?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39CA95-5B4B-D48A-F8D7-253C4FBA19B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8D2FE4-6380-320C-0A05-7ACCE107B219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0D536B7-EAF3-208E-8577-850EF3D36233}"/>
              </a:ext>
            </a:extLst>
          </p:cNvPr>
          <p:cNvSpPr txBox="1"/>
          <p:nvPr/>
        </p:nvSpPr>
        <p:spPr>
          <a:xfrm>
            <a:off x="617280" y="1779182"/>
            <a:ext cx="1081272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r>
              <a:rPr lang="en-US" dirty="0"/>
              <a:t> </a:t>
            </a:r>
            <a:endParaRPr lang="en-U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79087D-A705-8D6B-0A66-D8958CD15D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7E97FFB-4643-B0A5-263F-171039892021}"/>
              </a:ext>
            </a:extLst>
          </p:cNvPr>
          <p:cNvSpPr txBox="1"/>
          <p:nvPr/>
        </p:nvSpPr>
        <p:spPr>
          <a:xfrm>
            <a:off x="521820" y="1926722"/>
            <a:ext cx="10812720" cy="1157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>
              <a:latin typeface="Times LT Std"/>
            </a:endParaRPr>
          </a:p>
          <a:p>
            <a:pPr algn="just">
              <a:lnSpc>
                <a:spcPct val="150000"/>
              </a:lnSpc>
            </a:pPr>
            <a:endParaRPr lang="en-US" dirty="0">
              <a:latin typeface="Times LT Std"/>
            </a:endParaRPr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52E1B1-B712-ACCE-6B93-81FF3E5E2488}"/>
              </a:ext>
            </a:extLst>
          </p:cNvPr>
          <p:cNvSpPr txBox="1"/>
          <p:nvPr/>
        </p:nvSpPr>
        <p:spPr>
          <a:xfrm>
            <a:off x="9264580" y="3436501"/>
            <a:ext cx="2069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Times LT Std"/>
              </a:rPr>
              <a:t>Figure 3.4</a:t>
            </a:r>
            <a:r>
              <a:rPr lang="en-US" dirty="0"/>
              <a:t> , Seven components of an IoT ecosystem.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F8DC2E9-2FD2-4F9D-26CC-C83CAE083A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6764" y="1998710"/>
            <a:ext cx="6667500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99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B34B03-1C06-89DB-6AF8-52A41D2FB1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8314D1B-D45D-F6E6-6F5A-413E00746C5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1A0D0B-0C37-CD34-40F5-B588A957CB64}"/>
              </a:ext>
            </a:extLst>
          </p:cNvPr>
          <p:cNvSpPr txBox="1"/>
          <p:nvPr/>
        </p:nvSpPr>
        <p:spPr>
          <a:xfrm>
            <a:off x="2346764" y="355836"/>
            <a:ext cx="663646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How does the IoT work?</a:t>
            </a:r>
            <a:endParaRPr lang="en-US" sz="20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C0CF567-8321-99AA-11F7-E2608C7B35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FC8C0D-7185-A6FB-403A-3BFE14CF3CB3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794672F-ED7F-5F6D-066C-0EA4815B6A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C8E9CF4-1482-8028-EBF7-7E8F114BCD2F}"/>
              </a:ext>
            </a:extLst>
          </p:cNvPr>
          <p:cNvSpPr txBox="1"/>
          <p:nvPr/>
        </p:nvSpPr>
        <p:spPr>
          <a:xfrm>
            <a:off x="634776" y="1924866"/>
            <a:ext cx="10795224" cy="4723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dirty="0"/>
              <a:t>The IoT ecosystem involves </a:t>
            </a:r>
            <a:r>
              <a:rPr lang="en-US" dirty="0">
                <a:solidFill>
                  <a:srgbClr val="C00000"/>
                </a:solidFill>
              </a:rPr>
              <a:t>the interactions and interdependencies between these different players, as well as the regulatory and policy frameworks that govern IoT technology</a:t>
            </a:r>
            <a:r>
              <a:rPr lang="en-US" dirty="0"/>
              <a:t>. In other words, an IoT-based system is </a:t>
            </a:r>
            <a:r>
              <a:rPr lang="en-US" u="sng" dirty="0"/>
              <a:t>a specific use case of IoT technology</a:t>
            </a:r>
            <a:r>
              <a:rPr lang="en-US" dirty="0"/>
              <a:t>, while an IoT ecosystem is </a:t>
            </a:r>
            <a:r>
              <a:rPr lang="en-US" u="sng" dirty="0"/>
              <a:t>the larger context within which IoT technology operates.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C00000"/>
                </a:solidFill>
              </a:rPr>
              <a:t>A successful IoT-based system </a:t>
            </a:r>
            <a:r>
              <a:rPr lang="en-US" dirty="0"/>
              <a:t>cannot exist on its own — </a:t>
            </a:r>
            <a:r>
              <a:rPr lang="en-US" dirty="0">
                <a:solidFill>
                  <a:srgbClr val="C00000"/>
                </a:solidFill>
              </a:rPr>
              <a:t>it depends on the IoT ecosystem </a:t>
            </a:r>
            <a:r>
              <a:rPr lang="en-US" dirty="0"/>
              <a:t>for: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Interoperability (devices from different brands must work together),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Connectivity (network infrastructure like 5G or LoRa),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Data platforms (for storage and analytics),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Security standards (to ensure safe data handling),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Support and innovation (developers, service providers, and users).</a:t>
            </a:r>
          </a:p>
          <a:p>
            <a:pPr algn="just">
              <a:lnSpc>
                <a:spcPct val="20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9689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5011AE-4F50-69F8-088C-6AC5886ABE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CDD09B-B926-C330-9738-E8E929312C1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7D7AD9-8D75-BD14-705C-4161C67F83D6}"/>
              </a:ext>
            </a:extLst>
          </p:cNvPr>
          <p:cNvSpPr txBox="1"/>
          <p:nvPr/>
        </p:nvSpPr>
        <p:spPr>
          <a:xfrm>
            <a:off x="2346764" y="355836"/>
            <a:ext cx="663646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How does the IoT work?</a:t>
            </a:r>
            <a:endParaRPr lang="en-US" sz="20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1F373E-D022-81A0-1FF7-C2A1A0398C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F2231D-DC9D-4F98-AD40-DF0D2D0AFEDF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247F97-E83B-6D46-F243-7D5278D82A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 descr="A close-up of a diagram&#10;&#10;AI-generated content may be incorrect.">
            <a:extLst>
              <a:ext uri="{FF2B5EF4-FFF2-40B4-BE49-F238E27FC236}">
                <a16:creationId xmlns:a16="http://schemas.microsoft.com/office/drawing/2014/main" id="{5FB9F62E-65EA-087C-E086-3969F2EE562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225" y="1739570"/>
            <a:ext cx="6304438" cy="4202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85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1612C9-28BB-79C9-6E11-96DEA84AB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48FBFFA-A847-3635-8EA2-9BD927ACCE9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506967-07F8-625C-CD33-C3697BD42D97}"/>
              </a:ext>
            </a:extLst>
          </p:cNvPr>
          <p:cNvSpPr txBox="1"/>
          <p:nvPr/>
        </p:nvSpPr>
        <p:spPr>
          <a:xfrm>
            <a:off x="2323318" y="179852"/>
            <a:ext cx="6636463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Things in IoT–Definition 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BD7A36-0E83-D061-0BFE-490EDC6FEB9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09462D-9E03-1CC4-938F-78C97DC1834D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5CE4FD7-7704-4CD3-070C-D831ED8B68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5803C88-319E-FE36-B170-E314D73979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5578" y="1910478"/>
            <a:ext cx="6008914" cy="403814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845FFD6-BE5C-03E9-9BFB-CBEBB20968E7}"/>
              </a:ext>
            </a:extLst>
          </p:cNvPr>
          <p:cNvSpPr txBox="1"/>
          <p:nvPr/>
        </p:nvSpPr>
        <p:spPr>
          <a:xfrm>
            <a:off x="617280" y="2119371"/>
            <a:ext cx="5456255" cy="2223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dirty="0">
                <a:latin typeface="Times LT Std"/>
              </a:rPr>
              <a:t>The diagram shows </a:t>
            </a:r>
            <a:r>
              <a:rPr lang="en-US" dirty="0">
                <a:solidFill>
                  <a:srgbClr val="C00000"/>
                </a:solidFill>
                <a:latin typeface="Times LT Std"/>
              </a:rPr>
              <a:t>how IoT works </a:t>
            </a:r>
            <a:r>
              <a:rPr lang="en-US" dirty="0">
                <a:latin typeface="Times LT Std"/>
              </a:rPr>
              <a:t>— “Things” (devices) collect and act on data, send it through an IoT network (cloud), and allow users or systems to monitor and control them remotely.</a:t>
            </a:r>
          </a:p>
        </p:txBody>
      </p:sp>
    </p:spTree>
    <p:extLst>
      <p:ext uri="{BB962C8B-B14F-4D97-AF65-F5344CB8AC3E}">
        <p14:creationId xmlns:p14="http://schemas.microsoft.com/office/powerpoint/2010/main" val="125805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2A37B9-BCEA-1ABE-77F8-CEA0CF61D9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D7BF6A-450E-70D5-C50E-2156F7F7F35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0E234B-CA77-7512-99C5-C9D3F90EC232}"/>
              </a:ext>
            </a:extLst>
          </p:cNvPr>
          <p:cNvSpPr txBox="1"/>
          <p:nvPr/>
        </p:nvSpPr>
        <p:spPr>
          <a:xfrm>
            <a:off x="2323318" y="179852"/>
            <a:ext cx="6636463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IoT Sensors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8AB9101-4C33-FE56-52DA-EC77331ACD5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E8E577-C173-5D7C-D30B-F306F37535BB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4FDCF35-5A9E-93C3-BC58-B7A7040881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3287E3C-C13D-4D22-4BC3-262F82EBF211}"/>
              </a:ext>
            </a:extLst>
          </p:cNvPr>
          <p:cNvSpPr txBox="1"/>
          <p:nvPr/>
        </p:nvSpPr>
        <p:spPr>
          <a:xfrm>
            <a:off x="623142" y="1991114"/>
            <a:ext cx="10727309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u="sng" dirty="0">
                <a:solidFill>
                  <a:srgbClr val="C00000"/>
                </a:solidFill>
              </a:rPr>
              <a:t>A sensor is </a:t>
            </a:r>
            <a:r>
              <a:rPr lang="en-US" dirty="0"/>
              <a:t>a device that detects events or changes in its physical environment </a:t>
            </a:r>
            <a:r>
              <a:rPr lang="en-US" dirty="0">
                <a:solidFill>
                  <a:srgbClr val="C00000"/>
                </a:solidFill>
              </a:rPr>
              <a:t>(e.g. temperature, sound, heat, pressure, flow, magnetism, motion, chemical and biochemical parameters)</a:t>
            </a:r>
            <a:r>
              <a:rPr lang="en-US" dirty="0"/>
              <a:t> and provides </a:t>
            </a:r>
            <a:r>
              <a:rPr lang="en-US" dirty="0">
                <a:solidFill>
                  <a:srgbClr val="C00000"/>
                </a:solidFill>
              </a:rPr>
              <a:t>a corresponding output.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Sensors take </a:t>
            </a:r>
            <a:r>
              <a:rPr lang="en-US" b="1" dirty="0"/>
              <a:t>analog </a:t>
            </a:r>
            <a:r>
              <a:rPr lang="en-US" dirty="0"/>
              <a:t>inputs and deliver </a:t>
            </a:r>
            <a:r>
              <a:rPr lang="en-US" b="1" dirty="0"/>
              <a:t>digital </a:t>
            </a:r>
            <a:r>
              <a:rPr lang="en-US" dirty="0"/>
              <a:t>output (Most sensors generate </a:t>
            </a:r>
            <a:r>
              <a:rPr lang="en-US" b="1" dirty="0"/>
              <a:t>analog signals</a:t>
            </a:r>
            <a:r>
              <a:rPr lang="en-US" dirty="0"/>
              <a:t> — continuous signals that vary smoothly depending on the measured quantity. For instance, a temperature sensor might output </a:t>
            </a:r>
            <a:r>
              <a:rPr lang="en-US" b="1" dirty="0"/>
              <a:t>0–5 volts</a:t>
            </a:r>
            <a:r>
              <a:rPr lang="en-US" dirty="0"/>
              <a:t>. However, computers and microcontrollers work with </a:t>
            </a:r>
            <a:r>
              <a:rPr lang="en-US" b="1" dirty="0"/>
              <a:t>digital signals</a:t>
            </a:r>
            <a:r>
              <a:rPr lang="en-US" dirty="0"/>
              <a:t> (binary: 0s and 1s).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Simple Sensors</a:t>
            </a:r>
            <a:r>
              <a:rPr lang="en-US" dirty="0"/>
              <a:t>: functions to </a:t>
            </a:r>
            <a:r>
              <a:rPr lang="en-US" b="1" dirty="0"/>
              <a:t>collect </a:t>
            </a:r>
            <a:r>
              <a:rPr lang="en-US" dirty="0"/>
              <a:t>and </a:t>
            </a:r>
            <a:r>
              <a:rPr lang="en-US" b="1" dirty="0"/>
              <a:t>transmit </a:t>
            </a:r>
            <a:r>
              <a:rPr lang="en-US" dirty="0"/>
              <a:t>data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sz="8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Example:  </a:t>
            </a:r>
            <a:r>
              <a:rPr lang="en-US" dirty="0">
                <a:solidFill>
                  <a:srgbClr val="C00000"/>
                </a:solidFill>
              </a:rPr>
              <a:t>A basic thermistor </a:t>
            </a:r>
            <a:r>
              <a:rPr lang="en-US" dirty="0"/>
              <a:t>that sends continuous </a:t>
            </a:r>
            <a:r>
              <a:rPr lang="en-US" dirty="0">
                <a:solidFill>
                  <a:srgbClr val="C00000"/>
                </a:solidFill>
              </a:rPr>
              <a:t>temperature readings every second </a:t>
            </a:r>
            <a:r>
              <a:rPr lang="en-US" dirty="0"/>
              <a:t>— even if the </a:t>
            </a:r>
            <a:r>
              <a:rPr lang="en-US" dirty="0">
                <a:solidFill>
                  <a:srgbClr val="C00000"/>
                </a:solidFill>
              </a:rPr>
              <a:t>temperature hasn’t changed.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194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C49FD9-A16A-D614-E508-E189A7A608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0050982-D03C-D084-FFED-9D7B53060F2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EB1549-2D34-8F6A-983D-A598312DDB43}"/>
              </a:ext>
            </a:extLst>
          </p:cNvPr>
          <p:cNvSpPr txBox="1"/>
          <p:nvPr/>
        </p:nvSpPr>
        <p:spPr>
          <a:xfrm>
            <a:off x="2323318" y="179852"/>
            <a:ext cx="6636463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IoT Sensors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26E849-7CA9-8D77-50A2-51238CA600C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A6E832-C4D0-4A14-0ADA-E9B5CAA0AD20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0D636F-7753-FEAE-619B-990E4C5DED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753782F-BAF6-2284-CAEE-E3C087E926EA}"/>
              </a:ext>
            </a:extLst>
          </p:cNvPr>
          <p:cNvSpPr txBox="1"/>
          <p:nvPr/>
        </p:nvSpPr>
        <p:spPr>
          <a:xfrm>
            <a:off x="617279" y="2119371"/>
            <a:ext cx="663646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/>
              <a:t>Smart Sensors</a:t>
            </a:r>
            <a:r>
              <a:rPr lang="en-US" dirty="0"/>
              <a:t>: functions to collect and transmit data + </a:t>
            </a:r>
            <a:r>
              <a:rPr lang="en-US" dirty="0">
                <a:solidFill>
                  <a:srgbClr val="C00000"/>
                </a:solidFill>
              </a:rPr>
              <a:t>additional functionalities</a:t>
            </a:r>
            <a:r>
              <a:rPr lang="en-US" dirty="0"/>
              <a:t> to </a:t>
            </a:r>
            <a:r>
              <a:rPr lang="en-US" dirty="0">
                <a:solidFill>
                  <a:srgbClr val="C00000"/>
                </a:solidFill>
              </a:rPr>
              <a:t>filter duplicated data and only notify the IoT Gateway when some specific conditions are met.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Smart Sensors </a:t>
            </a:r>
            <a:r>
              <a:rPr lang="en-US" dirty="0"/>
              <a:t>require </a:t>
            </a:r>
            <a:r>
              <a:rPr lang="en-US" dirty="0">
                <a:solidFill>
                  <a:srgbClr val="C00000"/>
                </a:solidFill>
              </a:rPr>
              <a:t>at least three elements –sensor(s), microcontrollers, and connectivity</a:t>
            </a:r>
            <a:r>
              <a:rPr lang="en-US" dirty="0"/>
              <a:t> to send filtered data to IoT Gateway or other systems.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u="sng" dirty="0"/>
              <a:t>Example:</a:t>
            </a:r>
            <a:br>
              <a:rPr lang="en-US" dirty="0"/>
            </a:br>
            <a:r>
              <a:rPr lang="en-US" dirty="0"/>
              <a:t>A smart humidity sensor that checks the environment every minute but only sends data </a:t>
            </a:r>
            <a:r>
              <a:rPr lang="en-US" dirty="0">
                <a:solidFill>
                  <a:srgbClr val="C00000"/>
                </a:solidFill>
              </a:rPr>
              <a:t>if humidity changes by more than 5%.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039398-655D-8DC7-D88D-2F4038B4A6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3742" y="1779182"/>
            <a:ext cx="4080799" cy="411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07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01A10D-6E99-5A6E-3203-64916C82A8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7E27F8B-4020-AFE8-3BED-99A73E1F12F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994D5E-D0C2-C192-FEF7-0E9CCE9FF280}"/>
              </a:ext>
            </a:extLst>
          </p:cNvPr>
          <p:cNvSpPr txBox="1"/>
          <p:nvPr/>
        </p:nvSpPr>
        <p:spPr>
          <a:xfrm>
            <a:off x="2323318" y="179852"/>
            <a:ext cx="6636463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IoT Sensors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A18A14-B13F-AD6B-E4A4-3857489A0ED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59417B-8538-B748-3E11-15E2BB147A3C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4CE209A-59B3-7418-BA0C-B28AA6F68A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2FFA45D-5875-A127-2CFB-F99CA48FB71E}"/>
              </a:ext>
            </a:extLst>
          </p:cNvPr>
          <p:cNvSpPr txBox="1"/>
          <p:nvPr/>
        </p:nvSpPr>
        <p:spPr>
          <a:xfrm>
            <a:off x="617279" y="2119371"/>
            <a:ext cx="6636463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u="sng" dirty="0"/>
              <a:t>Smart Sensor in an IoT System 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sensor detects temperature = 27°C.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microcontroller checks whether it exceeds a threshold (e.g., 30°C).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C00000"/>
                </a:solidFill>
              </a:rPr>
              <a:t>If not</a:t>
            </a:r>
            <a:r>
              <a:rPr lang="en-US" dirty="0"/>
              <a:t>, it stores or ignores the data (no network message).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C00000"/>
                </a:solidFill>
              </a:rPr>
              <a:t>If yes, it activates communication and </a:t>
            </a:r>
            <a:r>
              <a:rPr lang="en-US" dirty="0"/>
              <a:t>sends a digital message via Wi-Fi or Bluetooth to </a:t>
            </a:r>
            <a:r>
              <a:rPr lang="en-US" dirty="0">
                <a:solidFill>
                  <a:srgbClr val="C00000"/>
                </a:solidFill>
              </a:rPr>
              <a:t>the IoT Gateway.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</a:t>
            </a:r>
            <a:r>
              <a:rPr lang="en-US" dirty="0">
                <a:solidFill>
                  <a:srgbClr val="C00000"/>
                </a:solidFill>
              </a:rPr>
              <a:t>IoT Gateway </a:t>
            </a:r>
            <a:r>
              <a:rPr lang="en-US" dirty="0"/>
              <a:t>aggregates data from </a:t>
            </a:r>
            <a:r>
              <a:rPr lang="en-US" dirty="0">
                <a:solidFill>
                  <a:srgbClr val="C00000"/>
                </a:solidFill>
              </a:rPr>
              <a:t>multiple devices and sends it to the cloud for analytics or notifications.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EB2CD0-2E26-8F12-B8BE-8720A57589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3742" y="1779182"/>
            <a:ext cx="4080799" cy="411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228A86-C87D-5764-B70D-C27BCC1F08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447D38-75C0-09A9-0D5B-FB8F99C3B2C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D3633B-823C-7891-F538-C74E80928EAC}"/>
              </a:ext>
            </a:extLst>
          </p:cNvPr>
          <p:cNvSpPr txBox="1"/>
          <p:nvPr/>
        </p:nvSpPr>
        <p:spPr>
          <a:xfrm>
            <a:off x="2323318" y="179852"/>
            <a:ext cx="6636463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IoT Sensors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48E58B-C64F-32B6-6A3B-88F417E3223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DEEF2F-66B3-B1DF-2F17-2EE984415EAE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8A74F49-3BA4-DE17-2172-3DA263D91C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162780C-42E8-5CDD-6E06-26A0C5A81647}"/>
              </a:ext>
            </a:extLst>
          </p:cNvPr>
          <p:cNvSpPr txBox="1"/>
          <p:nvPr/>
        </p:nvSpPr>
        <p:spPr>
          <a:xfrm>
            <a:off x="617280" y="1779182"/>
            <a:ext cx="1072731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Temperature Sensors </a:t>
            </a:r>
            <a:r>
              <a:rPr lang="en-US" dirty="0"/>
              <a:t>measure the amount of heat energy or coldness that is generated by an object or system.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Pressure Sensors </a:t>
            </a:r>
            <a:r>
              <a:rPr lang="en-US" dirty="0"/>
              <a:t>measure the pressure </a:t>
            </a:r>
            <a:r>
              <a:rPr lang="en-US" dirty="0">
                <a:solidFill>
                  <a:srgbClr val="C00000"/>
                </a:solidFill>
              </a:rPr>
              <a:t>of gas or liquid including water level, flow, speed and altitude.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C00000"/>
                </a:solidFill>
              </a:rPr>
              <a:t>Touch screen phones </a:t>
            </a:r>
            <a:r>
              <a:rPr lang="en-US" dirty="0"/>
              <a:t>come with </a:t>
            </a:r>
            <a:r>
              <a:rPr lang="en-US" dirty="0">
                <a:solidFill>
                  <a:srgbClr val="C00000"/>
                </a:solidFill>
              </a:rPr>
              <a:t>various pressure sensors </a:t>
            </a:r>
            <a:r>
              <a:rPr lang="en-US" dirty="0"/>
              <a:t>Whenever slight pressure is applied on the touch screen through a finger, tiny pressure sensors determines where exactly pressure is applied and consequently generates an output signal that informs the processor.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C00000"/>
                </a:solidFill>
              </a:rPr>
              <a:t>Air Pollution Sensors: </a:t>
            </a:r>
            <a:r>
              <a:rPr lang="en-US" dirty="0"/>
              <a:t>It detects and monitors the presence of air pollution in the surrounding environment.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C00000"/>
              </a:solidFill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9937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E04D63-C926-F3BB-54F4-5CE4AF603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89BA98-42C1-F3EB-5C9A-5746F7FA630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0DED92-D365-345F-04E5-773B00D7A880}"/>
              </a:ext>
            </a:extLst>
          </p:cNvPr>
          <p:cNvSpPr txBox="1"/>
          <p:nvPr/>
        </p:nvSpPr>
        <p:spPr>
          <a:xfrm>
            <a:off x="2323318" y="179852"/>
            <a:ext cx="6636463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Sensor Characteristics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A75003-6B9F-EDE0-C04E-5D51EC5799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5C60429-1FF7-11BF-D777-97715A135F1A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E338CD0-CF69-8DDC-AD7E-F9C0134574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2B08901-D772-B337-B492-A5A4BAD39F9B}"/>
              </a:ext>
            </a:extLst>
          </p:cNvPr>
          <p:cNvSpPr txBox="1"/>
          <p:nvPr/>
        </p:nvSpPr>
        <p:spPr>
          <a:xfrm>
            <a:off x="732345" y="1779806"/>
            <a:ext cx="1072731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C00000"/>
              </a:solidFill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6E3195-AD6D-699C-EC22-C28B05E4DE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60595" y="1779182"/>
            <a:ext cx="2105012" cy="42046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A4C2B69-A6E0-C2AE-394B-3CD4C07F7593}"/>
              </a:ext>
            </a:extLst>
          </p:cNvPr>
          <p:cNvSpPr txBox="1"/>
          <p:nvPr/>
        </p:nvSpPr>
        <p:spPr>
          <a:xfrm>
            <a:off x="641126" y="1900439"/>
            <a:ext cx="809562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Data Filtering: </a:t>
            </a:r>
            <a:r>
              <a:rPr lang="en-US" dirty="0"/>
              <a:t>Simple filtering may be required. For example, </a:t>
            </a:r>
            <a:r>
              <a:rPr lang="en-US" dirty="0">
                <a:solidFill>
                  <a:srgbClr val="C00000"/>
                </a:solidFill>
              </a:rPr>
              <a:t>temperature sensors could be custom-programmed to produce alerts automatically when certain condition are met</a:t>
            </a:r>
            <a:r>
              <a:rPr lang="en-US" dirty="0"/>
              <a:t> (e.g. temp&gt; 70°F in a data center).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Minimum power consumption: </a:t>
            </a:r>
            <a:r>
              <a:rPr lang="en-US" dirty="0"/>
              <a:t>Sensors may be placed in some environment </a:t>
            </a:r>
            <a:r>
              <a:rPr lang="en-US" dirty="0">
                <a:solidFill>
                  <a:srgbClr val="C00000"/>
                </a:solidFill>
              </a:rPr>
              <a:t>where it is difficult to reach to replace batteries.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Compact: </a:t>
            </a:r>
            <a:r>
              <a:rPr lang="en-US" dirty="0">
                <a:solidFill>
                  <a:srgbClr val="C00000"/>
                </a:solidFill>
              </a:rPr>
              <a:t>Space will be also be limited for most IoT verticals.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Smart Detection: </a:t>
            </a:r>
            <a:r>
              <a:rPr lang="en-US" dirty="0">
                <a:solidFill>
                  <a:srgbClr val="C00000"/>
                </a:solidFill>
              </a:rPr>
              <a:t>Remote Sensing </a:t>
            </a:r>
            <a:r>
              <a:rPr lang="en-US" dirty="0"/>
              <a:t>( Presence detection –when just determining the absence or presence of an object is sufficient (e.g., security applications). This is the simplest form of remote sensing. </a:t>
            </a:r>
            <a:r>
              <a:rPr lang="en-US" b="1" dirty="0"/>
              <a:t>Security systems:</a:t>
            </a:r>
            <a:r>
              <a:rPr lang="en-US" dirty="0"/>
              <a:t> </a:t>
            </a:r>
            <a:r>
              <a:rPr lang="en-US" dirty="0">
                <a:solidFill>
                  <a:srgbClr val="C00000"/>
                </a:solidFill>
              </a:rPr>
              <a:t>Detect when someone enters a room or area.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611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55BC38-22FB-5C68-5B89-F035FCA289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51433B-6835-6D40-1186-B5B97BFD750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7E2EBD-5D39-1F7A-F0F4-E852D2C3695F}"/>
              </a:ext>
            </a:extLst>
          </p:cNvPr>
          <p:cNvSpPr txBox="1"/>
          <p:nvPr/>
        </p:nvSpPr>
        <p:spPr>
          <a:xfrm>
            <a:off x="2323318" y="179852"/>
            <a:ext cx="6636463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Sensor Characteristics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B8F343-33B6-D3DA-8CBF-CE4905E5F7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509815-7286-23F9-66E4-85209BA39B46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23B61A0-E423-1452-DCF4-9B4AD572C6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7433D28-2E18-A40F-6CCF-FA9D4C19B7E5}"/>
              </a:ext>
            </a:extLst>
          </p:cNvPr>
          <p:cNvSpPr txBox="1"/>
          <p:nvPr/>
        </p:nvSpPr>
        <p:spPr>
          <a:xfrm>
            <a:off x="732345" y="1779806"/>
            <a:ext cx="1072731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C00000"/>
              </a:solidFill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F12A03-50AF-4A6A-4BCA-C9BA3A4A1E79}"/>
              </a:ext>
            </a:extLst>
          </p:cNvPr>
          <p:cNvSpPr txBox="1"/>
          <p:nvPr/>
        </p:nvSpPr>
        <p:spPr>
          <a:xfrm>
            <a:off x="641126" y="1900439"/>
            <a:ext cx="864467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b="1" u="sng" dirty="0">
                <a:solidFill>
                  <a:srgbClr val="C00000"/>
                </a:solidFill>
              </a:rPr>
              <a:t>Limited Noise: </a:t>
            </a:r>
            <a:r>
              <a:rPr lang="en-US" dirty="0"/>
              <a:t>All sensors </a:t>
            </a:r>
            <a:r>
              <a:rPr lang="en-US" dirty="0">
                <a:solidFill>
                  <a:srgbClr val="C00000"/>
                </a:solidFill>
              </a:rPr>
              <a:t>produce some level of noise traffic</a:t>
            </a:r>
            <a:r>
              <a:rPr lang="en-US" dirty="0"/>
              <a:t> with their output signals. Sensor’s noise is only an issue </a:t>
            </a:r>
            <a:r>
              <a:rPr lang="en-US" dirty="0">
                <a:solidFill>
                  <a:srgbClr val="C00000"/>
                </a:solidFill>
              </a:rPr>
              <a:t>if it impacts the performance of the IoT system</a:t>
            </a:r>
            <a:r>
              <a:rPr lang="en-US" dirty="0"/>
              <a:t>. Smarter sensors must </a:t>
            </a:r>
            <a:r>
              <a:rPr lang="en-US" dirty="0">
                <a:solidFill>
                  <a:srgbClr val="C00000"/>
                </a:solidFill>
              </a:rPr>
              <a:t>filter out unwanted noise. </a:t>
            </a:r>
          </a:p>
          <a:p>
            <a:pPr algn="just">
              <a:lnSpc>
                <a:spcPct val="150000"/>
              </a:lnSpc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A4CEE0E-68AB-0281-B049-C1E045F569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15459" y="1685495"/>
            <a:ext cx="1715119" cy="43704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0D79F61-6964-C324-81BB-54223C5E46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000" y="3744488"/>
            <a:ext cx="7719103" cy="1920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81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C68836-58CA-6B0C-4691-973786B4B7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D724C0B-DA5A-E9DA-6D85-C76E2FC893B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B49BE2-6F8E-D07E-720B-5F1B1E7E9874}"/>
              </a:ext>
            </a:extLst>
          </p:cNvPr>
          <p:cNvSpPr txBox="1"/>
          <p:nvPr/>
        </p:nvSpPr>
        <p:spPr>
          <a:xfrm>
            <a:off x="2323318" y="179852"/>
            <a:ext cx="6636463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Sensor Characteristics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314265-C3E2-0953-EF22-9AEE18D2E08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6662109-6F0C-8B3D-B52A-BC67082266C1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D846046-3F3A-677E-ED47-D8F71C47CA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7D5FDE0-C634-9FDF-EE43-58308B678E45}"/>
              </a:ext>
            </a:extLst>
          </p:cNvPr>
          <p:cNvSpPr txBox="1"/>
          <p:nvPr/>
        </p:nvSpPr>
        <p:spPr>
          <a:xfrm>
            <a:off x="732345" y="1779806"/>
            <a:ext cx="1072731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C00000"/>
              </a:solidFill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13CEA1F-0244-EDD7-F0C1-8EE416FA4C63}"/>
              </a:ext>
            </a:extLst>
          </p:cNvPr>
          <p:cNvSpPr txBox="1"/>
          <p:nvPr/>
        </p:nvSpPr>
        <p:spPr>
          <a:xfrm>
            <a:off x="641126" y="1900439"/>
            <a:ext cx="8644678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>
              <a:lnSpc>
                <a:spcPct val="150000"/>
              </a:lnSpc>
            </a:pPr>
            <a:r>
              <a:rPr lang="en-US" b="1" u="sng" dirty="0">
                <a:solidFill>
                  <a:srgbClr val="C00000"/>
                </a:solidFill>
              </a:rPr>
              <a:t>High Resolution: </a:t>
            </a:r>
            <a:r>
              <a:rPr lang="en-US" dirty="0"/>
              <a:t>The resolution of a sensor is defined as the </a:t>
            </a:r>
            <a:r>
              <a:rPr lang="en-US" dirty="0">
                <a:solidFill>
                  <a:srgbClr val="C00000"/>
                </a:solidFill>
              </a:rPr>
              <a:t>smallest detectable signal fluctuation. It is the smallest change in the input that the device can detect.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Example: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A temperature sensor with </a:t>
            </a:r>
            <a:r>
              <a:rPr lang="en-US" dirty="0">
                <a:solidFill>
                  <a:srgbClr val="C00000"/>
                </a:solidFill>
              </a:rPr>
              <a:t>a resolution of 0.1°C can detect a change from 20.0°C to 20.1°C.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Another sensor with a </a:t>
            </a:r>
            <a:r>
              <a:rPr lang="en-US" dirty="0">
                <a:solidFill>
                  <a:srgbClr val="C00000"/>
                </a:solidFill>
              </a:rPr>
              <a:t>1°C resolution </a:t>
            </a:r>
            <a:r>
              <a:rPr lang="en-US" dirty="0"/>
              <a:t>can only detect </a:t>
            </a:r>
            <a:r>
              <a:rPr lang="en-US" dirty="0">
                <a:solidFill>
                  <a:srgbClr val="C00000"/>
                </a:solidFill>
              </a:rPr>
              <a:t>20°C → 21°C 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So, </a:t>
            </a:r>
            <a:r>
              <a:rPr lang="en-US" dirty="0">
                <a:solidFill>
                  <a:srgbClr val="C00000"/>
                </a:solidFill>
              </a:rPr>
              <a:t>the higher the resolution</a:t>
            </a:r>
            <a:r>
              <a:rPr lang="en-US" dirty="0"/>
              <a:t>, </a:t>
            </a:r>
            <a:r>
              <a:rPr lang="en-US" dirty="0">
                <a:solidFill>
                  <a:srgbClr val="C00000"/>
                </a:solidFill>
              </a:rPr>
              <a:t>the more detailed and precise the sensor’s readings are.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06F150-B66D-B763-19C8-448DA2C1FA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5804" y="1759183"/>
            <a:ext cx="2048737" cy="4100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03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3CE2B1-AF8A-7E4B-B73E-8CFF0D6FBF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D129198-5BA8-E9B9-1EB6-C2DAE0A245B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BC322B6-E200-70D9-EC37-AE0DF0AC8A4E}"/>
              </a:ext>
            </a:extLst>
          </p:cNvPr>
          <p:cNvSpPr txBox="1"/>
          <p:nvPr/>
        </p:nvSpPr>
        <p:spPr>
          <a:xfrm>
            <a:off x="2323318" y="179852"/>
            <a:ext cx="6636463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Sensor Characteristics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6ED79D-45FD-3F31-327B-409DC6A8011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37C50D-AC0C-2A5B-1050-F7CC0E728CC1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539542C-30F6-97D9-A1E5-A4CB5EA6AA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3EF9412-E076-9B37-1245-26C8EB2AF6ED}"/>
              </a:ext>
            </a:extLst>
          </p:cNvPr>
          <p:cNvSpPr txBox="1"/>
          <p:nvPr/>
        </p:nvSpPr>
        <p:spPr>
          <a:xfrm>
            <a:off x="732345" y="1779806"/>
            <a:ext cx="1072731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C00000"/>
              </a:solidFill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C0FE0C-B1C6-18A5-822E-15A087316D1A}"/>
              </a:ext>
            </a:extLst>
          </p:cNvPr>
          <p:cNvSpPr txBox="1"/>
          <p:nvPr/>
        </p:nvSpPr>
        <p:spPr>
          <a:xfrm>
            <a:off x="686736" y="1685495"/>
            <a:ext cx="864467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>
              <a:lnSpc>
                <a:spcPct val="200000"/>
              </a:lnSpc>
            </a:pPr>
            <a:r>
              <a:rPr lang="en-US" b="1" u="sng" dirty="0">
                <a:solidFill>
                  <a:srgbClr val="C00000"/>
                </a:solidFill>
              </a:rPr>
              <a:t>Minimum Interruption: </a:t>
            </a:r>
            <a:r>
              <a:rPr lang="en-US" dirty="0"/>
              <a:t>sensors must operate normally at all time </a:t>
            </a:r>
            <a:r>
              <a:rPr lang="en-US" dirty="0">
                <a:solidFill>
                  <a:srgbClr val="C00000"/>
                </a:solidFill>
              </a:rPr>
              <a:t>with zero or near-zero interruption</a:t>
            </a:r>
            <a:r>
              <a:rPr lang="en-US" dirty="0"/>
              <a:t> and programmed to produce instance </a:t>
            </a:r>
            <a:r>
              <a:rPr lang="en-US" dirty="0">
                <a:solidFill>
                  <a:srgbClr val="C00000"/>
                </a:solidFill>
              </a:rPr>
              <a:t>alerts on their own when their normal operation is interrupted.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Example: </a:t>
            </a:r>
            <a:r>
              <a:rPr lang="en-US" dirty="0"/>
              <a:t>In a </a:t>
            </a:r>
            <a:r>
              <a:rPr lang="en-US" b="1" dirty="0"/>
              <a:t>data center</a:t>
            </a:r>
            <a:r>
              <a:rPr lang="en-US" dirty="0"/>
              <a:t>, temperature sensors monitor</a:t>
            </a:r>
            <a:r>
              <a:rPr lang="en-US" dirty="0">
                <a:solidFill>
                  <a:srgbClr val="C00000"/>
                </a:solidFill>
              </a:rPr>
              <a:t> cooling systems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If a sensor stops working, the IoT gateway should </a:t>
            </a:r>
            <a:r>
              <a:rPr lang="en-US" b="1" dirty="0">
                <a:solidFill>
                  <a:srgbClr val="C00000"/>
                </a:solidFill>
              </a:rPr>
              <a:t>instantly receive an alert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/>
              <a:t>(e.g., “Sensor 3 offline”).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This ensures </a:t>
            </a:r>
            <a:r>
              <a:rPr lang="en-US" dirty="0">
                <a:solidFill>
                  <a:srgbClr val="C00000"/>
                </a:solidFill>
              </a:rPr>
              <a:t>immediate maintenance and prevents overheating.</a:t>
            </a:r>
          </a:p>
          <a:p>
            <a:pPr>
              <a:lnSpc>
                <a:spcPct val="200000"/>
              </a:lnSpc>
            </a:pPr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F8564B-18BE-2FF1-92C3-1AB4EFB528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5804" y="1759183"/>
            <a:ext cx="2048737" cy="4100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57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6E4F74-2C38-F599-CECF-A6076838C5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9AB235-7B09-52B9-3188-1D925AC10FC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BEAFA9-B5D6-0E4C-963D-F8680069E3D4}"/>
              </a:ext>
            </a:extLst>
          </p:cNvPr>
          <p:cNvSpPr txBox="1"/>
          <p:nvPr/>
        </p:nvSpPr>
        <p:spPr>
          <a:xfrm>
            <a:off x="2323318" y="179852"/>
            <a:ext cx="6636463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Sensor Characteristics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1D2B3B-C3A3-512E-D901-5BCE78F550D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1958DC-B60C-4E8A-B1ED-CD7E9FEBA612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A10C87-E79D-413B-7411-0C4411236F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DAEB51D-AC7F-97CE-CE4B-72445EA67B9B}"/>
              </a:ext>
            </a:extLst>
          </p:cNvPr>
          <p:cNvSpPr txBox="1"/>
          <p:nvPr/>
        </p:nvSpPr>
        <p:spPr>
          <a:xfrm>
            <a:off x="732345" y="1779806"/>
            <a:ext cx="1072731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C00000"/>
              </a:solidFill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C2BF0F-C11E-DA6D-6D78-B5D2E19C410F}"/>
              </a:ext>
            </a:extLst>
          </p:cNvPr>
          <p:cNvSpPr txBox="1"/>
          <p:nvPr/>
        </p:nvSpPr>
        <p:spPr>
          <a:xfrm>
            <a:off x="641126" y="1618223"/>
            <a:ext cx="8644678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>
              <a:lnSpc>
                <a:spcPct val="200000"/>
              </a:lnSpc>
            </a:pPr>
            <a:r>
              <a:rPr lang="en-US" b="1" u="sng" dirty="0">
                <a:solidFill>
                  <a:srgbClr val="C00000"/>
                </a:solidFill>
              </a:rPr>
              <a:t>Ease of Use</a:t>
            </a:r>
            <a:r>
              <a:rPr lang="en-US" b="1" dirty="0"/>
              <a:t>: </a:t>
            </a:r>
            <a:r>
              <a:rPr lang="en-US" dirty="0"/>
              <a:t>User interfaces are considered the </a:t>
            </a:r>
            <a:r>
              <a:rPr lang="en-US" dirty="0">
                <a:solidFill>
                  <a:srgbClr val="C00000"/>
                </a:solidFill>
              </a:rPr>
              <a:t>top requirements for any IoT systems</a:t>
            </a:r>
            <a:r>
              <a:rPr lang="en-US" dirty="0"/>
              <a:t>.</a:t>
            </a:r>
          </a:p>
          <a:p>
            <a:pPr>
              <a:lnSpc>
                <a:spcPct val="200000"/>
              </a:lnSpc>
            </a:pPr>
            <a:r>
              <a:rPr lang="en-US" dirty="0"/>
              <a:t>IoT sensors should be </a:t>
            </a:r>
            <a:r>
              <a:rPr lang="en-US" b="1" u="sng" dirty="0">
                <a:solidFill>
                  <a:srgbClr val="C00000"/>
                </a:solidFill>
              </a:rPr>
              <a:t>easy to install, configure, and monitor</a:t>
            </a:r>
            <a:r>
              <a:rPr lang="en-US" u="sng" dirty="0">
                <a:solidFill>
                  <a:srgbClr val="C00000"/>
                </a:solidFill>
              </a:rPr>
              <a:t> </a:t>
            </a:r>
            <a:r>
              <a:rPr lang="en-US" dirty="0"/>
              <a:t>— especially for users who </a:t>
            </a:r>
            <a:r>
              <a:rPr lang="en-US" dirty="0">
                <a:solidFill>
                  <a:srgbClr val="C00000"/>
                </a:solidFill>
              </a:rPr>
              <a:t>are </a:t>
            </a:r>
            <a:r>
              <a:rPr lang="en-US" b="1" dirty="0">
                <a:solidFill>
                  <a:srgbClr val="C00000"/>
                </a:solidFill>
              </a:rPr>
              <a:t>not engineers</a:t>
            </a:r>
            <a:r>
              <a:rPr lang="en-US" dirty="0">
                <a:solidFill>
                  <a:srgbClr val="C00000"/>
                </a:solidFill>
              </a:rPr>
              <a:t>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Example: </a:t>
            </a:r>
            <a:r>
              <a:rPr lang="en-US" dirty="0"/>
              <a:t>A </a:t>
            </a:r>
            <a:r>
              <a:rPr lang="en-US" b="1" dirty="0">
                <a:solidFill>
                  <a:srgbClr val="C00000"/>
                </a:solidFill>
              </a:rPr>
              <a:t>smart home temperature sensor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/>
              <a:t>connects automatically via Wi-Fi and shows up on</a:t>
            </a:r>
            <a:r>
              <a:rPr lang="en-US" dirty="0">
                <a:solidFill>
                  <a:srgbClr val="C00000"/>
                </a:solidFill>
              </a:rPr>
              <a:t> your phone app within seconds.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app shows </a:t>
            </a:r>
            <a:r>
              <a:rPr lang="en-US" dirty="0">
                <a:solidFill>
                  <a:srgbClr val="C00000"/>
                </a:solidFill>
              </a:rPr>
              <a:t>battery status, allows setting alerts, and displays live readings </a:t>
            </a:r>
            <a:r>
              <a:rPr lang="en-US" dirty="0"/>
              <a:t>— all without technical setup.</a:t>
            </a:r>
          </a:p>
          <a:p>
            <a:pPr>
              <a:lnSpc>
                <a:spcPct val="200000"/>
              </a:lnSpc>
            </a:pPr>
            <a:r>
              <a:rPr lang="en-US" dirty="0"/>
              <a:t> 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3E0454-EE04-0082-D9A6-C82DB7F475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5804" y="1759183"/>
            <a:ext cx="2048737" cy="4100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82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0FB7F3-0E97-3A5B-5889-851DFB86C7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61B797-9410-072E-4515-7DD43EB80DC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F08010-1AEE-5923-CC83-2D9A102DE114}"/>
              </a:ext>
            </a:extLst>
          </p:cNvPr>
          <p:cNvSpPr txBox="1"/>
          <p:nvPr/>
        </p:nvSpPr>
        <p:spPr>
          <a:xfrm>
            <a:off x="2346764" y="-115986"/>
            <a:ext cx="663646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IoT Actuators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B42F14-F6AA-D2C9-554D-66E013CB4A7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90C493-D7D8-2917-8ADF-DE0335D727BF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300C2A-9941-F0F5-0B28-7816459DDB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7863CFD-DBFB-4AF2-0761-EDBEA0355923}"/>
              </a:ext>
            </a:extLst>
          </p:cNvPr>
          <p:cNvSpPr txBox="1"/>
          <p:nvPr/>
        </p:nvSpPr>
        <p:spPr>
          <a:xfrm>
            <a:off x="732345" y="1779806"/>
            <a:ext cx="1072731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C00000"/>
              </a:solidFill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CF72BD-EB47-AD38-1C15-DE0802BBEC09}"/>
              </a:ext>
            </a:extLst>
          </p:cNvPr>
          <p:cNvSpPr txBox="1"/>
          <p:nvPr/>
        </p:nvSpPr>
        <p:spPr>
          <a:xfrm>
            <a:off x="617279" y="1518396"/>
            <a:ext cx="8095623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pPr algn="just">
              <a:lnSpc>
                <a:spcPct val="200000"/>
              </a:lnSpc>
            </a:pPr>
            <a:r>
              <a:rPr lang="en-US" b="1" u="sng" dirty="0">
                <a:solidFill>
                  <a:srgbClr val="C00000"/>
                </a:solidFill>
              </a:rPr>
              <a:t>An actuator is </a:t>
            </a:r>
            <a:r>
              <a:rPr lang="en-US" dirty="0"/>
              <a:t>a type of motor that is responsible for </a:t>
            </a:r>
            <a:r>
              <a:rPr lang="en-US" dirty="0">
                <a:solidFill>
                  <a:srgbClr val="C00000"/>
                </a:solidFill>
              </a:rPr>
              <a:t>controlling or taking an action</a:t>
            </a:r>
            <a:r>
              <a:rPr lang="en-US" dirty="0"/>
              <a:t>. It takes a </a:t>
            </a:r>
            <a:r>
              <a:rPr lang="en-US" dirty="0">
                <a:solidFill>
                  <a:srgbClr val="C00000"/>
                </a:solidFill>
              </a:rPr>
              <a:t>source of data or energy </a:t>
            </a:r>
            <a:r>
              <a:rPr lang="en-US" dirty="0"/>
              <a:t>(e.g. Hydraulic fluid pressure, other sources of power) and </a:t>
            </a:r>
            <a:r>
              <a:rPr lang="en-US" dirty="0">
                <a:solidFill>
                  <a:srgbClr val="C00000"/>
                </a:solidFill>
              </a:rPr>
              <a:t>converts the data/energy to motion to control a system</a:t>
            </a:r>
            <a:r>
              <a:rPr lang="en-US" dirty="0"/>
              <a:t>.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Actuators use </a:t>
            </a:r>
            <a:r>
              <a:rPr lang="en-US" dirty="0">
                <a:solidFill>
                  <a:srgbClr val="C00000"/>
                </a:solidFill>
              </a:rPr>
              <a:t>sensor collected and analyzed data as well as other type of data intelligence to control IoT systems</a:t>
            </a:r>
            <a:r>
              <a:rPr lang="en-US" dirty="0"/>
              <a:t>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For example, </a:t>
            </a:r>
            <a:r>
              <a:rPr lang="en-US" dirty="0">
                <a:solidFill>
                  <a:srgbClr val="C00000"/>
                </a:solidFill>
              </a:rPr>
              <a:t>shutting down gas flow </a:t>
            </a:r>
            <a:r>
              <a:rPr lang="en-US" dirty="0"/>
              <a:t>when the </a:t>
            </a:r>
            <a:r>
              <a:rPr lang="en-US" dirty="0">
                <a:solidFill>
                  <a:srgbClr val="C00000"/>
                </a:solidFill>
              </a:rPr>
              <a:t>measured pressure </a:t>
            </a:r>
            <a:r>
              <a:rPr lang="en-US" dirty="0"/>
              <a:t>is below a certain threshold. </a:t>
            </a:r>
          </a:p>
          <a:p>
            <a:pPr algn="just">
              <a:lnSpc>
                <a:spcPct val="200000"/>
              </a:lnSpc>
            </a:pPr>
            <a:endParaRPr lang="en-US" dirty="0"/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AB1F34C-ED47-84C1-B803-38825E61A5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3974" y="1779182"/>
            <a:ext cx="1547446" cy="427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39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4373D5-8F67-34D6-1FA0-38C0F097DE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223552A-590F-1056-82AF-E43E5614261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95393C-2A45-5DE4-9158-289D5616E783}"/>
              </a:ext>
            </a:extLst>
          </p:cNvPr>
          <p:cNvSpPr txBox="1"/>
          <p:nvPr/>
        </p:nvSpPr>
        <p:spPr>
          <a:xfrm>
            <a:off x="2346764" y="-115986"/>
            <a:ext cx="663646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IoT Actuators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65D3E51-0F2A-1631-76A5-B2D67087520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64D7B7-19F5-2712-6759-B731BE5A8C48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2F2BDC8-59B3-2FB2-2DCD-64737B2A4D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7D030F0-2DDD-23B0-8416-D379A1386318}"/>
              </a:ext>
            </a:extLst>
          </p:cNvPr>
          <p:cNvSpPr txBox="1"/>
          <p:nvPr/>
        </p:nvSpPr>
        <p:spPr>
          <a:xfrm>
            <a:off x="1464690" y="5076628"/>
            <a:ext cx="1072731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C00000"/>
              </a:solidFill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78065AF-2745-334E-8512-C7155BFB43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3974" y="1779182"/>
            <a:ext cx="1547446" cy="4276725"/>
          </a:xfrm>
          <a:prstGeom prst="rect">
            <a:avLst/>
          </a:prstGeom>
        </p:spPr>
      </p:pic>
      <p:sp>
        <p:nvSpPr>
          <p:cNvPr id="12" name="Rectangle 3">
            <a:extLst>
              <a:ext uri="{FF2B5EF4-FFF2-40B4-BE49-F238E27FC236}">
                <a16:creationId xmlns:a16="http://schemas.microsoft.com/office/drawing/2014/main" id="{526D018B-DE89-3BDC-5820-62450F9DD4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280" y="2023115"/>
            <a:ext cx="7534178" cy="3788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b="1" u="sng" dirty="0">
                <a:solidFill>
                  <a:srgbClr val="C00000"/>
                </a:solidFill>
              </a:rPr>
              <a:t> </a:t>
            </a:r>
            <a:r>
              <a:rPr lang="en-US" b="1" u="sng" dirty="0">
                <a:solidFill>
                  <a:srgbClr val="C00000"/>
                </a:solidFill>
              </a:rPr>
              <a:t>How It Works:</a:t>
            </a:r>
            <a:endParaRPr lang="en-US" altLang="en-US" b="1" u="sng" dirty="0">
              <a:solidFill>
                <a:srgbClr val="C00000"/>
              </a:solidFill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dirty="0">
                <a:solidFill>
                  <a:srgbClr val="C00000"/>
                </a:solidFill>
              </a:rPr>
              <a:t>Sensor collects data</a:t>
            </a:r>
            <a:br>
              <a:rPr lang="en-US" altLang="en-US" dirty="0"/>
            </a:br>
            <a:r>
              <a:rPr lang="en-US" altLang="en-US" dirty="0"/>
              <a:t>→ e.g., a pressure sensor </a:t>
            </a:r>
            <a:r>
              <a:rPr lang="en-US" altLang="en-US" dirty="0">
                <a:solidFill>
                  <a:srgbClr val="C00000"/>
                </a:solidFill>
              </a:rPr>
              <a:t>measures gas pressure.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dirty="0">
                <a:solidFill>
                  <a:srgbClr val="C00000"/>
                </a:solidFill>
              </a:rPr>
              <a:t> Data is sent to the IoT controller/gateway or cloud</a:t>
            </a:r>
            <a:br>
              <a:rPr lang="en-US" altLang="en-US" dirty="0"/>
            </a:br>
            <a:r>
              <a:rPr lang="en-US" altLang="en-US" dirty="0"/>
              <a:t>→ The system analyzes the data (using AI).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dirty="0">
                <a:solidFill>
                  <a:srgbClr val="C00000"/>
                </a:solidFill>
              </a:rPr>
              <a:t> Decision is made</a:t>
            </a:r>
            <a:br>
              <a:rPr lang="en-US" altLang="en-US" dirty="0"/>
            </a:br>
            <a:r>
              <a:rPr lang="en-US" altLang="en-US" dirty="0"/>
              <a:t>→ Example: If pressure &lt; safety limit, system must shut down the gas valve.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dirty="0">
                <a:solidFill>
                  <a:srgbClr val="C00000"/>
                </a:solidFill>
              </a:rPr>
              <a:t> Actuator performs an action</a:t>
            </a:r>
            <a:br>
              <a:rPr lang="en-US" altLang="en-US" dirty="0"/>
            </a:br>
            <a:r>
              <a:rPr lang="en-US" altLang="en-US" dirty="0"/>
              <a:t>→ The actuator receives a command and closes the valve — </a:t>
            </a:r>
            <a:r>
              <a:rPr lang="en-US" altLang="en-US" dirty="0">
                <a:solidFill>
                  <a:srgbClr val="C00000"/>
                </a:solidFill>
              </a:rPr>
              <a:t>stopping gas flow.</a:t>
            </a:r>
          </a:p>
        </p:txBody>
      </p:sp>
    </p:spTree>
    <p:extLst>
      <p:ext uri="{BB962C8B-B14F-4D97-AF65-F5344CB8AC3E}">
        <p14:creationId xmlns:p14="http://schemas.microsoft.com/office/powerpoint/2010/main" val="53333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9CB139-F512-6C46-45B7-963322950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ABB0E3-A85B-0C64-365E-EAAA8039E6F0}"/>
              </a:ext>
            </a:extLst>
          </p:cNvPr>
          <p:cNvSpPr/>
          <p:nvPr/>
        </p:nvSpPr>
        <p:spPr>
          <a:xfrm>
            <a:off x="436972" y="195510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/>
          </a:p>
          <a:p>
            <a:endParaRPr lang="en-US"/>
          </a:p>
          <a:p>
            <a:r>
              <a:rPr lang="en-US"/>
              <a:t>There are two main philosophies to monitor and control IoT devices: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6577C8-49AC-22A0-6DCB-77F411324729}"/>
              </a:ext>
            </a:extLst>
          </p:cNvPr>
          <p:cNvSpPr txBox="1"/>
          <p:nvPr/>
        </p:nvSpPr>
        <p:spPr>
          <a:xfrm>
            <a:off x="2253873" y="172735"/>
            <a:ext cx="663646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IoT Actuators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666A6C-A460-6064-BB55-39C63D25429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29480A7-DD66-F403-A6AD-15ED9163F4F3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C0B9A7-5279-01FC-92BE-4C8748505D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55D35D8-8CE2-AD0B-9A7A-E61B518E1D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3855" y="2060576"/>
            <a:ext cx="1962369" cy="410911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6AEF5A8-7082-504E-3B1B-746922A4A77D}"/>
              </a:ext>
            </a:extLst>
          </p:cNvPr>
          <p:cNvSpPr txBox="1"/>
          <p:nvPr/>
        </p:nvSpPr>
        <p:spPr>
          <a:xfrm>
            <a:off x="436972" y="1650667"/>
            <a:ext cx="889496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u="sng" dirty="0">
                <a:solidFill>
                  <a:srgbClr val="C00000"/>
                </a:solidFill>
              </a:rPr>
              <a:t>There are two main philosophies to monitor and control IoT devices:</a:t>
            </a:r>
          </a:p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Local Control </a:t>
            </a:r>
            <a:r>
              <a:rPr lang="en-US" dirty="0"/>
              <a:t>requires an </a:t>
            </a:r>
            <a:r>
              <a:rPr lang="en-US" dirty="0">
                <a:solidFill>
                  <a:srgbClr val="C00000"/>
                </a:solidFill>
              </a:rPr>
              <a:t>intelligent local controller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Example: </a:t>
            </a:r>
            <a:r>
              <a:rPr lang="en-US" dirty="0"/>
              <a:t>A </a:t>
            </a:r>
            <a:r>
              <a:rPr lang="en-US" b="1" dirty="0"/>
              <a:t>smart thermostat</a:t>
            </a:r>
            <a:r>
              <a:rPr lang="en-US" dirty="0"/>
              <a:t> in your home controls your air conditioner </a:t>
            </a:r>
            <a:r>
              <a:rPr lang="en-US" u="sng" dirty="0">
                <a:solidFill>
                  <a:srgbClr val="C00000"/>
                </a:solidFill>
              </a:rPr>
              <a:t>without needing the internet. </a:t>
            </a:r>
            <a:r>
              <a:rPr lang="en-US" dirty="0"/>
              <a:t>If the temperature sensor detects </a:t>
            </a:r>
            <a:r>
              <a:rPr lang="en-US" dirty="0">
                <a:solidFill>
                  <a:srgbClr val="C00000"/>
                </a:solidFill>
              </a:rPr>
              <a:t>it’s too hot</a:t>
            </a:r>
            <a:r>
              <a:rPr lang="en-US" dirty="0"/>
              <a:t>, the thermostat directly tells </a:t>
            </a:r>
            <a:r>
              <a:rPr lang="en-US" dirty="0">
                <a:solidFill>
                  <a:srgbClr val="C00000"/>
                </a:solidFill>
              </a:rPr>
              <a:t>the AC to turn on.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Global Control </a:t>
            </a:r>
            <a:r>
              <a:rPr lang="en-US" dirty="0"/>
              <a:t>requires moving the control onto the cloud with sensors everywhere.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Example: </a:t>
            </a:r>
            <a:r>
              <a:rPr lang="en-US" dirty="0"/>
              <a:t>Instead of a local thermostat, multiple </a:t>
            </a:r>
            <a:r>
              <a:rPr lang="en-US" b="1" dirty="0">
                <a:solidFill>
                  <a:srgbClr val="C00000"/>
                </a:solidFill>
              </a:rPr>
              <a:t>temperature sensors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/>
              <a:t>are placed throughout the house. The </a:t>
            </a:r>
            <a:r>
              <a:rPr lang="en-US" b="1" dirty="0">
                <a:solidFill>
                  <a:srgbClr val="C00000"/>
                </a:solidFill>
              </a:rPr>
              <a:t>cloud application</a:t>
            </a:r>
            <a:r>
              <a:rPr lang="en-US" dirty="0">
                <a:solidFill>
                  <a:srgbClr val="C00000"/>
                </a:solidFill>
              </a:rPr>
              <a:t> collects this data, decides how to balance temperatures, and remotely controls the air conditioner or heaters.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350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3C11B3-E900-850F-0EE3-EE92E6574A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9E9611B-4BAE-5FB8-EE34-348B1E4E846C}"/>
              </a:ext>
            </a:extLst>
          </p:cNvPr>
          <p:cNvSpPr/>
          <p:nvPr/>
        </p:nvSpPr>
        <p:spPr>
          <a:xfrm>
            <a:off x="436972" y="195510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/>
          </a:p>
          <a:p>
            <a:endParaRPr lang="en-US"/>
          </a:p>
          <a:p>
            <a:r>
              <a:rPr lang="en-US"/>
              <a:t>There are two main philosophies to monitor and control IoT devices: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C40CE3-943C-4771-B09F-4EDDB28DC5DD}"/>
              </a:ext>
            </a:extLst>
          </p:cNvPr>
          <p:cNvSpPr txBox="1"/>
          <p:nvPr/>
        </p:nvSpPr>
        <p:spPr>
          <a:xfrm>
            <a:off x="2253873" y="172735"/>
            <a:ext cx="663646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IoT Actuators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961514-BA31-5B02-FE2E-0CAD2A485A0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34EDE3-31D4-0363-F63D-C61F13EE3C90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A8DF21A-CFF9-6622-5DCC-213FBE63440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573375A-D66A-F9E8-7D1B-157A69E673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3855" y="2060576"/>
            <a:ext cx="1962369" cy="410911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1E6C2D8-08CC-6C6D-0AE9-A7940C260038}"/>
              </a:ext>
            </a:extLst>
          </p:cNvPr>
          <p:cNvSpPr txBox="1"/>
          <p:nvPr/>
        </p:nvSpPr>
        <p:spPr>
          <a:xfrm>
            <a:off x="436972" y="1779182"/>
            <a:ext cx="8894969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u="sng" dirty="0">
                <a:solidFill>
                  <a:srgbClr val="C00000"/>
                </a:solidFill>
              </a:rPr>
              <a:t>There are two main philosophies to monitor and control IoT devices:</a:t>
            </a:r>
          </a:p>
          <a:p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right approach is a </a:t>
            </a:r>
            <a:r>
              <a:rPr lang="en-US" dirty="0">
                <a:solidFill>
                  <a:srgbClr val="C00000"/>
                </a:solidFill>
              </a:rPr>
              <a:t>combination of the two approaches depending </a:t>
            </a:r>
            <a:r>
              <a:rPr lang="en-US" dirty="0"/>
              <a:t>on the specific IoT vertical and environment.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u="sng" dirty="0">
                <a:solidFill>
                  <a:srgbClr val="C00000"/>
                </a:solidFill>
              </a:rPr>
              <a:t>Example:  </a:t>
            </a:r>
            <a:r>
              <a:rPr lang="en-US" dirty="0"/>
              <a:t>A smart home system might: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Use local control for safety-critical or time-sensitive actions (turning off the oven, switching on lights).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Use cloud control for energy optimization.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808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48CC1F-9722-6EA6-0798-9330B51C55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E3E470A-EF7D-C1AA-2908-7C0EE52360AE}"/>
              </a:ext>
            </a:extLst>
          </p:cNvPr>
          <p:cNvSpPr/>
          <p:nvPr/>
        </p:nvSpPr>
        <p:spPr>
          <a:xfrm>
            <a:off x="436972" y="195510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/>
          </a:p>
          <a:p>
            <a:endParaRPr lang="en-US"/>
          </a:p>
          <a:p>
            <a:r>
              <a:rPr lang="en-US"/>
              <a:t>There are two main philosophies to monitor and control IoT devices: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27C74E-D926-84E4-ED00-5F867BCB6A28}"/>
              </a:ext>
            </a:extLst>
          </p:cNvPr>
          <p:cNvSpPr txBox="1"/>
          <p:nvPr/>
        </p:nvSpPr>
        <p:spPr>
          <a:xfrm>
            <a:off x="2346764" y="169998"/>
            <a:ext cx="663646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Radio-Frequency Identification (RFID)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E30D0D-11ED-464E-B879-0805EB74194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BA7851-5C85-B92B-FC9F-DA04F5968827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B4D83E4-EA08-8D5E-3BE9-ABECCB7AC2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9693964-BCCA-EEE4-61C4-60F8A34AADAC}"/>
              </a:ext>
            </a:extLst>
          </p:cNvPr>
          <p:cNvSpPr txBox="1"/>
          <p:nvPr/>
        </p:nvSpPr>
        <p:spPr>
          <a:xfrm>
            <a:off x="436972" y="1779182"/>
            <a:ext cx="685813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b="1" u="sng" dirty="0">
                <a:solidFill>
                  <a:srgbClr val="C00000"/>
                </a:solidFill>
              </a:rPr>
              <a:t>RFID </a:t>
            </a:r>
            <a:r>
              <a:rPr lang="en-US" b="1" dirty="0"/>
              <a:t>(Radio Frequency Identification)</a:t>
            </a:r>
            <a:r>
              <a:rPr lang="en-US" dirty="0"/>
              <a:t> is a mechanism to capture </a:t>
            </a:r>
            <a:r>
              <a:rPr lang="en-US" dirty="0">
                <a:solidFill>
                  <a:srgbClr val="C00000"/>
                </a:solidFill>
              </a:rPr>
              <a:t>info pre-embedded </a:t>
            </a:r>
            <a:r>
              <a:rPr lang="en-US" dirty="0"/>
              <a:t>into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dirty="0"/>
              <a:t>the Tag of a “thing” using radio waves.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b="1" dirty="0"/>
              <a:t>RFID </a:t>
            </a:r>
            <a:r>
              <a:rPr lang="en-US" dirty="0"/>
              <a:t>is a </a:t>
            </a:r>
            <a:r>
              <a:rPr lang="en-US" b="1" dirty="0">
                <a:solidFill>
                  <a:srgbClr val="C00000"/>
                </a:solidFill>
              </a:rPr>
              <a:t>wireless communication technology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/>
              <a:t>that uses </a:t>
            </a:r>
            <a:r>
              <a:rPr lang="en-US" b="1" dirty="0">
                <a:solidFill>
                  <a:srgbClr val="C00000"/>
                </a:solidFill>
              </a:rPr>
              <a:t>radio waves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/>
              <a:t>to identify, track, and manage objects automatically.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dirty="0"/>
              <a:t>It’s one of the key technologies used in the </a:t>
            </a:r>
            <a:r>
              <a:rPr lang="en-US" b="1" dirty="0"/>
              <a:t>Internet of Things (IoT)</a:t>
            </a:r>
            <a:r>
              <a:rPr lang="en-US" dirty="0"/>
              <a:t> to </a:t>
            </a:r>
            <a:r>
              <a:rPr lang="en-US" u="sng" dirty="0">
                <a:solidFill>
                  <a:srgbClr val="C00000"/>
                </a:solidFill>
              </a:rPr>
              <a:t>give each object a </a:t>
            </a:r>
            <a:r>
              <a:rPr lang="en-US" b="1" u="sng" dirty="0">
                <a:solidFill>
                  <a:srgbClr val="C00000"/>
                </a:solidFill>
              </a:rPr>
              <a:t>unique digital identity</a:t>
            </a:r>
            <a:r>
              <a:rPr lang="en-US" u="sng" dirty="0">
                <a:solidFill>
                  <a:srgbClr val="C00000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u="sng" dirty="0">
              <a:solidFill>
                <a:srgbClr val="C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C00000"/>
                </a:solidFill>
              </a:rPr>
              <a:t>RFID consist of two parts: a tag and a reader. </a:t>
            </a:r>
          </a:p>
          <a:p>
            <a:pPr algn="just"/>
            <a:endParaRPr lang="en-US" u="sng" dirty="0">
              <a:solidFill>
                <a:srgbClr val="C00000"/>
              </a:solidFill>
            </a:endParaRPr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7885BC-1992-42DC-7E48-203C835182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9363" y="2028943"/>
            <a:ext cx="3894108" cy="40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82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0AF5D5-D71E-6E98-E237-8666269B91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0E6028-1FDA-90A9-25BF-8AC0B4557D43}"/>
              </a:ext>
            </a:extLst>
          </p:cNvPr>
          <p:cNvSpPr/>
          <p:nvPr/>
        </p:nvSpPr>
        <p:spPr>
          <a:xfrm>
            <a:off x="436972" y="195510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/>
          </a:p>
          <a:p>
            <a:endParaRPr lang="en-US"/>
          </a:p>
          <a:p>
            <a:r>
              <a:rPr lang="en-US"/>
              <a:t>There are two main philosophies to monitor and control IoT devices: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B6651EE-71EC-F253-3A8F-0660829F8F3C}"/>
              </a:ext>
            </a:extLst>
          </p:cNvPr>
          <p:cNvSpPr txBox="1"/>
          <p:nvPr/>
        </p:nvSpPr>
        <p:spPr>
          <a:xfrm>
            <a:off x="2346764" y="169998"/>
            <a:ext cx="663646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Radio-Frequency Identification (RFID)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938B94-062C-81F0-1F74-2DFB206C57F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0DEA21-E81D-B68E-CF77-10BA728A8469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66BAB2-FFC3-56D7-FE86-9E0477C00A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91D4475-2E78-5592-17FF-8274CD5A3DAE}"/>
              </a:ext>
            </a:extLst>
          </p:cNvPr>
          <p:cNvSpPr txBox="1"/>
          <p:nvPr/>
        </p:nvSpPr>
        <p:spPr>
          <a:xfrm>
            <a:off x="507310" y="1698796"/>
            <a:ext cx="685813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pPr>
              <a:lnSpc>
                <a:spcPct val="150000"/>
              </a:lnSpc>
            </a:pPr>
            <a:r>
              <a:rPr lang="en-US" b="1" u="sng" dirty="0">
                <a:solidFill>
                  <a:srgbClr val="C00000"/>
                </a:solidFill>
              </a:rPr>
              <a:t>RFID Tag :</a:t>
            </a:r>
          </a:p>
          <a:p>
            <a:pPr>
              <a:lnSpc>
                <a:spcPct val="150000"/>
              </a:lnSpc>
            </a:pPr>
            <a:r>
              <a:rPr lang="en-US" dirty="0"/>
              <a:t>The </a:t>
            </a:r>
            <a:r>
              <a:rPr lang="en-US" b="1" dirty="0"/>
              <a:t>tag</a:t>
            </a:r>
            <a:r>
              <a:rPr lang="en-US" dirty="0"/>
              <a:t> is </a:t>
            </a:r>
            <a:r>
              <a:rPr lang="en-US" dirty="0">
                <a:solidFill>
                  <a:srgbClr val="C00000"/>
                </a:solidFill>
              </a:rPr>
              <a:t>attached to or embedded in the object you want to identify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</a:pPr>
            <a:r>
              <a:rPr lang="en-US" b="1" u="sng" dirty="0">
                <a:solidFill>
                  <a:srgbClr val="C00000"/>
                </a:solidFill>
              </a:rPr>
              <a:t>It has two main parts: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Microchip:</a:t>
            </a:r>
            <a:br>
              <a:rPr lang="en-US" dirty="0"/>
            </a:br>
            <a:r>
              <a:rPr lang="en-US" dirty="0">
                <a:solidFill>
                  <a:srgbClr val="C00000"/>
                </a:solidFill>
              </a:rPr>
              <a:t>Stores the object’s data</a:t>
            </a:r>
            <a:r>
              <a:rPr lang="en-US" dirty="0"/>
              <a:t> (like ID number, product details, or status).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Antenna:</a:t>
            </a:r>
            <a:br>
              <a:rPr lang="en-US" dirty="0"/>
            </a:br>
            <a:r>
              <a:rPr lang="en-US" dirty="0">
                <a:solidFill>
                  <a:srgbClr val="C00000"/>
                </a:solidFill>
              </a:rPr>
              <a:t>Sends and receives radio signals to and from the reader.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u="sng" dirty="0">
              <a:solidFill>
                <a:srgbClr val="C00000"/>
              </a:solidFill>
            </a:endParaRPr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F07D50B-7C18-DB54-C308-7999CECC9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9363" y="2028943"/>
            <a:ext cx="3894108" cy="40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18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14CC23-8573-2830-A87E-8C637929E0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4725D3-0671-B050-14CA-92F1EEACF426}"/>
              </a:ext>
            </a:extLst>
          </p:cNvPr>
          <p:cNvSpPr/>
          <p:nvPr/>
        </p:nvSpPr>
        <p:spPr>
          <a:xfrm>
            <a:off x="436972" y="195510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/>
          </a:p>
          <a:p>
            <a:endParaRPr lang="en-US"/>
          </a:p>
          <a:p>
            <a:r>
              <a:rPr lang="en-US"/>
              <a:t>There are two main philosophies to monitor and control IoT devices: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28DF8B-0EE6-9F1F-BB8A-00DAD35202B1}"/>
              </a:ext>
            </a:extLst>
          </p:cNvPr>
          <p:cNvSpPr txBox="1"/>
          <p:nvPr/>
        </p:nvSpPr>
        <p:spPr>
          <a:xfrm>
            <a:off x="2346764" y="169998"/>
            <a:ext cx="663646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Radio-Frequency Identification (RFID)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521DBE-FC98-6476-C41E-947D4EB9D95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E0A604-87C5-7D76-6AF5-AB4047D5DE7D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F822AB0-6687-0ADE-D5E8-00716A4369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05C941E-7738-727C-2032-7DB7550251ED}"/>
              </a:ext>
            </a:extLst>
          </p:cNvPr>
          <p:cNvSpPr txBox="1"/>
          <p:nvPr/>
        </p:nvSpPr>
        <p:spPr>
          <a:xfrm>
            <a:off x="507310" y="1698796"/>
            <a:ext cx="6858131" cy="7155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u="sng" dirty="0">
                <a:solidFill>
                  <a:srgbClr val="C00000"/>
                </a:solidFill>
              </a:rPr>
              <a:t>RFID Reader :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</a:t>
            </a:r>
            <a:r>
              <a:rPr lang="en-US" b="1" dirty="0">
                <a:solidFill>
                  <a:srgbClr val="C00000"/>
                </a:solidFill>
              </a:rPr>
              <a:t>reader</a:t>
            </a:r>
            <a:r>
              <a:rPr lang="en-US" dirty="0">
                <a:solidFill>
                  <a:srgbClr val="C00000"/>
                </a:solidFill>
              </a:rPr>
              <a:t> communicates with tags using </a:t>
            </a:r>
            <a:r>
              <a:rPr lang="en-US" b="1" dirty="0">
                <a:solidFill>
                  <a:srgbClr val="C00000"/>
                </a:solidFill>
              </a:rPr>
              <a:t>radio waves</a:t>
            </a:r>
            <a:r>
              <a:rPr lang="en-US" dirty="0">
                <a:solidFill>
                  <a:srgbClr val="C00000"/>
                </a:solidFill>
              </a:rPr>
              <a:t>. </a:t>
            </a:r>
            <a:r>
              <a:rPr lang="en-US" dirty="0"/>
              <a:t>It has </a:t>
            </a:r>
            <a:r>
              <a:rPr lang="en-US" dirty="0">
                <a:solidFill>
                  <a:srgbClr val="C00000"/>
                </a:solidFill>
              </a:rPr>
              <a:t>a </a:t>
            </a:r>
            <a:r>
              <a:rPr lang="en-US" b="1" dirty="0">
                <a:solidFill>
                  <a:srgbClr val="C00000"/>
                </a:solidFill>
              </a:rPr>
              <a:t>transmitter</a:t>
            </a:r>
            <a:r>
              <a:rPr lang="en-US" dirty="0">
                <a:solidFill>
                  <a:srgbClr val="C00000"/>
                </a:solidFill>
              </a:rPr>
              <a:t> and </a:t>
            </a:r>
            <a:r>
              <a:rPr lang="en-US" b="1" dirty="0">
                <a:solidFill>
                  <a:srgbClr val="C00000"/>
                </a:solidFill>
              </a:rPr>
              <a:t>receiver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/>
              <a:t>built in: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Transmitter</a:t>
            </a:r>
            <a:r>
              <a:rPr lang="en-US" dirty="0"/>
              <a:t> emits </a:t>
            </a:r>
            <a:r>
              <a:rPr lang="en-US" dirty="0">
                <a:solidFill>
                  <a:srgbClr val="C00000"/>
                </a:solidFill>
              </a:rPr>
              <a:t>radio waves through an antenna.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Receiver</a:t>
            </a:r>
            <a:r>
              <a:rPr lang="en-US" dirty="0"/>
              <a:t> picks up </a:t>
            </a:r>
            <a:r>
              <a:rPr lang="en-US" dirty="0">
                <a:solidFill>
                  <a:srgbClr val="C00000"/>
                </a:solidFill>
              </a:rPr>
              <a:t>signals from the tag and reads the stored data.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Then, the reader sends the data to a RFID Application (</a:t>
            </a:r>
            <a:r>
              <a:rPr lang="en-US" b="1" dirty="0">
                <a:solidFill>
                  <a:srgbClr val="C00000"/>
                </a:solidFill>
              </a:rPr>
              <a:t>computer system)</a:t>
            </a:r>
            <a:r>
              <a:rPr lang="en-US" dirty="0">
                <a:solidFill>
                  <a:srgbClr val="C00000"/>
                </a:solidFill>
              </a:rPr>
              <a:t>  </a:t>
            </a:r>
            <a:r>
              <a:rPr lang="en-US" dirty="0"/>
              <a:t>for further processing or analytics.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u="sng" dirty="0">
              <a:solidFill>
                <a:srgbClr val="C00000"/>
              </a:solidFill>
            </a:endParaRPr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6738DA9-8489-3B1E-83FC-B77CED690B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9363" y="2028943"/>
            <a:ext cx="3894108" cy="40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706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413294-2F66-0359-C9AB-431A68B2CE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616507-DE72-BDD5-2D42-7E0851AC5AA3}"/>
              </a:ext>
            </a:extLst>
          </p:cNvPr>
          <p:cNvSpPr/>
          <p:nvPr/>
        </p:nvSpPr>
        <p:spPr>
          <a:xfrm>
            <a:off x="436972" y="195510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/>
          </a:p>
          <a:p>
            <a:endParaRPr lang="en-US"/>
          </a:p>
          <a:p>
            <a:r>
              <a:rPr lang="en-US"/>
              <a:t>There are two main philosophies to monitor and control IoT devices: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682103-8185-05B5-B5CA-E6F2135C5184}"/>
              </a:ext>
            </a:extLst>
          </p:cNvPr>
          <p:cNvSpPr txBox="1"/>
          <p:nvPr/>
        </p:nvSpPr>
        <p:spPr>
          <a:xfrm>
            <a:off x="2346764" y="169998"/>
            <a:ext cx="663646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Radio-Frequency Identification (RFID)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CE6E03-9764-E984-C360-54C5A06226E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8C18DE-8461-8AFD-1568-516AF698E991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AECF37-C554-D8B5-F175-7B628AB5C4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09939D4-7341-DE1E-5C4F-68AC6EA81B47}"/>
              </a:ext>
            </a:extLst>
          </p:cNvPr>
          <p:cNvSpPr txBox="1"/>
          <p:nvPr/>
        </p:nvSpPr>
        <p:spPr>
          <a:xfrm>
            <a:off x="507310" y="1698796"/>
            <a:ext cx="6858131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u="sng" dirty="0">
              <a:solidFill>
                <a:srgbClr val="C00000"/>
              </a:solidFill>
            </a:endParaRPr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C200EF-7ECB-FB9F-7A61-D618E3F956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557" y="2718502"/>
            <a:ext cx="10115550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16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C9F755-3508-3BE6-C897-F3C87C627F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8002146-8EFF-6B47-9F95-6933F8B49195}"/>
              </a:ext>
            </a:extLst>
          </p:cNvPr>
          <p:cNvSpPr/>
          <p:nvPr/>
        </p:nvSpPr>
        <p:spPr>
          <a:xfrm>
            <a:off x="436972" y="195510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/>
          </a:p>
          <a:p>
            <a:endParaRPr lang="en-US"/>
          </a:p>
          <a:p>
            <a:r>
              <a:rPr lang="en-US"/>
              <a:t>There are two main philosophies to monitor and control IoT devices: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3344C-8267-7DF4-C5C2-BE6A912F92A1}"/>
              </a:ext>
            </a:extLst>
          </p:cNvPr>
          <p:cNvSpPr txBox="1"/>
          <p:nvPr/>
        </p:nvSpPr>
        <p:spPr>
          <a:xfrm>
            <a:off x="2346764" y="169998"/>
            <a:ext cx="663646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Radio-Frequency Identification (RFID)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65C32F1-4BB4-149F-FB59-10563F90ED8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64463C-B26C-0D64-DF1B-3266304CD667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C84931-696A-40F0-4DDA-DC44251622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71A2CBB-64A3-3BB9-28EB-B7AEAF878657}"/>
              </a:ext>
            </a:extLst>
          </p:cNvPr>
          <p:cNvSpPr txBox="1"/>
          <p:nvPr/>
        </p:nvSpPr>
        <p:spPr>
          <a:xfrm>
            <a:off x="507310" y="1698796"/>
            <a:ext cx="685813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u="sng" dirty="0">
              <a:solidFill>
                <a:srgbClr val="C00000"/>
              </a:solidFill>
            </a:endParaRPr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E9E86F-64A5-1692-FA93-E5791B9F90AF}"/>
              </a:ext>
            </a:extLst>
          </p:cNvPr>
          <p:cNvSpPr txBox="1"/>
          <p:nvPr/>
        </p:nvSpPr>
        <p:spPr>
          <a:xfrm>
            <a:off x="507310" y="2211408"/>
            <a:ext cx="10676505" cy="53399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/>
            <a:r>
              <a:rPr lang="en-US" sz="1800" b="1" i="0" u="sng" strike="noStrike" baseline="0" dirty="0">
                <a:solidFill>
                  <a:srgbClr val="C00000"/>
                </a:solidFill>
                <a:latin typeface="Calibri Light" panose="020F0302020204030204" pitchFamily="34" charset="0"/>
              </a:rPr>
              <a:t>RFID Popular Uses:</a:t>
            </a:r>
          </a:p>
          <a:p>
            <a:endParaRPr lang="en-US" b="1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Passport: </a:t>
            </a:r>
            <a:r>
              <a:rPr lang="en-US" dirty="0"/>
              <a:t>Many department of states are using </a:t>
            </a:r>
            <a:r>
              <a:rPr lang="en-US" dirty="0">
                <a:solidFill>
                  <a:srgbClr val="C00000"/>
                </a:solidFill>
              </a:rPr>
              <a:t>RFID passports that can be read from a reader located up to ten </a:t>
            </a:r>
            <a:r>
              <a:rPr lang="en-US" dirty="0"/>
              <a:t>meters. 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 At airports, RFID readers at border control scan the passport from a short distance (up to ~10 meters).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 The system automatically reads and verifies the stored data, speeding up customs and immigration processes.</a:t>
            </a:r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/>
              <a:t>Healthcare: </a:t>
            </a:r>
            <a:r>
              <a:rPr lang="en-US" dirty="0"/>
              <a:t>to </a:t>
            </a:r>
            <a:r>
              <a:rPr lang="en-US" dirty="0">
                <a:solidFill>
                  <a:srgbClr val="C00000"/>
                </a:solidFill>
              </a:rPr>
              <a:t>track and manage mobile medical equipment </a:t>
            </a:r>
            <a:r>
              <a:rPr lang="en-US" dirty="0"/>
              <a:t>to protect healthcare workers for infections and other hazards.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Each device has an RFID tag that allows staff to locate equipment instantly through the hospital’s tracking system.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en-US" dirty="0"/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 marR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844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CDA704-CCB7-29C0-AD60-F80268B0E9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FFE570A-696D-B99F-EF97-0AE305B9F15F}"/>
              </a:ext>
            </a:extLst>
          </p:cNvPr>
          <p:cNvSpPr/>
          <p:nvPr/>
        </p:nvSpPr>
        <p:spPr>
          <a:xfrm>
            <a:off x="436972" y="195510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/>
          </a:p>
          <a:p>
            <a:endParaRPr lang="en-US"/>
          </a:p>
          <a:p>
            <a:r>
              <a:rPr lang="en-US"/>
              <a:t>There are two main philosophies to monitor and control IoT devices: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CE3475-5928-3F3B-4FB2-C627EDCC6AE8}"/>
              </a:ext>
            </a:extLst>
          </p:cNvPr>
          <p:cNvSpPr txBox="1"/>
          <p:nvPr/>
        </p:nvSpPr>
        <p:spPr>
          <a:xfrm>
            <a:off x="2346764" y="169998"/>
            <a:ext cx="663646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2000" b="1" dirty="0"/>
              <a:t>Radio-Frequency Identification (RFID)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AD6C02-7E73-7D0F-73A5-CF8D6ECD865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2DCE30-E3F7-C37D-AFA5-963E878D2A1D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800D54C-C1A8-405B-05D7-6C7152FDF8B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98ADAD1-76A7-0D07-8E39-8DBC2E8F7FD0}"/>
              </a:ext>
            </a:extLst>
          </p:cNvPr>
          <p:cNvSpPr txBox="1"/>
          <p:nvPr/>
        </p:nvSpPr>
        <p:spPr>
          <a:xfrm>
            <a:off x="507310" y="1698796"/>
            <a:ext cx="685813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u="sng" dirty="0">
              <a:solidFill>
                <a:srgbClr val="C00000"/>
              </a:solidFill>
            </a:endParaRPr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BB86BC-BB49-B7C8-710C-603EED4C529B}"/>
              </a:ext>
            </a:extLst>
          </p:cNvPr>
          <p:cNvSpPr txBox="1"/>
          <p:nvPr/>
        </p:nvSpPr>
        <p:spPr>
          <a:xfrm>
            <a:off x="507310" y="2211408"/>
            <a:ext cx="10676505" cy="45089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/>
            <a:r>
              <a:rPr lang="en-US" sz="1800" b="1" i="0" u="sng" strike="noStrike" baseline="0" dirty="0">
                <a:solidFill>
                  <a:srgbClr val="C00000"/>
                </a:solidFill>
                <a:latin typeface="Calibri Light" panose="020F0302020204030204" pitchFamily="34" charset="0"/>
              </a:rPr>
              <a:t>RFID Popular Uses:</a:t>
            </a:r>
          </a:p>
          <a:p>
            <a:pPr marL="285750" lvl="0" indent="-285750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b="1" u="sng" dirty="0">
                <a:solidFill>
                  <a:srgbClr val="C00000"/>
                </a:solidFill>
              </a:rPr>
              <a:t>Athletics and Sports Event Timing:  </a:t>
            </a:r>
            <a:r>
              <a:rPr lang="en-US" dirty="0"/>
              <a:t>Tracking the exact timing of runners </a:t>
            </a:r>
          </a:p>
          <a:p>
            <a:pPr lvl="0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dirty="0"/>
              <a:t>in marathons or races is a crucial and often a portion of a second makes </a:t>
            </a:r>
          </a:p>
          <a:p>
            <a:pPr lvl="0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dirty="0"/>
              <a:t>a difference.</a:t>
            </a:r>
          </a:p>
          <a:p>
            <a:pPr marL="285750" lvl="0" indent="-285750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When an </a:t>
            </a:r>
            <a:r>
              <a:rPr lang="en-US" dirty="0">
                <a:solidFill>
                  <a:srgbClr val="C00000"/>
                </a:solidFill>
              </a:rPr>
              <a:t>athlete passes a reader, the tag transmits a unique ID.</a:t>
            </a:r>
          </a:p>
          <a:p>
            <a:pPr marL="285750" lvl="0" indent="-285750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The system calculates </a:t>
            </a:r>
            <a:r>
              <a:rPr lang="en-US" b="1" dirty="0"/>
              <a:t>exact start, split, and finish times</a:t>
            </a:r>
            <a:r>
              <a:rPr lang="en-US" dirty="0"/>
              <a:t> automatically.</a:t>
            </a:r>
            <a:endParaRPr lang="en-US" altLang="en-US" dirty="0"/>
          </a:p>
          <a:p>
            <a:pPr marL="285750" lvl="0" indent="-285750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alt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 marR="0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70ABDF6-091D-308F-5A40-3E8A5D7AB8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1243" y="2338060"/>
            <a:ext cx="2337497" cy="3861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87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D359AC-E9A6-D080-029C-8CDB12DF0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AA6841-D63E-729C-5B29-EC524FFB13E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334B67-6747-8D04-26ED-D2B3B998119A}"/>
              </a:ext>
            </a:extLst>
          </p:cNvPr>
          <p:cNvSpPr txBox="1"/>
          <p:nvPr/>
        </p:nvSpPr>
        <p:spPr>
          <a:xfrm>
            <a:off x="2240783" y="-560094"/>
            <a:ext cx="66364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>
                <a:latin typeface="Alexandria"/>
              </a:rPr>
              <a:t>Summary</a:t>
            </a:r>
            <a:endParaRPr lang="en-US" b="1" dirty="0"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131196-BA91-CC5D-4E25-CC794DE561C1}"/>
              </a:ext>
            </a:extLst>
          </p:cNvPr>
          <p:cNvSpPr/>
          <p:nvPr/>
        </p:nvSpPr>
        <p:spPr>
          <a:xfrm>
            <a:off x="942309" y="1030858"/>
            <a:ext cx="1298474" cy="8437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AD14DD-8F1B-038B-7A31-9C243C2D8628}"/>
              </a:ext>
            </a:extLst>
          </p:cNvPr>
          <p:cNvSpPr txBox="1"/>
          <p:nvPr/>
        </p:nvSpPr>
        <p:spPr>
          <a:xfrm>
            <a:off x="1108432" y="1021247"/>
            <a:ext cx="9662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  <a:p>
            <a:pPr algn="ctr"/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8E3D900-B0CF-1FE4-7516-73573FD4DEB0}"/>
              </a:ext>
            </a:extLst>
          </p:cNvPr>
          <p:cNvSpPr txBox="1"/>
          <p:nvPr/>
        </p:nvSpPr>
        <p:spPr>
          <a:xfrm>
            <a:off x="897860" y="1959691"/>
            <a:ext cx="1053214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endParaRPr lang="en-US" sz="2000" dirty="0">
              <a:latin typeface="Alexandria"/>
            </a:endParaRPr>
          </a:p>
          <a:p>
            <a:pPr algn="just">
              <a:lnSpc>
                <a:spcPct val="150000"/>
              </a:lnSpc>
            </a:pPr>
            <a:endParaRPr lang="en-US" sz="2000" dirty="0">
              <a:latin typeface="Alexandria"/>
            </a:endParaRPr>
          </a:p>
          <a:p>
            <a:endParaRPr lang="en-US" b="1" dirty="0"/>
          </a:p>
          <a:p>
            <a:endParaRPr lang="en-US" b="1" dirty="0"/>
          </a:p>
          <a:p>
            <a:pPr algn="ctr"/>
            <a:endParaRPr lang="en-US" sz="1100" b="1" dirty="0"/>
          </a:p>
          <a:p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908B1DC-840F-6713-AAC2-298A6697F6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C4CC1C6-7FF2-C64B-93A7-C5D534BBAB1B}"/>
              </a:ext>
            </a:extLst>
          </p:cNvPr>
          <p:cNvSpPr txBox="1"/>
          <p:nvPr/>
        </p:nvSpPr>
        <p:spPr>
          <a:xfrm>
            <a:off x="617280" y="1870246"/>
            <a:ext cx="9944755" cy="4550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1963" indent="-461963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reference IoT architecture .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  The different IoT sensor</a:t>
            </a:r>
          </a:p>
          <a:p>
            <a:pPr>
              <a:lnSpc>
                <a:spcPct val="200000"/>
              </a:lnSpc>
            </a:pPr>
            <a:r>
              <a:rPr lang="en-US" sz="2400" dirty="0"/>
              <a:t>3.  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IoT actuators</a:t>
            </a:r>
          </a:p>
          <a:p>
            <a:pPr marL="401638" indent="-401638">
              <a:lnSpc>
                <a:spcPct val="200000"/>
              </a:lnSpc>
            </a:pPr>
            <a:r>
              <a:rPr lang="en-US" sz="2400" dirty="0"/>
              <a:t>4.  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Radio-Frequency Identification (RFID)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endParaRPr lang="en-US" sz="2400" dirty="0"/>
          </a:p>
          <a:p>
            <a:pPr marL="457200" indent="-457200">
              <a:lnSpc>
                <a:spcPct val="250000"/>
              </a:lnSpc>
              <a:buFont typeface="+mj-lt"/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47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2006/metadata/properties"/>
    <ds:schemaRef ds:uri="http://purl.org/dc/dcmitype/"/>
    <ds:schemaRef ds:uri="688354b5-287c-4cda-825e-1d7935aea40e"/>
    <ds:schemaRef ds:uri="http://schemas.microsoft.com/office/2006/documentManagement/types"/>
    <ds:schemaRef ds:uri="aca13214-df29-4e3c-a050-857c0bf7bd8e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1217</TotalTime>
  <Words>3348</Words>
  <Application>Microsoft Office PowerPoint</Application>
  <PresentationFormat>Widescreen</PresentationFormat>
  <Paragraphs>674</Paragraphs>
  <Slides>40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Roboto Light</vt:lpstr>
      <vt:lpstr>Times LT Std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wesam ahmed</cp:lastModifiedBy>
  <cp:revision>384</cp:revision>
  <dcterms:created xsi:type="dcterms:W3CDTF">2023-04-29T09:08:00Z</dcterms:created>
  <dcterms:modified xsi:type="dcterms:W3CDTF">2025-10-18T14:19:36Z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