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271" r:id="rId7"/>
    <p:sldId id="520" r:id="rId8"/>
    <p:sldId id="313" r:id="rId9"/>
    <p:sldId id="518" r:id="rId10"/>
    <p:sldId id="517" r:id="rId11"/>
    <p:sldId id="530" r:id="rId12"/>
    <p:sldId id="482" r:id="rId13"/>
    <p:sldId id="256" r:id="rId14"/>
    <p:sldId id="486" r:id="rId15"/>
    <p:sldId id="488" r:id="rId16"/>
    <p:sldId id="306" r:id="rId17"/>
    <p:sldId id="487" r:id="rId18"/>
    <p:sldId id="490" r:id="rId19"/>
    <p:sldId id="481" r:id="rId20"/>
    <p:sldId id="492" r:id="rId21"/>
    <p:sldId id="493" r:id="rId22"/>
    <p:sldId id="494" r:id="rId23"/>
    <p:sldId id="495" r:id="rId24"/>
    <p:sldId id="496" r:id="rId25"/>
    <p:sldId id="497" r:id="rId26"/>
    <p:sldId id="498" r:id="rId27"/>
    <p:sldId id="499" r:id="rId28"/>
    <p:sldId id="533" r:id="rId29"/>
    <p:sldId id="501" r:id="rId30"/>
    <p:sldId id="504" r:id="rId31"/>
    <p:sldId id="506" r:id="rId32"/>
    <p:sldId id="509" r:id="rId33"/>
    <p:sldId id="510" r:id="rId34"/>
    <p:sldId id="511" r:id="rId35"/>
    <p:sldId id="512" r:id="rId36"/>
    <p:sldId id="513" r:id="rId37"/>
    <p:sldId id="514" r:id="rId38"/>
    <p:sldId id="516" r:id="rId39"/>
    <p:sldId id="531" r:id="rId40"/>
    <p:sldId id="532" r:id="rId41"/>
    <p:sldId id="534" r:id="rId42"/>
    <p:sldId id="536" r:id="rId43"/>
    <p:sldId id="528" r:id="rId44"/>
    <p:sldId id="529"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0"/>
            <p14:sldId id="313"/>
            <p14:sldId id="518"/>
            <p14:sldId id="517"/>
            <p14:sldId id="530"/>
            <p14:sldId id="482"/>
            <p14:sldId id="256"/>
            <p14:sldId id="486"/>
            <p14:sldId id="488"/>
            <p14:sldId id="306"/>
            <p14:sldId id="487"/>
            <p14:sldId id="490"/>
            <p14:sldId id="481"/>
            <p14:sldId id="492"/>
            <p14:sldId id="493"/>
            <p14:sldId id="494"/>
            <p14:sldId id="495"/>
            <p14:sldId id="496"/>
            <p14:sldId id="497"/>
            <p14:sldId id="498"/>
            <p14:sldId id="499"/>
            <p14:sldId id="533"/>
            <p14:sldId id="501"/>
            <p14:sldId id="504"/>
            <p14:sldId id="506"/>
            <p14:sldId id="509"/>
            <p14:sldId id="510"/>
            <p14:sldId id="511"/>
            <p14:sldId id="512"/>
            <p14:sldId id="513"/>
            <p14:sldId id="514"/>
            <p14:sldId id="516"/>
            <p14:sldId id="531"/>
            <p14:sldId id="532"/>
            <p14:sldId id="534"/>
            <p14:sldId id="536"/>
            <p14:sldId id="528"/>
            <p14:sldId id="529"/>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669BBC"/>
    <a:srgbClr val="FFD200"/>
    <a:srgbClr val="203E5F"/>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0" d="100"/>
          <a:sy n="70" d="100"/>
        </p:scale>
        <p:origin x="71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73425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679778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6970459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37213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smtClean="0">
                <a:latin typeface="Alexandria" charset="0"/>
                <a:cs typeface="Alexandria" charset="0"/>
              </a:rPr>
              <a:t>إعداد د/ مرفت محمد  </a:t>
            </a:r>
            <a:endParaRPr lang="ar-EG" sz="2000" dirty="0">
              <a:latin typeface="Alexandria" charset="0"/>
              <a:cs typeface="Alexandria" charset="0"/>
            </a:endParaRPr>
          </a:p>
        </p:txBody>
      </p:sp>
      <p:sp>
        <p:nvSpPr>
          <p:cNvPr id="31" name="TextBox 30"/>
          <p:cNvSpPr txBox="1"/>
          <p:nvPr/>
        </p:nvSpPr>
        <p:spPr>
          <a:xfrm>
            <a:off x="537277" y="2424037"/>
            <a:ext cx="3972378" cy="2123658"/>
          </a:xfrm>
          <a:prstGeom prst="rect">
            <a:avLst/>
          </a:prstGeom>
          <a:noFill/>
        </p:spPr>
        <p:txBody>
          <a:bodyPr wrap="square" rtlCol="0">
            <a:spAutoFit/>
          </a:bodyPr>
          <a:lstStyle/>
          <a:p>
            <a:pPr algn="ctr"/>
            <a:r>
              <a:rPr lang="ar-EG" sz="4400" b="1" dirty="0" smtClean="0">
                <a:solidFill>
                  <a:srgbClr val="00B0F0"/>
                </a:solidFill>
                <a:latin typeface="Alexandria" charset="0"/>
                <a:cs typeface="Alexandria" charset="0"/>
              </a:rPr>
              <a:t>محاضرة 6</a:t>
            </a:r>
          </a:p>
          <a:p>
            <a:pPr algn="ctr"/>
            <a:r>
              <a:rPr lang="ar-EG" sz="4400" b="1" dirty="0" smtClean="0">
                <a:solidFill>
                  <a:srgbClr val="00B0F0"/>
                </a:solidFill>
                <a:latin typeface="Alexandria" charset="0"/>
                <a:cs typeface="Alexandria" charset="0"/>
              </a:rPr>
              <a:t>لمقرر</a:t>
            </a:r>
          </a:p>
          <a:p>
            <a:pPr algn="ctr"/>
            <a:r>
              <a:rPr lang="ar-EG" sz="4400" b="1" dirty="0" smtClean="0">
                <a:solidFill>
                  <a:srgbClr val="00B0F0"/>
                </a:solidFill>
                <a:latin typeface="Alexandria" charset="0"/>
                <a:cs typeface="Alexandria" charset="0"/>
              </a:rPr>
              <a:t>مهارات بحثية 1</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bg1"/>
                </a:solidFill>
                <a:latin typeface="Alexandria" charset="0"/>
                <a:cs typeface="Alexandria" charset="0"/>
              </a:rPr>
              <a:t>محاضرة 6</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858"/>
    </mc:Choice>
    <mc:Fallback xmlns="">
      <p:transition spd="slow" advTm="685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smtClean="0">
                <a:solidFill>
                  <a:srgbClr val="00B0F0"/>
                </a:solidFill>
                <a:latin typeface="Alexandria" charset="0"/>
                <a:cs typeface="Alexandria" charset="0"/>
              </a:rPr>
              <a:t>مهارات بحثية 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charset="0"/>
                <a:cs typeface="Alexandria" charset="0"/>
              </a:rPr>
              <a:t>محاضرة 6</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smtClean="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smtClean="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921"/>
    </mc:Choice>
    <mc:Fallback xmlns="">
      <p:transition spd="slow" advTm="492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492624" y="4884389"/>
            <a:ext cx="4382459" cy="1991379"/>
          </a:xfrm>
          <a:prstGeom prst="rect">
            <a:avLst/>
          </a:prstGeom>
          <a:noFill/>
        </p:spPr>
        <p:txBody>
          <a:bodyPr wrap="square">
            <a:spAutoFit/>
          </a:bodyPr>
          <a:lstStyle/>
          <a:p>
            <a:pPr algn="r" rtl="1">
              <a:lnSpc>
                <a:spcPct val="150000"/>
              </a:lnSpc>
            </a:pPr>
            <a:r>
              <a:rPr lang="ar-EG" sz="1400" dirty="0" smtClean="0">
                <a:latin typeface="Alexandria" charset="0"/>
                <a:cs typeface="Alexandria" charset="0"/>
              </a:rPr>
              <a:t>تهدف المحاضرة الى مساعدة الباحثين على التعرف على ماهية المقصود بمتغيرات الدراسة وأهميتها في البحث العلمي وكذا خصائصها وأنواعها، والمتغيرات المستقلة والتابعة، وفوائد المتغيرات المستقلة والتابعة والفرق بينهما وكيفية التمييز بينهما والخطوات المنهجية التي تمكنك من التعرف على المتغيرات المستقلة والتابعة وملاحظات مهمة عند تطبيق المتغير الضابطة والدخيلة.</a:t>
            </a:r>
            <a:endParaRPr lang="en-US" sz="1400" dirty="0">
              <a:latin typeface="Alexandria" charset="0"/>
              <a:cs typeface="Alexandria" charset="0"/>
            </a:endParaRP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9129"/>
    </mc:Choice>
    <mc:Fallback xmlns="">
      <p:transition spd="slow" advTm="391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4480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0520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30306" y="4884389"/>
            <a:ext cx="5444777" cy="1021883"/>
          </a:xfrm>
          <a:prstGeom prst="rect">
            <a:avLst/>
          </a:prstGeom>
          <a:noFill/>
        </p:spPr>
        <p:txBody>
          <a:bodyPr wrap="square">
            <a:spAutoFit/>
          </a:bodyPr>
          <a:lstStyle/>
          <a:p>
            <a:pPr algn="r" rtl="1">
              <a:lnSpc>
                <a:spcPct val="150000"/>
              </a:lnSpc>
            </a:pPr>
            <a:r>
              <a:rPr lang="ar-EG" sz="1400" dirty="0" smtClean="0">
                <a:latin typeface="Alexandria" charset="0"/>
                <a:cs typeface="Alexandria" charset="0"/>
              </a:rPr>
              <a:t>في المحاضرة السابقة استعرضنا </a:t>
            </a:r>
            <a:r>
              <a:rPr lang="ar-EG" sz="1400" dirty="0">
                <a:latin typeface="Alexandria" charset="0"/>
                <a:cs typeface="Alexandria" charset="0"/>
              </a:rPr>
              <a:t>أهمية الدراسة </a:t>
            </a:r>
            <a:r>
              <a:rPr lang="ar-EG" sz="1400" dirty="0" smtClean="0">
                <a:latin typeface="Alexandria" charset="0"/>
                <a:cs typeface="Alexandria" charset="0"/>
              </a:rPr>
              <a:t>وأهدافها والقواعد </a:t>
            </a:r>
            <a:r>
              <a:rPr lang="ar-EG" sz="1400" dirty="0">
                <a:latin typeface="Alexandria" charset="0"/>
                <a:cs typeface="Alexandria" charset="0"/>
              </a:rPr>
              <a:t>الرئيسية لصياغة الهدف وخصائص أهداف البحث العلمي وشروط صياغة الأهداف في البحث العلمي </a:t>
            </a:r>
            <a:r>
              <a:rPr lang="ar-EG" sz="1400" dirty="0" smtClean="0">
                <a:latin typeface="Alexandria" charset="0"/>
                <a:cs typeface="Alexandria" charset="0"/>
              </a:rPr>
              <a:t>و كذا فروض </a:t>
            </a:r>
            <a:r>
              <a:rPr lang="ar-EG" sz="1400" dirty="0">
                <a:latin typeface="Alexandria" charset="0"/>
                <a:cs typeface="Alexandria" charset="0"/>
              </a:rPr>
              <a:t>البحث </a:t>
            </a:r>
          </a:p>
        </p:txBody>
      </p:sp>
      <p:sp>
        <p:nvSpPr>
          <p:cNvPr id="41" name="TextBox 40"/>
          <p:cNvSpPr txBox="1"/>
          <p:nvPr/>
        </p:nvSpPr>
        <p:spPr>
          <a:xfrm>
            <a:off x="6301339" y="1259391"/>
            <a:ext cx="2324675"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التمهيد للمحاضرة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00794649"/>
      </p:ext>
    </p:extLst>
  </p:cSld>
  <p:clrMapOvr>
    <a:masterClrMapping/>
  </p:clrMapOvr>
  <mc:AlternateContent xmlns:mc="http://schemas.openxmlformats.org/markup-compatibility/2006" xmlns:p14="http://schemas.microsoft.com/office/powerpoint/2010/main">
    <mc:Choice Requires="p14">
      <p:transition spd="slow" p14:dur="2000" advTm="18280"/>
    </mc:Choice>
    <mc:Fallback xmlns="">
      <p:transition spd="slow" advTm="182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123932"/>
          </a:xfrm>
          <a:prstGeom prst="rect">
            <a:avLst/>
          </a:prstGeom>
          <a:noFill/>
        </p:spPr>
        <p:txBody>
          <a:bodyPr wrap="square" rtlCol="0">
            <a:spAutoFit/>
          </a:bodyPr>
          <a:lstStyle/>
          <a:p>
            <a:endParaRPr lang="en-US" sz="2000" dirty="0">
              <a:latin typeface="Alexandria" charset="0"/>
              <a:cs typeface="Alexandria" charset="0"/>
            </a:endParaRPr>
          </a:p>
          <a:p>
            <a:pPr algn="justLow" rtl="1">
              <a:lnSpc>
                <a:spcPct val="150000"/>
              </a:lnSpc>
            </a:pPr>
            <a:r>
              <a:rPr lang="ar-EG" sz="2000" dirty="0" smtClean="0">
                <a:latin typeface="Alexandria" charset="0"/>
                <a:cs typeface="Alexandria" charset="0"/>
              </a:rPr>
              <a:t>تهدف المحاضرة الى استعراض النقاط التالية:-</a:t>
            </a:r>
          </a:p>
          <a:p>
            <a:pPr marL="342900" indent="-342900" algn="justLow" rtl="1">
              <a:lnSpc>
                <a:spcPct val="150000"/>
              </a:lnSpc>
              <a:buFontTx/>
              <a:buChar char="-"/>
            </a:pPr>
            <a:r>
              <a:rPr lang="ar-EG" sz="1400" dirty="0" smtClean="0">
                <a:latin typeface="Alexandria" charset="0"/>
                <a:cs typeface="Alexandria" charset="0"/>
              </a:rPr>
              <a:t>ما المقصود بالمتغير</a:t>
            </a:r>
          </a:p>
          <a:p>
            <a:pPr marL="342900" indent="-342900" algn="justLow" rtl="1">
              <a:lnSpc>
                <a:spcPct val="150000"/>
              </a:lnSpc>
              <a:buFontTx/>
              <a:buChar char="-"/>
            </a:pPr>
            <a:r>
              <a:rPr lang="ar-EG" sz="1400" dirty="0" smtClean="0">
                <a:latin typeface="Alexandria" charset="0"/>
                <a:cs typeface="Alexandria" charset="0"/>
              </a:rPr>
              <a:t>أهمية المتغيرات في البحث العلمي</a:t>
            </a:r>
          </a:p>
          <a:p>
            <a:pPr marL="342900" indent="-342900" algn="justLow" rtl="1">
              <a:lnSpc>
                <a:spcPct val="150000"/>
              </a:lnSpc>
              <a:buFontTx/>
              <a:buChar char="-"/>
            </a:pPr>
            <a:r>
              <a:rPr lang="ar-EG" sz="1400" dirty="0" smtClean="0">
                <a:latin typeface="Alexandria" charset="0"/>
                <a:cs typeface="Alexandria" charset="0"/>
              </a:rPr>
              <a:t>خصائص المتغيرات في البحث العلمي</a:t>
            </a:r>
          </a:p>
          <a:p>
            <a:pPr marL="342900" indent="-342900" algn="justLow" rtl="1">
              <a:lnSpc>
                <a:spcPct val="150000"/>
              </a:lnSpc>
              <a:buFontTx/>
              <a:buChar char="-"/>
            </a:pPr>
            <a:r>
              <a:rPr lang="ar-EG" sz="1400" dirty="0" smtClean="0">
                <a:latin typeface="Alexandria" charset="0"/>
                <a:cs typeface="Alexandria" charset="0"/>
              </a:rPr>
              <a:t>أنواع المتغيرات في البحث العلمي</a:t>
            </a:r>
          </a:p>
          <a:p>
            <a:pPr marL="342900" indent="-342900" algn="justLow" rtl="1">
              <a:lnSpc>
                <a:spcPct val="150000"/>
              </a:lnSpc>
              <a:buFontTx/>
              <a:buChar char="-"/>
            </a:pPr>
            <a:r>
              <a:rPr lang="ar-EG" sz="1400" dirty="0" smtClean="0">
                <a:latin typeface="Alexandria" charset="0"/>
                <a:cs typeface="Alexandria" charset="0"/>
              </a:rPr>
              <a:t>فوائد المتغيرات المستقلة والتابعة والتمييز بينهما</a:t>
            </a:r>
          </a:p>
          <a:p>
            <a:pPr marL="342900" indent="-342900" algn="justLow" rtl="1">
              <a:lnSpc>
                <a:spcPct val="150000"/>
              </a:lnSpc>
              <a:buFontTx/>
              <a:buChar char="-"/>
            </a:pPr>
            <a:r>
              <a:rPr lang="ar-EG" sz="1400" dirty="0" smtClean="0">
                <a:latin typeface="Alexandria" charset="0"/>
                <a:cs typeface="Alexandria" charset="0"/>
              </a:rPr>
              <a:t>خطوات منهجية تمكنك من التعرف على المتغيرات المستقلة والتابعة</a:t>
            </a:r>
          </a:p>
          <a:p>
            <a:pPr marL="342900" indent="-342900" algn="justLow" rtl="1">
              <a:lnSpc>
                <a:spcPct val="150000"/>
              </a:lnSpc>
              <a:buFontTx/>
              <a:buChar char="-"/>
            </a:pPr>
            <a:r>
              <a:rPr lang="ar-EG" sz="1400" dirty="0" smtClean="0">
                <a:latin typeface="Alexandria" charset="0"/>
                <a:cs typeface="Alexandria" charset="0"/>
              </a:rPr>
              <a:t>المتغير الضابط وملاحظات مهمة عند تطبيق المتغير الضابط والدخيل.</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3044"/>
    </mc:Choice>
    <mc:Fallback xmlns="">
      <p:transition spd="slow" advTm="43044"/>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المحاور الرئيسية للمحاضرة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29576" y="2495028"/>
            <a:ext cx="7185993" cy="2759153"/>
          </a:xfrm>
          <a:prstGeom prst="rect">
            <a:avLst/>
          </a:prstGeom>
          <a:noFill/>
        </p:spPr>
        <p:txBody>
          <a:bodyPr wrap="square" rtlCol="0">
            <a:spAutoFit/>
          </a:bodyPr>
          <a:lstStyle/>
          <a:p>
            <a:pPr marL="342900" lvl="0" indent="-342900" algn="justLow" rtl="1">
              <a:lnSpc>
                <a:spcPct val="150000"/>
              </a:lnSpc>
              <a:buFontTx/>
              <a:buChar char="-"/>
            </a:pPr>
            <a:r>
              <a:rPr lang="ar-EG" sz="1400" dirty="0">
                <a:solidFill>
                  <a:prstClr val="black"/>
                </a:solidFill>
                <a:latin typeface="Alexandria" charset="0"/>
                <a:cs typeface="Alexandria" charset="0"/>
              </a:rPr>
              <a:t>ما المقصود بالمتغير</a:t>
            </a:r>
          </a:p>
          <a:p>
            <a:pPr marL="342900" lvl="0" indent="-342900" algn="justLow" rtl="1">
              <a:lnSpc>
                <a:spcPct val="150000"/>
              </a:lnSpc>
              <a:buFontTx/>
              <a:buChar char="-"/>
            </a:pPr>
            <a:r>
              <a:rPr lang="ar-EG" sz="1400" dirty="0">
                <a:solidFill>
                  <a:prstClr val="black"/>
                </a:solidFill>
                <a:latin typeface="Alexandria" charset="0"/>
                <a:cs typeface="Alexandria" charset="0"/>
              </a:rPr>
              <a:t>أهمية المتغيرات في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خصائص المتغيرات في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أنواع المتغيرات في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فوائد المتغيرات المستقلة والتابعة والتمييز بينهما</a:t>
            </a:r>
          </a:p>
          <a:p>
            <a:pPr marL="342900" lvl="0" indent="-342900" algn="justLow" rtl="1">
              <a:lnSpc>
                <a:spcPct val="150000"/>
              </a:lnSpc>
              <a:buFontTx/>
              <a:buChar char="-"/>
            </a:pPr>
            <a:r>
              <a:rPr lang="ar-EG" sz="1400" dirty="0">
                <a:solidFill>
                  <a:prstClr val="black"/>
                </a:solidFill>
                <a:latin typeface="Alexandria" charset="0"/>
                <a:cs typeface="Alexandria" charset="0"/>
              </a:rPr>
              <a:t>خطوات منهجية تمكنك من التعرف على المتغيرات المستقلة والتابعة</a:t>
            </a:r>
          </a:p>
          <a:p>
            <a:pPr marL="342900" lvl="0" indent="-342900" algn="justLow" rtl="1">
              <a:lnSpc>
                <a:spcPct val="150000"/>
              </a:lnSpc>
              <a:buFontTx/>
              <a:buChar char="-"/>
            </a:pPr>
            <a:r>
              <a:rPr lang="ar-EG" sz="1400" dirty="0">
                <a:solidFill>
                  <a:prstClr val="black"/>
                </a:solidFill>
                <a:latin typeface="Alexandria" charset="0"/>
                <a:cs typeface="Alexandria" charset="0"/>
              </a:rPr>
              <a:t>المتغير الضابط وملاحظات مهمة عند تطبيق المتغير الضابط والدخيل.</a:t>
            </a:r>
          </a:p>
          <a:p>
            <a:pPr marL="342900" lvl="0" indent="-342900" algn="justLow" rtl="1">
              <a:lnSpc>
                <a:spcPct val="150000"/>
              </a:lnSpc>
              <a:buFontTx/>
              <a:buChar char="-"/>
            </a:pPr>
            <a:endParaRPr lang="en-US" sz="2000" dirty="0">
              <a:solidFill>
                <a:prstClr val="black"/>
              </a:solidFill>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3861132"/>
      </p:ext>
    </p:extLst>
  </p:cSld>
  <p:clrMapOvr>
    <a:masterClrMapping/>
  </p:clrMapOvr>
  <mc:AlternateContent xmlns:mc="http://schemas.openxmlformats.org/markup-compatibility/2006" xmlns:p14="http://schemas.microsoft.com/office/powerpoint/2010/main">
    <mc:Choice Requires="p14">
      <p:transition spd="slow" p14:dur="2000" advTm="47243"/>
    </mc:Choice>
    <mc:Fallback xmlns="">
      <p:transition spd="slow" advTm="4724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متغيرات البحث</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259191"/>
            <a:ext cx="8417320" cy="4662815"/>
          </a:xfrm>
          <a:prstGeom prst="rect">
            <a:avLst/>
          </a:prstGeom>
          <a:noFill/>
        </p:spPr>
        <p:txBody>
          <a:bodyPr wrap="square" rtlCol="0">
            <a:spAutoFit/>
          </a:bodyPr>
          <a:lstStyle/>
          <a:p>
            <a:pPr algn="justLow" rtl="1">
              <a:lnSpc>
                <a:spcPct val="150000"/>
              </a:lnSpc>
            </a:pPr>
            <a:r>
              <a:rPr lang="ar-EG" sz="1400" dirty="0" smtClean="0">
                <a:latin typeface="Alexandria" charset="0"/>
                <a:cs typeface="Alexandria" charset="0"/>
              </a:rPr>
              <a:t>بداية، تستخدم كلمة متغيرات للتعبير عن المفاهيم في البحث الكمي، وهي في الوقت ذاته، تعبر عن المؤشرات، التي يمكن من خلالها قياس المفاهيم. وتستخدم المتغيرات المستقلة منها والتابعة، وغيرها من باقي أنواع المتغيرات في مشكلة البحث وعناصره وفرضياته بشكل منهجي منظم.</a:t>
            </a:r>
          </a:p>
          <a:p>
            <a:pPr algn="justLow" rtl="1">
              <a:lnSpc>
                <a:spcPct val="150000"/>
              </a:lnSpc>
            </a:pPr>
            <a:r>
              <a:rPr lang="ar-EG" sz="1400" dirty="0" smtClean="0">
                <a:latin typeface="Alexandria" charset="0"/>
                <a:cs typeface="Alexandria" charset="0"/>
              </a:rPr>
              <a:t>يستخدم البحث العلمي بكل </a:t>
            </a:r>
            <a:r>
              <a:rPr lang="ar-EG" sz="1400" dirty="0">
                <a:latin typeface="Alexandria" charset="0"/>
                <a:cs typeface="Alexandria" charset="0"/>
              </a:rPr>
              <a:t>أنواعه ومناهجه مصطلح </a:t>
            </a:r>
            <a:r>
              <a:rPr lang="ar-EG" sz="1400" dirty="0" smtClean="0">
                <a:latin typeface="Alexandria" charset="0"/>
                <a:cs typeface="Alexandria" charset="0"/>
              </a:rPr>
              <a:t>المتغيرات، </a:t>
            </a:r>
            <a:r>
              <a:rPr lang="ar-EG" sz="1400" dirty="0">
                <a:latin typeface="Alexandria" charset="0"/>
                <a:cs typeface="Alexandria" charset="0"/>
              </a:rPr>
              <a:t>وهو مصطلح تم اشتقاقه لغويا من </a:t>
            </a:r>
            <a:r>
              <a:rPr lang="ar-EG" sz="1400" dirty="0" smtClean="0">
                <a:latin typeface="Alexandria" charset="0"/>
                <a:cs typeface="Alexandria" charset="0"/>
              </a:rPr>
              <a:t>مصطلح </a:t>
            </a:r>
            <a:r>
              <a:rPr lang="ar-EG" sz="1400" dirty="0">
                <a:latin typeface="Alexandria" charset="0"/>
                <a:cs typeface="Alexandria" charset="0"/>
              </a:rPr>
              <a:t>التغير. ويأخذ هذا المتغير قيما مختلفة وهو ما يميزه عن القيم الثابتة. ففي البحوث العلمية في مجالات العلوم التربوية بشكل خاص و الإنسانية بشكل </a:t>
            </a:r>
            <a:r>
              <a:rPr lang="ar-EG" sz="1400" dirty="0" smtClean="0">
                <a:latin typeface="Alexandria" charset="0"/>
                <a:cs typeface="Alexandria" charset="0"/>
              </a:rPr>
              <a:t>عام، </a:t>
            </a:r>
            <a:r>
              <a:rPr lang="ar-EG" sz="1400" dirty="0">
                <a:latin typeface="Alexandria" charset="0"/>
                <a:cs typeface="Alexandria" charset="0"/>
              </a:rPr>
              <a:t>يتم </a:t>
            </a:r>
            <a:r>
              <a:rPr lang="ar-EG" sz="1400" dirty="0" smtClean="0">
                <a:latin typeface="Alexandria" charset="0"/>
                <a:cs typeface="Alexandria" charset="0"/>
              </a:rPr>
              <a:t>الاعتماد على المتغيرات بشكل مكثف، أيا كانت منهجية البحث العلمي وانواعه .</a:t>
            </a:r>
          </a:p>
          <a:p>
            <a:pPr algn="justLow" rtl="1">
              <a:lnSpc>
                <a:spcPct val="150000"/>
              </a:lnSpc>
            </a:pPr>
            <a:r>
              <a:rPr lang="ar-EG" sz="1400" dirty="0">
                <a:latin typeface="Alexandria" charset="0"/>
                <a:cs typeface="Alexandria" charset="0"/>
              </a:rPr>
              <a:t>يعتبر التحديد الواضح للمتغيرات احد الخطوات المهمة في البحث العلمي</a:t>
            </a:r>
            <a:r>
              <a:rPr lang="ar-EG" sz="1400" dirty="0" smtClean="0">
                <a:latin typeface="Alexandria" charset="0"/>
                <a:cs typeface="Alexandria" charset="0"/>
              </a:rPr>
              <a:t>، ذلك </a:t>
            </a:r>
            <a:r>
              <a:rPr lang="ar-EG" sz="1400" dirty="0">
                <a:latin typeface="Alexandria" charset="0"/>
                <a:cs typeface="Alexandria" charset="0"/>
              </a:rPr>
              <a:t>انه كلما كانت المتغيرات واضحة ومحددة أمكن التوصل إلى نتائج اكثر </a:t>
            </a:r>
            <a:r>
              <a:rPr lang="ar-EG" sz="1400" dirty="0" smtClean="0">
                <a:latin typeface="Alexandria" charset="0"/>
                <a:cs typeface="Alexandria" charset="0"/>
              </a:rPr>
              <a:t>دقة بشأنها</a:t>
            </a:r>
            <a:r>
              <a:rPr lang="ar-EG" sz="1400" dirty="0">
                <a:latin typeface="Alexandria" charset="0"/>
                <a:cs typeface="Alexandria" charset="0"/>
              </a:rPr>
              <a:t>، مما يقود إلى التعرف على الظاهرة، وفهمها وقياسها، والوصول </a:t>
            </a:r>
            <a:r>
              <a:rPr lang="ar-EG" sz="1400" dirty="0" smtClean="0">
                <a:latin typeface="Alexandria" charset="0"/>
                <a:cs typeface="Alexandria" charset="0"/>
              </a:rPr>
              <a:t>بالتالي إلى </a:t>
            </a:r>
            <a:r>
              <a:rPr lang="ar-EG" sz="1400" dirty="0">
                <a:latin typeface="Alexandria" charset="0"/>
                <a:cs typeface="Alexandria" charset="0"/>
              </a:rPr>
              <a:t>نتائج مفيدة بشأنها</a:t>
            </a:r>
            <a:r>
              <a:rPr lang="ar-EG" sz="1400" dirty="0" smtClean="0">
                <a:latin typeface="Alexandria" charset="0"/>
                <a:cs typeface="Alexandria" charset="0"/>
              </a:rPr>
              <a:t>.  وتفيد </a:t>
            </a:r>
            <a:r>
              <a:rPr lang="ar-EG" sz="1400" dirty="0">
                <a:latin typeface="Alexandria" charset="0"/>
                <a:cs typeface="Alexandria" charset="0"/>
              </a:rPr>
              <a:t>دراسة المتغيرات في تحقيق فهم اعمق لمشكلة الدراسة، وذلك </a:t>
            </a:r>
            <a:r>
              <a:rPr lang="ar-EG" sz="1400" dirty="0" smtClean="0">
                <a:latin typeface="Alexandria" charset="0"/>
                <a:cs typeface="Alexandria" charset="0"/>
              </a:rPr>
              <a:t>من خلال </a:t>
            </a:r>
            <a:r>
              <a:rPr lang="ar-EG" sz="1400" dirty="0">
                <a:latin typeface="Alexandria" charset="0"/>
                <a:cs typeface="Alexandria" charset="0"/>
              </a:rPr>
              <a:t>التعرف على العلاقات بين المتغيرات المؤثرة في المشكلة، والتي تؤثر </a:t>
            </a:r>
            <a:r>
              <a:rPr lang="ar-EG" sz="1400" dirty="0" smtClean="0">
                <a:latin typeface="Alexandria" charset="0"/>
                <a:cs typeface="Alexandria" charset="0"/>
              </a:rPr>
              <a:t>في الظاهرة </a:t>
            </a:r>
            <a:r>
              <a:rPr lang="ar-EG" sz="1400" dirty="0">
                <a:latin typeface="Alexandria" charset="0"/>
                <a:cs typeface="Alexandria" charset="0"/>
              </a:rPr>
              <a:t>موضوع الدراسة، وكلما كانت المتغيرات واضحة ومحددة كلما </a:t>
            </a:r>
            <a:r>
              <a:rPr lang="ar-EG" sz="1400" dirty="0" smtClean="0">
                <a:latin typeface="Alexandria" charset="0"/>
                <a:cs typeface="Alexandria" charset="0"/>
              </a:rPr>
              <a:t>ساعد ذلك </a:t>
            </a:r>
            <a:r>
              <a:rPr lang="ar-EG" sz="1400" dirty="0">
                <a:latin typeface="Alexandria" charset="0"/>
                <a:cs typeface="Alexandria" charset="0"/>
              </a:rPr>
              <a:t>في الوصول إلى نتائج ذات دلالات واضحة وأقرب للثقة</a:t>
            </a:r>
            <a:r>
              <a:rPr lang="ar-EG" sz="1400" dirty="0" smtClean="0">
                <a:latin typeface="Alexandria" charset="0"/>
                <a:cs typeface="Alexandria" charset="0"/>
              </a:rPr>
              <a:t>. ويقصد </a:t>
            </a:r>
            <a:r>
              <a:rPr lang="ar-EG" sz="1400" dirty="0">
                <a:latin typeface="Alexandria" charset="0"/>
                <a:cs typeface="Alexandria" charset="0"/>
              </a:rPr>
              <a:t>بالمتغيرات الخصائص التي يشترك فيها افراد المجتمع الاحصائي</a:t>
            </a:r>
            <a:r>
              <a:rPr lang="ar-EG" sz="1400" dirty="0" smtClean="0">
                <a:latin typeface="Alexandria" charset="0"/>
                <a:cs typeface="Alexandria" charset="0"/>
              </a:rPr>
              <a:t>،  وتأخذ </a:t>
            </a:r>
            <a:r>
              <a:rPr lang="ar-EG" sz="1400" dirty="0">
                <a:latin typeface="Alexandria" charset="0"/>
                <a:cs typeface="Alexandria" charset="0"/>
              </a:rPr>
              <a:t>قيما متغيرة بين فرد وأخر، فطلاب الصف الثاني الابتدائي يختلفون </a:t>
            </a:r>
            <a:r>
              <a:rPr lang="ar-EG" sz="1400" dirty="0" smtClean="0">
                <a:latin typeface="Alexandria" charset="0"/>
                <a:cs typeface="Alexandria" charset="0"/>
              </a:rPr>
              <a:t>من حيث </a:t>
            </a:r>
            <a:r>
              <a:rPr lang="ar-EG" sz="1400" dirty="0">
                <a:latin typeface="Alexandria" charset="0"/>
                <a:cs typeface="Alexandria" charset="0"/>
              </a:rPr>
              <a:t>الطول والوزن ومستوى التحصيل، وفي المقابل هناك خواص ثابتة </a:t>
            </a:r>
            <a:r>
              <a:rPr lang="ar-EG" sz="1400" dirty="0" smtClean="0">
                <a:latin typeface="Alexandria" charset="0"/>
                <a:cs typeface="Alexandria" charset="0"/>
              </a:rPr>
              <a:t>في افراد </a:t>
            </a:r>
            <a:r>
              <a:rPr lang="ar-EG" sz="1400" dirty="0">
                <a:latin typeface="Alexandria" charset="0"/>
                <a:cs typeface="Alexandria" charset="0"/>
              </a:rPr>
              <a:t>المجتمع الاحصائي، حيث ان طلبة الصف الثاني الابتدائي كلهم في </a:t>
            </a:r>
            <a:r>
              <a:rPr lang="ar-EG" sz="1400" dirty="0" smtClean="0">
                <a:latin typeface="Alexandria" charset="0"/>
                <a:cs typeface="Alexandria" charset="0"/>
              </a:rPr>
              <a:t>نفس المستوى التعليمي، كما </a:t>
            </a:r>
            <a:r>
              <a:rPr lang="ar-EG" sz="1400" dirty="0">
                <a:latin typeface="Alexandria" charset="0"/>
                <a:cs typeface="Alexandria" charset="0"/>
              </a:rPr>
              <a:t>يعرف المتغير بانه "خاصية يمكن ان تتغير أو </a:t>
            </a:r>
            <a:r>
              <a:rPr lang="ar-EG" sz="1400" dirty="0" smtClean="0">
                <a:latin typeface="Alexandria" charset="0"/>
                <a:cs typeface="Alexandria" charset="0"/>
              </a:rPr>
              <a:t>تختلف بمرور </a:t>
            </a:r>
            <a:r>
              <a:rPr lang="ar-EG" sz="1400" dirty="0">
                <a:latin typeface="Alexandria" charset="0"/>
                <a:cs typeface="Alexandria" charset="0"/>
              </a:rPr>
              <a:t>الزمن أو من مكان لأخر، أو من شخص أو جماعة لأخرى، فالفروق </a:t>
            </a:r>
            <a:r>
              <a:rPr lang="ar-EG" sz="1400" dirty="0" smtClean="0">
                <a:latin typeface="Alexandria" charset="0"/>
                <a:cs typeface="Alexandria" charset="0"/>
              </a:rPr>
              <a:t>في  ( </a:t>
            </a:r>
            <a:r>
              <a:rPr lang="ar-EG" sz="1400" dirty="0">
                <a:latin typeface="Alexandria" charset="0"/>
                <a:cs typeface="Alexandria" charset="0"/>
              </a:rPr>
              <a:t>العمر </a:t>
            </a:r>
            <a:r>
              <a:rPr lang="ar-EG" sz="1400" dirty="0" smtClean="0">
                <a:latin typeface="Alexandria" charset="0"/>
                <a:cs typeface="Alexandria" charset="0"/>
              </a:rPr>
              <a:t>والنوع </a:t>
            </a:r>
            <a:r>
              <a:rPr lang="ar-EG" sz="1400" dirty="0">
                <a:latin typeface="Alexandria" charset="0"/>
                <a:cs typeface="Alexandria" charset="0"/>
              </a:rPr>
              <a:t>والسلالة والطبقة الاجتماعية انما هي </a:t>
            </a:r>
            <a:r>
              <a:rPr lang="ar-EG" sz="1400" dirty="0" smtClean="0">
                <a:latin typeface="Alexandria" charset="0"/>
                <a:cs typeface="Alexandria" charset="0"/>
              </a:rPr>
              <a:t>متغيرات ( لتائب،2018).</a:t>
            </a:r>
          </a:p>
          <a:p>
            <a:pPr algn="justLow" rtl="1">
              <a:lnSpc>
                <a:spcPct val="150000"/>
              </a:lnSpc>
            </a:pPr>
            <a:endParaRPr lang="en-US" sz="16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3" name="TextBox 2"/>
          <p:cNvSpPr txBox="1"/>
          <p:nvPr/>
        </p:nvSpPr>
        <p:spPr>
          <a:xfrm>
            <a:off x="9290382" y="6457890"/>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xmlns:p14="http://schemas.microsoft.com/office/powerpoint/2010/main">
    <mc:Choice Requires="p14">
      <p:transition spd="slow" p14:dur="2000" advTm="172376"/>
    </mc:Choice>
    <mc:Fallback xmlns="">
      <p:transition spd="slow" advTm="17237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متغيرات البحث</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84435"/>
            <a:ext cx="8309245" cy="3323987"/>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لا يتشابه مخلوقان تشابهاً تاماً من النواحي الجسمية او المعرفية او الانفعالية او </a:t>
            </a:r>
            <a:r>
              <a:rPr lang="ar-EG" sz="1400" dirty="0" smtClean="0">
                <a:latin typeface="Alexandria" charset="0"/>
                <a:cs typeface="Alexandria" charset="0"/>
              </a:rPr>
              <a:t>السلوكية، </a:t>
            </a:r>
            <a:r>
              <a:rPr lang="ar-EG" sz="1400" dirty="0">
                <a:latin typeface="Alexandria" charset="0"/>
                <a:cs typeface="Alexandria" charset="0"/>
              </a:rPr>
              <a:t>ويهتم الباحثون بفهم </a:t>
            </a:r>
            <a:r>
              <a:rPr lang="ar-EG" sz="1400" dirty="0" smtClean="0">
                <a:latin typeface="Alexandria" charset="0"/>
                <a:cs typeface="Alexandria" charset="0"/>
              </a:rPr>
              <a:t>الاختلافات </a:t>
            </a:r>
            <a:r>
              <a:rPr lang="ar-EG" sz="1400" dirty="0">
                <a:latin typeface="Alexandria" charset="0"/>
                <a:cs typeface="Alexandria" charset="0"/>
              </a:rPr>
              <a:t>النفسية والسلوكية والمعرفية، ولفهم السلوك فهما عميقاً مثل العدوان او الانانية او </a:t>
            </a:r>
            <a:r>
              <a:rPr lang="ar-EG" sz="1400" dirty="0" smtClean="0">
                <a:latin typeface="Alexandria" charset="0"/>
                <a:cs typeface="Alexandria" charset="0"/>
              </a:rPr>
              <a:t>الايثار، ينبغي طرح التساؤل: لماذا </a:t>
            </a:r>
            <a:r>
              <a:rPr lang="ar-EG" sz="1400" dirty="0">
                <a:latin typeface="Alexandria" charset="0"/>
                <a:cs typeface="Alexandria" charset="0"/>
              </a:rPr>
              <a:t>يكون </a:t>
            </a:r>
            <a:r>
              <a:rPr lang="ar-EG" sz="1400" dirty="0" smtClean="0">
                <a:latin typeface="Alexandria" charset="0"/>
                <a:cs typeface="Alexandria" charset="0"/>
              </a:rPr>
              <a:t>فرد ما  </a:t>
            </a:r>
            <a:r>
              <a:rPr lang="ar-EG" sz="1400" dirty="0">
                <a:latin typeface="Alexandria" charset="0"/>
                <a:cs typeface="Alexandria" charset="0"/>
              </a:rPr>
              <a:t>أكثر </a:t>
            </a:r>
            <a:r>
              <a:rPr lang="ar-EG" sz="1400" dirty="0" smtClean="0">
                <a:latin typeface="Alexandria" charset="0"/>
                <a:cs typeface="Alexandria" charset="0"/>
              </a:rPr>
              <a:t>عدوانية من الاخرين؟</a:t>
            </a:r>
          </a:p>
          <a:p>
            <a:pPr algn="justLow" rtl="1">
              <a:lnSpc>
                <a:spcPct val="150000"/>
              </a:lnSpc>
            </a:pPr>
            <a:r>
              <a:rPr lang="ar-EG" sz="1400" dirty="0" smtClean="0">
                <a:latin typeface="Alexandria" charset="0"/>
                <a:cs typeface="Alexandria" charset="0"/>
              </a:rPr>
              <a:t>ولماذا </a:t>
            </a:r>
            <a:r>
              <a:rPr lang="ar-EG" sz="1400" dirty="0">
                <a:latin typeface="Alexandria" charset="0"/>
                <a:cs typeface="Alexandria" charset="0"/>
              </a:rPr>
              <a:t>يكون عدوانياً في </a:t>
            </a:r>
            <a:r>
              <a:rPr lang="ar-EG" sz="1400" dirty="0" smtClean="0">
                <a:latin typeface="Alexandria" charset="0"/>
                <a:cs typeface="Alexandria" charset="0"/>
              </a:rPr>
              <a:t>موقف ما ومسالما تماما </a:t>
            </a:r>
            <a:r>
              <a:rPr lang="ar-EG" sz="1400" dirty="0">
                <a:latin typeface="Alexandria" charset="0"/>
                <a:cs typeface="Alexandria" charset="0"/>
              </a:rPr>
              <a:t>في موقف اخر، ولماذا هذا الرجل أكثر ايثاراً من </a:t>
            </a:r>
            <a:r>
              <a:rPr lang="ar-EG" sz="1400" dirty="0" smtClean="0">
                <a:latin typeface="Alexandria" charset="0"/>
                <a:cs typeface="Alexandria" charset="0"/>
              </a:rPr>
              <a:t>اخر</a:t>
            </a:r>
            <a:r>
              <a:rPr lang="ar-EG" sz="1400" dirty="0">
                <a:latin typeface="Alexandria" charset="0"/>
                <a:cs typeface="Alexandria" charset="0"/>
              </a:rPr>
              <a:t>، والمتغير قد يؤثر او يحتمل ان يؤثر في الظاهرة المدروسة، </a:t>
            </a:r>
            <a:r>
              <a:rPr lang="ar-EG" sz="1400" dirty="0" smtClean="0">
                <a:latin typeface="Alexandria" charset="0"/>
                <a:cs typeface="Alexandria" charset="0"/>
              </a:rPr>
              <a:t>فالنوع </a:t>
            </a:r>
            <a:r>
              <a:rPr lang="ar-EG" sz="1400" dirty="0">
                <a:latin typeface="Alexandria" charset="0"/>
                <a:cs typeface="Alexandria" charset="0"/>
              </a:rPr>
              <a:t>هو متغير قد يؤثر في اختيار التخصص </a:t>
            </a:r>
            <a:r>
              <a:rPr lang="ar-EG" sz="1400" dirty="0" smtClean="0">
                <a:latin typeface="Alexandria" charset="0"/>
                <a:cs typeface="Alexandria" charset="0"/>
              </a:rPr>
              <a:t>الدراسي،  </a:t>
            </a:r>
            <a:r>
              <a:rPr lang="ar-EG" sz="1400" dirty="0">
                <a:latin typeface="Alexandria" charset="0"/>
                <a:cs typeface="Alexandria" charset="0"/>
              </a:rPr>
              <a:t>بمعنى ان الاناث قد يكن اكثر اقبالاً على تخصصات معينة مقارنة بالذكور او بالعكس، كما ان المستوى التعليمي للأبوين قد يؤثر في أولادهم، والمتغير في البحث العلمي </a:t>
            </a:r>
            <a:r>
              <a:rPr lang="ar-EG" sz="1400" dirty="0" smtClean="0">
                <a:latin typeface="Alexandria" charset="0"/>
                <a:cs typeface="Alexandria" charset="0"/>
              </a:rPr>
              <a:t>يقبل </a:t>
            </a:r>
            <a:r>
              <a:rPr lang="ar-EG" sz="1400" dirty="0">
                <a:latin typeface="Alexandria" charset="0"/>
                <a:cs typeface="Alexandria" charset="0"/>
              </a:rPr>
              <a:t>القياس الكمي أو الكيفي، </a:t>
            </a:r>
            <a:r>
              <a:rPr lang="ar-EG" sz="1400" dirty="0" smtClean="0">
                <a:latin typeface="Alexandria" charset="0"/>
                <a:cs typeface="Alexandria" charset="0"/>
              </a:rPr>
              <a:t>فكل </a:t>
            </a:r>
            <a:r>
              <a:rPr lang="ar-EG" sz="1400" dirty="0">
                <a:latin typeface="Alexandria" charset="0"/>
                <a:cs typeface="Alexandria" charset="0"/>
              </a:rPr>
              <a:t>شيء يقبل التغيير يعرف باسم المتغير، وذلك بحسب التعريف الإحصائي للمتغير، ومن أبرز سمات المتغيرات الكمية والكيفية التأثير والتأثر، ويجب أن يقوم الباحث بتحديد تلك العلاقات ومن ثم يقوم بضبطها، ويلعب تحديد المتغيرات بشكل صحيح دورا كبيرا في الوصول إلى النتائج الصحيحة للبحث </a:t>
            </a:r>
            <a:r>
              <a:rPr lang="ar-EG" sz="1400" dirty="0" smtClean="0">
                <a:latin typeface="Alexandria" charset="0"/>
                <a:cs typeface="Alexandria" charset="0"/>
              </a:rPr>
              <a:t>العلمي.</a:t>
            </a:r>
          </a:p>
          <a:p>
            <a:pPr algn="justLow" rtl="1">
              <a:lnSpc>
                <a:spcPct val="150000"/>
              </a:lnSpc>
            </a:pPr>
            <a:r>
              <a:rPr lang="ar-EG" sz="1400" dirty="0" smtClean="0">
                <a:latin typeface="Alexandria" charset="0"/>
                <a:cs typeface="Alexandria" charset="0"/>
              </a:rPr>
              <a:t> </a:t>
            </a:r>
            <a:r>
              <a:rPr lang="ar-EG" sz="1400" dirty="0">
                <a:latin typeface="Alexandria" charset="0"/>
                <a:cs typeface="Alexandria" charset="0"/>
              </a:rPr>
              <a:t>ويعرف المتغير بانه عبارة عن ظاهرة تظهر اختلاف بين </a:t>
            </a:r>
            <a:r>
              <a:rPr lang="ar-EG" sz="1400" dirty="0" smtClean="0">
                <a:latin typeface="Alexandria" charset="0"/>
                <a:cs typeface="Alexandria" charset="0"/>
              </a:rPr>
              <a:t>مفرداتها </a:t>
            </a:r>
            <a:r>
              <a:rPr lang="ar-EG" sz="1400" dirty="0">
                <a:latin typeface="Alexandria" charset="0"/>
                <a:cs typeface="Alexandria" charset="0"/>
              </a:rPr>
              <a:t>كما انه مصطلح يدل على صفة محددة تتناول عدداً من الحالات او الصفات التي يتدخل الباحث فيها ويضبطها ويلاحظها او </a:t>
            </a:r>
            <a:r>
              <a:rPr lang="ar-EG" sz="1400" dirty="0" smtClean="0">
                <a:latin typeface="Alexandria" charset="0"/>
                <a:cs typeface="Alexandria" charset="0"/>
              </a:rPr>
              <a:t>يعرفها.</a:t>
            </a:r>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601390" y="1107301"/>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5030486"/>
      </p:ext>
    </p:extLst>
  </p:cSld>
  <p:clrMapOvr>
    <a:masterClrMapping/>
  </p:clrMapOvr>
  <mc:AlternateContent xmlns:mc="http://schemas.openxmlformats.org/markup-compatibility/2006" xmlns:p14="http://schemas.microsoft.com/office/powerpoint/2010/main">
    <mc:Choice Requires="p14">
      <p:transition spd="slow" p14:dur="2000" advTm="121692"/>
    </mc:Choice>
    <mc:Fallback xmlns="">
      <p:transition spd="slow" advTm="12169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6523849" y="1212613"/>
            <a:ext cx="3006517" cy="584775"/>
          </a:xfrm>
          <a:prstGeom prst="rect">
            <a:avLst/>
          </a:prstGeom>
          <a:noFill/>
        </p:spPr>
        <p:txBody>
          <a:bodyPr wrap="square" rtlCol="1">
            <a:spAutoFit/>
          </a:bodyPr>
          <a:lstStyle/>
          <a:p>
            <a:r>
              <a:rPr lang="ar-EG" sz="3200" b="1" dirty="0" smtClean="0">
                <a:solidFill>
                  <a:srgbClr val="00AEEF"/>
                </a:solidFill>
              </a:rPr>
              <a:t>ما المقصود بالمتغير؟</a:t>
            </a:r>
            <a:endParaRPr lang="ar-EG" sz="3200" b="1" dirty="0">
              <a:solidFill>
                <a:srgbClr val="00AEEF"/>
              </a:solidFill>
            </a:endParaRPr>
          </a:p>
        </p:txBody>
      </p:sp>
      <p:sp>
        <p:nvSpPr>
          <p:cNvPr id="7" name="TextBox 6"/>
          <p:cNvSpPr txBox="1"/>
          <p:nvPr/>
        </p:nvSpPr>
        <p:spPr>
          <a:xfrm>
            <a:off x="4691478" y="1868245"/>
            <a:ext cx="6671257" cy="3970318"/>
          </a:xfrm>
          <a:prstGeom prst="rect">
            <a:avLst/>
          </a:prstGeom>
          <a:noFill/>
        </p:spPr>
        <p:txBody>
          <a:bodyPr wrap="square" rtlCol="1">
            <a:spAutoFit/>
          </a:bodyPr>
          <a:lstStyle/>
          <a:p>
            <a:pPr algn="justLow" rtl="1"/>
            <a:r>
              <a:rPr lang="ar-EG" sz="1400" dirty="0" smtClean="0">
                <a:latin typeface="Alexandria"/>
              </a:rPr>
              <a:t>يعرف المتغير في البحث العلمي بأنه خاصية أو سمة تظهر بحالات أو متغيرات نوعية متعددة أو بمقادير كمية ( متغيرات كمية)، فالطول متغير، والوزن متغير، والحالة الاجتماعية وغيرها متغيرات ( التل، 2005).</a:t>
            </a:r>
          </a:p>
          <a:p>
            <a:pPr algn="justLow" rtl="1"/>
            <a:r>
              <a:rPr lang="ar-EG" sz="1400" dirty="0" smtClean="0">
                <a:latin typeface="Alexandria"/>
              </a:rPr>
              <a:t> فالمتغير هو ذلك الحدث أو تلك الظاهرة التي تتغير نتيجة ارتباطها بمتغير آخر، ولذلك فان البحث العلمي في أصله وتفاصيله يمثل علاقة موضوعية شاملة بين متغيرات البحث ( ساعاتي، 1991).</a:t>
            </a:r>
          </a:p>
          <a:p>
            <a:pPr algn="justLow" rtl="1"/>
            <a:r>
              <a:rPr lang="ar-EG" sz="1400" dirty="0" smtClean="0">
                <a:latin typeface="Alexandria"/>
              </a:rPr>
              <a:t>كما يعرف المتغير بأنه خاصية أو صفة لظاهرة قابلة للملاحظة، تأخذ قيما مختلفة أو صيغا متباينة، وكذلك نعنى به مصطلحا يدل على صفة محددة تتناول عددا من الحالات أو القيم، وهو  يشير الى مفهوم معين يجري تعريفه اجرائيا بدلالة إجراءات البحث، ويتم قياسه كميا أو وصفه كيفيا ( </a:t>
            </a:r>
            <a:r>
              <a:rPr lang="ar-EG" sz="1400" dirty="0" err="1" smtClean="0">
                <a:latin typeface="Alexandria"/>
              </a:rPr>
              <a:t>عبدالمؤمن</a:t>
            </a:r>
            <a:r>
              <a:rPr lang="ar-EG" sz="1400" dirty="0" smtClean="0">
                <a:latin typeface="Alexandria"/>
              </a:rPr>
              <a:t>، 2008). </a:t>
            </a:r>
          </a:p>
          <a:p>
            <a:pPr algn="justLow" rtl="1"/>
            <a:r>
              <a:rPr lang="ar-EG" sz="1400" dirty="0" smtClean="0">
                <a:latin typeface="Alexandria"/>
              </a:rPr>
              <a:t>وعليه، يستدل من هذين التعريفين، أن:-</a:t>
            </a:r>
          </a:p>
          <a:p>
            <a:pPr marL="285750" indent="-285750" algn="justLow" rtl="1">
              <a:buFontTx/>
              <a:buChar char="-"/>
            </a:pPr>
            <a:r>
              <a:rPr lang="ar-EG" sz="1400" dirty="0" smtClean="0">
                <a:latin typeface="Alexandria"/>
              </a:rPr>
              <a:t>المتغير يمثل خاصية يمكن ملاحظتها وقياسها.</a:t>
            </a:r>
          </a:p>
          <a:p>
            <a:pPr marL="285750" indent="-285750" algn="justLow" rtl="1">
              <a:buFontTx/>
              <a:buChar char="-"/>
            </a:pPr>
            <a:r>
              <a:rPr lang="ar-EG" sz="1400" dirty="0" smtClean="0">
                <a:latin typeface="Alexandria"/>
              </a:rPr>
              <a:t>المتغير خاصية متباينة القيم او العناصر او المستويات.</a:t>
            </a:r>
          </a:p>
          <a:p>
            <a:pPr marL="285750" indent="-285750" algn="justLow" rtl="1">
              <a:buFontTx/>
              <a:buChar char="-"/>
            </a:pPr>
            <a:r>
              <a:rPr lang="ar-EG" sz="1400" dirty="0" smtClean="0">
                <a:latin typeface="Alexandria"/>
              </a:rPr>
              <a:t>المتغير خاصية تمكن الباحث من جمع بيانات عنها لتحقيق الغرض من البحث. </a:t>
            </a:r>
          </a:p>
          <a:p>
            <a:pPr algn="justLow" rtl="1"/>
            <a:r>
              <a:rPr lang="ar-EG" sz="1400" dirty="0" smtClean="0">
                <a:latin typeface="Alexandria"/>
              </a:rPr>
              <a:t>والخاصية قد تعبر عن قدرة ( كالذكاء، التحصيل، ....) أو سمة ( كالانبساطية، الاجتماعية.....)، وقد تعبر عن اتجاه أو رأي أو ميل.</a:t>
            </a:r>
          </a:p>
          <a:p>
            <a:pPr algn="justLow" rtl="1"/>
            <a:r>
              <a:rPr lang="ar-EG" sz="1400" dirty="0" smtClean="0">
                <a:latin typeface="Alexandria"/>
              </a:rPr>
              <a:t>فمثلا: متغير المستوى التعليمي ( يشمل أولئك الحاصلين على ماجستير او دكتوراه، ذوي مستوى تعليمي متوسط، والحاصلين على مؤهل تعليمي عالي).</a:t>
            </a:r>
          </a:p>
          <a:p>
            <a:pPr algn="justLow" rtl="1"/>
            <a:r>
              <a:rPr lang="ar-EG" sz="1400" dirty="0" smtClean="0">
                <a:latin typeface="Alexandria"/>
              </a:rPr>
              <a:t>أي أن قيمة متغيره وعناصره متباينة، فالمستوى التعليمي يتكون من عناصر مختلفة، قد حددها الباحث مسبقا، وهي مستوى تعليم عالي، ومستوى الماجستير والدكتوراه، والمستوى المتوسط، ومن هنا نستنتج أن عكس المتغير هو « الثابت»، وهو الذي يأخذ صفة ثابتة لا تتغير.</a:t>
            </a:r>
            <a:endParaRPr lang="ar-EG" sz="1400" dirty="0">
              <a:latin typeface="Alexandria"/>
            </a:endParaRPr>
          </a:p>
        </p:txBody>
      </p:sp>
    </p:spTree>
    <p:extLst>
      <p:ext uri="{BB962C8B-B14F-4D97-AF65-F5344CB8AC3E}">
        <p14:creationId xmlns:p14="http://schemas.microsoft.com/office/powerpoint/2010/main" val="479998709"/>
      </p:ext>
    </p:extLst>
  </p:cSld>
  <p:clrMapOvr>
    <a:masterClrMapping/>
  </p:clrMapOvr>
  <mc:AlternateContent xmlns:mc="http://schemas.openxmlformats.org/markup-compatibility/2006" xmlns:p14="http://schemas.microsoft.com/office/powerpoint/2010/main">
    <mc:Choice Requires="p14">
      <p:transition spd="slow" p14:dur="2000" advTm="170006"/>
    </mc:Choice>
    <mc:Fallback xmlns="">
      <p:transition spd="slow" advTm="17000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55140" y="1687133"/>
            <a:ext cx="4128422" cy="431979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7" y="1687132"/>
            <a:ext cx="6943016" cy="43197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481070" y="2434107"/>
            <a:ext cx="5112913" cy="2677656"/>
          </a:xfrm>
          <a:prstGeom prst="rect">
            <a:avLst/>
          </a:prstGeom>
          <a:noFill/>
        </p:spPr>
        <p:txBody>
          <a:bodyPr wrap="square" rtlCol="1">
            <a:spAutoFit/>
          </a:bodyPr>
          <a:lstStyle/>
          <a:p>
            <a:pPr algn="justLow" rtl="1"/>
            <a:r>
              <a:rPr lang="ar-EG" sz="1400" dirty="0" smtClean="0">
                <a:latin typeface="Alexandria"/>
              </a:rPr>
              <a:t>ويعبر المتغير عن مفهوم او اسم يشير الى صفة أو خاصية محددة تتباين قيمتها بين الأفراد او الأشياء، فالنوع ولون الأعين والديانة والاتجاهات والطول والوزن  تعد متغيرات، لاختلاف قيمتها من فرد لآخر.</a:t>
            </a:r>
          </a:p>
          <a:p>
            <a:pPr algn="justLow" rtl="1"/>
            <a:r>
              <a:rPr lang="ar-EG" sz="1400" dirty="0">
                <a:latin typeface="Alexandria"/>
              </a:rPr>
              <a:t>المتغيرات في البحث العلمي هي عبارة عن كل ما يقبل القياس ونعني بالقياس هنا القياس الكمي والكيفي, ويطلق علي كل أمر يقبل التغيير مسمى المتغير ، وأهم ما يميز المتغيرات هي عنصرا التأثر و التأثير.</a:t>
            </a:r>
          </a:p>
          <a:p>
            <a:pPr algn="justLow" rtl="1"/>
            <a:r>
              <a:rPr lang="ar-EG" sz="1400" dirty="0">
                <a:latin typeface="Alexandria"/>
              </a:rPr>
              <a:t>كما يعرف المتغير </a:t>
            </a:r>
            <a:r>
              <a:rPr lang="ar-EG" sz="1400" dirty="0" smtClean="0">
                <a:latin typeface="Alexandria"/>
              </a:rPr>
              <a:t>في البحث </a:t>
            </a:r>
            <a:r>
              <a:rPr lang="ar-EG" sz="1400" dirty="0">
                <a:latin typeface="Alexandria"/>
              </a:rPr>
              <a:t>العلمي بأنه صفة محددة لها خصائص أو معايير وقيم محددة تتباين قيمتها بين الأفراد والأشياء.</a:t>
            </a:r>
          </a:p>
          <a:p>
            <a:pPr algn="justLow" rtl="1"/>
            <a:r>
              <a:rPr lang="ar-EG" sz="1400" dirty="0">
                <a:latin typeface="Alexandria"/>
              </a:rPr>
              <a:t>يستخدم الباحث العلمي المتغيرات في البحث العلمي من أجل إيجاد العلاقة التي تربط بين الأشياء المدروسة.</a:t>
            </a:r>
          </a:p>
          <a:p>
            <a:pPr algn="justLow" rtl="1"/>
            <a:r>
              <a:rPr lang="ar-EG" sz="1400" dirty="0">
                <a:latin typeface="Alexandria"/>
              </a:rPr>
              <a:t>يجب أن يقوم الباحث العلمي بتحديد تلك العلاقات ومن ثم يقوم بضبطها وتحديد المتغيرات بشكل صحيح </a:t>
            </a:r>
            <a:r>
              <a:rPr lang="ar-EG" sz="1400" dirty="0" smtClean="0">
                <a:latin typeface="Alexandria"/>
              </a:rPr>
              <a:t>حتي يمكن الوصول الى نتائج صحيحة وموثوقة </a:t>
            </a:r>
            <a:r>
              <a:rPr lang="ar-EG" sz="1400" dirty="0">
                <a:latin typeface="Alexandria"/>
              </a:rPr>
              <a:t>للبحث العلمي</a:t>
            </a:r>
            <a:r>
              <a:rPr lang="ar-EG" sz="1400" dirty="0" smtClean="0">
                <a:latin typeface="Alexandria"/>
              </a:rPr>
              <a:t>. </a:t>
            </a:r>
            <a:endParaRPr lang="ar-EG" sz="1400" dirty="0">
              <a:latin typeface="Alexandria"/>
            </a:endParaRPr>
          </a:p>
        </p:txBody>
      </p:sp>
    </p:spTree>
  </p:cSld>
  <p:clrMapOvr>
    <a:masterClrMapping/>
  </p:clrMapOvr>
  <mc:AlternateContent xmlns:mc="http://schemas.openxmlformats.org/markup-compatibility/2006" xmlns:p14="http://schemas.microsoft.com/office/powerpoint/2010/main">
    <mc:Choice Requires="p14">
      <p:transition spd="slow" p14:dur="2000" advTm="80130"/>
    </mc:Choice>
    <mc:Fallback xmlns="">
      <p:transition spd="slow" advTm="8013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032779" y="1540377"/>
            <a:ext cx="3910885" cy="447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745263"/>
            <a:ext cx="5699778" cy="4064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35654" y="2563235"/>
            <a:ext cx="5094472" cy="2554545"/>
          </a:xfrm>
          <a:prstGeom prst="rect">
            <a:avLst/>
          </a:prstGeom>
          <a:noFill/>
        </p:spPr>
        <p:txBody>
          <a:bodyPr wrap="square" rtlCol="0">
            <a:spAutoFit/>
          </a:bodyPr>
          <a:lstStyle/>
          <a:p>
            <a:pPr algn="r" rtl="1"/>
            <a:r>
              <a:rPr lang="ar-EG" sz="2000" b="1" dirty="0" smtClean="0">
                <a:solidFill>
                  <a:srgbClr val="00AEEF"/>
                </a:solidFill>
                <a:latin typeface="Alexandria" charset="0"/>
                <a:cs typeface="Alexandria" charset="0"/>
              </a:rPr>
              <a:t>أهمية المتغيرات في البحث العلمي</a:t>
            </a:r>
            <a:r>
              <a:rPr lang="ar-EG" sz="1400" dirty="0" smtClean="0">
                <a:solidFill>
                  <a:srgbClr val="2D3956"/>
                </a:solidFill>
                <a:latin typeface="Alexandria" charset="0"/>
                <a:cs typeface="Alexandria" charset="0"/>
              </a:rPr>
              <a:t>:-</a:t>
            </a:r>
          </a:p>
          <a:p>
            <a:pPr algn="justLow" rtl="1"/>
            <a:r>
              <a:rPr lang="ar-EG" sz="1400" dirty="0" smtClean="0">
                <a:solidFill>
                  <a:srgbClr val="2D3956"/>
                </a:solidFill>
                <a:latin typeface="Alexandria" charset="0"/>
                <a:cs typeface="Alexandria" charset="0"/>
              </a:rPr>
              <a:t>للمتغيرات </a:t>
            </a:r>
            <a:r>
              <a:rPr lang="ar-EG" sz="1400" dirty="0">
                <a:solidFill>
                  <a:srgbClr val="2D3956"/>
                </a:solidFill>
                <a:latin typeface="Alexandria" charset="0"/>
                <a:cs typeface="Alexandria" charset="0"/>
              </a:rPr>
              <a:t>في البحث العلمي </a:t>
            </a:r>
            <a:r>
              <a:rPr lang="ar-EG" sz="1400" dirty="0" smtClean="0">
                <a:solidFill>
                  <a:srgbClr val="2D3956"/>
                </a:solidFill>
                <a:latin typeface="Alexandria" charset="0"/>
                <a:cs typeface="Alexandria" charset="0"/>
              </a:rPr>
              <a:t>أهمية </a:t>
            </a:r>
            <a:r>
              <a:rPr lang="ar-EG" sz="1400" dirty="0">
                <a:solidFill>
                  <a:srgbClr val="2D3956"/>
                </a:solidFill>
                <a:latin typeface="Alexandria" charset="0"/>
                <a:cs typeface="Alexandria" charset="0"/>
              </a:rPr>
              <a:t>كبيرة تتمثل في النقاط التالية:</a:t>
            </a:r>
          </a:p>
          <a:p>
            <a:pPr marL="285750" indent="-285750" algn="justLow" rtl="1">
              <a:buFont typeface="Wingdings" panose="05000000000000000000" pitchFamily="2" charset="2"/>
              <a:buChar char="q"/>
            </a:pPr>
            <a:r>
              <a:rPr lang="ar-EG" sz="1400" dirty="0" smtClean="0">
                <a:solidFill>
                  <a:srgbClr val="2D3956"/>
                </a:solidFill>
                <a:latin typeface="Alexandria" charset="0"/>
                <a:cs typeface="Alexandria" charset="0"/>
              </a:rPr>
              <a:t>يعد </a:t>
            </a:r>
            <a:r>
              <a:rPr lang="ar-EG" sz="1400" dirty="0">
                <a:solidFill>
                  <a:srgbClr val="2D3956"/>
                </a:solidFill>
                <a:latin typeface="Alexandria" charset="0"/>
                <a:cs typeface="Alexandria" charset="0"/>
              </a:rPr>
              <a:t>المتغير التابع المفهوم الأساسي في تحديد مشكلة </a:t>
            </a:r>
            <a:r>
              <a:rPr lang="ar-EG" sz="1400" dirty="0" smtClean="0">
                <a:solidFill>
                  <a:srgbClr val="2D3956"/>
                </a:solidFill>
                <a:latin typeface="Alexandria" charset="0"/>
                <a:cs typeface="Alexandria" charset="0"/>
              </a:rPr>
              <a:t>البحث، و </a:t>
            </a:r>
            <a:r>
              <a:rPr lang="ar-EG" sz="1400" dirty="0">
                <a:solidFill>
                  <a:srgbClr val="2D3956"/>
                </a:solidFill>
                <a:latin typeface="Alexandria" charset="0"/>
                <a:cs typeface="Alexandria" charset="0"/>
              </a:rPr>
              <a:t>التي </a:t>
            </a:r>
            <a:r>
              <a:rPr lang="ar-EG" sz="1400" dirty="0" smtClean="0">
                <a:solidFill>
                  <a:srgbClr val="2D3956"/>
                </a:solidFill>
                <a:latin typeface="Alexandria" charset="0"/>
                <a:cs typeface="Alexandria" charset="0"/>
              </a:rPr>
              <a:t>تعتبر بمثابة </a:t>
            </a:r>
            <a:r>
              <a:rPr lang="ar-EG" sz="1400" dirty="0">
                <a:solidFill>
                  <a:srgbClr val="2D3956"/>
                </a:solidFill>
                <a:latin typeface="Alexandria" charset="0"/>
                <a:cs typeface="Alexandria" charset="0"/>
              </a:rPr>
              <a:t>المنطلق الضروري لكل أنواع </a:t>
            </a:r>
            <a:r>
              <a:rPr lang="ar-EG" sz="1400" dirty="0" smtClean="0">
                <a:solidFill>
                  <a:srgbClr val="2D3956"/>
                </a:solidFill>
                <a:latin typeface="Alexandria" charset="0"/>
                <a:cs typeface="Alexandria" charset="0"/>
              </a:rPr>
              <a:t>البحوث العلمية </a:t>
            </a:r>
            <a:r>
              <a:rPr lang="ar-EG" sz="1400" dirty="0">
                <a:solidFill>
                  <a:srgbClr val="2D3956"/>
                </a:solidFill>
                <a:latin typeface="Alexandria" charset="0"/>
                <a:cs typeface="Alexandria" charset="0"/>
              </a:rPr>
              <a:t>في مختلف التخصصات.</a:t>
            </a:r>
          </a:p>
          <a:p>
            <a:pPr marL="285750" indent="-285750" algn="justLow" rtl="1">
              <a:buFont typeface="Wingdings" panose="05000000000000000000" pitchFamily="2" charset="2"/>
              <a:buChar char="q"/>
            </a:pPr>
            <a:r>
              <a:rPr lang="ar-EG" sz="1400" dirty="0" smtClean="0">
                <a:solidFill>
                  <a:srgbClr val="2D3956"/>
                </a:solidFill>
                <a:latin typeface="Alexandria" charset="0"/>
                <a:cs typeface="Alexandria" charset="0"/>
              </a:rPr>
              <a:t>لا </a:t>
            </a:r>
            <a:r>
              <a:rPr lang="ar-EG" sz="1400" dirty="0">
                <a:solidFill>
                  <a:srgbClr val="2D3956"/>
                </a:solidFill>
                <a:latin typeface="Alexandria" charset="0"/>
                <a:cs typeface="Alexandria" charset="0"/>
              </a:rPr>
              <a:t>تأخذ الدراسات </a:t>
            </a:r>
            <a:r>
              <a:rPr lang="ar-EG" sz="1400" dirty="0" smtClean="0">
                <a:solidFill>
                  <a:srgbClr val="2D3956"/>
                </a:solidFill>
                <a:latin typeface="Alexandria" charset="0"/>
                <a:cs typeface="Alexandria" charset="0"/>
              </a:rPr>
              <a:t>البحثية شكلها العلمي، </a:t>
            </a:r>
            <a:r>
              <a:rPr lang="ar-EG" sz="1400" dirty="0">
                <a:solidFill>
                  <a:srgbClr val="2D3956"/>
                </a:solidFill>
                <a:latin typeface="Alexandria" charset="0"/>
                <a:cs typeface="Alexandria" charset="0"/>
              </a:rPr>
              <a:t>إلا إذا وضح الباحث متغيرات بحثه وعلاقتها </a:t>
            </a:r>
            <a:r>
              <a:rPr lang="ar-EG" sz="1400" dirty="0" smtClean="0">
                <a:solidFill>
                  <a:srgbClr val="2D3956"/>
                </a:solidFill>
                <a:latin typeface="Alexandria" charset="0"/>
                <a:cs typeface="Alexandria" charset="0"/>
              </a:rPr>
              <a:t>ببعضها، </a:t>
            </a:r>
            <a:r>
              <a:rPr lang="ar-EG" sz="1400" dirty="0">
                <a:solidFill>
                  <a:srgbClr val="2D3956"/>
                </a:solidFill>
                <a:latin typeface="Alexandria" charset="0"/>
                <a:cs typeface="Alexandria" charset="0"/>
              </a:rPr>
              <a:t>وإدراكه لكل ذلك.</a:t>
            </a:r>
          </a:p>
          <a:p>
            <a:pPr marL="285750" indent="-285750" algn="justLow" rtl="1">
              <a:buFont typeface="Wingdings" panose="05000000000000000000" pitchFamily="2" charset="2"/>
              <a:buChar char="q"/>
            </a:pPr>
            <a:r>
              <a:rPr lang="ar-EG" sz="1400" dirty="0" smtClean="0">
                <a:solidFill>
                  <a:srgbClr val="2D3956"/>
                </a:solidFill>
                <a:latin typeface="Alexandria" charset="0"/>
                <a:cs typeface="Alexandria" charset="0"/>
              </a:rPr>
              <a:t>المتغيرات </a:t>
            </a:r>
            <a:r>
              <a:rPr lang="ar-EG" sz="1400" dirty="0">
                <a:solidFill>
                  <a:srgbClr val="2D3956"/>
                </a:solidFill>
                <a:latin typeface="Alexandria" charset="0"/>
                <a:cs typeface="Alexandria" charset="0"/>
              </a:rPr>
              <a:t>هي محور المعلومات الواردة في نتيجة البحث </a:t>
            </a:r>
            <a:r>
              <a:rPr lang="ar-EG" sz="1400" dirty="0" smtClean="0">
                <a:solidFill>
                  <a:srgbClr val="2D3956"/>
                </a:solidFill>
                <a:latin typeface="Alexandria" charset="0"/>
                <a:cs typeface="Alexandria" charset="0"/>
              </a:rPr>
              <a:t>العلمي، </a:t>
            </a:r>
            <a:r>
              <a:rPr lang="ar-EG" sz="1400" dirty="0">
                <a:solidFill>
                  <a:srgbClr val="2D3956"/>
                </a:solidFill>
                <a:latin typeface="Alexandria" charset="0"/>
                <a:cs typeface="Alexandria" charset="0"/>
              </a:rPr>
              <a:t>فيذكر فيه تلك </a:t>
            </a:r>
            <a:r>
              <a:rPr lang="ar-EG" sz="1400" dirty="0" smtClean="0">
                <a:solidFill>
                  <a:srgbClr val="2D3956"/>
                </a:solidFill>
                <a:latin typeface="Alexandria" charset="0"/>
                <a:cs typeface="Alexandria" charset="0"/>
              </a:rPr>
              <a:t>المتغيرات، وعلاقتها ببعضها البعض.</a:t>
            </a:r>
          </a:p>
          <a:p>
            <a:pPr marL="285750" indent="-285750" algn="justLow" rtl="1">
              <a:buFont typeface="Wingdings" panose="05000000000000000000" pitchFamily="2" charset="2"/>
              <a:buChar char="q"/>
            </a:pPr>
            <a:r>
              <a:rPr lang="ar-EG" sz="1400" dirty="0" smtClean="0">
                <a:solidFill>
                  <a:srgbClr val="2D3956"/>
                </a:solidFill>
                <a:latin typeface="Alexandria" charset="0"/>
                <a:cs typeface="Alexandria" charset="0"/>
              </a:rPr>
              <a:t>يقوم </a:t>
            </a:r>
            <a:r>
              <a:rPr lang="ar-EG" sz="1400" dirty="0">
                <a:solidFill>
                  <a:srgbClr val="2D3956"/>
                </a:solidFill>
                <a:latin typeface="Alexandria" charset="0"/>
                <a:cs typeface="Alexandria" charset="0"/>
              </a:rPr>
              <a:t>الباحث العلمي بمناقشة الدراسات السابقة وأدبيات مشكلة البحث، ويدرس علاقة هذه الدراسات السابقة مع الدراسة الحالية بناءً على ما اعتمده الباحث من متغيرات في دراسته.</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xmlns:p14="http://schemas.microsoft.com/office/powerpoint/2010/main">
    <mc:Choice Requires="p14">
      <p:transition spd="slow" p14:dur="2000" advTm="112121"/>
    </mc:Choice>
    <mc:Fallback xmlns="">
      <p:transition spd="slow" advTm="11212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1042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68531"/>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38648" y="1764406"/>
            <a:ext cx="5280337" cy="2246769"/>
          </a:xfrm>
          <a:prstGeom prst="rect">
            <a:avLst/>
          </a:prstGeom>
          <a:noFill/>
        </p:spPr>
        <p:txBody>
          <a:bodyPr wrap="square" rtlCol="0">
            <a:spAutoFit/>
          </a:bodyPr>
          <a:lstStyle/>
          <a:p>
            <a:pPr marL="285750" indent="-285750" algn="justLow" rtl="1">
              <a:buFont typeface="Wingdings" panose="05000000000000000000" pitchFamily="2" charset="2"/>
              <a:buChar char="q"/>
            </a:pPr>
            <a:r>
              <a:rPr lang="ar-EG" sz="1400" dirty="0">
                <a:solidFill>
                  <a:srgbClr val="2D3956"/>
                </a:solidFill>
                <a:latin typeface="Alexandria" charset="0"/>
                <a:cs typeface="Alexandria" charset="0"/>
              </a:rPr>
              <a:t>يمكن اعتبار المتغيرات التابعة المفهوم الرئيسي في تحديد المشكلة البحثية، وهي التي تعتبر المنطلق الأساسي لجميع أنواع الدراسات البحثية في التخصصات والمجالات العلمية المختلفة.</a:t>
            </a:r>
          </a:p>
          <a:p>
            <a:pPr marL="285750" indent="-285750" algn="justLow" rtl="1">
              <a:buFont typeface="Wingdings" panose="05000000000000000000" pitchFamily="2" charset="2"/>
              <a:buChar char="q"/>
            </a:pPr>
            <a:r>
              <a:rPr lang="ar-EG" sz="1400" dirty="0">
                <a:solidFill>
                  <a:srgbClr val="2D3956"/>
                </a:solidFill>
                <a:latin typeface="Alexandria" charset="0"/>
                <a:cs typeface="Alexandria" charset="0"/>
              </a:rPr>
              <a:t>تتم مناقشة أدبيات الموضوع والدراسات السابقة وعلاقتها بالدراسة الحالية في ضوء متغيرات البحث العلمي التي اعتمدها الباحث في بحثه.</a:t>
            </a:r>
          </a:p>
          <a:p>
            <a:pPr marL="285750" indent="-285750" algn="justLow" rtl="1">
              <a:buFont typeface="Wingdings" panose="05000000000000000000" pitchFamily="2" charset="2"/>
              <a:buChar char="q"/>
            </a:pPr>
            <a:r>
              <a:rPr lang="ar-EG" sz="1400" dirty="0">
                <a:solidFill>
                  <a:srgbClr val="2D3956"/>
                </a:solidFill>
                <a:latin typeface="Alexandria" charset="0"/>
                <a:cs typeface="Alexandria" charset="0"/>
              </a:rPr>
              <a:t>إن اختبار فرضيات البحث يعتمد بشكل رئيسي على دراسة متغيرات البحث المعتمدة في الدراسة، والتأكد من العلاقات التي تربطها </a:t>
            </a:r>
            <a:r>
              <a:rPr lang="ar-EG" sz="1400" dirty="0" smtClean="0">
                <a:solidFill>
                  <a:srgbClr val="2D3956"/>
                </a:solidFill>
                <a:latin typeface="Alexandria" charset="0"/>
                <a:cs typeface="Alexandria" charset="0"/>
              </a:rPr>
              <a:t>ببعضها، </a:t>
            </a:r>
            <a:r>
              <a:rPr lang="ar-EG" sz="1400" dirty="0">
                <a:solidFill>
                  <a:srgbClr val="2D3956"/>
                </a:solidFill>
                <a:latin typeface="Alexandria" charset="0"/>
                <a:cs typeface="Alexandria" charset="0"/>
              </a:rPr>
              <a:t>وهل هي علاقات سلبية أم إيجابية.</a:t>
            </a:r>
          </a:p>
          <a:p>
            <a:pPr marL="285750" indent="-285750" algn="justLow" rtl="1">
              <a:buFont typeface="Wingdings" panose="05000000000000000000" pitchFamily="2" charset="2"/>
              <a:buChar char="q"/>
            </a:pPr>
            <a:r>
              <a:rPr lang="ar-EG" sz="1400" dirty="0">
                <a:solidFill>
                  <a:srgbClr val="2D3956"/>
                </a:solidFill>
                <a:latin typeface="Alexandria" charset="0"/>
                <a:cs typeface="Alexandria" charset="0"/>
              </a:rPr>
              <a:t>تعتبر المتغيرات المستقلة المنطلق الأساسي لكل فرضية من الفرضيات البحثية، </a:t>
            </a:r>
            <a:r>
              <a:rPr lang="ar-EG" sz="1400" dirty="0" smtClean="0">
                <a:solidFill>
                  <a:srgbClr val="2D3956"/>
                </a:solidFill>
                <a:latin typeface="Alexandria" charset="0"/>
                <a:cs typeface="Alexandria" charset="0"/>
              </a:rPr>
              <a:t>لأنها </a:t>
            </a:r>
            <a:r>
              <a:rPr lang="ar-EG" sz="1400" dirty="0">
                <a:solidFill>
                  <a:srgbClr val="2D3956"/>
                </a:solidFill>
                <a:latin typeface="Alexandria" charset="0"/>
                <a:cs typeface="Alexandria" charset="0"/>
              </a:rPr>
              <a:t>المتغير الذي يؤثر على المتغيرات التابعة، وهو المسبب للإشكالية البحثية.</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xmlns:p14="http://schemas.microsoft.com/office/powerpoint/2010/main">
    <mc:Choice Requires="p14">
      <p:transition spd="slow" p14:dur="2000" advTm="69673"/>
    </mc:Choice>
    <mc:Fallback xmlns="">
      <p:transition spd="slow" advTm="6967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2354491"/>
          </a:xfrm>
          <a:prstGeom prst="rect">
            <a:avLst/>
          </a:prstGeom>
        </p:spPr>
        <p:txBody>
          <a:bodyPr wrap="square">
            <a:spAutoFit/>
          </a:bodyPr>
          <a:lstStyle/>
          <a:p>
            <a:pPr algn="justLow" rtl="1">
              <a:lnSpc>
                <a:spcPct val="150000"/>
              </a:lnSpc>
            </a:pPr>
            <a:r>
              <a:rPr lang="ar-EG" sz="1400" b="1" dirty="0">
                <a:latin typeface="Simplified Arabic" panose="02020603050405020304" pitchFamily="18" charset="-78"/>
                <a:cs typeface="Simplified Arabic" panose="02020603050405020304" pitchFamily="18" charset="-78"/>
              </a:rPr>
              <a:t>تتميز المتغيرات في البحث العلمي بمجموعة من الخصائص وهي:</a:t>
            </a:r>
          </a:p>
          <a:p>
            <a:pPr marL="285750" indent="-285750" algn="justLow" rtl="1">
              <a:lnSpc>
                <a:spcPct val="150000"/>
              </a:lnSpc>
              <a:buFont typeface="Wingdings" panose="05000000000000000000" pitchFamily="2" charset="2"/>
              <a:buChar char="v"/>
            </a:pPr>
            <a:r>
              <a:rPr lang="ar-EG" sz="1400" dirty="0" smtClean="0">
                <a:latin typeface="Simplified Arabic" panose="02020603050405020304" pitchFamily="18" charset="-78"/>
                <a:cs typeface="Simplified Arabic" panose="02020603050405020304" pitchFamily="18" charset="-78"/>
              </a:rPr>
              <a:t>اختلافها حسب </a:t>
            </a:r>
            <a:r>
              <a:rPr lang="ar-EG" sz="1400" dirty="0">
                <a:latin typeface="Simplified Arabic" panose="02020603050405020304" pitchFamily="18" charset="-78"/>
                <a:cs typeface="Simplified Arabic" panose="02020603050405020304" pitchFamily="18" charset="-78"/>
              </a:rPr>
              <a:t>نوع هذه المتغيرات, فخصائص كل متغير ترتبط بنوع المتغير سواء كانت متغيراً تابعاً أو متغيراً مستقلاً.</a:t>
            </a:r>
          </a:p>
          <a:p>
            <a:pPr marL="285750" indent="-285750" algn="justLow" rtl="1">
              <a:lnSpc>
                <a:spcPct val="150000"/>
              </a:lnSpc>
              <a:buFont typeface="Wingdings" panose="05000000000000000000" pitchFamily="2" charset="2"/>
              <a:buChar char="v"/>
            </a:pPr>
            <a:r>
              <a:rPr lang="ar-EG" sz="1400" dirty="0" smtClean="0">
                <a:latin typeface="Simplified Arabic" panose="02020603050405020304" pitchFamily="18" charset="-78"/>
                <a:cs typeface="Simplified Arabic" panose="02020603050405020304" pitchFamily="18" charset="-78"/>
              </a:rPr>
              <a:t>كونها عبارة </a:t>
            </a:r>
            <a:r>
              <a:rPr lang="ar-EG" sz="1400" dirty="0">
                <a:latin typeface="Simplified Arabic" panose="02020603050405020304" pitchFamily="18" charset="-78"/>
                <a:cs typeface="Simplified Arabic" panose="02020603050405020304" pitchFamily="18" charset="-78"/>
              </a:rPr>
              <a:t>عن مجموعة من الأشياء أو القيم يتم قياسها وكذلك معالجتها، </a:t>
            </a:r>
            <a:r>
              <a:rPr lang="ar-EG" sz="1400" dirty="0" smtClean="0">
                <a:latin typeface="Simplified Arabic" panose="02020603050405020304" pitchFamily="18" charset="-78"/>
                <a:cs typeface="Simplified Arabic" panose="02020603050405020304" pitchFamily="18" charset="-78"/>
              </a:rPr>
              <a:t>ومن خلالها يتم </a:t>
            </a:r>
            <a:r>
              <a:rPr lang="ar-EG" sz="1400" dirty="0">
                <a:latin typeface="Simplified Arabic" panose="02020603050405020304" pitchFamily="18" charset="-78"/>
                <a:cs typeface="Simplified Arabic" panose="02020603050405020304" pitchFamily="18" charset="-78"/>
              </a:rPr>
              <a:t>تحليل جميع الدراسات.</a:t>
            </a:r>
          </a:p>
          <a:p>
            <a:pPr marL="285750" indent="-285750" algn="justLow" rtl="1">
              <a:lnSpc>
                <a:spcPct val="150000"/>
              </a:lnSpc>
              <a:buFont typeface="Wingdings" panose="05000000000000000000" pitchFamily="2" charset="2"/>
              <a:buChar char="v"/>
            </a:pPr>
            <a:r>
              <a:rPr lang="ar-EG" sz="1400" dirty="0">
                <a:latin typeface="Simplified Arabic" panose="02020603050405020304" pitchFamily="18" charset="-78"/>
                <a:cs typeface="Simplified Arabic" panose="02020603050405020304" pitchFamily="18" charset="-78"/>
              </a:rPr>
              <a:t>يمكن للمتغيرات أن تساعد في وصف شخص أو مكان، ويمكنها أن تصف شيئاً أو فكرة.</a:t>
            </a:r>
            <a:endParaRPr lang="ar-EG" sz="1400" dirty="0" smtClean="0">
              <a:latin typeface="Simplified Arabic" panose="02020603050405020304" pitchFamily="18" charset="-78"/>
              <a:cs typeface="Simplified Arabic" panose="02020603050405020304" pitchFamily="18" charset="-78"/>
            </a:endParaRP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r"/>
            <a:r>
              <a:rPr lang="ar-EG" sz="2400" b="1" dirty="0">
                <a:solidFill>
                  <a:srgbClr val="00B0F0"/>
                </a:solidFill>
                <a:latin typeface="Alexandria" charset="0"/>
                <a:cs typeface="Alexandria" charset="0"/>
              </a:rPr>
              <a:t>خصائص المتغيرات في البحث العلمي:</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1200329"/>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p>
          <a:p>
            <a:pPr algn="ct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44404">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704379" y="1959999"/>
            <a:ext cx="3825025" cy="2354491"/>
          </a:xfrm>
          <a:prstGeom prst="rect">
            <a:avLst/>
          </a:prstGeom>
        </p:spPr>
        <p:txBody>
          <a:bodyPr wrap="square">
            <a:spAutoFit/>
          </a:bodyPr>
          <a:lstStyle/>
          <a:p>
            <a:pPr marL="285750" indent="-285750" algn="justLow" rtl="1">
              <a:lnSpc>
                <a:spcPct val="150000"/>
              </a:lnSpc>
              <a:buFont typeface="Wingdings" panose="05000000000000000000" pitchFamily="2" charset="2"/>
              <a:buChar char="Ø"/>
            </a:pPr>
            <a:r>
              <a:rPr lang="ar-EG" sz="1400" dirty="0" smtClean="0">
                <a:latin typeface="Alexandria"/>
                <a:cs typeface="Simplified Arabic" panose="02020603050405020304" pitchFamily="18" charset="-78"/>
              </a:rPr>
              <a:t>على </a:t>
            </a:r>
            <a:r>
              <a:rPr lang="ar-EG" sz="1400" dirty="0">
                <a:latin typeface="Alexandria"/>
                <a:cs typeface="Simplified Arabic" panose="02020603050405020304" pitchFamily="18" charset="-78"/>
              </a:rPr>
              <a:t>الباحث معرفة خصائص متغيرات الدراسة جيدًا, مما </a:t>
            </a:r>
            <a:r>
              <a:rPr lang="ar-EG" sz="1400" dirty="0" smtClean="0">
                <a:latin typeface="Alexandria"/>
                <a:cs typeface="Simplified Arabic" panose="02020603050405020304" pitchFamily="18" charset="-78"/>
              </a:rPr>
              <a:t>يتيح </a:t>
            </a:r>
            <a:r>
              <a:rPr lang="ar-EG" sz="1400" dirty="0">
                <a:latin typeface="Alexandria"/>
                <a:cs typeface="Simplified Arabic" panose="02020603050405020304" pitchFamily="18" charset="-78"/>
              </a:rPr>
              <a:t>له </a:t>
            </a:r>
            <a:r>
              <a:rPr lang="ar-EG" sz="1400" dirty="0" smtClean="0">
                <a:latin typeface="Alexandria"/>
                <a:cs typeface="Simplified Arabic" panose="02020603050405020304" pitchFamily="18" charset="-78"/>
              </a:rPr>
              <a:t>استخدامها </a:t>
            </a:r>
            <a:r>
              <a:rPr lang="ar-EG" sz="1400" dirty="0">
                <a:latin typeface="Alexandria"/>
                <a:cs typeface="Simplified Arabic" panose="02020603050405020304" pitchFamily="18" charset="-78"/>
              </a:rPr>
              <a:t>بالشكل الأمثل الذي يؤدي إلى النتائج العلمية الدقيقة.</a:t>
            </a:r>
          </a:p>
          <a:p>
            <a:pPr marL="285750" indent="-285750" algn="justLow" rtl="1">
              <a:lnSpc>
                <a:spcPct val="150000"/>
              </a:lnSpc>
              <a:buFont typeface="Wingdings" panose="05000000000000000000" pitchFamily="2" charset="2"/>
              <a:buChar char="Ø"/>
            </a:pPr>
            <a:r>
              <a:rPr lang="ar-EG" sz="1400" dirty="0">
                <a:latin typeface="Alexandria"/>
                <a:cs typeface="Simplified Arabic" panose="02020603050405020304" pitchFamily="18" charset="-78"/>
              </a:rPr>
              <a:t>تختلف خصائص المتغيرات في البحث العلمي باختلاف نوع المتغير, لذلك لا بد من معرفة أنواع المتغيرات للتمكن من معرفة </a:t>
            </a:r>
            <a:r>
              <a:rPr lang="ar-EG" sz="1400" dirty="0" smtClean="0">
                <a:latin typeface="Alexandria"/>
                <a:cs typeface="Simplified Arabic" panose="02020603050405020304" pitchFamily="18" charset="-78"/>
              </a:rPr>
              <a:t>خصائصها، فمثلًا من </a:t>
            </a:r>
            <a:r>
              <a:rPr lang="ar-EG" sz="1400" dirty="0">
                <a:latin typeface="Alexandria"/>
                <a:cs typeface="Simplified Arabic" panose="02020603050405020304" pitchFamily="18" charset="-78"/>
              </a:rPr>
              <a:t>خصائص المتغير المستقل أنه يؤثر </a:t>
            </a:r>
            <a:r>
              <a:rPr lang="ar-EG" sz="1400" dirty="0" smtClean="0">
                <a:latin typeface="Alexandria"/>
                <a:cs typeface="Simplified Arabic" panose="02020603050405020304" pitchFamily="18" charset="-78"/>
              </a:rPr>
              <a:t>على المتغيرات </a:t>
            </a:r>
            <a:r>
              <a:rPr lang="ar-EG" sz="1400" dirty="0">
                <a:latin typeface="Alexandria"/>
                <a:cs typeface="Simplified Arabic" panose="02020603050405020304" pitchFamily="18" charset="-78"/>
              </a:rPr>
              <a:t>التابعة دون </a:t>
            </a:r>
            <a:r>
              <a:rPr lang="ar-EG" sz="1400" dirty="0" smtClean="0">
                <a:latin typeface="Alexandria"/>
                <a:cs typeface="Simplified Arabic" panose="02020603050405020304" pitchFamily="18" charset="-78"/>
              </a:rPr>
              <a:t>أن يتأثر </a:t>
            </a:r>
            <a:r>
              <a:rPr lang="ar-EG" sz="1400" dirty="0">
                <a:latin typeface="Alexandria"/>
                <a:cs typeface="Simplified Arabic" panose="02020603050405020304" pitchFamily="18" charset="-78"/>
              </a:rPr>
              <a:t>بأي متغير </a:t>
            </a:r>
            <a:r>
              <a:rPr lang="ar-EG" sz="1400" dirty="0" smtClean="0">
                <a:latin typeface="Alexandria"/>
                <a:cs typeface="Simplified Arabic" panose="02020603050405020304" pitchFamily="18" charset="-78"/>
              </a:rPr>
              <a:t>أخر.</a:t>
            </a:r>
            <a:r>
              <a:rPr lang="ar-EG" sz="1400" dirty="0" smtClean="0">
                <a:latin typeface="Simplified Arabic" panose="02020603050405020304" pitchFamily="18" charset="-78"/>
                <a:cs typeface="Simplified Arabic" panose="02020603050405020304" pitchFamily="18" charset="-78"/>
              </a:rPr>
              <a:t>  </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830997"/>
          </a:xfrm>
          <a:prstGeom prst="rect">
            <a:avLst/>
          </a:prstGeom>
          <a:noFill/>
        </p:spPr>
        <p:txBody>
          <a:bodyPr wrap="square" rtlCol="0">
            <a:spAutoFit/>
          </a:bodyPr>
          <a:lstStyle/>
          <a:p>
            <a:pPr algn="justLow" rtl="1"/>
            <a:r>
              <a:rPr lang="ar-EG" sz="2400" b="1" dirty="0" smtClean="0">
                <a:solidFill>
                  <a:srgbClr val="0070C0"/>
                </a:solidFill>
                <a:latin typeface="Alexandria" charset="0"/>
                <a:cs typeface="Alexandria" charset="0"/>
              </a:rPr>
              <a:t>تابع خصائص المتغيرات في البحث العلمي</a:t>
            </a:r>
            <a:endParaRPr lang="en-US" sz="2400" b="1" dirty="0">
              <a:solidFill>
                <a:srgbClr val="0070C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4935033"/>
      </p:ext>
    </p:extLst>
  </p:cSld>
  <p:clrMapOvr>
    <a:masterClrMapping/>
  </p:clrMapOvr>
  <p:transition spd="slow" advTm="39266">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1841679" y="1549486"/>
            <a:ext cx="3850743" cy="2446824"/>
          </a:xfrm>
          <a:prstGeom prst="rect">
            <a:avLst/>
          </a:prstGeom>
        </p:spPr>
        <p:txBody>
          <a:bodyPr wrap="square">
            <a:spAutoFit/>
          </a:bodyPr>
          <a:lstStyle/>
          <a:p>
            <a:pPr algn="justLow" rtl="1">
              <a:lnSpc>
                <a:spcPct val="150000"/>
              </a:lnSpc>
            </a:pPr>
            <a:r>
              <a:rPr lang="ar-EG" b="1" dirty="0" smtClean="0">
                <a:solidFill>
                  <a:srgbClr val="00AEEF"/>
                </a:solidFill>
                <a:latin typeface="Alexandria"/>
                <a:cs typeface="Simplified Arabic" panose="02020603050405020304" pitchFamily="18" charset="-78"/>
              </a:rPr>
              <a:t>أنواع المتغيرات في البحث العلمي</a:t>
            </a:r>
            <a:r>
              <a:rPr lang="ar-EG" sz="1400" b="1" dirty="0" smtClean="0">
                <a:solidFill>
                  <a:srgbClr val="00AEEF"/>
                </a:solidFill>
                <a:latin typeface="Alexandria"/>
                <a:cs typeface="Simplified Arabic" panose="02020603050405020304" pitchFamily="18" charset="-78"/>
              </a:rPr>
              <a:t>:-</a:t>
            </a:r>
          </a:p>
          <a:p>
            <a:pPr algn="justLow" rtl="1">
              <a:lnSpc>
                <a:spcPct val="150000"/>
              </a:lnSpc>
            </a:pPr>
            <a:r>
              <a:rPr lang="ar-EG" sz="1400" dirty="0" smtClean="0">
                <a:latin typeface="Alexandria"/>
                <a:cs typeface="Simplified Arabic" panose="02020603050405020304" pitchFamily="18" charset="-78"/>
              </a:rPr>
              <a:t> يمكن تصنيف المتغيرات في البحث العلمي الى الأنواع التالية:-</a:t>
            </a:r>
          </a:p>
          <a:p>
            <a:pPr marL="285750" indent="-285750" algn="justLow" rtl="1">
              <a:lnSpc>
                <a:spcPct val="150000"/>
              </a:lnSpc>
              <a:buFont typeface="Wingdings" panose="05000000000000000000" pitchFamily="2" charset="2"/>
              <a:buChar char="q"/>
            </a:pPr>
            <a:r>
              <a:rPr lang="ar-EG" sz="1400" dirty="0" smtClean="0">
                <a:latin typeface="Alexandria"/>
                <a:cs typeface="Simplified Arabic" panose="02020603050405020304" pitchFamily="18" charset="-78"/>
              </a:rPr>
              <a:t>المتغيرات المستقلة</a:t>
            </a:r>
            <a:endParaRPr lang="ar-EG" sz="1400" dirty="0">
              <a:latin typeface="Alexandria"/>
              <a:cs typeface="Simplified Arabic" panose="02020603050405020304" pitchFamily="18" charset="-78"/>
            </a:endParaRPr>
          </a:p>
          <a:p>
            <a:pPr marL="285750" indent="-285750" algn="justLow" rtl="1">
              <a:lnSpc>
                <a:spcPct val="150000"/>
              </a:lnSpc>
              <a:buFont typeface="Wingdings" panose="05000000000000000000" pitchFamily="2" charset="2"/>
              <a:buChar char="q"/>
            </a:pPr>
            <a:r>
              <a:rPr lang="ar-EG" sz="1400" dirty="0" smtClean="0">
                <a:latin typeface="Alexandria"/>
                <a:cs typeface="Simplified Arabic" panose="02020603050405020304" pitchFamily="18" charset="-78"/>
              </a:rPr>
              <a:t>المتغيرات التابعة</a:t>
            </a:r>
            <a:endParaRPr lang="ar-EG" sz="1400" dirty="0">
              <a:latin typeface="Alexandria"/>
              <a:cs typeface="Simplified Arabic" panose="02020603050405020304" pitchFamily="18" charset="-78"/>
            </a:endParaRPr>
          </a:p>
          <a:p>
            <a:pPr marL="285750" indent="-285750" algn="justLow" rtl="1">
              <a:lnSpc>
                <a:spcPct val="150000"/>
              </a:lnSpc>
              <a:buFont typeface="Wingdings" panose="05000000000000000000" pitchFamily="2" charset="2"/>
              <a:buChar char="q"/>
            </a:pPr>
            <a:r>
              <a:rPr lang="ar-EG" sz="1400" dirty="0" smtClean="0">
                <a:latin typeface="Alexandria"/>
                <a:cs typeface="Simplified Arabic" panose="02020603050405020304" pitchFamily="18" charset="-78"/>
              </a:rPr>
              <a:t>المتغيرات الضابطة</a:t>
            </a:r>
            <a:endParaRPr lang="ar-EG" sz="1400" dirty="0">
              <a:latin typeface="Alexandria"/>
              <a:cs typeface="Simplified Arabic" panose="02020603050405020304" pitchFamily="18" charset="-78"/>
            </a:endParaRPr>
          </a:p>
          <a:p>
            <a:pPr marL="285750" indent="-285750" algn="justLow" rtl="1">
              <a:lnSpc>
                <a:spcPct val="150000"/>
              </a:lnSpc>
              <a:buFont typeface="Wingdings" panose="05000000000000000000" pitchFamily="2" charset="2"/>
              <a:buChar char="q"/>
            </a:pPr>
            <a:r>
              <a:rPr lang="ar-EG" sz="1400" dirty="0" smtClean="0">
                <a:latin typeface="Alexandria"/>
                <a:cs typeface="Simplified Arabic" panose="02020603050405020304" pitchFamily="18" charset="-78"/>
              </a:rPr>
              <a:t>المتغيرات الدخيلة</a:t>
            </a:r>
          </a:p>
          <a:p>
            <a:pPr marL="285750" indent="-285750" algn="justLow" rtl="1">
              <a:lnSpc>
                <a:spcPct val="150000"/>
              </a:lnSpc>
              <a:buFont typeface="Wingdings" panose="05000000000000000000" pitchFamily="2" charset="2"/>
              <a:buChar char="q"/>
            </a:pPr>
            <a:r>
              <a:rPr lang="ar-EG" sz="1400" dirty="0" smtClean="0">
                <a:latin typeface="Alexandria"/>
                <a:cs typeface="Simplified Arabic" panose="02020603050405020304" pitchFamily="18" charset="-78"/>
              </a:rPr>
              <a:t>لمتغيرات الوسيطة</a:t>
            </a:r>
            <a:endParaRPr lang="en-US" sz="1400" dirty="0">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5816212"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25781656"/>
      </p:ext>
    </p:extLst>
  </p:cSld>
  <p:clrMapOvr>
    <a:masterClrMapping/>
  </p:clrMapOvr>
  <p:transition spd="slow" advTm="19636">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9261" y="1397680"/>
            <a:ext cx="4458977" cy="38153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918952" y="1621296"/>
            <a:ext cx="3636588" cy="375552"/>
          </a:xfrm>
          <a:prstGeom prst="rect">
            <a:avLst/>
          </a:prstGeom>
        </p:spPr>
        <p:txBody>
          <a:bodyPr wrap="square">
            <a:spAutoFit/>
          </a:bodyPr>
          <a:lstStyle/>
          <a:p>
            <a:pPr algn="justLow" rtl="1">
              <a:lnSpc>
                <a:spcPct val="150000"/>
              </a:lnSpc>
            </a:pPr>
            <a:endParaRPr lang="en-US" sz="1400" dirty="0">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المتغيرات المستقلة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1918952" y="1809072"/>
            <a:ext cx="3721160" cy="1384995"/>
          </a:xfrm>
          <a:prstGeom prst="rect">
            <a:avLst/>
          </a:prstGeom>
          <a:noFill/>
        </p:spPr>
        <p:txBody>
          <a:bodyPr wrap="square" rtlCol="1">
            <a:spAutoFit/>
          </a:bodyPr>
          <a:lstStyle/>
          <a:p>
            <a:pPr algn="justLow" rtl="1"/>
            <a:r>
              <a:rPr lang="ar-EG" sz="1400" dirty="0" smtClean="0"/>
              <a:t>هي المتغيرات التي تؤثر على المتغيرات الأخرى، ولكن </a:t>
            </a:r>
            <a:r>
              <a:rPr lang="ar-EG" sz="1400" dirty="0"/>
              <a:t>دون التأثر بها، </a:t>
            </a:r>
            <a:r>
              <a:rPr lang="ar-EG" sz="1400" dirty="0" smtClean="0"/>
              <a:t>فهي </a:t>
            </a:r>
            <a:r>
              <a:rPr lang="ar-EG" sz="1400" dirty="0"/>
              <a:t>صفة من الصفات التي يمكن قياسها كمياً </a:t>
            </a:r>
            <a:r>
              <a:rPr lang="ar-EG" sz="1400" dirty="0" smtClean="0"/>
              <a:t>وكيفياً، وتؤثر على المتغيرات الأخرى في البحث </a:t>
            </a:r>
            <a:r>
              <a:rPr lang="ar-EG" sz="1400" dirty="0"/>
              <a:t>العلمي، كما ان </a:t>
            </a:r>
            <a:r>
              <a:rPr lang="ar-EG" sz="1400" dirty="0" smtClean="0"/>
              <a:t>متغيرات معينة </a:t>
            </a:r>
            <a:r>
              <a:rPr lang="ar-EG" sz="1400" dirty="0"/>
              <a:t>يمكن ان </a:t>
            </a:r>
            <a:r>
              <a:rPr lang="ar-EG" sz="1400" dirty="0" smtClean="0"/>
              <a:t>يرصدها </a:t>
            </a:r>
            <a:r>
              <a:rPr lang="ar-EG" sz="1400" dirty="0"/>
              <a:t>الباحث او </a:t>
            </a:r>
            <a:r>
              <a:rPr lang="ar-EG" sz="1400" dirty="0" smtClean="0"/>
              <a:t>يقيسها </a:t>
            </a:r>
            <a:r>
              <a:rPr lang="ar-EG" sz="1400" dirty="0"/>
              <a:t>ويتعامل </a:t>
            </a:r>
            <a:r>
              <a:rPr lang="ar-EG" sz="1400" dirty="0" smtClean="0"/>
              <a:t>معها كمتغيرات مستقلة </a:t>
            </a:r>
            <a:r>
              <a:rPr lang="ar-EG" sz="1400" dirty="0"/>
              <a:t>بناء على أسس </a:t>
            </a:r>
            <a:r>
              <a:rPr lang="ar-EG" sz="1400" dirty="0" smtClean="0"/>
              <a:t>موضوعية، يمكن </a:t>
            </a:r>
            <a:r>
              <a:rPr lang="ar-EG" sz="1400" dirty="0"/>
              <a:t>ان </a:t>
            </a:r>
            <a:r>
              <a:rPr lang="ar-EG" sz="1400" dirty="0" smtClean="0"/>
              <a:t>تؤثر </a:t>
            </a:r>
            <a:r>
              <a:rPr lang="ar-EG" sz="1400" dirty="0"/>
              <a:t>في الظاهرة مجال </a:t>
            </a:r>
            <a:r>
              <a:rPr lang="ar-EG" sz="1400" dirty="0" smtClean="0"/>
              <a:t>الدراسة. </a:t>
            </a:r>
            <a:endParaRPr lang="ar-EG" sz="1400" dirty="0"/>
          </a:p>
        </p:txBody>
      </p:sp>
    </p:spTree>
    <p:extLst>
      <p:ext uri="{BB962C8B-B14F-4D97-AF65-F5344CB8AC3E}">
        <p14:creationId xmlns:p14="http://schemas.microsoft.com/office/powerpoint/2010/main" val="1043909239"/>
      </p:ext>
    </p:extLst>
  </p:cSld>
  <p:clrMapOvr>
    <a:masterClrMapping/>
  </p:clrMapOvr>
  <p:transition spd="slow" advTm="36065">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المتغيرات المستقلة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45419" cy="2816156"/>
          </a:xfrm>
          <a:prstGeom prst="rect">
            <a:avLst/>
          </a:prstGeom>
          <a:noFill/>
        </p:spPr>
        <p:txBody>
          <a:bodyPr wrap="square" rtlCol="1">
            <a:spAutoFit/>
          </a:bodyPr>
          <a:lstStyle/>
          <a:p>
            <a:pPr lvl="0" algn="justLow" rtl="1">
              <a:lnSpc>
                <a:spcPct val="150000"/>
              </a:lnSpc>
            </a:pPr>
            <a:r>
              <a:rPr lang="ar-EG" sz="1400" dirty="0">
                <a:latin typeface="Alexandria"/>
              </a:rPr>
              <a:t>ويعد </a:t>
            </a:r>
            <a:r>
              <a:rPr lang="ar-EG" sz="1400" dirty="0" smtClean="0">
                <a:latin typeface="Alexandria"/>
              </a:rPr>
              <a:t>المتغير </a:t>
            </a:r>
            <a:r>
              <a:rPr lang="ar-EG" sz="1400" dirty="0">
                <a:latin typeface="Alexandria"/>
              </a:rPr>
              <a:t>المستقل </a:t>
            </a:r>
            <a:r>
              <a:rPr lang="ar-EG" sz="1400" dirty="0" smtClean="0">
                <a:latin typeface="Alexandria"/>
              </a:rPr>
              <a:t>أحد أهم أنواع متغيرات البحث </a:t>
            </a:r>
            <a:r>
              <a:rPr lang="ar-EG" sz="1400" dirty="0">
                <a:latin typeface="Alexandria"/>
              </a:rPr>
              <a:t>العلمي. وذلك </a:t>
            </a:r>
            <a:r>
              <a:rPr lang="ar-EG" sz="1400" dirty="0" smtClean="0">
                <a:latin typeface="Alexandria"/>
              </a:rPr>
              <a:t>لأنه يعد بمثابة الأساس للتفاعل مع </a:t>
            </a:r>
            <a:r>
              <a:rPr lang="ar-EG" sz="1400" dirty="0">
                <a:latin typeface="Alexandria"/>
              </a:rPr>
              <a:t>المتغيرات الأخرى</a:t>
            </a:r>
            <a:r>
              <a:rPr lang="ar-EG" sz="1400" dirty="0" smtClean="0">
                <a:latin typeface="Alexandria"/>
              </a:rPr>
              <a:t>.</a:t>
            </a:r>
            <a:endParaRPr lang="ar-EG" sz="1400" dirty="0">
              <a:latin typeface="Alexandria"/>
            </a:endParaRPr>
          </a:p>
          <a:p>
            <a:pPr lvl="0" algn="justLow" rtl="1">
              <a:lnSpc>
                <a:spcPct val="150000"/>
              </a:lnSpc>
            </a:pPr>
            <a:r>
              <a:rPr lang="ar-EG" sz="1400" dirty="0">
                <a:latin typeface="Alexandria"/>
              </a:rPr>
              <a:t>كما أنه يترك أثراً واضحاً على محتوى البحث من حيث طريقة صياغة المعلومات والوصول للنتائج</a:t>
            </a:r>
            <a:r>
              <a:rPr lang="ar-EG" sz="1400" dirty="0" smtClean="0">
                <a:latin typeface="Alexandria"/>
              </a:rPr>
              <a:t>.</a:t>
            </a:r>
            <a:endParaRPr lang="ar-EG" sz="1400" dirty="0">
              <a:latin typeface="Alexandria"/>
            </a:endParaRPr>
          </a:p>
          <a:p>
            <a:pPr lvl="0" algn="justLow" rtl="1">
              <a:lnSpc>
                <a:spcPct val="150000"/>
              </a:lnSpc>
            </a:pPr>
            <a:r>
              <a:rPr lang="ar-EG" sz="1400" dirty="0">
                <a:latin typeface="Alexandria"/>
              </a:rPr>
              <a:t>ويتم تعريفه على أنه متغير ذو حالة منفردة يدخل على المتغيرات </a:t>
            </a:r>
            <a:r>
              <a:rPr lang="ar-EG" sz="1400" dirty="0" smtClean="0">
                <a:latin typeface="Alexandria"/>
              </a:rPr>
              <a:t>الأخرى، </a:t>
            </a:r>
            <a:r>
              <a:rPr lang="ar-EG" sz="1400" dirty="0">
                <a:latin typeface="Alexandria"/>
              </a:rPr>
              <a:t>ليكشف طبيعة تفاعل تلك المتغيرات معه دون تغير في حالته المستقلة.</a:t>
            </a:r>
            <a:endParaRPr lang="ar-EG" sz="1400" dirty="0" smtClean="0">
              <a:latin typeface="Alexandria"/>
            </a:endParaRPr>
          </a:p>
          <a:p>
            <a:pPr algn="justLow" rtl="1">
              <a:lnSpc>
                <a:spcPct val="150000"/>
              </a:lnSpc>
            </a:pPr>
            <a:endParaRPr lang="ar-EG" sz="2000" dirty="0">
              <a:latin typeface="Alexandria"/>
            </a:endParaRPr>
          </a:p>
        </p:txBody>
      </p:sp>
      <p:sp>
        <p:nvSpPr>
          <p:cNvPr id="9" name="TextBox 8"/>
          <p:cNvSpPr txBox="1"/>
          <p:nvPr/>
        </p:nvSpPr>
        <p:spPr>
          <a:xfrm>
            <a:off x="6944248" y="4597757"/>
            <a:ext cx="4208855" cy="1668214"/>
          </a:xfrm>
          <a:prstGeom prst="rect">
            <a:avLst/>
          </a:prstGeom>
          <a:noFill/>
        </p:spPr>
        <p:txBody>
          <a:bodyPr wrap="square" rtlCol="1">
            <a:spAutoFit/>
          </a:bodyPr>
          <a:lstStyle/>
          <a:p>
            <a:pPr algn="justLow" rtl="1">
              <a:lnSpc>
                <a:spcPct val="150000"/>
              </a:lnSpc>
            </a:pPr>
            <a:r>
              <a:rPr lang="ar-EG" sz="1400" dirty="0" smtClean="0">
                <a:latin typeface="Alexandria"/>
              </a:rPr>
              <a:t>مثال</a:t>
            </a:r>
            <a:r>
              <a:rPr lang="ar-EG" sz="1400" dirty="0">
                <a:latin typeface="Alexandria"/>
              </a:rPr>
              <a:t>: قراءة الصحف اليومية بانتظام يمكن ان يعتبر متغيراً مستقلاً يؤثر في معرفة الجمهور بالقضايا العامة، او انه توجد فروق جوهرية في المعرفة بالقضايا العامة بناء على مستوى الانتظام في قراءة الصحف اليومية، ويتم معالجة المتغير المستقبل من خلال استخدام عدد من الضوابط والخطوات </a:t>
            </a:r>
            <a:r>
              <a:rPr lang="ar-EG" sz="1400" dirty="0" err="1">
                <a:latin typeface="Alexandria"/>
              </a:rPr>
              <a:t>الممنهجة</a:t>
            </a:r>
            <a:r>
              <a:rPr lang="ar-EG" sz="1400" dirty="0">
                <a:latin typeface="Alexandria"/>
              </a:rPr>
              <a:t> ليتم ضبطها من قبل الباحث العلمي. </a:t>
            </a:r>
            <a:endParaRPr lang="ar-EG" sz="1400" dirty="0" smtClean="0">
              <a:latin typeface="Alexandria"/>
            </a:endParaRPr>
          </a:p>
        </p:txBody>
      </p:sp>
    </p:spTree>
    <p:extLst>
      <p:ext uri="{BB962C8B-B14F-4D97-AF65-F5344CB8AC3E}">
        <p14:creationId xmlns:p14="http://schemas.microsoft.com/office/powerpoint/2010/main" val="2585290677"/>
      </p:ext>
    </p:extLst>
  </p:cSld>
  <p:clrMapOvr>
    <a:masterClrMapping/>
  </p:clrMapOvr>
  <p:transition spd="slow" advTm="63493">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460375"/>
          </a:xfrm>
          <a:prstGeom prst="rect">
            <a:avLst/>
          </a:prstGeom>
          <a:noFill/>
        </p:spPr>
        <p:txBody>
          <a:bodyPr wrap="square" rtlCol="0">
            <a:spAutoFit/>
          </a:bodyPr>
          <a:lstStyle/>
          <a:p>
            <a:pPr algn="justLow" rtl="1"/>
            <a:r>
              <a:rPr lang="ar-EG" sz="2400" b="1" dirty="0" smtClean="0">
                <a:solidFill>
                  <a:srgbClr val="00B0F0"/>
                </a:solidFill>
                <a:latin typeface="Alexandria" charset="0"/>
                <a:cs typeface="Alexandria" charset="0"/>
              </a:rPr>
              <a:t>تابع المتغيرات المستقلة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01446" y="1854557"/>
            <a:ext cx="5002318" cy="1345048"/>
          </a:xfrm>
          <a:prstGeom prst="rect">
            <a:avLst/>
          </a:prstGeom>
          <a:noFill/>
        </p:spPr>
        <p:txBody>
          <a:bodyPr wrap="square" rtlCol="1">
            <a:spAutoFit/>
          </a:bodyPr>
          <a:lstStyle/>
          <a:p>
            <a:pPr algn="justLow" rtl="1">
              <a:lnSpc>
                <a:spcPct val="150000"/>
              </a:lnSpc>
            </a:pPr>
            <a:r>
              <a:rPr lang="ar-EG" sz="1400" dirty="0" smtClean="0">
                <a:latin typeface="Alexandria"/>
              </a:rPr>
              <a:t>على </a:t>
            </a:r>
            <a:r>
              <a:rPr lang="ar-EG" sz="1400" dirty="0">
                <a:latin typeface="Alexandria"/>
              </a:rPr>
              <a:t>سبيل المثال توصل </a:t>
            </a:r>
            <a:r>
              <a:rPr lang="ar-EG" sz="1400" dirty="0" smtClean="0">
                <a:latin typeface="Alexandria"/>
              </a:rPr>
              <a:t>احد الباحثين </a:t>
            </a:r>
            <a:r>
              <a:rPr lang="ar-EG" sz="1400" dirty="0">
                <a:latin typeface="Alexandria"/>
              </a:rPr>
              <a:t>إلى أن الألعاب الإلكترونية التعليمية تزيد من قدرة الطالب على استيعاب دروسه، إذاً هنا نرى أن الشيء المستقل الذي يؤثر في الأشياء الأخرى هو (الألعاب الالكترونية التعليمية) فيكون هذا هو المتغير المستقل، وأما المتغيرات الأخرى فهي التي تحتمل التغير في الحالة مثل (نعم يؤثر أو لا يؤثر).</a:t>
            </a:r>
            <a:endParaRPr lang="ar-EG" sz="1400" dirty="0" smtClean="0">
              <a:solidFill>
                <a:srgbClr val="FF0000"/>
              </a:solidFill>
              <a:latin typeface="Alexandria"/>
            </a:endParaRPr>
          </a:p>
        </p:txBody>
      </p:sp>
    </p:spTree>
    <p:extLst>
      <p:ext uri="{BB962C8B-B14F-4D97-AF65-F5344CB8AC3E}">
        <p14:creationId xmlns:p14="http://schemas.microsoft.com/office/powerpoint/2010/main" val="1960232574"/>
      </p:ext>
    </p:extLst>
  </p:cSld>
  <p:clrMapOvr>
    <a:masterClrMapping/>
  </p:clrMapOvr>
  <p:transition spd="slow" advTm="29884">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646331"/>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لماذا يعتبر المتغير المستقل أهم نوع من بين أنواع المتغيرات في البحث العلمي؟</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333001" y="1835317"/>
            <a:ext cx="3945419" cy="3323987"/>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dirty="0">
                <a:latin typeface="Alexandria"/>
              </a:rPr>
              <a:t> </a:t>
            </a:r>
            <a:r>
              <a:rPr lang="ar-EG" sz="1400" dirty="0" smtClean="0">
                <a:latin typeface="Alexandria"/>
              </a:rPr>
              <a:t>هو </a:t>
            </a:r>
            <a:r>
              <a:rPr lang="ar-EG" sz="1400" dirty="0">
                <a:latin typeface="Alexandria"/>
              </a:rPr>
              <a:t>المؤثر في باقي أنواع المتغيرات في البحث العلمي. فمن غير المتغير المستقل لن تكون هناك أي نتائج لمتغيرات </a:t>
            </a:r>
            <a:r>
              <a:rPr lang="ar-EG" sz="1400" dirty="0" smtClean="0">
                <a:latin typeface="Alexandria"/>
              </a:rPr>
              <a:t>أخرى.</a:t>
            </a:r>
          </a:p>
          <a:p>
            <a:pPr marL="285750" indent="-285750" algn="justLow" rtl="1">
              <a:lnSpc>
                <a:spcPct val="150000"/>
              </a:lnSpc>
              <a:buFont typeface="Wingdings" panose="05000000000000000000" pitchFamily="2" charset="2"/>
              <a:buChar char="q"/>
            </a:pPr>
            <a:r>
              <a:rPr lang="ar-EG" sz="1400" dirty="0" smtClean="0">
                <a:latin typeface="Alexandria"/>
              </a:rPr>
              <a:t>يرتكز محور الاهتمام في المتغير المستقل في </a:t>
            </a:r>
            <a:r>
              <a:rPr lang="ar-EG" sz="1400" dirty="0">
                <a:latin typeface="Alexandria"/>
              </a:rPr>
              <a:t>الكشف عن طبيعة تأثيره في الأمور الأخرى</a:t>
            </a:r>
            <a:r>
              <a:rPr lang="ar-EG" sz="1400" dirty="0" smtClean="0">
                <a:latin typeface="Alexandria"/>
              </a:rPr>
              <a:t>.</a:t>
            </a:r>
          </a:p>
          <a:p>
            <a:pPr marL="285750" indent="-285750" algn="justLow" rtl="1">
              <a:lnSpc>
                <a:spcPct val="150000"/>
              </a:lnSpc>
              <a:buFont typeface="Wingdings" panose="05000000000000000000" pitchFamily="2" charset="2"/>
              <a:buChar char="q"/>
            </a:pPr>
            <a:r>
              <a:rPr lang="ar-EG" sz="1400" dirty="0">
                <a:latin typeface="Alexandria"/>
              </a:rPr>
              <a:t>يتحكم في الحالات والصفات للمتغيرات الأخرى، و بالتالي معرفته تعني تكوين صورة منطقية عن النتائج التي يمكن الحصول عليها.</a:t>
            </a:r>
          </a:p>
          <a:p>
            <a:pPr marL="285750" indent="-285750" algn="justLow" rtl="1">
              <a:lnSpc>
                <a:spcPct val="150000"/>
              </a:lnSpc>
              <a:buFont typeface="Wingdings" panose="05000000000000000000" pitchFamily="2" charset="2"/>
              <a:buChar char="q"/>
            </a:pPr>
            <a:r>
              <a:rPr lang="ar-EG" sz="1400" dirty="0">
                <a:latin typeface="Alexandria"/>
              </a:rPr>
              <a:t>من أساسيات كتابة الفرضيات هو العثور على المتغير المستقل، كما أن نتائج الفرضيات يتم الكشف عنها بالكشف عن طبيعة الروابط بين المتغير المستقل والمتغيرات الأخرى.</a:t>
            </a:r>
          </a:p>
        </p:txBody>
      </p:sp>
      <p:sp>
        <p:nvSpPr>
          <p:cNvPr id="6" name="TextBox 5"/>
          <p:cNvSpPr txBox="1"/>
          <p:nvPr/>
        </p:nvSpPr>
        <p:spPr>
          <a:xfrm>
            <a:off x="6645669" y="4842456"/>
            <a:ext cx="4412477" cy="1015663"/>
          </a:xfrm>
          <a:prstGeom prst="rect">
            <a:avLst/>
          </a:prstGeom>
          <a:noFill/>
        </p:spPr>
        <p:txBody>
          <a:bodyPr wrap="square" rtlCol="1">
            <a:spAutoFit/>
          </a:bodyPr>
          <a:lstStyle/>
          <a:p>
            <a:pPr algn="r" rtl="1"/>
            <a:r>
              <a:rPr lang="ar-EG" sz="1400" dirty="0" smtClean="0">
                <a:latin typeface="Alexandria"/>
              </a:rPr>
              <a:t>يدفعنا </a:t>
            </a:r>
            <a:r>
              <a:rPr lang="ar-EG" sz="1400" dirty="0">
                <a:latin typeface="Alexandria"/>
              </a:rPr>
              <a:t>هذا السؤال للحديث عن أهمية المتغير </a:t>
            </a:r>
            <a:r>
              <a:rPr lang="ar-EG" sz="1400" dirty="0" smtClean="0">
                <a:latin typeface="Alexandria"/>
              </a:rPr>
              <a:t>المستقل، </a:t>
            </a:r>
            <a:r>
              <a:rPr lang="ar-EG" sz="1400" dirty="0">
                <a:latin typeface="Alexandria"/>
              </a:rPr>
              <a:t>والذي تنعكس أهميته على باقي أنواع المتغيرات في البحث </a:t>
            </a:r>
            <a:r>
              <a:rPr lang="ar-EG" sz="1400" dirty="0" smtClean="0">
                <a:latin typeface="Alexandria"/>
              </a:rPr>
              <a:t>العلمي، </a:t>
            </a:r>
            <a:r>
              <a:rPr lang="ar-EG" sz="1400" dirty="0">
                <a:latin typeface="Alexandria"/>
              </a:rPr>
              <a:t>وأبرز وجوه الأهمية للمتغير المستقل هي:</a:t>
            </a:r>
          </a:p>
          <a:p>
            <a:pPr algn="r" rtl="1"/>
            <a:endParaRPr lang="ar-EG" dirty="0"/>
          </a:p>
        </p:txBody>
      </p:sp>
    </p:spTree>
    <p:extLst>
      <p:ext uri="{BB962C8B-B14F-4D97-AF65-F5344CB8AC3E}">
        <p14:creationId xmlns:p14="http://schemas.microsoft.com/office/powerpoint/2010/main" val="3774102064"/>
      </p:ext>
    </p:extLst>
  </p:cSld>
  <p:clrMapOvr>
    <a:masterClrMapping/>
  </p:clrMapOvr>
  <p:transition spd="slow" advTm="70196">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637173" y="3996751"/>
            <a:ext cx="3271234" cy="830997"/>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المتغير التابع</a:t>
            </a:r>
          </a:p>
          <a:p>
            <a:pPr algn="r" rtl="1"/>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92428" y="1532586"/>
            <a:ext cx="5099993" cy="2569934"/>
          </a:xfrm>
          <a:prstGeom prst="rect">
            <a:avLst/>
          </a:prstGeom>
          <a:noFill/>
        </p:spPr>
        <p:txBody>
          <a:bodyPr wrap="square" rtlCol="1">
            <a:spAutoFit/>
          </a:bodyPr>
          <a:lstStyle/>
          <a:p>
            <a:pPr algn="justLow" rtl="1">
              <a:lnSpc>
                <a:spcPct val="150000"/>
              </a:lnSpc>
            </a:pPr>
            <a:r>
              <a:rPr lang="ar-EG" sz="1400" dirty="0"/>
              <a:t>  هو المتغير الذي يقع تحت وطأة ضغط وتأثير المتغير المستقل، فهو يستخدم كأساس يتم الاعتماد عليه لتوضيح المتغيرات المستقلة في البحث العلمي، ويتم تحديده بناء على أسس منطقية او حقائق موجودة، على سبيل المثال: توجد فروق دالة احصائياً بين </a:t>
            </a:r>
            <a:r>
              <a:rPr lang="ar-EG" sz="1400" dirty="0" smtClean="0"/>
              <a:t>النوعين </a:t>
            </a:r>
            <a:r>
              <a:rPr lang="ar-EG" sz="1400" dirty="0"/>
              <a:t>(ذكور ، واناث) ومشاهدة التلفزيون</a:t>
            </a:r>
            <a:r>
              <a:rPr lang="ar-EG" sz="1400" dirty="0" smtClean="0"/>
              <a:t>، ومن هنا، فان </a:t>
            </a:r>
            <a:r>
              <a:rPr lang="ar-EG" sz="1400" dirty="0"/>
              <a:t>متغير </a:t>
            </a:r>
            <a:r>
              <a:rPr lang="ar-EG" sz="1400" dirty="0" smtClean="0"/>
              <a:t>النوع </a:t>
            </a:r>
            <a:r>
              <a:rPr lang="ar-EG" sz="1400" dirty="0"/>
              <a:t>هو المتغير المستقل اما مشاهدة التلفزيون فهي المتغير التابع، اذ ان المشاهدة لا يترتب عليها التغير في </a:t>
            </a:r>
            <a:r>
              <a:rPr lang="ar-EG" sz="1400" dirty="0" smtClean="0"/>
              <a:t>النوع، وانما </a:t>
            </a:r>
            <a:r>
              <a:rPr lang="ar-EG" sz="1400" dirty="0"/>
              <a:t>العكس هو الصحيح بمعنى ان الاختلاف في </a:t>
            </a:r>
            <a:r>
              <a:rPr lang="ar-EG" sz="1400" dirty="0" smtClean="0"/>
              <a:t>النوع </a:t>
            </a:r>
            <a:r>
              <a:rPr lang="ar-EG" sz="1400" dirty="0"/>
              <a:t>(ذكور ، اناث) قد يترتب عليه اختلاف في المشاهدة. </a:t>
            </a:r>
            <a:endParaRPr lang="ar-EG" sz="1400" dirty="0" smtClean="0"/>
          </a:p>
          <a:p>
            <a:pPr algn="justLow" rtl="1"/>
            <a:endParaRPr lang="ar-EG" sz="1400" dirty="0"/>
          </a:p>
        </p:txBody>
      </p:sp>
    </p:spTree>
    <p:extLst>
      <p:ext uri="{BB962C8B-B14F-4D97-AF65-F5344CB8AC3E}">
        <p14:creationId xmlns:p14="http://schemas.microsoft.com/office/powerpoint/2010/main" val="2284065067"/>
      </p:ext>
    </p:extLst>
  </p:cSld>
  <p:clrMapOvr>
    <a:masterClrMapping/>
  </p:clrMapOvr>
  <p:transition spd="slow" advTm="63173">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166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المتغير التابع</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45419" cy="2677656"/>
          </a:xfrm>
          <a:prstGeom prst="rect">
            <a:avLst/>
          </a:prstGeom>
          <a:noFill/>
        </p:spPr>
        <p:txBody>
          <a:bodyPr wrap="square" rtlCol="1">
            <a:spAutoFit/>
          </a:bodyPr>
          <a:lstStyle/>
          <a:p>
            <a:pPr algn="justLow" rtl="1">
              <a:lnSpc>
                <a:spcPct val="150000"/>
              </a:lnSpc>
            </a:pPr>
            <a:r>
              <a:rPr lang="ar-EG" sz="1400" dirty="0">
                <a:latin typeface="Alexandria"/>
              </a:rPr>
              <a:t>فالمتغير التابع يتبع المتغير المستقل، ولهذا سمي متغيراً تابعاً، حيث تأتي حالته وفقاً لما تفرضه عليه حالة المتغير المستقل.</a:t>
            </a:r>
          </a:p>
          <a:p>
            <a:pPr algn="justLow" rtl="1">
              <a:lnSpc>
                <a:spcPct val="150000"/>
              </a:lnSpc>
            </a:pPr>
            <a:endParaRPr lang="ar-EG" sz="1400" dirty="0">
              <a:latin typeface="Alexandria"/>
            </a:endParaRPr>
          </a:p>
          <a:p>
            <a:pPr algn="justLow" rtl="1">
              <a:lnSpc>
                <a:spcPct val="150000"/>
              </a:lnSpc>
            </a:pPr>
            <a:r>
              <a:rPr lang="ar-EG" sz="1400" dirty="0">
                <a:latin typeface="Alexandria"/>
              </a:rPr>
              <a:t>والتعريف الاصطلاحي للمتغير التابع أنه متغير متأثر بالمتغير المستقل ويتبع الحالة التي يفرضها عليها المتغير المستقل وفقاً لطبيعة المعلومات وخصائصها على أرض الواقع.</a:t>
            </a:r>
          </a:p>
          <a:p>
            <a:pPr algn="justLow" rtl="1">
              <a:lnSpc>
                <a:spcPct val="150000"/>
              </a:lnSpc>
            </a:pPr>
            <a:endParaRPr lang="ar-EG" sz="1400" b="1" dirty="0">
              <a:solidFill>
                <a:srgbClr val="FF0000"/>
              </a:solidFill>
              <a:latin typeface="Alexandria"/>
            </a:endParaRPr>
          </a:p>
          <a:p>
            <a:pPr algn="justLow" rtl="1">
              <a:lnSpc>
                <a:spcPct val="150000"/>
              </a:lnSpc>
            </a:pPr>
            <a:endParaRPr lang="ar-EG" sz="1400" dirty="0">
              <a:latin typeface="Alexandria"/>
            </a:endParaRPr>
          </a:p>
        </p:txBody>
      </p:sp>
      <p:sp>
        <p:nvSpPr>
          <p:cNvPr id="2" name="TextBox 1"/>
          <p:cNvSpPr txBox="1"/>
          <p:nvPr/>
        </p:nvSpPr>
        <p:spPr>
          <a:xfrm>
            <a:off x="7212169" y="4675031"/>
            <a:ext cx="3845977" cy="1015663"/>
          </a:xfrm>
          <a:prstGeom prst="rect">
            <a:avLst/>
          </a:prstGeom>
          <a:noFill/>
        </p:spPr>
        <p:txBody>
          <a:bodyPr wrap="square" rtlCol="1">
            <a:spAutoFit/>
          </a:bodyPr>
          <a:lstStyle/>
          <a:p>
            <a:pPr algn="justLow" rtl="1"/>
            <a:r>
              <a:rPr lang="en-US" sz="1400" dirty="0" smtClean="0">
                <a:latin typeface="Alexandria"/>
              </a:rPr>
              <a:t> </a:t>
            </a:r>
            <a:r>
              <a:rPr lang="ar-EG" sz="1400" dirty="0">
                <a:latin typeface="Alexandria"/>
              </a:rPr>
              <a:t>المتغير التابع يأتي مفهومه موافقاً للمتغير المستقل، فالمتغير المستقل هو المنفرد بصفاته وحالته، والمتغير التابع هو الذي يتبع ويتأثر بالمتغير المستقل.</a:t>
            </a:r>
          </a:p>
          <a:p>
            <a:pPr algn="justLow" rtl="1"/>
            <a:endParaRPr lang="ar-EG" dirty="0"/>
          </a:p>
        </p:txBody>
      </p:sp>
    </p:spTree>
    <p:extLst>
      <p:ext uri="{BB962C8B-B14F-4D97-AF65-F5344CB8AC3E}">
        <p14:creationId xmlns:p14="http://schemas.microsoft.com/office/powerpoint/2010/main" val="4219323202"/>
      </p:ext>
    </p:extLst>
  </p:cSld>
  <p:clrMapOvr>
    <a:masterClrMapping/>
  </p:clrMapOvr>
  <p:transition spd="slow" advTm="44268">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54073" cy="249149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المتغير التابع</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772732" y="1854557"/>
            <a:ext cx="4731032" cy="2354491"/>
          </a:xfrm>
          <a:prstGeom prst="rect">
            <a:avLst/>
          </a:prstGeom>
          <a:noFill/>
        </p:spPr>
        <p:txBody>
          <a:bodyPr wrap="square" rtlCol="1">
            <a:spAutoFit/>
          </a:bodyPr>
          <a:lstStyle/>
          <a:p>
            <a:pPr algn="justLow" rtl="1">
              <a:lnSpc>
                <a:spcPct val="150000"/>
              </a:lnSpc>
            </a:pPr>
            <a:r>
              <a:rPr lang="ar-EG" sz="1400" dirty="0">
                <a:latin typeface="Alexandria"/>
              </a:rPr>
              <a:t>  والمتغير المستقل يؤثر بشكل كبير على المتغير التابع. فإما بجعل هذا المتغير في حالة المتغير التابع زيادة أو نقصان. أو تغيير حالة المتغير التابع بناءً على الصفات التي يفرضها </a:t>
            </a:r>
            <a:r>
              <a:rPr lang="ar-EG" sz="1400" dirty="0" smtClean="0">
                <a:latin typeface="Alexandria"/>
              </a:rPr>
              <a:t>عليه المتغير </a:t>
            </a:r>
            <a:r>
              <a:rPr lang="ar-EG" sz="1400" dirty="0">
                <a:latin typeface="Alexandria"/>
              </a:rPr>
              <a:t>المستقل</a:t>
            </a:r>
            <a:r>
              <a:rPr lang="ar-EG" sz="1400" dirty="0" smtClean="0">
                <a:latin typeface="Alexandria"/>
              </a:rPr>
              <a:t>.</a:t>
            </a:r>
            <a:endParaRPr lang="ar-EG" sz="1400" dirty="0">
              <a:latin typeface="Alexandria"/>
            </a:endParaRPr>
          </a:p>
          <a:p>
            <a:pPr algn="justLow" rtl="1">
              <a:lnSpc>
                <a:spcPct val="150000"/>
              </a:lnSpc>
            </a:pPr>
            <a:r>
              <a:rPr lang="ar-EG" sz="1400" dirty="0">
                <a:latin typeface="Alexandria"/>
              </a:rPr>
              <a:t>أما بالنسبة للمتغير التابع فلا تستطيع أن </a:t>
            </a:r>
            <a:r>
              <a:rPr lang="ar-EG" sz="1400" dirty="0" smtClean="0">
                <a:latin typeface="Alexandria"/>
              </a:rPr>
              <a:t>تفهمه، </a:t>
            </a:r>
            <a:r>
              <a:rPr lang="ar-EG" sz="1400" dirty="0">
                <a:latin typeface="Alexandria"/>
              </a:rPr>
              <a:t>إلا أن تكون قد فهمت المتغيرات المستقلة نظراً لكونها </a:t>
            </a:r>
            <a:r>
              <a:rPr lang="ar-EG" sz="1400" dirty="0" smtClean="0">
                <a:latin typeface="Alexandria"/>
              </a:rPr>
              <a:t>هي </a:t>
            </a:r>
            <a:r>
              <a:rPr lang="ar-EG" sz="1400" dirty="0">
                <a:latin typeface="Alexandria"/>
              </a:rPr>
              <a:t>المؤثر الأساسي في المتغيرات التابعة. وهذا يدل على وجود علاقة واضحة بين المتغير المستقل والمتغير </a:t>
            </a:r>
            <a:r>
              <a:rPr lang="ar-EG" sz="1400" dirty="0" smtClean="0">
                <a:latin typeface="Alexandria"/>
              </a:rPr>
              <a:t>التابع، </a:t>
            </a:r>
            <a:r>
              <a:rPr lang="ar-EG" sz="1400" dirty="0">
                <a:latin typeface="Alexandria"/>
              </a:rPr>
              <a:t>لذا يأخذ المتغير المستقل صفة </a:t>
            </a:r>
            <a:r>
              <a:rPr lang="ar-EG" sz="1400" dirty="0" smtClean="0">
                <a:latin typeface="Alexandria"/>
              </a:rPr>
              <a:t>الاستقلالية، </a:t>
            </a:r>
            <a:r>
              <a:rPr lang="ar-EG" sz="1400" dirty="0">
                <a:latin typeface="Alexandria"/>
              </a:rPr>
              <a:t>و كذلك يأخذ المتغير التابع صفة التأثر والتبعية.</a:t>
            </a:r>
          </a:p>
        </p:txBody>
      </p:sp>
      <p:sp>
        <p:nvSpPr>
          <p:cNvPr id="9" name="TextBox 8"/>
          <p:cNvSpPr txBox="1"/>
          <p:nvPr/>
        </p:nvSpPr>
        <p:spPr>
          <a:xfrm>
            <a:off x="7323272" y="4597757"/>
            <a:ext cx="4108361" cy="2031325"/>
          </a:xfrm>
          <a:prstGeom prst="rect">
            <a:avLst/>
          </a:prstGeom>
          <a:noFill/>
        </p:spPr>
        <p:txBody>
          <a:bodyPr wrap="square" rtlCol="1">
            <a:spAutoFit/>
          </a:bodyPr>
          <a:lstStyle/>
          <a:p>
            <a:pPr algn="justLow" rtl="1">
              <a:lnSpc>
                <a:spcPct val="150000"/>
              </a:lnSpc>
            </a:pPr>
            <a:r>
              <a:rPr lang="en-US" sz="1400" dirty="0" smtClean="0">
                <a:latin typeface="Alexandria"/>
              </a:rPr>
              <a:t> </a:t>
            </a:r>
            <a:r>
              <a:rPr lang="ar-EG" sz="1400" dirty="0">
                <a:latin typeface="Alexandria"/>
              </a:rPr>
              <a:t>وبهذا يكون المتغير التابع متغيراً في حالته تبعاً لحالة المتغير المستقل</a:t>
            </a:r>
            <a:r>
              <a:rPr lang="ar-EG" sz="1400" dirty="0" smtClean="0">
                <a:latin typeface="Alexandria"/>
              </a:rPr>
              <a:t>.</a:t>
            </a:r>
            <a:endParaRPr lang="ar-EG" sz="1400" dirty="0">
              <a:latin typeface="Alexandria"/>
            </a:endParaRPr>
          </a:p>
          <a:p>
            <a:pPr algn="justLow" rtl="1">
              <a:lnSpc>
                <a:spcPct val="150000"/>
              </a:lnSpc>
            </a:pPr>
            <a:r>
              <a:rPr lang="ar-EG" sz="1400" dirty="0">
                <a:latin typeface="Alexandria"/>
              </a:rPr>
              <a:t>ويحتمل المتغير التابع عدة حالات لمتغير واحد مستقل، على سبيل المثال </a:t>
            </a:r>
            <a:r>
              <a:rPr lang="ar-EG" sz="1400" dirty="0" smtClean="0">
                <a:latin typeface="Alexandria"/>
              </a:rPr>
              <a:t> اذا كان </a:t>
            </a:r>
            <a:r>
              <a:rPr lang="ar-EG" sz="1400" dirty="0">
                <a:latin typeface="Alexandria"/>
              </a:rPr>
              <a:t>المتغير المستقل هو (التعليم عن بعد)، فيمكن أن تتبعه متغيرات تابعة ذات حالات متعددة مثل ( تقبل الأطفال للتعليم عن بعد، كفاءة تقنيات التعليم عن بعد، التحصيل الدراسي). </a:t>
            </a:r>
          </a:p>
          <a:p>
            <a:pPr algn="justLow" rtl="1">
              <a:lnSpc>
                <a:spcPct val="150000"/>
              </a:lnSpc>
            </a:pPr>
            <a:r>
              <a:rPr lang="en-US" sz="1400" dirty="0" smtClean="0">
                <a:latin typeface="Alexandria"/>
              </a:rPr>
              <a:t> </a:t>
            </a:r>
            <a:endParaRPr lang="ar-EG" sz="1400" dirty="0">
              <a:latin typeface="Alexandria"/>
            </a:endParaRPr>
          </a:p>
        </p:txBody>
      </p:sp>
    </p:spTree>
    <p:extLst>
      <p:ext uri="{BB962C8B-B14F-4D97-AF65-F5344CB8AC3E}">
        <p14:creationId xmlns:p14="http://schemas.microsoft.com/office/powerpoint/2010/main" val="1624335510"/>
      </p:ext>
    </p:extLst>
  </p:cSld>
  <p:clrMapOvr>
    <a:masterClrMapping/>
  </p:clrMapOvr>
  <p:transition spd="slow" advTm="74436">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المتغير التابع</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333001" y="1835317"/>
            <a:ext cx="3945419" cy="2031325"/>
          </a:xfrm>
          <a:prstGeom prst="rect">
            <a:avLst/>
          </a:prstGeom>
          <a:noFill/>
        </p:spPr>
        <p:txBody>
          <a:bodyPr wrap="square" rtlCol="1">
            <a:spAutoFit/>
          </a:bodyPr>
          <a:lstStyle/>
          <a:p>
            <a:pPr lvl="0" algn="justLow" rtl="1">
              <a:lnSpc>
                <a:spcPct val="150000"/>
              </a:lnSpc>
            </a:pPr>
            <a:r>
              <a:rPr lang="ar-EG" sz="1400" dirty="0">
                <a:solidFill>
                  <a:prstClr val="black"/>
                </a:solidFill>
                <a:latin typeface="Alexandria"/>
              </a:rPr>
              <a:t>ويعرف المتغير التابع بأنه المتغير الذي يخضع لتأثير المتغير </a:t>
            </a:r>
            <a:r>
              <a:rPr lang="ar-EG" sz="1400" dirty="0" smtClean="0">
                <a:solidFill>
                  <a:prstClr val="black"/>
                </a:solidFill>
                <a:latin typeface="Alexandria"/>
              </a:rPr>
              <a:t>المستقل، </a:t>
            </a:r>
            <a:r>
              <a:rPr lang="ar-EG" sz="1400" dirty="0">
                <a:solidFill>
                  <a:prstClr val="black"/>
                </a:solidFill>
                <a:latin typeface="Alexandria"/>
              </a:rPr>
              <a:t>والمتغير التابع قد يكون له أكثر من حالة بناءً على تأثره بالمتغير </a:t>
            </a:r>
            <a:r>
              <a:rPr lang="ar-EG" sz="1400" dirty="0" smtClean="0">
                <a:solidFill>
                  <a:prstClr val="black"/>
                </a:solidFill>
                <a:latin typeface="Alexandria"/>
              </a:rPr>
              <a:t>المستقل، </a:t>
            </a:r>
            <a:r>
              <a:rPr lang="ar-EG" sz="1400" dirty="0">
                <a:solidFill>
                  <a:prstClr val="black"/>
                </a:solidFill>
                <a:latin typeface="Alexandria"/>
              </a:rPr>
              <a:t>وتكون العلاقة بين المتغير التابع </a:t>
            </a:r>
            <a:r>
              <a:rPr lang="ar-EG" sz="1400" dirty="0" smtClean="0">
                <a:solidFill>
                  <a:prstClr val="black"/>
                </a:solidFill>
                <a:latin typeface="Alexandria"/>
              </a:rPr>
              <a:t>والمتغير </a:t>
            </a:r>
            <a:r>
              <a:rPr lang="ar-EG" sz="1400" dirty="0">
                <a:solidFill>
                  <a:prstClr val="black"/>
                </a:solidFill>
                <a:latin typeface="Alexandria"/>
              </a:rPr>
              <a:t>المستقل علاقة علمية </a:t>
            </a:r>
            <a:r>
              <a:rPr lang="ar-EG" sz="1400" dirty="0" err="1" smtClean="0">
                <a:solidFill>
                  <a:prstClr val="black"/>
                </a:solidFill>
                <a:latin typeface="Alexandria"/>
              </a:rPr>
              <a:t>يتطلبها</a:t>
            </a:r>
            <a:r>
              <a:rPr lang="ar-EG" sz="1400" dirty="0" smtClean="0">
                <a:solidFill>
                  <a:prstClr val="black"/>
                </a:solidFill>
                <a:latin typeface="Alexandria"/>
              </a:rPr>
              <a:t> </a:t>
            </a:r>
            <a:r>
              <a:rPr lang="ar-EG" sz="1400" dirty="0">
                <a:solidFill>
                  <a:prstClr val="black"/>
                </a:solidFill>
                <a:latin typeface="Alexandria"/>
              </a:rPr>
              <a:t>متن البحث العلمي </a:t>
            </a:r>
            <a:r>
              <a:rPr lang="ar-EG" sz="1400" dirty="0" smtClean="0">
                <a:solidFill>
                  <a:prstClr val="black"/>
                </a:solidFill>
                <a:latin typeface="Alexandria"/>
              </a:rPr>
              <a:t>،وذلك </a:t>
            </a:r>
            <a:r>
              <a:rPr lang="ar-EG" sz="1400" dirty="0">
                <a:solidFill>
                  <a:prstClr val="black"/>
                </a:solidFill>
                <a:latin typeface="Alexandria"/>
              </a:rPr>
              <a:t>من أجل </a:t>
            </a:r>
            <a:r>
              <a:rPr lang="ar-EG" sz="1400" dirty="0" smtClean="0">
                <a:solidFill>
                  <a:prstClr val="black"/>
                </a:solidFill>
                <a:latin typeface="Alexandria"/>
              </a:rPr>
              <a:t>نفي </a:t>
            </a:r>
            <a:r>
              <a:rPr lang="ar-EG" sz="1400" dirty="0">
                <a:solidFill>
                  <a:prstClr val="black"/>
                </a:solidFill>
                <a:latin typeface="Alexandria"/>
              </a:rPr>
              <a:t>وإثبات الفرضيات. </a:t>
            </a:r>
            <a:endParaRPr lang="ar-EG" sz="1400" dirty="0" smtClean="0">
              <a:solidFill>
                <a:prstClr val="black"/>
              </a:solidFill>
              <a:latin typeface="Alexandria"/>
            </a:endParaRPr>
          </a:p>
          <a:p>
            <a:pPr lvl="0" algn="justLow" rtl="1">
              <a:lnSpc>
                <a:spcPct val="150000"/>
              </a:lnSpc>
            </a:pPr>
            <a:r>
              <a:rPr lang="ar-EG" sz="1400" dirty="0" smtClean="0">
                <a:solidFill>
                  <a:prstClr val="black"/>
                </a:solidFill>
                <a:latin typeface="Alexandria"/>
              </a:rPr>
              <a:t>ويخضع </a:t>
            </a:r>
            <a:r>
              <a:rPr lang="ar-EG" sz="1400" dirty="0">
                <a:solidFill>
                  <a:prstClr val="black"/>
                </a:solidFill>
                <a:latin typeface="Alexandria"/>
              </a:rPr>
              <a:t>المنهج الدراسي للبحث العلمي لطبيعة المتغيرات التابعة.</a:t>
            </a:r>
          </a:p>
        </p:txBody>
      </p:sp>
      <p:sp>
        <p:nvSpPr>
          <p:cNvPr id="9" name="TextBox 8"/>
          <p:cNvSpPr txBox="1"/>
          <p:nvPr/>
        </p:nvSpPr>
        <p:spPr>
          <a:xfrm>
            <a:off x="7212168" y="4597757"/>
            <a:ext cx="3940935" cy="1345048"/>
          </a:xfrm>
          <a:prstGeom prst="rect">
            <a:avLst/>
          </a:prstGeom>
          <a:noFill/>
        </p:spPr>
        <p:txBody>
          <a:bodyPr wrap="square" rtlCol="1">
            <a:spAutoFit/>
          </a:bodyPr>
          <a:lstStyle/>
          <a:p>
            <a:pPr algn="justLow" rtl="1">
              <a:lnSpc>
                <a:spcPct val="150000"/>
              </a:lnSpc>
            </a:pPr>
            <a:r>
              <a:rPr lang="ar-EG" sz="1400" dirty="0" smtClean="0">
                <a:latin typeface="Alexandria"/>
              </a:rPr>
              <a:t>و في ضوء ما سبق، يمكن تعريف المتغيرات </a:t>
            </a:r>
            <a:r>
              <a:rPr lang="ar-EG" sz="1400" dirty="0">
                <a:latin typeface="Alexandria"/>
              </a:rPr>
              <a:t>التابعة </a:t>
            </a:r>
            <a:r>
              <a:rPr lang="ar-EG" sz="1400" dirty="0" smtClean="0">
                <a:latin typeface="Alexandria"/>
              </a:rPr>
              <a:t>بأنها تلك المتغيرات التي تخضع </a:t>
            </a:r>
            <a:r>
              <a:rPr lang="ar-EG" sz="1400" dirty="0">
                <a:latin typeface="Alexandria"/>
              </a:rPr>
              <a:t>لتأثير المتغيرات </a:t>
            </a:r>
            <a:r>
              <a:rPr lang="ar-EG" sz="1400" dirty="0" smtClean="0">
                <a:latin typeface="Alexandria"/>
              </a:rPr>
              <a:t>المستقلة، </a:t>
            </a:r>
            <a:r>
              <a:rPr lang="ar-EG" sz="1400" dirty="0">
                <a:latin typeface="Alexandria"/>
              </a:rPr>
              <a:t>وذلك بناءً على الظروف والحالة التي يقوم الباحث بوضعها حسب مقتضى متن البحث </a:t>
            </a:r>
            <a:r>
              <a:rPr lang="ar-EG" sz="1400" dirty="0" smtClean="0">
                <a:latin typeface="Alexandria"/>
              </a:rPr>
              <a:t>العلمي.</a:t>
            </a:r>
            <a:endParaRPr lang="ar-EG" sz="1400" dirty="0">
              <a:latin typeface="Alexandria"/>
            </a:endParaRPr>
          </a:p>
        </p:txBody>
      </p:sp>
    </p:spTree>
    <p:extLst>
      <p:ext uri="{BB962C8B-B14F-4D97-AF65-F5344CB8AC3E}">
        <p14:creationId xmlns:p14="http://schemas.microsoft.com/office/powerpoint/2010/main" val="4284327934"/>
      </p:ext>
    </p:extLst>
  </p:cSld>
  <p:clrMapOvr>
    <a:masterClrMapping/>
  </p:clrMapOvr>
  <p:transition spd="slow" advTm="45835">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406225" y="4009363"/>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       فوائد </a:t>
            </a:r>
            <a:r>
              <a:rPr lang="ar-EG" sz="2400" b="1" dirty="0">
                <a:solidFill>
                  <a:srgbClr val="00B0F0"/>
                </a:solidFill>
                <a:latin typeface="Alexandria" charset="0"/>
                <a:cs typeface="Alexandria" charset="0"/>
              </a:rPr>
              <a:t>المتغير التابع</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96316" cy="3970318"/>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dirty="0">
                <a:latin typeface="Alexandria"/>
              </a:rPr>
              <a:t>فرضيات الدراسة تتضح أكثر بوجود المتغير التابع.</a:t>
            </a:r>
          </a:p>
          <a:p>
            <a:pPr marL="285750" indent="-285750" algn="justLow" rtl="1">
              <a:lnSpc>
                <a:spcPct val="150000"/>
              </a:lnSpc>
              <a:buFont typeface="Wingdings" panose="05000000000000000000" pitchFamily="2" charset="2"/>
              <a:buChar char="q"/>
            </a:pPr>
            <a:r>
              <a:rPr lang="ar-EG" sz="1400" dirty="0">
                <a:latin typeface="Alexandria"/>
              </a:rPr>
              <a:t>يمكن </a:t>
            </a:r>
            <a:r>
              <a:rPr lang="ar-EG" sz="1400" dirty="0" smtClean="0">
                <a:latin typeface="Alexandria"/>
              </a:rPr>
              <a:t>توضيح </a:t>
            </a:r>
            <a:r>
              <a:rPr lang="ar-EG" sz="1400" dirty="0">
                <a:latin typeface="Alexandria"/>
              </a:rPr>
              <a:t>العديد من المعلومات المعقدة وتبسيطها من خلال </a:t>
            </a:r>
            <a:r>
              <a:rPr lang="ar-EG" sz="1400" dirty="0" smtClean="0">
                <a:latin typeface="Alexandria"/>
              </a:rPr>
              <a:t>بيان العلاقة بين </a:t>
            </a:r>
            <a:r>
              <a:rPr lang="ar-EG" sz="1400" dirty="0">
                <a:latin typeface="Alexandria"/>
              </a:rPr>
              <a:t>المتغير المستقل والمتغيرات التابعة.</a:t>
            </a:r>
          </a:p>
          <a:p>
            <a:pPr marL="285750" indent="-285750" algn="justLow" rtl="1">
              <a:lnSpc>
                <a:spcPct val="150000"/>
              </a:lnSpc>
              <a:buFont typeface="Wingdings" panose="05000000000000000000" pitchFamily="2" charset="2"/>
              <a:buChar char="q"/>
            </a:pPr>
            <a:r>
              <a:rPr lang="ar-EG" sz="1400" dirty="0">
                <a:latin typeface="Alexandria"/>
              </a:rPr>
              <a:t>يعبر المتغير التابع عن جوانب مهمة ترتبط بالموضوع، ولهذا يعتبر أداة شارحة لتلك الجوانب</a:t>
            </a:r>
            <a:r>
              <a:rPr lang="ar-EG" sz="1400" dirty="0" smtClean="0">
                <a:latin typeface="Alexandria"/>
              </a:rPr>
              <a:t>.</a:t>
            </a:r>
          </a:p>
          <a:p>
            <a:pPr marL="285750" indent="-285750" algn="justLow" rtl="1">
              <a:lnSpc>
                <a:spcPct val="150000"/>
              </a:lnSpc>
              <a:buFont typeface="Wingdings" panose="05000000000000000000" pitchFamily="2" charset="2"/>
              <a:buChar char="q"/>
            </a:pPr>
            <a:r>
              <a:rPr lang="ar-EG" sz="1400" dirty="0" smtClean="0">
                <a:latin typeface="Alexandria"/>
              </a:rPr>
              <a:t>يحدد </a:t>
            </a:r>
            <a:r>
              <a:rPr lang="ar-EG" sz="1400" dirty="0">
                <a:latin typeface="Alexandria"/>
              </a:rPr>
              <a:t>المتغير التابع العديد من عمليات خطة البحث، أهمها الفرضيات ومناهج الدراسة التي سيتبعها الباحث في أسلوب صياغة المعلومات بعد جمعها من العينة.</a:t>
            </a:r>
          </a:p>
          <a:p>
            <a:pPr marL="285750" indent="-285750" algn="justLow" rtl="1">
              <a:lnSpc>
                <a:spcPct val="150000"/>
              </a:lnSpc>
              <a:buFont typeface="Wingdings" panose="05000000000000000000" pitchFamily="2" charset="2"/>
              <a:buChar char="q"/>
            </a:pPr>
            <a:r>
              <a:rPr lang="ar-EG" sz="1400" dirty="0">
                <a:latin typeface="Alexandria"/>
              </a:rPr>
              <a:t>المتغير المستقل بحاجة إلى ما يحركه للكشف عن طبيعته وكيفية تأثيره</a:t>
            </a:r>
            <a:r>
              <a:rPr lang="ar-EG" sz="1400" dirty="0" smtClean="0">
                <a:latin typeface="Alexandria"/>
              </a:rPr>
              <a:t>، </a:t>
            </a:r>
            <a:r>
              <a:rPr lang="ar-EG" sz="1400" dirty="0">
                <a:latin typeface="Alexandria"/>
              </a:rPr>
              <a:t>مما يساعد </a:t>
            </a:r>
            <a:r>
              <a:rPr lang="ar-EG" sz="1400" dirty="0" smtClean="0">
                <a:latin typeface="Alexandria"/>
              </a:rPr>
              <a:t>في </a:t>
            </a:r>
            <a:r>
              <a:rPr lang="ar-EG" sz="1400" dirty="0">
                <a:latin typeface="Alexandria"/>
              </a:rPr>
              <a:t>الحصول على معلومات أكثر حصرية وأهمية</a:t>
            </a:r>
            <a:r>
              <a:rPr lang="ar-EG" sz="1400" dirty="0" smtClean="0">
                <a:latin typeface="Alexandria"/>
              </a:rPr>
              <a:t>.</a:t>
            </a:r>
          </a:p>
          <a:p>
            <a:pPr marL="285750" indent="-285750" algn="justLow" rtl="1">
              <a:lnSpc>
                <a:spcPct val="150000"/>
              </a:lnSpc>
              <a:buFont typeface="Wingdings" panose="05000000000000000000" pitchFamily="2" charset="2"/>
              <a:buChar char="q"/>
            </a:pPr>
            <a:endParaRPr lang="ar-EG" sz="1400" dirty="0">
              <a:latin typeface="Alexandria"/>
            </a:endParaRPr>
          </a:p>
        </p:txBody>
      </p:sp>
      <p:sp>
        <p:nvSpPr>
          <p:cNvPr id="9" name="TextBox 8"/>
          <p:cNvSpPr txBox="1"/>
          <p:nvPr/>
        </p:nvSpPr>
        <p:spPr>
          <a:xfrm>
            <a:off x="7117211" y="4611400"/>
            <a:ext cx="3940935" cy="1021883"/>
          </a:xfrm>
          <a:prstGeom prst="rect">
            <a:avLst/>
          </a:prstGeom>
          <a:noFill/>
        </p:spPr>
        <p:txBody>
          <a:bodyPr wrap="square" rtlCol="1">
            <a:spAutoFit/>
          </a:bodyPr>
          <a:lstStyle/>
          <a:p>
            <a:pPr algn="justLow" rtl="1">
              <a:lnSpc>
                <a:spcPct val="150000"/>
              </a:lnSpc>
            </a:pPr>
            <a:r>
              <a:rPr lang="ar-EG" sz="1400" dirty="0" smtClean="0">
                <a:latin typeface="Alexandria"/>
              </a:rPr>
              <a:t>يحقق </a:t>
            </a:r>
            <a:r>
              <a:rPr lang="ar-EG" sz="1400" dirty="0">
                <a:latin typeface="Alexandria"/>
              </a:rPr>
              <a:t>المتغير التابع العديد من الفوائد على محتوى </a:t>
            </a:r>
            <a:r>
              <a:rPr lang="ar-EG" sz="1400" dirty="0" smtClean="0">
                <a:latin typeface="Alexandria"/>
              </a:rPr>
              <a:t>البحث العلمي، </a:t>
            </a:r>
            <a:r>
              <a:rPr lang="ar-EG" sz="1400" dirty="0">
                <a:latin typeface="Alexandria"/>
              </a:rPr>
              <a:t>وأهمها:</a:t>
            </a:r>
          </a:p>
          <a:p>
            <a:pPr algn="justLow" rtl="1">
              <a:lnSpc>
                <a:spcPct val="150000"/>
              </a:lnSpc>
            </a:pPr>
            <a:endParaRPr lang="ar-EG" sz="1400" dirty="0">
              <a:solidFill>
                <a:srgbClr val="C00000"/>
              </a:solidFill>
              <a:latin typeface="Alexandria"/>
            </a:endParaRPr>
          </a:p>
        </p:txBody>
      </p:sp>
    </p:spTree>
    <p:extLst>
      <p:ext uri="{BB962C8B-B14F-4D97-AF65-F5344CB8AC3E}">
        <p14:creationId xmlns:p14="http://schemas.microsoft.com/office/powerpoint/2010/main" val="2641180975"/>
      </p:ext>
    </p:extLst>
  </p:cSld>
  <p:clrMapOvr>
    <a:masterClrMapping/>
  </p:clrMapOvr>
  <p:transition spd="slow" advTm="63656">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406225" y="4009363"/>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       تابع فوائد </a:t>
            </a:r>
            <a:r>
              <a:rPr lang="ar-EG" sz="2400" b="1" dirty="0">
                <a:solidFill>
                  <a:srgbClr val="00B0F0"/>
                </a:solidFill>
                <a:latin typeface="Alexandria" charset="0"/>
                <a:cs typeface="Alexandria" charset="0"/>
              </a:rPr>
              <a:t>المتغير التابع</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96316" cy="3647152"/>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dirty="0" smtClean="0">
                <a:latin typeface="Alexandria"/>
              </a:rPr>
              <a:t>تعمل </a:t>
            </a:r>
            <a:r>
              <a:rPr lang="ar-EG" sz="1400" dirty="0">
                <a:latin typeface="Alexandria"/>
              </a:rPr>
              <a:t>المتغيرات التابعة على توضيح الروابط المتشابكة في مضمون البحث العلمي.</a:t>
            </a:r>
          </a:p>
          <a:p>
            <a:pPr marL="285750" indent="-285750" algn="justLow" rtl="1">
              <a:lnSpc>
                <a:spcPct val="150000"/>
              </a:lnSpc>
              <a:buFont typeface="Wingdings" panose="05000000000000000000" pitchFamily="2" charset="2"/>
              <a:buChar char="q"/>
            </a:pPr>
            <a:r>
              <a:rPr lang="ar-EG" sz="1400" dirty="0">
                <a:latin typeface="Alexandria"/>
              </a:rPr>
              <a:t>يكون المتغير التابع مرتبط بمحتوى البحث العلمي مباشرة، ويعتبر البعض المتغيرات التابعة هي موضوع البحث العلمي</a:t>
            </a:r>
            <a:r>
              <a:rPr lang="ar-EG" sz="1400" dirty="0" smtClean="0">
                <a:latin typeface="Alexandria"/>
              </a:rPr>
              <a:t>.</a:t>
            </a:r>
          </a:p>
          <a:p>
            <a:pPr marL="285750" indent="-285750" algn="justLow" rtl="1">
              <a:lnSpc>
                <a:spcPct val="150000"/>
              </a:lnSpc>
              <a:buFont typeface="Wingdings" panose="05000000000000000000" pitchFamily="2" charset="2"/>
              <a:buChar char="q"/>
            </a:pPr>
            <a:r>
              <a:rPr lang="ar-EG" sz="1400" dirty="0">
                <a:latin typeface="Alexandria"/>
              </a:rPr>
              <a:t>تستطيع من خلال المتغيرات التابعة أن تصل إلى فرضيات جديدة لم يكن الباحث قد حددها.</a:t>
            </a:r>
          </a:p>
          <a:p>
            <a:pPr marL="285750" indent="-285750" algn="justLow" rtl="1">
              <a:lnSpc>
                <a:spcPct val="150000"/>
              </a:lnSpc>
              <a:buFont typeface="Wingdings" panose="05000000000000000000" pitchFamily="2" charset="2"/>
              <a:buChar char="q"/>
            </a:pPr>
            <a:r>
              <a:rPr lang="ar-EG" sz="1400" dirty="0">
                <a:latin typeface="Alexandria"/>
              </a:rPr>
              <a:t>تبقى المتغيرات المستقلة متجمدة طالما لم يتم تحديد متغير تابع لها، ومن خلال ذلك يكون لدى الباحث مادة علمية متفاعلة مع بعضها البعض لكي يدعم موضوع البحث العلمي.</a:t>
            </a:r>
          </a:p>
          <a:p>
            <a:pPr algn="justLow" rtl="1">
              <a:lnSpc>
                <a:spcPct val="150000"/>
              </a:lnSpc>
            </a:pPr>
            <a:endParaRPr lang="ar-EG" sz="1400" dirty="0">
              <a:latin typeface="Alexandria"/>
            </a:endParaRPr>
          </a:p>
          <a:p>
            <a:pPr algn="justLow" rtl="1">
              <a:lnSpc>
                <a:spcPct val="150000"/>
              </a:lnSpc>
            </a:pPr>
            <a:r>
              <a:rPr lang="ar-EG" sz="1400" dirty="0" smtClean="0">
                <a:latin typeface="Alexandria"/>
              </a:rPr>
              <a:t> </a:t>
            </a:r>
          </a:p>
        </p:txBody>
      </p:sp>
    </p:spTree>
    <p:extLst>
      <p:ext uri="{BB962C8B-B14F-4D97-AF65-F5344CB8AC3E}">
        <p14:creationId xmlns:p14="http://schemas.microsoft.com/office/powerpoint/2010/main" val="802553939"/>
      </p:ext>
    </p:extLst>
  </p:cSld>
  <p:clrMapOvr>
    <a:masterClrMapping/>
  </p:clrMapOvr>
  <p:transition spd="slow" advTm="42487">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80" y="1738988"/>
            <a:ext cx="5228822" cy="2339102"/>
          </a:xfrm>
          <a:prstGeom prst="rect">
            <a:avLst/>
          </a:prstGeom>
          <a:noFill/>
        </p:spPr>
        <p:txBody>
          <a:bodyPr wrap="square" rtlCol="0">
            <a:spAutoFit/>
          </a:bodyPr>
          <a:lstStyle/>
          <a:p>
            <a:pPr algn="justLow" rtl="1"/>
            <a:r>
              <a:rPr lang="ar-EG" sz="2000" b="1" dirty="0">
                <a:solidFill>
                  <a:srgbClr val="669BBC"/>
                </a:solidFill>
                <a:latin typeface="Alexandria" charset="0"/>
                <a:cs typeface="Alexandria" charset="0"/>
              </a:rPr>
              <a:t>ما هي فوائد </a:t>
            </a:r>
            <a:r>
              <a:rPr lang="ar-EG" sz="2000" b="1" dirty="0" smtClean="0">
                <a:solidFill>
                  <a:srgbClr val="669BBC"/>
                </a:solidFill>
                <a:latin typeface="Alexandria" charset="0"/>
                <a:cs typeface="Alexandria" charset="0"/>
              </a:rPr>
              <a:t>المتغير </a:t>
            </a:r>
            <a:r>
              <a:rPr lang="ar-EG" sz="2000" b="1" dirty="0">
                <a:solidFill>
                  <a:srgbClr val="669BBC"/>
                </a:solidFill>
                <a:latin typeface="Alexandria" charset="0"/>
                <a:cs typeface="Alexandria" charset="0"/>
              </a:rPr>
              <a:t>المستقل؟ </a:t>
            </a:r>
            <a:endParaRPr lang="ar-EG" sz="2000" b="1" dirty="0" smtClean="0">
              <a:solidFill>
                <a:srgbClr val="669BBC"/>
              </a:solidFill>
              <a:latin typeface="Alexandria" charset="0"/>
              <a:cs typeface="Alexandria" charset="0"/>
            </a:endParaRPr>
          </a:p>
          <a:p>
            <a:pPr algn="justLow" rtl="1"/>
            <a:r>
              <a:rPr lang="ar-EG" sz="1400" dirty="0" smtClean="0">
                <a:latin typeface="Alexandria" charset="0"/>
                <a:cs typeface="Alexandria" charset="0"/>
              </a:rPr>
              <a:t>يعتبر المتغير </a:t>
            </a:r>
            <a:r>
              <a:rPr lang="ar-EG" sz="1400" dirty="0">
                <a:latin typeface="Alexandria" charset="0"/>
                <a:cs typeface="Alexandria" charset="0"/>
              </a:rPr>
              <a:t>المستقل من أهم المتغيرات الموجودة في البحث </a:t>
            </a:r>
            <a:r>
              <a:rPr lang="ar-EG" sz="1400" dirty="0" smtClean="0">
                <a:latin typeface="Alexandria" charset="0"/>
                <a:cs typeface="Alexandria" charset="0"/>
              </a:rPr>
              <a:t>العلمي، </a:t>
            </a:r>
            <a:r>
              <a:rPr lang="ar-EG" sz="1400" dirty="0">
                <a:latin typeface="Alexandria" charset="0"/>
                <a:cs typeface="Alexandria" charset="0"/>
              </a:rPr>
              <a:t>وذلك نظراً للفوائد التي </a:t>
            </a:r>
            <a:r>
              <a:rPr lang="ar-EG" sz="1400" dirty="0" smtClean="0">
                <a:latin typeface="Alexandria" charset="0"/>
                <a:cs typeface="Alexandria" charset="0"/>
              </a:rPr>
              <a:t>يحققها </a:t>
            </a:r>
            <a:r>
              <a:rPr lang="ar-EG" sz="1400" dirty="0">
                <a:latin typeface="Alexandria" charset="0"/>
                <a:cs typeface="Alexandria" charset="0"/>
              </a:rPr>
              <a:t>هذا </a:t>
            </a:r>
            <a:r>
              <a:rPr lang="ar-EG" sz="1400" dirty="0" smtClean="0">
                <a:latin typeface="Alexandria" charset="0"/>
                <a:cs typeface="Alexandria" charset="0"/>
              </a:rPr>
              <a:t>المتغير، </a:t>
            </a:r>
            <a:r>
              <a:rPr lang="ar-EG" sz="1400" dirty="0">
                <a:latin typeface="Alexandria" charset="0"/>
                <a:cs typeface="Alexandria" charset="0"/>
              </a:rPr>
              <a:t>والتي نذكر منها على النحو التالي</a:t>
            </a:r>
            <a:r>
              <a:rPr lang="ar-EG" sz="1400" dirty="0" smtClean="0">
                <a:latin typeface="Alexandria" charset="0"/>
                <a:cs typeface="Alexandria" charset="0"/>
              </a:rPr>
              <a:t>:-</a:t>
            </a:r>
            <a:endParaRPr lang="ar-EG" sz="1400" dirty="0">
              <a:latin typeface="Alexandria" charset="0"/>
              <a:cs typeface="Alexandria" charset="0"/>
            </a:endParaRPr>
          </a:p>
          <a:p>
            <a:pPr marL="342900" indent="-342900" algn="justLow" rtl="1">
              <a:buFont typeface="Wingdings" panose="05000000000000000000" pitchFamily="2" charset="2"/>
              <a:buChar char="q"/>
            </a:pPr>
            <a:r>
              <a:rPr lang="ar-EG" sz="1400" dirty="0" smtClean="0">
                <a:latin typeface="Alexandria" charset="0"/>
                <a:cs typeface="Alexandria" charset="0"/>
              </a:rPr>
              <a:t>يتحكم المتغير المستقل </a:t>
            </a:r>
            <a:r>
              <a:rPr lang="ar-EG" sz="1400" dirty="0">
                <a:latin typeface="Alexandria" charset="0"/>
                <a:cs typeface="Alexandria" charset="0"/>
              </a:rPr>
              <a:t>بحالة وطبيعة المتغير </a:t>
            </a:r>
            <a:r>
              <a:rPr lang="ar-EG" sz="1400" dirty="0" smtClean="0">
                <a:latin typeface="Alexandria" charset="0"/>
                <a:cs typeface="Alexandria" charset="0"/>
              </a:rPr>
              <a:t>التابع، </a:t>
            </a:r>
            <a:r>
              <a:rPr lang="ar-EG" sz="1400" dirty="0">
                <a:latin typeface="Alexandria" charset="0"/>
                <a:cs typeface="Alexandria" charset="0"/>
              </a:rPr>
              <a:t>وذلك يؤدي إلى تغير كامل في محتوى البحث العلمي بناءً على التغير الذي يفرضه المتغير المستقل.</a:t>
            </a:r>
          </a:p>
          <a:p>
            <a:pPr marL="285750" indent="-285750" algn="justLow" rtl="1">
              <a:buFont typeface="Wingdings" panose="05000000000000000000" pitchFamily="2" charset="2"/>
              <a:buChar char="q"/>
            </a:pPr>
            <a:r>
              <a:rPr lang="ar-EG" sz="1400" dirty="0">
                <a:latin typeface="Alexandria" charset="0"/>
                <a:cs typeface="Alexandria" charset="0"/>
              </a:rPr>
              <a:t>يتم استخدام المتغير المستقل من أجل معرفة </a:t>
            </a:r>
            <a:r>
              <a:rPr lang="ar-EG" sz="1400" dirty="0" smtClean="0">
                <a:latin typeface="Alexandria" charset="0"/>
                <a:cs typeface="Alexandria" charset="0"/>
              </a:rPr>
              <a:t>الأسباب التي أدت الى حدوث تغيرات في المتغير التابع.</a:t>
            </a:r>
            <a:endParaRPr lang="ar-EG" sz="1400" dirty="0">
              <a:latin typeface="Alexandria" charset="0"/>
              <a:cs typeface="Alexandria" charset="0"/>
            </a:endParaRPr>
          </a:p>
          <a:p>
            <a:pPr marL="285750" indent="-285750" algn="justLow" rtl="1">
              <a:buFont typeface="Wingdings" panose="05000000000000000000" pitchFamily="2" charset="2"/>
              <a:buChar char="q"/>
            </a:pPr>
            <a:r>
              <a:rPr lang="ar-EG" sz="1400" dirty="0" smtClean="0">
                <a:latin typeface="Alexandria" charset="0"/>
                <a:cs typeface="Alexandria" charset="0"/>
              </a:rPr>
              <a:t>وكما ذكر سابقا ، فان المتغير المستقل يعتبر بمثابة كيان </a:t>
            </a:r>
            <a:r>
              <a:rPr lang="ar-EG" sz="1400" dirty="0">
                <a:latin typeface="Alexandria" charset="0"/>
                <a:cs typeface="Alexandria" charset="0"/>
              </a:rPr>
              <a:t>موحد في </a:t>
            </a:r>
            <a:r>
              <a:rPr lang="ar-EG" sz="1400" dirty="0" smtClean="0">
                <a:latin typeface="Alexandria" charset="0"/>
                <a:cs typeface="Alexandria" charset="0"/>
              </a:rPr>
              <a:t>ذاته، </a:t>
            </a:r>
            <a:r>
              <a:rPr lang="ar-EG" sz="1400" dirty="0">
                <a:latin typeface="Alexandria" charset="0"/>
                <a:cs typeface="Alexandria" charset="0"/>
              </a:rPr>
              <a:t>وعندما يدخل على غيره من المتغيرات يعمل على تغيير حالة المتغيرات </a:t>
            </a:r>
            <a:r>
              <a:rPr lang="ar-EG" sz="1400" dirty="0" smtClean="0">
                <a:latin typeface="Alexandria" charset="0"/>
                <a:cs typeface="Alexandria" charset="0"/>
              </a:rPr>
              <a:t>الأخرى، </a:t>
            </a:r>
            <a:r>
              <a:rPr lang="ar-EG" sz="1400" dirty="0">
                <a:latin typeface="Alexandria" charset="0"/>
                <a:cs typeface="Alexandria" charset="0"/>
              </a:rPr>
              <a:t>ومن خلال هذا تستطيع أن تقوم بدراسة </a:t>
            </a:r>
            <a:r>
              <a:rPr lang="ar-EG" sz="1400" dirty="0" smtClean="0">
                <a:latin typeface="Alexandria" charset="0"/>
                <a:cs typeface="Alexandria" charset="0"/>
              </a:rPr>
              <a:t>وفهم </a:t>
            </a:r>
            <a:r>
              <a:rPr lang="ar-EG" sz="1400" dirty="0">
                <a:latin typeface="Alexandria" charset="0"/>
                <a:cs typeface="Alexandria" charset="0"/>
              </a:rPr>
              <a:t>الفرضيات فهماً دقيقاً.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8741886"/>
      </p:ext>
    </p:extLst>
  </p:cSld>
  <p:clrMapOvr>
    <a:masterClrMapping/>
  </p:clrMapOvr>
  <mc:AlternateContent xmlns:mc="http://schemas.openxmlformats.org/markup-compatibility/2006" xmlns:p14="http://schemas.microsoft.com/office/powerpoint/2010/main">
    <mc:Choice Requires="p14">
      <p:transition spd="slow" p14:dur="2000" advTm="55939"/>
    </mc:Choice>
    <mc:Fallback xmlns="">
      <p:transition spd="slow" advTm="5593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528" y="104995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3000821"/>
          </a:xfrm>
          <a:prstGeom prst="rect">
            <a:avLst/>
          </a:prstGeom>
        </p:spPr>
        <p:txBody>
          <a:bodyPr wrap="square">
            <a:spAutoFit/>
          </a:bodyPr>
          <a:lstStyle/>
          <a:p>
            <a:pPr algn="justLow" rtl="1">
              <a:lnSpc>
                <a:spcPct val="150000"/>
              </a:lnSpc>
            </a:pPr>
            <a:r>
              <a:rPr lang="ar-EG" sz="1400" dirty="0">
                <a:latin typeface="Alexandria"/>
                <a:cs typeface="Simplified Arabic" panose="02020603050405020304" pitchFamily="18" charset="-78"/>
              </a:rPr>
              <a:t>يمكنك تحديد المؤثر والمتأثر عن طريق معطيات البحث العلمي. فيكون المتغير المؤثر هو المستقل </a:t>
            </a:r>
            <a:r>
              <a:rPr lang="ar-EG" sz="1400" dirty="0" smtClean="0">
                <a:latin typeface="Alexandria"/>
                <a:cs typeface="Simplified Arabic" panose="02020603050405020304" pitchFamily="18" charset="-78"/>
              </a:rPr>
              <a:t>والمتأثر هو </a:t>
            </a:r>
            <a:r>
              <a:rPr lang="ar-EG" sz="1400" dirty="0">
                <a:latin typeface="Alexandria"/>
                <a:cs typeface="Simplified Arabic" panose="02020603050405020304" pitchFamily="18" charset="-78"/>
              </a:rPr>
              <a:t>التابع.</a:t>
            </a:r>
          </a:p>
          <a:p>
            <a:pPr marL="285750" indent="-285750" algn="justLow" rtl="1">
              <a:lnSpc>
                <a:spcPct val="150000"/>
              </a:lnSpc>
              <a:buFont typeface="Wingdings" panose="05000000000000000000" pitchFamily="2" charset="2"/>
              <a:buChar char="q"/>
            </a:pPr>
            <a:r>
              <a:rPr lang="ar-EG" sz="1400" dirty="0">
                <a:latin typeface="Alexandria"/>
                <a:cs typeface="Simplified Arabic" panose="02020603050405020304" pitchFamily="18" charset="-78"/>
              </a:rPr>
              <a:t>في الغالب المتغيرات المستقلة </a:t>
            </a:r>
            <a:r>
              <a:rPr lang="ar-EG" sz="1400" dirty="0" smtClean="0">
                <a:latin typeface="Alexandria"/>
                <a:cs typeface="Simplified Arabic" panose="02020603050405020304" pitchFamily="18" charset="-78"/>
              </a:rPr>
              <a:t>تؤثر في المتغير </a:t>
            </a:r>
            <a:r>
              <a:rPr lang="ar-EG" sz="1400" dirty="0">
                <a:latin typeface="Alexandria"/>
                <a:cs typeface="Simplified Arabic" panose="02020603050405020304" pitchFamily="18" charset="-78"/>
              </a:rPr>
              <a:t>التابع في متن البحث العلمي.</a:t>
            </a:r>
          </a:p>
          <a:p>
            <a:pPr marL="285750" indent="-285750" algn="justLow" rtl="1">
              <a:lnSpc>
                <a:spcPct val="150000"/>
              </a:lnSpc>
              <a:buFont typeface="Wingdings" panose="05000000000000000000" pitchFamily="2" charset="2"/>
              <a:buChar char="q"/>
            </a:pPr>
            <a:r>
              <a:rPr lang="ar-EG" sz="1400" dirty="0" smtClean="0">
                <a:latin typeface="Alexandria"/>
                <a:cs typeface="Simplified Arabic" panose="02020603050405020304" pitchFamily="18" charset="-78"/>
              </a:rPr>
              <a:t>يخضع </a:t>
            </a:r>
            <a:r>
              <a:rPr lang="ar-EG" sz="1400" dirty="0">
                <a:latin typeface="Alexandria"/>
                <a:cs typeface="Simplified Arabic" panose="02020603050405020304" pitchFamily="18" charset="-78"/>
              </a:rPr>
              <a:t>المستقل </a:t>
            </a:r>
            <a:r>
              <a:rPr lang="ar-EG" sz="1400" dirty="0" smtClean="0">
                <a:latin typeface="Alexandria"/>
                <a:cs typeface="Simplified Arabic" panose="02020603050405020304" pitchFamily="18" charset="-78"/>
              </a:rPr>
              <a:t>لتحكم </a:t>
            </a:r>
            <a:r>
              <a:rPr lang="ar-EG" sz="1400" dirty="0">
                <a:latin typeface="Alexandria"/>
                <a:cs typeface="Simplified Arabic" panose="02020603050405020304" pitchFamily="18" charset="-78"/>
              </a:rPr>
              <a:t>الباحث </a:t>
            </a:r>
            <a:r>
              <a:rPr lang="ar-EG" sz="1400" dirty="0" smtClean="0">
                <a:latin typeface="Alexandria"/>
                <a:cs typeface="Simplified Arabic" panose="02020603050405020304" pitchFamily="18" charset="-78"/>
              </a:rPr>
              <a:t>واختياره، في </a:t>
            </a:r>
            <a:r>
              <a:rPr lang="ar-EG" sz="1400" dirty="0">
                <a:latin typeface="Alexandria"/>
                <a:cs typeface="Simplified Arabic" panose="02020603050405020304" pitchFamily="18" charset="-78"/>
              </a:rPr>
              <a:t>حين أن التابع </a:t>
            </a:r>
            <a:r>
              <a:rPr lang="ar-EG" sz="1400" dirty="0" smtClean="0">
                <a:latin typeface="Alexandria"/>
                <a:cs typeface="Simplified Arabic" panose="02020603050405020304" pitchFamily="18" charset="-78"/>
              </a:rPr>
              <a:t>لا يخضع لاختيار الباحث </a:t>
            </a:r>
            <a:r>
              <a:rPr lang="ar-EG" sz="1400" dirty="0">
                <a:latin typeface="Alexandria"/>
                <a:cs typeface="Simplified Arabic" panose="02020603050405020304" pitchFamily="18" charset="-78"/>
              </a:rPr>
              <a:t>وتحكمه. وذلك لكون المتغير التابع ينتمي إلى موضوع البحث العلمي بشكل وثيق ومباشر.</a:t>
            </a:r>
          </a:p>
          <a:p>
            <a:pPr marL="285750" indent="-285750" algn="justLow" rtl="1">
              <a:lnSpc>
                <a:spcPct val="150000"/>
              </a:lnSpc>
              <a:buFont typeface="Wingdings" panose="05000000000000000000" pitchFamily="2" charset="2"/>
              <a:buChar char="q"/>
            </a:pPr>
            <a:r>
              <a:rPr lang="ar-EG" sz="1400" dirty="0">
                <a:latin typeface="Alexandria"/>
                <a:cs typeface="Simplified Arabic" panose="02020603050405020304" pitchFamily="18" charset="-78"/>
              </a:rPr>
              <a:t>في الغالب </a:t>
            </a:r>
            <a:r>
              <a:rPr lang="ar-EG" sz="1400" dirty="0" smtClean="0">
                <a:latin typeface="Alexandria"/>
                <a:cs typeface="Simplified Arabic" panose="02020603050405020304" pitchFamily="18" charset="-78"/>
              </a:rPr>
              <a:t>يكون المتغير </a:t>
            </a:r>
            <a:r>
              <a:rPr lang="ar-EG" sz="1400" dirty="0">
                <a:latin typeface="Alexandria"/>
                <a:cs typeface="Simplified Arabic" panose="02020603050405020304" pitchFamily="18" charset="-78"/>
              </a:rPr>
              <a:t>المستقل خاص بالأسباب </a:t>
            </a:r>
            <a:r>
              <a:rPr lang="ar-EG" sz="1400" dirty="0" smtClean="0">
                <a:latin typeface="Alexandria"/>
                <a:cs typeface="Simplified Arabic" panose="02020603050405020304" pitchFamily="18" charset="-78"/>
              </a:rPr>
              <a:t>و بينما يكون </a:t>
            </a:r>
            <a:r>
              <a:rPr lang="ar-EG" sz="1400" dirty="0">
                <a:latin typeface="Alexandria"/>
                <a:cs typeface="Simplified Arabic" panose="02020603050405020304" pitchFamily="18" charset="-78"/>
              </a:rPr>
              <a:t>التابع </a:t>
            </a:r>
            <a:r>
              <a:rPr lang="ar-EG" sz="1400" dirty="0" smtClean="0">
                <a:latin typeface="Alexandria"/>
                <a:cs typeface="Simplified Arabic" panose="02020603050405020304" pitchFamily="18" charset="-78"/>
              </a:rPr>
              <a:t>مختصا بالأثار.</a:t>
            </a:r>
            <a:endParaRPr lang="en-US" sz="1400" dirty="0">
              <a:latin typeface="Alexandria"/>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التمييز بين المتغير المستقل والتابع</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6181308"/>
      </p:ext>
    </p:extLst>
  </p:cSld>
  <p:clrMapOvr>
    <a:masterClrMapping/>
  </p:clrMapOvr>
  <p:transition spd="slow" advTm="46533">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45465" y="1764406"/>
            <a:ext cx="5396248" cy="3739485"/>
          </a:xfrm>
          <a:prstGeom prst="rect">
            <a:avLst/>
          </a:prstGeom>
          <a:noFill/>
        </p:spPr>
        <p:txBody>
          <a:bodyPr wrap="square" rtlCol="0">
            <a:spAutoFit/>
          </a:bodyPr>
          <a:lstStyle/>
          <a:p>
            <a:pPr lvl="0" algn="justLow" rtl="1">
              <a:lnSpc>
                <a:spcPct val="150000"/>
              </a:lnSpc>
            </a:pPr>
            <a:r>
              <a:rPr lang="ar-EG" b="1" dirty="0">
                <a:solidFill>
                  <a:srgbClr val="00AEEF"/>
                </a:solidFill>
                <a:latin typeface="Alexandria" charset="0"/>
                <a:cs typeface="Alexandria" charset="0"/>
              </a:rPr>
              <a:t>   خطوات منهجية تمكنك من معرفة المتغير المستقل والمتغير </a:t>
            </a:r>
            <a:r>
              <a:rPr lang="ar-EG" b="1" dirty="0" smtClean="0">
                <a:solidFill>
                  <a:srgbClr val="00AEEF"/>
                </a:solidFill>
                <a:latin typeface="Alexandria" charset="0"/>
                <a:cs typeface="Alexandria" charset="0"/>
              </a:rPr>
              <a:t>التابع</a:t>
            </a:r>
            <a:r>
              <a:rPr lang="ar-EG" sz="1400" dirty="0" smtClean="0">
                <a:solidFill>
                  <a:srgbClr val="2D3956"/>
                </a:solidFill>
                <a:latin typeface="Alexandria" charset="0"/>
                <a:cs typeface="Alexandria" charset="0"/>
              </a:rPr>
              <a:t>:-</a:t>
            </a:r>
          </a:p>
          <a:p>
            <a:pPr lvl="0" algn="justLow" rtl="1">
              <a:lnSpc>
                <a:spcPct val="150000"/>
              </a:lnSpc>
            </a:pPr>
            <a:r>
              <a:rPr lang="ar-EG" sz="1400" dirty="0" smtClean="0">
                <a:solidFill>
                  <a:srgbClr val="2D3956"/>
                </a:solidFill>
                <a:latin typeface="Alexandria" charset="0"/>
                <a:cs typeface="Alexandria" charset="0"/>
              </a:rPr>
              <a:t>أن </a:t>
            </a:r>
            <a:r>
              <a:rPr lang="ar-EG" sz="1400" dirty="0">
                <a:solidFill>
                  <a:srgbClr val="2D3956"/>
                </a:solidFill>
                <a:latin typeface="Alexandria" charset="0"/>
                <a:cs typeface="Alexandria" charset="0"/>
              </a:rPr>
              <a:t>تقول هذا متغير مستقل وذاك متغير تابع يتطلب منك الانتباه أولاً والمنطقية في التفكير، وأن تتبع خطوات منهجية نضعها بين يديك</a:t>
            </a:r>
            <a:r>
              <a:rPr lang="ar-EG" sz="1400" dirty="0" smtClean="0">
                <a:solidFill>
                  <a:srgbClr val="2D3956"/>
                </a:solidFill>
                <a:latin typeface="Alexandria" charset="0"/>
                <a:cs typeface="Alexandria" charset="0"/>
              </a:rPr>
              <a:t>:</a:t>
            </a:r>
            <a:endParaRPr lang="ar-EG" sz="1400" dirty="0">
              <a:solidFill>
                <a:srgbClr val="2D3956"/>
              </a:solidFill>
              <a:latin typeface="Alexandria" charset="0"/>
              <a:cs typeface="Alexandria" charset="0"/>
            </a:endParaRPr>
          </a:p>
          <a:p>
            <a:pPr marL="285750" lvl="0" indent="-285750" algn="justLow" rtl="1">
              <a:lnSpc>
                <a:spcPct val="150000"/>
              </a:lnSpc>
              <a:buFont typeface="Wingdings" panose="05000000000000000000" pitchFamily="2" charset="2"/>
              <a:buChar char="q"/>
            </a:pPr>
            <a:r>
              <a:rPr lang="ar-EG" sz="1400" dirty="0">
                <a:solidFill>
                  <a:srgbClr val="2D3956"/>
                </a:solidFill>
                <a:latin typeface="Alexandria" charset="0"/>
                <a:cs typeface="Alexandria" charset="0"/>
              </a:rPr>
              <a:t>النظر أولاً في موضوع البحث وفرضياته والمعلومات التي تم تجميعها، ومعرفة </a:t>
            </a:r>
            <a:r>
              <a:rPr lang="ar-EG" sz="1400" dirty="0" smtClean="0">
                <a:solidFill>
                  <a:srgbClr val="2D3956"/>
                </a:solidFill>
                <a:latin typeface="Alexandria" charset="0"/>
                <a:cs typeface="Alexandria" charset="0"/>
              </a:rPr>
              <a:t>الغرض من  </a:t>
            </a:r>
            <a:r>
              <a:rPr lang="ar-EG" sz="1400" dirty="0">
                <a:solidFill>
                  <a:srgbClr val="2D3956"/>
                </a:solidFill>
                <a:latin typeface="Alexandria" charset="0"/>
                <a:cs typeface="Alexandria" charset="0"/>
              </a:rPr>
              <a:t>ودلائل كل معلومة.</a:t>
            </a:r>
          </a:p>
          <a:p>
            <a:pPr marL="285750" lvl="0" indent="-285750" algn="justLow" rtl="1">
              <a:lnSpc>
                <a:spcPct val="150000"/>
              </a:lnSpc>
              <a:buFont typeface="Wingdings" panose="05000000000000000000" pitchFamily="2" charset="2"/>
              <a:buChar char="q"/>
            </a:pPr>
            <a:r>
              <a:rPr lang="ar-EG" sz="1400" dirty="0" smtClean="0">
                <a:solidFill>
                  <a:srgbClr val="2D3956"/>
                </a:solidFill>
                <a:latin typeface="Alexandria" charset="0"/>
                <a:cs typeface="Alexandria" charset="0"/>
              </a:rPr>
              <a:t>تميز بين </a:t>
            </a:r>
            <a:r>
              <a:rPr lang="ar-EG" sz="1400" dirty="0">
                <a:solidFill>
                  <a:srgbClr val="2D3956"/>
                </a:solidFill>
                <a:latin typeface="Alexandria" charset="0"/>
                <a:cs typeface="Alexandria" charset="0"/>
              </a:rPr>
              <a:t>ما هو المؤثر وما هو المتأثر، فالمؤثر هو المتغير المستقل، أما المتأثر فهو المتغير </a:t>
            </a:r>
            <a:r>
              <a:rPr lang="ar-EG" sz="1400" dirty="0" smtClean="0">
                <a:solidFill>
                  <a:srgbClr val="2D3956"/>
                </a:solidFill>
                <a:latin typeface="Alexandria" charset="0"/>
                <a:cs typeface="Alexandria" charset="0"/>
              </a:rPr>
              <a:t>التابع. </a:t>
            </a:r>
          </a:p>
          <a:p>
            <a:pPr marL="285750" lvl="0" indent="-285750" algn="justLow" rtl="1">
              <a:lnSpc>
                <a:spcPct val="150000"/>
              </a:lnSpc>
              <a:buFont typeface="Wingdings" panose="05000000000000000000" pitchFamily="2" charset="2"/>
              <a:buChar char="q"/>
            </a:pPr>
            <a:r>
              <a:rPr lang="ar-EG" sz="1400" dirty="0" smtClean="0">
                <a:solidFill>
                  <a:srgbClr val="2D3956"/>
                </a:solidFill>
                <a:latin typeface="Alexandria" charset="0"/>
                <a:cs typeface="Alexandria" charset="0"/>
              </a:rPr>
              <a:t>تحدد </a:t>
            </a:r>
            <a:r>
              <a:rPr lang="ar-EG" sz="1400" dirty="0">
                <a:solidFill>
                  <a:srgbClr val="2D3956"/>
                </a:solidFill>
                <a:latin typeface="Alexandria" charset="0"/>
                <a:cs typeface="Alexandria" charset="0"/>
              </a:rPr>
              <a:t>المتغيرات المستقلة قبل تحديد المتغيرات التابعة، لأنه من المنطقي أن نضع المؤثر ثم الشيء الذي يتأثر به.</a:t>
            </a:r>
          </a:p>
          <a:p>
            <a:pPr marL="285750" lvl="0" indent="-285750" algn="justLow" rtl="1">
              <a:lnSpc>
                <a:spcPct val="150000"/>
              </a:lnSpc>
              <a:buFont typeface="Wingdings" panose="05000000000000000000" pitchFamily="2" charset="2"/>
              <a:buChar char="q"/>
            </a:pPr>
            <a:r>
              <a:rPr lang="ar-EG" sz="1400" dirty="0">
                <a:solidFill>
                  <a:srgbClr val="2D3956"/>
                </a:solidFill>
                <a:latin typeface="Alexandria" charset="0"/>
                <a:cs typeface="Alexandria" charset="0"/>
              </a:rPr>
              <a:t>النظر إلى جوانب الموضوع من كل الزوايا، فعادة ما تنبثق المتغيرات التابعة من هذه الجوانب، وغالباً يكون المتغير المستقل هو ذاته أهم جزء من موضوع البحث.</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1214185"/>
      </p:ext>
    </p:extLst>
  </p:cSld>
  <p:clrMapOvr>
    <a:masterClrMapping/>
  </p:clrMapOvr>
  <mc:AlternateContent xmlns:mc="http://schemas.openxmlformats.org/markup-compatibility/2006" xmlns:p14="http://schemas.microsoft.com/office/powerpoint/2010/main">
    <mc:Choice Requires="p14">
      <p:transition spd="slow" p14:dur="2000" advTm="100860"/>
    </mc:Choice>
    <mc:Fallback xmlns="">
      <p:transition spd="slow" advTm="10086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1958622" y="51377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1708160"/>
          </a:xfrm>
          <a:prstGeom prst="rect">
            <a:avLst/>
          </a:prstGeom>
          <a:noFill/>
        </p:spPr>
        <p:txBody>
          <a:bodyPr wrap="square" rtlCol="0">
            <a:spAutoFit/>
          </a:bodyPr>
          <a:lstStyle/>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تتناول </a:t>
            </a:r>
            <a:r>
              <a:rPr lang="ar-EG" sz="1400" dirty="0">
                <a:latin typeface="Alexandria" charset="0"/>
                <a:cs typeface="Alexandria" charset="0"/>
              </a:rPr>
              <a:t>المتغيرات المستقلة غالباً </a:t>
            </a:r>
            <a:r>
              <a:rPr lang="ar-EG" sz="1400" dirty="0" smtClean="0">
                <a:latin typeface="Alexandria" charset="0"/>
                <a:cs typeface="Alexandria" charset="0"/>
              </a:rPr>
              <a:t>الشيء </a:t>
            </a:r>
            <a:r>
              <a:rPr lang="ar-EG" sz="1400" dirty="0">
                <a:latin typeface="Alexandria" charset="0"/>
                <a:cs typeface="Alexandria" charset="0"/>
              </a:rPr>
              <a:t>المسبب، </a:t>
            </a:r>
            <a:r>
              <a:rPr lang="ar-EG" sz="1400" dirty="0" smtClean="0">
                <a:latin typeface="Alexandria" charset="0"/>
                <a:cs typeface="Alexandria" charset="0"/>
              </a:rPr>
              <a:t>بينما تركز </a:t>
            </a:r>
            <a:r>
              <a:rPr lang="ar-EG" sz="1400" dirty="0">
                <a:latin typeface="Alexandria" charset="0"/>
                <a:cs typeface="Alexandria" charset="0"/>
              </a:rPr>
              <a:t>المتغيرات التابعة </a:t>
            </a:r>
            <a:r>
              <a:rPr lang="ar-EG" sz="1400" dirty="0" smtClean="0">
                <a:latin typeface="Alexandria" charset="0"/>
                <a:cs typeface="Alexandria" charset="0"/>
              </a:rPr>
              <a:t>على الآثار</a:t>
            </a:r>
            <a:r>
              <a:rPr lang="ar-EG" sz="1400" dirty="0">
                <a:latin typeface="Alexandria" charset="0"/>
                <a:cs typeface="Alexandria" charset="0"/>
              </a:rPr>
              <a:t>.</a:t>
            </a:r>
          </a:p>
          <a:p>
            <a:pPr marL="285750" indent="-285750" algn="justLow" rtl="1">
              <a:lnSpc>
                <a:spcPct val="150000"/>
              </a:lnSpc>
              <a:buFont typeface="Wingdings" panose="05000000000000000000" pitchFamily="2" charset="2"/>
              <a:buChar char="q"/>
            </a:pPr>
            <a:r>
              <a:rPr lang="ar-EG" sz="1400" dirty="0">
                <a:latin typeface="Alexandria" charset="0"/>
                <a:cs typeface="Alexandria" charset="0"/>
              </a:rPr>
              <a:t>يمكن أن يحدد الباحث المتغير المستقل لما هو بين يديه من موضوع البحث، ومن ثم يختار الباحث ما سيدخل على هذا الموضوع من متغيرات </a:t>
            </a:r>
            <a:r>
              <a:rPr lang="ar-EG" sz="1400" dirty="0" smtClean="0">
                <a:latin typeface="Alexandria" charset="0"/>
                <a:cs typeface="Alexandria" charset="0"/>
              </a:rPr>
              <a:t>تابعة، </a:t>
            </a:r>
            <a:r>
              <a:rPr lang="ar-EG" sz="1400" dirty="0">
                <a:latin typeface="Alexandria" charset="0"/>
                <a:cs typeface="Alexandria" charset="0"/>
              </a:rPr>
              <a:t>وفقاً لما يراه في مصلحة السرد للمعلومات للوصول </a:t>
            </a:r>
            <a:r>
              <a:rPr lang="ar-EG" sz="1400" dirty="0" smtClean="0">
                <a:latin typeface="Alexandria" charset="0"/>
                <a:cs typeface="Alexandria" charset="0"/>
              </a:rPr>
              <a:t>للنتائج.</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spTree>
    <p:extLst>
      <p:ext uri="{BB962C8B-B14F-4D97-AF65-F5344CB8AC3E}">
        <p14:creationId xmlns:p14="http://schemas.microsoft.com/office/powerpoint/2010/main" val="2730009119"/>
      </p:ext>
    </p:extLst>
  </p:cSld>
  <p:clrMapOvr>
    <a:masterClrMapping/>
  </p:clrMapOvr>
  <mc:AlternateContent xmlns:mc="http://schemas.openxmlformats.org/markup-compatibility/2006" xmlns:p14="http://schemas.microsoft.com/office/powerpoint/2010/main">
    <mc:Choice Requires="p14">
      <p:transition spd="slow" p14:dur="2000" advTm="32348"/>
    </mc:Choice>
    <mc:Fallback xmlns="">
      <p:transition spd="slow" advTm="3234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378039"/>
            <a:ext cx="6031107" cy="4765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661375" y="1790163"/>
            <a:ext cx="5241701" cy="3585597"/>
          </a:xfrm>
          <a:prstGeom prst="rect">
            <a:avLst/>
          </a:prstGeom>
          <a:noFill/>
        </p:spPr>
        <p:txBody>
          <a:bodyPr wrap="square" rtlCol="1">
            <a:spAutoFit/>
          </a:bodyPr>
          <a:lstStyle/>
          <a:p>
            <a:pPr algn="ctr" rtl="1"/>
            <a:r>
              <a:rPr lang="ar-EG" sz="2000" b="1" dirty="0" smtClean="0">
                <a:solidFill>
                  <a:srgbClr val="00AEEF"/>
                </a:solidFill>
                <a:latin typeface="Alexandria"/>
              </a:rPr>
              <a:t> المتغير الضابط:-</a:t>
            </a:r>
          </a:p>
          <a:p>
            <a:pPr algn="justLow" rtl="1">
              <a:lnSpc>
                <a:spcPct val="150000"/>
              </a:lnSpc>
            </a:pPr>
            <a:r>
              <a:rPr lang="ar-EG" sz="1400" dirty="0">
                <a:latin typeface="Alexandria"/>
              </a:rPr>
              <a:t>يعتبر المتغير الضابط أحد أنواع </a:t>
            </a:r>
            <a:r>
              <a:rPr lang="ar-EG" sz="1400" dirty="0" smtClean="0">
                <a:latin typeface="Alexandria"/>
              </a:rPr>
              <a:t>المتغيرات  </a:t>
            </a:r>
            <a:r>
              <a:rPr lang="ar-EG" sz="1400" dirty="0">
                <a:latin typeface="Alexandria"/>
              </a:rPr>
              <a:t>في البحث العلمي. ويرتبط المتغير الضابط بشكل كبير بالمنهج التجريبي للبحث العلمي. فالبعض يعتبره جزء من أجزاء المنهج التجريبي</a:t>
            </a:r>
            <a:r>
              <a:rPr lang="ar-EG" sz="1400" dirty="0" smtClean="0">
                <a:latin typeface="Alexandria"/>
              </a:rPr>
              <a:t>.</a:t>
            </a:r>
            <a:endParaRPr lang="ar-EG" sz="1400" dirty="0">
              <a:latin typeface="Alexandria"/>
            </a:endParaRPr>
          </a:p>
          <a:p>
            <a:pPr algn="justLow" rtl="1">
              <a:lnSpc>
                <a:spcPct val="150000"/>
              </a:lnSpc>
            </a:pPr>
            <a:r>
              <a:rPr lang="ar-EG" sz="1400" dirty="0">
                <a:latin typeface="Alexandria"/>
              </a:rPr>
              <a:t>والمنهج التجريبي بحاجة ماسة لضبط مجريات الاختبارات والتجارب </a:t>
            </a:r>
            <a:r>
              <a:rPr lang="ar-EG" sz="1400" dirty="0" smtClean="0">
                <a:latin typeface="Alexandria"/>
              </a:rPr>
              <a:t>التي </a:t>
            </a:r>
            <a:r>
              <a:rPr lang="ar-EG" sz="1400" dirty="0">
                <a:latin typeface="Alexandria"/>
              </a:rPr>
              <a:t>يتم إجراءها لكي يتم جمع معلومات البحث العلمي</a:t>
            </a:r>
            <a:r>
              <a:rPr lang="ar-EG" sz="1400" dirty="0" smtClean="0">
                <a:latin typeface="Alexandria"/>
              </a:rPr>
              <a:t>.</a:t>
            </a:r>
            <a:endParaRPr lang="ar-EG" sz="1400" dirty="0">
              <a:latin typeface="Alexandria"/>
            </a:endParaRPr>
          </a:p>
          <a:p>
            <a:pPr algn="justLow" rtl="1">
              <a:lnSpc>
                <a:spcPct val="150000"/>
              </a:lnSpc>
            </a:pPr>
            <a:r>
              <a:rPr lang="ar-EG" sz="1400" dirty="0">
                <a:latin typeface="Alexandria"/>
              </a:rPr>
              <a:t>والمتغير الضابط لا يتفاعل مع مكونات التجربة نفسها ولكنه يأتي من أجل ضبط التجربة والعمل على تقليل نسبة الخطأ فيها</a:t>
            </a:r>
            <a:r>
              <a:rPr lang="ar-EG" sz="1400" dirty="0" smtClean="0">
                <a:latin typeface="Alexandria"/>
              </a:rPr>
              <a:t>.</a:t>
            </a:r>
            <a:endParaRPr lang="ar-EG" sz="1400" dirty="0">
              <a:latin typeface="Alexandria"/>
            </a:endParaRPr>
          </a:p>
          <a:p>
            <a:pPr algn="justLow" rtl="1">
              <a:lnSpc>
                <a:spcPct val="150000"/>
              </a:lnSpc>
            </a:pPr>
            <a:r>
              <a:rPr lang="ar-EG" sz="1400" dirty="0">
                <a:latin typeface="Alexandria"/>
              </a:rPr>
              <a:t>وللمتغير الضابط مجموعة من المعايير التي لا بد لك أن تقوم باتباعها حتى يتمكن المتغير الضابط من القيام بدوره على أكمل وجه. </a:t>
            </a:r>
            <a:r>
              <a:rPr lang="ar-EG" sz="1400" b="1" dirty="0">
                <a:solidFill>
                  <a:srgbClr val="00AEEF"/>
                </a:solidFill>
                <a:latin typeface="Alexandria"/>
              </a:rPr>
              <a:t>وهذه المعايير هي</a:t>
            </a:r>
            <a:r>
              <a:rPr lang="ar-EG" sz="1400" dirty="0">
                <a:latin typeface="Alexandria"/>
              </a:rPr>
              <a:t>:-</a:t>
            </a:r>
            <a:endParaRPr lang="ar-EG" sz="1400" dirty="0" smtClean="0">
              <a:latin typeface="Alexandria"/>
            </a:endParaRPr>
          </a:p>
          <a:p>
            <a:pPr algn="justLow" rtl="1"/>
            <a:endParaRPr lang="ar-EG" dirty="0"/>
          </a:p>
        </p:txBody>
      </p:sp>
    </p:spTree>
    <p:extLst>
      <p:ext uri="{BB962C8B-B14F-4D97-AF65-F5344CB8AC3E}">
        <p14:creationId xmlns:p14="http://schemas.microsoft.com/office/powerpoint/2010/main" val="1383540098"/>
      </p:ext>
    </p:extLst>
  </p:cSld>
  <p:clrMapOvr>
    <a:masterClrMapping/>
  </p:clrMapOvr>
  <mc:AlternateContent xmlns:mc="http://schemas.openxmlformats.org/markup-compatibility/2006" xmlns:p14="http://schemas.microsoft.com/office/powerpoint/2010/main">
    <mc:Choice Requires="p14">
      <p:transition spd="slow" p14:dur="2000" advTm="52244"/>
    </mc:Choice>
    <mc:Fallback xmlns="">
      <p:transition spd="slow" advTm="52244"/>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769989"/>
          </a:xfrm>
          <a:prstGeom prst="rect">
            <a:avLst/>
          </a:prstGeom>
          <a:noFill/>
        </p:spPr>
        <p:txBody>
          <a:bodyPr wrap="square" rtlCol="0">
            <a:spAutoFit/>
          </a:bodyPr>
          <a:lstStyle/>
          <a:p>
            <a:pPr marL="285750" indent="-285750" algn="justLow" rtl="1">
              <a:lnSpc>
                <a:spcPct val="150000"/>
              </a:lnSpc>
              <a:buFont typeface="Wingdings" panose="05000000000000000000" pitchFamily="2" charset="2"/>
              <a:buChar char="q"/>
            </a:pPr>
            <a:r>
              <a:rPr lang="ar-EG" dirty="0">
                <a:solidFill>
                  <a:srgbClr val="0070C0"/>
                </a:solidFill>
                <a:latin typeface="Alexandria" charset="0"/>
                <a:cs typeface="Alexandria" charset="0"/>
              </a:rPr>
              <a:t> </a:t>
            </a:r>
            <a:r>
              <a:rPr lang="ar-EG" dirty="0" smtClean="0">
                <a:solidFill>
                  <a:srgbClr val="0070C0"/>
                </a:solidFill>
                <a:latin typeface="Alexandria" charset="0"/>
                <a:cs typeface="Alexandria" charset="0"/>
              </a:rPr>
              <a:t> </a:t>
            </a:r>
            <a:r>
              <a:rPr lang="ar-EG" sz="1400" dirty="0">
                <a:latin typeface="Alexandria" charset="0"/>
                <a:cs typeface="Alexandria" charset="0"/>
              </a:rPr>
              <a:t>لا بد أن يكون للمتغير </a:t>
            </a:r>
            <a:r>
              <a:rPr lang="ar-EG" sz="1400" dirty="0" smtClean="0">
                <a:latin typeface="Alexandria" charset="0"/>
                <a:cs typeface="Alexandria" charset="0"/>
              </a:rPr>
              <a:t>الضابط </a:t>
            </a:r>
            <a:r>
              <a:rPr lang="ar-EG" sz="1400" dirty="0">
                <a:latin typeface="Alexandria" charset="0"/>
                <a:cs typeface="Alexandria" charset="0"/>
              </a:rPr>
              <a:t>جزء مهم من المنهج التجريبي الذي تستخدمه في البحث العلمي. وذلك لكون المتغير </a:t>
            </a:r>
            <a:r>
              <a:rPr lang="ar-EG" sz="1400" dirty="0" smtClean="0">
                <a:latin typeface="Alexandria" charset="0"/>
                <a:cs typeface="Alexandria" charset="0"/>
              </a:rPr>
              <a:t>الضابط </a:t>
            </a:r>
            <a:r>
              <a:rPr lang="ar-EG" sz="1400" dirty="0">
                <a:latin typeface="Alexandria" charset="0"/>
                <a:cs typeface="Alexandria" charset="0"/>
              </a:rPr>
              <a:t>بحاجة ماسة لضبطه والتحكم فيه ومن هنا فإنه يجب عليك أن تقوم بإدراج المتغير الضابط من ضمن المتغيرات </a:t>
            </a:r>
            <a:r>
              <a:rPr lang="ar-EG" sz="1400" dirty="0" smtClean="0">
                <a:latin typeface="Alexandria" charset="0"/>
                <a:cs typeface="Alexandria" charset="0"/>
              </a:rPr>
              <a:t>العلمية </a:t>
            </a:r>
            <a:r>
              <a:rPr lang="ar-EG" sz="1400" dirty="0">
                <a:latin typeface="Alexandria" charset="0"/>
                <a:cs typeface="Alexandria" charset="0"/>
              </a:rPr>
              <a:t>في البحث العلمي الذي تقوم به فهنا يصبح المتغير الضابط متغير مستقل للبحث العلمي.</a:t>
            </a:r>
          </a:p>
          <a:p>
            <a:pPr marL="285750" indent="-285750" algn="justLow" rtl="1">
              <a:lnSpc>
                <a:spcPct val="150000"/>
              </a:lnSpc>
              <a:buFont typeface="Wingdings" panose="05000000000000000000" pitchFamily="2" charset="2"/>
              <a:buChar char="q"/>
            </a:pPr>
            <a:r>
              <a:rPr lang="ar-EG" sz="1400" dirty="0">
                <a:latin typeface="Alexandria" charset="0"/>
                <a:cs typeface="Alexandria" charset="0"/>
              </a:rPr>
              <a:t>يعمل المتغير الضابط على التركيز على المتغيرات واستخلاص نتائج قابلة </a:t>
            </a:r>
            <a:r>
              <a:rPr lang="ar-EG" sz="1400" dirty="0" smtClean="0">
                <a:latin typeface="Alexandria" charset="0"/>
                <a:cs typeface="Alexandria" charset="0"/>
              </a:rPr>
              <a:t>للتعميم، </a:t>
            </a:r>
            <a:r>
              <a:rPr lang="ar-EG" sz="1400" dirty="0">
                <a:latin typeface="Alexandria" charset="0"/>
                <a:cs typeface="Alexandria" charset="0"/>
              </a:rPr>
              <a:t>ومن الأمثلة على ذلك أن البحث العلمي إذا كان له متغير تابع يتأثر بالتغير الحاصل في الفئة العمرية (طفل، شاب) </a:t>
            </a:r>
            <a:r>
              <a:rPr lang="ar-EG" sz="1400" dirty="0" smtClean="0">
                <a:latin typeface="Alexandria" charset="0"/>
                <a:cs typeface="Alexandria" charset="0"/>
              </a:rPr>
              <a:t>فانه </a:t>
            </a:r>
            <a:r>
              <a:rPr lang="ar-EG" sz="1400" dirty="0">
                <a:latin typeface="Alexandria" charset="0"/>
                <a:cs typeface="Alexandria" charset="0"/>
              </a:rPr>
              <a:t>عن طريق المتغير الضابط يمكنك أن تقوم بعملية دراسة المتغيرات داخل الاختبارات والتجارب.</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32654030"/>
      </p:ext>
    </p:extLst>
  </p:cSld>
  <p:clrMapOvr>
    <a:masterClrMapping/>
  </p:clrMapOvr>
  <mc:AlternateContent xmlns:mc="http://schemas.openxmlformats.org/markup-compatibility/2006" xmlns:p14="http://schemas.microsoft.com/office/powerpoint/2010/main">
    <mc:Choice Requires="p14">
      <p:transition spd="slow" p14:dur="2000" advTm="53291"/>
    </mc:Choice>
    <mc:Fallback xmlns="">
      <p:transition spd="slow" advTm="5329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354491"/>
          </a:xfrm>
          <a:prstGeom prst="rect">
            <a:avLst/>
          </a:prstGeom>
          <a:noFill/>
        </p:spPr>
        <p:txBody>
          <a:bodyPr wrap="square" rtlCol="0">
            <a:spAutoFit/>
          </a:bodyPr>
          <a:lstStyle/>
          <a:p>
            <a:pPr algn="justLow" rtl="1">
              <a:lnSpc>
                <a:spcPct val="150000"/>
              </a:lnSpc>
            </a:pPr>
            <a:r>
              <a:rPr lang="ar-EG" sz="1400" b="1" dirty="0">
                <a:solidFill>
                  <a:srgbClr val="00AEEF"/>
                </a:solidFill>
                <a:latin typeface="Alexandria" charset="0"/>
                <a:cs typeface="Alexandria" charset="0"/>
              </a:rPr>
              <a:t> </a:t>
            </a:r>
            <a:r>
              <a:rPr lang="ar-EG" sz="1400" dirty="0">
                <a:latin typeface="Alexandria" charset="0"/>
                <a:cs typeface="Alexandria" charset="0"/>
              </a:rPr>
              <a:t>أخذ المتغير الضابط اسمه من وظيفته التي </a:t>
            </a:r>
            <a:r>
              <a:rPr lang="ar-EG" sz="1400" dirty="0" smtClean="0">
                <a:latin typeface="Alexandria" charset="0"/>
                <a:cs typeface="Alexandria" charset="0"/>
              </a:rPr>
              <a:t>توصف بأنها متحكمة </a:t>
            </a:r>
            <a:r>
              <a:rPr lang="ar-EG" sz="1400" dirty="0">
                <a:latin typeface="Alexandria" charset="0"/>
                <a:cs typeface="Alexandria" charset="0"/>
              </a:rPr>
              <a:t>وضابطة لإجراءات معينة في البحث، وهذه الاجراءات تكون عبارة عن تدخلات يمكن السيطرة عليها من قبل الباحث</a:t>
            </a:r>
            <a:r>
              <a:rPr lang="ar-EG" sz="1400" dirty="0" smtClean="0">
                <a:latin typeface="Alexandria" charset="0"/>
                <a:cs typeface="Alexandria" charset="0"/>
              </a:rPr>
              <a:t>.</a:t>
            </a: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ولا يفهم المتغير الضابط إلا بفهم المنهج التجريبي، حيث يعتبر المتغير الضابط أداة من أدوات هذا المنهج</a:t>
            </a:r>
            <a:r>
              <a:rPr lang="ar-EG" sz="1400" dirty="0" smtClean="0">
                <a:latin typeface="Alexandria" charset="0"/>
                <a:cs typeface="Alexandria" charset="0"/>
              </a:rPr>
              <a:t>.</a:t>
            </a: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وعلى سبيل المثال في مختبر العلوم ستجد أن القائم بالتجربة قد وضع أمامه المواد الكيميائية وأنابيب الاختبار ومشعل النار وغيرها من هذه الأمور، ونجد أنه يقوم بتنفيذ التجربة وفقاً لما </a:t>
            </a:r>
            <a:r>
              <a:rPr lang="ar-EG" sz="1400" dirty="0" smtClean="0">
                <a:latin typeface="Alexandria" charset="0"/>
                <a:cs typeface="Alexandria" charset="0"/>
              </a:rPr>
              <a:t>يحدده من </a:t>
            </a:r>
            <a:r>
              <a:rPr lang="ar-EG" sz="1400" dirty="0">
                <a:latin typeface="Alexandria" charset="0"/>
                <a:cs typeface="Alexandria" charset="0"/>
              </a:rPr>
              <a:t>ضبط وإحكام.</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58384280"/>
      </p:ext>
    </p:extLst>
  </p:cSld>
  <p:clrMapOvr>
    <a:masterClrMapping/>
  </p:clrMapOvr>
  <mc:AlternateContent xmlns:mc="http://schemas.openxmlformats.org/markup-compatibility/2006" xmlns:p14="http://schemas.microsoft.com/office/powerpoint/2010/main">
    <mc:Choice Requires="p14">
      <p:transition spd="slow" p14:dur="2000" advTm="42339"/>
    </mc:Choice>
    <mc:Fallback xmlns="">
      <p:transition spd="slow" advTm="4233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1708160"/>
          </a:xfrm>
          <a:prstGeom prst="rect">
            <a:avLst/>
          </a:prstGeom>
          <a:noFill/>
        </p:spPr>
        <p:txBody>
          <a:bodyPr wrap="square" rtlCol="0">
            <a:spAutoFit/>
          </a:bodyPr>
          <a:lstStyle/>
          <a:p>
            <a:pPr algn="justLow" rtl="1">
              <a:lnSpc>
                <a:spcPct val="150000"/>
              </a:lnSpc>
            </a:pPr>
            <a:r>
              <a:rPr lang="ar-EG" sz="1400" dirty="0" smtClean="0">
                <a:latin typeface="Alexandria" charset="0"/>
                <a:cs typeface="Alexandria" charset="0"/>
              </a:rPr>
              <a:t>وهذا  ينطبق </a:t>
            </a:r>
            <a:r>
              <a:rPr lang="ar-EG" sz="1400" dirty="0">
                <a:latin typeface="Alexandria" charset="0"/>
                <a:cs typeface="Alexandria" charset="0"/>
              </a:rPr>
              <a:t>تماماً على المتغير الضابط الذي يقوم فيه الباحث بتنفيذ تجربة داخل البحث ويكون كل عنصر من العناصر الداخلة في هذه التجربة </a:t>
            </a:r>
            <a:r>
              <a:rPr lang="ar-EG" sz="1400" dirty="0" smtClean="0">
                <a:latin typeface="Alexandria" charset="0"/>
                <a:cs typeface="Alexandria" charset="0"/>
              </a:rPr>
              <a:t>هو </a:t>
            </a:r>
            <a:r>
              <a:rPr lang="ar-EG" sz="1400" dirty="0">
                <a:latin typeface="Alexandria" charset="0"/>
                <a:cs typeface="Alexandria" charset="0"/>
              </a:rPr>
              <a:t>متغير ضابط</a:t>
            </a:r>
            <a:r>
              <a:rPr lang="ar-EG" sz="1400" dirty="0" smtClean="0">
                <a:latin typeface="Alexandria" charset="0"/>
                <a:cs typeface="Alexandria" charset="0"/>
              </a:rPr>
              <a:t>.</a:t>
            </a: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على سبيل المثال يكون المتغير الضابط في بحث </a:t>
            </a:r>
            <a:r>
              <a:rPr lang="ar-EG" sz="1400" dirty="0" smtClean="0">
                <a:latin typeface="Alexandria" charset="0"/>
                <a:cs typeface="Alexandria" charset="0"/>
              </a:rPr>
              <a:t>يتناول التلوث </a:t>
            </a:r>
            <a:r>
              <a:rPr lang="ar-EG" sz="1400" dirty="0">
                <a:latin typeface="Alexandria" charset="0"/>
                <a:cs typeface="Alexandria" charset="0"/>
              </a:rPr>
              <a:t>الهوائي </a:t>
            </a:r>
            <a:r>
              <a:rPr lang="ar-EG" sz="1400" dirty="0" smtClean="0">
                <a:latin typeface="Alexandria" charset="0"/>
                <a:cs typeface="Alexandria" charset="0"/>
              </a:rPr>
              <a:t>اشتمل </a:t>
            </a:r>
            <a:r>
              <a:rPr lang="ar-EG" sz="1400" dirty="0">
                <a:latin typeface="Alexandria" charset="0"/>
                <a:cs typeface="Alexandria" charset="0"/>
              </a:rPr>
              <a:t>على تجربة التدخين في غرفة محكمة، فتكون الظروف التي هيأها الباحث لإجراء التجربة مثل الغرفة المغلقة وكمية السجائر وغيرها هي متغيرات ضابطة.</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7631691"/>
      </p:ext>
    </p:extLst>
  </p:cSld>
  <p:clrMapOvr>
    <a:masterClrMapping/>
  </p:clrMapOvr>
  <mc:AlternateContent xmlns:mc="http://schemas.openxmlformats.org/markup-compatibility/2006" xmlns:p14="http://schemas.microsoft.com/office/powerpoint/2010/main">
    <mc:Choice Requires="p14">
      <p:transition spd="slow" p14:dur="2000" advTm="31607"/>
    </mc:Choice>
    <mc:Fallback xmlns="">
      <p:transition spd="slow" advTm="3160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446824"/>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ملاحظات مهمة عند تطبيق المتغير الضابط:-</a:t>
            </a:r>
          </a:p>
          <a:p>
            <a:pPr algn="justLow" rtl="1">
              <a:lnSpc>
                <a:spcPct val="150000"/>
              </a:lnSpc>
            </a:pPr>
            <a:r>
              <a:rPr lang="ar-EG" sz="1400" dirty="0">
                <a:solidFill>
                  <a:srgbClr val="2D3956"/>
                </a:solidFill>
                <a:latin typeface="Alexandria" charset="0"/>
                <a:cs typeface="Alexandria" charset="0"/>
              </a:rPr>
              <a:t>لابد أن يتم استخدام المتغير الضابط وفقاً لمعايير تحكم طريقة أداؤه، لضمان النتائج الصحيحة من خلاله، </a:t>
            </a:r>
            <a:r>
              <a:rPr lang="ar-EG" sz="1400" b="1" dirty="0">
                <a:solidFill>
                  <a:srgbClr val="00AEEF"/>
                </a:solidFill>
                <a:latin typeface="Alexandria" charset="0"/>
                <a:cs typeface="Alexandria" charset="0"/>
              </a:rPr>
              <a:t>وأهم </a:t>
            </a:r>
            <a:r>
              <a:rPr lang="ar-EG" sz="1400" b="1" dirty="0" smtClean="0">
                <a:solidFill>
                  <a:srgbClr val="00AEEF"/>
                </a:solidFill>
                <a:latin typeface="Alexandria" charset="0"/>
                <a:cs typeface="Alexandria" charset="0"/>
              </a:rPr>
              <a:t>هذه الملاحظات ما </a:t>
            </a:r>
            <a:r>
              <a:rPr lang="ar-EG" sz="1400" b="1" dirty="0">
                <a:solidFill>
                  <a:srgbClr val="00AEEF"/>
                </a:solidFill>
                <a:latin typeface="Alexandria" charset="0"/>
                <a:cs typeface="Alexandria" charset="0"/>
              </a:rPr>
              <a:t>يلي</a:t>
            </a:r>
            <a:r>
              <a:rPr lang="ar-EG" sz="1400" dirty="0" smtClean="0">
                <a:solidFill>
                  <a:srgbClr val="2D3956"/>
                </a:solidFill>
                <a:latin typeface="Alexandria" charset="0"/>
                <a:cs typeface="Alexandria" charset="0"/>
              </a:rPr>
              <a:t>:</a:t>
            </a:r>
            <a:endParaRPr lang="ar-EG" sz="1400" dirty="0">
              <a:solidFill>
                <a:srgbClr val="2D3956"/>
              </a:solidFill>
              <a:latin typeface="Alexandria" charset="0"/>
              <a:cs typeface="Alexandria" charset="0"/>
            </a:endParaRPr>
          </a:p>
          <a:p>
            <a:pPr algn="justLow" rtl="1">
              <a:lnSpc>
                <a:spcPct val="150000"/>
              </a:lnSpc>
            </a:pPr>
            <a:r>
              <a:rPr lang="ar-EG" sz="1400" dirty="0">
                <a:solidFill>
                  <a:srgbClr val="2D3956"/>
                </a:solidFill>
                <a:latin typeface="Alexandria" charset="0"/>
                <a:cs typeface="Alexandria" charset="0"/>
              </a:rPr>
              <a:t>أولاً: لابد من تحديد المتغير الضابط وفقاً لإجراءات المنهج التجريبي، فيكون هذا المتغير ضابط للمنهج التجريبي ومتحكماً فيه</a:t>
            </a:r>
            <a:r>
              <a:rPr lang="ar-EG" sz="1400" dirty="0" smtClean="0">
                <a:solidFill>
                  <a:srgbClr val="2D3956"/>
                </a:solidFill>
                <a:latin typeface="Alexandria" charset="0"/>
                <a:cs typeface="Alexandria" charset="0"/>
              </a:rPr>
              <a:t>.</a:t>
            </a:r>
            <a:endParaRPr lang="ar-EG" sz="1400" dirty="0">
              <a:solidFill>
                <a:srgbClr val="2D3956"/>
              </a:solidFill>
              <a:latin typeface="Alexandria" charset="0"/>
              <a:cs typeface="Alexandria" charset="0"/>
            </a:endParaRPr>
          </a:p>
          <a:p>
            <a:pPr algn="justLow" rtl="1">
              <a:lnSpc>
                <a:spcPct val="150000"/>
              </a:lnSpc>
            </a:pPr>
            <a:r>
              <a:rPr lang="ar-EG" sz="1400" dirty="0">
                <a:solidFill>
                  <a:srgbClr val="2D3956"/>
                </a:solidFill>
                <a:latin typeface="Alexandria" charset="0"/>
                <a:cs typeface="Alexandria" charset="0"/>
              </a:rPr>
              <a:t>ثانياً: الايضاح المفصل أمر مطلوب في المتغيرات الضابطة، على سبيل المثال لا يكفي القول (طالب) بل لابد من القول (طالب في الصف الثاني الابتدائي).</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06524530"/>
      </p:ext>
    </p:extLst>
  </p:cSld>
  <p:clrMapOvr>
    <a:masterClrMapping/>
  </p:clrMapOvr>
  <mc:AlternateContent xmlns:mc="http://schemas.openxmlformats.org/markup-compatibility/2006" xmlns:p14="http://schemas.microsoft.com/office/powerpoint/2010/main">
    <mc:Choice Requires="p14">
      <p:transition spd="slow" p14:dur="2000" advTm="39474"/>
    </mc:Choice>
    <mc:Fallback xmlns="">
      <p:transition spd="slow" advTm="3947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354491"/>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 ثالثاً: هناك تقارب بين المتغير الضابط والمتغير المستقل، كونهما منفردان، ولكن ما يميزهما هو التجربة المحكمة التي ترتبط بالمتغير الضابط.</a:t>
            </a:r>
          </a:p>
          <a:p>
            <a:pPr algn="justLow" rtl="1">
              <a:lnSpc>
                <a:spcPct val="150000"/>
              </a:lnSpc>
            </a:pP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رابعاً: يرتبط المتغير الضابط بالمتغيرات الأخرى من خلال الإيضاح المفصل للعناصر، على سبيل المثال إيضاح المستويات التحصيلية (ممتاز، جيد جيداً، مقبول).</a:t>
            </a:r>
          </a:p>
          <a:p>
            <a:pPr algn="justLow" rtl="1">
              <a:lnSpc>
                <a:spcPct val="150000"/>
              </a:lnSpc>
            </a:pP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خامساً: أسلوب التعميم </a:t>
            </a:r>
            <a:r>
              <a:rPr lang="ar-EG" sz="1400" dirty="0" smtClean="0">
                <a:latin typeface="Alexandria" charset="0"/>
                <a:cs typeface="Alexandria" charset="0"/>
              </a:rPr>
              <a:t>يعمم </a:t>
            </a:r>
            <a:r>
              <a:rPr lang="ar-EG" sz="1400" dirty="0">
                <a:latin typeface="Alexandria" charset="0"/>
                <a:cs typeface="Alexandria" charset="0"/>
              </a:rPr>
              <a:t>نتائج الجزء </a:t>
            </a:r>
            <a:r>
              <a:rPr lang="ar-EG" sz="1400" dirty="0" smtClean="0">
                <a:latin typeface="Alexandria" charset="0"/>
                <a:cs typeface="Alexandria" charset="0"/>
              </a:rPr>
              <a:t>على الكل.</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7009095"/>
      </p:ext>
    </p:extLst>
  </p:cSld>
  <p:clrMapOvr>
    <a:masterClrMapping/>
  </p:clrMapOvr>
  <mc:AlternateContent xmlns:mc="http://schemas.openxmlformats.org/markup-compatibility/2006" xmlns:p14="http://schemas.microsoft.com/office/powerpoint/2010/main">
    <mc:Choice Requires="p14">
      <p:transition spd="slow" p14:dur="2000" advTm="32902"/>
    </mc:Choice>
    <mc:Fallback xmlns="">
      <p:transition spd="slow" advTm="32902"/>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169825"/>
          </a:xfrm>
          <a:prstGeom prst="rect">
            <a:avLst/>
          </a:prstGeom>
          <a:noFill/>
        </p:spPr>
        <p:txBody>
          <a:bodyPr wrap="square" rtlCol="0">
            <a:spAutoFit/>
          </a:bodyPr>
          <a:lstStyle/>
          <a:p>
            <a:pPr algn="justLow" rtl="1">
              <a:lnSpc>
                <a:spcPct val="150000"/>
              </a:lnSpc>
            </a:pPr>
            <a:r>
              <a:rPr lang="ar-EG" sz="2000" b="1" dirty="0" smtClean="0">
                <a:solidFill>
                  <a:srgbClr val="0070C0"/>
                </a:solidFill>
                <a:latin typeface="Alexandria" charset="0"/>
                <a:cs typeface="Alexandria" charset="0"/>
              </a:rPr>
              <a:t>المتغير الدخيل:.</a:t>
            </a:r>
          </a:p>
          <a:p>
            <a:pPr algn="justLow" rtl="1">
              <a:lnSpc>
                <a:spcPct val="150000"/>
              </a:lnSpc>
            </a:pPr>
            <a:r>
              <a:rPr lang="ar-EG" sz="1400" dirty="0">
                <a:latin typeface="Alexandria" charset="0"/>
                <a:cs typeface="Alexandria" charset="0"/>
              </a:rPr>
              <a:t>معنى كلمة الدخيل أي الغريب أو الخارج عن النطاق أو المندمج بشكل مفاجئ</a:t>
            </a:r>
            <a:r>
              <a:rPr lang="ar-EG" sz="1400" dirty="0" smtClean="0">
                <a:latin typeface="Alexandria" charset="0"/>
                <a:cs typeface="Alexandria" charset="0"/>
              </a:rPr>
              <a:t>.</a:t>
            </a: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وهذا المفهوم يطلق على المتغير الدخيل ويصف حالته وصفاً دقيقاً. بحيث تكون المتغيرات الداخلة غير موجودة في خطة البحث. وتتولد من خلال التفاعل المعلوماتي</a:t>
            </a:r>
            <a:r>
              <a:rPr lang="ar-EG" sz="1400" dirty="0" smtClean="0">
                <a:latin typeface="Alexandria" charset="0"/>
                <a:cs typeface="Alexandria" charset="0"/>
              </a:rPr>
              <a:t>.</a:t>
            </a: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وأبرز الحالات التي يتم فيها الكشف عن المتغير الدخيل هي دخوله على المتغيرات التابعة بعد تأثرها بالمتغير المستقل</a:t>
            </a:r>
            <a:r>
              <a:rPr lang="ar-EG" sz="1400" dirty="0" smtClean="0">
                <a:latin typeface="Alexandria" charset="0"/>
                <a:cs typeface="Alexandria" charset="0"/>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14084"/>
      </p:ext>
    </p:extLst>
  </p:cSld>
  <p:clrMapOvr>
    <a:masterClrMapping/>
  </p:clrMapOvr>
  <mc:AlternateContent xmlns:mc="http://schemas.openxmlformats.org/markup-compatibility/2006" xmlns:p14="http://schemas.microsoft.com/office/powerpoint/2010/main">
    <mc:Choice Requires="p14">
      <p:transition spd="slow" p14:dur="2000" advTm="681969"/>
    </mc:Choice>
    <mc:Fallback xmlns="">
      <p:transition spd="slow" advTm="68196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323987"/>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على سبيل المثال كان المتغير المستقل هو (التعليم باللعب) والمتغير التابع هو (التحصيل الدراسي للطالب)، فيمكن أن يدخل على المتغير التابع متغير آخر وهو (التحصيل الدراسي للطالب من ذوي الاحتياجات الخاصة</a:t>
            </a:r>
            <a:r>
              <a:rPr lang="ar-EG" sz="1400" dirty="0" smtClean="0">
                <a:latin typeface="Alexandria" charset="0"/>
                <a:cs typeface="Alexandria" charset="0"/>
              </a:rPr>
              <a:t>).</a:t>
            </a: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والمتغير الدخيل يتم الكشف عنه أثناء بروز الروابط بين المتغيرات المستقلة والتابعة. وذلك وفقاً لأطروحات </a:t>
            </a:r>
            <a:r>
              <a:rPr lang="ar-EG" sz="1400" dirty="0" smtClean="0">
                <a:latin typeface="Alexandria" charset="0"/>
                <a:cs typeface="Alexandria" charset="0"/>
              </a:rPr>
              <a:t>البحث، </a:t>
            </a:r>
            <a:r>
              <a:rPr lang="ar-EG" sz="1400" dirty="0">
                <a:latin typeface="Alexandria" charset="0"/>
                <a:cs typeface="Alexandria" charset="0"/>
              </a:rPr>
              <a:t>وما تحمله معها من </a:t>
            </a:r>
            <a:r>
              <a:rPr lang="ar-EG" sz="1400" dirty="0" smtClean="0">
                <a:latin typeface="Alexandria" charset="0"/>
                <a:cs typeface="Alexandria" charset="0"/>
              </a:rPr>
              <a:t>مستجدات.</a:t>
            </a:r>
          </a:p>
          <a:p>
            <a:pPr algn="justLow" rtl="1">
              <a:lnSpc>
                <a:spcPct val="150000"/>
              </a:lnSpc>
            </a:pPr>
            <a:r>
              <a:rPr lang="ar-EG" sz="1400" dirty="0">
                <a:latin typeface="Alexandria" charset="0"/>
                <a:cs typeface="Alexandria" charset="0"/>
              </a:rPr>
              <a:t>المتغير الدخيل هو أي عامل إضافي قد يؤثر على نتيجة التجربة، على الرغم من أنه ليس محور التجربة، وهو المتغير غير المقصود في الدراسة في التجارب والاختبارات.</a:t>
            </a:r>
          </a:p>
          <a:p>
            <a:pPr algn="justLow" rtl="1">
              <a:lnSpc>
                <a:spcPct val="150000"/>
              </a:lnSpc>
            </a:pPr>
            <a:r>
              <a:rPr lang="ar-EG" sz="1400" dirty="0">
                <a:latin typeface="Alexandria" charset="0"/>
                <a:cs typeface="Alexandria" charset="0"/>
              </a:rPr>
              <a:t>عند إجراء تجربة، يكون الهدف منها هو معرفة مدى تأثير متغير ما (المتغير المستقل) على متغير آخر (المتغير التابع)، هناك بعض المتغيرات الأخرى التي يمكن أن تؤثر على التجربة وتغير من نتائج التجربة (المتغير الدخيل</a:t>
            </a:r>
            <a:r>
              <a:rPr lang="ar-EG" sz="1400" dirty="0" smtClean="0">
                <a:latin typeface="Alexandria" charset="0"/>
                <a:cs typeface="Alexandria" charset="0"/>
              </a:rPr>
              <a:t>).</a:t>
            </a: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65790667"/>
      </p:ext>
    </p:extLst>
  </p:cSld>
  <p:clrMapOvr>
    <a:masterClrMapping/>
  </p:clrMapOvr>
  <mc:AlternateContent xmlns:mc="http://schemas.openxmlformats.org/markup-compatibility/2006" xmlns:p14="http://schemas.microsoft.com/office/powerpoint/2010/main">
    <mc:Choice Requires="p14">
      <p:transition spd="slow" p14:dur="2000" advTm="62149"/>
    </mc:Choice>
    <mc:Fallback xmlns="">
      <p:transition spd="slow" advTm="6214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34674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82112" y="1388074"/>
            <a:ext cx="5932038" cy="4755148"/>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المتغير الوسيط:</a:t>
            </a:r>
          </a:p>
          <a:p>
            <a:pPr algn="justLow" rtl="1">
              <a:lnSpc>
                <a:spcPct val="150000"/>
              </a:lnSpc>
            </a:pPr>
            <a:r>
              <a:rPr lang="ar-EG" sz="1400" dirty="0">
                <a:latin typeface="Alexandria" charset="0"/>
                <a:cs typeface="Alexandria" charset="0"/>
              </a:rPr>
              <a:t>بين المتغيرات المستقلة والمتغيرات التابعة قد تظهر متغيرات وسيطة، </a:t>
            </a:r>
            <a:r>
              <a:rPr lang="ar-EG" sz="1400" dirty="0" smtClean="0">
                <a:latin typeface="Alexandria" charset="0"/>
                <a:cs typeface="Alexandria" charset="0"/>
              </a:rPr>
              <a:t>من الممكن </a:t>
            </a:r>
            <a:r>
              <a:rPr lang="ar-EG" sz="1400" dirty="0">
                <a:latin typeface="Alexandria" charset="0"/>
                <a:cs typeface="Alexandria" charset="0"/>
              </a:rPr>
              <a:t>ان يكون لها تأثير على المتغير التابع، وبالتالي تتدخل هذه المتغيرات </a:t>
            </a:r>
            <a:r>
              <a:rPr lang="ar-EG" sz="1400" dirty="0" smtClean="0">
                <a:latin typeface="Alexandria" charset="0"/>
                <a:cs typeface="Alexandria" charset="0"/>
              </a:rPr>
              <a:t>في تحديد </a:t>
            </a:r>
            <a:r>
              <a:rPr lang="ar-EG" sz="1400" dirty="0">
                <a:latin typeface="Alexandria" charset="0"/>
                <a:cs typeface="Alexandria" charset="0"/>
              </a:rPr>
              <a:t>العلاقة بين المتغيرات المستقلة والمتغيرات التابعة، مثال ذلك العلاقة </a:t>
            </a:r>
            <a:r>
              <a:rPr lang="ar-EG" sz="1400" dirty="0" smtClean="0">
                <a:latin typeface="Alexandria" charset="0"/>
                <a:cs typeface="Alexandria" charset="0"/>
              </a:rPr>
              <a:t>بين قراءة </a:t>
            </a:r>
            <a:r>
              <a:rPr lang="ar-EG" sz="1400" dirty="0">
                <a:latin typeface="Alexandria" charset="0"/>
                <a:cs typeface="Alexandria" charset="0"/>
              </a:rPr>
              <a:t>الصحف كمتغير مستقل، والمعرفة السياسية كمتغير تابع، فقد تظهر </a:t>
            </a:r>
            <a:r>
              <a:rPr lang="ar-EG" sz="1400" dirty="0" smtClean="0">
                <a:latin typeface="Alexandria" charset="0"/>
                <a:cs typeface="Alexandria" charset="0"/>
              </a:rPr>
              <a:t>لنا عوامل </a:t>
            </a:r>
            <a:r>
              <a:rPr lang="ar-EG" sz="1400" dirty="0">
                <a:latin typeface="Alexandria" charset="0"/>
                <a:cs typeface="Alexandria" charset="0"/>
              </a:rPr>
              <a:t>أخرى تمثل متغيرات وسيطة، مثل المستوى التعليمي، </a:t>
            </a:r>
            <a:r>
              <a:rPr lang="ar-EG" sz="1400" dirty="0" smtClean="0">
                <a:latin typeface="Alexandria" charset="0"/>
                <a:cs typeface="Alexandria" charset="0"/>
              </a:rPr>
              <a:t>والتخصص العلمي</a:t>
            </a:r>
            <a:r>
              <a:rPr lang="ar-EG" sz="1400" dirty="0">
                <a:latin typeface="Alexandria" charset="0"/>
                <a:cs typeface="Alexandria" charset="0"/>
              </a:rPr>
              <a:t>، والتعرض لوسائل الإعلام الأخرى، والانتماء لتنظيمات </a:t>
            </a:r>
            <a:r>
              <a:rPr lang="ar-EG" sz="1400" dirty="0" smtClean="0">
                <a:latin typeface="Alexandria" charset="0"/>
                <a:cs typeface="Alexandria" charset="0"/>
              </a:rPr>
              <a:t>سياسية كالأحزاب </a:t>
            </a:r>
            <a:r>
              <a:rPr lang="ar-EG" sz="1400" dirty="0">
                <a:latin typeface="Alexandria" charset="0"/>
                <a:cs typeface="Alexandria" charset="0"/>
              </a:rPr>
              <a:t>مثلا حيث كل هذه العوامل تمثل متغيرات وسيطة يمكن ان يكون </a:t>
            </a:r>
            <a:r>
              <a:rPr lang="ar-EG" sz="1400" dirty="0" smtClean="0">
                <a:latin typeface="Alexandria" charset="0"/>
                <a:cs typeface="Alexandria" charset="0"/>
              </a:rPr>
              <a:t>لها تأثير </a:t>
            </a:r>
            <a:r>
              <a:rPr lang="ar-EG" sz="1400" dirty="0">
                <a:latin typeface="Alexandria" charset="0"/>
                <a:cs typeface="Alexandria" charset="0"/>
              </a:rPr>
              <a:t>على المتغير التابع الذي هو هنا المعرفة السياسية، فهذه المعرفة قد </a:t>
            </a:r>
            <a:r>
              <a:rPr lang="ar-EG" sz="1400" dirty="0" smtClean="0">
                <a:latin typeface="Alexandria" charset="0"/>
                <a:cs typeface="Alexandria" charset="0"/>
              </a:rPr>
              <a:t>تتدخل في </a:t>
            </a:r>
            <a:r>
              <a:rPr lang="ar-EG" sz="1400" dirty="0">
                <a:latin typeface="Alexandria" charset="0"/>
                <a:cs typeface="Alexandria" charset="0"/>
              </a:rPr>
              <a:t>تشكيلها عوامل اخرى مجتمعة، غير المتغير المستقل الذي حدده الباحث </a:t>
            </a:r>
            <a:r>
              <a:rPr lang="ar-EG" sz="1400" dirty="0" smtClean="0">
                <a:latin typeface="Alexandria" charset="0"/>
                <a:cs typeface="Alexandria" charset="0"/>
              </a:rPr>
              <a:t>في قراءة </a:t>
            </a:r>
            <a:r>
              <a:rPr lang="ar-EG" sz="1400" dirty="0">
                <a:latin typeface="Alexandria" charset="0"/>
                <a:cs typeface="Alexandria" charset="0"/>
              </a:rPr>
              <a:t>الصحف، وهذه امور يجب ان يراعيها الباحث ويضعها في حسبانه دائما</a:t>
            </a:r>
            <a:r>
              <a:rPr lang="ar-EG" sz="1400" dirty="0" smtClean="0">
                <a:latin typeface="Alexandria" charset="0"/>
                <a:cs typeface="Alexandria" charset="0"/>
              </a:rPr>
              <a:t>،  ويعمل </a:t>
            </a:r>
            <a:r>
              <a:rPr lang="ar-EG" sz="1400" dirty="0">
                <a:latin typeface="Alexandria" charset="0"/>
                <a:cs typeface="Alexandria" charset="0"/>
              </a:rPr>
              <a:t>على ضبطها بما يساعده على فهم كل العوامل المؤثرة في الظاهرة </a:t>
            </a:r>
            <a:r>
              <a:rPr lang="ar-EG" sz="1400" dirty="0" smtClean="0">
                <a:latin typeface="Alexandria" charset="0"/>
                <a:cs typeface="Alexandria" charset="0"/>
              </a:rPr>
              <a:t>التي يقوم </a:t>
            </a:r>
            <a:r>
              <a:rPr lang="ar-EG" sz="1400" dirty="0">
                <a:latin typeface="Alexandria" charset="0"/>
                <a:cs typeface="Alexandria" charset="0"/>
              </a:rPr>
              <a:t>بدراستها، ذلك ان عدم ضبط هذه العوامل سيقود إلى نتائج مشوشة </a:t>
            </a:r>
            <a:r>
              <a:rPr lang="ar-EG" sz="1400" dirty="0" smtClean="0">
                <a:latin typeface="Alexandria" charset="0"/>
                <a:cs typeface="Alexandria" charset="0"/>
              </a:rPr>
              <a:t>وغير دقيقة.  إلا </a:t>
            </a:r>
            <a:r>
              <a:rPr lang="ar-EG" sz="1400" dirty="0">
                <a:latin typeface="Alexandria" charset="0"/>
                <a:cs typeface="Alexandria" charset="0"/>
              </a:rPr>
              <a:t>ان ما يجب الانتباه إليه هو ان المتغيرات ليست ثابتة في كل الأحوال</a:t>
            </a:r>
            <a:r>
              <a:rPr lang="ar-EG" sz="1400" dirty="0" smtClean="0">
                <a:latin typeface="Alexandria" charset="0"/>
                <a:cs typeface="Alexandria" charset="0"/>
              </a:rPr>
              <a:t>،  فالمتغير </a:t>
            </a:r>
            <a:r>
              <a:rPr lang="ar-EG" sz="1400" dirty="0">
                <a:latin typeface="Alexandria" charset="0"/>
                <a:cs typeface="Alexandria" charset="0"/>
              </a:rPr>
              <a:t>المستقل - مثلا - في دراسة معينة قد يصير متغير تابع في </a:t>
            </a:r>
            <a:r>
              <a:rPr lang="ar-EG" sz="1400" dirty="0" smtClean="0">
                <a:latin typeface="Alexandria" charset="0"/>
                <a:cs typeface="Alexandria" charset="0"/>
              </a:rPr>
              <a:t>دراسة أخرى</a:t>
            </a:r>
            <a:r>
              <a:rPr lang="ar-EG" sz="1400" dirty="0">
                <a:latin typeface="Alexandria" charset="0"/>
                <a:cs typeface="Alexandria" charset="0"/>
              </a:rPr>
              <a:t>، والمتغير التابع في دراسة ما قد يتحول إلى متغير مستقل في </a:t>
            </a:r>
            <a:r>
              <a:rPr lang="ar-EG" sz="1400" dirty="0" smtClean="0">
                <a:latin typeface="Alexandria" charset="0"/>
                <a:cs typeface="Alexandria" charset="0"/>
              </a:rPr>
              <a:t>دراسة أخرى </a:t>
            </a:r>
            <a:r>
              <a:rPr lang="ar-EG" sz="1400" dirty="0">
                <a:latin typeface="Alexandria" charset="0"/>
                <a:cs typeface="Alexandria" charset="0"/>
              </a:rPr>
              <a:t>ايضا، فلا وجود لمتغيرات مستقلة تكون دائما مستقلة، أو متغيرات </a:t>
            </a:r>
            <a:r>
              <a:rPr lang="ar-EG" sz="1400" dirty="0" smtClean="0">
                <a:latin typeface="Alexandria" charset="0"/>
                <a:cs typeface="Alexandria" charset="0"/>
              </a:rPr>
              <a:t>تابعة.</a:t>
            </a: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47658356"/>
      </p:ext>
    </p:extLst>
  </p:cSld>
  <p:clrMapOvr>
    <a:masterClrMapping/>
  </p:clrMapOvr>
  <mc:AlternateContent xmlns:mc="http://schemas.openxmlformats.org/markup-compatibility/2006" xmlns:p14="http://schemas.microsoft.com/office/powerpoint/2010/main">
    <mc:Choice Requires="p14">
      <p:transition spd="slow" p14:dur="2000" advTm="105459"/>
    </mc:Choice>
    <mc:Fallback xmlns="">
      <p:transition spd="slow" advTm="10545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412124" y="1434600"/>
            <a:ext cx="6903076"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12124" y="1468531"/>
            <a:ext cx="6903076" cy="4576702"/>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تصنف بانها تابعة دائما، أو متغيرات وسيطة تظل دائما تحت هذا المسمى</a:t>
            </a:r>
            <a:r>
              <a:rPr lang="ar-EG" sz="1400" dirty="0" smtClean="0">
                <a:latin typeface="Alexandria" charset="0"/>
                <a:cs typeface="Alexandria" charset="0"/>
              </a:rPr>
              <a:t>،  فالباحث </a:t>
            </a:r>
            <a:r>
              <a:rPr lang="ar-EG" sz="1400" dirty="0">
                <a:latin typeface="Alexandria" charset="0"/>
                <a:cs typeface="Alexandria" charset="0"/>
              </a:rPr>
              <a:t>هو الذي </a:t>
            </a:r>
            <a:r>
              <a:rPr lang="ar-EG" sz="1400" dirty="0" smtClean="0">
                <a:latin typeface="Alexandria" charset="0"/>
                <a:cs typeface="Alexandria" charset="0"/>
              </a:rPr>
              <a:t>يسمي متغيرا </a:t>
            </a:r>
            <a:r>
              <a:rPr lang="ar-EG" sz="1400" dirty="0">
                <a:latin typeface="Alexandria" charset="0"/>
                <a:cs typeface="Alexandria" charset="0"/>
              </a:rPr>
              <a:t>ما بانه متغير مستقل، ويسمي متغير أخر </a:t>
            </a:r>
            <a:r>
              <a:rPr lang="ar-EG" sz="1400" dirty="0" smtClean="0">
                <a:latin typeface="Alexandria" charset="0"/>
                <a:cs typeface="Alexandria" charset="0"/>
              </a:rPr>
              <a:t>بانه متغير </a:t>
            </a:r>
            <a:r>
              <a:rPr lang="ar-EG" sz="1400" dirty="0">
                <a:latin typeface="Alexandria" charset="0"/>
                <a:cs typeface="Alexandria" charset="0"/>
              </a:rPr>
              <a:t>تابع، ومتغير ثالث بانه متغير وسيط، وهكذا .. ففي المثال الأول </a:t>
            </a:r>
            <a:r>
              <a:rPr lang="ar-EG" sz="1400" dirty="0" smtClean="0">
                <a:latin typeface="Alexandria" charset="0"/>
                <a:cs typeface="Alexandria" charset="0"/>
              </a:rPr>
              <a:t>المتعلق بدراسة </a:t>
            </a:r>
            <a:r>
              <a:rPr lang="ar-EG" sz="1400" dirty="0">
                <a:latin typeface="Alexandria" charset="0"/>
                <a:cs typeface="Alexandria" charset="0"/>
              </a:rPr>
              <a:t>العلاقة بين المتغيرات الديموغرافية للشباب والتعرض لوسائل الإعلام</a:t>
            </a:r>
            <a:r>
              <a:rPr lang="ar-EG" sz="1400" dirty="0" smtClean="0">
                <a:latin typeface="Alexandria" charset="0"/>
                <a:cs typeface="Alexandria" charset="0"/>
              </a:rPr>
              <a:t>،  من </a:t>
            </a:r>
            <a:r>
              <a:rPr lang="ar-EG" sz="1400" dirty="0">
                <a:latin typeface="Alexandria" charset="0"/>
                <a:cs typeface="Alexandria" charset="0"/>
              </a:rPr>
              <a:t>الممكن ان يتحول المتغير التابع الذي هو هنا انماط التعرض لوسائل </a:t>
            </a:r>
            <a:r>
              <a:rPr lang="ar-EG" sz="1400" dirty="0" smtClean="0">
                <a:latin typeface="Alexandria" charset="0"/>
                <a:cs typeface="Alexandria" charset="0"/>
              </a:rPr>
              <a:t>الإعلام إلى </a:t>
            </a:r>
            <a:r>
              <a:rPr lang="ar-EG" sz="1400" dirty="0">
                <a:latin typeface="Alexandria" charset="0"/>
                <a:cs typeface="Alexandria" charset="0"/>
              </a:rPr>
              <a:t>متغير مستقل في دراسة حول: تعرض الشباب لوسائل الإعلام ودوره </a:t>
            </a:r>
            <a:r>
              <a:rPr lang="ar-EG" sz="1400" dirty="0" smtClean="0">
                <a:latin typeface="Alexandria" charset="0"/>
                <a:cs typeface="Alexandria" charset="0"/>
              </a:rPr>
              <a:t>في المشاركة </a:t>
            </a:r>
            <a:r>
              <a:rPr lang="ar-EG" sz="1400" dirty="0">
                <a:latin typeface="Alexandria" charset="0"/>
                <a:cs typeface="Alexandria" charset="0"/>
              </a:rPr>
              <a:t>السياسية لهم، حيث يصير التعرض هو المتغير المستقل </a:t>
            </a:r>
            <a:r>
              <a:rPr lang="ar-EG" sz="1400" dirty="0" smtClean="0">
                <a:latin typeface="Alexandria" charset="0"/>
                <a:cs typeface="Alexandria" charset="0"/>
              </a:rPr>
              <a:t>والمشاركة السياسية </a:t>
            </a:r>
            <a:r>
              <a:rPr lang="ar-EG" sz="1400" dirty="0">
                <a:latin typeface="Alexandria" charset="0"/>
                <a:cs typeface="Alexandria" charset="0"/>
              </a:rPr>
              <a:t>المترتبة على ذلك التعرض هي المتغير التابع، كما ان المتغير </a:t>
            </a:r>
            <a:r>
              <a:rPr lang="ar-EG" sz="1400" dirty="0" smtClean="0">
                <a:latin typeface="Alexandria" charset="0"/>
                <a:cs typeface="Alexandria" charset="0"/>
              </a:rPr>
              <a:t>المستقل في </a:t>
            </a:r>
            <a:r>
              <a:rPr lang="ar-EG" sz="1400" dirty="0">
                <a:latin typeface="Alexandria" charset="0"/>
                <a:cs typeface="Alexandria" charset="0"/>
              </a:rPr>
              <a:t>دراسة حول: قراءة الصحف وعلاقتها بالممارسة السياسية، الذي هو </a:t>
            </a:r>
            <a:r>
              <a:rPr lang="ar-EG" sz="1400" dirty="0" smtClean="0">
                <a:latin typeface="Alexandria" charset="0"/>
                <a:cs typeface="Alexandria" charset="0"/>
              </a:rPr>
              <a:t>هنا قراءة </a:t>
            </a:r>
            <a:r>
              <a:rPr lang="ar-EG" sz="1400" dirty="0">
                <a:latin typeface="Alexandria" charset="0"/>
                <a:cs typeface="Alexandria" charset="0"/>
              </a:rPr>
              <a:t>الصحف، قد يتحول إلى متغير تابع في دراسة أخرى حول: العلاقة </a:t>
            </a:r>
            <a:r>
              <a:rPr lang="ar-EG" sz="1400" dirty="0" smtClean="0">
                <a:latin typeface="Alexandria" charset="0"/>
                <a:cs typeface="Alexandria" charset="0"/>
              </a:rPr>
              <a:t>بين مستوى </a:t>
            </a:r>
            <a:r>
              <a:rPr lang="ar-EG" sz="1400" dirty="0">
                <a:latin typeface="Alexandria" charset="0"/>
                <a:cs typeface="Alexandria" charset="0"/>
              </a:rPr>
              <a:t>المعرفة السياسية وقراءة الصحف، حيث يتحول المتغير المستقل </a:t>
            </a:r>
            <a:r>
              <a:rPr lang="ar-EG" sz="1400" dirty="0" smtClean="0">
                <a:latin typeface="Alexandria" charset="0"/>
                <a:cs typeface="Alexandria" charset="0"/>
              </a:rPr>
              <a:t>في الدراسة </a:t>
            </a:r>
            <a:r>
              <a:rPr lang="ar-EG" sz="1400" dirty="0">
                <a:latin typeface="Alexandria" charset="0"/>
                <a:cs typeface="Alexandria" charset="0"/>
              </a:rPr>
              <a:t>الاولى الذي هو كما ذكرنا قراءة الصحف إلى متغير تابع ينتج </a:t>
            </a:r>
            <a:r>
              <a:rPr lang="ar-EG" sz="1400" dirty="0" smtClean="0">
                <a:latin typeface="Alexandria" charset="0"/>
                <a:cs typeface="Alexandria" charset="0"/>
              </a:rPr>
              <a:t>عن مستوى </a:t>
            </a:r>
            <a:r>
              <a:rPr lang="ar-EG" sz="1400" dirty="0">
                <a:latin typeface="Alexandria" charset="0"/>
                <a:cs typeface="Alexandria" charset="0"/>
              </a:rPr>
              <a:t>المعرفة السياسية، الذي يصير هنا سببا في قراءة الصحف، كما </a:t>
            </a:r>
            <a:r>
              <a:rPr lang="ar-EG" sz="1400" dirty="0" smtClean="0">
                <a:latin typeface="Alexandria" charset="0"/>
                <a:cs typeface="Alexandria" charset="0"/>
              </a:rPr>
              <a:t>ان الممارسة </a:t>
            </a:r>
            <a:r>
              <a:rPr lang="ar-EG" sz="1400" dirty="0">
                <a:latin typeface="Alexandria" charset="0"/>
                <a:cs typeface="Alexandria" charset="0"/>
              </a:rPr>
              <a:t>السياسية قد تتحول من متغير تابع في الدراسة المذكورة إلى </a:t>
            </a:r>
            <a:r>
              <a:rPr lang="ar-EG" sz="1400" dirty="0" smtClean="0">
                <a:latin typeface="Alexandria" charset="0"/>
                <a:cs typeface="Alexandria" charset="0"/>
              </a:rPr>
              <a:t>متغير مستقل </a:t>
            </a:r>
            <a:r>
              <a:rPr lang="ar-EG" sz="1400" dirty="0">
                <a:latin typeface="Alexandria" charset="0"/>
                <a:cs typeface="Alexandria" charset="0"/>
              </a:rPr>
              <a:t>عندما تكون الدراسة حول: أثر الممارسة السياسية للأفراد على </a:t>
            </a:r>
            <a:r>
              <a:rPr lang="ar-EG" sz="1400" dirty="0" smtClean="0">
                <a:latin typeface="Alexandria" charset="0"/>
                <a:cs typeface="Alexandria" charset="0"/>
              </a:rPr>
              <a:t>قراءاتهم للصحف </a:t>
            </a:r>
            <a:r>
              <a:rPr lang="ar-EG" sz="1400" dirty="0">
                <a:latin typeface="Alexandria" charset="0"/>
                <a:cs typeface="Alexandria" charset="0"/>
              </a:rPr>
              <a:t>اليومية، وفي دراسة للتعرف على العلاقة بين تعرض المرأة </a:t>
            </a:r>
            <a:r>
              <a:rPr lang="ar-EG" sz="1400" dirty="0" smtClean="0">
                <a:latin typeface="Alexandria" charset="0"/>
                <a:cs typeface="Alexandria" charset="0"/>
              </a:rPr>
              <a:t>للصحف الرياضية </a:t>
            </a:r>
            <a:r>
              <a:rPr lang="ar-EG" sz="1400" dirty="0">
                <a:latin typeface="Alexandria" charset="0"/>
                <a:cs typeface="Alexandria" charset="0"/>
              </a:rPr>
              <a:t>وممارستها للرياضة، من الممكن ان يكون التعرض للصحف </a:t>
            </a:r>
            <a:r>
              <a:rPr lang="ar-EG" sz="1400" dirty="0" smtClean="0">
                <a:latin typeface="Alexandria" charset="0"/>
                <a:cs typeface="Alexandria" charset="0"/>
              </a:rPr>
              <a:t>الرياضية هو </a:t>
            </a:r>
            <a:r>
              <a:rPr lang="ar-EG" sz="1400" dirty="0">
                <a:latin typeface="Alexandria" charset="0"/>
                <a:cs typeface="Alexandria" charset="0"/>
              </a:rPr>
              <a:t>المتغير المستقل، وممارسة الرياضة هو المتغير التابع عند التعرض </a:t>
            </a:r>
            <a:r>
              <a:rPr lang="ar-EG" sz="1400" dirty="0" smtClean="0">
                <a:latin typeface="Alexandria" charset="0"/>
                <a:cs typeface="Alexandria" charset="0"/>
              </a:rPr>
              <a:t>للصحف الرياضية</a:t>
            </a:r>
            <a:r>
              <a:rPr lang="ar-EG" sz="1400" dirty="0">
                <a:latin typeface="Alexandria" charset="0"/>
                <a:cs typeface="Alexandria" charset="0"/>
              </a:rPr>
              <a:t>، وهذا صحيح، لكن في المقابل من الممكن ان يحدث العكس تماما</a:t>
            </a:r>
            <a:r>
              <a:rPr lang="ar-EG" sz="1400" dirty="0" smtClean="0">
                <a:latin typeface="Alexandria" charset="0"/>
                <a:cs typeface="Alexandria" charset="0"/>
              </a:rPr>
              <a:t>،  بمعنى </a:t>
            </a:r>
            <a:r>
              <a:rPr lang="ar-EG" sz="1400" dirty="0">
                <a:latin typeface="Alexandria" charset="0"/>
                <a:cs typeface="Alexandria" charset="0"/>
              </a:rPr>
              <a:t>ان تكون ممارسة الرياضة هي المتغير المستقل الذي يجعل المرأة </a:t>
            </a:r>
            <a:r>
              <a:rPr lang="ar-EG" sz="1400" dirty="0" smtClean="0">
                <a:latin typeface="Alexandria" charset="0"/>
                <a:cs typeface="Alexandria" charset="0"/>
              </a:rPr>
              <a:t>تتعرض للصحف </a:t>
            </a:r>
            <a:r>
              <a:rPr lang="ar-EG" sz="1400" dirty="0">
                <a:latin typeface="Alexandria" charset="0"/>
                <a:cs typeface="Alexandria" charset="0"/>
              </a:rPr>
              <a:t>الرياضية وتتابعها انطلاقا من عشقها للرياضة وممارستها لها </a:t>
            </a:r>
            <a:r>
              <a:rPr lang="ar-EG" sz="1400" dirty="0" smtClean="0">
                <a:latin typeface="Alexandria" charset="0"/>
                <a:cs typeface="Alexandria" charset="0"/>
              </a:rPr>
              <a:t>واهتمامها بها </a:t>
            </a:r>
            <a:r>
              <a:rPr lang="ar-EG" sz="1400" dirty="0">
                <a:latin typeface="Alexandria" charset="0"/>
                <a:cs typeface="Alexandria" charset="0"/>
              </a:rPr>
              <a:t>.. وهكذا.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11839982"/>
      </p:ext>
    </p:extLst>
  </p:cSld>
  <p:clrMapOvr>
    <a:masterClrMapping/>
  </p:clrMapOvr>
  <mc:AlternateContent xmlns:mc="http://schemas.openxmlformats.org/markup-compatibility/2006" xmlns:p14="http://schemas.microsoft.com/office/powerpoint/2010/main">
    <mc:Choice Requires="p14">
      <p:transition spd="slow" p14:dur="2000" advTm="147416"/>
    </mc:Choice>
    <mc:Fallback xmlns="">
      <p:transition spd="slow" advTm="14741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54099" y="566670"/>
            <a:ext cx="9837901" cy="5102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2446824"/>
          </a:xfrm>
          <a:prstGeom prst="rect">
            <a:avLst/>
          </a:prstGeom>
          <a:noFill/>
        </p:spPr>
        <p:txBody>
          <a:bodyPr wrap="square" rtlCol="0">
            <a:spAutoFit/>
          </a:bodyPr>
          <a:lstStyle/>
          <a:p>
            <a:pPr algn="justLow" rtl="1">
              <a:lnSpc>
                <a:spcPct val="150000"/>
              </a:lnSpc>
            </a:pPr>
            <a:r>
              <a:rPr lang="ar-EG" b="1" dirty="0" smtClean="0">
                <a:solidFill>
                  <a:srgbClr val="0070C0"/>
                </a:solidFill>
                <a:latin typeface="Alexandria" charset="0"/>
                <a:cs typeface="Alexandria" charset="0"/>
              </a:rPr>
              <a:t>خاتمة المحاضرة</a:t>
            </a:r>
            <a:r>
              <a:rPr lang="ar-EG" dirty="0" smtClean="0">
                <a:solidFill>
                  <a:srgbClr val="2D3956"/>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تم خلال هذ المحاضرة استعراض ما المقصود بالمتغير، كما تم تناول أهمية المتغيرات في البحث العلمي وكذا خصائص المتغيرات في البحث العلمي وأنواع المتغيرات، المتغيرات المستقلة والتابعة وفوائد المتغيرات التابعة، وتوضيح الفرق بين المتغير المستقل والتابع، والتمييز بينهما، كما تم عرض عدد من الخطوات المنهجية التي تمكن من التعرف علي كل من المتغير المستقل والتابع، وكذا المتغير الضابط، كما جرى عرض عددا من الملاحظات المهمة عند تطبيق كل من المتغيرين الضابط والدخيل.</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70490222"/>
      </p:ext>
    </p:extLst>
  </p:cSld>
  <p:clrMapOvr>
    <a:masterClrMapping/>
  </p:clrMapOvr>
  <mc:AlternateContent xmlns:mc="http://schemas.openxmlformats.org/markup-compatibility/2006" xmlns:p14="http://schemas.microsoft.com/office/powerpoint/2010/main">
    <mc:Choice Requires="p14">
      <p:transition spd="slow" p14:dur="2000" advTm="392517"/>
    </mc:Choice>
    <mc:Fallback xmlns="">
      <p:transition spd="slow" advTm="392517"/>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1985159"/>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المهمة المطلوبة </a:t>
            </a:r>
            <a:r>
              <a:rPr lang="ar-EG" dirty="0" smtClean="0">
                <a:solidFill>
                  <a:srgbClr val="2D3956"/>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في ضوء دراستك لمتغيرات الدراسة، اعرض لفروض واهداف البحث العلمي لإحدى الدراسات، ثم حدد بتلك الفروض أي المتغيرات كان مستقلا وايها كان تابعا، وأيها كان وسيطا ان وجد، على أن يتم عرض اجابتكم في صيغة ملف </a:t>
            </a:r>
            <a:r>
              <a:rPr lang="en-US" sz="1400" dirty="0" smtClean="0">
                <a:solidFill>
                  <a:srgbClr val="2D3956"/>
                </a:solidFill>
                <a:latin typeface="Alexandria" charset="0"/>
                <a:cs typeface="Alexandria" charset="0"/>
              </a:rPr>
              <a:t>PDF</a:t>
            </a:r>
            <a:r>
              <a:rPr lang="ar-EG" sz="1400" dirty="0" smtClean="0">
                <a:solidFill>
                  <a:srgbClr val="2D3956"/>
                </a:solidFill>
                <a:latin typeface="Alexandria" charset="0"/>
                <a:cs typeface="Alexandria" charset="0"/>
              </a:rPr>
              <a:t> وأيضا فيديو</a:t>
            </a:r>
            <a:r>
              <a:rPr lang="ar-EG" dirty="0" smtClean="0">
                <a:solidFill>
                  <a:srgbClr val="2D3956"/>
                </a:solidFill>
                <a:latin typeface="Alexandria" charset="0"/>
                <a:cs typeface="Alexandria" charset="0"/>
              </a:rPr>
              <a:t>.</a:t>
            </a:r>
          </a:p>
          <a:p>
            <a:pPr algn="justLow" rtl="1">
              <a:lnSpc>
                <a:spcPct val="150000"/>
              </a:lnSpc>
            </a:pPr>
            <a:r>
              <a:rPr lang="ar-EG" dirty="0" smtClean="0">
                <a:solidFill>
                  <a:srgbClr val="00AEEF"/>
                </a:solidFill>
                <a:latin typeface="Alexandria" charset="0"/>
                <a:cs typeface="Alexandria" charset="0"/>
              </a:rPr>
              <a:t>مع أطيب التمنيات بالتوفيق،،</a:t>
            </a:r>
            <a:endParaRPr lang="en-US"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8951850"/>
      </p:ext>
    </p:extLst>
  </p:cSld>
  <p:clrMapOvr>
    <a:masterClrMapping/>
  </p:clrMapOvr>
  <mc:AlternateContent xmlns:mc="http://schemas.openxmlformats.org/markup-compatibility/2006" xmlns:p14="http://schemas.microsoft.com/office/powerpoint/2010/main">
    <mc:Choice Requires="p14">
      <p:transition spd="slow" p14:dur="2000" advTm="127803"/>
    </mc:Choice>
    <mc:Fallback xmlns="">
      <p:transition spd="slow" advTm="127803"/>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019"/>
    </mc:Choice>
    <mc:Fallback xmlns="">
      <p:transition spd="slow" advTm="4019"/>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8883A6B9-0D7A-4B52-BF09-0217F9CB47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d13aca44-ef33-4cf4-9980-7f0b00e6eeb9"/>
    <ds:schemaRef ds:uri="http://purl.org/dc/terms/"/>
    <ds:schemaRef ds:uri="http://purl.org/dc/elements/1.1/"/>
    <ds:schemaRef ds:uri="http://purl.org/dc/dcmitype/"/>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9005</TotalTime>
  <Words>4218</Words>
  <Application>Microsoft Office PowerPoint</Application>
  <PresentationFormat>Widescreen</PresentationFormat>
  <Paragraphs>273</Paragraphs>
  <Slides>42</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Roboto Light</vt:lpstr>
      <vt:lpstr>Simplified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Desktop</cp:lastModifiedBy>
  <cp:revision>488</cp:revision>
  <dcterms:created xsi:type="dcterms:W3CDTF">2023-04-29T09:08:00Z</dcterms:created>
  <dcterms:modified xsi:type="dcterms:W3CDTF">2024-10-29T17:55:38Z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