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1" r:id="rId3"/>
    <p:sldId id="313" r:id="rId4"/>
    <p:sldId id="420" r:id="rId5"/>
    <p:sldId id="350" r:id="rId6"/>
    <p:sldId id="352" r:id="rId7"/>
    <p:sldId id="351" r:id="rId8"/>
    <p:sldId id="387" r:id="rId9"/>
    <p:sldId id="388" r:id="rId10"/>
    <p:sldId id="389" r:id="rId11"/>
    <p:sldId id="390" r:id="rId12"/>
    <p:sldId id="391" r:id="rId13"/>
    <p:sldId id="392" r:id="rId14"/>
    <p:sldId id="393" r:id="rId15"/>
    <p:sldId id="394" r:id="rId16"/>
    <p:sldId id="419" r:id="rId17"/>
    <p:sldId id="396" r:id="rId18"/>
    <p:sldId id="397" r:id="rId19"/>
    <p:sldId id="398" r:id="rId20"/>
    <p:sldId id="399" r:id="rId21"/>
    <p:sldId id="400" r:id="rId22"/>
    <p:sldId id="401" r:id="rId23"/>
    <p:sldId id="402" r:id="rId24"/>
    <p:sldId id="403"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386" r:id="rId41"/>
    <p:sldId id="42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20"/>
            <p14:sldId id="350"/>
            <p14:sldId id="352"/>
            <p14:sldId id="351"/>
            <p14:sldId id="387"/>
            <p14:sldId id="388"/>
            <p14:sldId id="389"/>
            <p14:sldId id="390"/>
            <p14:sldId id="391"/>
            <p14:sldId id="392"/>
            <p14:sldId id="393"/>
            <p14:sldId id="394"/>
            <p14:sldId id="419"/>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386"/>
            <p14:sldId id="421"/>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80" d="100"/>
          <a:sy n="80" d="100"/>
        </p:scale>
        <p:origin x="-234" y="240"/>
      </p:cViewPr>
      <p:guideLst>
        <p:guide orient="horz" pos="2160"/>
        <p:guide pos="3840"/>
      </p:guideLst>
    </p:cSldViewPr>
  </p:slideViewPr>
  <p:notesTextViewPr>
    <p:cViewPr>
      <p:scale>
        <a:sx n="1" d="1"/>
        <a:sy n="1" d="1"/>
      </p:scale>
      <p:origin x="0" y="0"/>
    </p:cViewPr>
  </p:notesTextViewPr>
  <p:sorterViewPr>
    <p:cViewPr>
      <p:scale>
        <a:sx n="100" d="100"/>
        <a:sy n="100" d="100"/>
      </p:scale>
      <p:origin x="0" y="102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0022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6"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7"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33"/>
    </mc:Choice>
    <mc:Fallback xmlns="">
      <p:transition spd="slow" advTm="156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963540" cy="430887"/>
          </a:xfrm>
          <a:prstGeom prst="rect">
            <a:avLst/>
          </a:prstGeom>
          <a:noFill/>
        </p:spPr>
        <p:txBody>
          <a:bodyPr wrap="square" rtlCol="0">
            <a:spAutoFit/>
          </a:bodyPr>
          <a:lstStyle/>
          <a:p>
            <a:pPr algn="ctr" rtl="1"/>
            <a:r>
              <a:rPr lang="ar-EG" sz="2200" b="1" dirty="0" smtClean="0">
                <a:solidFill>
                  <a:srgbClr val="00B0F0"/>
                </a:solidFill>
                <a:latin typeface="Times New Roman" panose="02020603050405020304" pitchFamily="18" charset="0"/>
                <a:cs typeface="Times New Roman" panose="02020603050405020304" pitchFamily="18" charset="0"/>
              </a:rPr>
              <a:t>نظريات </a:t>
            </a:r>
            <a:r>
              <a:rPr lang="ar-EG" sz="2200" b="1" dirty="0">
                <a:solidFill>
                  <a:srgbClr val="00B0F0"/>
                </a:solidFill>
                <a:latin typeface="Times New Roman" panose="02020603050405020304" pitchFamily="18" charset="0"/>
                <a:cs typeface="Times New Roman" panose="02020603050405020304" pitchFamily="18" charset="0"/>
              </a:rPr>
              <a:t>إعلامية ذات تأثير على الاتصال </a:t>
            </a:r>
            <a:r>
              <a:rPr lang="ar-EG" sz="2200" b="1" dirty="0" smtClean="0">
                <a:solidFill>
                  <a:srgbClr val="00B0F0"/>
                </a:solidFill>
                <a:latin typeface="Times New Roman" panose="02020603050405020304" pitchFamily="18" charset="0"/>
                <a:cs typeface="Times New Roman" panose="02020603050405020304" pitchFamily="18" charset="0"/>
              </a:rPr>
              <a:t>الإعلاني</a:t>
            </a:r>
            <a:endParaRPr lang="ar-EG" sz="2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778"/>
    </mc:Choice>
    <mc:Fallback xmlns="">
      <p:transition spd="slow" advTm="137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58780" y="2323527"/>
            <a:ext cx="8417320" cy="3600986"/>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9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900" b="1" dirty="0" smtClean="0">
                <a:latin typeface="Tajawal ExtraBold" panose="00000800000000000000" pitchFamily="2" charset="-78"/>
                <a:cs typeface="+mj-cs"/>
              </a:rPr>
              <a:t>نظرية الاعتماد على وسائل الإعلام. </a:t>
            </a:r>
          </a:p>
          <a:p>
            <a:pPr marL="1030288" indent="-293688" algn="just" rtl="1">
              <a:lnSpc>
                <a:spcPct val="150000"/>
              </a:lnSpc>
              <a:buSzPct val="180000"/>
              <a:buFont typeface="Arial" pitchFamily="34" charset="0"/>
              <a:buChar char="•"/>
            </a:pPr>
            <a:r>
              <a:rPr lang="ar-EG" sz="1900" b="1" dirty="0" smtClean="0">
                <a:latin typeface="Times New Roman" pitchFamily="18" charset="0"/>
                <a:cs typeface="+mj-cs"/>
              </a:rPr>
              <a:t>مداخل نظرية الاعتماد على وسائل الإعلام.</a:t>
            </a:r>
            <a:endParaRPr lang="en-US" sz="1900" b="1" dirty="0" smtClean="0">
              <a:latin typeface="Times New Roman" pitchFamily="18" charset="0"/>
              <a:cs typeface="+mj-cs"/>
            </a:endParaRPr>
          </a:p>
          <a:p>
            <a:pPr algn="just" rtl="1">
              <a:lnSpc>
                <a:spcPct val="150000"/>
              </a:lnSpc>
              <a:buSzPct val="180000"/>
            </a:pPr>
            <a:r>
              <a:rPr lang="ar-EG" sz="1900" b="1" dirty="0" smtClean="0">
                <a:latin typeface="Tajawal ExtraBold" panose="00000800000000000000" pitchFamily="2" charset="-78"/>
                <a:cs typeface="+mj-cs"/>
              </a:rPr>
              <a:t>3.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تعريف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أهداف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الانتقادات الموجهة إلى نظرية ثراء الوسيلة الإعلامية.</a:t>
            </a:r>
          </a:p>
          <a:p>
            <a:pPr marL="1022350" indent="-28575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الجوانب المتعلقة بنظرية ثراء الوسيلة الإعلامية.</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2565"/>
    </mc:Choice>
    <mc:Fallback xmlns="">
      <p:transition spd="slow" advTm="6256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323527"/>
            <a:ext cx="8417320" cy="2723823"/>
          </a:xfrm>
          <a:prstGeom prst="rect">
            <a:avLst/>
          </a:prstGeom>
          <a:noFill/>
        </p:spPr>
        <p:txBody>
          <a:bodyPr wrap="square" rtlCol="0">
            <a:spAutoFit/>
          </a:bodyPr>
          <a:lstStyle/>
          <a:p>
            <a:pPr algn="just" rtl="1">
              <a:lnSpc>
                <a:spcPct val="150000"/>
              </a:lnSpc>
              <a:buSzPct val="180000"/>
            </a:pPr>
            <a:r>
              <a:rPr lang="ar-EG" sz="1900" b="1" dirty="0" smtClean="0">
                <a:latin typeface="Tajawal ExtraBold" panose="00000800000000000000" pitchFamily="2" charset="-78"/>
                <a:cs typeface="+mj-cs"/>
              </a:rPr>
              <a:t>4. نظرية المسؤولية الاجتماعية لوسائل الإعلام.</a:t>
            </a:r>
          </a:p>
          <a:p>
            <a:pPr marL="1084263"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مفهوم نظرية المسؤولية الاجتماعية لوسائل الإعلام.</a:t>
            </a:r>
          </a:p>
          <a:p>
            <a:pPr marL="1022350" indent="-28575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أبعاد نظرية المسؤولية </a:t>
            </a:r>
            <a:r>
              <a:rPr lang="ar-EG" sz="1900" b="1" dirty="0">
                <a:latin typeface="Tajawal ExtraBold" panose="00000800000000000000" pitchFamily="2" charset="-78"/>
                <a:cs typeface="+mj-cs"/>
              </a:rPr>
              <a:t>الاجتماعية لوسائل الإعلام</a:t>
            </a:r>
            <a:r>
              <a:rPr lang="ar-EG" sz="1900" b="1"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sz="1900" b="1" dirty="0">
                <a:latin typeface="Tajawal ExtraBold" panose="00000800000000000000" pitchFamily="2" charset="-78"/>
                <a:cs typeface="+mj-cs"/>
              </a:rPr>
              <a:t>مميزات نظرية </a:t>
            </a:r>
            <a:r>
              <a:rPr lang="ar-EG" sz="1900" b="1" dirty="0" smtClean="0">
                <a:latin typeface="Tajawal ExtraBold" panose="00000800000000000000" pitchFamily="2" charset="-78"/>
                <a:cs typeface="+mj-cs"/>
              </a:rPr>
              <a:t>المسؤولية </a:t>
            </a:r>
            <a:r>
              <a:rPr lang="ar-EG" sz="1900" b="1" dirty="0">
                <a:latin typeface="Tajawal ExtraBold" panose="00000800000000000000" pitchFamily="2" charset="-78"/>
                <a:cs typeface="+mj-cs"/>
              </a:rPr>
              <a:t>الاجتماعية لوسائل </a:t>
            </a:r>
            <a:r>
              <a:rPr lang="ar-EG" sz="1900" b="1" dirty="0" smtClean="0">
                <a:latin typeface="Tajawal ExtraBold" panose="00000800000000000000" pitchFamily="2" charset="-78"/>
                <a:cs typeface="+mj-cs"/>
              </a:rPr>
              <a:t>الإعلام.</a:t>
            </a:r>
            <a:endParaRPr lang="ar-EG" sz="1900" b="1" dirty="0">
              <a:latin typeface="Tajawal ExtraBold" panose="00000800000000000000" pitchFamily="2" charset="-78"/>
              <a:cs typeface="+mj-cs"/>
            </a:endParaRPr>
          </a:p>
          <a:p>
            <a:pPr marL="1022350" indent="-285750" algn="just" rtl="1">
              <a:lnSpc>
                <a:spcPct val="150000"/>
              </a:lnSpc>
              <a:buSzPct val="180000"/>
              <a:buFont typeface="Arial" pitchFamily="34" charset="0"/>
              <a:buChar char="•"/>
            </a:pPr>
            <a:r>
              <a:rPr lang="ar-EG" sz="1900" b="1" dirty="0">
                <a:latin typeface="Tajawal ExtraBold" panose="00000800000000000000" pitchFamily="2" charset="-78"/>
                <a:cs typeface="+mj-cs"/>
              </a:rPr>
              <a:t>الصعوبات التي تواجهها نظرية المسؤولية الاجتماعية لوسائل </a:t>
            </a:r>
            <a:r>
              <a:rPr lang="ar-EG" sz="1900" b="1" dirty="0" smtClean="0">
                <a:latin typeface="Tajawal ExtraBold" panose="00000800000000000000" pitchFamily="2" charset="-78"/>
                <a:cs typeface="+mj-cs"/>
              </a:rPr>
              <a:t>الإعلام.</a:t>
            </a:r>
            <a:endParaRPr lang="ar-EG" sz="1900" b="1" dirty="0">
              <a:latin typeface="Tajawal ExtraBold" panose="00000800000000000000" pitchFamily="2" charset="-78"/>
              <a:cs typeface="+mj-cs"/>
            </a:endParaRPr>
          </a:p>
          <a:p>
            <a:pPr marL="457200" indent="-457200" algn="just" rtl="1">
              <a:lnSpc>
                <a:spcPct val="150000"/>
              </a:lnSpc>
              <a:buSzPct val="180000"/>
              <a:buFont typeface="+mj-lt"/>
              <a:buAutoNum type="arabicPeriod" startAt="5"/>
            </a:pPr>
            <a:r>
              <a:rPr lang="ar-EG" sz="1900" b="1" dirty="0" smtClean="0">
                <a:latin typeface="Tajawal ExtraBold" panose="00000800000000000000" pitchFamily="2" charset="-78"/>
                <a:cs typeface="+mj-cs"/>
              </a:rPr>
              <a:t>الخاتمة .</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50538844"/>
      </p:ext>
    </p:extLst>
  </p:cSld>
  <p:clrMapOvr>
    <a:masterClrMapping/>
  </p:clrMapOvr>
  <mc:AlternateContent xmlns:mc="http://schemas.openxmlformats.org/markup-compatibility/2006" xmlns:p14="http://schemas.microsoft.com/office/powerpoint/2010/main">
    <mc:Choice Requires="p14">
      <p:transition spd="slow" p14:dur="2000" advTm="39335"/>
    </mc:Choice>
    <mc:Fallback xmlns="">
      <p:transition spd="slow" advTm="393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80873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يُعد دور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في الاتصال الإعلاني هو دور الوسيط بين الشركة أو المنظمة ووسائل الإعلام. حيث تهدف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إلى نشر الأخبار والمعلومات المهمة والمميزات الفريدة داخل المنتج أو الخدمة أو من الممكن أن تكون </a:t>
            </a:r>
            <a:r>
              <a:rPr lang="ar-EG" sz="2100" dirty="0" smtClean="0">
                <a:latin typeface="Tajawal ExtraBold" panose="00000800000000000000" pitchFamily="2" charset="-78"/>
                <a:cs typeface="Times New Roman"/>
              </a:rPr>
              <a:t>الإطار العلمي الذي </a:t>
            </a:r>
            <a:r>
              <a:rPr lang="ar-EG" sz="2100" dirty="0">
                <a:latin typeface="Tajawal ExtraBold" panose="00000800000000000000" pitchFamily="2" charset="-78"/>
                <a:cs typeface="Times New Roman"/>
              </a:rPr>
              <a:t>سوف يستند إليه المعلن لكيفية الوصول إلى </a:t>
            </a:r>
            <a:r>
              <a:rPr lang="ar-EG" sz="2100" dirty="0" smtClean="0">
                <a:latin typeface="Tajawal ExtraBold" panose="00000800000000000000" pitchFamily="2" charset="-78"/>
                <a:cs typeface="Times New Roman"/>
              </a:rPr>
              <a:t>المستهلك </a:t>
            </a:r>
            <a:r>
              <a:rPr lang="ar-EG" sz="2100" dirty="0">
                <a:latin typeface="Tajawal ExtraBold" panose="00000800000000000000" pitchFamily="2" charset="-78"/>
                <a:cs typeface="Times New Roman"/>
              </a:rPr>
              <a:t>بهدف إ</a:t>
            </a:r>
            <a:r>
              <a:rPr lang="ar-EG" sz="2100" dirty="0" smtClean="0">
                <a:latin typeface="Tajawal ExtraBold" panose="00000800000000000000" pitchFamily="2" charset="-78"/>
                <a:cs typeface="Times New Roman"/>
              </a:rPr>
              <a:t>قناعه </a:t>
            </a:r>
            <a:r>
              <a:rPr lang="ar-EG" sz="2100" dirty="0">
                <a:latin typeface="Tajawal ExtraBold" panose="00000800000000000000" pitchFamily="2" charset="-78"/>
                <a:cs typeface="Times New Roman"/>
              </a:rPr>
              <a:t>بشراء المنتجات والخدمات التي تقدمها الشركة بطريقة إعلانية فعالة.</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تقوم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بتحليل البيانات والمعلومات المتاحة لديها، وتحديد الأخبار والمحتوى الذي يمكن أن يكون له تأثير إعلاني إيجابي على المستهلكين ووسائل الإعلام.</a:t>
            </a:r>
            <a:endParaRPr lang="en-US" sz="2100" dirty="0">
              <a:latin typeface="Tajawal ExtraBold" panose="00000800000000000000" pitchFamily="2" charset="-78"/>
            </a:endParaRPr>
          </a:p>
          <a:p>
            <a:pPr lvl="0"/>
            <a:endParaRPr lang="en-US" sz="210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04421"/>
    </mc:Choice>
    <mc:Fallback xmlns="">
      <p:transition spd="slow" advTm="104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32836" y="1259391"/>
            <a:ext cx="2762296" cy="646331"/>
          </a:xfrm>
          <a:prstGeom prst="rect">
            <a:avLst/>
          </a:prstGeom>
          <a:noFill/>
        </p:spPr>
        <p:txBody>
          <a:bodyPr wrap="none" rtlCol="0">
            <a:spAutoFit/>
          </a:bodyPr>
          <a:lstStyle/>
          <a:p>
            <a:pPr lvl="0" algn="ctr"/>
            <a:r>
              <a:rPr lang="ar-EG" b="1" dirty="0">
                <a:solidFill>
                  <a:srgbClr val="00B0F0"/>
                </a:solidFill>
                <a:latin typeface="Times New Roman" pitchFamily="18" charset="0"/>
                <a:cs typeface="Times New Roman" pitchFamily="18" charset="0"/>
              </a:rPr>
              <a:t>نظرية الاعتماد على وسائل الإعلام </a:t>
            </a:r>
          </a:p>
          <a:p>
            <a:pPr lvl="0" algn="ctr"/>
            <a:r>
              <a:rPr lang="en-US" b="1" dirty="0">
                <a:solidFill>
                  <a:srgbClr val="00B0F0"/>
                </a:solidFill>
                <a:latin typeface="Times New Roman" pitchFamily="18" charset="0"/>
                <a:cs typeface="Times New Roman" pitchFamily="18" charset="0"/>
              </a:rPr>
              <a:t>Media Dependency</a:t>
            </a:r>
            <a:endParaRPr lang="en-US"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0189"/>
    </mc:Choice>
    <mc:Fallback xmlns="">
      <p:transition spd="slow" advTm="101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00110"/>
          </a:xfrm>
          <a:prstGeom prst="rect">
            <a:avLst/>
          </a:prstGeom>
          <a:noFill/>
        </p:spPr>
        <p:txBody>
          <a:bodyPr wrap="square" rtlCol="0">
            <a:spAutoFit/>
          </a:bodyPr>
          <a:lstStyle/>
          <a:p>
            <a:pPr lvl="0" algn="ctr"/>
            <a:r>
              <a:rPr lang="ar-EG" sz="2000" b="1" dirty="0">
                <a:solidFill>
                  <a:srgbClr val="00B0F0"/>
                </a:solidFill>
                <a:cs typeface="Times New Roman"/>
              </a:rPr>
              <a:t>نظرية الاعتماد على وسائل الإعلام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87798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50" spc="50" dirty="0">
                <a:latin typeface="Times New Roman" pitchFamily="18" charset="0"/>
                <a:cs typeface="Times New Roman" pitchFamily="18" charset="0"/>
              </a:rPr>
              <a:t>قامت ساندرا بول روكيتش وملفن ديفلور بإنشاء نظرية الاعتماد على وسائل </a:t>
            </a:r>
            <a:r>
              <a:rPr lang="ar-EG" sz="2050" spc="50" dirty="0" smtClean="0">
                <a:latin typeface="Times New Roman" pitchFamily="18" charset="0"/>
                <a:cs typeface="Times New Roman" pitchFamily="18" charset="0"/>
              </a:rPr>
              <a:t>الإعلام. </a:t>
            </a:r>
            <a:r>
              <a:rPr lang="ar-EG" sz="2050" spc="50" dirty="0">
                <a:latin typeface="Times New Roman" pitchFamily="18" charset="0"/>
                <a:cs typeface="Times New Roman" pitchFamily="18" charset="0"/>
              </a:rPr>
              <a:t>وتؤكد الفكرة على أنه ينبغي تحليل وسائل الإعلام ومستهلكيها في سياق الأنظمة الاجتماعية التابعة إلى الجمهور المتابع للوسائل الإعلامية بوجه عام والوسائل الإعلانية بوجه خاص.</a:t>
            </a:r>
          </a:p>
          <a:p>
            <a:pPr marL="342900" lvl="0" indent="-342900" algn="just" rtl="1">
              <a:lnSpc>
                <a:spcPct val="150000"/>
              </a:lnSpc>
              <a:buFont typeface="Wingdings" pitchFamily="2" charset="2"/>
              <a:buChar char="Ø"/>
            </a:pPr>
            <a:r>
              <a:rPr lang="ar-EG" sz="2050" spc="50" dirty="0">
                <a:latin typeface="Times New Roman" pitchFamily="18" charset="0"/>
                <a:cs typeface="Times New Roman" pitchFamily="18" charset="0"/>
              </a:rPr>
              <a:t>حيث يتم توفير حساب شامل لتأثيرات </a:t>
            </a:r>
            <a:r>
              <a:rPr lang="ar-EG" sz="2050" spc="50" dirty="0" smtClean="0">
                <a:latin typeface="Times New Roman" pitchFamily="18" charset="0"/>
                <a:cs typeface="Times New Roman" pitchFamily="18" charset="0"/>
              </a:rPr>
              <a:t>الوسائل </a:t>
            </a:r>
            <a:r>
              <a:rPr lang="ar-EG" sz="2050" spc="50" dirty="0">
                <a:latin typeface="Times New Roman" pitchFamily="18" charset="0"/>
                <a:cs typeface="Times New Roman" pitchFamily="18" charset="0"/>
              </a:rPr>
              <a:t>الإعلامية </a:t>
            </a:r>
            <a:r>
              <a:rPr lang="ar-EG" sz="2050" spc="50" dirty="0" smtClean="0">
                <a:latin typeface="Times New Roman" pitchFamily="18" charset="0"/>
                <a:cs typeface="Times New Roman" pitchFamily="18" charset="0"/>
              </a:rPr>
              <a:t>المستخدمة في نقل الرسائل الإعلامية بوجه عام من </a:t>
            </a:r>
            <a:r>
              <a:rPr lang="ar-EG" sz="2050" spc="50" dirty="0">
                <a:latin typeface="Times New Roman" pitchFamily="18" charset="0"/>
                <a:cs typeface="Times New Roman" pitchFamily="18" charset="0"/>
              </a:rPr>
              <a:t>خلال ربط العلاقات بين الأنظمة الاجتماعية الكبيرة ووسائل الإعلام </a:t>
            </a:r>
            <a:r>
              <a:rPr lang="ar-EG" sz="2050" spc="50" dirty="0" smtClean="0">
                <a:latin typeface="Times New Roman" pitchFamily="18" charset="0"/>
                <a:cs typeface="Times New Roman" pitchFamily="18" charset="0"/>
              </a:rPr>
              <a:t>والفرد، حيث أنه وفقًا </a:t>
            </a:r>
            <a:r>
              <a:rPr lang="ar-EG" sz="2050" spc="50" dirty="0">
                <a:latin typeface="Times New Roman" pitchFamily="18" charset="0"/>
                <a:cs typeface="Times New Roman" pitchFamily="18" charset="0"/>
              </a:rPr>
              <a:t>لـلوسائل الإعلامية</a:t>
            </a:r>
            <a:r>
              <a:rPr lang="en-US" sz="2050" spc="50" dirty="0">
                <a:latin typeface="Times New Roman" pitchFamily="18" charset="0"/>
                <a:cs typeface="Times New Roman" pitchFamily="18" charset="0"/>
              </a:rPr>
              <a:t> </a:t>
            </a:r>
            <a:r>
              <a:rPr lang="ar-EG" sz="2050" spc="50" dirty="0">
                <a:latin typeface="Times New Roman" pitchFamily="18" charset="0"/>
                <a:cs typeface="Times New Roman" pitchFamily="18" charset="0"/>
              </a:rPr>
              <a:t>سيعتمد الشخص بشكل أكبر على </a:t>
            </a:r>
            <a:r>
              <a:rPr lang="ar-EG" sz="2050" spc="50" dirty="0" smtClean="0">
                <a:latin typeface="Times New Roman" pitchFamily="18" charset="0"/>
                <a:cs typeface="Times New Roman" pitchFamily="18" charset="0"/>
              </a:rPr>
              <a:t>الوسائل الإعلامية لديه </a:t>
            </a:r>
            <a:r>
              <a:rPr lang="ar-EG" sz="2050" spc="50" dirty="0">
                <a:latin typeface="Times New Roman" pitchFamily="18" charset="0"/>
                <a:cs typeface="Times New Roman" pitchFamily="18" charset="0"/>
              </a:rPr>
              <a:t>لتلبية احتياجاته، مما يجعلها جزءًا أكبر من حياته ويكون له تأثير أكبر عليه نتيجة لذلك.</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149811"/>
    </mc:Choice>
    <mc:Fallback xmlns="">
      <p:transition spd="slow" advTm="14981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2972783" cy="400110"/>
          </a:xfrm>
          <a:prstGeom prst="rect">
            <a:avLst/>
          </a:prstGeom>
          <a:noFill/>
        </p:spPr>
        <p:txBody>
          <a:bodyPr wrap="square" rtlCol="0">
            <a:spAutoFit/>
          </a:bodyPr>
          <a:lstStyle/>
          <a:p>
            <a:pPr lvl="0" algn="ctr"/>
            <a:r>
              <a:rPr lang="ar-EG" sz="2000" b="1" dirty="0">
                <a:solidFill>
                  <a:srgbClr val="00B0F0"/>
                </a:solidFill>
                <a:cs typeface="Times New Roman"/>
              </a:rPr>
              <a:t>نظرية الاعتماد على وسائل الإعلام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وفقًا للنموذج المفاهيمي لبول روكيتش وديفلور فإن المجتمع ووسائل الإعلام والجمهور جميعها لها تأثير على بعضها البعض.</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ومن خلال هذه التفاعلات، يؤثر المجتمع ووسائل الإعلام ككل على إدراك الجمهور وعاطفته وسلوكه. </a:t>
            </a:r>
            <a:r>
              <a:rPr lang="ar-EG" sz="2100" b="1" spc="50" dirty="0" smtClean="0">
                <a:latin typeface="Times New Roman" pitchFamily="18" charset="0"/>
                <a:cs typeface="Times New Roman" pitchFamily="18" charset="0"/>
              </a:rPr>
              <a:t>لذلك نرى أن مستخدمو </a:t>
            </a:r>
            <a:r>
              <a:rPr lang="ar-EG" sz="2100" b="1" spc="50" dirty="0">
                <a:latin typeface="Times New Roman" pitchFamily="18" charset="0"/>
                <a:cs typeface="Times New Roman" pitchFamily="18" charset="0"/>
              </a:rPr>
              <a:t>الإنترنت هم الجمهور المستهدف في حالة الإشارات الإعلامية لاستخدام </a:t>
            </a:r>
            <a:r>
              <a:rPr lang="ar-EG" sz="2100" b="1" spc="50" dirty="0" smtClean="0">
                <a:latin typeface="Times New Roman" pitchFamily="18" charset="0"/>
                <a:cs typeface="Times New Roman" pitchFamily="18" charset="0"/>
              </a:rPr>
              <a:t>الإنترنت؛ </a:t>
            </a:r>
            <a:r>
              <a:rPr lang="ar-EG" sz="2100" b="1" spc="50" dirty="0">
                <a:latin typeface="Times New Roman" pitchFamily="18" charset="0"/>
                <a:cs typeface="Times New Roman" pitchFamily="18" charset="0"/>
              </a:rPr>
              <a:t>نظرًا لأن الإنترنت وسيلة تفاعلية،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للمستخدمين استخدامه للتفاعل مع مستخدمين آخرين لعدد من الأغراض، مما ينتج عنه عواقب إعلامية بالنسبة لهم.</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51875424"/>
      </p:ext>
    </p:extLst>
  </p:cSld>
  <p:clrMapOvr>
    <a:masterClrMapping/>
  </p:clrMapOvr>
  <mc:AlternateContent xmlns:mc="http://schemas.openxmlformats.org/markup-compatibility/2006" xmlns:p14="http://schemas.microsoft.com/office/powerpoint/2010/main">
    <mc:Choice Requires="p14">
      <p:transition spd="slow" p14:dur="2000" advTm="245148"/>
    </mc:Choice>
    <mc:Fallback xmlns="">
      <p:transition spd="slow" advTm="24514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61246"/>
            <a:ext cx="3793026"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0166186"/>
      </p:ext>
    </p:extLst>
  </p:cSld>
  <p:clrMapOvr>
    <a:masterClrMapping/>
  </p:clrMapOvr>
  <mc:AlternateContent xmlns:mc="http://schemas.openxmlformats.org/markup-compatibility/2006" xmlns:p14="http://schemas.microsoft.com/office/powerpoint/2010/main">
    <mc:Choice Requires="p14">
      <p:transition spd="slow" p14:dur="2000" advTm="11672"/>
    </mc:Choice>
    <mc:Fallback xmlns="">
      <p:transition spd="slow" advTm="11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539378"/>
          </a:xfrm>
          <a:prstGeom prst="rect">
            <a:avLst/>
          </a:prstGeom>
          <a:noFill/>
        </p:spPr>
        <p:txBody>
          <a:bodyPr wrap="square" rtlCol="0">
            <a:spAutoFit/>
          </a:bodyPr>
          <a:lstStyle/>
          <a:p>
            <a:pPr lvl="0" algn="r" rtl="1">
              <a:lnSpc>
                <a:spcPct val="150000"/>
              </a:lnSpc>
            </a:pPr>
            <a:r>
              <a:rPr lang="ar-EG" sz="2200" b="1" u="sng" dirty="0">
                <a:latin typeface="Times New Roman" pitchFamily="18" charset="0"/>
                <a:cs typeface="Times New Roman" pitchFamily="18" charset="0"/>
              </a:rPr>
              <a:t>المداخل لنظرية الاعتماد على وسائل الإعلام :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3085046"/>
            <a:ext cx="8417320" cy="1952907"/>
          </a:xfrm>
          <a:prstGeom prst="rect">
            <a:avLst/>
          </a:prstGeom>
          <a:noFill/>
        </p:spPr>
        <p:txBody>
          <a:bodyPr wrap="square" rtlCol="0">
            <a:spAutoFit/>
          </a:bodyPr>
          <a:lstStyle/>
          <a:p>
            <a:pPr marL="173038" lvl="0" indent="-173038" algn="just" rtl="1">
              <a:lnSpc>
                <a:spcPct val="150000"/>
              </a:lnSpc>
            </a:pPr>
            <a:r>
              <a:rPr lang="ar-EG" sz="2100" b="1" spc="50" dirty="0" smtClean="0">
                <a:latin typeface="Times New Roman" pitchFamily="18" charset="0"/>
                <a:cs typeface="Times New Roman" pitchFamily="18" charset="0"/>
              </a:rPr>
              <a:t>- الاعتماد </a:t>
            </a:r>
            <a:r>
              <a:rPr lang="ar-EG" sz="2100" b="1" spc="50" dirty="0">
                <a:latin typeface="Times New Roman" pitchFamily="18" charset="0"/>
                <a:cs typeface="Times New Roman" pitchFamily="18" charset="0"/>
              </a:rPr>
              <a:t>على وسيلة تقدم معلومات مهمة للأفراد، مما يلبي حاجة أكبر وبالتالي يزيد من تأثير وسيلة إعلانية معينة مقارنة بوسائل الإعلان الأخرى، كما يزيد تأثيرها على المجتمع ككل.</a:t>
            </a:r>
          </a:p>
          <a:p>
            <a:pPr lvl="0" algn="just" rtl="1">
              <a:lnSpc>
                <a:spcPct val="150000"/>
              </a:lnSpc>
            </a:pPr>
            <a:endParaRPr lang="ar-EG" sz="2000" b="1"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13975323"/>
      </p:ext>
    </p:extLst>
  </p:cSld>
  <p:clrMapOvr>
    <a:masterClrMapping/>
  </p:clrMapOvr>
  <mc:AlternateContent xmlns:mc="http://schemas.openxmlformats.org/markup-compatibility/2006" xmlns:p14="http://schemas.microsoft.com/office/powerpoint/2010/main">
    <mc:Choice Requires="p14">
      <p:transition spd="slow" p14:dur="2000" advTm="33768"/>
    </mc:Choice>
    <mc:Fallback xmlns="">
      <p:transition spd="slow" advTm="3376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551300"/>
            <a:ext cx="8417320" cy="3508653"/>
          </a:xfrm>
          <a:prstGeom prst="rect">
            <a:avLst/>
          </a:prstGeom>
          <a:noFill/>
        </p:spPr>
        <p:txBody>
          <a:bodyPr wrap="square" rtlCol="0">
            <a:spAutoFit/>
          </a:bodyPr>
          <a:lstStyle/>
          <a:p>
            <a:pPr lvl="0" algn="just" rtl="1">
              <a:lnSpc>
                <a:spcPct val="150000"/>
              </a:lnSpc>
            </a:pPr>
            <a:r>
              <a:rPr lang="ar-EG" sz="2200" b="1" u="sng" dirty="0"/>
              <a:t>تأثير الأفراد على الاعتماد على وسائل الإعلام: </a:t>
            </a:r>
          </a:p>
          <a:p>
            <a:pPr lvl="0" algn="just" rtl="1">
              <a:lnSpc>
                <a:spcPct val="150000"/>
              </a:lnSpc>
            </a:pPr>
            <a:r>
              <a:rPr lang="ar-EG" sz="2100" dirty="0"/>
              <a:t>	</a:t>
            </a:r>
            <a:r>
              <a:rPr lang="ar-EG" sz="2100" dirty="0" smtClean="0"/>
              <a:t>يرتبط </a:t>
            </a:r>
            <a:r>
              <a:rPr lang="ar-EG" sz="2100" dirty="0"/>
              <a:t>تأثير الاتصال الجماهيري على </a:t>
            </a:r>
            <a:r>
              <a:rPr lang="ar-EG" sz="2100" dirty="0" smtClean="0"/>
              <a:t>مجالات التأثيرات الثلاثة </a:t>
            </a:r>
            <a:r>
              <a:rPr lang="ar-EG" sz="2100" dirty="0"/>
              <a:t>إلى حد كبير باعتماد الجمهور على المعلومات التي توفرها وسائل الإعلام. أما التأثيرات الثلاثة للاعتماد على وسائل الإعلام فهي كما يلي:</a:t>
            </a:r>
          </a:p>
          <a:p>
            <a:pPr marL="236538" lvl="0" indent="-236538" algn="just" rtl="1">
              <a:lnSpc>
                <a:spcPct val="150000"/>
              </a:lnSpc>
            </a:pPr>
            <a:r>
              <a:rPr lang="ar-EG" sz="2100" u="sng" dirty="0"/>
              <a:t>• التأثيرات المعرفية:</a:t>
            </a:r>
            <a:r>
              <a:rPr lang="ar-EG" sz="2100" dirty="0"/>
              <a:t> هناك فرق واضح بين التأثيرات المعرفية والتأثيرات السلوكية. ويتجلى ذلك في العديد من المجالات، والذي يتحدد من خلال التغلب على مشكلة الغموض الناتج عن تناقض أو نقص المعلومات التي يتعرض لها الفرد، أو عدم القدرة على تقديم تفسير محتمل لظاهرة ما.</a:t>
            </a:r>
            <a:endParaRPr lang="ar-EG" sz="210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32151133"/>
      </p:ext>
    </p:extLst>
  </p:cSld>
  <p:clrMapOvr>
    <a:masterClrMapping/>
  </p:clrMapOvr>
  <mc:AlternateContent xmlns:mc="http://schemas.openxmlformats.org/markup-compatibility/2006" xmlns:p14="http://schemas.microsoft.com/office/powerpoint/2010/main">
    <mc:Choice Requires="p14">
      <p:transition spd="slow" p14:dur="2000" advTm="195005"/>
    </mc:Choice>
    <mc:Fallback xmlns="">
      <p:transition spd="slow" advTm="19500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819314"/>
            <a:ext cx="8417320" cy="1488164"/>
          </a:xfrm>
          <a:prstGeom prst="rect">
            <a:avLst/>
          </a:prstGeom>
          <a:noFill/>
        </p:spPr>
        <p:txBody>
          <a:bodyPr wrap="square" rtlCol="0">
            <a:spAutoFit/>
          </a:bodyPr>
          <a:lstStyle/>
          <a:p>
            <a:pPr lvl="0" algn="just" rtl="1">
              <a:lnSpc>
                <a:spcPct val="150000"/>
              </a:lnSpc>
            </a:pPr>
            <a:r>
              <a:rPr lang="ar-EG" sz="2100" b="1" dirty="0">
                <a:cs typeface="+mj-cs"/>
              </a:rPr>
              <a:t>بالإضافة إلى التأثير على الأفراد من خلال زيادة </a:t>
            </a:r>
            <a:r>
              <a:rPr lang="ar-EG" sz="2100" b="1" dirty="0" smtClean="0">
                <a:cs typeface="+mj-cs"/>
              </a:rPr>
              <a:t>درجة الوعى </a:t>
            </a:r>
            <a:r>
              <a:rPr lang="ar-EG" sz="2100" b="1" dirty="0">
                <a:cs typeface="+mj-cs"/>
              </a:rPr>
              <a:t>ومعتقداتهم وقيمهم، هناك أيضًا تأثيرات معرفية </a:t>
            </a:r>
            <a:r>
              <a:rPr lang="ar-EG" sz="2100" b="1" dirty="0" smtClean="0">
                <a:cs typeface="+mj-cs"/>
              </a:rPr>
              <a:t>في </a:t>
            </a:r>
            <a:r>
              <a:rPr lang="ar-EG" sz="2100" b="1" dirty="0">
                <a:cs typeface="+mj-cs"/>
              </a:rPr>
              <a:t>تكوين الاتجاهات </a:t>
            </a:r>
            <a:r>
              <a:rPr lang="ar-EG" sz="2100" b="1" dirty="0" smtClean="0">
                <a:cs typeface="+mj-cs"/>
              </a:rPr>
              <a:t>وفي </a:t>
            </a:r>
            <a:r>
              <a:rPr lang="ar-EG" sz="2100" b="1" dirty="0">
                <a:cs typeface="+mj-cs"/>
              </a:rPr>
              <a:t>تحديد اهتمام المتلقي بالموضوعات أو الأفكار </a:t>
            </a:r>
            <a:r>
              <a:rPr lang="ar-EG" sz="2100" b="1" dirty="0" smtClean="0">
                <a:cs typeface="+mj-cs"/>
              </a:rPr>
              <a:t>التي </a:t>
            </a:r>
            <a:r>
              <a:rPr lang="ar-EG" sz="2100" b="1" dirty="0">
                <a:cs typeface="+mj-cs"/>
              </a:rPr>
              <a:t>تنقلها وسائل الإعلام.</a:t>
            </a:r>
            <a:endParaRPr lang="ar-EG" sz="2100" b="1" dirty="0">
              <a:latin typeface="Times New Roman" pitchFamily="18" charset="0"/>
              <a:cs typeface="+mj-cs"/>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0864157"/>
      </p:ext>
    </p:extLst>
  </p:cSld>
  <p:clrMapOvr>
    <a:masterClrMapping/>
  </p:clrMapOvr>
  <mc:AlternateContent xmlns:mc="http://schemas.openxmlformats.org/markup-compatibility/2006" xmlns:p14="http://schemas.microsoft.com/office/powerpoint/2010/main">
    <mc:Choice Requires="p14">
      <p:transition spd="slow" p14:dur="2000" advTm="63533"/>
    </mc:Choice>
    <mc:Fallback xmlns="">
      <p:transition spd="slow" advTm="6353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819314"/>
            <a:ext cx="8417320" cy="3508653"/>
          </a:xfrm>
          <a:prstGeom prst="rect">
            <a:avLst/>
          </a:prstGeom>
          <a:noFill/>
        </p:spPr>
        <p:txBody>
          <a:bodyPr wrap="square" rtlCol="0">
            <a:spAutoFit/>
          </a:bodyPr>
          <a:lstStyle/>
          <a:p>
            <a:pPr lvl="0" algn="just" rtl="1">
              <a:lnSpc>
                <a:spcPct val="150000"/>
              </a:lnSpc>
            </a:pPr>
            <a:r>
              <a:rPr lang="ar-EG" sz="2200" b="1" dirty="0">
                <a:latin typeface="Times New Roman" pitchFamily="18" charset="0"/>
                <a:cs typeface="Times New Roman" pitchFamily="18" charset="0"/>
              </a:rPr>
              <a:t>• </a:t>
            </a:r>
            <a:r>
              <a:rPr lang="ar-EG" sz="2200" b="1" u="sng" dirty="0">
                <a:latin typeface="Times New Roman" pitchFamily="18" charset="0"/>
                <a:cs typeface="Times New Roman" pitchFamily="18" charset="0"/>
              </a:rPr>
              <a:t>تأثيرات </a:t>
            </a:r>
            <a:r>
              <a:rPr lang="ar-EG" sz="2200" b="1" u="sng" dirty="0" smtClean="0">
                <a:latin typeface="Times New Roman" pitchFamily="18" charset="0"/>
                <a:cs typeface="Times New Roman" pitchFamily="18" charset="0"/>
              </a:rPr>
              <a:t>عاطفية :</a:t>
            </a:r>
            <a:endParaRPr lang="ar-EG" sz="2200" b="1" u="sng" dirty="0">
              <a:latin typeface="Times New Roman" pitchFamily="18" charset="0"/>
              <a:cs typeface="Times New Roman" pitchFamily="18" charset="0"/>
            </a:endParaRPr>
          </a:p>
          <a:p>
            <a:pPr lvl="0" algn="just" rtl="1">
              <a:lnSpc>
                <a:spcPct val="150000"/>
              </a:lnSpc>
            </a:pPr>
            <a:r>
              <a:rPr lang="ar-EG" sz="2100" b="1" spc="30" dirty="0">
                <a:latin typeface="Times New Roman" pitchFamily="18" charset="0"/>
                <a:cs typeface="Times New Roman" pitchFamily="18" charset="0"/>
              </a:rPr>
              <a:t>	</a:t>
            </a:r>
            <a:r>
              <a:rPr lang="ar-EG" sz="2100" b="1" spc="30" dirty="0" smtClean="0">
                <a:latin typeface="Times New Roman" pitchFamily="18" charset="0"/>
                <a:cs typeface="Times New Roman" pitchFamily="18" charset="0"/>
              </a:rPr>
              <a:t>تشير </a:t>
            </a:r>
            <a:r>
              <a:rPr lang="ar-EG" sz="2100" b="1" spc="30" dirty="0">
                <a:latin typeface="Times New Roman" pitchFamily="18" charset="0"/>
                <a:cs typeface="Times New Roman" pitchFamily="18" charset="0"/>
              </a:rPr>
              <a:t>العمليات العاطفية إلى فئات مختلفة من المشاعر والعواطف </a:t>
            </a:r>
            <a:r>
              <a:rPr lang="ar-EG" sz="2100" b="1" spc="30" dirty="0" smtClean="0">
                <a:latin typeface="Times New Roman" pitchFamily="18" charset="0"/>
                <a:cs typeface="Times New Roman" pitchFamily="18" charset="0"/>
              </a:rPr>
              <a:t>وما </a:t>
            </a:r>
            <a:r>
              <a:rPr lang="ar-EG" sz="2100" b="1" spc="30" dirty="0">
                <a:latin typeface="Times New Roman" pitchFamily="18" charset="0"/>
                <a:cs typeface="Times New Roman" pitchFamily="18" charset="0"/>
              </a:rPr>
              <a:t>إلى ذلك. وتنشأ هذه التأثيرات عند تقديم معلومات معينة عبر الرسائل الإعلامية التي تؤثر على شعور الأفراد </a:t>
            </a:r>
            <a:r>
              <a:rPr lang="ar-EG" sz="2100" b="1" spc="30" dirty="0" smtClean="0">
                <a:latin typeface="Times New Roman" pitchFamily="18" charset="0"/>
                <a:cs typeface="Times New Roman" pitchFamily="18" charset="0"/>
              </a:rPr>
              <a:t>واستجابتهم من الناحية العاطفية ، </a:t>
            </a:r>
            <a:r>
              <a:rPr lang="ar-EG" sz="2100" b="1" spc="30" dirty="0">
                <a:latin typeface="Times New Roman" pitchFamily="18" charset="0"/>
                <a:cs typeface="Times New Roman" pitchFamily="18" charset="0"/>
              </a:rPr>
              <a:t>وتظهر في الفتور العاطفي والقلق والخوف والآثار المعنوية والأخلاقية، وتحقق الدعم المعنوي والاغتراب.</a:t>
            </a:r>
          </a:p>
          <a:p>
            <a:pPr lvl="0" algn="just" rtl="1">
              <a:lnSpc>
                <a:spcPct val="150000"/>
              </a:lnSpc>
            </a:pPr>
            <a:r>
              <a:rPr lang="ar-EG" sz="2100" b="1" u="sng" dirty="0">
                <a:latin typeface="Times New Roman" pitchFamily="18" charset="0"/>
                <a:cs typeface="Times New Roman" pitchFamily="18" charset="0"/>
              </a:rPr>
              <a:t>مثال:</a:t>
            </a:r>
            <a:r>
              <a:rPr lang="ar-EG" sz="2100" b="1" dirty="0">
                <a:latin typeface="Times New Roman" pitchFamily="18" charset="0"/>
                <a:cs typeface="Times New Roman" pitchFamily="18" charset="0"/>
              </a:rPr>
              <a:t> الحملات الإعلانية </a:t>
            </a:r>
            <a:r>
              <a:rPr lang="ar-EG" sz="2100" b="1" dirty="0" smtClean="0">
                <a:latin typeface="Times New Roman" pitchFamily="18" charset="0"/>
                <a:cs typeface="Times New Roman" pitchFamily="18" charset="0"/>
              </a:rPr>
              <a:t>التي </a:t>
            </a:r>
            <a:r>
              <a:rPr lang="ar-EG" sz="2100" b="1" dirty="0">
                <a:latin typeface="Times New Roman" pitchFamily="18" charset="0"/>
                <a:cs typeface="Times New Roman" pitchFamily="18" charset="0"/>
              </a:rPr>
              <a:t>كانت تستهدف فيروس كورونا وكيفية الحد منها وتقليل خطر </a:t>
            </a:r>
            <a:r>
              <a:rPr lang="ar-EG" sz="2100" b="1" dirty="0" smtClean="0">
                <a:latin typeface="Times New Roman" pitchFamily="18" charset="0"/>
                <a:cs typeface="Times New Roman" pitchFamily="18" charset="0"/>
              </a:rPr>
              <a:t>الإصابة بها، أو منتجات إعلانية تستهدف التأثير على الناحية العاطفية من خلال الرسالة الإعلانية.</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5180675"/>
      </p:ext>
    </p:extLst>
  </p:cSld>
  <p:clrMapOvr>
    <a:masterClrMapping/>
  </p:clrMapOvr>
  <mc:AlternateContent xmlns:mc="http://schemas.openxmlformats.org/markup-compatibility/2006" xmlns:p14="http://schemas.microsoft.com/office/powerpoint/2010/main">
    <mc:Choice Requires="p14">
      <p:transition spd="slow" p14:dur="2000" advTm="113628"/>
    </mc:Choice>
    <mc:Fallback xmlns="">
      <p:transition spd="slow" advTm="11362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819314"/>
            <a:ext cx="8417320" cy="205440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 التأثير السلوكي: </a:t>
            </a:r>
          </a:p>
          <a:p>
            <a:pPr lvl="0" algn="just" rtl="1">
              <a:lnSpc>
                <a:spcPct val="150000"/>
              </a:lnSpc>
            </a:pPr>
            <a:r>
              <a:rPr lang="ar-EG" sz="2100" b="1" dirty="0">
                <a:latin typeface="Times New Roman" pitchFamily="18" charset="0"/>
                <a:cs typeface="Times New Roman" pitchFamily="18" charset="0"/>
              </a:rPr>
              <a:t>	إن التغييرات في المواقف أو المعتقدات أو الحالات العاطفية هي أمر يهتم به الجميع لأنه يؤثر بشكل واضح </a:t>
            </a:r>
            <a:r>
              <a:rPr lang="ar-EG" sz="2100" b="1" dirty="0" smtClean="0">
                <a:latin typeface="Times New Roman" pitchFamily="18" charset="0"/>
                <a:cs typeface="Times New Roman" pitchFamily="18" charset="0"/>
              </a:rPr>
              <a:t>ويؤثر </a:t>
            </a:r>
            <a:r>
              <a:rPr lang="ar-EG" sz="2100" b="1" dirty="0">
                <a:latin typeface="Times New Roman" pitchFamily="18" charset="0"/>
                <a:cs typeface="Times New Roman" pitchFamily="18" charset="0"/>
              </a:rPr>
              <a:t>على </a:t>
            </a:r>
            <a:r>
              <a:rPr lang="ar-EG" sz="2100" b="1" dirty="0" smtClean="0">
                <a:latin typeface="Times New Roman" pitchFamily="18" charset="0"/>
                <a:cs typeface="Times New Roman" pitchFamily="18" charset="0"/>
              </a:rPr>
              <a:t>سلوكهم؛ ويقصد هنا بالسلوك وهو أن يقوم متلقي الرسالة الإعلانية بشراء المنتج المعلن عنه من خلال الرسالة الإعلانية.</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88136546"/>
      </p:ext>
    </p:extLst>
  </p:cSld>
  <p:clrMapOvr>
    <a:masterClrMapping/>
  </p:clrMapOvr>
  <mc:AlternateContent xmlns:mc="http://schemas.openxmlformats.org/markup-compatibility/2006" xmlns:p14="http://schemas.microsoft.com/office/powerpoint/2010/main">
    <mc:Choice Requires="p14">
      <p:transition spd="slow" p14:dur="2000" advTm="121412"/>
    </mc:Choice>
    <mc:Fallback xmlns="">
      <p:transition spd="slow" advTm="12141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510922" y="1259391"/>
            <a:ext cx="2650084"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3840615"/>
      </p:ext>
    </p:extLst>
  </p:cSld>
  <p:clrMapOvr>
    <a:masterClrMapping/>
  </p:clrMapOvr>
  <mc:AlternateContent xmlns:mc="http://schemas.openxmlformats.org/markup-compatibility/2006" xmlns:p14="http://schemas.microsoft.com/office/powerpoint/2010/main">
    <mc:Choice Requires="p14">
      <p:transition spd="slow" p14:dur="2000" advTm="12278"/>
    </mc:Choice>
    <mc:Fallback xmlns="">
      <p:transition spd="slow" advTm="12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004314"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نظرية ثراء الوسيلة الإعلامية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145755"/>
            <a:ext cx="8417320" cy="2516073"/>
          </a:xfrm>
          <a:prstGeom prst="rect">
            <a:avLst/>
          </a:prstGeom>
          <a:noFill/>
        </p:spPr>
        <p:txBody>
          <a:bodyPr wrap="square" rtlCol="0">
            <a:spAutoFit/>
          </a:bodyPr>
          <a:lstStyle/>
          <a:p>
            <a:pPr lvl="0" algn="just" rtl="1">
              <a:lnSpc>
                <a:spcPct val="150000"/>
              </a:lnSpc>
              <a:buSzPct val="200000"/>
            </a:pPr>
            <a:r>
              <a:rPr lang="ar-EG" sz="2100" b="1" u="sng" dirty="0" smtClean="0">
                <a:latin typeface="Tajawal ExtraBold" panose="00000800000000000000" pitchFamily="2" charset="-78"/>
                <a:cs typeface="Times New Roman"/>
              </a:rPr>
              <a:t>تعريف نظرية ثراء الوسيلة الإعلامية:</a:t>
            </a:r>
            <a:r>
              <a:rPr lang="ar-EG" sz="2100" dirty="0" smtClean="0">
                <a:latin typeface="Tajawal ExtraBold" panose="00000800000000000000" pitchFamily="2" charset="-78"/>
                <a:cs typeface="Times New Roman"/>
              </a:rPr>
              <a:t> </a:t>
            </a:r>
          </a:p>
          <a:p>
            <a:pPr lvl="0" algn="just" rtl="1">
              <a:lnSpc>
                <a:spcPct val="150000"/>
              </a:lnSpc>
              <a:buSzPct val="200000"/>
            </a:pPr>
            <a:r>
              <a:rPr lang="ar-EG" sz="2100" dirty="0">
                <a:latin typeface="Tajawal ExtraBold" panose="00000800000000000000" pitchFamily="2" charset="-78"/>
                <a:cs typeface="Times New Roman"/>
              </a:rPr>
              <a:t>	</a:t>
            </a:r>
            <a:r>
              <a:rPr lang="ar-EG" sz="2100" dirty="0" smtClean="0">
                <a:latin typeface="Tajawal ExtraBold" panose="00000800000000000000" pitchFamily="2" charset="-78"/>
                <a:cs typeface="Times New Roman"/>
              </a:rPr>
              <a:t>نظرية </a:t>
            </a:r>
            <a:r>
              <a:rPr lang="ar-EG" sz="2100" dirty="0">
                <a:latin typeface="Tajawal ExtraBold" panose="00000800000000000000" pitchFamily="2" charset="-78"/>
                <a:cs typeface="Times New Roman"/>
              </a:rPr>
              <a:t>ثراء الوسيلة الإعلامية هى نظرية تقترح أن الوسائل الإعلامية (مثل الصحف والتلفزيون والإنترنت) تؤثر في الثراء الاقتصادي والتنمية الاجتماعية. وفقًا لهذه النظرية يعتقد البعض أن وجود وسائل إعلام قوية ومتنوعة في المجتمع يمكن أن يؤدي إلى زيادة الوعي وتوسيع مجال الرؤية وتعزيز التواصل وتبادل </a:t>
            </a:r>
            <a:r>
              <a:rPr lang="ar-EG" sz="2100" dirty="0" smtClean="0">
                <a:latin typeface="Tajawal ExtraBold" panose="00000800000000000000" pitchFamily="2" charset="-78"/>
                <a:cs typeface="Times New Roman"/>
              </a:rPr>
              <a:t>المعرفة، بالإضافة إلى وسائل الإعلام الرقمية.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25930908"/>
      </p:ext>
    </p:extLst>
  </p:cSld>
  <p:clrMapOvr>
    <a:masterClrMapping/>
  </p:clrMapOvr>
  <mc:AlternateContent xmlns:mc="http://schemas.openxmlformats.org/markup-compatibility/2006" xmlns:p14="http://schemas.microsoft.com/office/powerpoint/2010/main">
    <mc:Choice Requires="p14">
      <p:transition spd="slow" p14:dur="2000" advTm="360859"/>
    </mc:Choice>
    <mc:Fallback xmlns="">
      <p:transition spd="slow" advTm="36085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2237675"/>
            <a:ext cx="8417320" cy="4455066"/>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لذلك تم تطوير هذه النظرية بفضل عدد من الباحثين مثل دافت ولينجل وويك وبريث </a:t>
            </a:r>
            <a:r>
              <a:rPr lang="en-US" sz="2100" b="1" spc="50" dirty="0" smtClean="0">
                <a:latin typeface="Times New Roman" pitchFamily="18" charset="0"/>
                <a:cs typeface="Times New Roman" pitchFamily="18" charset="0"/>
              </a:rPr>
              <a:t>J.R Gal </a:t>
            </a:r>
            <a:r>
              <a:rPr lang="en-US" sz="2100" b="1" spc="50" dirty="0" err="1">
                <a:latin typeface="Times New Roman" pitchFamily="18" charset="0"/>
                <a:cs typeface="Times New Roman" pitchFamily="18" charset="0"/>
              </a:rPr>
              <a:t>Braith</a:t>
            </a:r>
            <a:r>
              <a:rPr lang="en-US" sz="2100" b="1" spc="50" dirty="0">
                <a:latin typeface="Times New Roman" pitchFamily="18" charset="0"/>
                <a:cs typeface="Times New Roman" pitchFamily="18" charset="0"/>
              </a:rPr>
              <a:t> </a:t>
            </a:r>
            <a:r>
              <a:rPr lang="en-US" sz="2100" b="1" spc="50" dirty="0" err="1">
                <a:latin typeface="Times New Roman" pitchFamily="18" charset="0"/>
                <a:cs typeface="Times New Roman" pitchFamily="18" charset="0"/>
              </a:rPr>
              <a:t>W.Weick</a:t>
            </a:r>
            <a:r>
              <a:rPr lang="en-US" sz="2100" b="1" spc="50" dirty="0">
                <a:latin typeface="Times New Roman" pitchFamily="18" charset="0"/>
                <a:cs typeface="Times New Roman" pitchFamily="18" charset="0"/>
              </a:rPr>
              <a:t>, Daft &amp; </a:t>
            </a:r>
            <a:r>
              <a:rPr lang="en-US" sz="2100" b="1" spc="50" dirty="0" err="1">
                <a:latin typeface="Times New Roman" pitchFamily="18" charset="0"/>
                <a:cs typeface="Times New Roman" pitchFamily="18" charset="0"/>
              </a:rPr>
              <a:t>Lengel</a:t>
            </a:r>
            <a:r>
              <a:rPr lang="en-US" sz="21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 </a:t>
            </a:r>
            <a:r>
              <a:rPr lang="ar-EG" sz="2100" b="1" spc="50" dirty="0">
                <a:latin typeface="Times New Roman" pitchFamily="18" charset="0"/>
                <a:cs typeface="Times New Roman" pitchFamily="18" charset="0"/>
              </a:rPr>
              <a:t>انطلاقًا من اعتماد المنظمات على المعالجة الفعالة للمعلومات من أجل تمكينها من التغلب على التعقيدات التي تظهر في بيئة العمل، حيث يتم استخدام المعلومات الثرية والمناسبة للتقليل من حالة عدم التأكد وتوضيح الغموض.</a:t>
            </a:r>
            <a:r>
              <a:rPr lang="en-US" sz="2100" b="1" spc="50" dirty="0">
                <a:latin typeface="Times New Roman" pitchFamily="18" charset="0"/>
                <a:cs typeface="Times New Roman" pitchFamily="18" charset="0"/>
              </a:rPr>
              <a:t> </a:t>
            </a:r>
            <a:endParaRPr lang="ar-EG" sz="2100" b="1"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ويشير الباحثون إلى أن نقص المعلومات يعتبر مصدرًا للغموض، كما يكمن دور المؤسسات في توفير المعلومة من خلال أنظمة وإدارات تسهل تدفق المعلومات وتقلل الغموض.</a:t>
            </a:r>
          </a:p>
          <a:p>
            <a:pPr marL="342900" lvl="0" indent="-342900" algn="just" rtl="1">
              <a:lnSpc>
                <a:spcPct val="150000"/>
              </a:lnSpc>
              <a:buFont typeface="Wingdings" pitchFamily="2" charset="2"/>
              <a:buChar char="Ø"/>
            </a:pPr>
            <a:endParaRPr lang="ar-EG" sz="2100" b="1"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0746754"/>
      </p:ext>
    </p:extLst>
  </p:cSld>
  <p:clrMapOvr>
    <a:masterClrMapping/>
  </p:clrMapOvr>
  <mc:AlternateContent xmlns:mc="http://schemas.openxmlformats.org/markup-compatibility/2006" xmlns:p14="http://schemas.microsoft.com/office/powerpoint/2010/main">
    <mc:Choice Requires="p14">
      <p:transition spd="slow" p14:dur="2000" advTm="69557"/>
    </mc:Choice>
    <mc:Fallback xmlns="">
      <p:transition spd="slow" advTm="6955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819314"/>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تتباين وسائل الإعلام في تعاملها مع ثراء المعلومة، في حين يرتبط تنوع الثراء بالقدرة على سرعة رجع الصدى، وتنوع القنوات المستخدمة، وترك الانطباع الشخصي واللغة المستخدمة.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لذلك تصلح الوسيلة الإعلامية الثرية لتوضيح المواقف والمسائل المعقدة، في حين تصلح الوسائل الفقيرة للتواصل أثناء الأنشطة الروتينية، ولذا تُعرف نظرية الثراء على أنها قدرة </a:t>
            </a:r>
            <a:r>
              <a:rPr lang="ar-EG" sz="2100" b="1" spc="50" dirty="0" smtClean="0">
                <a:latin typeface="Times New Roman" pitchFamily="18" charset="0"/>
                <a:cs typeface="Times New Roman" pitchFamily="18" charset="0"/>
              </a:rPr>
              <a:t>الوسائل الإعلامية </a:t>
            </a:r>
            <a:r>
              <a:rPr lang="ar-EG" sz="2100" b="1" spc="50" dirty="0">
                <a:latin typeface="Times New Roman" pitchFamily="18" charset="0"/>
                <a:cs typeface="Times New Roman" pitchFamily="18" charset="0"/>
              </a:rPr>
              <a:t>على حمل البيانات.</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0371"/>
    </mc:Choice>
    <mc:Fallback xmlns="">
      <p:transition spd="slow" advTm="10037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369387"/>
            <a:ext cx="8417320" cy="3970318"/>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بالتالي، تقوم نظرية ثراء الوسيلة الإعلامية على فرضية أساسية مفادها أنه كلما ارتفعت درجة غموض المهمة الاتصالية والتباسها، كان من الأفضل استخدام وسيلة أكثر ثراءً. </a:t>
            </a:r>
            <a:r>
              <a:rPr lang="ar-EG" sz="2100" b="1" dirty="0" smtClean="0">
                <a:latin typeface="Times New Roman" pitchFamily="18" charset="0"/>
                <a:cs typeface="Times New Roman" pitchFamily="18" charset="0"/>
              </a:rPr>
              <a:t>حيث قدم كل من دافت ولينجل (</a:t>
            </a:r>
            <a:r>
              <a:rPr lang="en-US" sz="2100" b="1" dirty="0" smtClean="0">
                <a:latin typeface="Times New Roman" pitchFamily="18" charset="0"/>
                <a:cs typeface="Times New Roman" pitchFamily="18" charset="0"/>
              </a:rPr>
              <a:t>Daft &amp; </a:t>
            </a:r>
            <a:r>
              <a:rPr lang="en-US" sz="2100" b="1" dirty="0" err="1" smtClean="0">
                <a:latin typeface="Times New Roman" pitchFamily="18" charset="0"/>
                <a:cs typeface="Times New Roman" pitchFamily="18" charset="0"/>
              </a:rPr>
              <a:t>Lengel</a:t>
            </a:r>
            <a:r>
              <a:rPr lang="en-US" sz="2100" b="1" dirty="0" smtClean="0">
                <a:latin typeface="Times New Roman" pitchFamily="18" charset="0"/>
                <a:cs typeface="Times New Roman" pitchFamily="18" charset="0"/>
              </a:rPr>
              <a:t> </a:t>
            </a:r>
            <a:r>
              <a:rPr lang="ar-EG" sz="2100" b="1" dirty="0" smtClean="0">
                <a:latin typeface="Times New Roman" pitchFamily="18" charset="0"/>
                <a:cs typeface="Times New Roman" pitchFamily="18" charset="0"/>
              </a:rPr>
              <a:t>) نظريتهما حول ثراء الوسيلة الإعلامية، حيث </a:t>
            </a:r>
            <a:r>
              <a:rPr lang="ar-EG" sz="2100" b="1" dirty="0">
                <a:latin typeface="Times New Roman" pitchFamily="18" charset="0"/>
                <a:cs typeface="Times New Roman" pitchFamily="18" charset="0"/>
              </a:rPr>
              <a:t>افترضا ما يلي:</a:t>
            </a:r>
          </a:p>
          <a:p>
            <a:pPr marL="457200" lvl="0" indent="-457200" algn="just" rtl="1">
              <a:lnSpc>
                <a:spcPct val="150000"/>
              </a:lnSpc>
              <a:buFont typeface="+mj-lt"/>
              <a:buAutoNum type="arabicPeriod"/>
            </a:pPr>
            <a:r>
              <a:rPr lang="ar-EG" sz="2100" b="1" dirty="0">
                <a:latin typeface="Times New Roman" pitchFamily="18" charset="0"/>
                <a:cs typeface="Times New Roman" pitchFamily="18" charset="0"/>
              </a:rPr>
              <a:t>إن وسائل الاتصال لها قدرات استيعابية مختلفة لاستجلاء الغموض وتسهيل التفاهم بين الأطراف الاتصالية.</a:t>
            </a:r>
          </a:p>
          <a:p>
            <a:pPr marL="457200" lvl="0" indent="-457200" algn="just" rtl="1">
              <a:lnSpc>
                <a:spcPct val="150000"/>
              </a:lnSpc>
              <a:buFont typeface="+mj-lt"/>
              <a:buAutoNum type="arabicPeriod"/>
            </a:pPr>
            <a:r>
              <a:rPr lang="ar-EG" sz="2100" b="1" dirty="0">
                <a:latin typeface="Times New Roman" pitchFamily="18" charset="0"/>
                <a:cs typeface="Times New Roman" pitchFamily="18" charset="0"/>
              </a:rPr>
              <a:t>دائمًا ما يرغب الناس في التغلب على حالات عدم التأكد والغموض المحيط بالعمليات الاتصالية فيما بينهم، فيستخدمون أدوات اتصالية معينة يعتبرونها أفضل من غيرها في أداء المهمات المحددة لهم. </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201084"/>
    </mc:Choice>
    <mc:Fallback xmlns="">
      <p:transition spd="slow" advTm="20108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1858532"/>
            <a:ext cx="8417320" cy="452431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أهداف نظرية ثراء الوسيلة:</a:t>
            </a:r>
            <a:endParaRPr lang="en-US" sz="2200" b="1" u="sng" spc="50" dirty="0">
              <a:latin typeface="Times New Roman" pitchFamily="18" charset="0"/>
              <a:cs typeface="Times New Roman" pitchFamily="18" charset="0"/>
            </a:endParaRPr>
          </a:p>
          <a:p>
            <a:pPr lvl="0" algn="just" rtl="1">
              <a:lnSpc>
                <a:spcPct val="150000"/>
              </a:lnSpc>
            </a:pPr>
            <a:r>
              <a:rPr lang="ar-EG" sz="2200" b="1" u="sng" spc="50" dirty="0">
                <a:latin typeface="Times New Roman" pitchFamily="18" charset="0"/>
                <a:cs typeface="Times New Roman" pitchFamily="18" charset="0"/>
              </a:rPr>
              <a:t>تقول النظرية أن وجود وسائل إعلام متقدمة وحرة يمكن أن يؤدي إلى ثلاثة آثار رئيسية:</a:t>
            </a:r>
          </a:p>
          <a:p>
            <a:pPr marL="457200" lvl="0" indent="-457200" algn="just" rtl="1">
              <a:lnSpc>
                <a:spcPct val="150000"/>
              </a:lnSpc>
              <a:buFontTx/>
              <a:buAutoNum type="arabicPeriod"/>
            </a:pPr>
            <a:r>
              <a:rPr lang="ar-EG" sz="2100" b="1" spc="50" dirty="0">
                <a:latin typeface="Times New Roman" pitchFamily="18" charset="0"/>
                <a:cs typeface="Times New Roman" pitchFamily="18" charset="0"/>
              </a:rPr>
              <a:t>تعزيز المعرفة </a:t>
            </a:r>
            <a:r>
              <a:rPr lang="ar-EG" sz="2100" b="1" spc="50" dirty="0" smtClean="0">
                <a:latin typeface="Times New Roman" pitchFamily="18" charset="0"/>
                <a:cs typeface="Times New Roman" pitchFamily="18" charset="0"/>
              </a:rPr>
              <a:t>والوعي: </a:t>
            </a:r>
            <a:r>
              <a:rPr lang="ar-EG" sz="2100" spc="50" dirty="0">
                <a:latin typeface="Times New Roman" pitchFamily="18" charset="0"/>
                <a:cs typeface="Times New Roman" pitchFamily="18" charset="0"/>
              </a:rPr>
              <a:t>تعتمد النظرية أن الوسائل الإعلامية الجيدة يمكن أن تساهم في تعزيز المعرفة </a:t>
            </a:r>
            <a:r>
              <a:rPr lang="ar-EG" sz="2100" spc="50" dirty="0" smtClean="0">
                <a:latin typeface="Times New Roman" pitchFamily="18" charset="0"/>
                <a:cs typeface="Times New Roman" pitchFamily="18" charset="0"/>
              </a:rPr>
              <a:t>والوعي </a:t>
            </a:r>
            <a:r>
              <a:rPr lang="ar-EG" sz="2100" spc="50" dirty="0">
                <a:latin typeface="Times New Roman" pitchFamily="18" charset="0"/>
                <a:cs typeface="Times New Roman" pitchFamily="18" charset="0"/>
              </a:rPr>
              <a:t>من خلال توفير معلومات موثوقة ومتوازنة للجمهور، وتعزيز درجة </a:t>
            </a:r>
            <a:r>
              <a:rPr lang="ar-EG" sz="2100" spc="50" dirty="0" smtClean="0">
                <a:latin typeface="Times New Roman" pitchFamily="18" charset="0"/>
                <a:cs typeface="Times New Roman" pitchFamily="18" charset="0"/>
              </a:rPr>
              <a:t>الوعي.</a:t>
            </a:r>
            <a:endParaRPr lang="ar-EG" sz="2100" spc="50" dirty="0">
              <a:latin typeface="Times New Roman" pitchFamily="18" charset="0"/>
              <a:cs typeface="Times New Roman" pitchFamily="18" charset="0"/>
            </a:endParaRPr>
          </a:p>
          <a:p>
            <a:pPr marL="457200" lvl="0" indent="-457200" algn="just" rtl="1">
              <a:lnSpc>
                <a:spcPct val="150000"/>
              </a:lnSpc>
              <a:buFontTx/>
              <a:buAutoNum type="arabicPeriod"/>
            </a:pPr>
            <a:r>
              <a:rPr lang="ar-EG" sz="2100" b="1" spc="50" dirty="0">
                <a:latin typeface="Times New Roman" pitchFamily="18" charset="0"/>
                <a:cs typeface="Times New Roman" pitchFamily="18" charset="0"/>
              </a:rPr>
              <a:t>تطوير الاقتصاد: </a:t>
            </a:r>
            <a:r>
              <a:rPr lang="ar-EG" sz="2100" spc="50" dirty="0">
                <a:latin typeface="Times New Roman" pitchFamily="18" charset="0"/>
                <a:cs typeface="Times New Roman" pitchFamily="18" charset="0"/>
              </a:rPr>
              <a:t>ترى النظرية أن الاستثمار في الوسائل الإعلامية يمكن أن يسهم في تطوير الاقتصاد، حيث يمكن أن تولد صناعة الإعلام فرص عمل جديدة وتحفز الابتكار </a:t>
            </a:r>
            <a:r>
              <a:rPr lang="ar-EG" sz="2100" spc="50" dirty="0" smtClean="0">
                <a:latin typeface="Times New Roman" pitchFamily="18" charset="0"/>
                <a:cs typeface="Times New Roman" pitchFamily="18" charset="0"/>
              </a:rPr>
              <a:t>وتعزز </a:t>
            </a:r>
            <a:r>
              <a:rPr lang="ar-EG" sz="2100" spc="50" dirty="0">
                <a:latin typeface="Times New Roman" pitchFamily="18" charset="0"/>
                <a:cs typeface="Times New Roman" pitchFamily="18" charset="0"/>
              </a:rPr>
              <a:t>النمو الاقتصادي.</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1581"/>
    </mc:Choice>
    <mc:Fallback xmlns="">
      <p:transition spd="slow" advTm="10158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819314"/>
            <a:ext cx="8417320" cy="1488484"/>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3 . تعزيز التواصل: </a:t>
            </a:r>
            <a:r>
              <a:rPr lang="ar-EG" sz="2100" spc="50" dirty="0">
                <a:latin typeface="Times New Roman" pitchFamily="18" charset="0"/>
                <a:cs typeface="Times New Roman" pitchFamily="18" charset="0"/>
              </a:rPr>
              <a:t>تشير النظرية إلى أن الوسائل الإعلامية يمكن أن تساهم في تنويع الثقافة وتعزيز التواصل وفهم الثقافات </a:t>
            </a:r>
            <a:r>
              <a:rPr lang="ar-EG" sz="2100" spc="50" dirty="0" smtClean="0">
                <a:latin typeface="Times New Roman" pitchFamily="18" charset="0"/>
                <a:cs typeface="Times New Roman" pitchFamily="18" charset="0"/>
              </a:rPr>
              <a:t>المختلفة، حيث يمكن </a:t>
            </a:r>
            <a:r>
              <a:rPr lang="ar-EG" sz="2100" spc="50" dirty="0">
                <a:latin typeface="Times New Roman" pitchFamily="18" charset="0"/>
                <a:cs typeface="Times New Roman" pitchFamily="18" charset="0"/>
              </a:rPr>
              <a:t>للوسائل الإعلامية أن تكون قادرة على نقل القيم الثقافية وتعزيز التفاهم العالمي.</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1691"/>
    </mc:Choice>
    <mc:Fallback xmlns="">
      <p:transition spd="slow" advTm="10169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3043359"/>
            <a:ext cx="8417320" cy="1973232"/>
          </a:xfrm>
          <a:prstGeom prst="rect">
            <a:avLst/>
          </a:prstGeom>
          <a:noFill/>
        </p:spPr>
        <p:txBody>
          <a:bodyPr wrap="square" rtlCol="0">
            <a:spAutoFit/>
          </a:bodyPr>
          <a:lstStyle/>
          <a:p>
            <a:pPr lvl="0" algn="just" rtl="1">
              <a:lnSpc>
                <a:spcPct val="150000"/>
              </a:lnSpc>
            </a:pPr>
            <a:r>
              <a:rPr lang="ar-EG" sz="2100" spc="50" dirty="0">
                <a:latin typeface="Times New Roman" pitchFamily="18" charset="0"/>
                <a:cs typeface="Times New Roman" pitchFamily="18" charset="0"/>
              </a:rPr>
              <a:t>ومع ذلك، يوجد أيضًا منتقدون لهذه النظرية </a:t>
            </a:r>
            <a:r>
              <a:rPr lang="ar-EG" sz="2100" spc="50" dirty="0" smtClean="0">
                <a:latin typeface="Times New Roman" pitchFamily="18" charset="0"/>
                <a:cs typeface="Times New Roman" pitchFamily="18" charset="0"/>
              </a:rPr>
              <a:t>يشككون </a:t>
            </a:r>
            <a:r>
              <a:rPr lang="ar-EG" sz="2100" spc="50" dirty="0">
                <a:latin typeface="Times New Roman" pitchFamily="18" charset="0"/>
                <a:cs typeface="Times New Roman" pitchFamily="18" charset="0"/>
              </a:rPr>
              <a:t>في قدرة الوسائل الإعلامية على تحقيق هذه الآثار بشكل كامل. ويعتبرون أن الوسائل الإعلامية قد تكون موجهة وفقًا لمصالح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وتعبر عن وجهات نظر معينة، مما يمكن أن يؤثر على المعلومات التي يتلقاها الجمهور ويحد من تأثيرها الفعال.</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774680" y="2461603"/>
            <a:ext cx="8417320" cy="539378"/>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u="sng" dirty="0" smtClean="0">
                <a:latin typeface="Times New Roman" pitchFamily="18" charset="0"/>
                <a:cs typeface="Times New Roman" pitchFamily="18" charset="0"/>
              </a:rPr>
              <a:t>الانتقادات الموجهة إلى نظرية ثراء الوسيلة: </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93769"/>
    </mc:Choice>
    <mc:Fallback xmlns="">
      <p:transition spd="slow" advTm="937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140878"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8612268"/>
      </p:ext>
    </p:extLst>
  </p:cSld>
  <p:clrMapOvr>
    <a:masterClrMapping/>
  </p:clrMapOvr>
  <mc:AlternateContent xmlns:mc="http://schemas.openxmlformats.org/markup-compatibility/2006" xmlns:p14="http://schemas.microsoft.com/office/powerpoint/2010/main">
    <mc:Choice Requires="p14">
      <p:transition spd="slow" p14:dur="2000" advTm="8957"/>
    </mc:Choice>
    <mc:Fallback xmlns="">
      <p:transition spd="slow" advTm="8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202494"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370001"/>
            <a:ext cx="8417320" cy="3877985"/>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ثراء الوسيلة الإعلامية يشير إلى الازدهار والتقدم الذي يحدث في الوسائل الإعلامية في مجتمع معين. يتعلق هذا الثراء بعدة جوانب:</a:t>
            </a:r>
          </a:p>
          <a:p>
            <a:pPr marL="457200" lvl="0" indent="-457200" algn="just" rtl="1">
              <a:lnSpc>
                <a:spcPct val="150000"/>
              </a:lnSpc>
              <a:buFontTx/>
              <a:buAutoNum type="arabicPeriod"/>
            </a:pPr>
            <a:r>
              <a:rPr lang="ar-EG" sz="2000" b="1" u="sng" dirty="0">
                <a:latin typeface="Times New Roman" pitchFamily="18" charset="0"/>
                <a:cs typeface="Times New Roman" pitchFamily="18" charset="0"/>
              </a:rPr>
              <a:t>زيادة التواصل والوصول:</a:t>
            </a:r>
            <a:r>
              <a:rPr lang="ar-EG" sz="2000" b="1" dirty="0">
                <a:latin typeface="Times New Roman" pitchFamily="18" charset="0"/>
                <a:cs typeface="Times New Roman" pitchFamily="18" charset="0"/>
              </a:rPr>
              <a:t> تتيح الوسائل الإعلامية الحديثة مثل الإنترنت ووسائل التواصل الاجتماعي الوصول السهل والفوري إلى المعلومات والأخبار والمحتوى من جميع أنحاء </a:t>
            </a:r>
            <a:r>
              <a:rPr lang="ar-EG" sz="2000" b="1" dirty="0" smtClean="0">
                <a:latin typeface="Times New Roman" pitchFamily="18" charset="0"/>
                <a:cs typeface="Times New Roman" pitchFamily="18" charset="0"/>
              </a:rPr>
              <a:t>العالم؛ </a:t>
            </a:r>
            <a:r>
              <a:rPr lang="ar-EG" sz="2000" b="1" dirty="0">
                <a:latin typeface="Times New Roman" pitchFamily="18" charset="0"/>
                <a:cs typeface="Times New Roman" pitchFamily="18" charset="0"/>
              </a:rPr>
              <a:t>وبذلك </a:t>
            </a:r>
            <a:r>
              <a:rPr lang="ar-EG" sz="2000" b="1" dirty="0" smtClean="0">
                <a:latin typeface="Times New Roman" pitchFamily="18" charset="0"/>
                <a:cs typeface="Times New Roman" pitchFamily="18" charset="0"/>
              </a:rPr>
              <a:t>تتحقق </a:t>
            </a:r>
            <a:r>
              <a:rPr lang="ar-EG" sz="2000" b="1" dirty="0">
                <a:latin typeface="Times New Roman" pitchFamily="18" charset="0"/>
                <a:cs typeface="Times New Roman" pitchFamily="18" charset="0"/>
              </a:rPr>
              <a:t>التغطية الإعلامية العالمية وتوجد فرص جديدة للتواصل والتفاعل بين الناس.</a:t>
            </a:r>
          </a:p>
          <a:p>
            <a:pPr marL="457200" lvl="0" indent="-457200" algn="just" rtl="1">
              <a:lnSpc>
                <a:spcPct val="150000"/>
              </a:lnSpc>
              <a:buFontTx/>
              <a:buAutoNum type="arabicPeriod"/>
            </a:pPr>
            <a:r>
              <a:rPr lang="ar-EG" sz="2000" b="1" u="sng" dirty="0">
                <a:latin typeface="Times New Roman" pitchFamily="18" charset="0"/>
                <a:cs typeface="Times New Roman" pitchFamily="18" charset="0"/>
              </a:rPr>
              <a:t>تنوع المحتوى والأصوات:</a:t>
            </a:r>
            <a:r>
              <a:rPr lang="ar-EG" sz="2000" b="1" dirty="0">
                <a:latin typeface="Times New Roman" pitchFamily="18" charset="0"/>
                <a:cs typeface="Times New Roman" pitchFamily="18" charset="0"/>
              </a:rPr>
              <a:t> يتيح الثراء الإعلامي وجود مجموعة واسعة من المصادر الإعلامية </a:t>
            </a:r>
            <a:r>
              <a:rPr lang="ar-EG" sz="2000" b="1" dirty="0" smtClean="0">
                <a:latin typeface="Times New Roman" pitchFamily="18" charset="0"/>
                <a:cs typeface="Times New Roman" pitchFamily="18" charset="0"/>
              </a:rPr>
              <a:t>والمحتوى؛ لذلك هذا </a:t>
            </a:r>
            <a:r>
              <a:rPr lang="ar-EG" sz="2000" b="1" dirty="0">
                <a:latin typeface="Times New Roman" pitchFamily="18" charset="0"/>
                <a:cs typeface="Times New Roman" pitchFamily="18" charset="0"/>
              </a:rPr>
              <a:t>يعني أن الناس يمكنهم الوصول إلى وجهات نظر متنوعة وأصوات </a:t>
            </a:r>
            <a:r>
              <a:rPr lang="ar-EG" sz="2000" b="1" dirty="0" smtClean="0">
                <a:latin typeface="Times New Roman" pitchFamily="18" charset="0"/>
                <a:cs typeface="Times New Roman" pitchFamily="18" charset="0"/>
              </a:rPr>
              <a:t>متعددة، </a:t>
            </a:r>
            <a:r>
              <a:rPr lang="ar-EG" sz="2000" b="1" dirty="0">
                <a:latin typeface="Times New Roman" pitchFamily="18" charset="0"/>
                <a:cs typeface="Times New Roman" pitchFamily="18" charset="0"/>
              </a:rPr>
              <a:t>وبالتالي يتاح لهم فهم أفضل للقضايا والأحداث وتنوع الثقافات.</a:t>
            </a:r>
            <a:endParaRPr lang="en-US" sz="2000" b="1"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144845"/>
    </mc:Choice>
    <mc:Fallback xmlns="">
      <p:transition spd="slow" advTm="14484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139432"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531056"/>
            <a:ext cx="8417320" cy="3000821"/>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3. تفاعلية أكبر:</a:t>
            </a:r>
            <a:r>
              <a:rPr lang="ar-EG" sz="2100" b="1" spc="50" dirty="0">
                <a:latin typeface="Times New Roman" pitchFamily="18" charset="0"/>
                <a:cs typeface="Times New Roman" pitchFamily="18" charset="0"/>
              </a:rPr>
              <a:t> يتيح الثراء الإعلامي </a:t>
            </a:r>
            <a:r>
              <a:rPr lang="ar-EG" sz="2100" b="1" spc="50" dirty="0" smtClean="0">
                <a:latin typeface="Times New Roman" pitchFamily="18" charset="0"/>
                <a:cs typeface="Times New Roman" pitchFamily="18" charset="0"/>
              </a:rPr>
              <a:t>للناس </a:t>
            </a:r>
            <a:r>
              <a:rPr lang="ar-EG" sz="2100" b="1" spc="50" dirty="0">
                <a:latin typeface="Times New Roman" pitchFamily="18" charset="0"/>
                <a:cs typeface="Times New Roman" pitchFamily="18" charset="0"/>
              </a:rPr>
              <a:t>أن يصبحوا جزءًا من الحوار الإعلامي. </a:t>
            </a:r>
            <a:r>
              <a:rPr lang="ar-EG" sz="2100" b="1" spc="50" dirty="0" smtClean="0">
                <a:latin typeface="Times New Roman" pitchFamily="18" charset="0"/>
                <a:cs typeface="Times New Roman" pitchFamily="18" charset="0"/>
              </a:rPr>
              <a:t>فعلى سبيل المثال: من خلال وسيلة الإنترنت أصبح </a:t>
            </a:r>
            <a:r>
              <a:rPr lang="ar-EG" sz="2100" b="1" spc="50" dirty="0">
                <a:latin typeface="Times New Roman" pitchFamily="18" charset="0"/>
                <a:cs typeface="Times New Roman" pitchFamily="18" charset="0"/>
              </a:rPr>
              <a:t>ا</a:t>
            </a:r>
            <a:r>
              <a:rPr lang="ar-EG" sz="2100" b="1" spc="50" dirty="0" smtClean="0">
                <a:latin typeface="Times New Roman" pitchFamily="18" charset="0"/>
                <a:cs typeface="Times New Roman" pitchFamily="18" charset="0"/>
              </a:rPr>
              <a:t>لجمهور يمكنه </a:t>
            </a:r>
            <a:r>
              <a:rPr lang="ar-EG" sz="2100" b="1" spc="50" dirty="0">
                <a:latin typeface="Times New Roman" pitchFamily="18" charset="0"/>
                <a:cs typeface="Times New Roman" pitchFamily="18" charset="0"/>
              </a:rPr>
              <a:t>التفاعل مباشرةً مع المحتوى، والتعليق، والتبادل، والمشاركة وإبداء آرائهم ومشاركة تجاربهم الشخصية.</a:t>
            </a:r>
          </a:p>
          <a:p>
            <a:pPr lvl="0" algn="just" rtl="1">
              <a:lnSpc>
                <a:spcPct val="150000"/>
              </a:lnSpc>
            </a:pPr>
            <a:r>
              <a:rPr lang="ar-EG" sz="2100" b="1" u="sng" spc="50" dirty="0">
                <a:latin typeface="Times New Roman" pitchFamily="18" charset="0"/>
                <a:cs typeface="Times New Roman" pitchFamily="18" charset="0"/>
              </a:rPr>
              <a:t>4. تأثير اقتصادي:</a:t>
            </a:r>
            <a:r>
              <a:rPr lang="ar-EG" sz="2100" b="1" spc="50" dirty="0">
                <a:latin typeface="Times New Roman" pitchFamily="18" charset="0"/>
                <a:cs typeface="Times New Roman" pitchFamily="18" charset="0"/>
              </a:rPr>
              <a:t> يوفر الثراء الإعلامي فرصاً اقتصادية للعديد من الشركات </a:t>
            </a:r>
            <a:r>
              <a:rPr lang="ar-EG" sz="2100" b="1" spc="50" dirty="0" smtClean="0">
                <a:latin typeface="Times New Roman" pitchFamily="18" charset="0"/>
                <a:cs typeface="Times New Roman" pitchFamily="18" charset="0"/>
              </a:rPr>
              <a:t>والأفراد؛ </a:t>
            </a:r>
            <a:r>
              <a:rPr lang="ar-EG" sz="2100" b="1" spc="50" dirty="0">
                <a:latin typeface="Times New Roman" pitchFamily="18" charset="0"/>
                <a:cs typeface="Times New Roman" pitchFamily="18" charset="0"/>
              </a:rPr>
              <a:t>فبفضل الانتشار الكبير للإعلانات والتسويق عبر الوسائل الإعلامية، يصبح من الممكن للشركات الوصول إلى شرائح واسعة من الجمهور وترويج منتجاتها وخدماتها بشكل أكبر.</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125323"/>
    </mc:Choice>
    <mc:Fallback xmlns="">
      <p:transition spd="slow" advTm="12532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1477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لذلك تُعد نظرية ثراء الوسيلة من النظريات </a:t>
            </a:r>
            <a:r>
              <a:rPr lang="ar-EG" sz="2100" b="1" dirty="0" smtClean="0">
                <a:latin typeface="Times New Roman" pitchFamily="18" charset="0"/>
                <a:cs typeface="Times New Roman" pitchFamily="18" charset="0"/>
              </a:rPr>
              <a:t>التي </a:t>
            </a:r>
            <a:r>
              <a:rPr lang="ar-EG" sz="2100" b="1" dirty="0">
                <a:latin typeface="Times New Roman" pitchFamily="18" charset="0"/>
                <a:cs typeface="Times New Roman" pitchFamily="18" charset="0"/>
              </a:rPr>
              <a:t>قامت بتعزيز التواصل الإعلامى والتفاعل، بالاضافة إلى أنها تعطي للمستخدمين فرصة للوصول إلى المعلومات والمحتوى بطرق أكثر تنوعًا وشمولية، وتوفر فرصًا اقتصادية جديدة.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90139"/>
    </mc:Choice>
    <mc:Fallback xmlns="">
      <p:transition spd="slow" advTm="901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49087" y="1259391"/>
            <a:ext cx="3834704" cy="400110"/>
          </a:xfrm>
          <a:prstGeom prst="rect">
            <a:avLst/>
          </a:prstGeom>
          <a:noFill/>
        </p:spPr>
        <p:txBody>
          <a:bodyPr wrap="non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8047352"/>
      </p:ext>
    </p:extLst>
  </p:cSld>
  <p:clrMapOvr>
    <a:masterClrMapping/>
  </p:clrMapOvr>
  <mc:AlternateContent xmlns:mc="http://schemas.openxmlformats.org/markup-compatibility/2006" xmlns:p14="http://schemas.microsoft.com/office/powerpoint/2010/main">
    <mc:Choice Requires="p14">
      <p:transition spd="slow" p14:dur="2000" advTm="26428"/>
    </mc:Choice>
    <mc:Fallback xmlns="">
      <p:transition spd="slow" advTm="26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10790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2390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مفهوم نظرية </a:t>
            </a:r>
            <a:r>
              <a:rPr lang="ar-EG" sz="2200" b="1" u="sng" spc="50" dirty="0" smtClean="0">
                <a:latin typeface="Times New Roman" pitchFamily="18" charset="0"/>
                <a:cs typeface="Times New Roman" pitchFamily="18" charset="0"/>
              </a:rPr>
              <a:t>المسؤولية </a:t>
            </a:r>
            <a:r>
              <a:rPr lang="ar-EG" sz="2200" b="1" u="sng" spc="50" dirty="0">
                <a:latin typeface="Times New Roman" pitchFamily="18" charset="0"/>
                <a:cs typeface="Times New Roman" pitchFamily="18" charset="0"/>
              </a:rPr>
              <a:t>الاجتماعية لوسائل الإعلام: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نظرية المسؤولية الاجتماعية لوسائل </a:t>
            </a:r>
            <a:r>
              <a:rPr lang="ar-EG" sz="2100" b="1" spc="50" dirty="0" smtClean="0">
                <a:latin typeface="Times New Roman" pitchFamily="18" charset="0"/>
                <a:cs typeface="Times New Roman" pitchFamily="18" charset="0"/>
              </a:rPr>
              <a:t>الإعلام</a:t>
            </a:r>
            <a:r>
              <a:rPr lang="en-US" sz="2100" b="1" spc="50" dirty="0" smtClean="0">
                <a:latin typeface="Times New Roman" pitchFamily="18" charset="0"/>
                <a:cs typeface="Times New Roman" pitchFamily="18" charset="0"/>
              </a:rPr>
              <a:t>(Media </a:t>
            </a:r>
            <a:r>
              <a:rPr lang="en-US" sz="2100" b="1" spc="50" dirty="0">
                <a:latin typeface="Times New Roman" pitchFamily="18" charset="0"/>
                <a:cs typeface="Times New Roman" pitchFamily="18" charset="0"/>
              </a:rPr>
              <a:t>Social Responsibility </a:t>
            </a:r>
            <a:r>
              <a:rPr lang="en-US" sz="2100" b="1" spc="50" dirty="0" smtClean="0">
                <a:latin typeface="Times New Roman" pitchFamily="18" charset="0"/>
                <a:cs typeface="Times New Roman" pitchFamily="18" charset="0"/>
              </a:rPr>
              <a:t>Theory </a:t>
            </a:r>
            <a:r>
              <a:rPr lang="ar-EG" sz="2100" b="1" spc="50" dirty="0" smtClean="0">
                <a:latin typeface="Times New Roman" pitchFamily="18" charset="0"/>
                <a:cs typeface="Times New Roman" pitchFamily="18" charset="0"/>
              </a:rPr>
              <a:t>) هي </a:t>
            </a:r>
            <a:r>
              <a:rPr lang="ar-EG" sz="2100" b="1" spc="50" dirty="0">
                <a:latin typeface="Times New Roman" pitchFamily="18" charset="0"/>
                <a:cs typeface="Times New Roman" pitchFamily="18" charset="0"/>
              </a:rPr>
              <a:t>مفهوم يتعلق بالمسؤولية التي يتحملها وسائل الإعلام تجاه المجتمع والجمهور الذي يتفاعل معها.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حيث يعتبر الإعلام وسيطًا مهمًا في نقل المعلومات وتشكيل الرأي العام، وبالتالي فهي تحمل دورًا مهمًا في تشكيل القيم والمعتقدات المجتمعية.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74448"/>
    </mc:Choice>
    <mc:Fallback xmlns="">
      <p:transition spd="slow" advTm="7444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00821"/>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b="1" spc="50" dirty="0">
                <a:latin typeface="Times New Roman" pitchFamily="18" charset="0"/>
                <a:cs typeface="Times New Roman" pitchFamily="18" charset="0"/>
              </a:rPr>
              <a:t>حيث يتوجب على وسائل الإعلام تقديم المعلومات بمصداقية ودقة، وتجنب نشر الأخبار </a:t>
            </a:r>
            <a:r>
              <a:rPr lang="ar-EG" sz="2100" b="1" spc="50" dirty="0" smtClean="0">
                <a:latin typeface="Times New Roman" pitchFamily="18" charset="0"/>
                <a:cs typeface="Times New Roman" pitchFamily="18" charset="0"/>
              </a:rPr>
              <a:t>المضللة </a:t>
            </a:r>
            <a:r>
              <a:rPr lang="ar-EG" sz="2100" b="1" spc="50" dirty="0">
                <a:latin typeface="Times New Roman" pitchFamily="18" charset="0"/>
                <a:cs typeface="Times New Roman" pitchFamily="18" charset="0"/>
              </a:rPr>
              <a:t>أو عدم </a:t>
            </a:r>
            <a:r>
              <a:rPr lang="ar-EG" sz="2100" b="1" spc="50" dirty="0" smtClean="0">
                <a:latin typeface="Times New Roman" pitchFamily="18" charset="0"/>
                <a:cs typeface="Times New Roman" pitchFamily="18" charset="0"/>
              </a:rPr>
              <a:t>التحقق </a:t>
            </a:r>
            <a:r>
              <a:rPr lang="ar-EG" sz="2100" b="1" spc="50" dirty="0">
                <a:latin typeface="Times New Roman" pitchFamily="18" charset="0"/>
                <a:cs typeface="Times New Roman" pitchFamily="18" charset="0"/>
              </a:rPr>
              <a:t>من </a:t>
            </a:r>
            <a:r>
              <a:rPr lang="ar-EG" sz="2100" b="1" spc="50" dirty="0" smtClean="0">
                <a:latin typeface="Times New Roman" pitchFamily="18" charset="0"/>
                <a:cs typeface="Times New Roman" pitchFamily="18" charset="0"/>
              </a:rPr>
              <a:t>صحتها؛ لذلك يجب </a:t>
            </a:r>
            <a:r>
              <a:rPr lang="ar-EG" sz="2100" b="1" spc="50" dirty="0">
                <a:latin typeface="Times New Roman" pitchFamily="18" charset="0"/>
                <a:cs typeface="Times New Roman" pitchFamily="18" charset="0"/>
              </a:rPr>
              <a:t>أن يكون الصحفيون مهتمين بالمصادر الموثوقة </a:t>
            </a:r>
            <a:r>
              <a:rPr lang="ar-EG" sz="2100" b="1" spc="50" dirty="0" smtClean="0">
                <a:latin typeface="Times New Roman" pitchFamily="18" charset="0"/>
                <a:cs typeface="Times New Roman" pitchFamily="18" charset="0"/>
              </a:rPr>
              <a:t>والتحقق </a:t>
            </a:r>
            <a:r>
              <a:rPr lang="ar-EG" sz="2100" b="1" spc="50" dirty="0">
                <a:latin typeface="Times New Roman" pitchFamily="18" charset="0"/>
                <a:cs typeface="Times New Roman" pitchFamily="18" charset="0"/>
              </a:rPr>
              <a:t>من الحقائق قبل نشر الأخبار.</a:t>
            </a:r>
          </a:p>
          <a:p>
            <a:pPr marL="285750" lvl="0" indent="-285750" algn="just" rtl="1">
              <a:lnSpc>
                <a:spcPct val="150000"/>
              </a:lnSpc>
              <a:buFont typeface="Wingdings" pitchFamily="2" charset="2"/>
              <a:buChar char="Ø"/>
            </a:pPr>
            <a:r>
              <a:rPr lang="ar-EG" sz="2100" b="1" spc="50" dirty="0" smtClean="0">
                <a:latin typeface="Times New Roman" pitchFamily="18" charset="0"/>
                <a:cs typeface="Times New Roman" pitchFamily="18" charset="0"/>
              </a:rPr>
              <a:t>بالإضافة </a:t>
            </a:r>
            <a:r>
              <a:rPr lang="ar-EG" sz="2100" b="1" spc="50" dirty="0">
                <a:latin typeface="Times New Roman" pitchFamily="18" charset="0"/>
                <a:cs typeface="Times New Roman" pitchFamily="18" charset="0"/>
              </a:rPr>
              <a:t>إلى أن نظرية المسؤولية الاجتماعية تدعو وسائل الإعلام إلى التعامل بعدالة وتنوع في تمثيل الظواهر الاجتماعية </a:t>
            </a:r>
            <a:r>
              <a:rPr lang="ar-EG" sz="2100" b="1" spc="50" dirty="0" smtClean="0">
                <a:latin typeface="Times New Roman" pitchFamily="18" charset="0"/>
                <a:cs typeface="Times New Roman" pitchFamily="18" charset="0"/>
              </a:rPr>
              <a:t>والثقافية. حيث يجب </a:t>
            </a:r>
            <a:r>
              <a:rPr lang="ar-EG" sz="2100" b="1" spc="50" dirty="0">
                <a:latin typeface="Times New Roman" pitchFamily="18" charset="0"/>
                <a:cs typeface="Times New Roman" pitchFamily="18" charset="0"/>
              </a:rPr>
              <a:t>أن تعكس وسائل الإعلام تنوع </a:t>
            </a:r>
            <a:r>
              <a:rPr lang="ar-EG" sz="2100" b="1" spc="50" dirty="0" smtClean="0">
                <a:latin typeface="Times New Roman" pitchFamily="18" charset="0"/>
                <a:cs typeface="Times New Roman" pitchFamily="18" charset="0"/>
              </a:rPr>
              <a:t>وتعدد </a:t>
            </a:r>
            <a:r>
              <a:rPr lang="ar-EG" sz="2100" b="1" spc="50" dirty="0">
                <a:latin typeface="Times New Roman" pitchFamily="18" charset="0"/>
                <a:cs typeface="Times New Roman" pitchFamily="18" charset="0"/>
              </a:rPr>
              <a:t>الآراء والثقافات المجتمعية.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89056"/>
    </mc:Choice>
    <mc:Fallback xmlns="">
      <p:transition spd="slow" advTm="8905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2942729"/>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b="1" spc="50" dirty="0">
                <a:latin typeface="Times New Roman" pitchFamily="18" charset="0"/>
                <a:cs typeface="Times New Roman" pitchFamily="18" charset="0"/>
              </a:rPr>
              <a:t>تشمل المسؤولية الاجتماعية لوسائل الإعلام الحفاظ على تشغيلها بطريقة مستدامة ومساهمة في التنمية الاقتصادية والاجتماعية للمجتمع. لذلك يجب أن تكون الوسائل الإعلامية قادرة على توفير فرص عمل مستدامة والمساهمة في التعليم والتثقيف وتنمية المهارات الإعلامية، </a:t>
            </a:r>
            <a:r>
              <a:rPr lang="ar-EG" sz="2100" b="1" spc="50" dirty="0" smtClean="0">
                <a:latin typeface="Times New Roman" pitchFamily="18" charset="0"/>
                <a:cs typeface="Times New Roman" pitchFamily="18" charset="0"/>
              </a:rPr>
              <a:t>بالإضافة </a:t>
            </a:r>
            <a:r>
              <a:rPr lang="ar-EG" sz="2100" b="1" spc="50" dirty="0">
                <a:latin typeface="Times New Roman" pitchFamily="18" charset="0"/>
                <a:cs typeface="Times New Roman" pitchFamily="18" charset="0"/>
              </a:rPr>
              <a:t>إلى أن نظرية المسؤولية الاجتماعية لوسائل الإعلام تدعم حماية حقوق الإنسان والحريات الأساسية، وتحارب أي شكل من أشكال العنف والتميز والتعصب </a:t>
            </a:r>
            <a:r>
              <a:rPr lang="ar-EG" sz="2100" b="1" spc="50" dirty="0" smtClean="0">
                <a:latin typeface="Times New Roman" pitchFamily="18" charset="0"/>
                <a:cs typeface="Times New Roman" pitchFamily="18" charset="0"/>
              </a:rPr>
              <a:t>وتعزز </a:t>
            </a:r>
            <a:r>
              <a:rPr lang="ar-EG" sz="2100" b="1" spc="50" dirty="0">
                <a:latin typeface="Times New Roman" pitchFamily="18" charset="0"/>
                <a:cs typeface="Times New Roman" pitchFamily="18" charset="0"/>
              </a:rPr>
              <a:t>التعايش السلمي والتسامح.</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134073"/>
    </mc:Choice>
    <mc:Fallback xmlns="">
      <p:transition spd="slow" advTm="13407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1488484"/>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لذلك تهدف نظرية المسؤولية الاجتماعية لوسائل الإعلام إلى توجيه </a:t>
            </a:r>
            <a:r>
              <a:rPr lang="ar-EG" sz="2100" b="1" spc="50" dirty="0" smtClean="0">
                <a:latin typeface="Times New Roman" pitchFamily="18" charset="0"/>
                <a:cs typeface="Times New Roman" pitchFamily="18" charset="0"/>
              </a:rPr>
              <a:t>المؤسسات </a:t>
            </a:r>
            <a:r>
              <a:rPr lang="ar-EG" sz="2100" b="1" spc="50" dirty="0">
                <a:latin typeface="Times New Roman" pitchFamily="18" charset="0"/>
                <a:cs typeface="Times New Roman" pitchFamily="18" charset="0"/>
              </a:rPr>
              <a:t>الإعلامية نحو الممارسات الأخلاقية والمسؤولة، وتعمل على توفير ضمان تأثير إيجابي على المجتمع وتعزيز الديمقراطية والتنمية المستدامة.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71144"/>
    </mc:Choice>
    <mc:Fallback xmlns="">
      <p:transition spd="slow" advTm="7114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59391"/>
            <a:ext cx="4201791" cy="400110"/>
          </a:xfrm>
          <a:prstGeom prst="rect">
            <a:avLst/>
          </a:prstGeom>
          <a:noFill/>
        </p:spPr>
        <p:txBody>
          <a:bodyPr wrap="non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9307185"/>
      </p:ext>
    </p:extLst>
  </p:cSld>
  <p:clrMapOvr>
    <a:masterClrMapping/>
  </p:clrMapOvr>
  <mc:AlternateContent xmlns:mc="http://schemas.openxmlformats.org/markup-compatibility/2006" xmlns:p14="http://schemas.microsoft.com/office/powerpoint/2010/main">
    <mc:Choice Requires="p14">
      <p:transition spd="slow" p14:dur="2000" advTm="9633"/>
    </mc:Choice>
    <mc:Fallback xmlns="">
      <p:transition spd="slow" advTm="96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1984666"/>
            <a:ext cx="8417320" cy="399340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الأبعاد الرئيسية لنظرية المسؤولية الاجتماعية لوسائل الإعلام:</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الاعتمادية والمصداقية:</a:t>
            </a:r>
            <a:r>
              <a:rPr lang="ar-EG" sz="2100" b="1" spc="50" dirty="0">
                <a:latin typeface="Times New Roman" pitchFamily="18" charset="0"/>
                <a:cs typeface="Times New Roman" pitchFamily="18" charset="0"/>
              </a:rPr>
              <a:t> يتعين على وسائل الإعلام العمل على توفير المعلومات الموثوقة والدقيقة وتجنب إثارة الشائعات أو نشر الأخبار غير </a:t>
            </a:r>
            <a:r>
              <a:rPr lang="ar-EG" sz="2100" b="1" spc="50" dirty="0" smtClean="0">
                <a:latin typeface="Times New Roman" pitchFamily="18" charset="0"/>
                <a:cs typeface="Times New Roman" pitchFamily="18" charset="0"/>
              </a:rPr>
              <a:t>المؤكدة؛ حيث يتطلب </a:t>
            </a:r>
            <a:r>
              <a:rPr lang="ar-EG" sz="2100" b="1" spc="50" dirty="0">
                <a:latin typeface="Times New Roman" pitchFamily="18" charset="0"/>
                <a:cs typeface="Times New Roman" pitchFamily="18" charset="0"/>
              </a:rPr>
              <a:t>ذلك </a:t>
            </a:r>
            <a:r>
              <a:rPr lang="ar-EG" sz="2100" b="1" spc="50" dirty="0" smtClean="0">
                <a:latin typeface="Times New Roman" pitchFamily="18" charset="0"/>
                <a:cs typeface="Times New Roman" pitchFamily="18" charset="0"/>
              </a:rPr>
              <a:t>التحقق </a:t>
            </a:r>
            <a:r>
              <a:rPr lang="ar-EG" sz="2100" b="1" spc="50" dirty="0">
                <a:latin typeface="Times New Roman" pitchFamily="18" charset="0"/>
                <a:cs typeface="Times New Roman" pitchFamily="18" charset="0"/>
              </a:rPr>
              <a:t>من المصادر والصحة قبل نشر الأخبار وتوفير مزيد من الشفافية في تقاريرها.</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التنوع والتمثيل </a:t>
            </a:r>
            <a:r>
              <a:rPr lang="ar-EG" sz="2100" b="1" u="sng" spc="50" dirty="0" smtClean="0">
                <a:latin typeface="Times New Roman" pitchFamily="18" charset="0"/>
                <a:cs typeface="Times New Roman" pitchFamily="18" charset="0"/>
              </a:rPr>
              <a:t>العادل:</a:t>
            </a:r>
            <a:r>
              <a:rPr lang="ar-EG" sz="2100" b="1" spc="50" dirty="0" smtClean="0">
                <a:latin typeface="Times New Roman" pitchFamily="18" charset="0"/>
                <a:cs typeface="Times New Roman" pitchFamily="18" charset="0"/>
              </a:rPr>
              <a:t> يشمل هذا </a:t>
            </a:r>
            <a:r>
              <a:rPr lang="ar-EG" sz="2100" b="1" spc="50" dirty="0">
                <a:latin typeface="Times New Roman" pitchFamily="18" charset="0"/>
                <a:cs typeface="Times New Roman" pitchFamily="18" charset="0"/>
              </a:rPr>
              <a:t>البعد تأكيد التنوع والتمثيل العادل في تقديم الأصوات والمنظورات المختلفة في </a:t>
            </a:r>
            <a:r>
              <a:rPr lang="ar-EG" sz="2100" b="1" spc="50" dirty="0" smtClean="0">
                <a:latin typeface="Times New Roman" pitchFamily="18" charset="0"/>
                <a:cs typeface="Times New Roman" pitchFamily="18" charset="0"/>
              </a:rPr>
              <a:t>الإعلام؛ لذلك يجب </a:t>
            </a:r>
            <a:r>
              <a:rPr lang="ar-EG" sz="2100" b="1" spc="50" dirty="0">
                <a:latin typeface="Times New Roman" pitchFamily="18" charset="0"/>
                <a:cs typeface="Times New Roman" pitchFamily="18" charset="0"/>
              </a:rPr>
              <a:t>أن </a:t>
            </a:r>
            <a:r>
              <a:rPr lang="ar-EG" sz="2100" b="1" spc="50" dirty="0" smtClean="0">
                <a:latin typeface="Times New Roman" pitchFamily="18" charset="0"/>
                <a:cs typeface="Times New Roman" pitchFamily="18" charset="0"/>
              </a:rPr>
              <a:t>تسعى </a:t>
            </a:r>
            <a:r>
              <a:rPr lang="ar-EG" sz="2100" b="1" spc="50" dirty="0">
                <a:latin typeface="Times New Roman" pitchFamily="18" charset="0"/>
                <a:cs typeface="Times New Roman" pitchFamily="18" charset="0"/>
              </a:rPr>
              <a:t>وسائل الإعلام لتمثيل تنوع المجتمع وضمان التوازن العادل بين </a:t>
            </a:r>
            <a:r>
              <a:rPr lang="ar-EG" sz="2100" b="1" spc="50" dirty="0" smtClean="0">
                <a:latin typeface="Times New Roman" pitchFamily="18" charset="0"/>
                <a:cs typeface="Times New Roman" pitchFamily="18" charset="0"/>
              </a:rPr>
              <a:t>مختلف الاتجاهات.</a:t>
            </a:r>
            <a:endParaRPr lang="ar-EG" sz="2100" b="1" spc="50"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49535925"/>
      </p:ext>
    </p:extLst>
  </p:cSld>
  <p:clrMapOvr>
    <a:masterClrMapping/>
  </p:clrMapOvr>
  <mc:AlternateContent xmlns:mc="http://schemas.openxmlformats.org/markup-compatibility/2006" xmlns:p14="http://schemas.microsoft.com/office/powerpoint/2010/main">
    <mc:Choice Requires="p14">
      <p:transition spd="slow" p14:dur="2000" advTm="140602"/>
    </mc:Choice>
    <mc:Fallback xmlns="">
      <p:transition spd="slow" advTm="14060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00821"/>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a:latin typeface="Times New Roman" pitchFamily="18" charset="0"/>
                <a:cs typeface="Times New Roman" pitchFamily="18" charset="0"/>
              </a:rPr>
              <a:t>المسؤولية تجاه الجمهور:</a:t>
            </a:r>
            <a:r>
              <a:rPr lang="ar-EG" sz="2100" b="1" spc="50" dirty="0">
                <a:latin typeface="Times New Roman" pitchFamily="18" charset="0"/>
                <a:cs typeface="Times New Roman" pitchFamily="18" charset="0"/>
              </a:rPr>
              <a:t> يشمل هذا البعد التركيز على مصالح الجمهور وتلبية احتياجاتهم وتوفير المعلومات والمحتوى الذي يعود بالفائدة على المجتمع. </a:t>
            </a:r>
            <a:r>
              <a:rPr lang="ar-EG" sz="2100" b="1" spc="50" dirty="0" smtClean="0">
                <a:latin typeface="Times New Roman" pitchFamily="18" charset="0"/>
                <a:cs typeface="Times New Roman" pitchFamily="18" charset="0"/>
              </a:rPr>
              <a:t>حيث يجب </a:t>
            </a:r>
            <a:r>
              <a:rPr lang="ar-EG" sz="2100" b="1" spc="50" dirty="0">
                <a:latin typeface="Times New Roman" pitchFamily="18" charset="0"/>
                <a:cs typeface="Times New Roman" pitchFamily="18" charset="0"/>
              </a:rPr>
              <a:t>على وسائل الإعلام أن تكون حساسة لقيم وثقافات الجمهور </a:t>
            </a:r>
            <a:r>
              <a:rPr lang="ar-EG" sz="2100" b="1" spc="50" dirty="0" smtClean="0">
                <a:latin typeface="Times New Roman" pitchFamily="18" charset="0"/>
                <a:cs typeface="Times New Roman" pitchFamily="18" charset="0"/>
              </a:rPr>
              <a:t>وتعزز </a:t>
            </a:r>
            <a:r>
              <a:rPr lang="ar-EG" sz="2100" b="1" spc="50" dirty="0">
                <a:latin typeface="Times New Roman" pitchFamily="18" charset="0"/>
                <a:cs typeface="Times New Roman" pitchFamily="18" charset="0"/>
              </a:rPr>
              <a:t>المشاركة والتواصل معه.</a:t>
            </a:r>
          </a:p>
          <a:p>
            <a:pPr lvl="0" algn="just" rtl="1">
              <a:lnSpc>
                <a:spcPct val="150000"/>
              </a:lnSpc>
            </a:pPr>
            <a:r>
              <a:rPr lang="ar-EG" sz="2100" b="1" spc="50" dirty="0">
                <a:latin typeface="Times New Roman" pitchFamily="18" charset="0"/>
                <a:cs typeface="Times New Roman" pitchFamily="18" charset="0"/>
              </a:rPr>
              <a:t>4</a:t>
            </a:r>
            <a:r>
              <a:rPr lang="ar-EG" sz="2100" b="1" u="sng" spc="50" dirty="0">
                <a:latin typeface="Times New Roman" pitchFamily="18" charset="0"/>
                <a:cs typeface="Times New Roman" pitchFamily="18" charset="0"/>
              </a:rPr>
              <a:t>. المسؤولية البيئية:</a:t>
            </a:r>
            <a:r>
              <a:rPr lang="ar-EG" sz="2100" b="1" spc="50" dirty="0">
                <a:latin typeface="Times New Roman" pitchFamily="18" charset="0"/>
                <a:cs typeface="Times New Roman" pitchFamily="18" charset="0"/>
              </a:rPr>
              <a:t> تدعو نظرية المسؤولية الاجتماعية لوسائل الإعلام إلى تقليل تأثيرها البيئي وتبني ممارسات تستخدم الموارد بشكل </a:t>
            </a:r>
            <a:r>
              <a:rPr lang="ar-EG" sz="2100" b="1" spc="50" dirty="0" smtClean="0">
                <a:latin typeface="Times New Roman" pitchFamily="18" charset="0"/>
                <a:cs typeface="Times New Roman" pitchFamily="18" charset="0"/>
              </a:rPr>
              <a:t>مستدام. حيث يجب </a:t>
            </a:r>
            <a:r>
              <a:rPr lang="ar-EG" sz="2100" b="1" spc="50" dirty="0">
                <a:latin typeface="Times New Roman" pitchFamily="18" charset="0"/>
                <a:cs typeface="Times New Roman" pitchFamily="18" charset="0"/>
              </a:rPr>
              <a:t>على الوسائل الإعلامية أن تكون واعية بتأثيرها على البيئة وتعمل على تعزيز المبادرات البيئية والاستدامة.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111025"/>
    </mc:Choice>
    <mc:Fallback xmlns="">
      <p:transition spd="slow" advTm="11102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1488484"/>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المسؤولية الاجتماعية في المحتوى:</a:t>
            </a:r>
            <a:r>
              <a:rPr lang="ar-EG" sz="2100" b="1" spc="50" dirty="0">
                <a:latin typeface="Times New Roman" pitchFamily="18" charset="0"/>
                <a:cs typeface="Times New Roman" pitchFamily="18" charset="0"/>
              </a:rPr>
              <a:t> يلعب المحتوى الذي يتم نشره دورًا هامًا في تشكيل الرأي العام وتوجيه المجتمع. </a:t>
            </a:r>
            <a:r>
              <a:rPr lang="ar-EG" sz="2100" b="1" spc="50" dirty="0" smtClean="0">
                <a:latin typeface="Times New Roman" pitchFamily="18" charset="0"/>
                <a:cs typeface="Times New Roman" pitchFamily="18" charset="0"/>
              </a:rPr>
              <a:t>لذا </a:t>
            </a:r>
            <a:r>
              <a:rPr lang="ar-EG" sz="2100" b="1" spc="50" dirty="0">
                <a:latin typeface="Times New Roman" pitchFamily="18" charset="0"/>
                <a:cs typeface="Times New Roman" pitchFamily="18" charset="0"/>
              </a:rPr>
              <a:t>يجب على وسائل الإعلام أن تتحمل مسؤولية تقديم محتوى متوازن </a:t>
            </a:r>
            <a:r>
              <a:rPr lang="ar-EG" sz="2100" b="1" spc="50" dirty="0" smtClean="0">
                <a:latin typeface="Times New Roman" pitchFamily="18" charset="0"/>
                <a:cs typeface="Times New Roman" pitchFamily="18" charset="0"/>
              </a:rPr>
              <a:t>ومتعدد </a:t>
            </a:r>
            <a:r>
              <a:rPr lang="ar-EG" sz="2100" b="1" spc="50" dirty="0">
                <a:latin typeface="Times New Roman" pitchFamily="18" charset="0"/>
                <a:cs typeface="Times New Roman" pitchFamily="18" charset="0"/>
              </a:rPr>
              <a:t>الأصوات </a:t>
            </a:r>
            <a:r>
              <a:rPr lang="ar-EG" sz="2100" b="1" spc="50" dirty="0" smtClean="0">
                <a:latin typeface="Times New Roman" pitchFamily="18" charset="0"/>
                <a:cs typeface="Times New Roman" pitchFamily="18" charset="0"/>
              </a:rPr>
              <a:t>يحترم </a:t>
            </a:r>
            <a:r>
              <a:rPr lang="ar-EG" sz="2100" b="1" spc="50" dirty="0">
                <a:latin typeface="Times New Roman" pitchFamily="18" charset="0"/>
                <a:cs typeface="Times New Roman" pitchFamily="18" charset="0"/>
              </a:rPr>
              <a:t>حقوق الإنسان.</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54907"/>
    </mc:Choice>
    <mc:Fallback xmlns="">
      <p:transition spd="slow" advTm="5490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dirty="0">
                <a:latin typeface="Times New Roman" pitchFamily="18" charset="0"/>
                <a:cs typeface="Times New Roman" pitchFamily="18" charset="0"/>
              </a:rPr>
              <a:t>التوعية والتثقيف:</a:t>
            </a:r>
            <a:r>
              <a:rPr lang="ar-EG" sz="2100" b="1" dirty="0">
                <a:latin typeface="Times New Roman" pitchFamily="18" charset="0"/>
                <a:cs typeface="Times New Roman" pitchFamily="18" charset="0"/>
              </a:rPr>
              <a:t> تعمل نظرية المسؤولية الاجتماعية على تعزيز دور الإعلام في توعية الجمهور وتثقيفه بشأن قضايا اجتماعية </a:t>
            </a:r>
            <a:r>
              <a:rPr lang="ar-EG" sz="2100" b="1" dirty="0" smtClean="0">
                <a:latin typeface="Times New Roman" pitchFamily="18" charset="0"/>
                <a:cs typeface="Times New Roman" pitchFamily="18" charset="0"/>
              </a:rPr>
              <a:t>هامة، حيث </a:t>
            </a:r>
            <a:r>
              <a:rPr lang="ar-EG" sz="2100" b="1" dirty="0">
                <a:latin typeface="Times New Roman" pitchFamily="18" charset="0"/>
                <a:cs typeface="Times New Roman" pitchFamily="18" charset="0"/>
              </a:rPr>
              <a:t>يمكن للإعلام أن يصبح مصدرًا قويًا لنشر المعلومات وتوضيح الأمور الغامضة.</a:t>
            </a:r>
          </a:p>
          <a:p>
            <a:pPr marL="463550" lvl="0" indent="-463550" algn="just" rtl="1">
              <a:lnSpc>
                <a:spcPct val="150000"/>
              </a:lnSpc>
            </a:pPr>
            <a:r>
              <a:rPr lang="ar-EG" sz="2100" b="1" dirty="0">
                <a:latin typeface="Times New Roman" pitchFamily="18" charset="0"/>
                <a:cs typeface="Times New Roman" pitchFamily="18" charset="0"/>
              </a:rPr>
              <a:t>2. </a:t>
            </a:r>
            <a:r>
              <a:rPr lang="ar-EG" sz="2100" b="1" u="sng" dirty="0">
                <a:latin typeface="Times New Roman" pitchFamily="18" charset="0"/>
                <a:cs typeface="Times New Roman" pitchFamily="18" charset="0"/>
              </a:rPr>
              <a:t>الحفاظ على المصداقية:</a:t>
            </a:r>
            <a:r>
              <a:rPr lang="ar-EG" sz="2100" b="1" dirty="0">
                <a:latin typeface="Times New Roman" pitchFamily="18" charset="0"/>
                <a:cs typeface="Times New Roman" pitchFamily="18" charset="0"/>
              </a:rPr>
              <a:t> من خلال تنفيذ المسؤولية الاجتماعية، يمكن لوسائل الإعلام بناء سمعة جيدة والحفاظ على </a:t>
            </a:r>
            <a:r>
              <a:rPr lang="ar-EG" sz="2100" b="1" dirty="0" smtClean="0">
                <a:latin typeface="Times New Roman" pitchFamily="18" charset="0"/>
                <a:cs typeface="Times New Roman" pitchFamily="18" charset="0"/>
              </a:rPr>
              <a:t>مصداقيتها؛ </a:t>
            </a:r>
            <a:r>
              <a:rPr lang="ar-EG" sz="2100" b="1" dirty="0">
                <a:latin typeface="Times New Roman" pitchFamily="18" charset="0"/>
                <a:cs typeface="Times New Roman" pitchFamily="18" charset="0"/>
              </a:rPr>
              <a:t>من خلال تقديم معلومات دقيقة وموضوعية </a:t>
            </a:r>
            <a:r>
              <a:rPr lang="ar-EG" sz="2100" b="1" dirty="0" smtClean="0">
                <a:latin typeface="Times New Roman" pitchFamily="18" charset="0"/>
                <a:cs typeface="Times New Roman" pitchFamily="18" charset="0"/>
              </a:rPr>
              <a:t>ومصدر موثوق حتى يكتسب </a:t>
            </a:r>
            <a:r>
              <a:rPr lang="ar-EG" sz="2100" b="1" dirty="0">
                <a:latin typeface="Times New Roman" pitchFamily="18" charset="0"/>
                <a:cs typeface="Times New Roman" pitchFamily="18" charset="0"/>
              </a:rPr>
              <a:t>الإعلام ثقة الجمهور.</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121832"/>
    </mc:Choice>
    <mc:Fallback xmlns="">
      <p:transition spd="slow" advTm="12183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00821"/>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smtClean="0">
                <a:latin typeface="Times New Roman" pitchFamily="18" charset="0"/>
                <a:cs typeface="Times New Roman" pitchFamily="18" charset="0"/>
              </a:rPr>
              <a:t>الشفافية</a:t>
            </a:r>
            <a:r>
              <a:rPr lang="ar-EG" sz="2100" b="1" u="sng" spc="50" dirty="0">
                <a:latin typeface="Times New Roman" pitchFamily="18" charset="0"/>
                <a:cs typeface="Times New Roman" pitchFamily="18" charset="0"/>
              </a:rPr>
              <a:t>:</a:t>
            </a:r>
            <a:r>
              <a:rPr lang="ar-EG" sz="2100" b="1" spc="50" dirty="0">
                <a:latin typeface="Times New Roman" pitchFamily="18" charset="0"/>
                <a:cs typeface="Times New Roman" pitchFamily="18" charset="0"/>
              </a:rPr>
              <a:t> تطبيق المسؤولية الاجتماعية يتطلب وجود هندسة الحوكمة والشفافية داخل وسائل الإعلام. وهذا يعني وجود آليات لمراقبة الأداء وتقييم الوسائل الإعلامية، هذا يساهم في تحسين الأخلاقيات الصحفية والقيم الأخلاقية في ممارسة العمل الإعلامي.</a:t>
            </a:r>
          </a:p>
          <a:p>
            <a:pPr lvl="0" algn="just" rtl="1">
              <a:lnSpc>
                <a:spcPct val="150000"/>
              </a:lnSpc>
            </a:pPr>
            <a:r>
              <a:rPr lang="ar-EG" sz="2100" b="1" u="sng" spc="50" dirty="0">
                <a:latin typeface="Times New Roman" pitchFamily="18" charset="0"/>
                <a:cs typeface="Times New Roman" pitchFamily="18" charset="0"/>
              </a:rPr>
              <a:t>4. التأثير الاجتماعي الإيجابي:</a:t>
            </a:r>
            <a:r>
              <a:rPr lang="ar-EG" sz="2100" b="1" spc="50" dirty="0">
                <a:latin typeface="Times New Roman" pitchFamily="18" charset="0"/>
                <a:cs typeface="Times New Roman" pitchFamily="18" charset="0"/>
              </a:rPr>
              <a:t> يمكن </a:t>
            </a:r>
            <a:r>
              <a:rPr lang="ar-EG" sz="2100" b="1" spc="50" dirty="0" smtClean="0">
                <a:latin typeface="Times New Roman" pitchFamily="18" charset="0"/>
                <a:cs typeface="Times New Roman" pitchFamily="18" charset="0"/>
              </a:rPr>
              <a:t>للإعلام </a:t>
            </a:r>
            <a:r>
              <a:rPr lang="ar-EG" sz="2100" b="1" spc="50" dirty="0">
                <a:latin typeface="Times New Roman" pitchFamily="18" charset="0"/>
                <a:cs typeface="Times New Roman" pitchFamily="18" charset="0"/>
              </a:rPr>
              <a:t>عند تنفيذه للمسؤولية الاجتماعية، أن </a:t>
            </a:r>
            <a:r>
              <a:rPr lang="ar-EG" sz="2100" b="1" spc="50" dirty="0" smtClean="0">
                <a:latin typeface="Times New Roman" pitchFamily="18" charset="0"/>
                <a:cs typeface="Times New Roman" pitchFamily="18" charset="0"/>
              </a:rPr>
              <a:t>يحقق </a:t>
            </a:r>
            <a:r>
              <a:rPr lang="ar-EG" sz="2100" b="1" spc="50" dirty="0">
                <a:latin typeface="Times New Roman" pitchFamily="18" charset="0"/>
                <a:cs typeface="Times New Roman" pitchFamily="18" charset="0"/>
              </a:rPr>
              <a:t>تأثيرًا إيجابيًا على المجتمع.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للإعلام المشاركة في تحقيق التغيير الاجتماعي ونشر الوعي بقضايا </a:t>
            </a:r>
            <a:r>
              <a:rPr lang="ar-EG" sz="2100" b="1" spc="50" dirty="0" smtClean="0">
                <a:latin typeface="Times New Roman" pitchFamily="18" charset="0"/>
                <a:cs typeface="Times New Roman" pitchFamily="18" charset="0"/>
              </a:rPr>
              <a:t>حقوق </a:t>
            </a:r>
            <a:r>
              <a:rPr lang="ar-EG" sz="2100" b="1" spc="50" dirty="0">
                <a:latin typeface="Times New Roman" pitchFamily="18" charset="0"/>
                <a:cs typeface="Times New Roman" pitchFamily="18" charset="0"/>
              </a:rPr>
              <a:t>الإنسان والتنمية المستدامة.</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85785"/>
    </mc:Choice>
    <mc:Fallback xmlns="">
      <p:transition spd="slow" advTm="8578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a:t>
            </a:r>
            <a:r>
              <a:rPr lang="ar-EG" sz="2000" b="1" dirty="0" smtClean="0">
                <a:solidFill>
                  <a:srgbClr val="00B0F0"/>
                </a:solidFill>
                <a:cs typeface="Times New Roman"/>
              </a:rPr>
              <a:t>المسؤولية </a:t>
            </a:r>
            <a:r>
              <a:rPr lang="ar-EG" sz="2000" b="1" dirty="0">
                <a:solidFill>
                  <a:srgbClr val="00B0F0"/>
                </a:solidFill>
                <a:cs typeface="Times New Roman"/>
              </a:rPr>
              <a:t>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1546577"/>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5. </a:t>
            </a:r>
            <a:r>
              <a:rPr lang="ar-EG" sz="2100" b="1" u="sng" dirty="0">
                <a:latin typeface="Times New Roman" pitchFamily="18" charset="0"/>
                <a:cs typeface="Times New Roman" pitchFamily="18" charset="0"/>
              </a:rPr>
              <a:t>تعزيز المشاركة العامة:</a:t>
            </a:r>
            <a:r>
              <a:rPr lang="ar-EG" sz="2100" b="1" dirty="0">
                <a:latin typeface="Times New Roman" pitchFamily="18" charset="0"/>
                <a:cs typeface="Times New Roman" pitchFamily="18" charset="0"/>
              </a:rPr>
              <a:t> من خلال تشجيع الحوار والنقاشات العامة حول القضايا الاجتماعية، </a:t>
            </a:r>
            <a:r>
              <a:rPr lang="ar-EG" sz="2100" b="1" dirty="0" smtClean="0">
                <a:latin typeface="Times New Roman" pitchFamily="18" charset="0"/>
                <a:cs typeface="Times New Roman" pitchFamily="18" charset="0"/>
              </a:rPr>
              <a:t>حيث يعزز </a:t>
            </a:r>
            <a:r>
              <a:rPr lang="ar-EG" sz="2100" b="1" dirty="0">
                <a:latin typeface="Times New Roman" pitchFamily="18" charset="0"/>
                <a:cs typeface="Times New Roman" pitchFamily="18" charset="0"/>
              </a:rPr>
              <a:t>الإعلام المشاركة </a:t>
            </a:r>
            <a:r>
              <a:rPr lang="ar-EG" sz="2100" b="1" dirty="0" smtClean="0">
                <a:latin typeface="Times New Roman" pitchFamily="18" charset="0"/>
                <a:cs typeface="Times New Roman" pitchFamily="18" charset="0"/>
              </a:rPr>
              <a:t>العامة مثل حملات التسويق الاجتماعي التي تهدف إلى تغيير سلوك معين.</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89027"/>
    </mc:Choice>
    <mc:Fallback xmlns="">
      <p:transition spd="slow" advTm="8902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87898" y="1412953"/>
            <a:ext cx="5901057" cy="400110"/>
          </a:xfrm>
          <a:prstGeom prst="rect">
            <a:avLst/>
          </a:prstGeom>
          <a:noFill/>
        </p:spPr>
        <p:txBody>
          <a:bodyPr wrap="square" rtlCol="0">
            <a:spAutoFit/>
          </a:bodyPr>
          <a:lstStyle/>
          <a:p>
            <a:pPr lvl="0" algn="ctr"/>
            <a:r>
              <a:rPr lang="ar-EG" sz="2000" b="1" dirty="0" smtClean="0">
                <a:solidFill>
                  <a:srgbClr val="00B0F0"/>
                </a:solidFill>
                <a:cs typeface="Times New Roman"/>
              </a:rPr>
              <a:t>الصعوبات التي تواجهها نظرية </a:t>
            </a:r>
            <a:r>
              <a:rPr lang="ar-EG" sz="2000" b="1" dirty="0">
                <a:solidFill>
                  <a:srgbClr val="00B0F0"/>
                </a:solidFill>
                <a:cs typeface="Times New Roman"/>
              </a:rPr>
              <a:t>المسؤولية الاجتماعية لوسائل الإعلام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8311" y="2664987"/>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dirty="0">
                <a:latin typeface="Times New Roman" pitchFamily="18" charset="0"/>
                <a:cs typeface="Times New Roman" pitchFamily="18" charset="0"/>
              </a:rPr>
              <a:t>تحديد المسؤولية:</a:t>
            </a:r>
            <a:r>
              <a:rPr lang="ar-EG" sz="2100" b="1" dirty="0">
                <a:latin typeface="Times New Roman" pitchFamily="18" charset="0"/>
                <a:cs typeface="Times New Roman" pitchFamily="18" charset="0"/>
              </a:rPr>
              <a:t> هناك صعوبة في تحديد مدى المسؤولية التي يجب أن تتحملها وسائل الإعلام. فمن الصعب تحديد ما إذا كانوا مسؤولين عن تأثيراتهم على المجتمع بنسبة 100٪ أو إذا كان هناك عوامل أخرى تؤثر على تلك التأثيرات.</a:t>
            </a:r>
          </a:p>
          <a:p>
            <a:pPr marL="457200" lvl="0" indent="-457200" algn="just" rtl="1">
              <a:lnSpc>
                <a:spcPct val="150000"/>
              </a:lnSpc>
              <a:buFontTx/>
              <a:buAutoNum type="arabicPeriod"/>
            </a:pPr>
            <a:r>
              <a:rPr lang="ar-EG" sz="2100" b="1" u="sng" dirty="0">
                <a:latin typeface="Times New Roman" pitchFamily="18" charset="0"/>
                <a:cs typeface="Times New Roman" pitchFamily="18" charset="0"/>
              </a:rPr>
              <a:t>تشويش البيئة الخارجية لوسائل </a:t>
            </a:r>
            <a:r>
              <a:rPr lang="ar-EG" sz="2100" b="1" u="sng" dirty="0" smtClean="0">
                <a:latin typeface="Times New Roman" pitchFamily="18" charset="0"/>
                <a:cs typeface="Times New Roman" pitchFamily="18" charset="0"/>
              </a:rPr>
              <a:t>الإعلام:</a:t>
            </a:r>
            <a:r>
              <a:rPr lang="ar-EG" sz="2100" b="1" dirty="0" smtClean="0">
                <a:latin typeface="Times New Roman" pitchFamily="18" charset="0"/>
                <a:cs typeface="Times New Roman" pitchFamily="18" charset="0"/>
              </a:rPr>
              <a:t> </a:t>
            </a:r>
            <a:r>
              <a:rPr lang="ar-EG" sz="2100" b="1" dirty="0">
                <a:latin typeface="Times New Roman" pitchFamily="18" charset="0"/>
                <a:cs typeface="Times New Roman" pitchFamily="18" charset="0"/>
              </a:rPr>
              <a:t>قد تواجه وسائل الإعلام تحديًا في التحقق من صحة المعلومات والاهتمام بالمصداقية، خصوصًا في ظل وجود البيئة الخارجية من الوسيلة ذات نفسها. </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124576"/>
    </mc:Choice>
    <mc:Fallback xmlns="">
      <p:transition spd="slow" advTm="12457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dirty="0">
                <a:latin typeface="Simplified Arabic" pitchFamily="18" charset="-78"/>
                <a:cs typeface="Times New Roman"/>
              </a:rPr>
              <a:t>قدمت المحاضرة أنواعًا </a:t>
            </a:r>
            <a:r>
              <a:rPr lang="ar-EG" sz="2100" b="1" dirty="0" smtClean="0">
                <a:latin typeface="Simplified Arabic" pitchFamily="18" charset="-78"/>
                <a:cs typeface="Times New Roman"/>
              </a:rPr>
              <a:t>متعددة </a:t>
            </a:r>
            <a:r>
              <a:rPr lang="ar-EG" sz="2100" b="1" dirty="0">
                <a:latin typeface="Simplified Arabic" pitchFamily="18" charset="-78"/>
                <a:cs typeface="Times New Roman"/>
              </a:rPr>
              <a:t>من الأطر المختلفة لنظريات </a:t>
            </a:r>
            <a:r>
              <a:rPr lang="ar-EG" sz="2100" b="1" dirty="0" smtClean="0">
                <a:latin typeface="Simplified Arabic" pitchFamily="18" charset="-78"/>
                <a:cs typeface="Times New Roman"/>
              </a:rPr>
              <a:t>الاتصال التي </a:t>
            </a:r>
            <a:r>
              <a:rPr lang="ar-EG" sz="2100" b="1" dirty="0">
                <a:latin typeface="Simplified Arabic" pitchFamily="18" charset="-78"/>
                <a:cs typeface="Times New Roman"/>
              </a:rPr>
              <a:t>نستند عليها </a:t>
            </a:r>
            <a:r>
              <a:rPr lang="ar-EG" sz="2100" b="1" dirty="0" smtClean="0">
                <a:latin typeface="Simplified Arabic" pitchFamily="18" charset="-78"/>
                <a:cs typeface="Times New Roman"/>
              </a:rPr>
              <a:t>في </a:t>
            </a:r>
            <a:r>
              <a:rPr lang="ar-EG" sz="2100" b="1" dirty="0">
                <a:latin typeface="Simplified Arabic" pitchFamily="18" charset="-78"/>
                <a:cs typeface="Times New Roman"/>
              </a:rPr>
              <a:t>عمليات </a:t>
            </a:r>
            <a:r>
              <a:rPr lang="ar-EG" sz="2100" b="1" dirty="0" smtClean="0">
                <a:latin typeface="Simplified Arabic" pitchFamily="18" charset="-78"/>
                <a:cs typeface="Times New Roman"/>
              </a:rPr>
              <a:t>الاتصال الإعلاني.</a:t>
            </a:r>
            <a:endParaRPr lang="ar-EG" sz="2100" b="1" dirty="0">
              <a:latin typeface="Simplified Arabic" pitchFamily="18" charset="-78"/>
              <a:cs typeface="Times New Roman"/>
            </a:endParaRPr>
          </a:p>
          <a:p>
            <a:pPr marL="342900" lvl="0" indent="-342900" algn="just" rtl="1">
              <a:lnSpc>
                <a:spcPct val="150000"/>
              </a:lnSpc>
              <a:buFont typeface="Arial" pitchFamily="34" charset="0"/>
              <a:buChar char="•"/>
            </a:pPr>
            <a:r>
              <a:rPr lang="ar-EG" sz="2100" b="1" dirty="0">
                <a:latin typeface="Simplified Arabic" pitchFamily="18" charset="-78"/>
                <a:cs typeface="Times New Roman"/>
              </a:rPr>
              <a:t>لذلك تناولت المحاضرة كلًا من نظرية الاعتماد </a:t>
            </a:r>
            <a:r>
              <a:rPr lang="ar-EG" sz="2100" b="1" dirty="0" smtClean="0">
                <a:latin typeface="Simplified Arabic" pitchFamily="18" charset="-78"/>
                <a:cs typeface="Times New Roman"/>
              </a:rPr>
              <a:t>على </a:t>
            </a:r>
            <a:r>
              <a:rPr lang="ar-EG" sz="2100" b="1" dirty="0">
                <a:latin typeface="Simplified Arabic" pitchFamily="18" charset="-78"/>
                <a:cs typeface="Times New Roman"/>
              </a:rPr>
              <a:t>وسائل الإعلام، نظرية ثراء الوسيلة، ونظرية </a:t>
            </a:r>
            <a:r>
              <a:rPr lang="ar-EG" sz="2100" b="1" dirty="0" smtClean="0">
                <a:latin typeface="Simplified Arabic" pitchFamily="18" charset="-78"/>
                <a:cs typeface="Times New Roman"/>
              </a:rPr>
              <a:t>المسؤولية </a:t>
            </a:r>
            <a:r>
              <a:rPr lang="ar-EG" sz="2100" b="1" dirty="0">
                <a:latin typeface="Simplified Arabic" pitchFamily="18" charset="-78"/>
                <a:cs typeface="Times New Roman"/>
              </a:rPr>
              <a:t>الاجتماعية؛ حيث تساعد كلًا من النظريات السابقة </a:t>
            </a:r>
            <a:r>
              <a:rPr lang="ar-EG" sz="2100" b="1" dirty="0" smtClean="0">
                <a:latin typeface="Simplified Arabic" pitchFamily="18" charset="-78"/>
                <a:cs typeface="Times New Roman"/>
              </a:rPr>
              <a:t>في </a:t>
            </a:r>
            <a:r>
              <a:rPr lang="ar-EG" sz="2100" b="1" dirty="0">
                <a:latin typeface="Simplified Arabic" pitchFamily="18" charset="-78"/>
                <a:cs typeface="Times New Roman"/>
              </a:rPr>
              <a:t>دراسة وتحليل أثر عملية الاتصال الإعلانى بين المؤسسة </a:t>
            </a:r>
            <a:r>
              <a:rPr lang="ar-EG" sz="2100" b="1" dirty="0" smtClean="0">
                <a:latin typeface="Simplified Arabic" pitchFamily="18" charset="-78"/>
                <a:cs typeface="Times New Roman"/>
              </a:rPr>
              <a:t>المعلنة والمستهلك والمستقبل </a:t>
            </a:r>
            <a:r>
              <a:rPr lang="ar-EG" sz="2100" b="1" dirty="0">
                <a:latin typeface="Simplified Arabic" pitchFamily="18" charset="-78"/>
                <a:cs typeface="Times New Roman"/>
              </a:rPr>
              <a:t>للرسالة الإعلانية.</a:t>
            </a:r>
          </a:p>
          <a:p>
            <a:pPr lvl="0" algn="just" rtl="1">
              <a:lnSpc>
                <a:spcPct val="150000"/>
              </a:lnSpc>
            </a:pPr>
            <a:endParaRPr lang="ar-EG" sz="2000" b="1"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smtClean="0">
                <a:solidFill>
                  <a:prstClr val="white"/>
                </a:solidFill>
                <a:latin typeface="Times New Roman" panose="02020603050405020304" pitchFamily="18" charset="0"/>
                <a:cs typeface="Times New Roman" panose="02020603050405020304" pitchFamily="18" charset="0"/>
              </a:rPr>
              <a:t>3</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5795"/>
    </mc:Choice>
    <mc:Fallback xmlns="">
      <p:transition spd="slow" advTm="4579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1960295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1223</TotalTime>
  <Words>2160</Words>
  <Application>Microsoft Office PowerPoint</Application>
  <PresentationFormat>Custom</PresentationFormat>
  <Paragraphs>272</Paragraphs>
  <Slides>41</Slides>
  <Notes>33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62</cp:revision>
  <dcterms:created xsi:type="dcterms:W3CDTF">2023-04-29T09:08:23Z</dcterms:created>
  <dcterms:modified xsi:type="dcterms:W3CDTF">2023-10-24T18:49:45Z</dcterms:modified>
</cp:coreProperties>
</file>