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F3E04"/>
    <a:srgbClr val="A14F00"/>
    <a:srgbClr val="FF58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vertBarState="minimized">
    <p:restoredLeft sz="8069"/>
    <p:restoredTop sz="94651"/>
  </p:normalViewPr>
  <p:slideViewPr>
    <p:cSldViewPr snapToGrid="0">
      <p:cViewPr>
        <p:scale>
          <a:sx n="84" d="100"/>
          <a:sy n="84" d="100"/>
        </p:scale>
        <p:origin x="368" y="8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2B1BF-7428-2FB6-F3B7-B481A4202C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5F482E-0471-276C-B294-1143F35136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B72985-1EBA-3803-D3E1-03B4A8FF6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CE22-2BB7-1049-962B-5C48EAAC67EA}" type="datetimeFigureOut">
              <a:rPr lang="en-SA" smtClean="0"/>
              <a:t>07/27/2026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058D7F-9213-317E-2792-8A40D4714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08F9AC-E48C-ABD6-4DFE-129195A6A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D951-BEDB-A045-BB46-B94889E7073A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271856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EE4FE-08C4-DE91-6EDF-97F86AE86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F79077-C2C4-BA34-CD87-5B059DDA94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D96DC9-5A92-55DE-4966-B04209361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CE22-2BB7-1049-962B-5C48EAAC67EA}" type="datetimeFigureOut">
              <a:rPr lang="en-SA" smtClean="0"/>
              <a:t>07/27/2026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2D58F-5BC2-437B-E308-0E4C21CC01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87C08-D557-88A4-E9D6-D2212DE61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D951-BEDB-A045-BB46-B94889E7073A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246476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3616B-AAC9-570F-995B-D9A4906C4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6792A3-9724-9466-7231-FAA665D016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A2B184-B76D-C712-58F7-565D5D2EF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CE22-2BB7-1049-962B-5C48EAAC67EA}" type="datetimeFigureOut">
              <a:rPr lang="en-SA" smtClean="0"/>
              <a:t>07/27/2026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3EAE8B-927E-EAB2-6F83-9EF4BF16F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749A8-EB40-0C52-CB99-BC314AE10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D951-BEDB-A045-BB46-B94889E7073A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352866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37165A-CA66-01EB-1B03-DCD6A4FD5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FF87D8-0547-FF68-3814-BD640C2E3A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F40F9C-F2AC-8E2F-0508-ADE6C56BA9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16410C-05EB-B6C1-5FF2-6EA603E63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CE22-2BB7-1049-962B-5C48EAAC67EA}" type="datetimeFigureOut">
              <a:rPr lang="en-SA" smtClean="0"/>
              <a:t>07/27/2026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4655BA-ED8C-BF96-915C-D812DE727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5101EC-250B-B158-A698-F45C53B0F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D951-BEDB-A045-BB46-B94889E7073A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528923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00E26-5CA6-5126-7A97-A812AEC80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83D139-2671-4281-7EF6-71EA02241B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E2CECF-EEB1-4A66-EE0A-E6464583C4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D17C15-FAC7-C345-AEE5-18DDBFAE0C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830049-A0DE-1A8A-F034-364186139F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CC4423-34AD-443B-8062-AA6CD4E80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CE22-2BB7-1049-962B-5C48EAAC67EA}" type="datetimeFigureOut">
              <a:rPr lang="en-SA" smtClean="0"/>
              <a:t>07/27/2026</a:t>
            </a:fld>
            <a:endParaRPr lang="en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6CC7AD-985D-BADB-909F-74CABCA65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7EB188-EFD8-3527-B7AD-D54FCF021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D951-BEDB-A045-BB46-B94889E7073A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951533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9E47C1-9219-D11D-8C9E-FC0796114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D8F1CD-9FFD-F79D-4602-1E95DE705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CE22-2BB7-1049-962B-5C48EAAC67EA}" type="datetimeFigureOut">
              <a:rPr lang="en-SA" smtClean="0"/>
              <a:t>07/27/2026</a:t>
            </a:fld>
            <a:endParaRPr lang="en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DD8073-9725-B79E-E9F0-253F1A604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5B8DC1-8112-740A-7566-D157233BE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D951-BEDB-A045-BB46-B94889E7073A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448595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4096C0B-7D49-0BCA-B588-8940300CE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CE22-2BB7-1049-962B-5C48EAAC67EA}" type="datetimeFigureOut">
              <a:rPr lang="en-SA" smtClean="0"/>
              <a:t>07/27/2026</a:t>
            </a:fld>
            <a:endParaRPr lang="en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22B090-2E50-1C3C-6963-4ED55A74B8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00A76F-19D0-8BD9-3447-2EDD05E8F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D951-BEDB-A045-BB46-B94889E7073A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948191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B1EC4-CC5B-B7F2-6566-52B3B1AEC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9E8177-B6B4-B819-7DAA-E3AEFDFFBC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E032C3-F1A0-75BC-2190-B930E7C58B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F6E2C5-65EC-2990-7FAC-E2E65447C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CE22-2BB7-1049-962B-5C48EAAC67EA}" type="datetimeFigureOut">
              <a:rPr lang="en-SA" smtClean="0"/>
              <a:t>07/27/2026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1AA6B9-3243-6467-46DF-29F20E82E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998AA6-3D7A-5B5F-AA0B-AE3ECE3DB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D951-BEDB-A045-BB46-B94889E7073A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949621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B226FA-5BEE-E870-DF0C-8019D24327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9B7A50-7B1C-2D20-9DFA-82862D1DD9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0768B7-C7D6-5514-B56C-D45049A296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825EFF-31B9-FC51-372A-69E0645F1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CE22-2BB7-1049-962B-5C48EAAC67EA}" type="datetimeFigureOut">
              <a:rPr lang="en-SA" smtClean="0"/>
              <a:t>07/27/2026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7FB734-EA35-1911-5FF9-A458B5A5B1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E64717-981F-79EF-F4EB-556FA5B90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D951-BEDB-A045-BB46-B94889E7073A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61220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5A10E-6BE6-5779-39B4-F3A8E68A0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B4709D-F17C-E609-0365-144BF7A6B6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E1E780-4FE0-AC4C-F6B4-718CAAA04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CE22-2BB7-1049-962B-5C48EAAC67EA}" type="datetimeFigureOut">
              <a:rPr lang="en-SA" smtClean="0"/>
              <a:t>07/27/2026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298390-4C3A-8585-4698-7134CEB4B8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71D78C-3137-4DF2-C9EA-F32A5443A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D951-BEDB-A045-BB46-B94889E7073A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905568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81E1FF-EE0E-9AEE-D4C8-DB8E919BAC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A26580-CA1B-7F5B-759B-CB40D5B8F9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1F2EBC-50AC-3FD0-D5E1-5B080C711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CE22-2BB7-1049-962B-5C48EAAC67EA}" type="datetimeFigureOut">
              <a:rPr lang="en-SA" smtClean="0"/>
              <a:t>07/27/2026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437291-53A4-2D46-6A56-3845A6410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2C29BA-B405-DB5B-AFDB-2C0DDE630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D951-BEDB-A045-BB46-B94889E7073A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07888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D9C9E81-8A9E-5274-0CA1-F0477867D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283F59-9C9A-4990-D60D-363748CDCF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A6C23A-1FD0-6633-2D7A-69FF3267B8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68ACE22-2BB7-1049-962B-5C48EAAC67EA}" type="datetimeFigureOut">
              <a:rPr lang="en-SA" smtClean="0"/>
              <a:t>07/27/2026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67ABA8-98ED-8CC1-11C9-2309FD69B0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BD0936-BD37-DD8D-D143-67E3826E54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6FD951-BEDB-A045-BB46-B94889E7073A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726749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S2Z1ZWZVSbQ?si=4zXp_0wZJj6UmRi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F699B71-234C-FCC1-0EBE-8ACD254683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998" y="1486421"/>
            <a:ext cx="9144004" cy="256946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858B07F-57F0-68EF-AAE2-50BF3CB21FB9}"/>
              </a:ext>
            </a:extLst>
          </p:cNvPr>
          <p:cNvSpPr txBox="1"/>
          <p:nvPr/>
        </p:nvSpPr>
        <p:spPr>
          <a:xfrm>
            <a:off x="3979164" y="994998"/>
            <a:ext cx="4233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0" eaLnBrk="1" latinLnBrk="0" hangingPunct="1"/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Coca-Cola</a:t>
            </a:r>
            <a:endParaRPr lang="en-SA" sz="3200" dirty="0">
              <a:solidFill>
                <a:schemeClr val="accent2">
                  <a:lumMod val="50000"/>
                </a:schemeClr>
              </a:solidFill>
              <a:latin typeface="Apple Chancery" panose="03020702040506060504" pitchFamily="66" charset="-79"/>
              <a:cs typeface="Apple Chancery" panose="03020702040506060504" pitchFamily="66" charset="-79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956A2A-02C6-DEFA-56C4-396DFB800665}"/>
              </a:ext>
            </a:extLst>
          </p:cNvPr>
          <p:cNvSpPr txBox="1"/>
          <p:nvPr/>
        </p:nvSpPr>
        <p:spPr>
          <a:xfrm>
            <a:off x="1183558" y="5005137"/>
            <a:ext cx="105592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endParaRPr lang="ar-SA" b="1" dirty="0">
              <a:solidFill>
                <a:schemeClr val="accent2">
                  <a:lumMod val="50000"/>
                </a:schemeClr>
              </a:solidFill>
            </a:endParaRPr>
          </a:p>
          <a:p>
            <a:pPr marL="0" algn="r" defTabSz="914400" rtl="1" eaLnBrk="1" latinLnBrk="0" hangingPunct="1"/>
            <a:r>
              <a:rPr lang="ar-SA" b="1" dirty="0">
                <a:solidFill>
                  <a:srgbClr val="C00000"/>
                </a:solidFill>
              </a:rPr>
              <a:t>وصف عام للمنتج:</a:t>
            </a:r>
          </a:p>
          <a:p>
            <a:pPr marL="0" algn="r" defTabSz="914400" rtl="1" eaLnBrk="1" latinLnBrk="0" hangingPunct="1"/>
            <a:r>
              <a:rPr lang="ar-SA" b="1" dirty="0">
                <a:solidFill>
                  <a:schemeClr val="accent2">
                    <a:lumMod val="50000"/>
                  </a:schemeClr>
                </a:solidFill>
              </a:rPr>
              <a:t>*</a:t>
            </a:r>
            <a:r>
              <a:rPr lang="ar-SA" b="1" dirty="0">
                <a:solidFill>
                  <a:srgbClr val="7F3E04"/>
                </a:solidFill>
              </a:rPr>
              <a:t>مشروب غازي يبُاع في معظم دول العالم ويعد من أشهر المشروبات الغازية العالمية</a:t>
            </a:r>
          </a:p>
          <a:p>
            <a:pPr marL="0" algn="r" defTabSz="914400" rtl="1" eaLnBrk="1" latinLnBrk="0" hangingPunct="1"/>
            <a:r>
              <a:rPr lang="ar-SA" b="1" dirty="0">
                <a:solidFill>
                  <a:srgbClr val="7F3E04"/>
                </a:solidFill>
              </a:rPr>
              <a:t>*مكتوب شعار السلعة باللون الأبيض بخط مميز جداً على خلفية حمراء اللونين يعكسان الطاقة والحيوية في العبوة</a:t>
            </a:r>
          </a:p>
          <a:p>
            <a:pPr marL="0" algn="r" defTabSz="914400" rtl="1" eaLnBrk="1" latinLnBrk="0" hangingPunct="1"/>
            <a:r>
              <a:rPr lang="ar-SA" b="1" dirty="0">
                <a:solidFill>
                  <a:srgbClr val="7F3E04"/>
                </a:solidFill>
              </a:rPr>
              <a:t>*شكل العبوة زجاجي منحنية  وغطاء مميز باللون الأحمر يحمل شعار السلعة وهذا ما يميزها وهي أكثر التصميم ميزة في انحاء العالم  </a:t>
            </a:r>
          </a:p>
          <a:p>
            <a:pPr marL="0" algn="r" defTabSz="914400" rtl="1" eaLnBrk="1" latinLnBrk="0" hangingPunct="1"/>
            <a:endParaRPr lang="en-S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A9F772-6837-8B5D-5530-85465C109B64}"/>
              </a:ext>
            </a:extLst>
          </p:cNvPr>
          <p:cNvSpPr txBox="1"/>
          <p:nvPr/>
        </p:nvSpPr>
        <p:spPr>
          <a:xfrm>
            <a:off x="2637841" y="4122102"/>
            <a:ext cx="6139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dirty="0">
                <a:solidFill>
                  <a:srgbClr val="A14F00"/>
                </a:solidFill>
              </a:rPr>
              <a:t>اسم العلامة التجارية :</a:t>
            </a:r>
            <a:r>
              <a:rPr lang="en-US" dirty="0">
                <a:solidFill>
                  <a:srgbClr val="A14F00"/>
                </a:solidFill>
              </a:rPr>
              <a:t>Coca-Cola</a:t>
            </a:r>
            <a:r>
              <a:rPr lang="ar-SA" dirty="0">
                <a:solidFill>
                  <a:srgbClr val="A14F00"/>
                </a:solidFill>
              </a:rPr>
              <a:t>(كوكا كولا) </a:t>
            </a:r>
          </a:p>
          <a:p>
            <a:pPr marL="0" algn="ctr" defTabSz="914400" rtl="1" eaLnBrk="1" latinLnBrk="0" hangingPunct="1"/>
            <a:r>
              <a:rPr lang="ar-SA" dirty="0">
                <a:solidFill>
                  <a:srgbClr val="A14F00"/>
                </a:solidFill>
              </a:rPr>
              <a:t>الشعار التسويقي (</a:t>
            </a:r>
            <a:r>
              <a:rPr lang="en-US" dirty="0">
                <a:solidFill>
                  <a:srgbClr val="A14F00"/>
                </a:solidFill>
              </a:rPr>
              <a:t>Slogan</a:t>
            </a:r>
            <a:r>
              <a:rPr lang="ar-SA" dirty="0">
                <a:solidFill>
                  <a:srgbClr val="A14F00"/>
                </a:solidFill>
              </a:rPr>
              <a:t>)</a:t>
            </a:r>
            <a:r>
              <a:rPr lang="en-US" dirty="0">
                <a:solidFill>
                  <a:srgbClr val="A14F00"/>
                </a:solidFill>
              </a:rPr>
              <a:t>Real Magic </a:t>
            </a:r>
            <a:r>
              <a:rPr lang="ar-SA" dirty="0">
                <a:solidFill>
                  <a:srgbClr val="A14F00"/>
                </a:solidFill>
              </a:rPr>
              <a:t> وتعني السحر الحقيقي </a:t>
            </a:r>
            <a:endParaRPr lang="en-SA" dirty="0">
              <a:solidFill>
                <a:srgbClr val="A14F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9235B4-BB3A-E635-31AF-999BF08323C5}"/>
              </a:ext>
            </a:extLst>
          </p:cNvPr>
          <p:cNvSpPr txBox="1"/>
          <p:nvPr/>
        </p:nvSpPr>
        <p:spPr>
          <a:xfrm>
            <a:off x="1962790" y="4795097"/>
            <a:ext cx="80154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b="1" dirty="0">
                <a:solidFill>
                  <a:srgbClr val="C00000"/>
                </a:solidFill>
              </a:rPr>
              <a:t>بدأت القصة عام </a:t>
            </a:r>
            <a:r>
              <a:rPr lang="en-US" b="1" dirty="0">
                <a:solidFill>
                  <a:srgbClr val="C00000"/>
                </a:solidFill>
              </a:rPr>
              <a:t>1886</a:t>
            </a:r>
            <a:r>
              <a:rPr lang="ar-SA" b="1" dirty="0">
                <a:solidFill>
                  <a:srgbClr val="C00000"/>
                </a:solidFill>
              </a:rPr>
              <a:t>في مدينة اتلانتا بولاية جورجيا الأمريكية وفي عام </a:t>
            </a:r>
            <a:r>
              <a:rPr lang="en-US" b="1" dirty="0">
                <a:solidFill>
                  <a:srgbClr val="C00000"/>
                </a:solidFill>
              </a:rPr>
              <a:t>1892 </a:t>
            </a:r>
            <a:r>
              <a:rPr lang="ar-SA" b="1" dirty="0">
                <a:solidFill>
                  <a:srgbClr val="C00000"/>
                </a:solidFill>
              </a:rPr>
              <a:t>تأسست شركة كوكاكولا </a:t>
            </a:r>
          </a:p>
          <a:p>
            <a:pPr marL="0" algn="r" defTabSz="914400" rtl="1" eaLnBrk="1" latinLnBrk="0" hangingPunct="1"/>
            <a:endParaRPr lang="en-S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FFDC12-A9AA-63E3-FC08-767E5505FC7B}"/>
              </a:ext>
            </a:extLst>
          </p:cNvPr>
          <p:cNvSpPr txBox="1"/>
          <p:nvPr/>
        </p:nvSpPr>
        <p:spPr>
          <a:xfrm>
            <a:off x="3979164" y="275560"/>
            <a:ext cx="4233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ar-SA" sz="2800" dirty="0">
                <a:solidFill>
                  <a:srgbClr val="A14F00"/>
                </a:solidFill>
                <a:latin typeface="ACADEMY ENGRAVED LET PLAIN:1.0" panose="02000000000000000000" pitchFamily="2" charset="0"/>
              </a:rPr>
              <a:t>وصف</a:t>
            </a:r>
            <a:r>
              <a:rPr lang="en-US" sz="2800" dirty="0">
                <a:solidFill>
                  <a:srgbClr val="A14F00"/>
                </a:solidFill>
                <a:latin typeface="ACADEMY ENGRAVED LET PLAIN:1.0" panose="02000000000000000000" pitchFamily="2" charset="0"/>
              </a:rPr>
              <a:t> </a:t>
            </a:r>
            <a:r>
              <a:rPr lang="ar-SA" sz="2800" dirty="0">
                <a:solidFill>
                  <a:srgbClr val="A14F00"/>
                </a:solidFill>
                <a:latin typeface="ACADEMY ENGRAVED LET PLAIN:1.0" panose="02000000000000000000" pitchFamily="2" charset="0"/>
              </a:rPr>
              <a:t>عام المنتج ( </a:t>
            </a:r>
            <a:r>
              <a:rPr lang="en-SA" sz="2800" dirty="0">
                <a:solidFill>
                  <a:srgbClr val="A14F00"/>
                </a:solidFill>
                <a:latin typeface="ACADEMY ENGRAVED LET PLAIN:1.0" panose="02000000000000000000" pitchFamily="2" charset="0"/>
              </a:rPr>
              <a:t>Product</a:t>
            </a:r>
            <a:r>
              <a:rPr lang="ar-SA" sz="2800" dirty="0">
                <a:solidFill>
                  <a:srgbClr val="A14F00"/>
                </a:solidFill>
                <a:latin typeface="ACADEMY ENGRAVED LET PLAIN:1.0" panose="02000000000000000000" pitchFamily="2" charset="0"/>
              </a:rPr>
              <a:t>)</a:t>
            </a:r>
            <a:endParaRPr lang="en-SA" sz="2800" dirty="0">
              <a:solidFill>
                <a:srgbClr val="A14F00"/>
              </a:solidFill>
              <a:latin typeface="ACADEMY ENGRAVED LET PLAIN:1.0" panose="02000000000000000000" pitchFamily="2" charset="0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B1EE31C1-8DD8-1DD0-BF2E-229D8927704E}"/>
              </a:ext>
            </a:extLst>
          </p:cNvPr>
          <p:cNvSpPr/>
          <p:nvPr/>
        </p:nvSpPr>
        <p:spPr>
          <a:xfrm>
            <a:off x="10087428" y="313022"/>
            <a:ext cx="1959429" cy="530337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1200" dirty="0">
                <a:solidFill>
                  <a:schemeClr val="accent2">
                    <a:lumMod val="50000"/>
                  </a:schemeClr>
                </a:solidFill>
              </a:rPr>
              <a:t>الاسم :بيان محمد الدرويش</a:t>
            </a:r>
            <a:br>
              <a:rPr lang="ar-SA" sz="12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sz="1200" dirty="0">
                <a:solidFill>
                  <a:schemeClr val="accent2">
                    <a:lumMod val="50000"/>
                  </a:schemeClr>
                </a:solidFill>
              </a:rPr>
              <a:t>262000571</a:t>
            </a:r>
            <a:r>
              <a:rPr lang="ar-SA" sz="1200" dirty="0">
                <a:solidFill>
                  <a:schemeClr val="accent2">
                    <a:lumMod val="50000"/>
                  </a:schemeClr>
                </a:solidFill>
              </a:rPr>
              <a:t>الرقم الجامعي :</a:t>
            </a:r>
            <a:r>
              <a:rPr lang="en-US" sz="12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en-SA" sz="12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9220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BCEE0-7908-4F47-6BF0-7E2063BA2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192742"/>
          </a:xfrm>
        </p:spPr>
        <p:txBody>
          <a:bodyPr/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ar-SA" dirty="0">
                <a:solidFill>
                  <a:schemeClr val="accent2">
                    <a:lumMod val="75000"/>
                  </a:schemeClr>
                </a:solidFill>
                <a:latin typeface="ACADEMY ENGRAVED LET PLAIN:1.0" panose="02000000000000000000" pitchFamily="2" charset="0"/>
              </a:rPr>
              <a:t>إستراتيجية التسعير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CADEMY ENGRAVED LET PLAIN:1.0" panose="02000000000000000000" pitchFamily="2" charset="0"/>
              </a:rPr>
              <a:t> (Price)</a:t>
            </a:r>
            <a:endParaRPr lang="en-SA" dirty="0">
              <a:solidFill>
                <a:schemeClr val="accent2">
                  <a:lumMod val="75000"/>
                </a:schemeClr>
              </a:solidFill>
              <a:latin typeface="ACADEMY ENGRAVED LET PLAIN:1.0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B9BA691-106C-5EF1-63F0-0B539400C216}"/>
              </a:ext>
            </a:extLst>
          </p:cNvPr>
          <p:cNvSpPr txBox="1"/>
          <p:nvPr/>
        </p:nvSpPr>
        <p:spPr>
          <a:xfrm>
            <a:off x="347027" y="1487488"/>
            <a:ext cx="11844973" cy="52014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algn="r" defTabSz="914400" rtl="1" eaLnBrk="1" latinLnBrk="0" hangingPunct="1"/>
            <a:r>
              <a:rPr lang="ar-SA" sz="2800" dirty="0">
                <a:solidFill>
                  <a:srgbClr val="7F3E04"/>
                </a:solidFill>
              </a:rPr>
              <a:t>الاستراتيجية المعتمدة في التسعير لدى كوكاكولا هي استراتيجية التسعير التنافسي</a:t>
            </a:r>
          </a:p>
          <a:p>
            <a:pPr marL="0" algn="r" defTabSz="914400" rtl="1" eaLnBrk="1" latinLnBrk="0" hangingPunct="1"/>
            <a:r>
              <a:rPr lang="ar-SA" sz="2800" dirty="0">
                <a:solidFill>
                  <a:srgbClr val="7F3E04"/>
                </a:solidFill>
              </a:rPr>
              <a:t> حيث تعتمد على ان تكون أسعارها قريبة من أسعار المنافسين حتى لا تخسر العملاء</a:t>
            </a:r>
          </a:p>
          <a:p>
            <a:pPr marL="0" algn="r" defTabSz="914400" rtl="1" eaLnBrk="1" latinLnBrk="0" hangingPunct="1"/>
            <a:r>
              <a:rPr lang="ar-SA" sz="2800" dirty="0">
                <a:solidFill>
                  <a:srgbClr val="7F3E04"/>
                </a:solidFill>
              </a:rPr>
              <a:t> فعندما يجد العميل سلعة قريبة من السلعة المعتمدة بجودة كجودة السلعة المعتادة لكن بسعر أقل تكلفة فانة</a:t>
            </a:r>
          </a:p>
          <a:p>
            <a:pPr marL="0" algn="r" defTabSz="914400" rtl="1" eaLnBrk="1" latinLnBrk="0" hangingPunct="1"/>
            <a:r>
              <a:rPr lang="ar-SA" sz="2800" dirty="0">
                <a:solidFill>
                  <a:srgbClr val="7F3E04"/>
                </a:solidFill>
              </a:rPr>
              <a:t> سيختار السلعة الأقل تكلفة ويعتمدها بشكل دائم </a:t>
            </a:r>
          </a:p>
          <a:p>
            <a:pPr marL="0" algn="r" defTabSz="914400" rtl="1" eaLnBrk="1" latinLnBrk="0" hangingPunct="1"/>
            <a:r>
              <a:rPr lang="ar-SA" sz="2800" dirty="0">
                <a:solidFill>
                  <a:srgbClr val="7F3E04"/>
                </a:solidFill>
              </a:rPr>
              <a:t>مثل بيبسي وغيرها من مشروبات غازية عالمية  للحفاظ على جودة العلامة التجارية وقيمتها لدى العميل</a:t>
            </a:r>
          </a:p>
          <a:p>
            <a:pPr marL="0" algn="r" defTabSz="914400" rtl="1" eaLnBrk="1" latinLnBrk="0" hangingPunct="1"/>
            <a:r>
              <a:rPr lang="ar-SA" sz="2800" dirty="0">
                <a:solidFill>
                  <a:srgbClr val="7F3E04"/>
                </a:solidFill>
              </a:rPr>
              <a:t>يجب ان تكون أسعار السلعة قريبة جداً لان العملاء يشترون المشروبات الغازية بشكل كبير </a:t>
            </a:r>
          </a:p>
          <a:p>
            <a:pPr marL="0" algn="r" defTabSz="914400" rtl="1" eaLnBrk="1" latinLnBrk="0" hangingPunct="1"/>
            <a:r>
              <a:rPr lang="ar-SA" sz="2800" dirty="0">
                <a:solidFill>
                  <a:srgbClr val="7F3E04"/>
                </a:solidFill>
              </a:rPr>
              <a:t>ولا يمكن للجميع الاستغناء عنها فسعر البيبسي يتراوح بين ٢.٥٠ ريال وايضاً سعر الكوكاكولا </a:t>
            </a:r>
          </a:p>
          <a:p>
            <a:pPr marL="0" algn="r" defTabSz="914400" rtl="1" eaLnBrk="1" latinLnBrk="0" hangingPunct="1"/>
            <a:r>
              <a:rPr lang="ar-SA" sz="2800" dirty="0">
                <a:solidFill>
                  <a:srgbClr val="7F3E04"/>
                </a:solidFill>
              </a:rPr>
              <a:t>قريب منها جداً جميعهم ذات قيمة قريبة </a:t>
            </a:r>
          </a:p>
          <a:p>
            <a:pPr marL="0" algn="r" defTabSz="914400" rtl="1" eaLnBrk="1" latinLnBrk="0" hangingPunct="1"/>
            <a:r>
              <a:rPr lang="ar-SA" sz="2800" dirty="0">
                <a:solidFill>
                  <a:srgbClr val="7F3E04"/>
                </a:solidFill>
              </a:rPr>
              <a:t>ويختلف التسعير حسب حجم العبوة وتختلف ايضاً ما إذا كانت زجاجية او بلاستيكية</a:t>
            </a:r>
          </a:p>
          <a:p>
            <a:pPr marL="0" algn="r" defTabSz="914400" rtl="1" eaLnBrk="1" latinLnBrk="0" hangingPunct="1"/>
            <a:r>
              <a:rPr lang="ar-SA" sz="2800" dirty="0">
                <a:solidFill>
                  <a:srgbClr val="7F3E04"/>
                </a:solidFill>
              </a:rPr>
              <a:t> وقد تختلف الأسعار من دولة الى دولة أخرى حسب تكلفة التصنيع  والإنتاج والضرائب والقوة الشرائية </a:t>
            </a:r>
          </a:p>
          <a:p>
            <a:pPr marL="0" algn="r" defTabSz="914400" rtl="1" eaLnBrk="1" latinLnBrk="0" hangingPunct="1"/>
            <a:r>
              <a:rPr lang="ar-SA" sz="2800" dirty="0">
                <a:solidFill>
                  <a:srgbClr val="7F3E04"/>
                </a:solidFill>
              </a:rPr>
              <a:t>ويجب تقديم عروض وخصومات للعملاء للإقبال على السلعة بشكل أكبر</a:t>
            </a:r>
          </a:p>
          <a:p>
            <a:pPr marL="0" algn="r" defTabSz="914400" rtl="1" eaLnBrk="1" latinLnBrk="0" hangingPunct="1"/>
            <a:endParaRPr lang="ar-SA" sz="2400" dirty="0"/>
          </a:p>
        </p:txBody>
      </p:sp>
    </p:spTree>
    <p:extLst>
      <p:ext uri="{BB962C8B-B14F-4D97-AF65-F5344CB8AC3E}">
        <p14:creationId xmlns:p14="http://schemas.microsoft.com/office/powerpoint/2010/main" val="2919598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D6D92-1A59-E64D-5B0C-817A1155C9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5467" y="195793"/>
            <a:ext cx="9931400" cy="972608"/>
          </a:xfrm>
        </p:spPr>
        <p:txBody>
          <a:bodyPr/>
          <a:lstStyle/>
          <a:p>
            <a: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ar-SA" dirty="0">
                <a:solidFill>
                  <a:schemeClr val="accent2">
                    <a:lumMod val="75000"/>
                  </a:schemeClr>
                </a:solidFill>
                <a:latin typeface="ACADEMY ENGRAVED LET PLAIN:1.0" panose="02000000000000000000" pitchFamily="2" charset="0"/>
                <a:cs typeface="Apple Chancery" panose="03020702040506060504" pitchFamily="66" charset="-79"/>
              </a:rPr>
              <a:t>منافذ التوزيع والبيع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ACADEMY ENGRAVED LET PLAIN:1.0" panose="02000000000000000000" pitchFamily="2" charset="0"/>
                <a:cs typeface="Apple Chancery" panose="03020702040506060504" pitchFamily="66" charset="-79"/>
              </a:rPr>
              <a:t>  (PLACE)</a:t>
            </a:r>
            <a:endParaRPr lang="en-SA" dirty="0">
              <a:solidFill>
                <a:schemeClr val="accent2">
                  <a:lumMod val="75000"/>
                </a:schemeClr>
              </a:solidFill>
              <a:latin typeface="ACADEMY ENGRAVED LET PLAIN:1.0" panose="02000000000000000000" pitchFamily="2" charset="0"/>
              <a:cs typeface="Apple Chancery" panose="03020702040506060504" pitchFamily="66" charset="-79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745D5F-F855-5239-3976-E34A61644EDC}"/>
              </a:ext>
            </a:extLst>
          </p:cNvPr>
          <p:cNvSpPr txBox="1"/>
          <p:nvPr/>
        </p:nvSpPr>
        <p:spPr>
          <a:xfrm>
            <a:off x="4605867" y="1320800"/>
            <a:ext cx="68410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ar-SA" sz="2400" b="1" dirty="0">
                <a:solidFill>
                  <a:srgbClr val="7F3E04"/>
                </a:solidFill>
              </a:rPr>
              <a:t>يتواجد المنتج في كافة انحاء دول العالم :</a:t>
            </a:r>
          </a:p>
          <a:p>
            <a:pPr marL="342900" indent="-3429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2400" dirty="0">
                <a:solidFill>
                  <a:schemeClr val="accent2">
                    <a:lumMod val="75000"/>
                  </a:schemeClr>
                </a:solidFill>
              </a:rPr>
              <a:t>محلات السوبر ماركة والهايبر ماركت</a:t>
            </a:r>
          </a:p>
          <a:p>
            <a:pPr marL="342900" indent="-3429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2400" dirty="0">
                <a:solidFill>
                  <a:schemeClr val="accent2">
                    <a:lumMod val="75000"/>
                  </a:schemeClr>
                </a:solidFill>
              </a:rPr>
              <a:t>البقالات والمتاجر الصغيرة</a:t>
            </a:r>
          </a:p>
          <a:p>
            <a:pPr marL="342900" indent="-3429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2400" dirty="0">
                <a:solidFill>
                  <a:schemeClr val="accent2">
                    <a:lumMod val="75000"/>
                  </a:schemeClr>
                </a:solidFill>
              </a:rPr>
              <a:t>المطاعم والمقاهي </a:t>
            </a:r>
          </a:p>
          <a:p>
            <a:pPr marL="342900" indent="-3429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2400" dirty="0">
                <a:solidFill>
                  <a:schemeClr val="accent2">
                    <a:lumMod val="75000"/>
                  </a:schemeClr>
                </a:solidFill>
              </a:rPr>
              <a:t>السينما وأماكن الترفيهية </a:t>
            </a:r>
          </a:p>
          <a:p>
            <a:pPr marL="342900" indent="-3429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2400" dirty="0">
                <a:solidFill>
                  <a:schemeClr val="accent2">
                    <a:lumMod val="75000"/>
                  </a:schemeClr>
                </a:solidFill>
              </a:rPr>
              <a:t>المتاجر الالكترونية وتطبيقات توصيل الطعام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10182EF-12A0-F2A7-A7CF-ED563EE5A4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168400"/>
            <a:ext cx="3206786" cy="246072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533E94C-FE97-1371-73DE-7E93BB15C0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6786" y="1159743"/>
            <a:ext cx="2408696" cy="263043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0AAE32E-F33A-3214-9EA2-348021FC0C29}"/>
              </a:ext>
            </a:extLst>
          </p:cNvPr>
          <p:cNvSpPr txBox="1"/>
          <p:nvPr/>
        </p:nvSpPr>
        <p:spPr>
          <a:xfrm>
            <a:off x="-78611" y="4313262"/>
            <a:ext cx="12223282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algn="r" defTabSz="914400" rtl="1" eaLnBrk="1" latinLnBrk="0" hangingPunct="1"/>
            <a:r>
              <a:rPr lang="ar-SA" sz="2400" b="1" dirty="0">
                <a:solidFill>
                  <a:srgbClr val="7F3E04"/>
                </a:solidFill>
              </a:rPr>
              <a:t>كيف يتم  البيع او توصيل السلعة الى المستهلك النهائي:</a:t>
            </a:r>
          </a:p>
          <a:p>
            <a:pPr algn="r" rtl="1"/>
            <a:r>
              <a:rPr lang="ar-SA" sz="2000" dirty="0">
                <a:solidFill>
                  <a:srgbClr val="A14F00"/>
                </a:solidFill>
              </a:rPr>
              <a:t>يتم البيع عبر الانترنت والمتاجر الكبرى  ومن خلال أيضا وكيل حصري حسب الدولة فهناك دول لديها الوكالة ان تقوم فالتعبئة فالدولة نفسها ولا تحتاج</a:t>
            </a:r>
          </a:p>
          <a:p>
            <a:pPr algn="r" rtl="1"/>
            <a:r>
              <a:rPr lang="ar-SA" sz="2000" dirty="0">
                <a:solidFill>
                  <a:srgbClr val="A14F00"/>
                </a:solidFill>
              </a:rPr>
              <a:t>الى تصدير المنتج من الخارج على سبيل المثال المملكة العربية السعودية</a:t>
            </a:r>
          </a:p>
          <a:p>
            <a:pPr algn="r" rtl="1"/>
            <a:r>
              <a:rPr lang="ar-SA" sz="2000" dirty="0">
                <a:solidFill>
                  <a:srgbClr val="A14F00"/>
                </a:solidFill>
              </a:rPr>
              <a:t>اما البيع  هناك بيع المباشر والغير مباشر من خلال الانترنت وغيرها من وسائل الشراء  يتم بيعها فالسينما بشكل مباشر ومن خلال الانترنت إذا طلب </a:t>
            </a:r>
          </a:p>
          <a:p>
            <a:pPr marL="0" algn="r" defTabSz="914400" rtl="1" eaLnBrk="1" latinLnBrk="0" hangingPunct="1"/>
            <a:r>
              <a:rPr lang="ar-SA" sz="2000" dirty="0">
                <a:solidFill>
                  <a:srgbClr val="A14F00"/>
                </a:solidFill>
              </a:rPr>
              <a:t>أحد العملاء من خلال السوبر ماركت اومن خلال طلبات الطعام وتطبيقات التوصيل وهكذا يتم البيع عبر الانترنت والمتاجر الكبرى  ومن خلال ايضا </a:t>
            </a:r>
            <a:endParaRPr lang="en-SA" sz="2000" dirty="0">
              <a:solidFill>
                <a:srgbClr val="A14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466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8AA28-93C5-73AE-C20B-A9611EF7D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A14F00"/>
                </a:solidFill>
                <a:latin typeface="ACADEMY ENGRAVED LET PLAIN:1.0" panose="02000000000000000000" pitchFamily="2" charset="0"/>
                <a:cs typeface="APPLE CHANCERY" panose="03020702040506060504" pitchFamily="66" charset="-79"/>
              </a:rPr>
              <a:t>  (Promotion</a:t>
            </a:r>
            <a:r>
              <a:rPr lang="ar-SA" b="1" dirty="0">
                <a:solidFill>
                  <a:srgbClr val="A14F00"/>
                </a:solidFill>
                <a:latin typeface="ACADEMY ENGRAVED LET PLAIN:1.0" panose="02000000000000000000" pitchFamily="2" charset="0"/>
                <a:cs typeface="APPLE CHANCERY" panose="03020702040506060504" pitchFamily="66" charset="-79"/>
              </a:rPr>
              <a:t>الخطة الترويجية(</a:t>
            </a:r>
            <a:r>
              <a:rPr lang="en-US" b="1" dirty="0">
                <a:solidFill>
                  <a:srgbClr val="A14F00"/>
                </a:solidFill>
                <a:latin typeface="ACADEMY ENGRAVED LET PLAIN:1.0" panose="02000000000000000000" pitchFamily="2" charset="0"/>
                <a:cs typeface="APPLE CHANCERY" panose="03020702040506060504" pitchFamily="66" charset="-79"/>
              </a:rPr>
              <a:t> </a:t>
            </a:r>
            <a:endParaRPr lang="en-SA" b="1" dirty="0">
              <a:solidFill>
                <a:srgbClr val="A14F00"/>
              </a:solidFill>
              <a:latin typeface="ACADEMY ENGRAVED LET PLAIN:1.0" panose="02000000000000000000" pitchFamily="2" charset="0"/>
              <a:cs typeface="APPLE CHANCERY" panose="03020702040506060504" pitchFamily="66" charset="-79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1BB7B6-4178-6DC2-53C5-9E81DEA24B4F}"/>
              </a:ext>
            </a:extLst>
          </p:cNvPr>
          <p:cNvSpPr txBox="1"/>
          <p:nvPr/>
        </p:nvSpPr>
        <p:spPr>
          <a:xfrm>
            <a:off x="-335278" y="1463040"/>
            <a:ext cx="125272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ar-SA" sz="2400" b="1" dirty="0">
                <a:solidFill>
                  <a:srgbClr val="7F3E04"/>
                </a:solidFill>
              </a:rPr>
              <a:t>يوجد طرق كثيرة للترويج تستخدمها كوكاكولا ومن ابرزها الإعلانات عبر مواقع التواصل الاجتماعي او التلفزيون واللوحات الاعلانية حيث تعتمد على ربط المنتج  بمشاعر السعادة والفرح والانتعاش</a:t>
            </a:r>
            <a:r>
              <a:rPr lang="ar-SA" b="1" dirty="0">
                <a:solidFill>
                  <a:srgbClr val="7F3E04"/>
                </a:solidFill>
              </a:rPr>
              <a:t> </a:t>
            </a:r>
            <a:r>
              <a:rPr lang="ar-SA" sz="2400" b="1" dirty="0">
                <a:solidFill>
                  <a:srgbClr val="7F3E04"/>
                </a:solidFill>
              </a:rPr>
              <a:t>وعلى سبيل المثال:</a:t>
            </a:r>
            <a:endParaRPr lang="en-SA" b="1" dirty="0">
              <a:solidFill>
                <a:srgbClr val="7F3E04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6A452CE-7A54-8554-3A58-C1906F3A7B9B}"/>
              </a:ext>
            </a:extLst>
          </p:cNvPr>
          <p:cNvSpPr txBox="1"/>
          <p:nvPr/>
        </p:nvSpPr>
        <p:spPr>
          <a:xfrm>
            <a:off x="-56100" y="2481570"/>
            <a:ext cx="122480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ar-SA" sz="2400" b="1" dirty="0">
                <a:solidFill>
                  <a:srgbClr val="A14F00"/>
                </a:solidFill>
              </a:rPr>
              <a:t>إعلانات الملصقات واللوحات الاعلانية</a:t>
            </a:r>
            <a:r>
              <a:rPr lang="ar-SA" sz="2400" b="1" dirty="0">
                <a:solidFill>
                  <a:srgbClr val="7F3E04"/>
                </a:solidFill>
              </a:rPr>
              <a:t> :</a:t>
            </a:r>
          </a:p>
          <a:p>
            <a:pPr marL="0" algn="r" defTabSz="914400" rtl="1" eaLnBrk="1" latinLnBrk="0" hangingPunct="1"/>
            <a:r>
              <a:rPr lang="ar-SA" sz="2000" dirty="0">
                <a:solidFill>
                  <a:schemeClr val="accent2">
                    <a:lumMod val="75000"/>
                  </a:schemeClr>
                </a:solidFill>
              </a:rPr>
              <a:t>تعتمد على الموقع الجغرافي وأين يوجد الكثير من الناس او النقطة الرئيسية لتجمع اكبر عدد من الناس  او الجمهور المتحرك ويجب عرض الوان الملصقات واللوحات بشكل واضح وجذب العملاء للمشاهد</a:t>
            </a:r>
            <a:r>
              <a:rPr lang="ar-SA" dirty="0">
                <a:solidFill>
                  <a:schemeClr val="accent2">
                    <a:lumMod val="75000"/>
                  </a:schemeClr>
                </a:solidFill>
              </a:rPr>
              <a:t>ة  </a:t>
            </a:r>
            <a:endParaRPr lang="en-SA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A1C8880-668F-DF29-2E1D-F892569CDB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341" y="3684766"/>
            <a:ext cx="5257800" cy="257475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9D9B21E-1F64-CE30-EA21-990CD7A1D992}"/>
              </a:ext>
            </a:extLst>
          </p:cNvPr>
          <p:cNvSpPr txBox="1"/>
          <p:nvPr/>
        </p:nvSpPr>
        <p:spPr>
          <a:xfrm>
            <a:off x="6096000" y="4572000"/>
            <a:ext cx="5257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dirty="0">
                <a:hlinkClick r:id="rId3"/>
              </a:rPr>
              <a:t>https://youtu.be</a:t>
            </a:r>
            <a:r>
              <a:rPr lang="ar-SA" dirty="0"/>
              <a:t> </a:t>
            </a:r>
            <a:r>
              <a:rPr lang="en-GB" dirty="0"/>
              <a:t>/S2Z1ZWZVSbQ?si=4zXp_0wZJj6UmRiU</a:t>
            </a:r>
            <a:r>
              <a:rPr lang="en-GB" dirty="0">
                <a:hlinkClick r:id="rId4"/>
              </a:rPr>
              <a:t>https://youtu.be/S2Z1ZWZVSbQ?si=4zXp_0wZJj6UmRiU</a:t>
            </a:r>
            <a:endParaRPr lang="en-SA" dirty="0"/>
          </a:p>
        </p:txBody>
      </p:sp>
    </p:spTree>
    <p:extLst>
      <p:ext uri="{BB962C8B-B14F-4D97-AF65-F5344CB8AC3E}">
        <p14:creationId xmlns:p14="http://schemas.microsoft.com/office/powerpoint/2010/main" val="2168787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474</Words>
  <Application>Microsoft Office PowerPoint</Application>
  <PresentationFormat>شاشة عريضة</PresentationFormat>
  <Paragraphs>40</Paragraphs>
  <Slides>4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4</vt:i4>
      </vt:variant>
    </vt:vector>
  </HeadingPairs>
  <TitlesOfParts>
    <vt:vector size="5" baseType="lpstr">
      <vt:lpstr>Office Theme</vt:lpstr>
      <vt:lpstr>عرض تقديمي في PowerPoint</vt:lpstr>
      <vt:lpstr>إستراتيجية التسعير (Price)</vt:lpstr>
      <vt:lpstr>منافذ التوزيع والبيع  (PLACE)</vt:lpstr>
      <vt:lpstr>  (Promotionالخطة الترويجية(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بيان درويش</dc:creator>
  <cp:lastModifiedBy>بيان درويش</cp:lastModifiedBy>
  <cp:revision>3</cp:revision>
  <dcterms:created xsi:type="dcterms:W3CDTF">2026-07-27T16:34:23Z</dcterms:created>
  <dcterms:modified xsi:type="dcterms:W3CDTF">2026-07-27T19:24:17Z</dcterms:modified>
</cp:coreProperties>
</file>