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93" r:id="rId6"/>
    <p:sldId id="535" r:id="rId7"/>
    <p:sldId id="534" r:id="rId8"/>
    <p:sldId id="533" r:id="rId9"/>
    <p:sldId id="532" r:id="rId10"/>
    <p:sldId id="531" r:id="rId11"/>
    <p:sldId id="530" r:id="rId12"/>
    <p:sldId id="529" r:id="rId13"/>
    <p:sldId id="528" r:id="rId14"/>
    <p:sldId id="527" r:id="rId15"/>
    <p:sldId id="526" r:id="rId16"/>
    <p:sldId id="525" r:id="rId17"/>
    <p:sldId id="524" r:id="rId18"/>
    <p:sldId id="523" r:id="rId19"/>
    <p:sldId id="522" r:id="rId20"/>
    <p:sldId id="521" r:id="rId21"/>
    <p:sldId id="520" r:id="rId22"/>
    <p:sldId id="519" r:id="rId23"/>
    <p:sldId id="518" r:id="rId24"/>
    <p:sldId id="517" r:id="rId25"/>
    <p:sldId id="516" r:id="rId26"/>
    <p:sldId id="515" r:id="rId27"/>
    <p:sldId id="514" r:id="rId28"/>
    <p:sldId id="513" r:id="rId29"/>
    <p:sldId id="512" r:id="rId30"/>
    <p:sldId id="511" r:id="rId31"/>
    <p:sldId id="510" r:id="rId32"/>
    <p:sldId id="509" r:id="rId33"/>
    <p:sldId id="508" r:id="rId34"/>
    <p:sldId id="507" r:id="rId35"/>
    <p:sldId id="506" r:id="rId36"/>
    <p:sldId id="505" r:id="rId37"/>
    <p:sldId id="504" r:id="rId38"/>
    <p:sldId id="503" r:id="rId39"/>
    <p:sldId id="502" r:id="rId40"/>
    <p:sldId id="501" r:id="rId41"/>
    <p:sldId id="494" r:id="rId42"/>
    <p:sldId id="500" r:id="rId43"/>
    <p:sldId id="499" r:id="rId44"/>
    <p:sldId id="498" r:id="rId45"/>
    <p:sldId id="497" r:id="rId46"/>
    <p:sldId id="49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3"/>
            <p14:sldId id="535"/>
            <p14:sldId id="534"/>
            <p14:sldId id="533"/>
            <p14:sldId id="532"/>
            <p14:sldId id="531"/>
            <p14:sldId id="530"/>
            <p14:sldId id="529"/>
            <p14:sldId id="528"/>
            <p14:sldId id="527"/>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83940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36371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99282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07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hyperlink" Target="https://byjus.com/commerce/accounts-from-incomplete-record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hyperlink" Target="https://byjus.com/commerce/how-to-prepare-trial-balanc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sp>
        <p:nvSpPr>
          <p:cNvPr id="3" name="TextBox 2">
            <a:extLst>
              <a:ext uri="{FF2B5EF4-FFF2-40B4-BE49-F238E27FC236}">
                <a16:creationId xmlns:a16="http://schemas.microsoft.com/office/drawing/2014/main" id="{CB9CCBE4-CB3A-B9BA-51E9-BEEADC689FF1}"/>
              </a:ext>
            </a:extLst>
          </p:cNvPr>
          <p:cNvSpPr txBox="1"/>
          <p:nvPr/>
        </p:nvSpPr>
        <p:spPr>
          <a:xfrm>
            <a:off x="327991" y="705677"/>
            <a:ext cx="11121887" cy="469102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Definition of Accounting</a:t>
            </a:r>
            <a:endParaRPr kumimoji="0" lang="en-US" sz="32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Can be defined as “the process of </a:t>
            </a:r>
            <a:r>
              <a:rPr kumimoji="0" lang="en-US" sz="3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identifying, measuring, recording and communicating</a:t>
            </a:r>
            <a:r>
              <a:rPr kumimoji="0" lang="en-US" sz="32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(interpreting and summarizing) </a:t>
            </a:r>
            <a:r>
              <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economic information”.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The definition can be divided into four parts which we will call the ‘accounting    process’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D82553D7-C1A9-FBB1-505A-BB5145057A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7DD4BAD-BB6D-9928-D0AF-5F78DB8B9DC8}"/>
              </a:ext>
            </a:extLst>
          </p:cNvPr>
          <p:cNvSpPr txBox="1"/>
          <p:nvPr/>
        </p:nvSpPr>
        <p:spPr>
          <a:xfrm>
            <a:off x="844826" y="1328425"/>
            <a:ext cx="10654748" cy="4462760"/>
          </a:xfrm>
          <a:prstGeom prst="rect">
            <a:avLst/>
          </a:prstGeom>
          <a:noFill/>
        </p:spPr>
        <p:txBody>
          <a:bodyPr wrap="square">
            <a:spAutoFit/>
          </a:bodyPr>
          <a:lstStyle/>
          <a:p>
            <a:pPr>
              <a:lnSpc>
                <a:spcPct val="150000"/>
              </a:lnSpc>
            </a:pPr>
            <a:r>
              <a:rPr lang="en-US" sz="2400" b="0" i="0" u="none" strike="noStrike" baseline="0" dirty="0">
                <a:solidFill>
                  <a:srgbClr val="000000"/>
                </a:solidFill>
                <a:latin typeface="Roboto" panose="02000000000000000000" pitchFamily="2" charset="0"/>
              </a:rPr>
              <a:t>The introduction of accounting helps the decision-makers of a company to make effective choices, by providing information on the financial status of the business.</a:t>
            </a:r>
          </a:p>
          <a:p>
            <a:pPr>
              <a:lnSpc>
                <a:spcPct val="150000"/>
              </a:lnSpc>
            </a:pP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Roboto" panose="02000000000000000000" pitchFamily="2" charset="0"/>
              </a:rPr>
              <a:t>The American Institute of Certified Public Accountants </a:t>
            </a:r>
            <a:r>
              <a:rPr lang="en-US" sz="2400" b="0" i="0" u="none" strike="noStrike" baseline="0" dirty="0">
                <a:solidFill>
                  <a:schemeClr val="accent6">
                    <a:lumMod val="50000"/>
                  </a:schemeClr>
                </a:solidFill>
                <a:latin typeface="Roboto" panose="02000000000000000000" pitchFamily="2" charset="0"/>
              </a:rPr>
              <a:t>(AICPA) </a:t>
            </a:r>
            <a:r>
              <a:rPr lang="en-US" sz="2400" b="0" i="0" u="none" strike="noStrike" baseline="0" dirty="0">
                <a:solidFill>
                  <a:srgbClr val="000000"/>
                </a:solidFill>
                <a:latin typeface="Roboto" panose="02000000000000000000" pitchFamily="2" charset="0"/>
              </a:rPr>
              <a:t>had defined accounting as the “</a:t>
            </a:r>
            <a:r>
              <a:rPr lang="en-US" sz="2400" b="0" i="1" u="none" strike="noStrike" baseline="0" dirty="0">
                <a:solidFill>
                  <a:srgbClr val="000000"/>
                </a:solidFill>
                <a:latin typeface="Roboto" panose="02000000000000000000" pitchFamily="2" charset="0"/>
              </a:rPr>
              <a:t>art of </a:t>
            </a:r>
            <a:r>
              <a:rPr lang="en-US" sz="2400" b="1" i="1" u="none" strike="noStrike" baseline="0" dirty="0">
                <a:solidFill>
                  <a:srgbClr val="000000"/>
                </a:solidFill>
                <a:latin typeface="Roboto" panose="02000000000000000000" pitchFamily="2" charset="0"/>
              </a:rPr>
              <a:t>recording, classifying, and summarizing </a:t>
            </a:r>
            <a:r>
              <a:rPr lang="en-US" sz="2400" b="0" i="1" u="none" strike="noStrike" baseline="0" dirty="0">
                <a:solidFill>
                  <a:srgbClr val="000000"/>
                </a:solidFill>
                <a:latin typeface="Roboto" panose="02000000000000000000" pitchFamily="2" charset="0"/>
              </a:rPr>
              <a:t>in a significant manner and </a:t>
            </a:r>
            <a:r>
              <a:rPr lang="en-US" sz="2400" b="1" i="1" u="none" strike="noStrike" baseline="0" dirty="0">
                <a:solidFill>
                  <a:srgbClr val="000000"/>
                </a:solidFill>
                <a:latin typeface="Roboto" panose="02000000000000000000" pitchFamily="2" charset="0"/>
              </a:rPr>
              <a:t>in terms of money</a:t>
            </a:r>
            <a:r>
              <a:rPr lang="en-US" sz="2400" b="0" i="1" u="none" strike="noStrike" baseline="0" dirty="0">
                <a:solidFill>
                  <a:srgbClr val="000000"/>
                </a:solidFill>
                <a:latin typeface="Roboto" panose="02000000000000000000" pitchFamily="2" charset="0"/>
              </a:rPr>
              <a:t>, transactions and events which are, in part at least, of financial character, and interpreting the results thereof”.</a:t>
            </a:r>
          </a:p>
        </p:txBody>
      </p:sp>
    </p:spTree>
    <p:extLst>
      <p:ext uri="{BB962C8B-B14F-4D97-AF65-F5344CB8AC3E}">
        <p14:creationId xmlns:p14="http://schemas.microsoft.com/office/powerpoint/2010/main" val="507980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1B4AEFF-B16E-7385-BE0B-9566185DDF37}"/>
              </a:ext>
            </a:extLst>
          </p:cNvPr>
          <p:cNvSpPr txBox="1"/>
          <p:nvPr/>
        </p:nvSpPr>
        <p:spPr>
          <a:xfrm>
            <a:off x="2037521" y="831462"/>
            <a:ext cx="7802217" cy="390241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Today, accounting is used by everyone and a good understanding of it is beneficial to all.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Accountancy act as a language of finance. To understand accounting efficiently, it is important to understand the aspects of accounting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375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00568F7-9D3C-1BA9-3F2E-DF329FFBA8E9}"/>
              </a:ext>
            </a:extLst>
          </p:cNvPr>
          <p:cNvSpPr txBox="1"/>
          <p:nvPr/>
        </p:nvSpPr>
        <p:spPr>
          <a:xfrm>
            <a:off x="1262269" y="1351508"/>
            <a:ext cx="985961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Economic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is a consequence of a company has to undergo when the number of monetary transactions is involved. Such as purchasing new machinery, transportation, machine installation on-site, etc.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refers to the size of activities and level of a business operation.</a:t>
            </a:r>
          </a:p>
        </p:txBody>
      </p:sp>
    </p:spTree>
    <p:extLst>
      <p:ext uri="{BB962C8B-B14F-4D97-AF65-F5344CB8AC3E}">
        <p14:creationId xmlns:p14="http://schemas.microsoft.com/office/powerpoint/2010/main" val="2748669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F3F0D36-2896-8098-D426-FB56BD7E7A2C}"/>
              </a:ext>
            </a:extLst>
          </p:cNvPr>
          <p:cNvSpPr txBox="1"/>
          <p:nvPr/>
        </p:nvSpPr>
        <p:spPr>
          <a:xfrm>
            <a:off x="805070" y="2028617"/>
            <a:ext cx="10714382" cy="169277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Interested Users of Information-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is about communicating important financial information to the customers, according to which they will make the correct decision.</a:t>
            </a:r>
          </a:p>
        </p:txBody>
      </p:sp>
      <p:pic>
        <p:nvPicPr>
          <p:cNvPr id="5" name="Picture 4">
            <a:extLst>
              <a:ext uri="{FF2B5EF4-FFF2-40B4-BE49-F238E27FC236}">
                <a16:creationId xmlns:a16="http://schemas.microsoft.com/office/drawing/2014/main" id="{C588C88F-7BC3-D933-9564-5B15EE8340F1}"/>
              </a:ext>
            </a:extLst>
          </p:cNvPr>
          <p:cNvPicPr>
            <a:picLocks noChangeAspect="1"/>
          </p:cNvPicPr>
          <p:nvPr/>
        </p:nvPicPr>
        <p:blipFill>
          <a:blip r:embed="rId4"/>
          <a:stretch>
            <a:fillRect/>
          </a:stretch>
        </p:blipFill>
        <p:spPr>
          <a:xfrm>
            <a:off x="919784" y="4251461"/>
            <a:ext cx="10887076" cy="628651"/>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E9E84096-AEA6-4E4B-386C-66CC55401043}"/>
              </a:ext>
            </a:extLst>
          </p:cNvPr>
          <p:cNvPicPr>
            <a:picLocks noChangeAspect="1"/>
          </p:cNvPicPr>
          <p:nvPr/>
        </p:nvPicPr>
        <p:blipFill>
          <a:blip r:embed="rId4"/>
          <a:stretch>
            <a:fillRect/>
          </a:stretch>
        </p:blipFill>
        <p:spPr>
          <a:xfrm>
            <a:off x="2508193" y="2895554"/>
            <a:ext cx="7175614" cy="1066892"/>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05C0FE-ABBD-5B45-E326-F094859D57C4}"/>
              </a:ext>
            </a:extLst>
          </p:cNvPr>
          <p:cNvSpPr txBox="1"/>
          <p:nvPr/>
        </p:nvSpPr>
        <p:spPr>
          <a:xfrm>
            <a:off x="824948" y="1397675"/>
            <a:ext cx="10306878" cy="249299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0000"/>
                </a:solidFill>
                <a:effectLst/>
                <a:uLnTx/>
                <a:uFillTx/>
                <a:latin typeface="Roboto" panose="02000000000000000000" pitchFamily="2" charset="0"/>
                <a:ea typeface="+mn-ea"/>
                <a:cs typeface="+mn-cs"/>
              </a:rPr>
              <a:t>Accounting Equation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0000"/>
                </a:solidFill>
                <a:effectLst/>
                <a:uLnTx/>
                <a:uFillTx/>
                <a:latin typeface="Roboto" panose="02000000000000000000" pitchFamily="2"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ED7D31">
                    <a:lumMod val="75000"/>
                  </a:srgbClr>
                </a:solidFill>
                <a:effectLst/>
                <a:uLnTx/>
                <a:uFillTx/>
                <a:latin typeface="Roboto" panose="02000000000000000000" pitchFamily="2" charset="0"/>
                <a:ea typeface="+mn-ea"/>
                <a:cs typeface="+mn-cs"/>
              </a:rPr>
              <a:t>Assets </a:t>
            </a:r>
            <a:r>
              <a:rPr kumimoji="0" lang="en-US" sz="4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a:t>
            </a:r>
            <a:r>
              <a:rPr kumimoji="0" lang="en-US" sz="4800" b="0" i="0" u="none" strike="noStrike" kern="1200" cap="none" spc="0" normalizeH="0" baseline="0" noProof="0" dirty="0">
                <a:ln>
                  <a:noFill/>
                </a:ln>
                <a:solidFill>
                  <a:srgbClr val="4472C4">
                    <a:lumMod val="75000"/>
                  </a:srgbClr>
                </a:solidFill>
                <a:effectLst/>
                <a:uLnTx/>
                <a:uFillTx/>
                <a:latin typeface="Roboto" panose="02000000000000000000" pitchFamily="2" charset="0"/>
                <a:ea typeface="+mn-ea"/>
                <a:cs typeface="+mn-cs"/>
              </a:rPr>
              <a:t>Liabilities</a:t>
            </a:r>
            <a:r>
              <a:rPr kumimoji="0" lang="en-US" sz="4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 Owner’s Equity</a:t>
            </a:r>
            <a:endParaRPr kumimoji="0" lang="en-US"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2B1DEC0-1125-4B15-0D64-0076E4CE5848}"/>
              </a:ext>
            </a:extLst>
          </p:cNvPr>
          <p:cNvSpPr txBox="1"/>
          <p:nvPr/>
        </p:nvSpPr>
        <p:spPr>
          <a:xfrm>
            <a:off x="1073426" y="1550503"/>
            <a:ext cx="10525539" cy="3354765"/>
          </a:xfrm>
          <a:prstGeom prst="rect">
            <a:avLst/>
          </a:prstGeom>
          <a:noFill/>
        </p:spPr>
        <p:txBody>
          <a:bodyPr wrap="square">
            <a:spAutoFit/>
          </a:bodyPr>
          <a:lstStyle/>
          <a:p>
            <a:pPr>
              <a:lnSpc>
                <a:spcPct val="150000"/>
              </a:lnSpc>
            </a:pPr>
            <a:r>
              <a:rPr lang="en-US" sz="2400" dirty="0">
                <a:solidFill>
                  <a:srgbClr val="FF0000"/>
                </a:solidFill>
                <a:latin typeface="Roboto" panose="02000000000000000000" pitchFamily="2" charset="0"/>
              </a:rPr>
              <a:t>Fundamentals of Accounting</a:t>
            </a:r>
          </a:p>
          <a:p>
            <a:pPr>
              <a:lnSpc>
                <a:spcPct val="150000"/>
              </a:lnSpc>
            </a:pPr>
            <a:r>
              <a:rPr lang="en-US" sz="2400" dirty="0">
                <a:solidFill>
                  <a:srgbClr val="000000"/>
                </a:solidFill>
                <a:latin typeface="Roboto" panose="02000000000000000000" pitchFamily="2" charset="0"/>
              </a:rPr>
              <a:t>•</a:t>
            </a:r>
            <a:r>
              <a:rPr lang="en-US" sz="2400" dirty="0">
                <a:solidFill>
                  <a:schemeClr val="accent1">
                    <a:lumMod val="75000"/>
                  </a:schemeClr>
                </a:solidFill>
                <a:latin typeface="Roboto" panose="02000000000000000000" pitchFamily="2" charset="0"/>
              </a:rPr>
              <a:t>Assets</a:t>
            </a:r>
          </a:p>
          <a:p>
            <a:pPr>
              <a:lnSpc>
                <a:spcPct val="150000"/>
              </a:lnSpc>
            </a:pPr>
            <a:r>
              <a:rPr lang="en-US" sz="2400" dirty="0">
                <a:solidFill>
                  <a:srgbClr val="000000"/>
                </a:solidFill>
                <a:latin typeface="Roboto" panose="02000000000000000000" pitchFamily="2" charset="0"/>
              </a:rPr>
              <a:t>The economic value of an item which is possessed by the enterprise is referred to as Assets. To put it in other words, assets are those items that can be transformed into cash or that generates income for the enterprise shortly. It is useful in paying any expenses of the business entity or debt.</a:t>
            </a:r>
          </a:p>
        </p:txBody>
      </p:sp>
    </p:spTree>
    <p:extLst>
      <p:ext uri="{BB962C8B-B14F-4D97-AF65-F5344CB8AC3E}">
        <p14:creationId xmlns:p14="http://schemas.microsoft.com/office/powerpoint/2010/main" val="842281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FB1385A-9DA1-2D59-29EE-5371D635DFF2}"/>
              </a:ext>
            </a:extLst>
          </p:cNvPr>
          <p:cNvSpPr txBox="1"/>
          <p:nvPr/>
        </p:nvSpPr>
        <p:spPr>
          <a:xfrm>
            <a:off x="1043609" y="1192697"/>
            <a:ext cx="10962207" cy="335476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4472C4">
                    <a:lumMod val="75000"/>
                  </a:srgbClr>
                </a:solidFill>
                <a:effectLst/>
                <a:uLnTx/>
                <a:uFillTx/>
                <a:latin typeface="Roboto" panose="02000000000000000000" pitchFamily="2" charset="0"/>
                <a:ea typeface="+mn-ea"/>
                <a:cs typeface="+mn-cs"/>
              </a:rPr>
              <a:t>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economic value of an obligation or debt that is payable by the enterprise to other establishment or individual is referred to as liability. To put it in other words, liabilities are the obligations that are rising out of previous transactions, which is payable by the enterprise, through the assets possessed by the enterprise.</a:t>
            </a:r>
          </a:p>
        </p:txBody>
      </p:sp>
    </p:spTree>
    <p:extLst>
      <p:ext uri="{BB962C8B-B14F-4D97-AF65-F5344CB8AC3E}">
        <p14:creationId xmlns:p14="http://schemas.microsoft.com/office/powerpoint/2010/main" val="575444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AF9B7F8-B6EC-44E5-356C-41708943775A}"/>
              </a:ext>
            </a:extLst>
          </p:cNvPr>
          <p:cNvSpPr txBox="1"/>
          <p:nvPr/>
        </p:nvSpPr>
        <p:spPr>
          <a:xfrm>
            <a:off x="725557" y="2159422"/>
            <a:ext cx="11012556" cy="224676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mn-ea"/>
                <a:cs typeface="+mn-cs"/>
              </a:rPr>
              <a:t>Owner’s Equity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Owner’s equity is one of the 3 vital segments of a sole proprietorship’s balance sheet It depicts the owner’s investment in the trade minus the owner’s withdrawal from the trade OR + his additional investment + the net income.</a:t>
            </a:r>
          </a:p>
        </p:txBody>
      </p:sp>
    </p:spTree>
    <p:extLst>
      <p:ext uri="{BB962C8B-B14F-4D97-AF65-F5344CB8AC3E}">
        <p14:creationId xmlns:p14="http://schemas.microsoft.com/office/powerpoint/2010/main" val="3170470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C5738A0-689D-86BB-3D0E-757AFE988120}"/>
              </a:ext>
            </a:extLst>
          </p:cNvPr>
          <p:cNvSpPr txBox="1"/>
          <p:nvPr/>
        </p:nvSpPr>
        <p:spPr>
          <a:xfrm>
            <a:off x="3048828" y="3105835"/>
            <a:ext cx="6097656" cy="646331"/>
          </a:xfrm>
          <a:prstGeom prst="rect">
            <a:avLst/>
          </a:prstGeom>
          <a:noFill/>
        </p:spPr>
        <p:txBody>
          <a:bodyPr wrap="square">
            <a:spAutoFit/>
          </a:bodyPr>
          <a:lstStyle/>
          <a:p>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Objectives of Accounting</a:t>
            </a:r>
            <a:endParaRPr lang="en-US" dirty="0"/>
          </a:p>
        </p:txBody>
      </p:sp>
    </p:spTree>
    <p:extLst>
      <p:ext uri="{BB962C8B-B14F-4D97-AF65-F5344CB8AC3E}">
        <p14:creationId xmlns:p14="http://schemas.microsoft.com/office/powerpoint/2010/main" val="3265078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5C4B57E-8057-F0A4-55FB-08C0A738D934}"/>
              </a:ext>
            </a:extLst>
          </p:cNvPr>
          <p:cNvSpPr txBox="1"/>
          <p:nvPr/>
        </p:nvSpPr>
        <p:spPr>
          <a:xfrm>
            <a:off x="675861" y="366623"/>
            <a:ext cx="10923104" cy="446276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ED7D31">
                    <a:lumMod val="75000"/>
                  </a:srgbClr>
                </a:solidFill>
                <a:effectLst/>
                <a:uLnTx/>
                <a:uFillTx/>
                <a:latin typeface="Roboto" panose="02000000000000000000" pitchFamily="2" charset="0"/>
                <a:ea typeface="+mn-ea"/>
                <a:cs typeface="+mn-cs"/>
              </a:rPr>
              <a:t>Objectives of Accounting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main objectives of accounting are: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maintain a systematic record of business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is used to maintain a systematic record of all the financial transactions in a book of accounts.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For this, all the transactions are recorded in chronological order in Journal and then posted to principle book i.e. Ledger.</a:t>
            </a:r>
          </a:p>
        </p:txBody>
      </p:sp>
    </p:spTree>
    <p:extLst>
      <p:ext uri="{BB962C8B-B14F-4D97-AF65-F5344CB8AC3E}">
        <p14:creationId xmlns:p14="http://schemas.microsoft.com/office/powerpoint/2010/main" val="2745424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C47ED4A-2360-61F0-8302-0122355B9265}"/>
              </a:ext>
            </a:extLst>
          </p:cNvPr>
          <p:cNvSpPr txBox="1"/>
          <p:nvPr/>
        </p:nvSpPr>
        <p:spPr>
          <a:xfrm>
            <a:off x="1669773" y="1003852"/>
            <a:ext cx="9819861" cy="556934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ascertain profit and loss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Every businessman is keen to know the net results of business operations periodically.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check whether the business has earned profits or incurred losses, we prepare a “Profit &amp; Loss Account”.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determine the financial position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Another important objective is to determine the financial position of the business to check the value of assets and 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For this purpose, we prepare a “Balance Sheet”.</a:t>
            </a:r>
          </a:p>
        </p:txBody>
      </p:sp>
    </p:spTree>
    <p:extLst>
      <p:ext uri="{BB962C8B-B14F-4D97-AF65-F5344CB8AC3E}">
        <p14:creationId xmlns:p14="http://schemas.microsoft.com/office/powerpoint/2010/main" val="3520717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BED2656-D84F-4F8C-01F3-CEAE970AC0F9}"/>
              </a:ext>
            </a:extLst>
          </p:cNvPr>
          <p:cNvSpPr txBox="1"/>
          <p:nvPr/>
        </p:nvSpPr>
        <p:spPr>
          <a:xfrm>
            <a:off x="834887" y="1327175"/>
            <a:ext cx="10724322" cy="373717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provide information to various users</a:t>
            </a:r>
            <a:endPar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Providing information to the various interested parties or stakeholders is one of the most important objectives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helps them in making good financial decisions.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assist the management</a:t>
            </a:r>
            <a:endPar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By analyzing financial data and providing interpretations in the form of reports, accounting assists management in handling business operations effectively</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22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731F269-C16B-B577-27B3-DCB6978FC38F}"/>
              </a:ext>
            </a:extLst>
          </p:cNvPr>
          <p:cNvSpPr txBox="1"/>
          <p:nvPr/>
        </p:nvSpPr>
        <p:spPr>
          <a:xfrm>
            <a:off x="3048828" y="2828836"/>
            <a:ext cx="6097656"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Characteristics of Accounting</a:t>
            </a:r>
            <a:endParaRPr kumimoji="0" lang="en-US" sz="36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57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4B90592-C6A7-3419-5FED-77D14DA58957}"/>
              </a:ext>
            </a:extLst>
          </p:cNvPr>
          <p:cNvSpPr txBox="1"/>
          <p:nvPr/>
        </p:nvSpPr>
        <p:spPr>
          <a:xfrm>
            <a:off x="655983" y="1073426"/>
            <a:ext cx="10843591" cy="486287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Characteristics of Accounting</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following attributes or characteristics can be drawn from the definition of Accounting: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(1) Identifying financial transactions and events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records only those transactions and events which are of financial nature.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So, first of all, such transactions and events are identified.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(2) Measuring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measures the transactions and events in terms of money which are considered as a common unit.</a:t>
            </a:r>
          </a:p>
        </p:txBody>
      </p:sp>
    </p:spTree>
    <p:extLst>
      <p:ext uri="{BB962C8B-B14F-4D97-AF65-F5344CB8AC3E}">
        <p14:creationId xmlns:p14="http://schemas.microsoft.com/office/powerpoint/2010/main" val="760354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95C66AD-39F0-4CB5-AD77-70E0CECB0867}"/>
              </a:ext>
            </a:extLst>
          </p:cNvPr>
          <p:cNvSpPr txBox="1"/>
          <p:nvPr/>
        </p:nvSpPr>
        <p:spPr>
          <a:xfrm>
            <a:off x="805070" y="1003852"/>
            <a:ext cx="10714382" cy="452431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(3) Recording of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involves recording the financial transactions in appropriate book of accounts such as Journal or Subsidiary Books.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4) Classifying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Transactions recorded in the books of original entry –Journal or Subsidiary books are classified and grouped according to nature and posted in separate accounts known as ‘Ledger Accounts’.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(5) Summarizing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involves presenting the classified data in a manner and in the form of statements, which are understandable by the users.</a:t>
            </a:r>
          </a:p>
        </p:txBody>
      </p:sp>
    </p:spTree>
    <p:extLst>
      <p:ext uri="{BB962C8B-B14F-4D97-AF65-F5344CB8AC3E}">
        <p14:creationId xmlns:p14="http://schemas.microsoft.com/office/powerpoint/2010/main" val="1861562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A78B6F2-2D63-B985-6D0C-7099313E53D9}"/>
              </a:ext>
            </a:extLst>
          </p:cNvPr>
          <p:cNvSpPr txBox="1"/>
          <p:nvPr/>
        </p:nvSpPr>
        <p:spPr>
          <a:xfrm>
            <a:off x="844826" y="715617"/>
            <a:ext cx="10340009" cy="34163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includes Balance Sheet, Income statement , and Trial balance.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(6) Analyzing and interpreting financial data</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Results of the business are analyzed and interpreted so that users of financial statements can make a meaningful and sound judgment.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(7) Communicating the financial data or reports to the users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Communicating the financial data to the users on time is the final step of Accounting so that they can make appropriate decisions.</a:t>
            </a:r>
          </a:p>
        </p:txBody>
      </p:sp>
    </p:spTree>
    <p:extLst>
      <p:ext uri="{BB962C8B-B14F-4D97-AF65-F5344CB8AC3E}">
        <p14:creationId xmlns:p14="http://schemas.microsoft.com/office/powerpoint/2010/main" val="77843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BA2CC54-FE63-D7EA-53A9-C3E7B1839E79}"/>
              </a:ext>
            </a:extLst>
          </p:cNvPr>
          <p:cNvSpPr txBox="1"/>
          <p:nvPr/>
        </p:nvSpPr>
        <p:spPr>
          <a:xfrm>
            <a:off x="3048828" y="2951947"/>
            <a:ext cx="6097656"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What are the Different Branches of Accounting?</a:t>
            </a: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3865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9953BC8-097E-FF57-C74B-7860C6886C45}"/>
              </a:ext>
            </a:extLst>
          </p:cNvPr>
          <p:cNvSpPr txBox="1"/>
          <p:nvPr/>
        </p:nvSpPr>
        <p:spPr>
          <a:xfrm>
            <a:off x="1321904" y="1143000"/>
            <a:ext cx="9968948" cy="335809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following are the main branches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 Financial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323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2FA497C-00EC-F217-66D1-6FB1B6BAE542}"/>
              </a:ext>
            </a:extLst>
          </p:cNvPr>
          <p:cNvSpPr txBox="1"/>
          <p:nvPr/>
        </p:nvSpPr>
        <p:spPr>
          <a:xfrm>
            <a:off x="894522" y="1182757"/>
            <a:ext cx="10575234" cy="44627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 Cost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Cost Accounting is that branch of accounting which is concerned with the process of ascertaining and controlling the cost of products or services.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 Management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Management accounting refers to that branch of accounting which is concerned with presenting the accounting information in such a way that helps the management in planning and controlling the operations of a business and in decision making</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233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9CD5182-9480-19E2-1DAB-63D451AF2F6F}"/>
              </a:ext>
            </a:extLst>
          </p:cNvPr>
          <p:cNvSpPr txBox="1"/>
          <p:nvPr/>
        </p:nvSpPr>
        <p:spPr>
          <a:xfrm>
            <a:off x="3048828" y="2890391"/>
            <a:ext cx="6097656"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Steps of the Accounting Process</a:t>
            </a:r>
            <a:endParaRPr kumimoji="0" lang="en-US" sz="32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0000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CCDA56-A5E1-1708-043D-724F8DE58BD8}"/>
              </a:ext>
            </a:extLst>
          </p:cNvPr>
          <p:cNvSpPr txBox="1"/>
          <p:nvPr/>
        </p:nvSpPr>
        <p:spPr>
          <a:xfrm>
            <a:off x="894522" y="1262269"/>
            <a:ext cx="11111294" cy="4180632"/>
          </a:xfrm>
          <a:prstGeom prst="rect">
            <a:avLst/>
          </a:prstGeom>
          <a:noFill/>
        </p:spPr>
        <p:txBody>
          <a:bodyPr wrap="square">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process </a:t>
            </a:r>
            <a:r>
              <a:rPr kumimoji="0" lang="en-US" sz="2400" b="1" i="0" u="none" strike="noStrike" kern="1200" cap="none" spc="-5" normalizeH="0" baseline="0" noProof="0" dirty="0">
                <a:ln>
                  <a:noFill/>
                </a:ln>
                <a:solidFill>
                  <a:srgbClr val="333333"/>
                </a:solidFill>
                <a:effectLst/>
                <a:uLnTx/>
                <a:uFillTx/>
                <a:latin typeface="Roboto"/>
                <a:ea typeface="+mn-ea"/>
                <a:cs typeface="Roboto"/>
              </a:rPr>
              <a:t>is </a:t>
            </a:r>
            <a:r>
              <a:rPr kumimoji="0" lang="en-US" sz="2400" b="1"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1" i="0" u="none" strike="noStrike" kern="1200" cap="none" spc="-5" normalizeH="0" baseline="0" noProof="0" dirty="0">
                <a:ln>
                  <a:noFill/>
                </a:ln>
                <a:solidFill>
                  <a:srgbClr val="333333"/>
                </a:solidFill>
                <a:effectLst/>
                <a:uLnTx/>
                <a:uFillTx/>
                <a:latin typeface="Roboto"/>
                <a:ea typeface="+mn-ea"/>
                <a:cs typeface="Roboto"/>
              </a:rPr>
              <a:t>collecting, recording, classifying,  summarizing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and </a:t>
            </a:r>
            <a:r>
              <a:rPr kumimoji="0" lang="en-US" sz="2400" b="1" i="0" u="none" strike="noStrike" kern="1200" cap="none" spc="-5" normalizeH="0" baseline="0" noProof="0" dirty="0">
                <a:ln>
                  <a:noFill/>
                </a:ln>
                <a:solidFill>
                  <a:srgbClr val="333333"/>
                </a:solidFill>
                <a:effectLst/>
                <a:uLnTx/>
                <a:uFillTx/>
                <a:latin typeface="Roboto"/>
                <a:ea typeface="+mn-ea"/>
                <a:cs typeface="Roboto"/>
              </a:rPr>
              <a:t>communicating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financial </a:t>
            </a:r>
            <a:r>
              <a:rPr kumimoji="0" lang="en-US" sz="2400" b="1" i="0" u="none" strike="noStrike" kern="1200" cap="none" spc="-5" normalizeH="0" baseline="0" noProof="0" dirty="0">
                <a:ln>
                  <a:noFill/>
                </a:ln>
                <a:solidFill>
                  <a:srgbClr val="333333"/>
                </a:solidFill>
                <a:effectLst/>
                <a:uLnTx/>
                <a:uFillTx/>
                <a:latin typeface="Roboto"/>
                <a:ea typeface="+mn-ea"/>
                <a:cs typeface="Roboto"/>
              </a:rPr>
              <a:t>information to the users </a:t>
            </a:r>
            <a:r>
              <a:rPr kumimoji="0" lang="en-US" sz="2400" b="1" i="0" u="none" strike="noStrike" kern="1200" cap="none" spc="0" normalizeH="0" baseline="0" noProof="0" dirty="0">
                <a:ln>
                  <a:noFill/>
                </a:ln>
                <a:solidFill>
                  <a:srgbClr val="333333"/>
                </a:solidFill>
                <a:effectLst/>
                <a:uLnTx/>
                <a:uFillTx/>
                <a:latin typeface="Roboto"/>
                <a:ea typeface="+mn-ea"/>
                <a:cs typeface="Roboto"/>
              </a:rPr>
              <a:t>for judgement  and </a:t>
            </a:r>
            <a:r>
              <a:rPr kumimoji="0" lang="en-US" sz="2400" b="1" i="0" u="none" strike="noStrike" kern="1200" cap="none" spc="-5" normalizeH="0" baseline="0" noProof="0" dirty="0">
                <a:ln>
                  <a:noFill/>
                </a:ln>
                <a:solidFill>
                  <a:srgbClr val="333333"/>
                </a:solidFill>
                <a:effectLst/>
                <a:uLnTx/>
                <a:uFillTx/>
                <a:latin typeface="Roboto"/>
                <a:ea typeface="+mn-ea"/>
                <a:cs typeface="Roboto"/>
              </a:rPr>
              <a:t>decision-making. </a:t>
            </a:r>
          </a:p>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 </a:t>
            </a:r>
            <a:r>
              <a:rPr kumimoji="0" lang="en-US" sz="2400" b="1" i="0" u="sng" strike="noStrike" kern="1200" cap="none" spc="0" normalizeH="0" baseline="0" noProof="0" dirty="0">
                <a:ln>
                  <a:noFill/>
                </a:ln>
                <a:solidFill>
                  <a:srgbClr val="333333"/>
                </a:solidFill>
                <a:effectLst/>
                <a:uLnTx/>
                <a:uFillTx/>
                <a:latin typeface="Roboto"/>
                <a:ea typeface="+mn-ea"/>
                <a:cs typeface="Roboto"/>
              </a:rPr>
              <a:t>The </a:t>
            </a:r>
            <a:r>
              <a:rPr kumimoji="0" lang="en-US" sz="2400" b="1" i="0" u="sng" strike="noStrike" kern="1200" cap="none" spc="-5" normalizeH="0" baseline="0" noProof="0" dirty="0">
                <a:ln>
                  <a:noFill/>
                </a:ln>
                <a:solidFill>
                  <a:srgbClr val="333333"/>
                </a:solidFill>
                <a:effectLst/>
                <a:uLnTx/>
                <a:uFillTx/>
                <a:latin typeface="Roboto"/>
                <a:ea typeface="+mn-ea"/>
                <a:cs typeface="Roboto"/>
              </a:rPr>
              <a:t>following steps </a:t>
            </a:r>
            <a:r>
              <a:rPr kumimoji="0" lang="en-US" sz="2400" b="1" i="0" u="sng" strike="noStrike" kern="1200" cap="none" spc="0" normalizeH="0" baseline="0" noProof="0" dirty="0">
                <a:ln>
                  <a:noFill/>
                </a:ln>
                <a:solidFill>
                  <a:srgbClr val="333333"/>
                </a:solidFill>
                <a:effectLst/>
                <a:uLnTx/>
                <a:uFillTx/>
                <a:latin typeface="Roboto"/>
                <a:ea typeface="+mn-ea"/>
                <a:cs typeface="Roboto"/>
              </a:rPr>
              <a:t>are </a:t>
            </a:r>
            <a:r>
              <a:rPr kumimoji="0" lang="en-US" sz="2400" b="1" i="0" u="sng" strike="noStrike" kern="1200" cap="none" spc="-5" normalizeH="0" baseline="0" noProof="0" dirty="0">
                <a:ln>
                  <a:noFill/>
                </a:ln>
                <a:solidFill>
                  <a:srgbClr val="333333"/>
                </a:solidFill>
                <a:effectLst/>
                <a:uLnTx/>
                <a:uFillTx/>
                <a:latin typeface="Roboto"/>
                <a:ea typeface="+mn-ea"/>
                <a:cs typeface="Roboto"/>
              </a:rPr>
              <a:t>involved in accounting</a:t>
            </a:r>
            <a:r>
              <a:rPr kumimoji="0" lang="en-US" sz="2400" b="1" i="0" u="sng" strike="noStrike" kern="1200" cap="none" spc="-25" normalizeH="0" baseline="0" noProof="0" dirty="0">
                <a:ln>
                  <a:noFill/>
                </a:ln>
                <a:solidFill>
                  <a:srgbClr val="333333"/>
                </a:solidFill>
                <a:effectLst/>
                <a:uLnTx/>
                <a:uFillTx/>
                <a:latin typeface="Roboto"/>
                <a:ea typeface="+mn-ea"/>
                <a:cs typeface="Roboto"/>
              </a:rPr>
              <a:t> </a:t>
            </a:r>
            <a:r>
              <a:rPr kumimoji="0" lang="en-US" sz="2400" b="1" i="0" u="sng" strike="noStrike" kern="1200" cap="none" spc="-5" normalizeH="0" baseline="0" noProof="0" dirty="0">
                <a:ln>
                  <a:noFill/>
                </a:ln>
                <a:solidFill>
                  <a:srgbClr val="333333"/>
                </a:solidFill>
                <a:effectLst/>
                <a:uLnTx/>
                <a:uFillTx/>
                <a:latin typeface="Roboto"/>
                <a:ea typeface="+mn-ea"/>
                <a:cs typeface="Roboto"/>
              </a:rPr>
              <a:t>process:</a:t>
            </a:r>
          </a:p>
          <a:p>
            <a:pPr marL="12700" marR="5080" lvl="0" indent="0" algn="l" defTabSz="914400" rtl="0" eaLnBrk="1" fontAlgn="auto" latinLnBrk="0" hangingPunct="1">
              <a:lnSpc>
                <a:spcPct val="100000"/>
              </a:lnSpc>
              <a:spcBef>
                <a:spcPts val="10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Roboto"/>
              <a:ea typeface="+mn-ea"/>
              <a:cs typeface="Roboto"/>
            </a:endParaRPr>
          </a:p>
          <a:p>
            <a:pPr marL="354965" marR="0" lvl="0" indent="-342900" algn="l" defTabSz="914400" rtl="0" eaLnBrk="1" fontAlgn="auto" latinLnBrk="0" hangingPunct="1">
              <a:lnSpc>
                <a:spcPct val="100000"/>
              </a:lnSpc>
              <a:spcBef>
                <a:spcPts val="0"/>
              </a:spcBef>
              <a:spcAft>
                <a:spcPts val="0"/>
              </a:spcAft>
              <a:buClrTx/>
              <a:buSzTx/>
              <a:buFontTx/>
              <a:buAutoNum type="arabicParenBoth"/>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Identification: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identifying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analyzing</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298450" marR="0" lvl="0" indent="-286385" algn="l" defTabSz="914400" rtl="0" eaLnBrk="1" fontAlgn="auto" latinLnBrk="0" hangingPunct="1">
              <a:lnSpc>
                <a:spcPct val="100000"/>
              </a:lnSpc>
              <a:spcBef>
                <a:spcPts val="0"/>
              </a:spcBef>
              <a:spcAft>
                <a:spcPts val="0"/>
              </a:spcAft>
              <a:buClrTx/>
              <a:buSzTx/>
              <a:buFontTx/>
              <a:buAutoNum type="arabicParenBoth" startAt="2"/>
              <a:tabLst>
                <a:tab pos="299085"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we use ‘Journal’ </a:t>
            </a:r>
            <a:r>
              <a:rPr kumimoji="0" lang="en-US" sz="2400" b="0" i="0" u="none" strike="noStrike" kern="1200" cap="none" spc="0" normalizeH="0" baseline="0" noProof="0" dirty="0">
                <a:ln>
                  <a:noFill/>
                </a:ln>
                <a:solidFill>
                  <a:srgbClr val="333333"/>
                </a:solidFill>
                <a:effectLst/>
                <a:uLnTx/>
                <a:uFillTx/>
                <a:latin typeface="Roboto"/>
                <a:ea typeface="+mn-ea"/>
                <a:cs typeface="Roboto"/>
              </a:rPr>
              <a:t>or </a:t>
            </a:r>
            <a:r>
              <a:rPr kumimoji="0" lang="en-US" sz="2400" b="0" i="0" u="none" strike="noStrike" kern="1200" cap="none" spc="-5" normalizeH="0" baseline="0" noProof="0" dirty="0">
                <a:ln>
                  <a:noFill/>
                </a:ln>
                <a:solidFill>
                  <a:srgbClr val="333333"/>
                </a:solidFill>
                <a:effectLst/>
                <a:uLnTx/>
                <a:uFillTx/>
                <a:latin typeface="Roboto"/>
                <a:ea typeface="+mn-ea"/>
                <a:cs typeface="Roboto"/>
              </a:rPr>
              <a:t>Subsidiary</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Books.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2065" lvl="0" indent="0" algn="l" defTabSz="914400" rtl="0" eaLnBrk="1" fontAlgn="auto" latinLnBrk="0" hangingPunct="1">
              <a:lnSpc>
                <a:spcPct val="100000"/>
              </a:lnSpc>
              <a:spcBef>
                <a:spcPts val="0"/>
              </a:spcBef>
              <a:spcAft>
                <a:spcPts val="0"/>
              </a:spcAft>
              <a:buClrTx/>
              <a:buSzTx/>
              <a:buFontTx/>
              <a:buAutoNum type="arabicParenBoth" startAt="2"/>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Classification of transactions: Classification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means </a:t>
            </a:r>
            <a:r>
              <a:rPr kumimoji="0" lang="en-US" sz="2400" b="0" i="0" u="none" strike="noStrike" kern="1200" cap="none" spc="-5" normalizeH="0" baseline="0" noProof="0" dirty="0">
                <a:ln>
                  <a:noFill/>
                </a:ln>
                <a:solidFill>
                  <a:srgbClr val="333333"/>
                </a:solidFill>
                <a:effectLst/>
                <a:uLnTx/>
                <a:uFillTx/>
                <a:latin typeface="Roboto"/>
                <a:ea typeface="+mn-ea"/>
                <a:cs typeface="Roboto"/>
              </a:rPr>
              <a:t>segregation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on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basis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nature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posting them in </a:t>
            </a:r>
            <a:r>
              <a:rPr kumimoji="0" lang="en-US" sz="2400" b="0" i="0" u="none" strike="noStrike" kern="1200" cap="none" spc="0" normalizeH="0" baseline="0" noProof="0" dirty="0">
                <a:ln>
                  <a:noFill/>
                </a:ln>
                <a:solidFill>
                  <a:srgbClr val="333333"/>
                </a:solidFill>
                <a:effectLst/>
                <a:uLnTx/>
                <a:uFillTx/>
                <a:latin typeface="Roboto"/>
                <a:ea typeface="+mn-ea"/>
                <a:cs typeface="Roboto"/>
              </a:rPr>
              <a:t>a format known as Ledger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066848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E209F01-905D-73EC-A39A-F0D38119230A}"/>
              </a:ext>
            </a:extLst>
          </p:cNvPr>
          <p:cNvSpPr txBox="1"/>
          <p:nvPr/>
        </p:nvSpPr>
        <p:spPr>
          <a:xfrm>
            <a:off x="477078" y="1536174"/>
            <a:ext cx="11181522" cy="2308324"/>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(4)Summarization: It includes preparation of Trial Balance and financial</a:t>
            </a:r>
            <a:r>
              <a:rPr kumimoji="0" lang="en-US" sz="2400" b="0" i="0" u="none" strike="noStrike" kern="1200" cap="none" spc="-3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statements.</a:t>
            </a:r>
          </a:p>
          <a:p>
            <a:pPr marL="12700" marR="38925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Analysis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&amp;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 </a:t>
            </a:r>
            <a:r>
              <a:rPr kumimoji="0" lang="en-US" sz="2400" b="0" i="0" u="none" strike="noStrike" kern="1200" cap="none" spc="-5" normalizeH="0" baseline="0" noProof="0" dirty="0">
                <a:ln>
                  <a:noFill/>
                </a:ln>
                <a:solidFill>
                  <a:srgbClr val="333333"/>
                </a:solidFill>
                <a:effectLst/>
                <a:uLnTx/>
                <a:uFillTx/>
                <a:latin typeface="Roboto"/>
                <a:ea typeface="+mn-ea"/>
                <a:cs typeface="Roboto"/>
              </a:rPr>
              <a:t>assessment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some meaningful</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conclusions.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60769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Communicating information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sharing 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interprets results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0" i="0" u="none" strike="noStrike" kern="1200" cap="none" spc="-3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statements.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3786503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EFB0A2A-DE89-2D48-7B68-F23D31D154DD}"/>
              </a:ext>
            </a:extLst>
          </p:cNvPr>
          <p:cNvSpPr txBox="1"/>
          <p:nvPr/>
        </p:nvSpPr>
        <p:spPr>
          <a:xfrm>
            <a:off x="3048828" y="2890391"/>
            <a:ext cx="6097656"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Bookkeeping, Accounting and Accountancy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3736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graphicFrame>
        <p:nvGraphicFramePr>
          <p:cNvPr id="3" name="object 4">
            <a:extLst>
              <a:ext uri="{FF2B5EF4-FFF2-40B4-BE49-F238E27FC236}">
                <a16:creationId xmlns:a16="http://schemas.microsoft.com/office/drawing/2014/main" id="{018BF56C-6A24-274B-632C-5332D3BD73AD}"/>
              </a:ext>
            </a:extLst>
          </p:cNvPr>
          <p:cNvGraphicFramePr>
            <a:graphicFrameLocks noGrp="1"/>
          </p:cNvGraphicFramePr>
          <p:nvPr>
            <p:extLst>
              <p:ext uri="{D42A27DB-BD31-4B8C-83A1-F6EECF244321}">
                <p14:modId xmlns:p14="http://schemas.microsoft.com/office/powerpoint/2010/main" val="1382892841"/>
              </p:ext>
            </p:extLst>
          </p:nvPr>
        </p:nvGraphicFramePr>
        <p:xfrm>
          <a:off x="99391" y="159026"/>
          <a:ext cx="11986591" cy="6490253"/>
        </p:xfrm>
        <a:graphic>
          <a:graphicData uri="http://schemas.openxmlformats.org/drawingml/2006/table">
            <a:tbl>
              <a:tblPr firstRow="1" bandRow="1"/>
              <a:tblGrid>
                <a:gridCol w="2317193">
                  <a:extLst>
                    <a:ext uri="{9D8B030D-6E8A-4147-A177-3AD203B41FA5}">
                      <a16:colId xmlns:a16="http://schemas.microsoft.com/office/drawing/2014/main" val="20000"/>
                    </a:ext>
                  </a:extLst>
                </a:gridCol>
                <a:gridCol w="9669398">
                  <a:extLst>
                    <a:ext uri="{9D8B030D-6E8A-4147-A177-3AD203B41FA5}">
                      <a16:colId xmlns:a16="http://schemas.microsoft.com/office/drawing/2014/main" val="20001"/>
                    </a:ext>
                  </a:extLst>
                </a:gridCol>
              </a:tblGrid>
              <a:tr h="670004">
                <a:tc grid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0"/>
                        </a:spcBef>
                      </a:pPr>
                      <a:r>
                        <a:rPr sz="2400" b="1" spc="-5" dirty="0">
                          <a:latin typeface="Carlito"/>
                          <a:cs typeface="Carlito"/>
                        </a:rPr>
                        <a:t>Define </a:t>
                      </a:r>
                      <a:r>
                        <a:rPr sz="2400" b="1" dirty="0">
                          <a:latin typeface="Carlito"/>
                          <a:cs typeface="Carlito"/>
                        </a:rPr>
                        <a:t>the </a:t>
                      </a:r>
                      <a:r>
                        <a:rPr sz="2400" b="1" spc="-10" dirty="0">
                          <a:latin typeface="Carlito"/>
                          <a:cs typeface="Carlito"/>
                        </a:rPr>
                        <a:t>term </a:t>
                      </a:r>
                      <a:r>
                        <a:rPr sz="2400" b="1" spc="-5" dirty="0">
                          <a:latin typeface="Carlito"/>
                          <a:cs typeface="Carlito"/>
                        </a:rPr>
                        <a:t>Bookkeeping, Accounting </a:t>
                      </a:r>
                      <a:r>
                        <a:rPr sz="2400" b="1" dirty="0">
                          <a:latin typeface="Carlito"/>
                          <a:cs typeface="Carlito"/>
                        </a:rPr>
                        <a:t>and</a:t>
                      </a:r>
                      <a:r>
                        <a:rPr sz="2400" b="1" spc="-105" dirty="0">
                          <a:latin typeface="Carlito"/>
                          <a:cs typeface="Carlito"/>
                        </a:rPr>
                        <a:t> </a:t>
                      </a:r>
                      <a:r>
                        <a:rPr sz="2400" b="1" spc="-15" dirty="0">
                          <a:latin typeface="Carlito"/>
                          <a:cs typeface="Carlito"/>
                        </a:rPr>
                        <a:t>Accountancy.</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hMerge="1">
                  <a:txBody>
                    <a:bodyPr/>
                    <a:lstStyle/>
                    <a:p>
                      <a:endParaRPr/>
                    </a:p>
                  </a:txBody>
                  <a:tcPr marL="0" marR="0" marT="0" marB="0"/>
                </a:tc>
                <a:extLst>
                  <a:ext uri="{0D108BD9-81ED-4DB2-BD59-A6C34878D82A}">
                    <a16:rowId xmlns:a16="http://schemas.microsoft.com/office/drawing/2014/main" val="10000"/>
                  </a:ext>
                </a:extLst>
              </a:tr>
              <a:tr h="190404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4"/>
                        </a:spcBef>
                      </a:pPr>
                      <a:r>
                        <a:rPr sz="2400" b="1" spc="-10" dirty="0">
                          <a:latin typeface="Carlito"/>
                          <a:cs typeface="Carlito"/>
                        </a:rPr>
                        <a:t>Bookkeeping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67640">
                        <a:lnSpc>
                          <a:spcPct val="100000"/>
                        </a:lnSpc>
                        <a:spcBef>
                          <a:spcPts val="254"/>
                        </a:spcBef>
                      </a:pPr>
                      <a:r>
                        <a:rPr sz="2400" dirty="0">
                          <a:latin typeface="Carlito"/>
                          <a:cs typeface="Carlito"/>
                        </a:rPr>
                        <a:t>Book </a:t>
                      </a:r>
                      <a:r>
                        <a:rPr sz="2400" spc="-10" dirty="0">
                          <a:latin typeface="Carlito"/>
                          <a:cs typeface="Carlito"/>
                        </a:rPr>
                        <a:t>Keeping </a:t>
                      </a:r>
                      <a:r>
                        <a:rPr sz="2400" spc="-5" dirty="0">
                          <a:latin typeface="Carlito"/>
                          <a:cs typeface="Carlito"/>
                        </a:rPr>
                        <a:t>is </a:t>
                      </a:r>
                      <a:r>
                        <a:rPr sz="2400" dirty="0">
                          <a:latin typeface="Carlito"/>
                          <a:cs typeface="Carlito"/>
                        </a:rPr>
                        <a:t>a part </a:t>
                      </a:r>
                      <a:r>
                        <a:rPr sz="2400" spc="-5" dirty="0">
                          <a:latin typeface="Carlito"/>
                          <a:cs typeface="Carlito"/>
                        </a:rPr>
                        <a:t>of </a:t>
                      </a:r>
                      <a:r>
                        <a:rPr sz="2400" spc="-10" dirty="0">
                          <a:latin typeface="Carlito"/>
                          <a:cs typeface="Carlito"/>
                        </a:rPr>
                        <a:t>Accounting </a:t>
                      </a:r>
                      <a:r>
                        <a:rPr sz="2400" dirty="0">
                          <a:latin typeface="Carlito"/>
                          <a:cs typeface="Carlito"/>
                        </a:rPr>
                        <a:t>and </a:t>
                      </a:r>
                      <a:r>
                        <a:rPr sz="2400" spc="-5" dirty="0">
                          <a:latin typeface="Carlito"/>
                          <a:cs typeface="Carlito"/>
                        </a:rPr>
                        <a:t>it is </a:t>
                      </a:r>
                      <a:r>
                        <a:rPr sz="2400" dirty="0">
                          <a:latin typeface="Carlito"/>
                          <a:cs typeface="Carlito"/>
                        </a:rPr>
                        <a:t>the </a:t>
                      </a:r>
                      <a:r>
                        <a:rPr sz="2400" spc="-10" dirty="0">
                          <a:latin typeface="Carlito"/>
                          <a:cs typeface="Carlito"/>
                        </a:rPr>
                        <a:t>process </a:t>
                      </a:r>
                      <a:r>
                        <a:rPr sz="2400" spc="-5" dirty="0">
                          <a:latin typeface="Carlito"/>
                          <a:cs typeface="Carlito"/>
                        </a:rPr>
                        <a:t>of  identifying, </a:t>
                      </a:r>
                      <a:r>
                        <a:rPr sz="2400" dirty="0">
                          <a:latin typeface="Carlito"/>
                          <a:cs typeface="Carlito"/>
                        </a:rPr>
                        <a:t>measuring, </a:t>
                      </a:r>
                      <a:r>
                        <a:rPr sz="2400" spc="-15" dirty="0">
                          <a:latin typeface="Carlito"/>
                          <a:cs typeface="Carlito"/>
                        </a:rPr>
                        <a:t>recording </a:t>
                      </a:r>
                      <a:r>
                        <a:rPr sz="2400" dirty="0">
                          <a:latin typeface="Carlito"/>
                          <a:cs typeface="Carlito"/>
                        </a:rPr>
                        <a:t>and </a:t>
                      </a:r>
                      <a:r>
                        <a:rPr sz="2400" spc="-5" dirty="0">
                          <a:latin typeface="Carlito"/>
                          <a:cs typeface="Carlito"/>
                        </a:rPr>
                        <a:t>classifying </a:t>
                      </a:r>
                      <a:r>
                        <a:rPr sz="2400" dirty="0">
                          <a:latin typeface="Carlito"/>
                          <a:cs typeface="Carlito"/>
                        </a:rPr>
                        <a:t>the </a:t>
                      </a:r>
                      <a:r>
                        <a:rPr sz="2400" spc="-5" dirty="0">
                          <a:latin typeface="Carlito"/>
                          <a:cs typeface="Carlito"/>
                        </a:rPr>
                        <a:t>financial  transactions.</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1"/>
                  </a:ext>
                </a:extLst>
              </a:tr>
              <a:tr h="25194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0"/>
                        </a:spcBef>
                      </a:pPr>
                      <a:r>
                        <a:rPr sz="2400" b="1" spc="-5" dirty="0">
                          <a:latin typeface="Carlito"/>
                          <a:cs typeface="Carlito"/>
                        </a:rPr>
                        <a:t>Accounting</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53035">
                        <a:lnSpc>
                          <a:spcPct val="100000"/>
                        </a:lnSpc>
                        <a:spcBef>
                          <a:spcPts val="250"/>
                        </a:spcBef>
                      </a:pPr>
                      <a:r>
                        <a:rPr sz="2400" spc="-10" dirty="0">
                          <a:latin typeface="Carlito"/>
                          <a:cs typeface="Carlito"/>
                        </a:rPr>
                        <a:t>Accounting </a:t>
                      </a:r>
                      <a:r>
                        <a:rPr sz="2400" spc="-5" dirty="0">
                          <a:latin typeface="Carlito"/>
                          <a:cs typeface="Carlito"/>
                        </a:rPr>
                        <a:t>is </a:t>
                      </a:r>
                      <a:r>
                        <a:rPr sz="2400" dirty="0">
                          <a:latin typeface="Carlito"/>
                          <a:cs typeface="Carlito"/>
                        </a:rPr>
                        <a:t>a </a:t>
                      </a:r>
                      <a:r>
                        <a:rPr sz="2400" spc="-5" dirty="0">
                          <a:latin typeface="Carlito"/>
                          <a:cs typeface="Carlito"/>
                        </a:rPr>
                        <a:t>wider </a:t>
                      </a:r>
                      <a:r>
                        <a:rPr sz="2400" spc="-10" dirty="0">
                          <a:latin typeface="Carlito"/>
                          <a:cs typeface="Carlito"/>
                        </a:rPr>
                        <a:t>concept </a:t>
                      </a:r>
                      <a:r>
                        <a:rPr sz="2400" dirty="0">
                          <a:latin typeface="Carlito"/>
                          <a:cs typeface="Carlito"/>
                        </a:rPr>
                        <a:t>and </a:t>
                      </a:r>
                      <a:r>
                        <a:rPr sz="2400" spc="-20" dirty="0">
                          <a:latin typeface="Carlito"/>
                          <a:cs typeface="Carlito"/>
                        </a:rPr>
                        <a:t>actually, </a:t>
                      </a:r>
                      <a:r>
                        <a:rPr sz="2400" spc="-5" dirty="0">
                          <a:latin typeface="Carlito"/>
                          <a:cs typeface="Carlito"/>
                        </a:rPr>
                        <a:t>it begins where  </a:t>
                      </a:r>
                      <a:r>
                        <a:rPr sz="2400" dirty="0">
                          <a:latin typeface="Carlito"/>
                          <a:cs typeface="Carlito"/>
                        </a:rPr>
                        <a:t>Book </a:t>
                      </a:r>
                      <a:r>
                        <a:rPr sz="2400" spc="-10" dirty="0">
                          <a:latin typeface="Carlito"/>
                          <a:cs typeface="Carlito"/>
                        </a:rPr>
                        <a:t>Keeping </a:t>
                      </a:r>
                      <a:r>
                        <a:rPr sz="2400" dirty="0">
                          <a:latin typeface="Carlito"/>
                          <a:cs typeface="Carlito"/>
                        </a:rPr>
                        <a:t>ends. It </a:t>
                      </a:r>
                      <a:r>
                        <a:rPr sz="2400" spc="-5" dirty="0">
                          <a:latin typeface="Carlito"/>
                          <a:cs typeface="Carlito"/>
                        </a:rPr>
                        <a:t>includes </a:t>
                      </a:r>
                      <a:r>
                        <a:rPr sz="2400" dirty="0">
                          <a:latin typeface="Carlito"/>
                          <a:cs typeface="Carlito"/>
                        </a:rPr>
                        <a:t>summarizing, </a:t>
                      </a:r>
                      <a:r>
                        <a:rPr sz="2400" spc="-10" dirty="0">
                          <a:latin typeface="Carlito"/>
                          <a:cs typeface="Carlito"/>
                        </a:rPr>
                        <a:t>interpreting </a:t>
                      </a:r>
                      <a:r>
                        <a:rPr sz="2400" dirty="0">
                          <a:latin typeface="Carlito"/>
                          <a:cs typeface="Carlito"/>
                        </a:rPr>
                        <a:t>and  </a:t>
                      </a:r>
                      <a:r>
                        <a:rPr sz="2400" spc="-10" dirty="0">
                          <a:latin typeface="Carlito"/>
                          <a:cs typeface="Carlito"/>
                        </a:rPr>
                        <a:t>communicating </a:t>
                      </a:r>
                      <a:r>
                        <a:rPr sz="2400" dirty="0">
                          <a:latin typeface="Carlito"/>
                          <a:cs typeface="Carlito"/>
                        </a:rPr>
                        <a:t>the </a:t>
                      </a:r>
                      <a:r>
                        <a:rPr sz="2400" spc="-5" dirty="0">
                          <a:latin typeface="Carlito"/>
                          <a:cs typeface="Carlito"/>
                        </a:rPr>
                        <a:t>financial </a:t>
                      </a:r>
                      <a:r>
                        <a:rPr sz="2400" spc="-15" dirty="0">
                          <a:latin typeface="Carlito"/>
                          <a:cs typeface="Carlito"/>
                        </a:rPr>
                        <a:t>data </a:t>
                      </a:r>
                      <a:r>
                        <a:rPr sz="2400" spc="-10" dirty="0">
                          <a:latin typeface="Carlito"/>
                          <a:cs typeface="Carlito"/>
                        </a:rPr>
                        <a:t>to </a:t>
                      </a:r>
                      <a:r>
                        <a:rPr sz="2400" dirty="0">
                          <a:latin typeface="Carlito"/>
                          <a:cs typeface="Carlito"/>
                        </a:rPr>
                        <a:t>the </a:t>
                      </a:r>
                      <a:r>
                        <a:rPr sz="2400" spc="-10" dirty="0">
                          <a:latin typeface="Carlito"/>
                          <a:cs typeface="Carlito"/>
                        </a:rPr>
                        <a:t>users </a:t>
                      </a:r>
                      <a:r>
                        <a:rPr sz="2400" spc="-5" dirty="0">
                          <a:latin typeface="Carlito"/>
                          <a:cs typeface="Carlito"/>
                        </a:rPr>
                        <a:t>of financial  </a:t>
                      </a:r>
                      <a:r>
                        <a:rPr sz="2400" spc="-10" dirty="0">
                          <a:latin typeface="Carlito"/>
                          <a:cs typeface="Carlito"/>
                        </a:rPr>
                        <a:t>statements.</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139673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4"/>
                        </a:spcBef>
                      </a:pPr>
                      <a:r>
                        <a:rPr sz="2400" b="1" spc="-5" dirty="0">
                          <a:latin typeface="Carlito"/>
                          <a:cs typeface="Carlito"/>
                        </a:rPr>
                        <a:t>Accountancy</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69545">
                        <a:lnSpc>
                          <a:spcPct val="100000"/>
                        </a:lnSpc>
                        <a:spcBef>
                          <a:spcPts val="254"/>
                        </a:spcBef>
                      </a:pPr>
                      <a:r>
                        <a:rPr sz="2400" spc="-10" dirty="0">
                          <a:latin typeface="Carlito"/>
                          <a:cs typeface="Carlito"/>
                        </a:rPr>
                        <a:t>Accountancy </a:t>
                      </a:r>
                      <a:r>
                        <a:rPr sz="2400" spc="-25" dirty="0">
                          <a:latin typeface="Carlito"/>
                          <a:cs typeface="Carlito"/>
                        </a:rPr>
                        <a:t>refers </a:t>
                      </a:r>
                      <a:r>
                        <a:rPr sz="2400" spc="-10" dirty="0">
                          <a:latin typeface="Carlito"/>
                          <a:cs typeface="Carlito"/>
                        </a:rPr>
                        <a:t>to </a:t>
                      </a:r>
                      <a:r>
                        <a:rPr sz="2400" spc="-15" dirty="0">
                          <a:latin typeface="Carlito"/>
                          <a:cs typeface="Carlito"/>
                        </a:rPr>
                        <a:t>systematic </a:t>
                      </a:r>
                      <a:r>
                        <a:rPr sz="2400" spc="-5" dirty="0">
                          <a:latin typeface="Carlito"/>
                          <a:cs typeface="Carlito"/>
                        </a:rPr>
                        <a:t>knowledge of </a:t>
                      </a:r>
                      <a:r>
                        <a:rPr sz="2400" dirty="0">
                          <a:latin typeface="Carlito"/>
                          <a:cs typeface="Carlito"/>
                        </a:rPr>
                        <a:t>the </a:t>
                      </a:r>
                      <a:r>
                        <a:rPr sz="2400" spc="-10" dirty="0">
                          <a:latin typeface="Carlito"/>
                          <a:cs typeface="Carlito"/>
                        </a:rPr>
                        <a:t>principles  </a:t>
                      </a:r>
                      <a:r>
                        <a:rPr sz="2400" dirty="0">
                          <a:latin typeface="Carlito"/>
                          <a:cs typeface="Carlito"/>
                        </a:rPr>
                        <a:t>and the </a:t>
                      </a:r>
                      <a:r>
                        <a:rPr sz="2400" spc="-5" dirty="0">
                          <a:latin typeface="Carlito"/>
                          <a:cs typeface="Carlito"/>
                        </a:rPr>
                        <a:t>techniques which </a:t>
                      </a:r>
                      <a:r>
                        <a:rPr sz="2400" spc="-10" dirty="0">
                          <a:latin typeface="Carlito"/>
                          <a:cs typeface="Carlito"/>
                        </a:rPr>
                        <a:t>are </a:t>
                      </a:r>
                      <a:r>
                        <a:rPr sz="2400" spc="-5" dirty="0">
                          <a:latin typeface="Carlito"/>
                          <a:cs typeface="Carlito"/>
                        </a:rPr>
                        <a:t>applied in</a:t>
                      </a:r>
                      <a:r>
                        <a:rPr sz="2400" spc="125" dirty="0">
                          <a:latin typeface="Carlito"/>
                          <a:cs typeface="Carlito"/>
                        </a:rPr>
                        <a:t> </a:t>
                      </a:r>
                      <a:r>
                        <a:rPr sz="2400" spc="-10" dirty="0">
                          <a:latin typeface="Carlito"/>
                          <a:cs typeface="Carlito"/>
                        </a:rPr>
                        <a:t>Accounting.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682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F5794A3-65E9-C1A4-C725-8E465A525F8B}"/>
              </a:ext>
            </a:extLst>
          </p:cNvPr>
          <p:cNvSpPr txBox="1"/>
          <p:nvPr/>
        </p:nvSpPr>
        <p:spPr>
          <a:xfrm>
            <a:off x="3048828" y="2765998"/>
            <a:ext cx="6097656" cy="1326004"/>
          </a:xfrm>
          <a:prstGeom prst="rect">
            <a:avLst/>
          </a:prstGeom>
          <a:noFill/>
        </p:spPr>
        <p:txBody>
          <a:bodyPr wrap="square">
            <a:spAutoFit/>
          </a:bodyPr>
          <a:lstStyle/>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0" normalizeH="0" baseline="0" noProof="0" dirty="0">
                <a:ln>
                  <a:noFill/>
                </a:ln>
                <a:solidFill>
                  <a:srgbClr val="813587"/>
                </a:solidFill>
                <a:effectLst/>
                <a:uLnTx/>
                <a:uFillTx/>
                <a:latin typeface="Roboto"/>
                <a:ea typeface="+mn-ea"/>
                <a:cs typeface="Roboto"/>
              </a:rPr>
              <a:t>What </a:t>
            </a:r>
            <a:r>
              <a:rPr kumimoji="0" lang="en-US" sz="2800" b="1" i="0" u="none" strike="noStrike" kern="1200" cap="none" spc="-5" normalizeH="0" baseline="0" noProof="0" dirty="0">
                <a:ln>
                  <a:noFill/>
                </a:ln>
                <a:solidFill>
                  <a:srgbClr val="813587"/>
                </a:solidFill>
                <a:effectLst/>
                <a:uLnTx/>
                <a:uFillTx/>
                <a:latin typeface="Roboto"/>
                <a:ea typeface="+mn-ea"/>
                <a:cs typeface="Roboto"/>
              </a:rPr>
              <a:t>is the </a:t>
            </a:r>
            <a:r>
              <a:rPr kumimoji="0" lang="en-US" sz="2800" b="1" i="0" u="none" strike="noStrike" kern="1200" cap="none" spc="0" normalizeH="0" baseline="0" noProof="0" dirty="0">
                <a:ln>
                  <a:noFill/>
                </a:ln>
                <a:solidFill>
                  <a:srgbClr val="813587"/>
                </a:solidFill>
                <a:effectLst/>
                <a:uLnTx/>
                <a:uFillTx/>
                <a:latin typeface="Roboto"/>
                <a:ea typeface="+mn-ea"/>
                <a:cs typeface="Roboto"/>
              </a:rPr>
              <a:t>Difference</a:t>
            </a:r>
            <a:r>
              <a:rPr kumimoji="0" lang="en-US" sz="2800" b="1" i="0" u="none" strike="noStrike" kern="1200" cap="none" spc="-95" normalizeH="0" baseline="0" noProof="0" dirty="0">
                <a:ln>
                  <a:noFill/>
                </a:ln>
                <a:solidFill>
                  <a:srgbClr val="813587"/>
                </a:solidFill>
                <a:effectLst/>
                <a:uLnTx/>
                <a:uFillTx/>
                <a:latin typeface="Roboto"/>
                <a:ea typeface="+mn-ea"/>
                <a:cs typeface="Roboto"/>
              </a:rPr>
              <a:t> </a:t>
            </a:r>
            <a:r>
              <a:rPr kumimoji="0" lang="en-US" sz="2800" b="1" i="0" u="none" strike="noStrike" kern="1200" cap="none" spc="-5" normalizeH="0" baseline="0" noProof="0" dirty="0">
                <a:ln>
                  <a:noFill/>
                </a:ln>
                <a:solidFill>
                  <a:srgbClr val="813587"/>
                </a:solidFill>
                <a:effectLst/>
                <a:uLnTx/>
                <a:uFillTx/>
                <a:latin typeface="Roboto"/>
                <a:ea typeface="+mn-ea"/>
                <a:cs typeface="Roboto"/>
              </a:rPr>
              <a:t>Between  </a:t>
            </a:r>
          </a:p>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Bookkeeping and</a:t>
            </a:r>
            <a:r>
              <a:rPr kumimoji="0" lang="en-US" sz="2800" b="1" i="0" u="none" strike="noStrike" kern="1200" cap="none" spc="-45" normalizeH="0" baseline="0" noProof="0" dirty="0">
                <a:ln>
                  <a:noFill/>
                </a:ln>
                <a:solidFill>
                  <a:srgbClr val="813587"/>
                </a:solidFill>
                <a:effectLst/>
                <a:uLnTx/>
                <a:uFillTx/>
                <a:latin typeface="Roboto"/>
                <a:ea typeface="+mn-ea"/>
                <a:cs typeface="Roboto"/>
              </a:rPr>
              <a:t> </a:t>
            </a:r>
            <a:r>
              <a:rPr kumimoji="0" lang="en-US" sz="2800" b="1" i="0" u="none" strike="noStrike" kern="1200" cap="none" spc="0" normalizeH="0" baseline="0" noProof="0" dirty="0">
                <a:ln>
                  <a:noFill/>
                </a:ln>
                <a:solidFill>
                  <a:srgbClr val="813587"/>
                </a:solidFill>
                <a:effectLst/>
                <a:uLnTx/>
                <a:uFillTx/>
                <a:latin typeface="Roboto"/>
                <a:ea typeface="+mn-ea"/>
                <a:cs typeface="Roboto"/>
              </a:rPr>
              <a:t>Accounting?</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1204793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table">
            <a:extLst>
              <a:ext uri="{FF2B5EF4-FFF2-40B4-BE49-F238E27FC236}">
                <a16:creationId xmlns:a16="http://schemas.microsoft.com/office/drawing/2014/main" id="{C7EF9161-E733-3348-0FB2-DDE5C7FBB442}"/>
              </a:ext>
            </a:extLst>
          </p:cNvPr>
          <p:cNvPicPr>
            <a:picLocks noChangeAspect="1"/>
          </p:cNvPicPr>
          <p:nvPr/>
        </p:nvPicPr>
        <p:blipFill>
          <a:blip r:embed="rId4"/>
          <a:stretch>
            <a:fillRect/>
          </a:stretch>
        </p:blipFill>
        <p:spPr>
          <a:xfrm>
            <a:off x="85725" y="17563"/>
            <a:ext cx="12020550" cy="6822874"/>
          </a:xfrm>
          <a:prstGeom prst="rect">
            <a:avLst/>
          </a:prstGeom>
          <a:pattFill prst="pct5">
            <a:fgClr>
              <a:schemeClr val="bg1"/>
            </a:fgClr>
            <a:bgClr>
              <a:schemeClr val="bg1"/>
            </a:bgClr>
          </a:pattFill>
        </p:spPr>
      </p:pic>
    </p:spTree>
    <p:extLst>
      <p:ext uri="{BB962C8B-B14F-4D97-AF65-F5344CB8AC3E}">
        <p14:creationId xmlns:p14="http://schemas.microsoft.com/office/powerpoint/2010/main" val="3759764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60D35B6-3D79-5490-4553-5117A731D87B}"/>
              </a:ext>
            </a:extLst>
          </p:cNvPr>
          <p:cNvSpPr txBox="1"/>
          <p:nvPr/>
        </p:nvSpPr>
        <p:spPr>
          <a:xfrm>
            <a:off x="3048828" y="2890391"/>
            <a:ext cx="6097656" cy="1077218"/>
          </a:xfrm>
          <a:prstGeom prst="rect">
            <a:avLst/>
          </a:prstGeom>
          <a:noFill/>
        </p:spPr>
        <p:txBody>
          <a:bodyPr wrap="square">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200" b="1" i="0" u="none" strike="noStrike" kern="1200" cap="none" spc="0" normalizeH="0" baseline="0" noProof="0" dirty="0">
                <a:ln>
                  <a:noFill/>
                </a:ln>
                <a:solidFill>
                  <a:srgbClr val="813587"/>
                </a:solidFill>
                <a:effectLst/>
                <a:uLnTx/>
                <a:uFillTx/>
                <a:latin typeface="Roboto"/>
                <a:ea typeface="+mn-ea"/>
                <a:cs typeface="Roboto"/>
              </a:rPr>
              <a:t>What </a:t>
            </a:r>
            <a:r>
              <a:rPr kumimoji="0" lang="en-US" sz="3200" b="1" i="0" u="none" strike="noStrike" kern="1200" cap="none" spc="-5" normalizeH="0" baseline="0" noProof="0" dirty="0">
                <a:ln>
                  <a:noFill/>
                </a:ln>
                <a:solidFill>
                  <a:srgbClr val="813587"/>
                </a:solidFill>
                <a:effectLst/>
                <a:uLnTx/>
                <a:uFillTx/>
                <a:latin typeface="Roboto"/>
                <a:ea typeface="+mn-ea"/>
                <a:cs typeface="Roboto"/>
              </a:rPr>
              <a:t>are the Advantages </a:t>
            </a:r>
            <a:r>
              <a:rPr kumimoji="0" lang="en-US" sz="3200" b="1" i="0" u="none" strike="noStrike" kern="1200" cap="none" spc="0" normalizeH="0" baseline="0" noProof="0" dirty="0">
                <a:ln>
                  <a:noFill/>
                </a:ln>
                <a:solidFill>
                  <a:srgbClr val="813587"/>
                </a:solidFill>
                <a:effectLst/>
                <a:uLnTx/>
                <a:uFillTx/>
                <a:latin typeface="Roboto"/>
                <a:ea typeface="+mn-ea"/>
                <a:cs typeface="Roboto"/>
              </a:rPr>
              <a:t>of</a:t>
            </a:r>
            <a:r>
              <a:rPr kumimoji="0" lang="en-US" sz="3200" b="1" i="0" u="none" strike="noStrike" kern="1200" cap="none" spc="-20" normalizeH="0" baseline="0" noProof="0" dirty="0">
                <a:ln>
                  <a:noFill/>
                </a:ln>
                <a:solidFill>
                  <a:srgbClr val="813587"/>
                </a:solidFill>
                <a:effectLst/>
                <a:uLnTx/>
                <a:uFillTx/>
                <a:latin typeface="Roboto"/>
                <a:ea typeface="+mn-ea"/>
                <a:cs typeface="Roboto"/>
              </a:rPr>
              <a:t> </a:t>
            </a:r>
            <a:r>
              <a:rPr kumimoji="0" lang="en-US" sz="3200" b="1" i="0" u="none" strike="noStrike" kern="1200" cap="none" spc="0" normalizeH="0" baseline="0" noProof="0" dirty="0">
                <a:ln>
                  <a:noFill/>
                </a:ln>
                <a:solidFill>
                  <a:srgbClr val="813587"/>
                </a:solidFill>
                <a:effectLst/>
                <a:uLnTx/>
                <a:uFillTx/>
                <a:latin typeface="Roboto"/>
                <a:ea typeface="+mn-ea"/>
                <a:cs typeface="Roboto"/>
              </a:rPr>
              <a:t>Accounting?</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3118566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ED3011C-4567-063D-3BB0-1B42F6219533}"/>
              </a:ext>
            </a:extLst>
          </p:cNvPr>
          <p:cNvSpPr txBox="1"/>
          <p:nvPr/>
        </p:nvSpPr>
        <p:spPr>
          <a:xfrm>
            <a:off x="1033670" y="357809"/>
            <a:ext cx="10674626" cy="6001643"/>
          </a:xfrm>
          <a:prstGeom prst="rect">
            <a:avLst/>
          </a:prstGeom>
          <a:noFill/>
        </p:spPr>
        <p:txBody>
          <a:bodyPr wrap="square">
            <a:spAutoFit/>
          </a:bodyP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1" i="0" u="sng" strike="noStrike" kern="1200" cap="none" spc="0" normalizeH="0" baseline="0" noProof="0" dirty="0">
                <a:ln>
                  <a:noFill/>
                </a:ln>
                <a:solidFill>
                  <a:srgbClr val="333333"/>
                </a:solidFill>
                <a:effectLst/>
                <a:uLnTx/>
                <a:uFillTx/>
                <a:latin typeface="Roboto"/>
                <a:ea typeface="+mn-ea"/>
                <a:cs typeface="Roboto"/>
              </a:rPr>
              <a:t>The </a:t>
            </a:r>
            <a:r>
              <a:rPr kumimoji="0" lang="en-US" sz="2400" b="1" i="0" u="sng" strike="noStrike" kern="1200" cap="none" spc="-5" normalizeH="0" baseline="0" noProof="0" dirty="0">
                <a:ln>
                  <a:noFill/>
                </a:ln>
                <a:solidFill>
                  <a:srgbClr val="333333"/>
                </a:solidFill>
                <a:effectLst/>
                <a:uLnTx/>
                <a:uFillTx/>
                <a:latin typeface="Roboto"/>
                <a:ea typeface="+mn-ea"/>
                <a:cs typeface="Roboto"/>
              </a:rPr>
              <a:t>following </a:t>
            </a:r>
            <a:r>
              <a:rPr kumimoji="0" lang="en-US" sz="2400" b="1" i="0" u="sng" strike="noStrike" kern="1200" cap="none" spc="0" normalizeH="0" baseline="0" noProof="0" dirty="0">
                <a:ln>
                  <a:noFill/>
                </a:ln>
                <a:solidFill>
                  <a:srgbClr val="333333"/>
                </a:solidFill>
                <a:effectLst/>
                <a:uLnTx/>
                <a:uFillTx/>
                <a:latin typeface="Roboto"/>
                <a:ea typeface="+mn-ea"/>
                <a:cs typeface="Roboto"/>
              </a:rPr>
              <a:t>are </a:t>
            </a:r>
            <a:r>
              <a:rPr kumimoji="0" lang="en-US" sz="2400" b="1" i="0" u="sng" strike="noStrike" kern="1200" cap="none" spc="-5" normalizeH="0" baseline="0" noProof="0" dirty="0">
                <a:ln>
                  <a:noFill/>
                </a:ln>
                <a:solidFill>
                  <a:srgbClr val="333333"/>
                </a:solidFill>
                <a:effectLst/>
                <a:uLnTx/>
                <a:uFillTx/>
                <a:latin typeface="Roboto"/>
                <a:ea typeface="+mn-ea"/>
                <a:cs typeface="Roboto"/>
              </a:rPr>
              <a:t>the </a:t>
            </a:r>
            <a:r>
              <a:rPr kumimoji="0" lang="en-US" sz="2400" b="1" i="0" u="sng" strike="noStrike" kern="1200" cap="none" spc="0" normalizeH="0" baseline="0" noProof="0" dirty="0">
                <a:ln>
                  <a:noFill/>
                </a:ln>
                <a:solidFill>
                  <a:srgbClr val="333333"/>
                </a:solidFill>
                <a:effectLst/>
                <a:uLnTx/>
                <a:uFillTx/>
                <a:latin typeface="Roboto"/>
                <a:ea typeface="+mn-ea"/>
                <a:cs typeface="Roboto"/>
              </a:rPr>
              <a:t>main advantages of</a:t>
            </a:r>
            <a:r>
              <a:rPr kumimoji="0" lang="en-US" sz="2400" b="1" i="0" u="sng" strike="noStrike" kern="1200" cap="none" spc="-80" normalizeH="0" baseline="0" noProof="0" dirty="0">
                <a:ln>
                  <a:noFill/>
                </a:ln>
                <a:solidFill>
                  <a:srgbClr val="333333"/>
                </a:solidFill>
                <a:effectLst/>
                <a:uLnTx/>
                <a:uFillTx/>
                <a:latin typeface="Roboto"/>
                <a:ea typeface="+mn-ea"/>
                <a:cs typeface="Roboto"/>
              </a:rPr>
              <a:t> </a:t>
            </a:r>
            <a:r>
              <a:rPr kumimoji="0" lang="en-US" sz="2400" b="1" i="0" u="sng" strike="noStrike" kern="1200" cap="none" spc="-5" normalizeH="0" baseline="0" noProof="0" dirty="0">
                <a:ln>
                  <a:noFill/>
                </a:ln>
                <a:solidFill>
                  <a:srgbClr val="333333"/>
                </a:solidFill>
                <a:effectLst/>
                <a:uLnTx/>
                <a:uFillTx/>
                <a:latin typeface="Roboto"/>
                <a:ea typeface="+mn-ea"/>
                <a:cs typeface="Roboto"/>
              </a:rPr>
              <a:t>accounting:</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1. Provide information </a:t>
            </a:r>
            <a:r>
              <a:rPr kumimoji="0" lang="en-US" sz="2400" b="1" i="0" u="none" strike="noStrike" kern="1200" cap="none" spc="-10" normalizeH="0" baseline="0" noProof="0" dirty="0">
                <a:ln>
                  <a:noFill/>
                </a:ln>
                <a:solidFill>
                  <a:srgbClr val="333333"/>
                </a:solidFill>
                <a:effectLst/>
                <a:uLnTx/>
                <a:uFillTx/>
                <a:latin typeface="Roboto"/>
                <a:ea typeface="+mn-ea"/>
                <a:cs typeface="Roboto"/>
              </a:rPr>
              <a:t>about </a:t>
            </a:r>
            <a:r>
              <a:rPr kumimoji="0" lang="en-US" sz="2400" b="1"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1" i="0" u="none" strike="noStrike" kern="1200" cap="none" spc="3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performance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factual </a:t>
            </a:r>
            <a:r>
              <a:rPr kumimoji="0" lang="en-US" sz="2400" b="0" i="0" u="none" strike="noStrike" kern="1200" cap="none" spc="-5"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about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performance during a  </a:t>
            </a:r>
            <a:r>
              <a:rPr kumimoji="0" lang="en-US" sz="2400" b="0" i="0" u="none" strike="noStrike" kern="1200" cap="none" spc="-5" normalizeH="0" baseline="0" noProof="0" dirty="0">
                <a:ln>
                  <a:noFill/>
                </a:ln>
                <a:solidFill>
                  <a:srgbClr val="333333"/>
                </a:solidFill>
                <a:effectLst/>
                <a:uLnTx/>
                <a:uFillTx/>
                <a:latin typeface="Roboto"/>
                <a:ea typeface="+mn-ea"/>
                <a:cs typeface="Roboto"/>
              </a:rPr>
              <a:t>given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period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Like,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profit </a:t>
            </a:r>
            <a:r>
              <a:rPr kumimoji="0" lang="en-US" sz="2400" b="0" i="0" u="none" strike="noStrike" kern="1200" cap="none" spc="0" normalizeH="0" baseline="0" noProof="0" dirty="0">
                <a:ln>
                  <a:noFill/>
                </a:ln>
                <a:solidFill>
                  <a:srgbClr val="333333"/>
                </a:solidFill>
                <a:effectLst/>
                <a:uLnTx/>
                <a:uFillTx/>
                <a:latin typeface="Roboto"/>
                <a:ea typeface="+mn-ea"/>
                <a:cs typeface="Roboto"/>
              </a:rPr>
              <a:t>earned or </a:t>
            </a:r>
            <a:r>
              <a:rPr kumimoji="0" lang="en-US" sz="2400" b="0" i="0" u="none" strike="noStrike" kern="1200" cap="none" spc="-5" normalizeH="0" baseline="0" noProof="0" dirty="0">
                <a:ln>
                  <a:noFill/>
                </a:ln>
                <a:solidFill>
                  <a:srgbClr val="333333"/>
                </a:solidFill>
                <a:effectLst/>
                <a:uLnTx/>
                <a:uFillTx/>
                <a:latin typeface="Roboto"/>
                <a:ea typeface="+mn-ea"/>
                <a:cs typeface="Roboto"/>
              </a:rPr>
              <a:t>loss incurred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10" normalizeH="0" baseline="0" noProof="0" dirty="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at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particular </a:t>
            </a:r>
            <a:r>
              <a:rPr kumimoji="0" lang="en-US" sz="2400" b="0" i="0" u="none" strike="noStrike" kern="1200" cap="none" spc="0" normalizeH="0" baseline="0" noProof="0" dirty="0">
                <a:ln>
                  <a:noFill/>
                </a:ln>
                <a:solidFill>
                  <a:srgbClr val="333333"/>
                </a:solidFill>
                <a:effectLst/>
                <a:uLnTx/>
                <a:uFillTx/>
                <a:latin typeface="Roboto"/>
                <a:ea typeface="+mn-ea"/>
                <a:cs typeface="Roboto"/>
              </a:rPr>
              <a:t>point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2. </a:t>
            </a:r>
            <a:r>
              <a:rPr kumimoji="0" lang="en-US" sz="2400" b="1" i="0" u="none" strike="noStrike" kern="1200" cap="none" spc="-5" normalizeH="0" baseline="0" noProof="0" dirty="0">
                <a:ln>
                  <a:noFill/>
                </a:ln>
                <a:solidFill>
                  <a:srgbClr val="333333"/>
                </a:solidFill>
                <a:effectLst/>
                <a:uLnTx/>
                <a:uFillTx/>
                <a:latin typeface="Roboto"/>
                <a:ea typeface="+mn-ea"/>
                <a:cs typeface="Roboto"/>
              </a:rPr>
              <a:t>Provide assistance </a:t>
            </a:r>
            <a:r>
              <a:rPr kumimoji="0" lang="en-US" sz="2400" b="1" i="0" u="none" strike="noStrike" kern="1200" cap="none" spc="0" normalizeH="0" baseline="0" noProof="0" dirty="0">
                <a:ln>
                  <a:noFill/>
                </a:ln>
                <a:solidFill>
                  <a:srgbClr val="333333"/>
                </a:solidFill>
                <a:effectLst/>
                <a:uLnTx/>
                <a:uFillTx/>
                <a:latin typeface="Roboto"/>
                <a:ea typeface="+mn-ea"/>
                <a:cs typeface="Roboto"/>
              </a:rPr>
              <a:t>to</a:t>
            </a:r>
            <a:r>
              <a:rPr kumimoji="0" lang="en-US" sz="2400" b="1" i="0" u="none" strike="noStrike" kern="1200" cap="none" spc="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management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53670" lvl="0" indent="0" algn="just"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helps management in business planning, decision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making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exercising</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this, it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information in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form of</a:t>
            </a:r>
            <a:r>
              <a:rPr kumimoji="0" lang="en-US" sz="2400" b="0" i="0" u="none" strike="noStrike" kern="1200" cap="none" spc="-15"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3. Facilitates comparative</a:t>
            </a:r>
            <a:r>
              <a:rPr kumimoji="0" lang="en-US" sz="2400" b="1" i="0" u="none" strike="noStrike" kern="1200" cap="none" spc="1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study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By keeping systematic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and preparation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of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at regular</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intervals , 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helps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making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comparison.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46552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00883F-6B07-A92F-96A0-D3973C06E899}"/>
              </a:ext>
            </a:extLst>
          </p:cNvPr>
          <p:cNvSpPr txBox="1"/>
          <p:nvPr/>
        </p:nvSpPr>
        <p:spPr>
          <a:xfrm>
            <a:off x="1182757" y="766733"/>
            <a:ext cx="7963727" cy="4585871"/>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4.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Helps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settlement of tax</a:t>
            </a:r>
            <a:r>
              <a:rPr kumimoji="0" lang="en-US" sz="2400" b="1" i="0" u="none" strike="noStrike" kern="1200" cap="none" spc="40"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liability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Systematic 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t>
            </a:r>
            <a:r>
              <a:rPr kumimoji="0" lang="en-US" sz="2400" b="0" i="0" u="none" strike="noStrike" kern="1200" cap="none" spc="-5" normalizeH="0" baseline="0" noProof="0" dirty="0">
                <a:ln>
                  <a:noFill/>
                </a:ln>
                <a:solidFill>
                  <a:srgbClr val="333333"/>
                </a:solidFill>
                <a:effectLst/>
                <a:uLnTx/>
                <a:uFillTx/>
                <a:latin typeface="Roboto"/>
                <a:ea typeface="+mn-ea"/>
                <a:cs typeface="Roboto"/>
              </a:rPr>
              <a:t>help in settlement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various tax </a:t>
            </a:r>
            <a:r>
              <a:rPr kumimoji="0" lang="en-US" sz="2400" b="0" i="0" u="none" strike="noStrike" kern="1200" cap="none" spc="-10" normalizeH="0" baseline="0" noProof="0" dirty="0">
                <a:ln>
                  <a:noFill/>
                </a:ln>
                <a:solidFill>
                  <a:srgbClr val="333333"/>
                </a:solidFill>
                <a:effectLst/>
                <a:uLnTx/>
                <a:uFillTx/>
                <a:latin typeface="Roboto"/>
                <a:ea typeface="+mn-ea"/>
                <a:cs typeface="Roboto"/>
              </a:rPr>
              <a:t>liabilities.  </a:t>
            </a:r>
            <a:r>
              <a:rPr kumimoji="0" lang="en-US" sz="2400" b="0" i="0" u="none" strike="noStrike" kern="1200" cap="none" spc="0" normalizeH="0" baseline="0" noProof="0" dirty="0">
                <a:ln>
                  <a:noFill/>
                </a:ln>
                <a:solidFill>
                  <a:srgbClr val="333333"/>
                </a:solidFill>
                <a:effectLst/>
                <a:uLnTx/>
                <a:uFillTx/>
                <a:latin typeface="Roboto"/>
                <a:ea typeface="+mn-ea"/>
                <a:cs typeface="Roboto"/>
              </a:rPr>
              <a:t>Such as – Income Tax, </a:t>
            </a:r>
            <a:r>
              <a:rPr kumimoji="0" lang="en-US" sz="2400" b="0" i="0" u="none" strike="noStrike" kern="1200" cap="none" spc="-5" normalizeH="0" baseline="0" noProof="0" dirty="0">
                <a:ln>
                  <a:noFill/>
                </a:ln>
                <a:solidFill>
                  <a:srgbClr val="333333"/>
                </a:solidFill>
                <a:effectLst/>
                <a:uLnTx/>
                <a:uFillTx/>
                <a:latin typeface="Roboto"/>
                <a:ea typeface="+mn-ea"/>
                <a:cs typeface="Roboto"/>
              </a:rPr>
              <a:t>GST,</a:t>
            </a:r>
            <a:r>
              <a:rPr kumimoji="0" lang="en-US" sz="2400" b="0" i="0" u="none" strike="noStrike" kern="1200" cap="none" spc="-7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etc.</a:t>
            </a: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5.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raising</a:t>
            </a:r>
            <a:r>
              <a:rPr kumimoji="0" lang="en-US" sz="2400" b="1" i="0" u="none" strike="noStrike" kern="1200" cap="none" spc="20"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grant a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 to the firm </a:t>
            </a:r>
            <a:r>
              <a:rPr kumimoji="0" lang="en-US" sz="2400" b="0" i="0" u="none" strike="noStrike" kern="1200" cap="none" spc="0" normalizeH="0" baseline="0" noProof="0" dirty="0">
                <a:ln>
                  <a:noFill/>
                </a:ln>
                <a:solidFill>
                  <a:srgbClr val="333333"/>
                </a:solidFill>
                <a:effectLst/>
                <a:uLnTx/>
                <a:uFillTx/>
                <a:latin typeface="Roboto"/>
                <a:ea typeface="+mn-ea"/>
                <a:cs typeface="Roboto"/>
              </a:rPr>
              <a:t>on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basis</a:t>
            </a:r>
            <a:r>
              <a:rPr kumimoji="0" lang="en-US" sz="2400" b="0" i="0" u="none" strike="noStrike" kern="1200" cap="none" spc="20"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appraisal of the financial statement of 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5"/>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6.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decision</a:t>
            </a:r>
            <a:r>
              <a:rPr kumimoji="0" lang="en-US" sz="2400" b="1" i="0" u="none" strike="noStrike" kern="1200" cap="none" spc="30" normalizeH="0" baseline="0" noProof="0" dirty="0">
                <a:ln>
                  <a:noFill/>
                </a:ln>
                <a:solidFill>
                  <a:srgbClr val="333333"/>
                </a:solidFill>
                <a:effectLst/>
                <a:uLnTx/>
                <a:uFillTx/>
                <a:latin typeface="Roboto"/>
                <a:ea typeface="+mn-ea"/>
                <a:cs typeface="Roboto"/>
              </a:rPr>
              <a:t> </a:t>
            </a:r>
            <a:r>
              <a:rPr kumimoji="0" lang="en-US" sz="2400" b="1" i="0" u="none" strike="noStrike" kern="1200" cap="none" spc="-10" normalizeH="0" baseline="0" noProof="0" dirty="0">
                <a:ln>
                  <a:noFill/>
                </a:ln>
                <a:solidFill>
                  <a:srgbClr val="333333"/>
                </a:solidFill>
                <a:effectLst/>
                <a:uLnTx/>
                <a:uFillTx/>
                <a:latin typeface="Roboto"/>
                <a:ea typeface="+mn-ea"/>
                <a:cs typeface="Roboto"/>
              </a:rPr>
              <a:t>making</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9560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useful information to the management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taking  decisions</a:t>
            </a:r>
            <a:r>
              <a:rPr kumimoji="0" lang="en-US" sz="2800" b="0" i="0" u="none" strike="noStrike" kern="1200" cap="none" spc="-5" normalizeH="0" baseline="0" noProof="0" dirty="0">
                <a:ln>
                  <a:noFill/>
                </a:ln>
                <a:solidFill>
                  <a:srgbClr val="333333"/>
                </a:solidFill>
                <a:effectLst/>
                <a:uLnTx/>
                <a:uFillTx/>
                <a:latin typeface="Roboto"/>
                <a:ea typeface="+mn-ea"/>
                <a:cs typeface="Roboto"/>
              </a:rPr>
              <a:t>.</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4000455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1576D0D-695B-808B-90D1-BFD3D0D496A1}"/>
              </a:ext>
            </a:extLst>
          </p:cNvPr>
          <p:cNvSpPr txBox="1"/>
          <p:nvPr/>
        </p:nvSpPr>
        <p:spPr>
          <a:xfrm>
            <a:off x="3048828" y="2828836"/>
            <a:ext cx="6097656" cy="1200329"/>
          </a:xfrm>
          <a:prstGeom prst="rect">
            <a:avLst/>
          </a:prstGeom>
          <a:noFill/>
        </p:spPr>
        <p:txBody>
          <a:bodyPr wrap="square">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600" b="1" i="0" u="none" strike="noStrike" kern="1200" cap="none" spc="0" normalizeH="0" baseline="0" noProof="0" dirty="0">
                <a:ln>
                  <a:noFill/>
                </a:ln>
                <a:solidFill>
                  <a:srgbClr val="813587"/>
                </a:solidFill>
                <a:effectLst/>
                <a:uLnTx/>
                <a:uFillTx/>
                <a:latin typeface="Roboto"/>
                <a:ea typeface="+mn-ea"/>
                <a:cs typeface="Roboto"/>
              </a:rPr>
              <a:t>What Are </a:t>
            </a:r>
            <a:r>
              <a:rPr kumimoji="0" lang="en-US" sz="3600" b="1" i="0" u="none" strike="noStrike" kern="1200" cap="none" spc="-5" normalizeH="0" baseline="0" noProof="0" dirty="0">
                <a:ln>
                  <a:noFill/>
                </a:ln>
                <a:solidFill>
                  <a:srgbClr val="813587"/>
                </a:solidFill>
                <a:effectLst/>
                <a:uLnTx/>
                <a:uFillTx/>
                <a:latin typeface="Roboto"/>
                <a:ea typeface="+mn-ea"/>
                <a:cs typeface="Roboto"/>
              </a:rPr>
              <a:t>the Limitations of</a:t>
            </a:r>
            <a:r>
              <a:rPr kumimoji="0" lang="en-US" sz="3600" b="1" i="0" u="none" strike="noStrike" kern="1200" cap="none" spc="5" normalizeH="0" baseline="0" noProof="0" dirty="0">
                <a:ln>
                  <a:noFill/>
                </a:ln>
                <a:solidFill>
                  <a:srgbClr val="813587"/>
                </a:solidFill>
                <a:effectLst/>
                <a:uLnTx/>
                <a:uFillTx/>
                <a:latin typeface="Roboto"/>
                <a:ea typeface="+mn-ea"/>
                <a:cs typeface="Roboto"/>
              </a:rPr>
              <a:t> </a:t>
            </a:r>
            <a:r>
              <a:rPr kumimoji="0" lang="en-US" sz="3600" b="1" i="0" u="none" strike="noStrike" kern="1200" cap="none" spc="-5" normalizeH="0" baseline="0" noProof="0" dirty="0">
                <a:ln>
                  <a:noFill/>
                </a:ln>
                <a:solidFill>
                  <a:srgbClr val="813587"/>
                </a:solidFill>
                <a:effectLst/>
                <a:uLnTx/>
                <a:uFillTx/>
                <a:latin typeface="Roboto"/>
                <a:ea typeface="+mn-ea"/>
                <a:cs typeface="Roboto"/>
              </a:rPr>
              <a:t>Accounting?</a:t>
            </a:r>
            <a:endParaRPr kumimoji="0" lang="en-US" sz="36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1544197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8AE5F9E-F9F7-CCA2-77E6-F9C2B9B88EFC}"/>
              </a:ext>
            </a:extLst>
          </p:cNvPr>
          <p:cNvSpPr txBox="1"/>
          <p:nvPr/>
        </p:nvSpPr>
        <p:spPr>
          <a:xfrm>
            <a:off x="467139" y="467139"/>
            <a:ext cx="11270974" cy="5262979"/>
          </a:xfrm>
          <a:prstGeom prst="rect">
            <a:avLst/>
          </a:prstGeom>
          <a:noFill/>
        </p:spPr>
        <p:txBody>
          <a:bodyPr wrap="square">
            <a:spAutoFit/>
          </a:bodyPr>
          <a:lstStyle/>
          <a:p>
            <a:pPr marL="12700" marR="3578860" lvl="0" indent="0" algn="l"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What Are the </a:t>
            </a:r>
            <a:r>
              <a:rPr kumimoji="0" lang="en-US" sz="2400" b="0" i="0" u="none" strike="noStrike" kern="1200" cap="none" spc="0" normalizeH="0" baseline="0" noProof="0" dirty="0">
                <a:ln>
                  <a:noFill/>
                </a:ln>
                <a:solidFill>
                  <a:srgbClr val="813587"/>
                </a:solidFill>
                <a:effectLst/>
                <a:uLnTx/>
                <a:uFillTx/>
                <a:latin typeface="Roboto"/>
                <a:ea typeface="+mn-ea"/>
                <a:cs typeface="Roboto"/>
              </a:rPr>
              <a:t>Limitations </a:t>
            </a:r>
            <a:r>
              <a:rPr kumimoji="0" lang="en-US" sz="2400" b="0" i="0" u="none" strike="noStrike" kern="1200" cap="none" spc="-5" normalizeH="0" baseline="0" noProof="0" dirty="0">
                <a:ln>
                  <a:noFill/>
                </a:ln>
                <a:solidFill>
                  <a:srgbClr val="813587"/>
                </a:solidFill>
                <a:effectLst/>
                <a:uLnTx/>
                <a:uFillTx/>
                <a:latin typeface="Roboto"/>
                <a:ea typeface="+mn-ea"/>
                <a:cs typeface="Roboto"/>
              </a:rPr>
              <a:t>of Accounting?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Following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limitations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6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6289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is not precise</a:t>
            </a:r>
            <a:r>
              <a:rPr kumimoji="0" lang="en-US" sz="2400" b="0" i="0" u="none" strike="noStrike" kern="1200" cap="none" spc="-5" normalizeH="0" baseline="0" noProof="0" dirty="0">
                <a:ln>
                  <a:noFill/>
                </a:ln>
                <a:solidFill>
                  <a:srgbClr val="333333"/>
                </a:solidFill>
                <a:effectLst/>
                <a:uLnTx/>
                <a:uFillTx/>
                <a:latin typeface="Roboto"/>
                <a:ea typeface="+mn-ea"/>
                <a:cs typeface="Roboto"/>
              </a:rPr>
              <a:t>: Accounting is </a:t>
            </a:r>
            <a:r>
              <a:rPr kumimoji="0" lang="en-US" sz="2400" b="0" i="0" u="none" strike="noStrike" kern="1200" cap="none" spc="0" normalizeH="0" baseline="0" noProof="0" dirty="0">
                <a:ln>
                  <a:noFill/>
                </a:ln>
                <a:solidFill>
                  <a:srgbClr val="333333"/>
                </a:solidFill>
                <a:effectLst/>
                <a:uLnTx/>
                <a:uFillTx/>
                <a:latin typeface="Roboto"/>
                <a:ea typeface="+mn-ea"/>
                <a:cs typeface="Roboto"/>
              </a:rPr>
              <a:t>not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completely </a:t>
            </a:r>
            <a:r>
              <a:rPr kumimoji="0" lang="en-US" sz="2400" b="0" i="0" u="none" strike="noStrike" kern="1200" cap="none" spc="0" normalizeH="0" baseline="0" noProof="0" dirty="0">
                <a:ln>
                  <a:noFill/>
                </a:ln>
                <a:solidFill>
                  <a:srgbClr val="333333"/>
                </a:solidFill>
                <a:effectLst/>
                <a:uLnTx/>
                <a:uFillTx/>
                <a:latin typeface="Roboto"/>
                <a:ea typeface="+mn-ea"/>
                <a:cs typeface="Roboto"/>
              </a:rPr>
              <a:t>free from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personal  bias </a:t>
            </a:r>
            <a:r>
              <a:rPr kumimoji="0" lang="en-US" sz="2400" b="0" i="0" u="none" strike="noStrike" kern="1200" cap="none" spc="0" normalizeH="0" baseline="0" noProof="0" dirty="0">
                <a:ln>
                  <a:noFill/>
                </a:ln>
                <a:solidFill>
                  <a:srgbClr val="333333"/>
                </a:solidFill>
                <a:effectLst/>
                <a:uLnTx/>
                <a:uFillTx/>
                <a:latin typeface="Roboto"/>
                <a:ea typeface="+mn-ea"/>
                <a:cs typeface="Roboto"/>
              </a:rPr>
              <a:t>or</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judgment.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is </a:t>
            </a:r>
            <a:r>
              <a:rPr kumimoji="0" lang="en-US" sz="2400" b="1" i="0" u="none" strike="noStrike" kern="1200" cap="none" spc="-10" normalizeH="0" baseline="0" noProof="0" dirty="0">
                <a:ln>
                  <a:noFill/>
                </a:ln>
                <a:solidFill>
                  <a:srgbClr val="333333"/>
                </a:solidFill>
                <a:effectLst/>
                <a:uLnTx/>
                <a:uFillTx/>
                <a:latin typeface="Roboto"/>
                <a:ea typeface="+mn-ea"/>
                <a:cs typeface="Roboto"/>
              </a:rPr>
              <a:t>done </a:t>
            </a:r>
            <a:r>
              <a:rPr kumimoji="0" lang="en-US" sz="2400" b="1" i="0" u="none" strike="noStrike" kern="1200" cap="none" spc="-5" normalizeH="0" baseline="0" noProof="0" dirty="0">
                <a:ln>
                  <a:noFill/>
                </a:ln>
                <a:solidFill>
                  <a:srgbClr val="333333"/>
                </a:solidFill>
                <a:effectLst/>
                <a:uLnTx/>
                <a:uFillTx/>
                <a:latin typeface="Roboto"/>
                <a:ea typeface="+mn-ea"/>
                <a:cs typeface="Roboto"/>
              </a:rPr>
              <a:t>on historic values </a:t>
            </a:r>
            <a:r>
              <a:rPr kumimoji="0" lang="en-US" sz="2400" b="1" i="0" u="none" strike="noStrike" kern="1200" cap="none" spc="0" normalizeH="0" baseline="0" noProof="0" dirty="0">
                <a:ln>
                  <a:noFill/>
                </a:ln>
                <a:solidFill>
                  <a:srgbClr val="333333"/>
                </a:solidFill>
                <a:effectLst/>
                <a:uLnTx/>
                <a:uFillTx/>
                <a:latin typeface="Roboto"/>
                <a:ea typeface="+mn-ea"/>
                <a:cs typeface="Roboto"/>
              </a:rPr>
              <a:t>of </a:t>
            </a:r>
            <a:r>
              <a:rPr kumimoji="0" lang="en-US" sz="2400" b="1" i="0" u="none" strike="noStrike" kern="1200" cap="none" spc="-10" normalizeH="0" baseline="0" noProof="0" dirty="0">
                <a:ln>
                  <a:noFill/>
                </a:ln>
                <a:solidFill>
                  <a:srgbClr val="333333"/>
                </a:solidFill>
                <a:effectLst/>
                <a:uLnTx/>
                <a:uFillTx/>
                <a:latin typeface="Roboto"/>
                <a:ea typeface="+mn-ea"/>
                <a:cs typeface="Roboto"/>
              </a:rPr>
              <a:t>assets: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assets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their historical cost less depreciation.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does not </a:t>
            </a:r>
            <a:r>
              <a:rPr kumimoji="0" lang="en-US" sz="2400" b="0" i="0" u="none" strike="noStrike" kern="1200" cap="none" spc="-5" normalizeH="0" baseline="0" noProof="0" dirty="0">
                <a:ln>
                  <a:noFill/>
                </a:ln>
                <a:solidFill>
                  <a:srgbClr val="333333"/>
                </a:solidFill>
                <a:effectLst/>
                <a:uLnTx/>
                <a:uFillTx/>
                <a:latin typeface="Roboto"/>
                <a:ea typeface="+mn-ea"/>
                <a:cs typeface="Roboto"/>
              </a:rPr>
              <a:t>reflect their current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market  </a:t>
            </a:r>
            <a:r>
              <a:rPr kumimoji="0" lang="en-US" sz="2400" b="0" i="0" u="none" strike="noStrike" kern="1200" cap="none" spc="-5" normalizeH="0" baseline="0" noProof="0" dirty="0">
                <a:ln>
                  <a:noFill/>
                </a:ln>
                <a:solidFill>
                  <a:srgbClr val="333333"/>
                </a:solidFill>
                <a:effectLst/>
                <a:uLnTx/>
                <a:uFillTx/>
                <a:latin typeface="Roboto"/>
                <a:ea typeface="+mn-ea"/>
                <a:cs typeface="Roboto"/>
              </a:rPr>
              <a:t>value.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905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Ignore the effect of </a:t>
            </a:r>
            <a:r>
              <a:rPr kumimoji="0" lang="en-US" sz="2400" b="1" i="0" u="none" strike="noStrike" kern="1200" cap="none" spc="-10" normalizeH="0" baseline="0" noProof="0" dirty="0">
                <a:ln>
                  <a:noFill/>
                </a:ln>
                <a:solidFill>
                  <a:srgbClr val="333333"/>
                </a:solidFill>
                <a:effectLst/>
                <a:uLnTx/>
                <a:uFillTx/>
                <a:latin typeface="Roboto"/>
                <a:ea typeface="+mn-ea"/>
                <a:cs typeface="Roboto"/>
              </a:rPr>
              <a:t>price </a:t>
            </a:r>
            <a:r>
              <a:rPr kumimoji="0" lang="en-US" sz="2400" b="1" i="0" u="none" strike="noStrike" kern="1200" cap="none" spc="-5" normalizeH="0" baseline="0" noProof="0" dirty="0">
                <a:ln>
                  <a:noFill/>
                </a:ln>
                <a:solidFill>
                  <a:srgbClr val="333333"/>
                </a:solidFill>
                <a:effectLst/>
                <a:uLnTx/>
                <a:uFillTx/>
                <a:latin typeface="Roboto"/>
                <a:ea typeface="+mn-ea"/>
                <a:cs typeface="Roboto"/>
              </a:rPr>
              <a:t>level </a:t>
            </a:r>
            <a:r>
              <a:rPr kumimoji="0" lang="en-US" sz="2400" b="1" i="0" u="none" strike="noStrike" kern="1200" cap="none" spc="-10" normalizeH="0" baseline="0" noProof="0" dirty="0">
                <a:ln>
                  <a:noFill/>
                </a:ln>
                <a:solidFill>
                  <a:srgbClr val="333333"/>
                </a:solidFill>
                <a:effectLst/>
                <a:uLnTx/>
                <a:uFillTx/>
                <a:latin typeface="Roboto"/>
                <a:ea typeface="+mn-ea"/>
                <a:cs typeface="Roboto"/>
              </a:rPr>
              <a:t>changes: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statements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prepared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historical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changes in the value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money are</a:t>
            </a:r>
            <a:r>
              <a:rPr kumimoji="0" lang="en-US" sz="2400" b="0" i="0" u="none" strike="noStrike" kern="1200" cap="none" spc="-10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ignored.</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Ignore the qualitative information:</a:t>
            </a:r>
            <a:r>
              <a:rPr kumimoji="0" lang="en-US" sz="2400" b="1" i="0" u="none" strike="noStrike" kern="1200" cap="none" spc="-5" normalizeH="0" baseline="0" noProof="0" dirty="0">
                <a:ln>
                  <a:noFill/>
                </a:ln>
                <a:solidFill>
                  <a:srgbClr val="0462C1"/>
                </a:solidFill>
                <a:effectLst/>
                <a:uLnTx/>
                <a:uFillTx/>
                <a:latin typeface="Roboto"/>
                <a:ea typeface="+mn-ea"/>
                <a:cs typeface="Roboto"/>
              </a:rPr>
              <a:t> </a:t>
            </a:r>
            <a:r>
              <a:rPr kumimoji="0" lang="en-US" sz="2400" b="0" i="0" u="sng" strike="noStrike" kern="1200" cap="none" spc="-5" normalizeH="0" baseline="0" noProof="0" dirty="0">
                <a:ln>
                  <a:noFill/>
                </a:ln>
                <a:solidFill>
                  <a:srgbClr val="0462C1"/>
                </a:solidFill>
                <a:effectLst/>
                <a:uLnTx/>
                <a:uFill>
                  <a:solidFill>
                    <a:srgbClr val="0462C1"/>
                  </a:solidFill>
                </a:uFill>
                <a:latin typeface="Roboto"/>
                <a:ea typeface="+mn-ea"/>
                <a:cs typeface="Roboto"/>
                <a:hlinkClick r:id="rId4"/>
              </a:rPr>
              <a:t>Accounting </a:t>
            </a:r>
            <a:r>
              <a:rPr kumimoji="0" lang="en-US" sz="2400" b="0" i="0" u="sng" strike="noStrike" kern="1200" cap="none" spc="0" normalizeH="0" baseline="0" noProof="0" dirty="0">
                <a:ln>
                  <a:noFill/>
                </a:ln>
                <a:solidFill>
                  <a:srgbClr val="0462C1"/>
                </a:solidFill>
                <a:effectLst/>
                <a:uLnTx/>
                <a:uFill>
                  <a:solidFill>
                    <a:srgbClr val="0462C1"/>
                  </a:solidFill>
                </a:uFill>
                <a:latin typeface="Roboto"/>
                <a:ea typeface="+mn-ea"/>
                <a:cs typeface="Roboto"/>
                <a:hlinkClick r:id="rId4"/>
              </a:rPr>
              <a:t>records</a:t>
            </a:r>
            <a:r>
              <a:rPr kumimoji="0" lang="en-US" sz="2400" b="0" i="0" u="none" strike="noStrike" kern="1200" cap="none" spc="0" normalizeH="0" baseline="0" noProof="0" dirty="0">
                <a:ln>
                  <a:noFill/>
                </a:ln>
                <a:solidFill>
                  <a:srgbClr val="0462C1"/>
                </a:solidFill>
                <a:effectLst/>
                <a:uLnTx/>
                <a:uFillTx/>
                <a:latin typeface="Roboto"/>
                <a:ea typeface="+mn-ea"/>
                <a:cs typeface="Roboto"/>
                <a:hlinkClick r:id="rId4"/>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only</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monetary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ignores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qualitative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aspects.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2915"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Affected by window </a:t>
            </a:r>
            <a:r>
              <a:rPr kumimoji="0" lang="en-US" sz="2400" b="1" i="0" u="none" strike="noStrike" kern="1200" cap="none" spc="-10" normalizeH="0" baseline="0" noProof="0" dirty="0">
                <a:ln>
                  <a:noFill/>
                </a:ln>
                <a:solidFill>
                  <a:srgbClr val="333333"/>
                </a:solidFill>
                <a:effectLst/>
                <a:uLnTx/>
                <a:uFillTx/>
                <a:latin typeface="Roboto"/>
                <a:ea typeface="+mn-ea"/>
                <a:cs typeface="Roboto"/>
              </a:rPr>
              <a:t>dressing: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Window dressing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means </a:t>
            </a:r>
            <a:r>
              <a:rPr kumimoji="0" lang="en-US" sz="2400" b="0" i="0" u="none" strike="noStrike" kern="1200" cap="none" spc="-5" normalizeH="0" baseline="0" noProof="0" dirty="0">
                <a:ln>
                  <a:noFill/>
                </a:ln>
                <a:solidFill>
                  <a:srgbClr val="333333"/>
                </a:solidFill>
                <a:effectLst/>
                <a:uLnTx/>
                <a:uFillTx/>
                <a:latin typeface="Roboto"/>
                <a:ea typeface="+mn-ea"/>
                <a:cs typeface="Roboto"/>
              </a:rPr>
              <a:t>manipulation in  accounting to present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a more favorable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 than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actual</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position.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781314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C89B5F1-47D0-B5ED-2C38-2205C063DB52}"/>
              </a:ext>
            </a:extLst>
          </p:cNvPr>
          <p:cNvSpPr txBox="1"/>
          <p:nvPr/>
        </p:nvSpPr>
        <p:spPr>
          <a:xfrm>
            <a:off x="3048828" y="2767281"/>
            <a:ext cx="6097656"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13587"/>
                </a:solidFill>
                <a:effectLst/>
                <a:uLnTx/>
                <a:uFillTx/>
                <a:latin typeface="Roboto"/>
                <a:ea typeface="+mn-ea"/>
                <a:cs typeface="Roboto"/>
              </a:rPr>
              <a:t>Explain </a:t>
            </a:r>
            <a:r>
              <a:rPr kumimoji="0" lang="en-US" sz="4000" b="1" i="0" u="none" strike="noStrike" kern="1200" cap="none" spc="-5" normalizeH="0" baseline="0" noProof="0" dirty="0">
                <a:ln>
                  <a:noFill/>
                </a:ln>
                <a:solidFill>
                  <a:srgbClr val="813587"/>
                </a:solidFill>
                <a:effectLst/>
                <a:uLnTx/>
                <a:uFillTx/>
                <a:latin typeface="Roboto"/>
                <a:ea typeface="+mn-ea"/>
                <a:cs typeface="Roboto"/>
              </a:rPr>
              <a:t>the Users </a:t>
            </a:r>
            <a:r>
              <a:rPr kumimoji="0" lang="en-US" sz="4000" b="1" i="0" u="none" strike="noStrike" kern="1200" cap="none" spc="0" normalizeH="0" baseline="0" noProof="0" dirty="0">
                <a:ln>
                  <a:noFill/>
                </a:ln>
                <a:solidFill>
                  <a:srgbClr val="813587"/>
                </a:solidFill>
                <a:effectLst/>
                <a:uLnTx/>
                <a:uFillTx/>
                <a:latin typeface="Roboto"/>
                <a:ea typeface="+mn-ea"/>
                <a:cs typeface="Roboto"/>
              </a:rPr>
              <a:t>of Accounting</a:t>
            </a:r>
            <a:r>
              <a:rPr kumimoji="0" lang="en-US" sz="4000" b="1" i="0" u="none" strike="noStrike" kern="1200" cap="none" spc="-35" normalizeH="0" baseline="0" noProof="0" dirty="0">
                <a:ln>
                  <a:noFill/>
                </a:ln>
                <a:solidFill>
                  <a:srgbClr val="813587"/>
                </a:solidFill>
                <a:effectLst/>
                <a:uLnTx/>
                <a:uFillTx/>
                <a:latin typeface="Roboto"/>
                <a:ea typeface="+mn-ea"/>
                <a:cs typeface="Roboto"/>
              </a:rPr>
              <a:t> </a:t>
            </a:r>
            <a:r>
              <a:rPr kumimoji="0" lang="en-US" sz="4000" b="1" i="0" u="none" strike="noStrike" kern="1200" cap="none" spc="-5" normalizeH="0" baseline="0" noProof="0" dirty="0">
                <a:ln>
                  <a:noFill/>
                </a:ln>
                <a:solidFill>
                  <a:srgbClr val="813587"/>
                </a:solidFill>
                <a:effectLst/>
                <a:uLnTx/>
                <a:uFillTx/>
                <a:latin typeface="Roboto"/>
                <a:ea typeface="+mn-ea"/>
                <a:cs typeface="Roboto"/>
              </a:rPr>
              <a:t>Information</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3020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6DD2D03-93F1-9B02-B0E4-FB894E5BF0A4}"/>
              </a:ext>
            </a:extLst>
          </p:cNvPr>
          <p:cNvSpPr txBox="1"/>
          <p:nvPr/>
        </p:nvSpPr>
        <p:spPr>
          <a:xfrm>
            <a:off x="1361661" y="487017"/>
            <a:ext cx="10555355" cy="5262979"/>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2800" b="0" i="0" u="none" strike="noStrike" kern="1200" cap="none" spc="-5" normalizeH="0" baseline="0" noProof="0" dirty="0">
                <a:ln>
                  <a:noFill/>
                </a:ln>
                <a:solidFill>
                  <a:srgbClr val="813587"/>
                </a:solidFill>
                <a:effectLst/>
                <a:uLnTx/>
                <a:uFillTx/>
                <a:latin typeface="Roboto"/>
                <a:ea typeface="+mn-ea"/>
                <a:cs typeface="Roboto"/>
              </a:rPr>
              <a:t>Explain the Users </a:t>
            </a:r>
            <a:r>
              <a:rPr kumimoji="0" lang="en-US" sz="2800" b="0" i="0" u="none" strike="noStrike" kern="1200" cap="none" spc="0" normalizeH="0" baseline="0" noProof="0" dirty="0">
                <a:ln>
                  <a:noFill/>
                </a:ln>
                <a:solidFill>
                  <a:srgbClr val="813587"/>
                </a:solidFill>
                <a:effectLst/>
                <a:uLnTx/>
                <a:uFillTx/>
                <a:latin typeface="Roboto"/>
                <a:ea typeface="+mn-ea"/>
                <a:cs typeface="Roboto"/>
              </a:rPr>
              <a:t>of </a:t>
            </a:r>
            <a:r>
              <a:rPr kumimoji="0" lang="en-US" sz="28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800" b="0" i="0" u="none" strike="noStrike" kern="1200" cap="none" spc="-20" normalizeH="0" baseline="0" noProof="0" dirty="0">
                <a:ln>
                  <a:noFill/>
                </a:ln>
                <a:solidFill>
                  <a:srgbClr val="813587"/>
                </a:solidFill>
                <a:effectLst/>
                <a:uLnTx/>
                <a:uFillTx/>
                <a:latin typeface="Roboto"/>
                <a:ea typeface="+mn-ea"/>
                <a:cs typeface="Roboto"/>
              </a:rPr>
              <a:t> </a:t>
            </a:r>
            <a:r>
              <a:rPr kumimoji="0" lang="en-US" sz="28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may be </a:t>
            </a:r>
            <a:r>
              <a:rPr kumimoji="0" lang="en-US" sz="2800" b="0" i="0" u="none" strike="noStrike" kern="1200" cap="none" spc="-5" normalizeH="0" baseline="0" noProof="0" dirty="0">
                <a:ln>
                  <a:noFill/>
                </a:ln>
                <a:solidFill>
                  <a:srgbClr val="333333"/>
                </a:solidFill>
                <a:effectLst/>
                <a:uLnTx/>
                <a:uFillTx/>
                <a:latin typeface="Roboto"/>
                <a:ea typeface="+mn-ea"/>
                <a:cs typeface="Roboto"/>
              </a:rPr>
              <a:t>categorized into internal 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external</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users.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rPr>
              <a:t>Internal</a:t>
            </a:r>
            <a:r>
              <a:rPr kumimoji="0" lang="en-US" sz="2800" b="1" i="0" u="none" strike="noStrike" kern="1200" cap="none" spc="-25" normalizeH="0" baseline="0" noProof="0" dirty="0">
                <a:ln>
                  <a:noFill/>
                </a:ln>
                <a:solidFill>
                  <a:srgbClr val="ED7D31">
                    <a:lumMod val="50000"/>
                  </a:srgbClr>
                </a:solidFill>
                <a:effectLst/>
                <a:uLnTx/>
                <a:uFillTx/>
                <a:latin typeface="Roboto"/>
                <a:ea typeface="+mn-ea"/>
                <a:cs typeface="Roboto"/>
              </a:rPr>
              <a:t> </a:t>
            </a:r>
            <a:r>
              <a:rPr kumimoji="0" lang="en-US" sz="2800" b="1" i="0" u="none" strike="noStrike" kern="1200" cap="none" spc="-5" normalizeH="0" baseline="0" noProof="0" dirty="0">
                <a:ln>
                  <a:noFill/>
                </a:ln>
                <a:solidFill>
                  <a:srgbClr val="ED7D31">
                    <a:lumMod val="50000"/>
                  </a:srgbClr>
                </a:solidFill>
                <a:effectLst/>
                <a:uLnTx/>
                <a:uFillTx/>
                <a:latin typeface="Roboto"/>
                <a:ea typeface="+mn-ea"/>
                <a:cs typeface="Roboto"/>
              </a:rPr>
              <a:t>Users</a:t>
            </a: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Owners</a:t>
            </a:r>
            <a:r>
              <a:rPr kumimoji="0" lang="en-US" sz="2800" b="0" i="0" u="none" strike="noStrike" kern="1200" cap="none" spc="-5" normalizeH="0" baseline="0" noProof="0" dirty="0">
                <a:ln>
                  <a:noFill/>
                </a:ln>
                <a:solidFill>
                  <a:srgbClr val="333333"/>
                </a:solidFill>
                <a:effectLst/>
                <a:uLnTx/>
                <a:uFillTx/>
                <a:latin typeface="Roboto"/>
                <a:ea typeface="+mn-ea"/>
                <a:cs typeface="Roboto"/>
              </a:rPr>
              <a:t>: </a:t>
            </a:r>
            <a:r>
              <a:rPr kumimoji="0" lang="en-US" sz="2800" b="0" i="0" u="none" strike="noStrike" kern="1200" cap="none" spc="0" normalizeH="0" baseline="0" noProof="0" dirty="0">
                <a:ln>
                  <a:noFill/>
                </a:ln>
                <a:solidFill>
                  <a:srgbClr val="333333"/>
                </a:solidFill>
                <a:effectLst/>
                <a:uLnTx/>
                <a:uFillTx/>
                <a:latin typeface="Roboto"/>
                <a:ea typeface="+mn-ea"/>
                <a:cs typeface="Roboto"/>
              </a:rPr>
              <a:t>Owners </a:t>
            </a:r>
            <a:r>
              <a:rPr kumimoji="0" lang="en-US" sz="2800" b="0" i="0" u="none" strike="noStrike" kern="1200" cap="none" spc="-5" normalizeH="0" baseline="0" noProof="0" dirty="0">
                <a:ln>
                  <a:noFill/>
                </a:ln>
                <a:solidFill>
                  <a:srgbClr val="333333"/>
                </a:solidFill>
                <a:effectLst/>
                <a:uLnTx/>
                <a:uFillTx/>
                <a:latin typeface="Roboto"/>
                <a:ea typeface="+mn-ea"/>
                <a:cs typeface="Roboto"/>
              </a:rPr>
              <a:t>contribute </a:t>
            </a:r>
            <a:r>
              <a:rPr kumimoji="0" lang="en-US" sz="2800" b="0" i="0" u="none" strike="noStrike" kern="1200" cap="none" spc="0" normalizeH="0" baseline="0" noProof="0" dirty="0">
                <a:ln>
                  <a:noFill/>
                </a:ln>
                <a:solidFill>
                  <a:srgbClr val="333333"/>
                </a:solidFill>
                <a:effectLst/>
                <a:uLnTx/>
                <a:uFillTx/>
                <a:latin typeface="Roboto"/>
                <a:ea typeface="+mn-ea"/>
                <a:cs typeface="Roboto"/>
              </a:rPr>
              <a:t>capital </a:t>
            </a:r>
            <a:r>
              <a:rPr kumimoji="0" lang="en-US" sz="2800" b="0" i="0" u="none" strike="noStrike" kern="1200" cap="none" spc="-5" normalizeH="0" baseline="0" noProof="0" dirty="0">
                <a:ln>
                  <a:noFill/>
                </a:ln>
                <a:solidFill>
                  <a:srgbClr val="333333"/>
                </a:solidFill>
                <a:effectLst/>
                <a:uLnTx/>
                <a:uFillTx/>
                <a:latin typeface="Roboto"/>
                <a:ea typeface="+mn-ea"/>
                <a:cs typeface="Roboto"/>
              </a:rPr>
              <a:t>in the business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thus 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exposed  to maximum risk. </a:t>
            </a:r>
            <a:r>
              <a:rPr kumimoji="0" lang="en-US" sz="2800" b="0" i="0" u="none" strike="noStrike" kern="1200" cap="none" spc="0" normalizeH="0" baseline="0" noProof="0" dirty="0">
                <a:ln>
                  <a:noFill/>
                </a:ln>
                <a:solidFill>
                  <a:srgbClr val="333333"/>
                </a:solidFill>
                <a:effectLst/>
                <a:uLnTx/>
                <a:uFillTx/>
                <a:latin typeface="Roboto"/>
                <a:ea typeface="+mn-ea"/>
                <a:cs typeface="Roboto"/>
              </a:rPr>
              <a:t>So,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always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safety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their</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capital.</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Management</a:t>
            </a:r>
            <a:r>
              <a:rPr kumimoji="0" lang="en-US" sz="2800" b="0" i="0" u="none" strike="noStrike" kern="1200" cap="none" spc="-5" normalizeH="0" baseline="0" noProof="0" dirty="0">
                <a:ln>
                  <a:noFill/>
                </a:ln>
                <a:solidFill>
                  <a:srgbClr val="333333"/>
                </a:solidFill>
                <a:effectLst/>
                <a:uLnTx/>
                <a:uFillTx/>
                <a:latin typeface="Roboto"/>
                <a:ea typeface="+mn-ea"/>
                <a:cs typeface="Roboto"/>
              </a:rPr>
              <a:t>: Accounting information is used </a:t>
            </a:r>
            <a:r>
              <a:rPr kumimoji="0" lang="en-US" sz="2800" b="0" i="0" u="none" strike="noStrike" kern="1200" cap="none" spc="0" normalizeH="0" baseline="0" noProof="0" dirty="0">
                <a:ln>
                  <a:noFill/>
                </a:ln>
                <a:solidFill>
                  <a:srgbClr val="333333"/>
                </a:solidFill>
                <a:effectLst/>
                <a:uLnTx/>
                <a:uFillTx/>
                <a:latin typeface="Roboto"/>
                <a:ea typeface="+mn-ea"/>
                <a:cs typeface="Roboto"/>
              </a:rPr>
              <a:t>by </a:t>
            </a:r>
            <a:r>
              <a:rPr kumimoji="0" lang="en-US" sz="2800" b="0" i="0" u="none" strike="noStrike" kern="1200" cap="none" spc="-5" normalizeH="0" baseline="0" noProof="0" dirty="0">
                <a:ln>
                  <a:noFill/>
                </a:ln>
                <a:solidFill>
                  <a:srgbClr val="333333"/>
                </a:solidFill>
                <a:effectLst/>
                <a:uLnTx/>
                <a:uFillTx/>
                <a:latin typeface="Roboto"/>
                <a:ea typeface="+mn-ea"/>
                <a:cs typeface="Roboto"/>
              </a:rPr>
              <a:t>management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for </a:t>
            </a:r>
            <a:r>
              <a:rPr kumimoji="0" lang="en-US" sz="2800" b="0" i="0" u="none" strike="noStrike" kern="1200" cap="none" spc="-5" normalizeH="0" baseline="0" noProof="0" dirty="0">
                <a:ln>
                  <a:noFill/>
                </a:ln>
                <a:solidFill>
                  <a:srgbClr val="333333"/>
                </a:solidFill>
                <a:effectLst/>
                <a:uLnTx/>
                <a:uFillTx/>
                <a:latin typeface="Roboto"/>
                <a:ea typeface="+mn-ea"/>
                <a:cs typeface="Roboto"/>
              </a:rPr>
              <a:t>taking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various</a:t>
            </a:r>
            <a:r>
              <a:rPr kumimoji="0" lang="en-US" sz="2800" b="0" i="0" u="none" strike="noStrike" kern="1200" cap="none" spc="-30"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decisions.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Employees</a:t>
            </a:r>
            <a:r>
              <a:rPr kumimoji="0" lang="en-US" sz="2800" b="0" i="0" u="none" strike="noStrike" kern="1200" cap="none" spc="-5" normalizeH="0" baseline="0" noProof="0" dirty="0">
                <a:ln>
                  <a:noFill/>
                </a:ln>
                <a:solidFill>
                  <a:srgbClr val="333333"/>
                </a:solidFill>
                <a:effectLst/>
                <a:uLnTx/>
                <a:uFillTx/>
                <a:latin typeface="Roboto"/>
                <a:ea typeface="+mn-ea"/>
                <a:cs typeface="Roboto"/>
              </a:rPr>
              <a:t>: Employees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financial statements to</a:t>
            </a:r>
            <a:r>
              <a:rPr kumimoji="0" lang="en-US" sz="2800" b="0" i="0" u="none" strike="noStrike" kern="1200" cap="none" spc="-6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assess</a:t>
            </a:r>
            <a:r>
              <a:rPr kumimoji="0" lang="en-US" sz="2800" b="0" i="0" u="none" strike="noStrike" kern="1200" cap="none" spc="0" normalizeH="0" baseline="0" noProof="0" dirty="0">
                <a:ln>
                  <a:noFill/>
                </a:ln>
                <a:solidFill>
                  <a:prstClr val="black"/>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ability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business to </a:t>
            </a:r>
            <a:r>
              <a:rPr kumimoji="0" lang="en-US" sz="2800" b="0" i="0" u="none" strike="noStrike" kern="1200" cap="none" spc="0" normalizeH="0" baseline="0" noProof="0" dirty="0">
                <a:ln>
                  <a:noFill/>
                </a:ln>
                <a:solidFill>
                  <a:srgbClr val="333333"/>
                </a:solidFill>
                <a:effectLst/>
                <a:uLnTx/>
                <a:uFillTx/>
                <a:latin typeface="Roboto"/>
                <a:ea typeface="+mn-ea"/>
                <a:cs typeface="Roboto"/>
              </a:rPr>
              <a:t>pay higher wages and</a:t>
            </a:r>
            <a:r>
              <a:rPr kumimoji="0" lang="en-US" sz="2800" b="0" i="0" u="none" strike="noStrike" kern="1200" cap="none" spc="-4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bonuses.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669888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DEA1070-7C9B-D8B9-8918-61EA0B54037D}"/>
              </a:ext>
            </a:extLst>
          </p:cNvPr>
          <p:cNvSpPr txBox="1"/>
          <p:nvPr/>
        </p:nvSpPr>
        <p:spPr>
          <a:xfrm>
            <a:off x="186184" y="889844"/>
            <a:ext cx="11472416" cy="4893647"/>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 </a:t>
            </a:r>
            <a:r>
              <a:rPr kumimoji="0" lang="en-US" sz="2400" b="1" i="0" u="none" strike="noStrike" kern="1200" cap="none" spc="-5" normalizeH="0" baseline="0" noProof="0" dirty="0">
                <a:ln>
                  <a:noFill/>
                </a:ln>
                <a:solidFill>
                  <a:srgbClr val="ED7D31">
                    <a:lumMod val="75000"/>
                  </a:srgbClr>
                </a:solidFill>
                <a:effectLst/>
                <a:uLnTx/>
                <a:uFillTx/>
                <a:latin typeface="Roboto"/>
                <a:ea typeface="+mn-ea"/>
                <a:cs typeface="Roboto"/>
              </a:rPr>
              <a:t>External Users</a:t>
            </a:r>
            <a:endParaRPr kumimoji="0" lang="en-US" sz="2400" b="1" i="0" u="none" strike="noStrike" kern="1200" cap="none" spc="0" normalizeH="0" baseline="0" noProof="0" dirty="0">
              <a:ln>
                <a:noFill/>
              </a:ln>
              <a:solidFill>
                <a:srgbClr val="ED7D31">
                  <a:lumMod val="75000"/>
                </a:srgbClr>
              </a:solidFill>
              <a:effectLst/>
              <a:uLnTx/>
              <a:uFillTx/>
              <a:latin typeface="Roboto"/>
              <a:ea typeface="+mn-ea"/>
              <a:cs typeface="Roboto"/>
            </a:endParaRPr>
          </a:p>
          <a:p>
            <a:pPr marL="12700" marR="10604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Banks and financial institutions: </a:t>
            </a: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provide loans to  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in financial information to ensure the 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recovery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7051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to </a:t>
            </a:r>
            <a:r>
              <a:rPr kumimoji="0" lang="en-US" sz="2400" b="0" i="0" u="none" strike="noStrike" kern="1200" cap="none" spc="0" normalizeH="0" baseline="0" noProof="0" dirty="0">
                <a:ln>
                  <a:noFill/>
                </a:ln>
                <a:solidFill>
                  <a:srgbClr val="333333"/>
                </a:solidFill>
                <a:effectLst/>
                <a:uLnTx/>
                <a:uFillTx/>
                <a:latin typeface="Roboto"/>
                <a:ea typeface="+mn-ea"/>
                <a:cs typeface="Roboto"/>
              </a:rPr>
              <a:t>know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earning capacity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933450"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provide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goods </a:t>
            </a:r>
            <a:r>
              <a:rPr kumimoji="0" lang="en-US" sz="2400" b="0" i="0" u="none" strike="noStrike" kern="1200" cap="none" spc="-5" normalizeH="0" baseline="0" noProof="0" dirty="0">
                <a:ln>
                  <a:noFill/>
                </a:ln>
                <a:solidFill>
                  <a:srgbClr val="333333"/>
                </a:solidFill>
                <a:effectLst/>
                <a:uLnTx/>
                <a:uFillTx/>
                <a:latin typeface="Roboto"/>
                <a:ea typeface="+mn-ea"/>
                <a:cs typeface="Roboto"/>
              </a:rPr>
              <a:t>on credit.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need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ascertain the financial soundness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037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Government: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government needs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assess the tax  liability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entity.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Researchers: </a:t>
            </a:r>
            <a:r>
              <a:rPr kumimoji="0" lang="en-US" sz="2400" b="0" i="0" u="none" strike="noStrike" kern="1200" cap="none" spc="-5" normalizeH="0" baseline="0" noProof="0" dirty="0">
                <a:ln>
                  <a:noFill/>
                </a:ln>
                <a:solidFill>
                  <a:srgbClr val="333333"/>
                </a:solidFill>
                <a:effectLst/>
                <a:uLnTx/>
                <a:uFillTx/>
                <a:latin typeface="Roboto"/>
                <a:ea typeface="+mn-ea"/>
                <a:cs typeface="Roboto"/>
              </a:rPr>
              <a:t>Researchers use accounting information in their </a:t>
            </a:r>
            <a:r>
              <a:rPr kumimoji="0" lang="en-US" sz="2400" b="0" i="0" u="none" strike="noStrike" kern="1200" cap="none" spc="0" normalizeH="0" baseline="0" noProof="0" dirty="0">
                <a:ln>
                  <a:noFill/>
                </a:ln>
                <a:solidFill>
                  <a:srgbClr val="333333"/>
                </a:solidFill>
                <a:effectLst/>
                <a:uLnTx/>
                <a:uFillTx/>
                <a:latin typeface="Roboto"/>
                <a:ea typeface="+mn-ea"/>
                <a:cs typeface="Roboto"/>
              </a:rPr>
              <a:t>research </a:t>
            </a:r>
            <a:r>
              <a:rPr kumimoji="0" lang="en-US" sz="2400" b="0" i="0" u="none" strike="noStrike" kern="1200" cap="none" spc="-5" normalizeH="0" baseline="0" noProof="0" dirty="0">
                <a:ln>
                  <a:noFill/>
                </a:ln>
                <a:solidFill>
                  <a:srgbClr val="333333"/>
                </a:solidFill>
                <a:effectLst/>
                <a:uLnTx/>
                <a:uFillTx/>
                <a:latin typeface="Roboto"/>
                <a:ea typeface="+mn-ea"/>
                <a:cs typeface="Roboto"/>
              </a:rPr>
              <a:t>work.</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Consumers: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 accounting 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establishing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 which will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reduce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production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0733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34B722F-12BA-D5E1-4A87-55CB08557DFC}"/>
              </a:ext>
            </a:extLst>
          </p:cNvPr>
          <p:cNvSpPr txBox="1"/>
          <p:nvPr/>
        </p:nvSpPr>
        <p:spPr>
          <a:xfrm>
            <a:off x="3048828" y="2951947"/>
            <a:ext cx="6097656" cy="954107"/>
          </a:xfrm>
          <a:prstGeom prst="rect">
            <a:avLst/>
          </a:prstGeom>
          <a:noFill/>
        </p:spPr>
        <p:txBody>
          <a:bodyPr wrap="square">
            <a:spAutoFit/>
          </a:bodyPr>
          <a:lstStyle/>
          <a:p>
            <a:r>
              <a:rPr kumimoji="0" lang="en-US" sz="2800" b="1" i="0" u="none" strike="noStrike" kern="1200" cap="none" spc="-5" normalizeH="0" baseline="0" noProof="0" dirty="0">
                <a:ln>
                  <a:noFill/>
                </a:ln>
                <a:solidFill>
                  <a:srgbClr val="813587"/>
                </a:solidFill>
                <a:effectLst/>
                <a:uLnTx/>
                <a:uFillTx/>
                <a:latin typeface="Roboto"/>
                <a:ea typeface="+mn-ea"/>
                <a:cs typeface="Roboto"/>
              </a:rPr>
              <a:t>Qualitative Characteristics of </a:t>
            </a:r>
            <a:r>
              <a:rPr kumimoji="0" lang="en-US" sz="2800" b="1" i="0" u="none" strike="noStrike" kern="1200" cap="none" spc="0" normalizeH="0" baseline="0" noProof="0" dirty="0">
                <a:ln>
                  <a:noFill/>
                </a:ln>
                <a:solidFill>
                  <a:srgbClr val="813587"/>
                </a:solidFill>
                <a:effectLst/>
                <a:uLnTx/>
                <a:uFillTx/>
                <a:latin typeface="Roboto"/>
                <a:ea typeface="+mn-ea"/>
                <a:cs typeface="Roboto"/>
              </a:rPr>
              <a:t>Accounting</a:t>
            </a:r>
            <a:r>
              <a:rPr kumimoji="0" lang="en-US" sz="2800" b="1" i="0" u="none" strike="noStrike" kern="1200" cap="none" spc="35" normalizeH="0" baseline="0" noProof="0" dirty="0">
                <a:ln>
                  <a:noFill/>
                </a:ln>
                <a:solidFill>
                  <a:srgbClr val="813587"/>
                </a:solidFill>
                <a:effectLst/>
                <a:uLnTx/>
                <a:uFillTx/>
                <a:latin typeface="Roboto"/>
                <a:ea typeface="+mn-ea"/>
                <a:cs typeface="Roboto"/>
              </a:rPr>
              <a:t> </a:t>
            </a:r>
            <a:r>
              <a:rPr kumimoji="0" lang="en-US" sz="2800" b="1" i="0" u="none" strike="noStrike" kern="1200" cap="none" spc="-5" normalizeH="0" baseline="0" noProof="0" dirty="0">
                <a:ln>
                  <a:noFill/>
                </a:ln>
                <a:solidFill>
                  <a:srgbClr val="813587"/>
                </a:solidFill>
                <a:effectLst/>
                <a:uLnTx/>
                <a:uFillTx/>
                <a:latin typeface="Roboto"/>
                <a:ea typeface="+mn-ea"/>
                <a:cs typeface="Roboto"/>
              </a:rPr>
              <a:t>Information</a:t>
            </a:r>
            <a:endParaRPr lang="en-US" dirty="0"/>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89BD878-E851-B61C-0C76-956D49FD8E40}"/>
              </a:ext>
            </a:extLst>
          </p:cNvPr>
          <p:cNvSpPr txBox="1"/>
          <p:nvPr/>
        </p:nvSpPr>
        <p:spPr>
          <a:xfrm>
            <a:off x="506895" y="1028343"/>
            <a:ext cx="11390243" cy="5632311"/>
          </a:xfrm>
          <a:prstGeom prst="rect">
            <a:avLst/>
          </a:prstGeom>
          <a:noFill/>
        </p:spPr>
        <p:txBody>
          <a:bodyPr wrap="square">
            <a:spAutoFit/>
          </a:bodyP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813587"/>
                </a:solidFill>
                <a:effectLst/>
                <a:uLnTx/>
                <a:uFillTx/>
                <a:latin typeface="Roboto"/>
                <a:ea typeface="+mn-ea"/>
                <a:cs typeface="Roboto"/>
              </a:rPr>
              <a:t>of </a:t>
            </a:r>
            <a:r>
              <a:rPr kumimoji="0" lang="en-US" sz="24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400" b="0" i="0" u="none" strike="noStrike" kern="1200" cap="none" spc="-65" normalizeH="0" baseline="0" noProof="0" dirty="0">
                <a:ln>
                  <a:noFill/>
                </a:ln>
                <a:solidFill>
                  <a:srgbClr val="813587"/>
                </a:solidFill>
                <a:effectLst/>
                <a:uLnTx/>
                <a:uFillTx/>
                <a:latin typeface="Roboto"/>
                <a:ea typeface="+mn-ea"/>
                <a:cs typeface="Roboto"/>
              </a:rPr>
              <a:t> </a:t>
            </a:r>
            <a:r>
              <a:rPr kumimoji="0" lang="en-US" sz="24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attributes of accounting information,</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which</a:t>
            </a:r>
            <a:r>
              <a:rPr kumimoji="0" lang="en-US" sz="2400" b="0" i="0" u="none" strike="noStrike" kern="1200" cap="none" spc="-5" normalizeH="0" baseline="0" noProof="0" dirty="0">
                <a:ln>
                  <a:noFill/>
                </a:ln>
                <a:solidFill>
                  <a:prstClr val="black"/>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enhance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its 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usefulness:</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Reliability: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Reliability implies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that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information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free from material  error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personal</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bias.</a:t>
            </a: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Relevance: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must be relevant to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decision-making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requirements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users.</a:t>
            </a: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should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disclosed in financial statements</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such </a:t>
            </a:r>
            <a:r>
              <a:rPr kumimoji="0" lang="en-US" sz="2400" b="0" i="0" u="none" strike="noStrike" kern="1200" cap="none" spc="0" normalizeH="0" baseline="0" noProof="0" dirty="0">
                <a:ln>
                  <a:noFill/>
                </a:ln>
                <a:solidFill>
                  <a:srgbClr val="333333"/>
                </a:solidFill>
                <a:effectLst/>
                <a:uLnTx/>
                <a:uFillTx/>
                <a:latin typeface="Roboto"/>
                <a:ea typeface="+mn-ea"/>
                <a:cs typeface="Roboto"/>
              </a:rPr>
              <a:t>a manner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that these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easily</a:t>
            </a:r>
            <a:r>
              <a:rPr kumimoji="0" lang="en-US" sz="2400" b="0" i="0" u="none" strike="noStrike" kern="1200" cap="none" spc="-9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understandable.</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Comparability: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Both intra-firm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inter-firm comparison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possible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t>
            </a:r>
            <a:r>
              <a:rPr kumimoji="0" lang="en-US" sz="2400" b="0" i="0" u="none" strike="noStrike" kern="1200" cap="none" spc="-5" normalizeH="0" baseline="0" noProof="0" dirty="0">
                <a:ln>
                  <a:noFill/>
                </a:ln>
                <a:solidFill>
                  <a:srgbClr val="333333"/>
                </a:solidFill>
                <a:effectLst/>
                <a:uLnTx/>
                <a:uFillTx/>
                <a:latin typeface="Roboto"/>
                <a:ea typeface="+mn-ea"/>
                <a:cs typeface="Roboto"/>
              </a:rPr>
              <a:t>different time</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636924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7C26606-0E50-32CD-3CB2-5736BC78F48E}"/>
              </a:ext>
            </a:extLst>
          </p:cNvPr>
          <p:cNvSpPr txBox="1"/>
          <p:nvPr/>
        </p:nvSpPr>
        <p:spPr>
          <a:xfrm>
            <a:off x="3048828" y="2730091"/>
            <a:ext cx="6097656" cy="1397819"/>
          </a:xfrm>
          <a:prstGeom prst="rect">
            <a:avLst/>
          </a:prstGeom>
          <a:noFill/>
        </p:spPr>
        <p:txBody>
          <a:bodyPr wrap="square">
            <a:spAutoFit/>
          </a:bodyPr>
          <a:lstStyle/>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What is the Double-entry </a:t>
            </a:r>
            <a:r>
              <a:rPr kumimoji="0" lang="en-US" sz="2800" b="1" i="0" u="none" strike="noStrike" kern="1200" cap="none" spc="0" normalizeH="0" baseline="0" noProof="0" dirty="0">
                <a:ln>
                  <a:noFill/>
                </a:ln>
                <a:solidFill>
                  <a:srgbClr val="813587"/>
                </a:solidFill>
                <a:effectLst/>
                <a:uLnTx/>
                <a:uFillTx/>
                <a:latin typeface="Roboto"/>
                <a:ea typeface="+mn-ea"/>
                <a:cs typeface="Roboto"/>
              </a:rPr>
              <a:t>System of </a:t>
            </a:r>
            <a:r>
              <a:rPr kumimoji="0" lang="en-US" sz="2800" b="1" i="0" u="none" strike="noStrike" kern="1200" cap="none" spc="-5" normalizeH="0" baseline="0" noProof="0" dirty="0">
                <a:ln>
                  <a:noFill/>
                </a:ln>
                <a:solidFill>
                  <a:srgbClr val="813587"/>
                </a:solidFill>
                <a:effectLst/>
                <a:uLnTx/>
                <a:uFillTx/>
                <a:latin typeface="Roboto"/>
                <a:ea typeface="+mn-ea"/>
                <a:cs typeface="Roboto"/>
              </a:rPr>
              <a:t>Accounting?</a:t>
            </a:r>
          </a:p>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What are its advantages ?</a:t>
            </a:r>
          </a:p>
        </p:txBody>
      </p:sp>
    </p:spTree>
    <p:extLst>
      <p:ext uri="{BB962C8B-B14F-4D97-AF65-F5344CB8AC3E}">
        <p14:creationId xmlns:p14="http://schemas.microsoft.com/office/powerpoint/2010/main" val="12863857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9C26206-5EBE-FA23-C14D-DC5AB0448419}"/>
              </a:ext>
            </a:extLst>
          </p:cNvPr>
          <p:cNvSpPr txBox="1"/>
          <p:nvPr/>
        </p:nvSpPr>
        <p:spPr>
          <a:xfrm>
            <a:off x="506895" y="556590"/>
            <a:ext cx="11002617" cy="5016758"/>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3200" b="0" i="0" u="none" strike="noStrike" kern="1200" cap="none" spc="-5" normalizeH="0" baseline="0" noProof="0" dirty="0">
                <a:ln>
                  <a:noFill/>
                </a:ln>
                <a:solidFill>
                  <a:srgbClr val="813587"/>
                </a:solidFill>
                <a:effectLst/>
                <a:uLnTx/>
                <a:uFillTx/>
                <a:latin typeface="Roboto"/>
                <a:ea typeface="+mn-ea"/>
                <a:cs typeface="Roboto"/>
              </a:rPr>
              <a:t>Explain </a:t>
            </a:r>
            <a:r>
              <a:rPr kumimoji="0" lang="en-US" sz="3200" b="0" i="0" u="none" strike="noStrike" kern="1200" cap="none" spc="0" normalizeH="0" baseline="0" noProof="0" dirty="0">
                <a:ln>
                  <a:noFill/>
                </a:ln>
                <a:solidFill>
                  <a:srgbClr val="813587"/>
                </a:solidFill>
                <a:effectLst/>
                <a:uLnTx/>
                <a:uFillTx/>
                <a:latin typeface="Roboto"/>
                <a:ea typeface="+mn-ea"/>
                <a:cs typeface="Roboto"/>
              </a:rPr>
              <a:t>the System of </a:t>
            </a:r>
            <a:r>
              <a:rPr kumimoji="0" lang="en-US" sz="3200" b="0" i="0" u="none" strike="noStrike" kern="1200" cap="none" spc="-5" normalizeH="0" baseline="0" noProof="0" dirty="0">
                <a:ln>
                  <a:noFill/>
                </a:ln>
                <a:solidFill>
                  <a:srgbClr val="813587"/>
                </a:solidFill>
                <a:effectLst/>
                <a:uLnTx/>
                <a:uFillTx/>
                <a:latin typeface="Roboto"/>
                <a:ea typeface="+mn-ea"/>
                <a:cs typeface="Roboto"/>
              </a:rPr>
              <a:t>Accounting</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5" normalizeH="0" baseline="0" noProof="0" dirty="0">
                <a:ln>
                  <a:noFill/>
                </a:ln>
                <a:solidFill>
                  <a:srgbClr val="333333"/>
                </a:solidFill>
                <a:effectLst/>
                <a:uLnTx/>
                <a:uFillTx/>
                <a:latin typeface="Roboto"/>
                <a:ea typeface="+mn-ea"/>
                <a:cs typeface="Roboto"/>
              </a:rPr>
              <a:t>Double-entry</a:t>
            </a:r>
            <a:r>
              <a:rPr kumimoji="0" lang="en-US" sz="3200" b="1" i="0" u="none" strike="noStrike" kern="1200" cap="none" spc="20" normalizeH="0" baseline="0" noProof="0" dirty="0">
                <a:ln>
                  <a:noFill/>
                </a:ln>
                <a:solidFill>
                  <a:srgbClr val="333333"/>
                </a:solidFill>
                <a:effectLst/>
                <a:uLnTx/>
                <a:uFillTx/>
                <a:latin typeface="Roboto"/>
                <a:ea typeface="+mn-ea"/>
                <a:cs typeface="Roboto"/>
              </a:rPr>
              <a:t> </a:t>
            </a:r>
            <a:r>
              <a:rPr kumimoji="0" lang="en-US" sz="3200" b="1" i="0" u="none" strike="noStrike" kern="1200" cap="none" spc="-5" normalizeH="0" baseline="0" noProof="0" dirty="0">
                <a:ln>
                  <a:noFill/>
                </a:ln>
                <a:solidFill>
                  <a:srgbClr val="333333"/>
                </a:solidFill>
                <a:effectLst/>
                <a:uLnTx/>
                <a:uFillTx/>
                <a:latin typeface="Roboto"/>
                <a:ea typeface="+mn-ea"/>
                <a:cs typeface="Roboto"/>
              </a:rPr>
              <a:t>system</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0" normalizeH="0" baseline="0" noProof="0" dirty="0">
                <a:ln>
                  <a:noFill/>
                </a:ln>
                <a:solidFill>
                  <a:srgbClr val="333333"/>
                </a:solidFill>
                <a:effectLst/>
                <a:uLnTx/>
                <a:uFillTx/>
                <a:latin typeface="Roboto"/>
                <a:ea typeface="+mn-ea"/>
                <a:cs typeface="Roboto"/>
              </a:rPr>
              <a:t>The </a:t>
            </a:r>
            <a:r>
              <a:rPr kumimoji="0" lang="en-US" sz="3200" b="0" i="0" u="none" strike="noStrike" kern="1200" cap="none" spc="-5" normalizeH="0" baseline="0" noProof="0" dirty="0">
                <a:ln>
                  <a:noFill/>
                </a:ln>
                <a:solidFill>
                  <a:srgbClr val="333333"/>
                </a:solidFill>
                <a:effectLst/>
                <a:uLnTx/>
                <a:uFillTx/>
                <a:latin typeface="Roboto"/>
                <a:ea typeface="+mn-ea"/>
                <a:cs typeface="Roboto"/>
              </a:rPr>
              <a:t>double entry system is based </a:t>
            </a:r>
            <a:r>
              <a:rPr kumimoji="0" lang="en-US" sz="3200" b="0" i="0" u="none" strike="noStrike" kern="1200" cap="none" spc="0" normalizeH="0" baseline="0" noProof="0" dirty="0">
                <a:ln>
                  <a:noFill/>
                </a:ln>
                <a:solidFill>
                  <a:srgbClr val="333333"/>
                </a:solidFill>
                <a:effectLst/>
                <a:uLnTx/>
                <a:uFillTx/>
                <a:latin typeface="Roboto"/>
                <a:ea typeface="+mn-ea"/>
                <a:cs typeface="Roboto"/>
              </a:rPr>
              <a:t>on </a:t>
            </a:r>
            <a:r>
              <a:rPr kumimoji="0" lang="en-US" sz="3200" b="0" i="0" u="none" strike="noStrike" kern="1200" cap="none" spc="-5" normalizeH="0" baseline="0" noProof="0" dirty="0">
                <a:ln>
                  <a:noFill/>
                </a:ln>
                <a:solidFill>
                  <a:srgbClr val="333333"/>
                </a:solidFill>
                <a:effectLst/>
                <a:uLnTx/>
                <a:uFillTx/>
                <a:latin typeface="Roboto"/>
                <a:ea typeface="+mn-ea"/>
                <a:cs typeface="Roboto"/>
              </a:rPr>
              <a:t>the Dual Aspect</a:t>
            </a:r>
            <a:r>
              <a:rPr kumimoji="0" lang="en-US" sz="3200" b="0" i="0" u="none" strike="noStrike" kern="1200" cap="none" spc="-80"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Principle.</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5" normalizeH="0" baseline="0" noProof="0" dirty="0">
                <a:ln>
                  <a:noFill/>
                </a:ln>
                <a:solidFill>
                  <a:srgbClr val="333333"/>
                </a:solidFill>
                <a:effectLst/>
                <a:uLnTx/>
                <a:uFillTx/>
                <a:latin typeface="Roboto"/>
                <a:ea typeface="+mn-ea"/>
                <a:cs typeface="Roboto"/>
              </a:rPr>
              <a:t>Every transaction </a:t>
            </a:r>
            <a:r>
              <a:rPr kumimoji="0" lang="en-US" sz="3200" b="0" i="0" u="none" strike="noStrike" kern="1200" cap="none" spc="0" normalizeH="0" baseline="0" noProof="0" dirty="0">
                <a:ln>
                  <a:noFill/>
                </a:ln>
                <a:solidFill>
                  <a:srgbClr val="333333"/>
                </a:solidFill>
                <a:effectLst/>
                <a:uLnTx/>
                <a:uFillTx/>
                <a:latin typeface="Roboto"/>
                <a:ea typeface="+mn-ea"/>
                <a:cs typeface="Roboto"/>
              </a:rPr>
              <a:t>has </a:t>
            </a:r>
            <a:r>
              <a:rPr kumimoji="0" lang="en-US" sz="3200" b="0" i="0" u="none" strike="noStrike" kern="1200" cap="none" spc="-5" normalizeH="0" baseline="0" noProof="0" dirty="0">
                <a:ln>
                  <a:noFill/>
                </a:ln>
                <a:solidFill>
                  <a:srgbClr val="333333"/>
                </a:solidFill>
                <a:effectLst/>
                <a:uLnTx/>
                <a:uFillTx/>
                <a:latin typeface="Roboto"/>
                <a:ea typeface="+mn-ea"/>
                <a:cs typeface="Roboto"/>
              </a:rPr>
              <a:t>two aspects, ‘a Debit’ </a:t>
            </a:r>
            <a:r>
              <a:rPr kumimoji="0" lang="en-US" sz="3200" b="0" i="0" u="none" strike="noStrike" kern="1200" cap="none" spc="0" normalizeH="0" baseline="0" noProof="0" dirty="0">
                <a:ln>
                  <a:noFill/>
                </a:ln>
                <a:solidFill>
                  <a:srgbClr val="333333"/>
                </a:solidFill>
                <a:effectLst/>
                <a:uLnTx/>
                <a:uFillTx/>
                <a:latin typeface="Roboto"/>
                <a:ea typeface="+mn-ea"/>
                <a:cs typeface="Roboto"/>
              </a:rPr>
              <a:t>and </a:t>
            </a:r>
            <a:r>
              <a:rPr kumimoji="0" lang="en-US" sz="3200" b="0" i="0" u="none" strike="noStrike" kern="1200" cap="none" spc="-5" normalizeH="0" baseline="0" noProof="0" dirty="0">
                <a:ln>
                  <a:noFill/>
                </a:ln>
                <a:solidFill>
                  <a:srgbClr val="333333"/>
                </a:solidFill>
                <a:effectLst/>
                <a:uLnTx/>
                <a:uFillTx/>
                <a:latin typeface="Roboto"/>
                <a:ea typeface="+mn-ea"/>
                <a:cs typeface="Roboto"/>
              </a:rPr>
              <a:t>‘a credit’ </a:t>
            </a:r>
            <a:r>
              <a:rPr kumimoji="0" lang="en-US" sz="3200" b="0" i="0" u="none" strike="noStrike" kern="1200" cap="none" spc="0" normalizeH="0" baseline="0" noProof="0" dirty="0">
                <a:ln>
                  <a:noFill/>
                </a:ln>
                <a:solidFill>
                  <a:srgbClr val="333333"/>
                </a:solidFill>
                <a:effectLst/>
                <a:uLnTx/>
                <a:uFillTx/>
                <a:latin typeface="Roboto"/>
                <a:ea typeface="+mn-ea"/>
                <a:cs typeface="Roboto"/>
              </a:rPr>
              <a:t>of an </a:t>
            </a:r>
            <a:r>
              <a:rPr kumimoji="0" lang="en-US" sz="3200" b="0" i="0" u="none" strike="noStrike" kern="1200" cap="none" spc="-5" normalizeH="0" baseline="0" noProof="0" dirty="0">
                <a:ln>
                  <a:noFill/>
                </a:ln>
                <a:solidFill>
                  <a:srgbClr val="333333"/>
                </a:solidFill>
                <a:effectLst/>
                <a:uLnTx/>
                <a:uFillTx/>
                <a:latin typeface="Roboto"/>
                <a:ea typeface="+mn-ea"/>
                <a:cs typeface="Roboto"/>
              </a:rPr>
              <a:t>equal</a:t>
            </a:r>
            <a:r>
              <a:rPr kumimoji="0" lang="en-US" sz="3200" b="0" i="0" u="none" strike="noStrike" kern="1200" cap="none" spc="-15"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amount.</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0" normalizeH="0" baseline="0" noProof="0" dirty="0">
                <a:ln>
                  <a:noFill/>
                </a:ln>
                <a:solidFill>
                  <a:srgbClr val="333333"/>
                </a:solidFill>
                <a:effectLst/>
                <a:uLnTx/>
                <a:uFillTx/>
                <a:latin typeface="Roboto"/>
                <a:ea typeface="+mn-ea"/>
                <a:cs typeface="Roboto"/>
              </a:rPr>
              <a:t>This </a:t>
            </a:r>
            <a:r>
              <a:rPr kumimoji="0" lang="en-US" sz="3200" b="0" i="0" u="none" strike="noStrike" kern="1200" cap="none" spc="-5" normalizeH="0" baseline="0" noProof="0" dirty="0">
                <a:ln>
                  <a:noFill/>
                </a:ln>
                <a:solidFill>
                  <a:srgbClr val="333333"/>
                </a:solidFill>
                <a:effectLst/>
                <a:uLnTx/>
                <a:uFillTx/>
                <a:latin typeface="Roboto"/>
                <a:ea typeface="+mn-ea"/>
                <a:cs typeface="Roboto"/>
              </a:rPr>
              <a:t>system </a:t>
            </a:r>
            <a:r>
              <a:rPr kumimoji="0" lang="en-US" sz="3200" b="0" i="0" u="none" strike="noStrike" kern="1200" cap="none" spc="0" normalizeH="0" baseline="0" noProof="0" dirty="0">
                <a:ln>
                  <a:noFill/>
                </a:ln>
                <a:solidFill>
                  <a:srgbClr val="333333"/>
                </a:solidFill>
                <a:effectLst/>
                <a:uLnTx/>
                <a:uFillTx/>
                <a:latin typeface="Roboto"/>
                <a:ea typeface="+mn-ea"/>
                <a:cs typeface="Roboto"/>
              </a:rPr>
              <a:t>of </a:t>
            </a:r>
            <a:r>
              <a:rPr kumimoji="0" lang="en-US" sz="3200" b="0" i="0" u="none" strike="noStrike" kern="1200" cap="none" spc="-5" normalizeH="0" baseline="0" noProof="0" dirty="0">
                <a:ln>
                  <a:noFill/>
                </a:ln>
                <a:solidFill>
                  <a:srgbClr val="333333"/>
                </a:solidFill>
                <a:effectLst/>
                <a:uLnTx/>
                <a:uFillTx/>
                <a:latin typeface="Roboto"/>
                <a:ea typeface="+mn-ea"/>
                <a:cs typeface="Roboto"/>
              </a:rPr>
              <a:t>accounting recognizes </a:t>
            </a:r>
            <a:r>
              <a:rPr kumimoji="0" lang="en-US" sz="3200" b="0" i="0" u="none" strike="noStrike" kern="1200" cap="none" spc="0" normalizeH="0" baseline="0" noProof="0" dirty="0">
                <a:ln>
                  <a:noFill/>
                </a:ln>
                <a:solidFill>
                  <a:srgbClr val="333333"/>
                </a:solidFill>
                <a:effectLst/>
                <a:uLnTx/>
                <a:uFillTx/>
                <a:latin typeface="Roboto"/>
                <a:ea typeface="+mn-ea"/>
                <a:cs typeface="Roboto"/>
              </a:rPr>
              <a:t>and records both aspects of</a:t>
            </a:r>
            <a:r>
              <a:rPr kumimoji="0" lang="en-US" sz="3200" b="0" i="0" u="none" strike="noStrike" kern="1200" cap="none" spc="-130"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the</a:t>
            </a:r>
            <a:r>
              <a:rPr kumimoji="0" lang="en-US" sz="3200" b="0" i="0" u="none" strike="noStrike" kern="1200" cap="none" spc="0" normalizeH="0" baseline="0" noProof="0" dirty="0">
                <a:ln>
                  <a:noFill/>
                </a:ln>
                <a:solidFill>
                  <a:prstClr val="black"/>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transaction.</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81614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8B236506-59F2-DB08-1152-5CC6E7FAE35D}"/>
              </a:ext>
            </a:extLst>
          </p:cNvPr>
          <p:cNvSpPr txBox="1"/>
          <p:nvPr/>
        </p:nvSpPr>
        <p:spPr>
          <a:xfrm>
            <a:off x="675861" y="1154018"/>
            <a:ext cx="11329955" cy="4457631"/>
          </a:xfrm>
          <a:prstGeom prst="rect">
            <a:avLst/>
          </a:prstGeom>
          <a:noFill/>
        </p:spPr>
        <p:txBody>
          <a:bodyPr wrap="square">
            <a:spAutoFit/>
          </a:bodyPr>
          <a:lstStyle/>
          <a:p>
            <a:pPr marL="12700" marR="459105">
              <a:lnSpc>
                <a:spcPct val="100000"/>
              </a:lnSpc>
              <a:spcBef>
                <a:spcPts val="100"/>
              </a:spcBef>
            </a:pPr>
            <a:r>
              <a:rPr lang="en-US" sz="2400" spc="-5" dirty="0">
                <a:solidFill>
                  <a:srgbClr val="813587"/>
                </a:solidFill>
                <a:latin typeface="Roboto"/>
                <a:cs typeface="Roboto"/>
              </a:rPr>
              <a:t>What Are the Advantages </a:t>
            </a:r>
            <a:r>
              <a:rPr lang="en-US" sz="2400" dirty="0">
                <a:solidFill>
                  <a:srgbClr val="813587"/>
                </a:solidFill>
                <a:latin typeface="Roboto"/>
                <a:cs typeface="Roboto"/>
              </a:rPr>
              <a:t>of </a:t>
            </a:r>
            <a:r>
              <a:rPr lang="en-US" sz="2400" spc="-5" dirty="0">
                <a:solidFill>
                  <a:srgbClr val="813587"/>
                </a:solidFill>
                <a:latin typeface="Roboto"/>
                <a:cs typeface="Roboto"/>
              </a:rPr>
              <a:t>the Double-entry </a:t>
            </a:r>
            <a:r>
              <a:rPr lang="en-US" sz="2400" dirty="0">
                <a:solidFill>
                  <a:srgbClr val="813587"/>
                </a:solidFill>
                <a:latin typeface="Roboto"/>
                <a:cs typeface="Roboto"/>
              </a:rPr>
              <a:t>System of </a:t>
            </a:r>
            <a:r>
              <a:rPr lang="en-US" sz="2400" spc="-5" dirty="0">
                <a:solidFill>
                  <a:srgbClr val="813587"/>
                </a:solidFill>
                <a:latin typeface="Roboto"/>
                <a:cs typeface="Roboto"/>
              </a:rPr>
              <a:t>Accounting?</a:t>
            </a:r>
          </a:p>
          <a:p>
            <a:pPr marL="12700" marR="459105">
              <a:lnSpc>
                <a:spcPct val="100000"/>
              </a:lnSpc>
              <a:spcBef>
                <a:spcPts val="100"/>
              </a:spcBef>
            </a:pPr>
            <a:r>
              <a:rPr lang="en-US" sz="2400" spc="-5" dirty="0">
                <a:solidFill>
                  <a:srgbClr val="813587"/>
                </a:solidFill>
                <a:latin typeface="Roboto"/>
                <a:cs typeface="Roboto"/>
              </a:rPr>
              <a:t>  The </a:t>
            </a:r>
            <a:r>
              <a:rPr lang="en-US" sz="2400" spc="-5" dirty="0">
                <a:solidFill>
                  <a:srgbClr val="333333"/>
                </a:solidFill>
                <a:latin typeface="Roboto"/>
                <a:cs typeface="Roboto"/>
              </a:rPr>
              <a:t>following </a:t>
            </a:r>
            <a:r>
              <a:rPr lang="en-US" sz="2400" dirty="0">
                <a:solidFill>
                  <a:srgbClr val="333333"/>
                </a:solidFill>
                <a:latin typeface="Roboto"/>
                <a:cs typeface="Roboto"/>
              </a:rPr>
              <a:t>are </a:t>
            </a:r>
            <a:r>
              <a:rPr lang="en-US" sz="2400" spc="-5" dirty="0">
                <a:solidFill>
                  <a:srgbClr val="333333"/>
                </a:solidFill>
                <a:latin typeface="Roboto"/>
                <a:cs typeface="Roboto"/>
              </a:rPr>
              <a:t>the </a:t>
            </a:r>
            <a:r>
              <a:rPr lang="en-US" sz="2400" dirty="0">
                <a:solidFill>
                  <a:srgbClr val="333333"/>
                </a:solidFill>
                <a:latin typeface="Roboto"/>
                <a:cs typeface="Roboto"/>
              </a:rPr>
              <a:t>main advantages of </a:t>
            </a:r>
            <a:r>
              <a:rPr lang="en-US" sz="2400" spc="-5" dirty="0">
                <a:solidFill>
                  <a:srgbClr val="333333"/>
                </a:solidFill>
                <a:latin typeface="Roboto"/>
                <a:cs typeface="Roboto"/>
              </a:rPr>
              <a:t>the </a:t>
            </a:r>
            <a:r>
              <a:rPr lang="en-US" sz="2400" dirty="0">
                <a:solidFill>
                  <a:srgbClr val="333333"/>
                </a:solidFill>
                <a:latin typeface="Roboto"/>
                <a:cs typeface="Roboto"/>
              </a:rPr>
              <a:t>double-entry </a:t>
            </a:r>
            <a:r>
              <a:rPr lang="en-US" sz="2400" spc="-5" dirty="0">
                <a:solidFill>
                  <a:srgbClr val="333333"/>
                </a:solidFill>
                <a:latin typeface="Roboto"/>
                <a:cs typeface="Roboto"/>
              </a:rPr>
              <a:t>system </a:t>
            </a:r>
            <a:r>
              <a:rPr lang="en-US" sz="2400" dirty="0">
                <a:solidFill>
                  <a:srgbClr val="333333"/>
                </a:solidFill>
                <a:latin typeface="Roboto"/>
                <a:cs typeface="Roboto"/>
              </a:rPr>
              <a:t>of </a:t>
            </a:r>
            <a:r>
              <a:rPr lang="en-US" sz="2400" spc="-5" dirty="0">
                <a:solidFill>
                  <a:srgbClr val="333333"/>
                </a:solidFill>
                <a:latin typeface="Roboto"/>
                <a:cs typeface="Roboto"/>
              </a:rPr>
              <a:t>accounting:</a:t>
            </a:r>
          </a:p>
          <a:p>
            <a:pPr marL="12700" marR="459105">
              <a:lnSpc>
                <a:spcPct val="100000"/>
              </a:lnSpc>
              <a:spcBef>
                <a:spcPts val="100"/>
              </a:spcBef>
            </a:pPr>
            <a:r>
              <a:rPr lang="en-US" sz="2400" spc="-5" dirty="0">
                <a:solidFill>
                  <a:srgbClr val="333333"/>
                </a:solidFill>
                <a:latin typeface="Roboto"/>
                <a:cs typeface="Roboto"/>
              </a:rPr>
              <a:t>  </a:t>
            </a:r>
            <a:r>
              <a:rPr lang="en-US" sz="2400" b="1" spc="-5" dirty="0">
                <a:solidFill>
                  <a:srgbClr val="333333"/>
                </a:solidFill>
                <a:latin typeface="Roboto"/>
                <a:cs typeface="Roboto"/>
              </a:rPr>
              <a:t>Scientific system</a:t>
            </a:r>
            <a:endParaRPr lang="en-US" sz="2400" dirty="0">
              <a:latin typeface="Roboto"/>
              <a:cs typeface="Roboto"/>
            </a:endParaRPr>
          </a:p>
          <a:p>
            <a:pPr marL="12700" marR="5080">
              <a:lnSpc>
                <a:spcPct val="100000"/>
              </a:lnSpc>
              <a:buSzPct val="94444"/>
              <a:buFont typeface="Arial"/>
              <a:buChar char="•"/>
              <a:tabLst>
                <a:tab pos="93980" algn="l"/>
              </a:tabLst>
            </a:pPr>
            <a:r>
              <a:rPr lang="en-US" sz="2400" spc="-5" dirty="0">
                <a:solidFill>
                  <a:srgbClr val="333333"/>
                </a:solidFill>
                <a:latin typeface="Roboto"/>
                <a:cs typeface="Roboto"/>
              </a:rPr>
              <a:t>As </a:t>
            </a:r>
            <a:r>
              <a:rPr lang="en-US" sz="2400" dirty="0">
                <a:solidFill>
                  <a:srgbClr val="333333"/>
                </a:solidFill>
                <a:latin typeface="Roboto"/>
                <a:cs typeface="Roboto"/>
              </a:rPr>
              <a:t>compared </a:t>
            </a:r>
            <a:r>
              <a:rPr lang="en-US" sz="2400" spc="-5" dirty="0">
                <a:solidFill>
                  <a:srgbClr val="333333"/>
                </a:solidFill>
                <a:latin typeface="Roboto"/>
                <a:cs typeface="Roboto"/>
              </a:rPr>
              <a:t>to the other systems, this system </a:t>
            </a:r>
            <a:r>
              <a:rPr lang="en-US" sz="2400" dirty="0">
                <a:solidFill>
                  <a:srgbClr val="333333"/>
                </a:solidFill>
                <a:latin typeface="Roboto"/>
                <a:cs typeface="Roboto"/>
              </a:rPr>
              <a:t>of </a:t>
            </a:r>
            <a:r>
              <a:rPr lang="en-US" sz="2400" spc="-5" dirty="0">
                <a:solidFill>
                  <a:srgbClr val="333333"/>
                </a:solidFill>
                <a:latin typeface="Roboto"/>
                <a:cs typeface="Roboto"/>
              </a:rPr>
              <a:t>recording transactions is </a:t>
            </a:r>
            <a:r>
              <a:rPr lang="en-US" sz="2400" dirty="0">
                <a:solidFill>
                  <a:srgbClr val="333333"/>
                </a:solidFill>
                <a:latin typeface="Roboto"/>
                <a:cs typeface="Roboto"/>
              </a:rPr>
              <a:t>more  </a:t>
            </a:r>
            <a:r>
              <a:rPr lang="en-US" sz="2400" spc="-5" dirty="0">
                <a:solidFill>
                  <a:srgbClr val="333333"/>
                </a:solidFill>
                <a:latin typeface="Roboto"/>
                <a:cs typeface="Roboto"/>
              </a:rPr>
              <a:t>scientific </a:t>
            </a:r>
            <a:r>
              <a:rPr lang="en-US" sz="2400" dirty="0">
                <a:solidFill>
                  <a:srgbClr val="333333"/>
                </a:solidFill>
                <a:latin typeface="Roboto"/>
                <a:cs typeface="Roboto"/>
              </a:rPr>
              <a:t>and </a:t>
            </a:r>
            <a:r>
              <a:rPr lang="en-US" sz="2400" spc="-5" dirty="0">
                <a:solidFill>
                  <a:srgbClr val="333333"/>
                </a:solidFill>
                <a:latin typeface="Roboto"/>
                <a:cs typeface="Roboto"/>
              </a:rPr>
              <a:t>useful to </a:t>
            </a:r>
            <a:r>
              <a:rPr lang="en-US" sz="2400" dirty="0">
                <a:solidFill>
                  <a:srgbClr val="333333"/>
                </a:solidFill>
                <a:latin typeface="Roboto"/>
                <a:cs typeface="Roboto"/>
              </a:rPr>
              <a:t>achieve </a:t>
            </a:r>
            <a:r>
              <a:rPr lang="en-US" sz="2400" spc="-5" dirty="0">
                <a:solidFill>
                  <a:srgbClr val="333333"/>
                </a:solidFill>
                <a:latin typeface="Roboto"/>
                <a:cs typeface="Roboto"/>
              </a:rPr>
              <a:t>the objective </a:t>
            </a:r>
            <a:r>
              <a:rPr lang="en-US" sz="2400" dirty="0">
                <a:solidFill>
                  <a:srgbClr val="333333"/>
                </a:solidFill>
                <a:latin typeface="Roboto"/>
                <a:cs typeface="Roboto"/>
              </a:rPr>
              <a:t>of</a:t>
            </a:r>
            <a:r>
              <a:rPr lang="en-US" sz="2400" spc="-65"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A complete record of the</a:t>
            </a:r>
            <a:r>
              <a:rPr lang="en-US" sz="2400" b="1" spc="30" dirty="0">
                <a:solidFill>
                  <a:srgbClr val="333333"/>
                </a:solidFill>
                <a:latin typeface="Roboto"/>
                <a:cs typeface="Roboto"/>
              </a:rPr>
              <a:t> </a:t>
            </a:r>
            <a:r>
              <a:rPr lang="en-US" sz="2400" b="1" spc="-5" dirty="0">
                <a:solidFill>
                  <a:srgbClr val="333333"/>
                </a:solidFill>
                <a:latin typeface="Roboto"/>
                <a:cs typeface="Roboto"/>
              </a:rPr>
              <a:t>transaction</a:t>
            </a:r>
            <a:endParaRPr lang="en-US" sz="2400" dirty="0">
              <a:latin typeface="Roboto"/>
              <a:cs typeface="Roboto"/>
            </a:endParaRPr>
          </a:p>
          <a:p>
            <a:pPr marL="12700" marR="733425">
              <a:lnSpc>
                <a:spcPct val="100000"/>
              </a:lnSpc>
              <a:buSzPct val="94444"/>
              <a:buFont typeface="Arial"/>
              <a:buChar char="•"/>
              <a:tabLst>
                <a:tab pos="93980" algn="l"/>
              </a:tabLst>
            </a:pPr>
            <a:r>
              <a:rPr lang="en-US" sz="2400" spc="-5" dirty="0">
                <a:solidFill>
                  <a:srgbClr val="333333"/>
                </a:solidFill>
                <a:latin typeface="Roboto"/>
                <a:cs typeface="Roboto"/>
              </a:rPr>
              <a:t>Since both the </a:t>
            </a:r>
            <a:r>
              <a:rPr lang="en-US" sz="2400" dirty="0">
                <a:solidFill>
                  <a:srgbClr val="333333"/>
                </a:solidFill>
                <a:latin typeface="Roboto"/>
                <a:cs typeface="Roboto"/>
              </a:rPr>
              <a:t>aspects of </a:t>
            </a:r>
            <a:r>
              <a:rPr lang="en-US" sz="2400" spc="-5" dirty="0">
                <a:solidFill>
                  <a:srgbClr val="333333"/>
                </a:solidFill>
                <a:latin typeface="Roboto"/>
                <a:cs typeface="Roboto"/>
              </a:rPr>
              <a:t>transactions </a:t>
            </a:r>
            <a:r>
              <a:rPr lang="en-US" sz="2400" dirty="0">
                <a:solidFill>
                  <a:srgbClr val="333333"/>
                </a:solidFill>
                <a:latin typeface="Roboto"/>
                <a:cs typeface="Roboto"/>
              </a:rPr>
              <a:t>are </a:t>
            </a:r>
            <a:r>
              <a:rPr lang="en-US" sz="2400" spc="-5" dirty="0">
                <a:solidFill>
                  <a:srgbClr val="333333"/>
                </a:solidFill>
                <a:latin typeface="Roboto"/>
                <a:cs typeface="Roboto"/>
              </a:rPr>
              <a:t>considered there is </a:t>
            </a:r>
            <a:r>
              <a:rPr lang="en-US" sz="2400" dirty="0">
                <a:solidFill>
                  <a:srgbClr val="333333"/>
                </a:solidFill>
                <a:latin typeface="Roboto"/>
                <a:cs typeface="Roboto"/>
              </a:rPr>
              <a:t>a </a:t>
            </a:r>
            <a:r>
              <a:rPr lang="en-US" sz="2400" spc="-5" dirty="0">
                <a:solidFill>
                  <a:srgbClr val="333333"/>
                </a:solidFill>
                <a:latin typeface="Roboto"/>
                <a:cs typeface="Roboto"/>
              </a:rPr>
              <a:t>complete  recording </a:t>
            </a:r>
            <a:r>
              <a:rPr lang="en-US" sz="2400" dirty="0">
                <a:solidFill>
                  <a:srgbClr val="333333"/>
                </a:solidFill>
                <a:latin typeface="Roboto"/>
                <a:cs typeface="Roboto"/>
              </a:rPr>
              <a:t>of </a:t>
            </a:r>
            <a:r>
              <a:rPr lang="en-US" sz="2400" spc="-5" dirty="0">
                <a:solidFill>
                  <a:srgbClr val="333333"/>
                </a:solidFill>
                <a:latin typeface="Roboto"/>
                <a:cs typeface="Roboto"/>
              </a:rPr>
              <a:t>each </a:t>
            </a:r>
            <a:r>
              <a:rPr lang="en-US" sz="2400" dirty="0">
                <a:solidFill>
                  <a:srgbClr val="333333"/>
                </a:solidFill>
                <a:latin typeface="Roboto"/>
                <a:cs typeface="Roboto"/>
              </a:rPr>
              <a:t>and every</a:t>
            </a:r>
            <a:r>
              <a:rPr lang="en-US" sz="2400" spc="-75" dirty="0">
                <a:solidFill>
                  <a:srgbClr val="333333"/>
                </a:solidFill>
                <a:latin typeface="Roboto"/>
                <a:cs typeface="Roboto"/>
              </a:rPr>
              <a:t> </a:t>
            </a:r>
            <a:r>
              <a:rPr lang="en-US" sz="2400" spc="-5" dirty="0">
                <a:solidFill>
                  <a:srgbClr val="333333"/>
                </a:solidFill>
                <a:latin typeface="Roboto"/>
                <a:cs typeface="Roboto"/>
              </a:rPr>
              <a:t>transaction.</a:t>
            </a:r>
            <a:endParaRPr lang="en-US" sz="2400" dirty="0">
              <a:latin typeface="Roboto"/>
              <a:cs typeface="Roboto"/>
            </a:endParaRPr>
          </a:p>
          <a:p>
            <a:pPr marL="12700" marR="1696085">
              <a:lnSpc>
                <a:spcPct val="100000"/>
              </a:lnSpc>
              <a:buSzPct val="94444"/>
              <a:buFont typeface="Arial"/>
              <a:buChar char="•"/>
              <a:tabLst>
                <a:tab pos="93980" algn="l"/>
              </a:tabLst>
            </a:pPr>
            <a:r>
              <a:rPr lang="en-US" sz="2400" spc="-10" dirty="0">
                <a:solidFill>
                  <a:srgbClr val="333333"/>
                </a:solidFill>
                <a:latin typeface="Roboto"/>
                <a:cs typeface="Roboto"/>
              </a:rPr>
              <a:t>Using </a:t>
            </a:r>
            <a:r>
              <a:rPr lang="en-US" sz="2400" spc="-5" dirty="0">
                <a:solidFill>
                  <a:srgbClr val="333333"/>
                </a:solidFill>
                <a:latin typeface="Roboto"/>
                <a:cs typeface="Roboto"/>
              </a:rPr>
              <a:t>these </a:t>
            </a:r>
            <a:r>
              <a:rPr lang="en-US" sz="2400" dirty="0">
                <a:solidFill>
                  <a:srgbClr val="333333"/>
                </a:solidFill>
                <a:latin typeface="Roboto"/>
                <a:cs typeface="Roboto"/>
              </a:rPr>
              <a:t>records </a:t>
            </a:r>
            <a:r>
              <a:rPr lang="en-US" sz="2400" spc="-5" dirty="0">
                <a:solidFill>
                  <a:srgbClr val="333333"/>
                </a:solidFill>
                <a:latin typeface="Roboto"/>
                <a:cs typeface="Roboto"/>
              </a:rPr>
              <a:t>we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compute profit or </a:t>
            </a:r>
            <a:r>
              <a:rPr lang="en-US" sz="2400" spc="-5" dirty="0">
                <a:solidFill>
                  <a:srgbClr val="333333"/>
                </a:solidFill>
                <a:latin typeface="Roboto"/>
                <a:cs typeface="Roboto"/>
              </a:rPr>
              <a:t>loss easily.  double-entry system </a:t>
            </a:r>
            <a:r>
              <a:rPr lang="en-US" sz="2400" dirty="0">
                <a:solidFill>
                  <a:srgbClr val="333333"/>
                </a:solidFill>
                <a:latin typeface="Roboto"/>
                <a:cs typeface="Roboto"/>
              </a:rPr>
              <a:t>of</a:t>
            </a:r>
            <a:r>
              <a:rPr lang="en-US" sz="2400" spc="-3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FF0000"/>
              </a:solidFill>
              <a:effectLst/>
              <a:uLnTx/>
              <a:uFillTx/>
              <a:latin typeface="Arial"/>
              <a:cs typeface="Arial"/>
              <a:sym typeface="Arial"/>
            </a:endParaRPr>
          </a:p>
        </p:txBody>
      </p:sp>
    </p:spTree>
    <p:extLst>
      <p:ext uri="{BB962C8B-B14F-4D97-AF65-F5344CB8AC3E}">
        <p14:creationId xmlns:p14="http://schemas.microsoft.com/office/powerpoint/2010/main" val="4885064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DE177477-AF84-BCDF-5D36-7DC5CA5DB0F1}"/>
              </a:ext>
            </a:extLst>
          </p:cNvPr>
          <p:cNvSpPr txBox="1"/>
          <p:nvPr/>
        </p:nvSpPr>
        <p:spPr>
          <a:xfrm>
            <a:off x="467139" y="1305342"/>
            <a:ext cx="11221278" cy="3139321"/>
          </a:xfrm>
          <a:prstGeom prst="rect">
            <a:avLst/>
          </a:prstGeom>
          <a:noFill/>
        </p:spPr>
        <p:txBody>
          <a:bodyPr wrap="square">
            <a:spAutoFit/>
          </a:bodyPr>
          <a:lstStyle/>
          <a:p>
            <a:pPr marL="12700" marR="246379">
              <a:lnSpc>
                <a:spcPct val="100000"/>
              </a:lnSpc>
              <a:spcBef>
                <a:spcPts val="100"/>
              </a:spcBef>
            </a:pPr>
            <a:r>
              <a:rPr lang="en-US" sz="1800" b="1" spc="-5" dirty="0">
                <a:solidFill>
                  <a:srgbClr val="333333"/>
                </a:solidFill>
                <a:latin typeface="Roboto"/>
                <a:cs typeface="Roboto"/>
              </a:rPr>
              <a:t>Checks arithmetical  </a:t>
            </a:r>
            <a:r>
              <a:rPr lang="en-US" sz="1800" b="1" spc="-10" dirty="0">
                <a:solidFill>
                  <a:srgbClr val="333333"/>
                </a:solidFill>
                <a:latin typeface="Roboto"/>
                <a:cs typeface="Roboto"/>
              </a:rPr>
              <a:t>accuracy </a:t>
            </a:r>
            <a:r>
              <a:rPr lang="en-US" sz="1800" b="1" spc="-5" dirty="0">
                <a:solidFill>
                  <a:srgbClr val="333333"/>
                </a:solidFill>
                <a:latin typeface="Roboto"/>
                <a:cs typeface="Roboto"/>
              </a:rPr>
              <a:t>of</a:t>
            </a:r>
            <a:r>
              <a:rPr lang="en-US" sz="1800" b="1" spc="15" dirty="0">
                <a:solidFill>
                  <a:srgbClr val="333333"/>
                </a:solidFill>
                <a:latin typeface="Roboto"/>
                <a:cs typeface="Roboto"/>
              </a:rPr>
              <a:t> </a:t>
            </a:r>
            <a:r>
              <a:rPr lang="en-US" sz="1800" b="1" spc="-5" dirty="0">
                <a:solidFill>
                  <a:srgbClr val="333333"/>
                </a:solidFill>
                <a:latin typeface="Roboto"/>
                <a:cs typeface="Roboto"/>
              </a:rPr>
              <a:t>accounts</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Under this system, </a:t>
            </a:r>
            <a:r>
              <a:rPr lang="en-US" sz="1800" dirty="0">
                <a:solidFill>
                  <a:srgbClr val="333333"/>
                </a:solidFill>
                <a:latin typeface="Roboto"/>
                <a:cs typeface="Roboto"/>
              </a:rPr>
              <a:t>by</a:t>
            </a:r>
            <a:r>
              <a:rPr lang="en-US" sz="1800" dirty="0">
                <a:solidFill>
                  <a:srgbClr val="0462C1"/>
                </a:solidFill>
                <a:latin typeface="Roboto"/>
                <a:cs typeface="Roboto"/>
              </a:rPr>
              <a:t> </a:t>
            </a:r>
            <a:r>
              <a:rPr lang="en-US" sz="1800" u="sng" spc="-5" dirty="0">
                <a:solidFill>
                  <a:srgbClr val="0462C1"/>
                </a:solidFill>
                <a:uFill>
                  <a:solidFill>
                    <a:srgbClr val="0462C1"/>
                  </a:solidFill>
                </a:uFill>
                <a:latin typeface="Roboto"/>
                <a:cs typeface="Roboto"/>
                <a:hlinkClick r:id="rId4"/>
              </a:rPr>
              <a:t>preparing </a:t>
            </a:r>
            <a:r>
              <a:rPr lang="en-US" sz="1800" u="sng" dirty="0">
                <a:solidFill>
                  <a:srgbClr val="0462C1"/>
                </a:solidFill>
                <a:uFill>
                  <a:solidFill>
                    <a:srgbClr val="0462C1"/>
                  </a:solidFill>
                </a:uFill>
                <a:latin typeface="Roboto"/>
                <a:cs typeface="Roboto"/>
                <a:hlinkClick r:id="rId4"/>
              </a:rPr>
              <a:t>a Trial </a:t>
            </a:r>
            <a:r>
              <a:rPr lang="en-US" sz="1800" u="sng" spc="-5" dirty="0">
                <a:solidFill>
                  <a:srgbClr val="0462C1"/>
                </a:solidFill>
                <a:uFill>
                  <a:solidFill>
                    <a:srgbClr val="0462C1"/>
                  </a:solidFill>
                </a:uFill>
                <a:latin typeface="Roboto"/>
                <a:cs typeface="Roboto"/>
                <a:hlinkClick r:id="rId4"/>
              </a:rPr>
              <a:t>Balance</a:t>
            </a:r>
            <a:r>
              <a:rPr lang="en-US" sz="1800" spc="-5" dirty="0">
                <a:solidFill>
                  <a:srgbClr val="0462C1"/>
                </a:solidFill>
                <a:latin typeface="Roboto"/>
                <a:cs typeface="Roboto"/>
                <a:hlinkClick r:id="rId4"/>
              </a:rPr>
              <a:t> </a:t>
            </a:r>
            <a:r>
              <a:rPr lang="en-US" sz="1800" spc="-5" dirty="0">
                <a:solidFill>
                  <a:srgbClr val="333333"/>
                </a:solidFill>
                <a:latin typeface="Roboto"/>
                <a:cs typeface="Roboto"/>
              </a:rPr>
              <a:t>we </a:t>
            </a:r>
            <a:r>
              <a:rPr lang="en-US" sz="1800" dirty="0">
                <a:solidFill>
                  <a:srgbClr val="333333"/>
                </a:solidFill>
                <a:latin typeface="Roboto"/>
                <a:cs typeface="Roboto"/>
              </a:rPr>
              <a:t>are able </a:t>
            </a:r>
            <a:r>
              <a:rPr lang="en-US" sz="1800" spc="-5" dirty="0">
                <a:solidFill>
                  <a:srgbClr val="333333"/>
                </a:solidFill>
                <a:latin typeface="Roboto"/>
                <a:cs typeface="Roboto"/>
              </a:rPr>
              <a:t>to </a:t>
            </a:r>
            <a:r>
              <a:rPr lang="en-US" sz="1800" dirty="0">
                <a:solidFill>
                  <a:srgbClr val="333333"/>
                </a:solidFill>
                <a:latin typeface="Roboto"/>
                <a:cs typeface="Roboto"/>
              </a:rPr>
              <a:t>check</a:t>
            </a:r>
            <a:r>
              <a:rPr lang="en-US" sz="1800" spc="-75" dirty="0">
                <a:solidFill>
                  <a:srgbClr val="333333"/>
                </a:solidFill>
                <a:latin typeface="Roboto"/>
                <a:cs typeface="Roboto"/>
              </a:rPr>
              <a:t> </a:t>
            </a:r>
            <a:r>
              <a:rPr lang="en-US" sz="1800" spc="-5" dirty="0">
                <a:solidFill>
                  <a:srgbClr val="333333"/>
                </a:solidFill>
                <a:latin typeface="Roboto"/>
                <a:cs typeface="Roboto"/>
              </a:rPr>
              <a:t>the</a:t>
            </a:r>
            <a:r>
              <a:rPr lang="en-US" sz="1800" dirty="0">
                <a:latin typeface="Roboto"/>
                <a:cs typeface="Roboto"/>
              </a:rPr>
              <a:t> </a:t>
            </a:r>
            <a:r>
              <a:rPr lang="en-US" sz="1800" spc="-5" dirty="0">
                <a:solidFill>
                  <a:srgbClr val="333333"/>
                </a:solidFill>
                <a:latin typeface="Roboto"/>
                <a:cs typeface="Roboto"/>
              </a:rPr>
              <a:t>arithmetical accuracy of the</a:t>
            </a:r>
            <a:r>
              <a:rPr lang="en-US" sz="1800" spc="-75" dirty="0">
                <a:solidFill>
                  <a:srgbClr val="333333"/>
                </a:solidFill>
                <a:latin typeface="Roboto"/>
                <a:cs typeface="Roboto"/>
              </a:rPr>
              <a:t> </a:t>
            </a:r>
            <a:r>
              <a:rPr lang="en-US" sz="1800" dirty="0">
                <a:solidFill>
                  <a:srgbClr val="333333"/>
                </a:solidFill>
                <a:latin typeface="Roboto"/>
                <a:cs typeface="Roboto"/>
              </a:rPr>
              <a:t>records.</a:t>
            </a:r>
            <a:endParaRPr lang="en-US" sz="1800" dirty="0">
              <a:latin typeface="Roboto"/>
              <a:cs typeface="Roboto"/>
            </a:endParaRPr>
          </a:p>
          <a:p>
            <a:pPr marL="12700">
              <a:lnSpc>
                <a:spcPct val="100000"/>
              </a:lnSpc>
            </a:pPr>
            <a:r>
              <a:rPr lang="en-US" sz="1800" b="1" spc="-5" dirty="0">
                <a:solidFill>
                  <a:srgbClr val="333333"/>
                </a:solidFill>
                <a:latin typeface="Roboto"/>
                <a:cs typeface="Roboto"/>
              </a:rPr>
              <a:t>Determination of profit/loss and depiction of financial</a:t>
            </a:r>
            <a:r>
              <a:rPr lang="en-US" sz="1800" b="1" spc="40" dirty="0">
                <a:solidFill>
                  <a:srgbClr val="333333"/>
                </a:solidFill>
                <a:latin typeface="Roboto"/>
                <a:cs typeface="Roboto"/>
              </a:rPr>
              <a:t> </a:t>
            </a:r>
            <a:r>
              <a:rPr lang="en-US" sz="1800" b="1" spc="-10" dirty="0">
                <a:solidFill>
                  <a:srgbClr val="333333"/>
                </a:solidFill>
                <a:latin typeface="Roboto"/>
                <a:cs typeface="Roboto"/>
              </a:rPr>
              <a:t>position</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Under this system </a:t>
            </a:r>
            <a:r>
              <a:rPr lang="en-US" sz="1800" dirty="0">
                <a:solidFill>
                  <a:srgbClr val="333333"/>
                </a:solidFill>
                <a:latin typeface="Roboto"/>
                <a:cs typeface="Roboto"/>
              </a:rPr>
              <a:t>by </a:t>
            </a:r>
            <a:r>
              <a:rPr lang="en-US" sz="1800" spc="-5" dirty="0">
                <a:solidFill>
                  <a:srgbClr val="333333"/>
                </a:solidFill>
                <a:latin typeface="Roboto"/>
                <a:cs typeface="Roboto"/>
              </a:rPr>
              <a:t>preparing ‘Profit </a:t>
            </a:r>
            <a:r>
              <a:rPr lang="en-US" sz="1800" dirty="0">
                <a:solidFill>
                  <a:srgbClr val="333333"/>
                </a:solidFill>
                <a:latin typeface="Roboto"/>
                <a:cs typeface="Roboto"/>
              </a:rPr>
              <a:t>&amp; Loss </a:t>
            </a:r>
            <a:r>
              <a:rPr lang="en-US" sz="1800" spc="-5" dirty="0">
                <a:solidFill>
                  <a:srgbClr val="333333"/>
                </a:solidFill>
                <a:latin typeface="Roboto"/>
                <a:cs typeface="Roboto"/>
              </a:rPr>
              <a:t>A/c’ we get to </a:t>
            </a:r>
            <a:r>
              <a:rPr lang="en-US" sz="1800" dirty="0">
                <a:solidFill>
                  <a:srgbClr val="333333"/>
                </a:solidFill>
                <a:latin typeface="Roboto"/>
                <a:cs typeface="Roboto"/>
              </a:rPr>
              <a:t>know about</a:t>
            </a:r>
            <a:r>
              <a:rPr lang="en-US" sz="1800" spc="-35" dirty="0">
                <a:solidFill>
                  <a:srgbClr val="333333"/>
                </a:solidFill>
                <a:latin typeface="Roboto"/>
                <a:cs typeface="Roboto"/>
              </a:rPr>
              <a:t> </a:t>
            </a:r>
            <a:r>
              <a:rPr lang="en-US" sz="1800" spc="-5" dirty="0">
                <a:solidFill>
                  <a:srgbClr val="333333"/>
                </a:solidFill>
                <a:latin typeface="Roboto"/>
                <a:cs typeface="Roboto"/>
              </a:rPr>
              <a:t>the</a:t>
            </a:r>
            <a:r>
              <a:rPr lang="en-US" sz="1800" spc="-5" dirty="0">
                <a:latin typeface="Roboto"/>
                <a:cs typeface="Roboto"/>
              </a:rPr>
              <a:t> </a:t>
            </a:r>
            <a:r>
              <a:rPr lang="en-US" sz="1800" dirty="0">
                <a:solidFill>
                  <a:srgbClr val="333333"/>
                </a:solidFill>
                <a:latin typeface="Roboto"/>
                <a:cs typeface="Roboto"/>
              </a:rPr>
              <a:t>profit earned or </a:t>
            </a:r>
            <a:r>
              <a:rPr lang="en-US" sz="1800" spc="-5" dirty="0">
                <a:solidFill>
                  <a:srgbClr val="333333"/>
                </a:solidFill>
                <a:latin typeface="Roboto"/>
                <a:cs typeface="Roboto"/>
              </a:rPr>
              <a:t>loss</a:t>
            </a:r>
            <a:r>
              <a:rPr lang="en-US" sz="1800" spc="-35" dirty="0">
                <a:solidFill>
                  <a:srgbClr val="333333"/>
                </a:solidFill>
                <a:latin typeface="Roboto"/>
                <a:cs typeface="Roboto"/>
              </a:rPr>
              <a:t> </a:t>
            </a:r>
            <a:r>
              <a:rPr lang="en-US" sz="1800" spc="-5" dirty="0">
                <a:solidFill>
                  <a:srgbClr val="333333"/>
                </a:solidFill>
                <a:latin typeface="Roboto"/>
                <a:cs typeface="Roboto"/>
              </a:rPr>
              <a:t>incurred.</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By preparing the ‘Balance </a:t>
            </a:r>
            <a:r>
              <a:rPr lang="en-US" sz="1800" dirty="0">
                <a:solidFill>
                  <a:srgbClr val="333333"/>
                </a:solidFill>
                <a:latin typeface="Roboto"/>
                <a:cs typeface="Roboto"/>
              </a:rPr>
              <a:t>Sheet’ </a:t>
            </a:r>
            <a:r>
              <a:rPr lang="en-US" sz="1800" spc="-5" dirty="0">
                <a:solidFill>
                  <a:srgbClr val="333333"/>
                </a:solidFill>
                <a:latin typeface="Roboto"/>
                <a:cs typeface="Roboto"/>
              </a:rPr>
              <a:t>the financial </a:t>
            </a:r>
            <a:r>
              <a:rPr lang="en-US" sz="1800" spc="-10" dirty="0">
                <a:solidFill>
                  <a:srgbClr val="333333"/>
                </a:solidFill>
                <a:latin typeface="Roboto"/>
                <a:cs typeface="Roboto"/>
              </a:rPr>
              <a:t>position </a:t>
            </a:r>
            <a:r>
              <a:rPr lang="en-US" sz="1800" dirty="0">
                <a:solidFill>
                  <a:srgbClr val="333333"/>
                </a:solidFill>
                <a:latin typeface="Roboto"/>
                <a:cs typeface="Roboto"/>
              </a:rPr>
              <a:t>of </a:t>
            </a:r>
            <a:r>
              <a:rPr lang="en-US" sz="1800" spc="-5" dirty="0">
                <a:solidFill>
                  <a:srgbClr val="333333"/>
                </a:solidFill>
                <a:latin typeface="Roboto"/>
                <a:cs typeface="Roboto"/>
              </a:rPr>
              <a:t>the business </a:t>
            </a:r>
            <a:r>
              <a:rPr lang="en-US" sz="1800" dirty="0">
                <a:solidFill>
                  <a:srgbClr val="333333"/>
                </a:solidFill>
                <a:latin typeface="Roboto"/>
                <a:cs typeface="Roboto"/>
              </a:rPr>
              <a:t>can</a:t>
            </a:r>
            <a:r>
              <a:rPr lang="en-US" sz="1800" spc="50" dirty="0">
                <a:solidFill>
                  <a:srgbClr val="333333"/>
                </a:solidFill>
                <a:latin typeface="Roboto"/>
                <a:cs typeface="Roboto"/>
              </a:rPr>
              <a:t> </a:t>
            </a:r>
            <a:r>
              <a:rPr lang="en-US" sz="1800" dirty="0">
                <a:solidFill>
                  <a:srgbClr val="333333"/>
                </a:solidFill>
                <a:latin typeface="Roboto"/>
                <a:cs typeface="Roboto"/>
              </a:rPr>
              <a:t>be</a:t>
            </a:r>
            <a:r>
              <a:rPr lang="en-US" sz="1800" dirty="0">
                <a:latin typeface="Roboto"/>
                <a:cs typeface="Roboto"/>
              </a:rPr>
              <a:t> </a:t>
            </a:r>
            <a:r>
              <a:rPr lang="en-US" sz="1800" spc="-5" dirty="0">
                <a:solidFill>
                  <a:srgbClr val="333333"/>
                </a:solidFill>
                <a:latin typeface="Roboto"/>
                <a:cs typeface="Roboto"/>
              </a:rPr>
              <a:t>ascertained, i.e. position </a:t>
            </a:r>
            <a:r>
              <a:rPr lang="en-US" sz="1800" dirty="0">
                <a:solidFill>
                  <a:srgbClr val="333333"/>
                </a:solidFill>
                <a:latin typeface="Roboto"/>
                <a:cs typeface="Roboto"/>
              </a:rPr>
              <a:t>of </a:t>
            </a:r>
            <a:r>
              <a:rPr lang="en-US" sz="1800" spc="-5" dirty="0">
                <a:solidFill>
                  <a:srgbClr val="333333"/>
                </a:solidFill>
                <a:latin typeface="Roboto"/>
                <a:cs typeface="Roboto"/>
              </a:rPr>
              <a:t>assets </a:t>
            </a:r>
            <a:r>
              <a:rPr lang="en-US" sz="1800" dirty="0">
                <a:solidFill>
                  <a:srgbClr val="333333"/>
                </a:solidFill>
                <a:latin typeface="Roboto"/>
                <a:cs typeface="Roboto"/>
              </a:rPr>
              <a:t>and </a:t>
            </a:r>
            <a:r>
              <a:rPr lang="en-US" sz="1800" spc="-5" dirty="0">
                <a:solidFill>
                  <a:srgbClr val="333333"/>
                </a:solidFill>
                <a:latin typeface="Roboto"/>
                <a:cs typeface="Roboto"/>
              </a:rPr>
              <a:t>liabilities is</a:t>
            </a:r>
            <a:r>
              <a:rPr lang="en-US" sz="1800" spc="-30" dirty="0">
                <a:solidFill>
                  <a:srgbClr val="333333"/>
                </a:solidFill>
                <a:latin typeface="Roboto"/>
                <a:cs typeface="Roboto"/>
              </a:rPr>
              <a:t> </a:t>
            </a:r>
            <a:r>
              <a:rPr lang="en-US" sz="1800" spc="-5" dirty="0">
                <a:solidFill>
                  <a:srgbClr val="333333"/>
                </a:solidFill>
                <a:latin typeface="Roboto"/>
                <a:cs typeface="Roboto"/>
              </a:rPr>
              <a:t>depicted.</a:t>
            </a:r>
            <a:endParaRPr lang="en-US" sz="1800" dirty="0">
              <a:latin typeface="Roboto"/>
              <a:cs typeface="Roboto"/>
            </a:endParaRPr>
          </a:p>
          <a:p>
            <a:pPr marL="12700">
              <a:lnSpc>
                <a:spcPct val="100000"/>
              </a:lnSpc>
            </a:pPr>
            <a:r>
              <a:rPr lang="en-US" sz="1800" b="1" spc="-5" dirty="0">
                <a:solidFill>
                  <a:srgbClr val="333333"/>
                </a:solidFill>
                <a:latin typeface="Roboto"/>
                <a:cs typeface="Roboto"/>
              </a:rPr>
              <a:t>Helpful </a:t>
            </a:r>
            <a:r>
              <a:rPr lang="en-US" sz="1800" b="1" dirty="0">
                <a:solidFill>
                  <a:srgbClr val="333333"/>
                </a:solidFill>
                <a:latin typeface="Roboto"/>
                <a:cs typeface="Roboto"/>
              </a:rPr>
              <a:t>in </a:t>
            </a:r>
            <a:r>
              <a:rPr lang="en-US" sz="1800" b="1" spc="-5" dirty="0">
                <a:solidFill>
                  <a:srgbClr val="333333"/>
                </a:solidFill>
                <a:latin typeface="Roboto"/>
                <a:cs typeface="Roboto"/>
              </a:rPr>
              <a:t>decision</a:t>
            </a:r>
            <a:r>
              <a:rPr lang="en-US" sz="1800" b="1" dirty="0">
                <a:solidFill>
                  <a:srgbClr val="333333"/>
                </a:solidFill>
                <a:latin typeface="Roboto"/>
                <a:cs typeface="Roboto"/>
              </a:rPr>
              <a:t> </a:t>
            </a:r>
            <a:r>
              <a:rPr lang="en-US" sz="1800" b="1" spc="-5" dirty="0">
                <a:solidFill>
                  <a:srgbClr val="333333"/>
                </a:solidFill>
                <a:latin typeface="Roboto"/>
                <a:cs typeface="Roboto"/>
              </a:rPr>
              <a:t>making</a:t>
            </a:r>
            <a:endParaRPr lang="en-US" sz="1800" dirty="0">
              <a:latin typeface="Roboto"/>
              <a:cs typeface="Roboto"/>
            </a:endParaRPr>
          </a:p>
          <a:p>
            <a:pPr marL="12700" marR="235585">
              <a:lnSpc>
                <a:spcPct val="100000"/>
              </a:lnSpc>
              <a:spcBef>
                <a:spcPts val="5"/>
              </a:spcBef>
              <a:buSzPct val="94444"/>
              <a:buFont typeface="Arial"/>
              <a:buChar char="•"/>
              <a:tabLst>
                <a:tab pos="93980" algn="l"/>
              </a:tabLst>
            </a:pPr>
            <a:r>
              <a:rPr lang="en-US" sz="1800" spc="-5" dirty="0">
                <a:solidFill>
                  <a:srgbClr val="333333"/>
                </a:solidFill>
                <a:latin typeface="Roboto"/>
                <a:cs typeface="Roboto"/>
              </a:rPr>
              <a:t>Administration </a:t>
            </a:r>
            <a:r>
              <a:rPr lang="en-US" sz="1800" dirty="0">
                <a:solidFill>
                  <a:srgbClr val="333333"/>
                </a:solidFill>
                <a:latin typeface="Roboto"/>
                <a:cs typeface="Roboto"/>
              </a:rPr>
              <a:t>and </a:t>
            </a:r>
            <a:r>
              <a:rPr lang="en-US" sz="1800" spc="-5" dirty="0">
                <a:solidFill>
                  <a:srgbClr val="333333"/>
                </a:solidFill>
                <a:latin typeface="Roboto"/>
                <a:cs typeface="Roboto"/>
              </a:rPr>
              <a:t>management </a:t>
            </a:r>
            <a:r>
              <a:rPr lang="en-US" sz="1800" dirty="0">
                <a:solidFill>
                  <a:srgbClr val="333333"/>
                </a:solidFill>
                <a:latin typeface="Roboto"/>
                <a:cs typeface="Roboto"/>
              </a:rPr>
              <a:t>are able </a:t>
            </a:r>
            <a:r>
              <a:rPr lang="en-US" sz="1800" spc="-5" dirty="0">
                <a:solidFill>
                  <a:srgbClr val="333333"/>
                </a:solidFill>
                <a:latin typeface="Roboto"/>
                <a:cs typeface="Roboto"/>
              </a:rPr>
              <a:t>to </a:t>
            </a:r>
            <a:r>
              <a:rPr lang="en-US" sz="1800" dirty="0">
                <a:solidFill>
                  <a:srgbClr val="333333"/>
                </a:solidFill>
                <a:latin typeface="Roboto"/>
                <a:cs typeface="Roboto"/>
              </a:rPr>
              <a:t>take </a:t>
            </a:r>
            <a:r>
              <a:rPr lang="en-US" sz="1800" spc="-5" dirty="0">
                <a:solidFill>
                  <a:srgbClr val="333333"/>
                </a:solidFill>
                <a:latin typeface="Roboto"/>
                <a:cs typeface="Roboto"/>
              </a:rPr>
              <a:t>decisions </a:t>
            </a:r>
            <a:r>
              <a:rPr lang="en-US" sz="1800" dirty="0">
                <a:solidFill>
                  <a:srgbClr val="333333"/>
                </a:solidFill>
                <a:latin typeface="Roboto"/>
                <a:cs typeface="Roboto"/>
              </a:rPr>
              <a:t>on </a:t>
            </a:r>
            <a:r>
              <a:rPr lang="en-US" sz="1800" spc="-5" dirty="0">
                <a:solidFill>
                  <a:srgbClr val="333333"/>
                </a:solidFill>
                <a:latin typeface="Roboto"/>
                <a:cs typeface="Roboto"/>
              </a:rPr>
              <a:t>the basis </a:t>
            </a:r>
            <a:r>
              <a:rPr lang="en-US" sz="1800" dirty="0">
                <a:solidFill>
                  <a:srgbClr val="333333"/>
                </a:solidFill>
                <a:latin typeface="Roboto"/>
                <a:cs typeface="Roboto"/>
              </a:rPr>
              <a:t>of  factual </a:t>
            </a:r>
            <a:r>
              <a:rPr lang="en-US" sz="1800" spc="-5" dirty="0">
                <a:solidFill>
                  <a:srgbClr val="333333"/>
                </a:solidFill>
                <a:latin typeface="Roboto"/>
                <a:cs typeface="Roboto"/>
              </a:rPr>
              <a:t>information </a:t>
            </a:r>
            <a:r>
              <a:rPr lang="en-US" sz="1800" dirty="0">
                <a:solidFill>
                  <a:srgbClr val="333333"/>
                </a:solidFill>
                <a:latin typeface="Roboto"/>
                <a:cs typeface="Roboto"/>
              </a:rPr>
              <a:t>under </a:t>
            </a:r>
            <a:r>
              <a:rPr lang="en-US" sz="1800" spc="-5" dirty="0">
                <a:solidFill>
                  <a:srgbClr val="333333"/>
                </a:solidFill>
                <a:latin typeface="Roboto"/>
                <a:cs typeface="Roboto"/>
              </a:rPr>
              <a:t>the double-entry system </a:t>
            </a:r>
            <a:r>
              <a:rPr lang="en-US" sz="1800" dirty="0">
                <a:solidFill>
                  <a:srgbClr val="333333"/>
                </a:solidFill>
                <a:latin typeface="Roboto"/>
                <a:cs typeface="Roboto"/>
              </a:rPr>
              <a:t>of</a:t>
            </a:r>
            <a:r>
              <a:rPr lang="en-US" sz="1800" spc="-80" dirty="0">
                <a:solidFill>
                  <a:srgbClr val="333333"/>
                </a:solidFill>
                <a:latin typeface="Roboto"/>
                <a:cs typeface="Roboto"/>
              </a:rPr>
              <a:t> </a:t>
            </a:r>
            <a:r>
              <a:rPr lang="en-US" sz="1800" spc="-5" dirty="0">
                <a:solidFill>
                  <a:srgbClr val="333333"/>
                </a:solidFill>
                <a:latin typeface="Roboto"/>
                <a:cs typeface="Roboto"/>
              </a:rPr>
              <a:t>accounting.</a:t>
            </a:r>
            <a:endParaRPr lang="en-US" sz="18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FF0000"/>
              </a:solidFill>
              <a:effectLst/>
              <a:uLnTx/>
              <a:uFillTx/>
              <a:latin typeface="Arial"/>
              <a:cs typeface="Arial"/>
              <a:sym typeface="Arial"/>
            </a:endParaRPr>
          </a:p>
        </p:txBody>
      </p:sp>
    </p:spTree>
    <p:extLst>
      <p:ext uri="{BB962C8B-B14F-4D97-AF65-F5344CB8AC3E}">
        <p14:creationId xmlns:p14="http://schemas.microsoft.com/office/powerpoint/2010/main" val="3371525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620CDAD-6940-4ED9-A080-F8946BC6BE3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81</TotalTime>
  <Words>2192</Words>
  <Application>Microsoft Office PowerPoint</Application>
  <PresentationFormat>Widescreen</PresentationFormat>
  <Paragraphs>187</Paragraphs>
  <Slides>44</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Carlito</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36</cp:revision>
  <dcterms:created xsi:type="dcterms:W3CDTF">2023-04-29T09:08:00Z</dcterms:created>
  <dcterms:modified xsi:type="dcterms:W3CDTF">2024-06-07T23:51:16Z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