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06" r:id="rId3"/>
    <p:sldId id="259" r:id="rId4"/>
    <p:sldId id="260" r:id="rId5"/>
    <p:sldId id="261" r:id="rId6"/>
    <p:sldId id="262" r:id="rId7"/>
    <p:sldId id="263" r:id="rId8"/>
    <p:sldId id="264" r:id="rId9"/>
    <p:sldId id="265" r:id="rId10"/>
    <p:sldId id="266" r:id="rId11"/>
    <p:sldId id="268" r:id="rId12"/>
    <p:sldId id="269" r:id="rId13"/>
    <p:sldId id="270" r:id="rId14"/>
    <p:sldId id="271" r:id="rId15"/>
    <p:sldId id="272" r:id="rId16"/>
    <p:sldId id="274" r:id="rId17"/>
    <p:sldId id="275" r:id="rId18"/>
    <p:sldId id="276" r:id="rId19"/>
    <p:sldId id="280" r:id="rId20"/>
    <p:sldId id="284" r:id="rId21"/>
    <p:sldId id="286" r:id="rId22"/>
    <p:sldId id="288" r:id="rId23"/>
    <p:sldId id="289" r:id="rId24"/>
    <p:sldId id="291" r:id="rId25"/>
    <p:sldId id="292" r:id="rId26"/>
    <p:sldId id="293" r:id="rId27"/>
    <p:sldId id="294" r:id="rId28"/>
    <p:sldId id="295" r:id="rId29"/>
    <p:sldId id="296" r:id="rId30"/>
    <p:sldId id="298" r:id="rId31"/>
    <p:sldId id="299" r:id="rId32"/>
    <p:sldId id="300" r:id="rId33"/>
    <p:sldId id="301" r:id="rId34"/>
    <p:sldId id="302" r:id="rId35"/>
    <p:sldId id="304" r:id="rId36"/>
    <p:sldId id="305" r:id="rId37"/>
    <p:sldId id="303" r:id="rId3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54" d="100"/>
          <a:sy n="54" d="100"/>
        </p:scale>
        <p:origin x="677" y="5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2/11/2022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2/11/2022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2/11/2022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C74A31B-FF56-417B-8DEE-958FFCC6BCD5}" type="datetimeFigureOut">
              <a:rPr lang="en-US" smtClean="0"/>
              <a:t>2/11/2022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C74A31B-FF56-417B-8DEE-958FFCC6BCD5}" type="datetimeFigureOut">
              <a:rPr lang="en-US" smtClean="0"/>
              <a:t>2/11/2022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C74A31B-FF56-417B-8DEE-958FFCC6BCD5}" type="datetimeFigureOut">
              <a:rPr lang="en-US" smtClean="0"/>
              <a:t>2/11/2022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2/11/2022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2/11/2022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2/11/2022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2/11/2022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2/11/2022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2/11/2022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 Id="rId5" Type="http://schemas.openxmlformats.org/officeDocument/2006/relationships/image" Target="../media/image10.png"/><Relationship Id="rId4" Type="http://schemas.openxmlformats.org/officeDocument/2006/relationships/image" Target="../media/image6.emf"/></Relationships>
</file>

<file path=ppt/slides/_rels/slide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1.emf"/><Relationship Id="rId1" Type="http://schemas.openxmlformats.org/officeDocument/2006/relationships/slideLayout" Target="../slideLayouts/slideLayout7.xml"/><Relationship Id="rId5" Type="http://schemas.openxmlformats.org/officeDocument/2006/relationships/image" Target="../media/image10.png"/><Relationship Id="rId4" Type="http://schemas.openxmlformats.org/officeDocument/2006/relationships/image" Target="../media/image9.emf"/></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12.pn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1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13.pn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2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8355015"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74133" y="715791"/>
            <a:ext cx="7273145"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International Business </a:t>
            </a:r>
            <a:r>
              <a:rPr lang="en-US" sz="2800" dirty="0" smtClean="0">
                <a:solidFill>
                  <a:schemeClr val="bg1"/>
                </a:solidFill>
                <a:latin typeface="Tajawal Medium" panose="00000600000000000000" pitchFamily="2" charset="-78"/>
                <a:cs typeface="Tajawal Medium" panose="00000600000000000000" pitchFamily="2" charset="-78"/>
              </a:rPr>
              <a:t>Management</a:t>
            </a:r>
          </a:p>
          <a:p>
            <a:r>
              <a:rPr lang="en-US" sz="2800" dirty="0" smtClean="0">
                <a:solidFill>
                  <a:srgbClr val="24A9E1"/>
                </a:solidFill>
                <a:latin typeface="Tajawal Medium" panose="00000600000000000000" pitchFamily="2" charset="-78"/>
                <a:cs typeface="Tajawal Medium" panose="00000600000000000000" pitchFamily="2" charset="-78"/>
              </a:rPr>
              <a:t>Prepared by </a:t>
            </a:r>
            <a:r>
              <a:rPr lang="en-US" sz="2800" dirty="0" err="1" smtClean="0">
                <a:solidFill>
                  <a:srgbClr val="24A9E1"/>
                </a:solidFill>
                <a:latin typeface="Tajawal Medium" panose="00000600000000000000" pitchFamily="2" charset="-78"/>
                <a:cs typeface="Tajawal Medium" panose="00000600000000000000" pitchFamily="2" charset="-78"/>
              </a:rPr>
              <a:t>Dr</a:t>
            </a:r>
            <a:r>
              <a:rPr lang="en-US" sz="2800" dirty="0" err="1" smtClean="0">
                <a:solidFill>
                  <a:srgbClr val="24A9E1"/>
                </a:solidFill>
                <a:latin typeface="Tajawal Medium" panose="00000600000000000000" pitchFamily="2" charset="-78"/>
                <a:cs typeface="Tajawal Medium" panose="00000600000000000000" pitchFamily="2" charset="-78"/>
              </a:rPr>
              <a:t>.Badur</a:t>
            </a:r>
            <a:r>
              <a:rPr lang="en-US" sz="2800" dirty="0" smtClean="0">
                <a:solidFill>
                  <a:srgbClr val="24A9E1"/>
                </a:solidFill>
                <a:latin typeface="Tajawal Medium" panose="00000600000000000000" pitchFamily="2" charset="-78"/>
                <a:cs typeface="Tajawal Medium" panose="00000600000000000000" pitchFamily="2" charset="-78"/>
              </a:rPr>
              <a:t> </a:t>
            </a:r>
            <a:r>
              <a:rPr lang="en-US" sz="2800" smtClean="0">
                <a:solidFill>
                  <a:srgbClr val="24A9E1"/>
                </a:solidFill>
                <a:latin typeface="Tajawal Medium" panose="00000600000000000000" pitchFamily="2" charset="-78"/>
                <a:cs typeface="Tajawal Medium" panose="00000600000000000000" pitchFamily="2" charset="-78"/>
              </a:rPr>
              <a:t>elgasim</a:t>
            </a:r>
            <a:endParaRPr lang="en-US" sz="2800" dirty="0" smtClean="0">
              <a:solidFill>
                <a:srgbClr val="24A9E1"/>
              </a:solidFill>
              <a:latin typeface="Tajawal Medium" panose="00000600000000000000" pitchFamily="2" charset="-78"/>
              <a:cs typeface="Tajawal Medium" panose="00000600000000000000" pitchFamily="2" charset="-78"/>
            </a:endParaRPr>
          </a:p>
          <a:p>
            <a:r>
              <a:rPr lang="en-US" sz="2800" dirty="0" smtClean="0">
                <a:solidFill>
                  <a:srgbClr val="FF9518"/>
                </a:solidFill>
                <a:latin typeface="Tajawal Medium" panose="00000600000000000000" pitchFamily="2" charset="-78"/>
                <a:cs typeface="Tajawal Medium" panose="00000600000000000000" pitchFamily="2" charset="-78"/>
              </a:rPr>
              <a:t>Lecture </a:t>
            </a:r>
            <a:r>
              <a:rPr lang="ar-SA" sz="2800" dirty="0" smtClean="0">
                <a:solidFill>
                  <a:srgbClr val="FF9518"/>
                </a:solidFill>
                <a:latin typeface="Tajawal Medium" panose="00000600000000000000" pitchFamily="2" charset="-78"/>
                <a:cs typeface="Tajawal Medium" panose="00000600000000000000" pitchFamily="2" charset="-78"/>
              </a:rPr>
              <a:t>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6586538" y="3159395"/>
            <a:ext cx="5534293" cy="954107"/>
          </a:xfrm>
          <a:prstGeom prst="rect">
            <a:avLst/>
          </a:prstGeom>
          <a:noFill/>
        </p:spPr>
        <p:txBody>
          <a:bodyPr wrap="square" rtlCol="0">
            <a:spAutoFit/>
          </a:bodyPr>
          <a:lstStyle/>
          <a:p>
            <a:r>
              <a:rPr lang="en-US" sz="2800" b="1" dirty="0" smtClean="0">
                <a:latin typeface="Tajawal Medium" panose="00000600000000000000" pitchFamily="2" charset="-78"/>
                <a:cs typeface="Tajawal Medium" panose="00000600000000000000" pitchFamily="2" charset="-78"/>
              </a:rPr>
              <a:t>MGM 506</a:t>
            </a:r>
          </a:p>
          <a:p>
            <a:r>
              <a:rPr lang="en-US" sz="2800" b="1" dirty="0">
                <a:latin typeface="Tajawal Medium" panose="00000600000000000000" pitchFamily="2" charset="-78"/>
                <a:cs typeface="Tajawal Medium" panose="00000600000000000000" pitchFamily="2" charset="-78"/>
              </a:rPr>
              <a:t>Cultural and Behavioral</a:t>
            </a: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08036" y="0"/>
            <a:ext cx="9533101" cy="1610200"/>
          </a:xfrm>
          <a:prstGeom prst="rect">
            <a:avLst/>
          </a:prstGeom>
        </p:spPr>
      </p:pic>
      <p:pic>
        <p:nvPicPr>
          <p:cNvPr id="3" name="Picture 2"/>
          <p:cNvPicPr>
            <a:picLocks noChangeAspect="1"/>
          </p:cNvPicPr>
          <p:nvPr/>
        </p:nvPicPr>
        <p:blipFill>
          <a:blip r:embed="rId3"/>
          <a:stretch>
            <a:fillRect/>
          </a:stretch>
        </p:blipFill>
        <p:spPr>
          <a:xfrm>
            <a:off x="10360459" y="238059"/>
            <a:ext cx="1700931" cy="1524132"/>
          </a:xfrm>
          <a:prstGeom prst="rect">
            <a:avLst/>
          </a:prstGeom>
        </p:spPr>
      </p:pic>
      <p:sp>
        <p:nvSpPr>
          <p:cNvPr id="4" name="TextBox 3"/>
          <p:cNvSpPr txBox="1"/>
          <p:nvPr/>
        </p:nvSpPr>
        <p:spPr>
          <a:xfrm>
            <a:off x="328612" y="1528492"/>
            <a:ext cx="3661002" cy="584775"/>
          </a:xfrm>
          <a:prstGeom prst="rect">
            <a:avLst/>
          </a:prstGeom>
          <a:noFill/>
        </p:spPr>
        <p:txBody>
          <a:bodyPr wrap="none" rtlCol="0">
            <a:spAutoFit/>
          </a:bodyPr>
          <a:lstStyle/>
          <a:p>
            <a:r>
              <a:rPr lang="en-US" sz="3200" b="1" dirty="0" smtClean="0"/>
              <a:t>Learning objectives </a:t>
            </a:r>
            <a:endParaRPr lang="en-US" sz="3200" b="1" dirty="0"/>
          </a:p>
        </p:txBody>
      </p:sp>
      <p:sp>
        <p:nvSpPr>
          <p:cNvPr id="5" name="TextBox 4"/>
          <p:cNvSpPr txBox="1"/>
          <p:nvPr/>
        </p:nvSpPr>
        <p:spPr>
          <a:xfrm>
            <a:off x="428625" y="3625126"/>
            <a:ext cx="5891806" cy="584775"/>
          </a:xfrm>
          <a:prstGeom prst="rect">
            <a:avLst/>
          </a:prstGeom>
          <a:noFill/>
        </p:spPr>
        <p:txBody>
          <a:bodyPr wrap="none" rtlCol="0">
            <a:spAutoFit/>
          </a:bodyPr>
          <a:lstStyle/>
          <a:p>
            <a:r>
              <a:rPr lang="en-US" sz="3200" b="1" dirty="0" smtClean="0"/>
              <a:t>Introduction of corporate culture </a:t>
            </a:r>
            <a:endParaRPr lang="en-US" sz="3200" b="1" dirty="0"/>
          </a:p>
        </p:txBody>
      </p:sp>
      <p:sp>
        <p:nvSpPr>
          <p:cNvPr id="7" name="TextBox 6"/>
          <p:cNvSpPr txBox="1"/>
          <p:nvPr/>
        </p:nvSpPr>
        <p:spPr>
          <a:xfrm>
            <a:off x="428625" y="2829671"/>
            <a:ext cx="8747523" cy="584775"/>
          </a:xfrm>
          <a:prstGeom prst="rect">
            <a:avLst/>
          </a:prstGeom>
          <a:noFill/>
        </p:spPr>
        <p:txBody>
          <a:bodyPr wrap="none" rtlCol="0">
            <a:spAutoFit/>
          </a:bodyPr>
          <a:lstStyle/>
          <a:p>
            <a:r>
              <a:rPr lang="en-US" sz="3200" b="1" dirty="0" smtClean="0"/>
              <a:t>Explain Culture definition and culture components</a:t>
            </a:r>
            <a:endParaRPr lang="en-US" sz="3200" b="1" dirty="0"/>
          </a:p>
        </p:txBody>
      </p:sp>
      <p:sp>
        <p:nvSpPr>
          <p:cNvPr id="8" name="Rectangle 7"/>
          <p:cNvSpPr/>
          <p:nvPr/>
        </p:nvSpPr>
        <p:spPr>
          <a:xfrm>
            <a:off x="428625" y="5614878"/>
            <a:ext cx="6521978" cy="584775"/>
          </a:xfrm>
          <a:prstGeom prst="rect">
            <a:avLst/>
          </a:prstGeom>
        </p:spPr>
        <p:txBody>
          <a:bodyPr wrap="none">
            <a:spAutoFit/>
          </a:bodyPr>
          <a:lstStyle/>
          <a:p>
            <a:pPr algn="just"/>
            <a:r>
              <a:rPr lang="en-US" sz="3200" b="1" dirty="0"/>
              <a:t>Cultural Typology of the Organization</a:t>
            </a:r>
          </a:p>
        </p:txBody>
      </p:sp>
      <p:sp>
        <p:nvSpPr>
          <p:cNvPr id="9" name="Rectangle 8"/>
          <p:cNvSpPr/>
          <p:nvPr/>
        </p:nvSpPr>
        <p:spPr>
          <a:xfrm>
            <a:off x="428625" y="4566561"/>
            <a:ext cx="4535409" cy="584775"/>
          </a:xfrm>
          <a:prstGeom prst="rect">
            <a:avLst/>
          </a:prstGeom>
        </p:spPr>
        <p:txBody>
          <a:bodyPr wrap="none">
            <a:spAutoFit/>
          </a:bodyPr>
          <a:lstStyle/>
          <a:p>
            <a:pPr algn="just"/>
            <a:r>
              <a:rPr lang="en-US" sz="3200" b="1" dirty="0"/>
              <a:t>Six Dimensions of Culture</a:t>
            </a:r>
          </a:p>
        </p:txBody>
      </p:sp>
    </p:spTree>
    <p:extLst>
      <p:ext uri="{BB962C8B-B14F-4D97-AF65-F5344CB8AC3E}">
        <p14:creationId xmlns:p14="http://schemas.microsoft.com/office/powerpoint/2010/main" val="10249448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650377" y="543490"/>
            <a:ext cx="2762295" cy="523220"/>
          </a:xfrm>
          <a:prstGeom prst="rect">
            <a:avLst/>
          </a:prstGeom>
          <a:noFill/>
        </p:spPr>
        <p:txBody>
          <a:bodyPr wrap="none" rtlCol="0">
            <a:spAutoFit/>
          </a:bodyPr>
          <a:lstStyle/>
          <a:p>
            <a:r>
              <a:rPr lang="en-US" sz="2800" dirty="0" smtClean="0">
                <a:solidFill>
                  <a:schemeClr val="bg1"/>
                </a:solidFill>
                <a:latin typeface="Tajawal Medium" panose="00000600000000000000" pitchFamily="2" charset="-78"/>
                <a:cs typeface="Tajawal Medium" panose="00000600000000000000" pitchFamily="2" charset="-78"/>
              </a:rPr>
              <a:t>Introduction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a:t>
            </a:r>
            <a:r>
              <a:rPr lang="ar-SA" sz="2800" dirty="0" smtClean="0">
                <a:solidFill>
                  <a:schemeClr val="bg1"/>
                </a:solidFill>
                <a:latin typeface="Tajawal Medium" panose="00000600000000000000" pitchFamily="2" charset="-78"/>
                <a:cs typeface="Tajawal Medium" panose="00000600000000000000" pitchFamily="2" charset="-78"/>
              </a:rPr>
              <a:t>3</a:t>
            </a:r>
            <a:endParaRPr lang="en-US" sz="2800" dirty="0" smtClean="0">
              <a:solidFill>
                <a:schemeClr val="bg1"/>
              </a:solidFill>
              <a:latin typeface="Tajawal Medium" panose="00000600000000000000" pitchFamily="2" charset="-78"/>
              <a:cs typeface="Tajawal Medium" panose="00000600000000000000" pitchFamily="2" charset="-78"/>
            </a:endParaRPr>
          </a:p>
        </p:txBody>
      </p:sp>
      <p:sp>
        <p:nvSpPr>
          <p:cNvPr id="9" name="Rectangle 8"/>
          <p:cNvSpPr/>
          <p:nvPr/>
        </p:nvSpPr>
        <p:spPr>
          <a:xfrm>
            <a:off x="1014366" y="1794563"/>
            <a:ext cx="10772382" cy="3539430"/>
          </a:xfrm>
          <a:prstGeom prst="rect">
            <a:avLst/>
          </a:prstGeom>
        </p:spPr>
        <p:txBody>
          <a:bodyPr wrap="square">
            <a:spAutoFit/>
          </a:bodyPr>
          <a:lstStyle/>
          <a:p>
            <a:pPr algn="just"/>
            <a:r>
              <a:rPr lang="en-US" sz="2800" b="1" dirty="0"/>
              <a:t>The survival of an organization depends on its ability to respond to environmental changes and societal demands. Corporate culture consists of the assumptions and values created by the manner in which the organization adapts to these changes and demands. To survive, the organization must interact effectively with its </a:t>
            </a:r>
            <a:r>
              <a:rPr lang="en-US" sz="2800" b="1" dirty="0" smtClean="0"/>
              <a:t>environment</a:t>
            </a:r>
            <a:r>
              <a:rPr lang="en-US" sz="2800" b="1" dirty="0"/>
              <a:t>. This includes the relationship between corporate culture and the cultural </a:t>
            </a:r>
            <a:r>
              <a:rPr lang="en-US" sz="2800" b="1" dirty="0" smtClean="0"/>
              <a:t>environment</a:t>
            </a:r>
            <a:r>
              <a:rPr lang="en-US" sz="2800" b="1" dirty="0"/>
              <a:t>. Various aspects of national culture are reflected in the culture of the firm. </a:t>
            </a:r>
          </a:p>
        </p:txBody>
      </p:sp>
      <p:pic>
        <p:nvPicPr>
          <p:cNvPr id="10" name="Picture 9"/>
          <p:cNvPicPr>
            <a:picLocks noChangeAspect="1"/>
          </p:cNvPicPr>
          <p:nvPr/>
        </p:nvPicPr>
        <p:blipFill>
          <a:blip r:embed="rId5"/>
          <a:stretch>
            <a:fillRect/>
          </a:stretch>
        </p:blipFill>
        <p:spPr>
          <a:xfrm>
            <a:off x="10228780" y="270431"/>
            <a:ext cx="1700931" cy="1524132"/>
          </a:xfrm>
          <a:prstGeom prst="rect">
            <a:avLst/>
          </a:prstGeom>
        </p:spPr>
      </p:pic>
    </p:spTree>
    <p:extLst>
      <p:ext uri="{BB962C8B-B14F-4D97-AF65-F5344CB8AC3E}">
        <p14:creationId xmlns:p14="http://schemas.microsoft.com/office/powerpoint/2010/main" val="10571419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12137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a:t>
            </a:r>
            <a:r>
              <a:rPr lang="ar-SA" sz="2800" dirty="0" smtClean="0">
                <a:solidFill>
                  <a:schemeClr val="bg1"/>
                </a:solidFill>
                <a:latin typeface="Tajawal Medium" panose="00000600000000000000" pitchFamily="2" charset="-78"/>
                <a:cs typeface="Tajawal Medium" panose="00000600000000000000" pitchFamily="2" charset="-78"/>
              </a:rPr>
              <a:t>3</a:t>
            </a:r>
            <a:endParaRPr lang="en-US" sz="2800" dirty="0" smtClean="0">
              <a:solidFill>
                <a:schemeClr val="bg1"/>
              </a:solidFill>
              <a:latin typeface="Tajawal Medium" panose="00000600000000000000" pitchFamily="2" charset="-78"/>
              <a:cs typeface="Tajawal Medium" panose="00000600000000000000" pitchFamily="2" charset="-78"/>
            </a:endParaRPr>
          </a:p>
        </p:txBody>
      </p:sp>
      <p:sp>
        <p:nvSpPr>
          <p:cNvPr id="5" name="Rectangle 4"/>
          <p:cNvSpPr/>
          <p:nvPr/>
        </p:nvSpPr>
        <p:spPr>
          <a:xfrm>
            <a:off x="897653" y="1957729"/>
            <a:ext cx="10989547" cy="3539430"/>
          </a:xfrm>
          <a:prstGeom prst="rect">
            <a:avLst/>
          </a:prstGeom>
        </p:spPr>
        <p:txBody>
          <a:bodyPr wrap="square">
            <a:spAutoFit/>
          </a:bodyPr>
          <a:lstStyle/>
          <a:p>
            <a:pPr algn="just"/>
            <a:r>
              <a:rPr lang="en-US" sz="3200" b="1" dirty="0"/>
              <a:t>Very seldom can irreconcilable contradictions exist between </a:t>
            </a:r>
            <a:r>
              <a:rPr lang="en-US" sz="3200" b="1" dirty="0" smtClean="0"/>
              <a:t>the </a:t>
            </a:r>
            <a:r>
              <a:rPr lang="en-US" sz="3200" b="1" dirty="0"/>
              <a:t>two. Any difference is either temporary or a normal variance of the national </a:t>
            </a:r>
            <a:r>
              <a:rPr lang="en-US" sz="3200" b="1" dirty="0" smtClean="0"/>
              <a:t>norms. </a:t>
            </a:r>
            <a:r>
              <a:rPr lang="en-US" sz="3200" b="1" dirty="0"/>
              <a:t>Incongruity between corporate culture and societal values results </a:t>
            </a:r>
            <a:r>
              <a:rPr lang="en-US" sz="3200" b="1" dirty="0" smtClean="0"/>
              <a:t>in </a:t>
            </a:r>
            <a:r>
              <a:rPr lang="en-US" sz="3200" b="1" dirty="0"/>
              <a:t>the death of the organization. The organizations that survive are those that adopt </a:t>
            </a:r>
            <a:r>
              <a:rPr lang="en-US" sz="3200" b="1" dirty="0" smtClean="0"/>
              <a:t>cultures </a:t>
            </a:r>
            <a:r>
              <a:rPr lang="en-US" sz="3200" b="1" dirty="0"/>
              <a:t>reflective of the major values of the society and its dominant cultural </a:t>
            </a:r>
            <a:r>
              <a:rPr lang="en-US" sz="3200" b="1" dirty="0" smtClean="0"/>
              <a:t>characteristics</a:t>
            </a:r>
            <a:r>
              <a:rPr lang="en-US" sz="3200" b="1" dirty="0"/>
              <a:t>.</a:t>
            </a:r>
          </a:p>
        </p:txBody>
      </p:sp>
      <p:pic>
        <p:nvPicPr>
          <p:cNvPr id="6" name="Picture 5"/>
          <p:cNvPicPr>
            <a:picLocks noChangeAspect="1"/>
          </p:cNvPicPr>
          <p:nvPr/>
        </p:nvPicPr>
        <p:blipFill>
          <a:blip r:embed="rId5"/>
          <a:stretch>
            <a:fillRect/>
          </a:stretch>
        </p:blipFill>
        <p:spPr>
          <a:xfrm>
            <a:off x="10082980" y="207555"/>
            <a:ext cx="1700931" cy="1524132"/>
          </a:xfrm>
          <a:prstGeom prst="rect">
            <a:avLst/>
          </a:prstGeom>
        </p:spPr>
      </p:pic>
    </p:spTree>
    <p:extLst>
      <p:ext uri="{BB962C8B-B14F-4D97-AF65-F5344CB8AC3E}">
        <p14:creationId xmlns:p14="http://schemas.microsoft.com/office/powerpoint/2010/main" val="2416129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14312" y="1595656"/>
            <a:ext cx="11515725" cy="4351338"/>
          </a:xfrm>
        </p:spPr>
        <p:txBody>
          <a:bodyPr>
            <a:normAutofit/>
          </a:bodyPr>
          <a:lstStyle/>
          <a:p>
            <a:pPr marL="0" indent="0" algn="just">
              <a:buNone/>
            </a:pPr>
            <a:r>
              <a:rPr lang="en-US" sz="3200" b="1" dirty="0" smtClean="0">
                <a:latin typeface="Times New Roman" panose="02020603050405020304" pitchFamily="18" charset="0"/>
                <a:cs typeface="Times New Roman" panose="02020603050405020304" pitchFamily="18" charset="0"/>
              </a:rPr>
              <a:t>Culture </a:t>
            </a:r>
            <a:r>
              <a:rPr lang="en-US" sz="3200" b="1" dirty="0">
                <a:latin typeface="Times New Roman" panose="02020603050405020304" pitchFamily="18" charset="0"/>
                <a:cs typeface="Times New Roman" panose="02020603050405020304" pitchFamily="18" charset="0"/>
              </a:rPr>
              <a:t>is a system of knowledge and standards for perceiving, believing, </a:t>
            </a:r>
            <a:r>
              <a:rPr lang="en-US" sz="3200" b="1" dirty="0" smtClean="0">
                <a:latin typeface="Times New Roman" panose="02020603050405020304" pitchFamily="18" charset="0"/>
                <a:cs typeface="Times New Roman" panose="02020603050405020304" pitchFamily="18" charset="0"/>
              </a:rPr>
              <a:t>evaluating</a:t>
            </a:r>
            <a:r>
              <a:rPr lang="en-US" sz="3200" b="1" dirty="0">
                <a:latin typeface="Times New Roman" panose="02020603050405020304" pitchFamily="18" charset="0"/>
                <a:cs typeface="Times New Roman" panose="02020603050405020304" pitchFamily="18" charset="0"/>
              </a:rPr>
              <a:t>, and acting. It is a process of socially transmitted behavior patterns that serves </a:t>
            </a:r>
            <a:r>
              <a:rPr lang="en-US" sz="3200" b="1" dirty="0" smtClean="0">
                <a:latin typeface="Times New Roman" panose="02020603050405020304" pitchFamily="18" charset="0"/>
                <a:cs typeface="Times New Roman" panose="02020603050405020304" pitchFamily="18" charset="0"/>
              </a:rPr>
              <a:t>to </a:t>
            </a:r>
            <a:r>
              <a:rPr lang="en-US" sz="3200" b="1" dirty="0">
                <a:latin typeface="Times New Roman" panose="02020603050405020304" pitchFamily="18" charset="0"/>
                <a:cs typeface="Times New Roman" panose="02020603050405020304" pitchFamily="18" charset="0"/>
              </a:rPr>
              <a:t>relate people to the </a:t>
            </a:r>
            <a:r>
              <a:rPr lang="en-US" sz="3200" b="1" dirty="0" smtClean="0">
                <a:latin typeface="Times New Roman" panose="02020603050405020304" pitchFamily="18" charset="0"/>
                <a:cs typeface="Times New Roman" panose="02020603050405020304" pitchFamily="18" charset="0"/>
              </a:rPr>
              <a:t>environment. </a:t>
            </a:r>
          </a:p>
          <a:p>
            <a:pPr marL="0" indent="0" algn="just">
              <a:buNone/>
            </a:pPr>
            <a:r>
              <a:rPr lang="en-US" sz="3200" b="1" dirty="0" smtClean="0">
                <a:latin typeface="Times New Roman" panose="02020603050405020304" pitchFamily="18" charset="0"/>
                <a:cs typeface="Times New Roman" panose="02020603050405020304" pitchFamily="18" charset="0"/>
              </a:rPr>
              <a:t>Culture </a:t>
            </a:r>
            <a:r>
              <a:rPr lang="en-US" sz="3200" b="1" dirty="0">
                <a:latin typeface="Times New Roman" panose="02020603050405020304" pitchFamily="18" charset="0"/>
                <a:cs typeface="Times New Roman" panose="02020603050405020304" pitchFamily="18" charset="0"/>
              </a:rPr>
              <a:t>develops over time and is </a:t>
            </a:r>
            <a:r>
              <a:rPr lang="en-US" sz="3200" b="1" dirty="0" smtClean="0">
                <a:latin typeface="Times New Roman" panose="02020603050405020304" pitchFamily="18" charset="0"/>
                <a:cs typeface="Times New Roman" panose="02020603050405020304" pitchFamily="18" charset="0"/>
              </a:rPr>
              <a:t>constantly </a:t>
            </a:r>
            <a:r>
              <a:rPr lang="en-US" sz="3200" b="1" dirty="0">
                <a:latin typeface="Times New Roman" panose="02020603050405020304" pitchFamily="18" charset="0"/>
                <a:cs typeface="Times New Roman" panose="02020603050405020304" pitchFamily="18" charset="0"/>
              </a:rPr>
              <a:t>and slowly evolving. </a:t>
            </a:r>
            <a:r>
              <a:rPr lang="en-US" sz="3200" b="1" dirty="0" smtClean="0">
                <a:latin typeface="Times New Roman" panose="02020603050405020304" pitchFamily="18" charset="0"/>
                <a:cs typeface="Times New Roman" panose="02020603050405020304" pitchFamily="18" charset="0"/>
              </a:rPr>
              <a:t>A simpler </a:t>
            </a:r>
            <a:r>
              <a:rPr lang="en-US" sz="3200" b="1" dirty="0">
                <a:latin typeface="Times New Roman" panose="02020603050405020304" pitchFamily="18" charset="0"/>
                <a:cs typeface="Times New Roman" panose="02020603050405020304" pitchFamily="18" charset="0"/>
              </a:rPr>
              <a:t>definition is offered by Hofstede, </a:t>
            </a:r>
            <a:r>
              <a:rPr lang="en-US" sz="3200" b="1" dirty="0" smtClean="0">
                <a:latin typeface="Times New Roman" panose="02020603050405020304" pitchFamily="18" charset="0"/>
                <a:cs typeface="Times New Roman" panose="02020603050405020304" pitchFamily="18" charset="0"/>
              </a:rPr>
              <a:t>who described </a:t>
            </a:r>
            <a:r>
              <a:rPr lang="en-US" sz="3200" b="1" dirty="0">
                <a:latin typeface="Times New Roman" panose="02020603050405020304" pitchFamily="18" charset="0"/>
                <a:cs typeface="Times New Roman" panose="02020603050405020304" pitchFamily="18" charset="0"/>
              </a:rPr>
              <a:t>culture as “the collective programming of the mind which distinguishes </a:t>
            </a:r>
            <a:r>
              <a:rPr lang="en-US" sz="3200" b="1" dirty="0" smtClean="0">
                <a:latin typeface="Times New Roman" panose="02020603050405020304" pitchFamily="18" charset="0"/>
                <a:cs typeface="Times New Roman" panose="02020603050405020304" pitchFamily="18" charset="0"/>
              </a:rPr>
              <a:t>the </a:t>
            </a:r>
            <a:r>
              <a:rPr lang="en-US" sz="3200" b="1" dirty="0">
                <a:latin typeface="Times New Roman" panose="02020603050405020304" pitchFamily="18" charset="0"/>
                <a:cs typeface="Times New Roman" panose="02020603050405020304" pitchFamily="18" charset="0"/>
              </a:rPr>
              <a:t>members of one category of people from those of the </a:t>
            </a:r>
            <a:r>
              <a:rPr lang="en-US" sz="3200" b="1" dirty="0" smtClean="0">
                <a:latin typeface="Times New Roman" panose="02020603050405020304" pitchFamily="18" charset="0"/>
                <a:cs typeface="Times New Roman" panose="02020603050405020304" pitchFamily="18" charset="0"/>
              </a:rPr>
              <a:t>other.</a:t>
            </a:r>
            <a:endParaRPr lang="en-US" sz="3200" b="1" dirty="0">
              <a:latin typeface="Times New Roman" panose="02020603050405020304" pitchFamily="18" charset="0"/>
              <a:cs typeface="Times New Roman" panose="02020603050405020304" pitchFamily="18" charset="0"/>
            </a:endParaRPr>
          </a:p>
          <a:p>
            <a:pPr marL="0" indent="0">
              <a:buNone/>
            </a:pPr>
            <a:endParaRPr lang="en-US" sz="3200" b="1"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sp>
        <p:nvSpPr>
          <p:cNvPr id="2" name="Rectangle 1"/>
          <p:cNvSpPr/>
          <p:nvPr/>
        </p:nvSpPr>
        <p:spPr>
          <a:xfrm>
            <a:off x="2477038" y="571500"/>
            <a:ext cx="5595400" cy="646331"/>
          </a:xfrm>
          <a:prstGeom prst="rect">
            <a:avLst/>
          </a:prstGeom>
        </p:spPr>
        <p:txBody>
          <a:bodyPr wrap="square">
            <a:spAutoFit/>
          </a:bodyPr>
          <a:lstStyle/>
          <a:p>
            <a:pPr lvl="0" algn="just">
              <a:lnSpc>
                <a:spcPct val="90000"/>
              </a:lnSpc>
              <a:spcBef>
                <a:spcPts val="1000"/>
              </a:spcBef>
            </a:pPr>
            <a:r>
              <a:rPr lang="en-US" sz="4000" b="1" dirty="0">
                <a:solidFill>
                  <a:srgbClr val="FF0000"/>
                </a:solidFill>
              </a:rPr>
              <a:t>What Is Culture?</a:t>
            </a:r>
          </a:p>
        </p:txBody>
      </p:sp>
      <p:pic>
        <p:nvPicPr>
          <p:cNvPr id="5" name="Picture 4"/>
          <p:cNvPicPr>
            <a:picLocks noChangeAspect="1"/>
          </p:cNvPicPr>
          <p:nvPr/>
        </p:nvPicPr>
        <p:blipFill>
          <a:blip r:embed="rId3"/>
          <a:stretch>
            <a:fillRect/>
          </a:stretch>
        </p:blipFill>
        <p:spPr>
          <a:xfrm>
            <a:off x="10146146" y="35762"/>
            <a:ext cx="1700931" cy="1524132"/>
          </a:xfrm>
          <a:prstGeom prst="rect">
            <a:avLst/>
          </a:prstGeom>
        </p:spPr>
      </p:pic>
    </p:spTree>
    <p:extLst>
      <p:ext uri="{BB962C8B-B14F-4D97-AF65-F5344CB8AC3E}">
        <p14:creationId xmlns:p14="http://schemas.microsoft.com/office/powerpoint/2010/main" val="128690932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sz="3200" b="1" dirty="0" smtClean="0">
                <a:latin typeface="Times New Roman" panose="02020603050405020304" pitchFamily="18" charset="0"/>
                <a:cs typeface="Times New Roman" panose="02020603050405020304" pitchFamily="18" charset="0"/>
              </a:rPr>
              <a:t>Another </a:t>
            </a:r>
            <a:r>
              <a:rPr lang="en-US" sz="3200" b="1" dirty="0">
                <a:latin typeface="Times New Roman" panose="02020603050405020304" pitchFamily="18" charset="0"/>
                <a:cs typeface="Times New Roman" panose="02020603050405020304" pitchFamily="18" charset="0"/>
              </a:rPr>
              <a:t>simple definition of culture is given by Schein </a:t>
            </a:r>
            <a:r>
              <a:rPr lang="en-US" sz="3200" b="1" dirty="0" smtClean="0">
                <a:latin typeface="Times New Roman" panose="02020603050405020304" pitchFamily="18" charset="0"/>
                <a:cs typeface="Times New Roman" panose="02020603050405020304" pitchFamily="18" charset="0"/>
              </a:rPr>
              <a:t> </a:t>
            </a:r>
            <a:r>
              <a:rPr lang="en-US" sz="3200" b="1" dirty="0">
                <a:latin typeface="Times New Roman" panose="02020603050405020304" pitchFamily="18" charset="0"/>
                <a:cs typeface="Times New Roman" panose="02020603050405020304" pitchFamily="18" charset="0"/>
              </a:rPr>
              <a:t>who states that “</a:t>
            </a:r>
            <a:r>
              <a:rPr lang="en-US" sz="3200" b="1" dirty="0" smtClean="0">
                <a:latin typeface="Times New Roman" panose="02020603050405020304" pitchFamily="18" charset="0"/>
                <a:cs typeface="Times New Roman" panose="02020603050405020304" pitchFamily="18" charset="0"/>
              </a:rPr>
              <a:t>culture </a:t>
            </a:r>
            <a:r>
              <a:rPr lang="en-US" sz="3200" b="1" dirty="0">
                <a:latin typeface="Times New Roman" panose="02020603050405020304" pitchFamily="18" charset="0"/>
                <a:cs typeface="Times New Roman" panose="02020603050405020304" pitchFamily="18" charset="0"/>
              </a:rPr>
              <a:t>is the way in which a group of people solves problems and reconciles </a:t>
            </a:r>
            <a:r>
              <a:rPr lang="en-US" sz="3200" b="1" dirty="0" smtClean="0">
                <a:latin typeface="Times New Roman" panose="02020603050405020304" pitchFamily="18" charset="0"/>
                <a:cs typeface="Times New Roman" panose="02020603050405020304" pitchFamily="18" charset="0"/>
              </a:rPr>
              <a:t>dilemmas". Although </a:t>
            </a:r>
            <a:r>
              <a:rPr lang="en-US" sz="3200" b="1" dirty="0">
                <a:latin typeface="Times New Roman" panose="02020603050405020304" pitchFamily="18" charset="0"/>
                <a:cs typeface="Times New Roman" panose="02020603050405020304" pitchFamily="18" charset="0"/>
              </a:rPr>
              <a:t>there is no unified definition of culture, one common denominator </a:t>
            </a:r>
            <a:r>
              <a:rPr lang="en-US" sz="3200" b="1" dirty="0" smtClean="0">
                <a:latin typeface="Times New Roman" panose="02020603050405020304" pitchFamily="18" charset="0"/>
                <a:cs typeface="Times New Roman" panose="02020603050405020304" pitchFamily="18" charset="0"/>
              </a:rPr>
              <a:t>is </a:t>
            </a:r>
            <a:r>
              <a:rPr lang="en-US" sz="3200" b="1" dirty="0">
                <a:latin typeface="Times New Roman" panose="02020603050405020304" pitchFamily="18" charset="0"/>
                <a:cs typeface="Times New Roman" panose="02020603050405020304" pitchFamily="18" charset="0"/>
              </a:rPr>
              <a:t>that culture is the way or a system of knowledge/standard that determines the </a:t>
            </a:r>
            <a:r>
              <a:rPr lang="en-US" sz="3200" b="1" dirty="0" smtClean="0">
                <a:latin typeface="Times New Roman" panose="02020603050405020304" pitchFamily="18" charset="0"/>
                <a:cs typeface="Times New Roman" panose="02020603050405020304" pitchFamily="18" charset="0"/>
              </a:rPr>
              <a:t>behaviors </a:t>
            </a:r>
            <a:r>
              <a:rPr lang="en-US" sz="3200" b="1" dirty="0">
                <a:latin typeface="Times New Roman" panose="02020603050405020304" pitchFamily="18" charset="0"/>
                <a:cs typeface="Times New Roman" panose="02020603050405020304" pitchFamily="18" charset="0"/>
              </a:rPr>
              <a:t>of people in a society. Then the question is what determines the system </a:t>
            </a:r>
            <a:r>
              <a:rPr lang="en-US" sz="3200" b="1" dirty="0" smtClean="0">
                <a:latin typeface="Times New Roman" panose="02020603050405020304" pitchFamily="18" charset="0"/>
                <a:cs typeface="Times New Roman" panose="02020603050405020304" pitchFamily="18" charset="0"/>
              </a:rPr>
              <a:t>of </a:t>
            </a:r>
            <a:r>
              <a:rPr lang="en-US" sz="3200" b="1" dirty="0">
                <a:latin typeface="Times New Roman" panose="02020603050405020304" pitchFamily="18" charset="0"/>
                <a:cs typeface="Times New Roman" panose="02020603050405020304" pitchFamily="18" charset="0"/>
              </a:rPr>
              <a:t>knowledge/standard. To answer this, we need to understand the major </a:t>
            </a:r>
            <a:r>
              <a:rPr lang="en-US" sz="3200" b="1" dirty="0" smtClean="0">
                <a:latin typeface="Times New Roman" panose="02020603050405020304" pitchFamily="18" charset="0"/>
                <a:cs typeface="Times New Roman" panose="02020603050405020304" pitchFamily="18" charset="0"/>
              </a:rPr>
              <a:t>components </a:t>
            </a:r>
            <a:r>
              <a:rPr lang="en-US" sz="3200" b="1" dirty="0">
                <a:latin typeface="Times New Roman" panose="02020603050405020304" pitchFamily="18" charset="0"/>
                <a:cs typeface="Times New Roman" panose="02020603050405020304" pitchFamily="18" charset="0"/>
              </a:rPr>
              <a:t>of culture.</a:t>
            </a:r>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260525" y="43100"/>
            <a:ext cx="1699476" cy="1524000"/>
          </a:xfrm>
          <a:prstGeom prst="rect">
            <a:avLst/>
          </a:prstGeom>
        </p:spPr>
      </p:pic>
    </p:spTree>
    <p:extLst>
      <p:ext uri="{BB962C8B-B14F-4D97-AF65-F5344CB8AC3E}">
        <p14:creationId xmlns:p14="http://schemas.microsoft.com/office/powerpoint/2010/main" val="212404524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28625" y="1825625"/>
            <a:ext cx="11329444" cy="4351338"/>
          </a:xfrm>
        </p:spPr>
        <p:txBody>
          <a:bodyPr>
            <a:noAutofit/>
          </a:bodyPr>
          <a:lstStyle/>
          <a:p>
            <a:pPr marL="0" indent="0" algn="just">
              <a:buNone/>
            </a:pPr>
            <a:r>
              <a:rPr lang="en-US" sz="3200" b="1" i="1" dirty="0" smtClean="0"/>
              <a:t>Language</a:t>
            </a:r>
            <a:r>
              <a:rPr lang="en-US" sz="3200" b="1" dirty="0"/>
              <a:t>, ethnicity, and religion are the major components of culture.</a:t>
            </a:r>
          </a:p>
          <a:p>
            <a:pPr marL="0" indent="0" algn="just">
              <a:buNone/>
            </a:pPr>
            <a:r>
              <a:rPr lang="en-US" sz="3200" b="1" dirty="0">
                <a:solidFill>
                  <a:srgbClr val="FF0000"/>
                </a:solidFill>
              </a:rPr>
              <a:t>Language</a:t>
            </a:r>
            <a:r>
              <a:rPr lang="en-US" sz="3200" b="1" dirty="0"/>
              <a:t>  The language we use to communicate with others structures the way we </a:t>
            </a:r>
            <a:r>
              <a:rPr lang="en-US" sz="3200" b="1" dirty="0" smtClean="0"/>
              <a:t> perceive </a:t>
            </a:r>
            <a:r>
              <a:rPr lang="en-US" sz="3200" b="1" dirty="0"/>
              <a:t>the world. One word in a country may have various meanings if translated </a:t>
            </a:r>
            <a:r>
              <a:rPr lang="en-US" sz="3200" b="1" dirty="0" smtClean="0"/>
              <a:t> into </a:t>
            </a:r>
            <a:r>
              <a:rPr lang="en-US" sz="3200" b="1" dirty="0"/>
              <a:t>different languages, because people in the world perceive the world differently. </a:t>
            </a:r>
            <a:r>
              <a:rPr lang="en-US" sz="3200" b="1" dirty="0" smtClean="0"/>
              <a:t>For </a:t>
            </a:r>
            <a:r>
              <a:rPr lang="en-US" sz="3200" b="1" dirty="0"/>
              <a:t>instance, the Korean word “</a:t>
            </a:r>
            <a:r>
              <a:rPr lang="en-US" sz="3200" b="1" dirty="0" err="1"/>
              <a:t>Jeong</a:t>
            </a:r>
            <a:r>
              <a:rPr lang="en-US" sz="3200" b="1" dirty="0"/>
              <a:t>” can be translated in English as “affection,” </a:t>
            </a:r>
            <a:r>
              <a:rPr lang="en-US" sz="3200" b="1" dirty="0" smtClean="0"/>
              <a:t>“</a:t>
            </a:r>
            <a:r>
              <a:rPr lang="en-US" sz="3200" b="1" dirty="0"/>
              <a:t>attachment,” or “warm-hearted,” but the meaning may also vary depending upon </a:t>
            </a:r>
            <a:r>
              <a:rPr lang="en-US" sz="3200" b="1" dirty="0" smtClean="0"/>
              <a:t>situations</a:t>
            </a:r>
            <a:r>
              <a:rPr lang="en-US" sz="3200" b="1" dirty="0"/>
              <a:t>. </a:t>
            </a:r>
          </a:p>
        </p:txBody>
      </p:sp>
      <p:pic>
        <p:nvPicPr>
          <p:cNvPr id="4" name="Picture 3"/>
          <p:cNvPicPr>
            <a:picLocks noChangeAspect="1"/>
          </p:cNvPicPr>
          <p:nvPr/>
        </p:nvPicPr>
        <p:blipFill>
          <a:blip r:embed="rId2"/>
          <a:stretch>
            <a:fillRect/>
          </a:stretch>
        </p:blipFill>
        <p:spPr>
          <a:xfrm>
            <a:off x="0" y="169277"/>
            <a:ext cx="9533101" cy="1610200"/>
          </a:xfrm>
          <a:prstGeom prst="rect">
            <a:avLst/>
          </a:prstGeom>
        </p:spPr>
      </p:pic>
      <p:sp>
        <p:nvSpPr>
          <p:cNvPr id="2" name="Rectangle 1"/>
          <p:cNvSpPr/>
          <p:nvPr/>
        </p:nvSpPr>
        <p:spPr>
          <a:xfrm>
            <a:off x="2224968" y="620434"/>
            <a:ext cx="7427739" cy="707886"/>
          </a:xfrm>
          <a:prstGeom prst="rect">
            <a:avLst/>
          </a:prstGeom>
        </p:spPr>
        <p:txBody>
          <a:bodyPr wrap="none">
            <a:spAutoFit/>
          </a:bodyPr>
          <a:lstStyle/>
          <a:p>
            <a:pPr algn="just"/>
            <a:r>
              <a:rPr lang="en-US" sz="4000" b="1" dirty="0">
                <a:solidFill>
                  <a:srgbClr val="FF0000"/>
                </a:solidFill>
              </a:rPr>
              <a:t>The Major Components of Culture</a:t>
            </a:r>
          </a:p>
        </p:txBody>
      </p:sp>
      <p:pic>
        <p:nvPicPr>
          <p:cNvPr id="5" name="Picture 4"/>
          <p:cNvPicPr>
            <a:picLocks noChangeAspect="1"/>
          </p:cNvPicPr>
          <p:nvPr/>
        </p:nvPicPr>
        <p:blipFill>
          <a:blip r:embed="rId3"/>
          <a:stretch>
            <a:fillRect/>
          </a:stretch>
        </p:blipFill>
        <p:spPr>
          <a:xfrm>
            <a:off x="10057138" y="169277"/>
            <a:ext cx="1700931" cy="1524132"/>
          </a:xfrm>
          <a:prstGeom prst="rect">
            <a:avLst/>
          </a:prstGeom>
        </p:spPr>
      </p:pic>
    </p:spTree>
    <p:extLst>
      <p:ext uri="{BB962C8B-B14F-4D97-AF65-F5344CB8AC3E}">
        <p14:creationId xmlns:p14="http://schemas.microsoft.com/office/powerpoint/2010/main" val="20738338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52487" y="1610200"/>
            <a:ext cx="10515600" cy="4790600"/>
          </a:xfrm>
        </p:spPr>
        <p:txBody>
          <a:bodyPr>
            <a:noAutofit/>
          </a:bodyPr>
          <a:lstStyle/>
          <a:p>
            <a:pPr marL="0" indent="0" algn="just">
              <a:buNone/>
            </a:pPr>
            <a:r>
              <a:rPr lang="en-US" sz="3200" b="1" i="1" dirty="0">
                <a:solidFill>
                  <a:srgbClr val="FF0000"/>
                </a:solidFill>
              </a:rPr>
              <a:t>Ethnicity</a:t>
            </a:r>
            <a:r>
              <a:rPr lang="en-US" sz="3200" b="1" dirty="0"/>
              <a:t> </a:t>
            </a:r>
            <a:r>
              <a:rPr lang="en-US" sz="3200" b="1" dirty="0" smtClean="0"/>
              <a:t>refers </a:t>
            </a:r>
            <a:r>
              <a:rPr lang="en-US" sz="3200" b="1" dirty="0"/>
              <a:t>to as an enduring, fundamental aspect of the self that </a:t>
            </a:r>
            <a:r>
              <a:rPr lang="en-US" sz="3200" b="1" dirty="0" smtClean="0"/>
              <a:t>includes </a:t>
            </a:r>
            <a:r>
              <a:rPr lang="en-US" sz="3200" b="1" dirty="0"/>
              <a:t>a sense of membership in an ethnic group and the attitudes and feelings </a:t>
            </a:r>
            <a:r>
              <a:rPr lang="en-US" sz="3200" b="1" dirty="0" smtClean="0"/>
              <a:t>associated </a:t>
            </a:r>
            <a:r>
              <a:rPr lang="en-US" sz="3200" b="1" dirty="0"/>
              <a:t>with that </a:t>
            </a:r>
            <a:r>
              <a:rPr lang="en-US" sz="3200" b="1" dirty="0" smtClean="0"/>
              <a:t>membership.</a:t>
            </a:r>
            <a:endParaRPr lang="en-US" sz="3200" b="1" dirty="0"/>
          </a:p>
          <a:p>
            <a:pPr marL="0" indent="0" algn="just">
              <a:buNone/>
            </a:pPr>
            <a:r>
              <a:rPr lang="en-US" sz="3200" b="1" dirty="0"/>
              <a:t>As long as ethnicity reflects attitudes and feelings of an ethnic group, it has </a:t>
            </a:r>
            <a:r>
              <a:rPr lang="en-US" sz="3200" b="1" dirty="0" smtClean="0"/>
              <a:t>psychological </a:t>
            </a:r>
            <a:r>
              <a:rPr lang="en-US" sz="3200" b="1" dirty="0"/>
              <a:t>implications of culture. Ethnicity comprises of a number of different </a:t>
            </a:r>
            <a:r>
              <a:rPr lang="en-US" sz="3200" b="1" dirty="0" smtClean="0"/>
              <a:t>components </a:t>
            </a:r>
            <a:r>
              <a:rPr lang="en-US" sz="3200" b="1" dirty="0"/>
              <a:t>including self-labeling, a sense of belonging, preference for the group, </a:t>
            </a:r>
            <a:r>
              <a:rPr lang="en-US" sz="3200" b="1" dirty="0" smtClean="0"/>
              <a:t>ethnic </a:t>
            </a:r>
            <a:r>
              <a:rPr lang="en-US" sz="3200" b="1" dirty="0"/>
              <a:t>interest and knowledge, and involvement in activities associated with the </a:t>
            </a:r>
            <a:r>
              <a:rPr lang="en-US" sz="3200" b="1" dirty="0" smtClean="0"/>
              <a:t>group. </a:t>
            </a:r>
            <a:endParaRPr lang="en-US" sz="3200" b="1" dirty="0"/>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2" name="Picture 1"/>
          <p:cNvPicPr>
            <a:picLocks noChangeAspect="1"/>
          </p:cNvPicPr>
          <p:nvPr/>
        </p:nvPicPr>
        <p:blipFill>
          <a:blip r:embed="rId3"/>
          <a:stretch>
            <a:fillRect/>
          </a:stretch>
        </p:blipFill>
        <p:spPr>
          <a:xfrm>
            <a:off x="10260447" y="43034"/>
            <a:ext cx="1700931" cy="1524132"/>
          </a:xfrm>
          <a:prstGeom prst="rect">
            <a:avLst/>
          </a:prstGeom>
        </p:spPr>
      </p:pic>
    </p:spTree>
    <p:extLst>
      <p:ext uri="{BB962C8B-B14F-4D97-AF65-F5344CB8AC3E}">
        <p14:creationId xmlns:p14="http://schemas.microsoft.com/office/powerpoint/2010/main" val="4443409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0075" y="1825625"/>
            <a:ext cx="10753725" cy="4351338"/>
          </a:xfrm>
        </p:spPr>
        <p:txBody>
          <a:bodyPr>
            <a:normAutofit/>
          </a:bodyPr>
          <a:lstStyle/>
          <a:p>
            <a:pPr marL="0" indent="0" algn="just">
              <a:buNone/>
            </a:pPr>
            <a:r>
              <a:rPr lang="en-US" sz="3200" b="1" i="1" dirty="0">
                <a:solidFill>
                  <a:srgbClr val="FF0000"/>
                </a:solidFill>
              </a:rPr>
              <a:t>Religion</a:t>
            </a:r>
            <a:r>
              <a:rPr lang="en-US" sz="3200" b="1" dirty="0"/>
              <a:t>  To better understand a culture, one must have knowledge of its religious </a:t>
            </a:r>
            <a:r>
              <a:rPr lang="en-US" sz="3200" b="1" dirty="0" smtClean="0"/>
              <a:t>foundation</a:t>
            </a:r>
            <a:r>
              <a:rPr lang="en-US" sz="3200" b="1" dirty="0"/>
              <a:t>. There are several major religions and many minor ones. The major </a:t>
            </a:r>
            <a:r>
              <a:rPr lang="en-US" sz="3200" b="1" dirty="0" smtClean="0"/>
              <a:t>religions </a:t>
            </a:r>
            <a:r>
              <a:rPr lang="en-US" sz="3200" b="1" dirty="0"/>
              <a:t>are Buddhism, </a:t>
            </a:r>
            <a:r>
              <a:rPr lang="en-US" sz="3200" b="1" dirty="0" smtClean="0"/>
              <a:t>Christianity</a:t>
            </a:r>
            <a:r>
              <a:rPr lang="en-US" sz="3200" b="1" dirty="0"/>
              <a:t>,</a:t>
            </a:r>
            <a:r>
              <a:rPr lang="en-US" sz="3200" b="1" dirty="0" smtClean="0"/>
              <a:t> </a:t>
            </a:r>
            <a:r>
              <a:rPr lang="en-US" sz="3200" b="1" dirty="0"/>
              <a:t>Hinduism, Islam, Judaism, </a:t>
            </a:r>
            <a:r>
              <a:rPr lang="en-US" sz="3200" b="1" dirty="0" smtClean="0"/>
              <a:t> </a:t>
            </a:r>
            <a:r>
              <a:rPr lang="en-US" sz="3200" b="1" dirty="0"/>
              <a:t>The three major religions originating from the Middle East—Judaism, </a:t>
            </a:r>
            <a:r>
              <a:rPr lang="en-US" sz="3200" b="1" dirty="0" smtClean="0"/>
              <a:t>Christianity</a:t>
            </a:r>
            <a:r>
              <a:rPr lang="en-US" sz="3200" b="1" dirty="0"/>
              <a:t>, and Islam—have much in common and share the same basic </a:t>
            </a:r>
            <a:r>
              <a:rPr lang="en-US" sz="3200" b="1" dirty="0" smtClean="0"/>
              <a:t>frame-work. </a:t>
            </a:r>
            <a:endParaRPr lang="en-US" sz="3200" b="1" dirty="0"/>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2" name="Picture 1"/>
          <p:cNvPicPr>
            <a:picLocks noChangeAspect="1"/>
          </p:cNvPicPr>
          <p:nvPr/>
        </p:nvPicPr>
        <p:blipFill>
          <a:blip r:embed="rId3"/>
          <a:stretch>
            <a:fillRect/>
          </a:stretch>
        </p:blipFill>
        <p:spPr>
          <a:xfrm>
            <a:off x="10346171" y="193781"/>
            <a:ext cx="1700931" cy="1524132"/>
          </a:xfrm>
          <a:prstGeom prst="rect">
            <a:avLst/>
          </a:prstGeom>
        </p:spPr>
      </p:pic>
    </p:spTree>
    <p:extLst>
      <p:ext uri="{BB962C8B-B14F-4D97-AF65-F5344CB8AC3E}">
        <p14:creationId xmlns:p14="http://schemas.microsoft.com/office/powerpoint/2010/main" val="336459045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2875" y="1767362"/>
            <a:ext cx="11947090" cy="4566764"/>
          </a:xfrm>
        </p:spPr>
        <p:txBody>
          <a:bodyPr>
            <a:noAutofit/>
          </a:bodyPr>
          <a:lstStyle/>
          <a:p>
            <a:pPr marL="0" indent="0" algn="just">
              <a:buNone/>
            </a:pPr>
            <a:r>
              <a:rPr lang="en-US" sz="3200" b="1" dirty="0" smtClean="0"/>
              <a:t>While </a:t>
            </a:r>
            <a:r>
              <a:rPr lang="en-US" sz="3200" b="1" dirty="0"/>
              <a:t>there are similarities among cultures, no two cultures are alike. </a:t>
            </a:r>
            <a:r>
              <a:rPr lang="en-US" sz="3200" b="1" dirty="0" err="1" smtClean="0"/>
              <a:t>Hofsted</a:t>
            </a:r>
            <a:r>
              <a:rPr lang="en-US" sz="3200" b="1" dirty="0" smtClean="0"/>
              <a:t> identified </a:t>
            </a:r>
            <a:r>
              <a:rPr lang="en-US" sz="3200" b="1" dirty="0"/>
              <a:t>six cultural dimensions: </a:t>
            </a:r>
            <a:endParaRPr lang="en-US" sz="3200" b="1" dirty="0" smtClean="0"/>
          </a:p>
          <a:p>
            <a:pPr algn="just">
              <a:buFont typeface="Wingdings" panose="05000000000000000000" pitchFamily="2" charset="2"/>
              <a:buChar char="Ø"/>
            </a:pPr>
            <a:r>
              <a:rPr lang="en-US" sz="3200" b="1" dirty="0" smtClean="0"/>
              <a:t>individualism/collectivism, </a:t>
            </a:r>
          </a:p>
          <a:p>
            <a:pPr algn="just">
              <a:buFont typeface="Wingdings" panose="05000000000000000000" pitchFamily="2" charset="2"/>
              <a:buChar char="Ø"/>
            </a:pPr>
            <a:r>
              <a:rPr lang="en-US" sz="3200" b="1" dirty="0" smtClean="0"/>
              <a:t>masculinity/femininity </a:t>
            </a:r>
            <a:r>
              <a:rPr lang="en-US" sz="3200" b="1" dirty="0"/>
              <a:t>(gender values differentiation and rigidity</a:t>
            </a:r>
            <a:r>
              <a:rPr lang="en-US" sz="3200" b="1" dirty="0" smtClean="0"/>
              <a:t>),</a:t>
            </a:r>
          </a:p>
          <a:p>
            <a:pPr algn="just">
              <a:buFont typeface="Wingdings" panose="05000000000000000000" pitchFamily="2" charset="2"/>
              <a:buChar char="Ø"/>
            </a:pPr>
            <a:r>
              <a:rPr lang="en-US" sz="3200" b="1" dirty="0" smtClean="0"/>
              <a:t> </a:t>
            </a:r>
            <a:r>
              <a:rPr lang="en-US" sz="3200" b="1" dirty="0"/>
              <a:t>uncertainty </a:t>
            </a:r>
            <a:r>
              <a:rPr lang="en-US" sz="3200" b="1" dirty="0" smtClean="0"/>
              <a:t>avoidance</a:t>
            </a:r>
            <a:r>
              <a:rPr lang="en-US" sz="3200" b="1" dirty="0" smtClean="0"/>
              <a:t>,</a:t>
            </a:r>
          </a:p>
          <a:p>
            <a:pPr algn="just">
              <a:buFont typeface="Wingdings" panose="05000000000000000000" pitchFamily="2" charset="2"/>
              <a:buChar char="Ø"/>
            </a:pPr>
            <a:r>
              <a:rPr lang="en-US" sz="3200" b="1" dirty="0" smtClean="0"/>
              <a:t> </a:t>
            </a:r>
            <a:r>
              <a:rPr lang="en-US" sz="3200" b="1" dirty="0"/>
              <a:t>power distance, </a:t>
            </a:r>
            <a:endParaRPr lang="en-US" sz="3200" b="1" dirty="0" smtClean="0"/>
          </a:p>
          <a:p>
            <a:pPr algn="just">
              <a:buFont typeface="Wingdings" panose="05000000000000000000" pitchFamily="2" charset="2"/>
              <a:buChar char="Ø"/>
            </a:pPr>
            <a:r>
              <a:rPr lang="en-US" sz="3200" b="1" dirty="0" smtClean="0"/>
              <a:t>long-term/short-term </a:t>
            </a:r>
            <a:r>
              <a:rPr lang="en-US" sz="3200" b="1" dirty="0"/>
              <a:t>orientation, </a:t>
            </a:r>
            <a:endParaRPr lang="en-US" sz="3200" b="1" dirty="0" smtClean="0"/>
          </a:p>
          <a:p>
            <a:pPr algn="just">
              <a:buFont typeface="Wingdings" panose="05000000000000000000" pitchFamily="2" charset="2"/>
              <a:buChar char="Ø"/>
            </a:pPr>
            <a:r>
              <a:rPr lang="en-US" sz="3200" b="1" dirty="0" smtClean="0"/>
              <a:t>indulgence/restraint</a:t>
            </a:r>
            <a:r>
              <a:rPr lang="en-US" sz="3200" b="1" dirty="0" smtClean="0"/>
              <a:t>..</a:t>
            </a:r>
            <a:endParaRPr lang="en-US" sz="3200" b="1" dirty="0"/>
          </a:p>
        </p:txBody>
      </p:sp>
      <p:pic>
        <p:nvPicPr>
          <p:cNvPr id="4" name="Picture 3"/>
          <p:cNvPicPr>
            <a:picLocks noChangeAspect="1"/>
          </p:cNvPicPr>
          <p:nvPr/>
        </p:nvPicPr>
        <p:blipFill>
          <a:blip r:embed="rId2"/>
          <a:stretch>
            <a:fillRect/>
          </a:stretch>
        </p:blipFill>
        <p:spPr>
          <a:xfrm>
            <a:off x="0" y="98374"/>
            <a:ext cx="9533101" cy="1610200"/>
          </a:xfrm>
          <a:prstGeom prst="rect">
            <a:avLst/>
          </a:prstGeom>
        </p:spPr>
      </p:pic>
      <p:sp>
        <p:nvSpPr>
          <p:cNvPr id="2" name="Rectangle 1"/>
          <p:cNvSpPr/>
          <p:nvPr/>
        </p:nvSpPr>
        <p:spPr>
          <a:xfrm>
            <a:off x="2390809" y="512712"/>
            <a:ext cx="4535409" cy="584775"/>
          </a:xfrm>
          <a:prstGeom prst="rect">
            <a:avLst/>
          </a:prstGeom>
        </p:spPr>
        <p:txBody>
          <a:bodyPr wrap="none">
            <a:spAutoFit/>
          </a:bodyPr>
          <a:lstStyle/>
          <a:p>
            <a:pPr algn="just"/>
            <a:r>
              <a:rPr lang="en-US" sz="3200" b="1" dirty="0">
                <a:solidFill>
                  <a:srgbClr val="FF0000"/>
                </a:solidFill>
              </a:rPr>
              <a:t>Six Dimensions of Culture</a:t>
            </a:r>
          </a:p>
        </p:txBody>
      </p:sp>
      <p:pic>
        <p:nvPicPr>
          <p:cNvPr id="5" name="Picture 4"/>
          <p:cNvPicPr>
            <a:picLocks noChangeAspect="1"/>
          </p:cNvPicPr>
          <p:nvPr/>
        </p:nvPicPr>
        <p:blipFill>
          <a:blip r:embed="rId3"/>
          <a:stretch>
            <a:fillRect/>
          </a:stretch>
        </p:blipFill>
        <p:spPr>
          <a:xfrm>
            <a:off x="10389034" y="86068"/>
            <a:ext cx="1700931" cy="1524132"/>
          </a:xfrm>
          <a:prstGeom prst="rect">
            <a:avLst/>
          </a:prstGeom>
        </p:spPr>
      </p:pic>
    </p:spTree>
    <p:extLst>
      <p:ext uri="{BB962C8B-B14F-4D97-AF65-F5344CB8AC3E}">
        <p14:creationId xmlns:p14="http://schemas.microsoft.com/office/powerpoint/2010/main" val="165753554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23900" y="1743313"/>
            <a:ext cx="10515600" cy="4351338"/>
          </a:xfrm>
        </p:spPr>
        <p:txBody>
          <a:bodyPr>
            <a:normAutofit/>
          </a:bodyPr>
          <a:lstStyle/>
          <a:p>
            <a:pPr marL="0" indent="0" algn="just">
              <a:buNone/>
            </a:pPr>
            <a:r>
              <a:rPr lang="en-US" sz="3200" b="1" dirty="0" smtClean="0"/>
              <a:t>Corporate </a:t>
            </a:r>
            <a:r>
              <a:rPr lang="en-US" sz="3200" b="1" dirty="0"/>
              <a:t>culture indicates organizationally shared values, beliefs, assumptions, </a:t>
            </a:r>
            <a:r>
              <a:rPr lang="en-US" sz="3200" b="1" dirty="0" smtClean="0"/>
              <a:t>and </a:t>
            </a:r>
            <a:r>
              <a:rPr lang="en-US" sz="3200" b="1" dirty="0"/>
              <a:t>understandings that are the basis for relevant corporate norms and behavior </a:t>
            </a:r>
            <a:r>
              <a:rPr lang="en-US" sz="3200" b="1" dirty="0" smtClean="0"/>
              <a:t>patterns</a:t>
            </a:r>
            <a:r>
              <a:rPr lang="en-US" sz="3200" b="1" dirty="0"/>
              <a:t>. </a:t>
            </a:r>
            <a:endParaRPr lang="en-US" sz="3200" b="1" dirty="0" smtClean="0"/>
          </a:p>
          <a:p>
            <a:pPr marL="0" indent="0" algn="just">
              <a:buNone/>
            </a:pPr>
            <a:r>
              <a:rPr lang="en-US" sz="3200" b="1" dirty="0" smtClean="0"/>
              <a:t>A </a:t>
            </a:r>
            <a:r>
              <a:rPr lang="en-US" sz="3200" b="1" dirty="0"/>
              <a:t>very simplified definition of corporate culture </a:t>
            </a:r>
            <a:r>
              <a:rPr lang="en-US" sz="3200" b="1" dirty="0" smtClean="0"/>
              <a:t>is</a:t>
            </a:r>
          </a:p>
          <a:p>
            <a:pPr marL="0" indent="0" algn="just">
              <a:buNone/>
            </a:pPr>
            <a:endParaRPr lang="en-US" sz="3200" b="1" dirty="0" smtClean="0"/>
          </a:p>
          <a:p>
            <a:pPr marL="0" indent="0" algn="ctr">
              <a:buNone/>
            </a:pPr>
            <a:r>
              <a:rPr lang="en-US" sz="3200" b="1" dirty="0" smtClean="0"/>
              <a:t> </a:t>
            </a:r>
            <a:r>
              <a:rPr lang="en-US" sz="3200" b="1" dirty="0">
                <a:solidFill>
                  <a:srgbClr val="FF0000"/>
                </a:solidFill>
              </a:rPr>
              <a:t>“the way things work </a:t>
            </a:r>
            <a:r>
              <a:rPr lang="en-US" sz="3200" b="1" dirty="0" smtClean="0">
                <a:solidFill>
                  <a:srgbClr val="FF0000"/>
                </a:solidFill>
              </a:rPr>
              <a:t>around </a:t>
            </a:r>
            <a:r>
              <a:rPr lang="en-US" sz="3200" b="1" dirty="0">
                <a:solidFill>
                  <a:srgbClr val="FF0000"/>
                </a:solidFill>
              </a:rPr>
              <a:t>here” </a:t>
            </a:r>
            <a:r>
              <a:rPr lang="en-US" sz="3200" b="1" dirty="0" smtClean="0"/>
              <a:t>.</a:t>
            </a:r>
          </a:p>
          <a:p>
            <a:pPr marL="0" indent="0" algn="ctr">
              <a:buNone/>
            </a:pPr>
            <a:endParaRPr lang="en-US" sz="3200" b="1" dirty="0"/>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sp>
        <p:nvSpPr>
          <p:cNvPr id="5" name="Rectangle 4"/>
          <p:cNvSpPr/>
          <p:nvPr/>
        </p:nvSpPr>
        <p:spPr>
          <a:xfrm>
            <a:off x="2749725" y="512712"/>
            <a:ext cx="3231975" cy="584775"/>
          </a:xfrm>
          <a:prstGeom prst="rect">
            <a:avLst/>
          </a:prstGeom>
        </p:spPr>
        <p:txBody>
          <a:bodyPr wrap="none">
            <a:spAutoFit/>
          </a:bodyPr>
          <a:lstStyle/>
          <a:p>
            <a:r>
              <a:rPr lang="en-US" sz="3200" b="1" dirty="0">
                <a:solidFill>
                  <a:srgbClr val="FF0000"/>
                </a:solidFill>
              </a:rPr>
              <a:t>Corporate Culture</a:t>
            </a:r>
          </a:p>
        </p:txBody>
      </p:sp>
      <p:pic>
        <p:nvPicPr>
          <p:cNvPr id="6" name="Picture 5"/>
          <p:cNvPicPr>
            <a:picLocks noChangeAspect="1"/>
          </p:cNvPicPr>
          <p:nvPr/>
        </p:nvPicPr>
        <p:blipFill>
          <a:blip r:embed="rId3"/>
          <a:stretch>
            <a:fillRect/>
          </a:stretch>
        </p:blipFill>
        <p:spPr>
          <a:xfrm>
            <a:off x="10389034" y="219181"/>
            <a:ext cx="1700931" cy="1524132"/>
          </a:xfrm>
          <a:prstGeom prst="rect">
            <a:avLst/>
          </a:prstGeom>
        </p:spPr>
      </p:pic>
    </p:spTree>
    <p:extLst>
      <p:ext uri="{BB962C8B-B14F-4D97-AF65-F5344CB8AC3E}">
        <p14:creationId xmlns:p14="http://schemas.microsoft.com/office/powerpoint/2010/main" val="169504496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610199"/>
            <a:ext cx="10515600" cy="4762025"/>
          </a:xfrm>
        </p:spPr>
        <p:txBody>
          <a:bodyPr>
            <a:noAutofit/>
          </a:bodyPr>
          <a:lstStyle/>
          <a:p>
            <a:pPr marL="0" indent="0" algn="just">
              <a:buNone/>
            </a:pPr>
            <a:r>
              <a:rPr lang="en-US" sz="3200" b="1" dirty="0"/>
              <a:t>1. </a:t>
            </a:r>
            <a:r>
              <a:rPr lang="en-US" sz="3200" b="1" dirty="0">
                <a:solidFill>
                  <a:srgbClr val="FF0000"/>
                </a:solidFill>
              </a:rPr>
              <a:t>Overt behavior and other physical manifestations</a:t>
            </a:r>
            <a:r>
              <a:rPr lang="en-US" sz="3200" b="1" dirty="0"/>
              <a:t>, such as artifacts and literature, </a:t>
            </a:r>
            <a:r>
              <a:rPr lang="en-US" sz="3200" b="1" dirty="0" smtClean="0"/>
              <a:t>are </a:t>
            </a:r>
            <a:r>
              <a:rPr lang="en-US" sz="3200" b="1" dirty="0"/>
              <a:t>at the first level. Formal communication style and dress code are first-level </a:t>
            </a:r>
            <a:r>
              <a:rPr lang="en-US" sz="3200" b="1" dirty="0" smtClean="0"/>
              <a:t>examples</a:t>
            </a:r>
            <a:r>
              <a:rPr lang="en-US" sz="3200" b="1" dirty="0"/>
              <a:t>.</a:t>
            </a:r>
          </a:p>
          <a:p>
            <a:pPr marL="0" indent="0" algn="just">
              <a:buNone/>
            </a:pPr>
            <a:r>
              <a:rPr lang="en-US" sz="3200" b="1" dirty="0"/>
              <a:t>2. </a:t>
            </a:r>
            <a:r>
              <a:rPr lang="en-US" sz="3200" b="1" dirty="0">
                <a:solidFill>
                  <a:srgbClr val="FF0000"/>
                </a:solidFill>
              </a:rPr>
              <a:t>The second level consists of values, a sense of what “ought” to </a:t>
            </a:r>
            <a:r>
              <a:rPr lang="en-US" sz="3200" b="1" dirty="0" smtClean="0">
                <a:solidFill>
                  <a:srgbClr val="FF0000"/>
                </a:solidFill>
              </a:rPr>
              <a:t>be</a:t>
            </a:r>
            <a:r>
              <a:rPr lang="en-US" sz="3200" b="1" dirty="0" smtClean="0"/>
              <a:t>. Promoting from </a:t>
            </a:r>
            <a:r>
              <a:rPr lang="en-US" sz="3200" b="1" dirty="0"/>
              <a:t>within the organization and lifetime employment are examples of the </a:t>
            </a:r>
            <a:r>
              <a:rPr lang="en-US" sz="3200" b="1" dirty="0" smtClean="0"/>
              <a:t>second </a:t>
            </a:r>
            <a:r>
              <a:rPr lang="en-US" sz="3200" b="1" dirty="0"/>
              <a:t>level.</a:t>
            </a:r>
          </a:p>
          <a:p>
            <a:pPr marL="0" indent="0" algn="just">
              <a:buNone/>
            </a:pPr>
            <a:r>
              <a:rPr lang="en-US" sz="3200" b="1" dirty="0"/>
              <a:t>3. </a:t>
            </a:r>
            <a:r>
              <a:rPr lang="en-US" sz="3200" b="1" dirty="0">
                <a:solidFill>
                  <a:srgbClr val="FF0000"/>
                </a:solidFill>
              </a:rPr>
              <a:t>The third level contains the basic assumptions, including methods </a:t>
            </a:r>
            <a:r>
              <a:rPr lang="en-US" sz="3200" b="1" dirty="0" smtClean="0">
                <a:solidFill>
                  <a:srgbClr val="FF0000"/>
                </a:solidFill>
              </a:rPr>
              <a:t>of coping </a:t>
            </a:r>
            <a:r>
              <a:rPr lang="en-US" sz="3200" b="1" dirty="0">
                <a:solidFill>
                  <a:srgbClr val="FF0000"/>
                </a:solidFill>
              </a:rPr>
              <a:t>with </a:t>
            </a:r>
            <a:r>
              <a:rPr lang="en-US" sz="3200" b="1" dirty="0" smtClean="0">
                <a:solidFill>
                  <a:srgbClr val="FF0000"/>
                </a:solidFill>
              </a:rPr>
              <a:t>the </a:t>
            </a:r>
            <a:r>
              <a:rPr lang="en-US" sz="3200" b="1" dirty="0">
                <a:solidFill>
                  <a:srgbClr val="FF0000"/>
                </a:solidFill>
              </a:rPr>
              <a:t>environment</a:t>
            </a:r>
            <a:r>
              <a:rPr lang="en-US" sz="3200" b="1" dirty="0"/>
              <a:t>. Strategic choices and ways of dealing with competition are the </a:t>
            </a:r>
            <a:r>
              <a:rPr lang="en-US" sz="3200" b="1" dirty="0" smtClean="0"/>
              <a:t>third-level </a:t>
            </a:r>
            <a:r>
              <a:rPr lang="en-US" sz="3200" b="1" dirty="0"/>
              <a:t>examples.</a:t>
            </a:r>
          </a:p>
          <a:p>
            <a:pPr marL="0" indent="0" algn="just">
              <a:buNone/>
            </a:pPr>
            <a:endParaRPr lang="en-US" sz="3200" b="1" dirty="0"/>
          </a:p>
        </p:txBody>
      </p:sp>
      <p:pic>
        <p:nvPicPr>
          <p:cNvPr id="5" name="Picture 4"/>
          <p:cNvPicPr>
            <a:picLocks noChangeAspect="1"/>
          </p:cNvPicPr>
          <p:nvPr/>
        </p:nvPicPr>
        <p:blipFill>
          <a:blip r:embed="rId2"/>
          <a:stretch>
            <a:fillRect/>
          </a:stretch>
        </p:blipFill>
        <p:spPr>
          <a:xfrm>
            <a:off x="-108036" y="0"/>
            <a:ext cx="9533101" cy="1610200"/>
          </a:xfrm>
          <a:prstGeom prst="rect">
            <a:avLst/>
          </a:prstGeom>
        </p:spPr>
      </p:pic>
      <p:pic>
        <p:nvPicPr>
          <p:cNvPr id="2" name="Picture 1"/>
          <p:cNvPicPr>
            <a:picLocks noChangeAspect="1"/>
          </p:cNvPicPr>
          <p:nvPr/>
        </p:nvPicPr>
        <p:blipFill>
          <a:blip r:embed="rId3"/>
          <a:stretch>
            <a:fillRect/>
          </a:stretch>
        </p:blipFill>
        <p:spPr>
          <a:xfrm>
            <a:off x="10331884" y="86068"/>
            <a:ext cx="1700931" cy="1524132"/>
          </a:xfrm>
          <a:prstGeom prst="rect">
            <a:avLst/>
          </a:prstGeom>
        </p:spPr>
      </p:pic>
      <p:sp>
        <p:nvSpPr>
          <p:cNvPr id="4" name="Rectangle 3"/>
          <p:cNvSpPr/>
          <p:nvPr/>
        </p:nvSpPr>
        <p:spPr>
          <a:xfrm>
            <a:off x="2257425" y="309525"/>
            <a:ext cx="7167640" cy="1077218"/>
          </a:xfrm>
          <a:prstGeom prst="rect">
            <a:avLst/>
          </a:prstGeom>
        </p:spPr>
        <p:txBody>
          <a:bodyPr wrap="square">
            <a:spAutoFit/>
          </a:bodyPr>
          <a:lstStyle/>
          <a:p>
            <a:pPr algn="just"/>
            <a:r>
              <a:rPr lang="en-US" sz="3200" b="1" dirty="0">
                <a:solidFill>
                  <a:schemeClr val="bg1"/>
                </a:solidFill>
              </a:rPr>
              <a:t>Cultural phenomena are detectable in organizations at three levels:</a:t>
            </a:r>
            <a:endParaRPr lang="en-US" sz="3200" b="1" dirty="0">
              <a:solidFill>
                <a:schemeClr val="bg1"/>
              </a:solidFill>
            </a:endParaRPr>
          </a:p>
        </p:txBody>
      </p:sp>
    </p:spTree>
    <p:extLst>
      <p:ext uri="{BB962C8B-B14F-4D97-AF65-F5344CB8AC3E}">
        <p14:creationId xmlns:p14="http://schemas.microsoft.com/office/powerpoint/2010/main" val="326472359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sz="3200" b="1" dirty="0"/>
              <a:t>Corporate culture is a product of the firm’s environment and the interpersonal </a:t>
            </a:r>
            <a:r>
              <a:rPr lang="en-US" sz="3200" b="1" dirty="0" smtClean="0"/>
              <a:t>relationships </a:t>
            </a:r>
            <a:r>
              <a:rPr lang="en-US" sz="3200" b="1" dirty="0"/>
              <a:t>among its members. Initially, the firm’s culture is influenced by the </a:t>
            </a:r>
            <a:r>
              <a:rPr lang="en-US" sz="3200" b="1" dirty="0" smtClean="0"/>
              <a:t>culture </a:t>
            </a:r>
            <a:r>
              <a:rPr lang="en-US" sz="3200" b="1" dirty="0"/>
              <a:t>of the country where it initially was established. Once the firm expands its </a:t>
            </a:r>
            <a:r>
              <a:rPr lang="en-US" sz="3200" b="1" dirty="0" smtClean="0"/>
              <a:t>operations </a:t>
            </a:r>
            <a:r>
              <a:rPr lang="en-US" sz="3200" b="1" dirty="0"/>
              <a:t>outside its borders and the dominance of its home culture, the influence of the </a:t>
            </a:r>
            <a:r>
              <a:rPr lang="en-US" sz="3200" b="1" dirty="0" smtClean="0"/>
              <a:t>host country’s </a:t>
            </a:r>
            <a:r>
              <a:rPr lang="en-US" sz="3200" b="1" dirty="0"/>
              <a:t>national culture becomes a reality. The performance of </a:t>
            </a:r>
            <a:r>
              <a:rPr lang="en-US" sz="3200" b="1" dirty="0" smtClean="0"/>
              <a:t>business </a:t>
            </a:r>
            <a:r>
              <a:rPr lang="en-US" sz="3200" b="1" dirty="0"/>
              <a:t>organizations depends on their ability to maintain </a:t>
            </a:r>
            <a:r>
              <a:rPr lang="en-US" sz="3200" b="1" dirty="0" smtClean="0"/>
              <a:t>internal consistency </a:t>
            </a:r>
            <a:r>
              <a:rPr lang="en-US" sz="3200" b="1" dirty="0"/>
              <a:t>and </a:t>
            </a:r>
            <a:r>
              <a:rPr lang="en-US" sz="3200" b="1" dirty="0" smtClean="0"/>
              <a:t>external </a:t>
            </a:r>
            <a:r>
              <a:rPr lang="en-US" sz="3200" b="1" dirty="0"/>
              <a:t>compatibility. </a:t>
            </a:r>
          </a:p>
        </p:txBody>
      </p:sp>
      <p:pic>
        <p:nvPicPr>
          <p:cNvPr id="5" name="Picture 4"/>
          <p:cNvPicPr>
            <a:picLocks noChangeAspect="1"/>
          </p:cNvPicPr>
          <p:nvPr/>
        </p:nvPicPr>
        <p:blipFill>
          <a:blip r:embed="rId2"/>
          <a:stretch>
            <a:fillRect/>
          </a:stretch>
        </p:blipFill>
        <p:spPr>
          <a:xfrm>
            <a:off x="-108036" y="0"/>
            <a:ext cx="9533101" cy="1610200"/>
          </a:xfrm>
          <a:prstGeom prst="rect">
            <a:avLst/>
          </a:prstGeom>
        </p:spPr>
      </p:pic>
      <p:pic>
        <p:nvPicPr>
          <p:cNvPr id="2" name="Picture 1"/>
          <p:cNvPicPr>
            <a:picLocks noChangeAspect="1"/>
          </p:cNvPicPr>
          <p:nvPr/>
        </p:nvPicPr>
        <p:blipFill>
          <a:blip r:embed="rId3"/>
          <a:stretch>
            <a:fillRect/>
          </a:stretch>
        </p:blipFill>
        <p:spPr>
          <a:xfrm>
            <a:off x="10146146" y="43034"/>
            <a:ext cx="1700931" cy="1524132"/>
          </a:xfrm>
          <a:prstGeom prst="rect">
            <a:avLst/>
          </a:prstGeom>
        </p:spPr>
      </p:pic>
    </p:spTree>
    <p:extLst>
      <p:ext uri="{BB962C8B-B14F-4D97-AF65-F5344CB8AC3E}">
        <p14:creationId xmlns:p14="http://schemas.microsoft.com/office/powerpoint/2010/main" val="63645381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2875" y="1610200"/>
            <a:ext cx="11887200" cy="4962050"/>
          </a:xfrm>
        </p:spPr>
        <p:txBody>
          <a:bodyPr>
            <a:noAutofit/>
          </a:bodyPr>
          <a:lstStyle/>
          <a:p>
            <a:pPr marL="0" indent="0" algn="just">
              <a:buNone/>
            </a:pPr>
            <a:r>
              <a:rPr lang="en-US" sz="3200" b="1" dirty="0" smtClean="0">
                <a:solidFill>
                  <a:srgbClr val="FF0000"/>
                </a:solidFill>
              </a:rPr>
              <a:t>Internal </a:t>
            </a:r>
            <a:r>
              <a:rPr lang="en-US" sz="3200" b="1" dirty="0">
                <a:solidFill>
                  <a:srgbClr val="FF0000"/>
                </a:solidFill>
              </a:rPr>
              <a:t>consistency </a:t>
            </a:r>
            <a:r>
              <a:rPr lang="en-US" sz="3200" b="1" dirty="0"/>
              <a:t>is the equilibrium and balance between </a:t>
            </a:r>
            <a:r>
              <a:rPr lang="en-US" sz="3200" b="1" dirty="0" smtClean="0"/>
              <a:t>the </a:t>
            </a:r>
            <a:r>
              <a:rPr lang="en-US" sz="3200" b="1" dirty="0"/>
              <a:t>various internal components of the firm, such as hiring, promoting, and </a:t>
            </a:r>
            <a:r>
              <a:rPr lang="en-US" sz="3200" b="1" dirty="0" smtClean="0"/>
              <a:t>rewarding employees.</a:t>
            </a:r>
          </a:p>
          <a:p>
            <a:pPr marL="0" indent="0" algn="just">
              <a:buNone/>
            </a:pPr>
            <a:r>
              <a:rPr lang="en-US" sz="3200" b="1" dirty="0" smtClean="0"/>
              <a:t> External </a:t>
            </a:r>
            <a:r>
              <a:rPr lang="en-US" sz="3200" b="1" dirty="0"/>
              <a:t>compatibility is the harmony of the firm with its host </a:t>
            </a:r>
            <a:r>
              <a:rPr lang="en-US" sz="3200" b="1" dirty="0" smtClean="0"/>
              <a:t>environment, including </a:t>
            </a:r>
            <a:r>
              <a:rPr lang="en-US" sz="3200" b="1" dirty="0"/>
              <a:t>relations with suppliers and ways of dealing with competitors. </a:t>
            </a:r>
            <a:r>
              <a:rPr lang="en-US" sz="3200" b="1" dirty="0" smtClean="0"/>
              <a:t>Organizations </a:t>
            </a:r>
            <a:r>
              <a:rPr lang="en-US" sz="3200" b="1" dirty="0"/>
              <a:t>should be careful not to create too much internal inconsistency when </a:t>
            </a:r>
            <a:r>
              <a:rPr lang="en-US" sz="3200" b="1" dirty="0" smtClean="0"/>
              <a:t>creating </a:t>
            </a:r>
            <a:r>
              <a:rPr lang="en-US" sz="3200" b="1" dirty="0"/>
              <a:t>external compatibility. In an effort to create external compatibility and to </a:t>
            </a:r>
            <a:r>
              <a:rPr lang="en-US" sz="3200" b="1" dirty="0" smtClean="0"/>
              <a:t>represent </a:t>
            </a:r>
            <a:r>
              <a:rPr lang="en-US" sz="3200" b="1" dirty="0"/>
              <a:t>the cultural diversity of the global market in their corporate cultures, the </a:t>
            </a:r>
            <a:r>
              <a:rPr lang="en-US" sz="3200" b="1" dirty="0" smtClean="0"/>
              <a:t>MNCs </a:t>
            </a:r>
            <a:r>
              <a:rPr lang="en-US" sz="3200" b="1" dirty="0"/>
              <a:t>may create a morass of cultural mismatch and cause internal inconsistency. </a:t>
            </a:r>
          </a:p>
        </p:txBody>
      </p:sp>
      <p:pic>
        <p:nvPicPr>
          <p:cNvPr id="5" name="Picture 4"/>
          <p:cNvPicPr>
            <a:picLocks noChangeAspect="1"/>
          </p:cNvPicPr>
          <p:nvPr/>
        </p:nvPicPr>
        <p:blipFill>
          <a:blip r:embed="rId2"/>
          <a:stretch>
            <a:fillRect/>
          </a:stretch>
        </p:blipFill>
        <p:spPr>
          <a:xfrm>
            <a:off x="-108036" y="0"/>
            <a:ext cx="9533101" cy="1610200"/>
          </a:xfrm>
          <a:prstGeom prst="rect">
            <a:avLst/>
          </a:prstGeom>
        </p:spPr>
      </p:pic>
      <p:pic>
        <p:nvPicPr>
          <p:cNvPr id="2" name="Picture 1"/>
          <p:cNvPicPr>
            <a:picLocks noChangeAspect="1"/>
          </p:cNvPicPr>
          <p:nvPr/>
        </p:nvPicPr>
        <p:blipFill>
          <a:blip r:embed="rId3"/>
          <a:stretch>
            <a:fillRect/>
          </a:stretch>
        </p:blipFill>
        <p:spPr>
          <a:xfrm>
            <a:off x="10056181" y="209484"/>
            <a:ext cx="1700931" cy="1524132"/>
          </a:xfrm>
          <a:prstGeom prst="rect">
            <a:avLst/>
          </a:prstGeom>
        </p:spPr>
      </p:pic>
    </p:spTree>
    <p:extLst>
      <p:ext uri="{BB962C8B-B14F-4D97-AF65-F5344CB8AC3E}">
        <p14:creationId xmlns:p14="http://schemas.microsoft.com/office/powerpoint/2010/main" val="394380582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sz="3200" b="1" dirty="0"/>
              <a:t>The challenge is to bring about external compatibility and at the same time manage a culturally diverse workforce without creating internal </a:t>
            </a:r>
            <a:r>
              <a:rPr lang="en-US" sz="3200" b="1" dirty="0" smtClean="0"/>
              <a:t>conflict.</a:t>
            </a:r>
          </a:p>
          <a:p>
            <a:pPr marL="0" indent="0" algn="just">
              <a:buNone/>
            </a:pPr>
            <a:r>
              <a:rPr lang="en-US" sz="3200" b="1" dirty="0" smtClean="0"/>
              <a:t> Many </a:t>
            </a:r>
            <a:r>
              <a:rPr lang="en-US" sz="3200" b="1" dirty="0"/>
              <a:t>believe that cultural diversity enhances organizational competitiveness. </a:t>
            </a:r>
            <a:r>
              <a:rPr lang="en-US" sz="3200" b="1" dirty="0" smtClean="0"/>
              <a:t>Failure </a:t>
            </a:r>
            <a:r>
              <a:rPr lang="en-US" sz="3200" b="1" dirty="0"/>
              <a:t>to manage cultural diversity properly, however, could lead to increased </a:t>
            </a:r>
            <a:r>
              <a:rPr lang="en-US" sz="3200" b="1" dirty="0" smtClean="0"/>
              <a:t>conflict </a:t>
            </a:r>
            <a:r>
              <a:rPr lang="en-US" sz="3200" b="1" dirty="0"/>
              <a:t>and communication breakdowns.</a:t>
            </a:r>
          </a:p>
        </p:txBody>
      </p:sp>
      <p:pic>
        <p:nvPicPr>
          <p:cNvPr id="5" name="Picture 4"/>
          <p:cNvPicPr>
            <a:picLocks noChangeAspect="1"/>
          </p:cNvPicPr>
          <p:nvPr/>
        </p:nvPicPr>
        <p:blipFill>
          <a:blip r:embed="rId2"/>
          <a:stretch>
            <a:fillRect/>
          </a:stretch>
        </p:blipFill>
        <p:spPr>
          <a:xfrm>
            <a:off x="-108036" y="0"/>
            <a:ext cx="9533101" cy="1610200"/>
          </a:xfrm>
          <a:prstGeom prst="rect">
            <a:avLst/>
          </a:prstGeom>
        </p:spPr>
      </p:pic>
      <p:pic>
        <p:nvPicPr>
          <p:cNvPr id="2" name="Picture 1"/>
          <p:cNvPicPr>
            <a:picLocks noChangeAspect="1"/>
          </p:cNvPicPr>
          <p:nvPr/>
        </p:nvPicPr>
        <p:blipFill>
          <a:blip r:embed="rId3"/>
          <a:stretch>
            <a:fillRect/>
          </a:stretch>
        </p:blipFill>
        <p:spPr>
          <a:xfrm>
            <a:off x="10103284" y="86068"/>
            <a:ext cx="1700931" cy="1524132"/>
          </a:xfrm>
          <a:prstGeom prst="rect">
            <a:avLst/>
          </a:prstGeom>
        </p:spPr>
      </p:pic>
    </p:spTree>
    <p:extLst>
      <p:ext uri="{BB962C8B-B14F-4D97-AF65-F5344CB8AC3E}">
        <p14:creationId xmlns:p14="http://schemas.microsoft.com/office/powerpoint/2010/main" val="371747132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81050" y="1939924"/>
            <a:ext cx="10515600" cy="4351338"/>
          </a:xfrm>
        </p:spPr>
        <p:txBody>
          <a:bodyPr>
            <a:normAutofit/>
          </a:bodyPr>
          <a:lstStyle/>
          <a:p>
            <a:pPr marL="0" indent="0" algn="just">
              <a:buNone/>
            </a:pPr>
            <a:r>
              <a:rPr lang="en-US" sz="3200" b="1" dirty="0" err="1" smtClean="0"/>
              <a:t>Trompenaars</a:t>
            </a:r>
            <a:r>
              <a:rPr lang="en-US" sz="3200" b="1" dirty="0" smtClean="0"/>
              <a:t> </a:t>
            </a:r>
            <a:r>
              <a:rPr lang="en-US" sz="3200" b="1" dirty="0"/>
              <a:t>and </a:t>
            </a:r>
            <a:r>
              <a:rPr lang="en-US" sz="3200" b="1" dirty="0" smtClean="0"/>
              <a:t>Hampden-Turner </a:t>
            </a:r>
            <a:r>
              <a:rPr lang="en-US" sz="3200" b="1" dirty="0"/>
              <a:t>used two dimensions, egalitarian-hierarchical and person-task, to identify four </a:t>
            </a:r>
            <a:r>
              <a:rPr lang="en-US" sz="3200" b="1" dirty="0">
                <a:solidFill>
                  <a:srgbClr val="FF0000"/>
                </a:solidFill>
              </a:rPr>
              <a:t>types of corporate </a:t>
            </a:r>
            <a:r>
              <a:rPr lang="en-US" sz="3200" b="1" dirty="0" smtClean="0">
                <a:solidFill>
                  <a:srgbClr val="FF0000"/>
                </a:solidFill>
              </a:rPr>
              <a:t>cultures.</a:t>
            </a:r>
          </a:p>
          <a:p>
            <a:pPr marL="0" indent="0" algn="just">
              <a:buNone/>
            </a:pPr>
            <a:r>
              <a:rPr lang="en-US" sz="3200" b="1" dirty="0" smtClean="0"/>
              <a:t> </a:t>
            </a:r>
            <a:r>
              <a:rPr lang="en-US" sz="3200" b="1" dirty="0"/>
              <a:t>The </a:t>
            </a:r>
            <a:r>
              <a:rPr lang="en-US" sz="3200" b="1" dirty="0" smtClean="0"/>
              <a:t>four </a:t>
            </a:r>
            <a:r>
              <a:rPr lang="en-US" sz="3200" b="1" dirty="0"/>
              <a:t>types are metaphorically </a:t>
            </a:r>
            <a:r>
              <a:rPr lang="en-US" sz="3200" b="1" dirty="0" smtClean="0"/>
              <a:t>named: </a:t>
            </a:r>
            <a:r>
              <a:rPr lang="en-US" sz="3200" b="1" dirty="0"/>
              <a:t>the family, the Eiffel Tower, the guided </a:t>
            </a:r>
            <a:r>
              <a:rPr lang="en-US" sz="3200" b="1" dirty="0" smtClean="0"/>
              <a:t>missile</a:t>
            </a:r>
            <a:r>
              <a:rPr lang="en-US" sz="3200" b="1" dirty="0"/>
              <a:t>, and the incubator (see Fig. 3.1). The four types are “ideal types.” In practice, </a:t>
            </a:r>
            <a:r>
              <a:rPr lang="en-US" sz="3200" b="1" dirty="0" smtClean="0"/>
              <a:t>the </a:t>
            </a:r>
            <a:r>
              <a:rPr lang="en-US" sz="3200" b="1" dirty="0"/>
              <a:t>four types are mixed and overlapping, with one culture dominating.</a:t>
            </a:r>
          </a:p>
        </p:txBody>
      </p:sp>
      <p:pic>
        <p:nvPicPr>
          <p:cNvPr id="4" name="Picture 3"/>
          <p:cNvPicPr>
            <a:picLocks noChangeAspect="1"/>
          </p:cNvPicPr>
          <p:nvPr/>
        </p:nvPicPr>
        <p:blipFill>
          <a:blip r:embed="rId2"/>
          <a:stretch>
            <a:fillRect/>
          </a:stretch>
        </p:blipFill>
        <p:spPr>
          <a:xfrm>
            <a:off x="0" y="0"/>
            <a:ext cx="9533101" cy="1610200"/>
          </a:xfrm>
          <a:prstGeom prst="rect">
            <a:avLst/>
          </a:prstGeom>
        </p:spPr>
      </p:pic>
      <p:sp>
        <p:nvSpPr>
          <p:cNvPr id="7" name="Rectangle 6"/>
          <p:cNvSpPr/>
          <p:nvPr/>
        </p:nvSpPr>
        <p:spPr>
          <a:xfrm>
            <a:off x="2383363" y="512712"/>
            <a:ext cx="6521978" cy="584775"/>
          </a:xfrm>
          <a:prstGeom prst="rect">
            <a:avLst/>
          </a:prstGeom>
        </p:spPr>
        <p:txBody>
          <a:bodyPr wrap="none">
            <a:spAutoFit/>
          </a:bodyPr>
          <a:lstStyle/>
          <a:p>
            <a:pPr algn="just"/>
            <a:r>
              <a:rPr lang="en-US" sz="3200" b="1" dirty="0">
                <a:solidFill>
                  <a:srgbClr val="FF0000"/>
                </a:solidFill>
              </a:rPr>
              <a:t>Cultural Typology of the Organization</a:t>
            </a:r>
          </a:p>
        </p:txBody>
      </p:sp>
      <p:pic>
        <p:nvPicPr>
          <p:cNvPr id="8" name="Picture 7"/>
          <p:cNvPicPr>
            <a:picLocks noChangeAspect="1"/>
          </p:cNvPicPr>
          <p:nvPr/>
        </p:nvPicPr>
        <p:blipFill>
          <a:blip r:embed="rId3"/>
          <a:stretch>
            <a:fillRect/>
          </a:stretch>
        </p:blipFill>
        <p:spPr>
          <a:xfrm>
            <a:off x="10215533" y="250930"/>
            <a:ext cx="1700931" cy="1524132"/>
          </a:xfrm>
          <a:prstGeom prst="rect">
            <a:avLst/>
          </a:prstGeom>
        </p:spPr>
      </p:pic>
    </p:spTree>
    <p:extLst>
      <p:ext uri="{BB962C8B-B14F-4D97-AF65-F5344CB8AC3E}">
        <p14:creationId xmlns:p14="http://schemas.microsoft.com/office/powerpoint/2010/main" val="247063104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1716066" y="1327760"/>
            <a:ext cx="8480120" cy="4659682"/>
          </a:xfrm>
          <a:prstGeom prst="rect">
            <a:avLst/>
          </a:prstGeom>
        </p:spPr>
      </p:pic>
      <p:pic>
        <p:nvPicPr>
          <p:cNvPr id="3" name="Picture 2"/>
          <p:cNvPicPr>
            <a:picLocks noChangeAspect="1"/>
          </p:cNvPicPr>
          <p:nvPr/>
        </p:nvPicPr>
        <p:blipFill>
          <a:blip r:embed="rId3"/>
          <a:stretch>
            <a:fillRect/>
          </a:stretch>
        </p:blipFill>
        <p:spPr>
          <a:xfrm>
            <a:off x="-108036" y="0"/>
            <a:ext cx="9533101" cy="1610200"/>
          </a:xfrm>
          <a:prstGeom prst="rect">
            <a:avLst/>
          </a:prstGeom>
        </p:spPr>
      </p:pic>
      <p:pic>
        <p:nvPicPr>
          <p:cNvPr id="2" name="Picture 1"/>
          <p:cNvPicPr>
            <a:picLocks noChangeAspect="1"/>
          </p:cNvPicPr>
          <p:nvPr/>
        </p:nvPicPr>
        <p:blipFill>
          <a:blip r:embed="rId4"/>
          <a:stretch>
            <a:fillRect/>
          </a:stretch>
        </p:blipFill>
        <p:spPr>
          <a:xfrm>
            <a:off x="10196186" y="86068"/>
            <a:ext cx="1700931" cy="1524132"/>
          </a:xfrm>
          <a:prstGeom prst="rect">
            <a:avLst/>
          </a:prstGeom>
        </p:spPr>
      </p:pic>
    </p:spTree>
    <p:extLst>
      <p:ext uri="{BB962C8B-B14F-4D97-AF65-F5344CB8AC3E}">
        <p14:creationId xmlns:p14="http://schemas.microsoft.com/office/powerpoint/2010/main" val="24406874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b="1" dirty="0">
                <a:solidFill>
                  <a:srgbClr val="FF0000"/>
                </a:solidFill>
              </a:rPr>
              <a:t>The Family Culture</a:t>
            </a:r>
          </a:p>
          <a:p>
            <a:pPr marL="0" indent="0" algn="just">
              <a:buNone/>
            </a:pPr>
            <a:r>
              <a:rPr lang="en-US" b="1" dirty="0">
                <a:solidFill>
                  <a:srgbClr val="FF0000"/>
                </a:solidFill>
              </a:rPr>
              <a:t>The family culture is both personal and hierarchical</a:t>
            </a:r>
            <a:r>
              <a:rPr lang="en-US" b="1" dirty="0"/>
              <a:t>, in which the “father” has much </a:t>
            </a:r>
            <a:r>
              <a:rPr lang="en-US" b="1" dirty="0" smtClean="0"/>
              <a:t>more </a:t>
            </a:r>
            <a:r>
              <a:rPr lang="en-US" b="1" dirty="0"/>
              <a:t>authority and experience than his children. Such a corporate culture is power </a:t>
            </a:r>
            <a:r>
              <a:rPr lang="en-US" b="1" dirty="0" smtClean="0"/>
              <a:t>oriented</a:t>
            </a:r>
            <a:r>
              <a:rPr lang="en-US" b="1" dirty="0"/>
              <a:t>, and the leader acts like a caring father, who knows what is good for them </a:t>
            </a:r>
            <a:r>
              <a:rPr lang="en-US" b="1" dirty="0" smtClean="0"/>
              <a:t>and </a:t>
            </a:r>
            <a:r>
              <a:rPr lang="en-US" b="1" dirty="0"/>
              <a:t>acts accordingly. This type of power is intimate and not threatening. The </a:t>
            </a:r>
            <a:r>
              <a:rPr lang="en-US" b="1" dirty="0" smtClean="0"/>
              <a:t>atmosphere </a:t>
            </a:r>
            <a:r>
              <a:rPr lang="en-US" b="1" dirty="0"/>
              <a:t>of the corporation is much like a home. By working hard and resolving </a:t>
            </a:r>
            <a:r>
              <a:rPr lang="en-US" b="1" dirty="0" smtClean="0"/>
              <a:t>conflicts</a:t>
            </a:r>
            <a:r>
              <a:rPr lang="en-US" b="1" dirty="0"/>
              <a:t>, employees in this corporate culture derive pleasure from such relation-ships. Pleasing a superior (the father or elder brother) is a reward in itself. </a:t>
            </a:r>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2" name="Picture 1"/>
          <p:cNvPicPr>
            <a:picLocks noChangeAspect="1"/>
          </p:cNvPicPr>
          <p:nvPr/>
        </p:nvPicPr>
        <p:blipFill>
          <a:blip r:embed="rId3"/>
          <a:stretch>
            <a:fillRect/>
          </a:stretch>
        </p:blipFill>
        <p:spPr>
          <a:xfrm>
            <a:off x="10174722" y="301493"/>
            <a:ext cx="1700931" cy="1524132"/>
          </a:xfrm>
          <a:prstGeom prst="rect">
            <a:avLst/>
          </a:prstGeom>
        </p:spPr>
      </p:pic>
    </p:spTree>
    <p:extLst>
      <p:ext uri="{BB962C8B-B14F-4D97-AF65-F5344CB8AC3E}">
        <p14:creationId xmlns:p14="http://schemas.microsoft.com/office/powerpoint/2010/main" val="212225408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610200"/>
            <a:ext cx="10515600" cy="4351338"/>
          </a:xfrm>
        </p:spPr>
        <p:txBody>
          <a:bodyPr>
            <a:normAutofit/>
          </a:bodyPr>
          <a:lstStyle/>
          <a:p>
            <a:pPr marL="0" indent="0" algn="just">
              <a:buNone/>
            </a:pPr>
            <a:r>
              <a:rPr lang="en-US" sz="3200" b="1" dirty="0">
                <a:solidFill>
                  <a:srgbClr val="FF0000"/>
                </a:solidFill>
              </a:rPr>
              <a:t>The Eiffel Tower</a:t>
            </a:r>
          </a:p>
          <a:p>
            <a:pPr marL="0" indent="0" algn="just">
              <a:buNone/>
            </a:pPr>
            <a:r>
              <a:rPr lang="en-US" sz="3200" b="1" dirty="0"/>
              <a:t>The bureaucratic organization with the division of labor and prescribed roles and </a:t>
            </a:r>
            <a:r>
              <a:rPr lang="en-US" sz="3200" b="1" dirty="0" smtClean="0"/>
              <a:t>functions </a:t>
            </a:r>
            <a:r>
              <a:rPr lang="en-US" sz="3200" b="1" dirty="0"/>
              <a:t>resembles an Eiffel Tower. These roles and functions are coordinated </a:t>
            </a:r>
            <a:r>
              <a:rPr lang="en-US" sz="3200" b="1" dirty="0" smtClean="0"/>
              <a:t>from </a:t>
            </a:r>
            <a:r>
              <a:rPr lang="en-US" sz="3200" b="1" dirty="0"/>
              <a:t>the top by a hierarchy that is symmetrical and narrow at the top and broad at </a:t>
            </a:r>
            <a:r>
              <a:rPr lang="en-US" sz="3200" b="1" dirty="0" smtClean="0"/>
              <a:t>the </a:t>
            </a:r>
            <a:r>
              <a:rPr lang="en-US" sz="3200" b="1" dirty="0"/>
              <a:t>base. It is rigid, stable, and robust. However, its hierarchy is quite different from </a:t>
            </a:r>
            <a:r>
              <a:rPr lang="en-US" sz="3200" b="1" dirty="0" smtClean="0"/>
              <a:t>that </a:t>
            </a:r>
            <a:r>
              <a:rPr lang="en-US" sz="3200" b="1" dirty="0"/>
              <a:t>of the family culture. Each level has a clear function, and roles to perform those </a:t>
            </a:r>
            <a:r>
              <a:rPr lang="en-US" sz="3200" b="1" dirty="0" smtClean="0"/>
              <a:t>functions </a:t>
            </a:r>
            <a:r>
              <a:rPr lang="en-US" sz="3200" b="1" dirty="0"/>
              <a:t>are prescribed in advance</a:t>
            </a:r>
            <a:r>
              <a:rPr lang="en-US" sz="3200" b="1" dirty="0" smtClean="0"/>
              <a:t>.</a:t>
            </a:r>
            <a:endParaRPr lang="en-US" sz="3200" b="1" dirty="0"/>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2" name="Picture 1"/>
          <p:cNvPicPr>
            <a:picLocks noChangeAspect="1"/>
          </p:cNvPicPr>
          <p:nvPr/>
        </p:nvPicPr>
        <p:blipFill>
          <a:blip r:embed="rId3"/>
          <a:stretch>
            <a:fillRect/>
          </a:stretch>
        </p:blipFill>
        <p:spPr>
          <a:xfrm>
            <a:off x="10246159" y="86068"/>
            <a:ext cx="1700931" cy="1524132"/>
          </a:xfrm>
          <a:prstGeom prst="rect">
            <a:avLst/>
          </a:prstGeom>
        </p:spPr>
      </p:pic>
    </p:spTree>
    <p:extLst>
      <p:ext uri="{BB962C8B-B14F-4D97-AF65-F5344CB8AC3E}">
        <p14:creationId xmlns:p14="http://schemas.microsoft.com/office/powerpoint/2010/main" val="244944433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b="1" dirty="0">
                <a:solidFill>
                  <a:srgbClr val="FF0000"/>
                </a:solidFill>
              </a:rPr>
              <a:t>The Guided Missile</a:t>
            </a:r>
          </a:p>
          <a:p>
            <a:pPr marL="0" indent="0" algn="just">
              <a:buNone/>
            </a:pPr>
            <a:r>
              <a:rPr lang="en-US" b="1" dirty="0">
                <a:solidFill>
                  <a:srgbClr val="FF0000"/>
                </a:solidFill>
              </a:rPr>
              <a:t>The guided missile culture is egalitarian </a:t>
            </a:r>
            <a:r>
              <a:rPr lang="en-US" b="1" dirty="0"/>
              <a:t>and therefore is different from the family </a:t>
            </a:r>
            <a:r>
              <a:rPr lang="en-US" b="1" dirty="0" smtClean="0"/>
              <a:t>and </a:t>
            </a:r>
            <a:r>
              <a:rPr lang="en-US" b="1" dirty="0"/>
              <a:t>the Eiffel Tower. It resembles the Eiffel Tower more because of its impersonal </a:t>
            </a:r>
            <a:r>
              <a:rPr lang="en-US" b="1" dirty="0" smtClean="0"/>
              <a:t>and </a:t>
            </a:r>
            <a:r>
              <a:rPr lang="en-US" b="1" dirty="0"/>
              <a:t>task-oriented feature. But unlike the Eiffel Tower culture, where “means” are </a:t>
            </a:r>
            <a:r>
              <a:rPr lang="en-US" b="1" dirty="0" smtClean="0"/>
              <a:t>important</a:t>
            </a:r>
            <a:r>
              <a:rPr lang="en-US" b="1" dirty="0"/>
              <a:t>, in the guided missile culture, the “ends” are vital. Everything must be </a:t>
            </a:r>
            <a:r>
              <a:rPr lang="en-US" b="1" dirty="0" smtClean="0"/>
              <a:t>done </a:t>
            </a:r>
            <a:r>
              <a:rPr lang="en-US" b="1" dirty="0"/>
              <a:t>to accomplish the strategic mission and reach the target. It is a task-oriented </a:t>
            </a:r>
            <a:r>
              <a:rPr lang="en-US" b="1" dirty="0" smtClean="0"/>
              <a:t>organization </a:t>
            </a:r>
            <a:r>
              <a:rPr lang="en-US" b="1" dirty="0"/>
              <a:t>in which teams or project groups undertake various jobs. These jobs </a:t>
            </a:r>
            <a:r>
              <a:rPr lang="en-US" b="1" dirty="0" smtClean="0"/>
              <a:t>(</a:t>
            </a:r>
            <a:r>
              <a:rPr lang="en-US" b="1" dirty="0"/>
              <a:t>tasks) are not fixed in advance but will be determined as new targets are </a:t>
            </a:r>
            <a:r>
              <a:rPr lang="en-US" b="1" dirty="0" smtClean="0"/>
              <a:t>established</a:t>
            </a:r>
            <a:r>
              <a:rPr lang="en-US" b="1" dirty="0"/>
              <a:t>.</a:t>
            </a:r>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2" name="Picture 1"/>
          <p:cNvPicPr>
            <a:picLocks noChangeAspect="1"/>
          </p:cNvPicPr>
          <p:nvPr/>
        </p:nvPicPr>
        <p:blipFill>
          <a:blip r:embed="rId3"/>
          <a:stretch>
            <a:fillRect/>
          </a:stretch>
        </p:blipFill>
        <p:spPr>
          <a:xfrm>
            <a:off x="10274734" y="301493"/>
            <a:ext cx="1700931" cy="1524132"/>
          </a:xfrm>
          <a:prstGeom prst="rect">
            <a:avLst/>
          </a:prstGeom>
        </p:spPr>
      </p:pic>
    </p:spTree>
    <p:extLst>
      <p:ext uri="{BB962C8B-B14F-4D97-AF65-F5344CB8AC3E}">
        <p14:creationId xmlns:p14="http://schemas.microsoft.com/office/powerpoint/2010/main" val="132342237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66775" y="1610200"/>
            <a:ext cx="10515600" cy="4351338"/>
          </a:xfrm>
        </p:spPr>
        <p:txBody>
          <a:bodyPr>
            <a:noAutofit/>
          </a:bodyPr>
          <a:lstStyle/>
          <a:p>
            <a:pPr marL="0" indent="0" algn="just">
              <a:buNone/>
            </a:pPr>
            <a:r>
              <a:rPr lang="en-US" sz="3200" b="1" dirty="0" smtClean="0"/>
              <a:t>Because </a:t>
            </a:r>
            <a:r>
              <a:rPr lang="en-US" sz="3200" b="1" dirty="0"/>
              <a:t>it is very costly to have a workforce composed of professionals</a:t>
            </a:r>
            <a:r>
              <a:rPr lang="en-US" sz="3200" b="1" dirty="0">
                <a:solidFill>
                  <a:srgbClr val="FF0000"/>
                </a:solidFill>
              </a:rPr>
              <a:t>, guided </a:t>
            </a:r>
            <a:r>
              <a:rPr lang="en-US" sz="3200" b="1" dirty="0" smtClean="0">
                <a:solidFill>
                  <a:srgbClr val="FF0000"/>
                </a:solidFill>
              </a:rPr>
              <a:t>missile </a:t>
            </a:r>
            <a:r>
              <a:rPr lang="en-US" sz="3200" b="1" dirty="0">
                <a:solidFill>
                  <a:srgbClr val="FF0000"/>
                </a:solidFill>
              </a:rPr>
              <a:t>culture is very expensive</a:t>
            </a:r>
            <a:r>
              <a:rPr lang="en-US" sz="3200" b="1" dirty="0"/>
              <a:t>. The relative value of individual contributions to </a:t>
            </a:r>
            <a:r>
              <a:rPr lang="en-US" sz="3200" b="1" dirty="0" smtClean="0"/>
              <a:t>the </a:t>
            </a:r>
            <a:r>
              <a:rPr lang="en-US" sz="3200" b="1" dirty="0"/>
              <a:t>project may not be clear as in the Eiffel Tower culture. Groups are project </a:t>
            </a:r>
            <a:r>
              <a:rPr lang="en-US" sz="3200" b="1" dirty="0" smtClean="0"/>
              <a:t>dependent</a:t>
            </a:r>
            <a:r>
              <a:rPr lang="en-US" sz="3200" b="1" dirty="0"/>
              <a:t>; therefore, they are formed and dissolved as needed. However, a functioning </a:t>
            </a:r>
            <a:r>
              <a:rPr lang="en-US" sz="3200" b="1" dirty="0" smtClean="0"/>
              <a:t>organization </a:t>
            </a:r>
            <a:r>
              <a:rPr lang="en-US" sz="3200" b="1" dirty="0"/>
              <a:t>requires some degree of permanency. Therefore, in practice, guided </a:t>
            </a:r>
            <a:r>
              <a:rPr lang="en-US" sz="3200" b="1" dirty="0" smtClean="0"/>
              <a:t>missile </a:t>
            </a:r>
            <a:r>
              <a:rPr lang="en-US" sz="3200" b="1" dirty="0"/>
              <a:t>culture uses Eiffel Tower as a skeleton to give it stability and </a:t>
            </a:r>
            <a:r>
              <a:rPr lang="en-US" sz="3200" b="1" dirty="0" smtClean="0"/>
              <a:t>permanence</a:t>
            </a:r>
            <a:endParaRPr lang="en-US" sz="3200" b="1" dirty="0"/>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2" name="Picture 1"/>
          <p:cNvPicPr>
            <a:picLocks noChangeAspect="1"/>
          </p:cNvPicPr>
          <p:nvPr/>
        </p:nvPicPr>
        <p:blipFill>
          <a:blip r:embed="rId3"/>
          <a:stretch>
            <a:fillRect/>
          </a:stretch>
        </p:blipFill>
        <p:spPr>
          <a:xfrm>
            <a:off x="10246159" y="43034"/>
            <a:ext cx="1700931" cy="1524132"/>
          </a:xfrm>
          <a:prstGeom prst="rect">
            <a:avLst/>
          </a:prstGeom>
        </p:spPr>
      </p:pic>
    </p:spTree>
    <p:extLst>
      <p:ext uri="{BB962C8B-B14F-4D97-AF65-F5344CB8AC3E}">
        <p14:creationId xmlns:p14="http://schemas.microsoft.com/office/powerpoint/2010/main" val="320605021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7175" y="1610200"/>
            <a:ext cx="11701463" cy="4351338"/>
          </a:xfrm>
        </p:spPr>
        <p:txBody>
          <a:bodyPr>
            <a:noAutofit/>
          </a:bodyPr>
          <a:lstStyle/>
          <a:p>
            <a:pPr marL="0" indent="0" algn="just">
              <a:buNone/>
            </a:pPr>
            <a:r>
              <a:rPr lang="en-US" b="1" dirty="0">
                <a:solidFill>
                  <a:srgbClr val="FF0000"/>
                </a:solidFill>
              </a:rPr>
              <a:t>The Incubator Culture</a:t>
            </a:r>
          </a:p>
          <a:p>
            <a:pPr marL="0" indent="0" algn="just">
              <a:buNone/>
            </a:pPr>
            <a:r>
              <a:rPr lang="en-US" b="1" dirty="0"/>
              <a:t>The metaphor of incubator culture should not be confused with “business </a:t>
            </a:r>
            <a:r>
              <a:rPr lang="en-US" b="1" dirty="0" smtClean="0"/>
              <a:t>incubator</a:t>
            </a:r>
            <a:r>
              <a:rPr lang="en-US" b="1" dirty="0"/>
              <a:t>.” However, the logic of both is quite similar. In both, the purpose is to enable </a:t>
            </a:r>
            <a:r>
              <a:rPr lang="en-US" b="1" dirty="0" smtClean="0"/>
              <a:t>individuals </a:t>
            </a:r>
            <a:r>
              <a:rPr lang="en-US" b="1" dirty="0"/>
              <a:t>to be creative by removing the routine and mundane from daily work. </a:t>
            </a:r>
            <a:endParaRPr lang="en-US" b="1" dirty="0" smtClean="0"/>
          </a:p>
          <a:p>
            <a:pPr marL="0" indent="0" algn="just">
              <a:buNone/>
            </a:pPr>
            <a:r>
              <a:rPr lang="en-US" b="1" dirty="0" smtClean="0"/>
              <a:t>The </a:t>
            </a:r>
            <a:r>
              <a:rPr lang="en-US" b="1" dirty="0"/>
              <a:t>incubator culture is both egalitarian and personal. There is almost no structure </a:t>
            </a:r>
            <a:r>
              <a:rPr lang="en-US" b="1" dirty="0" smtClean="0"/>
              <a:t>and </a:t>
            </a:r>
            <a:r>
              <a:rPr lang="en-US" b="1" dirty="0"/>
              <a:t>organization; it only serves as an incubator for the individual’s self-expression </a:t>
            </a:r>
            <a:r>
              <a:rPr lang="en-US" b="1" dirty="0" smtClean="0"/>
              <a:t>and </a:t>
            </a:r>
            <a:r>
              <a:rPr lang="en-US" b="1" dirty="0"/>
              <a:t>self-fulfillment. The minimum structure of the incubator is to provide for </a:t>
            </a:r>
            <a:r>
              <a:rPr lang="en-US" b="1" dirty="0" smtClean="0"/>
              <a:t>personal </a:t>
            </a:r>
            <a:r>
              <a:rPr lang="en-US" b="1" dirty="0"/>
              <a:t>conveniences such as heat, light, and computer services so that individuals </a:t>
            </a:r>
            <a:r>
              <a:rPr lang="en-US" b="1" dirty="0" smtClean="0"/>
              <a:t>could </a:t>
            </a:r>
            <a:r>
              <a:rPr lang="en-US" b="1" dirty="0"/>
              <a:t>tap their creative potentials.</a:t>
            </a:r>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2" name="Picture 1"/>
          <p:cNvPicPr>
            <a:picLocks noChangeAspect="1"/>
          </p:cNvPicPr>
          <p:nvPr/>
        </p:nvPicPr>
        <p:blipFill>
          <a:blip r:embed="rId3"/>
          <a:stretch>
            <a:fillRect/>
          </a:stretch>
        </p:blipFill>
        <p:spPr>
          <a:xfrm>
            <a:off x="10257707" y="209484"/>
            <a:ext cx="1700931" cy="1524132"/>
          </a:xfrm>
          <a:prstGeom prst="rect">
            <a:avLst/>
          </a:prstGeom>
        </p:spPr>
      </p:pic>
    </p:spTree>
    <p:extLst>
      <p:ext uri="{BB962C8B-B14F-4D97-AF65-F5344CB8AC3E}">
        <p14:creationId xmlns:p14="http://schemas.microsoft.com/office/powerpoint/2010/main" val="337842741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sz="3200" b="1" dirty="0"/>
              <a:t>Other people in the incubator culture are important in that they provide the much-needed evaluation and criticism of new ideas. They develop, procure, and provide </a:t>
            </a:r>
            <a:r>
              <a:rPr lang="en-US" sz="3200" b="1" dirty="0" smtClean="0"/>
              <a:t>the </a:t>
            </a:r>
            <a:r>
              <a:rPr lang="en-US" sz="3200" b="1" dirty="0"/>
              <a:t>resources needed to produce the innovative products or services that the </a:t>
            </a:r>
            <a:r>
              <a:rPr lang="en-US" sz="3200" b="1" dirty="0" smtClean="0"/>
              <a:t>organization </a:t>
            </a:r>
            <a:r>
              <a:rPr lang="en-US" sz="3200" b="1" dirty="0"/>
              <a:t>provides to the clients. Typical examples of incubator cultures are found in </a:t>
            </a:r>
            <a:r>
              <a:rPr lang="en-US" sz="3200" b="1" dirty="0" smtClean="0"/>
              <a:t>start-ups </a:t>
            </a:r>
            <a:r>
              <a:rPr lang="en-US" sz="3200" b="1" dirty="0"/>
              <a:t>in the Silicon Valley, California, and Route 128 around Boston. These </a:t>
            </a:r>
            <a:r>
              <a:rPr lang="en-US" sz="3200" b="1" dirty="0" smtClean="0"/>
              <a:t>firms </a:t>
            </a:r>
            <a:r>
              <a:rPr lang="en-US" sz="3200" b="1" dirty="0"/>
              <a:t>are usually entrepreneurial or founded by creative teams.</a:t>
            </a:r>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2" name="Picture 1"/>
          <p:cNvPicPr>
            <a:picLocks noChangeAspect="1"/>
          </p:cNvPicPr>
          <p:nvPr/>
        </p:nvPicPr>
        <p:blipFill>
          <a:blip r:embed="rId3"/>
          <a:stretch>
            <a:fillRect/>
          </a:stretch>
        </p:blipFill>
        <p:spPr>
          <a:xfrm>
            <a:off x="10217584" y="86068"/>
            <a:ext cx="1700931" cy="1524132"/>
          </a:xfrm>
          <a:prstGeom prst="rect">
            <a:avLst/>
          </a:prstGeom>
        </p:spPr>
      </p:pic>
    </p:spTree>
    <p:extLst>
      <p:ext uri="{BB962C8B-B14F-4D97-AF65-F5344CB8AC3E}">
        <p14:creationId xmlns:p14="http://schemas.microsoft.com/office/powerpoint/2010/main" val="285264938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10000"/>
          </a:bodyPr>
          <a:lstStyle/>
          <a:p>
            <a:pPr marL="0" indent="0" algn="just">
              <a:buNone/>
            </a:pPr>
            <a:r>
              <a:rPr lang="en-US" b="1" dirty="0">
                <a:solidFill>
                  <a:srgbClr val="FF0000"/>
                </a:solidFill>
              </a:rPr>
              <a:t>Monolithic, Plural, and Multicultural Organizations</a:t>
            </a:r>
          </a:p>
          <a:p>
            <a:pPr marL="0" indent="0" algn="just">
              <a:buNone/>
            </a:pPr>
            <a:r>
              <a:rPr lang="en-US" b="1" dirty="0"/>
              <a:t>On the basis of cultural diversity, business organizations could be categorized as </a:t>
            </a:r>
            <a:r>
              <a:rPr lang="en-US" b="1" dirty="0" smtClean="0"/>
              <a:t>monolithic</a:t>
            </a:r>
            <a:r>
              <a:rPr lang="en-US" b="1" dirty="0"/>
              <a:t>, plural, and multicultural. We examine these organizations using the </a:t>
            </a:r>
            <a:r>
              <a:rPr lang="en-US" b="1" dirty="0" smtClean="0"/>
              <a:t>following </a:t>
            </a:r>
            <a:r>
              <a:rPr lang="en-US" b="1" dirty="0"/>
              <a:t>six factors: </a:t>
            </a:r>
            <a:endParaRPr lang="en-US" b="1" dirty="0" smtClean="0"/>
          </a:p>
          <a:p>
            <a:pPr algn="just">
              <a:buFont typeface="Wingdings" panose="05000000000000000000" pitchFamily="2" charset="2"/>
              <a:buChar char="Ø"/>
            </a:pPr>
            <a:r>
              <a:rPr lang="en-US" b="1" dirty="0" smtClean="0"/>
              <a:t>acculturation</a:t>
            </a:r>
            <a:r>
              <a:rPr lang="en-US" b="1" dirty="0"/>
              <a:t>, </a:t>
            </a:r>
            <a:endParaRPr lang="en-US" b="1" dirty="0" smtClean="0"/>
          </a:p>
          <a:p>
            <a:pPr algn="just">
              <a:buFont typeface="Wingdings" panose="05000000000000000000" pitchFamily="2" charset="2"/>
              <a:buChar char="Ø"/>
            </a:pPr>
            <a:r>
              <a:rPr lang="en-US" b="1" dirty="0" smtClean="0"/>
              <a:t>structural </a:t>
            </a:r>
            <a:r>
              <a:rPr lang="en-US" b="1" dirty="0"/>
              <a:t>integration</a:t>
            </a:r>
            <a:r>
              <a:rPr lang="en-US" b="1" dirty="0" smtClean="0"/>
              <a:t>,</a:t>
            </a:r>
          </a:p>
          <a:p>
            <a:pPr algn="just">
              <a:buFont typeface="Wingdings" panose="05000000000000000000" pitchFamily="2" charset="2"/>
              <a:buChar char="Ø"/>
            </a:pPr>
            <a:r>
              <a:rPr lang="en-US" b="1" dirty="0" smtClean="0"/>
              <a:t> </a:t>
            </a:r>
            <a:r>
              <a:rPr lang="en-US" b="1" dirty="0"/>
              <a:t>informal integration</a:t>
            </a:r>
            <a:r>
              <a:rPr lang="en-US" b="1" dirty="0" smtClean="0"/>
              <a:t>,</a:t>
            </a:r>
          </a:p>
          <a:p>
            <a:pPr algn="just">
              <a:buFont typeface="Wingdings" panose="05000000000000000000" pitchFamily="2" charset="2"/>
              <a:buChar char="Ø"/>
            </a:pPr>
            <a:r>
              <a:rPr lang="en-US" b="1" dirty="0" smtClean="0"/>
              <a:t> </a:t>
            </a:r>
            <a:r>
              <a:rPr lang="en-US" b="1" dirty="0" smtClean="0"/>
              <a:t>cultural </a:t>
            </a:r>
            <a:r>
              <a:rPr lang="en-US" b="1" dirty="0"/>
              <a:t>bias, </a:t>
            </a:r>
            <a:endParaRPr lang="en-US" b="1" dirty="0" smtClean="0"/>
          </a:p>
          <a:p>
            <a:pPr algn="just">
              <a:buFont typeface="Wingdings" panose="05000000000000000000" pitchFamily="2" charset="2"/>
              <a:buChar char="Ø"/>
            </a:pPr>
            <a:r>
              <a:rPr lang="en-US" b="1" dirty="0" smtClean="0"/>
              <a:t>organizational </a:t>
            </a:r>
            <a:r>
              <a:rPr lang="en-US" b="1" dirty="0"/>
              <a:t>identification, and </a:t>
            </a:r>
            <a:endParaRPr lang="en-US" b="1" dirty="0" smtClean="0"/>
          </a:p>
          <a:p>
            <a:pPr algn="just">
              <a:buFont typeface="Wingdings" panose="05000000000000000000" pitchFamily="2" charset="2"/>
              <a:buChar char="Ø"/>
            </a:pPr>
            <a:r>
              <a:rPr lang="en-US" b="1" dirty="0" smtClean="0"/>
              <a:t>intergroup </a:t>
            </a:r>
            <a:r>
              <a:rPr lang="en-US" b="1" dirty="0" smtClean="0"/>
              <a:t>conflict </a:t>
            </a:r>
            <a:endParaRPr lang="en-US" b="1" dirty="0"/>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2" name="Picture 1"/>
          <p:cNvPicPr>
            <a:picLocks noChangeAspect="1"/>
          </p:cNvPicPr>
          <p:nvPr/>
        </p:nvPicPr>
        <p:blipFill>
          <a:blip r:embed="rId3"/>
          <a:stretch>
            <a:fillRect/>
          </a:stretch>
        </p:blipFill>
        <p:spPr>
          <a:xfrm>
            <a:off x="10374746" y="86068"/>
            <a:ext cx="1700931" cy="1524132"/>
          </a:xfrm>
          <a:prstGeom prst="rect">
            <a:avLst/>
          </a:prstGeom>
        </p:spPr>
      </p:pic>
      <p:sp>
        <p:nvSpPr>
          <p:cNvPr id="5" name="Rectangle 4"/>
          <p:cNvSpPr/>
          <p:nvPr/>
        </p:nvSpPr>
        <p:spPr>
          <a:xfrm>
            <a:off x="1896688" y="524968"/>
            <a:ext cx="8003217" cy="646331"/>
          </a:xfrm>
          <a:prstGeom prst="rect">
            <a:avLst/>
          </a:prstGeom>
        </p:spPr>
        <p:txBody>
          <a:bodyPr wrap="none">
            <a:spAutoFit/>
          </a:bodyPr>
          <a:lstStyle/>
          <a:p>
            <a:r>
              <a:rPr lang="en-US" sz="3600" b="1" dirty="0" smtClean="0">
                <a:solidFill>
                  <a:srgbClr val="FF0000"/>
                </a:solidFill>
              </a:rPr>
              <a:t>Cultural </a:t>
            </a:r>
            <a:r>
              <a:rPr lang="en-US" sz="3600" b="1" dirty="0">
                <a:solidFill>
                  <a:srgbClr val="FF0000"/>
                </a:solidFill>
              </a:rPr>
              <a:t>diversity, business organizations </a:t>
            </a:r>
          </a:p>
        </p:txBody>
      </p:sp>
    </p:spTree>
    <p:extLst>
      <p:ext uri="{BB962C8B-B14F-4D97-AF65-F5344CB8AC3E}">
        <p14:creationId xmlns:p14="http://schemas.microsoft.com/office/powerpoint/2010/main" val="57999826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1478070" y="1277656"/>
            <a:ext cx="8530225" cy="5073040"/>
          </a:xfrm>
          <a:prstGeom prst="rect">
            <a:avLst/>
          </a:prstGeom>
        </p:spPr>
      </p:pic>
      <p:pic>
        <p:nvPicPr>
          <p:cNvPr id="3" name="Picture 2"/>
          <p:cNvPicPr>
            <a:picLocks noChangeAspect="1"/>
          </p:cNvPicPr>
          <p:nvPr/>
        </p:nvPicPr>
        <p:blipFill>
          <a:blip r:embed="rId3"/>
          <a:stretch>
            <a:fillRect/>
          </a:stretch>
        </p:blipFill>
        <p:spPr>
          <a:xfrm>
            <a:off x="-108036" y="0"/>
            <a:ext cx="9533101" cy="1610200"/>
          </a:xfrm>
          <a:prstGeom prst="rect">
            <a:avLst/>
          </a:prstGeom>
        </p:spPr>
      </p:pic>
      <p:pic>
        <p:nvPicPr>
          <p:cNvPr id="2" name="Picture 1"/>
          <p:cNvPicPr>
            <a:picLocks noChangeAspect="1"/>
          </p:cNvPicPr>
          <p:nvPr/>
        </p:nvPicPr>
        <p:blipFill>
          <a:blip r:embed="rId4"/>
          <a:stretch>
            <a:fillRect/>
          </a:stretch>
        </p:blipFill>
        <p:spPr>
          <a:xfrm>
            <a:off x="10160705" y="252347"/>
            <a:ext cx="1700931" cy="1524132"/>
          </a:xfrm>
          <a:prstGeom prst="rect">
            <a:avLst/>
          </a:prstGeom>
        </p:spPr>
      </p:pic>
    </p:spTree>
    <p:extLst>
      <p:ext uri="{BB962C8B-B14F-4D97-AF65-F5344CB8AC3E}">
        <p14:creationId xmlns:p14="http://schemas.microsoft.com/office/powerpoint/2010/main" val="182751097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8588" y="1825625"/>
            <a:ext cx="11225212" cy="4351338"/>
          </a:xfrm>
        </p:spPr>
        <p:txBody>
          <a:bodyPr>
            <a:noAutofit/>
          </a:bodyPr>
          <a:lstStyle/>
          <a:p>
            <a:pPr marL="0" indent="0" algn="just">
              <a:buNone/>
            </a:pPr>
            <a:r>
              <a:rPr lang="en-US" sz="3200" b="1" dirty="0"/>
              <a:t>1. </a:t>
            </a:r>
            <a:r>
              <a:rPr lang="en-US" sz="3200" b="1" dirty="0" smtClean="0">
                <a:solidFill>
                  <a:srgbClr val="FF0000"/>
                </a:solidFill>
              </a:rPr>
              <a:t>Acculturation</a:t>
            </a:r>
            <a:r>
              <a:rPr lang="en-US" sz="3200" b="1" dirty="0" smtClean="0"/>
              <a:t> is </a:t>
            </a:r>
            <a:r>
              <a:rPr lang="en-US" sz="3200" b="1" dirty="0"/>
              <a:t>the method of resolving differences between the dominant </a:t>
            </a:r>
            <a:r>
              <a:rPr lang="en-US" sz="3200" b="1" dirty="0" smtClean="0"/>
              <a:t>culture </a:t>
            </a:r>
            <a:r>
              <a:rPr lang="en-US" sz="3200" b="1" dirty="0"/>
              <a:t>and any minority culture. Acculturation could be by assimilation, </a:t>
            </a:r>
            <a:r>
              <a:rPr lang="en-US" sz="3200" b="1" dirty="0" smtClean="0"/>
              <a:t>the unilateral </a:t>
            </a:r>
            <a:r>
              <a:rPr lang="en-US" sz="3200" b="1" dirty="0"/>
              <a:t>adoption of the norms and values of the dominant culture by other </a:t>
            </a:r>
            <a:r>
              <a:rPr lang="en-US" sz="3200" b="1" dirty="0" smtClean="0"/>
              <a:t>cultural </a:t>
            </a:r>
            <a:r>
              <a:rPr lang="en-US" sz="3200" b="1" dirty="0"/>
              <a:t>groups; by pluralism, combining some elements of the dominant and </a:t>
            </a:r>
            <a:r>
              <a:rPr lang="en-US" sz="3200" b="1" dirty="0" smtClean="0"/>
              <a:t>any </a:t>
            </a:r>
            <a:r>
              <a:rPr lang="en-US" sz="3200" b="1" dirty="0"/>
              <a:t>minority cultures; or by separation, where there is a little adoption from </a:t>
            </a:r>
            <a:r>
              <a:rPr lang="en-US" sz="3200" b="1" dirty="0" smtClean="0"/>
              <a:t> either </a:t>
            </a:r>
            <a:r>
              <a:rPr lang="en-US" sz="3200" b="1" dirty="0"/>
              <a:t>culture.</a:t>
            </a:r>
          </a:p>
          <a:p>
            <a:pPr marL="0" indent="0" algn="just">
              <a:buNone/>
            </a:pPr>
            <a:r>
              <a:rPr lang="en-US" sz="3200" b="1" dirty="0"/>
              <a:t>2. </a:t>
            </a:r>
            <a:r>
              <a:rPr lang="en-US" sz="3200" b="1" dirty="0">
                <a:solidFill>
                  <a:srgbClr val="FF0000"/>
                </a:solidFill>
              </a:rPr>
              <a:t>Structural </a:t>
            </a:r>
            <a:r>
              <a:rPr lang="en-US" sz="3200" b="1" dirty="0" smtClean="0">
                <a:solidFill>
                  <a:srgbClr val="FF0000"/>
                </a:solidFill>
              </a:rPr>
              <a:t>integration </a:t>
            </a:r>
            <a:r>
              <a:rPr lang="en-US" sz="3200" b="1" dirty="0" smtClean="0"/>
              <a:t>is </a:t>
            </a:r>
            <a:r>
              <a:rPr lang="en-US" sz="3200" b="1" dirty="0"/>
              <a:t>the presence of members of different cultural groups </a:t>
            </a:r>
            <a:r>
              <a:rPr lang="en-US" sz="3200" b="1" dirty="0" smtClean="0"/>
              <a:t>in </a:t>
            </a:r>
            <a:r>
              <a:rPr lang="en-US" sz="3200" b="1" dirty="0"/>
              <a:t>various organizational levels.</a:t>
            </a:r>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2" name="Picture 1"/>
          <p:cNvPicPr>
            <a:picLocks noChangeAspect="1"/>
          </p:cNvPicPr>
          <p:nvPr/>
        </p:nvPicPr>
        <p:blipFill>
          <a:blip r:embed="rId3"/>
          <a:stretch>
            <a:fillRect/>
          </a:stretch>
        </p:blipFill>
        <p:spPr>
          <a:xfrm>
            <a:off x="10117571" y="86068"/>
            <a:ext cx="1700931" cy="1524132"/>
          </a:xfrm>
          <a:prstGeom prst="rect">
            <a:avLst/>
          </a:prstGeom>
        </p:spPr>
      </p:pic>
    </p:spTree>
    <p:extLst>
      <p:ext uri="{BB962C8B-B14F-4D97-AF65-F5344CB8AC3E}">
        <p14:creationId xmlns:p14="http://schemas.microsoft.com/office/powerpoint/2010/main" val="156890335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42912" y="1610200"/>
            <a:ext cx="10896600" cy="4351338"/>
          </a:xfrm>
        </p:spPr>
        <p:txBody>
          <a:bodyPr>
            <a:noAutofit/>
          </a:bodyPr>
          <a:lstStyle/>
          <a:p>
            <a:pPr marL="0" indent="0">
              <a:buNone/>
            </a:pPr>
            <a:r>
              <a:rPr lang="en-US" sz="3200" b="1" dirty="0"/>
              <a:t>3</a:t>
            </a:r>
            <a:r>
              <a:rPr lang="en-US" sz="3200" b="1" dirty="0">
                <a:solidFill>
                  <a:srgbClr val="FF0000"/>
                </a:solidFill>
              </a:rPr>
              <a:t>. Informal </a:t>
            </a:r>
            <a:r>
              <a:rPr lang="en-US" sz="3200" b="1" dirty="0" smtClean="0">
                <a:solidFill>
                  <a:srgbClr val="FF0000"/>
                </a:solidFill>
              </a:rPr>
              <a:t>integration </a:t>
            </a:r>
            <a:r>
              <a:rPr lang="en-US" sz="3200" b="1" dirty="0" smtClean="0"/>
              <a:t>is </a:t>
            </a:r>
            <a:r>
              <a:rPr lang="en-US" sz="3200" b="1" dirty="0"/>
              <a:t>the inclusion of members of minority </a:t>
            </a:r>
            <a:r>
              <a:rPr lang="en-US" sz="3200" b="1" dirty="0" smtClean="0"/>
              <a:t>cultures in informal </a:t>
            </a:r>
            <a:r>
              <a:rPr lang="en-US" sz="3200" b="1" dirty="0"/>
              <a:t>networks and activities taking place outside the ordinary work activities.</a:t>
            </a:r>
          </a:p>
          <a:p>
            <a:pPr marL="0" indent="0">
              <a:buNone/>
            </a:pPr>
            <a:r>
              <a:rPr lang="en-US" sz="3200" b="1" dirty="0"/>
              <a:t>4. </a:t>
            </a:r>
            <a:r>
              <a:rPr lang="en-US" sz="3200" b="1" dirty="0">
                <a:solidFill>
                  <a:srgbClr val="FF0000"/>
                </a:solidFill>
              </a:rPr>
              <a:t>Cultural </a:t>
            </a:r>
            <a:r>
              <a:rPr lang="en-US" sz="3200" b="1" dirty="0" smtClean="0">
                <a:solidFill>
                  <a:srgbClr val="FF0000"/>
                </a:solidFill>
              </a:rPr>
              <a:t>bias </a:t>
            </a:r>
            <a:r>
              <a:rPr lang="en-US" sz="3200" b="1" dirty="0" smtClean="0"/>
              <a:t>is </a:t>
            </a:r>
            <a:r>
              <a:rPr lang="en-US" sz="3200" b="1" dirty="0"/>
              <a:t>the existence and practice of prejudice and discrimination in the </a:t>
            </a:r>
            <a:r>
              <a:rPr lang="en-US" sz="3200" b="1" dirty="0" smtClean="0"/>
              <a:t>organization</a:t>
            </a:r>
            <a:r>
              <a:rPr lang="en-US" sz="3200" b="1" dirty="0"/>
              <a:t>.</a:t>
            </a:r>
          </a:p>
          <a:p>
            <a:pPr marL="0" indent="0">
              <a:buNone/>
            </a:pPr>
            <a:r>
              <a:rPr lang="en-US" sz="3200" b="1" dirty="0"/>
              <a:t>5. </a:t>
            </a:r>
            <a:r>
              <a:rPr lang="en-US" sz="3200" b="1" dirty="0">
                <a:solidFill>
                  <a:srgbClr val="FF0000"/>
                </a:solidFill>
              </a:rPr>
              <a:t>Organizational </a:t>
            </a:r>
            <a:r>
              <a:rPr lang="en-US" sz="3200" b="1" dirty="0" smtClean="0">
                <a:solidFill>
                  <a:srgbClr val="FF0000"/>
                </a:solidFill>
              </a:rPr>
              <a:t>identification </a:t>
            </a:r>
            <a:r>
              <a:rPr lang="en-US" sz="3200" b="1" dirty="0" smtClean="0"/>
              <a:t>is </a:t>
            </a:r>
            <a:r>
              <a:rPr lang="en-US" sz="3200" b="1" dirty="0"/>
              <a:t>the extent to which the workforce identifies </a:t>
            </a:r>
            <a:r>
              <a:rPr lang="en-US" sz="3200" b="1" dirty="0" smtClean="0"/>
              <a:t>with </a:t>
            </a:r>
            <a:r>
              <a:rPr lang="en-US" sz="3200" b="1" dirty="0"/>
              <a:t>the firm.</a:t>
            </a:r>
          </a:p>
          <a:p>
            <a:pPr marL="0" indent="0">
              <a:buNone/>
            </a:pPr>
            <a:r>
              <a:rPr lang="en-US" sz="3200" b="1" dirty="0"/>
              <a:t>6. </a:t>
            </a:r>
            <a:r>
              <a:rPr lang="en-US" sz="3200" b="1" dirty="0">
                <a:solidFill>
                  <a:srgbClr val="FF0000"/>
                </a:solidFill>
              </a:rPr>
              <a:t>Intergroup </a:t>
            </a:r>
            <a:r>
              <a:rPr lang="en-US" sz="3200" b="1" dirty="0" smtClean="0">
                <a:solidFill>
                  <a:srgbClr val="FF0000"/>
                </a:solidFill>
              </a:rPr>
              <a:t>conflict </a:t>
            </a:r>
            <a:r>
              <a:rPr lang="en-US" sz="3200" b="1" dirty="0" smtClean="0"/>
              <a:t>refers </a:t>
            </a:r>
            <a:r>
              <a:rPr lang="en-US" sz="3200" b="1" dirty="0"/>
              <a:t>to friction, tension, and power struggles between </a:t>
            </a:r>
            <a:r>
              <a:rPr lang="en-US" sz="3200" b="1" dirty="0" smtClean="0"/>
              <a:t>various </a:t>
            </a:r>
            <a:r>
              <a:rPr lang="en-US" sz="3200" b="1" dirty="0"/>
              <a:t>cultural groups within the firm</a:t>
            </a:r>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2" name="Picture 1"/>
          <p:cNvPicPr>
            <a:picLocks noChangeAspect="1"/>
          </p:cNvPicPr>
          <p:nvPr/>
        </p:nvPicPr>
        <p:blipFill>
          <a:blip r:embed="rId3"/>
          <a:stretch>
            <a:fillRect/>
          </a:stretch>
        </p:blipFill>
        <p:spPr>
          <a:xfrm>
            <a:off x="10189529" y="86068"/>
            <a:ext cx="1700931" cy="1524132"/>
          </a:xfrm>
          <a:prstGeom prst="rect">
            <a:avLst/>
          </a:prstGeom>
        </p:spPr>
      </p:pic>
    </p:spTree>
    <p:extLst>
      <p:ext uri="{BB962C8B-B14F-4D97-AF65-F5344CB8AC3E}">
        <p14:creationId xmlns:p14="http://schemas.microsoft.com/office/powerpoint/2010/main" val="234984911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b="1" dirty="0">
                <a:solidFill>
                  <a:srgbClr val="FF0000"/>
                </a:solidFill>
              </a:rPr>
              <a:t>Monolithic Organization</a:t>
            </a:r>
          </a:p>
          <a:p>
            <a:pPr marL="0" indent="0" algn="just">
              <a:buNone/>
            </a:pPr>
            <a:r>
              <a:rPr lang="en-US" b="1" dirty="0"/>
              <a:t>Monolithic organizations are highly homogeneous with little structural integration. </a:t>
            </a:r>
            <a:r>
              <a:rPr lang="en-US" b="1" dirty="0" smtClean="0"/>
              <a:t>They </a:t>
            </a:r>
            <a:r>
              <a:rPr lang="en-US" b="1" dirty="0"/>
              <a:t>consist of one dominant cultural group. If members of other cultural groups </a:t>
            </a:r>
            <a:r>
              <a:rPr lang="en-US" b="1" dirty="0" smtClean="0"/>
              <a:t>join </a:t>
            </a:r>
            <a:r>
              <a:rPr lang="en-US" b="1" dirty="0"/>
              <a:t>the firm, they must adopt the existing cultural norms to survive. There are </a:t>
            </a:r>
            <a:r>
              <a:rPr lang="en-US" b="1" dirty="0" smtClean="0"/>
              <a:t>prejudice </a:t>
            </a:r>
            <a:r>
              <a:rPr lang="en-US" b="1" dirty="0"/>
              <a:t>and discrimination against the members of the cultural minority because of the </a:t>
            </a:r>
            <a:r>
              <a:rPr lang="en-US" b="1" dirty="0" smtClean="0"/>
              <a:t>lack </a:t>
            </a:r>
            <a:r>
              <a:rPr lang="en-US" b="1" dirty="0"/>
              <a:t>of structural and informal integration. Consequently, organizational </a:t>
            </a:r>
            <a:r>
              <a:rPr lang="en-US" b="1" dirty="0" smtClean="0"/>
              <a:t>identification </a:t>
            </a:r>
            <a:r>
              <a:rPr lang="en-US" b="1" dirty="0"/>
              <a:t>among the host country personnel is very low. But there is little group conflict </a:t>
            </a:r>
            <a:r>
              <a:rPr lang="en-US" b="1" dirty="0" smtClean="0"/>
              <a:t>because </a:t>
            </a:r>
            <a:r>
              <a:rPr lang="en-US" b="1" dirty="0"/>
              <a:t>of the homogeneity of the workforce.</a:t>
            </a:r>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2" name="Picture 1"/>
          <p:cNvPicPr>
            <a:picLocks noChangeAspect="1"/>
          </p:cNvPicPr>
          <p:nvPr/>
        </p:nvPicPr>
        <p:blipFill>
          <a:blip r:embed="rId3"/>
          <a:stretch>
            <a:fillRect/>
          </a:stretch>
        </p:blipFill>
        <p:spPr>
          <a:xfrm>
            <a:off x="10146146" y="193781"/>
            <a:ext cx="1700931" cy="1524132"/>
          </a:xfrm>
          <a:prstGeom prst="rect">
            <a:avLst/>
          </a:prstGeom>
        </p:spPr>
      </p:pic>
    </p:spTree>
    <p:extLst>
      <p:ext uri="{BB962C8B-B14F-4D97-AF65-F5344CB8AC3E}">
        <p14:creationId xmlns:p14="http://schemas.microsoft.com/office/powerpoint/2010/main" val="198239632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14314" y="1610200"/>
            <a:ext cx="11801474" cy="4351338"/>
          </a:xfrm>
        </p:spPr>
        <p:txBody>
          <a:bodyPr>
            <a:noAutofit/>
          </a:bodyPr>
          <a:lstStyle/>
          <a:p>
            <a:pPr marL="0" indent="0" algn="just">
              <a:buNone/>
            </a:pPr>
            <a:r>
              <a:rPr lang="en-US" sz="3200" b="1" dirty="0">
                <a:solidFill>
                  <a:srgbClr val="FF0000"/>
                </a:solidFill>
              </a:rPr>
              <a:t>Plural Organization</a:t>
            </a:r>
          </a:p>
          <a:p>
            <a:pPr marL="0" indent="0" algn="just">
              <a:buNone/>
            </a:pPr>
            <a:r>
              <a:rPr lang="en-US" sz="3200" b="1" dirty="0"/>
              <a:t>The norms and values of other cultures are usually well represented inside plural </a:t>
            </a:r>
            <a:r>
              <a:rPr lang="en-US" sz="3200" b="1" dirty="0" smtClean="0"/>
              <a:t>organizations </a:t>
            </a:r>
            <a:r>
              <a:rPr lang="en-US" sz="3200" b="1" dirty="0"/>
              <a:t>because these businesses try to include host country citizens in their </a:t>
            </a:r>
            <a:r>
              <a:rPr lang="en-US" sz="3200" b="1" dirty="0" smtClean="0"/>
              <a:t>workforce</a:t>
            </a:r>
            <a:r>
              <a:rPr lang="en-US" sz="3200" b="1" dirty="0"/>
              <a:t>. Human resource management practices often change because they need </a:t>
            </a:r>
            <a:r>
              <a:rPr lang="en-US" sz="3200" b="1" dirty="0" smtClean="0"/>
              <a:t>to </a:t>
            </a:r>
            <a:r>
              <a:rPr lang="en-US" sz="3200" b="1" dirty="0"/>
              <a:t>tap local knowledge to learn about the host market. Also, some governments </a:t>
            </a:r>
            <a:r>
              <a:rPr lang="en-US" sz="3200" b="1" dirty="0" smtClean="0"/>
              <a:t>require </a:t>
            </a:r>
            <a:r>
              <a:rPr lang="en-US" sz="3200" b="1" dirty="0"/>
              <a:t>the employment of local personnel. As a result, MNCs gain a higher level of </a:t>
            </a:r>
            <a:r>
              <a:rPr lang="en-US" sz="3200" b="1" dirty="0" smtClean="0"/>
              <a:t>structural </a:t>
            </a:r>
            <a:r>
              <a:rPr lang="en-US" sz="3200" b="1" dirty="0"/>
              <a:t>integration than monolithic firms, leading to a plural organization that is </a:t>
            </a:r>
            <a:r>
              <a:rPr lang="en-US" sz="3200" b="1" dirty="0" smtClean="0"/>
              <a:t>culturally </a:t>
            </a:r>
            <a:r>
              <a:rPr lang="en-US" sz="3200" b="1" dirty="0"/>
              <a:t>heterogeneous. </a:t>
            </a:r>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2" name="Picture 1"/>
          <p:cNvPicPr>
            <a:picLocks noChangeAspect="1"/>
          </p:cNvPicPr>
          <p:nvPr/>
        </p:nvPicPr>
        <p:blipFill>
          <a:blip r:embed="rId3"/>
          <a:stretch>
            <a:fillRect/>
          </a:stretch>
        </p:blipFill>
        <p:spPr>
          <a:xfrm>
            <a:off x="10314857" y="86068"/>
            <a:ext cx="1700931" cy="1524132"/>
          </a:xfrm>
          <a:prstGeom prst="rect">
            <a:avLst/>
          </a:prstGeom>
        </p:spPr>
      </p:pic>
    </p:spTree>
    <p:extLst>
      <p:ext uri="{BB962C8B-B14F-4D97-AF65-F5344CB8AC3E}">
        <p14:creationId xmlns:p14="http://schemas.microsoft.com/office/powerpoint/2010/main" val="417462361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b="1" dirty="0">
                <a:solidFill>
                  <a:srgbClr val="FF0000"/>
                </a:solidFill>
              </a:rPr>
              <a:t>Multicultural Organization</a:t>
            </a:r>
          </a:p>
          <a:p>
            <a:pPr marL="0" indent="0" algn="just">
              <a:buNone/>
            </a:pPr>
            <a:r>
              <a:rPr lang="en-US" b="1" dirty="0"/>
              <a:t>Both plural and multicultural firms are culturally heterogeneous. </a:t>
            </a:r>
            <a:r>
              <a:rPr lang="en-US" b="1" dirty="0" smtClean="0"/>
              <a:t>Plural organizations</a:t>
            </a:r>
            <a:r>
              <a:rPr lang="en-US" b="1" dirty="0"/>
              <a:t>, however, do not value their cultural diversity, while multicultural firms do. </a:t>
            </a:r>
            <a:r>
              <a:rPr lang="en-US" b="1" dirty="0" smtClean="0"/>
              <a:t>They </a:t>
            </a:r>
            <a:r>
              <a:rPr lang="en-US" b="1" dirty="0"/>
              <a:t>recognize the value of cultural heterogeneity and understand the potential </a:t>
            </a:r>
            <a:r>
              <a:rPr lang="en-US" b="1" dirty="0" smtClean="0"/>
              <a:t>contributions </a:t>
            </a:r>
            <a:r>
              <a:rPr lang="en-US" b="1" dirty="0"/>
              <a:t>of cultural diversity to organizational performance. Multicultural </a:t>
            </a:r>
            <a:r>
              <a:rPr lang="en-US" b="1" dirty="0" smtClean="0"/>
              <a:t>organizations </a:t>
            </a:r>
            <a:r>
              <a:rPr lang="en-US" b="1" dirty="0"/>
              <a:t>adopt a synergistic approach to management and have overcome the </a:t>
            </a:r>
            <a:r>
              <a:rPr lang="en-US" b="1" dirty="0" smtClean="0"/>
              <a:t> shortcomings </a:t>
            </a:r>
            <a:r>
              <a:rPr lang="en-US" b="1" dirty="0"/>
              <a:t>of plural firms</a:t>
            </a:r>
            <a:r>
              <a:rPr lang="en-US" b="1" dirty="0" smtClean="0"/>
              <a:t>.</a:t>
            </a:r>
            <a:endParaRPr lang="en-US" b="1" dirty="0"/>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2" name="Picture 1"/>
          <p:cNvPicPr>
            <a:picLocks noChangeAspect="1"/>
          </p:cNvPicPr>
          <p:nvPr/>
        </p:nvPicPr>
        <p:blipFill>
          <a:blip r:embed="rId3"/>
          <a:stretch>
            <a:fillRect/>
          </a:stretch>
        </p:blipFill>
        <p:spPr>
          <a:xfrm>
            <a:off x="10131859" y="301493"/>
            <a:ext cx="1700931" cy="1524132"/>
          </a:xfrm>
          <a:prstGeom prst="rect">
            <a:avLst/>
          </a:prstGeom>
        </p:spPr>
      </p:pic>
    </p:spTree>
    <p:extLst>
      <p:ext uri="{BB962C8B-B14F-4D97-AF65-F5344CB8AC3E}">
        <p14:creationId xmlns:p14="http://schemas.microsoft.com/office/powerpoint/2010/main" val="208591987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sz="3200" b="1" dirty="0"/>
              <a:t>Multicultural organizations are characterized by full structural and informal </a:t>
            </a:r>
            <a:r>
              <a:rPr lang="en-US" sz="3200" b="1" dirty="0" smtClean="0"/>
              <a:t>integration</a:t>
            </a:r>
            <a:r>
              <a:rPr lang="en-US" sz="3200" b="1" dirty="0"/>
              <a:t>, an absence of prejudice and discrimination, and minimum intergroup </a:t>
            </a:r>
            <a:r>
              <a:rPr lang="en-US" sz="3200" b="1" dirty="0" smtClean="0"/>
              <a:t>conflict</a:t>
            </a:r>
            <a:r>
              <a:rPr lang="en-US" sz="3200" b="1" dirty="0"/>
              <a:t>. Members of minority cultures identify with the organization, and acculturation happens because </a:t>
            </a:r>
            <a:r>
              <a:rPr lang="en-US" sz="3200" b="1" dirty="0" smtClean="0"/>
              <a:t>all participating </a:t>
            </a:r>
            <a:r>
              <a:rPr lang="en-US" sz="3200" b="1" dirty="0"/>
              <a:t>cultures are integrated into a synergistic whole. It </a:t>
            </a:r>
            <a:r>
              <a:rPr lang="en-US" sz="3200" b="1" dirty="0" smtClean="0"/>
              <a:t>is </a:t>
            </a:r>
            <a:r>
              <a:rPr lang="en-US" sz="3200" b="1" dirty="0"/>
              <a:t>doubtful whether many MNCs have reached their goal of multiculturalism, but </a:t>
            </a:r>
            <a:r>
              <a:rPr lang="en-US" sz="3200" b="1" dirty="0" smtClean="0"/>
              <a:t>probably </a:t>
            </a:r>
            <a:r>
              <a:rPr lang="en-US" sz="3200" b="1" dirty="0"/>
              <a:t>the global market’s competitive environment will force MNCs to adopt a </a:t>
            </a:r>
            <a:r>
              <a:rPr lang="en-US" sz="3200" b="1" dirty="0" smtClean="0"/>
              <a:t>multicultural </a:t>
            </a:r>
            <a:r>
              <a:rPr lang="en-US" sz="3200" b="1" dirty="0"/>
              <a:t>posture. </a:t>
            </a:r>
          </a:p>
          <a:p>
            <a:pPr marL="0" indent="0" algn="just">
              <a:buNone/>
            </a:pPr>
            <a:endParaRPr lang="en-US" sz="3200" b="1" dirty="0"/>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2" name="Picture 1"/>
          <p:cNvPicPr>
            <a:picLocks noChangeAspect="1"/>
          </p:cNvPicPr>
          <p:nvPr/>
        </p:nvPicPr>
        <p:blipFill>
          <a:blip r:embed="rId3"/>
          <a:stretch>
            <a:fillRect/>
          </a:stretch>
        </p:blipFill>
        <p:spPr>
          <a:xfrm>
            <a:off x="10046134" y="301493"/>
            <a:ext cx="1700931" cy="1524132"/>
          </a:xfrm>
          <a:prstGeom prst="rect">
            <a:avLst/>
          </a:prstGeom>
        </p:spPr>
      </p:pic>
    </p:spTree>
    <p:extLst>
      <p:ext uri="{BB962C8B-B14F-4D97-AF65-F5344CB8AC3E}">
        <p14:creationId xmlns:p14="http://schemas.microsoft.com/office/powerpoint/2010/main" val="371448912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71500" y="1825625"/>
            <a:ext cx="10782300" cy="4351338"/>
          </a:xfrm>
        </p:spPr>
        <p:txBody>
          <a:bodyPr>
            <a:normAutofit/>
          </a:bodyPr>
          <a:lstStyle/>
          <a:p>
            <a:pPr marL="0" indent="0" algn="just">
              <a:buNone/>
            </a:pPr>
            <a:r>
              <a:rPr lang="en-US" sz="3200" b="1" dirty="0">
                <a:solidFill>
                  <a:srgbClr val="FF0000"/>
                </a:solidFill>
              </a:rPr>
              <a:t>The Benefits of Multiculturalism</a:t>
            </a:r>
          </a:p>
          <a:p>
            <a:pPr marL="0" indent="0" algn="just">
              <a:buNone/>
            </a:pPr>
            <a:r>
              <a:rPr lang="en-US" sz="3200" b="1" dirty="0"/>
              <a:t>Until recently, most organizations were primarily concerned with the problems and </a:t>
            </a:r>
            <a:r>
              <a:rPr lang="en-US" sz="3200" b="1" dirty="0" smtClean="0"/>
              <a:t>costs </a:t>
            </a:r>
            <a:r>
              <a:rPr lang="en-US" sz="3200" b="1" dirty="0"/>
              <a:t>created by the ethnic and gender diversity of their workforce. </a:t>
            </a:r>
            <a:endParaRPr lang="en-US" sz="3200" b="1" dirty="0" smtClean="0"/>
          </a:p>
          <a:p>
            <a:pPr marL="0" indent="0" algn="just">
              <a:buNone/>
            </a:pPr>
            <a:r>
              <a:rPr lang="en-US" sz="3200" b="1" dirty="0" smtClean="0"/>
              <a:t>They </a:t>
            </a:r>
            <a:r>
              <a:rPr lang="en-US" sz="3200" b="1" dirty="0"/>
              <a:t>ignored the </a:t>
            </a:r>
            <a:r>
              <a:rPr lang="en-US" sz="3200" b="1" dirty="0" smtClean="0"/>
              <a:t>potential </a:t>
            </a:r>
            <a:r>
              <a:rPr lang="en-US" sz="3200" b="1" dirty="0"/>
              <a:t>benefits of cultural diversity. But the diversity of the workforce could be a </a:t>
            </a:r>
            <a:r>
              <a:rPr lang="en-US" sz="3200" b="1" dirty="0" smtClean="0"/>
              <a:t>source </a:t>
            </a:r>
            <a:r>
              <a:rPr lang="en-US" sz="3200" b="1" dirty="0"/>
              <a:t>of competitive advantage. The following are the major potential advantages </a:t>
            </a:r>
            <a:r>
              <a:rPr lang="en-US" sz="3200" b="1" dirty="0" smtClean="0"/>
              <a:t>of multiculturalism:</a:t>
            </a:r>
            <a:endParaRPr lang="en-US" sz="3200" b="1" dirty="0"/>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2" name="Picture 1"/>
          <p:cNvPicPr>
            <a:picLocks noChangeAspect="1"/>
          </p:cNvPicPr>
          <p:nvPr/>
        </p:nvPicPr>
        <p:blipFill>
          <a:blip r:embed="rId3"/>
          <a:stretch>
            <a:fillRect/>
          </a:stretch>
        </p:blipFill>
        <p:spPr>
          <a:xfrm>
            <a:off x="10146147" y="301493"/>
            <a:ext cx="1700931" cy="1524132"/>
          </a:xfrm>
          <a:prstGeom prst="rect">
            <a:avLst/>
          </a:prstGeom>
        </p:spPr>
      </p:pic>
    </p:spTree>
    <p:extLst>
      <p:ext uri="{BB962C8B-B14F-4D97-AF65-F5344CB8AC3E}">
        <p14:creationId xmlns:p14="http://schemas.microsoft.com/office/powerpoint/2010/main" val="145245382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sz="3200" b="1" dirty="0"/>
              <a:t>1. </a:t>
            </a:r>
            <a:r>
              <a:rPr lang="en-US" sz="3200" b="1" dirty="0">
                <a:solidFill>
                  <a:srgbClr val="FF0000"/>
                </a:solidFill>
              </a:rPr>
              <a:t>Reduced costs</a:t>
            </a:r>
            <a:r>
              <a:rPr lang="en-US" sz="3200" b="1" dirty="0"/>
              <a:t>: There is evidence that as the cultural diversity of firms increases, </a:t>
            </a:r>
            <a:r>
              <a:rPr lang="en-US" sz="3200" b="1" dirty="0" smtClean="0"/>
              <a:t>so </a:t>
            </a:r>
            <a:r>
              <a:rPr lang="en-US" sz="3200" b="1" dirty="0"/>
              <a:t>does the cost of poor integration. The experiences of minorities and women at </a:t>
            </a:r>
            <a:r>
              <a:rPr lang="en-US" sz="3200" b="1" dirty="0" smtClean="0"/>
              <a:t>work </a:t>
            </a:r>
            <a:r>
              <a:rPr lang="en-US" sz="3200" b="1" dirty="0"/>
              <a:t>indicate that when cultural minorities are not fully integrated into the </a:t>
            </a:r>
            <a:r>
              <a:rPr lang="en-US" sz="3200" b="1" dirty="0" smtClean="0"/>
              <a:t>workforce</a:t>
            </a:r>
            <a:r>
              <a:rPr lang="en-US" sz="3200" b="1" dirty="0"/>
              <a:t>, they tend to have lower job satisfaction and higher absenteeism and </a:t>
            </a:r>
            <a:r>
              <a:rPr lang="en-US" sz="3200" b="1" dirty="0" smtClean="0"/>
              <a:t>turnover</a:t>
            </a:r>
            <a:r>
              <a:rPr lang="en-US" sz="3200" b="1" dirty="0"/>
              <a:t>. Firms that properly manage cultural diversity could have a cost </a:t>
            </a:r>
            <a:r>
              <a:rPr lang="en-US" sz="3200" b="1" dirty="0" smtClean="0"/>
              <a:t>advantage </a:t>
            </a:r>
            <a:r>
              <a:rPr lang="en-US" sz="3200" b="1" dirty="0"/>
              <a:t>over those that do not, because of lower absenteeism and turnover rates</a:t>
            </a:r>
            <a:r>
              <a:rPr lang="en-US" sz="3200" b="1" dirty="0" smtClean="0"/>
              <a:t>.</a:t>
            </a:r>
            <a:endParaRPr lang="en-US" sz="3200" b="1" dirty="0"/>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2" name="Picture 1"/>
          <p:cNvPicPr>
            <a:picLocks noChangeAspect="1"/>
          </p:cNvPicPr>
          <p:nvPr/>
        </p:nvPicPr>
        <p:blipFill>
          <a:blip r:embed="rId3"/>
          <a:stretch>
            <a:fillRect/>
          </a:stretch>
        </p:blipFill>
        <p:spPr>
          <a:xfrm>
            <a:off x="10303309" y="86068"/>
            <a:ext cx="1700931" cy="1524132"/>
          </a:xfrm>
          <a:prstGeom prst="rect">
            <a:avLst/>
          </a:prstGeom>
        </p:spPr>
      </p:pic>
    </p:spTree>
    <p:extLst>
      <p:ext uri="{BB962C8B-B14F-4D97-AF65-F5344CB8AC3E}">
        <p14:creationId xmlns:p14="http://schemas.microsoft.com/office/powerpoint/2010/main" val="91107637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3887" y="1610200"/>
            <a:ext cx="11020426" cy="4351338"/>
          </a:xfrm>
        </p:spPr>
        <p:txBody>
          <a:bodyPr>
            <a:noAutofit/>
          </a:bodyPr>
          <a:lstStyle/>
          <a:p>
            <a:pPr marL="0" indent="0" algn="just">
              <a:buNone/>
            </a:pPr>
            <a:r>
              <a:rPr lang="en-US" sz="3200" b="1" dirty="0"/>
              <a:t>2. </a:t>
            </a:r>
            <a:r>
              <a:rPr lang="en-US" sz="3200" b="1" dirty="0">
                <a:solidFill>
                  <a:srgbClr val="FF0000"/>
                </a:solidFill>
              </a:rPr>
              <a:t>Resource acquisition</a:t>
            </a:r>
            <a:r>
              <a:rPr lang="en-US" sz="3200" b="1" dirty="0"/>
              <a:t>: With the increasing globalization of business, competition </a:t>
            </a:r>
            <a:r>
              <a:rPr lang="en-US" sz="3200" b="1" dirty="0" smtClean="0"/>
              <a:t>for </a:t>
            </a:r>
            <a:r>
              <a:rPr lang="en-US" sz="3200" b="1" dirty="0"/>
              <a:t>qualified personnel has become more intense. Firms with a good reputation </a:t>
            </a:r>
            <a:r>
              <a:rPr lang="en-US" sz="3200" b="1" dirty="0" smtClean="0"/>
              <a:t>for </a:t>
            </a:r>
            <a:r>
              <a:rPr lang="en-US" sz="3200" b="1" dirty="0"/>
              <a:t>handling cultural diversity attract more and better-qualified personnel. This </a:t>
            </a:r>
            <a:r>
              <a:rPr lang="en-US" sz="3200" b="1" dirty="0" smtClean="0"/>
              <a:t>benefit </a:t>
            </a:r>
            <a:r>
              <a:rPr lang="en-US" sz="3200" b="1" dirty="0"/>
              <a:t>of cultural diversity is especially critical to an MNC’s international </a:t>
            </a:r>
            <a:r>
              <a:rPr lang="en-US" sz="3200" b="1" dirty="0" smtClean="0"/>
              <a:t>expansion</a:t>
            </a:r>
            <a:r>
              <a:rPr lang="en-US" sz="3200" b="1" dirty="0"/>
              <a:t>. A well-qualified pool of managers adds expertise and knowledge to </a:t>
            </a:r>
            <a:r>
              <a:rPr lang="en-US" sz="3200" b="1" dirty="0" smtClean="0"/>
              <a:t>the </a:t>
            </a:r>
            <a:r>
              <a:rPr lang="en-US" sz="3200" b="1" dirty="0"/>
              <a:t>firm. </a:t>
            </a:r>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2" name="Picture 1"/>
          <p:cNvPicPr>
            <a:picLocks noChangeAspect="1"/>
          </p:cNvPicPr>
          <p:nvPr/>
        </p:nvPicPr>
        <p:blipFill>
          <a:blip r:embed="rId3"/>
          <a:stretch>
            <a:fillRect/>
          </a:stretch>
        </p:blipFill>
        <p:spPr>
          <a:xfrm>
            <a:off x="9943382" y="86068"/>
            <a:ext cx="1700931" cy="1524132"/>
          </a:xfrm>
          <a:prstGeom prst="rect">
            <a:avLst/>
          </a:prstGeom>
        </p:spPr>
      </p:pic>
    </p:spTree>
    <p:extLst>
      <p:ext uri="{BB962C8B-B14F-4D97-AF65-F5344CB8AC3E}">
        <p14:creationId xmlns:p14="http://schemas.microsoft.com/office/powerpoint/2010/main" val="78193287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sz="3200" b="1" dirty="0"/>
              <a:t>3. </a:t>
            </a:r>
            <a:r>
              <a:rPr lang="en-US" sz="3200" b="1" dirty="0">
                <a:solidFill>
                  <a:srgbClr val="FF0000"/>
                </a:solidFill>
              </a:rPr>
              <a:t>Marketing advantage</a:t>
            </a:r>
            <a:r>
              <a:rPr lang="en-US" sz="3200" b="1" dirty="0"/>
              <a:t>: The insight and cultural sensitivity of the multicultural </a:t>
            </a:r>
            <a:r>
              <a:rPr lang="en-US" sz="3200" b="1" dirty="0" smtClean="0"/>
              <a:t>workforce </a:t>
            </a:r>
            <a:r>
              <a:rPr lang="en-US" sz="3200" b="1" dirty="0"/>
              <a:t>improve marketing efforts. Multicultural personnel enables MNCs to </a:t>
            </a:r>
            <a:r>
              <a:rPr lang="en-US" sz="3200" b="1" dirty="0" smtClean="0"/>
              <a:t>understand </a:t>
            </a:r>
            <a:r>
              <a:rPr lang="en-US" sz="3200" b="1" dirty="0"/>
              <a:t>and adopt the cultural perspectives of their multiple markets.</a:t>
            </a:r>
          </a:p>
          <a:p>
            <a:pPr marL="0" indent="0" algn="just">
              <a:buNone/>
            </a:pPr>
            <a:r>
              <a:rPr lang="en-US" sz="3200" b="1" dirty="0"/>
              <a:t>4. </a:t>
            </a:r>
            <a:r>
              <a:rPr lang="en-US" sz="3200" b="1" dirty="0">
                <a:solidFill>
                  <a:srgbClr val="FF0000"/>
                </a:solidFill>
              </a:rPr>
              <a:t>Creativity: </a:t>
            </a:r>
            <a:r>
              <a:rPr lang="en-US" sz="3200" b="1" dirty="0"/>
              <a:t>Creativity flourishes when there is a diversity in perspective and less </a:t>
            </a:r>
            <a:r>
              <a:rPr lang="en-US" sz="3200" b="1" dirty="0" smtClean="0"/>
              <a:t>emphasis </a:t>
            </a:r>
            <a:r>
              <a:rPr lang="en-US" sz="3200" b="1" dirty="0"/>
              <a:t>on conformity. Multicultural organizations are potentially more </a:t>
            </a:r>
            <a:r>
              <a:rPr lang="en-US" sz="3200" b="1" dirty="0" smtClean="0"/>
              <a:t>hospitable </a:t>
            </a:r>
            <a:r>
              <a:rPr lang="en-US" sz="3200" b="1" dirty="0"/>
              <a:t>to creativity.</a:t>
            </a:r>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2" name="Picture 1"/>
          <p:cNvPicPr>
            <a:picLocks noChangeAspect="1"/>
          </p:cNvPicPr>
          <p:nvPr/>
        </p:nvPicPr>
        <p:blipFill>
          <a:blip r:embed="rId3"/>
          <a:stretch>
            <a:fillRect/>
          </a:stretch>
        </p:blipFill>
        <p:spPr>
          <a:xfrm>
            <a:off x="10017559" y="301493"/>
            <a:ext cx="1700931" cy="1524132"/>
          </a:xfrm>
          <a:prstGeom prst="rect">
            <a:avLst/>
          </a:prstGeom>
        </p:spPr>
      </p:pic>
    </p:spTree>
    <p:extLst>
      <p:ext uri="{BB962C8B-B14F-4D97-AF65-F5344CB8AC3E}">
        <p14:creationId xmlns:p14="http://schemas.microsoft.com/office/powerpoint/2010/main" val="196503049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sz="3200" b="1" dirty="0"/>
              <a:t>5. </a:t>
            </a:r>
            <a:r>
              <a:rPr lang="en-US" sz="3200" b="1" dirty="0">
                <a:solidFill>
                  <a:srgbClr val="FF0000"/>
                </a:solidFill>
              </a:rPr>
              <a:t>Problem-solving</a:t>
            </a:r>
            <a:r>
              <a:rPr lang="en-US" sz="3200" b="1" dirty="0"/>
              <a:t>: Multicultural firms have access to a broader and richer base of </a:t>
            </a:r>
            <a:r>
              <a:rPr lang="en-US" sz="3200" b="1" dirty="0" smtClean="0"/>
              <a:t>experience</a:t>
            </a:r>
            <a:r>
              <a:rPr lang="en-US" sz="3200" b="1" dirty="0"/>
              <a:t>. Heterogeneity allows a wider range of perspectives and a more </a:t>
            </a:r>
            <a:r>
              <a:rPr lang="en-US" sz="3200" b="1" dirty="0" smtClean="0"/>
              <a:t>thorough </a:t>
            </a:r>
            <a:r>
              <a:rPr lang="en-US" sz="3200" b="1" dirty="0"/>
              <a:t>critical analysis of issues. Therefore, heterogeneous groups have the </a:t>
            </a:r>
            <a:r>
              <a:rPr lang="en-US" sz="3200" b="1" dirty="0" smtClean="0"/>
              <a:t>potential </a:t>
            </a:r>
            <a:r>
              <a:rPr lang="en-US" sz="3200" b="1" dirty="0"/>
              <a:t>for making better decisions.</a:t>
            </a:r>
          </a:p>
          <a:p>
            <a:pPr marL="0" indent="0" algn="just">
              <a:buNone/>
            </a:pPr>
            <a:r>
              <a:rPr lang="en-US" sz="3200" b="1" dirty="0"/>
              <a:t>6. </a:t>
            </a:r>
            <a:r>
              <a:rPr lang="en-US" sz="3200" b="1" dirty="0">
                <a:solidFill>
                  <a:srgbClr val="FF0000"/>
                </a:solidFill>
              </a:rPr>
              <a:t>Organizational flexibility</a:t>
            </a:r>
            <a:r>
              <a:rPr lang="en-US" sz="3200" b="1" dirty="0"/>
              <a:t>: Research has demonstrated that bilinguals have a </a:t>
            </a:r>
            <a:r>
              <a:rPr lang="en-US" sz="3200" b="1" dirty="0" smtClean="0"/>
              <a:t>higher </a:t>
            </a:r>
            <a:r>
              <a:rPr lang="en-US" sz="3200" b="1" dirty="0"/>
              <a:t>level of divergent thinking and cognitive flexibility</a:t>
            </a:r>
          </a:p>
        </p:txBody>
      </p:sp>
      <p:pic>
        <p:nvPicPr>
          <p:cNvPr id="4" name="Picture 3"/>
          <p:cNvPicPr>
            <a:picLocks noChangeAspect="1"/>
          </p:cNvPicPr>
          <p:nvPr/>
        </p:nvPicPr>
        <p:blipFill>
          <a:blip r:embed="rId2"/>
          <a:stretch>
            <a:fillRect/>
          </a:stretch>
        </p:blipFill>
        <p:spPr>
          <a:xfrm>
            <a:off x="0" y="100013"/>
            <a:ext cx="9533101" cy="1610200"/>
          </a:xfrm>
          <a:prstGeom prst="rect">
            <a:avLst/>
          </a:prstGeom>
        </p:spPr>
      </p:pic>
      <p:pic>
        <p:nvPicPr>
          <p:cNvPr id="2" name="Picture 1"/>
          <p:cNvPicPr>
            <a:picLocks noChangeAspect="1"/>
          </p:cNvPicPr>
          <p:nvPr/>
        </p:nvPicPr>
        <p:blipFill>
          <a:blip r:embed="rId3"/>
          <a:stretch>
            <a:fillRect/>
          </a:stretch>
        </p:blipFill>
        <p:spPr>
          <a:xfrm>
            <a:off x="10203297" y="100013"/>
            <a:ext cx="1700931" cy="1524132"/>
          </a:xfrm>
          <a:prstGeom prst="rect">
            <a:avLst/>
          </a:prstGeom>
        </p:spPr>
      </p:pic>
    </p:spTree>
    <p:extLst>
      <p:ext uri="{BB962C8B-B14F-4D97-AF65-F5344CB8AC3E}">
        <p14:creationId xmlns:p14="http://schemas.microsoft.com/office/powerpoint/2010/main" val="283215284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buNone/>
            </a:pPr>
            <a:r>
              <a:rPr lang="en-US" b="1" dirty="0"/>
              <a:t>Resources: </a:t>
            </a:r>
          </a:p>
          <a:p>
            <a:pPr marL="0" indent="0">
              <a:buNone/>
            </a:pPr>
            <a:r>
              <a:rPr lang="en-US" dirty="0"/>
              <a:t>Kamal Fatehi  &amp;  Jeongho Choi</a:t>
            </a:r>
          </a:p>
          <a:p>
            <a:pPr marL="0" indent="0">
              <a:buNone/>
            </a:pPr>
            <a:r>
              <a:rPr lang="en-US" dirty="0"/>
              <a:t>International Business Management</a:t>
            </a:r>
          </a:p>
          <a:p>
            <a:pPr marL="0" indent="0">
              <a:buNone/>
            </a:pPr>
            <a:r>
              <a:rPr lang="en-US" dirty="0"/>
              <a:t>Succeeding in a Culturally Diverse World, Second Edition</a:t>
            </a:r>
          </a:p>
          <a:p>
            <a:pPr marL="0" indent="0">
              <a:buNone/>
            </a:pPr>
            <a:endParaRPr lang="en-US" dirty="0"/>
          </a:p>
          <a:p>
            <a:pPr marL="0" indent="0">
              <a:buNone/>
            </a:pPr>
            <a:r>
              <a:rPr lang="en-US" dirty="0"/>
              <a:t>Chapter </a:t>
            </a:r>
            <a:r>
              <a:rPr lang="en-US" dirty="0" smtClean="0"/>
              <a:t>3</a:t>
            </a:r>
            <a:endParaRPr lang="en-US" dirty="0"/>
          </a:p>
          <a:p>
            <a:pPr marL="0" indent="0">
              <a:buNone/>
            </a:pPr>
            <a:endParaRPr lang="en-US" dirty="0"/>
          </a:p>
        </p:txBody>
      </p:sp>
    </p:spTree>
    <p:extLst>
      <p:ext uri="{BB962C8B-B14F-4D97-AF65-F5344CB8AC3E}">
        <p14:creationId xmlns:p14="http://schemas.microsoft.com/office/powerpoint/2010/main" val="150039567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603</TotalTime>
  <Words>2428</Words>
  <Application>Microsoft Office PowerPoint</Application>
  <PresentationFormat>Widescreen</PresentationFormat>
  <Paragraphs>98</Paragraphs>
  <Slides>37</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37</vt:i4>
      </vt:variant>
    </vt:vector>
  </HeadingPairs>
  <TitlesOfParts>
    <vt:vector size="44" baseType="lpstr">
      <vt:lpstr>Arial</vt:lpstr>
      <vt:lpstr>Calibri</vt:lpstr>
      <vt:lpstr>Calibri Light</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Maher</cp:lastModifiedBy>
  <cp:revision>58</cp:revision>
  <dcterms:created xsi:type="dcterms:W3CDTF">2021-08-03T13:03:26Z</dcterms:created>
  <dcterms:modified xsi:type="dcterms:W3CDTF">2022-02-11T13:31:50Z</dcterms:modified>
</cp:coreProperties>
</file>