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480" r:id="rId2"/>
    <p:sldId id="303" r:id="rId3"/>
    <p:sldId id="313" r:id="rId4"/>
    <p:sldId id="432" r:id="rId5"/>
    <p:sldId id="374" r:id="rId6"/>
    <p:sldId id="375" r:id="rId7"/>
    <p:sldId id="376" r:id="rId8"/>
    <p:sldId id="377" r:id="rId9"/>
    <p:sldId id="434" r:id="rId10"/>
    <p:sldId id="378" r:id="rId11"/>
    <p:sldId id="379" r:id="rId12"/>
    <p:sldId id="478" r:id="rId13"/>
    <p:sldId id="380" r:id="rId14"/>
    <p:sldId id="381" r:id="rId15"/>
    <p:sldId id="382" r:id="rId16"/>
    <p:sldId id="482" r:id="rId17"/>
    <p:sldId id="436" r:id="rId18"/>
    <p:sldId id="383" r:id="rId19"/>
    <p:sldId id="384" r:id="rId20"/>
    <p:sldId id="387" r:id="rId21"/>
    <p:sldId id="388" r:id="rId22"/>
    <p:sldId id="391" r:id="rId23"/>
    <p:sldId id="392" r:id="rId24"/>
    <p:sldId id="395" r:id="rId25"/>
    <p:sldId id="488" r:id="rId26"/>
    <p:sldId id="489" r:id="rId27"/>
    <p:sldId id="490" r:id="rId28"/>
    <p:sldId id="491" r:id="rId29"/>
    <p:sldId id="396" r:id="rId30"/>
    <p:sldId id="438" r:id="rId31"/>
    <p:sldId id="487" r:id="rId32"/>
    <p:sldId id="400" r:id="rId33"/>
    <p:sldId id="401" r:id="rId34"/>
    <p:sldId id="402" r:id="rId35"/>
    <p:sldId id="403" r:id="rId36"/>
    <p:sldId id="471" r:id="rId37"/>
    <p:sldId id="472" r:id="rId38"/>
    <p:sldId id="473" r:id="rId39"/>
    <p:sldId id="474" r:id="rId40"/>
    <p:sldId id="475" r:id="rId41"/>
    <p:sldId id="476" r:id="rId42"/>
    <p:sldId id="477" r:id="rId43"/>
    <p:sldId id="440" r:id="rId44"/>
    <p:sldId id="404" r:id="rId45"/>
    <p:sldId id="405" r:id="rId46"/>
    <p:sldId id="463" r:id="rId47"/>
    <p:sldId id="442" r:id="rId48"/>
    <p:sldId id="407" r:id="rId49"/>
    <p:sldId id="408" r:id="rId50"/>
    <p:sldId id="423" r:id="rId51"/>
    <p:sldId id="444" r:id="rId52"/>
    <p:sldId id="409" r:id="rId53"/>
    <p:sldId id="410"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32"/>
            <p14:sldId id="374"/>
            <p14:sldId id="375"/>
            <p14:sldId id="376"/>
            <p14:sldId id="377"/>
            <p14:sldId id="434"/>
            <p14:sldId id="378"/>
            <p14:sldId id="379"/>
            <p14:sldId id="478"/>
            <p14:sldId id="380"/>
            <p14:sldId id="381"/>
            <p14:sldId id="382"/>
            <p14:sldId id="482"/>
            <p14:sldId id="436"/>
            <p14:sldId id="383"/>
            <p14:sldId id="384"/>
            <p14:sldId id="387"/>
            <p14:sldId id="388"/>
            <p14:sldId id="391"/>
            <p14:sldId id="392"/>
            <p14:sldId id="395"/>
            <p14:sldId id="488"/>
            <p14:sldId id="489"/>
            <p14:sldId id="490"/>
            <p14:sldId id="491"/>
            <p14:sldId id="396"/>
            <p14:sldId id="438"/>
            <p14:sldId id="487"/>
            <p14:sldId id="400"/>
            <p14:sldId id="401"/>
            <p14:sldId id="402"/>
            <p14:sldId id="403"/>
            <p14:sldId id="471"/>
            <p14:sldId id="472"/>
            <p14:sldId id="473"/>
            <p14:sldId id="474"/>
            <p14:sldId id="475"/>
            <p14:sldId id="476"/>
            <p14:sldId id="477"/>
            <p14:sldId id="440"/>
            <p14:sldId id="404"/>
            <p14:sldId id="405"/>
            <p14:sldId id="463"/>
            <p14:sldId id="442"/>
            <p14:sldId id="407"/>
            <p14:sldId id="408"/>
            <p14:sldId id="423"/>
            <p14:sldId id="444"/>
            <p14:sldId id="409"/>
            <p14:sldId id="4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693" autoAdjust="0"/>
  </p:normalViewPr>
  <p:slideViewPr>
    <p:cSldViewPr snapToGrid="0">
      <p:cViewPr varScale="1">
        <p:scale>
          <a:sx n="106" d="100"/>
          <a:sy n="106" d="100"/>
        </p:scale>
        <p:origin x="79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1354463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2099" name="Rectangle 3"/>
          <p:cNvSpPr>
            <a:spLocks noGrp="1" noChangeArrowheads="1"/>
          </p:cNvSpPr>
          <p:nvPr>
            <p:ph type="body" idx="1"/>
          </p:nvPr>
        </p:nvSpPr>
        <p:spPr bwMode="auto">
          <a:noFill/>
        </p:spPr>
        <p:txBody>
          <a:bodyPr/>
          <a:lstStyle/>
          <a:p>
            <a:r>
              <a:rPr lang="en-US" altLang="en-US" dirty="0">
                <a:ea typeface="ＭＳ Ｐゴシック" pitchFamily="34" charset="-128"/>
              </a:rPr>
              <a:t>Merchandise inventory includes all goods that a company owns and holds for sale. This is true regardless of where the goods are located when inventory is counted. Certain inventory items require special attention, including goods in transit, goods on consignment, and goods that are damaged or obsolete.</a:t>
            </a: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4193240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bwMode="auto">
          <a:noFill/>
          <a:ln cap="flat">
            <a:solidFill>
              <a:schemeClr val="tx1"/>
            </a:solidFill>
            <a:miter lim="800000"/>
            <a:headEnd/>
            <a:tailEnd/>
          </a:ln>
        </p:spPr>
      </p:sp>
      <p:sp>
        <p:nvSpPr>
          <p:cNvPr id="133123" name="Rectangle 3"/>
          <p:cNvSpPr>
            <a:spLocks noGrp="1" noChangeArrowheads="1"/>
          </p:cNvSpPr>
          <p:nvPr>
            <p:ph type="body" idx="1"/>
          </p:nvPr>
        </p:nvSpPr>
        <p:spPr bwMode="auto">
          <a:xfrm>
            <a:off x="943610" y="4447461"/>
            <a:ext cx="5189855" cy="4213384"/>
          </a:xfrm>
          <a:noFill/>
        </p:spPr>
        <p:txBody>
          <a:bodyPr lIns="92941" tIns="45655" rIns="92941" bIns="45655"/>
          <a:lstStyle/>
          <a:p>
            <a:r>
              <a:rPr lang="en-US" altLang="en-US" dirty="0">
                <a:ea typeface="ＭＳ Ｐゴシック" pitchFamily="34" charset="-128"/>
              </a:rPr>
              <a:t>Does a purchaser’s inventory include goods in transit from a supplier? The answer is that if ownership has passed to the purchaser, the goods are included in the purchaser’s inventory. We determine this by reviewing the shipping terms: </a:t>
            </a:r>
            <a:r>
              <a:rPr lang="en-US" altLang="en-US" i="1" dirty="0">
                <a:ea typeface="ＭＳ Ｐゴシック" pitchFamily="34" charset="-128"/>
              </a:rPr>
              <a:t>FOB destination </a:t>
            </a:r>
            <a:r>
              <a:rPr lang="en-US" altLang="en-US" dirty="0">
                <a:ea typeface="ＭＳ Ｐゴシック" pitchFamily="34" charset="-128"/>
              </a:rPr>
              <a:t>or </a:t>
            </a:r>
            <a:r>
              <a:rPr lang="en-US" altLang="en-US" i="1" dirty="0">
                <a:ea typeface="ＭＳ Ｐゴシック" pitchFamily="34" charset="-128"/>
              </a:rPr>
              <a:t>FOB shipping point. </a:t>
            </a:r>
            <a:r>
              <a:rPr lang="en-US" altLang="en-US" dirty="0">
                <a:ea typeface="ＭＳ Ｐゴシック" pitchFamily="34" charset="-128"/>
              </a:rPr>
              <a:t>Goods purchased FOB shipping point are included in the buyer’s inventory when the items are shipped. Goods purchased FOB destination are not included in the buyer’s inventory until they arrive at their destination.</a:t>
            </a:r>
          </a:p>
          <a:p>
            <a:endParaRPr lang="en-US" altLang="en-US" dirty="0">
              <a:ea typeface="ＭＳ Ｐゴシック" pitchFamily="34" charset="-128"/>
            </a:endParaRPr>
          </a:p>
        </p:txBody>
      </p:sp>
    </p:spTree>
    <p:extLst>
      <p:ext uri="{BB962C8B-B14F-4D97-AF65-F5344CB8AC3E}">
        <p14:creationId xmlns:p14="http://schemas.microsoft.com/office/powerpoint/2010/main" val="403082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4147" name="Rectangle 3"/>
          <p:cNvSpPr>
            <a:spLocks noGrp="1" noChangeArrowheads="1"/>
          </p:cNvSpPr>
          <p:nvPr>
            <p:ph type="body" idx="1"/>
          </p:nvPr>
        </p:nvSpPr>
        <p:spPr bwMode="auto">
          <a:noFill/>
        </p:spPr>
        <p:txBody>
          <a:bodyPr/>
          <a:lstStyle/>
          <a:p>
            <a:r>
              <a:rPr lang="en-US" altLang="en-US" dirty="0">
                <a:ea typeface="ＭＳ Ｐゴシック" pitchFamily="34" charset="-128"/>
              </a:rPr>
              <a:t>Goods on consignment are goods shipped by the owner, called the </a:t>
            </a:r>
            <a:r>
              <a:rPr lang="en-US" altLang="en-US" b="1" dirty="0">
                <a:ea typeface="ＭＳ Ｐゴシック" pitchFamily="34" charset="-128"/>
              </a:rPr>
              <a:t>consignor, </a:t>
            </a:r>
            <a:r>
              <a:rPr lang="en-US" altLang="en-US" dirty="0">
                <a:ea typeface="ＭＳ Ｐゴシック" pitchFamily="34" charset="-128"/>
              </a:rPr>
              <a:t>to another party, the </a:t>
            </a:r>
            <a:r>
              <a:rPr lang="en-US" altLang="en-US" b="1" dirty="0">
                <a:ea typeface="ＭＳ Ｐゴシック" pitchFamily="34" charset="-128"/>
              </a:rPr>
              <a:t>consignee. </a:t>
            </a:r>
            <a:r>
              <a:rPr lang="en-US" altLang="en-US" dirty="0">
                <a:ea typeface="ＭＳ Ｐゴシック" pitchFamily="34" charset="-128"/>
              </a:rPr>
              <a:t>A consignee sells goods for the owner. The consignor continues to own the consigned goods and reports them in its inventory. The consignee never reports consigned goods in inventory.</a:t>
            </a: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908796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5171" name="Rectangle 3"/>
          <p:cNvSpPr>
            <a:spLocks noGrp="1" noChangeArrowheads="1"/>
          </p:cNvSpPr>
          <p:nvPr>
            <p:ph type="body" idx="1"/>
          </p:nvPr>
        </p:nvSpPr>
        <p:spPr bwMode="auto">
          <a:noFill/>
        </p:spPr>
        <p:txBody>
          <a:bodyPr/>
          <a:lstStyle/>
          <a:p>
            <a:r>
              <a:rPr lang="en-US" altLang="en-US" dirty="0">
                <a:ea typeface="ＭＳ Ｐゴシック" pitchFamily="34" charset="-128"/>
              </a:rPr>
              <a:t>Damaged and obsolete (and deteriorated) goods are not reported in inventory if they cannot be sold. If these goods can be sold at a reduced price, they are included in inventory at a conservative estimate of their </a:t>
            </a:r>
            <a:r>
              <a:rPr lang="en-US" altLang="en-US" b="1" dirty="0">
                <a:ea typeface="ＭＳ Ｐゴシック" pitchFamily="34" charset="-128"/>
              </a:rPr>
              <a:t>net realizable value. </a:t>
            </a:r>
            <a:r>
              <a:rPr lang="en-US" altLang="en-US" dirty="0">
                <a:ea typeface="ＭＳ Ｐゴシック" pitchFamily="34" charset="-128"/>
              </a:rPr>
              <a:t>Net realizable value is sales price minus the cost of making the sale. The period when damage or obsolescence (or deterioration) occurs is the period when the loss in value is reported.</a:t>
            </a:r>
          </a:p>
          <a:p>
            <a:endParaRPr lang="en-US" altLang="en-US" dirty="0">
              <a:ea typeface="ＭＳ Ｐゴシック" pitchFamily="34" charset="-128"/>
            </a:endParaRPr>
          </a:p>
        </p:txBody>
      </p:sp>
    </p:spTree>
    <p:extLst>
      <p:ext uri="{BB962C8B-B14F-4D97-AF65-F5344CB8AC3E}">
        <p14:creationId xmlns:p14="http://schemas.microsoft.com/office/powerpoint/2010/main" val="40883619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3043489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6195" name="Rectangle 3"/>
          <p:cNvSpPr>
            <a:spLocks noGrp="1" noChangeArrowheads="1"/>
          </p:cNvSpPr>
          <p:nvPr>
            <p:ph type="body" idx="1"/>
          </p:nvPr>
        </p:nvSpPr>
        <p:spPr bwMode="auto">
          <a:noFill/>
        </p:spPr>
        <p:txBody>
          <a:bodyPr/>
          <a:lstStyle/>
          <a:p>
            <a:r>
              <a:rPr lang="en-US" altLang="en-US" dirty="0">
                <a:ea typeface="ＭＳ Ｐゴシック" pitchFamily="34" charset="-128"/>
              </a:rPr>
              <a:t>Merchandise inventory includes costs of expenditures necessary, directly or indirectly, to bring an item to a salable condition and location. This means that the cost of an inventory item includes its invoice cost minus any discount, and plus any incidental costs necessary. Incidental costs can include shipping, storage, and insurance.</a:t>
            </a:r>
          </a:p>
          <a:p>
            <a:endParaRPr lang="en-US" altLang="en-US" dirty="0">
              <a:ea typeface="ＭＳ Ｐゴシック" pitchFamily="34" charset="-128"/>
            </a:endParaRPr>
          </a:p>
        </p:txBody>
      </p:sp>
    </p:spTree>
    <p:extLst>
      <p:ext uri="{BB962C8B-B14F-4D97-AF65-F5344CB8AC3E}">
        <p14:creationId xmlns:p14="http://schemas.microsoft.com/office/powerpoint/2010/main" val="1154859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7219" name="Rectangle 3"/>
          <p:cNvSpPr>
            <a:spLocks noGrp="1" noChangeArrowheads="1"/>
          </p:cNvSpPr>
          <p:nvPr>
            <p:ph type="body" idx="1"/>
          </p:nvPr>
        </p:nvSpPr>
        <p:spPr bwMode="auto">
          <a:noFill/>
        </p:spPr>
        <p:txBody>
          <a:bodyPr/>
          <a:lstStyle/>
          <a:p>
            <a:r>
              <a:rPr lang="en-US" altLang="en-US" dirty="0">
                <a:ea typeface="ＭＳ Ｐゴシック" pitchFamily="34" charset="-128"/>
              </a:rPr>
              <a:t>Events can cause the Inventory account balance to differ from the actual inventory available. Such events include theft, loss, damage, and errors. Thus, nearly all companies take a </a:t>
            </a:r>
            <a:r>
              <a:rPr lang="en-US" altLang="en-US" i="1" dirty="0">
                <a:ea typeface="ＭＳ Ｐゴシック" pitchFamily="34" charset="-128"/>
              </a:rPr>
              <a:t>physical count of inventory </a:t>
            </a:r>
            <a:r>
              <a:rPr lang="en-US" altLang="en-US" dirty="0">
                <a:ea typeface="ＭＳ Ｐゴシック" pitchFamily="34" charset="-128"/>
              </a:rPr>
              <a:t>at least once each year—informally called </a:t>
            </a:r>
            <a:r>
              <a:rPr lang="en-US" altLang="en-US" i="1" dirty="0">
                <a:ea typeface="ＭＳ Ｐゴシック" pitchFamily="34" charset="-128"/>
              </a:rPr>
              <a:t>taking an inventory. </a:t>
            </a:r>
            <a:r>
              <a:rPr lang="en-US" altLang="en-US" dirty="0">
                <a:ea typeface="ＭＳ Ｐゴシック" pitchFamily="34" charset="-128"/>
              </a:rPr>
              <a:t>This often occurs at the end of a fiscal year or when inventory amounts are low. This physical count is used to adjust the Inventory account balance to the actual inventory available.</a:t>
            </a:r>
          </a:p>
          <a:p>
            <a:r>
              <a:rPr lang="en-US" altLang="en-US" dirty="0">
                <a:ea typeface="ＭＳ Ｐゴシック" pitchFamily="34" charset="-128"/>
              </a:rPr>
              <a:t> </a:t>
            </a:r>
          </a:p>
          <a:p>
            <a:r>
              <a:rPr lang="en-US" altLang="en-US" dirty="0">
                <a:ea typeface="ＭＳ Ｐゴシック" pitchFamily="34" charset="-128"/>
              </a:rPr>
              <a:t>A company has adequate internal controls over the inventory count if, (1) it uses pre-numbered inventory tags, (2) inventory counters have no responsibility for inventory, (3) the count confirms the existence, amount, and quality of inventory items counted, (4) a second count of the inventory is made, and (5) a count supervisor confirms that all items in inventory have been counted.</a:t>
            </a:r>
          </a:p>
          <a:p>
            <a:endParaRPr lang="en-US" altLang="en-US" dirty="0">
              <a:ea typeface="ＭＳ Ｐゴシック" pitchFamily="34"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b="1" dirty="0"/>
              <a:t>Review what you have learned in the following NEED-TO-KNOW Slides.</a:t>
            </a:r>
          </a:p>
          <a:p>
            <a:endParaRPr lang="en-US" altLang="en-US" dirty="0">
              <a:ea typeface="ＭＳ Ｐゴシック" pitchFamily="34" charset="-128"/>
            </a:endParaRPr>
          </a:p>
        </p:txBody>
      </p:sp>
    </p:spTree>
    <p:extLst>
      <p:ext uri="{BB962C8B-B14F-4D97-AF65-F5344CB8AC3E}">
        <p14:creationId xmlns:p14="http://schemas.microsoft.com/office/powerpoint/2010/main" val="1112288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kern="1200" dirty="0">
                <a:solidFill>
                  <a:schemeClr val="tx1"/>
                </a:solidFill>
                <a:effectLst/>
                <a:latin typeface="+mn-lt"/>
                <a:ea typeface="ＭＳ Ｐゴシック" pitchFamily="-84" charset="-128"/>
                <a:cs typeface="ＭＳ Ｐゴシック" pitchFamily="-84" charset="-128"/>
              </a:rPr>
              <a:t>A master carver of wooden birds operates her business out of a garage. At the end of the current period, the carver has 17 units (carvings) in her garage, three of which were damaged by water and cannot be sold. The distributor also has another five units in her truck, ready to deliver per a customer order, terms FOB destination, and another 11 units out on consignment at several small retail stores. How many units does the carver include in the business’s period-end inventory? In order to calculate the number of units in ending inventory, we need to determine how many unit she owns at year-end. She owns the 17 units in the garage, but we subtract the units that are damaged and unsalable; 14 units in her garage are included in inventory. We also include the units that are in transit, because when units are shipped FOB destination, she owns them until they reach their destination. We also include the units that are out on consignment; she owns the units on consignment until they're sold. The total number of units in ending inventory is 30. A distributor of artistic iron-based fixtures acquires a piece for $1,000, terms FOB shipping point. Additional costs in obtaining it and offering it for sale include $150 for transportation-in, $300 for import duties, $100 for insurance during shipment, $200 for advertising, a $50 voluntary gratuity to the delivery person, $75 for enhanced store lighting, and $250 for sales staff salaries. For computing inventory, what cost is assigned to this artistic piece? The cost of the inventory includes all necessary costs to get the asset ready for its intended purpose. The intended purpose is to resell the fixtures. We include the cost of the fixtures, $1,000, plus the incoming freight cost, as the units were purchased FOB shipping point. When units are purchased FOB shipping point, title transfers as soon as the units are shipped. The $300 import duties are also a necessary cost to acquire the units. Insuring the units in transit is another unavoidable cost. The total inventory cost is $1,550. The remaining items are not necessary costs to get the asset ready for its intended purpose. These are business expenses and will be expensed in the period incurred. </a:t>
            </a:r>
          </a:p>
        </p:txBody>
      </p:sp>
      <p:sp>
        <p:nvSpPr>
          <p:cNvPr id="4" name="Slide Number Placeholder 3"/>
          <p:cNvSpPr>
            <a:spLocks noGrp="1"/>
          </p:cNvSpPr>
          <p:nvPr>
            <p:ph type="sldNum" sz="quarter" idx="10"/>
          </p:nvPr>
        </p:nvSpPr>
        <p:spPr>
          <a:xfrm>
            <a:off x="4008705" y="8893296"/>
            <a:ext cx="3066733" cy="468154"/>
          </a:xfrm>
          <a:prstGeom prst="rect">
            <a:avLst/>
          </a:prstGeom>
        </p:spPr>
        <p:txBody>
          <a:bodyPr lIns="93936" tIns="46968" rIns="93936" bIns="46968"/>
          <a:lstStyle/>
          <a:p>
            <a:fld id="{8805FAF2-67D1-47E3-BD22-65273AD88232}"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685240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8243" name="Rectangle 3"/>
          <p:cNvSpPr>
            <a:spLocks noGrp="1" noChangeArrowheads="1"/>
          </p:cNvSpPr>
          <p:nvPr>
            <p:ph type="body" idx="1"/>
          </p:nvPr>
        </p:nvSpPr>
        <p:spPr bwMode="auto">
          <a:noFill/>
        </p:spPr>
        <p:txBody>
          <a:bodyPr/>
          <a:lstStyle/>
          <a:p>
            <a:r>
              <a:rPr lang="en-US" altLang="en-US" dirty="0">
                <a:ea typeface="ＭＳ Ｐゴシック" pitchFamily="34" charset="-128"/>
              </a:rPr>
              <a:t>Accounting for inventory affects both the balance sheet and the income statement. A major goal in accounting for inventory is to properly match costs with sales. We use the </a:t>
            </a:r>
            <a:r>
              <a:rPr lang="en-US" altLang="en-US" i="1" dirty="0">
                <a:ea typeface="ＭＳ Ｐゴシック" pitchFamily="34" charset="-128"/>
              </a:rPr>
              <a:t>expense recognition </a:t>
            </a:r>
            <a:r>
              <a:rPr lang="en-US" altLang="en-US" dirty="0">
                <a:ea typeface="ＭＳ Ｐゴシック" pitchFamily="34" charset="-128"/>
              </a:rPr>
              <a:t>(or </a:t>
            </a:r>
            <a:r>
              <a:rPr lang="en-US" altLang="en-US" i="1" dirty="0">
                <a:ea typeface="ＭＳ Ｐゴシック" pitchFamily="34" charset="-128"/>
              </a:rPr>
              <a:t>matching</a:t>
            </a:r>
            <a:r>
              <a:rPr lang="en-US" altLang="en-US" dirty="0">
                <a:ea typeface="ＭＳ Ｐゴシック" pitchFamily="34" charset="-128"/>
              </a:rPr>
              <a:t>) </a:t>
            </a:r>
            <a:r>
              <a:rPr lang="en-US" altLang="en-US" i="1" dirty="0">
                <a:ea typeface="ＭＳ Ｐゴシック" pitchFamily="34" charset="-128"/>
              </a:rPr>
              <a:t>principle </a:t>
            </a:r>
            <a:r>
              <a:rPr lang="en-US" altLang="en-US" dirty="0">
                <a:ea typeface="ＭＳ Ｐゴシック" pitchFamily="34" charset="-128"/>
              </a:rPr>
              <a:t>to compute how much of the cost of the goods available for sale is expensed and how much is carried forward as inventory. </a:t>
            </a: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19587975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6323" name="Rectangle 3"/>
          <p:cNvSpPr>
            <a:spLocks noGrp="1" noChangeArrowheads="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a:defRPr/>
            </a:pPr>
            <a:r>
              <a:rPr lang="en-US" dirty="0"/>
              <a:t>Management decisions in accounting for inventory involve the following:</a:t>
            </a:r>
          </a:p>
          <a:p>
            <a:pPr>
              <a:defRPr/>
            </a:pPr>
            <a:r>
              <a:rPr lang="en-US" dirty="0"/>
              <a:t>1.  Items included in inventory and their costs.</a:t>
            </a:r>
          </a:p>
          <a:p>
            <a:pPr marL="234841" indent="-234841">
              <a:buFontTx/>
              <a:buAutoNum type="arabicPeriod" startAt="2"/>
              <a:defRPr/>
            </a:pPr>
            <a:r>
              <a:rPr lang="en-US" dirty="0"/>
              <a:t>Costing method (specific identification, FIFO, LIFO, or weighted average). </a:t>
            </a:r>
          </a:p>
          <a:p>
            <a:pPr marL="234841" indent="-234841">
              <a:buFontTx/>
              <a:buAutoNum type="arabicPeriod" startAt="2"/>
              <a:defRPr/>
            </a:pPr>
            <a:r>
              <a:rPr lang="en-US" dirty="0"/>
              <a:t>Inventory system (perpetual or periodic).</a:t>
            </a:r>
          </a:p>
          <a:p>
            <a:pPr marL="234841" indent="-234841">
              <a:buFontTx/>
              <a:buAutoNum type="arabicPeriod" startAt="2"/>
              <a:defRPr/>
            </a:pPr>
            <a:r>
              <a:rPr lang="en-US" dirty="0"/>
              <a:t>Use of market values or other estimates</a:t>
            </a:r>
          </a:p>
          <a:p>
            <a:pPr>
              <a:defRPr/>
            </a:pPr>
            <a:endParaRPr lang="en-US" altLang="en-US" dirty="0"/>
          </a:p>
          <a:p>
            <a:pPr>
              <a:buFont typeface="Calibri" pitchFamily="34" charset="0"/>
              <a:buNone/>
              <a:defRPr/>
            </a:pPr>
            <a:r>
              <a:rPr lang="en-US" dirty="0"/>
              <a:t>An</a:t>
            </a:r>
            <a:r>
              <a:rPr lang="en-US" baseline="0" dirty="0"/>
              <a:t> </a:t>
            </a:r>
            <a:r>
              <a:rPr lang="en-US" dirty="0"/>
              <a:t>important issue in accounting for inventory is determining the per unit costs assigned to inventory items. When all units are purchased at the same unit cost, this process is simple. When identical items are purchased at different costs, we must decide which amounts to record in cost of goods sold and which amounts remain in inventory.</a:t>
            </a:r>
          </a:p>
          <a:p>
            <a:pPr>
              <a:defRPr/>
            </a:pPr>
            <a:r>
              <a:rPr lang="en-US" dirty="0"/>
              <a:t>Four methods are used to assign costs to inventory and to cost of goods sold: (1) specific identification; (2) first-in, first-out (FIFO); (3) last-in, first-out (LIFO); and (4) weighted average. The graph on this slide shows the frequency in the use of these methods.</a:t>
            </a:r>
          </a:p>
          <a:p>
            <a:pPr>
              <a:defRPr/>
            </a:pPr>
            <a:endParaRPr lang="en-US" altLang="en-US" dirty="0">
              <a:ea typeface="ＭＳ Ｐゴシック" pitchFamily="-107" charset="-128"/>
            </a:endParaRPr>
          </a:p>
          <a:p>
            <a:pPr>
              <a:defRPr/>
            </a:pPr>
            <a:r>
              <a:rPr lang="en-US" dirty="0"/>
              <a:t>With the exception of specific identification, the </a:t>
            </a:r>
            <a:r>
              <a:rPr lang="en-US" b="1" dirty="0"/>
              <a:t>physical flow and cost flow need not be the same</a:t>
            </a:r>
            <a:r>
              <a:rPr lang="en-US" dirty="0"/>
              <a:t>.</a:t>
            </a:r>
          </a:p>
          <a:p>
            <a:pPr>
              <a:defRPr/>
            </a:pPr>
            <a:endParaRPr lang="en-US" altLang="en-US" dirty="0">
              <a:ea typeface="ＭＳ Ｐゴシック" pitchFamily="-107" charset="-128"/>
            </a:endParaRPr>
          </a:p>
        </p:txBody>
      </p:sp>
    </p:spTree>
    <p:extLst>
      <p:ext uri="{BB962C8B-B14F-4D97-AF65-F5344CB8AC3E}">
        <p14:creationId xmlns:p14="http://schemas.microsoft.com/office/powerpoint/2010/main" val="3368470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0291" name="Rectangle 3"/>
          <p:cNvSpPr>
            <a:spLocks noGrp="1" noChangeArrowheads="1"/>
          </p:cNvSpPr>
          <p:nvPr>
            <p:ph type="body" idx="1"/>
          </p:nvPr>
        </p:nvSpPr>
        <p:spPr bwMode="auto">
          <a:noFill/>
        </p:spPr>
        <p:txBody>
          <a:bodyPr/>
          <a:lstStyle/>
          <a:p>
            <a:r>
              <a:rPr lang="en-US" altLang="en-US" dirty="0">
                <a:ea typeface="ＭＳ Ｐゴシック" pitchFamily="34" charset="-128"/>
              </a:rPr>
              <a:t>We must make assumptions about the inventory cost flow. First-in, first-out assumes costs flow in the order incurred. Last-in, first-out assumes costs flow in the reverse order incurred. Weighted average assumes costs flow at an average of the costs available.  </a:t>
            </a:r>
          </a:p>
        </p:txBody>
      </p:sp>
    </p:spTree>
    <p:extLst>
      <p:ext uri="{BB962C8B-B14F-4D97-AF65-F5344CB8AC3E}">
        <p14:creationId xmlns:p14="http://schemas.microsoft.com/office/powerpoint/2010/main" val="8675573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0291" name="Rectangle 3"/>
          <p:cNvSpPr>
            <a:spLocks noGrp="1" noChangeArrowheads="1"/>
          </p:cNvSpPr>
          <p:nvPr>
            <p:ph type="body" idx="1"/>
          </p:nvPr>
        </p:nvSpPr>
        <p:spPr bwMode="auto">
          <a:noFill/>
        </p:spPr>
        <p:txBody>
          <a:bodyPr/>
          <a:lstStyle/>
          <a:p>
            <a:pPr defTabSz="939363" eaLnBrk="1" hangingPunct="1">
              <a:defRPr/>
            </a:pPr>
            <a:r>
              <a:rPr lang="en-US" dirty="0"/>
              <a:t>A company’s merchandise available for sale consists of what it begins with (beginning inventory) and what it purchases (net purchases). The merchandise available is either sold (cost of goods sold) or kept for future sales (ending inventory).</a:t>
            </a:r>
          </a:p>
          <a:p>
            <a:pPr eaLnBrk="1" hangingPunct="1"/>
            <a:endParaRPr lang="en-US" altLang="en-US" dirty="0"/>
          </a:p>
        </p:txBody>
      </p:sp>
    </p:spTree>
    <p:extLst>
      <p:ext uri="{BB962C8B-B14F-4D97-AF65-F5344CB8AC3E}">
        <p14:creationId xmlns:p14="http://schemas.microsoft.com/office/powerpoint/2010/main" val="29677841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13726369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1315" name="Rectangle 3"/>
          <p:cNvSpPr>
            <a:spLocks noGrp="1" noChangeArrowheads="1"/>
          </p:cNvSpPr>
          <p:nvPr>
            <p:ph type="body" idx="1"/>
          </p:nvPr>
        </p:nvSpPr>
        <p:spPr bwMode="auto">
          <a:noFill/>
        </p:spPr>
        <p:txBody>
          <a:bodyPr/>
          <a:lstStyle/>
          <a:p>
            <a:r>
              <a:rPr lang="en-US" altLang="en-US" dirty="0">
                <a:ea typeface="ＭＳ Ｐゴシック" pitchFamily="34" charset="-128"/>
              </a:rPr>
              <a:t>Trekking is a sporting goods store. Among its many products, Trekking carries one type of mountain bike whose sales are directed at resorts that provide inexpensive bikes for guest use. We use Trekking’s data from August. Its mountain bike (unit) inventory at the beginning of August and its purchases and sales during August are shown in this slide. It ends August with 12 bikes remaining in inventory.</a:t>
            </a:r>
          </a:p>
        </p:txBody>
      </p:sp>
    </p:spTree>
    <p:extLst>
      <p:ext uri="{BB962C8B-B14F-4D97-AF65-F5344CB8AC3E}">
        <p14:creationId xmlns:p14="http://schemas.microsoft.com/office/powerpoint/2010/main" val="3964134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2339" name="Rectangle 3"/>
          <p:cNvSpPr>
            <a:spLocks noGrp="1" noChangeArrowheads="1"/>
          </p:cNvSpPr>
          <p:nvPr>
            <p:ph type="body" idx="1"/>
          </p:nvPr>
        </p:nvSpPr>
        <p:spPr bwMode="auto">
          <a:noFill/>
        </p:spPr>
        <p:txBody>
          <a:bodyPr>
            <a:normAutofit fontScale="92500" lnSpcReduction="10000"/>
          </a:bodyPr>
          <a:lstStyle/>
          <a:p>
            <a:r>
              <a:rPr lang="en-US" altLang="en-US" sz="1100" dirty="0">
                <a:ea typeface="ＭＳ Ｐゴシック" pitchFamily="34" charset="-128"/>
              </a:rPr>
              <a:t>When each item in inventory can be matched with a specific purchase and invoice, we can use </a:t>
            </a:r>
            <a:r>
              <a:rPr lang="en-US" altLang="en-US" sz="1100" b="1" dirty="0">
                <a:ea typeface="ＭＳ Ｐゴシック" pitchFamily="34" charset="-128"/>
              </a:rPr>
              <a:t>specific identification </a:t>
            </a:r>
            <a:r>
              <a:rPr lang="en-US" altLang="en-US" sz="1100" dirty="0">
                <a:ea typeface="ＭＳ Ｐゴシック" pitchFamily="34" charset="-128"/>
              </a:rPr>
              <a:t>or </a:t>
            </a:r>
            <a:r>
              <a:rPr lang="en-US" altLang="en-US" sz="1100" b="1" dirty="0">
                <a:ea typeface="ＭＳ Ｐゴシック" pitchFamily="34" charset="-128"/>
              </a:rPr>
              <a:t>SI </a:t>
            </a:r>
            <a:r>
              <a:rPr lang="en-US" altLang="en-US" sz="1100" dirty="0">
                <a:ea typeface="ＭＳ Ｐゴシック" pitchFamily="34" charset="-128"/>
              </a:rPr>
              <a:t>(also called </a:t>
            </a:r>
            <a:r>
              <a:rPr lang="en-US" altLang="en-US" sz="1100" i="1" dirty="0">
                <a:ea typeface="ＭＳ Ｐゴシック" pitchFamily="34" charset="-128"/>
              </a:rPr>
              <a:t>specific invoice inventory pricing</a:t>
            </a:r>
            <a:r>
              <a:rPr lang="en-US" altLang="en-US" sz="1100" dirty="0">
                <a:ea typeface="ＭＳ Ｐゴシック" pitchFamily="34" charset="-128"/>
              </a:rPr>
              <a:t>) to assign costs. We also need sales records that identify exactly which items were sold and when. For example, each bike’s serial number could be used to track costs and compute cost of goods sold. Trekking’s internal documents reveal the following specific unit sales:</a:t>
            </a:r>
          </a:p>
          <a:p>
            <a:endParaRPr lang="en-US" altLang="en-US" sz="1100" dirty="0">
              <a:ea typeface="ＭＳ Ｐゴシック" pitchFamily="34" charset="-128"/>
            </a:endParaRPr>
          </a:p>
          <a:p>
            <a:r>
              <a:rPr lang="en-US" altLang="en-US" sz="1100" dirty="0">
                <a:ea typeface="ＭＳ Ｐゴシック" pitchFamily="34" charset="-128"/>
              </a:rPr>
              <a:t>August 14	Sold 8 bikes costing $91 each and 12 bikes costing $106 each</a:t>
            </a:r>
          </a:p>
          <a:p>
            <a:r>
              <a:rPr lang="en-US" altLang="en-US" sz="1100" dirty="0">
                <a:ea typeface="ＭＳ Ｐゴシック" pitchFamily="34" charset="-128"/>
              </a:rPr>
              <a:t>August 30	Sold 2 bikes costing $91 each, 3 bikes costing $106 each, 15 bikes costing $115 each, and 3 bikes costing $119 each</a:t>
            </a:r>
          </a:p>
          <a:p>
            <a:endParaRPr lang="en-US" altLang="en-US" sz="1100" dirty="0">
              <a:ea typeface="ＭＳ Ｐゴシック" pitchFamily="34" charset="-128"/>
            </a:endParaRPr>
          </a:p>
          <a:p>
            <a:r>
              <a:rPr lang="en-US" sz="1200" kern="1200" dirty="0">
                <a:solidFill>
                  <a:schemeClr val="tx1"/>
                </a:solidFill>
                <a:effectLst/>
                <a:latin typeface="+mn-lt"/>
                <a:ea typeface="ＭＳ Ｐゴシック" pitchFamily="-84" charset="-128"/>
                <a:cs typeface="ＭＳ Ｐゴシック" pitchFamily="-84" charset="-128"/>
              </a:rPr>
              <a:t>Applying specific identification and using the information above, we prepare Exhibit 6.4. This exhibit begins with the $5,990 in total units available for sale—this is from Exhibit 6.3. For the 20 units sold on August 14, the company specifically identified that 8 of them had cost $91 each and 12 had cost $106 each, resulting in an August 14 cost of sales of $2,000. Next, for the 23 units sold on August 30, the company specifically identified that 2 of them had cost $91 each, that 3 had cost $106 each, that 15 had cost $115 each, and 3 had cost $119 each, resulting in an August 30 cost of sales of $2,582. The total cost of sales for the period is $4,582. We then subtract this $4,582 in cost of goods sold from the $5,990 in cost of goods available to get $1,408 in ending inventory. Study Exhibit 6.4 to see the flow of costs. Each unit, whether sold or remaining in inventory, has its own specific cost attached to it.</a:t>
            </a:r>
          </a:p>
          <a:p>
            <a:endParaRPr lang="en-US" altLang="en-US" sz="1100" dirty="0">
              <a:ea typeface="ＭＳ Ｐゴシック" pitchFamily="34" charset="-128"/>
            </a:endParaRPr>
          </a:p>
          <a:p>
            <a:r>
              <a:rPr lang="en-US" altLang="en-US" sz="1100" dirty="0">
                <a:ea typeface="ＭＳ Ｐゴシック" pitchFamily="34" charset="-128"/>
              </a:rPr>
              <a:t>When using specific identification, Trekking’s cost of goods sold reported on the income statement totals </a:t>
            </a:r>
            <a:r>
              <a:rPr lang="en-US" altLang="en-US" sz="1100" b="1" dirty="0">
                <a:ea typeface="ＭＳ Ｐゴシック" pitchFamily="34" charset="-128"/>
              </a:rPr>
              <a:t>$4,582</a:t>
            </a:r>
            <a:r>
              <a:rPr lang="en-US" altLang="en-US" sz="1100" dirty="0">
                <a:ea typeface="ＭＳ Ｐゴシック" pitchFamily="34" charset="-128"/>
              </a:rPr>
              <a:t>, the sum of $2,000 and $2,582 from the third column above. Trekking’s ending inventory reported on the balance sheet is </a:t>
            </a:r>
            <a:r>
              <a:rPr lang="en-US" altLang="en-US" sz="1100" b="1" dirty="0">
                <a:ea typeface="ＭＳ Ｐゴシック" pitchFamily="34" charset="-128"/>
              </a:rPr>
              <a:t>$1,408</a:t>
            </a:r>
            <a:r>
              <a:rPr lang="en-US" altLang="en-US" sz="1100" dirty="0">
                <a:ea typeface="ＭＳ Ｐゴシック" pitchFamily="34" charset="-128"/>
              </a:rPr>
              <a:t>, which is the final inventory balance from the fourth column.</a:t>
            </a:r>
          </a:p>
        </p:txBody>
      </p:sp>
    </p:spTree>
    <p:extLst>
      <p:ext uri="{BB962C8B-B14F-4D97-AF65-F5344CB8AC3E}">
        <p14:creationId xmlns:p14="http://schemas.microsoft.com/office/powerpoint/2010/main" val="13685898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3363" name="Rectangle 3"/>
          <p:cNvSpPr>
            <a:spLocks noGrp="1" noChangeArrowheads="1"/>
          </p:cNvSpPr>
          <p:nvPr>
            <p:ph type="body" idx="1"/>
          </p:nvPr>
        </p:nvSpPr>
        <p:spPr bwMode="auto">
          <a:noFill/>
        </p:spPr>
        <p:txBody>
          <a:bodyPr/>
          <a:lstStyle/>
          <a:p>
            <a:r>
              <a:rPr lang="en-US" altLang="en-US" dirty="0">
                <a:ea typeface="ＭＳ Ｐゴシック" pitchFamily="34" charset="-128"/>
              </a:rPr>
              <a:t>The </a:t>
            </a:r>
            <a:r>
              <a:rPr lang="en-US" altLang="en-US" b="1" dirty="0">
                <a:ea typeface="ＭＳ Ｐゴシック" pitchFamily="34" charset="-128"/>
              </a:rPr>
              <a:t>first-in, first-out (FIFO) </a:t>
            </a:r>
            <a:r>
              <a:rPr lang="en-US" altLang="en-US" dirty="0">
                <a:ea typeface="ＭＳ Ｐゴシック" pitchFamily="34" charset="-128"/>
              </a:rPr>
              <a:t>method of assigning costs assumes that inventory items are sold in the order acquired. When sales occur, the costs of the earliest units acquired are charged to cost of goods sold. This leaves the costs from the most recent purchases in ending inventory. </a:t>
            </a:r>
          </a:p>
        </p:txBody>
      </p:sp>
    </p:spTree>
    <p:extLst>
      <p:ext uri="{BB962C8B-B14F-4D97-AF65-F5344CB8AC3E}">
        <p14:creationId xmlns:p14="http://schemas.microsoft.com/office/powerpoint/2010/main" val="22996441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4387" name="Rectangle 3"/>
          <p:cNvSpPr>
            <a:spLocks noGrp="1" noChangeArrowheads="1"/>
          </p:cNvSpPr>
          <p:nvPr>
            <p:ph type="body" idx="1"/>
          </p:nvPr>
        </p:nvSpPr>
        <p:spPr bwMode="auto">
          <a:noFill/>
        </p:spPr>
        <p:txBody>
          <a:bodyPr/>
          <a:lstStyle/>
          <a:p>
            <a:r>
              <a:rPr lang="en-US" altLang="en-US" dirty="0">
                <a:ea typeface="ＭＳ Ｐゴシック" pitchFamily="34" charset="-128"/>
              </a:rPr>
              <a:t>Use of FIFO for computing the cost of inventory and cost of goods sold is shown in this slide.</a:t>
            </a:r>
          </a:p>
          <a:p>
            <a:endParaRPr lang="en-US" altLang="en-US" dirty="0">
              <a:ea typeface="ＭＳ Ｐゴシック" pitchFamily="34" charset="-128"/>
            </a:endParaRPr>
          </a:p>
          <a:p>
            <a:r>
              <a:rPr lang="en-US" altLang="en-US" dirty="0">
                <a:ea typeface="ＭＳ Ｐゴシック" pitchFamily="34" charset="-128"/>
              </a:rPr>
              <a:t>This exhibit starts with beginning inventory of 10 bikes at $91 each. On August 3, 15 more bikes costing $106 each are bought for $1,590. Inventory now consists of 10 bikes at $91 each and 15 bikes at $106 each, for a total of $2,500. On August 14, 20 bikes are sold—applying FIFO, the first 10 sold cost $91 each and the next 10 sold cost $106 each, for a total cost of $1,970. This leaves 5 bikes costing $106 each, or $530, in inventory. On August 17, 20 bikes costing $2,300 are purchased, and on August 28, another 10 bikes costing $1,190 are purchased, for a total of 35 bikes costing $4,020 in inventory. On August 30, 23 bikes are sold—applying FIFO, the first 5 bikes sold cost $530 and the next 18 sold cost $2,070, which leaves 12 bikes costing $1,420 in ending inventory.</a:t>
            </a:r>
          </a:p>
          <a:p>
            <a:endParaRPr lang="en-US" altLang="en-US" dirty="0">
              <a:solidFill>
                <a:srgbClr val="000000"/>
              </a:solidFill>
              <a:ea typeface="ＭＳ Ｐゴシック" pitchFamily="34" charset="-128"/>
            </a:endParaRPr>
          </a:p>
          <a:p>
            <a:r>
              <a:rPr lang="en-US" altLang="en-US" dirty="0">
                <a:ea typeface="ＭＳ Ｐゴシック" pitchFamily="34" charset="-128"/>
              </a:rPr>
              <a:t>Trekking’s FIFO cost of goods sold reported on its income statement (reflecting the 43 units sold) is </a:t>
            </a:r>
            <a:r>
              <a:rPr lang="en-US" altLang="en-US" b="1" dirty="0">
                <a:ea typeface="ＭＳ Ｐゴシック" pitchFamily="34" charset="-128"/>
              </a:rPr>
              <a:t>$4,570 </a:t>
            </a:r>
            <a:r>
              <a:rPr lang="en-US" altLang="en-US" dirty="0">
                <a:ea typeface="ＭＳ Ｐゴシック" pitchFamily="34" charset="-128"/>
              </a:rPr>
              <a:t>($1,970 + $2,600), and its ending inventory reported on the balance sheet (reflecting the 12 units unsold) is </a:t>
            </a:r>
            <a:r>
              <a:rPr lang="en-US" altLang="en-US" b="1" dirty="0">
                <a:ea typeface="ＭＳ Ｐゴシック" pitchFamily="34" charset="-128"/>
              </a:rPr>
              <a:t>$1,420</a:t>
            </a:r>
            <a:r>
              <a:rPr lang="en-US" altLang="en-US" dirty="0">
                <a:ea typeface="ＭＳ Ｐゴシック" pitchFamily="34" charset="-128"/>
              </a:rPr>
              <a:t>.</a:t>
            </a:r>
          </a:p>
        </p:txBody>
      </p:sp>
    </p:spTree>
    <p:extLst>
      <p:ext uri="{BB962C8B-B14F-4D97-AF65-F5344CB8AC3E}">
        <p14:creationId xmlns:p14="http://schemas.microsoft.com/office/powerpoint/2010/main" val="16080522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5411" name="Rectangle 3"/>
          <p:cNvSpPr>
            <a:spLocks noGrp="1" noChangeArrowheads="1"/>
          </p:cNvSpPr>
          <p:nvPr>
            <p:ph type="body" idx="1"/>
          </p:nvPr>
        </p:nvSpPr>
        <p:spPr bwMode="auto">
          <a:noFill/>
        </p:spPr>
        <p:txBody>
          <a:bodyPr/>
          <a:lstStyle/>
          <a:p>
            <a:r>
              <a:rPr lang="en-US" altLang="en-US" dirty="0">
                <a:solidFill>
                  <a:srgbClr val="000000"/>
                </a:solidFill>
                <a:ea typeface="ＭＳ Ｐゴシック" pitchFamily="34" charset="-128"/>
              </a:rPr>
              <a:t>The last-in, first-out method is abbreviated as LIFO, and pronounced as Lifo.</a:t>
            </a:r>
            <a:r>
              <a:rPr lang="en-US" altLang="en-US" dirty="0">
                <a:ea typeface="ＭＳ Ｐゴシック" pitchFamily="34" charset="-128"/>
              </a:rPr>
              <a:t> </a:t>
            </a:r>
            <a:r>
              <a:rPr lang="en-US" altLang="en-US" dirty="0">
                <a:solidFill>
                  <a:srgbClr val="000000"/>
                </a:solidFill>
                <a:ea typeface="ＭＳ Ｐゴシック" pitchFamily="34" charset="-128"/>
              </a:rPr>
              <a:t>When using LIFO, we assign the most recent costs to the units sold. That leaves the older costs to be used to value ending inventory.</a:t>
            </a:r>
          </a:p>
        </p:txBody>
      </p:sp>
    </p:spTree>
    <p:extLst>
      <p:ext uri="{BB962C8B-B14F-4D97-AF65-F5344CB8AC3E}">
        <p14:creationId xmlns:p14="http://schemas.microsoft.com/office/powerpoint/2010/main" val="1896127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6435" name="Rectangle 3"/>
          <p:cNvSpPr>
            <a:spLocks noGrp="1" noChangeArrowheads="1"/>
          </p:cNvSpPr>
          <p:nvPr>
            <p:ph type="body" idx="1"/>
          </p:nvPr>
        </p:nvSpPr>
        <p:spPr bwMode="auto">
          <a:noFill/>
        </p:spPr>
        <p:txBody>
          <a:bodyPr>
            <a:normAutofit lnSpcReduction="10000"/>
          </a:bodyPr>
          <a:lstStyle/>
          <a:p>
            <a:r>
              <a:rPr lang="en-US" altLang="en-US" dirty="0">
                <a:ea typeface="ＭＳ Ｐゴシック" pitchFamily="34" charset="-128"/>
              </a:rPr>
              <a:t>The </a:t>
            </a:r>
            <a:r>
              <a:rPr lang="en-US" altLang="en-US" b="1" dirty="0">
                <a:ea typeface="ＭＳ Ｐゴシック" pitchFamily="34" charset="-128"/>
              </a:rPr>
              <a:t>last-in, first-out (LIFO) </a:t>
            </a:r>
            <a:r>
              <a:rPr lang="en-US" altLang="en-US" dirty="0">
                <a:ea typeface="ＭＳ Ｐゴシック" pitchFamily="34" charset="-128"/>
              </a:rPr>
              <a:t>method of assigning costs assumes that the most recent purchases are sold first. These more recent costs are charged to the cost of goods sold, and the costs of the earliest purchases are assigned to inventory. By assigning costs from the most recent purchases to cost of goods sold, LIFO comes closest to matching current costs of goods sold with revenues (compared to FIFO or weighted average).</a:t>
            </a:r>
          </a:p>
          <a:p>
            <a:endParaRPr lang="en-US" altLang="en-US" dirty="0">
              <a:ea typeface="ＭＳ Ｐゴシック" pitchFamily="34" charset="-128"/>
            </a:endParaRPr>
          </a:p>
          <a:p>
            <a:r>
              <a:rPr lang="en-US" altLang="en-US" dirty="0">
                <a:ea typeface="ＭＳ Ｐゴシック" pitchFamily="34" charset="-128"/>
              </a:rPr>
              <a:t>This slide shows the LIFO computations. It starts with beginning inventory of 10 bikes at $91 each. On August 3, 15 more bikes costing $106 each are bought for $1,590. Inventory now consists of 10 bikes at $91 each and 15 bikes at $106 each, for a total of $2,500. On August 14, 20 bikes are sold—applying LIFO, the first 15 sold are from the most recent purchase costing $106 each, and the next 5 sold are from the next most recent purchase costing $91 each, for a total cost of $2,045. This leaves 5 bikes costing $91 each, or $455, in inventory. On August 17, 20 bikes costing $2,300 are purchased, and on August 28, another 10 bikes costing $1,190 are purchased, for a total of 35 bikes costing $3,945 in inventory. On August 30, 23 bikes are sold—applying LIFO, the first 10 bikes sold are from the most recent purchase costing $1,190, and the next 13 sold are from the next most recent purchase costing $1,495, which leaves 12 bikes costing $1,260 in ending inventory. Trekking’s LIFO cost of goods sold reported on the income statement is </a:t>
            </a:r>
            <a:r>
              <a:rPr lang="en-US" altLang="en-US" b="1" dirty="0">
                <a:ea typeface="ＭＳ Ｐゴシック" pitchFamily="34" charset="-128"/>
              </a:rPr>
              <a:t>$4,730 </a:t>
            </a:r>
            <a:r>
              <a:rPr lang="en-US" altLang="en-US" dirty="0">
                <a:ea typeface="ＭＳ Ｐゴシック" pitchFamily="34" charset="-128"/>
              </a:rPr>
              <a:t>($2,045 + $2,685), and its ending inventory reported on the balance sheet is </a:t>
            </a:r>
            <a:r>
              <a:rPr lang="en-US" altLang="en-US" b="1" dirty="0">
                <a:ea typeface="ＭＳ Ｐゴシック" pitchFamily="34" charset="-128"/>
              </a:rPr>
              <a:t>$1,260</a:t>
            </a:r>
            <a:r>
              <a:rPr lang="en-US" altLang="en-US" dirty="0">
                <a:ea typeface="ＭＳ Ｐゴシック" pitchFamily="34" charset="-128"/>
              </a:rPr>
              <a:t>.</a:t>
            </a:r>
          </a:p>
        </p:txBody>
      </p:sp>
    </p:spTree>
    <p:extLst>
      <p:ext uri="{BB962C8B-B14F-4D97-AF65-F5344CB8AC3E}">
        <p14:creationId xmlns:p14="http://schemas.microsoft.com/office/powerpoint/2010/main" val="16103745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7459" name="Rectangle 3"/>
          <p:cNvSpPr>
            <a:spLocks noGrp="1" noChangeArrowheads="1"/>
          </p:cNvSpPr>
          <p:nvPr>
            <p:ph type="body" idx="1"/>
          </p:nvPr>
        </p:nvSpPr>
        <p:spPr bwMode="auto">
          <a:noFill/>
        </p:spPr>
        <p:txBody>
          <a:bodyPr/>
          <a:lstStyle/>
          <a:p>
            <a:r>
              <a:rPr lang="en-US" altLang="en-US" dirty="0">
                <a:ea typeface="ＭＳ Ｐゴシック" pitchFamily="34" charset="-128"/>
              </a:rPr>
              <a:t>The </a:t>
            </a:r>
            <a:r>
              <a:rPr lang="en-US" altLang="en-US" b="1" dirty="0">
                <a:ea typeface="ＭＳ Ｐゴシック" pitchFamily="34" charset="-128"/>
              </a:rPr>
              <a:t>weighted average </a:t>
            </a:r>
            <a:r>
              <a:rPr lang="en-US" altLang="en-US" dirty="0">
                <a:ea typeface="ＭＳ Ｐゴシック" pitchFamily="34" charset="-128"/>
              </a:rPr>
              <a:t>(also called </a:t>
            </a:r>
            <a:r>
              <a:rPr lang="en-US" altLang="en-US" b="1" dirty="0">
                <a:ea typeface="ＭＳ Ｐゴシック" pitchFamily="34" charset="-128"/>
              </a:rPr>
              <a:t>average cost</a:t>
            </a:r>
            <a:r>
              <a:rPr lang="en-US" altLang="en-US" dirty="0">
                <a:ea typeface="ＭＳ Ｐゴシック" pitchFamily="34" charset="-128"/>
              </a:rPr>
              <a:t>) method of assigning cost requires that we use the weighted average cost per unit of inventory at the time of each sale. Weighted average cost per unit at the time of each sale equals the cost of goods available for sale divided by the units available. </a:t>
            </a:r>
          </a:p>
          <a:p>
            <a:endParaRPr lang="en-US" altLang="en-US" dirty="0">
              <a:ea typeface="ＭＳ Ｐゴシック" pitchFamily="34" charset="-128"/>
            </a:endParaRPr>
          </a:p>
        </p:txBody>
      </p:sp>
    </p:spTree>
    <p:extLst>
      <p:ext uri="{BB962C8B-B14F-4D97-AF65-F5344CB8AC3E}">
        <p14:creationId xmlns:p14="http://schemas.microsoft.com/office/powerpoint/2010/main" val="37275340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7459" name="Rectangle 3"/>
          <p:cNvSpPr>
            <a:spLocks noGrp="1" noChangeArrowheads="1"/>
          </p:cNvSpPr>
          <p:nvPr>
            <p:ph type="body" idx="1"/>
          </p:nvPr>
        </p:nvSpPr>
        <p:spPr bwMode="auto">
          <a:noFill/>
        </p:spPr>
        <p:txBody>
          <a:bodyPr/>
          <a:lstStyle/>
          <a:p>
            <a:pPr eaLnBrk="1" hangingPunct="1"/>
            <a:r>
              <a:rPr lang="en-US" altLang="en-US" dirty="0">
                <a:solidFill>
                  <a:srgbClr val="000000"/>
                </a:solidFill>
                <a:cs typeface="Times New Roman" panose="02020603050405020304" pitchFamily="18" charset="0"/>
              </a:rPr>
              <a:t>On August 1 and August 3, the company purchases inventory. On August 14, it sold 20 bikes. What is the total cost assigned to the bikes sold on August 14? </a:t>
            </a:r>
          </a:p>
          <a:p>
            <a:pPr eaLnBrk="1" hangingPunct="1"/>
            <a:endParaRPr lang="en-US" altLang="en-US" dirty="0">
              <a:solidFill>
                <a:srgbClr val="000000"/>
              </a:solidFill>
              <a:cs typeface="Times New Roman" panose="02020603050405020304" pitchFamily="18" charset="0"/>
            </a:endParaRPr>
          </a:p>
          <a:p>
            <a:pPr eaLnBrk="1" hangingPunct="1"/>
            <a:r>
              <a:rPr lang="en-US" altLang="en-US" dirty="0">
                <a:solidFill>
                  <a:srgbClr val="000000"/>
                </a:solidFill>
                <a:cs typeface="Times New Roman" panose="02020603050405020304" pitchFamily="18" charset="0"/>
              </a:rPr>
              <a:t>First, we need to compute the weighted average cost per unit of the items in inventory. We do this by dividing the cost of goods available for sale of $2,500 by the total units in inventory of 25. The average cost per unit is $100. </a:t>
            </a:r>
          </a:p>
          <a:p>
            <a:pPr eaLnBrk="1" hangingPunct="1"/>
            <a:endParaRPr lang="en-US" altLang="en-US" dirty="0"/>
          </a:p>
          <a:p>
            <a:pPr eaLnBrk="1" hangingPunct="1"/>
            <a:r>
              <a:rPr lang="en-US" altLang="en-US" dirty="0">
                <a:solidFill>
                  <a:srgbClr val="000000"/>
                </a:solidFill>
                <a:cs typeface="Times New Roman" panose="02020603050405020304" pitchFamily="18" charset="0"/>
              </a:rPr>
              <a:t>The cost of goods sold for August 14 is $2,000, or 20 bikes @ $100 each.  </a:t>
            </a:r>
            <a:endParaRPr lang="en-US" altLang="en-US" dirty="0">
              <a:cs typeface="Times New Roman" panose="02020603050405020304" pitchFamily="18" charset="0"/>
            </a:endParaRPr>
          </a:p>
          <a:p>
            <a:pPr eaLnBrk="1" hangingPunct="1"/>
            <a:r>
              <a:rPr lang="en-US" altLang="en-US" dirty="0">
                <a:solidFill>
                  <a:srgbClr val="000000"/>
                </a:solidFill>
                <a:cs typeface="Times New Roman" panose="02020603050405020304" pitchFamily="18" charset="0"/>
              </a:rPr>
              <a:t> </a:t>
            </a:r>
            <a:endParaRPr lang="en-US" altLang="en-US" dirty="0">
              <a:cs typeface="Times New Roman" panose="02020603050405020304" pitchFamily="18" charset="0"/>
            </a:endParaRPr>
          </a:p>
          <a:p>
            <a:pPr eaLnBrk="1" hangingPunct="1"/>
            <a:r>
              <a:rPr lang="en-US" altLang="en-US" dirty="0">
                <a:solidFill>
                  <a:srgbClr val="000000"/>
                </a:solidFill>
                <a:cs typeface="Times New Roman" panose="02020603050405020304" pitchFamily="18" charset="0"/>
              </a:rPr>
              <a:t>After this sale, there are five units left in inventory at an average cost of $100 each for a total inventory balance of $500.</a:t>
            </a:r>
          </a:p>
          <a:p>
            <a:endParaRPr lang="en-US" altLang="en-US" dirty="0">
              <a:ea typeface="ＭＳ Ｐゴシック" pitchFamily="34" charset="-128"/>
            </a:endParaRPr>
          </a:p>
        </p:txBody>
      </p:sp>
    </p:spTree>
    <p:extLst>
      <p:ext uri="{BB962C8B-B14F-4D97-AF65-F5344CB8AC3E}">
        <p14:creationId xmlns:p14="http://schemas.microsoft.com/office/powerpoint/2010/main" val="34503780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7459" name="Rectangle 3"/>
          <p:cNvSpPr>
            <a:spLocks noGrp="1" noChangeArrowheads="1"/>
          </p:cNvSpPr>
          <p:nvPr>
            <p:ph type="body" idx="1"/>
          </p:nvPr>
        </p:nvSpPr>
        <p:spPr bwMode="auto">
          <a:noFill/>
        </p:spPr>
        <p:txBody>
          <a:bodyPr/>
          <a:lstStyle/>
          <a:p>
            <a:pPr eaLnBrk="1" hangingPunct="1"/>
            <a:r>
              <a:rPr lang="en-US" altLang="en-US" dirty="0">
                <a:solidFill>
                  <a:srgbClr val="000000"/>
                </a:solidFill>
                <a:cs typeface="Times New Roman" panose="02020603050405020304" pitchFamily="18" charset="0"/>
              </a:rPr>
              <a:t>Next, a purchase is made on August 17.  What is the weighted average cost per unit of the items in inventory on August 17? There were 5 units in ending inventory plus the 20 units purchased on August 17. Total cost of goods available for sale is $2,800 divided by 25 units = $112 weighted average cost per unit.</a:t>
            </a:r>
            <a:endParaRPr lang="en-US" altLang="en-US" dirty="0">
              <a:cs typeface="Times New Roman" panose="02020603050405020304" pitchFamily="18" charset="0"/>
            </a:endParaRPr>
          </a:p>
          <a:p>
            <a:endParaRPr lang="en-US" altLang="en-US" dirty="0">
              <a:ea typeface="ＭＳ Ｐゴシック" pitchFamily="34" charset="-128"/>
            </a:endParaRPr>
          </a:p>
        </p:txBody>
      </p:sp>
    </p:spTree>
    <p:extLst>
      <p:ext uri="{BB962C8B-B14F-4D97-AF65-F5344CB8AC3E}">
        <p14:creationId xmlns:p14="http://schemas.microsoft.com/office/powerpoint/2010/main" val="315665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7459" name="Rectangle 3"/>
          <p:cNvSpPr>
            <a:spLocks noGrp="1" noChangeArrowheads="1"/>
          </p:cNvSpPr>
          <p:nvPr>
            <p:ph type="body" idx="1"/>
          </p:nvPr>
        </p:nvSpPr>
        <p:spPr bwMode="auto">
          <a:noFill/>
        </p:spPr>
        <p:txBody>
          <a:bodyPr/>
          <a:lstStyle/>
          <a:p>
            <a:pPr>
              <a:spcBef>
                <a:spcPct val="50000"/>
              </a:spcBef>
            </a:pPr>
            <a:r>
              <a:rPr lang="en-US" altLang="en-US" sz="1200" dirty="0"/>
              <a:t>After the August 28 purchase, there are 35 (5+20+10) units in inventory totaling ($2,800+1,190) $3,990. $3,900 / 35 = $114 per unit.</a:t>
            </a:r>
          </a:p>
          <a:p>
            <a:endParaRPr lang="en-US" altLang="en-US" dirty="0">
              <a:ea typeface="ＭＳ Ｐゴシック" pitchFamily="34" charset="-128"/>
            </a:endParaRPr>
          </a:p>
        </p:txBody>
      </p:sp>
    </p:spTree>
    <p:extLst>
      <p:ext uri="{BB962C8B-B14F-4D97-AF65-F5344CB8AC3E}">
        <p14:creationId xmlns:p14="http://schemas.microsoft.com/office/powerpoint/2010/main" val="23547211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7459" name="Rectangle 3"/>
          <p:cNvSpPr>
            <a:spLocks noGrp="1" noChangeArrowheads="1"/>
          </p:cNvSpPr>
          <p:nvPr>
            <p:ph type="body" idx="1"/>
          </p:nvPr>
        </p:nvSpPr>
        <p:spPr bwMode="auto">
          <a:noFill/>
        </p:spPr>
        <p:txBody>
          <a:bodyPr/>
          <a:lstStyle/>
          <a:p>
            <a:pPr eaLnBrk="1" hangingPunct="1"/>
            <a:r>
              <a:rPr lang="en-US" altLang="en-US" dirty="0">
                <a:solidFill>
                  <a:srgbClr val="000000"/>
                </a:solidFill>
                <a:cs typeface="Times New Roman" panose="02020603050405020304" pitchFamily="18" charset="0"/>
              </a:rPr>
              <a:t>The cost of goods sold for the August 31 sale is $2,622.  </a:t>
            </a:r>
            <a:endParaRPr lang="en-US" altLang="en-US" dirty="0">
              <a:cs typeface="Times New Roman" panose="02020603050405020304" pitchFamily="18" charset="0"/>
            </a:endParaRPr>
          </a:p>
          <a:p>
            <a:pPr eaLnBrk="1" hangingPunct="1"/>
            <a:r>
              <a:rPr lang="en-US" altLang="en-US" dirty="0">
                <a:solidFill>
                  <a:srgbClr val="000000"/>
                </a:solidFill>
                <a:cs typeface="Times New Roman" panose="02020603050405020304" pitchFamily="18" charset="0"/>
              </a:rPr>
              <a:t> </a:t>
            </a:r>
            <a:endParaRPr lang="en-US" altLang="en-US" dirty="0">
              <a:cs typeface="Times New Roman" panose="02020603050405020304" pitchFamily="18" charset="0"/>
            </a:endParaRPr>
          </a:p>
          <a:p>
            <a:pPr eaLnBrk="1" hangingPunct="1"/>
            <a:r>
              <a:rPr lang="en-US" altLang="en-US" dirty="0">
                <a:solidFill>
                  <a:srgbClr val="000000"/>
                </a:solidFill>
                <a:cs typeface="Times New Roman" panose="02020603050405020304" pitchFamily="18" charset="0"/>
              </a:rPr>
              <a:t>After the August 30 sale, there are 12 units in inventory at $1,368, or 12 units at an average cost of $114 each.</a:t>
            </a:r>
          </a:p>
          <a:p>
            <a:endParaRPr lang="en-US" altLang="en-US" dirty="0">
              <a:ea typeface="ＭＳ Ｐゴシック" pitchFamily="34" charset="-128"/>
            </a:endParaRPr>
          </a:p>
        </p:txBody>
      </p:sp>
    </p:spTree>
    <p:extLst>
      <p:ext uri="{BB962C8B-B14F-4D97-AF65-F5344CB8AC3E}">
        <p14:creationId xmlns:p14="http://schemas.microsoft.com/office/powerpoint/2010/main" val="26574969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8483" name="Rectangle 3"/>
          <p:cNvSpPr>
            <a:spLocks noGrp="1" noChangeArrowheads="1"/>
          </p:cNvSpPr>
          <p:nvPr>
            <p:ph type="body" idx="1"/>
          </p:nvPr>
        </p:nvSpPr>
        <p:spPr bwMode="auto">
          <a:noFill/>
        </p:spPr>
        <p:txBody>
          <a:bodyPr/>
          <a:lstStyle/>
          <a:p>
            <a:r>
              <a:rPr lang="en-US" altLang="en-US" dirty="0">
                <a:ea typeface="ＭＳ Ｐゴシック" pitchFamily="34" charset="-128"/>
              </a:rPr>
              <a:t>This exhibit starts with beginning inventory of 10 bikes at $91 each. On August 3, 15 more bikes costing $106 each are bought for $1,590. Inventory now consists of 10 bikes at $91 each and 15 bikes at $106 each, for a total of $2,500. The average cost per bike for that inventory is $100, computed as $2,500/(10 bikes + 15 bikes). On August 14, 20 bikes are sold—applying WA, the 20 sold are assigned the $100 average cost, for a total cost of $2,000. This leaves 5 bikes with an average cost of $100 each, or $500, in inventory. On August 17, 20 bikes costing $2,300 are purchased, and on August 28, another 10 bikes costing $1,190 are purchased, for a total of 35 bikes costing $3,990 in inventory at August 28. The average cost per bike for the August 28 inventory is $114, computed as $3,990/(5 bikes + 20 bikes + 10 bikes). On August 30, 23 bikes are sold—applying WA, the 23 sold are assigned the $114 average cost, for a total cost of $2,622. This leaves 12 bikes costing $1,368 in ending inventory.</a:t>
            </a:r>
          </a:p>
          <a:p>
            <a:endParaRPr lang="en-US" altLang="en-US" dirty="0">
              <a:ea typeface="ＭＳ Ｐゴシック" pitchFamily="34" charset="-128"/>
            </a:endParaRPr>
          </a:p>
          <a:p>
            <a:r>
              <a:rPr lang="en-US" altLang="en-US" dirty="0">
                <a:ea typeface="ＭＳ Ｐゴシック" pitchFamily="34" charset="-128"/>
              </a:rPr>
              <a:t>Trekking’s cost of goods sold reported on the income statement (reflecting the 43 units sold) is </a:t>
            </a:r>
            <a:r>
              <a:rPr lang="en-US" altLang="en-US" b="1" dirty="0">
                <a:ea typeface="ＭＳ Ｐゴシック" pitchFamily="34" charset="-128"/>
              </a:rPr>
              <a:t>$4,622 </a:t>
            </a:r>
            <a:r>
              <a:rPr lang="en-US" altLang="en-US" dirty="0">
                <a:ea typeface="ＭＳ Ｐゴシック" pitchFamily="34" charset="-128"/>
              </a:rPr>
              <a:t>($2,000 1 $2,622), and its ending inventory reported on the balance sheet (reflecting the 12 units unsold) is </a:t>
            </a:r>
            <a:r>
              <a:rPr lang="en-US" altLang="en-US" b="1" dirty="0">
                <a:ea typeface="ＭＳ Ｐゴシック" pitchFamily="34" charset="-128"/>
              </a:rPr>
              <a:t>$1,368</a:t>
            </a:r>
            <a:r>
              <a:rPr lang="en-US" altLang="en-US" dirty="0">
                <a:ea typeface="ＭＳ Ｐゴシック" pitchFamily="34" charset="-128"/>
              </a:rPr>
              <a:t>.</a:t>
            </a:r>
          </a:p>
          <a:p>
            <a:endParaRPr lang="en-US" altLang="en-US" dirty="0">
              <a:ea typeface="ＭＳ Ｐゴシック" pitchFamily="34" charset="-128"/>
            </a:endParaRPr>
          </a:p>
        </p:txBody>
      </p:sp>
    </p:spTree>
    <p:extLst>
      <p:ext uri="{BB962C8B-B14F-4D97-AF65-F5344CB8AC3E}">
        <p14:creationId xmlns:p14="http://schemas.microsoft.com/office/powerpoint/2010/main" val="34243786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2589794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8483" name="Rectangle 3"/>
          <p:cNvSpPr>
            <a:spLocks noGrp="1" noChangeArrowheads="1"/>
          </p:cNvSpPr>
          <p:nvPr>
            <p:ph type="body" idx="1"/>
          </p:nvPr>
        </p:nvSpPr>
        <p:spPr bwMode="auto">
          <a:noFill/>
        </p:spPr>
        <p:txBody>
          <a:bodyPr/>
          <a:lstStyle/>
          <a:p>
            <a:r>
              <a:rPr lang="en-US" altLang="en-US" dirty="0">
                <a:ea typeface="ＭＳ Ｐゴシック" pitchFamily="34" charset="-128"/>
              </a:rPr>
              <a:t>This exhibit starts with beginning inventory of 10 bikes at $91 each. On August 3, 15 more bikes costing $106 each are bought for $1,590. Inventory now consists of 10 bikes at $91 each and 15 bikes at $106 each, for a total of $2,500. The average cost per bike for that inventory is $100, computed as $2,500/(10 bikes + 15 bikes). On August 14, 20 bikes are sold—applying WA, the 20 sold are assigned the $100 average cost, for a total cost of $2,000. This leaves 5 bikes with an average cost of $100 each, or $500, in inventory. On August 17, 20 bikes costing $2,300 are purchased, and on August 28, another 10 bikes costing $1,190 are purchased, for a total of 35 bikes costing $3,990 in inventory at August 28. The average cost per bike for the August 28 inventory is $114, computed as $3,990/(5 bikes + 20 bikes + 10 bikes). On August 31, 23 bikes are sold—applying WA, the 23 sold are assigned the $114 average cost, for a total cost of $2,622. This leaves 12 bikes costing $1,368 in ending inventory.</a:t>
            </a:r>
          </a:p>
          <a:p>
            <a:endParaRPr lang="en-US" altLang="en-US" dirty="0">
              <a:ea typeface="ＭＳ Ｐゴシック" pitchFamily="34" charset="-128"/>
            </a:endParaRPr>
          </a:p>
          <a:p>
            <a:r>
              <a:rPr lang="en-US" altLang="en-US" dirty="0">
                <a:ea typeface="ＭＳ Ｐゴシック" pitchFamily="34" charset="-128"/>
              </a:rPr>
              <a:t>Trekking’s cost of goods sold reported on the income statement (reflecting the 43 units sold) is </a:t>
            </a:r>
            <a:r>
              <a:rPr lang="en-US" altLang="en-US" b="1" dirty="0">
                <a:ea typeface="ＭＳ Ｐゴシック" pitchFamily="34" charset="-128"/>
              </a:rPr>
              <a:t>$4,622 </a:t>
            </a:r>
            <a:r>
              <a:rPr lang="en-US" altLang="en-US" dirty="0">
                <a:ea typeface="ＭＳ Ｐゴシック" pitchFamily="34" charset="-128"/>
              </a:rPr>
              <a:t>($2,000 1 $2,622), and its ending inventory reported on the balance sheet (reflecting the 12 units unsold) is </a:t>
            </a:r>
            <a:r>
              <a:rPr lang="en-US" altLang="en-US" b="1" dirty="0">
                <a:ea typeface="ＭＳ Ｐゴシック" pitchFamily="34" charset="-128"/>
              </a:rPr>
              <a:t>$1,368</a:t>
            </a:r>
            <a:r>
              <a:rPr lang="en-US" altLang="en-US" dirty="0">
                <a:ea typeface="ＭＳ Ｐゴシック" pitchFamily="34" charset="-128"/>
              </a:rPr>
              <a:t>.</a:t>
            </a:r>
          </a:p>
          <a:p>
            <a:endParaRPr lang="en-US" altLang="en-US" dirty="0">
              <a:ea typeface="ＭＳ Ｐゴシック" pitchFamily="34" charset="-128"/>
            </a:endParaRPr>
          </a:p>
        </p:txBody>
      </p:sp>
    </p:spTree>
    <p:extLst>
      <p:ext uri="{BB962C8B-B14F-4D97-AF65-F5344CB8AC3E}">
        <p14:creationId xmlns:p14="http://schemas.microsoft.com/office/powerpoint/2010/main" val="7344352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9507" name="Rectangle 3"/>
          <p:cNvSpPr>
            <a:spLocks noGrp="1" noChangeArrowheads="1"/>
          </p:cNvSpPr>
          <p:nvPr>
            <p:ph type="body" idx="1"/>
          </p:nvPr>
        </p:nvSpPr>
        <p:spPr bwMode="auto">
          <a:noFill/>
        </p:spPr>
        <p:txBody>
          <a:bodyPr/>
          <a:lstStyle/>
          <a:p>
            <a:r>
              <a:rPr lang="en-US" altLang="en-US" dirty="0">
                <a:ea typeface="ＭＳ Ｐゴシック" pitchFamily="34" charset="-128"/>
              </a:rPr>
              <a:t>This exhibit reveals two important results. First, when purchase costs </a:t>
            </a:r>
            <a:r>
              <a:rPr lang="en-US" altLang="en-US" i="1" dirty="0">
                <a:ea typeface="ＭＳ Ｐゴシック" pitchFamily="34" charset="-128"/>
              </a:rPr>
              <a:t>regularly rise, </a:t>
            </a:r>
            <a:r>
              <a:rPr lang="en-US" altLang="en-US" dirty="0">
                <a:ea typeface="ＭＳ Ｐゴシック" pitchFamily="34" charset="-128"/>
              </a:rPr>
              <a:t>as in Trekking’s case, the following occurs:</a:t>
            </a:r>
          </a:p>
          <a:p>
            <a:r>
              <a:rPr lang="en-US" altLang="en-US" dirty="0">
                <a:ea typeface="ＭＳ Ｐゴシック" pitchFamily="34" charset="-128"/>
              </a:rPr>
              <a:t>FIFO assigns the lowest amount to cost of goods sold—yielding the highest gross profit and net income.</a:t>
            </a:r>
          </a:p>
          <a:p>
            <a:r>
              <a:rPr lang="en-US" altLang="en-US" dirty="0">
                <a:ea typeface="ＭＳ Ｐゴシック" pitchFamily="34" charset="-128"/>
              </a:rPr>
              <a:t>LIFO assigns the highest amount to cost of goods sold—yielding the lowest gross profit and net income.</a:t>
            </a:r>
          </a:p>
          <a:p>
            <a:endParaRPr lang="en-US" altLang="en-US" dirty="0">
              <a:ea typeface="ＭＳ Ｐゴシック" pitchFamily="34" charset="-128"/>
            </a:endParaRPr>
          </a:p>
          <a:p>
            <a:r>
              <a:rPr lang="en-US" altLang="en-US" dirty="0">
                <a:ea typeface="ＭＳ Ｐゴシック" pitchFamily="34" charset="-128"/>
              </a:rPr>
              <a:t>Weighted average yields results between FIFO and LIFO.</a:t>
            </a:r>
          </a:p>
          <a:p>
            <a:r>
              <a:rPr lang="en-US" altLang="en-US" dirty="0">
                <a:ea typeface="ＭＳ Ｐゴシック" pitchFamily="34" charset="-128"/>
              </a:rPr>
              <a:t>Specific identification always yields results that depend on which units are sold.</a:t>
            </a:r>
          </a:p>
          <a:p>
            <a:r>
              <a:rPr lang="en-US" altLang="en-US" dirty="0">
                <a:ea typeface="ＭＳ Ｐゴシック" pitchFamily="34" charset="-128"/>
              </a:rPr>
              <a:t>Second, when costs </a:t>
            </a:r>
            <a:r>
              <a:rPr lang="en-US" altLang="en-US" i="1" dirty="0">
                <a:ea typeface="ＭＳ Ｐゴシック" pitchFamily="34" charset="-128"/>
              </a:rPr>
              <a:t>regularly decline, </a:t>
            </a:r>
            <a:r>
              <a:rPr lang="en-US" altLang="en-US" dirty="0">
                <a:ea typeface="ＭＳ Ｐゴシック" pitchFamily="34" charset="-128"/>
              </a:rPr>
              <a:t>the reverse occurs for FIFO and LIFO. Namely, FIFO gives the highest cost of goods sold—yielding the lowest gross profit and income. However, LIFO then gives the lowest cost of goods sold—yielding the highest gross profit and income.</a:t>
            </a:r>
          </a:p>
          <a:p>
            <a:endParaRPr lang="en-US" altLang="en-US" dirty="0">
              <a:ea typeface="ＭＳ Ｐゴシック" pitchFamily="34" charset="-128"/>
            </a:endParaRPr>
          </a:p>
        </p:txBody>
      </p:sp>
    </p:spTree>
    <p:extLst>
      <p:ext uri="{BB962C8B-B14F-4D97-AF65-F5344CB8AC3E}">
        <p14:creationId xmlns:p14="http://schemas.microsoft.com/office/powerpoint/2010/main" val="4224001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0531" name="Rectangle 3"/>
          <p:cNvSpPr>
            <a:spLocks noGrp="1" noChangeArrowheads="1"/>
          </p:cNvSpPr>
          <p:nvPr>
            <p:ph type="body" idx="1"/>
          </p:nvPr>
        </p:nvSpPr>
        <p:spPr bwMode="auto">
          <a:noFill/>
        </p:spPr>
        <p:txBody>
          <a:bodyPr/>
          <a:lstStyle/>
          <a:p>
            <a:r>
              <a:rPr lang="en-US" altLang="en-US" dirty="0">
                <a:ea typeface="ＭＳ Ｐゴシック" pitchFamily="34" charset="-128"/>
              </a:rPr>
              <a:t>All four inventory costing methods are acceptable. However, a company must disclose the inventory method it uses in its financial statements or notes. Each method offers certain advantages as follows:</a:t>
            </a:r>
          </a:p>
          <a:p>
            <a:r>
              <a:rPr lang="en-US" altLang="en-US" dirty="0">
                <a:ea typeface="ＭＳ Ｐゴシック" pitchFamily="34" charset="-128"/>
              </a:rPr>
              <a:t>FIFO assigns an amount to inventory on the balance sheet that approximates its current cost; it also mimics the actual flow of goods for most businesses.</a:t>
            </a:r>
          </a:p>
          <a:p>
            <a:r>
              <a:rPr lang="en-US" altLang="en-US" dirty="0">
                <a:ea typeface="ＭＳ Ｐゴシック" pitchFamily="34" charset="-128"/>
              </a:rPr>
              <a:t>LIFO assigns an amount to cost of goods sold on the income statement that approximates its current cost; it also better matches current costs with revenues in computing gross profit.</a:t>
            </a:r>
          </a:p>
          <a:p>
            <a:endParaRPr lang="en-US" altLang="en-US" dirty="0">
              <a:ea typeface="ＭＳ Ｐゴシック" pitchFamily="34" charset="-128"/>
            </a:endParaRPr>
          </a:p>
          <a:p>
            <a:r>
              <a:rPr lang="en-US" altLang="en-US" dirty="0">
                <a:ea typeface="ＭＳ Ｐゴシック" pitchFamily="34" charset="-128"/>
              </a:rPr>
              <a:t>Weighted average tends to smooth out erratic changes in costs. Specific identification exactly matches the costs of items with the revenues they generate.</a:t>
            </a:r>
          </a:p>
          <a:p>
            <a:endParaRPr lang="en-US" altLang="en-US" dirty="0">
              <a:ea typeface="ＭＳ Ｐゴシック" pitchFamily="34" charset="-128"/>
            </a:endParaRPr>
          </a:p>
          <a:p>
            <a:endParaRPr lang="en-US" altLang="en-US" dirty="0">
              <a:ea typeface="ＭＳ Ｐゴシック" pitchFamily="34" charset="-128"/>
            </a:endParaRP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23788614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1555" name="Rectangle 3"/>
          <p:cNvSpPr>
            <a:spLocks noGrp="1" noChangeArrowheads="1"/>
          </p:cNvSpPr>
          <p:nvPr>
            <p:ph type="body" idx="1"/>
          </p:nvPr>
        </p:nvSpPr>
        <p:spPr bwMode="auto">
          <a:noFill/>
        </p:spPr>
        <p:txBody>
          <a:bodyPr/>
          <a:lstStyle/>
          <a:p>
            <a:r>
              <a:rPr lang="en-US" altLang="en-US" dirty="0">
                <a:ea typeface="ＭＳ Ｐゴシック" pitchFamily="34" charset="-128"/>
              </a:rPr>
              <a:t>Companies can and often do use different costing methods for financial reporting and tax reporting. </a:t>
            </a:r>
            <a:r>
              <a:rPr lang="en-US" altLang="en-US" i="1" dirty="0">
                <a:ea typeface="ＭＳ Ｐゴシック" pitchFamily="34" charset="-128"/>
              </a:rPr>
              <a:t>The only exception is when LIFO is used for tax reporting; in this case, the IRS requires that it also be used in financial statements—</a:t>
            </a:r>
            <a:r>
              <a:rPr lang="en-US" altLang="en-US" dirty="0">
                <a:ea typeface="ＭＳ Ｐゴシック" pitchFamily="34" charset="-128"/>
              </a:rPr>
              <a:t>called the LIFO conformity rule</a:t>
            </a:r>
            <a:r>
              <a:rPr lang="en-US" altLang="en-US" i="1" dirty="0">
                <a:ea typeface="ＭＳ Ｐゴシック" pitchFamily="34" charset="-128"/>
              </a:rPr>
              <a:t>.</a:t>
            </a:r>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11597726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2579" name="Rectangle 3"/>
          <p:cNvSpPr>
            <a:spLocks noGrp="1" noChangeArrowheads="1"/>
          </p:cNvSpPr>
          <p:nvPr>
            <p:ph type="body" idx="1"/>
          </p:nvPr>
        </p:nvSpPr>
        <p:spPr bwMode="auto">
          <a:noFill/>
        </p:spPr>
        <p:txBody>
          <a:bodyPr/>
          <a:lstStyle/>
          <a:p>
            <a:r>
              <a:rPr lang="en-US" altLang="en-US" dirty="0">
                <a:ea typeface="ＭＳ Ｐゴシック" pitchFamily="34" charset="-128"/>
              </a:rPr>
              <a:t>The </a:t>
            </a:r>
            <a:r>
              <a:rPr lang="en-US" altLang="en-US" b="1" dirty="0">
                <a:ea typeface="ＭＳ Ｐゴシック" pitchFamily="34" charset="-128"/>
              </a:rPr>
              <a:t>consistency concept </a:t>
            </a:r>
            <a:r>
              <a:rPr lang="en-US" altLang="en-US" dirty="0">
                <a:ea typeface="ＭＳ Ｐゴシック" pitchFamily="34" charset="-128"/>
              </a:rPr>
              <a:t>prescribes that a company use the same accounting methods period after period so that financial statements are comparable across periods—the only exception is when a change from one method to another will improve its financial reporting. The </a:t>
            </a:r>
            <a:r>
              <a:rPr lang="en-US" altLang="en-US" i="1" dirty="0">
                <a:ea typeface="ＭＳ Ｐゴシック" pitchFamily="34" charset="-128"/>
              </a:rPr>
              <a:t>full disclosure principle </a:t>
            </a:r>
            <a:r>
              <a:rPr lang="en-US" altLang="en-US" dirty="0">
                <a:ea typeface="ＭＳ Ｐゴシック" pitchFamily="34" charset="-128"/>
              </a:rPr>
              <a:t>prescribes that the notes to the statements report this type of change, its justification, and its effect on income.</a:t>
            </a:r>
          </a:p>
          <a:p>
            <a:endParaRPr lang="en-US" altLang="en-US" dirty="0">
              <a:ea typeface="ＭＳ Ｐゴシック" pitchFamily="34" charset="-128"/>
            </a:endParaRPr>
          </a:p>
          <a:p>
            <a:r>
              <a:rPr lang="en-US" altLang="en-US" dirty="0">
                <a:ea typeface="ＭＳ Ｐゴシック" pitchFamily="34" charset="-128"/>
              </a:rPr>
              <a:t>The consistency concept does </a:t>
            </a:r>
            <a:r>
              <a:rPr lang="en-US" altLang="en-US" i="1" dirty="0">
                <a:ea typeface="ＭＳ Ｐゴシック" pitchFamily="34" charset="-128"/>
              </a:rPr>
              <a:t>not </a:t>
            </a:r>
            <a:r>
              <a:rPr lang="en-US" altLang="en-US" dirty="0">
                <a:ea typeface="ＭＳ Ｐゴシック" pitchFamily="34" charset="-128"/>
              </a:rPr>
              <a:t>require a company to use one method exclusively. For example, it can use different methods to value different categories of inventory.</a:t>
            </a:r>
          </a:p>
          <a:p>
            <a:endParaRPr lang="en-US" altLang="en-US" dirty="0">
              <a:ea typeface="ＭＳ Ｐゴシック" pitchFamily="34"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b="1" dirty="0"/>
              <a:t>Review what you have learned in the following NEED-TO-KNOW Slides.</a:t>
            </a:r>
          </a:p>
          <a:p>
            <a:br>
              <a:rPr lang="en-US" altLang="en-US" dirty="0">
                <a:ea typeface="ＭＳ Ｐゴシック" pitchFamily="34" charset="-128"/>
              </a:rPr>
            </a:br>
            <a:r>
              <a:rPr lang="en-US" altLang="en-US" dirty="0">
                <a:ea typeface="ＭＳ Ｐゴシック" pitchFamily="34" charset="-128"/>
              </a:rPr>
              <a:t> </a:t>
            </a:r>
          </a:p>
        </p:txBody>
      </p:sp>
    </p:spTree>
    <p:extLst>
      <p:ext uri="{BB962C8B-B14F-4D97-AF65-F5344CB8AC3E}">
        <p14:creationId xmlns:p14="http://schemas.microsoft.com/office/powerpoint/2010/main" val="42865118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A company reported the following December purchases and sales data for its only product. The company uses a perpetual inventory system. Determine the cost assigned to ending inventory and to cost of goods sold using (a) specific identification, (b) FIFO, (c) LIFO, and (d) weighted average. </a:t>
            </a:r>
          </a:p>
          <a:p>
            <a:pPr>
              <a:defRPr/>
            </a:pPr>
            <a:endParaRPr lang="en-US" dirty="0"/>
          </a:p>
        </p:txBody>
      </p:sp>
    </p:spTree>
    <p:extLst>
      <p:ext uri="{BB962C8B-B14F-4D97-AF65-F5344CB8AC3E}">
        <p14:creationId xmlns:p14="http://schemas.microsoft.com/office/powerpoint/2010/main" val="11128832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dirty="0">
                <a:ea typeface="+mn-ea"/>
                <a:cs typeface="+mn-cs"/>
              </a:rPr>
              <a:t>Regardless of the method used, the cost of 26 units are included in cost of goods sold, and the cost of ten units are included in ending inventory, (36 units available - 26 units sold).</a:t>
            </a:r>
          </a:p>
        </p:txBody>
      </p:sp>
    </p:spTree>
    <p:extLst>
      <p:ext uri="{BB962C8B-B14F-4D97-AF65-F5344CB8AC3E}">
        <p14:creationId xmlns:p14="http://schemas.microsoft.com/office/powerpoint/2010/main" val="40920394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dirty="0">
                <a:ea typeface="+mn-ea"/>
                <a:cs typeface="+mn-cs"/>
              </a:rPr>
              <a:t>The specific identification method is not an inventory assumption; it's based on the actual units. Cost of goods sold represents the actual cost of the units selected by the customer, and ending inventory represents the actual cost of the units that remain in ending inventory. </a:t>
            </a:r>
          </a:p>
          <a:p>
            <a:pPr>
              <a:defRPr/>
            </a:pPr>
            <a:endParaRPr lang="en-US" dirty="0">
              <a:ea typeface="+mn-ea"/>
              <a:cs typeface="+mn-cs"/>
            </a:endParaRPr>
          </a:p>
          <a:p>
            <a:pPr>
              <a:defRPr/>
            </a:pPr>
            <a:endParaRPr lang="en-US" dirty="0"/>
          </a:p>
        </p:txBody>
      </p:sp>
    </p:spTree>
    <p:extLst>
      <p:ext uri="{BB962C8B-B14F-4D97-AF65-F5344CB8AC3E}">
        <p14:creationId xmlns:p14="http://schemas.microsoft.com/office/powerpoint/2010/main" val="17684013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dirty="0">
                <a:ea typeface="+mn-ea"/>
                <a:cs typeface="+mn-cs"/>
              </a:rPr>
              <a:t>Using the specific identification method, ending inventory consists of ten units; where eight are from the December 30 purchase, and two were from the December 8 purchase. The eight units from the December 30 purchase were acquired at a cost of $5.30 per unit. The two units purchased on December 8 were acquired at a cost of $4.50 per unit. The total cost of ending inventory is $51.40. There were 36 units available for sale, at a total cost of $167.40. </a:t>
            </a:r>
          </a:p>
          <a:p>
            <a:pPr>
              <a:defRPr/>
            </a:pPr>
            <a:r>
              <a:rPr lang="en-US" dirty="0">
                <a:ea typeface="+mn-ea"/>
                <a:cs typeface="+mn-cs"/>
              </a:rPr>
              <a:t> </a:t>
            </a:r>
          </a:p>
          <a:p>
            <a:pPr>
              <a:defRPr/>
            </a:pPr>
            <a:r>
              <a:rPr lang="en-US" dirty="0">
                <a:ea typeface="+mn-ea"/>
                <a:cs typeface="+mn-cs"/>
              </a:rPr>
              <a:t>Since ten units, valued at a total of $51.40, remain in ending inventory, the remaining 26 units, at a total cost of $116.00, have been sold. Cost of goods sold consists of the five units from the beginning inventory, plus eight of the ten units purchased on December 8, plus all 13 units purchased on December 19, and none of the units from December 30. Total cost of goods sold is $116.00.</a:t>
            </a:r>
          </a:p>
        </p:txBody>
      </p:sp>
    </p:spTree>
    <p:extLst>
      <p:ext uri="{BB962C8B-B14F-4D97-AF65-F5344CB8AC3E}">
        <p14:creationId xmlns:p14="http://schemas.microsoft.com/office/powerpoint/2010/main" val="141051334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a:bodyPr>
          <a:lstStyle/>
          <a:p>
            <a:pPr>
              <a:defRPr/>
            </a:pPr>
            <a:r>
              <a:rPr lang="en-US" sz="1100" dirty="0">
                <a:ea typeface="+mn-ea"/>
                <a:cs typeface="+mn-cs"/>
              </a:rPr>
              <a:t>In a perpetual inventory system, cost of goods sold is calculated at the time of the sale. Under Perpetual FIFO, the first items in are the first items out, expensed as cost of goods sold. The company begins the month with five units in inventory at a cost of $3.00 per unit; the inventory balance is $15.00.</a:t>
            </a:r>
          </a:p>
          <a:p>
            <a:pPr>
              <a:defRPr/>
            </a:pPr>
            <a:endParaRPr lang="en-US" sz="1100" dirty="0">
              <a:ea typeface="+mn-ea"/>
              <a:cs typeface="+mn-cs"/>
            </a:endParaRPr>
          </a:p>
          <a:p>
            <a:pPr>
              <a:defRPr/>
            </a:pPr>
            <a:r>
              <a:rPr lang="en-US" sz="1100" dirty="0">
                <a:ea typeface="+mn-ea"/>
                <a:cs typeface="+mn-cs"/>
              </a:rPr>
              <a:t>On December 8, ten units are purchased at $4.50 per unit. These units are added to the inventory balance. As of December 8, there are 15 units in inventory at a total cost of $60.00.</a:t>
            </a:r>
          </a:p>
          <a:p>
            <a:pPr>
              <a:defRPr/>
            </a:pPr>
            <a:r>
              <a:rPr lang="en-US" sz="1100" dirty="0">
                <a:ea typeface="+mn-ea"/>
                <a:cs typeface="+mn-cs"/>
              </a:rPr>
              <a:t>On December 9, the company sells eight units. Since it's a perpetual inventory system, the eight units are removed from the inventory database at the time of the sale. We remove eight units from the inventory database, in chronological order. The first eight units we owned are the five units at $3.00 apiece plus three of the units at $4.50 apiece. Cost of goods sold for the December 9 sale is $28.50. This leaves seven units in inventory at $4.50 per unit, $31.50. $60.00 - $28.50 is $31.50.</a:t>
            </a:r>
          </a:p>
          <a:p>
            <a:pPr>
              <a:defRPr/>
            </a:pPr>
            <a:r>
              <a:rPr lang="en-US" sz="1100" dirty="0">
                <a:ea typeface="+mn-ea"/>
                <a:cs typeface="+mn-cs"/>
              </a:rPr>
              <a:t>On December 19, the company purchases 13 units at $5.00 per unit. The 13 units are added to the inventory database. The company now has a total of 20 units in inventory at a total cost of $96.50; $31.50 plus the $65.00 purchase.</a:t>
            </a:r>
          </a:p>
          <a:p>
            <a:pPr>
              <a:defRPr/>
            </a:pPr>
            <a:r>
              <a:rPr lang="en-US" sz="1100" dirty="0">
                <a:ea typeface="+mn-ea"/>
                <a:cs typeface="+mn-cs"/>
              </a:rPr>
              <a:t>On December 24, they sell 18 units. The first 18 units are removed from the inventory database; seven at $4.50 plus 11 of the units at $5.00 per unit. Cost of goods sold is $86.50. $96.50 - $86.50 is $10.00. Two units remain in inventory at $5.00 per unit, a total of $10.00 of inventory.</a:t>
            </a:r>
          </a:p>
          <a:p>
            <a:pPr>
              <a:defRPr/>
            </a:pPr>
            <a:r>
              <a:rPr lang="en-US" sz="1100" dirty="0">
                <a:ea typeface="+mn-ea"/>
                <a:cs typeface="+mn-cs"/>
              </a:rPr>
              <a:t>On December 30, the company purchases eight units at $5.30 per unit. These units are added to inventory. At the end of the month, the company has a total of ten units in inventory at a total cost of $52.40. Total cost of goods sold is $115.00. Cost of goods sold, $115.00, plus ending inventory of $52.40, agrees with cost of goods available for sale, $167.40.</a:t>
            </a:r>
          </a:p>
        </p:txBody>
      </p:sp>
    </p:spTree>
    <p:extLst>
      <p:ext uri="{BB962C8B-B14F-4D97-AF65-F5344CB8AC3E}">
        <p14:creationId xmlns:p14="http://schemas.microsoft.com/office/powerpoint/2010/main" val="1657881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a:bodyPr>
          <a:lstStyle/>
          <a:p>
            <a:pPr>
              <a:defRPr/>
            </a:pPr>
            <a:r>
              <a:rPr lang="en-US" sz="1100" dirty="0">
                <a:ea typeface="+mn-ea"/>
                <a:cs typeface="+mn-cs"/>
              </a:rPr>
              <a:t>Assuming perpetual LIFO, cost of goods sold is still calculated at the time of the sale, but under perpetual LIFO, the last items in are the first items out, expensed as cost of goods sold. We begin the month with five units in inventory at a cost of $3.00 per unit.</a:t>
            </a:r>
          </a:p>
          <a:p>
            <a:pPr>
              <a:defRPr/>
            </a:pPr>
            <a:r>
              <a:rPr lang="en-US" sz="1100" dirty="0">
                <a:ea typeface="+mn-ea"/>
                <a:cs typeface="+mn-cs"/>
              </a:rPr>
              <a:t> </a:t>
            </a:r>
          </a:p>
          <a:p>
            <a:pPr>
              <a:defRPr/>
            </a:pPr>
            <a:r>
              <a:rPr lang="en-US" sz="1100" dirty="0">
                <a:ea typeface="+mn-ea"/>
                <a:cs typeface="+mn-cs"/>
              </a:rPr>
              <a:t>On December 8, the company purchases ten units at $4.50 per unit. These units and these dollars are added to inventory. The company now has 15 units, at a total cost of $60.00 in inventory.</a:t>
            </a:r>
          </a:p>
          <a:p>
            <a:pPr>
              <a:defRPr/>
            </a:pPr>
            <a:r>
              <a:rPr lang="en-US" sz="1100" dirty="0">
                <a:ea typeface="+mn-ea"/>
                <a:cs typeface="+mn-cs"/>
              </a:rPr>
              <a:t>On December 9, the company sells eight units. The units are removed in reverse chronological order; we removed the last eight units to come into the database. Eight units at $4.50 per unit; cost of goods sold is $36.00. This leaves five units at $3.00 per unit, plus two units of $4.50 per unit, in inventory. The inventory balance as of December 9 is $24.00; $60.00 - $36.00 is $24.00.</a:t>
            </a:r>
          </a:p>
          <a:p>
            <a:pPr>
              <a:defRPr/>
            </a:pPr>
            <a:r>
              <a:rPr lang="en-US" sz="1100" dirty="0">
                <a:ea typeface="+mn-ea"/>
                <a:cs typeface="+mn-cs"/>
              </a:rPr>
              <a:t>On December 19, the company purchases 13 units at $5.00 per unit. These units and these dollars are added to inventory. The company now has a total of 20 units in inventory at a total cost of $89.00; $24.00 plus the $65.00 purchase.</a:t>
            </a:r>
          </a:p>
          <a:p>
            <a:pPr>
              <a:defRPr/>
            </a:pPr>
            <a:r>
              <a:rPr lang="en-US" sz="1100" dirty="0">
                <a:ea typeface="+mn-ea"/>
                <a:cs typeface="+mn-cs"/>
              </a:rPr>
              <a:t>On December 24, the company sells 18 units. 18 units are removed from the inventory database in reverse chronological order: 13 units at $5.00 per unit; plus two units at $4.50 per unit, a subtotal of 15 units; and three units from the batch at $3.00 per unit. Total cost of goods sold is $83.00. This leaves two units in inventory at $3.00 per unit. The inventory balance is $6.00; $89.00 - $83.00 is $6.00.</a:t>
            </a:r>
          </a:p>
          <a:p>
            <a:pPr>
              <a:defRPr/>
            </a:pPr>
            <a:r>
              <a:rPr lang="en-US" sz="1100" dirty="0">
                <a:ea typeface="+mn-ea"/>
                <a:cs typeface="+mn-cs"/>
              </a:rPr>
              <a:t>On December 30, the company purchases eight units at $5.30 per unit. These units and these dollars are added to inventory. Ending inventory consists of ten units at a total cost of $48.40. Total cost of goods sold is $119.00. Cost of goods sold, $119.00 plus ending inventory of $48.40 agrees with cost of goods available for sale, $167.40.</a:t>
            </a:r>
          </a:p>
        </p:txBody>
      </p:sp>
    </p:spTree>
    <p:extLst>
      <p:ext uri="{BB962C8B-B14F-4D97-AF65-F5344CB8AC3E}">
        <p14:creationId xmlns:p14="http://schemas.microsoft.com/office/powerpoint/2010/main" val="14488617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lnSpcReduction="10000"/>
          </a:bodyPr>
          <a:lstStyle/>
          <a:p>
            <a:pPr>
              <a:defRPr/>
            </a:pPr>
            <a:r>
              <a:rPr lang="en-US" dirty="0">
                <a:ea typeface="+mn-ea"/>
                <a:cs typeface="+mn-cs"/>
              </a:rPr>
              <a:t>And the final method is weighted average. Under a perpetual inventory system, cost of goods sold is calculated at the time of the sale. The average cost is equal to cost of goods available at the time of the sale divided by the number of units available at the time of the sale.</a:t>
            </a:r>
          </a:p>
          <a:p>
            <a:pPr>
              <a:defRPr/>
            </a:pPr>
            <a:r>
              <a:rPr lang="en-US" dirty="0">
                <a:ea typeface="+mn-ea"/>
                <a:cs typeface="+mn-cs"/>
              </a:rPr>
              <a:t> </a:t>
            </a:r>
          </a:p>
          <a:p>
            <a:pPr>
              <a:defRPr/>
            </a:pPr>
            <a:r>
              <a:rPr lang="en-US" dirty="0">
                <a:ea typeface="+mn-ea"/>
                <a:cs typeface="+mn-cs"/>
              </a:rPr>
              <a:t>On December 8, the company purchases ten units at $4.50 per unit. These units and these dollars are added to the inventory balance. The company has a total of 15 units at a total cost of $60.00, the $15.00 beginning inventory balance plus the $45.00 purchase. $60.00 divided by 15 units is an average cost of $4.00 per unit. </a:t>
            </a:r>
          </a:p>
          <a:p>
            <a:pPr>
              <a:defRPr/>
            </a:pPr>
            <a:r>
              <a:rPr lang="en-US" dirty="0">
                <a:ea typeface="+mn-ea"/>
                <a:cs typeface="+mn-cs"/>
              </a:rPr>
              <a:t>On December 9, the company sells eight units. Cost of goods sold is calculated using the most recent average cost. Eight units at $4.00 per unit is cost of goods sold of $32.00. This leaves seven units in inventory at a cost of $4.00 per unit, $28.00. </a:t>
            </a:r>
          </a:p>
          <a:p>
            <a:pPr>
              <a:defRPr/>
            </a:pPr>
            <a:r>
              <a:rPr lang="en-US" dirty="0">
                <a:ea typeface="+mn-ea"/>
                <a:cs typeface="+mn-cs"/>
              </a:rPr>
              <a:t>On December 19, the company purchases 13 units at $5.00 per unit, adding 13 units and $65.00 to the inventory balance. The company now has a total of 20 units, at a cost of $93.00 in inventory. $93.00 divided by 20 units is an average cost of $4.65 per unit. </a:t>
            </a:r>
          </a:p>
          <a:p>
            <a:pPr>
              <a:defRPr/>
            </a:pPr>
            <a:r>
              <a:rPr lang="en-US" dirty="0">
                <a:ea typeface="+mn-ea"/>
                <a:cs typeface="+mn-cs"/>
              </a:rPr>
              <a:t>On December 24, the company sells 18 units. 18 units at the most recent average cost of $4.65 per unit is cost of goods sold of $83.70. This leaves two units in inventory at a cost of $4.65 per unit, $9.30 ($93.00 - $83.70 = $9.30). </a:t>
            </a:r>
          </a:p>
          <a:p>
            <a:pPr>
              <a:defRPr/>
            </a:pPr>
            <a:r>
              <a:rPr lang="en-US" dirty="0">
                <a:ea typeface="+mn-ea"/>
                <a:cs typeface="+mn-cs"/>
              </a:rPr>
              <a:t>On December 30, the company purchases eight units at $5.30 per unit. These units and these dollars are added to inventory. The company now has a total of ten units in ending inventory and a total cost of $51.70; $9.30 plus the $42.40 purchase. The final average cost is $51.70 divided by ten units, $5.17 per unit.</a:t>
            </a:r>
          </a:p>
        </p:txBody>
      </p:sp>
    </p:spTree>
    <p:extLst>
      <p:ext uri="{BB962C8B-B14F-4D97-AF65-F5344CB8AC3E}">
        <p14:creationId xmlns:p14="http://schemas.microsoft.com/office/powerpoint/2010/main" val="197773417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18558047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3603" name="Rectangle 3"/>
          <p:cNvSpPr>
            <a:spLocks noGrp="1" noChangeArrowheads="1"/>
          </p:cNvSpPr>
          <p:nvPr>
            <p:ph type="body" idx="1"/>
          </p:nvPr>
        </p:nvSpPr>
        <p:spPr bwMode="auto">
          <a:noFill/>
        </p:spPr>
        <p:txBody>
          <a:bodyPr/>
          <a:lstStyle/>
          <a:p>
            <a:r>
              <a:rPr lang="en-US" altLang="en-US" dirty="0">
                <a:ea typeface="ＭＳ Ｐゴシック" pitchFamily="34" charset="-128"/>
              </a:rPr>
              <a:t>After companies apply one of four costing methods (FIFO, LIFO, weighted average, or specific identification), inventory is reviewed to ensure it is reported</a:t>
            </a:r>
            <a:r>
              <a:rPr lang="en-US" altLang="en-US" baseline="0" dirty="0">
                <a:ea typeface="ＭＳ Ｐゴシック" pitchFamily="34" charset="-128"/>
              </a:rPr>
              <a:t> at the lower of cost or market (LCM).  LCM requires that </a:t>
            </a:r>
            <a:r>
              <a:rPr lang="en-US" altLang="en-US" i="1" dirty="0">
                <a:ea typeface="ＭＳ Ｐゴシック" pitchFamily="34" charset="-128"/>
              </a:rPr>
              <a:t>inventory be reported at the market value (cost) of replacing inventory when market value is lower than cost. </a:t>
            </a:r>
          </a:p>
          <a:p>
            <a:endParaRPr lang="en-US" altLang="en-US" dirty="0">
              <a:ea typeface="ＭＳ Ｐゴシック" pitchFamily="34" charset="-128"/>
            </a:endParaRPr>
          </a:p>
          <a:p>
            <a:r>
              <a:rPr lang="en-US" altLang="en-US" i="1" dirty="0">
                <a:ea typeface="ＭＳ Ｐゴシック" pitchFamily="34" charset="-128"/>
              </a:rPr>
              <a:t>Market </a:t>
            </a:r>
            <a:r>
              <a:rPr lang="en-US" altLang="en-US" dirty="0">
                <a:ea typeface="ＭＳ Ｐゴシック" pitchFamily="34" charset="-128"/>
              </a:rPr>
              <a:t>in the term </a:t>
            </a:r>
            <a:r>
              <a:rPr lang="en-US" altLang="en-US" i="1" dirty="0">
                <a:ea typeface="ＭＳ Ｐゴシック" pitchFamily="34" charset="-128"/>
              </a:rPr>
              <a:t>LCM </a:t>
            </a:r>
            <a:r>
              <a:rPr lang="en-US" altLang="en-US" dirty="0">
                <a:ea typeface="ＭＳ Ｐゴシック" pitchFamily="34" charset="-128"/>
              </a:rPr>
              <a:t>is defined as the current replacement cost of purchasing the same inventory items. A decline in replacement cost reflects a loss of value in inventory. When the recorded cost of inventory is higher than the replacement cost, a loss is recognized. When the recorded cost is lower, no adjustment is made. LCM is applied in one of three ways: (1) to each individual item separately, (2) to major categories of items, or (3) to the whole of inventory. </a:t>
            </a:r>
          </a:p>
        </p:txBody>
      </p:sp>
    </p:spTree>
    <p:extLst>
      <p:ext uri="{BB962C8B-B14F-4D97-AF65-F5344CB8AC3E}">
        <p14:creationId xmlns:p14="http://schemas.microsoft.com/office/powerpoint/2010/main" val="140694446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4627" name="Rectangle 3"/>
          <p:cNvSpPr>
            <a:spLocks noGrp="1" noChangeArrowheads="1"/>
          </p:cNvSpPr>
          <p:nvPr>
            <p:ph type="body" idx="1"/>
          </p:nvPr>
        </p:nvSpPr>
        <p:spPr bwMode="auto">
          <a:noFill/>
        </p:spPr>
        <p:txBody>
          <a:bodyPr/>
          <a:lstStyle/>
          <a:p>
            <a:r>
              <a:rPr lang="en-US" altLang="en-US" dirty="0">
                <a:ea typeface="ＭＳ Ｐゴシック" pitchFamily="34" charset="-128"/>
              </a:rPr>
              <a:t>When LCM is applied to </a:t>
            </a:r>
            <a:r>
              <a:rPr lang="en-US" altLang="en-US" i="1" dirty="0">
                <a:ea typeface="ＭＳ Ｐゴシック" pitchFamily="34" charset="-128"/>
              </a:rPr>
              <a:t>individual items </a:t>
            </a:r>
            <a:r>
              <a:rPr lang="en-US" altLang="en-US" dirty="0">
                <a:ea typeface="ＭＳ Ｐゴシック" pitchFamily="34" charset="-128"/>
              </a:rPr>
              <a:t>of inventory, the number of comparisons equals the number of items. For Roadster, $140,000 is the lower of the $160,000 cost and the $140,000 market. For Sprint, $50,000 is the lower of the $50,000 cost and the $60,000 market. This yields a $190,000 reported inventory, computed from $140,000 for Roadster plus $50,000 for Sprint.</a:t>
            </a:r>
          </a:p>
          <a:p>
            <a:endParaRPr lang="en-US" altLang="en-US" dirty="0">
              <a:ea typeface="ＭＳ Ｐゴシック" pitchFamily="34"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b="1" dirty="0"/>
              <a:t>Review what you have learned in the following NEED-TO-KNOW Slides.</a:t>
            </a:r>
          </a:p>
          <a:p>
            <a:endParaRPr lang="en-US" altLang="en-US" dirty="0">
              <a:ea typeface="ＭＳ Ｐゴシック" pitchFamily="34" charset="-128"/>
            </a:endParaRP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43762574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dirty="0">
                <a:ea typeface="+mn-ea"/>
                <a:cs typeface="+mn-cs"/>
              </a:rPr>
              <a:t>A company has the following products in its ending inventory. (a) Compute the lower of cost or market for its inventory when applied separately to each product. (b) If the LCM amount is less than the recorded cost of the inventory, then record the December 31 LCM adjustment to the Merchandise Inventory account. </a:t>
            </a:r>
          </a:p>
          <a:p>
            <a:pPr>
              <a:defRPr/>
            </a:pPr>
            <a:r>
              <a:rPr lang="en-US" dirty="0">
                <a:ea typeface="+mn-ea"/>
                <a:cs typeface="+mn-cs"/>
              </a:rPr>
              <a:t> </a:t>
            </a:r>
          </a:p>
          <a:p>
            <a:pPr>
              <a:defRPr/>
            </a:pPr>
            <a:r>
              <a:rPr lang="en-US" dirty="0">
                <a:ea typeface="+mn-ea"/>
                <a:cs typeface="+mn-cs"/>
              </a:rPr>
              <a:t>The company has three different products: road bikes, mountain bikes, and town bikes. Each of the five road bikes has a cost $1,000, for a total cost of $5,000. Four mountain bikes at $500 per bike is a total cost of $2,000. And ten town bikes at a cost of $400 per bike is $4,000. The total cost of the inventory is $11,000. Each of the five road bikes has a market value of $800 per bike; the total market value of the road bikes is $4,000. Each of the four mountain bikes has a market value of $600 per bike, for a total of $2,400. And each of the ten town bikes has a market value of $450; a total market value of $4,500.</a:t>
            </a:r>
          </a:p>
          <a:p>
            <a:pPr>
              <a:defRPr/>
            </a:pPr>
            <a:endParaRPr lang="en-US" dirty="0">
              <a:ea typeface="+mn-ea"/>
              <a:cs typeface="+mn-cs"/>
            </a:endParaRPr>
          </a:p>
          <a:p>
            <a:pPr>
              <a:defRPr/>
            </a:pPr>
            <a:r>
              <a:rPr lang="en-US" dirty="0">
                <a:ea typeface="+mn-ea"/>
                <a:cs typeface="+mn-cs"/>
              </a:rPr>
              <a:t>The December 31 balance sheet will report merchandise inventory at the lower of cost or market, applied to each product. For the road bikes, the LCM is the $4,000 market. For the mountain bikes, the LCM is the $2,000 cost, and for town bikes, the LCM is the cost of $4,000. The total LCM is $10,000. Since this amount is less than cost, we reduce the value of the asset, crediting Merchandise inventory for $1,000, and we debit Cost of goods sold.</a:t>
            </a:r>
          </a:p>
        </p:txBody>
      </p:sp>
    </p:spTree>
    <p:extLst>
      <p:ext uri="{BB962C8B-B14F-4D97-AF65-F5344CB8AC3E}">
        <p14:creationId xmlns:p14="http://schemas.microsoft.com/office/powerpoint/2010/main" val="336057585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56242475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5651" name="Rectangle 3"/>
          <p:cNvSpPr>
            <a:spLocks noGrp="1" noChangeArrowheads="1"/>
          </p:cNvSpPr>
          <p:nvPr>
            <p:ph type="body" idx="1"/>
          </p:nvPr>
        </p:nvSpPr>
        <p:spPr bwMode="auto">
          <a:noFill/>
        </p:spPr>
        <p:txBody>
          <a:bodyPr/>
          <a:lstStyle/>
          <a:p>
            <a:r>
              <a:rPr lang="en-US" altLang="en-US" dirty="0">
                <a:ea typeface="ＭＳ Ｐゴシック" pitchFamily="34" charset="-128"/>
              </a:rPr>
              <a:t>This slide shows the effects of inventory errors on key amounts in the current and next periods’ income statements. Let’s look at row 1 and year 1. We see that understating ending inventory overstates cost of goods sold. This is clear from the above inventory relation where we subtract a smaller ending inventory amount in computing cost of goods sold. Then a higher cost of goods sold yields a lower income.</a:t>
            </a:r>
          </a:p>
          <a:p>
            <a:endParaRPr lang="en-US" altLang="en-US" dirty="0">
              <a:ea typeface="ＭＳ Ｐゴシック" pitchFamily="34" charset="-128"/>
            </a:endParaRPr>
          </a:p>
          <a:p>
            <a:r>
              <a:rPr lang="en-US" altLang="en-US" dirty="0">
                <a:ea typeface="ＭＳ Ｐゴシック" pitchFamily="34" charset="-128"/>
              </a:rPr>
              <a:t>To understand year 2 of row 1, remember that an understated ending inventory for year 1 becomes an understated beginning inventory for year 2. Using the inventory relation, we see that if beginning inventory is understated, then cost of goods sold is understated (because we are starting with a smaller amount). A lower cost of goods sold yields a higher income.</a:t>
            </a:r>
          </a:p>
          <a:p>
            <a:endParaRPr lang="en-US" altLang="en-US" dirty="0">
              <a:ea typeface="ＭＳ Ｐゴシック" pitchFamily="34" charset="-128"/>
            </a:endParaRPr>
          </a:p>
          <a:p>
            <a:r>
              <a:rPr lang="en-US" altLang="en-US" dirty="0">
                <a:ea typeface="ＭＳ Ｐゴシック" pitchFamily="34" charset="-128"/>
              </a:rPr>
              <a:t>Turning to overstatements, let’s look at row 2 and year 1. If ending inventory is overstated, we use the inventory relation to see that cost of goods sold is understated. A lower cost of goods sold yields a higher income. For year 2 of row 2, recall that an overstated ending inventory for year 1 becomes an overstated beginning inventory for year 2. If beginning inventory is overstated, we use the inventory relation to see that cost of goods sold is overstated. A higher cost of goods sold yields a lower income.</a:t>
            </a:r>
          </a:p>
        </p:txBody>
      </p:sp>
    </p:spTree>
    <p:extLst>
      <p:ext uri="{BB962C8B-B14F-4D97-AF65-F5344CB8AC3E}">
        <p14:creationId xmlns:p14="http://schemas.microsoft.com/office/powerpoint/2010/main" val="314396352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6675" name="Rectangle 3"/>
          <p:cNvSpPr>
            <a:spLocks noGrp="1" noChangeArrowheads="1"/>
          </p:cNvSpPr>
          <p:nvPr>
            <p:ph type="body" idx="1"/>
          </p:nvPr>
        </p:nvSpPr>
        <p:spPr bwMode="auto">
          <a:noFill/>
        </p:spPr>
        <p:txBody>
          <a:bodyPr/>
          <a:lstStyle/>
          <a:p>
            <a:r>
              <a:rPr lang="en-US" altLang="en-US" dirty="0">
                <a:ea typeface="ＭＳ Ｐゴシック" pitchFamily="34" charset="-128"/>
              </a:rPr>
              <a:t>Balance sheet effects of an inventory error can be seen by considering the accounting equation: Assets = Liabilities + Equity. For example, understating ending inventory understates both current and total assets. An understatement in ending inventory also yields an understatement in equity because of the understatement in net income. This</a:t>
            </a:r>
            <a:r>
              <a:rPr lang="en-US" altLang="en-US" baseline="0" dirty="0">
                <a:ea typeface="ＭＳ Ｐゴシック" pitchFamily="34" charset="-128"/>
              </a:rPr>
              <a:t> slide </a:t>
            </a:r>
            <a:r>
              <a:rPr lang="en-US" altLang="en-US" dirty="0">
                <a:ea typeface="ＭＳ Ｐゴシック" pitchFamily="34" charset="-128"/>
              </a:rPr>
              <a:t>shows the effects of inventory errors on the current period’s balance sheet amounts. Errors in </a:t>
            </a:r>
            <a:r>
              <a:rPr lang="en-US" altLang="en-US" i="1" dirty="0">
                <a:ea typeface="ＭＳ Ｐゴシック" pitchFamily="34" charset="-128"/>
              </a:rPr>
              <a:t>beginning </a:t>
            </a:r>
            <a:r>
              <a:rPr lang="en-US" altLang="en-US" dirty="0">
                <a:ea typeface="ＭＳ Ｐゴシック" pitchFamily="34" charset="-128"/>
              </a:rPr>
              <a:t>inventory do not yield misstatements in the end-of-period balance sheet, but they do affect that current period’s income statement.</a:t>
            </a:r>
          </a:p>
          <a:p>
            <a:endParaRPr lang="en-US" altLang="en-US" dirty="0">
              <a:ea typeface="ＭＳ Ｐゴシック" pitchFamily="34"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b="1" dirty="0"/>
              <a:t>Review what you have learned in the following NEED-TO-KNOW Slides.</a:t>
            </a:r>
          </a:p>
          <a:p>
            <a:endParaRPr lang="en-US" altLang="en-US" dirty="0">
              <a:ea typeface="ＭＳ Ｐゴシック" pitchFamily="34" charset="-128"/>
            </a:endParaRPr>
          </a:p>
        </p:txBody>
      </p:sp>
    </p:spTree>
    <p:extLst>
      <p:ext uri="{BB962C8B-B14F-4D97-AF65-F5344CB8AC3E}">
        <p14:creationId xmlns:p14="http://schemas.microsoft.com/office/powerpoint/2010/main" val="23585966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lnSpcReduction="10000"/>
          </a:bodyPr>
          <a:lstStyle/>
          <a:p>
            <a:pPr>
              <a:defRPr/>
            </a:pPr>
            <a:r>
              <a:rPr lang="en-US" sz="1000" dirty="0">
                <a:ea typeface="+mn-ea"/>
                <a:cs typeface="+mn-cs"/>
              </a:rPr>
              <a:t>A company had $10,000 of sales in each of three consecutive years 2015-2017, and it purchased merchandise costing $7,000 in each of those years. It also maintained a $2,000 physical inventory from the beginning to the end of that three-year period. In accounting for inventory, it made an error at the end of year 2015 that caused its year-end 2015 inventory to appear on its statements as $1,600 rather than the correct $2,000. (a) Determine the correct amount of the company’s gross profit in each of the years 2015-2017. (b) Prepare comparative income statements to show the effect of this error on the company’s cost of goods sold and gross profit for each of the years 2015–2017. </a:t>
            </a:r>
          </a:p>
          <a:p>
            <a:pPr>
              <a:defRPr/>
            </a:pPr>
            <a:endParaRPr lang="en-US" sz="1000" dirty="0">
              <a:ea typeface="+mn-ea"/>
              <a:cs typeface="+mn-cs"/>
            </a:endParaRPr>
          </a:p>
          <a:p>
            <a:pPr>
              <a:defRPr/>
            </a:pPr>
            <a:r>
              <a:rPr lang="en-US" sz="1000" dirty="0">
                <a:ea typeface="+mn-ea"/>
                <a:cs typeface="+mn-cs"/>
              </a:rPr>
              <a:t>In 2015, sales are $10,000. Cost of goods sold is calculated by taking beginning inventory, $2,000, plus purchases of $7,000; total cost of goods available for sale is $9,000. We then subtract the $2,000 ending inventory to calculate the cost of goods sold as $7,000. Gross profit for 2015 is $3,000. These amounts remained constant for 2016 and 2017. Total sales for the three-year period, $30,000, less total cost of goods sold, $21,000, is a total gross profit for the three-year period of $9,000. Next, we're asked to prepare comparative income statements to show the effect of this error on the company's cost of goods sold and gross profit for each of the years. In 2015, total sales is correct. Cost of goods sold: $2,000 plus purchases of $7,000 equals goods available for sale of $9,000. Ending inventory was mistakenly reported as $1,600. Cost of goods sold is $7,400. Gross profit in 2015 is only $2,600. By understating ending inventory, cost of goods sold is overstated by $400. Overstating cost of goods sold understates gross profit. </a:t>
            </a:r>
          </a:p>
          <a:p>
            <a:pPr>
              <a:defRPr/>
            </a:pPr>
            <a:r>
              <a:rPr lang="en-US" sz="1000" dirty="0">
                <a:ea typeface="+mn-ea"/>
                <a:cs typeface="+mn-cs"/>
              </a:rPr>
              <a:t>In 2016, sales are correctly stated at $10,000. The ending inventory balance from 2015 becomes the beginning inventory balance for 2016. We add the purchases of $7,000, to calculate goods available for sale, $8,600. This error does not affect the end-of-year balance in inventory for 2016. Ending inventory is correctly stated at $2,000. Cost of goods sold in 2016 is $6,600. Gross profit is $3,400. Understating beginning inventory will understate cost of goods sold. By understating cost of goods sold, gross profit is overstated.</a:t>
            </a:r>
          </a:p>
          <a:p>
            <a:pPr>
              <a:defRPr/>
            </a:pPr>
            <a:r>
              <a:rPr lang="en-US" sz="1000" dirty="0">
                <a:ea typeface="+mn-ea"/>
                <a:cs typeface="+mn-cs"/>
              </a:rPr>
              <a:t>In 2017, there are no errors. Sales of $10,000 less cost of goods sold, which is correctly stated at $7,000, equals gross profit of $3,000. The total for the three-year period: Total sales of $30,000 less cost of goods sold of $21,000 equals gross profit of $9,000. Inventory errors are said to be self-correcting.</a:t>
            </a:r>
          </a:p>
        </p:txBody>
      </p:sp>
    </p:spTree>
    <p:extLst>
      <p:ext uri="{BB962C8B-B14F-4D97-AF65-F5344CB8AC3E}">
        <p14:creationId xmlns:p14="http://schemas.microsoft.com/office/powerpoint/2010/main" val="172088692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191182208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7939" name="Rectangle 3"/>
          <p:cNvSpPr>
            <a:spLocks noGrp="1" noChangeArrowheads="1"/>
          </p:cNvSpPr>
          <p:nvPr>
            <p:ph type="body" idx="1"/>
          </p:nvPr>
        </p:nvSpPr>
        <p:spPr bwMode="auto">
          <a:noFill/>
        </p:spPr>
        <p:txBody>
          <a:bodyPr/>
          <a:lstStyle/>
          <a:p>
            <a:r>
              <a:rPr lang="en-US" altLang="en-US" dirty="0">
                <a:ea typeface="ＭＳ Ｐゴシック" pitchFamily="34" charset="-128"/>
              </a:rPr>
              <a:t>Earlier chapters described two important ratios useful in evaluating a company’s short-term liquidity: current ratio and acid-test ratio. A merchandiser’s ability to pay its short-term obligations also depends on how quickly it sells its merchandise inventory. </a:t>
            </a:r>
            <a:r>
              <a:rPr lang="en-US" altLang="en-US" b="1" dirty="0">
                <a:ea typeface="ＭＳ Ｐゴシック" pitchFamily="34" charset="-128"/>
              </a:rPr>
              <a:t>Inventory turnover, </a:t>
            </a:r>
            <a:r>
              <a:rPr lang="en-US" altLang="en-US" dirty="0">
                <a:ea typeface="ＭＳ Ｐゴシック" pitchFamily="34" charset="-128"/>
              </a:rPr>
              <a:t>also called </a:t>
            </a:r>
            <a:r>
              <a:rPr lang="en-US" altLang="en-US" i="1" dirty="0">
                <a:ea typeface="ＭＳ Ｐゴシック" pitchFamily="34" charset="-128"/>
              </a:rPr>
              <a:t>merchandise inventory turnover </a:t>
            </a:r>
            <a:r>
              <a:rPr lang="en-US" altLang="en-US" dirty="0">
                <a:ea typeface="ＭＳ Ｐゴシック" pitchFamily="34" charset="-128"/>
              </a:rPr>
              <a:t>or, simply, </a:t>
            </a:r>
            <a:r>
              <a:rPr lang="en-US" altLang="en-US" i="1" dirty="0">
                <a:ea typeface="ＭＳ Ｐゴシック" pitchFamily="34" charset="-128"/>
              </a:rPr>
              <a:t>turns, </a:t>
            </a:r>
            <a:r>
              <a:rPr lang="en-US" altLang="en-US" dirty="0">
                <a:ea typeface="ＭＳ Ｐゴシック" pitchFamily="34" charset="-128"/>
              </a:rPr>
              <a:t>is one ratio used to assess this and is calculated as cost of goods sold/average inventory.</a:t>
            </a:r>
          </a:p>
          <a:p>
            <a:endParaRPr lang="en-US" altLang="en-US" dirty="0">
              <a:ea typeface="ＭＳ Ｐゴシック" pitchFamily="34" charset="-128"/>
            </a:endParaRPr>
          </a:p>
          <a:p>
            <a:r>
              <a:rPr lang="en-US" altLang="en-US" dirty="0">
                <a:ea typeface="ＭＳ Ｐゴシック" pitchFamily="34" charset="-128"/>
              </a:rPr>
              <a:t>This ratio reveals how many </a:t>
            </a:r>
            <a:r>
              <a:rPr lang="en-US" altLang="en-US" i="1" dirty="0">
                <a:ea typeface="ＭＳ Ｐゴシック" pitchFamily="34" charset="-128"/>
              </a:rPr>
              <a:t>times </a:t>
            </a:r>
            <a:r>
              <a:rPr lang="en-US" altLang="en-US" dirty="0">
                <a:ea typeface="ＭＳ Ｐゴシック" pitchFamily="34" charset="-128"/>
              </a:rPr>
              <a:t>a company turns over (sells) its inventory during a period. If a company’s inventory greatly varies within a year, average inventory amounts can be computed from interim periods such as quarters or months. Users apply inventory turnover to help analyze short-term liquidity and to assess whether management is doing a good job controlling the amount of inventory available. A low ratio compared to that of competitors suggests inefficient use of assets. The company may be holding more inventory than it needs to support its sales volume. Similarly, a very high ratio compared to that of competitors suggests inventory might be too low. This can cause lost sales if customers must back-order merchandise. Inventory turnover has no simple rule except to say </a:t>
            </a:r>
            <a:r>
              <a:rPr lang="en-US" altLang="en-US" i="1" dirty="0">
                <a:ea typeface="ＭＳ Ｐゴシック" pitchFamily="34" charset="-128"/>
              </a:rPr>
              <a:t>a high ratio is preferable provided inventory is adequate to meet demand.</a:t>
            </a:r>
          </a:p>
        </p:txBody>
      </p:sp>
    </p:spTree>
    <p:extLst>
      <p:ext uri="{BB962C8B-B14F-4D97-AF65-F5344CB8AC3E}">
        <p14:creationId xmlns:p14="http://schemas.microsoft.com/office/powerpoint/2010/main" val="355494213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8963" name="Rectangle 3"/>
          <p:cNvSpPr>
            <a:spLocks noGrp="1" noChangeArrowheads="1"/>
          </p:cNvSpPr>
          <p:nvPr>
            <p:ph type="body" idx="1"/>
          </p:nvPr>
        </p:nvSpPr>
        <p:spPr bwMode="auto">
          <a:noFill/>
        </p:spPr>
        <p:txBody>
          <a:bodyPr/>
          <a:lstStyle/>
          <a:p>
            <a:r>
              <a:rPr lang="en-US" altLang="en-US" dirty="0">
                <a:ea typeface="ＭＳ Ｐゴシック" pitchFamily="34" charset="-128"/>
              </a:rPr>
              <a:t>To better interpret inventory turnover, many users measure the adequacy of inventory to meet sales demand. </a:t>
            </a:r>
            <a:r>
              <a:rPr lang="en-US" altLang="en-US" b="1" dirty="0">
                <a:ea typeface="ＭＳ Ｐゴシック" pitchFamily="34" charset="-128"/>
              </a:rPr>
              <a:t>Days’ sales in inventory, </a:t>
            </a:r>
            <a:r>
              <a:rPr lang="en-US" altLang="en-US" dirty="0">
                <a:ea typeface="ＭＳ Ｐゴシック" pitchFamily="34" charset="-128"/>
              </a:rPr>
              <a:t>also called </a:t>
            </a:r>
            <a:r>
              <a:rPr lang="en-US" altLang="en-US" i="1" dirty="0">
                <a:ea typeface="ＭＳ Ｐゴシック" pitchFamily="34" charset="-128"/>
              </a:rPr>
              <a:t>days’ stock on hand, </a:t>
            </a:r>
            <a:r>
              <a:rPr lang="en-US" altLang="en-US" dirty="0">
                <a:ea typeface="ＭＳ Ｐゴシック" pitchFamily="34" charset="-128"/>
              </a:rPr>
              <a:t>is a ratio that reveals how much inventory is available in terms of the number of days’ sales. It can be interpreted as the number of days one can sell from inventory if no new items are purchased. This ratio is often viewed as a measure of the buffer against out-of-stock inventory and is useful in evaluating liquidity of inventory. It is calculated as ending inventory/cost of goods sold x 365.</a:t>
            </a:r>
          </a:p>
          <a:p>
            <a:endParaRPr lang="en-US" altLang="en-US" dirty="0">
              <a:ea typeface="ＭＳ Ｐゴシック" pitchFamily="34" charset="-128"/>
            </a:endParaRPr>
          </a:p>
          <a:p>
            <a:r>
              <a:rPr lang="en-US" altLang="en-US" dirty="0">
                <a:ea typeface="ＭＳ Ｐゴシック" pitchFamily="34" charset="-128"/>
              </a:rPr>
              <a:t>Days’ sales in inventory focuses on ending inventory and it estimates how many days it will take to convert inventory at the end of a period into accounts receivable or cash. Days’ sales in inventory focuses on </a:t>
            </a:r>
            <a:r>
              <a:rPr lang="en-US" altLang="en-US" i="1" dirty="0">
                <a:ea typeface="ＭＳ Ｐゴシック" pitchFamily="34" charset="-128"/>
              </a:rPr>
              <a:t>ending </a:t>
            </a:r>
            <a:r>
              <a:rPr lang="en-US" altLang="en-US" dirty="0">
                <a:ea typeface="ＭＳ Ｐゴシック" pitchFamily="34" charset="-128"/>
              </a:rPr>
              <a:t>inventory whereas inventory turnover focuses on </a:t>
            </a:r>
            <a:r>
              <a:rPr lang="en-US" altLang="en-US" i="1" dirty="0">
                <a:ea typeface="ＭＳ Ｐゴシック" pitchFamily="34" charset="-128"/>
              </a:rPr>
              <a:t>average </a:t>
            </a:r>
            <a:r>
              <a:rPr lang="en-US" altLang="en-US" dirty="0">
                <a:ea typeface="ＭＳ Ｐゴシック" pitchFamily="34" charset="-128"/>
              </a:rPr>
              <a:t>inventory.</a:t>
            </a:r>
          </a:p>
        </p:txBody>
      </p:sp>
    </p:spTree>
    <p:extLst>
      <p:ext uri="{BB962C8B-B14F-4D97-AF65-F5344CB8AC3E}">
        <p14:creationId xmlns:p14="http://schemas.microsoft.com/office/powerpoint/2010/main" val="240452365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10/23/23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2.wmf"/><Relationship Id="rId13"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14.wmf"/><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1.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13.wmf"/><Relationship Id="rId4" Type="http://schemas.openxmlformats.org/officeDocument/2006/relationships/image" Target="../media/image10.wmf"/><Relationship Id="rId9" Type="http://schemas.openxmlformats.org/officeDocument/2006/relationships/oleObject" Target="../embeddings/oleObject4.bin"/><Relationship Id="rId14" Type="http://schemas.openxmlformats.org/officeDocument/2006/relationships/image" Target="../media/image15.w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7.bin"/><Relationship Id="rId7" Type="http://schemas.openxmlformats.org/officeDocument/2006/relationships/image" Target="../media/image17.wmf"/><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oleObject" Target="../embeddings/oleObject9.bin"/><Relationship Id="rId5" Type="http://schemas.openxmlformats.org/officeDocument/2006/relationships/oleObject" Target="../embeddings/oleObject8.bin"/><Relationship Id="rId4" Type="http://schemas.openxmlformats.org/officeDocument/2006/relationships/image" Target="../media/image16.wmf"/></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openxmlformats.org/officeDocument/2006/relationships/image" Target="../media/image26.png"/><Relationship Id="rId4" Type="http://schemas.openxmlformats.org/officeDocument/2006/relationships/image" Target="../media/image25.e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notesSlide" Target="../notesSlides/notesSlide26.xml"/><Relationship Id="rId1" Type="http://schemas.openxmlformats.org/officeDocument/2006/relationships/slideLayout" Target="../slideLayouts/slideLayout6.xml"/><Relationship Id="rId5" Type="http://schemas.openxmlformats.org/officeDocument/2006/relationships/image" Target="../media/image28.png"/><Relationship Id="rId4" Type="http://schemas.openxmlformats.org/officeDocument/2006/relationships/image" Target="../media/image27.e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notesSlide" Target="../notesSlides/notesSlide27.xml"/><Relationship Id="rId1" Type="http://schemas.openxmlformats.org/officeDocument/2006/relationships/slideLayout" Target="../slideLayouts/slideLayout6.xml"/><Relationship Id="rId5" Type="http://schemas.openxmlformats.org/officeDocument/2006/relationships/image" Target="../media/image30.png"/><Relationship Id="rId4" Type="http://schemas.openxmlformats.org/officeDocument/2006/relationships/image" Target="../media/image29.emf"/></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33.e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notesSlide" Target="../notesSlides/notesSlide32.xml"/><Relationship Id="rId1" Type="http://schemas.openxmlformats.org/officeDocument/2006/relationships/slideLayout" Target="../slideLayouts/slideLayout6.xml"/><Relationship Id="rId4" Type="http://schemas.openxmlformats.org/officeDocument/2006/relationships/image" Target="../media/image34.emf"/></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image" Target="../media/image38.png"/><Relationship Id="rId7"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00904" y="2430214"/>
            <a:ext cx="531196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78636" y="5048988"/>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040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Inventories and </a:t>
            </a:r>
          </a:p>
          <a:p>
            <a:r>
              <a:rPr lang="en-US" sz="4400" b="1" dirty="0">
                <a:solidFill>
                  <a:srgbClr val="00B0F0"/>
                </a:solidFill>
                <a:latin typeface="Times New Roman" panose="02020603050405020304" pitchFamily="18" charset="0"/>
                <a:cs typeface="Times New Roman" panose="02020603050405020304" pitchFamily="18" charset="0"/>
              </a:rPr>
              <a:t>Cost of Sales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032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7FF0B44E-8B0F-FE8A-4D86-EE1DF1E9D97D}"/>
              </a:ext>
            </a:extLst>
          </p:cNvPr>
          <p:cNvSpPr/>
          <p:nvPr/>
        </p:nvSpPr>
        <p:spPr>
          <a:xfrm>
            <a:off x="3437433" y="2937647"/>
            <a:ext cx="8686800" cy="2585323"/>
          </a:xfrm>
          <a:prstGeom prst="rect">
            <a:avLst/>
          </a:prstGeom>
        </p:spPr>
        <p:txBody>
          <a:bodyPr wrap="square">
            <a:spAutoFit/>
          </a:bodyPr>
          <a:lstStyle/>
          <a:p>
            <a:r>
              <a:rPr lang="en-US" dirty="0">
                <a:solidFill>
                  <a:schemeClr val="bg1"/>
                </a:solidFill>
              </a:rPr>
              <a:t>-Identify the items making up merchandise inventory.</a:t>
            </a:r>
          </a:p>
          <a:p>
            <a:r>
              <a:rPr lang="en-US" dirty="0">
                <a:solidFill>
                  <a:schemeClr val="bg1"/>
                </a:solidFill>
              </a:rPr>
              <a:t>- Identify the costs of merchandise inventory.</a:t>
            </a:r>
            <a:br>
              <a:rPr lang="en-US" dirty="0">
                <a:solidFill>
                  <a:schemeClr val="bg1"/>
                </a:solidFill>
              </a:rPr>
            </a:br>
            <a:r>
              <a:rPr lang="en-US" dirty="0">
                <a:solidFill>
                  <a:schemeClr val="bg1"/>
                </a:solidFill>
              </a:rPr>
              <a:t>-Analyze the effects of inventory methods for both financial and tax reporting.</a:t>
            </a:r>
          </a:p>
          <a:p>
            <a:r>
              <a:rPr lang="en-US" dirty="0">
                <a:solidFill>
                  <a:schemeClr val="bg1"/>
                </a:solidFill>
              </a:rPr>
              <a:t>-Analyze the effects of inventory errors on current and future financial statements.</a:t>
            </a:r>
          </a:p>
          <a:p>
            <a:r>
              <a:rPr lang="en-US" dirty="0">
                <a:solidFill>
                  <a:schemeClr val="bg1"/>
                </a:solidFill>
              </a:rPr>
              <a:t>-Assess inventory management using both inventory turnover and days’ sales in inventory.</a:t>
            </a:r>
          </a:p>
          <a:p>
            <a:r>
              <a:rPr lang="en-US" dirty="0">
                <a:solidFill>
                  <a:schemeClr val="bg1"/>
                </a:solidFill>
              </a:rPr>
              <a:t>-Compute inventory in a perpetual system using the methods of specific identification, FIFO, LIFO, and weighted average.</a:t>
            </a:r>
          </a:p>
          <a:p>
            <a:r>
              <a:rPr lang="en-US" dirty="0">
                <a:solidFill>
                  <a:schemeClr val="bg1"/>
                </a:solidFill>
              </a:rPr>
              <a:t>-Compute the lower of cost or market amount of inventory.</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6B2E6B9-6EAD-F889-51EC-5BCBFAEDD560}"/>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71737" y="2933701"/>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Identify the items making up merchandise inventory.</a:t>
            </a:r>
            <a:br>
              <a:rPr lang="en-US" dirty="0"/>
            </a:br>
            <a:br>
              <a:rPr lang="en-US" altLang="en-US" dirty="0"/>
            </a:br>
            <a:endParaRPr lang="en-US" altLang="en-US" dirty="0"/>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4</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438400" y="2219325"/>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495801"/>
            <a:ext cx="7315200" cy="87313"/>
          </a:xfrm>
          <a:prstGeom prst="rect">
            <a:avLst/>
          </a:prstGeom>
          <a:noFill/>
          <a:ln w="9525">
            <a:noFill/>
            <a:miter lim="800000"/>
            <a:headEnd/>
            <a:tailEnd/>
          </a:ln>
        </p:spPr>
      </p:pic>
      <p:sp>
        <p:nvSpPr>
          <p:cNvPr id="8" name="TextBox 8"/>
          <p:cNvSpPr txBox="1"/>
          <p:nvPr/>
        </p:nvSpPr>
        <p:spPr>
          <a:xfrm>
            <a:off x="3695700" y="983160"/>
            <a:ext cx="4686300" cy="769441"/>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E9B892F8-46EA-6C2F-4986-487E3674F4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0D4EE9-4CB6-A113-657F-0DDCE313B1B6}"/>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0898" name="Rounded Rectangle 9"/>
          <p:cNvSpPr>
            <a:spLocks noChangeArrowheads="1"/>
          </p:cNvSpPr>
          <p:nvPr/>
        </p:nvSpPr>
        <p:spPr bwMode="auto">
          <a:xfrm>
            <a:off x="1752600" y="3276600"/>
            <a:ext cx="8686800" cy="28194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p>
            <a:pPr algn="ctr"/>
            <a:endParaRPr lang="en-US" altLang="en-US" dirty="0">
              <a:solidFill>
                <a:srgbClr val="000000"/>
              </a:solidFill>
              <a:latin typeface="Calibri" pitchFamily="34" charset="0"/>
              <a:ea typeface="ＭＳ Ｐゴシック" pitchFamily="34" charset="-128"/>
            </a:endParaRPr>
          </a:p>
        </p:txBody>
      </p:sp>
      <p:sp>
        <p:nvSpPr>
          <p:cNvPr id="80899" name="Rectangle 2"/>
          <p:cNvSpPr>
            <a:spLocks noGrp="1" noChangeArrowheads="1"/>
          </p:cNvSpPr>
          <p:nvPr>
            <p:ph type="title"/>
          </p:nvPr>
        </p:nvSpPr>
        <p:spPr>
          <a:xfrm>
            <a:off x="1981200" y="533400"/>
            <a:ext cx="8229600" cy="884238"/>
          </a:xfrm>
        </p:spPr>
        <p:txBody>
          <a:bodyPr/>
          <a:lstStyle/>
          <a:p>
            <a:r>
              <a:rPr lang="en-US" altLang="en-US" b="1" dirty="0">
                <a:ea typeface="ＭＳ Ｐゴシック" pitchFamily="34" charset="-128"/>
              </a:rPr>
              <a:t>Determining Inventory Items</a:t>
            </a:r>
          </a:p>
        </p:txBody>
      </p:sp>
      <p:sp>
        <p:nvSpPr>
          <p:cNvPr id="11267" name="Text Box 3"/>
          <p:cNvSpPr txBox="1">
            <a:spLocks noChangeArrowheads="1"/>
          </p:cNvSpPr>
          <p:nvPr/>
        </p:nvSpPr>
        <p:spPr bwMode="auto">
          <a:xfrm>
            <a:off x="1776413" y="1524000"/>
            <a:ext cx="8610600" cy="1477328"/>
          </a:xfrm>
          <a:prstGeom prst="rect">
            <a:avLst/>
          </a:prstGeom>
          <a:solidFill>
            <a:schemeClr val="accent3">
              <a:lumMod val="20000"/>
              <a:lumOff val="80000"/>
            </a:schemeClr>
          </a:solidFill>
          <a:ln w="12700">
            <a:solidFill>
              <a:schemeClr val="accent3">
                <a:lumMod val="75000"/>
              </a:schemeClr>
            </a:solidFill>
            <a:miter lim="800000"/>
            <a:headEnd/>
            <a:tailEnd/>
          </a:ln>
          <a:effectLst/>
        </p:spPr>
        <p:txBody>
          <a:bodyPr wrap="square">
            <a:spAutoFit/>
          </a:bodyPr>
          <a:lstStyle/>
          <a:p>
            <a:pPr algn="ctr">
              <a:spcBef>
                <a:spcPct val="50000"/>
              </a:spcBef>
              <a:defRPr/>
            </a:pPr>
            <a:r>
              <a:rPr lang="en-US" sz="3000" dirty="0">
                <a:solidFill>
                  <a:srgbClr val="4F6228"/>
                </a:solidFill>
                <a:latin typeface="Calibri" pitchFamily="-84" charset="0"/>
                <a:ea typeface="ＭＳ Ｐゴシック" pitchFamily="-84" charset="-128"/>
              </a:rPr>
              <a:t>Merchandise inventory includes all goods that a company owns and holds for sale, regardless of where the goods are located when inventory is counted.  </a:t>
            </a:r>
          </a:p>
        </p:txBody>
      </p:sp>
      <p:sp>
        <p:nvSpPr>
          <p:cNvPr id="11269" name="Oval 5"/>
          <p:cNvSpPr>
            <a:spLocks noChangeArrowheads="1"/>
          </p:cNvSpPr>
          <p:nvPr/>
        </p:nvSpPr>
        <p:spPr bwMode="auto">
          <a:xfrm>
            <a:off x="1828800" y="4114800"/>
            <a:ext cx="2819400" cy="1219200"/>
          </a:xfrm>
          <a:prstGeom prst="ellipse">
            <a:avLst/>
          </a:prstGeom>
          <a:solidFill>
            <a:schemeClr val="accent2">
              <a:lumMod val="75000"/>
            </a:schemeClr>
          </a:solidFill>
          <a:ln w="12700">
            <a:solidFill>
              <a:schemeClr val="tx1"/>
            </a:solidFill>
            <a:round/>
            <a:headEnd/>
            <a:tailEnd/>
          </a:ln>
          <a:effectLst/>
        </p:spPr>
        <p:txBody>
          <a:bodyPr anchor="ctr"/>
          <a:lstStyle/>
          <a:p>
            <a:pPr algn="ctr">
              <a:defRPr/>
            </a:pPr>
            <a:r>
              <a:rPr lang="en-US" sz="2400" dirty="0">
                <a:solidFill>
                  <a:schemeClr val="bg1"/>
                </a:solidFill>
                <a:latin typeface="Calibri" pitchFamily="-84" charset="0"/>
                <a:ea typeface="ＭＳ Ｐゴシック" pitchFamily="-84" charset="-128"/>
              </a:rPr>
              <a:t>Goods in Transit</a:t>
            </a:r>
          </a:p>
        </p:txBody>
      </p:sp>
      <p:sp>
        <p:nvSpPr>
          <p:cNvPr id="11270" name="Oval 6"/>
          <p:cNvSpPr>
            <a:spLocks noChangeArrowheads="1"/>
          </p:cNvSpPr>
          <p:nvPr/>
        </p:nvSpPr>
        <p:spPr bwMode="auto">
          <a:xfrm>
            <a:off x="7543800" y="4114800"/>
            <a:ext cx="2819400" cy="1219200"/>
          </a:xfrm>
          <a:prstGeom prst="ellipse">
            <a:avLst/>
          </a:prstGeom>
          <a:solidFill>
            <a:schemeClr val="accent2">
              <a:lumMod val="75000"/>
            </a:schemeClr>
          </a:solidFill>
          <a:ln w="12700">
            <a:solidFill>
              <a:schemeClr val="tx1"/>
            </a:solidFill>
            <a:round/>
            <a:headEnd/>
            <a:tailEnd/>
          </a:ln>
          <a:effectLst/>
        </p:spPr>
        <p:txBody>
          <a:bodyPr anchor="ctr"/>
          <a:lstStyle/>
          <a:p>
            <a:pPr algn="ctr">
              <a:defRPr/>
            </a:pPr>
            <a:r>
              <a:rPr lang="en-US" sz="2400" dirty="0">
                <a:solidFill>
                  <a:schemeClr val="bg1"/>
                </a:solidFill>
                <a:latin typeface="Calibri" pitchFamily="-84" charset="0"/>
                <a:ea typeface="ＭＳ Ｐゴシック" pitchFamily="-84" charset="-128"/>
              </a:rPr>
              <a:t>Goods Damaged or Obsolete</a:t>
            </a:r>
          </a:p>
        </p:txBody>
      </p:sp>
      <p:sp>
        <p:nvSpPr>
          <p:cNvPr id="11271" name="Oval 7"/>
          <p:cNvSpPr>
            <a:spLocks noChangeArrowheads="1"/>
          </p:cNvSpPr>
          <p:nvPr/>
        </p:nvSpPr>
        <p:spPr bwMode="auto">
          <a:xfrm>
            <a:off x="4648200" y="4648200"/>
            <a:ext cx="2819400" cy="1219200"/>
          </a:xfrm>
          <a:prstGeom prst="ellipse">
            <a:avLst/>
          </a:prstGeom>
          <a:solidFill>
            <a:schemeClr val="accent2">
              <a:lumMod val="75000"/>
            </a:schemeClr>
          </a:solidFill>
          <a:ln w="12700">
            <a:solidFill>
              <a:schemeClr val="tx1"/>
            </a:solidFill>
            <a:round/>
            <a:headEnd/>
            <a:tailEnd/>
          </a:ln>
          <a:effectLst/>
        </p:spPr>
        <p:txBody>
          <a:bodyPr anchor="ctr"/>
          <a:lstStyle/>
          <a:p>
            <a:pPr algn="ctr">
              <a:defRPr/>
            </a:pPr>
            <a:r>
              <a:rPr lang="en-US" sz="2400" dirty="0">
                <a:solidFill>
                  <a:schemeClr val="bg1"/>
                </a:solidFill>
                <a:latin typeface="Calibri" pitchFamily="-84" charset="0"/>
                <a:ea typeface="ＭＳ Ｐゴシック" pitchFamily="-84" charset="-128"/>
              </a:rPr>
              <a:t>Goods on Consignment</a:t>
            </a:r>
          </a:p>
        </p:txBody>
      </p:sp>
      <p:sp>
        <p:nvSpPr>
          <p:cNvPr id="80905" name="Rectangle 10"/>
          <p:cNvSpPr>
            <a:spLocks noChangeArrowheads="1"/>
          </p:cNvSpPr>
          <p:nvPr/>
        </p:nvSpPr>
        <p:spPr bwMode="auto">
          <a:xfrm>
            <a:off x="3276601" y="3440114"/>
            <a:ext cx="6145213" cy="523875"/>
          </a:xfrm>
          <a:prstGeom prst="rect">
            <a:avLst/>
          </a:prstGeom>
          <a:noFill/>
          <a:ln w="9525">
            <a:noFill/>
            <a:miter lim="800000"/>
            <a:headEnd/>
            <a:tailEnd/>
          </a:ln>
        </p:spPr>
        <p:txBody>
          <a:bodyPr wrap="none">
            <a:spAutoFit/>
          </a:bodyPr>
          <a:lstStyle/>
          <a:p>
            <a:pPr algn="ctr">
              <a:spcBef>
                <a:spcPct val="50000"/>
              </a:spcBef>
            </a:pPr>
            <a:r>
              <a:rPr lang="en-US" altLang="en-US" sz="2800" dirty="0">
                <a:solidFill>
                  <a:srgbClr val="632523"/>
                </a:solidFill>
                <a:latin typeface="Calibri" pitchFamily="34" charset="0"/>
                <a:ea typeface="ＭＳ Ｐゴシック" pitchFamily="34" charset="-128"/>
              </a:rPr>
              <a:t>Items requiring special attention include:</a:t>
            </a:r>
          </a:p>
        </p:txBody>
      </p:sp>
      <p:sp>
        <p:nvSpPr>
          <p:cNvPr id="3" name="TextBox 2">
            <a:extLst>
              <a:ext uri="{FF2B5EF4-FFF2-40B4-BE49-F238E27FC236}">
                <a16:creationId xmlns:a16="http://schemas.microsoft.com/office/drawing/2014/main" id="{DF84867E-3F57-4ACF-D705-EBAD6498934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1E8125D-CD4D-6767-C9C4-2D6CCC18C1BE}"/>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2" name="Group 125"/>
          <p:cNvGrpSpPr>
            <a:grpSpLocks/>
          </p:cNvGrpSpPr>
          <p:nvPr/>
        </p:nvGrpSpPr>
        <p:grpSpPr bwMode="auto">
          <a:xfrm>
            <a:off x="1524000" y="4343402"/>
            <a:ext cx="9144000" cy="1868366"/>
            <a:chOff x="0" y="3024"/>
            <a:chExt cx="5760" cy="1224"/>
          </a:xfrm>
        </p:grpSpPr>
        <p:sp>
          <p:nvSpPr>
            <p:cNvPr id="81988" name="Rectangle 3"/>
            <p:cNvSpPr>
              <a:spLocks noChangeArrowheads="1"/>
            </p:cNvSpPr>
            <p:nvPr/>
          </p:nvSpPr>
          <p:spPr bwMode="auto">
            <a:xfrm>
              <a:off x="0" y="3024"/>
              <a:ext cx="5760" cy="1148"/>
            </a:xfrm>
            <a:prstGeom prst="rect">
              <a:avLst/>
            </a:prstGeom>
            <a:solidFill>
              <a:schemeClr val="accent1"/>
            </a:solidFill>
            <a:ln w="9525">
              <a:solidFill>
                <a:schemeClr val="tx1"/>
              </a:solidFill>
              <a:miter lim="800000"/>
              <a:headEnd/>
              <a:tailEnd/>
            </a:ln>
          </p:spPr>
          <p:txBody>
            <a:bodyPr wrap="none" anchor="ctr"/>
            <a:lstStyle/>
            <a:p>
              <a:endParaRPr lang="en-US" altLang="en-US" dirty="0">
                <a:ea typeface="ＭＳ Ｐゴシック" pitchFamily="34" charset="-128"/>
              </a:endParaRPr>
            </a:p>
          </p:txBody>
        </p:sp>
        <p:sp>
          <p:nvSpPr>
            <p:cNvPr id="81989" name="Rectangle 4"/>
            <p:cNvSpPr>
              <a:spLocks noChangeArrowheads="1"/>
            </p:cNvSpPr>
            <p:nvPr/>
          </p:nvSpPr>
          <p:spPr bwMode="auto">
            <a:xfrm>
              <a:off x="1611" y="3947"/>
              <a:ext cx="1883" cy="301"/>
            </a:xfrm>
            <a:prstGeom prst="rect">
              <a:avLst/>
            </a:prstGeom>
            <a:noFill/>
            <a:ln w="12700">
              <a:noFill/>
              <a:miter lim="800000"/>
              <a:headEnd/>
              <a:tailEnd/>
            </a:ln>
          </p:spPr>
          <p:txBody>
            <a:bodyPr wrap="none" lIns="90488" tIns="44450" rIns="90488" bIns="44450">
              <a:spAutoFit/>
            </a:bodyPr>
            <a:lstStyle/>
            <a:p>
              <a:r>
                <a:rPr lang="en-US" altLang="en-US" sz="2400" b="1" dirty="0">
                  <a:ea typeface="ＭＳ Ｐゴシック" pitchFamily="34" charset="-128"/>
                </a:rPr>
                <a:t>FOB Destination Point</a:t>
              </a:r>
              <a:endParaRPr lang="en-US" altLang="en-US" sz="2800" b="1" dirty="0">
                <a:ea typeface="ＭＳ Ｐゴシック" pitchFamily="34" charset="-128"/>
              </a:endParaRPr>
            </a:p>
          </p:txBody>
        </p:sp>
        <p:grpSp>
          <p:nvGrpSpPr>
            <p:cNvPr id="81990" name="Group 5"/>
            <p:cNvGrpSpPr>
              <a:grpSpLocks/>
            </p:cNvGrpSpPr>
            <p:nvPr/>
          </p:nvGrpSpPr>
          <p:grpSpPr bwMode="auto">
            <a:xfrm>
              <a:off x="1728" y="3086"/>
              <a:ext cx="1779" cy="862"/>
              <a:chOff x="1728" y="2810"/>
              <a:chExt cx="1779" cy="862"/>
            </a:xfrm>
          </p:grpSpPr>
          <p:graphicFrame>
            <p:nvGraphicFramePr>
              <p:cNvPr id="82044" name="Object 7"/>
              <p:cNvGraphicFramePr>
                <a:graphicFrameLocks/>
              </p:cNvGraphicFramePr>
              <p:nvPr/>
            </p:nvGraphicFramePr>
            <p:xfrm>
              <a:off x="1728" y="2810"/>
              <a:ext cx="1779" cy="862"/>
            </p:xfrm>
            <a:graphic>
              <a:graphicData uri="http://schemas.openxmlformats.org/presentationml/2006/ole">
                <mc:AlternateContent xmlns:mc="http://schemas.openxmlformats.org/markup-compatibility/2006">
                  <mc:Choice xmlns:v="urn:schemas-microsoft-com:vml" Requires="v">
                    <p:oleObj name="Clip" r:id="rId3" imgW="2824163" imgH="1368425" progId="">
                      <p:embed/>
                    </p:oleObj>
                  </mc:Choice>
                  <mc:Fallback>
                    <p:oleObj name="Clip" r:id="rId3" imgW="2824163" imgH="1368425" progId="">
                      <p:embed/>
                      <p:pic>
                        <p:nvPicPr>
                          <p:cNvPr id="82044" name="Object 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8" y="2810"/>
                            <a:ext cx="1779" cy="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2045" name="Rectangle 7"/>
              <p:cNvSpPr>
                <a:spLocks noChangeArrowheads="1"/>
              </p:cNvSpPr>
              <p:nvPr/>
            </p:nvSpPr>
            <p:spPr bwMode="auto">
              <a:xfrm>
                <a:off x="1821" y="2878"/>
                <a:ext cx="883" cy="543"/>
              </a:xfrm>
              <a:prstGeom prst="rect">
                <a:avLst/>
              </a:prstGeom>
              <a:noFill/>
              <a:ln w="12700">
                <a:noFill/>
                <a:miter lim="800000"/>
                <a:headEnd/>
                <a:tailEnd/>
              </a:ln>
            </p:spPr>
            <p:txBody>
              <a:bodyPr wrap="none" lIns="90488" tIns="44450" rIns="90488" bIns="44450">
                <a:spAutoFit/>
              </a:bodyPr>
              <a:lstStyle/>
              <a:p>
                <a:r>
                  <a:rPr lang="en-US" altLang="en-US" sz="2400" b="1" dirty="0">
                    <a:ea typeface="ＭＳ Ｐゴシック" pitchFamily="34" charset="-128"/>
                  </a:rPr>
                  <a:t>Public</a:t>
                </a:r>
                <a:br>
                  <a:rPr lang="en-US" altLang="en-US" sz="2400" b="1" dirty="0">
                    <a:ea typeface="ＭＳ Ｐゴシック" pitchFamily="34" charset="-128"/>
                  </a:rPr>
                </a:br>
                <a:r>
                  <a:rPr lang="en-US" altLang="en-US" sz="2400" b="1" dirty="0">
                    <a:ea typeface="ＭＳ Ｐゴシック" pitchFamily="34" charset="-128"/>
                  </a:rPr>
                  <a:t>     Carrier</a:t>
                </a:r>
              </a:p>
            </p:txBody>
          </p:sp>
        </p:grpSp>
        <p:grpSp>
          <p:nvGrpSpPr>
            <p:cNvPr id="81991" name="Group 8"/>
            <p:cNvGrpSpPr>
              <a:grpSpLocks/>
            </p:cNvGrpSpPr>
            <p:nvPr/>
          </p:nvGrpSpPr>
          <p:grpSpPr bwMode="auto">
            <a:xfrm>
              <a:off x="30" y="3134"/>
              <a:ext cx="1034" cy="1047"/>
              <a:chOff x="30" y="2858"/>
              <a:chExt cx="1034" cy="1047"/>
            </a:xfrm>
          </p:grpSpPr>
          <p:graphicFrame>
            <p:nvGraphicFramePr>
              <p:cNvPr id="82042" name="Object 6"/>
              <p:cNvGraphicFramePr>
                <a:graphicFrameLocks/>
              </p:cNvGraphicFramePr>
              <p:nvPr/>
            </p:nvGraphicFramePr>
            <p:xfrm>
              <a:off x="30" y="2858"/>
              <a:ext cx="1034" cy="756"/>
            </p:xfrm>
            <a:graphic>
              <a:graphicData uri="http://schemas.openxmlformats.org/presentationml/2006/ole">
                <mc:AlternateContent xmlns:mc="http://schemas.openxmlformats.org/markup-compatibility/2006">
                  <mc:Choice xmlns:v="urn:schemas-microsoft-com:vml" Requires="v">
                    <p:oleObj name="Clip" r:id="rId5" imgW="1638630" imgH="1198070" progId="">
                      <p:embed/>
                    </p:oleObj>
                  </mc:Choice>
                  <mc:Fallback>
                    <p:oleObj name="Clip" r:id="rId5" imgW="1638630" imgH="1198070" progId="">
                      <p:embed/>
                      <p:pic>
                        <p:nvPicPr>
                          <p:cNvPr id="82042" name="Object 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 y="2858"/>
                            <a:ext cx="1034" cy="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2043" name="Rectangle 10"/>
              <p:cNvSpPr>
                <a:spLocks noChangeArrowheads="1"/>
              </p:cNvSpPr>
              <p:nvPr/>
            </p:nvSpPr>
            <p:spPr bwMode="auto">
              <a:xfrm>
                <a:off x="221" y="3604"/>
                <a:ext cx="566" cy="301"/>
              </a:xfrm>
              <a:prstGeom prst="rect">
                <a:avLst/>
              </a:prstGeom>
              <a:noFill/>
              <a:ln w="12700">
                <a:noFill/>
                <a:miter lim="800000"/>
                <a:headEnd/>
                <a:tailEnd/>
              </a:ln>
            </p:spPr>
            <p:txBody>
              <a:bodyPr wrap="none" lIns="90488" tIns="44450" rIns="90488" bIns="44450">
                <a:spAutoFit/>
              </a:bodyPr>
              <a:lstStyle/>
              <a:p>
                <a:r>
                  <a:rPr lang="en-US" altLang="en-US" sz="2400" b="1" dirty="0">
                    <a:ea typeface="ＭＳ Ｐゴシック" pitchFamily="34" charset="-128"/>
                  </a:rPr>
                  <a:t>Seller</a:t>
                </a:r>
              </a:p>
            </p:txBody>
          </p:sp>
        </p:grpSp>
        <p:grpSp>
          <p:nvGrpSpPr>
            <p:cNvPr id="81992" name="Group 11"/>
            <p:cNvGrpSpPr>
              <a:grpSpLocks/>
            </p:cNvGrpSpPr>
            <p:nvPr/>
          </p:nvGrpSpPr>
          <p:grpSpPr bwMode="auto">
            <a:xfrm>
              <a:off x="4701" y="3404"/>
              <a:ext cx="978" cy="777"/>
              <a:chOff x="4701" y="3128"/>
              <a:chExt cx="978" cy="777"/>
            </a:xfrm>
          </p:grpSpPr>
          <p:graphicFrame>
            <p:nvGraphicFramePr>
              <p:cNvPr id="82040" name="Object 5"/>
              <p:cNvGraphicFramePr>
                <a:graphicFrameLocks/>
              </p:cNvGraphicFramePr>
              <p:nvPr/>
            </p:nvGraphicFramePr>
            <p:xfrm>
              <a:off x="4701" y="3128"/>
              <a:ext cx="978" cy="486"/>
            </p:xfrm>
            <a:graphic>
              <a:graphicData uri="http://schemas.openxmlformats.org/presentationml/2006/ole">
                <mc:AlternateContent xmlns:mc="http://schemas.openxmlformats.org/markup-compatibility/2006">
                  <mc:Choice xmlns:v="urn:schemas-microsoft-com:vml" Requires="v">
                    <p:oleObj name="Clip" r:id="rId7" imgW="1549884" imgH="770188" progId="">
                      <p:embed/>
                    </p:oleObj>
                  </mc:Choice>
                  <mc:Fallback>
                    <p:oleObj name="Clip" r:id="rId7" imgW="1549884" imgH="770188" progId="">
                      <p:embed/>
                      <p:pic>
                        <p:nvPicPr>
                          <p:cNvPr id="82040" name="Object 5"/>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01" y="3128"/>
                            <a:ext cx="978" cy="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2041" name="Rectangle 13"/>
              <p:cNvSpPr>
                <a:spLocks noChangeArrowheads="1"/>
              </p:cNvSpPr>
              <p:nvPr/>
            </p:nvSpPr>
            <p:spPr bwMode="auto">
              <a:xfrm>
                <a:off x="4858" y="3604"/>
                <a:ext cx="584" cy="301"/>
              </a:xfrm>
              <a:prstGeom prst="rect">
                <a:avLst/>
              </a:prstGeom>
              <a:noFill/>
              <a:ln w="12700">
                <a:noFill/>
                <a:miter lim="800000"/>
                <a:headEnd/>
                <a:tailEnd/>
              </a:ln>
            </p:spPr>
            <p:txBody>
              <a:bodyPr wrap="none" lIns="90488" tIns="44450" rIns="90488" bIns="44450">
                <a:spAutoFit/>
              </a:bodyPr>
              <a:lstStyle/>
              <a:p>
                <a:r>
                  <a:rPr lang="en-US" altLang="en-US" sz="2400" b="1" dirty="0">
                    <a:ea typeface="ＭＳ Ｐゴシック" pitchFamily="34" charset="-128"/>
                  </a:rPr>
                  <a:t>Buyer</a:t>
                </a:r>
              </a:p>
            </p:txBody>
          </p:sp>
        </p:grpSp>
        <p:grpSp>
          <p:nvGrpSpPr>
            <p:cNvPr id="81993" name="Group 14"/>
            <p:cNvGrpSpPr>
              <a:grpSpLocks/>
            </p:cNvGrpSpPr>
            <p:nvPr/>
          </p:nvGrpSpPr>
          <p:grpSpPr bwMode="auto">
            <a:xfrm>
              <a:off x="3792" y="3153"/>
              <a:ext cx="855" cy="772"/>
              <a:chOff x="3792" y="3092"/>
              <a:chExt cx="855" cy="772"/>
            </a:xfrm>
          </p:grpSpPr>
          <p:sp>
            <p:nvSpPr>
              <p:cNvPr id="81995" name="Freeform 15"/>
              <p:cNvSpPr>
                <a:spLocks/>
              </p:cNvSpPr>
              <p:nvPr/>
            </p:nvSpPr>
            <p:spPr bwMode="auto">
              <a:xfrm>
                <a:off x="3855" y="3175"/>
                <a:ext cx="202" cy="249"/>
              </a:xfrm>
              <a:custGeom>
                <a:avLst/>
                <a:gdLst>
                  <a:gd name="T0" fmla="*/ 201 w 202"/>
                  <a:gd name="T1" fmla="*/ 60 h 249"/>
                  <a:gd name="T2" fmla="*/ 142 w 202"/>
                  <a:gd name="T3" fmla="*/ 14 h 249"/>
                  <a:gd name="T4" fmla="*/ 127 w 202"/>
                  <a:gd name="T5" fmla="*/ 0 h 249"/>
                  <a:gd name="T6" fmla="*/ 108 w 202"/>
                  <a:gd name="T7" fmla="*/ 0 h 249"/>
                  <a:gd name="T8" fmla="*/ 34 w 202"/>
                  <a:gd name="T9" fmla="*/ 20 h 249"/>
                  <a:gd name="T10" fmla="*/ 34 w 202"/>
                  <a:gd name="T11" fmla="*/ 28 h 249"/>
                  <a:gd name="T12" fmla="*/ 18 w 202"/>
                  <a:gd name="T13" fmla="*/ 36 h 249"/>
                  <a:gd name="T14" fmla="*/ 0 w 202"/>
                  <a:gd name="T15" fmla="*/ 91 h 249"/>
                  <a:gd name="T16" fmla="*/ 26 w 202"/>
                  <a:gd name="T17" fmla="*/ 223 h 249"/>
                  <a:gd name="T18" fmla="*/ 45 w 202"/>
                  <a:gd name="T19" fmla="*/ 248 h 249"/>
                  <a:gd name="T20" fmla="*/ 78 w 202"/>
                  <a:gd name="T21" fmla="*/ 248 h 249"/>
                  <a:gd name="T22" fmla="*/ 102 w 202"/>
                  <a:gd name="T23" fmla="*/ 228 h 249"/>
                  <a:gd name="T24" fmla="*/ 135 w 202"/>
                  <a:gd name="T25" fmla="*/ 133 h 249"/>
                  <a:gd name="T26" fmla="*/ 147 w 202"/>
                  <a:gd name="T27" fmla="*/ 109 h 249"/>
                  <a:gd name="T28" fmla="*/ 148 w 202"/>
                  <a:gd name="T29" fmla="*/ 91 h 249"/>
                  <a:gd name="T30" fmla="*/ 181 w 202"/>
                  <a:gd name="T31" fmla="*/ 94 h 249"/>
                  <a:gd name="T32" fmla="*/ 201 w 202"/>
                  <a:gd name="T33" fmla="*/ 60 h 24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02"/>
                  <a:gd name="T52" fmla="*/ 0 h 249"/>
                  <a:gd name="T53" fmla="*/ 202 w 202"/>
                  <a:gd name="T54" fmla="*/ 249 h 24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02" h="249">
                    <a:moveTo>
                      <a:pt x="201" y="60"/>
                    </a:moveTo>
                    <a:lnTo>
                      <a:pt x="142" y="14"/>
                    </a:lnTo>
                    <a:lnTo>
                      <a:pt x="127" y="0"/>
                    </a:lnTo>
                    <a:lnTo>
                      <a:pt x="108" y="0"/>
                    </a:lnTo>
                    <a:lnTo>
                      <a:pt x="34" y="20"/>
                    </a:lnTo>
                    <a:lnTo>
                      <a:pt x="34" y="28"/>
                    </a:lnTo>
                    <a:lnTo>
                      <a:pt x="18" y="36"/>
                    </a:lnTo>
                    <a:lnTo>
                      <a:pt x="0" y="91"/>
                    </a:lnTo>
                    <a:lnTo>
                      <a:pt x="26" y="223"/>
                    </a:lnTo>
                    <a:lnTo>
                      <a:pt x="45" y="248"/>
                    </a:lnTo>
                    <a:lnTo>
                      <a:pt x="78" y="248"/>
                    </a:lnTo>
                    <a:lnTo>
                      <a:pt x="102" y="228"/>
                    </a:lnTo>
                    <a:lnTo>
                      <a:pt x="135" y="133"/>
                    </a:lnTo>
                    <a:lnTo>
                      <a:pt x="147" y="109"/>
                    </a:lnTo>
                    <a:lnTo>
                      <a:pt x="148" y="91"/>
                    </a:lnTo>
                    <a:lnTo>
                      <a:pt x="181" y="94"/>
                    </a:lnTo>
                    <a:lnTo>
                      <a:pt x="201" y="60"/>
                    </a:lnTo>
                  </a:path>
                </a:pathLst>
              </a:custGeom>
              <a:solidFill>
                <a:srgbClr val="FFEA00"/>
              </a:solidFill>
              <a:ln w="12700" cap="rnd">
                <a:solidFill>
                  <a:srgbClr val="FFEA00"/>
                </a:solidFill>
                <a:round/>
                <a:headEnd/>
                <a:tailEnd/>
              </a:ln>
            </p:spPr>
            <p:txBody>
              <a:bodyPr/>
              <a:lstStyle/>
              <a:p>
                <a:endParaRPr lang="en-US" dirty="0"/>
              </a:p>
            </p:txBody>
          </p:sp>
          <p:sp>
            <p:nvSpPr>
              <p:cNvPr id="81996" name="Freeform 16"/>
              <p:cNvSpPr>
                <a:spLocks/>
              </p:cNvSpPr>
              <p:nvPr/>
            </p:nvSpPr>
            <p:spPr bwMode="auto">
              <a:xfrm>
                <a:off x="3953" y="3367"/>
                <a:ext cx="62" cy="30"/>
              </a:xfrm>
              <a:custGeom>
                <a:avLst/>
                <a:gdLst>
                  <a:gd name="T0" fmla="*/ 2 w 62"/>
                  <a:gd name="T1" fmla="*/ 0 h 30"/>
                  <a:gd name="T2" fmla="*/ 4 w 62"/>
                  <a:gd name="T3" fmla="*/ 11 h 30"/>
                  <a:gd name="T4" fmla="*/ 3 w 62"/>
                  <a:gd name="T5" fmla="*/ 22 h 30"/>
                  <a:gd name="T6" fmla="*/ 0 w 62"/>
                  <a:gd name="T7" fmla="*/ 28 h 30"/>
                  <a:gd name="T8" fmla="*/ 61 w 62"/>
                  <a:gd name="T9" fmla="*/ 29 h 30"/>
                  <a:gd name="T10" fmla="*/ 38 w 62"/>
                  <a:gd name="T11" fmla="*/ 0 h 30"/>
                  <a:gd name="T12" fmla="*/ 2 w 62"/>
                  <a:gd name="T13" fmla="*/ 0 h 30"/>
                  <a:gd name="T14" fmla="*/ 0 60000 65536"/>
                  <a:gd name="T15" fmla="*/ 0 60000 65536"/>
                  <a:gd name="T16" fmla="*/ 0 60000 65536"/>
                  <a:gd name="T17" fmla="*/ 0 60000 65536"/>
                  <a:gd name="T18" fmla="*/ 0 60000 65536"/>
                  <a:gd name="T19" fmla="*/ 0 60000 65536"/>
                  <a:gd name="T20" fmla="*/ 0 60000 65536"/>
                  <a:gd name="T21" fmla="*/ 0 w 62"/>
                  <a:gd name="T22" fmla="*/ 0 h 30"/>
                  <a:gd name="T23" fmla="*/ 62 w 6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 h="30">
                    <a:moveTo>
                      <a:pt x="2" y="0"/>
                    </a:moveTo>
                    <a:lnTo>
                      <a:pt x="4" y="11"/>
                    </a:lnTo>
                    <a:lnTo>
                      <a:pt x="3" y="22"/>
                    </a:lnTo>
                    <a:lnTo>
                      <a:pt x="0" y="28"/>
                    </a:lnTo>
                    <a:lnTo>
                      <a:pt x="61" y="29"/>
                    </a:lnTo>
                    <a:lnTo>
                      <a:pt x="38" y="0"/>
                    </a:lnTo>
                    <a:lnTo>
                      <a:pt x="2" y="0"/>
                    </a:lnTo>
                  </a:path>
                </a:pathLst>
              </a:custGeom>
              <a:solidFill>
                <a:srgbClr val="FFC98E"/>
              </a:solidFill>
              <a:ln w="12700" cap="rnd">
                <a:solidFill>
                  <a:srgbClr val="FFC98E"/>
                </a:solidFill>
                <a:round/>
                <a:headEnd/>
                <a:tailEnd/>
              </a:ln>
            </p:spPr>
            <p:txBody>
              <a:bodyPr/>
              <a:lstStyle/>
              <a:p>
                <a:endParaRPr lang="en-US" dirty="0"/>
              </a:p>
            </p:txBody>
          </p:sp>
          <p:sp>
            <p:nvSpPr>
              <p:cNvPr id="81997" name="Freeform 17"/>
              <p:cNvSpPr>
                <a:spLocks/>
              </p:cNvSpPr>
              <p:nvPr/>
            </p:nvSpPr>
            <p:spPr bwMode="auto">
              <a:xfrm>
                <a:off x="3879" y="3112"/>
                <a:ext cx="93" cy="97"/>
              </a:xfrm>
              <a:custGeom>
                <a:avLst/>
                <a:gdLst>
                  <a:gd name="T0" fmla="*/ 46 w 93"/>
                  <a:gd name="T1" fmla="*/ 0 h 97"/>
                  <a:gd name="T2" fmla="*/ 54 w 93"/>
                  <a:gd name="T3" fmla="*/ 5 h 97"/>
                  <a:gd name="T4" fmla="*/ 69 w 93"/>
                  <a:gd name="T5" fmla="*/ 18 h 97"/>
                  <a:gd name="T6" fmla="*/ 70 w 93"/>
                  <a:gd name="T7" fmla="*/ 19 h 97"/>
                  <a:gd name="T8" fmla="*/ 70 w 93"/>
                  <a:gd name="T9" fmla="*/ 21 h 97"/>
                  <a:gd name="T10" fmla="*/ 72 w 93"/>
                  <a:gd name="T11" fmla="*/ 26 h 97"/>
                  <a:gd name="T12" fmla="*/ 72 w 93"/>
                  <a:gd name="T13" fmla="*/ 29 h 97"/>
                  <a:gd name="T14" fmla="*/ 75 w 93"/>
                  <a:gd name="T15" fmla="*/ 29 h 97"/>
                  <a:gd name="T16" fmla="*/ 75 w 93"/>
                  <a:gd name="T17" fmla="*/ 32 h 97"/>
                  <a:gd name="T18" fmla="*/ 77 w 93"/>
                  <a:gd name="T19" fmla="*/ 33 h 97"/>
                  <a:gd name="T20" fmla="*/ 80 w 93"/>
                  <a:gd name="T21" fmla="*/ 39 h 97"/>
                  <a:gd name="T22" fmla="*/ 84 w 93"/>
                  <a:gd name="T23" fmla="*/ 42 h 97"/>
                  <a:gd name="T24" fmla="*/ 84 w 93"/>
                  <a:gd name="T25" fmla="*/ 43 h 97"/>
                  <a:gd name="T26" fmla="*/ 81 w 93"/>
                  <a:gd name="T27" fmla="*/ 47 h 97"/>
                  <a:gd name="T28" fmla="*/ 81 w 93"/>
                  <a:gd name="T29" fmla="*/ 49 h 97"/>
                  <a:gd name="T30" fmla="*/ 91 w 93"/>
                  <a:gd name="T31" fmla="*/ 66 h 97"/>
                  <a:gd name="T32" fmla="*/ 92 w 93"/>
                  <a:gd name="T33" fmla="*/ 70 h 97"/>
                  <a:gd name="T34" fmla="*/ 90 w 93"/>
                  <a:gd name="T35" fmla="*/ 77 h 97"/>
                  <a:gd name="T36" fmla="*/ 84 w 93"/>
                  <a:gd name="T37" fmla="*/ 80 h 97"/>
                  <a:gd name="T38" fmla="*/ 72 w 93"/>
                  <a:gd name="T39" fmla="*/ 84 h 97"/>
                  <a:gd name="T40" fmla="*/ 67 w 93"/>
                  <a:gd name="T41" fmla="*/ 86 h 97"/>
                  <a:gd name="T42" fmla="*/ 61 w 93"/>
                  <a:gd name="T43" fmla="*/ 96 h 97"/>
                  <a:gd name="T44" fmla="*/ 40 w 93"/>
                  <a:gd name="T45" fmla="*/ 93 h 97"/>
                  <a:gd name="T46" fmla="*/ 31 w 93"/>
                  <a:gd name="T47" fmla="*/ 90 h 97"/>
                  <a:gd name="T48" fmla="*/ 14 w 93"/>
                  <a:gd name="T49" fmla="*/ 84 h 97"/>
                  <a:gd name="T50" fmla="*/ 0 w 93"/>
                  <a:gd name="T51" fmla="*/ 32 h 97"/>
                  <a:gd name="T52" fmla="*/ 46 w 93"/>
                  <a:gd name="T53" fmla="*/ 0 h 9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3"/>
                  <a:gd name="T82" fmla="*/ 0 h 97"/>
                  <a:gd name="T83" fmla="*/ 93 w 93"/>
                  <a:gd name="T84" fmla="*/ 97 h 9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3" h="97">
                    <a:moveTo>
                      <a:pt x="46" y="0"/>
                    </a:moveTo>
                    <a:lnTo>
                      <a:pt x="54" y="5"/>
                    </a:lnTo>
                    <a:lnTo>
                      <a:pt x="69" y="18"/>
                    </a:lnTo>
                    <a:lnTo>
                      <a:pt x="70" y="19"/>
                    </a:lnTo>
                    <a:lnTo>
                      <a:pt x="70" y="21"/>
                    </a:lnTo>
                    <a:lnTo>
                      <a:pt x="72" y="26"/>
                    </a:lnTo>
                    <a:lnTo>
                      <a:pt x="72" y="29"/>
                    </a:lnTo>
                    <a:lnTo>
                      <a:pt x="75" y="29"/>
                    </a:lnTo>
                    <a:lnTo>
                      <a:pt x="75" y="32"/>
                    </a:lnTo>
                    <a:lnTo>
                      <a:pt x="77" y="33"/>
                    </a:lnTo>
                    <a:lnTo>
                      <a:pt x="80" y="39"/>
                    </a:lnTo>
                    <a:lnTo>
                      <a:pt x="84" y="42"/>
                    </a:lnTo>
                    <a:lnTo>
                      <a:pt x="84" y="43"/>
                    </a:lnTo>
                    <a:lnTo>
                      <a:pt x="81" y="47"/>
                    </a:lnTo>
                    <a:lnTo>
                      <a:pt x="81" y="49"/>
                    </a:lnTo>
                    <a:lnTo>
                      <a:pt x="91" y="66"/>
                    </a:lnTo>
                    <a:lnTo>
                      <a:pt x="92" y="70"/>
                    </a:lnTo>
                    <a:lnTo>
                      <a:pt x="90" y="77"/>
                    </a:lnTo>
                    <a:lnTo>
                      <a:pt x="84" y="80"/>
                    </a:lnTo>
                    <a:lnTo>
                      <a:pt x="72" y="84"/>
                    </a:lnTo>
                    <a:lnTo>
                      <a:pt x="67" y="86"/>
                    </a:lnTo>
                    <a:lnTo>
                      <a:pt x="61" y="96"/>
                    </a:lnTo>
                    <a:lnTo>
                      <a:pt x="40" y="93"/>
                    </a:lnTo>
                    <a:lnTo>
                      <a:pt x="31" y="90"/>
                    </a:lnTo>
                    <a:lnTo>
                      <a:pt x="14" y="84"/>
                    </a:lnTo>
                    <a:lnTo>
                      <a:pt x="0" y="32"/>
                    </a:lnTo>
                    <a:lnTo>
                      <a:pt x="46" y="0"/>
                    </a:lnTo>
                  </a:path>
                </a:pathLst>
              </a:custGeom>
              <a:solidFill>
                <a:srgbClr val="FFC98E"/>
              </a:solidFill>
              <a:ln w="12700" cap="rnd">
                <a:solidFill>
                  <a:srgbClr val="FFC98E"/>
                </a:solidFill>
                <a:round/>
                <a:headEnd/>
                <a:tailEnd/>
              </a:ln>
            </p:spPr>
            <p:txBody>
              <a:bodyPr/>
              <a:lstStyle/>
              <a:p>
                <a:endParaRPr lang="en-US" dirty="0"/>
              </a:p>
            </p:txBody>
          </p:sp>
          <p:sp>
            <p:nvSpPr>
              <p:cNvPr id="81998" name="Freeform 18"/>
              <p:cNvSpPr>
                <a:spLocks/>
              </p:cNvSpPr>
              <p:nvPr/>
            </p:nvSpPr>
            <p:spPr bwMode="auto">
              <a:xfrm>
                <a:off x="3952" y="3165"/>
                <a:ext cx="13" cy="13"/>
              </a:xfrm>
              <a:custGeom>
                <a:avLst/>
                <a:gdLst>
                  <a:gd name="T0" fmla="*/ 9 w 13"/>
                  <a:gd name="T1" fmla="*/ 0 h 13"/>
                  <a:gd name="T2" fmla="*/ 7 w 13"/>
                  <a:gd name="T3" fmla="*/ 3 h 13"/>
                  <a:gd name="T4" fmla="*/ 0 w 13"/>
                  <a:gd name="T5" fmla="*/ 10 h 13"/>
                  <a:gd name="T6" fmla="*/ 2 w 13"/>
                  <a:gd name="T7" fmla="*/ 12 h 13"/>
                  <a:gd name="T8" fmla="*/ 7 w 13"/>
                  <a:gd name="T9" fmla="*/ 10 h 13"/>
                  <a:gd name="T10" fmla="*/ 12 w 13"/>
                  <a:gd name="T11" fmla="*/ 3 h 13"/>
                  <a:gd name="T12" fmla="*/ 9 w 13"/>
                  <a:gd name="T13" fmla="*/ 0 h 13"/>
                  <a:gd name="T14" fmla="*/ 0 60000 65536"/>
                  <a:gd name="T15" fmla="*/ 0 60000 65536"/>
                  <a:gd name="T16" fmla="*/ 0 60000 65536"/>
                  <a:gd name="T17" fmla="*/ 0 60000 65536"/>
                  <a:gd name="T18" fmla="*/ 0 60000 65536"/>
                  <a:gd name="T19" fmla="*/ 0 60000 65536"/>
                  <a:gd name="T20" fmla="*/ 0 60000 65536"/>
                  <a:gd name="T21" fmla="*/ 0 w 13"/>
                  <a:gd name="T22" fmla="*/ 0 h 13"/>
                  <a:gd name="T23" fmla="*/ 13 w 13"/>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13">
                    <a:moveTo>
                      <a:pt x="9" y="0"/>
                    </a:moveTo>
                    <a:lnTo>
                      <a:pt x="7" y="3"/>
                    </a:lnTo>
                    <a:lnTo>
                      <a:pt x="0" y="10"/>
                    </a:lnTo>
                    <a:lnTo>
                      <a:pt x="2" y="12"/>
                    </a:lnTo>
                    <a:lnTo>
                      <a:pt x="7" y="10"/>
                    </a:lnTo>
                    <a:lnTo>
                      <a:pt x="12" y="3"/>
                    </a:lnTo>
                    <a:lnTo>
                      <a:pt x="9" y="0"/>
                    </a:lnTo>
                  </a:path>
                </a:pathLst>
              </a:custGeom>
              <a:solidFill>
                <a:srgbClr val="FFFFFF"/>
              </a:solidFill>
              <a:ln w="12700" cap="rnd">
                <a:solidFill>
                  <a:srgbClr val="FFFFFF"/>
                </a:solidFill>
                <a:round/>
                <a:headEnd/>
                <a:tailEnd/>
              </a:ln>
            </p:spPr>
            <p:txBody>
              <a:bodyPr/>
              <a:lstStyle/>
              <a:p>
                <a:endParaRPr lang="en-US" dirty="0"/>
              </a:p>
            </p:txBody>
          </p:sp>
          <p:sp>
            <p:nvSpPr>
              <p:cNvPr id="81999" name="Freeform 19"/>
              <p:cNvSpPr>
                <a:spLocks/>
              </p:cNvSpPr>
              <p:nvPr/>
            </p:nvSpPr>
            <p:spPr bwMode="auto">
              <a:xfrm>
                <a:off x="3792" y="3367"/>
                <a:ext cx="549" cy="497"/>
              </a:xfrm>
              <a:custGeom>
                <a:avLst/>
                <a:gdLst>
                  <a:gd name="T0" fmla="*/ 219 w 549"/>
                  <a:gd name="T1" fmla="*/ 27 h 497"/>
                  <a:gd name="T2" fmla="*/ 206 w 549"/>
                  <a:gd name="T3" fmla="*/ 19 h 497"/>
                  <a:gd name="T4" fmla="*/ 194 w 549"/>
                  <a:gd name="T5" fmla="*/ 16 h 497"/>
                  <a:gd name="T6" fmla="*/ 152 w 549"/>
                  <a:gd name="T7" fmla="*/ 41 h 497"/>
                  <a:gd name="T8" fmla="*/ 134 w 549"/>
                  <a:gd name="T9" fmla="*/ 55 h 497"/>
                  <a:gd name="T10" fmla="*/ 121 w 549"/>
                  <a:gd name="T11" fmla="*/ 44 h 497"/>
                  <a:gd name="T12" fmla="*/ 98 w 549"/>
                  <a:gd name="T13" fmla="*/ 41 h 497"/>
                  <a:gd name="T14" fmla="*/ 80 w 549"/>
                  <a:gd name="T15" fmla="*/ 41 h 497"/>
                  <a:gd name="T16" fmla="*/ 56 w 549"/>
                  <a:gd name="T17" fmla="*/ 111 h 497"/>
                  <a:gd name="T18" fmla="*/ 48 w 549"/>
                  <a:gd name="T19" fmla="*/ 189 h 497"/>
                  <a:gd name="T20" fmla="*/ 50 w 549"/>
                  <a:gd name="T21" fmla="*/ 224 h 497"/>
                  <a:gd name="T22" fmla="*/ 50 w 549"/>
                  <a:gd name="T23" fmla="*/ 259 h 497"/>
                  <a:gd name="T24" fmla="*/ 6 w 549"/>
                  <a:gd name="T25" fmla="*/ 394 h 497"/>
                  <a:gd name="T26" fmla="*/ 0 w 549"/>
                  <a:gd name="T27" fmla="*/ 448 h 497"/>
                  <a:gd name="T28" fmla="*/ 3 w 549"/>
                  <a:gd name="T29" fmla="*/ 467 h 497"/>
                  <a:gd name="T30" fmla="*/ 63 w 549"/>
                  <a:gd name="T31" fmla="*/ 496 h 497"/>
                  <a:gd name="T32" fmla="*/ 83 w 549"/>
                  <a:gd name="T33" fmla="*/ 480 h 497"/>
                  <a:gd name="T34" fmla="*/ 52 w 549"/>
                  <a:gd name="T35" fmla="*/ 453 h 497"/>
                  <a:gd name="T36" fmla="*/ 67 w 549"/>
                  <a:gd name="T37" fmla="*/ 372 h 497"/>
                  <a:gd name="T38" fmla="*/ 100 w 549"/>
                  <a:gd name="T39" fmla="*/ 286 h 497"/>
                  <a:gd name="T40" fmla="*/ 138 w 549"/>
                  <a:gd name="T41" fmla="*/ 210 h 497"/>
                  <a:gd name="T42" fmla="*/ 246 w 549"/>
                  <a:gd name="T43" fmla="*/ 321 h 497"/>
                  <a:gd name="T44" fmla="*/ 313 w 549"/>
                  <a:gd name="T45" fmla="*/ 424 h 497"/>
                  <a:gd name="T46" fmla="*/ 336 w 549"/>
                  <a:gd name="T47" fmla="*/ 432 h 497"/>
                  <a:gd name="T48" fmla="*/ 348 w 549"/>
                  <a:gd name="T49" fmla="*/ 458 h 497"/>
                  <a:gd name="T50" fmla="*/ 377 w 549"/>
                  <a:gd name="T51" fmla="*/ 440 h 497"/>
                  <a:gd name="T52" fmla="*/ 435 w 549"/>
                  <a:gd name="T53" fmla="*/ 375 h 497"/>
                  <a:gd name="T54" fmla="*/ 402 w 549"/>
                  <a:gd name="T55" fmla="*/ 391 h 497"/>
                  <a:gd name="T56" fmla="*/ 350 w 549"/>
                  <a:gd name="T57" fmla="*/ 380 h 497"/>
                  <a:gd name="T58" fmla="*/ 325 w 549"/>
                  <a:gd name="T59" fmla="*/ 343 h 497"/>
                  <a:gd name="T60" fmla="*/ 307 w 549"/>
                  <a:gd name="T61" fmla="*/ 302 h 497"/>
                  <a:gd name="T62" fmla="*/ 290 w 549"/>
                  <a:gd name="T63" fmla="*/ 281 h 497"/>
                  <a:gd name="T64" fmla="*/ 283 w 549"/>
                  <a:gd name="T65" fmla="*/ 246 h 497"/>
                  <a:gd name="T66" fmla="*/ 271 w 549"/>
                  <a:gd name="T67" fmla="*/ 229 h 497"/>
                  <a:gd name="T68" fmla="*/ 267 w 549"/>
                  <a:gd name="T69" fmla="*/ 208 h 497"/>
                  <a:gd name="T70" fmla="*/ 259 w 549"/>
                  <a:gd name="T71" fmla="*/ 203 h 497"/>
                  <a:gd name="T72" fmla="*/ 219 w 549"/>
                  <a:gd name="T73" fmla="*/ 103 h 497"/>
                  <a:gd name="T74" fmla="*/ 209 w 549"/>
                  <a:gd name="T75" fmla="*/ 51 h 497"/>
                  <a:gd name="T76" fmla="*/ 223 w 549"/>
                  <a:gd name="T77" fmla="*/ 44 h 497"/>
                  <a:gd name="T78" fmla="*/ 278 w 549"/>
                  <a:gd name="T79" fmla="*/ 81 h 497"/>
                  <a:gd name="T80" fmla="*/ 283 w 549"/>
                  <a:gd name="T81" fmla="*/ 68 h 497"/>
                  <a:gd name="T82" fmla="*/ 234 w 549"/>
                  <a:gd name="T83" fmla="*/ 25 h 497"/>
                  <a:gd name="T84" fmla="*/ 198 w 549"/>
                  <a:gd name="T85" fmla="*/ 0 h 49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49"/>
                  <a:gd name="T130" fmla="*/ 0 h 497"/>
                  <a:gd name="T131" fmla="*/ 549 w 549"/>
                  <a:gd name="T132" fmla="*/ 497 h 49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49" h="497">
                    <a:moveTo>
                      <a:pt x="198" y="0"/>
                    </a:moveTo>
                    <a:lnTo>
                      <a:pt x="209" y="14"/>
                    </a:lnTo>
                    <a:lnTo>
                      <a:pt x="219" y="27"/>
                    </a:lnTo>
                    <a:lnTo>
                      <a:pt x="209" y="22"/>
                    </a:lnTo>
                    <a:lnTo>
                      <a:pt x="206" y="22"/>
                    </a:lnTo>
                    <a:lnTo>
                      <a:pt x="206" y="19"/>
                    </a:lnTo>
                    <a:lnTo>
                      <a:pt x="198" y="14"/>
                    </a:lnTo>
                    <a:lnTo>
                      <a:pt x="171" y="16"/>
                    </a:lnTo>
                    <a:lnTo>
                      <a:pt x="194" y="16"/>
                    </a:lnTo>
                    <a:lnTo>
                      <a:pt x="198" y="19"/>
                    </a:lnTo>
                    <a:lnTo>
                      <a:pt x="160" y="27"/>
                    </a:lnTo>
                    <a:lnTo>
                      <a:pt x="152" y="41"/>
                    </a:lnTo>
                    <a:lnTo>
                      <a:pt x="144" y="41"/>
                    </a:lnTo>
                    <a:lnTo>
                      <a:pt x="138" y="51"/>
                    </a:lnTo>
                    <a:lnTo>
                      <a:pt x="134" y="55"/>
                    </a:lnTo>
                    <a:lnTo>
                      <a:pt x="131" y="49"/>
                    </a:lnTo>
                    <a:lnTo>
                      <a:pt x="127" y="49"/>
                    </a:lnTo>
                    <a:lnTo>
                      <a:pt x="121" y="44"/>
                    </a:lnTo>
                    <a:lnTo>
                      <a:pt x="115" y="44"/>
                    </a:lnTo>
                    <a:lnTo>
                      <a:pt x="102" y="41"/>
                    </a:lnTo>
                    <a:lnTo>
                      <a:pt x="98" y="41"/>
                    </a:lnTo>
                    <a:lnTo>
                      <a:pt x="88" y="30"/>
                    </a:lnTo>
                    <a:lnTo>
                      <a:pt x="85" y="35"/>
                    </a:lnTo>
                    <a:lnTo>
                      <a:pt x="80" y="41"/>
                    </a:lnTo>
                    <a:lnTo>
                      <a:pt x="75" y="57"/>
                    </a:lnTo>
                    <a:lnTo>
                      <a:pt x="69" y="68"/>
                    </a:lnTo>
                    <a:lnTo>
                      <a:pt x="56" y="111"/>
                    </a:lnTo>
                    <a:lnTo>
                      <a:pt x="59" y="116"/>
                    </a:lnTo>
                    <a:lnTo>
                      <a:pt x="50" y="129"/>
                    </a:lnTo>
                    <a:lnTo>
                      <a:pt x="48" y="189"/>
                    </a:lnTo>
                    <a:lnTo>
                      <a:pt x="50" y="205"/>
                    </a:lnTo>
                    <a:lnTo>
                      <a:pt x="54" y="213"/>
                    </a:lnTo>
                    <a:lnTo>
                      <a:pt x="50" y="224"/>
                    </a:lnTo>
                    <a:lnTo>
                      <a:pt x="50" y="235"/>
                    </a:lnTo>
                    <a:lnTo>
                      <a:pt x="48" y="248"/>
                    </a:lnTo>
                    <a:lnTo>
                      <a:pt x="50" y="259"/>
                    </a:lnTo>
                    <a:lnTo>
                      <a:pt x="40" y="267"/>
                    </a:lnTo>
                    <a:lnTo>
                      <a:pt x="32" y="283"/>
                    </a:lnTo>
                    <a:lnTo>
                      <a:pt x="6" y="394"/>
                    </a:lnTo>
                    <a:lnTo>
                      <a:pt x="6" y="421"/>
                    </a:lnTo>
                    <a:lnTo>
                      <a:pt x="0" y="432"/>
                    </a:lnTo>
                    <a:lnTo>
                      <a:pt x="0" y="448"/>
                    </a:lnTo>
                    <a:lnTo>
                      <a:pt x="10" y="453"/>
                    </a:lnTo>
                    <a:lnTo>
                      <a:pt x="5" y="456"/>
                    </a:lnTo>
                    <a:lnTo>
                      <a:pt x="3" y="467"/>
                    </a:lnTo>
                    <a:lnTo>
                      <a:pt x="5" y="480"/>
                    </a:lnTo>
                    <a:lnTo>
                      <a:pt x="5" y="494"/>
                    </a:lnTo>
                    <a:lnTo>
                      <a:pt x="63" y="496"/>
                    </a:lnTo>
                    <a:lnTo>
                      <a:pt x="83" y="491"/>
                    </a:lnTo>
                    <a:lnTo>
                      <a:pt x="88" y="488"/>
                    </a:lnTo>
                    <a:lnTo>
                      <a:pt x="83" y="480"/>
                    </a:lnTo>
                    <a:lnTo>
                      <a:pt x="80" y="475"/>
                    </a:lnTo>
                    <a:lnTo>
                      <a:pt x="69" y="469"/>
                    </a:lnTo>
                    <a:lnTo>
                      <a:pt x="52" y="453"/>
                    </a:lnTo>
                    <a:lnTo>
                      <a:pt x="63" y="429"/>
                    </a:lnTo>
                    <a:lnTo>
                      <a:pt x="59" y="397"/>
                    </a:lnTo>
                    <a:lnTo>
                      <a:pt x="67" y="372"/>
                    </a:lnTo>
                    <a:lnTo>
                      <a:pt x="71" y="356"/>
                    </a:lnTo>
                    <a:lnTo>
                      <a:pt x="88" y="321"/>
                    </a:lnTo>
                    <a:lnTo>
                      <a:pt x="100" y="286"/>
                    </a:lnTo>
                    <a:lnTo>
                      <a:pt x="102" y="267"/>
                    </a:lnTo>
                    <a:lnTo>
                      <a:pt x="113" y="259"/>
                    </a:lnTo>
                    <a:lnTo>
                      <a:pt x="138" y="210"/>
                    </a:lnTo>
                    <a:lnTo>
                      <a:pt x="169" y="208"/>
                    </a:lnTo>
                    <a:lnTo>
                      <a:pt x="217" y="275"/>
                    </a:lnTo>
                    <a:lnTo>
                      <a:pt x="246" y="321"/>
                    </a:lnTo>
                    <a:lnTo>
                      <a:pt x="290" y="386"/>
                    </a:lnTo>
                    <a:lnTo>
                      <a:pt x="300" y="413"/>
                    </a:lnTo>
                    <a:lnTo>
                      <a:pt x="313" y="424"/>
                    </a:lnTo>
                    <a:lnTo>
                      <a:pt x="317" y="437"/>
                    </a:lnTo>
                    <a:lnTo>
                      <a:pt x="331" y="426"/>
                    </a:lnTo>
                    <a:lnTo>
                      <a:pt x="336" y="432"/>
                    </a:lnTo>
                    <a:lnTo>
                      <a:pt x="334" y="435"/>
                    </a:lnTo>
                    <a:lnTo>
                      <a:pt x="336" y="448"/>
                    </a:lnTo>
                    <a:lnTo>
                      <a:pt x="348" y="458"/>
                    </a:lnTo>
                    <a:lnTo>
                      <a:pt x="355" y="469"/>
                    </a:lnTo>
                    <a:lnTo>
                      <a:pt x="381" y="450"/>
                    </a:lnTo>
                    <a:lnTo>
                      <a:pt x="377" y="440"/>
                    </a:lnTo>
                    <a:lnTo>
                      <a:pt x="400" y="424"/>
                    </a:lnTo>
                    <a:lnTo>
                      <a:pt x="408" y="415"/>
                    </a:lnTo>
                    <a:lnTo>
                      <a:pt x="435" y="375"/>
                    </a:lnTo>
                    <a:lnTo>
                      <a:pt x="430" y="372"/>
                    </a:lnTo>
                    <a:lnTo>
                      <a:pt x="421" y="375"/>
                    </a:lnTo>
                    <a:lnTo>
                      <a:pt x="402" y="391"/>
                    </a:lnTo>
                    <a:lnTo>
                      <a:pt x="399" y="394"/>
                    </a:lnTo>
                    <a:lnTo>
                      <a:pt x="367" y="394"/>
                    </a:lnTo>
                    <a:lnTo>
                      <a:pt x="350" y="380"/>
                    </a:lnTo>
                    <a:lnTo>
                      <a:pt x="353" y="372"/>
                    </a:lnTo>
                    <a:lnTo>
                      <a:pt x="331" y="345"/>
                    </a:lnTo>
                    <a:lnTo>
                      <a:pt x="325" y="343"/>
                    </a:lnTo>
                    <a:lnTo>
                      <a:pt x="317" y="319"/>
                    </a:lnTo>
                    <a:lnTo>
                      <a:pt x="309" y="313"/>
                    </a:lnTo>
                    <a:lnTo>
                      <a:pt x="307" y="302"/>
                    </a:lnTo>
                    <a:lnTo>
                      <a:pt x="303" y="299"/>
                    </a:lnTo>
                    <a:lnTo>
                      <a:pt x="296" y="283"/>
                    </a:lnTo>
                    <a:lnTo>
                      <a:pt x="290" y="281"/>
                    </a:lnTo>
                    <a:lnTo>
                      <a:pt x="288" y="265"/>
                    </a:lnTo>
                    <a:lnTo>
                      <a:pt x="281" y="259"/>
                    </a:lnTo>
                    <a:lnTo>
                      <a:pt x="283" y="246"/>
                    </a:lnTo>
                    <a:lnTo>
                      <a:pt x="279" y="241"/>
                    </a:lnTo>
                    <a:lnTo>
                      <a:pt x="273" y="238"/>
                    </a:lnTo>
                    <a:lnTo>
                      <a:pt x="271" y="229"/>
                    </a:lnTo>
                    <a:lnTo>
                      <a:pt x="267" y="224"/>
                    </a:lnTo>
                    <a:lnTo>
                      <a:pt x="267" y="216"/>
                    </a:lnTo>
                    <a:lnTo>
                      <a:pt x="267" y="208"/>
                    </a:lnTo>
                    <a:lnTo>
                      <a:pt x="256" y="205"/>
                    </a:lnTo>
                    <a:lnTo>
                      <a:pt x="256" y="203"/>
                    </a:lnTo>
                    <a:lnTo>
                      <a:pt x="259" y="203"/>
                    </a:lnTo>
                    <a:lnTo>
                      <a:pt x="244" y="151"/>
                    </a:lnTo>
                    <a:lnTo>
                      <a:pt x="227" y="111"/>
                    </a:lnTo>
                    <a:lnTo>
                      <a:pt x="219" y="103"/>
                    </a:lnTo>
                    <a:lnTo>
                      <a:pt x="221" y="97"/>
                    </a:lnTo>
                    <a:lnTo>
                      <a:pt x="211" y="57"/>
                    </a:lnTo>
                    <a:lnTo>
                      <a:pt x="209" y="51"/>
                    </a:lnTo>
                    <a:lnTo>
                      <a:pt x="211" y="46"/>
                    </a:lnTo>
                    <a:lnTo>
                      <a:pt x="215" y="49"/>
                    </a:lnTo>
                    <a:lnTo>
                      <a:pt x="223" y="44"/>
                    </a:lnTo>
                    <a:lnTo>
                      <a:pt x="267" y="65"/>
                    </a:lnTo>
                    <a:lnTo>
                      <a:pt x="271" y="73"/>
                    </a:lnTo>
                    <a:lnTo>
                      <a:pt x="278" y="81"/>
                    </a:lnTo>
                    <a:lnTo>
                      <a:pt x="538" y="429"/>
                    </a:lnTo>
                    <a:lnTo>
                      <a:pt x="548" y="421"/>
                    </a:lnTo>
                    <a:lnTo>
                      <a:pt x="283" y="68"/>
                    </a:lnTo>
                    <a:lnTo>
                      <a:pt x="269" y="51"/>
                    </a:lnTo>
                    <a:lnTo>
                      <a:pt x="234" y="33"/>
                    </a:lnTo>
                    <a:lnTo>
                      <a:pt x="234" y="25"/>
                    </a:lnTo>
                    <a:lnTo>
                      <a:pt x="221" y="8"/>
                    </a:lnTo>
                    <a:lnTo>
                      <a:pt x="206" y="3"/>
                    </a:lnTo>
                    <a:lnTo>
                      <a:pt x="198" y="0"/>
                    </a:lnTo>
                  </a:path>
                </a:pathLst>
              </a:custGeom>
              <a:solidFill>
                <a:srgbClr val="000000"/>
              </a:solidFill>
              <a:ln w="12700" cap="rnd">
                <a:solidFill>
                  <a:srgbClr val="000000"/>
                </a:solidFill>
                <a:round/>
                <a:headEnd/>
                <a:tailEnd/>
              </a:ln>
            </p:spPr>
            <p:txBody>
              <a:bodyPr/>
              <a:lstStyle/>
              <a:p>
                <a:endParaRPr lang="en-US" dirty="0"/>
              </a:p>
            </p:txBody>
          </p:sp>
          <p:sp>
            <p:nvSpPr>
              <p:cNvPr id="82000" name="Freeform 20"/>
              <p:cNvSpPr>
                <a:spLocks/>
              </p:cNvSpPr>
              <p:nvPr/>
            </p:nvSpPr>
            <p:spPr bwMode="auto">
              <a:xfrm>
                <a:off x="3832" y="3203"/>
                <a:ext cx="72" cy="203"/>
              </a:xfrm>
              <a:custGeom>
                <a:avLst/>
                <a:gdLst>
                  <a:gd name="T0" fmla="*/ 57 w 72"/>
                  <a:gd name="T1" fmla="*/ 0 h 203"/>
                  <a:gd name="T2" fmla="*/ 48 w 72"/>
                  <a:gd name="T3" fmla="*/ 8 h 203"/>
                  <a:gd name="T4" fmla="*/ 52 w 72"/>
                  <a:gd name="T5" fmla="*/ 16 h 203"/>
                  <a:gd name="T6" fmla="*/ 48 w 72"/>
                  <a:gd name="T7" fmla="*/ 22 h 203"/>
                  <a:gd name="T8" fmla="*/ 42 w 72"/>
                  <a:gd name="T9" fmla="*/ 25 h 203"/>
                  <a:gd name="T10" fmla="*/ 40 w 72"/>
                  <a:gd name="T11" fmla="*/ 46 h 203"/>
                  <a:gd name="T12" fmla="*/ 48 w 72"/>
                  <a:gd name="T13" fmla="*/ 60 h 203"/>
                  <a:gd name="T14" fmla="*/ 35 w 72"/>
                  <a:gd name="T15" fmla="*/ 51 h 203"/>
                  <a:gd name="T16" fmla="*/ 33 w 72"/>
                  <a:gd name="T17" fmla="*/ 51 h 203"/>
                  <a:gd name="T18" fmla="*/ 57 w 72"/>
                  <a:gd name="T19" fmla="*/ 140 h 203"/>
                  <a:gd name="T20" fmla="*/ 67 w 72"/>
                  <a:gd name="T21" fmla="*/ 159 h 203"/>
                  <a:gd name="T22" fmla="*/ 64 w 72"/>
                  <a:gd name="T23" fmla="*/ 164 h 203"/>
                  <a:gd name="T24" fmla="*/ 71 w 72"/>
                  <a:gd name="T25" fmla="*/ 162 h 203"/>
                  <a:gd name="T26" fmla="*/ 63 w 72"/>
                  <a:gd name="T27" fmla="*/ 178 h 203"/>
                  <a:gd name="T28" fmla="*/ 61 w 72"/>
                  <a:gd name="T29" fmla="*/ 186 h 203"/>
                  <a:gd name="T30" fmla="*/ 67 w 72"/>
                  <a:gd name="T31" fmla="*/ 192 h 203"/>
                  <a:gd name="T32" fmla="*/ 64 w 72"/>
                  <a:gd name="T33" fmla="*/ 202 h 203"/>
                  <a:gd name="T34" fmla="*/ 38 w 72"/>
                  <a:gd name="T35" fmla="*/ 189 h 203"/>
                  <a:gd name="T36" fmla="*/ 29 w 72"/>
                  <a:gd name="T37" fmla="*/ 151 h 203"/>
                  <a:gd name="T38" fmla="*/ 12 w 72"/>
                  <a:gd name="T39" fmla="*/ 140 h 203"/>
                  <a:gd name="T40" fmla="*/ 6 w 72"/>
                  <a:gd name="T41" fmla="*/ 105 h 203"/>
                  <a:gd name="T42" fmla="*/ 2 w 72"/>
                  <a:gd name="T43" fmla="*/ 92 h 203"/>
                  <a:gd name="T44" fmla="*/ 0 w 72"/>
                  <a:gd name="T45" fmla="*/ 81 h 203"/>
                  <a:gd name="T46" fmla="*/ 16 w 72"/>
                  <a:gd name="T47" fmla="*/ 57 h 203"/>
                  <a:gd name="T48" fmla="*/ 25 w 72"/>
                  <a:gd name="T49" fmla="*/ 32 h 203"/>
                  <a:gd name="T50" fmla="*/ 38 w 72"/>
                  <a:gd name="T51" fmla="*/ 8 h 203"/>
                  <a:gd name="T52" fmla="*/ 57 w 72"/>
                  <a:gd name="T53" fmla="*/ 0 h 20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2"/>
                  <a:gd name="T82" fmla="*/ 0 h 203"/>
                  <a:gd name="T83" fmla="*/ 72 w 72"/>
                  <a:gd name="T84" fmla="*/ 203 h 20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2" h="203">
                    <a:moveTo>
                      <a:pt x="57" y="0"/>
                    </a:moveTo>
                    <a:lnTo>
                      <a:pt x="48" y="8"/>
                    </a:lnTo>
                    <a:lnTo>
                      <a:pt x="52" y="16"/>
                    </a:lnTo>
                    <a:lnTo>
                      <a:pt x="48" y="22"/>
                    </a:lnTo>
                    <a:lnTo>
                      <a:pt x="42" y="25"/>
                    </a:lnTo>
                    <a:lnTo>
                      <a:pt x="40" y="46"/>
                    </a:lnTo>
                    <a:lnTo>
                      <a:pt x="48" y="60"/>
                    </a:lnTo>
                    <a:lnTo>
                      <a:pt x="35" y="51"/>
                    </a:lnTo>
                    <a:lnTo>
                      <a:pt x="33" y="51"/>
                    </a:lnTo>
                    <a:lnTo>
                      <a:pt x="57" y="140"/>
                    </a:lnTo>
                    <a:lnTo>
                      <a:pt x="67" y="159"/>
                    </a:lnTo>
                    <a:lnTo>
                      <a:pt x="64" y="164"/>
                    </a:lnTo>
                    <a:lnTo>
                      <a:pt x="71" y="162"/>
                    </a:lnTo>
                    <a:lnTo>
                      <a:pt x="63" y="178"/>
                    </a:lnTo>
                    <a:lnTo>
                      <a:pt x="61" y="186"/>
                    </a:lnTo>
                    <a:lnTo>
                      <a:pt x="67" y="192"/>
                    </a:lnTo>
                    <a:lnTo>
                      <a:pt x="64" y="202"/>
                    </a:lnTo>
                    <a:lnTo>
                      <a:pt x="38" y="189"/>
                    </a:lnTo>
                    <a:lnTo>
                      <a:pt x="29" y="151"/>
                    </a:lnTo>
                    <a:lnTo>
                      <a:pt x="12" y="140"/>
                    </a:lnTo>
                    <a:lnTo>
                      <a:pt x="6" y="105"/>
                    </a:lnTo>
                    <a:lnTo>
                      <a:pt x="2" y="92"/>
                    </a:lnTo>
                    <a:lnTo>
                      <a:pt x="0" y="81"/>
                    </a:lnTo>
                    <a:lnTo>
                      <a:pt x="16" y="57"/>
                    </a:lnTo>
                    <a:lnTo>
                      <a:pt x="25" y="32"/>
                    </a:lnTo>
                    <a:lnTo>
                      <a:pt x="38" y="8"/>
                    </a:lnTo>
                    <a:lnTo>
                      <a:pt x="57" y="0"/>
                    </a:lnTo>
                  </a:path>
                </a:pathLst>
              </a:custGeom>
              <a:solidFill>
                <a:srgbClr val="000000"/>
              </a:solidFill>
              <a:ln w="12700" cap="rnd">
                <a:solidFill>
                  <a:srgbClr val="000000"/>
                </a:solidFill>
                <a:round/>
                <a:headEnd/>
                <a:tailEnd/>
              </a:ln>
            </p:spPr>
            <p:txBody>
              <a:bodyPr/>
              <a:lstStyle/>
              <a:p>
                <a:endParaRPr lang="en-US" dirty="0"/>
              </a:p>
            </p:txBody>
          </p:sp>
          <p:sp>
            <p:nvSpPr>
              <p:cNvPr id="82001" name="Freeform 21"/>
              <p:cNvSpPr>
                <a:spLocks/>
              </p:cNvSpPr>
              <p:nvPr/>
            </p:nvSpPr>
            <p:spPr bwMode="auto">
              <a:xfrm>
                <a:off x="3807" y="3195"/>
                <a:ext cx="195" cy="173"/>
              </a:xfrm>
              <a:custGeom>
                <a:avLst/>
                <a:gdLst>
                  <a:gd name="T0" fmla="*/ 92 w 195"/>
                  <a:gd name="T1" fmla="*/ 32 h 173"/>
                  <a:gd name="T2" fmla="*/ 98 w 195"/>
                  <a:gd name="T3" fmla="*/ 40 h 173"/>
                  <a:gd name="T4" fmla="*/ 106 w 195"/>
                  <a:gd name="T5" fmla="*/ 51 h 173"/>
                  <a:gd name="T6" fmla="*/ 89 w 195"/>
                  <a:gd name="T7" fmla="*/ 62 h 173"/>
                  <a:gd name="T8" fmla="*/ 63 w 195"/>
                  <a:gd name="T9" fmla="*/ 49 h 173"/>
                  <a:gd name="T10" fmla="*/ 10 w 195"/>
                  <a:gd name="T11" fmla="*/ 46 h 173"/>
                  <a:gd name="T12" fmla="*/ 6 w 195"/>
                  <a:gd name="T13" fmla="*/ 56 h 173"/>
                  <a:gd name="T14" fmla="*/ 60 w 195"/>
                  <a:gd name="T15" fmla="*/ 56 h 173"/>
                  <a:gd name="T16" fmla="*/ 87 w 195"/>
                  <a:gd name="T17" fmla="*/ 68 h 173"/>
                  <a:gd name="T18" fmla="*/ 63 w 195"/>
                  <a:gd name="T19" fmla="*/ 65 h 173"/>
                  <a:gd name="T20" fmla="*/ 75 w 195"/>
                  <a:gd name="T21" fmla="*/ 75 h 173"/>
                  <a:gd name="T22" fmla="*/ 98 w 195"/>
                  <a:gd name="T23" fmla="*/ 73 h 173"/>
                  <a:gd name="T24" fmla="*/ 125 w 195"/>
                  <a:gd name="T25" fmla="*/ 103 h 173"/>
                  <a:gd name="T26" fmla="*/ 108 w 195"/>
                  <a:gd name="T27" fmla="*/ 116 h 173"/>
                  <a:gd name="T28" fmla="*/ 108 w 195"/>
                  <a:gd name="T29" fmla="*/ 129 h 173"/>
                  <a:gd name="T30" fmla="*/ 114 w 195"/>
                  <a:gd name="T31" fmla="*/ 148 h 173"/>
                  <a:gd name="T32" fmla="*/ 111 w 195"/>
                  <a:gd name="T33" fmla="*/ 159 h 173"/>
                  <a:gd name="T34" fmla="*/ 119 w 195"/>
                  <a:gd name="T35" fmla="*/ 162 h 173"/>
                  <a:gd name="T36" fmla="*/ 133 w 195"/>
                  <a:gd name="T37" fmla="*/ 164 h 173"/>
                  <a:gd name="T38" fmla="*/ 179 w 195"/>
                  <a:gd name="T39" fmla="*/ 172 h 173"/>
                  <a:gd name="T40" fmla="*/ 185 w 195"/>
                  <a:gd name="T41" fmla="*/ 162 h 173"/>
                  <a:gd name="T42" fmla="*/ 183 w 195"/>
                  <a:gd name="T43" fmla="*/ 121 h 173"/>
                  <a:gd name="T44" fmla="*/ 194 w 195"/>
                  <a:gd name="T45" fmla="*/ 81 h 173"/>
                  <a:gd name="T46" fmla="*/ 183 w 195"/>
                  <a:gd name="T47" fmla="*/ 105 h 173"/>
                  <a:gd name="T48" fmla="*/ 171 w 195"/>
                  <a:gd name="T49" fmla="*/ 40 h 173"/>
                  <a:gd name="T50" fmla="*/ 137 w 195"/>
                  <a:gd name="T51" fmla="*/ 0 h 173"/>
                  <a:gd name="T52" fmla="*/ 162 w 195"/>
                  <a:gd name="T53" fmla="*/ 30 h 173"/>
                  <a:gd name="T54" fmla="*/ 162 w 195"/>
                  <a:gd name="T55" fmla="*/ 51 h 173"/>
                  <a:gd name="T56" fmla="*/ 127 w 195"/>
                  <a:gd name="T57" fmla="*/ 68 h 173"/>
                  <a:gd name="T58" fmla="*/ 116 w 195"/>
                  <a:gd name="T59" fmla="*/ 38 h 173"/>
                  <a:gd name="T60" fmla="*/ 129 w 195"/>
                  <a:gd name="T61" fmla="*/ 43 h 173"/>
                  <a:gd name="T62" fmla="*/ 100 w 195"/>
                  <a:gd name="T63" fmla="*/ 14 h 173"/>
                  <a:gd name="T64" fmla="*/ 81 w 195"/>
                  <a:gd name="T65" fmla="*/ 0 h 17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95"/>
                  <a:gd name="T100" fmla="*/ 0 h 173"/>
                  <a:gd name="T101" fmla="*/ 195 w 195"/>
                  <a:gd name="T102" fmla="*/ 173 h 17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95" h="173">
                    <a:moveTo>
                      <a:pt x="83" y="10"/>
                    </a:moveTo>
                    <a:lnTo>
                      <a:pt x="92" y="32"/>
                    </a:lnTo>
                    <a:lnTo>
                      <a:pt x="100" y="32"/>
                    </a:lnTo>
                    <a:lnTo>
                      <a:pt x="98" y="40"/>
                    </a:lnTo>
                    <a:lnTo>
                      <a:pt x="106" y="43"/>
                    </a:lnTo>
                    <a:lnTo>
                      <a:pt x="106" y="51"/>
                    </a:lnTo>
                    <a:lnTo>
                      <a:pt x="108" y="56"/>
                    </a:lnTo>
                    <a:lnTo>
                      <a:pt x="89" y="62"/>
                    </a:lnTo>
                    <a:lnTo>
                      <a:pt x="85" y="56"/>
                    </a:lnTo>
                    <a:lnTo>
                      <a:pt x="63" y="49"/>
                    </a:lnTo>
                    <a:lnTo>
                      <a:pt x="41" y="54"/>
                    </a:lnTo>
                    <a:lnTo>
                      <a:pt x="10" y="46"/>
                    </a:lnTo>
                    <a:lnTo>
                      <a:pt x="0" y="51"/>
                    </a:lnTo>
                    <a:lnTo>
                      <a:pt x="6" y="56"/>
                    </a:lnTo>
                    <a:lnTo>
                      <a:pt x="41" y="65"/>
                    </a:lnTo>
                    <a:lnTo>
                      <a:pt x="60" y="56"/>
                    </a:lnTo>
                    <a:lnTo>
                      <a:pt x="77" y="59"/>
                    </a:lnTo>
                    <a:lnTo>
                      <a:pt x="87" y="68"/>
                    </a:lnTo>
                    <a:lnTo>
                      <a:pt x="83" y="68"/>
                    </a:lnTo>
                    <a:lnTo>
                      <a:pt x="63" y="65"/>
                    </a:lnTo>
                    <a:lnTo>
                      <a:pt x="52" y="68"/>
                    </a:lnTo>
                    <a:lnTo>
                      <a:pt x="75" y="75"/>
                    </a:lnTo>
                    <a:lnTo>
                      <a:pt x="92" y="73"/>
                    </a:lnTo>
                    <a:lnTo>
                      <a:pt x="98" y="73"/>
                    </a:lnTo>
                    <a:lnTo>
                      <a:pt x="121" y="79"/>
                    </a:lnTo>
                    <a:lnTo>
                      <a:pt x="125" y="103"/>
                    </a:lnTo>
                    <a:lnTo>
                      <a:pt x="119" y="105"/>
                    </a:lnTo>
                    <a:lnTo>
                      <a:pt x="108" y="116"/>
                    </a:lnTo>
                    <a:lnTo>
                      <a:pt x="106" y="121"/>
                    </a:lnTo>
                    <a:lnTo>
                      <a:pt x="108" y="129"/>
                    </a:lnTo>
                    <a:lnTo>
                      <a:pt x="111" y="142"/>
                    </a:lnTo>
                    <a:lnTo>
                      <a:pt x="114" y="148"/>
                    </a:lnTo>
                    <a:lnTo>
                      <a:pt x="116" y="153"/>
                    </a:lnTo>
                    <a:lnTo>
                      <a:pt x="111" y="159"/>
                    </a:lnTo>
                    <a:lnTo>
                      <a:pt x="112" y="164"/>
                    </a:lnTo>
                    <a:lnTo>
                      <a:pt x="119" y="162"/>
                    </a:lnTo>
                    <a:lnTo>
                      <a:pt x="125" y="167"/>
                    </a:lnTo>
                    <a:lnTo>
                      <a:pt x="133" y="164"/>
                    </a:lnTo>
                    <a:lnTo>
                      <a:pt x="147" y="172"/>
                    </a:lnTo>
                    <a:lnTo>
                      <a:pt x="179" y="172"/>
                    </a:lnTo>
                    <a:lnTo>
                      <a:pt x="188" y="172"/>
                    </a:lnTo>
                    <a:lnTo>
                      <a:pt x="185" y="162"/>
                    </a:lnTo>
                    <a:lnTo>
                      <a:pt x="185" y="153"/>
                    </a:lnTo>
                    <a:lnTo>
                      <a:pt x="183" y="121"/>
                    </a:lnTo>
                    <a:lnTo>
                      <a:pt x="194" y="105"/>
                    </a:lnTo>
                    <a:lnTo>
                      <a:pt x="194" y="81"/>
                    </a:lnTo>
                    <a:lnTo>
                      <a:pt x="191" y="92"/>
                    </a:lnTo>
                    <a:lnTo>
                      <a:pt x="183" y="105"/>
                    </a:lnTo>
                    <a:lnTo>
                      <a:pt x="179" y="59"/>
                    </a:lnTo>
                    <a:lnTo>
                      <a:pt x="171" y="40"/>
                    </a:lnTo>
                    <a:lnTo>
                      <a:pt x="142" y="0"/>
                    </a:lnTo>
                    <a:lnTo>
                      <a:pt x="137" y="0"/>
                    </a:lnTo>
                    <a:lnTo>
                      <a:pt x="144" y="14"/>
                    </a:lnTo>
                    <a:lnTo>
                      <a:pt x="162" y="30"/>
                    </a:lnTo>
                    <a:lnTo>
                      <a:pt x="168" y="49"/>
                    </a:lnTo>
                    <a:lnTo>
                      <a:pt x="162" y="51"/>
                    </a:lnTo>
                    <a:lnTo>
                      <a:pt x="162" y="54"/>
                    </a:lnTo>
                    <a:lnTo>
                      <a:pt x="127" y="68"/>
                    </a:lnTo>
                    <a:lnTo>
                      <a:pt x="104" y="38"/>
                    </a:lnTo>
                    <a:lnTo>
                      <a:pt x="116" y="38"/>
                    </a:lnTo>
                    <a:lnTo>
                      <a:pt x="116" y="43"/>
                    </a:lnTo>
                    <a:lnTo>
                      <a:pt x="129" y="43"/>
                    </a:lnTo>
                    <a:lnTo>
                      <a:pt x="89" y="16"/>
                    </a:lnTo>
                    <a:lnTo>
                      <a:pt x="100" y="14"/>
                    </a:lnTo>
                    <a:lnTo>
                      <a:pt x="98" y="10"/>
                    </a:lnTo>
                    <a:lnTo>
                      <a:pt x="81" y="0"/>
                    </a:lnTo>
                    <a:lnTo>
                      <a:pt x="83" y="10"/>
                    </a:lnTo>
                  </a:path>
                </a:pathLst>
              </a:custGeom>
              <a:solidFill>
                <a:srgbClr val="000000"/>
              </a:solidFill>
              <a:ln w="12700" cap="rnd">
                <a:solidFill>
                  <a:srgbClr val="000000"/>
                </a:solidFill>
                <a:round/>
                <a:headEnd/>
                <a:tailEnd/>
              </a:ln>
            </p:spPr>
            <p:txBody>
              <a:bodyPr/>
              <a:lstStyle/>
              <a:p>
                <a:endParaRPr lang="en-US" dirty="0"/>
              </a:p>
            </p:txBody>
          </p:sp>
          <p:sp>
            <p:nvSpPr>
              <p:cNvPr id="82002" name="Freeform 22"/>
              <p:cNvSpPr>
                <a:spLocks/>
              </p:cNvSpPr>
              <p:nvPr/>
            </p:nvSpPr>
            <p:spPr bwMode="auto">
              <a:xfrm>
                <a:off x="3921" y="3208"/>
                <a:ext cx="47" cy="55"/>
              </a:xfrm>
              <a:custGeom>
                <a:avLst/>
                <a:gdLst>
                  <a:gd name="T0" fmla="*/ 21 w 47"/>
                  <a:gd name="T1" fmla="*/ 0 h 55"/>
                  <a:gd name="T2" fmla="*/ 21 w 47"/>
                  <a:gd name="T3" fmla="*/ 10 h 55"/>
                  <a:gd name="T4" fmla="*/ 19 w 47"/>
                  <a:gd name="T5" fmla="*/ 19 h 55"/>
                  <a:gd name="T6" fmla="*/ 19 w 47"/>
                  <a:gd name="T7" fmla="*/ 33 h 55"/>
                  <a:gd name="T8" fmla="*/ 17 w 47"/>
                  <a:gd name="T9" fmla="*/ 35 h 55"/>
                  <a:gd name="T10" fmla="*/ 0 w 47"/>
                  <a:gd name="T11" fmla="*/ 40 h 55"/>
                  <a:gd name="T12" fmla="*/ 5 w 47"/>
                  <a:gd name="T13" fmla="*/ 48 h 55"/>
                  <a:gd name="T14" fmla="*/ 12 w 47"/>
                  <a:gd name="T15" fmla="*/ 43 h 55"/>
                  <a:gd name="T16" fmla="*/ 21 w 47"/>
                  <a:gd name="T17" fmla="*/ 51 h 55"/>
                  <a:gd name="T18" fmla="*/ 29 w 47"/>
                  <a:gd name="T19" fmla="*/ 54 h 55"/>
                  <a:gd name="T20" fmla="*/ 31 w 47"/>
                  <a:gd name="T21" fmla="*/ 38 h 55"/>
                  <a:gd name="T22" fmla="*/ 36 w 47"/>
                  <a:gd name="T23" fmla="*/ 43 h 55"/>
                  <a:gd name="T24" fmla="*/ 46 w 47"/>
                  <a:gd name="T25" fmla="*/ 38 h 55"/>
                  <a:gd name="T26" fmla="*/ 44 w 47"/>
                  <a:gd name="T27" fmla="*/ 27 h 55"/>
                  <a:gd name="T28" fmla="*/ 31 w 47"/>
                  <a:gd name="T29" fmla="*/ 21 h 55"/>
                  <a:gd name="T30" fmla="*/ 25 w 47"/>
                  <a:gd name="T31" fmla="*/ 5 h 55"/>
                  <a:gd name="T32" fmla="*/ 27 w 47"/>
                  <a:gd name="T33" fmla="*/ 2 h 55"/>
                  <a:gd name="T34" fmla="*/ 21 w 47"/>
                  <a:gd name="T35" fmla="*/ 0 h 5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7"/>
                  <a:gd name="T55" fmla="*/ 0 h 55"/>
                  <a:gd name="T56" fmla="*/ 47 w 47"/>
                  <a:gd name="T57" fmla="*/ 55 h 5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7" h="55">
                    <a:moveTo>
                      <a:pt x="21" y="0"/>
                    </a:moveTo>
                    <a:lnTo>
                      <a:pt x="21" y="10"/>
                    </a:lnTo>
                    <a:lnTo>
                      <a:pt x="19" y="19"/>
                    </a:lnTo>
                    <a:lnTo>
                      <a:pt x="19" y="33"/>
                    </a:lnTo>
                    <a:lnTo>
                      <a:pt x="17" y="35"/>
                    </a:lnTo>
                    <a:lnTo>
                      <a:pt x="0" y="40"/>
                    </a:lnTo>
                    <a:lnTo>
                      <a:pt x="5" y="48"/>
                    </a:lnTo>
                    <a:lnTo>
                      <a:pt x="12" y="43"/>
                    </a:lnTo>
                    <a:lnTo>
                      <a:pt x="21" y="51"/>
                    </a:lnTo>
                    <a:lnTo>
                      <a:pt x="29" y="54"/>
                    </a:lnTo>
                    <a:lnTo>
                      <a:pt x="31" y="38"/>
                    </a:lnTo>
                    <a:lnTo>
                      <a:pt x="36" y="43"/>
                    </a:lnTo>
                    <a:lnTo>
                      <a:pt x="46" y="38"/>
                    </a:lnTo>
                    <a:lnTo>
                      <a:pt x="44" y="27"/>
                    </a:lnTo>
                    <a:lnTo>
                      <a:pt x="31" y="21"/>
                    </a:lnTo>
                    <a:lnTo>
                      <a:pt x="25" y="5"/>
                    </a:lnTo>
                    <a:lnTo>
                      <a:pt x="27" y="2"/>
                    </a:lnTo>
                    <a:lnTo>
                      <a:pt x="21" y="0"/>
                    </a:lnTo>
                  </a:path>
                </a:pathLst>
              </a:custGeom>
              <a:solidFill>
                <a:srgbClr val="000000"/>
              </a:solidFill>
              <a:ln w="12700" cap="rnd">
                <a:solidFill>
                  <a:srgbClr val="000000"/>
                </a:solidFill>
                <a:round/>
                <a:headEnd/>
                <a:tailEnd/>
              </a:ln>
            </p:spPr>
            <p:txBody>
              <a:bodyPr/>
              <a:lstStyle/>
              <a:p>
                <a:endParaRPr lang="en-US" dirty="0"/>
              </a:p>
            </p:txBody>
          </p:sp>
          <p:sp>
            <p:nvSpPr>
              <p:cNvPr id="82003" name="Freeform 23"/>
              <p:cNvSpPr>
                <a:spLocks/>
              </p:cNvSpPr>
              <p:nvPr/>
            </p:nvSpPr>
            <p:spPr bwMode="auto">
              <a:xfrm>
                <a:off x="3982" y="3176"/>
                <a:ext cx="24" cy="44"/>
              </a:xfrm>
              <a:custGeom>
                <a:avLst/>
                <a:gdLst>
                  <a:gd name="T0" fmla="*/ 0 w 24"/>
                  <a:gd name="T1" fmla="*/ 0 h 44"/>
                  <a:gd name="T2" fmla="*/ 10 w 24"/>
                  <a:gd name="T3" fmla="*/ 14 h 44"/>
                  <a:gd name="T4" fmla="*/ 15 w 24"/>
                  <a:gd name="T5" fmla="*/ 43 h 44"/>
                  <a:gd name="T6" fmla="*/ 17 w 24"/>
                  <a:gd name="T7" fmla="*/ 24 h 44"/>
                  <a:gd name="T8" fmla="*/ 23 w 24"/>
                  <a:gd name="T9" fmla="*/ 29 h 44"/>
                  <a:gd name="T10" fmla="*/ 17 w 24"/>
                  <a:gd name="T11" fmla="*/ 16 h 44"/>
                  <a:gd name="T12" fmla="*/ 0 w 24"/>
                  <a:gd name="T13" fmla="*/ 0 h 44"/>
                  <a:gd name="T14" fmla="*/ 0 60000 65536"/>
                  <a:gd name="T15" fmla="*/ 0 60000 65536"/>
                  <a:gd name="T16" fmla="*/ 0 60000 65536"/>
                  <a:gd name="T17" fmla="*/ 0 60000 65536"/>
                  <a:gd name="T18" fmla="*/ 0 60000 65536"/>
                  <a:gd name="T19" fmla="*/ 0 60000 65536"/>
                  <a:gd name="T20" fmla="*/ 0 60000 65536"/>
                  <a:gd name="T21" fmla="*/ 0 w 24"/>
                  <a:gd name="T22" fmla="*/ 0 h 44"/>
                  <a:gd name="T23" fmla="*/ 24 w 24"/>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44">
                    <a:moveTo>
                      <a:pt x="0" y="0"/>
                    </a:moveTo>
                    <a:lnTo>
                      <a:pt x="10" y="14"/>
                    </a:lnTo>
                    <a:lnTo>
                      <a:pt x="15" y="43"/>
                    </a:lnTo>
                    <a:lnTo>
                      <a:pt x="17" y="24"/>
                    </a:lnTo>
                    <a:lnTo>
                      <a:pt x="23" y="29"/>
                    </a:lnTo>
                    <a:lnTo>
                      <a:pt x="17" y="16"/>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2004" name="Freeform 24"/>
              <p:cNvSpPr>
                <a:spLocks/>
              </p:cNvSpPr>
              <p:nvPr/>
            </p:nvSpPr>
            <p:spPr bwMode="auto">
              <a:xfrm>
                <a:off x="4009" y="3210"/>
                <a:ext cx="5" cy="23"/>
              </a:xfrm>
              <a:custGeom>
                <a:avLst/>
                <a:gdLst>
                  <a:gd name="T0" fmla="*/ 0 w 5"/>
                  <a:gd name="T1" fmla="*/ 0 h 23"/>
                  <a:gd name="T2" fmla="*/ 2 w 5"/>
                  <a:gd name="T3" fmla="*/ 11 h 23"/>
                  <a:gd name="T4" fmla="*/ 0 w 5"/>
                  <a:gd name="T5" fmla="*/ 22 h 23"/>
                  <a:gd name="T6" fmla="*/ 4 w 5"/>
                  <a:gd name="T7" fmla="*/ 14 h 23"/>
                  <a:gd name="T8" fmla="*/ 4 w 5"/>
                  <a:gd name="T9" fmla="*/ 6 h 23"/>
                  <a:gd name="T10" fmla="*/ 0 w 5"/>
                  <a:gd name="T11" fmla="*/ 0 h 23"/>
                  <a:gd name="T12" fmla="*/ 0 60000 65536"/>
                  <a:gd name="T13" fmla="*/ 0 60000 65536"/>
                  <a:gd name="T14" fmla="*/ 0 60000 65536"/>
                  <a:gd name="T15" fmla="*/ 0 60000 65536"/>
                  <a:gd name="T16" fmla="*/ 0 60000 65536"/>
                  <a:gd name="T17" fmla="*/ 0 60000 65536"/>
                  <a:gd name="T18" fmla="*/ 0 w 5"/>
                  <a:gd name="T19" fmla="*/ 0 h 23"/>
                  <a:gd name="T20" fmla="*/ 5 w 5"/>
                  <a:gd name="T21" fmla="*/ 23 h 23"/>
                </a:gdLst>
                <a:ahLst/>
                <a:cxnLst>
                  <a:cxn ang="T12">
                    <a:pos x="T0" y="T1"/>
                  </a:cxn>
                  <a:cxn ang="T13">
                    <a:pos x="T2" y="T3"/>
                  </a:cxn>
                  <a:cxn ang="T14">
                    <a:pos x="T4" y="T5"/>
                  </a:cxn>
                  <a:cxn ang="T15">
                    <a:pos x="T6" y="T7"/>
                  </a:cxn>
                  <a:cxn ang="T16">
                    <a:pos x="T8" y="T9"/>
                  </a:cxn>
                  <a:cxn ang="T17">
                    <a:pos x="T10" y="T11"/>
                  </a:cxn>
                </a:cxnLst>
                <a:rect l="T18" t="T19" r="T20" b="T21"/>
                <a:pathLst>
                  <a:path w="5" h="23">
                    <a:moveTo>
                      <a:pt x="0" y="0"/>
                    </a:moveTo>
                    <a:lnTo>
                      <a:pt x="2" y="11"/>
                    </a:lnTo>
                    <a:lnTo>
                      <a:pt x="0" y="22"/>
                    </a:lnTo>
                    <a:lnTo>
                      <a:pt x="4" y="14"/>
                    </a:lnTo>
                    <a:lnTo>
                      <a:pt x="4" y="6"/>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2005" name="Freeform 25"/>
              <p:cNvSpPr>
                <a:spLocks/>
              </p:cNvSpPr>
              <p:nvPr/>
            </p:nvSpPr>
            <p:spPr bwMode="auto">
              <a:xfrm>
                <a:off x="3999" y="3195"/>
                <a:ext cx="182" cy="98"/>
              </a:xfrm>
              <a:custGeom>
                <a:avLst/>
                <a:gdLst>
                  <a:gd name="T0" fmla="*/ 0 w 182"/>
                  <a:gd name="T1" fmla="*/ 46 h 98"/>
                  <a:gd name="T2" fmla="*/ 12 w 182"/>
                  <a:gd name="T3" fmla="*/ 51 h 98"/>
                  <a:gd name="T4" fmla="*/ 19 w 182"/>
                  <a:gd name="T5" fmla="*/ 33 h 98"/>
                  <a:gd name="T6" fmla="*/ 21 w 182"/>
                  <a:gd name="T7" fmla="*/ 54 h 98"/>
                  <a:gd name="T8" fmla="*/ 34 w 182"/>
                  <a:gd name="T9" fmla="*/ 65 h 98"/>
                  <a:gd name="T10" fmla="*/ 54 w 182"/>
                  <a:gd name="T11" fmla="*/ 40 h 98"/>
                  <a:gd name="T12" fmla="*/ 56 w 182"/>
                  <a:gd name="T13" fmla="*/ 40 h 98"/>
                  <a:gd name="T14" fmla="*/ 56 w 182"/>
                  <a:gd name="T15" fmla="*/ 51 h 98"/>
                  <a:gd name="T16" fmla="*/ 63 w 182"/>
                  <a:gd name="T17" fmla="*/ 46 h 98"/>
                  <a:gd name="T18" fmla="*/ 79 w 182"/>
                  <a:gd name="T19" fmla="*/ 43 h 98"/>
                  <a:gd name="T20" fmla="*/ 85 w 182"/>
                  <a:gd name="T21" fmla="*/ 46 h 98"/>
                  <a:gd name="T22" fmla="*/ 136 w 182"/>
                  <a:gd name="T23" fmla="*/ 19 h 98"/>
                  <a:gd name="T24" fmla="*/ 142 w 182"/>
                  <a:gd name="T25" fmla="*/ 10 h 98"/>
                  <a:gd name="T26" fmla="*/ 152 w 182"/>
                  <a:gd name="T27" fmla="*/ 5 h 98"/>
                  <a:gd name="T28" fmla="*/ 158 w 182"/>
                  <a:gd name="T29" fmla="*/ 0 h 98"/>
                  <a:gd name="T30" fmla="*/ 160 w 182"/>
                  <a:gd name="T31" fmla="*/ 3 h 98"/>
                  <a:gd name="T32" fmla="*/ 165 w 182"/>
                  <a:gd name="T33" fmla="*/ 3 h 98"/>
                  <a:gd name="T34" fmla="*/ 171 w 182"/>
                  <a:gd name="T35" fmla="*/ 10 h 98"/>
                  <a:gd name="T36" fmla="*/ 181 w 182"/>
                  <a:gd name="T37" fmla="*/ 16 h 98"/>
                  <a:gd name="T38" fmla="*/ 181 w 182"/>
                  <a:gd name="T39" fmla="*/ 19 h 98"/>
                  <a:gd name="T40" fmla="*/ 181 w 182"/>
                  <a:gd name="T41" fmla="*/ 35 h 98"/>
                  <a:gd name="T42" fmla="*/ 46 w 182"/>
                  <a:gd name="T43" fmla="*/ 97 h 98"/>
                  <a:gd name="T44" fmla="*/ 39 w 182"/>
                  <a:gd name="T45" fmla="*/ 89 h 98"/>
                  <a:gd name="T46" fmla="*/ 5 w 182"/>
                  <a:gd name="T47" fmla="*/ 73 h 98"/>
                  <a:gd name="T48" fmla="*/ 0 w 182"/>
                  <a:gd name="T49" fmla="*/ 46 h 9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82"/>
                  <a:gd name="T76" fmla="*/ 0 h 98"/>
                  <a:gd name="T77" fmla="*/ 182 w 182"/>
                  <a:gd name="T78" fmla="*/ 98 h 9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82" h="98">
                    <a:moveTo>
                      <a:pt x="0" y="46"/>
                    </a:moveTo>
                    <a:lnTo>
                      <a:pt x="12" y="51"/>
                    </a:lnTo>
                    <a:lnTo>
                      <a:pt x="19" y="33"/>
                    </a:lnTo>
                    <a:lnTo>
                      <a:pt x="21" y="54"/>
                    </a:lnTo>
                    <a:lnTo>
                      <a:pt x="34" y="65"/>
                    </a:lnTo>
                    <a:lnTo>
                      <a:pt x="54" y="40"/>
                    </a:lnTo>
                    <a:lnTo>
                      <a:pt x="56" y="40"/>
                    </a:lnTo>
                    <a:lnTo>
                      <a:pt x="56" y="51"/>
                    </a:lnTo>
                    <a:lnTo>
                      <a:pt x="63" y="46"/>
                    </a:lnTo>
                    <a:lnTo>
                      <a:pt x="79" y="43"/>
                    </a:lnTo>
                    <a:lnTo>
                      <a:pt x="85" y="46"/>
                    </a:lnTo>
                    <a:lnTo>
                      <a:pt x="136" y="19"/>
                    </a:lnTo>
                    <a:lnTo>
                      <a:pt x="142" y="10"/>
                    </a:lnTo>
                    <a:lnTo>
                      <a:pt x="152" y="5"/>
                    </a:lnTo>
                    <a:lnTo>
                      <a:pt x="158" y="0"/>
                    </a:lnTo>
                    <a:lnTo>
                      <a:pt x="160" y="3"/>
                    </a:lnTo>
                    <a:lnTo>
                      <a:pt x="165" y="3"/>
                    </a:lnTo>
                    <a:lnTo>
                      <a:pt x="171" y="10"/>
                    </a:lnTo>
                    <a:lnTo>
                      <a:pt x="181" y="16"/>
                    </a:lnTo>
                    <a:lnTo>
                      <a:pt x="181" y="19"/>
                    </a:lnTo>
                    <a:lnTo>
                      <a:pt x="181" y="35"/>
                    </a:lnTo>
                    <a:lnTo>
                      <a:pt x="46" y="97"/>
                    </a:lnTo>
                    <a:lnTo>
                      <a:pt x="39" y="89"/>
                    </a:lnTo>
                    <a:lnTo>
                      <a:pt x="5" y="73"/>
                    </a:lnTo>
                    <a:lnTo>
                      <a:pt x="0" y="46"/>
                    </a:lnTo>
                  </a:path>
                </a:pathLst>
              </a:custGeom>
              <a:solidFill>
                <a:srgbClr val="000000"/>
              </a:solidFill>
              <a:ln w="12700" cap="rnd">
                <a:solidFill>
                  <a:srgbClr val="000000"/>
                </a:solidFill>
                <a:round/>
                <a:headEnd/>
                <a:tailEnd/>
              </a:ln>
            </p:spPr>
            <p:txBody>
              <a:bodyPr/>
              <a:lstStyle/>
              <a:p>
                <a:endParaRPr lang="en-US" dirty="0"/>
              </a:p>
            </p:txBody>
          </p:sp>
          <p:sp>
            <p:nvSpPr>
              <p:cNvPr id="82006" name="Freeform 26"/>
              <p:cNvSpPr>
                <a:spLocks/>
              </p:cNvSpPr>
              <p:nvPr/>
            </p:nvSpPr>
            <p:spPr bwMode="auto">
              <a:xfrm>
                <a:off x="3903" y="3370"/>
                <a:ext cx="38" cy="49"/>
              </a:xfrm>
              <a:custGeom>
                <a:avLst/>
                <a:gdLst>
                  <a:gd name="T0" fmla="*/ 33 w 38"/>
                  <a:gd name="T1" fmla="*/ 0 h 49"/>
                  <a:gd name="T2" fmla="*/ 35 w 38"/>
                  <a:gd name="T3" fmla="*/ 10 h 49"/>
                  <a:gd name="T4" fmla="*/ 23 w 38"/>
                  <a:gd name="T5" fmla="*/ 29 h 49"/>
                  <a:gd name="T6" fmla="*/ 19 w 38"/>
                  <a:gd name="T7" fmla="*/ 32 h 49"/>
                  <a:gd name="T8" fmla="*/ 0 w 38"/>
                  <a:gd name="T9" fmla="*/ 32 h 49"/>
                  <a:gd name="T10" fmla="*/ 10 w 38"/>
                  <a:gd name="T11" fmla="*/ 38 h 49"/>
                  <a:gd name="T12" fmla="*/ 6 w 38"/>
                  <a:gd name="T13" fmla="*/ 40 h 49"/>
                  <a:gd name="T14" fmla="*/ 20 w 38"/>
                  <a:gd name="T15" fmla="*/ 48 h 49"/>
                  <a:gd name="T16" fmla="*/ 20 w 38"/>
                  <a:gd name="T17" fmla="*/ 43 h 49"/>
                  <a:gd name="T18" fmla="*/ 16 w 38"/>
                  <a:gd name="T19" fmla="*/ 43 h 49"/>
                  <a:gd name="T20" fmla="*/ 31 w 38"/>
                  <a:gd name="T21" fmla="*/ 27 h 49"/>
                  <a:gd name="T22" fmla="*/ 37 w 38"/>
                  <a:gd name="T23" fmla="*/ 10 h 49"/>
                  <a:gd name="T24" fmla="*/ 35 w 38"/>
                  <a:gd name="T25" fmla="*/ 3 h 49"/>
                  <a:gd name="T26" fmla="*/ 33 w 38"/>
                  <a:gd name="T27" fmla="*/ 0 h 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49"/>
                  <a:gd name="T44" fmla="*/ 38 w 38"/>
                  <a:gd name="T45" fmla="*/ 49 h 4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49">
                    <a:moveTo>
                      <a:pt x="33" y="0"/>
                    </a:moveTo>
                    <a:lnTo>
                      <a:pt x="35" y="10"/>
                    </a:lnTo>
                    <a:lnTo>
                      <a:pt x="23" y="29"/>
                    </a:lnTo>
                    <a:lnTo>
                      <a:pt x="19" y="32"/>
                    </a:lnTo>
                    <a:lnTo>
                      <a:pt x="0" y="32"/>
                    </a:lnTo>
                    <a:lnTo>
                      <a:pt x="10" y="38"/>
                    </a:lnTo>
                    <a:lnTo>
                      <a:pt x="6" y="40"/>
                    </a:lnTo>
                    <a:lnTo>
                      <a:pt x="20" y="48"/>
                    </a:lnTo>
                    <a:lnTo>
                      <a:pt x="20" y="43"/>
                    </a:lnTo>
                    <a:lnTo>
                      <a:pt x="16" y="43"/>
                    </a:lnTo>
                    <a:lnTo>
                      <a:pt x="31" y="27"/>
                    </a:lnTo>
                    <a:lnTo>
                      <a:pt x="37" y="10"/>
                    </a:lnTo>
                    <a:lnTo>
                      <a:pt x="35" y="3"/>
                    </a:lnTo>
                    <a:lnTo>
                      <a:pt x="33" y="0"/>
                    </a:lnTo>
                  </a:path>
                </a:pathLst>
              </a:custGeom>
              <a:solidFill>
                <a:srgbClr val="000000"/>
              </a:solidFill>
              <a:ln w="12700" cap="rnd">
                <a:solidFill>
                  <a:srgbClr val="000000"/>
                </a:solidFill>
                <a:round/>
                <a:headEnd/>
                <a:tailEnd/>
              </a:ln>
            </p:spPr>
            <p:txBody>
              <a:bodyPr/>
              <a:lstStyle/>
              <a:p>
                <a:endParaRPr lang="en-US" dirty="0"/>
              </a:p>
            </p:txBody>
          </p:sp>
          <p:sp>
            <p:nvSpPr>
              <p:cNvPr id="82007" name="Freeform 27"/>
              <p:cNvSpPr>
                <a:spLocks/>
              </p:cNvSpPr>
              <p:nvPr/>
            </p:nvSpPr>
            <p:spPr bwMode="auto">
              <a:xfrm>
                <a:off x="3896" y="3241"/>
                <a:ext cx="16" cy="36"/>
              </a:xfrm>
              <a:custGeom>
                <a:avLst/>
                <a:gdLst>
                  <a:gd name="T0" fmla="*/ 0 w 16"/>
                  <a:gd name="T1" fmla="*/ 0 h 36"/>
                  <a:gd name="T2" fmla="*/ 13 w 16"/>
                  <a:gd name="T3" fmla="*/ 16 h 36"/>
                  <a:gd name="T4" fmla="*/ 15 w 16"/>
                  <a:gd name="T5" fmla="*/ 35 h 36"/>
                  <a:gd name="T6" fmla="*/ 5 w 16"/>
                  <a:gd name="T7" fmla="*/ 21 h 36"/>
                  <a:gd name="T8" fmla="*/ 5 w 16"/>
                  <a:gd name="T9" fmla="*/ 13 h 36"/>
                  <a:gd name="T10" fmla="*/ 0 w 16"/>
                  <a:gd name="T11" fmla="*/ 0 h 36"/>
                  <a:gd name="T12" fmla="*/ 0 60000 65536"/>
                  <a:gd name="T13" fmla="*/ 0 60000 65536"/>
                  <a:gd name="T14" fmla="*/ 0 60000 65536"/>
                  <a:gd name="T15" fmla="*/ 0 60000 65536"/>
                  <a:gd name="T16" fmla="*/ 0 60000 65536"/>
                  <a:gd name="T17" fmla="*/ 0 60000 65536"/>
                  <a:gd name="T18" fmla="*/ 0 w 16"/>
                  <a:gd name="T19" fmla="*/ 0 h 36"/>
                  <a:gd name="T20" fmla="*/ 16 w 1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6" h="36">
                    <a:moveTo>
                      <a:pt x="0" y="0"/>
                    </a:moveTo>
                    <a:lnTo>
                      <a:pt x="13" y="16"/>
                    </a:lnTo>
                    <a:lnTo>
                      <a:pt x="15" y="35"/>
                    </a:lnTo>
                    <a:lnTo>
                      <a:pt x="5" y="21"/>
                    </a:lnTo>
                    <a:lnTo>
                      <a:pt x="5" y="13"/>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2008" name="Freeform 28"/>
              <p:cNvSpPr>
                <a:spLocks/>
              </p:cNvSpPr>
              <p:nvPr/>
            </p:nvSpPr>
            <p:spPr bwMode="auto">
              <a:xfrm>
                <a:off x="3905" y="3278"/>
                <a:ext cx="9" cy="36"/>
              </a:xfrm>
              <a:custGeom>
                <a:avLst/>
                <a:gdLst>
                  <a:gd name="T0" fmla="*/ 4 w 9"/>
                  <a:gd name="T1" fmla="*/ 0 h 36"/>
                  <a:gd name="T2" fmla="*/ 0 w 9"/>
                  <a:gd name="T3" fmla="*/ 6 h 36"/>
                  <a:gd name="T4" fmla="*/ 6 w 9"/>
                  <a:gd name="T5" fmla="*/ 16 h 36"/>
                  <a:gd name="T6" fmla="*/ 4 w 9"/>
                  <a:gd name="T7" fmla="*/ 35 h 36"/>
                  <a:gd name="T8" fmla="*/ 8 w 9"/>
                  <a:gd name="T9" fmla="*/ 19 h 36"/>
                  <a:gd name="T10" fmla="*/ 4 w 9"/>
                  <a:gd name="T11" fmla="*/ 0 h 36"/>
                  <a:gd name="T12" fmla="*/ 0 60000 65536"/>
                  <a:gd name="T13" fmla="*/ 0 60000 65536"/>
                  <a:gd name="T14" fmla="*/ 0 60000 65536"/>
                  <a:gd name="T15" fmla="*/ 0 60000 65536"/>
                  <a:gd name="T16" fmla="*/ 0 60000 65536"/>
                  <a:gd name="T17" fmla="*/ 0 60000 65536"/>
                  <a:gd name="T18" fmla="*/ 0 w 9"/>
                  <a:gd name="T19" fmla="*/ 0 h 36"/>
                  <a:gd name="T20" fmla="*/ 9 w 9"/>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9" h="36">
                    <a:moveTo>
                      <a:pt x="4" y="0"/>
                    </a:moveTo>
                    <a:lnTo>
                      <a:pt x="0" y="6"/>
                    </a:lnTo>
                    <a:lnTo>
                      <a:pt x="6" y="16"/>
                    </a:lnTo>
                    <a:lnTo>
                      <a:pt x="4" y="35"/>
                    </a:lnTo>
                    <a:lnTo>
                      <a:pt x="8" y="19"/>
                    </a:lnTo>
                    <a:lnTo>
                      <a:pt x="4" y="0"/>
                    </a:lnTo>
                  </a:path>
                </a:pathLst>
              </a:custGeom>
              <a:solidFill>
                <a:srgbClr val="000000"/>
              </a:solidFill>
              <a:ln w="12700" cap="rnd">
                <a:solidFill>
                  <a:srgbClr val="000000"/>
                </a:solidFill>
                <a:round/>
                <a:headEnd/>
                <a:tailEnd/>
              </a:ln>
            </p:spPr>
            <p:txBody>
              <a:bodyPr/>
              <a:lstStyle/>
              <a:p>
                <a:endParaRPr lang="en-US" dirty="0"/>
              </a:p>
            </p:txBody>
          </p:sp>
          <p:sp>
            <p:nvSpPr>
              <p:cNvPr id="82009" name="Line 29"/>
              <p:cNvSpPr>
                <a:spLocks noChangeShapeType="1"/>
              </p:cNvSpPr>
              <p:nvPr/>
            </p:nvSpPr>
            <p:spPr bwMode="auto">
              <a:xfrm flipH="1" flipV="1">
                <a:off x="3994" y="3182"/>
                <a:ext cx="68" cy="62"/>
              </a:xfrm>
              <a:prstGeom prst="line">
                <a:avLst/>
              </a:prstGeom>
              <a:noFill/>
              <a:ln w="12700">
                <a:solidFill>
                  <a:srgbClr val="000000"/>
                </a:solidFill>
                <a:round/>
                <a:headEnd/>
                <a:tailEnd/>
              </a:ln>
            </p:spPr>
            <p:txBody>
              <a:bodyPr wrap="none" anchor="ctr"/>
              <a:lstStyle/>
              <a:p>
                <a:endParaRPr lang="en-US" dirty="0"/>
              </a:p>
            </p:txBody>
          </p:sp>
          <p:sp>
            <p:nvSpPr>
              <p:cNvPr id="82010" name="Freeform 30"/>
              <p:cNvSpPr>
                <a:spLocks/>
              </p:cNvSpPr>
              <p:nvPr/>
            </p:nvSpPr>
            <p:spPr bwMode="auto">
              <a:xfrm>
                <a:off x="3903" y="3145"/>
                <a:ext cx="38" cy="31"/>
              </a:xfrm>
              <a:custGeom>
                <a:avLst/>
                <a:gdLst>
                  <a:gd name="T0" fmla="*/ 36 w 38"/>
                  <a:gd name="T1" fmla="*/ 0 h 31"/>
                  <a:gd name="T2" fmla="*/ 36 w 38"/>
                  <a:gd name="T3" fmla="*/ 3 h 31"/>
                  <a:gd name="T4" fmla="*/ 33 w 38"/>
                  <a:gd name="T5" fmla="*/ 3 h 31"/>
                  <a:gd name="T6" fmla="*/ 31 w 38"/>
                  <a:gd name="T7" fmla="*/ 6 h 31"/>
                  <a:gd name="T8" fmla="*/ 26 w 38"/>
                  <a:gd name="T9" fmla="*/ 9 h 31"/>
                  <a:gd name="T10" fmla="*/ 26 w 38"/>
                  <a:gd name="T11" fmla="*/ 13 h 31"/>
                  <a:gd name="T12" fmla="*/ 23 w 38"/>
                  <a:gd name="T13" fmla="*/ 14 h 31"/>
                  <a:gd name="T14" fmla="*/ 21 w 38"/>
                  <a:gd name="T15" fmla="*/ 20 h 31"/>
                  <a:gd name="T16" fmla="*/ 0 w 38"/>
                  <a:gd name="T17" fmla="*/ 30 h 31"/>
                  <a:gd name="T18" fmla="*/ 32 w 38"/>
                  <a:gd name="T19" fmla="*/ 18 h 31"/>
                  <a:gd name="T20" fmla="*/ 27 w 38"/>
                  <a:gd name="T21" fmla="*/ 19 h 31"/>
                  <a:gd name="T22" fmla="*/ 30 w 38"/>
                  <a:gd name="T23" fmla="*/ 13 h 31"/>
                  <a:gd name="T24" fmla="*/ 31 w 38"/>
                  <a:gd name="T25" fmla="*/ 8 h 31"/>
                  <a:gd name="T26" fmla="*/ 33 w 38"/>
                  <a:gd name="T27" fmla="*/ 7 h 31"/>
                  <a:gd name="T28" fmla="*/ 32 w 38"/>
                  <a:gd name="T29" fmla="*/ 9 h 31"/>
                  <a:gd name="T30" fmla="*/ 31 w 38"/>
                  <a:gd name="T31" fmla="*/ 13 h 31"/>
                  <a:gd name="T32" fmla="*/ 37 w 38"/>
                  <a:gd name="T33" fmla="*/ 3 h 31"/>
                  <a:gd name="T34" fmla="*/ 37 w 38"/>
                  <a:gd name="T35" fmla="*/ 2 h 31"/>
                  <a:gd name="T36" fmla="*/ 36 w 38"/>
                  <a:gd name="T37" fmla="*/ 0 h 3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31"/>
                  <a:gd name="T59" fmla="*/ 38 w 38"/>
                  <a:gd name="T60" fmla="*/ 31 h 3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31">
                    <a:moveTo>
                      <a:pt x="36" y="0"/>
                    </a:moveTo>
                    <a:lnTo>
                      <a:pt x="36" y="3"/>
                    </a:lnTo>
                    <a:lnTo>
                      <a:pt x="33" y="3"/>
                    </a:lnTo>
                    <a:lnTo>
                      <a:pt x="31" y="6"/>
                    </a:lnTo>
                    <a:lnTo>
                      <a:pt x="26" y="9"/>
                    </a:lnTo>
                    <a:lnTo>
                      <a:pt x="26" y="13"/>
                    </a:lnTo>
                    <a:lnTo>
                      <a:pt x="23" y="14"/>
                    </a:lnTo>
                    <a:lnTo>
                      <a:pt x="21" y="20"/>
                    </a:lnTo>
                    <a:lnTo>
                      <a:pt x="0" y="30"/>
                    </a:lnTo>
                    <a:lnTo>
                      <a:pt x="32" y="18"/>
                    </a:lnTo>
                    <a:lnTo>
                      <a:pt x="27" y="19"/>
                    </a:lnTo>
                    <a:lnTo>
                      <a:pt x="30" y="13"/>
                    </a:lnTo>
                    <a:lnTo>
                      <a:pt x="31" y="8"/>
                    </a:lnTo>
                    <a:lnTo>
                      <a:pt x="33" y="7"/>
                    </a:lnTo>
                    <a:lnTo>
                      <a:pt x="32" y="9"/>
                    </a:lnTo>
                    <a:lnTo>
                      <a:pt x="31" y="13"/>
                    </a:lnTo>
                    <a:lnTo>
                      <a:pt x="37" y="3"/>
                    </a:lnTo>
                    <a:lnTo>
                      <a:pt x="37" y="2"/>
                    </a:lnTo>
                    <a:lnTo>
                      <a:pt x="36" y="0"/>
                    </a:lnTo>
                  </a:path>
                </a:pathLst>
              </a:custGeom>
              <a:solidFill>
                <a:srgbClr val="000000"/>
              </a:solidFill>
              <a:ln w="12700" cap="rnd">
                <a:solidFill>
                  <a:srgbClr val="000000"/>
                </a:solidFill>
                <a:round/>
                <a:headEnd/>
                <a:tailEnd/>
              </a:ln>
            </p:spPr>
            <p:txBody>
              <a:bodyPr/>
              <a:lstStyle/>
              <a:p>
                <a:endParaRPr lang="en-US" dirty="0"/>
              </a:p>
            </p:txBody>
          </p:sp>
          <p:sp>
            <p:nvSpPr>
              <p:cNvPr id="82011" name="Freeform 31"/>
              <p:cNvSpPr>
                <a:spLocks/>
              </p:cNvSpPr>
              <p:nvPr/>
            </p:nvSpPr>
            <p:spPr bwMode="auto">
              <a:xfrm>
                <a:off x="3932" y="3117"/>
                <a:ext cx="17" cy="24"/>
              </a:xfrm>
              <a:custGeom>
                <a:avLst/>
                <a:gdLst>
                  <a:gd name="T0" fmla="*/ 0 w 17"/>
                  <a:gd name="T1" fmla="*/ 0 h 24"/>
                  <a:gd name="T2" fmla="*/ 12 w 17"/>
                  <a:gd name="T3" fmla="*/ 10 h 24"/>
                  <a:gd name="T4" fmla="*/ 12 w 17"/>
                  <a:gd name="T5" fmla="*/ 17 h 24"/>
                  <a:gd name="T6" fmla="*/ 14 w 17"/>
                  <a:gd name="T7" fmla="*/ 23 h 24"/>
                  <a:gd name="T8" fmla="*/ 13 w 17"/>
                  <a:gd name="T9" fmla="*/ 19 h 24"/>
                  <a:gd name="T10" fmla="*/ 15 w 17"/>
                  <a:gd name="T11" fmla="*/ 13 h 24"/>
                  <a:gd name="T12" fmla="*/ 15 w 17"/>
                  <a:gd name="T13" fmla="*/ 10 h 24"/>
                  <a:gd name="T14" fmla="*/ 16 w 17"/>
                  <a:gd name="T15" fmla="*/ 9 h 24"/>
                  <a:gd name="T16" fmla="*/ 11 w 17"/>
                  <a:gd name="T17" fmla="*/ 7 h 24"/>
                  <a:gd name="T18" fmla="*/ 0 w 1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24"/>
                  <a:gd name="T32" fmla="*/ 17 w 1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24">
                    <a:moveTo>
                      <a:pt x="0" y="0"/>
                    </a:moveTo>
                    <a:lnTo>
                      <a:pt x="12" y="10"/>
                    </a:lnTo>
                    <a:lnTo>
                      <a:pt x="12" y="17"/>
                    </a:lnTo>
                    <a:lnTo>
                      <a:pt x="14" y="23"/>
                    </a:lnTo>
                    <a:lnTo>
                      <a:pt x="13" y="19"/>
                    </a:lnTo>
                    <a:lnTo>
                      <a:pt x="15" y="13"/>
                    </a:lnTo>
                    <a:lnTo>
                      <a:pt x="15" y="10"/>
                    </a:lnTo>
                    <a:lnTo>
                      <a:pt x="16" y="9"/>
                    </a:lnTo>
                    <a:lnTo>
                      <a:pt x="11" y="7"/>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2012" name="Freeform 32"/>
              <p:cNvSpPr>
                <a:spLocks/>
              </p:cNvSpPr>
              <p:nvPr/>
            </p:nvSpPr>
            <p:spPr bwMode="auto">
              <a:xfrm>
                <a:off x="3932" y="3147"/>
                <a:ext cx="14" cy="19"/>
              </a:xfrm>
              <a:custGeom>
                <a:avLst/>
                <a:gdLst>
                  <a:gd name="T0" fmla="*/ 8 w 14"/>
                  <a:gd name="T1" fmla="*/ 0 h 19"/>
                  <a:gd name="T2" fmla="*/ 8 w 14"/>
                  <a:gd name="T3" fmla="*/ 2 h 19"/>
                  <a:gd name="T4" fmla="*/ 7 w 14"/>
                  <a:gd name="T5" fmla="*/ 5 h 19"/>
                  <a:gd name="T6" fmla="*/ 8 w 14"/>
                  <a:gd name="T7" fmla="*/ 10 h 19"/>
                  <a:gd name="T8" fmla="*/ 4 w 14"/>
                  <a:gd name="T9" fmla="*/ 16 h 19"/>
                  <a:gd name="T10" fmla="*/ 0 w 14"/>
                  <a:gd name="T11" fmla="*/ 18 h 19"/>
                  <a:gd name="T12" fmla="*/ 5 w 14"/>
                  <a:gd name="T13" fmla="*/ 16 h 19"/>
                  <a:gd name="T14" fmla="*/ 7 w 14"/>
                  <a:gd name="T15" fmla="*/ 17 h 19"/>
                  <a:gd name="T16" fmla="*/ 9 w 14"/>
                  <a:gd name="T17" fmla="*/ 13 h 19"/>
                  <a:gd name="T18" fmla="*/ 10 w 14"/>
                  <a:gd name="T19" fmla="*/ 8 h 19"/>
                  <a:gd name="T20" fmla="*/ 10 w 14"/>
                  <a:gd name="T21" fmla="*/ 6 h 19"/>
                  <a:gd name="T22" fmla="*/ 13 w 14"/>
                  <a:gd name="T23" fmla="*/ 7 h 19"/>
                  <a:gd name="T24" fmla="*/ 13 w 14"/>
                  <a:gd name="T25" fmla="*/ 5 h 19"/>
                  <a:gd name="T26" fmla="*/ 10 w 14"/>
                  <a:gd name="T27" fmla="*/ 4 h 19"/>
                  <a:gd name="T28" fmla="*/ 9 w 14"/>
                  <a:gd name="T29" fmla="*/ 1 h 19"/>
                  <a:gd name="T30" fmla="*/ 8 w 14"/>
                  <a:gd name="T31" fmla="*/ 0 h 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
                  <a:gd name="T49" fmla="*/ 0 h 19"/>
                  <a:gd name="T50" fmla="*/ 14 w 14"/>
                  <a:gd name="T51" fmla="*/ 19 h 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 h="19">
                    <a:moveTo>
                      <a:pt x="8" y="0"/>
                    </a:moveTo>
                    <a:lnTo>
                      <a:pt x="8" y="2"/>
                    </a:lnTo>
                    <a:lnTo>
                      <a:pt x="7" y="5"/>
                    </a:lnTo>
                    <a:lnTo>
                      <a:pt x="8" y="10"/>
                    </a:lnTo>
                    <a:lnTo>
                      <a:pt x="4" y="16"/>
                    </a:lnTo>
                    <a:lnTo>
                      <a:pt x="0" y="18"/>
                    </a:lnTo>
                    <a:lnTo>
                      <a:pt x="5" y="16"/>
                    </a:lnTo>
                    <a:lnTo>
                      <a:pt x="7" y="17"/>
                    </a:lnTo>
                    <a:lnTo>
                      <a:pt x="9" y="13"/>
                    </a:lnTo>
                    <a:lnTo>
                      <a:pt x="10" y="8"/>
                    </a:lnTo>
                    <a:lnTo>
                      <a:pt x="10" y="6"/>
                    </a:lnTo>
                    <a:lnTo>
                      <a:pt x="13" y="7"/>
                    </a:lnTo>
                    <a:lnTo>
                      <a:pt x="13" y="5"/>
                    </a:lnTo>
                    <a:lnTo>
                      <a:pt x="10" y="4"/>
                    </a:lnTo>
                    <a:lnTo>
                      <a:pt x="9" y="1"/>
                    </a:lnTo>
                    <a:lnTo>
                      <a:pt x="8" y="0"/>
                    </a:lnTo>
                  </a:path>
                </a:pathLst>
              </a:custGeom>
              <a:solidFill>
                <a:srgbClr val="000000"/>
              </a:solidFill>
              <a:ln w="12700" cap="rnd">
                <a:solidFill>
                  <a:srgbClr val="000000"/>
                </a:solidFill>
                <a:round/>
                <a:headEnd/>
                <a:tailEnd/>
              </a:ln>
            </p:spPr>
            <p:txBody>
              <a:bodyPr/>
              <a:lstStyle/>
              <a:p>
                <a:endParaRPr lang="en-US" dirty="0"/>
              </a:p>
            </p:txBody>
          </p:sp>
          <p:sp>
            <p:nvSpPr>
              <p:cNvPr id="82013" name="Freeform 33"/>
              <p:cNvSpPr>
                <a:spLocks/>
              </p:cNvSpPr>
              <p:nvPr/>
            </p:nvSpPr>
            <p:spPr bwMode="auto">
              <a:xfrm>
                <a:off x="3947" y="3130"/>
                <a:ext cx="8" cy="13"/>
              </a:xfrm>
              <a:custGeom>
                <a:avLst/>
                <a:gdLst>
                  <a:gd name="T0" fmla="*/ 0 w 8"/>
                  <a:gd name="T1" fmla="*/ 0 h 13"/>
                  <a:gd name="T2" fmla="*/ 1 w 8"/>
                  <a:gd name="T3" fmla="*/ 1 h 13"/>
                  <a:gd name="T4" fmla="*/ 2 w 8"/>
                  <a:gd name="T5" fmla="*/ 4 h 13"/>
                  <a:gd name="T6" fmla="*/ 4 w 8"/>
                  <a:gd name="T7" fmla="*/ 4 h 13"/>
                  <a:gd name="T8" fmla="*/ 4 w 8"/>
                  <a:gd name="T9" fmla="*/ 6 h 13"/>
                  <a:gd name="T10" fmla="*/ 7 w 8"/>
                  <a:gd name="T11" fmla="*/ 5 h 13"/>
                  <a:gd name="T12" fmla="*/ 4 w 8"/>
                  <a:gd name="T13" fmla="*/ 10 h 13"/>
                  <a:gd name="T14" fmla="*/ 3 w 8"/>
                  <a:gd name="T15" fmla="*/ 10 h 13"/>
                  <a:gd name="T16" fmla="*/ 1 w 8"/>
                  <a:gd name="T17" fmla="*/ 12 h 13"/>
                  <a:gd name="T18" fmla="*/ 1 w 8"/>
                  <a:gd name="T19" fmla="*/ 10 h 13"/>
                  <a:gd name="T20" fmla="*/ 3 w 8"/>
                  <a:gd name="T21" fmla="*/ 7 h 13"/>
                  <a:gd name="T22" fmla="*/ 1 w 8"/>
                  <a:gd name="T23" fmla="*/ 3 h 13"/>
                  <a:gd name="T24" fmla="*/ 1 w 8"/>
                  <a:gd name="T25" fmla="*/ 1 h 13"/>
                  <a:gd name="T26" fmla="*/ 0 w 8"/>
                  <a:gd name="T27" fmla="*/ 0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
                  <a:gd name="T43" fmla="*/ 0 h 13"/>
                  <a:gd name="T44" fmla="*/ 8 w 8"/>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 h="13">
                    <a:moveTo>
                      <a:pt x="0" y="0"/>
                    </a:moveTo>
                    <a:lnTo>
                      <a:pt x="1" y="1"/>
                    </a:lnTo>
                    <a:lnTo>
                      <a:pt x="2" y="4"/>
                    </a:lnTo>
                    <a:lnTo>
                      <a:pt x="4" y="4"/>
                    </a:lnTo>
                    <a:lnTo>
                      <a:pt x="4" y="6"/>
                    </a:lnTo>
                    <a:lnTo>
                      <a:pt x="7" y="5"/>
                    </a:lnTo>
                    <a:lnTo>
                      <a:pt x="4" y="10"/>
                    </a:lnTo>
                    <a:lnTo>
                      <a:pt x="3" y="10"/>
                    </a:lnTo>
                    <a:lnTo>
                      <a:pt x="1" y="12"/>
                    </a:lnTo>
                    <a:lnTo>
                      <a:pt x="1" y="10"/>
                    </a:lnTo>
                    <a:lnTo>
                      <a:pt x="3" y="7"/>
                    </a:lnTo>
                    <a:lnTo>
                      <a:pt x="1" y="3"/>
                    </a:lnTo>
                    <a:lnTo>
                      <a:pt x="1" y="1"/>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2014" name="Freeform 34"/>
              <p:cNvSpPr>
                <a:spLocks/>
              </p:cNvSpPr>
              <p:nvPr/>
            </p:nvSpPr>
            <p:spPr bwMode="auto">
              <a:xfrm>
                <a:off x="3947" y="3153"/>
                <a:ext cx="10" cy="14"/>
              </a:xfrm>
              <a:custGeom>
                <a:avLst/>
                <a:gdLst>
                  <a:gd name="T0" fmla="*/ 2 w 10"/>
                  <a:gd name="T1" fmla="*/ 0 h 14"/>
                  <a:gd name="T2" fmla="*/ 4 w 10"/>
                  <a:gd name="T3" fmla="*/ 3 h 14"/>
                  <a:gd name="T4" fmla="*/ 8 w 10"/>
                  <a:gd name="T5" fmla="*/ 4 h 14"/>
                  <a:gd name="T6" fmla="*/ 9 w 10"/>
                  <a:gd name="T7" fmla="*/ 5 h 14"/>
                  <a:gd name="T8" fmla="*/ 6 w 10"/>
                  <a:gd name="T9" fmla="*/ 6 h 14"/>
                  <a:gd name="T10" fmla="*/ 4 w 10"/>
                  <a:gd name="T11" fmla="*/ 12 h 14"/>
                  <a:gd name="T12" fmla="*/ 0 w 10"/>
                  <a:gd name="T13" fmla="*/ 13 h 14"/>
                  <a:gd name="T14" fmla="*/ 3 w 10"/>
                  <a:gd name="T15" fmla="*/ 10 h 14"/>
                  <a:gd name="T16" fmla="*/ 3 w 10"/>
                  <a:gd name="T17" fmla="*/ 6 h 14"/>
                  <a:gd name="T18" fmla="*/ 3 w 10"/>
                  <a:gd name="T19" fmla="*/ 3 h 14"/>
                  <a:gd name="T20" fmla="*/ 2 w 10"/>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4"/>
                  <a:gd name="T35" fmla="*/ 10 w 10"/>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4">
                    <a:moveTo>
                      <a:pt x="2" y="0"/>
                    </a:moveTo>
                    <a:lnTo>
                      <a:pt x="4" y="3"/>
                    </a:lnTo>
                    <a:lnTo>
                      <a:pt x="8" y="4"/>
                    </a:lnTo>
                    <a:lnTo>
                      <a:pt x="9" y="5"/>
                    </a:lnTo>
                    <a:lnTo>
                      <a:pt x="6" y="6"/>
                    </a:lnTo>
                    <a:lnTo>
                      <a:pt x="4" y="12"/>
                    </a:lnTo>
                    <a:lnTo>
                      <a:pt x="0" y="13"/>
                    </a:lnTo>
                    <a:lnTo>
                      <a:pt x="3" y="10"/>
                    </a:lnTo>
                    <a:lnTo>
                      <a:pt x="3" y="6"/>
                    </a:lnTo>
                    <a:lnTo>
                      <a:pt x="3" y="3"/>
                    </a:lnTo>
                    <a:lnTo>
                      <a:pt x="2" y="0"/>
                    </a:lnTo>
                  </a:path>
                </a:pathLst>
              </a:custGeom>
              <a:solidFill>
                <a:srgbClr val="000000"/>
              </a:solidFill>
              <a:ln w="12700" cap="rnd">
                <a:solidFill>
                  <a:srgbClr val="000000"/>
                </a:solidFill>
                <a:round/>
                <a:headEnd/>
                <a:tailEnd/>
              </a:ln>
            </p:spPr>
            <p:txBody>
              <a:bodyPr/>
              <a:lstStyle/>
              <a:p>
                <a:endParaRPr lang="en-US" dirty="0"/>
              </a:p>
            </p:txBody>
          </p:sp>
          <p:sp>
            <p:nvSpPr>
              <p:cNvPr id="82015" name="Freeform 35"/>
              <p:cNvSpPr>
                <a:spLocks/>
              </p:cNvSpPr>
              <p:nvPr/>
            </p:nvSpPr>
            <p:spPr bwMode="auto">
              <a:xfrm>
                <a:off x="3923" y="3168"/>
                <a:ext cx="5" cy="5"/>
              </a:xfrm>
              <a:custGeom>
                <a:avLst/>
                <a:gdLst>
                  <a:gd name="T0" fmla="*/ 4 w 5"/>
                  <a:gd name="T1" fmla="*/ 0 h 5"/>
                  <a:gd name="T2" fmla="*/ 0 w 5"/>
                  <a:gd name="T3" fmla="*/ 4 h 5"/>
                  <a:gd name="T4" fmla="*/ 1 w 5"/>
                  <a:gd name="T5" fmla="*/ 1 h 5"/>
                  <a:gd name="T6" fmla="*/ 4 w 5"/>
                  <a:gd name="T7" fmla="*/ 0 h 5"/>
                  <a:gd name="T8" fmla="*/ 0 60000 65536"/>
                  <a:gd name="T9" fmla="*/ 0 60000 65536"/>
                  <a:gd name="T10" fmla="*/ 0 60000 65536"/>
                  <a:gd name="T11" fmla="*/ 0 60000 65536"/>
                  <a:gd name="T12" fmla="*/ 0 w 5"/>
                  <a:gd name="T13" fmla="*/ 0 h 5"/>
                  <a:gd name="T14" fmla="*/ 5 w 5"/>
                  <a:gd name="T15" fmla="*/ 5 h 5"/>
                </a:gdLst>
                <a:ahLst/>
                <a:cxnLst>
                  <a:cxn ang="T8">
                    <a:pos x="T0" y="T1"/>
                  </a:cxn>
                  <a:cxn ang="T9">
                    <a:pos x="T2" y="T3"/>
                  </a:cxn>
                  <a:cxn ang="T10">
                    <a:pos x="T4" y="T5"/>
                  </a:cxn>
                  <a:cxn ang="T11">
                    <a:pos x="T6" y="T7"/>
                  </a:cxn>
                </a:cxnLst>
                <a:rect l="T12" t="T13" r="T14" b="T15"/>
                <a:pathLst>
                  <a:path w="5" h="5">
                    <a:moveTo>
                      <a:pt x="4" y="0"/>
                    </a:moveTo>
                    <a:lnTo>
                      <a:pt x="0" y="4"/>
                    </a:lnTo>
                    <a:lnTo>
                      <a:pt x="1" y="1"/>
                    </a:lnTo>
                    <a:lnTo>
                      <a:pt x="4" y="0"/>
                    </a:lnTo>
                  </a:path>
                </a:pathLst>
              </a:custGeom>
              <a:solidFill>
                <a:srgbClr val="000000"/>
              </a:solidFill>
              <a:ln w="12700" cap="rnd">
                <a:solidFill>
                  <a:srgbClr val="000000"/>
                </a:solidFill>
                <a:round/>
                <a:headEnd/>
                <a:tailEnd/>
              </a:ln>
            </p:spPr>
            <p:txBody>
              <a:bodyPr/>
              <a:lstStyle/>
              <a:p>
                <a:endParaRPr lang="en-US" dirty="0"/>
              </a:p>
            </p:txBody>
          </p:sp>
          <p:sp>
            <p:nvSpPr>
              <p:cNvPr id="82016" name="Freeform 36"/>
              <p:cNvSpPr>
                <a:spLocks/>
              </p:cNvSpPr>
              <p:nvPr/>
            </p:nvSpPr>
            <p:spPr bwMode="auto">
              <a:xfrm>
                <a:off x="3944" y="3141"/>
                <a:ext cx="4" cy="7"/>
              </a:xfrm>
              <a:custGeom>
                <a:avLst/>
                <a:gdLst>
                  <a:gd name="T0" fmla="*/ 2 w 4"/>
                  <a:gd name="T1" fmla="*/ 0 h 7"/>
                  <a:gd name="T2" fmla="*/ 1 w 4"/>
                  <a:gd name="T3" fmla="*/ 2 h 7"/>
                  <a:gd name="T4" fmla="*/ 0 w 4"/>
                  <a:gd name="T5" fmla="*/ 6 h 7"/>
                  <a:gd name="T6" fmla="*/ 1 w 4"/>
                  <a:gd name="T7" fmla="*/ 2 h 7"/>
                  <a:gd name="T8" fmla="*/ 3 w 4"/>
                  <a:gd name="T9" fmla="*/ 2 h 7"/>
                  <a:gd name="T10" fmla="*/ 2 w 4"/>
                  <a:gd name="T11" fmla="*/ 0 h 7"/>
                  <a:gd name="T12" fmla="*/ 0 60000 65536"/>
                  <a:gd name="T13" fmla="*/ 0 60000 65536"/>
                  <a:gd name="T14" fmla="*/ 0 60000 65536"/>
                  <a:gd name="T15" fmla="*/ 0 60000 65536"/>
                  <a:gd name="T16" fmla="*/ 0 60000 65536"/>
                  <a:gd name="T17" fmla="*/ 0 60000 65536"/>
                  <a:gd name="T18" fmla="*/ 0 w 4"/>
                  <a:gd name="T19" fmla="*/ 0 h 7"/>
                  <a:gd name="T20" fmla="*/ 4 w 4"/>
                  <a:gd name="T21" fmla="*/ 7 h 7"/>
                </a:gdLst>
                <a:ahLst/>
                <a:cxnLst>
                  <a:cxn ang="T12">
                    <a:pos x="T0" y="T1"/>
                  </a:cxn>
                  <a:cxn ang="T13">
                    <a:pos x="T2" y="T3"/>
                  </a:cxn>
                  <a:cxn ang="T14">
                    <a:pos x="T4" y="T5"/>
                  </a:cxn>
                  <a:cxn ang="T15">
                    <a:pos x="T6" y="T7"/>
                  </a:cxn>
                  <a:cxn ang="T16">
                    <a:pos x="T8" y="T9"/>
                  </a:cxn>
                  <a:cxn ang="T17">
                    <a:pos x="T10" y="T11"/>
                  </a:cxn>
                </a:cxnLst>
                <a:rect l="T18" t="T19" r="T20" b="T21"/>
                <a:pathLst>
                  <a:path w="4" h="7">
                    <a:moveTo>
                      <a:pt x="2" y="0"/>
                    </a:moveTo>
                    <a:lnTo>
                      <a:pt x="1" y="2"/>
                    </a:lnTo>
                    <a:lnTo>
                      <a:pt x="0" y="6"/>
                    </a:lnTo>
                    <a:lnTo>
                      <a:pt x="1" y="2"/>
                    </a:lnTo>
                    <a:lnTo>
                      <a:pt x="3" y="2"/>
                    </a:lnTo>
                    <a:lnTo>
                      <a:pt x="2" y="0"/>
                    </a:lnTo>
                  </a:path>
                </a:pathLst>
              </a:custGeom>
              <a:solidFill>
                <a:srgbClr val="000000"/>
              </a:solidFill>
              <a:ln w="12700" cap="rnd">
                <a:solidFill>
                  <a:srgbClr val="000000"/>
                </a:solidFill>
                <a:round/>
                <a:headEnd/>
                <a:tailEnd/>
              </a:ln>
            </p:spPr>
            <p:txBody>
              <a:bodyPr/>
              <a:lstStyle/>
              <a:p>
                <a:endParaRPr lang="en-US" dirty="0"/>
              </a:p>
            </p:txBody>
          </p:sp>
          <p:sp>
            <p:nvSpPr>
              <p:cNvPr id="82017" name="Freeform 37"/>
              <p:cNvSpPr>
                <a:spLocks/>
              </p:cNvSpPr>
              <p:nvPr/>
            </p:nvSpPr>
            <p:spPr bwMode="auto">
              <a:xfrm>
                <a:off x="3950" y="3147"/>
                <a:ext cx="14" cy="32"/>
              </a:xfrm>
              <a:custGeom>
                <a:avLst/>
                <a:gdLst>
                  <a:gd name="T0" fmla="*/ 1 w 14"/>
                  <a:gd name="T1" fmla="*/ 0 h 32"/>
                  <a:gd name="T2" fmla="*/ 13 w 14"/>
                  <a:gd name="T3" fmla="*/ 5 h 32"/>
                  <a:gd name="T4" fmla="*/ 13 w 14"/>
                  <a:gd name="T5" fmla="*/ 8 h 32"/>
                  <a:gd name="T6" fmla="*/ 10 w 14"/>
                  <a:gd name="T7" fmla="*/ 11 h 32"/>
                  <a:gd name="T8" fmla="*/ 10 w 14"/>
                  <a:gd name="T9" fmla="*/ 17 h 32"/>
                  <a:gd name="T10" fmla="*/ 8 w 14"/>
                  <a:gd name="T11" fmla="*/ 21 h 32"/>
                  <a:gd name="T12" fmla="*/ 3 w 14"/>
                  <a:gd name="T13" fmla="*/ 27 h 32"/>
                  <a:gd name="T14" fmla="*/ 6 w 14"/>
                  <a:gd name="T15" fmla="*/ 28 h 32"/>
                  <a:gd name="T16" fmla="*/ 7 w 14"/>
                  <a:gd name="T17" fmla="*/ 27 h 32"/>
                  <a:gd name="T18" fmla="*/ 9 w 14"/>
                  <a:gd name="T19" fmla="*/ 27 h 32"/>
                  <a:gd name="T20" fmla="*/ 8 w 14"/>
                  <a:gd name="T21" fmla="*/ 29 h 32"/>
                  <a:gd name="T22" fmla="*/ 3 w 14"/>
                  <a:gd name="T23" fmla="*/ 31 h 32"/>
                  <a:gd name="T24" fmla="*/ 0 w 14"/>
                  <a:gd name="T25" fmla="*/ 30 h 32"/>
                  <a:gd name="T26" fmla="*/ 1 w 14"/>
                  <a:gd name="T27" fmla="*/ 26 h 32"/>
                  <a:gd name="T28" fmla="*/ 8 w 14"/>
                  <a:gd name="T29" fmla="*/ 20 h 32"/>
                  <a:gd name="T30" fmla="*/ 10 w 14"/>
                  <a:gd name="T31" fmla="*/ 16 h 32"/>
                  <a:gd name="T32" fmla="*/ 8 w 14"/>
                  <a:gd name="T33" fmla="*/ 12 h 32"/>
                  <a:gd name="T34" fmla="*/ 6 w 14"/>
                  <a:gd name="T35" fmla="*/ 15 h 32"/>
                  <a:gd name="T36" fmla="*/ 12 w 14"/>
                  <a:gd name="T37" fmla="*/ 8 h 32"/>
                  <a:gd name="T38" fmla="*/ 11 w 14"/>
                  <a:gd name="T39" fmla="*/ 6 h 32"/>
                  <a:gd name="T40" fmla="*/ 1 w 14"/>
                  <a:gd name="T41" fmla="*/ 0 h 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
                  <a:gd name="T64" fmla="*/ 0 h 32"/>
                  <a:gd name="T65" fmla="*/ 14 w 14"/>
                  <a:gd name="T66" fmla="*/ 32 h 3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 h="32">
                    <a:moveTo>
                      <a:pt x="1" y="0"/>
                    </a:moveTo>
                    <a:lnTo>
                      <a:pt x="13" y="5"/>
                    </a:lnTo>
                    <a:lnTo>
                      <a:pt x="13" y="8"/>
                    </a:lnTo>
                    <a:lnTo>
                      <a:pt x="10" y="11"/>
                    </a:lnTo>
                    <a:lnTo>
                      <a:pt x="10" y="17"/>
                    </a:lnTo>
                    <a:lnTo>
                      <a:pt x="8" y="21"/>
                    </a:lnTo>
                    <a:lnTo>
                      <a:pt x="3" y="27"/>
                    </a:lnTo>
                    <a:lnTo>
                      <a:pt x="6" y="28"/>
                    </a:lnTo>
                    <a:lnTo>
                      <a:pt x="7" y="27"/>
                    </a:lnTo>
                    <a:lnTo>
                      <a:pt x="9" y="27"/>
                    </a:lnTo>
                    <a:lnTo>
                      <a:pt x="8" y="29"/>
                    </a:lnTo>
                    <a:lnTo>
                      <a:pt x="3" y="31"/>
                    </a:lnTo>
                    <a:lnTo>
                      <a:pt x="0" y="30"/>
                    </a:lnTo>
                    <a:lnTo>
                      <a:pt x="1" y="26"/>
                    </a:lnTo>
                    <a:lnTo>
                      <a:pt x="8" y="20"/>
                    </a:lnTo>
                    <a:lnTo>
                      <a:pt x="10" y="16"/>
                    </a:lnTo>
                    <a:lnTo>
                      <a:pt x="8" y="12"/>
                    </a:lnTo>
                    <a:lnTo>
                      <a:pt x="6" y="15"/>
                    </a:lnTo>
                    <a:lnTo>
                      <a:pt x="12" y="8"/>
                    </a:lnTo>
                    <a:lnTo>
                      <a:pt x="11" y="6"/>
                    </a:lnTo>
                    <a:lnTo>
                      <a:pt x="1" y="0"/>
                    </a:lnTo>
                  </a:path>
                </a:pathLst>
              </a:custGeom>
              <a:solidFill>
                <a:srgbClr val="000000"/>
              </a:solidFill>
              <a:ln w="12700" cap="rnd">
                <a:solidFill>
                  <a:srgbClr val="000000"/>
                </a:solidFill>
                <a:round/>
                <a:headEnd/>
                <a:tailEnd/>
              </a:ln>
            </p:spPr>
            <p:txBody>
              <a:bodyPr/>
              <a:lstStyle/>
              <a:p>
                <a:endParaRPr lang="en-US" dirty="0"/>
              </a:p>
            </p:txBody>
          </p:sp>
          <p:sp>
            <p:nvSpPr>
              <p:cNvPr id="82018" name="Freeform 38"/>
              <p:cNvSpPr>
                <a:spLocks/>
              </p:cNvSpPr>
              <p:nvPr/>
            </p:nvSpPr>
            <p:spPr bwMode="auto">
              <a:xfrm>
                <a:off x="3957" y="3161"/>
                <a:ext cx="15" cy="28"/>
              </a:xfrm>
              <a:custGeom>
                <a:avLst/>
                <a:gdLst>
                  <a:gd name="T0" fmla="*/ 3 w 15"/>
                  <a:gd name="T1" fmla="*/ 4 h 28"/>
                  <a:gd name="T2" fmla="*/ 5 w 15"/>
                  <a:gd name="T3" fmla="*/ 6 h 28"/>
                  <a:gd name="T4" fmla="*/ 5 w 15"/>
                  <a:gd name="T5" fmla="*/ 8 h 28"/>
                  <a:gd name="T6" fmla="*/ 0 w 15"/>
                  <a:gd name="T7" fmla="*/ 15 h 28"/>
                  <a:gd name="T8" fmla="*/ 1 w 15"/>
                  <a:gd name="T9" fmla="*/ 14 h 28"/>
                  <a:gd name="T10" fmla="*/ 7 w 15"/>
                  <a:gd name="T11" fmla="*/ 8 h 28"/>
                  <a:gd name="T12" fmla="*/ 8 w 15"/>
                  <a:gd name="T13" fmla="*/ 10 h 28"/>
                  <a:gd name="T14" fmla="*/ 6 w 15"/>
                  <a:gd name="T15" fmla="*/ 17 h 28"/>
                  <a:gd name="T16" fmla="*/ 10 w 15"/>
                  <a:gd name="T17" fmla="*/ 13 h 28"/>
                  <a:gd name="T18" fmla="*/ 13 w 15"/>
                  <a:gd name="T19" fmla="*/ 19 h 28"/>
                  <a:gd name="T20" fmla="*/ 13 w 15"/>
                  <a:gd name="T21" fmla="*/ 21 h 28"/>
                  <a:gd name="T22" fmla="*/ 11 w 15"/>
                  <a:gd name="T23" fmla="*/ 27 h 28"/>
                  <a:gd name="T24" fmla="*/ 14 w 15"/>
                  <a:gd name="T25" fmla="*/ 20 h 28"/>
                  <a:gd name="T26" fmla="*/ 14 w 15"/>
                  <a:gd name="T27" fmla="*/ 18 h 28"/>
                  <a:gd name="T28" fmla="*/ 12 w 15"/>
                  <a:gd name="T29" fmla="*/ 14 h 28"/>
                  <a:gd name="T30" fmla="*/ 3 w 15"/>
                  <a:gd name="T31" fmla="*/ 0 h 28"/>
                  <a:gd name="T32" fmla="*/ 3 w 15"/>
                  <a:gd name="T33" fmla="*/ 4 h 2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
                  <a:gd name="T52" fmla="*/ 0 h 28"/>
                  <a:gd name="T53" fmla="*/ 15 w 15"/>
                  <a:gd name="T54" fmla="*/ 28 h 2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 h="28">
                    <a:moveTo>
                      <a:pt x="3" y="4"/>
                    </a:moveTo>
                    <a:lnTo>
                      <a:pt x="5" y="6"/>
                    </a:lnTo>
                    <a:lnTo>
                      <a:pt x="5" y="8"/>
                    </a:lnTo>
                    <a:lnTo>
                      <a:pt x="0" y="15"/>
                    </a:lnTo>
                    <a:lnTo>
                      <a:pt x="1" y="14"/>
                    </a:lnTo>
                    <a:lnTo>
                      <a:pt x="7" y="8"/>
                    </a:lnTo>
                    <a:lnTo>
                      <a:pt x="8" y="10"/>
                    </a:lnTo>
                    <a:lnTo>
                      <a:pt x="6" y="17"/>
                    </a:lnTo>
                    <a:lnTo>
                      <a:pt x="10" y="13"/>
                    </a:lnTo>
                    <a:lnTo>
                      <a:pt x="13" y="19"/>
                    </a:lnTo>
                    <a:lnTo>
                      <a:pt x="13" y="21"/>
                    </a:lnTo>
                    <a:lnTo>
                      <a:pt x="11" y="27"/>
                    </a:lnTo>
                    <a:lnTo>
                      <a:pt x="14" y="20"/>
                    </a:lnTo>
                    <a:lnTo>
                      <a:pt x="14" y="18"/>
                    </a:lnTo>
                    <a:lnTo>
                      <a:pt x="12" y="14"/>
                    </a:lnTo>
                    <a:lnTo>
                      <a:pt x="3" y="0"/>
                    </a:lnTo>
                    <a:lnTo>
                      <a:pt x="3" y="4"/>
                    </a:lnTo>
                  </a:path>
                </a:pathLst>
              </a:custGeom>
              <a:solidFill>
                <a:srgbClr val="000000"/>
              </a:solidFill>
              <a:ln w="12700" cap="rnd">
                <a:solidFill>
                  <a:srgbClr val="000000"/>
                </a:solidFill>
                <a:round/>
                <a:headEnd/>
                <a:tailEnd/>
              </a:ln>
            </p:spPr>
            <p:txBody>
              <a:bodyPr/>
              <a:lstStyle/>
              <a:p>
                <a:endParaRPr lang="en-US" dirty="0"/>
              </a:p>
            </p:txBody>
          </p:sp>
          <p:sp>
            <p:nvSpPr>
              <p:cNvPr id="82019" name="Freeform 39"/>
              <p:cNvSpPr>
                <a:spLocks/>
              </p:cNvSpPr>
              <p:nvPr/>
            </p:nvSpPr>
            <p:spPr bwMode="auto">
              <a:xfrm>
                <a:off x="3955" y="3142"/>
                <a:ext cx="4" cy="10"/>
              </a:xfrm>
              <a:custGeom>
                <a:avLst/>
                <a:gdLst>
                  <a:gd name="T0" fmla="*/ 1 w 4"/>
                  <a:gd name="T1" fmla="*/ 0 h 10"/>
                  <a:gd name="T2" fmla="*/ 3 w 4"/>
                  <a:gd name="T3" fmla="*/ 9 h 10"/>
                  <a:gd name="T4" fmla="*/ 0 w 4"/>
                  <a:gd name="T5" fmla="*/ 3 h 10"/>
                  <a:gd name="T6" fmla="*/ 1 w 4"/>
                  <a:gd name="T7" fmla="*/ 1 h 10"/>
                  <a:gd name="T8" fmla="*/ 1 w 4"/>
                  <a:gd name="T9" fmla="*/ 0 h 10"/>
                  <a:gd name="T10" fmla="*/ 0 60000 65536"/>
                  <a:gd name="T11" fmla="*/ 0 60000 65536"/>
                  <a:gd name="T12" fmla="*/ 0 60000 65536"/>
                  <a:gd name="T13" fmla="*/ 0 60000 65536"/>
                  <a:gd name="T14" fmla="*/ 0 60000 65536"/>
                  <a:gd name="T15" fmla="*/ 0 w 4"/>
                  <a:gd name="T16" fmla="*/ 0 h 10"/>
                  <a:gd name="T17" fmla="*/ 4 w 4"/>
                  <a:gd name="T18" fmla="*/ 10 h 10"/>
                </a:gdLst>
                <a:ahLst/>
                <a:cxnLst>
                  <a:cxn ang="T10">
                    <a:pos x="T0" y="T1"/>
                  </a:cxn>
                  <a:cxn ang="T11">
                    <a:pos x="T2" y="T3"/>
                  </a:cxn>
                  <a:cxn ang="T12">
                    <a:pos x="T4" y="T5"/>
                  </a:cxn>
                  <a:cxn ang="T13">
                    <a:pos x="T6" y="T7"/>
                  </a:cxn>
                  <a:cxn ang="T14">
                    <a:pos x="T8" y="T9"/>
                  </a:cxn>
                </a:cxnLst>
                <a:rect l="T15" t="T16" r="T17" b="T18"/>
                <a:pathLst>
                  <a:path w="4" h="10">
                    <a:moveTo>
                      <a:pt x="1" y="0"/>
                    </a:moveTo>
                    <a:lnTo>
                      <a:pt x="3" y="9"/>
                    </a:lnTo>
                    <a:lnTo>
                      <a:pt x="0" y="3"/>
                    </a:lnTo>
                    <a:lnTo>
                      <a:pt x="1" y="1"/>
                    </a:lnTo>
                    <a:lnTo>
                      <a:pt x="1" y="0"/>
                    </a:lnTo>
                  </a:path>
                </a:pathLst>
              </a:custGeom>
              <a:solidFill>
                <a:srgbClr val="000000"/>
              </a:solidFill>
              <a:ln w="12700" cap="rnd">
                <a:solidFill>
                  <a:srgbClr val="000000"/>
                </a:solidFill>
                <a:round/>
                <a:headEnd/>
                <a:tailEnd/>
              </a:ln>
            </p:spPr>
            <p:txBody>
              <a:bodyPr/>
              <a:lstStyle/>
              <a:p>
                <a:endParaRPr lang="en-US" dirty="0"/>
              </a:p>
            </p:txBody>
          </p:sp>
          <p:sp>
            <p:nvSpPr>
              <p:cNvPr id="82020" name="Freeform 40"/>
              <p:cNvSpPr>
                <a:spLocks/>
              </p:cNvSpPr>
              <p:nvPr/>
            </p:nvSpPr>
            <p:spPr bwMode="auto">
              <a:xfrm>
                <a:off x="3950" y="3139"/>
                <a:ext cx="5" cy="7"/>
              </a:xfrm>
              <a:custGeom>
                <a:avLst/>
                <a:gdLst>
                  <a:gd name="T0" fmla="*/ 1 w 5"/>
                  <a:gd name="T1" fmla="*/ 0 h 7"/>
                  <a:gd name="T2" fmla="*/ 3 w 5"/>
                  <a:gd name="T3" fmla="*/ 2 h 7"/>
                  <a:gd name="T4" fmla="*/ 0 w 5"/>
                  <a:gd name="T5" fmla="*/ 6 h 7"/>
                  <a:gd name="T6" fmla="*/ 1 w 5"/>
                  <a:gd name="T7" fmla="*/ 6 h 7"/>
                  <a:gd name="T8" fmla="*/ 4 w 5"/>
                  <a:gd name="T9" fmla="*/ 4 h 7"/>
                  <a:gd name="T10" fmla="*/ 4 w 5"/>
                  <a:gd name="T11" fmla="*/ 2 h 7"/>
                  <a:gd name="T12" fmla="*/ 3 w 5"/>
                  <a:gd name="T13" fmla="*/ 1 h 7"/>
                  <a:gd name="T14" fmla="*/ 1 w 5"/>
                  <a:gd name="T15" fmla="*/ 0 h 7"/>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7"/>
                  <a:gd name="T26" fmla="*/ 5 w 5"/>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7">
                    <a:moveTo>
                      <a:pt x="1" y="0"/>
                    </a:moveTo>
                    <a:lnTo>
                      <a:pt x="3" y="2"/>
                    </a:lnTo>
                    <a:lnTo>
                      <a:pt x="0" y="6"/>
                    </a:lnTo>
                    <a:lnTo>
                      <a:pt x="1" y="6"/>
                    </a:lnTo>
                    <a:lnTo>
                      <a:pt x="4" y="4"/>
                    </a:lnTo>
                    <a:lnTo>
                      <a:pt x="4" y="2"/>
                    </a:lnTo>
                    <a:lnTo>
                      <a:pt x="3" y="1"/>
                    </a:lnTo>
                    <a:lnTo>
                      <a:pt x="1" y="0"/>
                    </a:lnTo>
                  </a:path>
                </a:pathLst>
              </a:custGeom>
              <a:solidFill>
                <a:srgbClr val="000000"/>
              </a:solidFill>
              <a:ln w="12700" cap="rnd">
                <a:solidFill>
                  <a:srgbClr val="000000"/>
                </a:solidFill>
                <a:round/>
                <a:headEnd/>
                <a:tailEnd/>
              </a:ln>
            </p:spPr>
            <p:txBody>
              <a:bodyPr/>
              <a:lstStyle/>
              <a:p>
                <a:endParaRPr lang="en-US" dirty="0"/>
              </a:p>
            </p:txBody>
          </p:sp>
          <p:sp>
            <p:nvSpPr>
              <p:cNvPr id="82021" name="Freeform 41"/>
              <p:cNvSpPr>
                <a:spLocks/>
              </p:cNvSpPr>
              <p:nvPr/>
            </p:nvSpPr>
            <p:spPr bwMode="auto">
              <a:xfrm>
                <a:off x="3935" y="3147"/>
                <a:ext cx="16" cy="23"/>
              </a:xfrm>
              <a:custGeom>
                <a:avLst/>
                <a:gdLst>
                  <a:gd name="T0" fmla="*/ 15 w 16"/>
                  <a:gd name="T1" fmla="*/ 11 h 23"/>
                  <a:gd name="T2" fmla="*/ 15 w 16"/>
                  <a:gd name="T3" fmla="*/ 9 h 23"/>
                  <a:gd name="T4" fmla="*/ 15 w 16"/>
                  <a:gd name="T5" fmla="*/ 8 h 23"/>
                  <a:gd name="T6" fmla="*/ 14 w 16"/>
                  <a:gd name="T7" fmla="*/ 7 h 23"/>
                  <a:gd name="T8" fmla="*/ 14 w 16"/>
                  <a:gd name="T9" fmla="*/ 6 h 23"/>
                  <a:gd name="T10" fmla="*/ 14 w 16"/>
                  <a:gd name="T11" fmla="*/ 5 h 23"/>
                  <a:gd name="T12" fmla="*/ 13 w 16"/>
                  <a:gd name="T13" fmla="*/ 4 h 23"/>
                  <a:gd name="T14" fmla="*/ 12 w 16"/>
                  <a:gd name="T15" fmla="*/ 3 h 23"/>
                  <a:gd name="T16" fmla="*/ 12 w 16"/>
                  <a:gd name="T17" fmla="*/ 2 h 23"/>
                  <a:gd name="T18" fmla="*/ 11 w 16"/>
                  <a:gd name="T19" fmla="*/ 2 h 23"/>
                  <a:gd name="T20" fmla="*/ 10 w 16"/>
                  <a:gd name="T21" fmla="*/ 1 h 23"/>
                  <a:gd name="T22" fmla="*/ 9 w 16"/>
                  <a:gd name="T23" fmla="*/ 0 h 23"/>
                  <a:gd name="T24" fmla="*/ 8 w 16"/>
                  <a:gd name="T25" fmla="*/ 0 h 23"/>
                  <a:gd name="T26" fmla="*/ 7 w 16"/>
                  <a:gd name="T27" fmla="*/ 0 h 23"/>
                  <a:gd name="T28" fmla="*/ 6 w 16"/>
                  <a:gd name="T29" fmla="*/ 0 h 23"/>
                  <a:gd name="T30" fmla="*/ 5 w 16"/>
                  <a:gd name="T31" fmla="*/ 0 h 23"/>
                  <a:gd name="T32" fmla="*/ 5 w 16"/>
                  <a:gd name="T33" fmla="*/ 1 h 23"/>
                  <a:gd name="T34" fmla="*/ 4 w 16"/>
                  <a:gd name="T35" fmla="*/ 1 h 23"/>
                  <a:gd name="T36" fmla="*/ 3 w 16"/>
                  <a:gd name="T37" fmla="*/ 2 h 23"/>
                  <a:gd name="T38" fmla="*/ 2 w 16"/>
                  <a:gd name="T39" fmla="*/ 3 h 23"/>
                  <a:gd name="T40" fmla="*/ 1 w 16"/>
                  <a:gd name="T41" fmla="*/ 4 h 23"/>
                  <a:gd name="T42" fmla="*/ 1 w 16"/>
                  <a:gd name="T43" fmla="*/ 5 h 23"/>
                  <a:gd name="T44" fmla="*/ 1 w 16"/>
                  <a:gd name="T45" fmla="*/ 6 h 23"/>
                  <a:gd name="T46" fmla="*/ 0 w 16"/>
                  <a:gd name="T47" fmla="*/ 7 h 23"/>
                  <a:gd name="T48" fmla="*/ 0 w 16"/>
                  <a:gd name="T49" fmla="*/ 8 h 23"/>
                  <a:gd name="T50" fmla="*/ 0 w 16"/>
                  <a:gd name="T51" fmla="*/ 9 h 23"/>
                  <a:gd name="T52" fmla="*/ 0 w 16"/>
                  <a:gd name="T53" fmla="*/ 10 h 23"/>
                  <a:gd name="T54" fmla="*/ 0 w 16"/>
                  <a:gd name="T55" fmla="*/ 11 h 23"/>
                  <a:gd name="T56" fmla="*/ 0 w 16"/>
                  <a:gd name="T57" fmla="*/ 12 h 23"/>
                  <a:gd name="T58" fmla="*/ 0 w 16"/>
                  <a:gd name="T59" fmla="*/ 13 h 23"/>
                  <a:gd name="T60" fmla="*/ 0 w 16"/>
                  <a:gd name="T61" fmla="*/ 14 h 23"/>
                  <a:gd name="T62" fmla="*/ 0 w 16"/>
                  <a:gd name="T63" fmla="*/ 15 h 23"/>
                  <a:gd name="T64" fmla="*/ 1 w 16"/>
                  <a:gd name="T65" fmla="*/ 16 h 23"/>
                  <a:gd name="T66" fmla="*/ 1 w 16"/>
                  <a:gd name="T67" fmla="*/ 17 h 23"/>
                  <a:gd name="T68" fmla="*/ 1 w 16"/>
                  <a:gd name="T69" fmla="*/ 18 h 23"/>
                  <a:gd name="T70" fmla="*/ 2 w 16"/>
                  <a:gd name="T71" fmla="*/ 19 h 23"/>
                  <a:gd name="T72" fmla="*/ 3 w 16"/>
                  <a:gd name="T73" fmla="*/ 20 h 23"/>
                  <a:gd name="T74" fmla="*/ 4 w 16"/>
                  <a:gd name="T75" fmla="*/ 21 h 23"/>
                  <a:gd name="T76" fmla="*/ 5 w 16"/>
                  <a:gd name="T77" fmla="*/ 21 h 23"/>
                  <a:gd name="T78" fmla="*/ 5 w 16"/>
                  <a:gd name="T79" fmla="*/ 22 h 23"/>
                  <a:gd name="T80" fmla="*/ 6 w 16"/>
                  <a:gd name="T81" fmla="*/ 22 h 23"/>
                  <a:gd name="T82" fmla="*/ 7 w 16"/>
                  <a:gd name="T83" fmla="*/ 22 h 23"/>
                  <a:gd name="T84" fmla="*/ 8 w 16"/>
                  <a:gd name="T85" fmla="*/ 22 h 23"/>
                  <a:gd name="T86" fmla="*/ 9 w 16"/>
                  <a:gd name="T87" fmla="*/ 22 h 23"/>
                  <a:gd name="T88" fmla="*/ 10 w 16"/>
                  <a:gd name="T89" fmla="*/ 21 h 23"/>
                  <a:gd name="T90" fmla="*/ 11 w 16"/>
                  <a:gd name="T91" fmla="*/ 21 h 23"/>
                  <a:gd name="T92" fmla="*/ 12 w 16"/>
                  <a:gd name="T93" fmla="*/ 20 h 23"/>
                  <a:gd name="T94" fmla="*/ 12 w 16"/>
                  <a:gd name="T95" fmla="*/ 19 h 23"/>
                  <a:gd name="T96" fmla="*/ 13 w 16"/>
                  <a:gd name="T97" fmla="*/ 18 h 23"/>
                  <a:gd name="T98" fmla="*/ 14 w 16"/>
                  <a:gd name="T99" fmla="*/ 17 h 23"/>
                  <a:gd name="T100" fmla="*/ 14 w 16"/>
                  <a:gd name="T101" fmla="*/ 16 h 23"/>
                  <a:gd name="T102" fmla="*/ 14 w 16"/>
                  <a:gd name="T103" fmla="*/ 15 h 23"/>
                  <a:gd name="T104" fmla="*/ 15 w 16"/>
                  <a:gd name="T105" fmla="*/ 14 h 23"/>
                  <a:gd name="T106" fmla="*/ 15 w 16"/>
                  <a:gd name="T107" fmla="*/ 13 h 23"/>
                  <a:gd name="T108" fmla="*/ 15 w 16"/>
                  <a:gd name="T109" fmla="*/ 12 h 23"/>
                  <a:gd name="T110" fmla="*/ 15 w 16"/>
                  <a:gd name="T111" fmla="*/ 11 h 2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6"/>
                  <a:gd name="T169" fmla="*/ 0 h 23"/>
                  <a:gd name="T170" fmla="*/ 16 w 16"/>
                  <a:gd name="T171" fmla="*/ 23 h 2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6" h="23">
                    <a:moveTo>
                      <a:pt x="15" y="11"/>
                    </a:moveTo>
                    <a:lnTo>
                      <a:pt x="15" y="9"/>
                    </a:lnTo>
                    <a:lnTo>
                      <a:pt x="15" y="8"/>
                    </a:lnTo>
                    <a:lnTo>
                      <a:pt x="14" y="7"/>
                    </a:lnTo>
                    <a:lnTo>
                      <a:pt x="14" y="6"/>
                    </a:lnTo>
                    <a:lnTo>
                      <a:pt x="14" y="5"/>
                    </a:lnTo>
                    <a:lnTo>
                      <a:pt x="13" y="4"/>
                    </a:lnTo>
                    <a:lnTo>
                      <a:pt x="12" y="3"/>
                    </a:lnTo>
                    <a:lnTo>
                      <a:pt x="12" y="2"/>
                    </a:lnTo>
                    <a:lnTo>
                      <a:pt x="11" y="2"/>
                    </a:lnTo>
                    <a:lnTo>
                      <a:pt x="10" y="1"/>
                    </a:lnTo>
                    <a:lnTo>
                      <a:pt x="9" y="0"/>
                    </a:lnTo>
                    <a:lnTo>
                      <a:pt x="8" y="0"/>
                    </a:lnTo>
                    <a:lnTo>
                      <a:pt x="7" y="0"/>
                    </a:lnTo>
                    <a:lnTo>
                      <a:pt x="6" y="0"/>
                    </a:lnTo>
                    <a:lnTo>
                      <a:pt x="5" y="0"/>
                    </a:lnTo>
                    <a:lnTo>
                      <a:pt x="5" y="1"/>
                    </a:lnTo>
                    <a:lnTo>
                      <a:pt x="4" y="1"/>
                    </a:lnTo>
                    <a:lnTo>
                      <a:pt x="3" y="2"/>
                    </a:lnTo>
                    <a:lnTo>
                      <a:pt x="2" y="3"/>
                    </a:lnTo>
                    <a:lnTo>
                      <a:pt x="1" y="4"/>
                    </a:lnTo>
                    <a:lnTo>
                      <a:pt x="1" y="5"/>
                    </a:lnTo>
                    <a:lnTo>
                      <a:pt x="1" y="6"/>
                    </a:lnTo>
                    <a:lnTo>
                      <a:pt x="0" y="7"/>
                    </a:lnTo>
                    <a:lnTo>
                      <a:pt x="0" y="8"/>
                    </a:lnTo>
                    <a:lnTo>
                      <a:pt x="0" y="9"/>
                    </a:lnTo>
                    <a:lnTo>
                      <a:pt x="0" y="10"/>
                    </a:lnTo>
                    <a:lnTo>
                      <a:pt x="0" y="11"/>
                    </a:lnTo>
                    <a:lnTo>
                      <a:pt x="0" y="12"/>
                    </a:lnTo>
                    <a:lnTo>
                      <a:pt x="0" y="13"/>
                    </a:lnTo>
                    <a:lnTo>
                      <a:pt x="0" y="14"/>
                    </a:lnTo>
                    <a:lnTo>
                      <a:pt x="0" y="15"/>
                    </a:lnTo>
                    <a:lnTo>
                      <a:pt x="1" y="16"/>
                    </a:lnTo>
                    <a:lnTo>
                      <a:pt x="1" y="17"/>
                    </a:lnTo>
                    <a:lnTo>
                      <a:pt x="1" y="18"/>
                    </a:lnTo>
                    <a:lnTo>
                      <a:pt x="2" y="19"/>
                    </a:lnTo>
                    <a:lnTo>
                      <a:pt x="3" y="20"/>
                    </a:lnTo>
                    <a:lnTo>
                      <a:pt x="4" y="21"/>
                    </a:lnTo>
                    <a:lnTo>
                      <a:pt x="5" y="21"/>
                    </a:lnTo>
                    <a:lnTo>
                      <a:pt x="5" y="22"/>
                    </a:lnTo>
                    <a:lnTo>
                      <a:pt x="6" y="22"/>
                    </a:lnTo>
                    <a:lnTo>
                      <a:pt x="7" y="22"/>
                    </a:lnTo>
                    <a:lnTo>
                      <a:pt x="8" y="22"/>
                    </a:lnTo>
                    <a:lnTo>
                      <a:pt x="9" y="22"/>
                    </a:lnTo>
                    <a:lnTo>
                      <a:pt x="10" y="21"/>
                    </a:lnTo>
                    <a:lnTo>
                      <a:pt x="11" y="21"/>
                    </a:lnTo>
                    <a:lnTo>
                      <a:pt x="12" y="20"/>
                    </a:lnTo>
                    <a:lnTo>
                      <a:pt x="12" y="19"/>
                    </a:lnTo>
                    <a:lnTo>
                      <a:pt x="13" y="18"/>
                    </a:lnTo>
                    <a:lnTo>
                      <a:pt x="14" y="17"/>
                    </a:lnTo>
                    <a:lnTo>
                      <a:pt x="14" y="16"/>
                    </a:lnTo>
                    <a:lnTo>
                      <a:pt x="14" y="15"/>
                    </a:lnTo>
                    <a:lnTo>
                      <a:pt x="15" y="14"/>
                    </a:lnTo>
                    <a:lnTo>
                      <a:pt x="15" y="13"/>
                    </a:lnTo>
                    <a:lnTo>
                      <a:pt x="15" y="12"/>
                    </a:lnTo>
                    <a:lnTo>
                      <a:pt x="15" y="11"/>
                    </a:lnTo>
                  </a:path>
                </a:pathLst>
              </a:custGeom>
              <a:noFill/>
              <a:ln w="12700" cap="rnd">
                <a:solidFill>
                  <a:srgbClr val="000000"/>
                </a:solidFill>
                <a:round/>
                <a:headEnd/>
                <a:tailEnd/>
              </a:ln>
            </p:spPr>
            <p:txBody>
              <a:bodyPr/>
              <a:lstStyle/>
              <a:p>
                <a:endParaRPr lang="en-US" dirty="0"/>
              </a:p>
            </p:txBody>
          </p:sp>
          <p:sp>
            <p:nvSpPr>
              <p:cNvPr id="82022" name="Freeform 42"/>
              <p:cNvSpPr>
                <a:spLocks/>
              </p:cNvSpPr>
              <p:nvPr/>
            </p:nvSpPr>
            <p:spPr bwMode="auto">
              <a:xfrm>
                <a:off x="3945" y="3126"/>
                <a:ext cx="13" cy="22"/>
              </a:xfrm>
              <a:custGeom>
                <a:avLst/>
                <a:gdLst>
                  <a:gd name="T0" fmla="*/ 12 w 13"/>
                  <a:gd name="T1" fmla="*/ 9 h 22"/>
                  <a:gd name="T2" fmla="*/ 11 w 13"/>
                  <a:gd name="T3" fmla="*/ 8 h 22"/>
                  <a:gd name="T4" fmla="*/ 11 w 13"/>
                  <a:gd name="T5" fmla="*/ 7 h 22"/>
                  <a:gd name="T6" fmla="*/ 11 w 13"/>
                  <a:gd name="T7" fmla="*/ 6 h 22"/>
                  <a:gd name="T8" fmla="*/ 11 w 13"/>
                  <a:gd name="T9" fmla="*/ 5 h 22"/>
                  <a:gd name="T10" fmla="*/ 10 w 13"/>
                  <a:gd name="T11" fmla="*/ 4 h 22"/>
                  <a:gd name="T12" fmla="*/ 9 w 13"/>
                  <a:gd name="T13" fmla="*/ 3 h 22"/>
                  <a:gd name="T14" fmla="*/ 9 w 13"/>
                  <a:gd name="T15" fmla="*/ 2 h 22"/>
                  <a:gd name="T16" fmla="*/ 8 w 13"/>
                  <a:gd name="T17" fmla="*/ 1 h 22"/>
                  <a:gd name="T18" fmla="*/ 7 w 13"/>
                  <a:gd name="T19" fmla="*/ 1 h 22"/>
                  <a:gd name="T20" fmla="*/ 6 w 13"/>
                  <a:gd name="T21" fmla="*/ 0 h 22"/>
                  <a:gd name="T22" fmla="*/ 5 w 13"/>
                  <a:gd name="T23" fmla="*/ 0 h 22"/>
                  <a:gd name="T24" fmla="*/ 4 w 13"/>
                  <a:gd name="T25" fmla="*/ 0 h 22"/>
                  <a:gd name="T26" fmla="*/ 3 w 13"/>
                  <a:gd name="T27" fmla="*/ 1 h 22"/>
                  <a:gd name="T28" fmla="*/ 2 w 13"/>
                  <a:gd name="T29" fmla="*/ 1 h 22"/>
                  <a:gd name="T30" fmla="*/ 1 w 13"/>
                  <a:gd name="T31" fmla="*/ 2 h 22"/>
                  <a:gd name="T32" fmla="*/ 1 w 13"/>
                  <a:gd name="T33" fmla="*/ 3 h 22"/>
                  <a:gd name="T34" fmla="*/ 1 w 13"/>
                  <a:gd name="T35" fmla="*/ 4 h 22"/>
                  <a:gd name="T36" fmla="*/ 0 w 13"/>
                  <a:gd name="T37" fmla="*/ 5 h 22"/>
                  <a:gd name="T38" fmla="*/ 0 w 13"/>
                  <a:gd name="T39" fmla="*/ 7 h 22"/>
                  <a:gd name="T40" fmla="*/ 0 w 13"/>
                  <a:gd name="T41" fmla="*/ 8 h 22"/>
                  <a:gd name="T42" fmla="*/ 0 w 13"/>
                  <a:gd name="T43" fmla="*/ 9 h 22"/>
                  <a:gd name="T44" fmla="*/ 0 w 13"/>
                  <a:gd name="T45" fmla="*/ 10 h 22"/>
                  <a:gd name="T46" fmla="*/ 0 w 13"/>
                  <a:gd name="T47" fmla="*/ 11 h 22"/>
                  <a:gd name="T48" fmla="*/ 0 w 13"/>
                  <a:gd name="T49" fmla="*/ 12 h 22"/>
                  <a:gd name="T50" fmla="*/ 0 w 13"/>
                  <a:gd name="T51" fmla="*/ 13 h 22"/>
                  <a:gd name="T52" fmla="*/ 1 w 13"/>
                  <a:gd name="T53" fmla="*/ 14 h 22"/>
                  <a:gd name="T54" fmla="*/ 1 w 13"/>
                  <a:gd name="T55" fmla="*/ 15 h 22"/>
                  <a:gd name="T56" fmla="*/ 1 w 13"/>
                  <a:gd name="T57" fmla="*/ 16 h 22"/>
                  <a:gd name="T58" fmla="*/ 2 w 13"/>
                  <a:gd name="T59" fmla="*/ 16 h 22"/>
                  <a:gd name="T60" fmla="*/ 2 w 13"/>
                  <a:gd name="T61" fmla="*/ 17 h 22"/>
                  <a:gd name="T62" fmla="*/ 2 w 13"/>
                  <a:gd name="T63" fmla="*/ 18 h 22"/>
                  <a:gd name="T64" fmla="*/ 3 w 13"/>
                  <a:gd name="T65" fmla="*/ 18 h 22"/>
                  <a:gd name="T66" fmla="*/ 3 w 13"/>
                  <a:gd name="T67" fmla="*/ 19 h 22"/>
                  <a:gd name="T68" fmla="*/ 4 w 13"/>
                  <a:gd name="T69" fmla="*/ 19 h 22"/>
                  <a:gd name="T70" fmla="*/ 5 w 13"/>
                  <a:gd name="T71" fmla="*/ 20 h 22"/>
                  <a:gd name="T72" fmla="*/ 6 w 13"/>
                  <a:gd name="T73" fmla="*/ 21 h 22"/>
                  <a:gd name="T74" fmla="*/ 7 w 13"/>
                  <a:gd name="T75" fmla="*/ 21 h 22"/>
                  <a:gd name="T76" fmla="*/ 8 w 13"/>
                  <a:gd name="T77" fmla="*/ 21 h 22"/>
                  <a:gd name="T78" fmla="*/ 9 w 13"/>
                  <a:gd name="T79" fmla="*/ 20 h 22"/>
                  <a:gd name="T80" fmla="*/ 11 w 13"/>
                  <a:gd name="T81" fmla="*/ 19 h 22"/>
                  <a:gd name="T82" fmla="*/ 11 w 13"/>
                  <a:gd name="T83" fmla="*/ 18 h 22"/>
                  <a:gd name="T84" fmla="*/ 11 w 13"/>
                  <a:gd name="T85" fmla="*/ 17 h 22"/>
                  <a:gd name="T86" fmla="*/ 11 w 13"/>
                  <a:gd name="T87" fmla="*/ 16 h 22"/>
                  <a:gd name="T88" fmla="*/ 12 w 13"/>
                  <a:gd name="T89" fmla="*/ 16 h 22"/>
                  <a:gd name="T90" fmla="*/ 12 w 13"/>
                  <a:gd name="T91" fmla="*/ 15 h 22"/>
                  <a:gd name="T92" fmla="*/ 12 w 13"/>
                  <a:gd name="T93" fmla="*/ 14 h 22"/>
                  <a:gd name="T94" fmla="*/ 12 w 13"/>
                  <a:gd name="T95" fmla="*/ 13 h 22"/>
                  <a:gd name="T96" fmla="*/ 12 w 13"/>
                  <a:gd name="T97" fmla="*/ 12 h 22"/>
                  <a:gd name="T98" fmla="*/ 12 w 13"/>
                  <a:gd name="T99" fmla="*/ 11 h 22"/>
                  <a:gd name="T100" fmla="*/ 12 w 13"/>
                  <a:gd name="T101" fmla="*/ 10 h 22"/>
                  <a:gd name="T102" fmla="*/ 12 w 13"/>
                  <a:gd name="T103" fmla="*/ 9 h 2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3"/>
                  <a:gd name="T157" fmla="*/ 0 h 22"/>
                  <a:gd name="T158" fmla="*/ 13 w 13"/>
                  <a:gd name="T159" fmla="*/ 22 h 2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3" h="22">
                    <a:moveTo>
                      <a:pt x="12" y="9"/>
                    </a:moveTo>
                    <a:lnTo>
                      <a:pt x="11" y="8"/>
                    </a:lnTo>
                    <a:lnTo>
                      <a:pt x="11" y="7"/>
                    </a:lnTo>
                    <a:lnTo>
                      <a:pt x="11" y="6"/>
                    </a:lnTo>
                    <a:lnTo>
                      <a:pt x="11" y="5"/>
                    </a:lnTo>
                    <a:lnTo>
                      <a:pt x="10" y="4"/>
                    </a:lnTo>
                    <a:lnTo>
                      <a:pt x="9" y="3"/>
                    </a:lnTo>
                    <a:lnTo>
                      <a:pt x="9" y="2"/>
                    </a:lnTo>
                    <a:lnTo>
                      <a:pt x="8" y="1"/>
                    </a:lnTo>
                    <a:lnTo>
                      <a:pt x="7" y="1"/>
                    </a:lnTo>
                    <a:lnTo>
                      <a:pt x="6" y="0"/>
                    </a:lnTo>
                    <a:lnTo>
                      <a:pt x="5" y="0"/>
                    </a:lnTo>
                    <a:lnTo>
                      <a:pt x="4" y="0"/>
                    </a:lnTo>
                    <a:lnTo>
                      <a:pt x="3" y="1"/>
                    </a:lnTo>
                    <a:lnTo>
                      <a:pt x="2" y="1"/>
                    </a:lnTo>
                    <a:lnTo>
                      <a:pt x="1" y="2"/>
                    </a:lnTo>
                    <a:lnTo>
                      <a:pt x="1" y="3"/>
                    </a:lnTo>
                    <a:lnTo>
                      <a:pt x="1" y="4"/>
                    </a:lnTo>
                    <a:lnTo>
                      <a:pt x="0" y="5"/>
                    </a:lnTo>
                    <a:lnTo>
                      <a:pt x="0" y="7"/>
                    </a:lnTo>
                    <a:lnTo>
                      <a:pt x="0" y="8"/>
                    </a:lnTo>
                    <a:lnTo>
                      <a:pt x="0" y="9"/>
                    </a:lnTo>
                    <a:lnTo>
                      <a:pt x="0" y="10"/>
                    </a:lnTo>
                    <a:lnTo>
                      <a:pt x="0" y="11"/>
                    </a:lnTo>
                    <a:lnTo>
                      <a:pt x="0" y="12"/>
                    </a:lnTo>
                    <a:lnTo>
                      <a:pt x="0" y="13"/>
                    </a:lnTo>
                    <a:lnTo>
                      <a:pt x="1" y="14"/>
                    </a:lnTo>
                    <a:lnTo>
                      <a:pt x="1" y="15"/>
                    </a:lnTo>
                    <a:lnTo>
                      <a:pt x="1" y="16"/>
                    </a:lnTo>
                    <a:lnTo>
                      <a:pt x="2" y="16"/>
                    </a:lnTo>
                    <a:lnTo>
                      <a:pt x="2" y="17"/>
                    </a:lnTo>
                    <a:lnTo>
                      <a:pt x="2" y="18"/>
                    </a:lnTo>
                    <a:lnTo>
                      <a:pt x="3" y="18"/>
                    </a:lnTo>
                    <a:lnTo>
                      <a:pt x="3" y="19"/>
                    </a:lnTo>
                    <a:lnTo>
                      <a:pt x="4" y="19"/>
                    </a:lnTo>
                    <a:lnTo>
                      <a:pt x="5" y="20"/>
                    </a:lnTo>
                    <a:lnTo>
                      <a:pt x="6" y="21"/>
                    </a:lnTo>
                    <a:lnTo>
                      <a:pt x="7" y="21"/>
                    </a:lnTo>
                    <a:lnTo>
                      <a:pt x="8" y="21"/>
                    </a:lnTo>
                    <a:lnTo>
                      <a:pt x="9" y="20"/>
                    </a:lnTo>
                    <a:lnTo>
                      <a:pt x="11" y="19"/>
                    </a:lnTo>
                    <a:lnTo>
                      <a:pt x="11" y="18"/>
                    </a:lnTo>
                    <a:lnTo>
                      <a:pt x="11" y="17"/>
                    </a:lnTo>
                    <a:lnTo>
                      <a:pt x="11" y="16"/>
                    </a:lnTo>
                    <a:lnTo>
                      <a:pt x="12" y="16"/>
                    </a:lnTo>
                    <a:lnTo>
                      <a:pt x="12" y="15"/>
                    </a:lnTo>
                    <a:lnTo>
                      <a:pt x="12" y="14"/>
                    </a:lnTo>
                    <a:lnTo>
                      <a:pt x="12" y="13"/>
                    </a:lnTo>
                    <a:lnTo>
                      <a:pt x="12" y="12"/>
                    </a:lnTo>
                    <a:lnTo>
                      <a:pt x="12" y="11"/>
                    </a:lnTo>
                    <a:lnTo>
                      <a:pt x="12" y="10"/>
                    </a:lnTo>
                    <a:lnTo>
                      <a:pt x="12" y="9"/>
                    </a:lnTo>
                  </a:path>
                </a:pathLst>
              </a:custGeom>
              <a:noFill/>
              <a:ln w="12700" cap="rnd">
                <a:solidFill>
                  <a:srgbClr val="000000"/>
                </a:solidFill>
                <a:round/>
                <a:headEnd/>
                <a:tailEnd/>
              </a:ln>
            </p:spPr>
            <p:txBody>
              <a:bodyPr/>
              <a:lstStyle/>
              <a:p>
                <a:endParaRPr lang="en-US" dirty="0"/>
              </a:p>
            </p:txBody>
          </p:sp>
          <p:sp>
            <p:nvSpPr>
              <p:cNvPr id="82023" name="Freeform 43"/>
              <p:cNvSpPr>
                <a:spLocks/>
              </p:cNvSpPr>
              <p:nvPr/>
            </p:nvSpPr>
            <p:spPr bwMode="auto">
              <a:xfrm>
                <a:off x="3851" y="3092"/>
                <a:ext cx="112" cy="108"/>
              </a:xfrm>
              <a:custGeom>
                <a:avLst/>
                <a:gdLst>
                  <a:gd name="T0" fmla="*/ 78 w 112"/>
                  <a:gd name="T1" fmla="*/ 23 h 108"/>
                  <a:gd name="T2" fmla="*/ 74 w 112"/>
                  <a:gd name="T3" fmla="*/ 20 h 108"/>
                  <a:gd name="T4" fmla="*/ 74 w 112"/>
                  <a:gd name="T5" fmla="*/ 27 h 108"/>
                  <a:gd name="T6" fmla="*/ 68 w 112"/>
                  <a:gd name="T7" fmla="*/ 42 h 108"/>
                  <a:gd name="T8" fmla="*/ 59 w 112"/>
                  <a:gd name="T9" fmla="*/ 48 h 108"/>
                  <a:gd name="T10" fmla="*/ 62 w 112"/>
                  <a:gd name="T11" fmla="*/ 38 h 108"/>
                  <a:gd name="T12" fmla="*/ 52 w 112"/>
                  <a:gd name="T13" fmla="*/ 53 h 108"/>
                  <a:gd name="T14" fmla="*/ 52 w 112"/>
                  <a:gd name="T15" fmla="*/ 47 h 108"/>
                  <a:gd name="T16" fmla="*/ 49 w 112"/>
                  <a:gd name="T17" fmla="*/ 53 h 108"/>
                  <a:gd name="T18" fmla="*/ 46 w 112"/>
                  <a:gd name="T19" fmla="*/ 51 h 108"/>
                  <a:gd name="T20" fmla="*/ 44 w 112"/>
                  <a:gd name="T21" fmla="*/ 54 h 108"/>
                  <a:gd name="T22" fmla="*/ 50 w 112"/>
                  <a:gd name="T23" fmla="*/ 58 h 108"/>
                  <a:gd name="T24" fmla="*/ 57 w 112"/>
                  <a:gd name="T25" fmla="*/ 69 h 108"/>
                  <a:gd name="T26" fmla="*/ 56 w 112"/>
                  <a:gd name="T27" fmla="*/ 74 h 108"/>
                  <a:gd name="T28" fmla="*/ 57 w 112"/>
                  <a:gd name="T29" fmla="*/ 77 h 108"/>
                  <a:gd name="T30" fmla="*/ 56 w 112"/>
                  <a:gd name="T31" fmla="*/ 86 h 108"/>
                  <a:gd name="T32" fmla="*/ 78 w 112"/>
                  <a:gd name="T33" fmla="*/ 103 h 108"/>
                  <a:gd name="T34" fmla="*/ 100 w 112"/>
                  <a:gd name="T35" fmla="*/ 103 h 108"/>
                  <a:gd name="T36" fmla="*/ 111 w 112"/>
                  <a:gd name="T37" fmla="*/ 100 h 108"/>
                  <a:gd name="T38" fmla="*/ 101 w 112"/>
                  <a:gd name="T39" fmla="*/ 104 h 108"/>
                  <a:gd name="T40" fmla="*/ 75 w 112"/>
                  <a:gd name="T41" fmla="*/ 107 h 108"/>
                  <a:gd name="T42" fmla="*/ 61 w 112"/>
                  <a:gd name="T43" fmla="*/ 102 h 108"/>
                  <a:gd name="T44" fmla="*/ 65 w 112"/>
                  <a:gd name="T45" fmla="*/ 100 h 108"/>
                  <a:gd name="T46" fmla="*/ 55 w 112"/>
                  <a:gd name="T47" fmla="*/ 91 h 108"/>
                  <a:gd name="T48" fmla="*/ 54 w 112"/>
                  <a:gd name="T49" fmla="*/ 94 h 108"/>
                  <a:gd name="T50" fmla="*/ 59 w 112"/>
                  <a:gd name="T51" fmla="*/ 97 h 108"/>
                  <a:gd name="T52" fmla="*/ 59 w 112"/>
                  <a:gd name="T53" fmla="*/ 99 h 108"/>
                  <a:gd name="T54" fmla="*/ 56 w 112"/>
                  <a:gd name="T55" fmla="*/ 96 h 108"/>
                  <a:gd name="T56" fmla="*/ 53 w 112"/>
                  <a:gd name="T57" fmla="*/ 99 h 108"/>
                  <a:gd name="T58" fmla="*/ 51 w 112"/>
                  <a:gd name="T59" fmla="*/ 95 h 108"/>
                  <a:gd name="T60" fmla="*/ 52 w 112"/>
                  <a:gd name="T61" fmla="*/ 91 h 108"/>
                  <a:gd name="T62" fmla="*/ 50 w 112"/>
                  <a:gd name="T63" fmla="*/ 90 h 108"/>
                  <a:gd name="T64" fmla="*/ 48 w 112"/>
                  <a:gd name="T65" fmla="*/ 95 h 108"/>
                  <a:gd name="T66" fmla="*/ 52 w 112"/>
                  <a:gd name="T67" fmla="*/ 101 h 108"/>
                  <a:gd name="T68" fmla="*/ 46 w 112"/>
                  <a:gd name="T69" fmla="*/ 95 h 108"/>
                  <a:gd name="T70" fmla="*/ 45 w 112"/>
                  <a:gd name="T71" fmla="*/ 91 h 108"/>
                  <a:gd name="T72" fmla="*/ 41 w 112"/>
                  <a:gd name="T73" fmla="*/ 94 h 108"/>
                  <a:gd name="T74" fmla="*/ 43 w 112"/>
                  <a:gd name="T75" fmla="*/ 99 h 108"/>
                  <a:gd name="T76" fmla="*/ 53 w 112"/>
                  <a:gd name="T77" fmla="*/ 104 h 108"/>
                  <a:gd name="T78" fmla="*/ 43 w 112"/>
                  <a:gd name="T79" fmla="*/ 103 h 108"/>
                  <a:gd name="T80" fmla="*/ 40 w 112"/>
                  <a:gd name="T81" fmla="*/ 101 h 108"/>
                  <a:gd name="T82" fmla="*/ 34 w 112"/>
                  <a:gd name="T83" fmla="*/ 103 h 108"/>
                  <a:gd name="T84" fmla="*/ 28 w 112"/>
                  <a:gd name="T85" fmla="*/ 99 h 108"/>
                  <a:gd name="T86" fmla="*/ 28 w 112"/>
                  <a:gd name="T87" fmla="*/ 92 h 108"/>
                  <a:gd name="T88" fmla="*/ 9 w 112"/>
                  <a:gd name="T89" fmla="*/ 83 h 108"/>
                  <a:gd name="T90" fmla="*/ 0 w 112"/>
                  <a:gd name="T91" fmla="*/ 64 h 108"/>
                  <a:gd name="T92" fmla="*/ 0 w 112"/>
                  <a:gd name="T93" fmla="*/ 45 h 108"/>
                  <a:gd name="T94" fmla="*/ 9 w 112"/>
                  <a:gd name="T95" fmla="*/ 25 h 108"/>
                  <a:gd name="T96" fmla="*/ 24 w 112"/>
                  <a:gd name="T97" fmla="*/ 16 h 108"/>
                  <a:gd name="T98" fmla="*/ 29 w 112"/>
                  <a:gd name="T99" fmla="*/ 9 h 108"/>
                  <a:gd name="T100" fmla="*/ 48 w 112"/>
                  <a:gd name="T101" fmla="*/ 8 h 108"/>
                  <a:gd name="T102" fmla="*/ 59 w 112"/>
                  <a:gd name="T103" fmla="*/ 0 h 108"/>
                  <a:gd name="T104" fmla="*/ 71 w 112"/>
                  <a:gd name="T105" fmla="*/ 3 h 108"/>
                  <a:gd name="T106" fmla="*/ 78 w 112"/>
                  <a:gd name="T107" fmla="*/ 23 h 10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2"/>
                  <a:gd name="T163" fmla="*/ 0 h 108"/>
                  <a:gd name="T164" fmla="*/ 112 w 112"/>
                  <a:gd name="T165" fmla="*/ 108 h 10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2" h="108">
                    <a:moveTo>
                      <a:pt x="78" y="23"/>
                    </a:moveTo>
                    <a:lnTo>
                      <a:pt x="74" y="20"/>
                    </a:lnTo>
                    <a:lnTo>
                      <a:pt x="74" y="27"/>
                    </a:lnTo>
                    <a:lnTo>
                      <a:pt x="68" y="42"/>
                    </a:lnTo>
                    <a:lnTo>
                      <a:pt x="59" y="48"/>
                    </a:lnTo>
                    <a:lnTo>
                      <a:pt x="62" y="38"/>
                    </a:lnTo>
                    <a:lnTo>
                      <a:pt x="52" y="53"/>
                    </a:lnTo>
                    <a:lnTo>
                      <a:pt x="52" y="47"/>
                    </a:lnTo>
                    <a:lnTo>
                      <a:pt x="49" y="53"/>
                    </a:lnTo>
                    <a:lnTo>
                      <a:pt x="46" y="51"/>
                    </a:lnTo>
                    <a:lnTo>
                      <a:pt x="44" y="54"/>
                    </a:lnTo>
                    <a:lnTo>
                      <a:pt x="50" y="58"/>
                    </a:lnTo>
                    <a:lnTo>
                      <a:pt x="57" y="69"/>
                    </a:lnTo>
                    <a:lnTo>
                      <a:pt x="56" y="74"/>
                    </a:lnTo>
                    <a:lnTo>
                      <a:pt x="57" y="77"/>
                    </a:lnTo>
                    <a:lnTo>
                      <a:pt x="56" y="86"/>
                    </a:lnTo>
                    <a:lnTo>
                      <a:pt x="78" y="103"/>
                    </a:lnTo>
                    <a:lnTo>
                      <a:pt x="100" y="103"/>
                    </a:lnTo>
                    <a:lnTo>
                      <a:pt x="111" y="100"/>
                    </a:lnTo>
                    <a:lnTo>
                      <a:pt x="101" y="104"/>
                    </a:lnTo>
                    <a:lnTo>
                      <a:pt x="75" y="107"/>
                    </a:lnTo>
                    <a:lnTo>
                      <a:pt x="61" y="102"/>
                    </a:lnTo>
                    <a:lnTo>
                      <a:pt x="65" y="100"/>
                    </a:lnTo>
                    <a:lnTo>
                      <a:pt x="55" y="91"/>
                    </a:lnTo>
                    <a:lnTo>
                      <a:pt x="54" y="94"/>
                    </a:lnTo>
                    <a:lnTo>
                      <a:pt x="59" y="97"/>
                    </a:lnTo>
                    <a:lnTo>
                      <a:pt x="59" y="99"/>
                    </a:lnTo>
                    <a:lnTo>
                      <a:pt x="56" y="96"/>
                    </a:lnTo>
                    <a:lnTo>
                      <a:pt x="53" y="99"/>
                    </a:lnTo>
                    <a:lnTo>
                      <a:pt x="51" y="95"/>
                    </a:lnTo>
                    <a:lnTo>
                      <a:pt x="52" y="91"/>
                    </a:lnTo>
                    <a:lnTo>
                      <a:pt x="50" y="90"/>
                    </a:lnTo>
                    <a:lnTo>
                      <a:pt x="48" y="95"/>
                    </a:lnTo>
                    <a:lnTo>
                      <a:pt x="52" y="101"/>
                    </a:lnTo>
                    <a:lnTo>
                      <a:pt x="46" y="95"/>
                    </a:lnTo>
                    <a:lnTo>
                      <a:pt x="45" y="91"/>
                    </a:lnTo>
                    <a:lnTo>
                      <a:pt x="41" y="94"/>
                    </a:lnTo>
                    <a:lnTo>
                      <a:pt x="43" y="99"/>
                    </a:lnTo>
                    <a:lnTo>
                      <a:pt x="53" y="104"/>
                    </a:lnTo>
                    <a:lnTo>
                      <a:pt x="43" y="103"/>
                    </a:lnTo>
                    <a:lnTo>
                      <a:pt x="40" y="101"/>
                    </a:lnTo>
                    <a:lnTo>
                      <a:pt x="34" y="103"/>
                    </a:lnTo>
                    <a:lnTo>
                      <a:pt x="28" y="99"/>
                    </a:lnTo>
                    <a:lnTo>
                      <a:pt x="28" y="92"/>
                    </a:lnTo>
                    <a:lnTo>
                      <a:pt x="9" y="83"/>
                    </a:lnTo>
                    <a:lnTo>
                      <a:pt x="0" y="64"/>
                    </a:lnTo>
                    <a:lnTo>
                      <a:pt x="0" y="45"/>
                    </a:lnTo>
                    <a:lnTo>
                      <a:pt x="9" y="25"/>
                    </a:lnTo>
                    <a:lnTo>
                      <a:pt x="24" y="16"/>
                    </a:lnTo>
                    <a:lnTo>
                      <a:pt x="29" y="9"/>
                    </a:lnTo>
                    <a:lnTo>
                      <a:pt x="48" y="8"/>
                    </a:lnTo>
                    <a:lnTo>
                      <a:pt x="59" y="0"/>
                    </a:lnTo>
                    <a:lnTo>
                      <a:pt x="71" y="3"/>
                    </a:lnTo>
                    <a:lnTo>
                      <a:pt x="78" y="23"/>
                    </a:lnTo>
                  </a:path>
                </a:pathLst>
              </a:custGeom>
              <a:solidFill>
                <a:srgbClr val="000000"/>
              </a:solidFill>
              <a:ln w="12700" cap="rnd">
                <a:solidFill>
                  <a:srgbClr val="000000"/>
                </a:solidFill>
                <a:round/>
                <a:headEnd/>
                <a:tailEnd/>
              </a:ln>
            </p:spPr>
            <p:txBody>
              <a:bodyPr/>
              <a:lstStyle/>
              <a:p>
                <a:endParaRPr lang="en-US" dirty="0"/>
              </a:p>
            </p:txBody>
          </p:sp>
          <p:sp>
            <p:nvSpPr>
              <p:cNvPr id="82024" name="Freeform 44"/>
              <p:cNvSpPr>
                <a:spLocks/>
              </p:cNvSpPr>
              <p:nvPr/>
            </p:nvSpPr>
            <p:spPr bwMode="auto">
              <a:xfrm>
                <a:off x="3911" y="3196"/>
                <a:ext cx="39" cy="14"/>
              </a:xfrm>
              <a:custGeom>
                <a:avLst/>
                <a:gdLst>
                  <a:gd name="T0" fmla="*/ 33 w 39"/>
                  <a:gd name="T1" fmla="*/ 0 h 14"/>
                  <a:gd name="T2" fmla="*/ 29 w 39"/>
                  <a:gd name="T3" fmla="*/ 11 h 14"/>
                  <a:gd name="T4" fmla="*/ 0 w 39"/>
                  <a:gd name="T5" fmla="*/ 6 h 14"/>
                  <a:gd name="T6" fmla="*/ 10 w 39"/>
                  <a:gd name="T7" fmla="*/ 10 h 14"/>
                  <a:gd name="T8" fmla="*/ 29 w 39"/>
                  <a:gd name="T9" fmla="*/ 13 h 14"/>
                  <a:gd name="T10" fmla="*/ 38 w 39"/>
                  <a:gd name="T11" fmla="*/ 0 h 14"/>
                  <a:gd name="T12" fmla="*/ 33 w 39"/>
                  <a:gd name="T13" fmla="*/ 0 h 14"/>
                  <a:gd name="T14" fmla="*/ 0 60000 65536"/>
                  <a:gd name="T15" fmla="*/ 0 60000 65536"/>
                  <a:gd name="T16" fmla="*/ 0 60000 65536"/>
                  <a:gd name="T17" fmla="*/ 0 60000 65536"/>
                  <a:gd name="T18" fmla="*/ 0 60000 65536"/>
                  <a:gd name="T19" fmla="*/ 0 60000 65536"/>
                  <a:gd name="T20" fmla="*/ 0 60000 65536"/>
                  <a:gd name="T21" fmla="*/ 0 w 39"/>
                  <a:gd name="T22" fmla="*/ 0 h 14"/>
                  <a:gd name="T23" fmla="*/ 39 w 39"/>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14">
                    <a:moveTo>
                      <a:pt x="33" y="0"/>
                    </a:moveTo>
                    <a:lnTo>
                      <a:pt x="29" y="11"/>
                    </a:lnTo>
                    <a:lnTo>
                      <a:pt x="0" y="6"/>
                    </a:lnTo>
                    <a:lnTo>
                      <a:pt x="10" y="10"/>
                    </a:lnTo>
                    <a:lnTo>
                      <a:pt x="29" y="13"/>
                    </a:lnTo>
                    <a:lnTo>
                      <a:pt x="38" y="0"/>
                    </a:lnTo>
                    <a:lnTo>
                      <a:pt x="33" y="0"/>
                    </a:lnTo>
                  </a:path>
                </a:pathLst>
              </a:custGeom>
              <a:solidFill>
                <a:srgbClr val="000000"/>
              </a:solidFill>
              <a:ln w="12700" cap="rnd">
                <a:solidFill>
                  <a:srgbClr val="000000"/>
                </a:solidFill>
                <a:round/>
                <a:headEnd/>
                <a:tailEnd/>
              </a:ln>
            </p:spPr>
            <p:txBody>
              <a:bodyPr/>
              <a:lstStyle/>
              <a:p>
                <a:endParaRPr lang="en-US" dirty="0"/>
              </a:p>
            </p:txBody>
          </p:sp>
          <p:sp>
            <p:nvSpPr>
              <p:cNvPr id="82025" name="Freeform 45"/>
              <p:cNvSpPr>
                <a:spLocks/>
              </p:cNvSpPr>
              <p:nvPr/>
            </p:nvSpPr>
            <p:spPr bwMode="auto">
              <a:xfrm>
                <a:off x="4086" y="3470"/>
                <a:ext cx="22" cy="22"/>
              </a:xfrm>
              <a:custGeom>
                <a:avLst/>
                <a:gdLst>
                  <a:gd name="T0" fmla="*/ 13 w 22"/>
                  <a:gd name="T1" fmla="*/ 0 h 22"/>
                  <a:gd name="T2" fmla="*/ 0 w 22"/>
                  <a:gd name="T3" fmla="*/ 13 h 22"/>
                  <a:gd name="T4" fmla="*/ 6 w 22"/>
                  <a:gd name="T5" fmla="*/ 21 h 22"/>
                  <a:gd name="T6" fmla="*/ 21 w 22"/>
                  <a:gd name="T7" fmla="*/ 11 h 22"/>
                  <a:gd name="T8" fmla="*/ 13 w 22"/>
                  <a:gd name="T9" fmla="*/ 0 h 22"/>
                  <a:gd name="T10" fmla="*/ 0 60000 65536"/>
                  <a:gd name="T11" fmla="*/ 0 60000 65536"/>
                  <a:gd name="T12" fmla="*/ 0 60000 65536"/>
                  <a:gd name="T13" fmla="*/ 0 60000 65536"/>
                  <a:gd name="T14" fmla="*/ 0 60000 65536"/>
                  <a:gd name="T15" fmla="*/ 0 w 22"/>
                  <a:gd name="T16" fmla="*/ 0 h 22"/>
                  <a:gd name="T17" fmla="*/ 22 w 22"/>
                  <a:gd name="T18" fmla="*/ 22 h 22"/>
                </a:gdLst>
                <a:ahLst/>
                <a:cxnLst>
                  <a:cxn ang="T10">
                    <a:pos x="T0" y="T1"/>
                  </a:cxn>
                  <a:cxn ang="T11">
                    <a:pos x="T2" y="T3"/>
                  </a:cxn>
                  <a:cxn ang="T12">
                    <a:pos x="T4" y="T5"/>
                  </a:cxn>
                  <a:cxn ang="T13">
                    <a:pos x="T6" y="T7"/>
                  </a:cxn>
                  <a:cxn ang="T14">
                    <a:pos x="T8" y="T9"/>
                  </a:cxn>
                </a:cxnLst>
                <a:rect l="T15" t="T16" r="T17" b="T18"/>
                <a:pathLst>
                  <a:path w="22" h="22">
                    <a:moveTo>
                      <a:pt x="13" y="0"/>
                    </a:moveTo>
                    <a:lnTo>
                      <a:pt x="0" y="13"/>
                    </a:lnTo>
                    <a:lnTo>
                      <a:pt x="6" y="21"/>
                    </a:lnTo>
                    <a:lnTo>
                      <a:pt x="21" y="11"/>
                    </a:lnTo>
                    <a:lnTo>
                      <a:pt x="13" y="0"/>
                    </a:lnTo>
                  </a:path>
                </a:pathLst>
              </a:custGeom>
              <a:solidFill>
                <a:srgbClr val="000000"/>
              </a:solidFill>
              <a:ln w="12700" cap="rnd">
                <a:solidFill>
                  <a:srgbClr val="000000"/>
                </a:solidFill>
                <a:round/>
                <a:headEnd/>
                <a:tailEnd/>
              </a:ln>
            </p:spPr>
            <p:txBody>
              <a:bodyPr/>
              <a:lstStyle/>
              <a:p>
                <a:endParaRPr lang="en-US" dirty="0"/>
              </a:p>
            </p:txBody>
          </p:sp>
          <p:sp>
            <p:nvSpPr>
              <p:cNvPr id="82026" name="Freeform 46"/>
              <p:cNvSpPr>
                <a:spLocks/>
              </p:cNvSpPr>
              <p:nvPr/>
            </p:nvSpPr>
            <p:spPr bwMode="auto">
              <a:xfrm>
                <a:off x="4228" y="3658"/>
                <a:ext cx="21" cy="23"/>
              </a:xfrm>
              <a:custGeom>
                <a:avLst/>
                <a:gdLst>
                  <a:gd name="T0" fmla="*/ 12 w 21"/>
                  <a:gd name="T1" fmla="*/ 0 h 23"/>
                  <a:gd name="T2" fmla="*/ 0 w 21"/>
                  <a:gd name="T3" fmla="*/ 14 h 23"/>
                  <a:gd name="T4" fmla="*/ 6 w 21"/>
                  <a:gd name="T5" fmla="*/ 22 h 23"/>
                  <a:gd name="T6" fmla="*/ 20 w 21"/>
                  <a:gd name="T7" fmla="*/ 11 h 23"/>
                  <a:gd name="T8" fmla="*/ 12 w 21"/>
                  <a:gd name="T9" fmla="*/ 0 h 23"/>
                  <a:gd name="T10" fmla="*/ 0 60000 65536"/>
                  <a:gd name="T11" fmla="*/ 0 60000 65536"/>
                  <a:gd name="T12" fmla="*/ 0 60000 65536"/>
                  <a:gd name="T13" fmla="*/ 0 60000 65536"/>
                  <a:gd name="T14" fmla="*/ 0 60000 65536"/>
                  <a:gd name="T15" fmla="*/ 0 w 21"/>
                  <a:gd name="T16" fmla="*/ 0 h 23"/>
                  <a:gd name="T17" fmla="*/ 21 w 21"/>
                  <a:gd name="T18" fmla="*/ 23 h 23"/>
                </a:gdLst>
                <a:ahLst/>
                <a:cxnLst>
                  <a:cxn ang="T10">
                    <a:pos x="T0" y="T1"/>
                  </a:cxn>
                  <a:cxn ang="T11">
                    <a:pos x="T2" y="T3"/>
                  </a:cxn>
                  <a:cxn ang="T12">
                    <a:pos x="T4" y="T5"/>
                  </a:cxn>
                  <a:cxn ang="T13">
                    <a:pos x="T6" y="T7"/>
                  </a:cxn>
                  <a:cxn ang="T14">
                    <a:pos x="T8" y="T9"/>
                  </a:cxn>
                </a:cxnLst>
                <a:rect l="T15" t="T16" r="T17" b="T18"/>
                <a:pathLst>
                  <a:path w="21" h="23">
                    <a:moveTo>
                      <a:pt x="12" y="0"/>
                    </a:moveTo>
                    <a:lnTo>
                      <a:pt x="0" y="14"/>
                    </a:lnTo>
                    <a:lnTo>
                      <a:pt x="6" y="22"/>
                    </a:lnTo>
                    <a:lnTo>
                      <a:pt x="20" y="11"/>
                    </a:lnTo>
                    <a:lnTo>
                      <a:pt x="12" y="0"/>
                    </a:lnTo>
                  </a:path>
                </a:pathLst>
              </a:custGeom>
              <a:solidFill>
                <a:srgbClr val="000000"/>
              </a:solidFill>
              <a:ln w="12700" cap="rnd">
                <a:solidFill>
                  <a:srgbClr val="000000"/>
                </a:solidFill>
                <a:round/>
                <a:headEnd/>
                <a:tailEnd/>
              </a:ln>
            </p:spPr>
            <p:txBody>
              <a:bodyPr/>
              <a:lstStyle/>
              <a:p>
                <a:endParaRPr lang="en-US" dirty="0"/>
              </a:p>
            </p:txBody>
          </p:sp>
          <p:sp>
            <p:nvSpPr>
              <p:cNvPr id="82027" name="Line 47"/>
              <p:cNvSpPr>
                <a:spLocks noChangeShapeType="1"/>
              </p:cNvSpPr>
              <p:nvPr/>
            </p:nvSpPr>
            <p:spPr bwMode="auto">
              <a:xfrm>
                <a:off x="4105" y="3502"/>
                <a:ext cx="203" cy="281"/>
              </a:xfrm>
              <a:prstGeom prst="line">
                <a:avLst/>
              </a:prstGeom>
              <a:noFill/>
              <a:ln w="12700">
                <a:solidFill>
                  <a:srgbClr val="000000"/>
                </a:solidFill>
                <a:round/>
                <a:headEnd/>
                <a:tailEnd/>
              </a:ln>
            </p:spPr>
            <p:txBody>
              <a:bodyPr wrap="none" anchor="ctr"/>
              <a:lstStyle/>
              <a:p>
                <a:endParaRPr lang="en-US" dirty="0"/>
              </a:p>
            </p:txBody>
          </p:sp>
          <p:sp>
            <p:nvSpPr>
              <p:cNvPr id="82028" name="Freeform 48"/>
              <p:cNvSpPr>
                <a:spLocks/>
              </p:cNvSpPr>
              <p:nvPr/>
            </p:nvSpPr>
            <p:spPr bwMode="auto">
              <a:xfrm>
                <a:off x="4201" y="3739"/>
                <a:ext cx="109" cy="109"/>
              </a:xfrm>
              <a:custGeom>
                <a:avLst/>
                <a:gdLst>
                  <a:gd name="T0" fmla="*/ 107 w 109"/>
                  <a:gd name="T1" fmla="*/ 49 h 109"/>
                  <a:gd name="T2" fmla="*/ 106 w 109"/>
                  <a:gd name="T3" fmla="*/ 40 h 109"/>
                  <a:gd name="T4" fmla="*/ 103 w 109"/>
                  <a:gd name="T5" fmla="*/ 31 h 109"/>
                  <a:gd name="T6" fmla="*/ 98 w 109"/>
                  <a:gd name="T7" fmla="*/ 23 h 109"/>
                  <a:gd name="T8" fmla="*/ 92 w 109"/>
                  <a:gd name="T9" fmla="*/ 16 h 109"/>
                  <a:gd name="T10" fmla="*/ 85 w 109"/>
                  <a:gd name="T11" fmla="*/ 10 h 109"/>
                  <a:gd name="T12" fmla="*/ 77 w 109"/>
                  <a:gd name="T13" fmla="*/ 5 h 109"/>
                  <a:gd name="T14" fmla="*/ 68 w 109"/>
                  <a:gd name="T15" fmla="*/ 2 h 109"/>
                  <a:gd name="T16" fmla="*/ 59 w 109"/>
                  <a:gd name="T17" fmla="*/ 0 h 109"/>
                  <a:gd name="T18" fmla="*/ 49 w 109"/>
                  <a:gd name="T19" fmla="*/ 0 h 109"/>
                  <a:gd name="T20" fmla="*/ 40 w 109"/>
                  <a:gd name="T21" fmla="*/ 2 h 109"/>
                  <a:gd name="T22" fmla="*/ 31 w 109"/>
                  <a:gd name="T23" fmla="*/ 5 h 109"/>
                  <a:gd name="T24" fmla="*/ 23 w 109"/>
                  <a:gd name="T25" fmla="*/ 10 h 109"/>
                  <a:gd name="T26" fmla="*/ 16 w 109"/>
                  <a:gd name="T27" fmla="*/ 16 h 109"/>
                  <a:gd name="T28" fmla="*/ 10 w 109"/>
                  <a:gd name="T29" fmla="*/ 24 h 109"/>
                  <a:gd name="T30" fmla="*/ 5 w 109"/>
                  <a:gd name="T31" fmla="*/ 31 h 109"/>
                  <a:gd name="T32" fmla="*/ 2 w 109"/>
                  <a:gd name="T33" fmla="*/ 41 h 109"/>
                  <a:gd name="T34" fmla="*/ 0 w 109"/>
                  <a:gd name="T35" fmla="*/ 50 h 109"/>
                  <a:gd name="T36" fmla="*/ 1 w 109"/>
                  <a:gd name="T37" fmla="*/ 60 h 109"/>
                  <a:gd name="T38" fmla="*/ 2 w 109"/>
                  <a:gd name="T39" fmla="*/ 69 h 109"/>
                  <a:gd name="T40" fmla="*/ 5 w 109"/>
                  <a:gd name="T41" fmla="*/ 78 h 109"/>
                  <a:gd name="T42" fmla="*/ 10 w 109"/>
                  <a:gd name="T43" fmla="*/ 86 h 109"/>
                  <a:gd name="T44" fmla="*/ 16 w 109"/>
                  <a:gd name="T45" fmla="*/ 93 h 109"/>
                  <a:gd name="T46" fmla="*/ 23 w 109"/>
                  <a:gd name="T47" fmla="*/ 99 h 109"/>
                  <a:gd name="T48" fmla="*/ 32 w 109"/>
                  <a:gd name="T49" fmla="*/ 103 h 109"/>
                  <a:gd name="T50" fmla="*/ 40 w 109"/>
                  <a:gd name="T51" fmla="*/ 107 h 109"/>
                  <a:gd name="T52" fmla="*/ 50 w 109"/>
                  <a:gd name="T53" fmla="*/ 108 h 109"/>
                  <a:gd name="T54" fmla="*/ 59 w 109"/>
                  <a:gd name="T55" fmla="*/ 108 h 109"/>
                  <a:gd name="T56" fmla="*/ 68 w 109"/>
                  <a:gd name="T57" fmla="*/ 107 h 109"/>
                  <a:gd name="T58" fmla="*/ 77 w 109"/>
                  <a:gd name="T59" fmla="*/ 103 h 109"/>
                  <a:gd name="T60" fmla="*/ 85 w 109"/>
                  <a:gd name="T61" fmla="*/ 98 h 109"/>
                  <a:gd name="T62" fmla="*/ 93 w 109"/>
                  <a:gd name="T63" fmla="*/ 92 h 109"/>
                  <a:gd name="T64" fmla="*/ 98 w 109"/>
                  <a:gd name="T65" fmla="*/ 84 h 109"/>
                  <a:gd name="T66" fmla="*/ 103 w 109"/>
                  <a:gd name="T67" fmla="*/ 77 h 109"/>
                  <a:gd name="T68" fmla="*/ 107 w 109"/>
                  <a:gd name="T69" fmla="*/ 67 h 109"/>
                  <a:gd name="T70" fmla="*/ 108 w 109"/>
                  <a:gd name="T71" fmla="*/ 58 h 10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9"/>
                  <a:gd name="T109" fmla="*/ 0 h 109"/>
                  <a:gd name="T110" fmla="*/ 109 w 109"/>
                  <a:gd name="T111" fmla="*/ 109 h 10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9" h="109">
                    <a:moveTo>
                      <a:pt x="108" y="54"/>
                    </a:moveTo>
                    <a:lnTo>
                      <a:pt x="107" y="49"/>
                    </a:lnTo>
                    <a:lnTo>
                      <a:pt x="107" y="45"/>
                    </a:lnTo>
                    <a:lnTo>
                      <a:pt x="106" y="40"/>
                    </a:lnTo>
                    <a:lnTo>
                      <a:pt x="105" y="36"/>
                    </a:lnTo>
                    <a:lnTo>
                      <a:pt x="103" y="31"/>
                    </a:lnTo>
                    <a:lnTo>
                      <a:pt x="101" y="27"/>
                    </a:lnTo>
                    <a:lnTo>
                      <a:pt x="98" y="23"/>
                    </a:lnTo>
                    <a:lnTo>
                      <a:pt x="95" y="19"/>
                    </a:lnTo>
                    <a:lnTo>
                      <a:pt x="92" y="16"/>
                    </a:lnTo>
                    <a:lnTo>
                      <a:pt x="88" y="12"/>
                    </a:lnTo>
                    <a:lnTo>
                      <a:pt x="85" y="10"/>
                    </a:lnTo>
                    <a:lnTo>
                      <a:pt x="81" y="7"/>
                    </a:lnTo>
                    <a:lnTo>
                      <a:pt x="77" y="5"/>
                    </a:lnTo>
                    <a:lnTo>
                      <a:pt x="72" y="3"/>
                    </a:lnTo>
                    <a:lnTo>
                      <a:pt x="68" y="2"/>
                    </a:lnTo>
                    <a:lnTo>
                      <a:pt x="63" y="1"/>
                    </a:lnTo>
                    <a:lnTo>
                      <a:pt x="59" y="0"/>
                    </a:lnTo>
                    <a:lnTo>
                      <a:pt x="54" y="0"/>
                    </a:lnTo>
                    <a:lnTo>
                      <a:pt x="49" y="0"/>
                    </a:lnTo>
                    <a:lnTo>
                      <a:pt x="44" y="1"/>
                    </a:lnTo>
                    <a:lnTo>
                      <a:pt x="40" y="2"/>
                    </a:lnTo>
                    <a:lnTo>
                      <a:pt x="35" y="3"/>
                    </a:lnTo>
                    <a:lnTo>
                      <a:pt x="31" y="5"/>
                    </a:lnTo>
                    <a:lnTo>
                      <a:pt x="27" y="7"/>
                    </a:lnTo>
                    <a:lnTo>
                      <a:pt x="23" y="10"/>
                    </a:lnTo>
                    <a:lnTo>
                      <a:pt x="20" y="13"/>
                    </a:lnTo>
                    <a:lnTo>
                      <a:pt x="16" y="16"/>
                    </a:lnTo>
                    <a:lnTo>
                      <a:pt x="12" y="20"/>
                    </a:lnTo>
                    <a:lnTo>
                      <a:pt x="10" y="24"/>
                    </a:lnTo>
                    <a:lnTo>
                      <a:pt x="7" y="27"/>
                    </a:lnTo>
                    <a:lnTo>
                      <a:pt x="5" y="31"/>
                    </a:lnTo>
                    <a:lnTo>
                      <a:pt x="3" y="36"/>
                    </a:lnTo>
                    <a:lnTo>
                      <a:pt x="2" y="41"/>
                    </a:lnTo>
                    <a:lnTo>
                      <a:pt x="1" y="45"/>
                    </a:lnTo>
                    <a:lnTo>
                      <a:pt x="0" y="50"/>
                    </a:lnTo>
                    <a:lnTo>
                      <a:pt x="0" y="54"/>
                    </a:lnTo>
                    <a:lnTo>
                      <a:pt x="1" y="60"/>
                    </a:lnTo>
                    <a:lnTo>
                      <a:pt x="1" y="64"/>
                    </a:lnTo>
                    <a:lnTo>
                      <a:pt x="2" y="69"/>
                    </a:lnTo>
                    <a:lnTo>
                      <a:pt x="4" y="73"/>
                    </a:lnTo>
                    <a:lnTo>
                      <a:pt x="5" y="78"/>
                    </a:lnTo>
                    <a:lnTo>
                      <a:pt x="8" y="82"/>
                    </a:lnTo>
                    <a:lnTo>
                      <a:pt x="10" y="86"/>
                    </a:lnTo>
                    <a:lnTo>
                      <a:pt x="13" y="90"/>
                    </a:lnTo>
                    <a:lnTo>
                      <a:pt x="16" y="93"/>
                    </a:lnTo>
                    <a:lnTo>
                      <a:pt x="20" y="96"/>
                    </a:lnTo>
                    <a:lnTo>
                      <a:pt x="23" y="99"/>
                    </a:lnTo>
                    <a:lnTo>
                      <a:pt x="27" y="101"/>
                    </a:lnTo>
                    <a:lnTo>
                      <a:pt x="32" y="103"/>
                    </a:lnTo>
                    <a:lnTo>
                      <a:pt x="36" y="105"/>
                    </a:lnTo>
                    <a:lnTo>
                      <a:pt x="40" y="107"/>
                    </a:lnTo>
                    <a:lnTo>
                      <a:pt x="46" y="108"/>
                    </a:lnTo>
                    <a:lnTo>
                      <a:pt x="50" y="108"/>
                    </a:lnTo>
                    <a:lnTo>
                      <a:pt x="55" y="108"/>
                    </a:lnTo>
                    <a:lnTo>
                      <a:pt x="59" y="108"/>
                    </a:lnTo>
                    <a:lnTo>
                      <a:pt x="64" y="107"/>
                    </a:lnTo>
                    <a:lnTo>
                      <a:pt x="68" y="107"/>
                    </a:lnTo>
                    <a:lnTo>
                      <a:pt x="74" y="105"/>
                    </a:lnTo>
                    <a:lnTo>
                      <a:pt x="77" y="103"/>
                    </a:lnTo>
                    <a:lnTo>
                      <a:pt x="82" y="101"/>
                    </a:lnTo>
                    <a:lnTo>
                      <a:pt x="85" y="98"/>
                    </a:lnTo>
                    <a:lnTo>
                      <a:pt x="89" y="96"/>
                    </a:lnTo>
                    <a:lnTo>
                      <a:pt x="93" y="92"/>
                    </a:lnTo>
                    <a:lnTo>
                      <a:pt x="96" y="88"/>
                    </a:lnTo>
                    <a:lnTo>
                      <a:pt x="98" y="84"/>
                    </a:lnTo>
                    <a:lnTo>
                      <a:pt x="101" y="81"/>
                    </a:lnTo>
                    <a:lnTo>
                      <a:pt x="103" y="77"/>
                    </a:lnTo>
                    <a:lnTo>
                      <a:pt x="105" y="72"/>
                    </a:lnTo>
                    <a:lnTo>
                      <a:pt x="107" y="67"/>
                    </a:lnTo>
                    <a:lnTo>
                      <a:pt x="107" y="63"/>
                    </a:lnTo>
                    <a:lnTo>
                      <a:pt x="108" y="58"/>
                    </a:lnTo>
                    <a:lnTo>
                      <a:pt x="108" y="54"/>
                    </a:lnTo>
                  </a:path>
                </a:pathLst>
              </a:custGeom>
              <a:solidFill>
                <a:srgbClr val="000000"/>
              </a:solidFill>
              <a:ln w="12700" cap="rnd">
                <a:solidFill>
                  <a:srgbClr val="000000"/>
                </a:solidFill>
                <a:round/>
                <a:headEnd/>
                <a:tailEnd/>
              </a:ln>
            </p:spPr>
            <p:txBody>
              <a:bodyPr/>
              <a:lstStyle/>
              <a:p>
                <a:endParaRPr lang="en-US" dirty="0"/>
              </a:p>
            </p:txBody>
          </p:sp>
          <p:sp>
            <p:nvSpPr>
              <p:cNvPr id="82029" name="Freeform 49"/>
              <p:cNvSpPr>
                <a:spLocks/>
              </p:cNvSpPr>
              <p:nvPr/>
            </p:nvSpPr>
            <p:spPr bwMode="auto">
              <a:xfrm>
                <a:off x="4223" y="3718"/>
                <a:ext cx="108" cy="108"/>
              </a:xfrm>
              <a:custGeom>
                <a:avLst/>
                <a:gdLst>
                  <a:gd name="T0" fmla="*/ 107 w 108"/>
                  <a:gd name="T1" fmla="*/ 49 h 108"/>
                  <a:gd name="T2" fmla="*/ 105 w 108"/>
                  <a:gd name="T3" fmla="*/ 40 h 108"/>
                  <a:gd name="T4" fmla="*/ 102 w 108"/>
                  <a:gd name="T5" fmla="*/ 30 h 108"/>
                  <a:gd name="T6" fmla="*/ 97 w 108"/>
                  <a:gd name="T7" fmla="*/ 23 h 108"/>
                  <a:gd name="T8" fmla="*/ 92 w 108"/>
                  <a:gd name="T9" fmla="*/ 16 h 108"/>
                  <a:gd name="T10" fmla="*/ 84 w 108"/>
                  <a:gd name="T11" fmla="*/ 10 h 108"/>
                  <a:gd name="T12" fmla="*/ 76 w 108"/>
                  <a:gd name="T13" fmla="*/ 5 h 108"/>
                  <a:gd name="T14" fmla="*/ 67 w 108"/>
                  <a:gd name="T15" fmla="*/ 2 h 108"/>
                  <a:gd name="T16" fmla="*/ 58 w 108"/>
                  <a:gd name="T17" fmla="*/ 0 h 108"/>
                  <a:gd name="T18" fmla="*/ 49 w 108"/>
                  <a:gd name="T19" fmla="*/ 0 h 108"/>
                  <a:gd name="T20" fmla="*/ 39 w 108"/>
                  <a:gd name="T21" fmla="*/ 2 h 108"/>
                  <a:gd name="T22" fmla="*/ 31 w 108"/>
                  <a:gd name="T23" fmla="*/ 5 h 108"/>
                  <a:gd name="T24" fmla="*/ 23 w 108"/>
                  <a:gd name="T25" fmla="*/ 10 h 108"/>
                  <a:gd name="T26" fmla="*/ 15 w 108"/>
                  <a:gd name="T27" fmla="*/ 16 h 108"/>
                  <a:gd name="T28" fmla="*/ 10 w 108"/>
                  <a:gd name="T29" fmla="*/ 23 h 108"/>
                  <a:gd name="T30" fmla="*/ 5 w 108"/>
                  <a:gd name="T31" fmla="*/ 31 h 108"/>
                  <a:gd name="T32" fmla="*/ 2 w 108"/>
                  <a:gd name="T33" fmla="*/ 40 h 108"/>
                  <a:gd name="T34" fmla="*/ 0 w 108"/>
                  <a:gd name="T35" fmla="*/ 49 h 108"/>
                  <a:gd name="T36" fmla="*/ 1 w 108"/>
                  <a:gd name="T37" fmla="*/ 58 h 108"/>
                  <a:gd name="T38" fmla="*/ 2 w 108"/>
                  <a:gd name="T39" fmla="*/ 68 h 108"/>
                  <a:gd name="T40" fmla="*/ 5 w 108"/>
                  <a:gd name="T41" fmla="*/ 77 h 108"/>
                  <a:gd name="T42" fmla="*/ 10 w 108"/>
                  <a:gd name="T43" fmla="*/ 85 h 108"/>
                  <a:gd name="T44" fmla="*/ 16 w 108"/>
                  <a:gd name="T45" fmla="*/ 92 h 108"/>
                  <a:gd name="T46" fmla="*/ 24 w 108"/>
                  <a:gd name="T47" fmla="*/ 98 h 108"/>
                  <a:gd name="T48" fmla="*/ 32 w 108"/>
                  <a:gd name="T49" fmla="*/ 102 h 108"/>
                  <a:gd name="T50" fmla="*/ 41 w 108"/>
                  <a:gd name="T51" fmla="*/ 106 h 108"/>
                  <a:gd name="T52" fmla="*/ 50 w 108"/>
                  <a:gd name="T53" fmla="*/ 107 h 108"/>
                  <a:gd name="T54" fmla="*/ 59 w 108"/>
                  <a:gd name="T55" fmla="*/ 107 h 108"/>
                  <a:gd name="T56" fmla="*/ 68 w 108"/>
                  <a:gd name="T57" fmla="*/ 106 h 108"/>
                  <a:gd name="T58" fmla="*/ 77 w 108"/>
                  <a:gd name="T59" fmla="*/ 102 h 108"/>
                  <a:gd name="T60" fmla="*/ 85 w 108"/>
                  <a:gd name="T61" fmla="*/ 97 h 108"/>
                  <a:gd name="T62" fmla="*/ 92 w 108"/>
                  <a:gd name="T63" fmla="*/ 91 h 108"/>
                  <a:gd name="T64" fmla="*/ 98 w 108"/>
                  <a:gd name="T65" fmla="*/ 84 h 108"/>
                  <a:gd name="T66" fmla="*/ 102 w 108"/>
                  <a:gd name="T67" fmla="*/ 75 h 108"/>
                  <a:gd name="T68" fmla="*/ 105 w 108"/>
                  <a:gd name="T69" fmla="*/ 67 h 108"/>
                  <a:gd name="T70" fmla="*/ 107 w 108"/>
                  <a:gd name="T71" fmla="*/ 58 h 10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8"/>
                  <a:gd name="T109" fmla="*/ 0 h 108"/>
                  <a:gd name="T110" fmla="*/ 108 w 108"/>
                  <a:gd name="T111" fmla="*/ 108 h 10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8" h="108">
                    <a:moveTo>
                      <a:pt x="107" y="54"/>
                    </a:moveTo>
                    <a:lnTo>
                      <a:pt x="107" y="49"/>
                    </a:lnTo>
                    <a:lnTo>
                      <a:pt x="106" y="44"/>
                    </a:lnTo>
                    <a:lnTo>
                      <a:pt x="105" y="40"/>
                    </a:lnTo>
                    <a:lnTo>
                      <a:pt x="104" y="35"/>
                    </a:lnTo>
                    <a:lnTo>
                      <a:pt x="102" y="30"/>
                    </a:lnTo>
                    <a:lnTo>
                      <a:pt x="100" y="27"/>
                    </a:lnTo>
                    <a:lnTo>
                      <a:pt x="97" y="23"/>
                    </a:lnTo>
                    <a:lnTo>
                      <a:pt x="94" y="19"/>
                    </a:lnTo>
                    <a:lnTo>
                      <a:pt x="92" y="16"/>
                    </a:lnTo>
                    <a:lnTo>
                      <a:pt x="88" y="12"/>
                    </a:lnTo>
                    <a:lnTo>
                      <a:pt x="84" y="10"/>
                    </a:lnTo>
                    <a:lnTo>
                      <a:pt x="80" y="7"/>
                    </a:lnTo>
                    <a:lnTo>
                      <a:pt x="76" y="5"/>
                    </a:lnTo>
                    <a:lnTo>
                      <a:pt x="72" y="3"/>
                    </a:lnTo>
                    <a:lnTo>
                      <a:pt x="67" y="2"/>
                    </a:lnTo>
                    <a:lnTo>
                      <a:pt x="63" y="0"/>
                    </a:lnTo>
                    <a:lnTo>
                      <a:pt x="58" y="0"/>
                    </a:lnTo>
                    <a:lnTo>
                      <a:pt x="54" y="0"/>
                    </a:lnTo>
                    <a:lnTo>
                      <a:pt x="49" y="0"/>
                    </a:lnTo>
                    <a:lnTo>
                      <a:pt x="44" y="0"/>
                    </a:lnTo>
                    <a:lnTo>
                      <a:pt x="39" y="2"/>
                    </a:lnTo>
                    <a:lnTo>
                      <a:pt x="35" y="3"/>
                    </a:lnTo>
                    <a:lnTo>
                      <a:pt x="31" y="5"/>
                    </a:lnTo>
                    <a:lnTo>
                      <a:pt x="26" y="7"/>
                    </a:lnTo>
                    <a:lnTo>
                      <a:pt x="23" y="10"/>
                    </a:lnTo>
                    <a:lnTo>
                      <a:pt x="19" y="13"/>
                    </a:lnTo>
                    <a:lnTo>
                      <a:pt x="15" y="16"/>
                    </a:lnTo>
                    <a:lnTo>
                      <a:pt x="12" y="19"/>
                    </a:lnTo>
                    <a:lnTo>
                      <a:pt x="10" y="23"/>
                    </a:lnTo>
                    <a:lnTo>
                      <a:pt x="7" y="27"/>
                    </a:lnTo>
                    <a:lnTo>
                      <a:pt x="5" y="31"/>
                    </a:lnTo>
                    <a:lnTo>
                      <a:pt x="3" y="36"/>
                    </a:lnTo>
                    <a:lnTo>
                      <a:pt x="2" y="40"/>
                    </a:lnTo>
                    <a:lnTo>
                      <a:pt x="1" y="45"/>
                    </a:lnTo>
                    <a:lnTo>
                      <a:pt x="0" y="49"/>
                    </a:lnTo>
                    <a:lnTo>
                      <a:pt x="0" y="54"/>
                    </a:lnTo>
                    <a:lnTo>
                      <a:pt x="1" y="58"/>
                    </a:lnTo>
                    <a:lnTo>
                      <a:pt x="1" y="63"/>
                    </a:lnTo>
                    <a:lnTo>
                      <a:pt x="2" y="68"/>
                    </a:lnTo>
                    <a:lnTo>
                      <a:pt x="4" y="73"/>
                    </a:lnTo>
                    <a:lnTo>
                      <a:pt x="5" y="77"/>
                    </a:lnTo>
                    <a:lnTo>
                      <a:pt x="8" y="81"/>
                    </a:lnTo>
                    <a:lnTo>
                      <a:pt x="10" y="85"/>
                    </a:lnTo>
                    <a:lnTo>
                      <a:pt x="13" y="89"/>
                    </a:lnTo>
                    <a:lnTo>
                      <a:pt x="16" y="92"/>
                    </a:lnTo>
                    <a:lnTo>
                      <a:pt x="20" y="95"/>
                    </a:lnTo>
                    <a:lnTo>
                      <a:pt x="24" y="98"/>
                    </a:lnTo>
                    <a:lnTo>
                      <a:pt x="28" y="101"/>
                    </a:lnTo>
                    <a:lnTo>
                      <a:pt x="32" y="102"/>
                    </a:lnTo>
                    <a:lnTo>
                      <a:pt x="36" y="104"/>
                    </a:lnTo>
                    <a:lnTo>
                      <a:pt x="41" y="106"/>
                    </a:lnTo>
                    <a:lnTo>
                      <a:pt x="45" y="107"/>
                    </a:lnTo>
                    <a:lnTo>
                      <a:pt x="50" y="107"/>
                    </a:lnTo>
                    <a:lnTo>
                      <a:pt x="54" y="107"/>
                    </a:lnTo>
                    <a:lnTo>
                      <a:pt x="59" y="107"/>
                    </a:lnTo>
                    <a:lnTo>
                      <a:pt x="63" y="106"/>
                    </a:lnTo>
                    <a:lnTo>
                      <a:pt x="68" y="106"/>
                    </a:lnTo>
                    <a:lnTo>
                      <a:pt x="72" y="104"/>
                    </a:lnTo>
                    <a:lnTo>
                      <a:pt x="77" y="102"/>
                    </a:lnTo>
                    <a:lnTo>
                      <a:pt x="81" y="100"/>
                    </a:lnTo>
                    <a:lnTo>
                      <a:pt x="85" y="97"/>
                    </a:lnTo>
                    <a:lnTo>
                      <a:pt x="88" y="94"/>
                    </a:lnTo>
                    <a:lnTo>
                      <a:pt x="92" y="91"/>
                    </a:lnTo>
                    <a:lnTo>
                      <a:pt x="95" y="88"/>
                    </a:lnTo>
                    <a:lnTo>
                      <a:pt x="98" y="84"/>
                    </a:lnTo>
                    <a:lnTo>
                      <a:pt x="101" y="80"/>
                    </a:lnTo>
                    <a:lnTo>
                      <a:pt x="102" y="75"/>
                    </a:lnTo>
                    <a:lnTo>
                      <a:pt x="104" y="71"/>
                    </a:lnTo>
                    <a:lnTo>
                      <a:pt x="105" y="67"/>
                    </a:lnTo>
                    <a:lnTo>
                      <a:pt x="106" y="62"/>
                    </a:lnTo>
                    <a:lnTo>
                      <a:pt x="107" y="58"/>
                    </a:lnTo>
                    <a:lnTo>
                      <a:pt x="107" y="54"/>
                    </a:lnTo>
                  </a:path>
                </a:pathLst>
              </a:custGeom>
              <a:solidFill>
                <a:srgbClr val="000000"/>
              </a:solidFill>
              <a:ln w="12700" cap="rnd">
                <a:solidFill>
                  <a:srgbClr val="000000"/>
                </a:solidFill>
                <a:round/>
                <a:headEnd/>
                <a:tailEnd/>
              </a:ln>
            </p:spPr>
            <p:txBody>
              <a:bodyPr/>
              <a:lstStyle/>
              <a:p>
                <a:endParaRPr lang="en-US" dirty="0"/>
              </a:p>
            </p:txBody>
          </p:sp>
          <p:sp>
            <p:nvSpPr>
              <p:cNvPr id="82030" name="Freeform 50"/>
              <p:cNvSpPr>
                <a:spLocks/>
              </p:cNvSpPr>
              <p:nvPr/>
            </p:nvSpPr>
            <p:spPr bwMode="auto">
              <a:xfrm>
                <a:off x="4215" y="3753"/>
                <a:ext cx="81" cy="82"/>
              </a:xfrm>
              <a:custGeom>
                <a:avLst/>
                <a:gdLst>
                  <a:gd name="T0" fmla="*/ 80 w 81"/>
                  <a:gd name="T1" fmla="*/ 41 h 82"/>
                  <a:gd name="T2" fmla="*/ 80 w 81"/>
                  <a:gd name="T3" fmla="*/ 36 h 82"/>
                  <a:gd name="T4" fmla="*/ 79 w 81"/>
                  <a:gd name="T5" fmla="*/ 32 h 82"/>
                  <a:gd name="T6" fmla="*/ 78 w 81"/>
                  <a:gd name="T7" fmla="*/ 28 h 82"/>
                  <a:gd name="T8" fmla="*/ 77 w 81"/>
                  <a:gd name="T9" fmla="*/ 24 h 82"/>
                  <a:gd name="T10" fmla="*/ 75 w 81"/>
                  <a:gd name="T11" fmla="*/ 21 h 82"/>
                  <a:gd name="T12" fmla="*/ 73 w 81"/>
                  <a:gd name="T13" fmla="*/ 17 h 82"/>
                  <a:gd name="T14" fmla="*/ 71 w 81"/>
                  <a:gd name="T15" fmla="*/ 14 h 82"/>
                  <a:gd name="T16" fmla="*/ 68 w 81"/>
                  <a:gd name="T17" fmla="*/ 11 h 82"/>
                  <a:gd name="T18" fmla="*/ 65 w 81"/>
                  <a:gd name="T19" fmla="*/ 8 h 82"/>
                  <a:gd name="T20" fmla="*/ 61 w 81"/>
                  <a:gd name="T21" fmla="*/ 6 h 82"/>
                  <a:gd name="T22" fmla="*/ 58 w 81"/>
                  <a:gd name="T23" fmla="*/ 4 h 82"/>
                  <a:gd name="T24" fmla="*/ 54 w 81"/>
                  <a:gd name="T25" fmla="*/ 3 h 82"/>
                  <a:gd name="T26" fmla="*/ 50 w 81"/>
                  <a:gd name="T27" fmla="*/ 1 h 82"/>
                  <a:gd name="T28" fmla="*/ 46 w 81"/>
                  <a:gd name="T29" fmla="*/ 0 h 82"/>
                  <a:gd name="T30" fmla="*/ 43 w 81"/>
                  <a:gd name="T31" fmla="*/ 0 h 82"/>
                  <a:gd name="T32" fmla="*/ 38 w 81"/>
                  <a:gd name="T33" fmla="*/ 0 h 82"/>
                  <a:gd name="T34" fmla="*/ 34 w 81"/>
                  <a:gd name="T35" fmla="*/ 0 h 82"/>
                  <a:gd name="T36" fmla="*/ 30 w 81"/>
                  <a:gd name="T37" fmla="*/ 1 h 82"/>
                  <a:gd name="T38" fmla="*/ 26 w 81"/>
                  <a:gd name="T39" fmla="*/ 3 h 82"/>
                  <a:gd name="T40" fmla="*/ 23 w 81"/>
                  <a:gd name="T41" fmla="*/ 4 h 82"/>
                  <a:gd name="T42" fmla="*/ 19 w 81"/>
                  <a:gd name="T43" fmla="*/ 6 h 82"/>
                  <a:gd name="T44" fmla="*/ 15 w 81"/>
                  <a:gd name="T45" fmla="*/ 8 h 82"/>
                  <a:gd name="T46" fmla="*/ 13 w 81"/>
                  <a:gd name="T47" fmla="*/ 10 h 82"/>
                  <a:gd name="T48" fmla="*/ 10 w 81"/>
                  <a:gd name="T49" fmla="*/ 14 h 82"/>
                  <a:gd name="T50" fmla="*/ 7 w 81"/>
                  <a:gd name="T51" fmla="*/ 17 h 82"/>
                  <a:gd name="T52" fmla="*/ 5 w 81"/>
                  <a:gd name="T53" fmla="*/ 20 h 82"/>
                  <a:gd name="T54" fmla="*/ 3 w 81"/>
                  <a:gd name="T55" fmla="*/ 24 h 82"/>
                  <a:gd name="T56" fmla="*/ 2 w 81"/>
                  <a:gd name="T57" fmla="*/ 28 h 82"/>
                  <a:gd name="T58" fmla="*/ 1 w 81"/>
                  <a:gd name="T59" fmla="*/ 32 h 82"/>
                  <a:gd name="T60" fmla="*/ 1 w 81"/>
                  <a:gd name="T61" fmla="*/ 36 h 82"/>
                  <a:gd name="T62" fmla="*/ 0 w 81"/>
                  <a:gd name="T63" fmla="*/ 40 h 82"/>
                  <a:gd name="T64" fmla="*/ 1 w 81"/>
                  <a:gd name="T65" fmla="*/ 44 h 82"/>
                  <a:gd name="T66" fmla="*/ 1 w 81"/>
                  <a:gd name="T67" fmla="*/ 48 h 82"/>
                  <a:gd name="T68" fmla="*/ 2 w 81"/>
                  <a:gd name="T69" fmla="*/ 52 h 82"/>
                  <a:gd name="T70" fmla="*/ 3 w 81"/>
                  <a:gd name="T71" fmla="*/ 56 h 82"/>
                  <a:gd name="T72" fmla="*/ 5 w 81"/>
                  <a:gd name="T73" fmla="*/ 59 h 82"/>
                  <a:gd name="T74" fmla="*/ 7 w 81"/>
                  <a:gd name="T75" fmla="*/ 63 h 82"/>
                  <a:gd name="T76" fmla="*/ 9 w 81"/>
                  <a:gd name="T77" fmla="*/ 67 h 82"/>
                  <a:gd name="T78" fmla="*/ 12 w 81"/>
                  <a:gd name="T79" fmla="*/ 70 h 82"/>
                  <a:gd name="T80" fmla="*/ 15 w 81"/>
                  <a:gd name="T81" fmla="*/ 73 h 82"/>
                  <a:gd name="T82" fmla="*/ 19 w 81"/>
                  <a:gd name="T83" fmla="*/ 74 h 82"/>
                  <a:gd name="T84" fmla="*/ 22 w 81"/>
                  <a:gd name="T85" fmla="*/ 76 h 82"/>
                  <a:gd name="T86" fmla="*/ 26 w 81"/>
                  <a:gd name="T87" fmla="*/ 78 h 82"/>
                  <a:gd name="T88" fmla="*/ 30 w 81"/>
                  <a:gd name="T89" fmla="*/ 79 h 82"/>
                  <a:gd name="T90" fmla="*/ 34 w 81"/>
                  <a:gd name="T91" fmla="*/ 80 h 82"/>
                  <a:gd name="T92" fmla="*/ 37 w 81"/>
                  <a:gd name="T93" fmla="*/ 81 h 82"/>
                  <a:gd name="T94" fmla="*/ 42 w 81"/>
                  <a:gd name="T95" fmla="*/ 81 h 82"/>
                  <a:gd name="T96" fmla="*/ 46 w 81"/>
                  <a:gd name="T97" fmla="*/ 81 h 82"/>
                  <a:gd name="T98" fmla="*/ 50 w 81"/>
                  <a:gd name="T99" fmla="*/ 80 h 82"/>
                  <a:gd name="T100" fmla="*/ 54 w 81"/>
                  <a:gd name="T101" fmla="*/ 79 h 82"/>
                  <a:gd name="T102" fmla="*/ 57 w 81"/>
                  <a:gd name="T103" fmla="*/ 77 h 82"/>
                  <a:gd name="T104" fmla="*/ 61 w 81"/>
                  <a:gd name="T105" fmla="*/ 75 h 82"/>
                  <a:gd name="T106" fmla="*/ 64 w 81"/>
                  <a:gd name="T107" fmla="*/ 73 h 82"/>
                  <a:gd name="T108" fmla="*/ 67 w 81"/>
                  <a:gd name="T109" fmla="*/ 70 h 82"/>
                  <a:gd name="T110" fmla="*/ 70 w 81"/>
                  <a:gd name="T111" fmla="*/ 67 h 82"/>
                  <a:gd name="T112" fmla="*/ 72 w 81"/>
                  <a:gd name="T113" fmla="*/ 64 h 82"/>
                  <a:gd name="T114" fmla="*/ 75 w 81"/>
                  <a:gd name="T115" fmla="*/ 61 h 82"/>
                  <a:gd name="T116" fmla="*/ 77 w 81"/>
                  <a:gd name="T117" fmla="*/ 57 h 82"/>
                  <a:gd name="T118" fmla="*/ 78 w 81"/>
                  <a:gd name="T119" fmla="*/ 54 h 82"/>
                  <a:gd name="T120" fmla="*/ 79 w 81"/>
                  <a:gd name="T121" fmla="*/ 49 h 82"/>
                  <a:gd name="T122" fmla="*/ 80 w 81"/>
                  <a:gd name="T123" fmla="*/ 45 h 82"/>
                  <a:gd name="T124" fmla="*/ 80 w 81"/>
                  <a:gd name="T125" fmla="*/ 41 h 8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81"/>
                  <a:gd name="T190" fmla="*/ 0 h 82"/>
                  <a:gd name="T191" fmla="*/ 81 w 81"/>
                  <a:gd name="T192" fmla="*/ 82 h 8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81" h="82">
                    <a:moveTo>
                      <a:pt x="80" y="41"/>
                    </a:moveTo>
                    <a:lnTo>
                      <a:pt x="80" y="36"/>
                    </a:lnTo>
                    <a:lnTo>
                      <a:pt x="79" y="32"/>
                    </a:lnTo>
                    <a:lnTo>
                      <a:pt x="78" y="28"/>
                    </a:lnTo>
                    <a:lnTo>
                      <a:pt x="77" y="24"/>
                    </a:lnTo>
                    <a:lnTo>
                      <a:pt x="75" y="21"/>
                    </a:lnTo>
                    <a:lnTo>
                      <a:pt x="73" y="17"/>
                    </a:lnTo>
                    <a:lnTo>
                      <a:pt x="71" y="14"/>
                    </a:lnTo>
                    <a:lnTo>
                      <a:pt x="68" y="11"/>
                    </a:lnTo>
                    <a:lnTo>
                      <a:pt x="65" y="8"/>
                    </a:lnTo>
                    <a:lnTo>
                      <a:pt x="61" y="6"/>
                    </a:lnTo>
                    <a:lnTo>
                      <a:pt x="58" y="4"/>
                    </a:lnTo>
                    <a:lnTo>
                      <a:pt x="54" y="3"/>
                    </a:lnTo>
                    <a:lnTo>
                      <a:pt x="50" y="1"/>
                    </a:lnTo>
                    <a:lnTo>
                      <a:pt x="46" y="0"/>
                    </a:lnTo>
                    <a:lnTo>
                      <a:pt x="43" y="0"/>
                    </a:lnTo>
                    <a:lnTo>
                      <a:pt x="38" y="0"/>
                    </a:lnTo>
                    <a:lnTo>
                      <a:pt x="34" y="0"/>
                    </a:lnTo>
                    <a:lnTo>
                      <a:pt x="30" y="1"/>
                    </a:lnTo>
                    <a:lnTo>
                      <a:pt x="26" y="3"/>
                    </a:lnTo>
                    <a:lnTo>
                      <a:pt x="23" y="4"/>
                    </a:lnTo>
                    <a:lnTo>
                      <a:pt x="19" y="6"/>
                    </a:lnTo>
                    <a:lnTo>
                      <a:pt x="15" y="8"/>
                    </a:lnTo>
                    <a:lnTo>
                      <a:pt x="13" y="10"/>
                    </a:lnTo>
                    <a:lnTo>
                      <a:pt x="10" y="14"/>
                    </a:lnTo>
                    <a:lnTo>
                      <a:pt x="7" y="17"/>
                    </a:lnTo>
                    <a:lnTo>
                      <a:pt x="5" y="20"/>
                    </a:lnTo>
                    <a:lnTo>
                      <a:pt x="3" y="24"/>
                    </a:lnTo>
                    <a:lnTo>
                      <a:pt x="2" y="28"/>
                    </a:lnTo>
                    <a:lnTo>
                      <a:pt x="1" y="32"/>
                    </a:lnTo>
                    <a:lnTo>
                      <a:pt x="1" y="36"/>
                    </a:lnTo>
                    <a:lnTo>
                      <a:pt x="0" y="40"/>
                    </a:lnTo>
                    <a:lnTo>
                      <a:pt x="1" y="44"/>
                    </a:lnTo>
                    <a:lnTo>
                      <a:pt x="1" y="48"/>
                    </a:lnTo>
                    <a:lnTo>
                      <a:pt x="2" y="52"/>
                    </a:lnTo>
                    <a:lnTo>
                      <a:pt x="3" y="56"/>
                    </a:lnTo>
                    <a:lnTo>
                      <a:pt x="5" y="59"/>
                    </a:lnTo>
                    <a:lnTo>
                      <a:pt x="7" y="63"/>
                    </a:lnTo>
                    <a:lnTo>
                      <a:pt x="9" y="67"/>
                    </a:lnTo>
                    <a:lnTo>
                      <a:pt x="12" y="70"/>
                    </a:lnTo>
                    <a:lnTo>
                      <a:pt x="15" y="73"/>
                    </a:lnTo>
                    <a:lnTo>
                      <a:pt x="19" y="74"/>
                    </a:lnTo>
                    <a:lnTo>
                      <a:pt x="22" y="76"/>
                    </a:lnTo>
                    <a:lnTo>
                      <a:pt x="26" y="78"/>
                    </a:lnTo>
                    <a:lnTo>
                      <a:pt x="30" y="79"/>
                    </a:lnTo>
                    <a:lnTo>
                      <a:pt x="34" y="80"/>
                    </a:lnTo>
                    <a:lnTo>
                      <a:pt x="37" y="81"/>
                    </a:lnTo>
                    <a:lnTo>
                      <a:pt x="42" y="81"/>
                    </a:lnTo>
                    <a:lnTo>
                      <a:pt x="46" y="81"/>
                    </a:lnTo>
                    <a:lnTo>
                      <a:pt x="50" y="80"/>
                    </a:lnTo>
                    <a:lnTo>
                      <a:pt x="54" y="79"/>
                    </a:lnTo>
                    <a:lnTo>
                      <a:pt x="57" y="77"/>
                    </a:lnTo>
                    <a:lnTo>
                      <a:pt x="61" y="75"/>
                    </a:lnTo>
                    <a:lnTo>
                      <a:pt x="64" y="73"/>
                    </a:lnTo>
                    <a:lnTo>
                      <a:pt x="67" y="70"/>
                    </a:lnTo>
                    <a:lnTo>
                      <a:pt x="70" y="67"/>
                    </a:lnTo>
                    <a:lnTo>
                      <a:pt x="72" y="64"/>
                    </a:lnTo>
                    <a:lnTo>
                      <a:pt x="75" y="61"/>
                    </a:lnTo>
                    <a:lnTo>
                      <a:pt x="77" y="57"/>
                    </a:lnTo>
                    <a:lnTo>
                      <a:pt x="78" y="54"/>
                    </a:lnTo>
                    <a:lnTo>
                      <a:pt x="79" y="49"/>
                    </a:lnTo>
                    <a:lnTo>
                      <a:pt x="80" y="45"/>
                    </a:lnTo>
                    <a:lnTo>
                      <a:pt x="80" y="41"/>
                    </a:lnTo>
                  </a:path>
                </a:pathLst>
              </a:custGeom>
              <a:solidFill>
                <a:srgbClr val="FFEA00"/>
              </a:solidFill>
              <a:ln w="12700" cap="rnd">
                <a:solidFill>
                  <a:srgbClr val="FFEA00"/>
                </a:solidFill>
                <a:round/>
                <a:headEnd/>
                <a:tailEnd/>
              </a:ln>
            </p:spPr>
            <p:txBody>
              <a:bodyPr/>
              <a:lstStyle/>
              <a:p>
                <a:endParaRPr lang="en-US" dirty="0"/>
              </a:p>
            </p:txBody>
          </p:sp>
          <p:sp>
            <p:nvSpPr>
              <p:cNvPr id="82031" name="Freeform 51"/>
              <p:cNvSpPr>
                <a:spLocks/>
              </p:cNvSpPr>
              <p:nvPr/>
            </p:nvSpPr>
            <p:spPr bwMode="auto">
              <a:xfrm>
                <a:off x="4245" y="3782"/>
                <a:ext cx="22" cy="23"/>
              </a:xfrm>
              <a:custGeom>
                <a:avLst/>
                <a:gdLst>
                  <a:gd name="T0" fmla="*/ 21 w 22"/>
                  <a:gd name="T1" fmla="*/ 11 h 23"/>
                  <a:gd name="T2" fmla="*/ 21 w 22"/>
                  <a:gd name="T3" fmla="*/ 9 h 23"/>
                  <a:gd name="T4" fmla="*/ 20 w 22"/>
                  <a:gd name="T5" fmla="*/ 7 h 23"/>
                  <a:gd name="T6" fmla="*/ 19 w 22"/>
                  <a:gd name="T7" fmla="*/ 5 h 23"/>
                  <a:gd name="T8" fmla="*/ 18 w 22"/>
                  <a:gd name="T9" fmla="*/ 3 h 23"/>
                  <a:gd name="T10" fmla="*/ 16 w 22"/>
                  <a:gd name="T11" fmla="*/ 2 h 23"/>
                  <a:gd name="T12" fmla="*/ 14 w 22"/>
                  <a:gd name="T13" fmla="*/ 1 h 23"/>
                  <a:gd name="T14" fmla="*/ 13 w 22"/>
                  <a:gd name="T15" fmla="*/ 1 h 23"/>
                  <a:gd name="T16" fmla="*/ 10 w 22"/>
                  <a:gd name="T17" fmla="*/ 0 h 23"/>
                  <a:gd name="T18" fmla="*/ 8 w 22"/>
                  <a:gd name="T19" fmla="*/ 1 h 23"/>
                  <a:gd name="T20" fmla="*/ 6 w 22"/>
                  <a:gd name="T21" fmla="*/ 1 h 23"/>
                  <a:gd name="T22" fmla="*/ 4 w 22"/>
                  <a:gd name="T23" fmla="*/ 2 h 23"/>
                  <a:gd name="T24" fmla="*/ 3 w 22"/>
                  <a:gd name="T25" fmla="*/ 3 h 23"/>
                  <a:gd name="T26" fmla="*/ 2 w 22"/>
                  <a:gd name="T27" fmla="*/ 5 h 23"/>
                  <a:gd name="T28" fmla="*/ 1 w 22"/>
                  <a:gd name="T29" fmla="*/ 7 h 23"/>
                  <a:gd name="T30" fmla="*/ 0 w 22"/>
                  <a:gd name="T31" fmla="*/ 9 h 23"/>
                  <a:gd name="T32" fmla="*/ 0 w 22"/>
                  <a:gd name="T33" fmla="*/ 11 h 23"/>
                  <a:gd name="T34" fmla="*/ 0 w 22"/>
                  <a:gd name="T35" fmla="*/ 13 h 23"/>
                  <a:gd name="T36" fmla="*/ 1 w 22"/>
                  <a:gd name="T37" fmla="*/ 15 h 23"/>
                  <a:gd name="T38" fmla="*/ 2 w 22"/>
                  <a:gd name="T39" fmla="*/ 17 h 23"/>
                  <a:gd name="T40" fmla="*/ 3 w 22"/>
                  <a:gd name="T41" fmla="*/ 19 h 23"/>
                  <a:gd name="T42" fmla="*/ 4 w 22"/>
                  <a:gd name="T43" fmla="*/ 20 h 23"/>
                  <a:gd name="T44" fmla="*/ 6 w 22"/>
                  <a:gd name="T45" fmla="*/ 21 h 23"/>
                  <a:gd name="T46" fmla="*/ 8 w 22"/>
                  <a:gd name="T47" fmla="*/ 22 h 23"/>
                  <a:gd name="T48" fmla="*/ 10 w 22"/>
                  <a:gd name="T49" fmla="*/ 22 h 23"/>
                  <a:gd name="T50" fmla="*/ 12 w 22"/>
                  <a:gd name="T51" fmla="*/ 22 h 23"/>
                  <a:gd name="T52" fmla="*/ 14 w 22"/>
                  <a:gd name="T53" fmla="*/ 21 h 23"/>
                  <a:gd name="T54" fmla="*/ 16 w 22"/>
                  <a:gd name="T55" fmla="*/ 20 h 23"/>
                  <a:gd name="T56" fmla="*/ 18 w 22"/>
                  <a:gd name="T57" fmla="*/ 19 h 23"/>
                  <a:gd name="T58" fmla="*/ 19 w 22"/>
                  <a:gd name="T59" fmla="*/ 17 h 23"/>
                  <a:gd name="T60" fmla="*/ 20 w 22"/>
                  <a:gd name="T61" fmla="*/ 15 h 23"/>
                  <a:gd name="T62" fmla="*/ 20 w 22"/>
                  <a:gd name="T63" fmla="*/ 14 h 23"/>
                  <a:gd name="T64" fmla="*/ 21 w 22"/>
                  <a:gd name="T65" fmla="*/ 11 h 2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
                  <a:gd name="T100" fmla="*/ 0 h 23"/>
                  <a:gd name="T101" fmla="*/ 22 w 22"/>
                  <a:gd name="T102" fmla="*/ 23 h 2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 h="23">
                    <a:moveTo>
                      <a:pt x="21" y="11"/>
                    </a:moveTo>
                    <a:lnTo>
                      <a:pt x="21" y="9"/>
                    </a:lnTo>
                    <a:lnTo>
                      <a:pt x="20" y="7"/>
                    </a:lnTo>
                    <a:lnTo>
                      <a:pt x="19" y="5"/>
                    </a:lnTo>
                    <a:lnTo>
                      <a:pt x="18" y="3"/>
                    </a:lnTo>
                    <a:lnTo>
                      <a:pt x="16" y="2"/>
                    </a:lnTo>
                    <a:lnTo>
                      <a:pt x="14" y="1"/>
                    </a:lnTo>
                    <a:lnTo>
                      <a:pt x="13" y="1"/>
                    </a:lnTo>
                    <a:lnTo>
                      <a:pt x="10" y="0"/>
                    </a:lnTo>
                    <a:lnTo>
                      <a:pt x="8" y="1"/>
                    </a:lnTo>
                    <a:lnTo>
                      <a:pt x="6" y="1"/>
                    </a:lnTo>
                    <a:lnTo>
                      <a:pt x="4" y="2"/>
                    </a:lnTo>
                    <a:lnTo>
                      <a:pt x="3" y="3"/>
                    </a:lnTo>
                    <a:lnTo>
                      <a:pt x="2" y="5"/>
                    </a:lnTo>
                    <a:lnTo>
                      <a:pt x="1" y="7"/>
                    </a:lnTo>
                    <a:lnTo>
                      <a:pt x="0" y="9"/>
                    </a:lnTo>
                    <a:lnTo>
                      <a:pt x="0" y="11"/>
                    </a:lnTo>
                    <a:lnTo>
                      <a:pt x="0" y="13"/>
                    </a:lnTo>
                    <a:lnTo>
                      <a:pt x="1" y="15"/>
                    </a:lnTo>
                    <a:lnTo>
                      <a:pt x="2" y="17"/>
                    </a:lnTo>
                    <a:lnTo>
                      <a:pt x="3" y="19"/>
                    </a:lnTo>
                    <a:lnTo>
                      <a:pt x="4" y="20"/>
                    </a:lnTo>
                    <a:lnTo>
                      <a:pt x="6" y="21"/>
                    </a:lnTo>
                    <a:lnTo>
                      <a:pt x="8" y="22"/>
                    </a:lnTo>
                    <a:lnTo>
                      <a:pt x="10" y="22"/>
                    </a:lnTo>
                    <a:lnTo>
                      <a:pt x="12" y="22"/>
                    </a:lnTo>
                    <a:lnTo>
                      <a:pt x="14" y="21"/>
                    </a:lnTo>
                    <a:lnTo>
                      <a:pt x="16" y="20"/>
                    </a:lnTo>
                    <a:lnTo>
                      <a:pt x="18" y="19"/>
                    </a:lnTo>
                    <a:lnTo>
                      <a:pt x="19" y="17"/>
                    </a:lnTo>
                    <a:lnTo>
                      <a:pt x="20" y="15"/>
                    </a:lnTo>
                    <a:lnTo>
                      <a:pt x="20" y="14"/>
                    </a:lnTo>
                    <a:lnTo>
                      <a:pt x="21" y="11"/>
                    </a:lnTo>
                  </a:path>
                </a:pathLst>
              </a:custGeom>
              <a:solidFill>
                <a:srgbClr val="000000"/>
              </a:solidFill>
              <a:ln w="12700" cap="rnd">
                <a:solidFill>
                  <a:srgbClr val="000000"/>
                </a:solidFill>
                <a:round/>
                <a:headEnd/>
                <a:tailEnd/>
              </a:ln>
            </p:spPr>
            <p:txBody>
              <a:bodyPr/>
              <a:lstStyle/>
              <a:p>
                <a:endParaRPr lang="en-US" dirty="0"/>
              </a:p>
            </p:txBody>
          </p:sp>
          <p:sp>
            <p:nvSpPr>
              <p:cNvPr id="82032" name="Freeform 52"/>
              <p:cNvSpPr>
                <a:spLocks/>
              </p:cNvSpPr>
              <p:nvPr/>
            </p:nvSpPr>
            <p:spPr bwMode="auto">
              <a:xfrm>
                <a:off x="4151" y="3550"/>
                <a:ext cx="67" cy="215"/>
              </a:xfrm>
              <a:custGeom>
                <a:avLst/>
                <a:gdLst>
                  <a:gd name="T0" fmla="*/ 0 w 67"/>
                  <a:gd name="T1" fmla="*/ 0 h 215"/>
                  <a:gd name="T2" fmla="*/ 0 w 67"/>
                  <a:gd name="T3" fmla="*/ 59 h 215"/>
                  <a:gd name="T4" fmla="*/ 58 w 67"/>
                  <a:gd name="T5" fmla="*/ 214 h 215"/>
                  <a:gd name="T6" fmla="*/ 66 w 67"/>
                  <a:gd name="T7" fmla="*/ 206 h 215"/>
                  <a:gd name="T8" fmla="*/ 10 w 67"/>
                  <a:gd name="T9" fmla="*/ 59 h 215"/>
                  <a:gd name="T10" fmla="*/ 10 w 67"/>
                  <a:gd name="T11" fmla="*/ 11 h 215"/>
                  <a:gd name="T12" fmla="*/ 0 w 67"/>
                  <a:gd name="T13" fmla="*/ 0 h 215"/>
                  <a:gd name="T14" fmla="*/ 0 60000 65536"/>
                  <a:gd name="T15" fmla="*/ 0 60000 65536"/>
                  <a:gd name="T16" fmla="*/ 0 60000 65536"/>
                  <a:gd name="T17" fmla="*/ 0 60000 65536"/>
                  <a:gd name="T18" fmla="*/ 0 60000 65536"/>
                  <a:gd name="T19" fmla="*/ 0 60000 65536"/>
                  <a:gd name="T20" fmla="*/ 0 60000 65536"/>
                  <a:gd name="T21" fmla="*/ 0 w 67"/>
                  <a:gd name="T22" fmla="*/ 0 h 215"/>
                  <a:gd name="T23" fmla="*/ 67 w 67"/>
                  <a:gd name="T24" fmla="*/ 215 h 2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7" h="215">
                    <a:moveTo>
                      <a:pt x="0" y="0"/>
                    </a:moveTo>
                    <a:lnTo>
                      <a:pt x="0" y="59"/>
                    </a:lnTo>
                    <a:lnTo>
                      <a:pt x="58" y="214"/>
                    </a:lnTo>
                    <a:lnTo>
                      <a:pt x="66" y="206"/>
                    </a:lnTo>
                    <a:lnTo>
                      <a:pt x="10" y="59"/>
                    </a:lnTo>
                    <a:lnTo>
                      <a:pt x="10" y="11"/>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2033" name="Freeform 53"/>
              <p:cNvSpPr>
                <a:spLocks/>
              </p:cNvSpPr>
              <p:nvPr/>
            </p:nvSpPr>
            <p:spPr bwMode="auto">
              <a:xfrm>
                <a:off x="4151" y="3580"/>
                <a:ext cx="93" cy="163"/>
              </a:xfrm>
              <a:custGeom>
                <a:avLst/>
                <a:gdLst>
                  <a:gd name="T0" fmla="*/ 0 w 93"/>
                  <a:gd name="T1" fmla="*/ 14 h 163"/>
                  <a:gd name="T2" fmla="*/ 84 w 93"/>
                  <a:gd name="T3" fmla="*/ 162 h 163"/>
                  <a:gd name="T4" fmla="*/ 92 w 93"/>
                  <a:gd name="T5" fmla="*/ 157 h 163"/>
                  <a:gd name="T6" fmla="*/ 2 w 93"/>
                  <a:gd name="T7" fmla="*/ 0 h 163"/>
                  <a:gd name="T8" fmla="*/ 0 w 93"/>
                  <a:gd name="T9" fmla="*/ 14 h 163"/>
                  <a:gd name="T10" fmla="*/ 0 60000 65536"/>
                  <a:gd name="T11" fmla="*/ 0 60000 65536"/>
                  <a:gd name="T12" fmla="*/ 0 60000 65536"/>
                  <a:gd name="T13" fmla="*/ 0 60000 65536"/>
                  <a:gd name="T14" fmla="*/ 0 60000 65536"/>
                  <a:gd name="T15" fmla="*/ 0 w 93"/>
                  <a:gd name="T16" fmla="*/ 0 h 163"/>
                  <a:gd name="T17" fmla="*/ 93 w 93"/>
                  <a:gd name="T18" fmla="*/ 163 h 163"/>
                </a:gdLst>
                <a:ahLst/>
                <a:cxnLst>
                  <a:cxn ang="T10">
                    <a:pos x="T0" y="T1"/>
                  </a:cxn>
                  <a:cxn ang="T11">
                    <a:pos x="T2" y="T3"/>
                  </a:cxn>
                  <a:cxn ang="T12">
                    <a:pos x="T4" y="T5"/>
                  </a:cxn>
                  <a:cxn ang="T13">
                    <a:pos x="T6" y="T7"/>
                  </a:cxn>
                  <a:cxn ang="T14">
                    <a:pos x="T8" y="T9"/>
                  </a:cxn>
                </a:cxnLst>
                <a:rect l="T15" t="T16" r="T17" b="T18"/>
                <a:pathLst>
                  <a:path w="93" h="163">
                    <a:moveTo>
                      <a:pt x="0" y="14"/>
                    </a:moveTo>
                    <a:lnTo>
                      <a:pt x="84" y="162"/>
                    </a:lnTo>
                    <a:lnTo>
                      <a:pt x="92" y="157"/>
                    </a:lnTo>
                    <a:lnTo>
                      <a:pt x="2" y="0"/>
                    </a:lnTo>
                    <a:lnTo>
                      <a:pt x="0" y="14"/>
                    </a:lnTo>
                  </a:path>
                </a:pathLst>
              </a:custGeom>
              <a:solidFill>
                <a:srgbClr val="000000"/>
              </a:solidFill>
              <a:ln w="12700" cap="rnd">
                <a:solidFill>
                  <a:srgbClr val="000000"/>
                </a:solidFill>
                <a:round/>
                <a:headEnd/>
                <a:tailEnd/>
              </a:ln>
            </p:spPr>
            <p:txBody>
              <a:bodyPr/>
              <a:lstStyle/>
              <a:p>
                <a:endParaRPr lang="en-US" dirty="0"/>
              </a:p>
            </p:txBody>
          </p:sp>
          <p:sp>
            <p:nvSpPr>
              <p:cNvPr id="82034" name="Freeform 54"/>
              <p:cNvSpPr>
                <a:spLocks/>
              </p:cNvSpPr>
              <p:nvPr/>
            </p:nvSpPr>
            <p:spPr bwMode="auto">
              <a:xfrm>
                <a:off x="3993" y="3108"/>
                <a:ext cx="654" cy="684"/>
              </a:xfrm>
              <a:custGeom>
                <a:avLst/>
                <a:gdLst>
                  <a:gd name="T0" fmla="*/ 653 w 654"/>
                  <a:gd name="T1" fmla="*/ 467 h 684"/>
                  <a:gd name="T2" fmla="*/ 306 w 654"/>
                  <a:gd name="T3" fmla="*/ 0 h 684"/>
                  <a:gd name="T4" fmla="*/ 0 w 654"/>
                  <a:gd name="T5" fmla="*/ 216 h 684"/>
                  <a:gd name="T6" fmla="*/ 346 w 654"/>
                  <a:gd name="T7" fmla="*/ 683 h 684"/>
                  <a:gd name="T8" fmla="*/ 653 w 654"/>
                  <a:gd name="T9" fmla="*/ 467 h 684"/>
                  <a:gd name="T10" fmla="*/ 0 60000 65536"/>
                  <a:gd name="T11" fmla="*/ 0 60000 65536"/>
                  <a:gd name="T12" fmla="*/ 0 60000 65536"/>
                  <a:gd name="T13" fmla="*/ 0 60000 65536"/>
                  <a:gd name="T14" fmla="*/ 0 60000 65536"/>
                  <a:gd name="T15" fmla="*/ 0 w 654"/>
                  <a:gd name="T16" fmla="*/ 0 h 684"/>
                  <a:gd name="T17" fmla="*/ 654 w 654"/>
                  <a:gd name="T18" fmla="*/ 684 h 684"/>
                </a:gdLst>
                <a:ahLst/>
                <a:cxnLst>
                  <a:cxn ang="T10">
                    <a:pos x="T0" y="T1"/>
                  </a:cxn>
                  <a:cxn ang="T11">
                    <a:pos x="T2" y="T3"/>
                  </a:cxn>
                  <a:cxn ang="T12">
                    <a:pos x="T4" y="T5"/>
                  </a:cxn>
                  <a:cxn ang="T13">
                    <a:pos x="T6" y="T7"/>
                  </a:cxn>
                  <a:cxn ang="T14">
                    <a:pos x="T8" y="T9"/>
                  </a:cxn>
                </a:cxnLst>
                <a:rect l="T15" t="T16" r="T17" b="T18"/>
                <a:pathLst>
                  <a:path w="654" h="684">
                    <a:moveTo>
                      <a:pt x="653" y="467"/>
                    </a:moveTo>
                    <a:lnTo>
                      <a:pt x="306" y="0"/>
                    </a:lnTo>
                    <a:lnTo>
                      <a:pt x="0" y="216"/>
                    </a:lnTo>
                    <a:lnTo>
                      <a:pt x="346" y="683"/>
                    </a:lnTo>
                    <a:lnTo>
                      <a:pt x="653" y="467"/>
                    </a:lnTo>
                  </a:path>
                </a:pathLst>
              </a:custGeom>
              <a:solidFill>
                <a:srgbClr val="FFEA00"/>
              </a:solidFill>
              <a:ln w="12700" cap="rnd">
                <a:solidFill>
                  <a:srgbClr val="000000"/>
                </a:solidFill>
                <a:round/>
                <a:headEnd/>
                <a:tailEnd/>
              </a:ln>
            </p:spPr>
            <p:txBody>
              <a:bodyPr/>
              <a:lstStyle/>
              <a:p>
                <a:endParaRPr lang="en-US" dirty="0"/>
              </a:p>
            </p:txBody>
          </p:sp>
          <p:sp>
            <p:nvSpPr>
              <p:cNvPr id="82035" name="Line 55"/>
              <p:cNvSpPr>
                <a:spLocks noChangeShapeType="1"/>
              </p:cNvSpPr>
              <p:nvPr/>
            </p:nvSpPr>
            <p:spPr bwMode="auto">
              <a:xfrm>
                <a:off x="4073" y="3300"/>
                <a:ext cx="311" cy="431"/>
              </a:xfrm>
              <a:prstGeom prst="line">
                <a:avLst/>
              </a:prstGeom>
              <a:noFill/>
              <a:ln w="12700">
                <a:solidFill>
                  <a:srgbClr val="000000"/>
                </a:solidFill>
                <a:round/>
                <a:headEnd/>
                <a:tailEnd/>
              </a:ln>
            </p:spPr>
            <p:txBody>
              <a:bodyPr wrap="none" anchor="ctr"/>
              <a:lstStyle/>
              <a:p>
                <a:endParaRPr lang="en-US" dirty="0"/>
              </a:p>
            </p:txBody>
          </p:sp>
          <p:sp>
            <p:nvSpPr>
              <p:cNvPr id="82036" name="Line 56"/>
              <p:cNvSpPr>
                <a:spLocks noChangeShapeType="1"/>
              </p:cNvSpPr>
              <p:nvPr/>
            </p:nvSpPr>
            <p:spPr bwMode="auto">
              <a:xfrm>
                <a:off x="4260" y="3170"/>
                <a:ext cx="312" cy="432"/>
              </a:xfrm>
              <a:prstGeom prst="line">
                <a:avLst/>
              </a:prstGeom>
              <a:noFill/>
              <a:ln w="12700">
                <a:solidFill>
                  <a:srgbClr val="000000"/>
                </a:solidFill>
                <a:round/>
                <a:headEnd/>
                <a:tailEnd/>
              </a:ln>
            </p:spPr>
            <p:txBody>
              <a:bodyPr wrap="none" anchor="ctr"/>
              <a:lstStyle/>
              <a:p>
                <a:endParaRPr lang="en-US" dirty="0"/>
              </a:p>
            </p:txBody>
          </p:sp>
          <p:sp>
            <p:nvSpPr>
              <p:cNvPr id="82037" name="Freeform 57"/>
              <p:cNvSpPr>
                <a:spLocks/>
              </p:cNvSpPr>
              <p:nvPr/>
            </p:nvSpPr>
            <p:spPr bwMode="auto">
              <a:xfrm>
                <a:off x="4031" y="3160"/>
                <a:ext cx="322" cy="235"/>
              </a:xfrm>
              <a:custGeom>
                <a:avLst/>
                <a:gdLst>
                  <a:gd name="T0" fmla="*/ 0 w 322"/>
                  <a:gd name="T1" fmla="*/ 215 h 235"/>
                  <a:gd name="T2" fmla="*/ 306 w 322"/>
                  <a:gd name="T3" fmla="*/ 0 h 235"/>
                  <a:gd name="T4" fmla="*/ 321 w 322"/>
                  <a:gd name="T5" fmla="*/ 19 h 235"/>
                  <a:gd name="T6" fmla="*/ 14 w 322"/>
                  <a:gd name="T7" fmla="*/ 234 h 235"/>
                  <a:gd name="T8" fmla="*/ 0 w 322"/>
                  <a:gd name="T9" fmla="*/ 215 h 235"/>
                  <a:gd name="T10" fmla="*/ 0 60000 65536"/>
                  <a:gd name="T11" fmla="*/ 0 60000 65536"/>
                  <a:gd name="T12" fmla="*/ 0 60000 65536"/>
                  <a:gd name="T13" fmla="*/ 0 60000 65536"/>
                  <a:gd name="T14" fmla="*/ 0 60000 65536"/>
                  <a:gd name="T15" fmla="*/ 0 w 322"/>
                  <a:gd name="T16" fmla="*/ 0 h 235"/>
                  <a:gd name="T17" fmla="*/ 322 w 322"/>
                  <a:gd name="T18" fmla="*/ 235 h 235"/>
                </a:gdLst>
                <a:ahLst/>
                <a:cxnLst>
                  <a:cxn ang="T10">
                    <a:pos x="T0" y="T1"/>
                  </a:cxn>
                  <a:cxn ang="T11">
                    <a:pos x="T2" y="T3"/>
                  </a:cxn>
                  <a:cxn ang="T12">
                    <a:pos x="T4" y="T5"/>
                  </a:cxn>
                  <a:cxn ang="T13">
                    <a:pos x="T6" y="T7"/>
                  </a:cxn>
                  <a:cxn ang="T14">
                    <a:pos x="T8" y="T9"/>
                  </a:cxn>
                </a:cxnLst>
                <a:rect l="T15" t="T16" r="T17" b="T18"/>
                <a:pathLst>
                  <a:path w="322" h="235">
                    <a:moveTo>
                      <a:pt x="0" y="215"/>
                    </a:moveTo>
                    <a:lnTo>
                      <a:pt x="306" y="0"/>
                    </a:lnTo>
                    <a:lnTo>
                      <a:pt x="321" y="19"/>
                    </a:lnTo>
                    <a:lnTo>
                      <a:pt x="14" y="234"/>
                    </a:lnTo>
                    <a:lnTo>
                      <a:pt x="0" y="215"/>
                    </a:lnTo>
                  </a:path>
                </a:pathLst>
              </a:custGeom>
              <a:solidFill>
                <a:srgbClr val="FF0000"/>
              </a:solidFill>
              <a:ln w="12700" cap="rnd">
                <a:solidFill>
                  <a:srgbClr val="000000"/>
                </a:solidFill>
                <a:round/>
                <a:headEnd/>
                <a:tailEnd/>
              </a:ln>
            </p:spPr>
            <p:txBody>
              <a:bodyPr/>
              <a:lstStyle/>
              <a:p>
                <a:endParaRPr lang="en-US" dirty="0"/>
              </a:p>
            </p:txBody>
          </p:sp>
          <p:sp>
            <p:nvSpPr>
              <p:cNvPr id="82038" name="Freeform 58"/>
              <p:cNvSpPr>
                <a:spLocks/>
              </p:cNvSpPr>
              <p:nvPr/>
            </p:nvSpPr>
            <p:spPr bwMode="auto">
              <a:xfrm>
                <a:off x="4281" y="3496"/>
                <a:ext cx="322" cy="236"/>
              </a:xfrm>
              <a:custGeom>
                <a:avLst/>
                <a:gdLst>
                  <a:gd name="T0" fmla="*/ 0 w 322"/>
                  <a:gd name="T1" fmla="*/ 216 h 236"/>
                  <a:gd name="T2" fmla="*/ 307 w 322"/>
                  <a:gd name="T3" fmla="*/ 0 h 236"/>
                  <a:gd name="T4" fmla="*/ 321 w 322"/>
                  <a:gd name="T5" fmla="*/ 19 h 236"/>
                  <a:gd name="T6" fmla="*/ 15 w 322"/>
                  <a:gd name="T7" fmla="*/ 235 h 236"/>
                  <a:gd name="T8" fmla="*/ 0 w 322"/>
                  <a:gd name="T9" fmla="*/ 216 h 236"/>
                  <a:gd name="T10" fmla="*/ 0 60000 65536"/>
                  <a:gd name="T11" fmla="*/ 0 60000 65536"/>
                  <a:gd name="T12" fmla="*/ 0 60000 65536"/>
                  <a:gd name="T13" fmla="*/ 0 60000 65536"/>
                  <a:gd name="T14" fmla="*/ 0 60000 65536"/>
                  <a:gd name="T15" fmla="*/ 0 w 322"/>
                  <a:gd name="T16" fmla="*/ 0 h 236"/>
                  <a:gd name="T17" fmla="*/ 322 w 322"/>
                  <a:gd name="T18" fmla="*/ 236 h 236"/>
                </a:gdLst>
                <a:ahLst/>
                <a:cxnLst>
                  <a:cxn ang="T10">
                    <a:pos x="T0" y="T1"/>
                  </a:cxn>
                  <a:cxn ang="T11">
                    <a:pos x="T2" y="T3"/>
                  </a:cxn>
                  <a:cxn ang="T12">
                    <a:pos x="T4" y="T5"/>
                  </a:cxn>
                  <a:cxn ang="T13">
                    <a:pos x="T6" y="T7"/>
                  </a:cxn>
                  <a:cxn ang="T14">
                    <a:pos x="T8" y="T9"/>
                  </a:cxn>
                </a:cxnLst>
                <a:rect l="T15" t="T16" r="T17" b="T18"/>
                <a:pathLst>
                  <a:path w="322" h="236">
                    <a:moveTo>
                      <a:pt x="0" y="216"/>
                    </a:moveTo>
                    <a:lnTo>
                      <a:pt x="307" y="0"/>
                    </a:lnTo>
                    <a:lnTo>
                      <a:pt x="321" y="19"/>
                    </a:lnTo>
                    <a:lnTo>
                      <a:pt x="15" y="235"/>
                    </a:lnTo>
                    <a:lnTo>
                      <a:pt x="0" y="216"/>
                    </a:lnTo>
                  </a:path>
                </a:pathLst>
              </a:custGeom>
              <a:solidFill>
                <a:srgbClr val="FF0000"/>
              </a:solidFill>
              <a:ln w="12700" cap="rnd">
                <a:solidFill>
                  <a:srgbClr val="000000"/>
                </a:solidFill>
                <a:round/>
                <a:headEnd/>
                <a:tailEnd/>
              </a:ln>
            </p:spPr>
            <p:txBody>
              <a:bodyPr/>
              <a:lstStyle/>
              <a:p>
                <a:endParaRPr lang="en-US" dirty="0"/>
              </a:p>
            </p:txBody>
          </p:sp>
          <p:sp>
            <p:nvSpPr>
              <p:cNvPr id="82039" name="Freeform 59"/>
              <p:cNvSpPr>
                <a:spLocks/>
              </p:cNvSpPr>
              <p:nvPr/>
            </p:nvSpPr>
            <p:spPr bwMode="auto">
              <a:xfrm>
                <a:off x="4178" y="3303"/>
                <a:ext cx="134" cy="95"/>
              </a:xfrm>
              <a:custGeom>
                <a:avLst/>
                <a:gdLst>
                  <a:gd name="T0" fmla="*/ 60 w 134"/>
                  <a:gd name="T1" fmla="*/ 85 h 95"/>
                  <a:gd name="T2" fmla="*/ 44 w 134"/>
                  <a:gd name="T3" fmla="*/ 63 h 95"/>
                  <a:gd name="T4" fmla="*/ 0 w 134"/>
                  <a:gd name="T5" fmla="*/ 94 h 95"/>
                  <a:gd name="T6" fmla="*/ 34 w 134"/>
                  <a:gd name="T7" fmla="*/ 1 h 95"/>
                  <a:gd name="T8" fmla="*/ 133 w 134"/>
                  <a:gd name="T9" fmla="*/ 0 h 95"/>
                  <a:gd name="T10" fmla="*/ 89 w 134"/>
                  <a:gd name="T11" fmla="*/ 31 h 95"/>
                  <a:gd name="T12" fmla="*/ 104 w 134"/>
                  <a:gd name="T13" fmla="*/ 54 h 95"/>
                  <a:gd name="T14" fmla="*/ 60 w 134"/>
                  <a:gd name="T15" fmla="*/ 85 h 95"/>
                  <a:gd name="T16" fmla="*/ 0 60000 65536"/>
                  <a:gd name="T17" fmla="*/ 0 60000 65536"/>
                  <a:gd name="T18" fmla="*/ 0 60000 65536"/>
                  <a:gd name="T19" fmla="*/ 0 60000 65536"/>
                  <a:gd name="T20" fmla="*/ 0 60000 65536"/>
                  <a:gd name="T21" fmla="*/ 0 60000 65536"/>
                  <a:gd name="T22" fmla="*/ 0 60000 65536"/>
                  <a:gd name="T23" fmla="*/ 0 60000 65536"/>
                  <a:gd name="T24" fmla="*/ 0 w 134"/>
                  <a:gd name="T25" fmla="*/ 0 h 95"/>
                  <a:gd name="T26" fmla="*/ 134 w 134"/>
                  <a:gd name="T27" fmla="*/ 95 h 9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4" h="95">
                    <a:moveTo>
                      <a:pt x="60" y="85"/>
                    </a:moveTo>
                    <a:lnTo>
                      <a:pt x="44" y="63"/>
                    </a:lnTo>
                    <a:lnTo>
                      <a:pt x="0" y="94"/>
                    </a:lnTo>
                    <a:lnTo>
                      <a:pt x="34" y="1"/>
                    </a:lnTo>
                    <a:lnTo>
                      <a:pt x="133" y="0"/>
                    </a:lnTo>
                    <a:lnTo>
                      <a:pt x="89" y="31"/>
                    </a:lnTo>
                    <a:lnTo>
                      <a:pt x="104" y="54"/>
                    </a:lnTo>
                    <a:lnTo>
                      <a:pt x="60" y="85"/>
                    </a:lnTo>
                  </a:path>
                </a:pathLst>
              </a:custGeom>
              <a:solidFill>
                <a:srgbClr val="000000"/>
              </a:solidFill>
              <a:ln w="12700" cap="rnd">
                <a:solidFill>
                  <a:srgbClr val="000000"/>
                </a:solidFill>
                <a:round/>
                <a:headEnd/>
                <a:tailEnd/>
              </a:ln>
            </p:spPr>
            <p:txBody>
              <a:bodyPr/>
              <a:lstStyle/>
              <a:p>
                <a:endParaRPr lang="en-US" dirty="0"/>
              </a:p>
            </p:txBody>
          </p:sp>
        </p:grpSp>
        <p:sp>
          <p:nvSpPr>
            <p:cNvPr id="12348" name="Line 60"/>
            <p:cNvSpPr>
              <a:spLocks noChangeShapeType="1"/>
            </p:cNvSpPr>
            <p:nvPr/>
          </p:nvSpPr>
          <p:spPr bwMode="auto">
            <a:xfrm>
              <a:off x="1139" y="3661"/>
              <a:ext cx="557" cy="0"/>
            </a:xfrm>
            <a:prstGeom prst="line">
              <a:avLst/>
            </a:prstGeom>
            <a:noFill/>
            <a:ln w="25400">
              <a:solidFill>
                <a:srgbClr val="FF0000"/>
              </a:solidFill>
              <a:round/>
              <a:headEnd/>
              <a:tailEnd type="triangle" w="med" len="med"/>
            </a:ln>
            <a:effectLst>
              <a:outerShdw blurRad="63500" dist="38100" dir="2700000" algn="tl" rotWithShape="0">
                <a:srgbClr val="000000">
                  <a:alpha val="39999"/>
                </a:srgbClr>
              </a:outerShdw>
            </a:effectLst>
          </p:spPr>
          <p:txBody>
            <a:bodyPr wrap="none" anchor="ctr"/>
            <a:lstStyle/>
            <a:p>
              <a:pPr>
                <a:defRPr/>
              </a:pPr>
              <a:endParaRPr lang="en-US" dirty="0">
                <a:latin typeface="Arial" pitchFamily="-84" charset="0"/>
                <a:ea typeface="Arial" pitchFamily="-84" charset="0"/>
                <a:cs typeface="Arial" pitchFamily="-84" charset="0"/>
              </a:endParaRPr>
            </a:p>
          </p:txBody>
        </p:sp>
      </p:grpSp>
      <p:sp>
        <p:nvSpPr>
          <p:cNvPr id="81923" name="Rectangle 61"/>
          <p:cNvSpPr>
            <a:spLocks noGrp="1" noChangeArrowheads="1"/>
          </p:cNvSpPr>
          <p:nvPr>
            <p:ph type="title"/>
          </p:nvPr>
        </p:nvSpPr>
        <p:spPr>
          <a:xfrm>
            <a:off x="852489" y="159414"/>
            <a:ext cx="10515600" cy="1325563"/>
          </a:xfrm>
        </p:spPr>
        <p:txBody>
          <a:bodyPr/>
          <a:lstStyle/>
          <a:p>
            <a:r>
              <a:rPr lang="en-US" altLang="en-US" b="1" dirty="0">
                <a:ea typeface="ＭＳ Ｐゴシック" pitchFamily="34" charset="-128"/>
              </a:rPr>
              <a:t>Goods in Transit</a:t>
            </a:r>
          </a:p>
        </p:txBody>
      </p:sp>
      <p:grpSp>
        <p:nvGrpSpPr>
          <p:cNvPr id="7" name="Group 62"/>
          <p:cNvGrpSpPr>
            <a:grpSpLocks/>
          </p:cNvGrpSpPr>
          <p:nvPr/>
        </p:nvGrpSpPr>
        <p:grpSpPr bwMode="auto">
          <a:xfrm>
            <a:off x="1524000" y="1143000"/>
            <a:ext cx="9144000" cy="2058294"/>
            <a:chOff x="0" y="912"/>
            <a:chExt cx="5760" cy="1166"/>
          </a:xfrm>
        </p:grpSpPr>
        <p:sp>
          <p:nvSpPr>
            <p:cNvPr id="81930" name="Rectangle 63"/>
            <p:cNvSpPr>
              <a:spLocks noChangeArrowheads="1"/>
            </p:cNvSpPr>
            <p:nvPr/>
          </p:nvSpPr>
          <p:spPr bwMode="auto">
            <a:xfrm>
              <a:off x="0" y="924"/>
              <a:ext cx="5760" cy="1110"/>
            </a:xfrm>
            <a:prstGeom prst="rect">
              <a:avLst/>
            </a:prstGeom>
            <a:solidFill>
              <a:srgbClr val="CCFFFF"/>
            </a:solidFill>
            <a:ln w="9525">
              <a:solidFill>
                <a:schemeClr val="tx1"/>
              </a:solidFill>
              <a:miter lim="800000"/>
              <a:headEnd/>
              <a:tailEnd/>
            </a:ln>
          </p:spPr>
          <p:txBody>
            <a:bodyPr wrap="none" anchor="ctr"/>
            <a:lstStyle/>
            <a:p>
              <a:endParaRPr lang="en-US" altLang="en-US" dirty="0">
                <a:ea typeface="ＭＳ Ｐゴシック" pitchFamily="34" charset="-128"/>
              </a:endParaRPr>
            </a:p>
          </p:txBody>
        </p:sp>
        <p:grpSp>
          <p:nvGrpSpPr>
            <p:cNvPr id="81931" name="Group 64"/>
            <p:cNvGrpSpPr>
              <a:grpSpLocks/>
            </p:cNvGrpSpPr>
            <p:nvPr/>
          </p:nvGrpSpPr>
          <p:grpSpPr bwMode="auto">
            <a:xfrm>
              <a:off x="2064" y="1166"/>
              <a:ext cx="1779" cy="862"/>
              <a:chOff x="2064" y="1166"/>
              <a:chExt cx="1779" cy="862"/>
            </a:xfrm>
          </p:grpSpPr>
          <p:graphicFrame>
            <p:nvGraphicFramePr>
              <p:cNvPr id="81986" name="Object 4"/>
              <p:cNvGraphicFramePr>
                <a:graphicFrameLocks/>
              </p:cNvGraphicFramePr>
              <p:nvPr/>
            </p:nvGraphicFramePr>
            <p:xfrm>
              <a:off x="2064" y="1166"/>
              <a:ext cx="1779" cy="862"/>
            </p:xfrm>
            <a:graphic>
              <a:graphicData uri="http://schemas.openxmlformats.org/presentationml/2006/ole">
                <mc:AlternateContent xmlns:mc="http://schemas.openxmlformats.org/markup-compatibility/2006">
                  <mc:Choice xmlns:v="urn:schemas-microsoft-com:vml" Requires="v">
                    <p:oleObj name="Clip" r:id="rId9" imgW="2824163" imgH="1368425" progId="">
                      <p:embed/>
                    </p:oleObj>
                  </mc:Choice>
                  <mc:Fallback>
                    <p:oleObj name="Clip" r:id="rId9" imgW="2824163" imgH="1368425" progId="">
                      <p:embed/>
                      <p:pic>
                        <p:nvPicPr>
                          <p:cNvPr id="81986" name="Object 4"/>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64" y="1166"/>
                            <a:ext cx="1779" cy="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87" name="Rectangle 66"/>
              <p:cNvSpPr>
                <a:spLocks noChangeArrowheads="1"/>
              </p:cNvSpPr>
              <p:nvPr/>
            </p:nvSpPr>
            <p:spPr bwMode="auto">
              <a:xfrm>
                <a:off x="2157" y="1234"/>
                <a:ext cx="883" cy="469"/>
              </a:xfrm>
              <a:prstGeom prst="rect">
                <a:avLst/>
              </a:prstGeom>
              <a:noFill/>
              <a:ln w="12700">
                <a:noFill/>
                <a:miter lim="800000"/>
                <a:headEnd/>
                <a:tailEnd/>
              </a:ln>
            </p:spPr>
            <p:txBody>
              <a:bodyPr wrap="none" lIns="90488" tIns="44450" rIns="90488" bIns="44450">
                <a:spAutoFit/>
              </a:bodyPr>
              <a:lstStyle/>
              <a:p>
                <a:r>
                  <a:rPr lang="en-US" altLang="en-US" sz="2400" b="1" dirty="0">
                    <a:ea typeface="ＭＳ Ｐゴシック" pitchFamily="34" charset="-128"/>
                  </a:rPr>
                  <a:t>Public</a:t>
                </a:r>
                <a:br>
                  <a:rPr lang="en-US" altLang="en-US" sz="2400" b="1" dirty="0">
                    <a:ea typeface="ＭＳ Ｐゴシック" pitchFamily="34" charset="-128"/>
                  </a:rPr>
                </a:br>
                <a:r>
                  <a:rPr lang="en-US" altLang="en-US" sz="2400" b="1" dirty="0">
                    <a:ea typeface="ＭＳ Ｐゴシック" pitchFamily="34" charset="-128"/>
                  </a:rPr>
                  <a:t>     Carrier</a:t>
                </a:r>
              </a:p>
            </p:txBody>
          </p:sp>
        </p:grpSp>
        <p:grpSp>
          <p:nvGrpSpPr>
            <p:cNvPr id="81932" name="Group 67"/>
            <p:cNvGrpSpPr>
              <a:grpSpLocks/>
            </p:cNvGrpSpPr>
            <p:nvPr/>
          </p:nvGrpSpPr>
          <p:grpSpPr bwMode="auto">
            <a:xfrm>
              <a:off x="30" y="1041"/>
              <a:ext cx="1034" cy="994"/>
              <a:chOff x="30" y="1041"/>
              <a:chExt cx="1034" cy="994"/>
            </a:xfrm>
          </p:grpSpPr>
          <p:graphicFrame>
            <p:nvGraphicFramePr>
              <p:cNvPr id="81984" name="Object 3"/>
              <p:cNvGraphicFramePr>
                <a:graphicFrameLocks/>
              </p:cNvGraphicFramePr>
              <p:nvPr/>
            </p:nvGraphicFramePr>
            <p:xfrm>
              <a:off x="30" y="1041"/>
              <a:ext cx="1034" cy="777"/>
            </p:xfrm>
            <a:graphic>
              <a:graphicData uri="http://schemas.openxmlformats.org/presentationml/2006/ole">
                <mc:AlternateContent xmlns:mc="http://schemas.openxmlformats.org/markup-compatibility/2006">
                  <mc:Choice xmlns:v="urn:schemas-microsoft-com:vml" Requires="v">
                    <p:oleObj name="Clip" r:id="rId11" imgW="1638630" imgH="1198070" progId="">
                      <p:embed/>
                    </p:oleObj>
                  </mc:Choice>
                  <mc:Fallback>
                    <p:oleObj name="Clip" r:id="rId11" imgW="1638630" imgH="1198070" progId="">
                      <p:embed/>
                      <p:pic>
                        <p:nvPicPr>
                          <p:cNvPr id="81984" name="Object 3"/>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 y="1041"/>
                            <a:ext cx="1034" cy="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85" name="Rectangle 69"/>
              <p:cNvSpPr>
                <a:spLocks noChangeArrowheads="1"/>
              </p:cNvSpPr>
              <p:nvPr/>
            </p:nvSpPr>
            <p:spPr bwMode="auto">
              <a:xfrm>
                <a:off x="221" y="1775"/>
                <a:ext cx="691" cy="260"/>
              </a:xfrm>
              <a:prstGeom prst="rect">
                <a:avLst/>
              </a:prstGeom>
              <a:noFill/>
              <a:ln w="12700">
                <a:noFill/>
                <a:miter lim="800000"/>
                <a:headEnd/>
                <a:tailEnd/>
              </a:ln>
            </p:spPr>
            <p:txBody>
              <a:bodyPr wrap="square" lIns="90488" tIns="44450" rIns="90488" bIns="44450">
                <a:spAutoFit/>
              </a:bodyPr>
              <a:lstStyle/>
              <a:p>
                <a:r>
                  <a:rPr lang="en-US" altLang="en-US" sz="2400" b="1" dirty="0">
                    <a:ea typeface="ＭＳ Ｐゴシック" pitchFamily="34" charset="-128"/>
                  </a:rPr>
                  <a:t>Seller</a:t>
                </a:r>
              </a:p>
            </p:txBody>
          </p:sp>
        </p:grpSp>
        <p:grpSp>
          <p:nvGrpSpPr>
            <p:cNvPr id="81933" name="Group 70"/>
            <p:cNvGrpSpPr>
              <a:grpSpLocks/>
            </p:cNvGrpSpPr>
            <p:nvPr/>
          </p:nvGrpSpPr>
          <p:grpSpPr bwMode="auto">
            <a:xfrm>
              <a:off x="4701" y="1085"/>
              <a:ext cx="978" cy="993"/>
              <a:chOff x="4701" y="1085"/>
              <a:chExt cx="978" cy="993"/>
            </a:xfrm>
          </p:grpSpPr>
          <p:graphicFrame>
            <p:nvGraphicFramePr>
              <p:cNvPr id="81982" name="Object 2"/>
              <p:cNvGraphicFramePr>
                <a:graphicFrameLocks/>
              </p:cNvGraphicFramePr>
              <p:nvPr/>
            </p:nvGraphicFramePr>
            <p:xfrm>
              <a:off x="4701" y="1085"/>
              <a:ext cx="978" cy="820"/>
            </p:xfrm>
            <a:graphic>
              <a:graphicData uri="http://schemas.openxmlformats.org/presentationml/2006/ole">
                <mc:AlternateContent xmlns:mc="http://schemas.openxmlformats.org/markup-compatibility/2006">
                  <mc:Choice xmlns:v="urn:schemas-microsoft-com:vml" Requires="v">
                    <p:oleObj name="Clip" r:id="rId13" imgW="1549884" imgH="770188" progId="">
                      <p:embed/>
                    </p:oleObj>
                  </mc:Choice>
                  <mc:Fallback>
                    <p:oleObj name="Clip" r:id="rId13" imgW="1549884" imgH="770188" progId="">
                      <p:embed/>
                      <p:pic>
                        <p:nvPicPr>
                          <p:cNvPr id="81982" name="Object 2"/>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701" y="1085"/>
                            <a:ext cx="978" cy="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83" name="Rectangle 72"/>
              <p:cNvSpPr>
                <a:spLocks noChangeArrowheads="1"/>
              </p:cNvSpPr>
              <p:nvPr/>
            </p:nvSpPr>
            <p:spPr bwMode="auto">
              <a:xfrm>
                <a:off x="4858" y="1818"/>
                <a:ext cx="710" cy="260"/>
              </a:xfrm>
              <a:prstGeom prst="rect">
                <a:avLst/>
              </a:prstGeom>
              <a:noFill/>
              <a:ln w="12700">
                <a:noFill/>
                <a:miter lim="800000"/>
                <a:headEnd/>
                <a:tailEnd/>
              </a:ln>
            </p:spPr>
            <p:txBody>
              <a:bodyPr wrap="square" lIns="90488" tIns="44450" rIns="90488" bIns="44450">
                <a:spAutoFit/>
              </a:bodyPr>
              <a:lstStyle/>
              <a:p>
                <a:r>
                  <a:rPr lang="en-US" altLang="en-US" sz="2400" b="1" dirty="0">
                    <a:ea typeface="ＭＳ Ｐゴシック" pitchFamily="34" charset="-128"/>
                  </a:rPr>
                  <a:t>Buyer</a:t>
                </a:r>
              </a:p>
            </p:txBody>
          </p:sp>
        </p:grpSp>
        <p:grpSp>
          <p:nvGrpSpPr>
            <p:cNvPr id="81934" name="Group 73"/>
            <p:cNvGrpSpPr>
              <a:grpSpLocks/>
            </p:cNvGrpSpPr>
            <p:nvPr/>
          </p:nvGrpSpPr>
          <p:grpSpPr bwMode="auto">
            <a:xfrm>
              <a:off x="1152" y="1233"/>
              <a:ext cx="855" cy="772"/>
              <a:chOff x="1152" y="1233"/>
              <a:chExt cx="855" cy="772"/>
            </a:xfrm>
          </p:grpSpPr>
          <p:sp>
            <p:nvSpPr>
              <p:cNvPr id="81937" name="Freeform 74"/>
              <p:cNvSpPr>
                <a:spLocks/>
              </p:cNvSpPr>
              <p:nvPr/>
            </p:nvSpPr>
            <p:spPr bwMode="auto">
              <a:xfrm>
                <a:off x="1215" y="1316"/>
                <a:ext cx="202" cy="249"/>
              </a:xfrm>
              <a:custGeom>
                <a:avLst/>
                <a:gdLst>
                  <a:gd name="T0" fmla="*/ 201 w 202"/>
                  <a:gd name="T1" fmla="*/ 60 h 249"/>
                  <a:gd name="T2" fmla="*/ 142 w 202"/>
                  <a:gd name="T3" fmla="*/ 14 h 249"/>
                  <a:gd name="T4" fmla="*/ 127 w 202"/>
                  <a:gd name="T5" fmla="*/ 0 h 249"/>
                  <a:gd name="T6" fmla="*/ 108 w 202"/>
                  <a:gd name="T7" fmla="*/ 0 h 249"/>
                  <a:gd name="T8" fmla="*/ 34 w 202"/>
                  <a:gd name="T9" fmla="*/ 20 h 249"/>
                  <a:gd name="T10" fmla="*/ 34 w 202"/>
                  <a:gd name="T11" fmla="*/ 28 h 249"/>
                  <a:gd name="T12" fmla="*/ 18 w 202"/>
                  <a:gd name="T13" fmla="*/ 36 h 249"/>
                  <a:gd name="T14" fmla="*/ 0 w 202"/>
                  <a:gd name="T15" fmla="*/ 91 h 249"/>
                  <a:gd name="T16" fmla="*/ 26 w 202"/>
                  <a:gd name="T17" fmla="*/ 223 h 249"/>
                  <a:gd name="T18" fmla="*/ 45 w 202"/>
                  <a:gd name="T19" fmla="*/ 248 h 249"/>
                  <a:gd name="T20" fmla="*/ 78 w 202"/>
                  <a:gd name="T21" fmla="*/ 248 h 249"/>
                  <a:gd name="T22" fmla="*/ 102 w 202"/>
                  <a:gd name="T23" fmla="*/ 228 h 249"/>
                  <a:gd name="T24" fmla="*/ 135 w 202"/>
                  <a:gd name="T25" fmla="*/ 133 h 249"/>
                  <a:gd name="T26" fmla="*/ 147 w 202"/>
                  <a:gd name="T27" fmla="*/ 109 h 249"/>
                  <a:gd name="T28" fmla="*/ 148 w 202"/>
                  <a:gd name="T29" fmla="*/ 91 h 249"/>
                  <a:gd name="T30" fmla="*/ 181 w 202"/>
                  <a:gd name="T31" fmla="*/ 94 h 249"/>
                  <a:gd name="T32" fmla="*/ 201 w 202"/>
                  <a:gd name="T33" fmla="*/ 60 h 24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02"/>
                  <a:gd name="T52" fmla="*/ 0 h 249"/>
                  <a:gd name="T53" fmla="*/ 202 w 202"/>
                  <a:gd name="T54" fmla="*/ 249 h 24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02" h="249">
                    <a:moveTo>
                      <a:pt x="201" y="60"/>
                    </a:moveTo>
                    <a:lnTo>
                      <a:pt x="142" y="14"/>
                    </a:lnTo>
                    <a:lnTo>
                      <a:pt x="127" y="0"/>
                    </a:lnTo>
                    <a:lnTo>
                      <a:pt x="108" y="0"/>
                    </a:lnTo>
                    <a:lnTo>
                      <a:pt x="34" y="20"/>
                    </a:lnTo>
                    <a:lnTo>
                      <a:pt x="34" y="28"/>
                    </a:lnTo>
                    <a:lnTo>
                      <a:pt x="18" y="36"/>
                    </a:lnTo>
                    <a:lnTo>
                      <a:pt x="0" y="91"/>
                    </a:lnTo>
                    <a:lnTo>
                      <a:pt x="26" y="223"/>
                    </a:lnTo>
                    <a:lnTo>
                      <a:pt x="45" y="248"/>
                    </a:lnTo>
                    <a:lnTo>
                      <a:pt x="78" y="248"/>
                    </a:lnTo>
                    <a:lnTo>
                      <a:pt x="102" y="228"/>
                    </a:lnTo>
                    <a:lnTo>
                      <a:pt x="135" y="133"/>
                    </a:lnTo>
                    <a:lnTo>
                      <a:pt x="147" y="109"/>
                    </a:lnTo>
                    <a:lnTo>
                      <a:pt x="148" y="91"/>
                    </a:lnTo>
                    <a:lnTo>
                      <a:pt x="181" y="94"/>
                    </a:lnTo>
                    <a:lnTo>
                      <a:pt x="201" y="60"/>
                    </a:lnTo>
                  </a:path>
                </a:pathLst>
              </a:custGeom>
              <a:solidFill>
                <a:srgbClr val="FFEA00"/>
              </a:solidFill>
              <a:ln w="12700" cap="rnd">
                <a:solidFill>
                  <a:srgbClr val="FFEA00"/>
                </a:solidFill>
                <a:round/>
                <a:headEnd/>
                <a:tailEnd/>
              </a:ln>
            </p:spPr>
            <p:txBody>
              <a:bodyPr/>
              <a:lstStyle/>
              <a:p>
                <a:endParaRPr lang="en-US" dirty="0"/>
              </a:p>
            </p:txBody>
          </p:sp>
          <p:sp>
            <p:nvSpPr>
              <p:cNvPr id="81938" name="Freeform 75"/>
              <p:cNvSpPr>
                <a:spLocks/>
              </p:cNvSpPr>
              <p:nvPr/>
            </p:nvSpPr>
            <p:spPr bwMode="auto">
              <a:xfrm>
                <a:off x="1313" y="1508"/>
                <a:ext cx="62" cy="30"/>
              </a:xfrm>
              <a:custGeom>
                <a:avLst/>
                <a:gdLst>
                  <a:gd name="T0" fmla="*/ 2 w 62"/>
                  <a:gd name="T1" fmla="*/ 0 h 30"/>
                  <a:gd name="T2" fmla="*/ 4 w 62"/>
                  <a:gd name="T3" fmla="*/ 11 h 30"/>
                  <a:gd name="T4" fmla="*/ 3 w 62"/>
                  <a:gd name="T5" fmla="*/ 22 h 30"/>
                  <a:gd name="T6" fmla="*/ 0 w 62"/>
                  <a:gd name="T7" fmla="*/ 28 h 30"/>
                  <a:gd name="T8" fmla="*/ 61 w 62"/>
                  <a:gd name="T9" fmla="*/ 29 h 30"/>
                  <a:gd name="T10" fmla="*/ 38 w 62"/>
                  <a:gd name="T11" fmla="*/ 0 h 30"/>
                  <a:gd name="T12" fmla="*/ 2 w 62"/>
                  <a:gd name="T13" fmla="*/ 0 h 30"/>
                  <a:gd name="T14" fmla="*/ 0 60000 65536"/>
                  <a:gd name="T15" fmla="*/ 0 60000 65536"/>
                  <a:gd name="T16" fmla="*/ 0 60000 65536"/>
                  <a:gd name="T17" fmla="*/ 0 60000 65536"/>
                  <a:gd name="T18" fmla="*/ 0 60000 65536"/>
                  <a:gd name="T19" fmla="*/ 0 60000 65536"/>
                  <a:gd name="T20" fmla="*/ 0 60000 65536"/>
                  <a:gd name="T21" fmla="*/ 0 w 62"/>
                  <a:gd name="T22" fmla="*/ 0 h 30"/>
                  <a:gd name="T23" fmla="*/ 62 w 6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 h="30">
                    <a:moveTo>
                      <a:pt x="2" y="0"/>
                    </a:moveTo>
                    <a:lnTo>
                      <a:pt x="4" y="11"/>
                    </a:lnTo>
                    <a:lnTo>
                      <a:pt x="3" y="22"/>
                    </a:lnTo>
                    <a:lnTo>
                      <a:pt x="0" y="28"/>
                    </a:lnTo>
                    <a:lnTo>
                      <a:pt x="61" y="29"/>
                    </a:lnTo>
                    <a:lnTo>
                      <a:pt x="38" y="0"/>
                    </a:lnTo>
                    <a:lnTo>
                      <a:pt x="2" y="0"/>
                    </a:lnTo>
                  </a:path>
                </a:pathLst>
              </a:custGeom>
              <a:solidFill>
                <a:srgbClr val="FFC98E"/>
              </a:solidFill>
              <a:ln w="12700" cap="rnd">
                <a:solidFill>
                  <a:srgbClr val="FFC98E"/>
                </a:solidFill>
                <a:round/>
                <a:headEnd/>
                <a:tailEnd/>
              </a:ln>
            </p:spPr>
            <p:txBody>
              <a:bodyPr/>
              <a:lstStyle/>
              <a:p>
                <a:endParaRPr lang="en-US" dirty="0"/>
              </a:p>
            </p:txBody>
          </p:sp>
          <p:sp>
            <p:nvSpPr>
              <p:cNvPr id="81939" name="Freeform 76"/>
              <p:cNvSpPr>
                <a:spLocks/>
              </p:cNvSpPr>
              <p:nvPr/>
            </p:nvSpPr>
            <p:spPr bwMode="auto">
              <a:xfrm>
                <a:off x="1239" y="1253"/>
                <a:ext cx="93" cy="97"/>
              </a:xfrm>
              <a:custGeom>
                <a:avLst/>
                <a:gdLst>
                  <a:gd name="T0" fmla="*/ 46 w 93"/>
                  <a:gd name="T1" fmla="*/ 0 h 97"/>
                  <a:gd name="T2" fmla="*/ 54 w 93"/>
                  <a:gd name="T3" fmla="*/ 5 h 97"/>
                  <a:gd name="T4" fmla="*/ 69 w 93"/>
                  <a:gd name="T5" fmla="*/ 18 h 97"/>
                  <a:gd name="T6" fmla="*/ 70 w 93"/>
                  <a:gd name="T7" fmla="*/ 19 h 97"/>
                  <a:gd name="T8" fmla="*/ 70 w 93"/>
                  <a:gd name="T9" fmla="*/ 21 h 97"/>
                  <a:gd name="T10" fmla="*/ 72 w 93"/>
                  <a:gd name="T11" fmla="*/ 26 h 97"/>
                  <a:gd name="T12" fmla="*/ 72 w 93"/>
                  <a:gd name="T13" fmla="*/ 29 h 97"/>
                  <a:gd name="T14" fmla="*/ 75 w 93"/>
                  <a:gd name="T15" fmla="*/ 29 h 97"/>
                  <a:gd name="T16" fmla="*/ 75 w 93"/>
                  <a:gd name="T17" fmla="*/ 32 h 97"/>
                  <a:gd name="T18" fmla="*/ 77 w 93"/>
                  <a:gd name="T19" fmla="*/ 33 h 97"/>
                  <a:gd name="T20" fmla="*/ 80 w 93"/>
                  <a:gd name="T21" fmla="*/ 39 h 97"/>
                  <a:gd name="T22" fmla="*/ 84 w 93"/>
                  <a:gd name="T23" fmla="*/ 42 h 97"/>
                  <a:gd name="T24" fmla="*/ 84 w 93"/>
                  <a:gd name="T25" fmla="*/ 43 h 97"/>
                  <a:gd name="T26" fmla="*/ 81 w 93"/>
                  <a:gd name="T27" fmla="*/ 47 h 97"/>
                  <a:gd name="T28" fmla="*/ 81 w 93"/>
                  <a:gd name="T29" fmla="*/ 49 h 97"/>
                  <a:gd name="T30" fmla="*/ 91 w 93"/>
                  <a:gd name="T31" fmla="*/ 66 h 97"/>
                  <a:gd name="T32" fmla="*/ 92 w 93"/>
                  <a:gd name="T33" fmla="*/ 70 h 97"/>
                  <a:gd name="T34" fmla="*/ 90 w 93"/>
                  <a:gd name="T35" fmla="*/ 77 h 97"/>
                  <a:gd name="T36" fmla="*/ 84 w 93"/>
                  <a:gd name="T37" fmla="*/ 80 h 97"/>
                  <a:gd name="T38" fmla="*/ 72 w 93"/>
                  <a:gd name="T39" fmla="*/ 84 h 97"/>
                  <a:gd name="T40" fmla="*/ 67 w 93"/>
                  <a:gd name="T41" fmla="*/ 86 h 97"/>
                  <a:gd name="T42" fmla="*/ 61 w 93"/>
                  <a:gd name="T43" fmla="*/ 96 h 97"/>
                  <a:gd name="T44" fmla="*/ 40 w 93"/>
                  <a:gd name="T45" fmla="*/ 93 h 97"/>
                  <a:gd name="T46" fmla="*/ 31 w 93"/>
                  <a:gd name="T47" fmla="*/ 90 h 97"/>
                  <a:gd name="T48" fmla="*/ 14 w 93"/>
                  <a:gd name="T49" fmla="*/ 84 h 97"/>
                  <a:gd name="T50" fmla="*/ 0 w 93"/>
                  <a:gd name="T51" fmla="*/ 32 h 97"/>
                  <a:gd name="T52" fmla="*/ 46 w 93"/>
                  <a:gd name="T53" fmla="*/ 0 h 9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3"/>
                  <a:gd name="T82" fmla="*/ 0 h 97"/>
                  <a:gd name="T83" fmla="*/ 93 w 93"/>
                  <a:gd name="T84" fmla="*/ 97 h 9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3" h="97">
                    <a:moveTo>
                      <a:pt x="46" y="0"/>
                    </a:moveTo>
                    <a:lnTo>
                      <a:pt x="54" y="5"/>
                    </a:lnTo>
                    <a:lnTo>
                      <a:pt x="69" y="18"/>
                    </a:lnTo>
                    <a:lnTo>
                      <a:pt x="70" y="19"/>
                    </a:lnTo>
                    <a:lnTo>
                      <a:pt x="70" y="21"/>
                    </a:lnTo>
                    <a:lnTo>
                      <a:pt x="72" y="26"/>
                    </a:lnTo>
                    <a:lnTo>
                      <a:pt x="72" y="29"/>
                    </a:lnTo>
                    <a:lnTo>
                      <a:pt x="75" y="29"/>
                    </a:lnTo>
                    <a:lnTo>
                      <a:pt x="75" y="32"/>
                    </a:lnTo>
                    <a:lnTo>
                      <a:pt x="77" y="33"/>
                    </a:lnTo>
                    <a:lnTo>
                      <a:pt x="80" y="39"/>
                    </a:lnTo>
                    <a:lnTo>
                      <a:pt x="84" y="42"/>
                    </a:lnTo>
                    <a:lnTo>
                      <a:pt x="84" y="43"/>
                    </a:lnTo>
                    <a:lnTo>
                      <a:pt x="81" y="47"/>
                    </a:lnTo>
                    <a:lnTo>
                      <a:pt x="81" y="49"/>
                    </a:lnTo>
                    <a:lnTo>
                      <a:pt x="91" y="66"/>
                    </a:lnTo>
                    <a:lnTo>
                      <a:pt x="92" y="70"/>
                    </a:lnTo>
                    <a:lnTo>
                      <a:pt x="90" y="77"/>
                    </a:lnTo>
                    <a:lnTo>
                      <a:pt x="84" y="80"/>
                    </a:lnTo>
                    <a:lnTo>
                      <a:pt x="72" y="84"/>
                    </a:lnTo>
                    <a:lnTo>
                      <a:pt x="67" y="86"/>
                    </a:lnTo>
                    <a:lnTo>
                      <a:pt x="61" y="96"/>
                    </a:lnTo>
                    <a:lnTo>
                      <a:pt x="40" y="93"/>
                    </a:lnTo>
                    <a:lnTo>
                      <a:pt x="31" y="90"/>
                    </a:lnTo>
                    <a:lnTo>
                      <a:pt x="14" y="84"/>
                    </a:lnTo>
                    <a:lnTo>
                      <a:pt x="0" y="32"/>
                    </a:lnTo>
                    <a:lnTo>
                      <a:pt x="46" y="0"/>
                    </a:lnTo>
                  </a:path>
                </a:pathLst>
              </a:custGeom>
              <a:solidFill>
                <a:srgbClr val="FFC98E"/>
              </a:solidFill>
              <a:ln w="12700" cap="rnd">
                <a:solidFill>
                  <a:srgbClr val="FFC98E"/>
                </a:solidFill>
                <a:round/>
                <a:headEnd/>
                <a:tailEnd/>
              </a:ln>
            </p:spPr>
            <p:txBody>
              <a:bodyPr/>
              <a:lstStyle/>
              <a:p>
                <a:endParaRPr lang="en-US" dirty="0"/>
              </a:p>
            </p:txBody>
          </p:sp>
          <p:sp>
            <p:nvSpPr>
              <p:cNvPr id="81940" name="Freeform 77"/>
              <p:cNvSpPr>
                <a:spLocks/>
              </p:cNvSpPr>
              <p:nvPr/>
            </p:nvSpPr>
            <p:spPr bwMode="auto">
              <a:xfrm>
                <a:off x="1312" y="1306"/>
                <a:ext cx="13" cy="13"/>
              </a:xfrm>
              <a:custGeom>
                <a:avLst/>
                <a:gdLst>
                  <a:gd name="T0" fmla="*/ 9 w 13"/>
                  <a:gd name="T1" fmla="*/ 0 h 13"/>
                  <a:gd name="T2" fmla="*/ 7 w 13"/>
                  <a:gd name="T3" fmla="*/ 3 h 13"/>
                  <a:gd name="T4" fmla="*/ 0 w 13"/>
                  <a:gd name="T5" fmla="*/ 10 h 13"/>
                  <a:gd name="T6" fmla="*/ 2 w 13"/>
                  <a:gd name="T7" fmla="*/ 12 h 13"/>
                  <a:gd name="T8" fmla="*/ 7 w 13"/>
                  <a:gd name="T9" fmla="*/ 10 h 13"/>
                  <a:gd name="T10" fmla="*/ 12 w 13"/>
                  <a:gd name="T11" fmla="*/ 3 h 13"/>
                  <a:gd name="T12" fmla="*/ 9 w 13"/>
                  <a:gd name="T13" fmla="*/ 0 h 13"/>
                  <a:gd name="T14" fmla="*/ 0 60000 65536"/>
                  <a:gd name="T15" fmla="*/ 0 60000 65536"/>
                  <a:gd name="T16" fmla="*/ 0 60000 65536"/>
                  <a:gd name="T17" fmla="*/ 0 60000 65536"/>
                  <a:gd name="T18" fmla="*/ 0 60000 65536"/>
                  <a:gd name="T19" fmla="*/ 0 60000 65536"/>
                  <a:gd name="T20" fmla="*/ 0 60000 65536"/>
                  <a:gd name="T21" fmla="*/ 0 w 13"/>
                  <a:gd name="T22" fmla="*/ 0 h 13"/>
                  <a:gd name="T23" fmla="*/ 13 w 13"/>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13">
                    <a:moveTo>
                      <a:pt x="9" y="0"/>
                    </a:moveTo>
                    <a:lnTo>
                      <a:pt x="7" y="3"/>
                    </a:lnTo>
                    <a:lnTo>
                      <a:pt x="0" y="10"/>
                    </a:lnTo>
                    <a:lnTo>
                      <a:pt x="2" y="12"/>
                    </a:lnTo>
                    <a:lnTo>
                      <a:pt x="7" y="10"/>
                    </a:lnTo>
                    <a:lnTo>
                      <a:pt x="12" y="3"/>
                    </a:lnTo>
                    <a:lnTo>
                      <a:pt x="9" y="0"/>
                    </a:lnTo>
                  </a:path>
                </a:pathLst>
              </a:custGeom>
              <a:solidFill>
                <a:srgbClr val="FFFFFF"/>
              </a:solidFill>
              <a:ln w="12700" cap="rnd">
                <a:solidFill>
                  <a:srgbClr val="FFFFFF"/>
                </a:solidFill>
                <a:round/>
                <a:headEnd/>
                <a:tailEnd/>
              </a:ln>
            </p:spPr>
            <p:txBody>
              <a:bodyPr/>
              <a:lstStyle/>
              <a:p>
                <a:endParaRPr lang="en-US" dirty="0"/>
              </a:p>
            </p:txBody>
          </p:sp>
          <p:sp>
            <p:nvSpPr>
              <p:cNvPr id="81941" name="Freeform 78"/>
              <p:cNvSpPr>
                <a:spLocks/>
              </p:cNvSpPr>
              <p:nvPr/>
            </p:nvSpPr>
            <p:spPr bwMode="auto">
              <a:xfrm>
                <a:off x="1152" y="1508"/>
                <a:ext cx="549" cy="497"/>
              </a:xfrm>
              <a:custGeom>
                <a:avLst/>
                <a:gdLst>
                  <a:gd name="T0" fmla="*/ 219 w 549"/>
                  <a:gd name="T1" fmla="*/ 27 h 497"/>
                  <a:gd name="T2" fmla="*/ 206 w 549"/>
                  <a:gd name="T3" fmla="*/ 19 h 497"/>
                  <a:gd name="T4" fmla="*/ 194 w 549"/>
                  <a:gd name="T5" fmla="*/ 16 h 497"/>
                  <a:gd name="T6" fmla="*/ 152 w 549"/>
                  <a:gd name="T7" fmla="*/ 41 h 497"/>
                  <a:gd name="T8" fmla="*/ 134 w 549"/>
                  <a:gd name="T9" fmla="*/ 55 h 497"/>
                  <a:gd name="T10" fmla="*/ 121 w 549"/>
                  <a:gd name="T11" fmla="*/ 44 h 497"/>
                  <a:gd name="T12" fmla="*/ 98 w 549"/>
                  <a:gd name="T13" fmla="*/ 41 h 497"/>
                  <a:gd name="T14" fmla="*/ 80 w 549"/>
                  <a:gd name="T15" fmla="*/ 41 h 497"/>
                  <a:gd name="T16" fmla="*/ 56 w 549"/>
                  <a:gd name="T17" fmla="*/ 111 h 497"/>
                  <a:gd name="T18" fmla="*/ 48 w 549"/>
                  <a:gd name="T19" fmla="*/ 189 h 497"/>
                  <a:gd name="T20" fmla="*/ 50 w 549"/>
                  <a:gd name="T21" fmla="*/ 224 h 497"/>
                  <a:gd name="T22" fmla="*/ 50 w 549"/>
                  <a:gd name="T23" fmla="*/ 259 h 497"/>
                  <a:gd name="T24" fmla="*/ 6 w 549"/>
                  <a:gd name="T25" fmla="*/ 394 h 497"/>
                  <a:gd name="T26" fmla="*/ 0 w 549"/>
                  <a:gd name="T27" fmla="*/ 448 h 497"/>
                  <a:gd name="T28" fmla="*/ 3 w 549"/>
                  <a:gd name="T29" fmla="*/ 467 h 497"/>
                  <a:gd name="T30" fmla="*/ 63 w 549"/>
                  <a:gd name="T31" fmla="*/ 496 h 497"/>
                  <a:gd name="T32" fmla="*/ 83 w 549"/>
                  <a:gd name="T33" fmla="*/ 480 h 497"/>
                  <a:gd name="T34" fmla="*/ 52 w 549"/>
                  <a:gd name="T35" fmla="*/ 453 h 497"/>
                  <a:gd name="T36" fmla="*/ 67 w 549"/>
                  <a:gd name="T37" fmla="*/ 372 h 497"/>
                  <a:gd name="T38" fmla="*/ 100 w 549"/>
                  <a:gd name="T39" fmla="*/ 286 h 497"/>
                  <a:gd name="T40" fmla="*/ 138 w 549"/>
                  <a:gd name="T41" fmla="*/ 210 h 497"/>
                  <a:gd name="T42" fmla="*/ 246 w 549"/>
                  <a:gd name="T43" fmla="*/ 321 h 497"/>
                  <a:gd name="T44" fmla="*/ 313 w 549"/>
                  <a:gd name="T45" fmla="*/ 424 h 497"/>
                  <a:gd name="T46" fmla="*/ 336 w 549"/>
                  <a:gd name="T47" fmla="*/ 432 h 497"/>
                  <a:gd name="T48" fmla="*/ 348 w 549"/>
                  <a:gd name="T49" fmla="*/ 458 h 497"/>
                  <a:gd name="T50" fmla="*/ 377 w 549"/>
                  <a:gd name="T51" fmla="*/ 440 h 497"/>
                  <a:gd name="T52" fmla="*/ 435 w 549"/>
                  <a:gd name="T53" fmla="*/ 375 h 497"/>
                  <a:gd name="T54" fmla="*/ 402 w 549"/>
                  <a:gd name="T55" fmla="*/ 391 h 497"/>
                  <a:gd name="T56" fmla="*/ 350 w 549"/>
                  <a:gd name="T57" fmla="*/ 380 h 497"/>
                  <a:gd name="T58" fmla="*/ 325 w 549"/>
                  <a:gd name="T59" fmla="*/ 343 h 497"/>
                  <a:gd name="T60" fmla="*/ 307 w 549"/>
                  <a:gd name="T61" fmla="*/ 302 h 497"/>
                  <a:gd name="T62" fmla="*/ 290 w 549"/>
                  <a:gd name="T63" fmla="*/ 281 h 497"/>
                  <a:gd name="T64" fmla="*/ 283 w 549"/>
                  <a:gd name="T65" fmla="*/ 246 h 497"/>
                  <a:gd name="T66" fmla="*/ 271 w 549"/>
                  <a:gd name="T67" fmla="*/ 229 h 497"/>
                  <a:gd name="T68" fmla="*/ 267 w 549"/>
                  <a:gd name="T69" fmla="*/ 208 h 497"/>
                  <a:gd name="T70" fmla="*/ 259 w 549"/>
                  <a:gd name="T71" fmla="*/ 203 h 497"/>
                  <a:gd name="T72" fmla="*/ 219 w 549"/>
                  <a:gd name="T73" fmla="*/ 103 h 497"/>
                  <a:gd name="T74" fmla="*/ 209 w 549"/>
                  <a:gd name="T75" fmla="*/ 51 h 497"/>
                  <a:gd name="T76" fmla="*/ 223 w 549"/>
                  <a:gd name="T77" fmla="*/ 44 h 497"/>
                  <a:gd name="T78" fmla="*/ 278 w 549"/>
                  <a:gd name="T79" fmla="*/ 81 h 497"/>
                  <a:gd name="T80" fmla="*/ 283 w 549"/>
                  <a:gd name="T81" fmla="*/ 68 h 497"/>
                  <a:gd name="T82" fmla="*/ 234 w 549"/>
                  <a:gd name="T83" fmla="*/ 25 h 497"/>
                  <a:gd name="T84" fmla="*/ 198 w 549"/>
                  <a:gd name="T85" fmla="*/ 0 h 49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49"/>
                  <a:gd name="T130" fmla="*/ 0 h 497"/>
                  <a:gd name="T131" fmla="*/ 549 w 549"/>
                  <a:gd name="T132" fmla="*/ 497 h 49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49" h="497">
                    <a:moveTo>
                      <a:pt x="198" y="0"/>
                    </a:moveTo>
                    <a:lnTo>
                      <a:pt x="209" y="14"/>
                    </a:lnTo>
                    <a:lnTo>
                      <a:pt x="219" y="27"/>
                    </a:lnTo>
                    <a:lnTo>
                      <a:pt x="209" y="22"/>
                    </a:lnTo>
                    <a:lnTo>
                      <a:pt x="206" y="22"/>
                    </a:lnTo>
                    <a:lnTo>
                      <a:pt x="206" y="19"/>
                    </a:lnTo>
                    <a:lnTo>
                      <a:pt x="198" y="14"/>
                    </a:lnTo>
                    <a:lnTo>
                      <a:pt x="171" y="16"/>
                    </a:lnTo>
                    <a:lnTo>
                      <a:pt x="194" y="16"/>
                    </a:lnTo>
                    <a:lnTo>
                      <a:pt x="198" y="19"/>
                    </a:lnTo>
                    <a:lnTo>
                      <a:pt x="160" y="27"/>
                    </a:lnTo>
                    <a:lnTo>
                      <a:pt x="152" y="41"/>
                    </a:lnTo>
                    <a:lnTo>
                      <a:pt x="144" y="41"/>
                    </a:lnTo>
                    <a:lnTo>
                      <a:pt x="138" y="51"/>
                    </a:lnTo>
                    <a:lnTo>
                      <a:pt x="134" y="55"/>
                    </a:lnTo>
                    <a:lnTo>
                      <a:pt x="131" y="49"/>
                    </a:lnTo>
                    <a:lnTo>
                      <a:pt x="127" y="49"/>
                    </a:lnTo>
                    <a:lnTo>
                      <a:pt x="121" y="44"/>
                    </a:lnTo>
                    <a:lnTo>
                      <a:pt x="115" y="44"/>
                    </a:lnTo>
                    <a:lnTo>
                      <a:pt x="102" y="41"/>
                    </a:lnTo>
                    <a:lnTo>
                      <a:pt x="98" y="41"/>
                    </a:lnTo>
                    <a:lnTo>
                      <a:pt x="88" y="30"/>
                    </a:lnTo>
                    <a:lnTo>
                      <a:pt x="85" y="35"/>
                    </a:lnTo>
                    <a:lnTo>
                      <a:pt x="80" y="41"/>
                    </a:lnTo>
                    <a:lnTo>
                      <a:pt x="75" y="57"/>
                    </a:lnTo>
                    <a:lnTo>
                      <a:pt x="69" y="68"/>
                    </a:lnTo>
                    <a:lnTo>
                      <a:pt x="56" y="111"/>
                    </a:lnTo>
                    <a:lnTo>
                      <a:pt x="59" y="116"/>
                    </a:lnTo>
                    <a:lnTo>
                      <a:pt x="50" y="129"/>
                    </a:lnTo>
                    <a:lnTo>
                      <a:pt x="48" y="189"/>
                    </a:lnTo>
                    <a:lnTo>
                      <a:pt x="50" y="205"/>
                    </a:lnTo>
                    <a:lnTo>
                      <a:pt x="54" y="213"/>
                    </a:lnTo>
                    <a:lnTo>
                      <a:pt x="50" y="224"/>
                    </a:lnTo>
                    <a:lnTo>
                      <a:pt x="50" y="235"/>
                    </a:lnTo>
                    <a:lnTo>
                      <a:pt x="48" y="248"/>
                    </a:lnTo>
                    <a:lnTo>
                      <a:pt x="50" y="259"/>
                    </a:lnTo>
                    <a:lnTo>
                      <a:pt x="40" y="267"/>
                    </a:lnTo>
                    <a:lnTo>
                      <a:pt x="32" y="283"/>
                    </a:lnTo>
                    <a:lnTo>
                      <a:pt x="6" y="394"/>
                    </a:lnTo>
                    <a:lnTo>
                      <a:pt x="6" y="421"/>
                    </a:lnTo>
                    <a:lnTo>
                      <a:pt x="0" y="432"/>
                    </a:lnTo>
                    <a:lnTo>
                      <a:pt x="0" y="448"/>
                    </a:lnTo>
                    <a:lnTo>
                      <a:pt x="10" y="453"/>
                    </a:lnTo>
                    <a:lnTo>
                      <a:pt x="5" y="456"/>
                    </a:lnTo>
                    <a:lnTo>
                      <a:pt x="3" y="467"/>
                    </a:lnTo>
                    <a:lnTo>
                      <a:pt x="5" y="480"/>
                    </a:lnTo>
                    <a:lnTo>
                      <a:pt x="5" y="494"/>
                    </a:lnTo>
                    <a:lnTo>
                      <a:pt x="63" y="496"/>
                    </a:lnTo>
                    <a:lnTo>
                      <a:pt x="83" y="491"/>
                    </a:lnTo>
                    <a:lnTo>
                      <a:pt x="88" y="488"/>
                    </a:lnTo>
                    <a:lnTo>
                      <a:pt x="83" y="480"/>
                    </a:lnTo>
                    <a:lnTo>
                      <a:pt x="80" y="475"/>
                    </a:lnTo>
                    <a:lnTo>
                      <a:pt x="69" y="469"/>
                    </a:lnTo>
                    <a:lnTo>
                      <a:pt x="52" y="453"/>
                    </a:lnTo>
                    <a:lnTo>
                      <a:pt x="63" y="429"/>
                    </a:lnTo>
                    <a:lnTo>
                      <a:pt x="59" y="397"/>
                    </a:lnTo>
                    <a:lnTo>
                      <a:pt x="67" y="372"/>
                    </a:lnTo>
                    <a:lnTo>
                      <a:pt x="71" y="356"/>
                    </a:lnTo>
                    <a:lnTo>
                      <a:pt x="88" y="321"/>
                    </a:lnTo>
                    <a:lnTo>
                      <a:pt x="100" y="286"/>
                    </a:lnTo>
                    <a:lnTo>
                      <a:pt x="102" y="267"/>
                    </a:lnTo>
                    <a:lnTo>
                      <a:pt x="113" y="259"/>
                    </a:lnTo>
                    <a:lnTo>
                      <a:pt x="138" y="210"/>
                    </a:lnTo>
                    <a:lnTo>
                      <a:pt x="169" y="208"/>
                    </a:lnTo>
                    <a:lnTo>
                      <a:pt x="217" y="275"/>
                    </a:lnTo>
                    <a:lnTo>
                      <a:pt x="246" y="321"/>
                    </a:lnTo>
                    <a:lnTo>
                      <a:pt x="290" y="386"/>
                    </a:lnTo>
                    <a:lnTo>
                      <a:pt x="300" y="413"/>
                    </a:lnTo>
                    <a:lnTo>
                      <a:pt x="313" y="424"/>
                    </a:lnTo>
                    <a:lnTo>
                      <a:pt x="317" y="437"/>
                    </a:lnTo>
                    <a:lnTo>
                      <a:pt x="331" y="426"/>
                    </a:lnTo>
                    <a:lnTo>
                      <a:pt x="336" y="432"/>
                    </a:lnTo>
                    <a:lnTo>
                      <a:pt x="334" y="435"/>
                    </a:lnTo>
                    <a:lnTo>
                      <a:pt x="336" y="448"/>
                    </a:lnTo>
                    <a:lnTo>
                      <a:pt x="348" y="458"/>
                    </a:lnTo>
                    <a:lnTo>
                      <a:pt x="355" y="469"/>
                    </a:lnTo>
                    <a:lnTo>
                      <a:pt x="381" y="450"/>
                    </a:lnTo>
                    <a:lnTo>
                      <a:pt x="377" y="440"/>
                    </a:lnTo>
                    <a:lnTo>
                      <a:pt x="400" y="424"/>
                    </a:lnTo>
                    <a:lnTo>
                      <a:pt x="408" y="415"/>
                    </a:lnTo>
                    <a:lnTo>
                      <a:pt x="435" y="375"/>
                    </a:lnTo>
                    <a:lnTo>
                      <a:pt x="430" y="372"/>
                    </a:lnTo>
                    <a:lnTo>
                      <a:pt x="421" y="375"/>
                    </a:lnTo>
                    <a:lnTo>
                      <a:pt x="402" y="391"/>
                    </a:lnTo>
                    <a:lnTo>
                      <a:pt x="399" y="394"/>
                    </a:lnTo>
                    <a:lnTo>
                      <a:pt x="367" y="394"/>
                    </a:lnTo>
                    <a:lnTo>
                      <a:pt x="350" y="380"/>
                    </a:lnTo>
                    <a:lnTo>
                      <a:pt x="353" y="372"/>
                    </a:lnTo>
                    <a:lnTo>
                      <a:pt x="331" y="345"/>
                    </a:lnTo>
                    <a:lnTo>
                      <a:pt x="325" y="343"/>
                    </a:lnTo>
                    <a:lnTo>
                      <a:pt x="317" y="319"/>
                    </a:lnTo>
                    <a:lnTo>
                      <a:pt x="309" y="313"/>
                    </a:lnTo>
                    <a:lnTo>
                      <a:pt x="307" y="302"/>
                    </a:lnTo>
                    <a:lnTo>
                      <a:pt x="303" y="299"/>
                    </a:lnTo>
                    <a:lnTo>
                      <a:pt x="296" y="283"/>
                    </a:lnTo>
                    <a:lnTo>
                      <a:pt x="290" y="281"/>
                    </a:lnTo>
                    <a:lnTo>
                      <a:pt x="288" y="265"/>
                    </a:lnTo>
                    <a:lnTo>
                      <a:pt x="281" y="259"/>
                    </a:lnTo>
                    <a:lnTo>
                      <a:pt x="283" y="246"/>
                    </a:lnTo>
                    <a:lnTo>
                      <a:pt x="279" y="241"/>
                    </a:lnTo>
                    <a:lnTo>
                      <a:pt x="273" y="238"/>
                    </a:lnTo>
                    <a:lnTo>
                      <a:pt x="271" y="229"/>
                    </a:lnTo>
                    <a:lnTo>
                      <a:pt x="267" y="224"/>
                    </a:lnTo>
                    <a:lnTo>
                      <a:pt x="267" y="216"/>
                    </a:lnTo>
                    <a:lnTo>
                      <a:pt x="267" y="208"/>
                    </a:lnTo>
                    <a:lnTo>
                      <a:pt x="256" y="205"/>
                    </a:lnTo>
                    <a:lnTo>
                      <a:pt x="256" y="203"/>
                    </a:lnTo>
                    <a:lnTo>
                      <a:pt x="259" y="203"/>
                    </a:lnTo>
                    <a:lnTo>
                      <a:pt x="244" y="151"/>
                    </a:lnTo>
                    <a:lnTo>
                      <a:pt x="227" y="111"/>
                    </a:lnTo>
                    <a:lnTo>
                      <a:pt x="219" y="103"/>
                    </a:lnTo>
                    <a:lnTo>
                      <a:pt x="221" y="97"/>
                    </a:lnTo>
                    <a:lnTo>
                      <a:pt x="211" y="57"/>
                    </a:lnTo>
                    <a:lnTo>
                      <a:pt x="209" y="51"/>
                    </a:lnTo>
                    <a:lnTo>
                      <a:pt x="211" y="46"/>
                    </a:lnTo>
                    <a:lnTo>
                      <a:pt x="215" y="49"/>
                    </a:lnTo>
                    <a:lnTo>
                      <a:pt x="223" y="44"/>
                    </a:lnTo>
                    <a:lnTo>
                      <a:pt x="267" y="65"/>
                    </a:lnTo>
                    <a:lnTo>
                      <a:pt x="271" y="73"/>
                    </a:lnTo>
                    <a:lnTo>
                      <a:pt x="278" y="81"/>
                    </a:lnTo>
                    <a:lnTo>
                      <a:pt x="538" y="429"/>
                    </a:lnTo>
                    <a:lnTo>
                      <a:pt x="548" y="421"/>
                    </a:lnTo>
                    <a:lnTo>
                      <a:pt x="283" y="68"/>
                    </a:lnTo>
                    <a:lnTo>
                      <a:pt x="269" y="51"/>
                    </a:lnTo>
                    <a:lnTo>
                      <a:pt x="234" y="33"/>
                    </a:lnTo>
                    <a:lnTo>
                      <a:pt x="234" y="25"/>
                    </a:lnTo>
                    <a:lnTo>
                      <a:pt x="221" y="8"/>
                    </a:lnTo>
                    <a:lnTo>
                      <a:pt x="206" y="3"/>
                    </a:lnTo>
                    <a:lnTo>
                      <a:pt x="198" y="0"/>
                    </a:lnTo>
                  </a:path>
                </a:pathLst>
              </a:custGeom>
              <a:solidFill>
                <a:srgbClr val="000000"/>
              </a:solidFill>
              <a:ln w="12700" cap="rnd">
                <a:solidFill>
                  <a:srgbClr val="000000"/>
                </a:solidFill>
                <a:round/>
                <a:headEnd/>
                <a:tailEnd/>
              </a:ln>
            </p:spPr>
            <p:txBody>
              <a:bodyPr/>
              <a:lstStyle/>
              <a:p>
                <a:endParaRPr lang="en-US" dirty="0"/>
              </a:p>
            </p:txBody>
          </p:sp>
          <p:sp>
            <p:nvSpPr>
              <p:cNvPr id="81942" name="Freeform 79"/>
              <p:cNvSpPr>
                <a:spLocks/>
              </p:cNvSpPr>
              <p:nvPr/>
            </p:nvSpPr>
            <p:spPr bwMode="auto">
              <a:xfrm>
                <a:off x="1192" y="1344"/>
                <a:ext cx="72" cy="203"/>
              </a:xfrm>
              <a:custGeom>
                <a:avLst/>
                <a:gdLst>
                  <a:gd name="T0" fmla="*/ 57 w 72"/>
                  <a:gd name="T1" fmla="*/ 0 h 203"/>
                  <a:gd name="T2" fmla="*/ 48 w 72"/>
                  <a:gd name="T3" fmla="*/ 8 h 203"/>
                  <a:gd name="T4" fmla="*/ 52 w 72"/>
                  <a:gd name="T5" fmla="*/ 16 h 203"/>
                  <a:gd name="T6" fmla="*/ 48 w 72"/>
                  <a:gd name="T7" fmla="*/ 22 h 203"/>
                  <a:gd name="T8" fmla="*/ 42 w 72"/>
                  <a:gd name="T9" fmla="*/ 25 h 203"/>
                  <a:gd name="T10" fmla="*/ 40 w 72"/>
                  <a:gd name="T11" fmla="*/ 46 h 203"/>
                  <a:gd name="T12" fmla="*/ 48 w 72"/>
                  <a:gd name="T13" fmla="*/ 60 h 203"/>
                  <a:gd name="T14" fmla="*/ 35 w 72"/>
                  <a:gd name="T15" fmla="*/ 51 h 203"/>
                  <a:gd name="T16" fmla="*/ 33 w 72"/>
                  <a:gd name="T17" fmla="*/ 51 h 203"/>
                  <a:gd name="T18" fmla="*/ 57 w 72"/>
                  <a:gd name="T19" fmla="*/ 140 h 203"/>
                  <a:gd name="T20" fmla="*/ 67 w 72"/>
                  <a:gd name="T21" fmla="*/ 159 h 203"/>
                  <a:gd name="T22" fmla="*/ 64 w 72"/>
                  <a:gd name="T23" fmla="*/ 164 h 203"/>
                  <a:gd name="T24" fmla="*/ 71 w 72"/>
                  <a:gd name="T25" fmla="*/ 162 h 203"/>
                  <a:gd name="T26" fmla="*/ 63 w 72"/>
                  <a:gd name="T27" fmla="*/ 178 h 203"/>
                  <a:gd name="T28" fmla="*/ 61 w 72"/>
                  <a:gd name="T29" fmla="*/ 186 h 203"/>
                  <a:gd name="T30" fmla="*/ 67 w 72"/>
                  <a:gd name="T31" fmla="*/ 192 h 203"/>
                  <a:gd name="T32" fmla="*/ 64 w 72"/>
                  <a:gd name="T33" fmla="*/ 202 h 203"/>
                  <a:gd name="T34" fmla="*/ 38 w 72"/>
                  <a:gd name="T35" fmla="*/ 189 h 203"/>
                  <a:gd name="T36" fmla="*/ 29 w 72"/>
                  <a:gd name="T37" fmla="*/ 151 h 203"/>
                  <a:gd name="T38" fmla="*/ 12 w 72"/>
                  <a:gd name="T39" fmla="*/ 140 h 203"/>
                  <a:gd name="T40" fmla="*/ 6 w 72"/>
                  <a:gd name="T41" fmla="*/ 105 h 203"/>
                  <a:gd name="T42" fmla="*/ 2 w 72"/>
                  <a:gd name="T43" fmla="*/ 92 h 203"/>
                  <a:gd name="T44" fmla="*/ 0 w 72"/>
                  <a:gd name="T45" fmla="*/ 81 h 203"/>
                  <a:gd name="T46" fmla="*/ 16 w 72"/>
                  <a:gd name="T47" fmla="*/ 57 h 203"/>
                  <a:gd name="T48" fmla="*/ 25 w 72"/>
                  <a:gd name="T49" fmla="*/ 32 h 203"/>
                  <a:gd name="T50" fmla="*/ 38 w 72"/>
                  <a:gd name="T51" fmla="*/ 8 h 203"/>
                  <a:gd name="T52" fmla="*/ 57 w 72"/>
                  <a:gd name="T53" fmla="*/ 0 h 20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2"/>
                  <a:gd name="T82" fmla="*/ 0 h 203"/>
                  <a:gd name="T83" fmla="*/ 72 w 72"/>
                  <a:gd name="T84" fmla="*/ 203 h 20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2" h="203">
                    <a:moveTo>
                      <a:pt x="57" y="0"/>
                    </a:moveTo>
                    <a:lnTo>
                      <a:pt x="48" y="8"/>
                    </a:lnTo>
                    <a:lnTo>
                      <a:pt x="52" y="16"/>
                    </a:lnTo>
                    <a:lnTo>
                      <a:pt x="48" y="22"/>
                    </a:lnTo>
                    <a:lnTo>
                      <a:pt x="42" y="25"/>
                    </a:lnTo>
                    <a:lnTo>
                      <a:pt x="40" y="46"/>
                    </a:lnTo>
                    <a:lnTo>
                      <a:pt x="48" y="60"/>
                    </a:lnTo>
                    <a:lnTo>
                      <a:pt x="35" y="51"/>
                    </a:lnTo>
                    <a:lnTo>
                      <a:pt x="33" y="51"/>
                    </a:lnTo>
                    <a:lnTo>
                      <a:pt x="57" y="140"/>
                    </a:lnTo>
                    <a:lnTo>
                      <a:pt x="67" y="159"/>
                    </a:lnTo>
                    <a:lnTo>
                      <a:pt x="64" y="164"/>
                    </a:lnTo>
                    <a:lnTo>
                      <a:pt x="71" y="162"/>
                    </a:lnTo>
                    <a:lnTo>
                      <a:pt x="63" y="178"/>
                    </a:lnTo>
                    <a:lnTo>
                      <a:pt x="61" y="186"/>
                    </a:lnTo>
                    <a:lnTo>
                      <a:pt x="67" y="192"/>
                    </a:lnTo>
                    <a:lnTo>
                      <a:pt x="64" y="202"/>
                    </a:lnTo>
                    <a:lnTo>
                      <a:pt x="38" y="189"/>
                    </a:lnTo>
                    <a:lnTo>
                      <a:pt x="29" y="151"/>
                    </a:lnTo>
                    <a:lnTo>
                      <a:pt x="12" y="140"/>
                    </a:lnTo>
                    <a:lnTo>
                      <a:pt x="6" y="105"/>
                    </a:lnTo>
                    <a:lnTo>
                      <a:pt x="2" y="92"/>
                    </a:lnTo>
                    <a:lnTo>
                      <a:pt x="0" y="81"/>
                    </a:lnTo>
                    <a:lnTo>
                      <a:pt x="16" y="57"/>
                    </a:lnTo>
                    <a:lnTo>
                      <a:pt x="25" y="32"/>
                    </a:lnTo>
                    <a:lnTo>
                      <a:pt x="38" y="8"/>
                    </a:lnTo>
                    <a:lnTo>
                      <a:pt x="57" y="0"/>
                    </a:lnTo>
                  </a:path>
                </a:pathLst>
              </a:custGeom>
              <a:solidFill>
                <a:srgbClr val="000000"/>
              </a:solidFill>
              <a:ln w="12700" cap="rnd">
                <a:solidFill>
                  <a:srgbClr val="000000"/>
                </a:solidFill>
                <a:round/>
                <a:headEnd/>
                <a:tailEnd/>
              </a:ln>
            </p:spPr>
            <p:txBody>
              <a:bodyPr/>
              <a:lstStyle/>
              <a:p>
                <a:endParaRPr lang="en-US" dirty="0"/>
              </a:p>
            </p:txBody>
          </p:sp>
          <p:sp>
            <p:nvSpPr>
              <p:cNvPr id="81943" name="Freeform 80"/>
              <p:cNvSpPr>
                <a:spLocks/>
              </p:cNvSpPr>
              <p:nvPr/>
            </p:nvSpPr>
            <p:spPr bwMode="auto">
              <a:xfrm>
                <a:off x="1167" y="1336"/>
                <a:ext cx="195" cy="173"/>
              </a:xfrm>
              <a:custGeom>
                <a:avLst/>
                <a:gdLst>
                  <a:gd name="T0" fmla="*/ 92 w 195"/>
                  <a:gd name="T1" fmla="*/ 32 h 173"/>
                  <a:gd name="T2" fmla="*/ 98 w 195"/>
                  <a:gd name="T3" fmla="*/ 40 h 173"/>
                  <a:gd name="T4" fmla="*/ 106 w 195"/>
                  <a:gd name="T5" fmla="*/ 51 h 173"/>
                  <a:gd name="T6" fmla="*/ 89 w 195"/>
                  <a:gd name="T7" fmla="*/ 62 h 173"/>
                  <a:gd name="T8" fmla="*/ 63 w 195"/>
                  <a:gd name="T9" fmla="*/ 49 h 173"/>
                  <a:gd name="T10" fmla="*/ 10 w 195"/>
                  <a:gd name="T11" fmla="*/ 46 h 173"/>
                  <a:gd name="T12" fmla="*/ 6 w 195"/>
                  <a:gd name="T13" fmla="*/ 56 h 173"/>
                  <a:gd name="T14" fmla="*/ 60 w 195"/>
                  <a:gd name="T15" fmla="*/ 56 h 173"/>
                  <a:gd name="T16" fmla="*/ 87 w 195"/>
                  <a:gd name="T17" fmla="*/ 68 h 173"/>
                  <a:gd name="T18" fmla="*/ 63 w 195"/>
                  <a:gd name="T19" fmla="*/ 65 h 173"/>
                  <a:gd name="T20" fmla="*/ 75 w 195"/>
                  <a:gd name="T21" fmla="*/ 75 h 173"/>
                  <a:gd name="T22" fmla="*/ 98 w 195"/>
                  <a:gd name="T23" fmla="*/ 73 h 173"/>
                  <a:gd name="T24" fmla="*/ 125 w 195"/>
                  <a:gd name="T25" fmla="*/ 103 h 173"/>
                  <a:gd name="T26" fmla="*/ 108 w 195"/>
                  <a:gd name="T27" fmla="*/ 116 h 173"/>
                  <a:gd name="T28" fmla="*/ 108 w 195"/>
                  <a:gd name="T29" fmla="*/ 129 h 173"/>
                  <a:gd name="T30" fmla="*/ 114 w 195"/>
                  <a:gd name="T31" fmla="*/ 148 h 173"/>
                  <a:gd name="T32" fmla="*/ 111 w 195"/>
                  <a:gd name="T33" fmla="*/ 159 h 173"/>
                  <a:gd name="T34" fmla="*/ 119 w 195"/>
                  <a:gd name="T35" fmla="*/ 162 h 173"/>
                  <a:gd name="T36" fmla="*/ 133 w 195"/>
                  <a:gd name="T37" fmla="*/ 164 h 173"/>
                  <a:gd name="T38" fmla="*/ 179 w 195"/>
                  <a:gd name="T39" fmla="*/ 172 h 173"/>
                  <a:gd name="T40" fmla="*/ 185 w 195"/>
                  <a:gd name="T41" fmla="*/ 162 h 173"/>
                  <a:gd name="T42" fmla="*/ 183 w 195"/>
                  <a:gd name="T43" fmla="*/ 121 h 173"/>
                  <a:gd name="T44" fmla="*/ 194 w 195"/>
                  <a:gd name="T45" fmla="*/ 81 h 173"/>
                  <a:gd name="T46" fmla="*/ 183 w 195"/>
                  <a:gd name="T47" fmla="*/ 105 h 173"/>
                  <a:gd name="T48" fmla="*/ 171 w 195"/>
                  <a:gd name="T49" fmla="*/ 40 h 173"/>
                  <a:gd name="T50" fmla="*/ 137 w 195"/>
                  <a:gd name="T51" fmla="*/ 0 h 173"/>
                  <a:gd name="T52" fmla="*/ 162 w 195"/>
                  <a:gd name="T53" fmla="*/ 30 h 173"/>
                  <a:gd name="T54" fmla="*/ 162 w 195"/>
                  <a:gd name="T55" fmla="*/ 51 h 173"/>
                  <a:gd name="T56" fmla="*/ 127 w 195"/>
                  <a:gd name="T57" fmla="*/ 68 h 173"/>
                  <a:gd name="T58" fmla="*/ 116 w 195"/>
                  <a:gd name="T59" fmla="*/ 38 h 173"/>
                  <a:gd name="T60" fmla="*/ 129 w 195"/>
                  <a:gd name="T61" fmla="*/ 43 h 173"/>
                  <a:gd name="T62" fmla="*/ 100 w 195"/>
                  <a:gd name="T63" fmla="*/ 14 h 173"/>
                  <a:gd name="T64" fmla="*/ 81 w 195"/>
                  <a:gd name="T65" fmla="*/ 0 h 17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95"/>
                  <a:gd name="T100" fmla="*/ 0 h 173"/>
                  <a:gd name="T101" fmla="*/ 195 w 195"/>
                  <a:gd name="T102" fmla="*/ 173 h 17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95" h="173">
                    <a:moveTo>
                      <a:pt x="83" y="10"/>
                    </a:moveTo>
                    <a:lnTo>
                      <a:pt x="92" y="32"/>
                    </a:lnTo>
                    <a:lnTo>
                      <a:pt x="100" y="32"/>
                    </a:lnTo>
                    <a:lnTo>
                      <a:pt x="98" y="40"/>
                    </a:lnTo>
                    <a:lnTo>
                      <a:pt x="106" y="43"/>
                    </a:lnTo>
                    <a:lnTo>
                      <a:pt x="106" y="51"/>
                    </a:lnTo>
                    <a:lnTo>
                      <a:pt x="108" y="56"/>
                    </a:lnTo>
                    <a:lnTo>
                      <a:pt x="89" y="62"/>
                    </a:lnTo>
                    <a:lnTo>
                      <a:pt x="85" y="56"/>
                    </a:lnTo>
                    <a:lnTo>
                      <a:pt x="63" y="49"/>
                    </a:lnTo>
                    <a:lnTo>
                      <a:pt x="41" y="54"/>
                    </a:lnTo>
                    <a:lnTo>
                      <a:pt x="10" y="46"/>
                    </a:lnTo>
                    <a:lnTo>
                      <a:pt x="0" y="51"/>
                    </a:lnTo>
                    <a:lnTo>
                      <a:pt x="6" y="56"/>
                    </a:lnTo>
                    <a:lnTo>
                      <a:pt x="41" y="65"/>
                    </a:lnTo>
                    <a:lnTo>
                      <a:pt x="60" y="56"/>
                    </a:lnTo>
                    <a:lnTo>
                      <a:pt x="77" y="59"/>
                    </a:lnTo>
                    <a:lnTo>
                      <a:pt x="87" y="68"/>
                    </a:lnTo>
                    <a:lnTo>
                      <a:pt x="83" y="68"/>
                    </a:lnTo>
                    <a:lnTo>
                      <a:pt x="63" y="65"/>
                    </a:lnTo>
                    <a:lnTo>
                      <a:pt x="52" y="68"/>
                    </a:lnTo>
                    <a:lnTo>
                      <a:pt x="75" y="75"/>
                    </a:lnTo>
                    <a:lnTo>
                      <a:pt x="92" y="73"/>
                    </a:lnTo>
                    <a:lnTo>
                      <a:pt x="98" y="73"/>
                    </a:lnTo>
                    <a:lnTo>
                      <a:pt x="121" y="79"/>
                    </a:lnTo>
                    <a:lnTo>
                      <a:pt x="125" y="103"/>
                    </a:lnTo>
                    <a:lnTo>
                      <a:pt x="119" y="105"/>
                    </a:lnTo>
                    <a:lnTo>
                      <a:pt x="108" y="116"/>
                    </a:lnTo>
                    <a:lnTo>
                      <a:pt x="106" y="121"/>
                    </a:lnTo>
                    <a:lnTo>
                      <a:pt x="108" y="129"/>
                    </a:lnTo>
                    <a:lnTo>
                      <a:pt x="111" y="142"/>
                    </a:lnTo>
                    <a:lnTo>
                      <a:pt x="114" y="148"/>
                    </a:lnTo>
                    <a:lnTo>
                      <a:pt x="116" y="153"/>
                    </a:lnTo>
                    <a:lnTo>
                      <a:pt x="111" y="159"/>
                    </a:lnTo>
                    <a:lnTo>
                      <a:pt x="112" y="164"/>
                    </a:lnTo>
                    <a:lnTo>
                      <a:pt x="119" y="162"/>
                    </a:lnTo>
                    <a:lnTo>
                      <a:pt x="125" y="167"/>
                    </a:lnTo>
                    <a:lnTo>
                      <a:pt x="133" y="164"/>
                    </a:lnTo>
                    <a:lnTo>
                      <a:pt x="147" y="172"/>
                    </a:lnTo>
                    <a:lnTo>
                      <a:pt x="179" y="172"/>
                    </a:lnTo>
                    <a:lnTo>
                      <a:pt x="188" y="172"/>
                    </a:lnTo>
                    <a:lnTo>
                      <a:pt x="185" y="162"/>
                    </a:lnTo>
                    <a:lnTo>
                      <a:pt x="185" y="153"/>
                    </a:lnTo>
                    <a:lnTo>
                      <a:pt x="183" y="121"/>
                    </a:lnTo>
                    <a:lnTo>
                      <a:pt x="194" y="105"/>
                    </a:lnTo>
                    <a:lnTo>
                      <a:pt x="194" y="81"/>
                    </a:lnTo>
                    <a:lnTo>
                      <a:pt x="191" y="92"/>
                    </a:lnTo>
                    <a:lnTo>
                      <a:pt x="183" y="105"/>
                    </a:lnTo>
                    <a:lnTo>
                      <a:pt x="179" y="59"/>
                    </a:lnTo>
                    <a:lnTo>
                      <a:pt x="171" y="40"/>
                    </a:lnTo>
                    <a:lnTo>
                      <a:pt x="142" y="0"/>
                    </a:lnTo>
                    <a:lnTo>
                      <a:pt x="137" y="0"/>
                    </a:lnTo>
                    <a:lnTo>
                      <a:pt x="144" y="14"/>
                    </a:lnTo>
                    <a:lnTo>
                      <a:pt x="162" y="30"/>
                    </a:lnTo>
                    <a:lnTo>
                      <a:pt x="168" y="49"/>
                    </a:lnTo>
                    <a:lnTo>
                      <a:pt x="162" y="51"/>
                    </a:lnTo>
                    <a:lnTo>
                      <a:pt x="162" y="54"/>
                    </a:lnTo>
                    <a:lnTo>
                      <a:pt x="127" y="68"/>
                    </a:lnTo>
                    <a:lnTo>
                      <a:pt x="104" y="38"/>
                    </a:lnTo>
                    <a:lnTo>
                      <a:pt x="116" y="38"/>
                    </a:lnTo>
                    <a:lnTo>
                      <a:pt x="116" y="43"/>
                    </a:lnTo>
                    <a:lnTo>
                      <a:pt x="129" y="43"/>
                    </a:lnTo>
                    <a:lnTo>
                      <a:pt x="89" y="16"/>
                    </a:lnTo>
                    <a:lnTo>
                      <a:pt x="100" y="14"/>
                    </a:lnTo>
                    <a:lnTo>
                      <a:pt x="98" y="10"/>
                    </a:lnTo>
                    <a:lnTo>
                      <a:pt x="81" y="0"/>
                    </a:lnTo>
                    <a:lnTo>
                      <a:pt x="83" y="10"/>
                    </a:lnTo>
                  </a:path>
                </a:pathLst>
              </a:custGeom>
              <a:solidFill>
                <a:srgbClr val="000000"/>
              </a:solidFill>
              <a:ln w="12700" cap="rnd">
                <a:solidFill>
                  <a:srgbClr val="000000"/>
                </a:solidFill>
                <a:round/>
                <a:headEnd/>
                <a:tailEnd/>
              </a:ln>
            </p:spPr>
            <p:txBody>
              <a:bodyPr/>
              <a:lstStyle/>
              <a:p>
                <a:endParaRPr lang="en-US" dirty="0"/>
              </a:p>
            </p:txBody>
          </p:sp>
          <p:sp>
            <p:nvSpPr>
              <p:cNvPr id="81944" name="Freeform 81"/>
              <p:cNvSpPr>
                <a:spLocks/>
              </p:cNvSpPr>
              <p:nvPr/>
            </p:nvSpPr>
            <p:spPr bwMode="auto">
              <a:xfrm>
                <a:off x="1281" y="1349"/>
                <a:ext cx="47" cy="55"/>
              </a:xfrm>
              <a:custGeom>
                <a:avLst/>
                <a:gdLst>
                  <a:gd name="T0" fmla="*/ 21 w 47"/>
                  <a:gd name="T1" fmla="*/ 0 h 55"/>
                  <a:gd name="T2" fmla="*/ 21 w 47"/>
                  <a:gd name="T3" fmla="*/ 10 h 55"/>
                  <a:gd name="T4" fmla="*/ 19 w 47"/>
                  <a:gd name="T5" fmla="*/ 19 h 55"/>
                  <a:gd name="T6" fmla="*/ 19 w 47"/>
                  <a:gd name="T7" fmla="*/ 33 h 55"/>
                  <a:gd name="T8" fmla="*/ 17 w 47"/>
                  <a:gd name="T9" fmla="*/ 35 h 55"/>
                  <a:gd name="T10" fmla="*/ 0 w 47"/>
                  <a:gd name="T11" fmla="*/ 40 h 55"/>
                  <a:gd name="T12" fmla="*/ 5 w 47"/>
                  <a:gd name="T13" fmla="*/ 48 h 55"/>
                  <a:gd name="T14" fmla="*/ 12 w 47"/>
                  <a:gd name="T15" fmla="*/ 43 h 55"/>
                  <a:gd name="T16" fmla="*/ 21 w 47"/>
                  <a:gd name="T17" fmla="*/ 51 h 55"/>
                  <a:gd name="T18" fmla="*/ 29 w 47"/>
                  <a:gd name="T19" fmla="*/ 54 h 55"/>
                  <a:gd name="T20" fmla="*/ 31 w 47"/>
                  <a:gd name="T21" fmla="*/ 38 h 55"/>
                  <a:gd name="T22" fmla="*/ 36 w 47"/>
                  <a:gd name="T23" fmla="*/ 43 h 55"/>
                  <a:gd name="T24" fmla="*/ 46 w 47"/>
                  <a:gd name="T25" fmla="*/ 38 h 55"/>
                  <a:gd name="T26" fmla="*/ 44 w 47"/>
                  <a:gd name="T27" fmla="*/ 27 h 55"/>
                  <a:gd name="T28" fmla="*/ 31 w 47"/>
                  <a:gd name="T29" fmla="*/ 21 h 55"/>
                  <a:gd name="T30" fmla="*/ 25 w 47"/>
                  <a:gd name="T31" fmla="*/ 5 h 55"/>
                  <a:gd name="T32" fmla="*/ 27 w 47"/>
                  <a:gd name="T33" fmla="*/ 2 h 55"/>
                  <a:gd name="T34" fmla="*/ 21 w 47"/>
                  <a:gd name="T35" fmla="*/ 0 h 5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7"/>
                  <a:gd name="T55" fmla="*/ 0 h 55"/>
                  <a:gd name="T56" fmla="*/ 47 w 47"/>
                  <a:gd name="T57" fmla="*/ 55 h 5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7" h="55">
                    <a:moveTo>
                      <a:pt x="21" y="0"/>
                    </a:moveTo>
                    <a:lnTo>
                      <a:pt x="21" y="10"/>
                    </a:lnTo>
                    <a:lnTo>
                      <a:pt x="19" y="19"/>
                    </a:lnTo>
                    <a:lnTo>
                      <a:pt x="19" y="33"/>
                    </a:lnTo>
                    <a:lnTo>
                      <a:pt x="17" y="35"/>
                    </a:lnTo>
                    <a:lnTo>
                      <a:pt x="0" y="40"/>
                    </a:lnTo>
                    <a:lnTo>
                      <a:pt x="5" y="48"/>
                    </a:lnTo>
                    <a:lnTo>
                      <a:pt x="12" y="43"/>
                    </a:lnTo>
                    <a:lnTo>
                      <a:pt x="21" y="51"/>
                    </a:lnTo>
                    <a:lnTo>
                      <a:pt x="29" y="54"/>
                    </a:lnTo>
                    <a:lnTo>
                      <a:pt x="31" y="38"/>
                    </a:lnTo>
                    <a:lnTo>
                      <a:pt x="36" y="43"/>
                    </a:lnTo>
                    <a:lnTo>
                      <a:pt x="46" y="38"/>
                    </a:lnTo>
                    <a:lnTo>
                      <a:pt x="44" y="27"/>
                    </a:lnTo>
                    <a:lnTo>
                      <a:pt x="31" y="21"/>
                    </a:lnTo>
                    <a:lnTo>
                      <a:pt x="25" y="5"/>
                    </a:lnTo>
                    <a:lnTo>
                      <a:pt x="27" y="2"/>
                    </a:lnTo>
                    <a:lnTo>
                      <a:pt x="21" y="0"/>
                    </a:lnTo>
                  </a:path>
                </a:pathLst>
              </a:custGeom>
              <a:solidFill>
                <a:srgbClr val="000000"/>
              </a:solidFill>
              <a:ln w="12700" cap="rnd">
                <a:solidFill>
                  <a:srgbClr val="000000"/>
                </a:solidFill>
                <a:round/>
                <a:headEnd/>
                <a:tailEnd/>
              </a:ln>
            </p:spPr>
            <p:txBody>
              <a:bodyPr/>
              <a:lstStyle/>
              <a:p>
                <a:endParaRPr lang="en-US" dirty="0"/>
              </a:p>
            </p:txBody>
          </p:sp>
          <p:sp>
            <p:nvSpPr>
              <p:cNvPr id="81945" name="Freeform 82"/>
              <p:cNvSpPr>
                <a:spLocks/>
              </p:cNvSpPr>
              <p:nvPr/>
            </p:nvSpPr>
            <p:spPr bwMode="auto">
              <a:xfrm>
                <a:off x="1342" y="1317"/>
                <a:ext cx="24" cy="44"/>
              </a:xfrm>
              <a:custGeom>
                <a:avLst/>
                <a:gdLst>
                  <a:gd name="T0" fmla="*/ 0 w 24"/>
                  <a:gd name="T1" fmla="*/ 0 h 44"/>
                  <a:gd name="T2" fmla="*/ 10 w 24"/>
                  <a:gd name="T3" fmla="*/ 14 h 44"/>
                  <a:gd name="T4" fmla="*/ 15 w 24"/>
                  <a:gd name="T5" fmla="*/ 43 h 44"/>
                  <a:gd name="T6" fmla="*/ 17 w 24"/>
                  <a:gd name="T7" fmla="*/ 24 h 44"/>
                  <a:gd name="T8" fmla="*/ 23 w 24"/>
                  <a:gd name="T9" fmla="*/ 29 h 44"/>
                  <a:gd name="T10" fmla="*/ 17 w 24"/>
                  <a:gd name="T11" fmla="*/ 16 h 44"/>
                  <a:gd name="T12" fmla="*/ 0 w 24"/>
                  <a:gd name="T13" fmla="*/ 0 h 44"/>
                  <a:gd name="T14" fmla="*/ 0 60000 65536"/>
                  <a:gd name="T15" fmla="*/ 0 60000 65536"/>
                  <a:gd name="T16" fmla="*/ 0 60000 65536"/>
                  <a:gd name="T17" fmla="*/ 0 60000 65536"/>
                  <a:gd name="T18" fmla="*/ 0 60000 65536"/>
                  <a:gd name="T19" fmla="*/ 0 60000 65536"/>
                  <a:gd name="T20" fmla="*/ 0 60000 65536"/>
                  <a:gd name="T21" fmla="*/ 0 w 24"/>
                  <a:gd name="T22" fmla="*/ 0 h 44"/>
                  <a:gd name="T23" fmla="*/ 24 w 24"/>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44">
                    <a:moveTo>
                      <a:pt x="0" y="0"/>
                    </a:moveTo>
                    <a:lnTo>
                      <a:pt x="10" y="14"/>
                    </a:lnTo>
                    <a:lnTo>
                      <a:pt x="15" y="43"/>
                    </a:lnTo>
                    <a:lnTo>
                      <a:pt x="17" y="24"/>
                    </a:lnTo>
                    <a:lnTo>
                      <a:pt x="23" y="29"/>
                    </a:lnTo>
                    <a:lnTo>
                      <a:pt x="17" y="16"/>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1946" name="Freeform 83"/>
              <p:cNvSpPr>
                <a:spLocks/>
              </p:cNvSpPr>
              <p:nvPr/>
            </p:nvSpPr>
            <p:spPr bwMode="auto">
              <a:xfrm>
                <a:off x="1369" y="1351"/>
                <a:ext cx="5" cy="23"/>
              </a:xfrm>
              <a:custGeom>
                <a:avLst/>
                <a:gdLst>
                  <a:gd name="T0" fmla="*/ 0 w 5"/>
                  <a:gd name="T1" fmla="*/ 0 h 23"/>
                  <a:gd name="T2" fmla="*/ 2 w 5"/>
                  <a:gd name="T3" fmla="*/ 11 h 23"/>
                  <a:gd name="T4" fmla="*/ 0 w 5"/>
                  <a:gd name="T5" fmla="*/ 22 h 23"/>
                  <a:gd name="T6" fmla="*/ 4 w 5"/>
                  <a:gd name="T7" fmla="*/ 14 h 23"/>
                  <a:gd name="T8" fmla="*/ 4 w 5"/>
                  <a:gd name="T9" fmla="*/ 6 h 23"/>
                  <a:gd name="T10" fmla="*/ 0 w 5"/>
                  <a:gd name="T11" fmla="*/ 0 h 23"/>
                  <a:gd name="T12" fmla="*/ 0 60000 65536"/>
                  <a:gd name="T13" fmla="*/ 0 60000 65536"/>
                  <a:gd name="T14" fmla="*/ 0 60000 65536"/>
                  <a:gd name="T15" fmla="*/ 0 60000 65536"/>
                  <a:gd name="T16" fmla="*/ 0 60000 65536"/>
                  <a:gd name="T17" fmla="*/ 0 60000 65536"/>
                  <a:gd name="T18" fmla="*/ 0 w 5"/>
                  <a:gd name="T19" fmla="*/ 0 h 23"/>
                  <a:gd name="T20" fmla="*/ 5 w 5"/>
                  <a:gd name="T21" fmla="*/ 23 h 23"/>
                </a:gdLst>
                <a:ahLst/>
                <a:cxnLst>
                  <a:cxn ang="T12">
                    <a:pos x="T0" y="T1"/>
                  </a:cxn>
                  <a:cxn ang="T13">
                    <a:pos x="T2" y="T3"/>
                  </a:cxn>
                  <a:cxn ang="T14">
                    <a:pos x="T4" y="T5"/>
                  </a:cxn>
                  <a:cxn ang="T15">
                    <a:pos x="T6" y="T7"/>
                  </a:cxn>
                  <a:cxn ang="T16">
                    <a:pos x="T8" y="T9"/>
                  </a:cxn>
                  <a:cxn ang="T17">
                    <a:pos x="T10" y="T11"/>
                  </a:cxn>
                </a:cxnLst>
                <a:rect l="T18" t="T19" r="T20" b="T21"/>
                <a:pathLst>
                  <a:path w="5" h="23">
                    <a:moveTo>
                      <a:pt x="0" y="0"/>
                    </a:moveTo>
                    <a:lnTo>
                      <a:pt x="2" y="11"/>
                    </a:lnTo>
                    <a:lnTo>
                      <a:pt x="0" y="22"/>
                    </a:lnTo>
                    <a:lnTo>
                      <a:pt x="4" y="14"/>
                    </a:lnTo>
                    <a:lnTo>
                      <a:pt x="4" y="6"/>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1947" name="Freeform 84"/>
              <p:cNvSpPr>
                <a:spLocks/>
              </p:cNvSpPr>
              <p:nvPr/>
            </p:nvSpPr>
            <p:spPr bwMode="auto">
              <a:xfrm>
                <a:off x="1359" y="1336"/>
                <a:ext cx="182" cy="98"/>
              </a:xfrm>
              <a:custGeom>
                <a:avLst/>
                <a:gdLst>
                  <a:gd name="T0" fmla="*/ 0 w 182"/>
                  <a:gd name="T1" fmla="*/ 46 h 98"/>
                  <a:gd name="T2" fmla="*/ 12 w 182"/>
                  <a:gd name="T3" fmla="*/ 51 h 98"/>
                  <a:gd name="T4" fmla="*/ 19 w 182"/>
                  <a:gd name="T5" fmla="*/ 33 h 98"/>
                  <a:gd name="T6" fmla="*/ 21 w 182"/>
                  <a:gd name="T7" fmla="*/ 54 h 98"/>
                  <a:gd name="T8" fmla="*/ 34 w 182"/>
                  <a:gd name="T9" fmla="*/ 65 h 98"/>
                  <a:gd name="T10" fmla="*/ 54 w 182"/>
                  <a:gd name="T11" fmla="*/ 40 h 98"/>
                  <a:gd name="T12" fmla="*/ 56 w 182"/>
                  <a:gd name="T13" fmla="*/ 40 h 98"/>
                  <a:gd name="T14" fmla="*/ 56 w 182"/>
                  <a:gd name="T15" fmla="*/ 51 h 98"/>
                  <a:gd name="T16" fmla="*/ 63 w 182"/>
                  <a:gd name="T17" fmla="*/ 46 h 98"/>
                  <a:gd name="T18" fmla="*/ 79 w 182"/>
                  <a:gd name="T19" fmla="*/ 43 h 98"/>
                  <a:gd name="T20" fmla="*/ 85 w 182"/>
                  <a:gd name="T21" fmla="*/ 46 h 98"/>
                  <a:gd name="T22" fmla="*/ 136 w 182"/>
                  <a:gd name="T23" fmla="*/ 19 h 98"/>
                  <a:gd name="T24" fmla="*/ 142 w 182"/>
                  <a:gd name="T25" fmla="*/ 10 h 98"/>
                  <a:gd name="T26" fmla="*/ 152 w 182"/>
                  <a:gd name="T27" fmla="*/ 5 h 98"/>
                  <a:gd name="T28" fmla="*/ 158 w 182"/>
                  <a:gd name="T29" fmla="*/ 0 h 98"/>
                  <a:gd name="T30" fmla="*/ 160 w 182"/>
                  <a:gd name="T31" fmla="*/ 3 h 98"/>
                  <a:gd name="T32" fmla="*/ 165 w 182"/>
                  <a:gd name="T33" fmla="*/ 3 h 98"/>
                  <a:gd name="T34" fmla="*/ 171 w 182"/>
                  <a:gd name="T35" fmla="*/ 10 h 98"/>
                  <a:gd name="T36" fmla="*/ 181 w 182"/>
                  <a:gd name="T37" fmla="*/ 16 h 98"/>
                  <a:gd name="T38" fmla="*/ 181 w 182"/>
                  <a:gd name="T39" fmla="*/ 19 h 98"/>
                  <a:gd name="T40" fmla="*/ 181 w 182"/>
                  <a:gd name="T41" fmla="*/ 35 h 98"/>
                  <a:gd name="T42" fmla="*/ 46 w 182"/>
                  <a:gd name="T43" fmla="*/ 97 h 98"/>
                  <a:gd name="T44" fmla="*/ 39 w 182"/>
                  <a:gd name="T45" fmla="*/ 89 h 98"/>
                  <a:gd name="T46" fmla="*/ 5 w 182"/>
                  <a:gd name="T47" fmla="*/ 73 h 98"/>
                  <a:gd name="T48" fmla="*/ 0 w 182"/>
                  <a:gd name="T49" fmla="*/ 46 h 9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82"/>
                  <a:gd name="T76" fmla="*/ 0 h 98"/>
                  <a:gd name="T77" fmla="*/ 182 w 182"/>
                  <a:gd name="T78" fmla="*/ 98 h 9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82" h="98">
                    <a:moveTo>
                      <a:pt x="0" y="46"/>
                    </a:moveTo>
                    <a:lnTo>
                      <a:pt x="12" y="51"/>
                    </a:lnTo>
                    <a:lnTo>
                      <a:pt x="19" y="33"/>
                    </a:lnTo>
                    <a:lnTo>
                      <a:pt x="21" y="54"/>
                    </a:lnTo>
                    <a:lnTo>
                      <a:pt x="34" y="65"/>
                    </a:lnTo>
                    <a:lnTo>
                      <a:pt x="54" y="40"/>
                    </a:lnTo>
                    <a:lnTo>
                      <a:pt x="56" y="40"/>
                    </a:lnTo>
                    <a:lnTo>
                      <a:pt x="56" y="51"/>
                    </a:lnTo>
                    <a:lnTo>
                      <a:pt x="63" y="46"/>
                    </a:lnTo>
                    <a:lnTo>
                      <a:pt x="79" y="43"/>
                    </a:lnTo>
                    <a:lnTo>
                      <a:pt x="85" y="46"/>
                    </a:lnTo>
                    <a:lnTo>
                      <a:pt x="136" y="19"/>
                    </a:lnTo>
                    <a:lnTo>
                      <a:pt x="142" y="10"/>
                    </a:lnTo>
                    <a:lnTo>
                      <a:pt x="152" y="5"/>
                    </a:lnTo>
                    <a:lnTo>
                      <a:pt x="158" y="0"/>
                    </a:lnTo>
                    <a:lnTo>
                      <a:pt x="160" y="3"/>
                    </a:lnTo>
                    <a:lnTo>
                      <a:pt x="165" y="3"/>
                    </a:lnTo>
                    <a:lnTo>
                      <a:pt x="171" y="10"/>
                    </a:lnTo>
                    <a:lnTo>
                      <a:pt x="181" y="16"/>
                    </a:lnTo>
                    <a:lnTo>
                      <a:pt x="181" y="19"/>
                    </a:lnTo>
                    <a:lnTo>
                      <a:pt x="181" y="35"/>
                    </a:lnTo>
                    <a:lnTo>
                      <a:pt x="46" y="97"/>
                    </a:lnTo>
                    <a:lnTo>
                      <a:pt x="39" y="89"/>
                    </a:lnTo>
                    <a:lnTo>
                      <a:pt x="5" y="73"/>
                    </a:lnTo>
                    <a:lnTo>
                      <a:pt x="0" y="46"/>
                    </a:lnTo>
                  </a:path>
                </a:pathLst>
              </a:custGeom>
              <a:solidFill>
                <a:srgbClr val="000000"/>
              </a:solidFill>
              <a:ln w="12700" cap="rnd">
                <a:solidFill>
                  <a:srgbClr val="000000"/>
                </a:solidFill>
                <a:round/>
                <a:headEnd/>
                <a:tailEnd/>
              </a:ln>
            </p:spPr>
            <p:txBody>
              <a:bodyPr/>
              <a:lstStyle/>
              <a:p>
                <a:endParaRPr lang="en-US" dirty="0"/>
              </a:p>
            </p:txBody>
          </p:sp>
          <p:sp>
            <p:nvSpPr>
              <p:cNvPr id="81948" name="Freeform 85"/>
              <p:cNvSpPr>
                <a:spLocks/>
              </p:cNvSpPr>
              <p:nvPr/>
            </p:nvSpPr>
            <p:spPr bwMode="auto">
              <a:xfrm>
                <a:off x="1263" y="1511"/>
                <a:ext cx="38" cy="49"/>
              </a:xfrm>
              <a:custGeom>
                <a:avLst/>
                <a:gdLst>
                  <a:gd name="T0" fmla="*/ 33 w 38"/>
                  <a:gd name="T1" fmla="*/ 0 h 49"/>
                  <a:gd name="T2" fmla="*/ 35 w 38"/>
                  <a:gd name="T3" fmla="*/ 10 h 49"/>
                  <a:gd name="T4" fmla="*/ 23 w 38"/>
                  <a:gd name="T5" fmla="*/ 29 h 49"/>
                  <a:gd name="T6" fmla="*/ 19 w 38"/>
                  <a:gd name="T7" fmla="*/ 32 h 49"/>
                  <a:gd name="T8" fmla="*/ 0 w 38"/>
                  <a:gd name="T9" fmla="*/ 32 h 49"/>
                  <a:gd name="T10" fmla="*/ 10 w 38"/>
                  <a:gd name="T11" fmla="*/ 38 h 49"/>
                  <a:gd name="T12" fmla="*/ 6 w 38"/>
                  <a:gd name="T13" fmla="*/ 40 h 49"/>
                  <a:gd name="T14" fmla="*/ 20 w 38"/>
                  <a:gd name="T15" fmla="*/ 48 h 49"/>
                  <a:gd name="T16" fmla="*/ 20 w 38"/>
                  <a:gd name="T17" fmla="*/ 43 h 49"/>
                  <a:gd name="T18" fmla="*/ 16 w 38"/>
                  <a:gd name="T19" fmla="*/ 43 h 49"/>
                  <a:gd name="T20" fmla="*/ 31 w 38"/>
                  <a:gd name="T21" fmla="*/ 27 h 49"/>
                  <a:gd name="T22" fmla="*/ 37 w 38"/>
                  <a:gd name="T23" fmla="*/ 10 h 49"/>
                  <a:gd name="T24" fmla="*/ 35 w 38"/>
                  <a:gd name="T25" fmla="*/ 3 h 49"/>
                  <a:gd name="T26" fmla="*/ 33 w 38"/>
                  <a:gd name="T27" fmla="*/ 0 h 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49"/>
                  <a:gd name="T44" fmla="*/ 38 w 38"/>
                  <a:gd name="T45" fmla="*/ 49 h 4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49">
                    <a:moveTo>
                      <a:pt x="33" y="0"/>
                    </a:moveTo>
                    <a:lnTo>
                      <a:pt x="35" y="10"/>
                    </a:lnTo>
                    <a:lnTo>
                      <a:pt x="23" y="29"/>
                    </a:lnTo>
                    <a:lnTo>
                      <a:pt x="19" y="32"/>
                    </a:lnTo>
                    <a:lnTo>
                      <a:pt x="0" y="32"/>
                    </a:lnTo>
                    <a:lnTo>
                      <a:pt x="10" y="38"/>
                    </a:lnTo>
                    <a:lnTo>
                      <a:pt x="6" y="40"/>
                    </a:lnTo>
                    <a:lnTo>
                      <a:pt x="20" y="48"/>
                    </a:lnTo>
                    <a:lnTo>
                      <a:pt x="20" y="43"/>
                    </a:lnTo>
                    <a:lnTo>
                      <a:pt x="16" y="43"/>
                    </a:lnTo>
                    <a:lnTo>
                      <a:pt x="31" y="27"/>
                    </a:lnTo>
                    <a:lnTo>
                      <a:pt x="37" y="10"/>
                    </a:lnTo>
                    <a:lnTo>
                      <a:pt x="35" y="3"/>
                    </a:lnTo>
                    <a:lnTo>
                      <a:pt x="33" y="0"/>
                    </a:lnTo>
                  </a:path>
                </a:pathLst>
              </a:custGeom>
              <a:solidFill>
                <a:srgbClr val="000000"/>
              </a:solidFill>
              <a:ln w="12700" cap="rnd">
                <a:solidFill>
                  <a:srgbClr val="000000"/>
                </a:solidFill>
                <a:round/>
                <a:headEnd/>
                <a:tailEnd/>
              </a:ln>
            </p:spPr>
            <p:txBody>
              <a:bodyPr/>
              <a:lstStyle/>
              <a:p>
                <a:endParaRPr lang="en-US" dirty="0"/>
              </a:p>
            </p:txBody>
          </p:sp>
          <p:sp>
            <p:nvSpPr>
              <p:cNvPr id="81949" name="Freeform 86"/>
              <p:cNvSpPr>
                <a:spLocks/>
              </p:cNvSpPr>
              <p:nvPr/>
            </p:nvSpPr>
            <p:spPr bwMode="auto">
              <a:xfrm>
                <a:off x="1256" y="1382"/>
                <a:ext cx="16" cy="36"/>
              </a:xfrm>
              <a:custGeom>
                <a:avLst/>
                <a:gdLst>
                  <a:gd name="T0" fmla="*/ 0 w 16"/>
                  <a:gd name="T1" fmla="*/ 0 h 36"/>
                  <a:gd name="T2" fmla="*/ 13 w 16"/>
                  <a:gd name="T3" fmla="*/ 16 h 36"/>
                  <a:gd name="T4" fmla="*/ 15 w 16"/>
                  <a:gd name="T5" fmla="*/ 35 h 36"/>
                  <a:gd name="T6" fmla="*/ 5 w 16"/>
                  <a:gd name="T7" fmla="*/ 21 h 36"/>
                  <a:gd name="T8" fmla="*/ 5 w 16"/>
                  <a:gd name="T9" fmla="*/ 13 h 36"/>
                  <a:gd name="T10" fmla="*/ 0 w 16"/>
                  <a:gd name="T11" fmla="*/ 0 h 36"/>
                  <a:gd name="T12" fmla="*/ 0 60000 65536"/>
                  <a:gd name="T13" fmla="*/ 0 60000 65536"/>
                  <a:gd name="T14" fmla="*/ 0 60000 65536"/>
                  <a:gd name="T15" fmla="*/ 0 60000 65536"/>
                  <a:gd name="T16" fmla="*/ 0 60000 65536"/>
                  <a:gd name="T17" fmla="*/ 0 60000 65536"/>
                  <a:gd name="T18" fmla="*/ 0 w 16"/>
                  <a:gd name="T19" fmla="*/ 0 h 36"/>
                  <a:gd name="T20" fmla="*/ 16 w 1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6" h="36">
                    <a:moveTo>
                      <a:pt x="0" y="0"/>
                    </a:moveTo>
                    <a:lnTo>
                      <a:pt x="13" y="16"/>
                    </a:lnTo>
                    <a:lnTo>
                      <a:pt x="15" y="35"/>
                    </a:lnTo>
                    <a:lnTo>
                      <a:pt x="5" y="21"/>
                    </a:lnTo>
                    <a:lnTo>
                      <a:pt x="5" y="13"/>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1950" name="Freeform 87"/>
              <p:cNvSpPr>
                <a:spLocks/>
              </p:cNvSpPr>
              <p:nvPr/>
            </p:nvSpPr>
            <p:spPr bwMode="auto">
              <a:xfrm>
                <a:off x="1265" y="1419"/>
                <a:ext cx="9" cy="36"/>
              </a:xfrm>
              <a:custGeom>
                <a:avLst/>
                <a:gdLst>
                  <a:gd name="T0" fmla="*/ 4 w 9"/>
                  <a:gd name="T1" fmla="*/ 0 h 36"/>
                  <a:gd name="T2" fmla="*/ 0 w 9"/>
                  <a:gd name="T3" fmla="*/ 6 h 36"/>
                  <a:gd name="T4" fmla="*/ 6 w 9"/>
                  <a:gd name="T5" fmla="*/ 16 h 36"/>
                  <a:gd name="T6" fmla="*/ 4 w 9"/>
                  <a:gd name="T7" fmla="*/ 35 h 36"/>
                  <a:gd name="T8" fmla="*/ 8 w 9"/>
                  <a:gd name="T9" fmla="*/ 19 h 36"/>
                  <a:gd name="T10" fmla="*/ 4 w 9"/>
                  <a:gd name="T11" fmla="*/ 0 h 36"/>
                  <a:gd name="T12" fmla="*/ 0 60000 65536"/>
                  <a:gd name="T13" fmla="*/ 0 60000 65536"/>
                  <a:gd name="T14" fmla="*/ 0 60000 65536"/>
                  <a:gd name="T15" fmla="*/ 0 60000 65536"/>
                  <a:gd name="T16" fmla="*/ 0 60000 65536"/>
                  <a:gd name="T17" fmla="*/ 0 60000 65536"/>
                  <a:gd name="T18" fmla="*/ 0 w 9"/>
                  <a:gd name="T19" fmla="*/ 0 h 36"/>
                  <a:gd name="T20" fmla="*/ 9 w 9"/>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9" h="36">
                    <a:moveTo>
                      <a:pt x="4" y="0"/>
                    </a:moveTo>
                    <a:lnTo>
                      <a:pt x="0" y="6"/>
                    </a:lnTo>
                    <a:lnTo>
                      <a:pt x="6" y="16"/>
                    </a:lnTo>
                    <a:lnTo>
                      <a:pt x="4" y="35"/>
                    </a:lnTo>
                    <a:lnTo>
                      <a:pt x="8" y="19"/>
                    </a:lnTo>
                    <a:lnTo>
                      <a:pt x="4" y="0"/>
                    </a:lnTo>
                  </a:path>
                </a:pathLst>
              </a:custGeom>
              <a:solidFill>
                <a:srgbClr val="000000"/>
              </a:solidFill>
              <a:ln w="12700" cap="rnd">
                <a:solidFill>
                  <a:srgbClr val="000000"/>
                </a:solidFill>
                <a:round/>
                <a:headEnd/>
                <a:tailEnd/>
              </a:ln>
            </p:spPr>
            <p:txBody>
              <a:bodyPr/>
              <a:lstStyle/>
              <a:p>
                <a:endParaRPr lang="en-US" dirty="0"/>
              </a:p>
            </p:txBody>
          </p:sp>
          <p:sp>
            <p:nvSpPr>
              <p:cNvPr id="81951" name="Line 88"/>
              <p:cNvSpPr>
                <a:spLocks noChangeShapeType="1"/>
              </p:cNvSpPr>
              <p:nvPr/>
            </p:nvSpPr>
            <p:spPr bwMode="auto">
              <a:xfrm flipH="1" flipV="1">
                <a:off x="1354" y="1323"/>
                <a:ext cx="68" cy="62"/>
              </a:xfrm>
              <a:prstGeom prst="line">
                <a:avLst/>
              </a:prstGeom>
              <a:noFill/>
              <a:ln w="12700">
                <a:solidFill>
                  <a:srgbClr val="000000"/>
                </a:solidFill>
                <a:round/>
                <a:headEnd/>
                <a:tailEnd/>
              </a:ln>
            </p:spPr>
            <p:txBody>
              <a:bodyPr wrap="none" anchor="ctr"/>
              <a:lstStyle/>
              <a:p>
                <a:endParaRPr lang="en-US" dirty="0"/>
              </a:p>
            </p:txBody>
          </p:sp>
          <p:sp>
            <p:nvSpPr>
              <p:cNvPr id="81952" name="Freeform 89"/>
              <p:cNvSpPr>
                <a:spLocks/>
              </p:cNvSpPr>
              <p:nvPr/>
            </p:nvSpPr>
            <p:spPr bwMode="auto">
              <a:xfrm>
                <a:off x="1263" y="1286"/>
                <a:ext cx="38" cy="31"/>
              </a:xfrm>
              <a:custGeom>
                <a:avLst/>
                <a:gdLst>
                  <a:gd name="T0" fmla="*/ 36 w 38"/>
                  <a:gd name="T1" fmla="*/ 0 h 31"/>
                  <a:gd name="T2" fmla="*/ 36 w 38"/>
                  <a:gd name="T3" fmla="*/ 3 h 31"/>
                  <a:gd name="T4" fmla="*/ 33 w 38"/>
                  <a:gd name="T5" fmla="*/ 3 h 31"/>
                  <a:gd name="T6" fmla="*/ 31 w 38"/>
                  <a:gd name="T7" fmla="*/ 6 h 31"/>
                  <a:gd name="T8" fmla="*/ 26 w 38"/>
                  <a:gd name="T9" fmla="*/ 9 h 31"/>
                  <a:gd name="T10" fmla="*/ 26 w 38"/>
                  <a:gd name="T11" fmla="*/ 13 h 31"/>
                  <a:gd name="T12" fmla="*/ 23 w 38"/>
                  <a:gd name="T13" fmla="*/ 14 h 31"/>
                  <a:gd name="T14" fmla="*/ 21 w 38"/>
                  <a:gd name="T15" fmla="*/ 20 h 31"/>
                  <a:gd name="T16" fmla="*/ 0 w 38"/>
                  <a:gd name="T17" fmla="*/ 30 h 31"/>
                  <a:gd name="T18" fmla="*/ 32 w 38"/>
                  <a:gd name="T19" fmla="*/ 18 h 31"/>
                  <a:gd name="T20" fmla="*/ 27 w 38"/>
                  <a:gd name="T21" fmla="*/ 19 h 31"/>
                  <a:gd name="T22" fmla="*/ 30 w 38"/>
                  <a:gd name="T23" fmla="*/ 13 h 31"/>
                  <a:gd name="T24" fmla="*/ 31 w 38"/>
                  <a:gd name="T25" fmla="*/ 8 h 31"/>
                  <a:gd name="T26" fmla="*/ 33 w 38"/>
                  <a:gd name="T27" fmla="*/ 7 h 31"/>
                  <a:gd name="T28" fmla="*/ 32 w 38"/>
                  <a:gd name="T29" fmla="*/ 9 h 31"/>
                  <a:gd name="T30" fmla="*/ 31 w 38"/>
                  <a:gd name="T31" fmla="*/ 13 h 31"/>
                  <a:gd name="T32" fmla="*/ 37 w 38"/>
                  <a:gd name="T33" fmla="*/ 3 h 31"/>
                  <a:gd name="T34" fmla="*/ 37 w 38"/>
                  <a:gd name="T35" fmla="*/ 2 h 31"/>
                  <a:gd name="T36" fmla="*/ 36 w 38"/>
                  <a:gd name="T37" fmla="*/ 0 h 3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31"/>
                  <a:gd name="T59" fmla="*/ 38 w 38"/>
                  <a:gd name="T60" fmla="*/ 31 h 3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31">
                    <a:moveTo>
                      <a:pt x="36" y="0"/>
                    </a:moveTo>
                    <a:lnTo>
                      <a:pt x="36" y="3"/>
                    </a:lnTo>
                    <a:lnTo>
                      <a:pt x="33" y="3"/>
                    </a:lnTo>
                    <a:lnTo>
                      <a:pt x="31" y="6"/>
                    </a:lnTo>
                    <a:lnTo>
                      <a:pt x="26" y="9"/>
                    </a:lnTo>
                    <a:lnTo>
                      <a:pt x="26" y="13"/>
                    </a:lnTo>
                    <a:lnTo>
                      <a:pt x="23" y="14"/>
                    </a:lnTo>
                    <a:lnTo>
                      <a:pt x="21" y="20"/>
                    </a:lnTo>
                    <a:lnTo>
                      <a:pt x="0" y="30"/>
                    </a:lnTo>
                    <a:lnTo>
                      <a:pt x="32" y="18"/>
                    </a:lnTo>
                    <a:lnTo>
                      <a:pt x="27" y="19"/>
                    </a:lnTo>
                    <a:lnTo>
                      <a:pt x="30" y="13"/>
                    </a:lnTo>
                    <a:lnTo>
                      <a:pt x="31" y="8"/>
                    </a:lnTo>
                    <a:lnTo>
                      <a:pt x="33" y="7"/>
                    </a:lnTo>
                    <a:lnTo>
                      <a:pt x="32" y="9"/>
                    </a:lnTo>
                    <a:lnTo>
                      <a:pt x="31" y="13"/>
                    </a:lnTo>
                    <a:lnTo>
                      <a:pt x="37" y="3"/>
                    </a:lnTo>
                    <a:lnTo>
                      <a:pt x="37" y="2"/>
                    </a:lnTo>
                    <a:lnTo>
                      <a:pt x="36" y="0"/>
                    </a:lnTo>
                  </a:path>
                </a:pathLst>
              </a:custGeom>
              <a:solidFill>
                <a:srgbClr val="000000"/>
              </a:solidFill>
              <a:ln w="12700" cap="rnd">
                <a:solidFill>
                  <a:srgbClr val="000000"/>
                </a:solidFill>
                <a:round/>
                <a:headEnd/>
                <a:tailEnd/>
              </a:ln>
            </p:spPr>
            <p:txBody>
              <a:bodyPr/>
              <a:lstStyle/>
              <a:p>
                <a:endParaRPr lang="en-US" dirty="0"/>
              </a:p>
            </p:txBody>
          </p:sp>
          <p:sp>
            <p:nvSpPr>
              <p:cNvPr id="81953" name="Freeform 90"/>
              <p:cNvSpPr>
                <a:spLocks/>
              </p:cNvSpPr>
              <p:nvPr/>
            </p:nvSpPr>
            <p:spPr bwMode="auto">
              <a:xfrm>
                <a:off x="1292" y="1258"/>
                <a:ext cx="17" cy="24"/>
              </a:xfrm>
              <a:custGeom>
                <a:avLst/>
                <a:gdLst>
                  <a:gd name="T0" fmla="*/ 0 w 17"/>
                  <a:gd name="T1" fmla="*/ 0 h 24"/>
                  <a:gd name="T2" fmla="*/ 12 w 17"/>
                  <a:gd name="T3" fmla="*/ 10 h 24"/>
                  <a:gd name="T4" fmla="*/ 12 w 17"/>
                  <a:gd name="T5" fmla="*/ 17 h 24"/>
                  <a:gd name="T6" fmla="*/ 14 w 17"/>
                  <a:gd name="T7" fmla="*/ 23 h 24"/>
                  <a:gd name="T8" fmla="*/ 13 w 17"/>
                  <a:gd name="T9" fmla="*/ 19 h 24"/>
                  <a:gd name="T10" fmla="*/ 15 w 17"/>
                  <a:gd name="T11" fmla="*/ 13 h 24"/>
                  <a:gd name="T12" fmla="*/ 15 w 17"/>
                  <a:gd name="T13" fmla="*/ 10 h 24"/>
                  <a:gd name="T14" fmla="*/ 16 w 17"/>
                  <a:gd name="T15" fmla="*/ 9 h 24"/>
                  <a:gd name="T16" fmla="*/ 11 w 17"/>
                  <a:gd name="T17" fmla="*/ 7 h 24"/>
                  <a:gd name="T18" fmla="*/ 0 w 1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24"/>
                  <a:gd name="T32" fmla="*/ 17 w 1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24">
                    <a:moveTo>
                      <a:pt x="0" y="0"/>
                    </a:moveTo>
                    <a:lnTo>
                      <a:pt x="12" y="10"/>
                    </a:lnTo>
                    <a:lnTo>
                      <a:pt x="12" y="17"/>
                    </a:lnTo>
                    <a:lnTo>
                      <a:pt x="14" y="23"/>
                    </a:lnTo>
                    <a:lnTo>
                      <a:pt x="13" y="19"/>
                    </a:lnTo>
                    <a:lnTo>
                      <a:pt x="15" y="13"/>
                    </a:lnTo>
                    <a:lnTo>
                      <a:pt x="15" y="10"/>
                    </a:lnTo>
                    <a:lnTo>
                      <a:pt x="16" y="9"/>
                    </a:lnTo>
                    <a:lnTo>
                      <a:pt x="11" y="7"/>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1954" name="Freeform 91"/>
              <p:cNvSpPr>
                <a:spLocks/>
              </p:cNvSpPr>
              <p:nvPr/>
            </p:nvSpPr>
            <p:spPr bwMode="auto">
              <a:xfrm>
                <a:off x="1292" y="1288"/>
                <a:ext cx="14" cy="19"/>
              </a:xfrm>
              <a:custGeom>
                <a:avLst/>
                <a:gdLst>
                  <a:gd name="T0" fmla="*/ 8 w 14"/>
                  <a:gd name="T1" fmla="*/ 0 h 19"/>
                  <a:gd name="T2" fmla="*/ 8 w 14"/>
                  <a:gd name="T3" fmla="*/ 2 h 19"/>
                  <a:gd name="T4" fmla="*/ 7 w 14"/>
                  <a:gd name="T5" fmla="*/ 5 h 19"/>
                  <a:gd name="T6" fmla="*/ 8 w 14"/>
                  <a:gd name="T7" fmla="*/ 10 h 19"/>
                  <a:gd name="T8" fmla="*/ 4 w 14"/>
                  <a:gd name="T9" fmla="*/ 16 h 19"/>
                  <a:gd name="T10" fmla="*/ 0 w 14"/>
                  <a:gd name="T11" fmla="*/ 18 h 19"/>
                  <a:gd name="T12" fmla="*/ 5 w 14"/>
                  <a:gd name="T13" fmla="*/ 16 h 19"/>
                  <a:gd name="T14" fmla="*/ 7 w 14"/>
                  <a:gd name="T15" fmla="*/ 17 h 19"/>
                  <a:gd name="T16" fmla="*/ 9 w 14"/>
                  <a:gd name="T17" fmla="*/ 13 h 19"/>
                  <a:gd name="T18" fmla="*/ 10 w 14"/>
                  <a:gd name="T19" fmla="*/ 8 h 19"/>
                  <a:gd name="T20" fmla="*/ 10 w 14"/>
                  <a:gd name="T21" fmla="*/ 6 h 19"/>
                  <a:gd name="T22" fmla="*/ 13 w 14"/>
                  <a:gd name="T23" fmla="*/ 7 h 19"/>
                  <a:gd name="T24" fmla="*/ 13 w 14"/>
                  <a:gd name="T25" fmla="*/ 5 h 19"/>
                  <a:gd name="T26" fmla="*/ 10 w 14"/>
                  <a:gd name="T27" fmla="*/ 4 h 19"/>
                  <a:gd name="T28" fmla="*/ 9 w 14"/>
                  <a:gd name="T29" fmla="*/ 1 h 19"/>
                  <a:gd name="T30" fmla="*/ 8 w 14"/>
                  <a:gd name="T31" fmla="*/ 0 h 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
                  <a:gd name="T49" fmla="*/ 0 h 19"/>
                  <a:gd name="T50" fmla="*/ 14 w 14"/>
                  <a:gd name="T51" fmla="*/ 19 h 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 h="19">
                    <a:moveTo>
                      <a:pt x="8" y="0"/>
                    </a:moveTo>
                    <a:lnTo>
                      <a:pt x="8" y="2"/>
                    </a:lnTo>
                    <a:lnTo>
                      <a:pt x="7" y="5"/>
                    </a:lnTo>
                    <a:lnTo>
                      <a:pt x="8" y="10"/>
                    </a:lnTo>
                    <a:lnTo>
                      <a:pt x="4" y="16"/>
                    </a:lnTo>
                    <a:lnTo>
                      <a:pt x="0" y="18"/>
                    </a:lnTo>
                    <a:lnTo>
                      <a:pt x="5" y="16"/>
                    </a:lnTo>
                    <a:lnTo>
                      <a:pt x="7" y="17"/>
                    </a:lnTo>
                    <a:lnTo>
                      <a:pt x="9" y="13"/>
                    </a:lnTo>
                    <a:lnTo>
                      <a:pt x="10" y="8"/>
                    </a:lnTo>
                    <a:lnTo>
                      <a:pt x="10" y="6"/>
                    </a:lnTo>
                    <a:lnTo>
                      <a:pt x="13" y="7"/>
                    </a:lnTo>
                    <a:lnTo>
                      <a:pt x="13" y="5"/>
                    </a:lnTo>
                    <a:lnTo>
                      <a:pt x="10" y="4"/>
                    </a:lnTo>
                    <a:lnTo>
                      <a:pt x="9" y="1"/>
                    </a:lnTo>
                    <a:lnTo>
                      <a:pt x="8" y="0"/>
                    </a:lnTo>
                  </a:path>
                </a:pathLst>
              </a:custGeom>
              <a:solidFill>
                <a:srgbClr val="000000"/>
              </a:solidFill>
              <a:ln w="12700" cap="rnd">
                <a:solidFill>
                  <a:srgbClr val="000000"/>
                </a:solidFill>
                <a:round/>
                <a:headEnd/>
                <a:tailEnd/>
              </a:ln>
            </p:spPr>
            <p:txBody>
              <a:bodyPr/>
              <a:lstStyle/>
              <a:p>
                <a:endParaRPr lang="en-US" dirty="0"/>
              </a:p>
            </p:txBody>
          </p:sp>
          <p:sp>
            <p:nvSpPr>
              <p:cNvPr id="81955" name="Freeform 92"/>
              <p:cNvSpPr>
                <a:spLocks/>
              </p:cNvSpPr>
              <p:nvPr/>
            </p:nvSpPr>
            <p:spPr bwMode="auto">
              <a:xfrm>
                <a:off x="1307" y="1271"/>
                <a:ext cx="8" cy="13"/>
              </a:xfrm>
              <a:custGeom>
                <a:avLst/>
                <a:gdLst>
                  <a:gd name="T0" fmla="*/ 0 w 8"/>
                  <a:gd name="T1" fmla="*/ 0 h 13"/>
                  <a:gd name="T2" fmla="*/ 1 w 8"/>
                  <a:gd name="T3" fmla="*/ 1 h 13"/>
                  <a:gd name="T4" fmla="*/ 2 w 8"/>
                  <a:gd name="T5" fmla="*/ 4 h 13"/>
                  <a:gd name="T6" fmla="*/ 4 w 8"/>
                  <a:gd name="T7" fmla="*/ 4 h 13"/>
                  <a:gd name="T8" fmla="*/ 4 w 8"/>
                  <a:gd name="T9" fmla="*/ 6 h 13"/>
                  <a:gd name="T10" fmla="*/ 7 w 8"/>
                  <a:gd name="T11" fmla="*/ 5 h 13"/>
                  <a:gd name="T12" fmla="*/ 4 w 8"/>
                  <a:gd name="T13" fmla="*/ 10 h 13"/>
                  <a:gd name="T14" fmla="*/ 3 w 8"/>
                  <a:gd name="T15" fmla="*/ 10 h 13"/>
                  <a:gd name="T16" fmla="*/ 1 w 8"/>
                  <a:gd name="T17" fmla="*/ 12 h 13"/>
                  <a:gd name="T18" fmla="*/ 1 w 8"/>
                  <a:gd name="T19" fmla="*/ 10 h 13"/>
                  <a:gd name="T20" fmla="*/ 3 w 8"/>
                  <a:gd name="T21" fmla="*/ 7 h 13"/>
                  <a:gd name="T22" fmla="*/ 1 w 8"/>
                  <a:gd name="T23" fmla="*/ 3 h 13"/>
                  <a:gd name="T24" fmla="*/ 1 w 8"/>
                  <a:gd name="T25" fmla="*/ 1 h 13"/>
                  <a:gd name="T26" fmla="*/ 0 w 8"/>
                  <a:gd name="T27" fmla="*/ 0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
                  <a:gd name="T43" fmla="*/ 0 h 13"/>
                  <a:gd name="T44" fmla="*/ 8 w 8"/>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 h="13">
                    <a:moveTo>
                      <a:pt x="0" y="0"/>
                    </a:moveTo>
                    <a:lnTo>
                      <a:pt x="1" y="1"/>
                    </a:lnTo>
                    <a:lnTo>
                      <a:pt x="2" y="4"/>
                    </a:lnTo>
                    <a:lnTo>
                      <a:pt x="4" y="4"/>
                    </a:lnTo>
                    <a:lnTo>
                      <a:pt x="4" y="6"/>
                    </a:lnTo>
                    <a:lnTo>
                      <a:pt x="7" y="5"/>
                    </a:lnTo>
                    <a:lnTo>
                      <a:pt x="4" y="10"/>
                    </a:lnTo>
                    <a:lnTo>
                      <a:pt x="3" y="10"/>
                    </a:lnTo>
                    <a:lnTo>
                      <a:pt x="1" y="12"/>
                    </a:lnTo>
                    <a:lnTo>
                      <a:pt x="1" y="10"/>
                    </a:lnTo>
                    <a:lnTo>
                      <a:pt x="3" y="7"/>
                    </a:lnTo>
                    <a:lnTo>
                      <a:pt x="1" y="3"/>
                    </a:lnTo>
                    <a:lnTo>
                      <a:pt x="1" y="1"/>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1956" name="Freeform 93"/>
              <p:cNvSpPr>
                <a:spLocks/>
              </p:cNvSpPr>
              <p:nvPr/>
            </p:nvSpPr>
            <p:spPr bwMode="auto">
              <a:xfrm>
                <a:off x="1307" y="1294"/>
                <a:ext cx="10" cy="14"/>
              </a:xfrm>
              <a:custGeom>
                <a:avLst/>
                <a:gdLst>
                  <a:gd name="T0" fmla="*/ 2 w 10"/>
                  <a:gd name="T1" fmla="*/ 0 h 14"/>
                  <a:gd name="T2" fmla="*/ 4 w 10"/>
                  <a:gd name="T3" fmla="*/ 3 h 14"/>
                  <a:gd name="T4" fmla="*/ 8 w 10"/>
                  <a:gd name="T5" fmla="*/ 4 h 14"/>
                  <a:gd name="T6" fmla="*/ 9 w 10"/>
                  <a:gd name="T7" fmla="*/ 5 h 14"/>
                  <a:gd name="T8" fmla="*/ 6 w 10"/>
                  <a:gd name="T9" fmla="*/ 6 h 14"/>
                  <a:gd name="T10" fmla="*/ 4 w 10"/>
                  <a:gd name="T11" fmla="*/ 12 h 14"/>
                  <a:gd name="T12" fmla="*/ 0 w 10"/>
                  <a:gd name="T13" fmla="*/ 13 h 14"/>
                  <a:gd name="T14" fmla="*/ 3 w 10"/>
                  <a:gd name="T15" fmla="*/ 10 h 14"/>
                  <a:gd name="T16" fmla="*/ 3 w 10"/>
                  <a:gd name="T17" fmla="*/ 6 h 14"/>
                  <a:gd name="T18" fmla="*/ 3 w 10"/>
                  <a:gd name="T19" fmla="*/ 3 h 14"/>
                  <a:gd name="T20" fmla="*/ 2 w 10"/>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4"/>
                  <a:gd name="T35" fmla="*/ 10 w 10"/>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4">
                    <a:moveTo>
                      <a:pt x="2" y="0"/>
                    </a:moveTo>
                    <a:lnTo>
                      <a:pt x="4" y="3"/>
                    </a:lnTo>
                    <a:lnTo>
                      <a:pt x="8" y="4"/>
                    </a:lnTo>
                    <a:lnTo>
                      <a:pt x="9" y="5"/>
                    </a:lnTo>
                    <a:lnTo>
                      <a:pt x="6" y="6"/>
                    </a:lnTo>
                    <a:lnTo>
                      <a:pt x="4" y="12"/>
                    </a:lnTo>
                    <a:lnTo>
                      <a:pt x="0" y="13"/>
                    </a:lnTo>
                    <a:lnTo>
                      <a:pt x="3" y="10"/>
                    </a:lnTo>
                    <a:lnTo>
                      <a:pt x="3" y="6"/>
                    </a:lnTo>
                    <a:lnTo>
                      <a:pt x="3" y="3"/>
                    </a:lnTo>
                    <a:lnTo>
                      <a:pt x="2" y="0"/>
                    </a:lnTo>
                  </a:path>
                </a:pathLst>
              </a:custGeom>
              <a:solidFill>
                <a:srgbClr val="000000"/>
              </a:solidFill>
              <a:ln w="12700" cap="rnd">
                <a:solidFill>
                  <a:srgbClr val="000000"/>
                </a:solidFill>
                <a:round/>
                <a:headEnd/>
                <a:tailEnd/>
              </a:ln>
            </p:spPr>
            <p:txBody>
              <a:bodyPr/>
              <a:lstStyle/>
              <a:p>
                <a:endParaRPr lang="en-US" dirty="0"/>
              </a:p>
            </p:txBody>
          </p:sp>
          <p:sp>
            <p:nvSpPr>
              <p:cNvPr id="81957" name="Freeform 94"/>
              <p:cNvSpPr>
                <a:spLocks/>
              </p:cNvSpPr>
              <p:nvPr/>
            </p:nvSpPr>
            <p:spPr bwMode="auto">
              <a:xfrm>
                <a:off x="1283" y="1309"/>
                <a:ext cx="5" cy="5"/>
              </a:xfrm>
              <a:custGeom>
                <a:avLst/>
                <a:gdLst>
                  <a:gd name="T0" fmla="*/ 4 w 5"/>
                  <a:gd name="T1" fmla="*/ 0 h 5"/>
                  <a:gd name="T2" fmla="*/ 0 w 5"/>
                  <a:gd name="T3" fmla="*/ 4 h 5"/>
                  <a:gd name="T4" fmla="*/ 1 w 5"/>
                  <a:gd name="T5" fmla="*/ 1 h 5"/>
                  <a:gd name="T6" fmla="*/ 4 w 5"/>
                  <a:gd name="T7" fmla="*/ 0 h 5"/>
                  <a:gd name="T8" fmla="*/ 0 60000 65536"/>
                  <a:gd name="T9" fmla="*/ 0 60000 65536"/>
                  <a:gd name="T10" fmla="*/ 0 60000 65536"/>
                  <a:gd name="T11" fmla="*/ 0 60000 65536"/>
                  <a:gd name="T12" fmla="*/ 0 w 5"/>
                  <a:gd name="T13" fmla="*/ 0 h 5"/>
                  <a:gd name="T14" fmla="*/ 5 w 5"/>
                  <a:gd name="T15" fmla="*/ 5 h 5"/>
                </a:gdLst>
                <a:ahLst/>
                <a:cxnLst>
                  <a:cxn ang="T8">
                    <a:pos x="T0" y="T1"/>
                  </a:cxn>
                  <a:cxn ang="T9">
                    <a:pos x="T2" y="T3"/>
                  </a:cxn>
                  <a:cxn ang="T10">
                    <a:pos x="T4" y="T5"/>
                  </a:cxn>
                  <a:cxn ang="T11">
                    <a:pos x="T6" y="T7"/>
                  </a:cxn>
                </a:cxnLst>
                <a:rect l="T12" t="T13" r="T14" b="T15"/>
                <a:pathLst>
                  <a:path w="5" h="5">
                    <a:moveTo>
                      <a:pt x="4" y="0"/>
                    </a:moveTo>
                    <a:lnTo>
                      <a:pt x="0" y="4"/>
                    </a:lnTo>
                    <a:lnTo>
                      <a:pt x="1" y="1"/>
                    </a:lnTo>
                    <a:lnTo>
                      <a:pt x="4" y="0"/>
                    </a:lnTo>
                  </a:path>
                </a:pathLst>
              </a:custGeom>
              <a:solidFill>
                <a:srgbClr val="000000"/>
              </a:solidFill>
              <a:ln w="12700" cap="rnd">
                <a:solidFill>
                  <a:srgbClr val="000000"/>
                </a:solidFill>
                <a:round/>
                <a:headEnd/>
                <a:tailEnd/>
              </a:ln>
            </p:spPr>
            <p:txBody>
              <a:bodyPr/>
              <a:lstStyle/>
              <a:p>
                <a:endParaRPr lang="en-US" dirty="0"/>
              </a:p>
            </p:txBody>
          </p:sp>
          <p:sp>
            <p:nvSpPr>
              <p:cNvPr id="81958" name="Freeform 95"/>
              <p:cNvSpPr>
                <a:spLocks/>
              </p:cNvSpPr>
              <p:nvPr/>
            </p:nvSpPr>
            <p:spPr bwMode="auto">
              <a:xfrm>
                <a:off x="1304" y="1282"/>
                <a:ext cx="4" cy="7"/>
              </a:xfrm>
              <a:custGeom>
                <a:avLst/>
                <a:gdLst>
                  <a:gd name="T0" fmla="*/ 2 w 4"/>
                  <a:gd name="T1" fmla="*/ 0 h 7"/>
                  <a:gd name="T2" fmla="*/ 1 w 4"/>
                  <a:gd name="T3" fmla="*/ 2 h 7"/>
                  <a:gd name="T4" fmla="*/ 0 w 4"/>
                  <a:gd name="T5" fmla="*/ 6 h 7"/>
                  <a:gd name="T6" fmla="*/ 1 w 4"/>
                  <a:gd name="T7" fmla="*/ 2 h 7"/>
                  <a:gd name="T8" fmla="*/ 3 w 4"/>
                  <a:gd name="T9" fmla="*/ 2 h 7"/>
                  <a:gd name="T10" fmla="*/ 2 w 4"/>
                  <a:gd name="T11" fmla="*/ 0 h 7"/>
                  <a:gd name="T12" fmla="*/ 0 60000 65536"/>
                  <a:gd name="T13" fmla="*/ 0 60000 65536"/>
                  <a:gd name="T14" fmla="*/ 0 60000 65536"/>
                  <a:gd name="T15" fmla="*/ 0 60000 65536"/>
                  <a:gd name="T16" fmla="*/ 0 60000 65536"/>
                  <a:gd name="T17" fmla="*/ 0 60000 65536"/>
                  <a:gd name="T18" fmla="*/ 0 w 4"/>
                  <a:gd name="T19" fmla="*/ 0 h 7"/>
                  <a:gd name="T20" fmla="*/ 4 w 4"/>
                  <a:gd name="T21" fmla="*/ 7 h 7"/>
                </a:gdLst>
                <a:ahLst/>
                <a:cxnLst>
                  <a:cxn ang="T12">
                    <a:pos x="T0" y="T1"/>
                  </a:cxn>
                  <a:cxn ang="T13">
                    <a:pos x="T2" y="T3"/>
                  </a:cxn>
                  <a:cxn ang="T14">
                    <a:pos x="T4" y="T5"/>
                  </a:cxn>
                  <a:cxn ang="T15">
                    <a:pos x="T6" y="T7"/>
                  </a:cxn>
                  <a:cxn ang="T16">
                    <a:pos x="T8" y="T9"/>
                  </a:cxn>
                  <a:cxn ang="T17">
                    <a:pos x="T10" y="T11"/>
                  </a:cxn>
                </a:cxnLst>
                <a:rect l="T18" t="T19" r="T20" b="T21"/>
                <a:pathLst>
                  <a:path w="4" h="7">
                    <a:moveTo>
                      <a:pt x="2" y="0"/>
                    </a:moveTo>
                    <a:lnTo>
                      <a:pt x="1" y="2"/>
                    </a:lnTo>
                    <a:lnTo>
                      <a:pt x="0" y="6"/>
                    </a:lnTo>
                    <a:lnTo>
                      <a:pt x="1" y="2"/>
                    </a:lnTo>
                    <a:lnTo>
                      <a:pt x="3" y="2"/>
                    </a:lnTo>
                    <a:lnTo>
                      <a:pt x="2" y="0"/>
                    </a:lnTo>
                  </a:path>
                </a:pathLst>
              </a:custGeom>
              <a:solidFill>
                <a:srgbClr val="000000"/>
              </a:solidFill>
              <a:ln w="12700" cap="rnd">
                <a:solidFill>
                  <a:srgbClr val="000000"/>
                </a:solidFill>
                <a:round/>
                <a:headEnd/>
                <a:tailEnd/>
              </a:ln>
            </p:spPr>
            <p:txBody>
              <a:bodyPr/>
              <a:lstStyle/>
              <a:p>
                <a:endParaRPr lang="en-US" dirty="0"/>
              </a:p>
            </p:txBody>
          </p:sp>
          <p:sp>
            <p:nvSpPr>
              <p:cNvPr id="81959" name="Freeform 96"/>
              <p:cNvSpPr>
                <a:spLocks/>
              </p:cNvSpPr>
              <p:nvPr/>
            </p:nvSpPr>
            <p:spPr bwMode="auto">
              <a:xfrm>
                <a:off x="1310" y="1288"/>
                <a:ext cx="14" cy="32"/>
              </a:xfrm>
              <a:custGeom>
                <a:avLst/>
                <a:gdLst>
                  <a:gd name="T0" fmla="*/ 1 w 14"/>
                  <a:gd name="T1" fmla="*/ 0 h 32"/>
                  <a:gd name="T2" fmla="*/ 13 w 14"/>
                  <a:gd name="T3" fmla="*/ 5 h 32"/>
                  <a:gd name="T4" fmla="*/ 13 w 14"/>
                  <a:gd name="T5" fmla="*/ 8 h 32"/>
                  <a:gd name="T6" fmla="*/ 10 w 14"/>
                  <a:gd name="T7" fmla="*/ 11 h 32"/>
                  <a:gd name="T8" fmla="*/ 10 w 14"/>
                  <a:gd name="T9" fmla="*/ 17 h 32"/>
                  <a:gd name="T10" fmla="*/ 8 w 14"/>
                  <a:gd name="T11" fmla="*/ 21 h 32"/>
                  <a:gd name="T12" fmla="*/ 3 w 14"/>
                  <a:gd name="T13" fmla="*/ 27 h 32"/>
                  <a:gd name="T14" fmla="*/ 6 w 14"/>
                  <a:gd name="T15" fmla="*/ 28 h 32"/>
                  <a:gd name="T16" fmla="*/ 7 w 14"/>
                  <a:gd name="T17" fmla="*/ 27 h 32"/>
                  <a:gd name="T18" fmla="*/ 9 w 14"/>
                  <a:gd name="T19" fmla="*/ 27 h 32"/>
                  <a:gd name="T20" fmla="*/ 8 w 14"/>
                  <a:gd name="T21" fmla="*/ 29 h 32"/>
                  <a:gd name="T22" fmla="*/ 3 w 14"/>
                  <a:gd name="T23" fmla="*/ 31 h 32"/>
                  <a:gd name="T24" fmla="*/ 0 w 14"/>
                  <a:gd name="T25" fmla="*/ 30 h 32"/>
                  <a:gd name="T26" fmla="*/ 1 w 14"/>
                  <a:gd name="T27" fmla="*/ 26 h 32"/>
                  <a:gd name="T28" fmla="*/ 8 w 14"/>
                  <a:gd name="T29" fmla="*/ 20 h 32"/>
                  <a:gd name="T30" fmla="*/ 10 w 14"/>
                  <a:gd name="T31" fmla="*/ 16 h 32"/>
                  <a:gd name="T32" fmla="*/ 8 w 14"/>
                  <a:gd name="T33" fmla="*/ 12 h 32"/>
                  <a:gd name="T34" fmla="*/ 6 w 14"/>
                  <a:gd name="T35" fmla="*/ 15 h 32"/>
                  <a:gd name="T36" fmla="*/ 12 w 14"/>
                  <a:gd name="T37" fmla="*/ 8 h 32"/>
                  <a:gd name="T38" fmla="*/ 11 w 14"/>
                  <a:gd name="T39" fmla="*/ 6 h 32"/>
                  <a:gd name="T40" fmla="*/ 1 w 14"/>
                  <a:gd name="T41" fmla="*/ 0 h 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
                  <a:gd name="T64" fmla="*/ 0 h 32"/>
                  <a:gd name="T65" fmla="*/ 14 w 14"/>
                  <a:gd name="T66" fmla="*/ 32 h 3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 h="32">
                    <a:moveTo>
                      <a:pt x="1" y="0"/>
                    </a:moveTo>
                    <a:lnTo>
                      <a:pt x="13" y="5"/>
                    </a:lnTo>
                    <a:lnTo>
                      <a:pt x="13" y="8"/>
                    </a:lnTo>
                    <a:lnTo>
                      <a:pt x="10" y="11"/>
                    </a:lnTo>
                    <a:lnTo>
                      <a:pt x="10" y="17"/>
                    </a:lnTo>
                    <a:lnTo>
                      <a:pt x="8" y="21"/>
                    </a:lnTo>
                    <a:lnTo>
                      <a:pt x="3" y="27"/>
                    </a:lnTo>
                    <a:lnTo>
                      <a:pt x="6" y="28"/>
                    </a:lnTo>
                    <a:lnTo>
                      <a:pt x="7" y="27"/>
                    </a:lnTo>
                    <a:lnTo>
                      <a:pt x="9" y="27"/>
                    </a:lnTo>
                    <a:lnTo>
                      <a:pt x="8" y="29"/>
                    </a:lnTo>
                    <a:lnTo>
                      <a:pt x="3" y="31"/>
                    </a:lnTo>
                    <a:lnTo>
                      <a:pt x="0" y="30"/>
                    </a:lnTo>
                    <a:lnTo>
                      <a:pt x="1" y="26"/>
                    </a:lnTo>
                    <a:lnTo>
                      <a:pt x="8" y="20"/>
                    </a:lnTo>
                    <a:lnTo>
                      <a:pt x="10" y="16"/>
                    </a:lnTo>
                    <a:lnTo>
                      <a:pt x="8" y="12"/>
                    </a:lnTo>
                    <a:lnTo>
                      <a:pt x="6" y="15"/>
                    </a:lnTo>
                    <a:lnTo>
                      <a:pt x="12" y="8"/>
                    </a:lnTo>
                    <a:lnTo>
                      <a:pt x="11" y="6"/>
                    </a:lnTo>
                    <a:lnTo>
                      <a:pt x="1" y="0"/>
                    </a:lnTo>
                  </a:path>
                </a:pathLst>
              </a:custGeom>
              <a:solidFill>
                <a:srgbClr val="000000"/>
              </a:solidFill>
              <a:ln w="12700" cap="rnd">
                <a:solidFill>
                  <a:srgbClr val="000000"/>
                </a:solidFill>
                <a:round/>
                <a:headEnd/>
                <a:tailEnd/>
              </a:ln>
            </p:spPr>
            <p:txBody>
              <a:bodyPr/>
              <a:lstStyle/>
              <a:p>
                <a:endParaRPr lang="en-US" dirty="0"/>
              </a:p>
            </p:txBody>
          </p:sp>
          <p:sp>
            <p:nvSpPr>
              <p:cNvPr id="81960" name="Freeform 97"/>
              <p:cNvSpPr>
                <a:spLocks/>
              </p:cNvSpPr>
              <p:nvPr/>
            </p:nvSpPr>
            <p:spPr bwMode="auto">
              <a:xfrm>
                <a:off x="1317" y="1302"/>
                <a:ext cx="15" cy="28"/>
              </a:xfrm>
              <a:custGeom>
                <a:avLst/>
                <a:gdLst>
                  <a:gd name="T0" fmla="*/ 3 w 15"/>
                  <a:gd name="T1" fmla="*/ 4 h 28"/>
                  <a:gd name="T2" fmla="*/ 5 w 15"/>
                  <a:gd name="T3" fmla="*/ 6 h 28"/>
                  <a:gd name="T4" fmla="*/ 5 w 15"/>
                  <a:gd name="T5" fmla="*/ 8 h 28"/>
                  <a:gd name="T6" fmla="*/ 0 w 15"/>
                  <a:gd name="T7" fmla="*/ 15 h 28"/>
                  <a:gd name="T8" fmla="*/ 1 w 15"/>
                  <a:gd name="T9" fmla="*/ 14 h 28"/>
                  <a:gd name="T10" fmla="*/ 7 w 15"/>
                  <a:gd name="T11" fmla="*/ 8 h 28"/>
                  <a:gd name="T12" fmla="*/ 8 w 15"/>
                  <a:gd name="T13" fmla="*/ 10 h 28"/>
                  <a:gd name="T14" fmla="*/ 6 w 15"/>
                  <a:gd name="T15" fmla="*/ 17 h 28"/>
                  <a:gd name="T16" fmla="*/ 10 w 15"/>
                  <a:gd name="T17" fmla="*/ 13 h 28"/>
                  <a:gd name="T18" fmla="*/ 13 w 15"/>
                  <a:gd name="T19" fmla="*/ 19 h 28"/>
                  <a:gd name="T20" fmla="*/ 13 w 15"/>
                  <a:gd name="T21" fmla="*/ 21 h 28"/>
                  <a:gd name="T22" fmla="*/ 11 w 15"/>
                  <a:gd name="T23" fmla="*/ 27 h 28"/>
                  <a:gd name="T24" fmla="*/ 14 w 15"/>
                  <a:gd name="T25" fmla="*/ 20 h 28"/>
                  <a:gd name="T26" fmla="*/ 14 w 15"/>
                  <a:gd name="T27" fmla="*/ 18 h 28"/>
                  <a:gd name="T28" fmla="*/ 12 w 15"/>
                  <a:gd name="T29" fmla="*/ 14 h 28"/>
                  <a:gd name="T30" fmla="*/ 3 w 15"/>
                  <a:gd name="T31" fmla="*/ 0 h 28"/>
                  <a:gd name="T32" fmla="*/ 3 w 15"/>
                  <a:gd name="T33" fmla="*/ 4 h 2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
                  <a:gd name="T52" fmla="*/ 0 h 28"/>
                  <a:gd name="T53" fmla="*/ 15 w 15"/>
                  <a:gd name="T54" fmla="*/ 28 h 2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 h="28">
                    <a:moveTo>
                      <a:pt x="3" y="4"/>
                    </a:moveTo>
                    <a:lnTo>
                      <a:pt x="5" y="6"/>
                    </a:lnTo>
                    <a:lnTo>
                      <a:pt x="5" y="8"/>
                    </a:lnTo>
                    <a:lnTo>
                      <a:pt x="0" y="15"/>
                    </a:lnTo>
                    <a:lnTo>
                      <a:pt x="1" y="14"/>
                    </a:lnTo>
                    <a:lnTo>
                      <a:pt x="7" y="8"/>
                    </a:lnTo>
                    <a:lnTo>
                      <a:pt x="8" y="10"/>
                    </a:lnTo>
                    <a:lnTo>
                      <a:pt x="6" y="17"/>
                    </a:lnTo>
                    <a:lnTo>
                      <a:pt x="10" y="13"/>
                    </a:lnTo>
                    <a:lnTo>
                      <a:pt x="13" y="19"/>
                    </a:lnTo>
                    <a:lnTo>
                      <a:pt x="13" y="21"/>
                    </a:lnTo>
                    <a:lnTo>
                      <a:pt x="11" y="27"/>
                    </a:lnTo>
                    <a:lnTo>
                      <a:pt x="14" y="20"/>
                    </a:lnTo>
                    <a:lnTo>
                      <a:pt x="14" y="18"/>
                    </a:lnTo>
                    <a:lnTo>
                      <a:pt x="12" y="14"/>
                    </a:lnTo>
                    <a:lnTo>
                      <a:pt x="3" y="0"/>
                    </a:lnTo>
                    <a:lnTo>
                      <a:pt x="3" y="4"/>
                    </a:lnTo>
                  </a:path>
                </a:pathLst>
              </a:custGeom>
              <a:solidFill>
                <a:srgbClr val="000000"/>
              </a:solidFill>
              <a:ln w="12700" cap="rnd">
                <a:solidFill>
                  <a:srgbClr val="000000"/>
                </a:solidFill>
                <a:round/>
                <a:headEnd/>
                <a:tailEnd/>
              </a:ln>
            </p:spPr>
            <p:txBody>
              <a:bodyPr/>
              <a:lstStyle/>
              <a:p>
                <a:endParaRPr lang="en-US" dirty="0"/>
              </a:p>
            </p:txBody>
          </p:sp>
          <p:sp>
            <p:nvSpPr>
              <p:cNvPr id="81961" name="Freeform 98"/>
              <p:cNvSpPr>
                <a:spLocks/>
              </p:cNvSpPr>
              <p:nvPr/>
            </p:nvSpPr>
            <p:spPr bwMode="auto">
              <a:xfrm>
                <a:off x="1315" y="1283"/>
                <a:ext cx="4" cy="10"/>
              </a:xfrm>
              <a:custGeom>
                <a:avLst/>
                <a:gdLst>
                  <a:gd name="T0" fmla="*/ 1 w 4"/>
                  <a:gd name="T1" fmla="*/ 0 h 10"/>
                  <a:gd name="T2" fmla="*/ 3 w 4"/>
                  <a:gd name="T3" fmla="*/ 9 h 10"/>
                  <a:gd name="T4" fmla="*/ 0 w 4"/>
                  <a:gd name="T5" fmla="*/ 3 h 10"/>
                  <a:gd name="T6" fmla="*/ 1 w 4"/>
                  <a:gd name="T7" fmla="*/ 1 h 10"/>
                  <a:gd name="T8" fmla="*/ 1 w 4"/>
                  <a:gd name="T9" fmla="*/ 0 h 10"/>
                  <a:gd name="T10" fmla="*/ 0 60000 65536"/>
                  <a:gd name="T11" fmla="*/ 0 60000 65536"/>
                  <a:gd name="T12" fmla="*/ 0 60000 65536"/>
                  <a:gd name="T13" fmla="*/ 0 60000 65536"/>
                  <a:gd name="T14" fmla="*/ 0 60000 65536"/>
                  <a:gd name="T15" fmla="*/ 0 w 4"/>
                  <a:gd name="T16" fmla="*/ 0 h 10"/>
                  <a:gd name="T17" fmla="*/ 4 w 4"/>
                  <a:gd name="T18" fmla="*/ 10 h 10"/>
                </a:gdLst>
                <a:ahLst/>
                <a:cxnLst>
                  <a:cxn ang="T10">
                    <a:pos x="T0" y="T1"/>
                  </a:cxn>
                  <a:cxn ang="T11">
                    <a:pos x="T2" y="T3"/>
                  </a:cxn>
                  <a:cxn ang="T12">
                    <a:pos x="T4" y="T5"/>
                  </a:cxn>
                  <a:cxn ang="T13">
                    <a:pos x="T6" y="T7"/>
                  </a:cxn>
                  <a:cxn ang="T14">
                    <a:pos x="T8" y="T9"/>
                  </a:cxn>
                </a:cxnLst>
                <a:rect l="T15" t="T16" r="T17" b="T18"/>
                <a:pathLst>
                  <a:path w="4" h="10">
                    <a:moveTo>
                      <a:pt x="1" y="0"/>
                    </a:moveTo>
                    <a:lnTo>
                      <a:pt x="3" y="9"/>
                    </a:lnTo>
                    <a:lnTo>
                      <a:pt x="0" y="3"/>
                    </a:lnTo>
                    <a:lnTo>
                      <a:pt x="1" y="1"/>
                    </a:lnTo>
                    <a:lnTo>
                      <a:pt x="1" y="0"/>
                    </a:lnTo>
                  </a:path>
                </a:pathLst>
              </a:custGeom>
              <a:solidFill>
                <a:srgbClr val="000000"/>
              </a:solidFill>
              <a:ln w="12700" cap="rnd">
                <a:solidFill>
                  <a:srgbClr val="000000"/>
                </a:solidFill>
                <a:round/>
                <a:headEnd/>
                <a:tailEnd/>
              </a:ln>
            </p:spPr>
            <p:txBody>
              <a:bodyPr/>
              <a:lstStyle/>
              <a:p>
                <a:endParaRPr lang="en-US" dirty="0"/>
              </a:p>
            </p:txBody>
          </p:sp>
          <p:sp>
            <p:nvSpPr>
              <p:cNvPr id="81962" name="Freeform 99"/>
              <p:cNvSpPr>
                <a:spLocks/>
              </p:cNvSpPr>
              <p:nvPr/>
            </p:nvSpPr>
            <p:spPr bwMode="auto">
              <a:xfrm>
                <a:off x="1310" y="1280"/>
                <a:ext cx="5" cy="7"/>
              </a:xfrm>
              <a:custGeom>
                <a:avLst/>
                <a:gdLst>
                  <a:gd name="T0" fmla="*/ 1 w 5"/>
                  <a:gd name="T1" fmla="*/ 0 h 7"/>
                  <a:gd name="T2" fmla="*/ 3 w 5"/>
                  <a:gd name="T3" fmla="*/ 2 h 7"/>
                  <a:gd name="T4" fmla="*/ 0 w 5"/>
                  <a:gd name="T5" fmla="*/ 6 h 7"/>
                  <a:gd name="T6" fmla="*/ 1 w 5"/>
                  <a:gd name="T7" fmla="*/ 6 h 7"/>
                  <a:gd name="T8" fmla="*/ 4 w 5"/>
                  <a:gd name="T9" fmla="*/ 4 h 7"/>
                  <a:gd name="T10" fmla="*/ 4 w 5"/>
                  <a:gd name="T11" fmla="*/ 2 h 7"/>
                  <a:gd name="T12" fmla="*/ 3 w 5"/>
                  <a:gd name="T13" fmla="*/ 1 h 7"/>
                  <a:gd name="T14" fmla="*/ 1 w 5"/>
                  <a:gd name="T15" fmla="*/ 0 h 7"/>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7"/>
                  <a:gd name="T26" fmla="*/ 5 w 5"/>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7">
                    <a:moveTo>
                      <a:pt x="1" y="0"/>
                    </a:moveTo>
                    <a:lnTo>
                      <a:pt x="3" y="2"/>
                    </a:lnTo>
                    <a:lnTo>
                      <a:pt x="0" y="6"/>
                    </a:lnTo>
                    <a:lnTo>
                      <a:pt x="1" y="6"/>
                    </a:lnTo>
                    <a:lnTo>
                      <a:pt x="4" y="4"/>
                    </a:lnTo>
                    <a:lnTo>
                      <a:pt x="4" y="2"/>
                    </a:lnTo>
                    <a:lnTo>
                      <a:pt x="3" y="1"/>
                    </a:lnTo>
                    <a:lnTo>
                      <a:pt x="1" y="0"/>
                    </a:lnTo>
                  </a:path>
                </a:pathLst>
              </a:custGeom>
              <a:solidFill>
                <a:srgbClr val="000000"/>
              </a:solidFill>
              <a:ln w="12700" cap="rnd">
                <a:solidFill>
                  <a:srgbClr val="000000"/>
                </a:solidFill>
                <a:round/>
                <a:headEnd/>
                <a:tailEnd/>
              </a:ln>
            </p:spPr>
            <p:txBody>
              <a:bodyPr/>
              <a:lstStyle/>
              <a:p>
                <a:endParaRPr lang="en-US" dirty="0"/>
              </a:p>
            </p:txBody>
          </p:sp>
          <p:sp>
            <p:nvSpPr>
              <p:cNvPr id="81963" name="Freeform 100"/>
              <p:cNvSpPr>
                <a:spLocks/>
              </p:cNvSpPr>
              <p:nvPr/>
            </p:nvSpPr>
            <p:spPr bwMode="auto">
              <a:xfrm>
                <a:off x="1295" y="1288"/>
                <a:ext cx="16" cy="23"/>
              </a:xfrm>
              <a:custGeom>
                <a:avLst/>
                <a:gdLst>
                  <a:gd name="T0" fmla="*/ 15 w 16"/>
                  <a:gd name="T1" fmla="*/ 11 h 23"/>
                  <a:gd name="T2" fmla="*/ 15 w 16"/>
                  <a:gd name="T3" fmla="*/ 9 h 23"/>
                  <a:gd name="T4" fmla="*/ 15 w 16"/>
                  <a:gd name="T5" fmla="*/ 8 h 23"/>
                  <a:gd name="T6" fmla="*/ 14 w 16"/>
                  <a:gd name="T7" fmla="*/ 7 h 23"/>
                  <a:gd name="T8" fmla="*/ 14 w 16"/>
                  <a:gd name="T9" fmla="*/ 6 h 23"/>
                  <a:gd name="T10" fmla="*/ 14 w 16"/>
                  <a:gd name="T11" fmla="*/ 5 h 23"/>
                  <a:gd name="T12" fmla="*/ 13 w 16"/>
                  <a:gd name="T13" fmla="*/ 4 h 23"/>
                  <a:gd name="T14" fmla="*/ 12 w 16"/>
                  <a:gd name="T15" fmla="*/ 3 h 23"/>
                  <a:gd name="T16" fmla="*/ 12 w 16"/>
                  <a:gd name="T17" fmla="*/ 2 h 23"/>
                  <a:gd name="T18" fmla="*/ 11 w 16"/>
                  <a:gd name="T19" fmla="*/ 2 h 23"/>
                  <a:gd name="T20" fmla="*/ 10 w 16"/>
                  <a:gd name="T21" fmla="*/ 1 h 23"/>
                  <a:gd name="T22" fmla="*/ 9 w 16"/>
                  <a:gd name="T23" fmla="*/ 0 h 23"/>
                  <a:gd name="T24" fmla="*/ 8 w 16"/>
                  <a:gd name="T25" fmla="*/ 0 h 23"/>
                  <a:gd name="T26" fmla="*/ 7 w 16"/>
                  <a:gd name="T27" fmla="*/ 0 h 23"/>
                  <a:gd name="T28" fmla="*/ 6 w 16"/>
                  <a:gd name="T29" fmla="*/ 0 h 23"/>
                  <a:gd name="T30" fmla="*/ 5 w 16"/>
                  <a:gd name="T31" fmla="*/ 0 h 23"/>
                  <a:gd name="T32" fmla="*/ 5 w 16"/>
                  <a:gd name="T33" fmla="*/ 1 h 23"/>
                  <a:gd name="T34" fmla="*/ 4 w 16"/>
                  <a:gd name="T35" fmla="*/ 1 h 23"/>
                  <a:gd name="T36" fmla="*/ 3 w 16"/>
                  <a:gd name="T37" fmla="*/ 2 h 23"/>
                  <a:gd name="T38" fmla="*/ 2 w 16"/>
                  <a:gd name="T39" fmla="*/ 3 h 23"/>
                  <a:gd name="T40" fmla="*/ 1 w 16"/>
                  <a:gd name="T41" fmla="*/ 4 h 23"/>
                  <a:gd name="T42" fmla="*/ 1 w 16"/>
                  <a:gd name="T43" fmla="*/ 5 h 23"/>
                  <a:gd name="T44" fmla="*/ 1 w 16"/>
                  <a:gd name="T45" fmla="*/ 6 h 23"/>
                  <a:gd name="T46" fmla="*/ 0 w 16"/>
                  <a:gd name="T47" fmla="*/ 7 h 23"/>
                  <a:gd name="T48" fmla="*/ 0 w 16"/>
                  <a:gd name="T49" fmla="*/ 8 h 23"/>
                  <a:gd name="T50" fmla="*/ 0 w 16"/>
                  <a:gd name="T51" fmla="*/ 9 h 23"/>
                  <a:gd name="T52" fmla="*/ 0 w 16"/>
                  <a:gd name="T53" fmla="*/ 10 h 23"/>
                  <a:gd name="T54" fmla="*/ 0 w 16"/>
                  <a:gd name="T55" fmla="*/ 11 h 23"/>
                  <a:gd name="T56" fmla="*/ 0 w 16"/>
                  <a:gd name="T57" fmla="*/ 12 h 23"/>
                  <a:gd name="T58" fmla="*/ 0 w 16"/>
                  <a:gd name="T59" fmla="*/ 13 h 23"/>
                  <a:gd name="T60" fmla="*/ 0 w 16"/>
                  <a:gd name="T61" fmla="*/ 14 h 23"/>
                  <a:gd name="T62" fmla="*/ 0 w 16"/>
                  <a:gd name="T63" fmla="*/ 15 h 23"/>
                  <a:gd name="T64" fmla="*/ 1 w 16"/>
                  <a:gd name="T65" fmla="*/ 16 h 23"/>
                  <a:gd name="T66" fmla="*/ 1 w 16"/>
                  <a:gd name="T67" fmla="*/ 17 h 23"/>
                  <a:gd name="T68" fmla="*/ 1 w 16"/>
                  <a:gd name="T69" fmla="*/ 18 h 23"/>
                  <a:gd name="T70" fmla="*/ 2 w 16"/>
                  <a:gd name="T71" fmla="*/ 19 h 23"/>
                  <a:gd name="T72" fmla="*/ 3 w 16"/>
                  <a:gd name="T73" fmla="*/ 20 h 23"/>
                  <a:gd name="T74" fmla="*/ 4 w 16"/>
                  <a:gd name="T75" fmla="*/ 21 h 23"/>
                  <a:gd name="T76" fmla="*/ 5 w 16"/>
                  <a:gd name="T77" fmla="*/ 21 h 23"/>
                  <a:gd name="T78" fmla="*/ 5 w 16"/>
                  <a:gd name="T79" fmla="*/ 22 h 23"/>
                  <a:gd name="T80" fmla="*/ 6 w 16"/>
                  <a:gd name="T81" fmla="*/ 22 h 23"/>
                  <a:gd name="T82" fmla="*/ 7 w 16"/>
                  <a:gd name="T83" fmla="*/ 22 h 23"/>
                  <a:gd name="T84" fmla="*/ 8 w 16"/>
                  <a:gd name="T85" fmla="*/ 22 h 23"/>
                  <a:gd name="T86" fmla="*/ 9 w 16"/>
                  <a:gd name="T87" fmla="*/ 22 h 23"/>
                  <a:gd name="T88" fmla="*/ 10 w 16"/>
                  <a:gd name="T89" fmla="*/ 21 h 23"/>
                  <a:gd name="T90" fmla="*/ 11 w 16"/>
                  <a:gd name="T91" fmla="*/ 21 h 23"/>
                  <a:gd name="T92" fmla="*/ 12 w 16"/>
                  <a:gd name="T93" fmla="*/ 20 h 23"/>
                  <a:gd name="T94" fmla="*/ 12 w 16"/>
                  <a:gd name="T95" fmla="*/ 19 h 23"/>
                  <a:gd name="T96" fmla="*/ 13 w 16"/>
                  <a:gd name="T97" fmla="*/ 18 h 23"/>
                  <a:gd name="T98" fmla="*/ 14 w 16"/>
                  <a:gd name="T99" fmla="*/ 17 h 23"/>
                  <a:gd name="T100" fmla="*/ 14 w 16"/>
                  <a:gd name="T101" fmla="*/ 16 h 23"/>
                  <a:gd name="T102" fmla="*/ 14 w 16"/>
                  <a:gd name="T103" fmla="*/ 15 h 23"/>
                  <a:gd name="T104" fmla="*/ 15 w 16"/>
                  <a:gd name="T105" fmla="*/ 14 h 23"/>
                  <a:gd name="T106" fmla="*/ 15 w 16"/>
                  <a:gd name="T107" fmla="*/ 13 h 23"/>
                  <a:gd name="T108" fmla="*/ 15 w 16"/>
                  <a:gd name="T109" fmla="*/ 12 h 23"/>
                  <a:gd name="T110" fmla="*/ 15 w 16"/>
                  <a:gd name="T111" fmla="*/ 11 h 2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6"/>
                  <a:gd name="T169" fmla="*/ 0 h 23"/>
                  <a:gd name="T170" fmla="*/ 16 w 16"/>
                  <a:gd name="T171" fmla="*/ 23 h 2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6" h="23">
                    <a:moveTo>
                      <a:pt x="15" y="11"/>
                    </a:moveTo>
                    <a:lnTo>
                      <a:pt x="15" y="9"/>
                    </a:lnTo>
                    <a:lnTo>
                      <a:pt x="15" y="8"/>
                    </a:lnTo>
                    <a:lnTo>
                      <a:pt x="14" y="7"/>
                    </a:lnTo>
                    <a:lnTo>
                      <a:pt x="14" y="6"/>
                    </a:lnTo>
                    <a:lnTo>
                      <a:pt x="14" y="5"/>
                    </a:lnTo>
                    <a:lnTo>
                      <a:pt x="13" y="4"/>
                    </a:lnTo>
                    <a:lnTo>
                      <a:pt x="12" y="3"/>
                    </a:lnTo>
                    <a:lnTo>
                      <a:pt x="12" y="2"/>
                    </a:lnTo>
                    <a:lnTo>
                      <a:pt x="11" y="2"/>
                    </a:lnTo>
                    <a:lnTo>
                      <a:pt x="10" y="1"/>
                    </a:lnTo>
                    <a:lnTo>
                      <a:pt x="9" y="0"/>
                    </a:lnTo>
                    <a:lnTo>
                      <a:pt x="8" y="0"/>
                    </a:lnTo>
                    <a:lnTo>
                      <a:pt x="7" y="0"/>
                    </a:lnTo>
                    <a:lnTo>
                      <a:pt x="6" y="0"/>
                    </a:lnTo>
                    <a:lnTo>
                      <a:pt x="5" y="0"/>
                    </a:lnTo>
                    <a:lnTo>
                      <a:pt x="5" y="1"/>
                    </a:lnTo>
                    <a:lnTo>
                      <a:pt x="4" y="1"/>
                    </a:lnTo>
                    <a:lnTo>
                      <a:pt x="3" y="2"/>
                    </a:lnTo>
                    <a:lnTo>
                      <a:pt x="2" y="3"/>
                    </a:lnTo>
                    <a:lnTo>
                      <a:pt x="1" y="4"/>
                    </a:lnTo>
                    <a:lnTo>
                      <a:pt x="1" y="5"/>
                    </a:lnTo>
                    <a:lnTo>
                      <a:pt x="1" y="6"/>
                    </a:lnTo>
                    <a:lnTo>
                      <a:pt x="0" y="7"/>
                    </a:lnTo>
                    <a:lnTo>
                      <a:pt x="0" y="8"/>
                    </a:lnTo>
                    <a:lnTo>
                      <a:pt x="0" y="9"/>
                    </a:lnTo>
                    <a:lnTo>
                      <a:pt x="0" y="10"/>
                    </a:lnTo>
                    <a:lnTo>
                      <a:pt x="0" y="11"/>
                    </a:lnTo>
                    <a:lnTo>
                      <a:pt x="0" y="12"/>
                    </a:lnTo>
                    <a:lnTo>
                      <a:pt x="0" y="13"/>
                    </a:lnTo>
                    <a:lnTo>
                      <a:pt x="0" y="14"/>
                    </a:lnTo>
                    <a:lnTo>
                      <a:pt x="0" y="15"/>
                    </a:lnTo>
                    <a:lnTo>
                      <a:pt x="1" y="16"/>
                    </a:lnTo>
                    <a:lnTo>
                      <a:pt x="1" y="17"/>
                    </a:lnTo>
                    <a:lnTo>
                      <a:pt x="1" y="18"/>
                    </a:lnTo>
                    <a:lnTo>
                      <a:pt x="2" y="19"/>
                    </a:lnTo>
                    <a:lnTo>
                      <a:pt x="3" y="20"/>
                    </a:lnTo>
                    <a:lnTo>
                      <a:pt x="4" y="21"/>
                    </a:lnTo>
                    <a:lnTo>
                      <a:pt x="5" y="21"/>
                    </a:lnTo>
                    <a:lnTo>
                      <a:pt x="5" y="22"/>
                    </a:lnTo>
                    <a:lnTo>
                      <a:pt x="6" y="22"/>
                    </a:lnTo>
                    <a:lnTo>
                      <a:pt x="7" y="22"/>
                    </a:lnTo>
                    <a:lnTo>
                      <a:pt x="8" y="22"/>
                    </a:lnTo>
                    <a:lnTo>
                      <a:pt x="9" y="22"/>
                    </a:lnTo>
                    <a:lnTo>
                      <a:pt x="10" y="21"/>
                    </a:lnTo>
                    <a:lnTo>
                      <a:pt x="11" y="21"/>
                    </a:lnTo>
                    <a:lnTo>
                      <a:pt x="12" y="20"/>
                    </a:lnTo>
                    <a:lnTo>
                      <a:pt x="12" y="19"/>
                    </a:lnTo>
                    <a:lnTo>
                      <a:pt x="13" y="18"/>
                    </a:lnTo>
                    <a:lnTo>
                      <a:pt x="14" y="17"/>
                    </a:lnTo>
                    <a:lnTo>
                      <a:pt x="14" y="16"/>
                    </a:lnTo>
                    <a:lnTo>
                      <a:pt x="14" y="15"/>
                    </a:lnTo>
                    <a:lnTo>
                      <a:pt x="15" y="14"/>
                    </a:lnTo>
                    <a:lnTo>
                      <a:pt x="15" y="13"/>
                    </a:lnTo>
                    <a:lnTo>
                      <a:pt x="15" y="12"/>
                    </a:lnTo>
                    <a:lnTo>
                      <a:pt x="15" y="11"/>
                    </a:lnTo>
                  </a:path>
                </a:pathLst>
              </a:custGeom>
              <a:noFill/>
              <a:ln w="12700" cap="rnd">
                <a:solidFill>
                  <a:srgbClr val="000000"/>
                </a:solidFill>
                <a:round/>
                <a:headEnd/>
                <a:tailEnd/>
              </a:ln>
            </p:spPr>
            <p:txBody>
              <a:bodyPr/>
              <a:lstStyle/>
              <a:p>
                <a:endParaRPr lang="en-US" dirty="0"/>
              </a:p>
            </p:txBody>
          </p:sp>
          <p:sp>
            <p:nvSpPr>
              <p:cNvPr id="81964" name="Freeform 101"/>
              <p:cNvSpPr>
                <a:spLocks/>
              </p:cNvSpPr>
              <p:nvPr/>
            </p:nvSpPr>
            <p:spPr bwMode="auto">
              <a:xfrm>
                <a:off x="1305" y="1267"/>
                <a:ext cx="13" cy="22"/>
              </a:xfrm>
              <a:custGeom>
                <a:avLst/>
                <a:gdLst>
                  <a:gd name="T0" fmla="*/ 12 w 13"/>
                  <a:gd name="T1" fmla="*/ 9 h 22"/>
                  <a:gd name="T2" fmla="*/ 11 w 13"/>
                  <a:gd name="T3" fmla="*/ 8 h 22"/>
                  <a:gd name="T4" fmla="*/ 11 w 13"/>
                  <a:gd name="T5" fmla="*/ 7 h 22"/>
                  <a:gd name="T6" fmla="*/ 11 w 13"/>
                  <a:gd name="T7" fmla="*/ 6 h 22"/>
                  <a:gd name="T8" fmla="*/ 11 w 13"/>
                  <a:gd name="T9" fmla="*/ 5 h 22"/>
                  <a:gd name="T10" fmla="*/ 10 w 13"/>
                  <a:gd name="T11" fmla="*/ 4 h 22"/>
                  <a:gd name="T12" fmla="*/ 9 w 13"/>
                  <a:gd name="T13" fmla="*/ 3 h 22"/>
                  <a:gd name="T14" fmla="*/ 9 w 13"/>
                  <a:gd name="T15" fmla="*/ 2 h 22"/>
                  <a:gd name="T16" fmla="*/ 8 w 13"/>
                  <a:gd name="T17" fmla="*/ 1 h 22"/>
                  <a:gd name="T18" fmla="*/ 7 w 13"/>
                  <a:gd name="T19" fmla="*/ 1 h 22"/>
                  <a:gd name="T20" fmla="*/ 6 w 13"/>
                  <a:gd name="T21" fmla="*/ 0 h 22"/>
                  <a:gd name="T22" fmla="*/ 5 w 13"/>
                  <a:gd name="T23" fmla="*/ 0 h 22"/>
                  <a:gd name="T24" fmla="*/ 4 w 13"/>
                  <a:gd name="T25" fmla="*/ 0 h 22"/>
                  <a:gd name="T26" fmla="*/ 3 w 13"/>
                  <a:gd name="T27" fmla="*/ 1 h 22"/>
                  <a:gd name="T28" fmla="*/ 2 w 13"/>
                  <a:gd name="T29" fmla="*/ 1 h 22"/>
                  <a:gd name="T30" fmla="*/ 1 w 13"/>
                  <a:gd name="T31" fmla="*/ 2 h 22"/>
                  <a:gd name="T32" fmla="*/ 1 w 13"/>
                  <a:gd name="T33" fmla="*/ 3 h 22"/>
                  <a:gd name="T34" fmla="*/ 1 w 13"/>
                  <a:gd name="T35" fmla="*/ 4 h 22"/>
                  <a:gd name="T36" fmla="*/ 0 w 13"/>
                  <a:gd name="T37" fmla="*/ 5 h 22"/>
                  <a:gd name="T38" fmla="*/ 0 w 13"/>
                  <a:gd name="T39" fmla="*/ 7 h 22"/>
                  <a:gd name="T40" fmla="*/ 0 w 13"/>
                  <a:gd name="T41" fmla="*/ 8 h 22"/>
                  <a:gd name="T42" fmla="*/ 0 w 13"/>
                  <a:gd name="T43" fmla="*/ 9 h 22"/>
                  <a:gd name="T44" fmla="*/ 0 w 13"/>
                  <a:gd name="T45" fmla="*/ 10 h 22"/>
                  <a:gd name="T46" fmla="*/ 0 w 13"/>
                  <a:gd name="T47" fmla="*/ 11 h 22"/>
                  <a:gd name="T48" fmla="*/ 0 w 13"/>
                  <a:gd name="T49" fmla="*/ 12 h 22"/>
                  <a:gd name="T50" fmla="*/ 0 w 13"/>
                  <a:gd name="T51" fmla="*/ 13 h 22"/>
                  <a:gd name="T52" fmla="*/ 1 w 13"/>
                  <a:gd name="T53" fmla="*/ 14 h 22"/>
                  <a:gd name="T54" fmla="*/ 1 w 13"/>
                  <a:gd name="T55" fmla="*/ 15 h 22"/>
                  <a:gd name="T56" fmla="*/ 1 w 13"/>
                  <a:gd name="T57" fmla="*/ 16 h 22"/>
                  <a:gd name="T58" fmla="*/ 2 w 13"/>
                  <a:gd name="T59" fmla="*/ 16 h 22"/>
                  <a:gd name="T60" fmla="*/ 2 w 13"/>
                  <a:gd name="T61" fmla="*/ 17 h 22"/>
                  <a:gd name="T62" fmla="*/ 2 w 13"/>
                  <a:gd name="T63" fmla="*/ 18 h 22"/>
                  <a:gd name="T64" fmla="*/ 3 w 13"/>
                  <a:gd name="T65" fmla="*/ 18 h 22"/>
                  <a:gd name="T66" fmla="*/ 3 w 13"/>
                  <a:gd name="T67" fmla="*/ 19 h 22"/>
                  <a:gd name="T68" fmla="*/ 4 w 13"/>
                  <a:gd name="T69" fmla="*/ 19 h 22"/>
                  <a:gd name="T70" fmla="*/ 5 w 13"/>
                  <a:gd name="T71" fmla="*/ 20 h 22"/>
                  <a:gd name="T72" fmla="*/ 6 w 13"/>
                  <a:gd name="T73" fmla="*/ 21 h 22"/>
                  <a:gd name="T74" fmla="*/ 7 w 13"/>
                  <a:gd name="T75" fmla="*/ 21 h 22"/>
                  <a:gd name="T76" fmla="*/ 8 w 13"/>
                  <a:gd name="T77" fmla="*/ 21 h 22"/>
                  <a:gd name="T78" fmla="*/ 9 w 13"/>
                  <a:gd name="T79" fmla="*/ 20 h 22"/>
                  <a:gd name="T80" fmla="*/ 11 w 13"/>
                  <a:gd name="T81" fmla="*/ 19 h 22"/>
                  <a:gd name="T82" fmla="*/ 11 w 13"/>
                  <a:gd name="T83" fmla="*/ 18 h 22"/>
                  <a:gd name="T84" fmla="*/ 11 w 13"/>
                  <a:gd name="T85" fmla="*/ 17 h 22"/>
                  <a:gd name="T86" fmla="*/ 11 w 13"/>
                  <a:gd name="T87" fmla="*/ 16 h 22"/>
                  <a:gd name="T88" fmla="*/ 12 w 13"/>
                  <a:gd name="T89" fmla="*/ 16 h 22"/>
                  <a:gd name="T90" fmla="*/ 12 w 13"/>
                  <a:gd name="T91" fmla="*/ 15 h 22"/>
                  <a:gd name="T92" fmla="*/ 12 w 13"/>
                  <a:gd name="T93" fmla="*/ 14 h 22"/>
                  <a:gd name="T94" fmla="*/ 12 w 13"/>
                  <a:gd name="T95" fmla="*/ 13 h 22"/>
                  <a:gd name="T96" fmla="*/ 12 w 13"/>
                  <a:gd name="T97" fmla="*/ 12 h 22"/>
                  <a:gd name="T98" fmla="*/ 12 w 13"/>
                  <a:gd name="T99" fmla="*/ 11 h 22"/>
                  <a:gd name="T100" fmla="*/ 12 w 13"/>
                  <a:gd name="T101" fmla="*/ 10 h 22"/>
                  <a:gd name="T102" fmla="*/ 12 w 13"/>
                  <a:gd name="T103" fmla="*/ 9 h 2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3"/>
                  <a:gd name="T157" fmla="*/ 0 h 22"/>
                  <a:gd name="T158" fmla="*/ 13 w 13"/>
                  <a:gd name="T159" fmla="*/ 22 h 2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3" h="22">
                    <a:moveTo>
                      <a:pt x="12" y="9"/>
                    </a:moveTo>
                    <a:lnTo>
                      <a:pt x="11" y="8"/>
                    </a:lnTo>
                    <a:lnTo>
                      <a:pt x="11" y="7"/>
                    </a:lnTo>
                    <a:lnTo>
                      <a:pt x="11" y="6"/>
                    </a:lnTo>
                    <a:lnTo>
                      <a:pt x="11" y="5"/>
                    </a:lnTo>
                    <a:lnTo>
                      <a:pt x="10" y="4"/>
                    </a:lnTo>
                    <a:lnTo>
                      <a:pt x="9" y="3"/>
                    </a:lnTo>
                    <a:lnTo>
                      <a:pt x="9" y="2"/>
                    </a:lnTo>
                    <a:lnTo>
                      <a:pt x="8" y="1"/>
                    </a:lnTo>
                    <a:lnTo>
                      <a:pt x="7" y="1"/>
                    </a:lnTo>
                    <a:lnTo>
                      <a:pt x="6" y="0"/>
                    </a:lnTo>
                    <a:lnTo>
                      <a:pt x="5" y="0"/>
                    </a:lnTo>
                    <a:lnTo>
                      <a:pt x="4" y="0"/>
                    </a:lnTo>
                    <a:lnTo>
                      <a:pt x="3" y="1"/>
                    </a:lnTo>
                    <a:lnTo>
                      <a:pt x="2" y="1"/>
                    </a:lnTo>
                    <a:lnTo>
                      <a:pt x="1" y="2"/>
                    </a:lnTo>
                    <a:lnTo>
                      <a:pt x="1" y="3"/>
                    </a:lnTo>
                    <a:lnTo>
                      <a:pt x="1" y="4"/>
                    </a:lnTo>
                    <a:lnTo>
                      <a:pt x="0" y="5"/>
                    </a:lnTo>
                    <a:lnTo>
                      <a:pt x="0" y="7"/>
                    </a:lnTo>
                    <a:lnTo>
                      <a:pt x="0" y="8"/>
                    </a:lnTo>
                    <a:lnTo>
                      <a:pt x="0" y="9"/>
                    </a:lnTo>
                    <a:lnTo>
                      <a:pt x="0" y="10"/>
                    </a:lnTo>
                    <a:lnTo>
                      <a:pt x="0" y="11"/>
                    </a:lnTo>
                    <a:lnTo>
                      <a:pt x="0" y="12"/>
                    </a:lnTo>
                    <a:lnTo>
                      <a:pt x="0" y="13"/>
                    </a:lnTo>
                    <a:lnTo>
                      <a:pt x="1" y="14"/>
                    </a:lnTo>
                    <a:lnTo>
                      <a:pt x="1" y="15"/>
                    </a:lnTo>
                    <a:lnTo>
                      <a:pt x="1" y="16"/>
                    </a:lnTo>
                    <a:lnTo>
                      <a:pt x="2" y="16"/>
                    </a:lnTo>
                    <a:lnTo>
                      <a:pt x="2" y="17"/>
                    </a:lnTo>
                    <a:lnTo>
                      <a:pt x="2" y="18"/>
                    </a:lnTo>
                    <a:lnTo>
                      <a:pt x="3" y="18"/>
                    </a:lnTo>
                    <a:lnTo>
                      <a:pt x="3" y="19"/>
                    </a:lnTo>
                    <a:lnTo>
                      <a:pt x="4" y="19"/>
                    </a:lnTo>
                    <a:lnTo>
                      <a:pt x="5" y="20"/>
                    </a:lnTo>
                    <a:lnTo>
                      <a:pt x="6" y="21"/>
                    </a:lnTo>
                    <a:lnTo>
                      <a:pt x="7" y="21"/>
                    </a:lnTo>
                    <a:lnTo>
                      <a:pt x="8" y="21"/>
                    </a:lnTo>
                    <a:lnTo>
                      <a:pt x="9" y="20"/>
                    </a:lnTo>
                    <a:lnTo>
                      <a:pt x="11" y="19"/>
                    </a:lnTo>
                    <a:lnTo>
                      <a:pt x="11" y="18"/>
                    </a:lnTo>
                    <a:lnTo>
                      <a:pt x="11" y="17"/>
                    </a:lnTo>
                    <a:lnTo>
                      <a:pt x="11" y="16"/>
                    </a:lnTo>
                    <a:lnTo>
                      <a:pt x="12" y="16"/>
                    </a:lnTo>
                    <a:lnTo>
                      <a:pt x="12" y="15"/>
                    </a:lnTo>
                    <a:lnTo>
                      <a:pt x="12" y="14"/>
                    </a:lnTo>
                    <a:lnTo>
                      <a:pt x="12" y="13"/>
                    </a:lnTo>
                    <a:lnTo>
                      <a:pt x="12" y="12"/>
                    </a:lnTo>
                    <a:lnTo>
                      <a:pt x="12" y="11"/>
                    </a:lnTo>
                    <a:lnTo>
                      <a:pt x="12" y="10"/>
                    </a:lnTo>
                    <a:lnTo>
                      <a:pt x="12" y="9"/>
                    </a:lnTo>
                  </a:path>
                </a:pathLst>
              </a:custGeom>
              <a:noFill/>
              <a:ln w="12700" cap="rnd">
                <a:solidFill>
                  <a:srgbClr val="000000"/>
                </a:solidFill>
                <a:round/>
                <a:headEnd/>
                <a:tailEnd/>
              </a:ln>
            </p:spPr>
            <p:txBody>
              <a:bodyPr/>
              <a:lstStyle/>
              <a:p>
                <a:endParaRPr lang="en-US" dirty="0"/>
              </a:p>
            </p:txBody>
          </p:sp>
          <p:sp>
            <p:nvSpPr>
              <p:cNvPr id="81965" name="Freeform 102"/>
              <p:cNvSpPr>
                <a:spLocks/>
              </p:cNvSpPr>
              <p:nvPr/>
            </p:nvSpPr>
            <p:spPr bwMode="auto">
              <a:xfrm>
                <a:off x="1211" y="1233"/>
                <a:ext cx="112" cy="108"/>
              </a:xfrm>
              <a:custGeom>
                <a:avLst/>
                <a:gdLst>
                  <a:gd name="T0" fmla="*/ 78 w 112"/>
                  <a:gd name="T1" fmla="*/ 23 h 108"/>
                  <a:gd name="T2" fmla="*/ 74 w 112"/>
                  <a:gd name="T3" fmla="*/ 20 h 108"/>
                  <a:gd name="T4" fmla="*/ 74 w 112"/>
                  <a:gd name="T5" fmla="*/ 27 h 108"/>
                  <a:gd name="T6" fmla="*/ 68 w 112"/>
                  <a:gd name="T7" fmla="*/ 42 h 108"/>
                  <a:gd name="T8" fmla="*/ 59 w 112"/>
                  <a:gd name="T9" fmla="*/ 48 h 108"/>
                  <a:gd name="T10" fmla="*/ 62 w 112"/>
                  <a:gd name="T11" fmla="*/ 38 h 108"/>
                  <a:gd name="T12" fmla="*/ 52 w 112"/>
                  <a:gd name="T13" fmla="*/ 53 h 108"/>
                  <a:gd name="T14" fmla="*/ 52 w 112"/>
                  <a:gd name="T15" fmla="*/ 47 h 108"/>
                  <a:gd name="T16" fmla="*/ 49 w 112"/>
                  <a:gd name="T17" fmla="*/ 53 h 108"/>
                  <a:gd name="T18" fmla="*/ 46 w 112"/>
                  <a:gd name="T19" fmla="*/ 51 h 108"/>
                  <a:gd name="T20" fmla="*/ 44 w 112"/>
                  <a:gd name="T21" fmla="*/ 54 h 108"/>
                  <a:gd name="T22" fmla="*/ 50 w 112"/>
                  <a:gd name="T23" fmla="*/ 58 h 108"/>
                  <a:gd name="T24" fmla="*/ 57 w 112"/>
                  <a:gd name="T25" fmla="*/ 69 h 108"/>
                  <a:gd name="T26" fmla="*/ 56 w 112"/>
                  <a:gd name="T27" fmla="*/ 74 h 108"/>
                  <a:gd name="T28" fmla="*/ 57 w 112"/>
                  <a:gd name="T29" fmla="*/ 77 h 108"/>
                  <a:gd name="T30" fmla="*/ 56 w 112"/>
                  <a:gd name="T31" fmla="*/ 86 h 108"/>
                  <a:gd name="T32" fmla="*/ 78 w 112"/>
                  <a:gd name="T33" fmla="*/ 103 h 108"/>
                  <a:gd name="T34" fmla="*/ 100 w 112"/>
                  <a:gd name="T35" fmla="*/ 103 h 108"/>
                  <a:gd name="T36" fmla="*/ 111 w 112"/>
                  <a:gd name="T37" fmla="*/ 100 h 108"/>
                  <a:gd name="T38" fmla="*/ 101 w 112"/>
                  <a:gd name="T39" fmla="*/ 104 h 108"/>
                  <a:gd name="T40" fmla="*/ 75 w 112"/>
                  <a:gd name="T41" fmla="*/ 107 h 108"/>
                  <a:gd name="T42" fmla="*/ 61 w 112"/>
                  <a:gd name="T43" fmla="*/ 102 h 108"/>
                  <a:gd name="T44" fmla="*/ 65 w 112"/>
                  <a:gd name="T45" fmla="*/ 100 h 108"/>
                  <a:gd name="T46" fmla="*/ 55 w 112"/>
                  <a:gd name="T47" fmla="*/ 91 h 108"/>
                  <a:gd name="T48" fmla="*/ 54 w 112"/>
                  <a:gd name="T49" fmla="*/ 94 h 108"/>
                  <a:gd name="T50" fmla="*/ 59 w 112"/>
                  <a:gd name="T51" fmla="*/ 97 h 108"/>
                  <a:gd name="T52" fmla="*/ 59 w 112"/>
                  <a:gd name="T53" fmla="*/ 99 h 108"/>
                  <a:gd name="T54" fmla="*/ 56 w 112"/>
                  <a:gd name="T55" fmla="*/ 96 h 108"/>
                  <a:gd name="T56" fmla="*/ 53 w 112"/>
                  <a:gd name="T57" fmla="*/ 99 h 108"/>
                  <a:gd name="T58" fmla="*/ 51 w 112"/>
                  <a:gd name="T59" fmla="*/ 95 h 108"/>
                  <a:gd name="T60" fmla="*/ 52 w 112"/>
                  <a:gd name="T61" fmla="*/ 91 h 108"/>
                  <a:gd name="T62" fmla="*/ 50 w 112"/>
                  <a:gd name="T63" fmla="*/ 90 h 108"/>
                  <a:gd name="T64" fmla="*/ 48 w 112"/>
                  <a:gd name="T65" fmla="*/ 95 h 108"/>
                  <a:gd name="T66" fmla="*/ 52 w 112"/>
                  <a:gd name="T67" fmla="*/ 101 h 108"/>
                  <a:gd name="T68" fmla="*/ 46 w 112"/>
                  <a:gd name="T69" fmla="*/ 95 h 108"/>
                  <a:gd name="T70" fmla="*/ 45 w 112"/>
                  <a:gd name="T71" fmla="*/ 91 h 108"/>
                  <a:gd name="T72" fmla="*/ 41 w 112"/>
                  <a:gd name="T73" fmla="*/ 94 h 108"/>
                  <a:gd name="T74" fmla="*/ 43 w 112"/>
                  <a:gd name="T75" fmla="*/ 99 h 108"/>
                  <a:gd name="T76" fmla="*/ 53 w 112"/>
                  <a:gd name="T77" fmla="*/ 104 h 108"/>
                  <a:gd name="T78" fmla="*/ 43 w 112"/>
                  <a:gd name="T79" fmla="*/ 103 h 108"/>
                  <a:gd name="T80" fmla="*/ 40 w 112"/>
                  <a:gd name="T81" fmla="*/ 101 h 108"/>
                  <a:gd name="T82" fmla="*/ 34 w 112"/>
                  <a:gd name="T83" fmla="*/ 103 h 108"/>
                  <a:gd name="T84" fmla="*/ 28 w 112"/>
                  <a:gd name="T85" fmla="*/ 99 h 108"/>
                  <a:gd name="T86" fmla="*/ 28 w 112"/>
                  <a:gd name="T87" fmla="*/ 92 h 108"/>
                  <a:gd name="T88" fmla="*/ 9 w 112"/>
                  <a:gd name="T89" fmla="*/ 83 h 108"/>
                  <a:gd name="T90" fmla="*/ 0 w 112"/>
                  <a:gd name="T91" fmla="*/ 64 h 108"/>
                  <a:gd name="T92" fmla="*/ 0 w 112"/>
                  <a:gd name="T93" fmla="*/ 45 h 108"/>
                  <a:gd name="T94" fmla="*/ 9 w 112"/>
                  <a:gd name="T95" fmla="*/ 25 h 108"/>
                  <a:gd name="T96" fmla="*/ 24 w 112"/>
                  <a:gd name="T97" fmla="*/ 16 h 108"/>
                  <a:gd name="T98" fmla="*/ 29 w 112"/>
                  <a:gd name="T99" fmla="*/ 9 h 108"/>
                  <a:gd name="T100" fmla="*/ 48 w 112"/>
                  <a:gd name="T101" fmla="*/ 8 h 108"/>
                  <a:gd name="T102" fmla="*/ 59 w 112"/>
                  <a:gd name="T103" fmla="*/ 0 h 108"/>
                  <a:gd name="T104" fmla="*/ 71 w 112"/>
                  <a:gd name="T105" fmla="*/ 3 h 108"/>
                  <a:gd name="T106" fmla="*/ 78 w 112"/>
                  <a:gd name="T107" fmla="*/ 23 h 10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2"/>
                  <a:gd name="T163" fmla="*/ 0 h 108"/>
                  <a:gd name="T164" fmla="*/ 112 w 112"/>
                  <a:gd name="T165" fmla="*/ 108 h 10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2" h="108">
                    <a:moveTo>
                      <a:pt x="78" y="23"/>
                    </a:moveTo>
                    <a:lnTo>
                      <a:pt x="74" y="20"/>
                    </a:lnTo>
                    <a:lnTo>
                      <a:pt x="74" y="27"/>
                    </a:lnTo>
                    <a:lnTo>
                      <a:pt x="68" y="42"/>
                    </a:lnTo>
                    <a:lnTo>
                      <a:pt x="59" y="48"/>
                    </a:lnTo>
                    <a:lnTo>
                      <a:pt x="62" y="38"/>
                    </a:lnTo>
                    <a:lnTo>
                      <a:pt x="52" y="53"/>
                    </a:lnTo>
                    <a:lnTo>
                      <a:pt x="52" y="47"/>
                    </a:lnTo>
                    <a:lnTo>
                      <a:pt x="49" y="53"/>
                    </a:lnTo>
                    <a:lnTo>
                      <a:pt x="46" y="51"/>
                    </a:lnTo>
                    <a:lnTo>
                      <a:pt x="44" y="54"/>
                    </a:lnTo>
                    <a:lnTo>
                      <a:pt x="50" y="58"/>
                    </a:lnTo>
                    <a:lnTo>
                      <a:pt x="57" y="69"/>
                    </a:lnTo>
                    <a:lnTo>
                      <a:pt x="56" y="74"/>
                    </a:lnTo>
                    <a:lnTo>
                      <a:pt x="57" y="77"/>
                    </a:lnTo>
                    <a:lnTo>
                      <a:pt x="56" y="86"/>
                    </a:lnTo>
                    <a:lnTo>
                      <a:pt x="78" y="103"/>
                    </a:lnTo>
                    <a:lnTo>
                      <a:pt x="100" y="103"/>
                    </a:lnTo>
                    <a:lnTo>
                      <a:pt x="111" y="100"/>
                    </a:lnTo>
                    <a:lnTo>
                      <a:pt x="101" y="104"/>
                    </a:lnTo>
                    <a:lnTo>
                      <a:pt x="75" y="107"/>
                    </a:lnTo>
                    <a:lnTo>
                      <a:pt x="61" y="102"/>
                    </a:lnTo>
                    <a:lnTo>
                      <a:pt x="65" y="100"/>
                    </a:lnTo>
                    <a:lnTo>
                      <a:pt x="55" y="91"/>
                    </a:lnTo>
                    <a:lnTo>
                      <a:pt x="54" y="94"/>
                    </a:lnTo>
                    <a:lnTo>
                      <a:pt x="59" y="97"/>
                    </a:lnTo>
                    <a:lnTo>
                      <a:pt x="59" y="99"/>
                    </a:lnTo>
                    <a:lnTo>
                      <a:pt x="56" y="96"/>
                    </a:lnTo>
                    <a:lnTo>
                      <a:pt x="53" y="99"/>
                    </a:lnTo>
                    <a:lnTo>
                      <a:pt x="51" y="95"/>
                    </a:lnTo>
                    <a:lnTo>
                      <a:pt x="52" y="91"/>
                    </a:lnTo>
                    <a:lnTo>
                      <a:pt x="50" y="90"/>
                    </a:lnTo>
                    <a:lnTo>
                      <a:pt x="48" y="95"/>
                    </a:lnTo>
                    <a:lnTo>
                      <a:pt x="52" y="101"/>
                    </a:lnTo>
                    <a:lnTo>
                      <a:pt x="46" y="95"/>
                    </a:lnTo>
                    <a:lnTo>
                      <a:pt x="45" y="91"/>
                    </a:lnTo>
                    <a:lnTo>
                      <a:pt x="41" y="94"/>
                    </a:lnTo>
                    <a:lnTo>
                      <a:pt x="43" y="99"/>
                    </a:lnTo>
                    <a:lnTo>
                      <a:pt x="53" y="104"/>
                    </a:lnTo>
                    <a:lnTo>
                      <a:pt x="43" y="103"/>
                    </a:lnTo>
                    <a:lnTo>
                      <a:pt x="40" y="101"/>
                    </a:lnTo>
                    <a:lnTo>
                      <a:pt x="34" y="103"/>
                    </a:lnTo>
                    <a:lnTo>
                      <a:pt x="28" y="99"/>
                    </a:lnTo>
                    <a:lnTo>
                      <a:pt x="28" y="92"/>
                    </a:lnTo>
                    <a:lnTo>
                      <a:pt x="9" y="83"/>
                    </a:lnTo>
                    <a:lnTo>
                      <a:pt x="0" y="64"/>
                    </a:lnTo>
                    <a:lnTo>
                      <a:pt x="0" y="45"/>
                    </a:lnTo>
                    <a:lnTo>
                      <a:pt x="9" y="25"/>
                    </a:lnTo>
                    <a:lnTo>
                      <a:pt x="24" y="16"/>
                    </a:lnTo>
                    <a:lnTo>
                      <a:pt x="29" y="9"/>
                    </a:lnTo>
                    <a:lnTo>
                      <a:pt x="48" y="8"/>
                    </a:lnTo>
                    <a:lnTo>
                      <a:pt x="59" y="0"/>
                    </a:lnTo>
                    <a:lnTo>
                      <a:pt x="71" y="3"/>
                    </a:lnTo>
                    <a:lnTo>
                      <a:pt x="78" y="23"/>
                    </a:lnTo>
                  </a:path>
                </a:pathLst>
              </a:custGeom>
              <a:solidFill>
                <a:srgbClr val="000000"/>
              </a:solidFill>
              <a:ln w="12700" cap="rnd">
                <a:solidFill>
                  <a:srgbClr val="000000"/>
                </a:solidFill>
                <a:round/>
                <a:headEnd/>
                <a:tailEnd/>
              </a:ln>
            </p:spPr>
            <p:txBody>
              <a:bodyPr/>
              <a:lstStyle/>
              <a:p>
                <a:endParaRPr lang="en-US" dirty="0"/>
              </a:p>
            </p:txBody>
          </p:sp>
          <p:sp>
            <p:nvSpPr>
              <p:cNvPr id="81966" name="Freeform 103"/>
              <p:cNvSpPr>
                <a:spLocks/>
              </p:cNvSpPr>
              <p:nvPr/>
            </p:nvSpPr>
            <p:spPr bwMode="auto">
              <a:xfrm>
                <a:off x="1271" y="1337"/>
                <a:ext cx="39" cy="14"/>
              </a:xfrm>
              <a:custGeom>
                <a:avLst/>
                <a:gdLst>
                  <a:gd name="T0" fmla="*/ 33 w 39"/>
                  <a:gd name="T1" fmla="*/ 0 h 14"/>
                  <a:gd name="T2" fmla="*/ 29 w 39"/>
                  <a:gd name="T3" fmla="*/ 11 h 14"/>
                  <a:gd name="T4" fmla="*/ 0 w 39"/>
                  <a:gd name="T5" fmla="*/ 6 h 14"/>
                  <a:gd name="T6" fmla="*/ 10 w 39"/>
                  <a:gd name="T7" fmla="*/ 10 h 14"/>
                  <a:gd name="T8" fmla="*/ 29 w 39"/>
                  <a:gd name="T9" fmla="*/ 13 h 14"/>
                  <a:gd name="T10" fmla="*/ 38 w 39"/>
                  <a:gd name="T11" fmla="*/ 0 h 14"/>
                  <a:gd name="T12" fmla="*/ 33 w 39"/>
                  <a:gd name="T13" fmla="*/ 0 h 14"/>
                  <a:gd name="T14" fmla="*/ 0 60000 65536"/>
                  <a:gd name="T15" fmla="*/ 0 60000 65536"/>
                  <a:gd name="T16" fmla="*/ 0 60000 65536"/>
                  <a:gd name="T17" fmla="*/ 0 60000 65536"/>
                  <a:gd name="T18" fmla="*/ 0 60000 65536"/>
                  <a:gd name="T19" fmla="*/ 0 60000 65536"/>
                  <a:gd name="T20" fmla="*/ 0 60000 65536"/>
                  <a:gd name="T21" fmla="*/ 0 w 39"/>
                  <a:gd name="T22" fmla="*/ 0 h 14"/>
                  <a:gd name="T23" fmla="*/ 39 w 39"/>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14">
                    <a:moveTo>
                      <a:pt x="33" y="0"/>
                    </a:moveTo>
                    <a:lnTo>
                      <a:pt x="29" y="11"/>
                    </a:lnTo>
                    <a:lnTo>
                      <a:pt x="0" y="6"/>
                    </a:lnTo>
                    <a:lnTo>
                      <a:pt x="10" y="10"/>
                    </a:lnTo>
                    <a:lnTo>
                      <a:pt x="29" y="13"/>
                    </a:lnTo>
                    <a:lnTo>
                      <a:pt x="38" y="0"/>
                    </a:lnTo>
                    <a:lnTo>
                      <a:pt x="33" y="0"/>
                    </a:lnTo>
                  </a:path>
                </a:pathLst>
              </a:custGeom>
              <a:solidFill>
                <a:srgbClr val="000000"/>
              </a:solidFill>
              <a:ln w="12700" cap="rnd">
                <a:solidFill>
                  <a:srgbClr val="000000"/>
                </a:solidFill>
                <a:round/>
                <a:headEnd/>
                <a:tailEnd/>
              </a:ln>
            </p:spPr>
            <p:txBody>
              <a:bodyPr/>
              <a:lstStyle/>
              <a:p>
                <a:endParaRPr lang="en-US" dirty="0"/>
              </a:p>
            </p:txBody>
          </p:sp>
          <p:sp>
            <p:nvSpPr>
              <p:cNvPr id="81967" name="Freeform 104"/>
              <p:cNvSpPr>
                <a:spLocks/>
              </p:cNvSpPr>
              <p:nvPr/>
            </p:nvSpPr>
            <p:spPr bwMode="auto">
              <a:xfrm>
                <a:off x="1446" y="1611"/>
                <a:ext cx="22" cy="22"/>
              </a:xfrm>
              <a:custGeom>
                <a:avLst/>
                <a:gdLst>
                  <a:gd name="T0" fmla="*/ 13 w 22"/>
                  <a:gd name="T1" fmla="*/ 0 h 22"/>
                  <a:gd name="T2" fmla="*/ 0 w 22"/>
                  <a:gd name="T3" fmla="*/ 13 h 22"/>
                  <a:gd name="T4" fmla="*/ 6 w 22"/>
                  <a:gd name="T5" fmla="*/ 21 h 22"/>
                  <a:gd name="T6" fmla="*/ 21 w 22"/>
                  <a:gd name="T7" fmla="*/ 11 h 22"/>
                  <a:gd name="T8" fmla="*/ 13 w 22"/>
                  <a:gd name="T9" fmla="*/ 0 h 22"/>
                  <a:gd name="T10" fmla="*/ 0 60000 65536"/>
                  <a:gd name="T11" fmla="*/ 0 60000 65536"/>
                  <a:gd name="T12" fmla="*/ 0 60000 65536"/>
                  <a:gd name="T13" fmla="*/ 0 60000 65536"/>
                  <a:gd name="T14" fmla="*/ 0 60000 65536"/>
                  <a:gd name="T15" fmla="*/ 0 w 22"/>
                  <a:gd name="T16" fmla="*/ 0 h 22"/>
                  <a:gd name="T17" fmla="*/ 22 w 22"/>
                  <a:gd name="T18" fmla="*/ 22 h 22"/>
                </a:gdLst>
                <a:ahLst/>
                <a:cxnLst>
                  <a:cxn ang="T10">
                    <a:pos x="T0" y="T1"/>
                  </a:cxn>
                  <a:cxn ang="T11">
                    <a:pos x="T2" y="T3"/>
                  </a:cxn>
                  <a:cxn ang="T12">
                    <a:pos x="T4" y="T5"/>
                  </a:cxn>
                  <a:cxn ang="T13">
                    <a:pos x="T6" y="T7"/>
                  </a:cxn>
                  <a:cxn ang="T14">
                    <a:pos x="T8" y="T9"/>
                  </a:cxn>
                </a:cxnLst>
                <a:rect l="T15" t="T16" r="T17" b="T18"/>
                <a:pathLst>
                  <a:path w="22" h="22">
                    <a:moveTo>
                      <a:pt x="13" y="0"/>
                    </a:moveTo>
                    <a:lnTo>
                      <a:pt x="0" y="13"/>
                    </a:lnTo>
                    <a:lnTo>
                      <a:pt x="6" y="21"/>
                    </a:lnTo>
                    <a:lnTo>
                      <a:pt x="21" y="11"/>
                    </a:lnTo>
                    <a:lnTo>
                      <a:pt x="13" y="0"/>
                    </a:lnTo>
                  </a:path>
                </a:pathLst>
              </a:custGeom>
              <a:solidFill>
                <a:srgbClr val="000000"/>
              </a:solidFill>
              <a:ln w="12700" cap="rnd">
                <a:solidFill>
                  <a:srgbClr val="000000"/>
                </a:solidFill>
                <a:round/>
                <a:headEnd/>
                <a:tailEnd/>
              </a:ln>
            </p:spPr>
            <p:txBody>
              <a:bodyPr/>
              <a:lstStyle/>
              <a:p>
                <a:endParaRPr lang="en-US" dirty="0"/>
              </a:p>
            </p:txBody>
          </p:sp>
          <p:sp>
            <p:nvSpPr>
              <p:cNvPr id="81968" name="Freeform 105"/>
              <p:cNvSpPr>
                <a:spLocks/>
              </p:cNvSpPr>
              <p:nvPr/>
            </p:nvSpPr>
            <p:spPr bwMode="auto">
              <a:xfrm>
                <a:off x="1588" y="1799"/>
                <a:ext cx="21" cy="23"/>
              </a:xfrm>
              <a:custGeom>
                <a:avLst/>
                <a:gdLst>
                  <a:gd name="T0" fmla="*/ 12 w 21"/>
                  <a:gd name="T1" fmla="*/ 0 h 23"/>
                  <a:gd name="T2" fmla="*/ 0 w 21"/>
                  <a:gd name="T3" fmla="*/ 14 h 23"/>
                  <a:gd name="T4" fmla="*/ 6 w 21"/>
                  <a:gd name="T5" fmla="*/ 22 h 23"/>
                  <a:gd name="T6" fmla="*/ 20 w 21"/>
                  <a:gd name="T7" fmla="*/ 11 h 23"/>
                  <a:gd name="T8" fmla="*/ 12 w 21"/>
                  <a:gd name="T9" fmla="*/ 0 h 23"/>
                  <a:gd name="T10" fmla="*/ 0 60000 65536"/>
                  <a:gd name="T11" fmla="*/ 0 60000 65536"/>
                  <a:gd name="T12" fmla="*/ 0 60000 65536"/>
                  <a:gd name="T13" fmla="*/ 0 60000 65536"/>
                  <a:gd name="T14" fmla="*/ 0 60000 65536"/>
                  <a:gd name="T15" fmla="*/ 0 w 21"/>
                  <a:gd name="T16" fmla="*/ 0 h 23"/>
                  <a:gd name="T17" fmla="*/ 21 w 21"/>
                  <a:gd name="T18" fmla="*/ 23 h 23"/>
                </a:gdLst>
                <a:ahLst/>
                <a:cxnLst>
                  <a:cxn ang="T10">
                    <a:pos x="T0" y="T1"/>
                  </a:cxn>
                  <a:cxn ang="T11">
                    <a:pos x="T2" y="T3"/>
                  </a:cxn>
                  <a:cxn ang="T12">
                    <a:pos x="T4" y="T5"/>
                  </a:cxn>
                  <a:cxn ang="T13">
                    <a:pos x="T6" y="T7"/>
                  </a:cxn>
                  <a:cxn ang="T14">
                    <a:pos x="T8" y="T9"/>
                  </a:cxn>
                </a:cxnLst>
                <a:rect l="T15" t="T16" r="T17" b="T18"/>
                <a:pathLst>
                  <a:path w="21" h="23">
                    <a:moveTo>
                      <a:pt x="12" y="0"/>
                    </a:moveTo>
                    <a:lnTo>
                      <a:pt x="0" y="14"/>
                    </a:lnTo>
                    <a:lnTo>
                      <a:pt x="6" y="22"/>
                    </a:lnTo>
                    <a:lnTo>
                      <a:pt x="20" y="11"/>
                    </a:lnTo>
                    <a:lnTo>
                      <a:pt x="12" y="0"/>
                    </a:lnTo>
                  </a:path>
                </a:pathLst>
              </a:custGeom>
              <a:solidFill>
                <a:srgbClr val="000000"/>
              </a:solidFill>
              <a:ln w="12700" cap="rnd">
                <a:solidFill>
                  <a:srgbClr val="000000"/>
                </a:solidFill>
                <a:round/>
                <a:headEnd/>
                <a:tailEnd/>
              </a:ln>
            </p:spPr>
            <p:txBody>
              <a:bodyPr/>
              <a:lstStyle/>
              <a:p>
                <a:endParaRPr lang="en-US" dirty="0"/>
              </a:p>
            </p:txBody>
          </p:sp>
          <p:sp>
            <p:nvSpPr>
              <p:cNvPr id="81969" name="Line 106"/>
              <p:cNvSpPr>
                <a:spLocks noChangeShapeType="1"/>
              </p:cNvSpPr>
              <p:nvPr/>
            </p:nvSpPr>
            <p:spPr bwMode="auto">
              <a:xfrm>
                <a:off x="1465" y="1643"/>
                <a:ext cx="203" cy="281"/>
              </a:xfrm>
              <a:prstGeom prst="line">
                <a:avLst/>
              </a:prstGeom>
              <a:noFill/>
              <a:ln w="12700">
                <a:solidFill>
                  <a:srgbClr val="000000"/>
                </a:solidFill>
                <a:round/>
                <a:headEnd/>
                <a:tailEnd/>
              </a:ln>
            </p:spPr>
            <p:txBody>
              <a:bodyPr wrap="none" anchor="ctr"/>
              <a:lstStyle/>
              <a:p>
                <a:endParaRPr lang="en-US" dirty="0"/>
              </a:p>
            </p:txBody>
          </p:sp>
          <p:sp>
            <p:nvSpPr>
              <p:cNvPr id="81970" name="Freeform 107"/>
              <p:cNvSpPr>
                <a:spLocks/>
              </p:cNvSpPr>
              <p:nvPr/>
            </p:nvSpPr>
            <p:spPr bwMode="auto">
              <a:xfrm>
                <a:off x="1561" y="1880"/>
                <a:ext cx="109" cy="109"/>
              </a:xfrm>
              <a:custGeom>
                <a:avLst/>
                <a:gdLst>
                  <a:gd name="T0" fmla="*/ 107 w 109"/>
                  <a:gd name="T1" fmla="*/ 49 h 109"/>
                  <a:gd name="T2" fmla="*/ 106 w 109"/>
                  <a:gd name="T3" fmla="*/ 40 h 109"/>
                  <a:gd name="T4" fmla="*/ 103 w 109"/>
                  <a:gd name="T5" fmla="*/ 31 h 109"/>
                  <a:gd name="T6" fmla="*/ 98 w 109"/>
                  <a:gd name="T7" fmla="*/ 23 h 109"/>
                  <a:gd name="T8" fmla="*/ 92 w 109"/>
                  <a:gd name="T9" fmla="*/ 16 h 109"/>
                  <a:gd name="T10" fmla="*/ 85 w 109"/>
                  <a:gd name="T11" fmla="*/ 10 h 109"/>
                  <a:gd name="T12" fmla="*/ 77 w 109"/>
                  <a:gd name="T13" fmla="*/ 5 h 109"/>
                  <a:gd name="T14" fmla="*/ 68 w 109"/>
                  <a:gd name="T15" fmla="*/ 2 h 109"/>
                  <a:gd name="T16" fmla="*/ 59 w 109"/>
                  <a:gd name="T17" fmla="*/ 0 h 109"/>
                  <a:gd name="T18" fmla="*/ 49 w 109"/>
                  <a:gd name="T19" fmla="*/ 0 h 109"/>
                  <a:gd name="T20" fmla="*/ 40 w 109"/>
                  <a:gd name="T21" fmla="*/ 2 h 109"/>
                  <a:gd name="T22" fmla="*/ 31 w 109"/>
                  <a:gd name="T23" fmla="*/ 5 h 109"/>
                  <a:gd name="T24" fmla="*/ 23 w 109"/>
                  <a:gd name="T25" fmla="*/ 10 h 109"/>
                  <a:gd name="T26" fmla="*/ 16 w 109"/>
                  <a:gd name="T27" fmla="*/ 16 h 109"/>
                  <a:gd name="T28" fmla="*/ 10 w 109"/>
                  <a:gd name="T29" fmla="*/ 24 h 109"/>
                  <a:gd name="T30" fmla="*/ 5 w 109"/>
                  <a:gd name="T31" fmla="*/ 31 h 109"/>
                  <a:gd name="T32" fmla="*/ 2 w 109"/>
                  <a:gd name="T33" fmla="*/ 41 h 109"/>
                  <a:gd name="T34" fmla="*/ 0 w 109"/>
                  <a:gd name="T35" fmla="*/ 50 h 109"/>
                  <a:gd name="T36" fmla="*/ 1 w 109"/>
                  <a:gd name="T37" fmla="*/ 60 h 109"/>
                  <a:gd name="T38" fmla="*/ 2 w 109"/>
                  <a:gd name="T39" fmla="*/ 69 h 109"/>
                  <a:gd name="T40" fmla="*/ 5 w 109"/>
                  <a:gd name="T41" fmla="*/ 78 h 109"/>
                  <a:gd name="T42" fmla="*/ 10 w 109"/>
                  <a:gd name="T43" fmla="*/ 86 h 109"/>
                  <a:gd name="T44" fmla="*/ 16 w 109"/>
                  <a:gd name="T45" fmla="*/ 93 h 109"/>
                  <a:gd name="T46" fmla="*/ 23 w 109"/>
                  <a:gd name="T47" fmla="*/ 99 h 109"/>
                  <a:gd name="T48" fmla="*/ 32 w 109"/>
                  <a:gd name="T49" fmla="*/ 103 h 109"/>
                  <a:gd name="T50" fmla="*/ 40 w 109"/>
                  <a:gd name="T51" fmla="*/ 107 h 109"/>
                  <a:gd name="T52" fmla="*/ 50 w 109"/>
                  <a:gd name="T53" fmla="*/ 108 h 109"/>
                  <a:gd name="T54" fmla="*/ 59 w 109"/>
                  <a:gd name="T55" fmla="*/ 108 h 109"/>
                  <a:gd name="T56" fmla="*/ 68 w 109"/>
                  <a:gd name="T57" fmla="*/ 107 h 109"/>
                  <a:gd name="T58" fmla="*/ 77 w 109"/>
                  <a:gd name="T59" fmla="*/ 103 h 109"/>
                  <a:gd name="T60" fmla="*/ 85 w 109"/>
                  <a:gd name="T61" fmla="*/ 98 h 109"/>
                  <a:gd name="T62" fmla="*/ 93 w 109"/>
                  <a:gd name="T63" fmla="*/ 92 h 109"/>
                  <a:gd name="T64" fmla="*/ 98 w 109"/>
                  <a:gd name="T65" fmla="*/ 84 h 109"/>
                  <a:gd name="T66" fmla="*/ 103 w 109"/>
                  <a:gd name="T67" fmla="*/ 77 h 109"/>
                  <a:gd name="T68" fmla="*/ 107 w 109"/>
                  <a:gd name="T69" fmla="*/ 67 h 109"/>
                  <a:gd name="T70" fmla="*/ 108 w 109"/>
                  <a:gd name="T71" fmla="*/ 58 h 10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9"/>
                  <a:gd name="T109" fmla="*/ 0 h 109"/>
                  <a:gd name="T110" fmla="*/ 109 w 109"/>
                  <a:gd name="T111" fmla="*/ 109 h 10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9" h="109">
                    <a:moveTo>
                      <a:pt x="108" y="54"/>
                    </a:moveTo>
                    <a:lnTo>
                      <a:pt x="107" y="49"/>
                    </a:lnTo>
                    <a:lnTo>
                      <a:pt x="107" y="45"/>
                    </a:lnTo>
                    <a:lnTo>
                      <a:pt x="106" y="40"/>
                    </a:lnTo>
                    <a:lnTo>
                      <a:pt x="105" y="36"/>
                    </a:lnTo>
                    <a:lnTo>
                      <a:pt x="103" y="31"/>
                    </a:lnTo>
                    <a:lnTo>
                      <a:pt x="101" y="27"/>
                    </a:lnTo>
                    <a:lnTo>
                      <a:pt x="98" y="23"/>
                    </a:lnTo>
                    <a:lnTo>
                      <a:pt x="95" y="19"/>
                    </a:lnTo>
                    <a:lnTo>
                      <a:pt x="92" y="16"/>
                    </a:lnTo>
                    <a:lnTo>
                      <a:pt x="88" y="12"/>
                    </a:lnTo>
                    <a:lnTo>
                      <a:pt x="85" y="10"/>
                    </a:lnTo>
                    <a:lnTo>
                      <a:pt x="81" y="7"/>
                    </a:lnTo>
                    <a:lnTo>
                      <a:pt x="77" y="5"/>
                    </a:lnTo>
                    <a:lnTo>
                      <a:pt x="72" y="3"/>
                    </a:lnTo>
                    <a:lnTo>
                      <a:pt x="68" y="2"/>
                    </a:lnTo>
                    <a:lnTo>
                      <a:pt x="63" y="1"/>
                    </a:lnTo>
                    <a:lnTo>
                      <a:pt x="59" y="0"/>
                    </a:lnTo>
                    <a:lnTo>
                      <a:pt x="54" y="0"/>
                    </a:lnTo>
                    <a:lnTo>
                      <a:pt x="49" y="0"/>
                    </a:lnTo>
                    <a:lnTo>
                      <a:pt x="44" y="1"/>
                    </a:lnTo>
                    <a:lnTo>
                      <a:pt x="40" y="2"/>
                    </a:lnTo>
                    <a:lnTo>
                      <a:pt x="35" y="3"/>
                    </a:lnTo>
                    <a:lnTo>
                      <a:pt x="31" y="5"/>
                    </a:lnTo>
                    <a:lnTo>
                      <a:pt x="27" y="7"/>
                    </a:lnTo>
                    <a:lnTo>
                      <a:pt x="23" y="10"/>
                    </a:lnTo>
                    <a:lnTo>
                      <a:pt x="20" y="13"/>
                    </a:lnTo>
                    <a:lnTo>
                      <a:pt x="16" y="16"/>
                    </a:lnTo>
                    <a:lnTo>
                      <a:pt x="12" y="20"/>
                    </a:lnTo>
                    <a:lnTo>
                      <a:pt x="10" y="24"/>
                    </a:lnTo>
                    <a:lnTo>
                      <a:pt x="7" y="27"/>
                    </a:lnTo>
                    <a:lnTo>
                      <a:pt x="5" y="31"/>
                    </a:lnTo>
                    <a:lnTo>
                      <a:pt x="3" y="36"/>
                    </a:lnTo>
                    <a:lnTo>
                      <a:pt x="2" y="41"/>
                    </a:lnTo>
                    <a:lnTo>
                      <a:pt x="1" y="45"/>
                    </a:lnTo>
                    <a:lnTo>
                      <a:pt x="0" y="50"/>
                    </a:lnTo>
                    <a:lnTo>
                      <a:pt x="0" y="54"/>
                    </a:lnTo>
                    <a:lnTo>
                      <a:pt x="1" y="60"/>
                    </a:lnTo>
                    <a:lnTo>
                      <a:pt x="1" y="64"/>
                    </a:lnTo>
                    <a:lnTo>
                      <a:pt x="2" y="69"/>
                    </a:lnTo>
                    <a:lnTo>
                      <a:pt x="4" y="73"/>
                    </a:lnTo>
                    <a:lnTo>
                      <a:pt x="5" y="78"/>
                    </a:lnTo>
                    <a:lnTo>
                      <a:pt x="8" y="82"/>
                    </a:lnTo>
                    <a:lnTo>
                      <a:pt x="10" y="86"/>
                    </a:lnTo>
                    <a:lnTo>
                      <a:pt x="13" y="90"/>
                    </a:lnTo>
                    <a:lnTo>
                      <a:pt x="16" y="93"/>
                    </a:lnTo>
                    <a:lnTo>
                      <a:pt x="20" y="96"/>
                    </a:lnTo>
                    <a:lnTo>
                      <a:pt x="23" y="99"/>
                    </a:lnTo>
                    <a:lnTo>
                      <a:pt x="27" y="101"/>
                    </a:lnTo>
                    <a:lnTo>
                      <a:pt x="32" y="103"/>
                    </a:lnTo>
                    <a:lnTo>
                      <a:pt x="36" y="105"/>
                    </a:lnTo>
                    <a:lnTo>
                      <a:pt x="40" y="107"/>
                    </a:lnTo>
                    <a:lnTo>
                      <a:pt x="46" y="108"/>
                    </a:lnTo>
                    <a:lnTo>
                      <a:pt x="50" y="108"/>
                    </a:lnTo>
                    <a:lnTo>
                      <a:pt x="55" y="108"/>
                    </a:lnTo>
                    <a:lnTo>
                      <a:pt x="59" y="108"/>
                    </a:lnTo>
                    <a:lnTo>
                      <a:pt x="64" y="107"/>
                    </a:lnTo>
                    <a:lnTo>
                      <a:pt x="68" y="107"/>
                    </a:lnTo>
                    <a:lnTo>
                      <a:pt x="74" y="105"/>
                    </a:lnTo>
                    <a:lnTo>
                      <a:pt x="77" y="103"/>
                    </a:lnTo>
                    <a:lnTo>
                      <a:pt x="82" y="101"/>
                    </a:lnTo>
                    <a:lnTo>
                      <a:pt x="85" y="98"/>
                    </a:lnTo>
                    <a:lnTo>
                      <a:pt x="89" y="96"/>
                    </a:lnTo>
                    <a:lnTo>
                      <a:pt x="93" y="92"/>
                    </a:lnTo>
                    <a:lnTo>
                      <a:pt x="96" y="88"/>
                    </a:lnTo>
                    <a:lnTo>
                      <a:pt x="98" y="84"/>
                    </a:lnTo>
                    <a:lnTo>
                      <a:pt x="101" y="81"/>
                    </a:lnTo>
                    <a:lnTo>
                      <a:pt x="103" y="77"/>
                    </a:lnTo>
                    <a:lnTo>
                      <a:pt x="105" y="72"/>
                    </a:lnTo>
                    <a:lnTo>
                      <a:pt x="107" y="67"/>
                    </a:lnTo>
                    <a:lnTo>
                      <a:pt x="107" y="63"/>
                    </a:lnTo>
                    <a:lnTo>
                      <a:pt x="108" y="58"/>
                    </a:lnTo>
                    <a:lnTo>
                      <a:pt x="108" y="54"/>
                    </a:lnTo>
                  </a:path>
                </a:pathLst>
              </a:custGeom>
              <a:solidFill>
                <a:srgbClr val="000000"/>
              </a:solidFill>
              <a:ln w="12700" cap="rnd">
                <a:solidFill>
                  <a:srgbClr val="000000"/>
                </a:solidFill>
                <a:round/>
                <a:headEnd/>
                <a:tailEnd/>
              </a:ln>
            </p:spPr>
            <p:txBody>
              <a:bodyPr/>
              <a:lstStyle/>
              <a:p>
                <a:endParaRPr lang="en-US" dirty="0"/>
              </a:p>
            </p:txBody>
          </p:sp>
          <p:sp>
            <p:nvSpPr>
              <p:cNvPr id="81971" name="Freeform 108"/>
              <p:cNvSpPr>
                <a:spLocks/>
              </p:cNvSpPr>
              <p:nvPr/>
            </p:nvSpPr>
            <p:spPr bwMode="auto">
              <a:xfrm>
                <a:off x="1583" y="1859"/>
                <a:ext cx="108" cy="108"/>
              </a:xfrm>
              <a:custGeom>
                <a:avLst/>
                <a:gdLst>
                  <a:gd name="T0" fmla="*/ 107 w 108"/>
                  <a:gd name="T1" fmla="*/ 49 h 108"/>
                  <a:gd name="T2" fmla="*/ 105 w 108"/>
                  <a:gd name="T3" fmla="*/ 40 h 108"/>
                  <a:gd name="T4" fmla="*/ 102 w 108"/>
                  <a:gd name="T5" fmla="*/ 30 h 108"/>
                  <a:gd name="T6" fmla="*/ 97 w 108"/>
                  <a:gd name="T7" fmla="*/ 23 h 108"/>
                  <a:gd name="T8" fmla="*/ 92 w 108"/>
                  <a:gd name="T9" fmla="*/ 16 h 108"/>
                  <a:gd name="T10" fmla="*/ 84 w 108"/>
                  <a:gd name="T11" fmla="*/ 10 h 108"/>
                  <a:gd name="T12" fmla="*/ 76 w 108"/>
                  <a:gd name="T13" fmla="*/ 5 h 108"/>
                  <a:gd name="T14" fmla="*/ 67 w 108"/>
                  <a:gd name="T15" fmla="*/ 2 h 108"/>
                  <a:gd name="T16" fmla="*/ 58 w 108"/>
                  <a:gd name="T17" fmla="*/ 0 h 108"/>
                  <a:gd name="T18" fmla="*/ 49 w 108"/>
                  <a:gd name="T19" fmla="*/ 0 h 108"/>
                  <a:gd name="T20" fmla="*/ 39 w 108"/>
                  <a:gd name="T21" fmla="*/ 2 h 108"/>
                  <a:gd name="T22" fmla="*/ 31 w 108"/>
                  <a:gd name="T23" fmla="*/ 5 h 108"/>
                  <a:gd name="T24" fmla="*/ 23 w 108"/>
                  <a:gd name="T25" fmla="*/ 10 h 108"/>
                  <a:gd name="T26" fmla="*/ 15 w 108"/>
                  <a:gd name="T27" fmla="*/ 16 h 108"/>
                  <a:gd name="T28" fmla="*/ 10 w 108"/>
                  <a:gd name="T29" fmla="*/ 23 h 108"/>
                  <a:gd name="T30" fmla="*/ 5 w 108"/>
                  <a:gd name="T31" fmla="*/ 31 h 108"/>
                  <a:gd name="T32" fmla="*/ 2 w 108"/>
                  <a:gd name="T33" fmla="*/ 40 h 108"/>
                  <a:gd name="T34" fmla="*/ 0 w 108"/>
                  <a:gd name="T35" fmla="*/ 49 h 108"/>
                  <a:gd name="T36" fmla="*/ 1 w 108"/>
                  <a:gd name="T37" fmla="*/ 58 h 108"/>
                  <a:gd name="T38" fmla="*/ 2 w 108"/>
                  <a:gd name="T39" fmla="*/ 68 h 108"/>
                  <a:gd name="T40" fmla="*/ 5 w 108"/>
                  <a:gd name="T41" fmla="*/ 77 h 108"/>
                  <a:gd name="T42" fmla="*/ 10 w 108"/>
                  <a:gd name="T43" fmla="*/ 85 h 108"/>
                  <a:gd name="T44" fmla="*/ 16 w 108"/>
                  <a:gd name="T45" fmla="*/ 92 h 108"/>
                  <a:gd name="T46" fmla="*/ 24 w 108"/>
                  <a:gd name="T47" fmla="*/ 98 h 108"/>
                  <a:gd name="T48" fmla="*/ 32 w 108"/>
                  <a:gd name="T49" fmla="*/ 102 h 108"/>
                  <a:gd name="T50" fmla="*/ 41 w 108"/>
                  <a:gd name="T51" fmla="*/ 106 h 108"/>
                  <a:gd name="T52" fmla="*/ 50 w 108"/>
                  <a:gd name="T53" fmla="*/ 107 h 108"/>
                  <a:gd name="T54" fmla="*/ 59 w 108"/>
                  <a:gd name="T55" fmla="*/ 107 h 108"/>
                  <a:gd name="T56" fmla="*/ 68 w 108"/>
                  <a:gd name="T57" fmla="*/ 106 h 108"/>
                  <a:gd name="T58" fmla="*/ 77 w 108"/>
                  <a:gd name="T59" fmla="*/ 102 h 108"/>
                  <a:gd name="T60" fmla="*/ 85 w 108"/>
                  <a:gd name="T61" fmla="*/ 97 h 108"/>
                  <a:gd name="T62" fmla="*/ 92 w 108"/>
                  <a:gd name="T63" fmla="*/ 91 h 108"/>
                  <a:gd name="T64" fmla="*/ 98 w 108"/>
                  <a:gd name="T65" fmla="*/ 84 h 108"/>
                  <a:gd name="T66" fmla="*/ 102 w 108"/>
                  <a:gd name="T67" fmla="*/ 75 h 108"/>
                  <a:gd name="T68" fmla="*/ 105 w 108"/>
                  <a:gd name="T69" fmla="*/ 67 h 108"/>
                  <a:gd name="T70" fmla="*/ 107 w 108"/>
                  <a:gd name="T71" fmla="*/ 58 h 10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8"/>
                  <a:gd name="T109" fmla="*/ 0 h 108"/>
                  <a:gd name="T110" fmla="*/ 108 w 108"/>
                  <a:gd name="T111" fmla="*/ 108 h 10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8" h="108">
                    <a:moveTo>
                      <a:pt x="107" y="54"/>
                    </a:moveTo>
                    <a:lnTo>
                      <a:pt x="107" y="49"/>
                    </a:lnTo>
                    <a:lnTo>
                      <a:pt x="106" y="44"/>
                    </a:lnTo>
                    <a:lnTo>
                      <a:pt x="105" y="40"/>
                    </a:lnTo>
                    <a:lnTo>
                      <a:pt x="104" y="35"/>
                    </a:lnTo>
                    <a:lnTo>
                      <a:pt x="102" y="30"/>
                    </a:lnTo>
                    <a:lnTo>
                      <a:pt x="100" y="27"/>
                    </a:lnTo>
                    <a:lnTo>
                      <a:pt x="97" y="23"/>
                    </a:lnTo>
                    <a:lnTo>
                      <a:pt x="94" y="19"/>
                    </a:lnTo>
                    <a:lnTo>
                      <a:pt x="92" y="16"/>
                    </a:lnTo>
                    <a:lnTo>
                      <a:pt x="88" y="12"/>
                    </a:lnTo>
                    <a:lnTo>
                      <a:pt x="84" y="10"/>
                    </a:lnTo>
                    <a:lnTo>
                      <a:pt x="80" y="7"/>
                    </a:lnTo>
                    <a:lnTo>
                      <a:pt x="76" y="5"/>
                    </a:lnTo>
                    <a:lnTo>
                      <a:pt x="72" y="3"/>
                    </a:lnTo>
                    <a:lnTo>
                      <a:pt x="67" y="2"/>
                    </a:lnTo>
                    <a:lnTo>
                      <a:pt x="63" y="0"/>
                    </a:lnTo>
                    <a:lnTo>
                      <a:pt x="58" y="0"/>
                    </a:lnTo>
                    <a:lnTo>
                      <a:pt x="54" y="0"/>
                    </a:lnTo>
                    <a:lnTo>
                      <a:pt x="49" y="0"/>
                    </a:lnTo>
                    <a:lnTo>
                      <a:pt x="44" y="0"/>
                    </a:lnTo>
                    <a:lnTo>
                      <a:pt x="39" y="2"/>
                    </a:lnTo>
                    <a:lnTo>
                      <a:pt x="35" y="3"/>
                    </a:lnTo>
                    <a:lnTo>
                      <a:pt x="31" y="5"/>
                    </a:lnTo>
                    <a:lnTo>
                      <a:pt x="26" y="7"/>
                    </a:lnTo>
                    <a:lnTo>
                      <a:pt x="23" y="10"/>
                    </a:lnTo>
                    <a:lnTo>
                      <a:pt x="19" y="13"/>
                    </a:lnTo>
                    <a:lnTo>
                      <a:pt x="15" y="16"/>
                    </a:lnTo>
                    <a:lnTo>
                      <a:pt x="12" y="19"/>
                    </a:lnTo>
                    <a:lnTo>
                      <a:pt x="10" y="23"/>
                    </a:lnTo>
                    <a:lnTo>
                      <a:pt x="7" y="27"/>
                    </a:lnTo>
                    <a:lnTo>
                      <a:pt x="5" y="31"/>
                    </a:lnTo>
                    <a:lnTo>
                      <a:pt x="3" y="36"/>
                    </a:lnTo>
                    <a:lnTo>
                      <a:pt x="2" y="40"/>
                    </a:lnTo>
                    <a:lnTo>
                      <a:pt x="1" y="45"/>
                    </a:lnTo>
                    <a:lnTo>
                      <a:pt x="0" y="49"/>
                    </a:lnTo>
                    <a:lnTo>
                      <a:pt x="0" y="54"/>
                    </a:lnTo>
                    <a:lnTo>
                      <a:pt x="1" y="58"/>
                    </a:lnTo>
                    <a:lnTo>
                      <a:pt x="1" y="63"/>
                    </a:lnTo>
                    <a:lnTo>
                      <a:pt x="2" y="68"/>
                    </a:lnTo>
                    <a:lnTo>
                      <a:pt x="4" y="73"/>
                    </a:lnTo>
                    <a:lnTo>
                      <a:pt x="5" y="77"/>
                    </a:lnTo>
                    <a:lnTo>
                      <a:pt x="8" y="81"/>
                    </a:lnTo>
                    <a:lnTo>
                      <a:pt x="10" y="85"/>
                    </a:lnTo>
                    <a:lnTo>
                      <a:pt x="13" y="89"/>
                    </a:lnTo>
                    <a:lnTo>
                      <a:pt x="16" y="92"/>
                    </a:lnTo>
                    <a:lnTo>
                      <a:pt x="20" y="95"/>
                    </a:lnTo>
                    <a:lnTo>
                      <a:pt x="24" y="98"/>
                    </a:lnTo>
                    <a:lnTo>
                      <a:pt x="28" y="101"/>
                    </a:lnTo>
                    <a:lnTo>
                      <a:pt x="32" y="102"/>
                    </a:lnTo>
                    <a:lnTo>
                      <a:pt x="36" y="104"/>
                    </a:lnTo>
                    <a:lnTo>
                      <a:pt x="41" y="106"/>
                    </a:lnTo>
                    <a:lnTo>
                      <a:pt x="45" y="107"/>
                    </a:lnTo>
                    <a:lnTo>
                      <a:pt x="50" y="107"/>
                    </a:lnTo>
                    <a:lnTo>
                      <a:pt x="54" y="107"/>
                    </a:lnTo>
                    <a:lnTo>
                      <a:pt x="59" y="107"/>
                    </a:lnTo>
                    <a:lnTo>
                      <a:pt x="63" y="106"/>
                    </a:lnTo>
                    <a:lnTo>
                      <a:pt x="68" y="106"/>
                    </a:lnTo>
                    <a:lnTo>
                      <a:pt x="72" y="104"/>
                    </a:lnTo>
                    <a:lnTo>
                      <a:pt x="77" y="102"/>
                    </a:lnTo>
                    <a:lnTo>
                      <a:pt x="81" y="100"/>
                    </a:lnTo>
                    <a:lnTo>
                      <a:pt x="85" y="97"/>
                    </a:lnTo>
                    <a:lnTo>
                      <a:pt x="88" y="94"/>
                    </a:lnTo>
                    <a:lnTo>
                      <a:pt x="92" y="91"/>
                    </a:lnTo>
                    <a:lnTo>
                      <a:pt x="95" y="88"/>
                    </a:lnTo>
                    <a:lnTo>
                      <a:pt x="98" y="84"/>
                    </a:lnTo>
                    <a:lnTo>
                      <a:pt x="101" y="80"/>
                    </a:lnTo>
                    <a:lnTo>
                      <a:pt x="102" y="75"/>
                    </a:lnTo>
                    <a:lnTo>
                      <a:pt x="104" y="71"/>
                    </a:lnTo>
                    <a:lnTo>
                      <a:pt x="105" y="67"/>
                    </a:lnTo>
                    <a:lnTo>
                      <a:pt x="106" y="62"/>
                    </a:lnTo>
                    <a:lnTo>
                      <a:pt x="107" y="58"/>
                    </a:lnTo>
                    <a:lnTo>
                      <a:pt x="107" y="54"/>
                    </a:lnTo>
                  </a:path>
                </a:pathLst>
              </a:custGeom>
              <a:solidFill>
                <a:srgbClr val="000000"/>
              </a:solidFill>
              <a:ln w="12700" cap="rnd">
                <a:solidFill>
                  <a:srgbClr val="000000"/>
                </a:solidFill>
                <a:round/>
                <a:headEnd/>
                <a:tailEnd/>
              </a:ln>
            </p:spPr>
            <p:txBody>
              <a:bodyPr/>
              <a:lstStyle/>
              <a:p>
                <a:endParaRPr lang="en-US" dirty="0"/>
              </a:p>
            </p:txBody>
          </p:sp>
          <p:sp>
            <p:nvSpPr>
              <p:cNvPr id="81972" name="Freeform 109"/>
              <p:cNvSpPr>
                <a:spLocks/>
              </p:cNvSpPr>
              <p:nvPr/>
            </p:nvSpPr>
            <p:spPr bwMode="auto">
              <a:xfrm>
                <a:off x="1575" y="1894"/>
                <a:ext cx="81" cy="82"/>
              </a:xfrm>
              <a:custGeom>
                <a:avLst/>
                <a:gdLst>
                  <a:gd name="T0" fmla="*/ 80 w 81"/>
                  <a:gd name="T1" fmla="*/ 41 h 82"/>
                  <a:gd name="T2" fmla="*/ 80 w 81"/>
                  <a:gd name="T3" fmla="*/ 36 h 82"/>
                  <a:gd name="T4" fmla="*/ 79 w 81"/>
                  <a:gd name="T5" fmla="*/ 32 h 82"/>
                  <a:gd name="T6" fmla="*/ 78 w 81"/>
                  <a:gd name="T7" fmla="*/ 28 h 82"/>
                  <a:gd name="T8" fmla="*/ 77 w 81"/>
                  <a:gd name="T9" fmla="*/ 24 h 82"/>
                  <a:gd name="T10" fmla="*/ 75 w 81"/>
                  <a:gd name="T11" fmla="*/ 21 h 82"/>
                  <a:gd name="T12" fmla="*/ 73 w 81"/>
                  <a:gd name="T13" fmla="*/ 17 h 82"/>
                  <a:gd name="T14" fmla="*/ 71 w 81"/>
                  <a:gd name="T15" fmla="*/ 14 h 82"/>
                  <a:gd name="T16" fmla="*/ 68 w 81"/>
                  <a:gd name="T17" fmla="*/ 11 h 82"/>
                  <a:gd name="T18" fmla="*/ 65 w 81"/>
                  <a:gd name="T19" fmla="*/ 8 h 82"/>
                  <a:gd name="T20" fmla="*/ 61 w 81"/>
                  <a:gd name="T21" fmla="*/ 6 h 82"/>
                  <a:gd name="T22" fmla="*/ 58 w 81"/>
                  <a:gd name="T23" fmla="*/ 4 h 82"/>
                  <a:gd name="T24" fmla="*/ 54 w 81"/>
                  <a:gd name="T25" fmla="*/ 3 h 82"/>
                  <a:gd name="T26" fmla="*/ 50 w 81"/>
                  <a:gd name="T27" fmla="*/ 1 h 82"/>
                  <a:gd name="T28" fmla="*/ 46 w 81"/>
                  <a:gd name="T29" fmla="*/ 0 h 82"/>
                  <a:gd name="T30" fmla="*/ 43 w 81"/>
                  <a:gd name="T31" fmla="*/ 0 h 82"/>
                  <a:gd name="T32" fmla="*/ 38 w 81"/>
                  <a:gd name="T33" fmla="*/ 0 h 82"/>
                  <a:gd name="T34" fmla="*/ 34 w 81"/>
                  <a:gd name="T35" fmla="*/ 0 h 82"/>
                  <a:gd name="T36" fmla="*/ 30 w 81"/>
                  <a:gd name="T37" fmla="*/ 1 h 82"/>
                  <a:gd name="T38" fmla="*/ 26 w 81"/>
                  <a:gd name="T39" fmla="*/ 3 h 82"/>
                  <a:gd name="T40" fmla="*/ 23 w 81"/>
                  <a:gd name="T41" fmla="*/ 4 h 82"/>
                  <a:gd name="T42" fmla="*/ 19 w 81"/>
                  <a:gd name="T43" fmla="*/ 6 h 82"/>
                  <a:gd name="T44" fmla="*/ 15 w 81"/>
                  <a:gd name="T45" fmla="*/ 8 h 82"/>
                  <a:gd name="T46" fmla="*/ 13 w 81"/>
                  <a:gd name="T47" fmla="*/ 10 h 82"/>
                  <a:gd name="T48" fmla="*/ 10 w 81"/>
                  <a:gd name="T49" fmla="*/ 14 h 82"/>
                  <a:gd name="T50" fmla="*/ 7 w 81"/>
                  <a:gd name="T51" fmla="*/ 17 h 82"/>
                  <a:gd name="T52" fmla="*/ 5 w 81"/>
                  <a:gd name="T53" fmla="*/ 20 h 82"/>
                  <a:gd name="T54" fmla="*/ 3 w 81"/>
                  <a:gd name="T55" fmla="*/ 24 h 82"/>
                  <a:gd name="T56" fmla="*/ 2 w 81"/>
                  <a:gd name="T57" fmla="*/ 28 h 82"/>
                  <a:gd name="T58" fmla="*/ 1 w 81"/>
                  <a:gd name="T59" fmla="*/ 32 h 82"/>
                  <a:gd name="T60" fmla="*/ 1 w 81"/>
                  <a:gd name="T61" fmla="*/ 36 h 82"/>
                  <a:gd name="T62" fmla="*/ 0 w 81"/>
                  <a:gd name="T63" fmla="*/ 40 h 82"/>
                  <a:gd name="T64" fmla="*/ 1 w 81"/>
                  <a:gd name="T65" fmla="*/ 44 h 82"/>
                  <a:gd name="T66" fmla="*/ 1 w 81"/>
                  <a:gd name="T67" fmla="*/ 48 h 82"/>
                  <a:gd name="T68" fmla="*/ 2 w 81"/>
                  <a:gd name="T69" fmla="*/ 52 h 82"/>
                  <a:gd name="T70" fmla="*/ 3 w 81"/>
                  <a:gd name="T71" fmla="*/ 56 h 82"/>
                  <a:gd name="T72" fmla="*/ 5 w 81"/>
                  <a:gd name="T73" fmla="*/ 59 h 82"/>
                  <a:gd name="T74" fmla="*/ 7 w 81"/>
                  <a:gd name="T75" fmla="*/ 63 h 82"/>
                  <a:gd name="T76" fmla="*/ 9 w 81"/>
                  <a:gd name="T77" fmla="*/ 67 h 82"/>
                  <a:gd name="T78" fmla="*/ 12 w 81"/>
                  <a:gd name="T79" fmla="*/ 70 h 82"/>
                  <a:gd name="T80" fmla="*/ 15 w 81"/>
                  <a:gd name="T81" fmla="*/ 73 h 82"/>
                  <a:gd name="T82" fmla="*/ 19 w 81"/>
                  <a:gd name="T83" fmla="*/ 74 h 82"/>
                  <a:gd name="T84" fmla="*/ 22 w 81"/>
                  <a:gd name="T85" fmla="*/ 76 h 82"/>
                  <a:gd name="T86" fmla="*/ 26 w 81"/>
                  <a:gd name="T87" fmla="*/ 78 h 82"/>
                  <a:gd name="T88" fmla="*/ 30 w 81"/>
                  <a:gd name="T89" fmla="*/ 79 h 82"/>
                  <a:gd name="T90" fmla="*/ 34 w 81"/>
                  <a:gd name="T91" fmla="*/ 80 h 82"/>
                  <a:gd name="T92" fmla="*/ 37 w 81"/>
                  <a:gd name="T93" fmla="*/ 81 h 82"/>
                  <a:gd name="T94" fmla="*/ 42 w 81"/>
                  <a:gd name="T95" fmla="*/ 81 h 82"/>
                  <a:gd name="T96" fmla="*/ 46 w 81"/>
                  <a:gd name="T97" fmla="*/ 81 h 82"/>
                  <a:gd name="T98" fmla="*/ 50 w 81"/>
                  <a:gd name="T99" fmla="*/ 80 h 82"/>
                  <a:gd name="T100" fmla="*/ 54 w 81"/>
                  <a:gd name="T101" fmla="*/ 79 h 82"/>
                  <a:gd name="T102" fmla="*/ 57 w 81"/>
                  <a:gd name="T103" fmla="*/ 77 h 82"/>
                  <a:gd name="T104" fmla="*/ 61 w 81"/>
                  <a:gd name="T105" fmla="*/ 75 h 82"/>
                  <a:gd name="T106" fmla="*/ 64 w 81"/>
                  <a:gd name="T107" fmla="*/ 73 h 82"/>
                  <a:gd name="T108" fmla="*/ 67 w 81"/>
                  <a:gd name="T109" fmla="*/ 70 h 82"/>
                  <a:gd name="T110" fmla="*/ 70 w 81"/>
                  <a:gd name="T111" fmla="*/ 67 h 82"/>
                  <a:gd name="T112" fmla="*/ 72 w 81"/>
                  <a:gd name="T113" fmla="*/ 64 h 82"/>
                  <a:gd name="T114" fmla="*/ 75 w 81"/>
                  <a:gd name="T115" fmla="*/ 61 h 82"/>
                  <a:gd name="T116" fmla="*/ 77 w 81"/>
                  <a:gd name="T117" fmla="*/ 57 h 82"/>
                  <a:gd name="T118" fmla="*/ 78 w 81"/>
                  <a:gd name="T119" fmla="*/ 54 h 82"/>
                  <a:gd name="T120" fmla="*/ 79 w 81"/>
                  <a:gd name="T121" fmla="*/ 49 h 82"/>
                  <a:gd name="T122" fmla="*/ 80 w 81"/>
                  <a:gd name="T123" fmla="*/ 45 h 82"/>
                  <a:gd name="T124" fmla="*/ 80 w 81"/>
                  <a:gd name="T125" fmla="*/ 41 h 8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81"/>
                  <a:gd name="T190" fmla="*/ 0 h 82"/>
                  <a:gd name="T191" fmla="*/ 81 w 81"/>
                  <a:gd name="T192" fmla="*/ 82 h 8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81" h="82">
                    <a:moveTo>
                      <a:pt x="80" y="41"/>
                    </a:moveTo>
                    <a:lnTo>
                      <a:pt x="80" y="36"/>
                    </a:lnTo>
                    <a:lnTo>
                      <a:pt x="79" y="32"/>
                    </a:lnTo>
                    <a:lnTo>
                      <a:pt x="78" y="28"/>
                    </a:lnTo>
                    <a:lnTo>
                      <a:pt x="77" y="24"/>
                    </a:lnTo>
                    <a:lnTo>
                      <a:pt x="75" y="21"/>
                    </a:lnTo>
                    <a:lnTo>
                      <a:pt x="73" y="17"/>
                    </a:lnTo>
                    <a:lnTo>
                      <a:pt x="71" y="14"/>
                    </a:lnTo>
                    <a:lnTo>
                      <a:pt x="68" y="11"/>
                    </a:lnTo>
                    <a:lnTo>
                      <a:pt x="65" y="8"/>
                    </a:lnTo>
                    <a:lnTo>
                      <a:pt x="61" y="6"/>
                    </a:lnTo>
                    <a:lnTo>
                      <a:pt x="58" y="4"/>
                    </a:lnTo>
                    <a:lnTo>
                      <a:pt x="54" y="3"/>
                    </a:lnTo>
                    <a:lnTo>
                      <a:pt x="50" y="1"/>
                    </a:lnTo>
                    <a:lnTo>
                      <a:pt x="46" y="0"/>
                    </a:lnTo>
                    <a:lnTo>
                      <a:pt x="43" y="0"/>
                    </a:lnTo>
                    <a:lnTo>
                      <a:pt x="38" y="0"/>
                    </a:lnTo>
                    <a:lnTo>
                      <a:pt x="34" y="0"/>
                    </a:lnTo>
                    <a:lnTo>
                      <a:pt x="30" y="1"/>
                    </a:lnTo>
                    <a:lnTo>
                      <a:pt x="26" y="3"/>
                    </a:lnTo>
                    <a:lnTo>
                      <a:pt x="23" y="4"/>
                    </a:lnTo>
                    <a:lnTo>
                      <a:pt x="19" y="6"/>
                    </a:lnTo>
                    <a:lnTo>
                      <a:pt x="15" y="8"/>
                    </a:lnTo>
                    <a:lnTo>
                      <a:pt x="13" y="10"/>
                    </a:lnTo>
                    <a:lnTo>
                      <a:pt x="10" y="14"/>
                    </a:lnTo>
                    <a:lnTo>
                      <a:pt x="7" y="17"/>
                    </a:lnTo>
                    <a:lnTo>
                      <a:pt x="5" y="20"/>
                    </a:lnTo>
                    <a:lnTo>
                      <a:pt x="3" y="24"/>
                    </a:lnTo>
                    <a:lnTo>
                      <a:pt x="2" y="28"/>
                    </a:lnTo>
                    <a:lnTo>
                      <a:pt x="1" y="32"/>
                    </a:lnTo>
                    <a:lnTo>
                      <a:pt x="1" y="36"/>
                    </a:lnTo>
                    <a:lnTo>
                      <a:pt x="0" y="40"/>
                    </a:lnTo>
                    <a:lnTo>
                      <a:pt x="1" y="44"/>
                    </a:lnTo>
                    <a:lnTo>
                      <a:pt x="1" y="48"/>
                    </a:lnTo>
                    <a:lnTo>
                      <a:pt x="2" y="52"/>
                    </a:lnTo>
                    <a:lnTo>
                      <a:pt x="3" y="56"/>
                    </a:lnTo>
                    <a:lnTo>
                      <a:pt x="5" y="59"/>
                    </a:lnTo>
                    <a:lnTo>
                      <a:pt x="7" y="63"/>
                    </a:lnTo>
                    <a:lnTo>
                      <a:pt x="9" y="67"/>
                    </a:lnTo>
                    <a:lnTo>
                      <a:pt x="12" y="70"/>
                    </a:lnTo>
                    <a:lnTo>
                      <a:pt x="15" y="73"/>
                    </a:lnTo>
                    <a:lnTo>
                      <a:pt x="19" y="74"/>
                    </a:lnTo>
                    <a:lnTo>
                      <a:pt x="22" y="76"/>
                    </a:lnTo>
                    <a:lnTo>
                      <a:pt x="26" y="78"/>
                    </a:lnTo>
                    <a:lnTo>
                      <a:pt x="30" y="79"/>
                    </a:lnTo>
                    <a:lnTo>
                      <a:pt x="34" y="80"/>
                    </a:lnTo>
                    <a:lnTo>
                      <a:pt x="37" y="81"/>
                    </a:lnTo>
                    <a:lnTo>
                      <a:pt x="42" y="81"/>
                    </a:lnTo>
                    <a:lnTo>
                      <a:pt x="46" y="81"/>
                    </a:lnTo>
                    <a:lnTo>
                      <a:pt x="50" y="80"/>
                    </a:lnTo>
                    <a:lnTo>
                      <a:pt x="54" y="79"/>
                    </a:lnTo>
                    <a:lnTo>
                      <a:pt x="57" y="77"/>
                    </a:lnTo>
                    <a:lnTo>
                      <a:pt x="61" y="75"/>
                    </a:lnTo>
                    <a:lnTo>
                      <a:pt x="64" y="73"/>
                    </a:lnTo>
                    <a:lnTo>
                      <a:pt x="67" y="70"/>
                    </a:lnTo>
                    <a:lnTo>
                      <a:pt x="70" y="67"/>
                    </a:lnTo>
                    <a:lnTo>
                      <a:pt x="72" y="64"/>
                    </a:lnTo>
                    <a:lnTo>
                      <a:pt x="75" y="61"/>
                    </a:lnTo>
                    <a:lnTo>
                      <a:pt x="77" y="57"/>
                    </a:lnTo>
                    <a:lnTo>
                      <a:pt x="78" y="54"/>
                    </a:lnTo>
                    <a:lnTo>
                      <a:pt x="79" y="49"/>
                    </a:lnTo>
                    <a:lnTo>
                      <a:pt x="80" y="45"/>
                    </a:lnTo>
                    <a:lnTo>
                      <a:pt x="80" y="41"/>
                    </a:lnTo>
                  </a:path>
                </a:pathLst>
              </a:custGeom>
              <a:solidFill>
                <a:srgbClr val="FFEA00"/>
              </a:solidFill>
              <a:ln w="12700" cap="rnd">
                <a:solidFill>
                  <a:srgbClr val="FFEA00"/>
                </a:solidFill>
                <a:round/>
                <a:headEnd/>
                <a:tailEnd/>
              </a:ln>
            </p:spPr>
            <p:txBody>
              <a:bodyPr/>
              <a:lstStyle/>
              <a:p>
                <a:endParaRPr lang="en-US" dirty="0"/>
              </a:p>
            </p:txBody>
          </p:sp>
          <p:sp>
            <p:nvSpPr>
              <p:cNvPr id="81973" name="Freeform 110"/>
              <p:cNvSpPr>
                <a:spLocks/>
              </p:cNvSpPr>
              <p:nvPr/>
            </p:nvSpPr>
            <p:spPr bwMode="auto">
              <a:xfrm>
                <a:off x="1605" y="1923"/>
                <a:ext cx="22" cy="23"/>
              </a:xfrm>
              <a:custGeom>
                <a:avLst/>
                <a:gdLst>
                  <a:gd name="T0" fmla="*/ 21 w 22"/>
                  <a:gd name="T1" fmla="*/ 11 h 23"/>
                  <a:gd name="T2" fmla="*/ 21 w 22"/>
                  <a:gd name="T3" fmla="*/ 9 h 23"/>
                  <a:gd name="T4" fmla="*/ 20 w 22"/>
                  <a:gd name="T5" fmla="*/ 7 h 23"/>
                  <a:gd name="T6" fmla="*/ 19 w 22"/>
                  <a:gd name="T7" fmla="*/ 5 h 23"/>
                  <a:gd name="T8" fmla="*/ 18 w 22"/>
                  <a:gd name="T9" fmla="*/ 3 h 23"/>
                  <a:gd name="T10" fmla="*/ 16 w 22"/>
                  <a:gd name="T11" fmla="*/ 2 h 23"/>
                  <a:gd name="T12" fmla="*/ 14 w 22"/>
                  <a:gd name="T13" fmla="*/ 1 h 23"/>
                  <a:gd name="T14" fmla="*/ 13 w 22"/>
                  <a:gd name="T15" fmla="*/ 1 h 23"/>
                  <a:gd name="T16" fmla="*/ 10 w 22"/>
                  <a:gd name="T17" fmla="*/ 0 h 23"/>
                  <a:gd name="T18" fmla="*/ 8 w 22"/>
                  <a:gd name="T19" fmla="*/ 1 h 23"/>
                  <a:gd name="T20" fmla="*/ 6 w 22"/>
                  <a:gd name="T21" fmla="*/ 1 h 23"/>
                  <a:gd name="T22" fmla="*/ 4 w 22"/>
                  <a:gd name="T23" fmla="*/ 2 h 23"/>
                  <a:gd name="T24" fmla="*/ 3 w 22"/>
                  <a:gd name="T25" fmla="*/ 3 h 23"/>
                  <a:gd name="T26" fmla="*/ 2 w 22"/>
                  <a:gd name="T27" fmla="*/ 5 h 23"/>
                  <a:gd name="T28" fmla="*/ 1 w 22"/>
                  <a:gd name="T29" fmla="*/ 7 h 23"/>
                  <a:gd name="T30" fmla="*/ 0 w 22"/>
                  <a:gd name="T31" fmla="*/ 9 h 23"/>
                  <a:gd name="T32" fmla="*/ 0 w 22"/>
                  <a:gd name="T33" fmla="*/ 11 h 23"/>
                  <a:gd name="T34" fmla="*/ 0 w 22"/>
                  <a:gd name="T35" fmla="*/ 13 h 23"/>
                  <a:gd name="T36" fmla="*/ 1 w 22"/>
                  <a:gd name="T37" fmla="*/ 15 h 23"/>
                  <a:gd name="T38" fmla="*/ 2 w 22"/>
                  <a:gd name="T39" fmla="*/ 17 h 23"/>
                  <a:gd name="T40" fmla="*/ 3 w 22"/>
                  <a:gd name="T41" fmla="*/ 19 h 23"/>
                  <a:gd name="T42" fmla="*/ 4 w 22"/>
                  <a:gd name="T43" fmla="*/ 20 h 23"/>
                  <a:gd name="T44" fmla="*/ 6 w 22"/>
                  <a:gd name="T45" fmla="*/ 21 h 23"/>
                  <a:gd name="T46" fmla="*/ 8 w 22"/>
                  <a:gd name="T47" fmla="*/ 22 h 23"/>
                  <a:gd name="T48" fmla="*/ 10 w 22"/>
                  <a:gd name="T49" fmla="*/ 22 h 23"/>
                  <a:gd name="T50" fmla="*/ 12 w 22"/>
                  <a:gd name="T51" fmla="*/ 22 h 23"/>
                  <a:gd name="T52" fmla="*/ 14 w 22"/>
                  <a:gd name="T53" fmla="*/ 21 h 23"/>
                  <a:gd name="T54" fmla="*/ 16 w 22"/>
                  <a:gd name="T55" fmla="*/ 20 h 23"/>
                  <a:gd name="T56" fmla="*/ 18 w 22"/>
                  <a:gd name="T57" fmla="*/ 19 h 23"/>
                  <a:gd name="T58" fmla="*/ 19 w 22"/>
                  <a:gd name="T59" fmla="*/ 17 h 23"/>
                  <a:gd name="T60" fmla="*/ 20 w 22"/>
                  <a:gd name="T61" fmla="*/ 15 h 23"/>
                  <a:gd name="T62" fmla="*/ 20 w 22"/>
                  <a:gd name="T63" fmla="*/ 14 h 23"/>
                  <a:gd name="T64" fmla="*/ 21 w 22"/>
                  <a:gd name="T65" fmla="*/ 11 h 2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
                  <a:gd name="T100" fmla="*/ 0 h 23"/>
                  <a:gd name="T101" fmla="*/ 22 w 22"/>
                  <a:gd name="T102" fmla="*/ 23 h 2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 h="23">
                    <a:moveTo>
                      <a:pt x="21" y="11"/>
                    </a:moveTo>
                    <a:lnTo>
                      <a:pt x="21" y="9"/>
                    </a:lnTo>
                    <a:lnTo>
                      <a:pt x="20" y="7"/>
                    </a:lnTo>
                    <a:lnTo>
                      <a:pt x="19" y="5"/>
                    </a:lnTo>
                    <a:lnTo>
                      <a:pt x="18" y="3"/>
                    </a:lnTo>
                    <a:lnTo>
                      <a:pt x="16" y="2"/>
                    </a:lnTo>
                    <a:lnTo>
                      <a:pt x="14" y="1"/>
                    </a:lnTo>
                    <a:lnTo>
                      <a:pt x="13" y="1"/>
                    </a:lnTo>
                    <a:lnTo>
                      <a:pt x="10" y="0"/>
                    </a:lnTo>
                    <a:lnTo>
                      <a:pt x="8" y="1"/>
                    </a:lnTo>
                    <a:lnTo>
                      <a:pt x="6" y="1"/>
                    </a:lnTo>
                    <a:lnTo>
                      <a:pt x="4" y="2"/>
                    </a:lnTo>
                    <a:lnTo>
                      <a:pt x="3" y="3"/>
                    </a:lnTo>
                    <a:lnTo>
                      <a:pt x="2" y="5"/>
                    </a:lnTo>
                    <a:lnTo>
                      <a:pt x="1" y="7"/>
                    </a:lnTo>
                    <a:lnTo>
                      <a:pt x="0" y="9"/>
                    </a:lnTo>
                    <a:lnTo>
                      <a:pt x="0" y="11"/>
                    </a:lnTo>
                    <a:lnTo>
                      <a:pt x="0" y="13"/>
                    </a:lnTo>
                    <a:lnTo>
                      <a:pt x="1" y="15"/>
                    </a:lnTo>
                    <a:lnTo>
                      <a:pt x="2" y="17"/>
                    </a:lnTo>
                    <a:lnTo>
                      <a:pt x="3" y="19"/>
                    </a:lnTo>
                    <a:lnTo>
                      <a:pt x="4" y="20"/>
                    </a:lnTo>
                    <a:lnTo>
                      <a:pt x="6" y="21"/>
                    </a:lnTo>
                    <a:lnTo>
                      <a:pt x="8" y="22"/>
                    </a:lnTo>
                    <a:lnTo>
                      <a:pt x="10" y="22"/>
                    </a:lnTo>
                    <a:lnTo>
                      <a:pt x="12" y="22"/>
                    </a:lnTo>
                    <a:lnTo>
                      <a:pt x="14" y="21"/>
                    </a:lnTo>
                    <a:lnTo>
                      <a:pt x="16" y="20"/>
                    </a:lnTo>
                    <a:lnTo>
                      <a:pt x="18" y="19"/>
                    </a:lnTo>
                    <a:lnTo>
                      <a:pt x="19" y="17"/>
                    </a:lnTo>
                    <a:lnTo>
                      <a:pt x="20" y="15"/>
                    </a:lnTo>
                    <a:lnTo>
                      <a:pt x="20" y="14"/>
                    </a:lnTo>
                    <a:lnTo>
                      <a:pt x="21" y="11"/>
                    </a:lnTo>
                  </a:path>
                </a:pathLst>
              </a:custGeom>
              <a:solidFill>
                <a:srgbClr val="000000"/>
              </a:solidFill>
              <a:ln w="12700" cap="rnd">
                <a:solidFill>
                  <a:srgbClr val="000000"/>
                </a:solidFill>
                <a:round/>
                <a:headEnd/>
                <a:tailEnd/>
              </a:ln>
            </p:spPr>
            <p:txBody>
              <a:bodyPr/>
              <a:lstStyle/>
              <a:p>
                <a:endParaRPr lang="en-US" dirty="0"/>
              </a:p>
            </p:txBody>
          </p:sp>
          <p:sp>
            <p:nvSpPr>
              <p:cNvPr id="81974" name="Freeform 111"/>
              <p:cNvSpPr>
                <a:spLocks/>
              </p:cNvSpPr>
              <p:nvPr/>
            </p:nvSpPr>
            <p:spPr bwMode="auto">
              <a:xfrm>
                <a:off x="1511" y="1691"/>
                <a:ext cx="67" cy="215"/>
              </a:xfrm>
              <a:custGeom>
                <a:avLst/>
                <a:gdLst>
                  <a:gd name="T0" fmla="*/ 0 w 67"/>
                  <a:gd name="T1" fmla="*/ 0 h 215"/>
                  <a:gd name="T2" fmla="*/ 0 w 67"/>
                  <a:gd name="T3" fmla="*/ 59 h 215"/>
                  <a:gd name="T4" fmla="*/ 58 w 67"/>
                  <a:gd name="T5" fmla="*/ 214 h 215"/>
                  <a:gd name="T6" fmla="*/ 66 w 67"/>
                  <a:gd name="T7" fmla="*/ 206 h 215"/>
                  <a:gd name="T8" fmla="*/ 10 w 67"/>
                  <a:gd name="T9" fmla="*/ 59 h 215"/>
                  <a:gd name="T10" fmla="*/ 10 w 67"/>
                  <a:gd name="T11" fmla="*/ 11 h 215"/>
                  <a:gd name="T12" fmla="*/ 0 w 67"/>
                  <a:gd name="T13" fmla="*/ 0 h 215"/>
                  <a:gd name="T14" fmla="*/ 0 60000 65536"/>
                  <a:gd name="T15" fmla="*/ 0 60000 65536"/>
                  <a:gd name="T16" fmla="*/ 0 60000 65536"/>
                  <a:gd name="T17" fmla="*/ 0 60000 65536"/>
                  <a:gd name="T18" fmla="*/ 0 60000 65536"/>
                  <a:gd name="T19" fmla="*/ 0 60000 65536"/>
                  <a:gd name="T20" fmla="*/ 0 60000 65536"/>
                  <a:gd name="T21" fmla="*/ 0 w 67"/>
                  <a:gd name="T22" fmla="*/ 0 h 215"/>
                  <a:gd name="T23" fmla="*/ 67 w 67"/>
                  <a:gd name="T24" fmla="*/ 215 h 2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7" h="215">
                    <a:moveTo>
                      <a:pt x="0" y="0"/>
                    </a:moveTo>
                    <a:lnTo>
                      <a:pt x="0" y="59"/>
                    </a:lnTo>
                    <a:lnTo>
                      <a:pt x="58" y="214"/>
                    </a:lnTo>
                    <a:lnTo>
                      <a:pt x="66" y="206"/>
                    </a:lnTo>
                    <a:lnTo>
                      <a:pt x="10" y="59"/>
                    </a:lnTo>
                    <a:lnTo>
                      <a:pt x="10" y="11"/>
                    </a:lnTo>
                    <a:lnTo>
                      <a:pt x="0" y="0"/>
                    </a:lnTo>
                  </a:path>
                </a:pathLst>
              </a:custGeom>
              <a:solidFill>
                <a:srgbClr val="000000"/>
              </a:solidFill>
              <a:ln w="12700" cap="rnd">
                <a:solidFill>
                  <a:srgbClr val="000000"/>
                </a:solidFill>
                <a:round/>
                <a:headEnd/>
                <a:tailEnd/>
              </a:ln>
            </p:spPr>
            <p:txBody>
              <a:bodyPr/>
              <a:lstStyle/>
              <a:p>
                <a:endParaRPr lang="en-US" dirty="0"/>
              </a:p>
            </p:txBody>
          </p:sp>
          <p:sp>
            <p:nvSpPr>
              <p:cNvPr id="81975" name="Freeform 112"/>
              <p:cNvSpPr>
                <a:spLocks/>
              </p:cNvSpPr>
              <p:nvPr/>
            </p:nvSpPr>
            <p:spPr bwMode="auto">
              <a:xfrm>
                <a:off x="1511" y="1721"/>
                <a:ext cx="93" cy="163"/>
              </a:xfrm>
              <a:custGeom>
                <a:avLst/>
                <a:gdLst>
                  <a:gd name="T0" fmla="*/ 0 w 93"/>
                  <a:gd name="T1" fmla="*/ 14 h 163"/>
                  <a:gd name="T2" fmla="*/ 84 w 93"/>
                  <a:gd name="T3" fmla="*/ 162 h 163"/>
                  <a:gd name="T4" fmla="*/ 92 w 93"/>
                  <a:gd name="T5" fmla="*/ 157 h 163"/>
                  <a:gd name="T6" fmla="*/ 2 w 93"/>
                  <a:gd name="T7" fmla="*/ 0 h 163"/>
                  <a:gd name="T8" fmla="*/ 0 w 93"/>
                  <a:gd name="T9" fmla="*/ 14 h 163"/>
                  <a:gd name="T10" fmla="*/ 0 60000 65536"/>
                  <a:gd name="T11" fmla="*/ 0 60000 65536"/>
                  <a:gd name="T12" fmla="*/ 0 60000 65536"/>
                  <a:gd name="T13" fmla="*/ 0 60000 65536"/>
                  <a:gd name="T14" fmla="*/ 0 60000 65536"/>
                  <a:gd name="T15" fmla="*/ 0 w 93"/>
                  <a:gd name="T16" fmla="*/ 0 h 163"/>
                  <a:gd name="T17" fmla="*/ 93 w 93"/>
                  <a:gd name="T18" fmla="*/ 163 h 163"/>
                </a:gdLst>
                <a:ahLst/>
                <a:cxnLst>
                  <a:cxn ang="T10">
                    <a:pos x="T0" y="T1"/>
                  </a:cxn>
                  <a:cxn ang="T11">
                    <a:pos x="T2" y="T3"/>
                  </a:cxn>
                  <a:cxn ang="T12">
                    <a:pos x="T4" y="T5"/>
                  </a:cxn>
                  <a:cxn ang="T13">
                    <a:pos x="T6" y="T7"/>
                  </a:cxn>
                  <a:cxn ang="T14">
                    <a:pos x="T8" y="T9"/>
                  </a:cxn>
                </a:cxnLst>
                <a:rect l="T15" t="T16" r="T17" b="T18"/>
                <a:pathLst>
                  <a:path w="93" h="163">
                    <a:moveTo>
                      <a:pt x="0" y="14"/>
                    </a:moveTo>
                    <a:lnTo>
                      <a:pt x="84" y="162"/>
                    </a:lnTo>
                    <a:lnTo>
                      <a:pt x="92" y="157"/>
                    </a:lnTo>
                    <a:lnTo>
                      <a:pt x="2" y="0"/>
                    </a:lnTo>
                    <a:lnTo>
                      <a:pt x="0" y="14"/>
                    </a:lnTo>
                  </a:path>
                </a:pathLst>
              </a:custGeom>
              <a:solidFill>
                <a:srgbClr val="000000"/>
              </a:solidFill>
              <a:ln w="12700" cap="rnd">
                <a:solidFill>
                  <a:srgbClr val="000000"/>
                </a:solidFill>
                <a:round/>
                <a:headEnd/>
                <a:tailEnd/>
              </a:ln>
            </p:spPr>
            <p:txBody>
              <a:bodyPr/>
              <a:lstStyle/>
              <a:p>
                <a:endParaRPr lang="en-US" dirty="0"/>
              </a:p>
            </p:txBody>
          </p:sp>
          <p:sp>
            <p:nvSpPr>
              <p:cNvPr id="81976" name="Freeform 113"/>
              <p:cNvSpPr>
                <a:spLocks/>
              </p:cNvSpPr>
              <p:nvPr/>
            </p:nvSpPr>
            <p:spPr bwMode="auto">
              <a:xfrm>
                <a:off x="1353" y="1249"/>
                <a:ext cx="654" cy="684"/>
              </a:xfrm>
              <a:custGeom>
                <a:avLst/>
                <a:gdLst>
                  <a:gd name="T0" fmla="*/ 653 w 654"/>
                  <a:gd name="T1" fmla="*/ 467 h 684"/>
                  <a:gd name="T2" fmla="*/ 306 w 654"/>
                  <a:gd name="T3" fmla="*/ 0 h 684"/>
                  <a:gd name="T4" fmla="*/ 0 w 654"/>
                  <a:gd name="T5" fmla="*/ 216 h 684"/>
                  <a:gd name="T6" fmla="*/ 346 w 654"/>
                  <a:gd name="T7" fmla="*/ 683 h 684"/>
                  <a:gd name="T8" fmla="*/ 653 w 654"/>
                  <a:gd name="T9" fmla="*/ 467 h 684"/>
                  <a:gd name="T10" fmla="*/ 0 60000 65536"/>
                  <a:gd name="T11" fmla="*/ 0 60000 65536"/>
                  <a:gd name="T12" fmla="*/ 0 60000 65536"/>
                  <a:gd name="T13" fmla="*/ 0 60000 65536"/>
                  <a:gd name="T14" fmla="*/ 0 60000 65536"/>
                  <a:gd name="T15" fmla="*/ 0 w 654"/>
                  <a:gd name="T16" fmla="*/ 0 h 684"/>
                  <a:gd name="T17" fmla="*/ 654 w 654"/>
                  <a:gd name="T18" fmla="*/ 684 h 684"/>
                </a:gdLst>
                <a:ahLst/>
                <a:cxnLst>
                  <a:cxn ang="T10">
                    <a:pos x="T0" y="T1"/>
                  </a:cxn>
                  <a:cxn ang="T11">
                    <a:pos x="T2" y="T3"/>
                  </a:cxn>
                  <a:cxn ang="T12">
                    <a:pos x="T4" y="T5"/>
                  </a:cxn>
                  <a:cxn ang="T13">
                    <a:pos x="T6" y="T7"/>
                  </a:cxn>
                  <a:cxn ang="T14">
                    <a:pos x="T8" y="T9"/>
                  </a:cxn>
                </a:cxnLst>
                <a:rect l="T15" t="T16" r="T17" b="T18"/>
                <a:pathLst>
                  <a:path w="654" h="684">
                    <a:moveTo>
                      <a:pt x="653" y="467"/>
                    </a:moveTo>
                    <a:lnTo>
                      <a:pt x="306" y="0"/>
                    </a:lnTo>
                    <a:lnTo>
                      <a:pt x="0" y="216"/>
                    </a:lnTo>
                    <a:lnTo>
                      <a:pt x="346" y="683"/>
                    </a:lnTo>
                    <a:lnTo>
                      <a:pt x="653" y="467"/>
                    </a:lnTo>
                  </a:path>
                </a:pathLst>
              </a:custGeom>
              <a:solidFill>
                <a:srgbClr val="FFEA00"/>
              </a:solidFill>
              <a:ln w="12700" cap="rnd">
                <a:solidFill>
                  <a:srgbClr val="000000"/>
                </a:solidFill>
                <a:round/>
                <a:headEnd/>
                <a:tailEnd/>
              </a:ln>
            </p:spPr>
            <p:txBody>
              <a:bodyPr/>
              <a:lstStyle/>
              <a:p>
                <a:endParaRPr lang="en-US" dirty="0"/>
              </a:p>
            </p:txBody>
          </p:sp>
          <p:sp>
            <p:nvSpPr>
              <p:cNvPr id="81977" name="Line 114"/>
              <p:cNvSpPr>
                <a:spLocks noChangeShapeType="1"/>
              </p:cNvSpPr>
              <p:nvPr/>
            </p:nvSpPr>
            <p:spPr bwMode="auto">
              <a:xfrm>
                <a:off x="1433" y="1441"/>
                <a:ext cx="311" cy="431"/>
              </a:xfrm>
              <a:prstGeom prst="line">
                <a:avLst/>
              </a:prstGeom>
              <a:noFill/>
              <a:ln w="12700">
                <a:solidFill>
                  <a:srgbClr val="000000"/>
                </a:solidFill>
                <a:round/>
                <a:headEnd/>
                <a:tailEnd/>
              </a:ln>
            </p:spPr>
            <p:txBody>
              <a:bodyPr wrap="none" anchor="ctr"/>
              <a:lstStyle/>
              <a:p>
                <a:endParaRPr lang="en-US" dirty="0"/>
              </a:p>
            </p:txBody>
          </p:sp>
          <p:sp>
            <p:nvSpPr>
              <p:cNvPr id="81978" name="Line 115"/>
              <p:cNvSpPr>
                <a:spLocks noChangeShapeType="1"/>
              </p:cNvSpPr>
              <p:nvPr/>
            </p:nvSpPr>
            <p:spPr bwMode="auto">
              <a:xfrm>
                <a:off x="1620" y="1311"/>
                <a:ext cx="312" cy="432"/>
              </a:xfrm>
              <a:prstGeom prst="line">
                <a:avLst/>
              </a:prstGeom>
              <a:noFill/>
              <a:ln w="12700">
                <a:solidFill>
                  <a:srgbClr val="000000"/>
                </a:solidFill>
                <a:round/>
                <a:headEnd/>
                <a:tailEnd/>
              </a:ln>
            </p:spPr>
            <p:txBody>
              <a:bodyPr wrap="none" anchor="ctr"/>
              <a:lstStyle/>
              <a:p>
                <a:endParaRPr lang="en-US" dirty="0"/>
              </a:p>
            </p:txBody>
          </p:sp>
          <p:sp>
            <p:nvSpPr>
              <p:cNvPr id="81979" name="Freeform 116"/>
              <p:cNvSpPr>
                <a:spLocks/>
              </p:cNvSpPr>
              <p:nvPr/>
            </p:nvSpPr>
            <p:spPr bwMode="auto">
              <a:xfrm>
                <a:off x="1391" y="1301"/>
                <a:ext cx="322" cy="235"/>
              </a:xfrm>
              <a:custGeom>
                <a:avLst/>
                <a:gdLst>
                  <a:gd name="T0" fmla="*/ 0 w 322"/>
                  <a:gd name="T1" fmla="*/ 215 h 235"/>
                  <a:gd name="T2" fmla="*/ 306 w 322"/>
                  <a:gd name="T3" fmla="*/ 0 h 235"/>
                  <a:gd name="T4" fmla="*/ 321 w 322"/>
                  <a:gd name="T5" fmla="*/ 19 h 235"/>
                  <a:gd name="T6" fmla="*/ 14 w 322"/>
                  <a:gd name="T7" fmla="*/ 234 h 235"/>
                  <a:gd name="T8" fmla="*/ 0 w 322"/>
                  <a:gd name="T9" fmla="*/ 215 h 235"/>
                  <a:gd name="T10" fmla="*/ 0 60000 65536"/>
                  <a:gd name="T11" fmla="*/ 0 60000 65536"/>
                  <a:gd name="T12" fmla="*/ 0 60000 65536"/>
                  <a:gd name="T13" fmla="*/ 0 60000 65536"/>
                  <a:gd name="T14" fmla="*/ 0 60000 65536"/>
                  <a:gd name="T15" fmla="*/ 0 w 322"/>
                  <a:gd name="T16" fmla="*/ 0 h 235"/>
                  <a:gd name="T17" fmla="*/ 322 w 322"/>
                  <a:gd name="T18" fmla="*/ 235 h 235"/>
                </a:gdLst>
                <a:ahLst/>
                <a:cxnLst>
                  <a:cxn ang="T10">
                    <a:pos x="T0" y="T1"/>
                  </a:cxn>
                  <a:cxn ang="T11">
                    <a:pos x="T2" y="T3"/>
                  </a:cxn>
                  <a:cxn ang="T12">
                    <a:pos x="T4" y="T5"/>
                  </a:cxn>
                  <a:cxn ang="T13">
                    <a:pos x="T6" y="T7"/>
                  </a:cxn>
                  <a:cxn ang="T14">
                    <a:pos x="T8" y="T9"/>
                  </a:cxn>
                </a:cxnLst>
                <a:rect l="T15" t="T16" r="T17" b="T18"/>
                <a:pathLst>
                  <a:path w="322" h="235">
                    <a:moveTo>
                      <a:pt x="0" y="215"/>
                    </a:moveTo>
                    <a:lnTo>
                      <a:pt x="306" y="0"/>
                    </a:lnTo>
                    <a:lnTo>
                      <a:pt x="321" y="19"/>
                    </a:lnTo>
                    <a:lnTo>
                      <a:pt x="14" y="234"/>
                    </a:lnTo>
                    <a:lnTo>
                      <a:pt x="0" y="215"/>
                    </a:lnTo>
                  </a:path>
                </a:pathLst>
              </a:custGeom>
              <a:solidFill>
                <a:srgbClr val="FF0000"/>
              </a:solidFill>
              <a:ln w="12700" cap="rnd">
                <a:solidFill>
                  <a:srgbClr val="000000"/>
                </a:solidFill>
                <a:round/>
                <a:headEnd/>
                <a:tailEnd/>
              </a:ln>
            </p:spPr>
            <p:txBody>
              <a:bodyPr/>
              <a:lstStyle/>
              <a:p>
                <a:endParaRPr lang="en-US" dirty="0"/>
              </a:p>
            </p:txBody>
          </p:sp>
          <p:sp>
            <p:nvSpPr>
              <p:cNvPr id="81980" name="Freeform 117"/>
              <p:cNvSpPr>
                <a:spLocks/>
              </p:cNvSpPr>
              <p:nvPr/>
            </p:nvSpPr>
            <p:spPr bwMode="auto">
              <a:xfrm>
                <a:off x="1641" y="1637"/>
                <a:ext cx="322" cy="236"/>
              </a:xfrm>
              <a:custGeom>
                <a:avLst/>
                <a:gdLst>
                  <a:gd name="T0" fmla="*/ 0 w 322"/>
                  <a:gd name="T1" fmla="*/ 216 h 236"/>
                  <a:gd name="T2" fmla="*/ 307 w 322"/>
                  <a:gd name="T3" fmla="*/ 0 h 236"/>
                  <a:gd name="T4" fmla="*/ 321 w 322"/>
                  <a:gd name="T5" fmla="*/ 19 h 236"/>
                  <a:gd name="T6" fmla="*/ 15 w 322"/>
                  <a:gd name="T7" fmla="*/ 235 h 236"/>
                  <a:gd name="T8" fmla="*/ 0 w 322"/>
                  <a:gd name="T9" fmla="*/ 216 h 236"/>
                  <a:gd name="T10" fmla="*/ 0 60000 65536"/>
                  <a:gd name="T11" fmla="*/ 0 60000 65536"/>
                  <a:gd name="T12" fmla="*/ 0 60000 65536"/>
                  <a:gd name="T13" fmla="*/ 0 60000 65536"/>
                  <a:gd name="T14" fmla="*/ 0 60000 65536"/>
                  <a:gd name="T15" fmla="*/ 0 w 322"/>
                  <a:gd name="T16" fmla="*/ 0 h 236"/>
                  <a:gd name="T17" fmla="*/ 322 w 322"/>
                  <a:gd name="T18" fmla="*/ 236 h 236"/>
                </a:gdLst>
                <a:ahLst/>
                <a:cxnLst>
                  <a:cxn ang="T10">
                    <a:pos x="T0" y="T1"/>
                  </a:cxn>
                  <a:cxn ang="T11">
                    <a:pos x="T2" y="T3"/>
                  </a:cxn>
                  <a:cxn ang="T12">
                    <a:pos x="T4" y="T5"/>
                  </a:cxn>
                  <a:cxn ang="T13">
                    <a:pos x="T6" y="T7"/>
                  </a:cxn>
                  <a:cxn ang="T14">
                    <a:pos x="T8" y="T9"/>
                  </a:cxn>
                </a:cxnLst>
                <a:rect l="T15" t="T16" r="T17" b="T18"/>
                <a:pathLst>
                  <a:path w="322" h="236">
                    <a:moveTo>
                      <a:pt x="0" y="216"/>
                    </a:moveTo>
                    <a:lnTo>
                      <a:pt x="307" y="0"/>
                    </a:lnTo>
                    <a:lnTo>
                      <a:pt x="321" y="19"/>
                    </a:lnTo>
                    <a:lnTo>
                      <a:pt x="15" y="235"/>
                    </a:lnTo>
                    <a:lnTo>
                      <a:pt x="0" y="216"/>
                    </a:lnTo>
                  </a:path>
                </a:pathLst>
              </a:custGeom>
              <a:solidFill>
                <a:srgbClr val="FF0000"/>
              </a:solidFill>
              <a:ln w="12700" cap="rnd">
                <a:solidFill>
                  <a:srgbClr val="000000"/>
                </a:solidFill>
                <a:round/>
                <a:headEnd/>
                <a:tailEnd/>
              </a:ln>
            </p:spPr>
            <p:txBody>
              <a:bodyPr/>
              <a:lstStyle/>
              <a:p>
                <a:endParaRPr lang="en-US" dirty="0"/>
              </a:p>
            </p:txBody>
          </p:sp>
          <p:sp>
            <p:nvSpPr>
              <p:cNvPr id="81981" name="Freeform 118"/>
              <p:cNvSpPr>
                <a:spLocks/>
              </p:cNvSpPr>
              <p:nvPr/>
            </p:nvSpPr>
            <p:spPr bwMode="auto">
              <a:xfrm>
                <a:off x="1538" y="1444"/>
                <a:ext cx="134" cy="95"/>
              </a:xfrm>
              <a:custGeom>
                <a:avLst/>
                <a:gdLst>
                  <a:gd name="T0" fmla="*/ 60 w 134"/>
                  <a:gd name="T1" fmla="*/ 85 h 95"/>
                  <a:gd name="T2" fmla="*/ 44 w 134"/>
                  <a:gd name="T3" fmla="*/ 63 h 95"/>
                  <a:gd name="T4" fmla="*/ 0 w 134"/>
                  <a:gd name="T5" fmla="*/ 94 h 95"/>
                  <a:gd name="T6" fmla="*/ 34 w 134"/>
                  <a:gd name="T7" fmla="*/ 1 h 95"/>
                  <a:gd name="T8" fmla="*/ 133 w 134"/>
                  <a:gd name="T9" fmla="*/ 0 h 95"/>
                  <a:gd name="T10" fmla="*/ 89 w 134"/>
                  <a:gd name="T11" fmla="*/ 31 h 95"/>
                  <a:gd name="T12" fmla="*/ 104 w 134"/>
                  <a:gd name="T13" fmla="*/ 54 h 95"/>
                  <a:gd name="T14" fmla="*/ 60 w 134"/>
                  <a:gd name="T15" fmla="*/ 85 h 95"/>
                  <a:gd name="T16" fmla="*/ 0 60000 65536"/>
                  <a:gd name="T17" fmla="*/ 0 60000 65536"/>
                  <a:gd name="T18" fmla="*/ 0 60000 65536"/>
                  <a:gd name="T19" fmla="*/ 0 60000 65536"/>
                  <a:gd name="T20" fmla="*/ 0 60000 65536"/>
                  <a:gd name="T21" fmla="*/ 0 60000 65536"/>
                  <a:gd name="T22" fmla="*/ 0 60000 65536"/>
                  <a:gd name="T23" fmla="*/ 0 60000 65536"/>
                  <a:gd name="T24" fmla="*/ 0 w 134"/>
                  <a:gd name="T25" fmla="*/ 0 h 95"/>
                  <a:gd name="T26" fmla="*/ 134 w 134"/>
                  <a:gd name="T27" fmla="*/ 95 h 9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4" h="95">
                    <a:moveTo>
                      <a:pt x="60" y="85"/>
                    </a:moveTo>
                    <a:lnTo>
                      <a:pt x="44" y="63"/>
                    </a:lnTo>
                    <a:lnTo>
                      <a:pt x="0" y="94"/>
                    </a:lnTo>
                    <a:lnTo>
                      <a:pt x="34" y="1"/>
                    </a:lnTo>
                    <a:lnTo>
                      <a:pt x="133" y="0"/>
                    </a:lnTo>
                    <a:lnTo>
                      <a:pt x="89" y="31"/>
                    </a:lnTo>
                    <a:lnTo>
                      <a:pt x="104" y="54"/>
                    </a:lnTo>
                    <a:lnTo>
                      <a:pt x="60" y="85"/>
                    </a:lnTo>
                  </a:path>
                </a:pathLst>
              </a:custGeom>
              <a:solidFill>
                <a:srgbClr val="000000"/>
              </a:solidFill>
              <a:ln w="12700" cap="rnd">
                <a:solidFill>
                  <a:srgbClr val="000000"/>
                </a:solidFill>
                <a:round/>
                <a:headEnd/>
                <a:tailEnd/>
              </a:ln>
            </p:spPr>
            <p:txBody>
              <a:bodyPr/>
              <a:lstStyle/>
              <a:p>
                <a:endParaRPr lang="en-US" dirty="0"/>
              </a:p>
            </p:txBody>
          </p:sp>
        </p:grpSp>
        <p:sp>
          <p:nvSpPr>
            <p:cNvPr id="12407" name="Line 119"/>
            <p:cNvSpPr>
              <a:spLocks noChangeShapeType="1"/>
            </p:cNvSpPr>
            <p:nvPr/>
          </p:nvSpPr>
          <p:spPr bwMode="auto">
            <a:xfrm>
              <a:off x="3971" y="1789"/>
              <a:ext cx="557" cy="0"/>
            </a:xfrm>
            <a:prstGeom prst="line">
              <a:avLst/>
            </a:prstGeom>
            <a:noFill/>
            <a:ln w="25400">
              <a:solidFill>
                <a:srgbClr val="FF0000"/>
              </a:solidFill>
              <a:round/>
              <a:headEnd/>
              <a:tailEnd type="triangle" w="med" len="med"/>
            </a:ln>
            <a:effectLst>
              <a:outerShdw blurRad="63500" dist="38100" dir="2700000" algn="tl" rotWithShape="0">
                <a:srgbClr val="000000">
                  <a:alpha val="39999"/>
                </a:srgbClr>
              </a:outerShdw>
            </a:effectLst>
          </p:spPr>
          <p:txBody>
            <a:bodyPr wrap="none" anchor="ctr"/>
            <a:lstStyle/>
            <a:p>
              <a:pPr>
                <a:defRPr/>
              </a:pPr>
              <a:endParaRPr lang="en-US" dirty="0">
                <a:latin typeface="Arial" pitchFamily="-84" charset="0"/>
                <a:ea typeface="Arial" pitchFamily="-84" charset="0"/>
                <a:cs typeface="Arial" pitchFamily="-84" charset="0"/>
              </a:endParaRPr>
            </a:p>
          </p:txBody>
        </p:sp>
        <p:sp>
          <p:nvSpPr>
            <p:cNvPr id="81936" name="Text Box 120"/>
            <p:cNvSpPr txBox="1">
              <a:spLocks noChangeArrowheads="1"/>
            </p:cNvSpPr>
            <p:nvPr/>
          </p:nvSpPr>
          <p:spPr bwMode="auto">
            <a:xfrm>
              <a:off x="1392" y="912"/>
              <a:ext cx="2640" cy="262"/>
            </a:xfrm>
            <a:prstGeom prst="rect">
              <a:avLst/>
            </a:prstGeom>
            <a:noFill/>
            <a:ln w="9525">
              <a:noFill/>
              <a:miter lim="800000"/>
              <a:headEnd/>
              <a:tailEnd/>
            </a:ln>
          </p:spPr>
          <p:txBody>
            <a:bodyPr>
              <a:spAutoFit/>
            </a:bodyPr>
            <a:lstStyle/>
            <a:p>
              <a:pPr algn="ctr">
                <a:spcBef>
                  <a:spcPct val="50000"/>
                </a:spcBef>
              </a:pPr>
              <a:r>
                <a:rPr lang="en-US" altLang="en-US" sz="2400" b="1" dirty="0">
                  <a:ea typeface="ＭＳ Ｐゴシック" pitchFamily="34" charset="-128"/>
                </a:rPr>
                <a:t>FOB Shipping Point</a:t>
              </a:r>
            </a:p>
          </p:txBody>
        </p:sp>
      </p:grpSp>
      <p:grpSp>
        <p:nvGrpSpPr>
          <p:cNvPr id="12" name="Group 121"/>
          <p:cNvGrpSpPr>
            <a:grpSpLocks/>
          </p:cNvGrpSpPr>
          <p:nvPr/>
        </p:nvGrpSpPr>
        <p:grpSpPr bwMode="auto">
          <a:xfrm>
            <a:off x="3521076" y="3200398"/>
            <a:ext cx="5243513" cy="1066802"/>
            <a:chOff x="1258" y="2208"/>
            <a:chExt cx="3303" cy="672"/>
          </a:xfrm>
        </p:grpSpPr>
        <p:sp>
          <p:nvSpPr>
            <p:cNvPr id="81927" name="Freeform 122"/>
            <p:cNvSpPr>
              <a:spLocks/>
            </p:cNvSpPr>
            <p:nvPr/>
          </p:nvSpPr>
          <p:spPr bwMode="auto">
            <a:xfrm>
              <a:off x="1258" y="2208"/>
              <a:ext cx="951" cy="502"/>
            </a:xfrm>
            <a:custGeom>
              <a:avLst/>
              <a:gdLst>
                <a:gd name="T0" fmla="*/ 96 w 951"/>
                <a:gd name="T1" fmla="*/ 177 h 441"/>
                <a:gd name="T2" fmla="*/ 107 w 951"/>
                <a:gd name="T3" fmla="*/ 202 h 441"/>
                <a:gd name="T4" fmla="*/ 126 w 951"/>
                <a:gd name="T5" fmla="*/ 243 h 441"/>
                <a:gd name="T6" fmla="*/ 152 w 951"/>
                <a:gd name="T7" fmla="*/ 282 h 441"/>
                <a:gd name="T8" fmla="*/ 182 w 951"/>
                <a:gd name="T9" fmla="*/ 318 h 441"/>
                <a:gd name="T10" fmla="*/ 217 w 951"/>
                <a:gd name="T11" fmla="*/ 348 h 441"/>
                <a:gd name="T12" fmla="*/ 258 w 951"/>
                <a:gd name="T13" fmla="*/ 374 h 441"/>
                <a:gd name="T14" fmla="*/ 302 w 951"/>
                <a:gd name="T15" fmla="*/ 398 h 441"/>
                <a:gd name="T16" fmla="*/ 354 w 951"/>
                <a:gd name="T17" fmla="*/ 417 h 441"/>
                <a:gd name="T18" fmla="*/ 408 w 951"/>
                <a:gd name="T19" fmla="*/ 429 h 441"/>
                <a:gd name="T20" fmla="*/ 465 w 951"/>
                <a:gd name="T21" fmla="*/ 437 h 441"/>
                <a:gd name="T22" fmla="*/ 526 w 951"/>
                <a:gd name="T23" fmla="*/ 440 h 441"/>
                <a:gd name="T24" fmla="*/ 587 w 951"/>
                <a:gd name="T25" fmla="*/ 440 h 441"/>
                <a:gd name="T26" fmla="*/ 654 w 951"/>
                <a:gd name="T27" fmla="*/ 434 h 441"/>
                <a:gd name="T28" fmla="*/ 720 w 951"/>
                <a:gd name="T29" fmla="*/ 424 h 441"/>
                <a:gd name="T30" fmla="*/ 789 w 951"/>
                <a:gd name="T31" fmla="*/ 407 h 441"/>
                <a:gd name="T32" fmla="*/ 856 w 951"/>
                <a:gd name="T33" fmla="*/ 388 h 441"/>
                <a:gd name="T34" fmla="*/ 928 w 951"/>
                <a:gd name="T35" fmla="*/ 363 h 441"/>
                <a:gd name="T36" fmla="*/ 950 w 951"/>
                <a:gd name="T37" fmla="*/ 353 h 441"/>
                <a:gd name="T38" fmla="*/ 860 w 951"/>
                <a:gd name="T39" fmla="*/ 381 h 441"/>
                <a:gd name="T40" fmla="*/ 799 w 951"/>
                <a:gd name="T41" fmla="*/ 392 h 441"/>
                <a:gd name="T42" fmla="*/ 739 w 951"/>
                <a:gd name="T43" fmla="*/ 398 h 441"/>
                <a:gd name="T44" fmla="*/ 682 w 951"/>
                <a:gd name="T45" fmla="*/ 397 h 441"/>
                <a:gd name="T46" fmla="*/ 627 w 951"/>
                <a:gd name="T47" fmla="*/ 389 h 441"/>
                <a:gd name="T48" fmla="*/ 572 w 951"/>
                <a:gd name="T49" fmla="*/ 378 h 441"/>
                <a:gd name="T50" fmla="*/ 522 w 951"/>
                <a:gd name="T51" fmla="*/ 360 h 441"/>
                <a:gd name="T52" fmla="*/ 475 w 951"/>
                <a:gd name="T53" fmla="*/ 335 h 441"/>
                <a:gd name="T54" fmla="*/ 433 w 951"/>
                <a:gd name="T55" fmla="*/ 305 h 441"/>
                <a:gd name="T56" fmla="*/ 394 w 951"/>
                <a:gd name="T57" fmla="*/ 270 h 441"/>
                <a:gd name="T58" fmla="*/ 361 w 951"/>
                <a:gd name="T59" fmla="*/ 230 h 441"/>
                <a:gd name="T60" fmla="*/ 333 w 951"/>
                <a:gd name="T61" fmla="*/ 186 h 441"/>
                <a:gd name="T62" fmla="*/ 311 w 951"/>
                <a:gd name="T63" fmla="*/ 140 h 441"/>
                <a:gd name="T64" fmla="*/ 294 w 951"/>
                <a:gd name="T65" fmla="*/ 89 h 441"/>
                <a:gd name="T66" fmla="*/ 389 w 951"/>
                <a:gd name="T67" fmla="*/ 45 h 441"/>
                <a:gd name="T68" fmla="*/ 167 w 951"/>
                <a:gd name="T69" fmla="*/ 0 h 441"/>
                <a:gd name="T70" fmla="*/ 0 w 951"/>
                <a:gd name="T71" fmla="*/ 218 h 441"/>
                <a:gd name="T72" fmla="*/ 96 w 951"/>
                <a:gd name="T73" fmla="*/ 177 h 44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951"/>
                <a:gd name="T112" fmla="*/ 0 h 441"/>
                <a:gd name="T113" fmla="*/ 951 w 951"/>
                <a:gd name="T114" fmla="*/ 441 h 44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951" h="441">
                  <a:moveTo>
                    <a:pt x="96" y="177"/>
                  </a:moveTo>
                  <a:lnTo>
                    <a:pt x="107" y="202"/>
                  </a:lnTo>
                  <a:lnTo>
                    <a:pt x="126" y="243"/>
                  </a:lnTo>
                  <a:lnTo>
                    <a:pt x="152" y="282"/>
                  </a:lnTo>
                  <a:lnTo>
                    <a:pt x="182" y="318"/>
                  </a:lnTo>
                  <a:lnTo>
                    <a:pt x="217" y="348"/>
                  </a:lnTo>
                  <a:lnTo>
                    <a:pt x="258" y="374"/>
                  </a:lnTo>
                  <a:lnTo>
                    <a:pt x="302" y="398"/>
                  </a:lnTo>
                  <a:lnTo>
                    <a:pt x="354" y="417"/>
                  </a:lnTo>
                  <a:lnTo>
                    <a:pt x="408" y="429"/>
                  </a:lnTo>
                  <a:lnTo>
                    <a:pt x="465" y="437"/>
                  </a:lnTo>
                  <a:lnTo>
                    <a:pt x="526" y="440"/>
                  </a:lnTo>
                  <a:lnTo>
                    <a:pt x="587" y="440"/>
                  </a:lnTo>
                  <a:lnTo>
                    <a:pt x="654" y="434"/>
                  </a:lnTo>
                  <a:lnTo>
                    <a:pt x="720" y="424"/>
                  </a:lnTo>
                  <a:lnTo>
                    <a:pt x="789" y="407"/>
                  </a:lnTo>
                  <a:lnTo>
                    <a:pt x="856" y="388"/>
                  </a:lnTo>
                  <a:lnTo>
                    <a:pt x="928" y="363"/>
                  </a:lnTo>
                  <a:lnTo>
                    <a:pt x="950" y="353"/>
                  </a:lnTo>
                  <a:lnTo>
                    <a:pt x="860" y="381"/>
                  </a:lnTo>
                  <a:lnTo>
                    <a:pt x="799" y="392"/>
                  </a:lnTo>
                  <a:lnTo>
                    <a:pt x="739" y="398"/>
                  </a:lnTo>
                  <a:lnTo>
                    <a:pt x="682" y="397"/>
                  </a:lnTo>
                  <a:lnTo>
                    <a:pt x="627" y="389"/>
                  </a:lnTo>
                  <a:lnTo>
                    <a:pt x="572" y="378"/>
                  </a:lnTo>
                  <a:lnTo>
                    <a:pt x="522" y="360"/>
                  </a:lnTo>
                  <a:lnTo>
                    <a:pt x="475" y="335"/>
                  </a:lnTo>
                  <a:lnTo>
                    <a:pt x="433" y="305"/>
                  </a:lnTo>
                  <a:lnTo>
                    <a:pt x="394" y="270"/>
                  </a:lnTo>
                  <a:lnTo>
                    <a:pt x="361" y="230"/>
                  </a:lnTo>
                  <a:lnTo>
                    <a:pt x="333" y="186"/>
                  </a:lnTo>
                  <a:lnTo>
                    <a:pt x="311" y="140"/>
                  </a:lnTo>
                  <a:lnTo>
                    <a:pt x="294" y="89"/>
                  </a:lnTo>
                  <a:lnTo>
                    <a:pt x="389" y="45"/>
                  </a:lnTo>
                  <a:lnTo>
                    <a:pt x="167" y="0"/>
                  </a:lnTo>
                  <a:lnTo>
                    <a:pt x="0" y="218"/>
                  </a:lnTo>
                  <a:lnTo>
                    <a:pt x="96" y="177"/>
                  </a:lnTo>
                </a:path>
              </a:pathLst>
            </a:custGeom>
            <a:solidFill>
              <a:srgbClr val="FF0000"/>
            </a:solidFill>
            <a:ln w="12700" cap="rnd">
              <a:solidFill>
                <a:srgbClr val="000000"/>
              </a:solidFill>
              <a:round/>
              <a:headEnd/>
              <a:tailEnd/>
            </a:ln>
          </p:spPr>
          <p:txBody>
            <a:bodyPr/>
            <a:lstStyle/>
            <a:p>
              <a:endParaRPr lang="en-US" dirty="0"/>
            </a:p>
          </p:txBody>
        </p:sp>
        <p:sp>
          <p:nvSpPr>
            <p:cNvPr id="81928" name="Freeform 123"/>
            <p:cNvSpPr>
              <a:spLocks/>
            </p:cNvSpPr>
            <p:nvPr/>
          </p:nvSpPr>
          <p:spPr bwMode="auto">
            <a:xfrm>
              <a:off x="3610" y="2496"/>
              <a:ext cx="951" cy="384"/>
            </a:xfrm>
            <a:custGeom>
              <a:avLst/>
              <a:gdLst>
                <a:gd name="T0" fmla="*/ 854 w 951"/>
                <a:gd name="T1" fmla="*/ 263 h 441"/>
                <a:gd name="T2" fmla="*/ 843 w 951"/>
                <a:gd name="T3" fmla="*/ 238 h 441"/>
                <a:gd name="T4" fmla="*/ 824 w 951"/>
                <a:gd name="T5" fmla="*/ 197 h 441"/>
                <a:gd name="T6" fmla="*/ 798 w 951"/>
                <a:gd name="T7" fmla="*/ 158 h 441"/>
                <a:gd name="T8" fmla="*/ 768 w 951"/>
                <a:gd name="T9" fmla="*/ 122 h 441"/>
                <a:gd name="T10" fmla="*/ 733 w 951"/>
                <a:gd name="T11" fmla="*/ 92 h 441"/>
                <a:gd name="T12" fmla="*/ 692 w 951"/>
                <a:gd name="T13" fmla="*/ 66 h 441"/>
                <a:gd name="T14" fmla="*/ 648 w 951"/>
                <a:gd name="T15" fmla="*/ 42 h 441"/>
                <a:gd name="T16" fmla="*/ 596 w 951"/>
                <a:gd name="T17" fmla="*/ 23 h 441"/>
                <a:gd name="T18" fmla="*/ 542 w 951"/>
                <a:gd name="T19" fmla="*/ 11 h 441"/>
                <a:gd name="T20" fmla="*/ 485 w 951"/>
                <a:gd name="T21" fmla="*/ 3 h 441"/>
                <a:gd name="T22" fmla="*/ 424 w 951"/>
                <a:gd name="T23" fmla="*/ 0 h 441"/>
                <a:gd name="T24" fmla="*/ 363 w 951"/>
                <a:gd name="T25" fmla="*/ 0 h 441"/>
                <a:gd name="T26" fmla="*/ 296 w 951"/>
                <a:gd name="T27" fmla="*/ 6 h 441"/>
                <a:gd name="T28" fmla="*/ 230 w 951"/>
                <a:gd name="T29" fmla="*/ 16 h 441"/>
                <a:gd name="T30" fmla="*/ 161 w 951"/>
                <a:gd name="T31" fmla="*/ 33 h 441"/>
                <a:gd name="T32" fmla="*/ 94 w 951"/>
                <a:gd name="T33" fmla="*/ 52 h 441"/>
                <a:gd name="T34" fmla="*/ 22 w 951"/>
                <a:gd name="T35" fmla="*/ 77 h 441"/>
                <a:gd name="T36" fmla="*/ 0 w 951"/>
                <a:gd name="T37" fmla="*/ 87 h 441"/>
                <a:gd name="T38" fmla="*/ 90 w 951"/>
                <a:gd name="T39" fmla="*/ 59 h 441"/>
                <a:gd name="T40" fmla="*/ 151 w 951"/>
                <a:gd name="T41" fmla="*/ 48 h 441"/>
                <a:gd name="T42" fmla="*/ 211 w 951"/>
                <a:gd name="T43" fmla="*/ 42 h 441"/>
                <a:gd name="T44" fmla="*/ 268 w 951"/>
                <a:gd name="T45" fmla="*/ 43 h 441"/>
                <a:gd name="T46" fmla="*/ 323 w 951"/>
                <a:gd name="T47" fmla="*/ 51 h 441"/>
                <a:gd name="T48" fmla="*/ 378 w 951"/>
                <a:gd name="T49" fmla="*/ 62 h 441"/>
                <a:gd name="T50" fmla="*/ 428 w 951"/>
                <a:gd name="T51" fmla="*/ 80 h 441"/>
                <a:gd name="T52" fmla="*/ 475 w 951"/>
                <a:gd name="T53" fmla="*/ 105 h 441"/>
                <a:gd name="T54" fmla="*/ 517 w 951"/>
                <a:gd name="T55" fmla="*/ 135 h 441"/>
                <a:gd name="T56" fmla="*/ 556 w 951"/>
                <a:gd name="T57" fmla="*/ 170 h 441"/>
                <a:gd name="T58" fmla="*/ 589 w 951"/>
                <a:gd name="T59" fmla="*/ 210 h 441"/>
                <a:gd name="T60" fmla="*/ 617 w 951"/>
                <a:gd name="T61" fmla="*/ 254 h 441"/>
                <a:gd name="T62" fmla="*/ 639 w 951"/>
                <a:gd name="T63" fmla="*/ 300 h 441"/>
                <a:gd name="T64" fmla="*/ 656 w 951"/>
                <a:gd name="T65" fmla="*/ 351 h 441"/>
                <a:gd name="T66" fmla="*/ 561 w 951"/>
                <a:gd name="T67" fmla="*/ 395 h 441"/>
                <a:gd name="T68" fmla="*/ 783 w 951"/>
                <a:gd name="T69" fmla="*/ 440 h 441"/>
                <a:gd name="T70" fmla="*/ 950 w 951"/>
                <a:gd name="T71" fmla="*/ 222 h 441"/>
                <a:gd name="T72" fmla="*/ 854 w 951"/>
                <a:gd name="T73" fmla="*/ 263 h 44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951"/>
                <a:gd name="T112" fmla="*/ 0 h 441"/>
                <a:gd name="T113" fmla="*/ 951 w 951"/>
                <a:gd name="T114" fmla="*/ 441 h 44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951" h="441">
                  <a:moveTo>
                    <a:pt x="854" y="263"/>
                  </a:moveTo>
                  <a:lnTo>
                    <a:pt x="843" y="238"/>
                  </a:lnTo>
                  <a:lnTo>
                    <a:pt x="824" y="197"/>
                  </a:lnTo>
                  <a:lnTo>
                    <a:pt x="798" y="158"/>
                  </a:lnTo>
                  <a:lnTo>
                    <a:pt x="768" y="122"/>
                  </a:lnTo>
                  <a:lnTo>
                    <a:pt x="733" y="92"/>
                  </a:lnTo>
                  <a:lnTo>
                    <a:pt x="692" y="66"/>
                  </a:lnTo>
                  <a:lnTo>
                    <a:pt x="648" y="42"/>
                  </a:lnTo>
                  <a:lnTo>
                    <a:pt x="596" y="23"/>
                  </a:lnTo>
                  <a:lnTo>
                    <a:pt x="542" y="11"/>
                  </a:lnTo>
                  <a:lnTo>
                    <a:pt x="485" y="3"/>
                  </a:lnTo>
                  <a:lnTo>
                    <a:pt x="424" y="0"/>
                  </a:lnTo>
                  <a:lnTo>
                    <a:pt x="363" y="0"/>
                  </a:lnTo>
                  <a:lnTo>
                    <a:pt x="296" y="6"/>
                  </a:lnTo>
                  <a:lnTo>
                    <a:pt x="230" y="16"/>
                  </a:lnTo>
                  <a:lnTo>
                    <a:pt x="161" y="33"/>
                  </a:lnTo>
                  <a:lnTo>
                    <a:pt x="94" y="52"/>
                  </a:lnTo>
                  <a:lnTo>
                    <a:pt x="22" y="77"/>
                  </a:lnTo>
                  <a:lnTo>
                    <a:pt x="0" y="87"/>
                  </a:lnTo>
                  <a:lnTo>
                    <a:pt x="90" y="59"/>
                  </a:lnTo>
                  <a:lnTo>
                    <a:pt x="151" y="48"/>
                  </a:lnTo>
                  <a:lnTo>
                    <a:pt x="211" y="42"/>
                  </a:lnTo>
                  <a:lnTo>
                    <a:pt x="268" y="43"/>
                  </a:lnTo>
                  <a:lnTo>
                    <a:pt x="323" y="51"/>
                  </a:lnTo>
                  <a:lnTo>
                    <a:pt x="378" y="62"/>
                  </a:lnTo>
                  <a:lnTo>
                    <a:pt x="428" y="80"/>
                  </a:lnTo>
                  <a:lnTo>
                    <a:pt x="475" y="105"/>
                  </a:lnTo>
                  <a:lnTo>
                    <a:pt x="517" y="135"/>
                  </a:lnTo>
                  <a:lnTo>
                    <a:pt x="556" y="170"/>
                  </a:lnTo>
                  <a:lnTo>
                    <a:pt x="589" y="210"/>
                  </a:lnTo>
                  <a:lnTo>
                    <a:pt x="617" y="254"/>
                  </a:lnTo>
                  <a:lnTo>
                    <a:pt x="639" y="300"/>
                  </a:lnTo>
                  <a:lnTo>
                    <a:pt x="656" y="351"/>
                  </a:lnTo>
                  <a:lnTo>
                    <a:pt x="561" y="395"/>
                  </a:lnTo>
                  <a:lnTo>
                    <a:pt x="783" y="440"/>
                  </a:lnTo>
                  <a:lnTo>
                    <a:pt x="950" y="222"/>
                  </a:lnTo>
                  <a:lnTo>
                    <a:pt x="854" y="263"/>
                  </a:lnTo>
                </a:path>
              </a:pathLst>
            </a:custGeom>
            <a:solidFill>
              <a:srgbClr val="FF0000"/>
            </a:solidFill>
            <a:ln w="12700" cap="rnd">
              <a:solidFill>
                <a:srgbClr val="000000"/>
              </a:solidFill>
              <a:round/>
              <a:headEnd/>
              <a:tailEnd/>
            </a:ln>
          </p:spPr>
          <p:txBody>
            <a:bodyPr/>
            <a:lstStyle/>
            <a:p>
              <a:endParaRPr lang="en-US" dirty="0"/>
            </a:p>
          </p:txBody>
        </p:sp>
        <p:sp>
          <p:nvSpPr>
            <p:cNvPr id="81929" name="AutoShape 124"/>
            <p:cNvSpPr>
              <a:spLocks noChangeArrowheads="1"/>
            </p:cNvSpPr>
            <p:nvPr/>
          </p:nvSpPr>
          <p:spPr bwMode="auto">
            <a:xfrm>
              <a:off x="1913" y="2256"/>
              <a:ext cx="1952" cy="528"/>
            </a:xfrm>
            <a:prstGeom prst="roundRect">
              <a:avLst>
                <a:gd name="adj" fmla="val 12468"/>
              </a:avLst>
            </a:prstGeom>
            <a:solidFill>
              <a:srgbClr val="FFFF99"/>
            </a:solidFill>
            <a:ln w="25400">
              <a:solidFill>
                <a:schemeClr val="hlink"/>
              </a:solidFill>
              <a:round/>
              <a:headEnd/>
              <a:tailEnd/>
            </a:ln>
          </p:spPr>
          <p:txBody>
            <a:bodyPr wrap="none" lIns="90488" tIns="44450" rIns="90488" bIns="44450" anchor="ctr"/>
            <a:lstStyle/>
            <a:p>
              <a:pPr algn="ctr"/>
              <a:r>
                <a:rPr lang="en-US" altLang="en-US" sz="2400" b="1" dirty="0">
                  <a:ea typeface="ＭＳ Ｐゴシック" pitchFamily="34" charset="-128"/>
                </a:rPr>
                <a:t>Ownership passes</a:t>
              </a:r>
              <a:br>
                <a:rPr lang="en-US" altLang="en-US" sz="2400" b="1" dirty="0">
                  <a:ea typeface="ＭＳ Ｐゴシック" pitchFamily="34" charset="-128"/>
                </a:rPr>
              </a:br>
              <a:r>
                <a:rPr lang="en-US" altLang="en-US" sz="2400" b="1" dirty="0">
                  <a:ea typeface="ＭＳ Ｐゴシック" pitchFamily="34" charset="-128"/>
                </a:rPr>
                <a:t> to the buyer here.</a:t>
              </a:r>
            </a:p>
          </p:txBody>
        </p:sp>
      </p:grpSp>
      <p:sp>
        <p:nvSpPr>
          <p:cNvPr id="4" name="TextBox 3">
            <a:extLst>
              <a:ext uri="{FF2B5EF4-FFF2-40B4-BE49-F238E27FC236}">
                <a16:creationId xmlns:a16="http://schemas.microsoft.com/office/drawing/2014/main" id="{149363CD-A940-CBF9-A223-848A8A867A9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15"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 calcmode="lin" valueType="num">
                                      <p:cBhvr>
                                        <p:cTn id="19"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CABE2E-5144-E04D-AEBF-DCD5A863CCE7}"/>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2946"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Goods on Consignment</a:t>
            </a:r>
          </a:p>
        </p:txBody>
      </p:sp>
      <p:sp>
        <p:nvSpPr>
          <p:cNvPr id="14339" name="Text Box 3"/>
          <p:cNvSpPr txBox="1">
            <a:spLocks noChangeArrowheads="1"/>
          </p:cNvSpPr>
          <p:nvPr/>
        </p:nvSpPr>
        <p:spPr bwMode="auto">
          <a:xfrm>
            <a:off x="2019300" y="1981200"/>
            <a:ext cx="8229600" cy="2862322"/>
          </a:xfrm>
          <a:prstGeom prst="rect">
            <a:avLst/>
          </a:prstGeom>
          <a:solidFill>
            <a:schemeClr val="accent2">
              <a:lumMod val="40000"/>
              <a:lumOff val="60000"/>
            </a:schemeClr>
          </a:solidFill>
          <a:ln w="12700">
            <a:solidFill>
              <a:schemeClr val="tx1"/>
            </a:solidFill>
            <a:miter lim="800000"/>
            <a:headEnd/>
            <a:tailEnd/>
          </a:ln>
          <a:effectLst/>
        </p:spPr>
        <p:txBody>
          <a:bodyPr>
            <a:spAutoFit/>
          </a:bodyPr>
          <a:lstStyle/>
          <a:p>
            <a:pPr marL="457200" indent="-457200" algn="ctr">
              <a:spcBef>
                <a:spcPct val="50000"/>
              </a:spcBef>
              <a:buFont typeface="Arial" panose="020B0604020202020204" pitchFamily="34" charset="0"/>
              <a:buChar char="•"/>
              <a:defRPr/>
            </a:pPr>
            <a:r>
              <a:rPr lang="en-US" sz="3000" dirty="0">
                <a:solidFill>
                  <a:srgbClr val="632523"/>
                </a:solidFill>
                <a:latin typeface="Calibri" pitchFamily="-84" charset="0"/>
                <a:ea typeface="ＭＳ Ｐゴシック" pitchFamily="-84" charset="-128"/>
              </a:rPr>
              <a:t>Merchandise is included in the inventory of the consignor, the owner of the inventory.</a:t>
            </a:r>
          </a:p>
          <a:p>
            <a:pPr marL="457200" indent="-457200" algn="ctr">
              <a:spcBef>
                <a:spcPct val="50000"/>
              </a:spcBef>
              <a:buFont typeface="Arial" panose="020B0604020202020204" pitchFamily="34" charset="0"/>
              <a:buChar char="•"/>
              <a:defRPr/>
            </a:pPr>
            <a:r>
              <a:rPr lang="en-US" sz="3000" dirty="0">
                <a:solidFill>
                  <a:srgbClr val="632523"/>
                </a:solidFill>
                <a:latin typeface="Calibri" pitchFamily="-84" charset="0"/>
                <a:ea typeface="ＭＳ Ｐゴシック" pitchFamily="-84" charset="-128"/>
              </a:rPr>
              <a:t>Consignee sells goods for the owner, consignor.</a:t>
            </a:r>
          </a:p>
          <a:p>
            <a:pPr marL="457200" indent="-457200" algn="ctr">
              <a:spcBef>
                <a:spcPct val="50000"/>
              </a:spcBef>
              <a:buFont typeface="Arial" panose="020B0604020202020204" pitchFamily="34" charset="0"/>
              <a:buChar char="•"/>
              <a:defRPr/>
            </a:pPr>
            <a:r>
              <a:rPr lang="en-US" sz="3000" dirty="0">
                <a:solidFill>
                  <a:srgbClr val="632523"/>
                </a:solidFill>
                <a:latin typeface="Calibri" pitchFamily="-84" charset="0"/>
                <a:ea typeface="ＭＳ Ｐゴシック" pitchFamily="-84" charset="-128"/>
              </a:rPr>
              <a:t>Consignee never reports consigned goods in inventory.</a:t>
            </a:r>
          </a:p>
        </p:txBody>
      </p:sp>
      <p:sp>
        <p:nvSpPr>
          <p:cNvPr id="3" name="TextBox 2">
            <a:extLst>
              <a:ext uri="{FF2B5EF4-FFF2-40B4-BE49-F238E27FC236}">
                <a16:creationId xmlns:a16="http://schemas.microsoft.com/office/drawing/2014/main" id="{09D701E7-E1F3-CE10-66FA-D212492A27D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BD8F24-5948-334D-C963-717F6B909F9B}"/>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3970" name="Rectangle 2"/>
          <p:cNvSpPr>
            <a:spLocks noGrp="1" noChangeArrowheads="1"/>
          </p:cNvSpPr>
          <p:nvPr>
            <p:ph type="title"/>
          </p:nvPr>
        </p:nvSpPr>
        <p:spPr>
          <a:xfrm>
            <a:off x="1981200" y="381000"/>
            <a:ext cx="8229600" cy="1143000"/>
          </a:xfrm>
        </p:spPr>
        <p:txBody>
          <a:bodyPr/>
          <a:lstStyle/>
          <a:p>
            <a:r>
              <a:rPr lang="en-US" altLang="en-US" b="1" dirty="0">
                <a:ea typeface="ＭＳ Ｐゴシック" pitchFamily="34" charset="-128"/>
              </a:rPr>
              <a:t>Goods Damaged or Obsolete</a:t>
            </a:r>
          </a:p>
        </p:txBody>
      </p:sp>
      <p:sp>
        <p:nvSpPr>
          <p:cNvPr id="15363" name="Text Box 3"/>
          <p:cNvSpPr txBox="1">
            <a:spLocks noChangeArrowheads="1"/>
          </p:cNvSpPr>
          <p:nvPr/>
        </p:nvSpPr>
        <p:spPr bwMode="auto">
          <a:xfrm>
            <a:off x="1905000" y="1828801"/>
            <a:ext cx="8382000" cy="1019175"/>
          </a:xfrm>
          <a:prstGeom prst="rect">
            <a:avLst/>
          </a:prstGeom>
          <a:solidFill>
            <a:schemeClr val="accent2">
              <a:lumMod val="40000"/>
              <a:lumOff val="60000"/>
            </a:schemeClr>
          </a:solidFill>
          <a:ln w="12700">
            <a:solidFill>
              <a:schemeClr val="tx1"/>
            </a:solidFill>
            <a:miter lim="800000"/>
            <a:headEnd/>
            <a:tailEnd/>
          </a:ln>
          <a:effectLst/>
        </p:spPr>
        <p:txBody>
          <a:bodyPr>
            <a:spAutoFit/>
          </a:bodyPr>
          <a:lstStyle/>
          <a:p>
            <a:pPr algn="ctr">
              <a:spcBef>
                <a:spcPct val="50000"/>
              </a:spcBef>
              <a:defRPr/>
            </a:pPr>
            <a:r>
              <a:rPr lang="en-US" sz="3000" dirty="0">
                <a:solidFill>
                  <a:srgbClr val="632523"/>
                </a:solidFill>
                <a:latin typeface="Calibri" pitchFamily="-84" charset="0"/>
                <a:ea typeface="ＭＳ Ｐゴシック" pitchFamily="-84" charset="-128"/>
              </a:rPr>
              <a:t>Damaged or obsolete goods are not reported in inventory if they cannot be sold.</a:t>
            </a:r>
          </a:p>
        </p:txBody>
      </p:sp>
      <p:sp>
        <p:nvSpPr>
          <p:cNvPr id="83972" name="Text Box 4"/>
          <p:cNvSpPr txBox="1">
            <a:spLocks noChangeArrowheads="1"/>
          </p:cNvSpPr>
          <p:nvPr/>
        </p:nvSpPr>
        <p:spPr bwMode="auto">
          <a:xfrm>
            <a:off x="2667000" y="3733801"/>
            <a:ext cx="7162800" cy="1019175"/>
          </a:xfrm>
          <a:prstGeom prst="rect">
            <a:avLst/>
          </a:prstGeom>
          <a:solidFill>
            <a:srgbClr val="F4F4A3"/>
          </a:solidFill>
          <a:ln w="12700">
            <a:solidFill>
              <a:schemeClr val="tx2"/>
            </a:solidFill>
            <a:miter lim="800000"/>
            <a:headEnd/>
            <a:tailEnd/>
          </a:ln>
        </p:spPr>
        <p:txBody>
          <a:bodyPr>
            <a:spAutoFit/>
          </a:bodyPr>
          <a:lstStyle/>
          <a:p>
            <a:pPr algn="ctr">
              <a:spcBef>
                <a:spcPct val="50000"/>
              </a:spcBef>
            </a:pPr>
            <a:r>
              <a:rPr lang="en-US" altLang="en-US" sz="3000" dirty="0">
                <a:solidFill>
                  <a:srgbClr val="632523"/>
                </a:solidFill>
                <a:latin typeface="Calibri" pitchFamily="34" charset="0"/>
                <a:ea typeface="ＭＳ Ｐゴシック" pitchFamily="34" charset="-128"/>
              </a:rPr>
              <a:t>Cost should be reduced to </a:t>
            </a:r>
            <a:r>
              <a:rPr lang="en-US" altLang="en-US" sz="3000" i="1" u="sng" dirty="0">
                <a:solidFill>
                  <a:srgbClr val="632523"/>
                </a:solidFill>
                <a:latin typeface="Calibri" pitchFamily="34" charset="0"/>
                <a:ea typeface="ＭＳ Ｐゴシック" pitchFamily="34" charset="-128"/>
              </a:rPr>
              <a:t>net realizable value</a:t>
            </a:r>
            <a:r>
              <a:rPr lang="en-US" altLang="en-US" sz="3000" i="1" dirty="0">
                <a:solidFill>
                  <a:srgbClr val="632523"/>
                </a:solidFill>
                <a:latin typeface="Calibri" pitchFamily="34" charset="0"/>
                <a:ea typeface="ＭＳ Ｐゴシック" pitchFamily="34" charset="-128"/>
              </a:rPr>
              <a:t> </a:t>
            </a:r>
            <a:r>
              <a:rPr lang="en-US" altLang="en-US" sz="3000" dirty="0">
                <a:solidFill>
                  <a:srgbClr val="632523"/>
                </a:solidFill>
                <a:latin typeface="Calibri" pitchFamily="34" charset="0"/>
                <a:ea typeface="ＭＳ Ｐゴシック" pitchFamily="34" charset="-128"/>
              </a:rPr>
              <a:t>if they can be sold.</a:t>
            </a:r>
          </a:p>
        </p:txBody>
      </p:sp>
      <p:sp>
        <p:nvSpPr>
          <p:cNvPr id="3" name="TextBox 2">
            <a:extLst>
              <a:ext uri="{FF2B5EF4-FFF2-40B4-BE49-F238E27FC236}">
                <a16:creationId xmlns:a16="http://schemas.microsoft.com/office/drawing/2014/main" id="{2CC1FD0B-BB71-3795-CD6E-A8413697CB1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E44860-A47C-CEC7-533C-CD861BD1F6BA}"/>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2466101"/>
            <a:ext cx="7315200" cy="3124200"/>
          </a:xfrm>
        </p:spPr>
        <p:txBody>
          <a:bodyPr>
            <a:normAutofit fontScale="90000"/>
          </a:bodyPr>
          <a:lstStyle/>
          <a:p>
            <a:br>
              <a:rPr lang="en-US" altLang="en-US" dirty="0"/>
            </a:br>
            <a:br>
              <a:rPr lang="en-US" altLang="en-US" dirty="0"/>
            </a:br>
            <a:r>
              <a:rPr lang="en-US" altLang="en-US" dirty="0"/>
              <a:t> </a:t>
            </a:r>
            <a:r>
              <a:rPr lang="en-US" dirty="0"/>
              <a:t>Identify the costs of merchandise inventory.</a:t>
            </a: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381250" y="2202359"/>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495801"/>
            <a:ext cx="7315200" cy="87313"/>
          </a:xfrm>
          <a:prstGeom prst="rect">
            <a:avLst/>
          </a:prstGeom>
          <a:noFill/>
          <a:ln w="9525">
            <a:noFill/>
            <a:miter lim="800000"/>
            <a:headEnd/>
            <a:tailEnd/>
          </a:ln>
        </p:spPr>
      </p:pic>
      <p:sp>
        <p:nvSpPr>
          <p:cNvPr id="8" name="TextBox 8"/>
          <p:cNvSpPr txBox="1"/>
          <p:nvPr/>
        </p:nvSpPr>
        <p:spPr>
          <a:xfrm>
            <a:off x="3695700" y="983160"/>
            <a:ext cx="4686300" cy="769441"/>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93D5B116-F25A-9761-0954-B49CD0A4697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9C8DB4-F83C-7EA3-328C-551152ED2FA2}"/>
              </a:ext>
            </a:extLst>
          </p:cNvPr>
          <p:cNvSpPr/>
          <p:nvPr/>
        </p:nvSpPr>
        <p:spPr>
          <a:xfrm>
            <a:off x="762000" y="391885"/>
            <a:ext cx="10734675" cy="6093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4994"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Determining Inventory Costs</a:t>
            </a:r>
          </a:p>
        </p:txBody>
      </p:sp>
      <p:sp>
        <p:nvSpPr>
          <p:cNvPr id="84995" name="AutoShape 3"/>
          <p:cNvSpPr>
            <a:spLocks noChangeArrowheads="1"/>
          </p:cNvSpPr>
          <p:nvPr/>
        </p:nvSpPr>
        <p:spPr bwMode="auto">
          <a:xfrm>
            <a:off x="4676775" y="2895600"/>
            <a:ext cx="2743200" cy="1981200"/>
          </a:xfrm>
          <a:prstGeom prst="octagon">
            <a:avLst>
              <a:gd name="adj" fmla="val 29287"/>
            </a:avLst>
          </a:prstGeom>
          <a:gradFill rotWithShape="1">
            <a:gsLst>
              <a:gs pos="0">
                <a:srgbClr val="E5EEFF"/>
              </a:gs>
              <a:gs pos="64999">
                <a:srgbClr val="BFD5FF"/>
              </a:gs>
              <a:gs pos="100000">
                <a:srgbClr val="A3C4FF"/>
              </a:gs>
            </a:gsLst>
            <a:lin ang="5400000" scaled="1"/>
          </a:gradFill>
          <a:ln w="9525">
            <a:solidFill>
              <a:srgbClr val="4A7EBB"/>
            </a:solidFill>
            <a:miter lim="800000"/>
            <a:headEnd/>
            <a:tailEnd/>
          </a:ln>
          <a:effectLst>
            <a:outerShdw dist="20000" dir="5400000" rotWithShape="0">
              <a:srgbClr val="808080">
                <a:alpha val="37999"/>
              </a:srgbClr>
            </a:outerShdw>
          </a:effectLst>
        </p:spPr>
        <p:txBody>
          <a:bodyPr anchor="ctr"/>
          <a:lstStyle/>
          <a:p>
            <a:pPr algn="ctr"/>
            <a:r>
              <a:rPr lang="en-US" altLang="en-US" sz="3600" dirty="0">
                <a:solidFill>
                  <a:srgbClr val="000000"/>
                </a:solidFill>
                <a:latin typeface="Calibri" pitchFamily="34" charset="0"/>
                <a:ea typeface="ＭＳ Ｐゴシック" pitchFamily="34" charset="-128"/>
              </a:rPr>
              <a:t>Invoice Cost</a:t>
            </a:r>
          </a:p>
        </p:txBody>
      </p:sp>
      <p:sp>
        <p:nvSpPr>
          <p:cNvPr id="16388" name="Text Box 4"/>
          <p:cNvSpPr txBox="1">
            <a:spLocks noChangeArrowheads="1"/>
          </p:cNvSpPr>
          <p:nvPr/>
        </p:nvSpPr>
        <p:spPr bwMode="auto">
          <a:xfrm>
            <a:off x="1763713" y="1524001"/>
            <a:ext cx="8610600" cy="1077913"/>
          </a:xfrm>
          <a:prstGeom prst="rect">
            <a:avLst/>
          </a:prstGeom>
          <a:solidFill>
            <a:schemeClr val="accent2">
              <a:lumMod val="40000"/>
              <a:lumOff val="60000"/>
            </a:schemeClr>
          </a:solidFill>
          <a:ln w="12700">
            <a:solidFill>
              <a:schemeClr val="tx1"/>
            </a:solidFill>
            <a:miter lim="800000"/>
            <a:headEnd/>
            <a:tailEnd/>
          </a:ln>
          <a:effectLst/>
        </p:spPr>
        <p:txBody>
          <a:bodyPr>
            <a:spAutoFit/>
          </a:bodyPr>
          <a:lstStyle/>
          <a:p>
            <a:pPr algn="ctr">
              <a:spcBef>
                <a:spcPct val="50000"/>
              </a:spcBef>
              <a:defRPr/>
            </a:pPr>
            <a:r>
              <a:rPr lang="en-US" sz="3200" dirty="0">
                <a:solidFill>
                  <a:srgbClr val="632523"/>
                </a:solidFill>
                <a:latin typeface="Calibri" pitchFamily="-84" charset="0"/>
                <a:ea typeface="ＭＳ Ｐゴシック" pitchFamily="-84" charset="-128"/>
              </a:rPr>
              <a:t>Include all expenditures necessary to bring an item to a salable condition and location.</a:t>
            </a:r>
          </a:p>
        </p:txBody>
      </p:sp>
      <p:sp>
        <p:nvSpPr>
          <p:cNvPr id="84997" name="Oval 5"/>
          <p:cNvSpPr>
            <a:spLocks noChangeArrowheads="1"/>
          </p:cNvSpPr>
          <p:nvPr/>
        </p:nvSpPr>
        <p:spPr bwMode="auto">
          <a:xfrm>
            <a:off x="1704975" y="3048000"/>
            <a:ext cx="2514600" cy="1752600"/>
          </a:xfrm>
          <a:prstGeom prst="ellipse">
            <a:avLst/>
          </a:prstGeom>
          <a:gradFill rotWithShape="1">
            <a:gsLst>
              <a:gs pos="0">
                <a:srgbClr val="F0EAF9"/>
              </a:gs>
              <a:gs pos="64999">
                <a:srgbClr val="D9CBEE"/>
              </a:gs>
              <a:gs pos="100000">
                <a:srgbClr val="C9B5E8"/>
              </a:gs>
            </a:gsLst>
            <a:lin ang="5400000" scaled="1"/>
          </a:gradFill>
          <a:ln w="9525">
            <a:solidFill>
              <a:srgbClr val="7D60A0"/>
            </a:solidFill>
            <a:round/>
            <a:headEnd/>
            <a:tailEnd/>
          </a:ln>
          <a:effectLst>
            <a:outerShdw dist="20000" dir="5400000" rotWithShape="0">
              <a:srgbClr val="808080">
                <a:alpha val="37999"/>
              </a:srgbClr>
            </a:outerShdw>
          </a:effectLst>
        </p:spPr>
        <p:txBody>
          <a:bodyPr anchor="ctr"/>
          <a:lstStyle/>
          <a:p>
            <a:pPr algn="ctr"/>
            <a:r>
              <a:rPr lang="en-US" altLang="en-US" sz="2000" dirty="0">
                <a:latin typeface="Calibri" pitchFamily="34" charset="0"/>
                <a:ea typeface="ＭＳ Ｐゴシック" pitchFamily="34" charset="-128"/>
              </a:rPr>
              <a:t>Minus Discounts and Allowances</a:t>
            </a:r>
          </a:p>
        </p:txBody>
      </p:sp>
      <p:sp>
        <p:nvSpPr>
          <p:cNvPr id="84999" name="Oval 7"/>
          <p:cNvSpPr>
            <a:spLocks noChangeArrowheads="1"/>
          </p:cNvSpPr>
          <p:nvPr/>
        </p:nvSpPr>
        <p:spPr bwMode="auto">
          <a:xfrm>
            <a:off x="3352800" y="5067300"/>
            <a:ext cx="2209800" cy="1204913"/>
          </a:xfrm>
          <a:prstGeom prst="ellipse">
            <a:avLst/>
          </a:prstGeom>
          <a:gradFill rotWithShape="1">
            <a:gsLst>
              <a:gs pos="0">
                <a:srgbClr val="F0EAF9"/>
              </a:gs>
              <a:gs pos="64999">
                <a:srgbClr val="D9CBEE"/>
              </a:gs>
              <a:gs pos="100000">
                <a:srgbClr val="C9B5E8"/>
              </a:gs>
            </a:gsLst>
            <a:lin ang="5400000" scaled="1"/>
          </a:gradFill>
          <a:ln w="9525">
            <a:solidFill>
              <a:srgbClr val="7D60A0"/>
            </a:solidFill>
            <a:round/>
            <a:headEnd/>
            <a:tailEnd/>
          </a:ln>
          <a:effectLst>
            <a:outerShdw dist="20000" dir="5400000" rotWithShape="0">
              <a:srgbClr val="808080">
                <a:alpha val="37999"/>
              </a:srgbClr>
            </a:outerShdw>
          </a:effectLst>
        </p:spPr>
        <p:txBody>
          <a:bodyPr anchor="ctr"/>
          <a:lstStyle/>
          <a:p>
            <a:pPr algn="ctr"/>
            <a:r>
              <a:rPr lang="en-US" altLang="en-US" sz="2000" dirty="0">
                <a:latin typeface="Calibri" pitchFamily="34" charset="0"/>
                <a:ea typeface="ＭＳ Ｐゴシック" pitchFamily="34" charset="-128"/>
              </a:rPr>
              <a:t>Plus </a:t>
            </a:r>
            <a:br>
              <a:rPr lang="en-US" altLang="en-US" sz="2000" dirty="0">
                <a:latin typeface="Calibri" pitchFamily="34" charset="0"/>
                <a:ea typeface="ＭＳ Ｐゴシック" pitchFamily="34" charset="-128"/>
              </a:rPr>
            </a:br>
            <a:r>
              <a:rPr lang="en-US" altLang="en-US" sz="2000" dirty="0">
                <a:latin typeface="Calibri" pitchFamily="34" charset="0"/>
                <a:ea typeface="ＭＳ Ｐゴシック" pitchFamily="34" charset="-128"/>
              </a:rPr>
              <a:t>Insurance</a:t>
            </a:r>
          </a:p>
        </p:txBody>
      </p:sp>
      <p:sp>
        <p:nvSpPr>
          <p:cNvPr id="85000" name="Oval 8"/>
          <p:cNvSpPr>
            <a:spLocks noChangeArrowheads="1"/>
          </p:cNvSpPr>
          <p:nvPr/>
        </p:nvSpPr>
        <p:spPr bwMode="auto">
          <a:xfrm>
            <a:off x="6972300" y="5014232"/>
            <a:ext cx="2209800" cy="1204913"/>
          </a:xfrm>
          <a:prstGeom prst="ellipse">
            <a:avLst/>
          </a:prstGeom>
          <a:gradFill rotWithShape="1">
            <a:gsLst>
              <a:gs pos="0">
                <a:srgbClr val="F0EAF9"/>
              </a:gs>
              <a:gs pos="64999">
                <a:srgbClr val="D9CBEE"/>
              </a:gs>
              <a:gs pos="100000">
                <a:srgbClr val="C9B5E8"/>
              </a:gs>
            </a:gsLst>
            <a:lin ang="5400000" scaled="1"/>
          </a:gradFill>
          <a:ln w="9525">
            <a:solidFill>
              <a:srgbClr val="7D60A0"/>
            </a:solidFill>
            <a:round/>
            <a:headEnd/>
            <a:tailEnd/>
          </a:ln>
          <a:effectLst>
            <a:outerShdw dist="20000" dir="5400000" rotWithShape="0">
              <a:srgbClr val="808080">
                <a:alpha val="37999"/>
              </a:srgbClr>
            </a:outerShdw>
          </a:effectLst>
        </p:spPr>
        <p:txBody>
          <a:bodyPr anchor="ctr"/>
          <a:lstStyle/>
          <a:p>
            <a:pPr algn="ctr"/>
            <a:r>
              <a:rPr lang="en-US" altLang="en-US" sz="2000" dirty="0">
                <a:latin typeface="Calibri" pitchFamily="34" charset="0"/>
                <a:ea typeface="ＭＳ Ｐゴシック" pitchFamily="34" charset="-128"/>
              </a:rPr>
              <a:t>Plus </a:t>
            </a:r>
            <a:br>
              <a:rPr lang="en-US" altLang="en-US" sz="2000" dirty="0">
                <a:latin typeface="Calibri" pitchFamily="34" charset="0"/>
                <a:ea typeface="ＭＳ Ｐゴシック" pitchFamily="34" charset="-128"/>
              </a:rPr>
            </a:br>
            <a:r>
              <a:rPr lang="en-US" altLang="en-US" sz="2000" dirty="0">
                <a:latin typeface="Calibri" pitchFamily="34" charset="0"/>
                <a:ea typeface="ＭＳ Ｐゴシック" pitchFamily="34" charset="-128"/>
              </a:rPr>
              <a:t>Storage</a:t>
            </a:r>
          </a:p>
        </p:txBody>
      </p:sp>
      <p:sp>
        <p:nvSpPr>
          <p:cNvPr id="85001" name="Oval 9"/>
          <p:cNvSpPr>
            <a:spLocks noChangeArrowheads="1"/>
          </p:cNvSpPr>
          <p:nvPr/>
        </p:nvSpPr>
        <p:spPr bwMode="auto">
          <a:xfrm>
            <a:off x="8258175" y="3276601"/>
            <a:ext cx="2209800" cy="1204913"/>
          </a:xfrm>
          <a:prstGeom prst="ellipse">
            <a:avLst/>
          </a:prstGeom>
          <a:gradFill rotWithShape="1">
            <a:gsLst>
              <a:gs pos="0">
                <a:srgbClr val="F0EAF9"/>
              </a:gs>
              <a:gs pos="64999">
                <a:srgbClr val="D9CBEE"/>
              </a:gs>
              <a:gs pos="100000">
                <a:srgbClr val="C9B5E8"/>
              </a:gs>
            </a:gsLst>
            <a:lin ang="5400000" scaled="1"/>
          </a:gradFill>
          <a:ln w="9525">
            <a:solidFill>
              <a:srgbClr val="7D60A0"/>
            </a:solidFill>
            <a:round/>
            <a:headEnd/>
            <a:tailEnd/>
          </a:ln>
          <a:effectLst>
            <a:outerShdw dist="20000" dir="5400000" rotWithShape="0">
              <a:srgbClr val="808080">
                <a:alpha val="37999"/>
              </a:srgbClr>
            </a:outerShdw>
          </a:effectLst>
        </p:spPr>
        <p:txBody>
          <a:bodyPr anchor="ctr"/>
          <a:lstStyle/>
          <a:p>
            <a:pPr algn="ctr"/>
            <a:r>
              <a:rPr lang="en-US" altLang="en-US" sz="2000" dirty="0">
                <a:latin typeface="Calibri" pitchFamily="34" charset="0"/>
                <a:ea typeface="ＭＳ Ｐゴシック" pitchFamily="34" charset="-128"/>
              </a:rPr>
              <a:t>Plus </a:t>
            </a:r>
            <a:br>
              <a:rPr lang="en-US" altLang="en-US" sz="2000" dirty="0">
                <a:latin typeface="Calibri" pitchFamily="34" charset="0"/>
                <a:ea typeface="ＭＳ Ｐゴシック" pitchFamily="34" charset="-128"/>
              </a:rPr>
            </a:br>
            <a:r>
              <a:rPr lang="en-US" altLang="en-US" sz="2000" dirty="0">
                <a:latin typeface="Calibri" pitchFamily="34" charset="0"/>
                <a:ea typeface="ＭＳ Ｐゴシック" pitchFamily="34" charset="-128"/>
              </a:rPr>
              <a:t>Shipping</a:t>
            </a:r>
          </a:p>
        </p:txBody>
      </p:sp>
      <p:sp>
        <p:nvSpPr>
          <p:cNvPr id="3" name="TextBox 2">
            <a:extLst>
              <a:ext uri="{FF2B5EF4-FFF2-40B4-BE49-F238E27FC236}">
                <a16:creationId xmlns:a16="http://schemas.microsoft.com/office/drawing/2014/main" id="{1BD8984D-0646-F59B-0819-55C8F16A8E1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53B4F3-507A-0548-CFB3-9088ED610376}"/>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4035" name="Rectangle 3"/>
          <p:cNvSpPr>
            <a:spLocks noGrp="1" noChangeArrowheads="1"/>
          </p:cNvSpPr>
          <p:nvPr>
            <p:ph type="body" idx="4294967295"/>
          </p:nvPr>
        </p:nvSpPr>
        <p:spPr>
          <a:xfrm>
            <a:off x="1981200" y="1219200"/>
            <a:ext cx="3810000" cy="1524000"/>
          </a:xfrm>
          <a:solidFill>
            <a:schemeClr val="accent2">
              <a:lumMod val="20000"/>
              <a:lumOff val="80000"/>
            </a:schemeClr>
          </a:solidFill>
          <a:ln w="12700" cap="flat">
            <a:solidFill>
              <a:srgbClr val="414141"/>
            </a:solidFill>
          </a:ln>
        </p:spPr>
        <p:txBody>
          <a:bodyPr vert="horz" lIns="90488" tIns="44450" rIns="90488" bIns="44450" rtlCol="0">
            <a:normAutofit/>
          </a:bodyPr>
          <a:lstStyle/>
          <a:p>
            <a:pPr>
              <a:lnSpc>
                <a:spcPct val="90000"/>
              </a:lnSpc>
              <a:buClr>
                <a:srgbClr val="FF0000"/>
              </a:buClr>
              <a:buFont typeface="Wingdings" pitchFamily="-84" charset="2"/>
              <a:buChar char="Ø"/>
              <a:defRPr/>
            </a:pPr>
            <a:r>
              <a:rPr lang="en-US" sz="2400" dirty="0">
                <a:solidFill>
                  <a:srgbClr val="632523"/>
                </a:solidFill>
              </a:rPr>
              <a:t>Most companies take a physical count of inventory at least once each year.</a:t>
            </a:r>
          </a:p>
        </p:txBody>
      </p:sp>
      <p:sp>
        <p:nvSpPr>
          <p:cNvPr id="86019" name="Title 7"/>
          <p:cNvSpPr>
            <a:spLocks noGrp="1"/>
          </p:cNvSpPr>
          <p:nvPr>
            <p:ph type="title"/>
          </p:nvPr>
        </p:nvSpPr>
        <p:spPr/>
        <p:txBody>
          <a:bodyPr/>
          <a:lstStyle/>
          <a:p>
            <a:r>
              <a:rPr lang="en-US" altLang="en-US" sz="3200" b="1" dirty="0">
                <a:ea typeface="ＭＳ Ｐゴシック" pitchFamily="34" charset="-128"/>
              </a:rPr>
              <a:t>Internal Controls and Taking a Physical Count</a:t>
            </a:r>
          </a:p>
        </p:txBody>
      </p:sp>
      <p:sp>
        <p:nvSpPr>
          <p:cNvPr id="9" name="Rectangle 3"/>
          <p:cNvSpPr txBox="1">
            <a:spLocks noChangeArrowheads="1"/>
          </p:cNvSpPr>
          <p:nvPr/>
        </p:nvSpPr>
        <p:spPr bwMode="auto">
          <a:xfrm>
            <a:off x="6400800" y="1219200"/>
            <a:ext cx="3810000" cy="1524000"/>
          </a:xfrm>
          <a:prstGeom prst="rect">
            <a:avLst/>
          </a:prstGeom>
          <a:solidFill>
            <a:schemeClr val="accent2">
              <a:lumMod val="20000"/>
              <a:lumOff val="80000"/>
            </a:schemeClr>
          </a:solidFill>
          <a:ln w="12700" cap="flat">
            <a:solidFill>
              <a:srgbClr val="414141"/>
            </a:solidFill>
            <a:miter lim="800000"/>
            <a:headEnd/>
            <a:tailEnd/>
          </a:ln>
        </p:spPr>
        <p:txBody>
          <a:bodyPr lIns="90488" tIns="44450" rIns="90488" bIns="44450"/>
          <a:lstStyle/>
          <a:p>
            <a:pPr marL="273050" indent="-273050" eaLnBrk="0" hangingPunct="0">
              <a:lnSpc>
                <a:spcPct val="90000"/>
              </a:lnSpc>
              <a:spcBef>
                <a:spcPts val="600"/>
              </a:spcBef>
              <a:buClr>
                <a:srgbClr val="FF0000"/>
              </a:buClr>
              <a:buSzPct val="100000"/>
              <a:buFont typeface="Wingdings" pitchFamily="-84" charset="2"/>
              <a:buChar char="Ø"/>
              <a:defRPr/>
            </a:pPr>
            <a:r>
              <a:rPr lang="en-US" sz="2000" dirty="0">
                <a:solidFill>
                  <a:srgbClr val="632523"/>
                </a:solidFill>
              </a:rPr>
              <a:t>When the physical count does not match the Merchandise Inventory account, an adjustment must be made</a:t>
            </a:r>
            <a:r>
              <a:rPr lang="en-US" sz="2400" dirty="0">
                <a:solidFill>
                  <a:srgbClr val="632523"/>
                </a:solidFill>
              </a:rPr>
              <a:t>.</a:t>
            </a:r>
          </a:p>
        </p:txBody>
      </p:sp>
      <p:sp>
        <p:nvSpPr>
          <p:cNvPr id="10" name="TextBox 9"/>
          <p:cNvSpPr txBox="1">
            <a:spLocks noChangeArrowheads="1"/>
          </p:cNvSpPr>
          <p:nvPr/>
        </p:nvSpPr>
        <p:spPr bwMode="auto">
          <a:xfrm>
            <a:off x="1885950" y="2895602"/>
            <a:ext cx="8458200" cy="3108543"/>
          </a:xfrm>
          <a:prstGeom prst="rect">
            <a:avLst/>
          </a:prstGeom>
          <a:solidFill>
            <a:srgbClr val="E6B9B8"/>
          </a:solidFill>
          <a:ln w="9525">
            <a:solidFill>
              <a:schemeClr val="tx1"/>
            </a:solidFill>
            <a:miter lim="800000"/>
            <a:headEnd/>
            <a:tailEnd/>
          </a:ln>
          <a:effectLst>
            <a:outerShdw blurRad="63500" dist="38100" dir="2700000" algn="tl" rotWithShape="0">
              <a:srgbClr val="000000">
                <a:alpha val="39999"/>
              </a:srgbClr>
            </a:outerShdw>
          </a:effectLst>
        </p:spPr>
        <p:txBody>
          <a:bodyPr wrap="square">
            <a:spAutoFit/>
          </a:bodyPr>
          <a:lstStyle/>
          <a:p>
            <a:pPr>
              <a:defRPr/>
            </a:pPr>
            <a:r>
              <a:rPr lang="en-US" sz="2800" b="1" dirty="0">
                <a:solidFill>
                  <a:srgbClr val="632523"/>
                </a:solidFill>
                <a:latin typeface="Calibri" pitchFamily="-84" charset="0"/>
                <a:ea typeface="ＭＳ Ｐゴシック" pitchFamily="-84" charset="-128"/>
              </a:rPr>
              <a:t>Good internal controls over count include:</a:t>
            </a:r>
          </a:p>
          <a:p>
            <a:pPr marL="514350" indent="-514350">
              <a:buFont typeface="+mj-lt"/>
              <a:buAutoNum type="arabicPeriod"/>
              <a:defRPr/>
            </a:pPr>
            <a:r>
              <a:rPr lang="en-US" sz="2800" dirty="0">
                <a:solidFill>
                  <a:srgbClr val="632523"/>
                </a:solidFill>
                <a:latin typeface="Calibri" pitchFamily="-84" charset="0"/>
                <a:ea typeface="ＭＳ Ｐゴシック" pitchFamily="-84" charset="-128"/>
              </a:rPr>
              <a:t>Pre-numbered inventory tickets.</a:t>
            </a:r>
          </a:p>
          <a:p>
            <a:pPr marL="514350" indent="-514350">
              <a:buFont typeface="+mj-lt"/>
              <a:buAutoNum type="arabicPeriod"/>
              <a:defRPr/>
            </a:pPr>
            <a:r>
              <a:rPr lang="en-US" sz="2800" dirty="0">
                <a:solidFill>
                  <a:srgbClr val="632523"/>
                </a:solidFill>
                <a:latin typeface="Calibri" pitchFamily="-84" charset="0"/>
                <a:ea typeface="ＭＳ Ｐゴシック" pitchFamily="-84" charset="-128"/>
              </a:rPr>
              <a:t>Counters have no inventory responsibility.</a:t>
            </a:r>
          </a:p>
          <a:p>
            <a:pPr marL="514350" indent="-514350">
              <a:buFont typeface="+mj-lt"/>
              <a:buAutoNum type="arabicPeriod"/>
              <a:defRPr/>
            </a:pPr>
            <a:r>
              <a:rPr lang="en-US" sz="2800" dirty="0">
                <a:solidFill>
                  <a:srgbClr val="632523"/>
                </a:solidFill>
                <a:latin typeface="Calibri" pitchFamily="-84" charset="0"/>
                <a:ea typeface="ＭＳ Ｐゴシック" pitchFamily="-84" charset="-128"/>
              </a:rPr>
              <a:t>Counters confirm existence, amount, and</a:t>
            </a:r>
            <a:br>
              <a:rPr lang="en-US" sz="2800" dirty="0">
                <a:solidFill>
                  <a:srgbClr val="632523"/>
                </a:solidFill>
                <a:latin typeface="Calibri" pitchFamily="-84" charset="0"/>
                <a:ea typeface="ＭＳ Ｐゴシック" pitchFamily="-84" charset="-128"/>
              </a:rPr>
            </a:br>
            <a:r>
              <a:rPr lang="en-US" sz="2800" dirty="0">
                <a:solidFill>
                  <a:srgbClr val="632523"/>
                </a:solidFill>
                <a:latin typeface="Calibri" pitchFamily="-84" charset="0"/>
                <a:ea typeface="ＭＳ Ｐゴシック" pitchFamily="-84" charset="-128"/>
              </a:rPr>
              <a:t>quality of inventory item.</a:t>
            </a:r>
          </a:p>
          <a:p>
            <a:pPr marL="514350" indent="-514350">
              <a:buFont typeface="+mj-lt"/>
              <a:buAutoNum type="arabicPeriod"/>
              <a:defRPr/>
            </a:pPr>
            <a:r>
              <a:rPr lang="en-US" sz="2800" dirty="0">
                <a:solidFill>
                  <a:srgbClr val="632523"/>
                </a:solidFill>
                <a:latin typeface="Calibri" pitchFamily="-84" charset="0"/>
                <a:ea typeface="ＭＳ Ｐゴシック" pitchFamily="-84" charset="-128"/>
              </a:rPr>
              <a:t>Second count is taken.</a:t>
            </a:r>
          </a:p>
          <a:p>
            <a:pPr marL="514350" indent="-514350">
              <a:buFont typeface="+mj-lt"/>
              <a:buAutoNum type="arabicPeriod"/>
              <a:defRPr/>
            </a:pPr>
            <a:r>
              <a:rPr lang="en-US" sz="2800" dirty="0">
                <a:solidFill>
                  <a:srgbClr val="632523"/>
                </a:solidFill>
                <a:latin typeface="Calibri" pitchFamily="-84" charset="0"/>
                <a:ea typeface="ＭＳ Ｐゴシック" pitchFamily="-84" charset="-128"/>
              </a:rPr>
              <a:t>Manager confirms all items counted.</a:t>
            </a:r>
          </a:p>
        </p:txBody>
      </p:sp>
      <p:sp>
        <p:nvSpPr>
          <p:cNvPr id="3" name="TextBox 2">
            <a:extLst>
              <a:ext uri="{FF2B5EF4-FFF2-40B4-BE49-F238E27FC236}">
                <a16:creationId xmlns:a16="http://schemas.microsoft.com/office/drawing/2014/main" id="{35FDCCD0-02C9-137F-2F78-4CCB5C21828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23FFEB6-191A-CEC8-F065-CA6F227F7D07}"/>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2540001" y="655639"/>
            <a:ext cx="76953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A master carver of wooden birds operates her business out of a garage. At the end of the current period,</a:t>
            </a:r>
            <a:endParaRPr lang="en-US">
              <a:solidFill>
                <a:prstClr val="black"/>
              </a:solidFill>
            </a:endParaRPr>
          </a:p>
        </p:txBody>
      </p:sp>
      <p:sp>
        <p:nvSpPr>
          <p:cNvPr id="7" name="Rectangle 6"/>
          <p:cNvSpPr>
            <a:spLocks noChangeArrowheads="1"/>
          </p:cNvSpPr>
          <p:nvPr/>
        </p:nvSpPr>
        <p:spPr bwMode="auto">
          <a:xfrm>
            <a:off x="2540002" y="862014"/>
            <a:ext cx="757418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the carver has 17 units (carvings) in her garage, three of which were damaged by water and cannot be</a:t>
            </a:r>
            <a:endParaRPr lang="en-US">
              <a:solidFill>
                <a:prstClr val="black"/>
              </a:solidFill>
            </a:endParaRPr>
          </a:p>
        </p:txBody>
      </p:sp>
      <p:sp>
        <p:nvSpPr>
          <p:cNvPr id="8" name="Rectangle 7"/>
          <p:cNvSpPr>
            <a:spLocks noChangeArrowheads="1"/>
          </p:cNvSpPr>
          <p:nvPr/>
        </p:nvSpPr>
        <p:spPr bwMode="auto">
          <a:xfrm>
            <a:off x="2540001" y="1068389"/>
            <a:ext cx="719972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sold. The distributor also has another five units in her truck, ready to deliver per a customer order,</a:t>
            </a:r>
            <a:endParaRPr lang="en-US">
              <a:solidFill>
                <a:prstClr val="black"/>
              </a:solidFill>
            </a:endParaRPr>
          </a:p>
        </p:txBody>
      </p:sp>
      <p:sp>
        <p:nvSpPr>
          <p:cNvPr id="9" name="Rectangle 8"/>
          <p:cNvSpPr>
            <a:spLocks noChangeArrowheads="1"/>
          </p:cNvSpPr>
          <p:nvPr/>
        </p:nvSpPr>
        <p:spPr bwMode="auto">
          <a:xfrm>
            <a:off x="2540002" y="1273176"/>
            <a:ext cx="731655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terms FOB destination, and another 11 units out on consignment at several small retail stores. How</a:t>
            </a:r>
            <a:endParaRPr lang="en-US">
              <a:solidFill>
                <a:prstClr val="black"/>
              </a:solidFill>
            </a:endParaRPr>
          </a:p>
        </p:txBody>
      </p:sp>
      <p:sp>
        <p:nvSpPr>
          <p:cNvPr id="10" name="Rectangle 9"/>
          <p:cNvSpPr>
            <a:spLocks noChangeArrowheads="1"/>
          </p:cNvSpPr>
          <p:nvPr/>
        </p:nvSpPr>
        <p:spPr bwMode="auto">
          <a:xfrm>
            <a:off x="2540002" y="1479551"/>
            <a:ext cx="54776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many units does the carver include in the business’s period-end inventory?</a:t>
            </a:r>
            <a:endParaRPr lang="en-US" dirty="0">
              <a:solidFill>
                <a:prstClr val="black"/>
              </a:solidFill>
            </a:endParaRPr>
          </a:p>
        </p:txBody>
      </p:sp>
      <p:sp>
        <p:nvSpPr>
          <p:cNvPr id="11" name="Rectangle 10"/>
          <p:cNvSpPr>
            <a:spLocks noChangeArrowheads="1"/>
          </p:cNvSpPr>
          <p:nvPr/>
        </p:nvSpPr>
        <p:spPr bwMode="auto">
          <a:xfrm>
            <a:off x="2540001" y="1752601"/>
            <a:ext cx="201016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b="1" dirty="0">
                <a:solidFill>
                  <a:srgbClr val="000000"/>
                </a:solidFill>
              </a:rPr>
              <a:t>Units in ending inventory</a:t>
            </a:r>
            <a:endParaRPr lang="en-US" dirty="0">
              <a:solidFill>
                <a:prstClr val="black"/>
              </a:solidFill>
            </a:endParaRPr>
          </a:p>
        </p:txBody>
      </p:sp>
      <p:sp>
        <p:nvSpPr>
          <p:cNvPr id="12" name="Rectangle 11"/>
          <p:cNvSpPr>
            <a:spLocks noChangeArrowheads="1"/>
          </p:cNvSpPr>
          <p:nvPr/>
        </p:nvSpPr>
        <p:spPr bwMode="auto">
          <a:xfrm>
            <a:off x="2722563" y="1968501"/>
            <a:ext cx="116057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Units in storage</a:t>
            </a:r>
            <a:endParaRPr lang="en-US" dirty="0">
              <a:solidFill>
                <a:prstClr val="black"/>
              </a:solidFill>
            </a:endParaRPr>
          </a:p>
        </p:txBody>
      </p:sp>
      <p:sp>
        <p:nvSpPr>
          <p:cNvPr id="13" name="Rectangle 12"/>
          <p:cNvSpPr>
            <a:spLocks noChangeArrowheads="1"/>
          </p:cNvSpPr>
          <p:nvPr/>
        </p:nvSpPr>
        <p:spPr bwMode="auto">
          <a:xfrm>
            <a:off x="6545263" y="1968501"/>
            <a:ext cx="1859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17</a:t>
            </a:r>
            <a:endParaRPr lang="en-US">
              <a:solidFill>
                <a:prstClr val="black"/>
              </a:solidFill>
            </a:endParaRPr>
          </a:p>
        </p:txBody>
      </p:sp>
      <p:sp>
        <p:nvSpPr>
          <p:cNvPr id="14" name="Rectangle 13"/>
          <p:cNvSpPr>
            <a:spLocks noChangeArrowheads="1"/>
          </p:cNvSpPr>
          <p:nvPr/>
        </p:nvSpPr>
        <p:spPr bwMode="auto">
          <a:xfrm>
            <a:off x="2722563" y="2174876"/>
            <a:ext cx="236923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Less damaged (unsalable) units</a:t>
            </a:r>
            <a:endParaRPr lang="en-US">
              <a:solidFill>
                <a:prstClr val="black"/>
              </a:solidFill>
            </a:endParaRPr>
          </a:p>
        </p:txBody>
      </p:sp>
      <p:sp>
        <p:nvSpPr>
          <p:cNvPr id="15" name="Rectangle 14"/>
          <p:cNvSpPr>
            <a:spLocks noChangeArrowheads="1"/>
          </p:cNvSpPr>
          <p:nvPr/>
        </p:nvSpPr>
        <p:spPr bwMode="auto">
          <a:xfrm>
            <a:off x="6584951" y="2174876"/>
            <a:ext cx="2051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(3)</a:t>
            </a:r>
            <a:endParaRPr lang="en-US">
              <a:solidFill>
                <a:prstClr val="black"/>
              </a:solidFill>
            </a:endParaRPr>
          </a:p>
        </p:txBody>
      </p:sp>
      <p:sp>
        <p:nvSpPr>
          <p:cNvPr id="16" name="Rectangle 15"/>
          <p:cNvSpPr>
            <a:spLocks noChangeArrowheads="1"/>
          </p:cNvSpPr>
          <p:nvPr/>
        </p:nvSpPr>
        <p:spPr bwMode="auto">
          <a:xfrm>
            <a:off x="2722564" y="2381251"/>
            <a:ext cx="278441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Plus units in transit (FOB Destination)</a:t>
            </a:r>
            <a:endParaRPr lang="en-US">
              <a:solidFill>
                <a:prstClr val="black"/>
              </a:solidFill>
            </a:endParaRPr>
          </a:p>
        </p:txBody>
      </p:sp>
      <p:sp>
        <p:nvSpPr>
          <p:cNvPr id="17" name="Rectangle 16"/>
          <p:cNvSpPr>
            <a:spLocks noChangeArrowheads="1"/>
          </p:cNvSpPr>
          <p:nvPr/>
        </p:nvSpPr>
        <p:spPr bwMode="auto">
          <a:xfrm>
            <a:off x="6635751" y="2381251"/>
            <a:ext cx="9297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5</a:t>
            </a:r>
            <a:endParaRPr lang="en-US">
              <a:solidFill>
                <a:prstClr val="black"/>
              </a:solidFill>
            </a:endParaRPr>
          </a:p>
        </p:txBody>
      </p:sp>
      <p:sp>
        <p:nvSpPr>
          <p:cNvPr id="18" name="Rectangle 17"/>
          <p:cNvSpPr>
            <a:spLocks noChangeArrowheads="1"/>
          </p:cNvSpPr>
          <p:nvPr/>
        </p:nvSpPr>
        <p:spPr bwMode="auto">
          <a:xfrm>
            <a:off x="2722563" y="2586039"/>
            <a:ext cx="194925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Plus units on consignment</a:t>
            </a:r>
            <a:endParaRPr lang="en-US">
              <a:solidFill>
                <a:prstClr val="black"/>
              </a:solidFill>
            </a:endParaRPr>
          </a:p>
        </p:txBody>
      </p:sp>
      <p:sp>
        <p:nvSpPr>
          <p:cNvPr id="19" name="Rectangle 18"/>
          <p:cNvSpPr>
            <a:spLocks noChangeArrowheads="1"/>
          </p:cNvSpPr>
          <p:nvPr/>
        </p:nvSpPr>
        <p:spPr bwMode="auto">
          <a:xfrm>
            <a:off x="6545263" y="2586039"/>
            <a:ext cx="17357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11</a:t>
            </a:r>
            <a:endParaRPr lang="en-US">
              <a:solidFill>
                <a:prstClr val="black"/>
              </a:solidFill>
            </a:endParaRPr>
          </a:p>
        </p:txBody>
      </p:sp>
      <p:sp>
        <p:nvSpPr>
          <p:cNvPr id="20" name="Rectangle 19"/>
          <p:cNvSpPr>
            <a:spLocks noChangeArrowheads="1"/>
          </p:cNvSpPr>
          <p:nvPr/>
        </p:nvSpPr>
        <p:spPr bwMode="auto">
          <a:xfrm>
            <a:off x="2722564" y="2792414"/>
            <a:ext cx="22016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Total units in ending inventory</a:t>
            </a:r>
            <a:endParaRPr lang="en-US">
              <a:solidFill>
                <a:prstClr val="black"/>
              </a:solidFill>
            </a:endParaRPr>
          </a:p>
        </p:txBody>
      </p:sp>
      <p:sp>
        <p:nvSpPr>
          <p:cNvPr id="21" name="Rectangle 20"/>
          <p:cNvSpPr>
            <a:spLocks noChangeArrowheads="1"/>
          </p:cNvSpPr>
          <p:nvPr/>
        </p:nvSpPr>
        <p:spPr bwMode="auto">
          <a:xfrm>
            <a:off x="6545263" y="2792414"/>
            <a:ext cx="1859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30</a:t>
            </a:r>
            <a:endParaRPr lang="en-US">
              <a:solidFill>
                <a:prstClr val="black"/>
              </a:solidFill>
            </a:endParaRPr>
          </a:p>
        </p:txBody>
      </p:sp>
      <p:sp>
        <p:nvSpPr>
          <p:cNvPr id="22" name="Rectangle 21"/>
          <p:cNvSpPr>
            <a:spLocks noChangeArrowheads="1"/>
          </p:cNvSpPr>
          <p:nvPr/>
        </p:nvSpPr>
        <p:spPr bwMode="auto">
          <a:xfrm>
            <a:off x="2540002" y="3124201"/>
            <a:ext cx="710656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A distributor of artistic iron-based fixtures acquires a piece for $1,000, terms FOB shipping point.</a:t>
            </a:r>
            <a:endParaRPr lang="en-US">
              <a:solidFill>
                <a:prstClr val="black"/>
              </a:solidFill>
            </a:endParaRPr>
          </a:p>
        </p:txBody>
      </p:sp>
      <p:sp>
        <p:nvSpPr>
          <p:cNvPr id="23" name="Rectangle 22"/>
          <p:cNvSpPr>
            <a:spLocks noChangeArrowheads="1"/>
          </p:cNvSpPr>
          <p:nvPr/>
        </p:nvSpPr>
        <p:spPr bwMode="auto">
          <a:xfrm>
            <a:off x="2540001" y="3328989"/>
            <a:ext cx="704859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Additional costs in obtaining it and offering it for sale include $150 for transportation-in, $300 for</a:t>
            </a:r>
            <a:endParaRPr lang="en-US">
              <a:solidFill>
                <a:prstClr val="black"/>
              </a:solidFill>
            </a:endParaRPr>
          </a:p>
        </p:txBody>
      </p:sp>
      <p:sp>
        <p:nvSpPr>
          <p:cNvPr id="24" name="Rectangle 23"/>
          <p:cNvSpPr>
            <a:spLocks noChangeArrowheads="1"/>
          </p:cNvSpPr>
          <p:nvPr/>
        </p:nvSpPr>
        <p:spPr bwMode="auto">
          <a:xfrm>
            <a:off x="2540001" y="3535364"/>
            <a:ext cx="752770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import duties, $100 for insurance during shipment, $200 for advertising, a $50 voluntary gratuity to the</a:t>
            </a:r>
            <a:endParaRPr lang="en-US">
              <a:solidFill>
                <a:prstClr val="black"/>
              </a:solidFill>
            </a:endParaRPr>
          </a:p>
        </p:txBody>
      </p:sp>
      <p:sp>
        <p:nvSpPr>
          <p:cNvPr id="25" name="Rectangle 24"/>
          <p:cNvSpPr>
            <a:spLocks noChangeArrowheads="1"/>
          </p:cNvSpPr>
          <p:nvPr/>
        </p:nvSpPr>
        <p:spPr bwMode="auto">
          <a:xfrm>
            <a:off x="2540001" y="3741739"/>
            <a:ext cx="718004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delivery person, $75 for enhanced store lighting, and $250 for sales staff salaries. For computing </a:t>
            </a:r>
            <a:endParaRPr lang="en-US">
              <a:solidFill>
                <a:prstClr val="black"/>
              </a:solidFill>
            </a:endParaRPr>
          </a:p>
        </p:txBody>
      </p:sp>
      <p:sp>
        <p:nvSpPr>
          <p:cNvPr id="26" name="Rectangle 25"/>
          <p:cNvSpPr>
            <a:spLocks noChangeArrowheads="1"/>
          </p:cNvSpPr>
          <p:nvPr/>
        </p:nvSpPr>
        <p:spPr bwMode="auto">
          <a:xfrm>
            <a:off x="2540001" y="3948114"/>
            <a:ext cx="390536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inventory, what cost is assigned to this artistic piece?</a:t>
            </a:r>
            <a:endParaRPr lang="en-US">
              <a:solidFill>
                <a:prstClr val="black"/>
              </a:solidFill>
            </a:endParaRPr>
          </a:p>
        </p:txBody>
      </p:sp>
      <p:sp>
        <p:nvSpPr>
          <p:cNvPr id="27" name="Rectangle 26"/>
          <p:cNvSpPr>
            <a:spLocks noChangeArrowheads="1"/>
          </p:cNvSpPr>
          <p:nvPr/>
        </p:nvSpPr>
        <p:spPr bwMode="auto">
          <a:xfrm>
            <a:off x="2540001" y="4267201"/>
            <a:ext cx="137698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b="1" dirty="0">
                <a:solidFill>
                  <a:srgbClr val="000000"/>
                </a:solidFill>
              </a:rPr>
              <a:t>Cost of inventory</a:t>
            </a:r>
            <a:endParaRPr lang="en-US" dirty="0">
              <a:solidFill>
                <a:prstClr val="black"/>
              </a:solidFill>
            </a:endParaRPr>
          </a:p>
        </p:txBody>
      </p:sp>
      <p:sp>
        <p:nvSpPr>
          <p:cNvPr id="28" name="Rectangle 27"/>
          <p:cNvSpPr>
            <a:spLocks noChangeArrowheads="1"/>
          </p:cNvSpPr>
          <p:nvPr/>
        </p:nvSpPr>
        <p:spPr bwMode="auto">
          <a:xfrm>
            <a:off x="2722564" y="4740276"/>
            <a:ext cx="34304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Cost</a:t>
            </a:r>
            <a:endParaRPr lang="en-US" dirty="0">
              <a:solidFill>
                <a:prstClr val="black"/>
              </a:solidFill>
            </a:endParaRPr>
          </a:p>
        </p:txBody>
      </p:sp>
      <p:sp>
        <p:nvSpPr>
          <p:cNvPr id="29" name="Rectangle 28"/>
          <p:cNvSpPr>
            <a:spLocks noChangeArrowheads="1"/>
          </p:cNvSpPr>
          <p:nvPr/>
        </p:nvSpPr>
        <p:spPr bwMode="auto">
          <a:xfrm>
            <a:off x="6232526" y="474027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$1,000</a:t>
            </a:r>
            <a:endParaRPr lang="en-US">
              <a:solidFill>
                <a:prstClr val="black"/>
              </a:solidFill>
            </a:endParaRPr>
          </a:p>
        </p:txBody>
      </p:sp>
      <p:sp>
        <p:nvSpPr>
          <p:cNvPr id="30" name="Rectangle 29"/>
          <p:cNvSpPr>
            <a:spLocks noChangeArrowheads="1"/>
          </p:cNvSpPr>
          <p:nvPr/>
        </p:nvSpPr>
        <p:spPr bwMode="auto">
          <a:xfrm>
            <a:off x="2722563" y="4945063"/>
            <a:ext cx="283757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Transportation-in (FOB shipping point)</a:t>
            </a:r>
            <a:endParaRPr lang="en-US">
              <a:solidFill>
                <a:prstClr val="black"/>
              </a:solidFill>
            </a:endParaRPr>
          </a:p>
        </p:txBody>
      </p:sp>
      <p:sp>
        <p:nvSpPr>
          <p:cNvPr id="31" name="Rectangle 30"/>
          <p:cNvSpPr>
            <a:spLocks noChangeArrowheads="1"/>
          </p:cNvSpPr>
          <p:nvPr/>
        </p:nvSpPr>
        <p:spPr bwMode="auto">
          <a:xfrm>
            <a:off x="6454777" y="4945063"/>
            <a:ext cx="2789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150</a:t>
            </a:r>
            <a:endParaRPr lang="en-US">
              <a:solidFill>
                <a:prstClr val="black"/>
              </a:solidFill>
            </a:endParaRPr>
          </a:p>
        </p:txBody>
      </p:sp>
      <p:sp>
        <p:nvSpPr>
          <p:cNvPr id="224" name="Rectangle 31"/>
          <p:cNvSpPr>
            <a:spLocks noChangeArrowheads="1"/>
          </p:cNvSpPr>
          <p:nvPr/>
        </p:nvSpPr>
        <p:spPr bwMode="auto">
          <a:xfrm>
            <a:off x="2722564" y="5151438"/>
            <a:ext cx="96661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Import duties</a:t>
            </a:r>
            <a:endParaRPr lang="en-US">
              <a:solidFill>
                <a:prstClr val="black"/>
              </a:solidFill>
            </a:endParaRPr>
          </a:p>
        </p:txBody>
      </p:sp>
      <p:sp>
        <p:nvSpPr>
          <p:cNvPr id="225" name="Rectangle 32"/>
          <p:cNvSpPr>
            <a:spLocks noChangeArrowheads="1"/>
          </p:cNvSpPr>
          <p:nvPr/>
        </p:nvSpPr>
        <p:spPr bwMode="auto">
          <a:xfrm>
            <a:off x="6454777" y="5151438"/>
            <a:ext cx="2789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300</a:t>
            </a:r>
            <a:endParaRPr lang="en-US">
              <a:solidFill>
                <a:prstClr val="black"/>
              </a:solidFill>
            </a:endParaRPr>
          </a:p>
        </p:txBody>
      </p:sp>
      <p:sp>
        <p:nvSpPr>
          <p:cNvPr id="226" name="Rectangle 33"/>
          <p:cNvSpPr>
            <a:spLocks noChangeArrowheads="1"/>
          </p:cNvSpPr>
          <p:nvPr/>
        </p:nvSpPr>
        <p:spPr bwMode="auto">
          <a:xfrm>
            <a:off x="2722563" y="5357813"/>
            <a:ext cx="108683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Insurance cost</a:t>
            </a:r>
            <a:endParaRPr lang="en-US" dirty="0">
              <a:solidFill>
                <a:prstClr val="black"/>
              </a:solidFill>
            </a:endParaRPr>
          </a:p>
        </p:txBody>
      </p:sp>
      <p:sp>
        <p:nvSpPr>
          <p:cNvPr id="227" name="Rectangle 34"/>
          <p:cNvSpPr>
            <a:spLocks noChangeArrowheads="1"/>
          </p:cNvSpPr>
          <p:nvPr/>
        </p:nvSpPr>
        <p:spPr bwMode="auto">
          <a:xfrm>
            <a:off x="6454777" y="5357813"/>
            <a:ext cx="2789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100</a:t>
            </a:r>
            <a:endParaRPr lang="en-US">
              <a:solidFill>
                <a:prstClr val="black"/>
              </a:solidFill>
            </a:endParaRPr>
          </a:p>
        </p:txBody>
      </p:sp>
      <p:sp>
        <p:nvSpPr>
          <p:cNvPr id="228" name="Rectangle 35"/>
          <p:cNvSpPr>
            <a:spLocks noChangeArrowheads="1"/>
          </p:cNvSpPr>
          <p:nvPr/>
        </p:nvSpPr>
        <p:spPr bwMode="auto">
          <a:xfrm>
            <a:off x="2722564" y="5564188"/>
            <a:ext cx="104034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Inventory cost</a:t>
            </a:r>
            <a:endParaRPr lang="en-US">
              <a:solidFill>
                <a:prstClr val="black"/>
              </a:solidFill>
            </a:endParaRPr>
          </a:p>
        </p:txBody>
      </p:sp>
      <p:sp>
        <p:nvSpPr>
          <p:cNvPr id="231" name="Rectangle 36"/>
          <p:cNvSpPr>
            <a:spLocks noChangeArrowheads="1"/>
          </p:cNvSpPr>
          <p:nvPr/>
        </p:nvSpPr>
        <p:spPr bwMode="auto">
          <a:xfrm>
            <a:off x="6232526" y="5564188"/>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a:solidFill>
                  <a:srgbClr val="000000"/>
                </a:solidFill>
              </a:rPr>
              <a:t>$1,550</a:t>
            </a:r>
            <a:endParaRPr lang="en-US">
              <a:solidFill>
                <a:prstClr val="black"/>
              </a:solidFill>
            </a:endParaRPr>
          </a:p>
        </p:txBody>
      </p:sp>
      <p:sp>
        <p:nvSpPr>
          <p:cNvPr id="232" name="Line 37"/>
          <p:cNvSpPr>
            <a:spLocks noChangeShapeType="1"/>
          </p:cNvSpPr>
          <p:nvPr/>
        </p:nvSpPr>
        <p:spPr bwMode="auto">
          <a:xfrm>
            <a:off x="6091238" y="2771775"/>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33" name="Rectangle 38"/>
          <p:cNvSpPr>
            <a:spLocks noChangeArrowheads="1"/>
          </p:cNvSpPr>
          <p:nvPr/>
        </p:nvSpPr>
        <p:spPr bwMode="auto">
          <a:xfrm>
            <a:off x="6091238" y="2771776"/>
            <a:ext cx="908050"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34" name="Line 39"/>
          <p:cNvSpPr>
            <a:spLocks noChangeShapeType="1"/>
          </p:cNvSpPr>
          <p:nvPr/>
        </p:nvSpPr>
        <p:spPr bwMode="auto">
          <a:xfrm>
            <a:off x="6091238" y="2978150"/>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35" name="Rectangle 40"/>
          <p:cNvSpPr>
            <a:spLocks noChangeArrowheads="1"/>
          </p:cNvSpPr>
          <p:nvPr/>
        </p:nvSpPr>
        <p:spPr bwMode="auto">
          <a:xfrm>
            <a:off x="6091238" y="2978151"/>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36" name="Line 41"/>
          <p:cNvSpPr>
            <a:spLocks noChangeShapeType="1"/>
          </p:cNvSpPr>
          <p:nvPr/>
        </p:nvSpPr>
        <p:spPr bwMode="auto">
          <a:xfrm>
            <a:off x="6091238" y="2998788"/>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37" name="Rectangle 42"/>
          <p:cNvSpPr>
            <a:spLocks noChangeArrowheads="1"/>
          </p:cNvSpPr>
          <p:nvPr/>
        </p:nvSpPr>
        <p:spPr bwMode="auto">
          <a:xfrm>
            <a:off x="6091238" y="2998789"/>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38" name="Line 43"/>
          <p:cNvSpPr>
            <a:spLocks noChangeShapeType="1"/>
          </p:cNvSpPr>
          <p:nvPr/>
        </p:nvSpPr>
        <p:spPr bwMode="auto">
          <a:xfrm>
            <a:off x="6091238" y="5543550"/>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39" name="Rectangle 44"/>
          <p:cNvSpPr>
            <a:spLocks noChangeArrowheads="1"/>
          </p:cNvSpPr>
          <p:nvPr/>
        </p:nvSpPr>
        <p:spPr bwMode="auto">
          <a:xfrm>
            <a:off x="6091238" y="5543551"/>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40" name="Line 45"/>
          <p:cNvSpPr>
            <a:spLocks noChangeShapeType="1"/>
          </p:cNvSpPr>
          <p:nvPr/>
        </p:nvSpPr>
        <p:spPr bwMode="auto">
          <a:xfrm>
            <a:off x="6091238" y="5749925"/>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41" name="Rectangle 46"/>
          <p:cNvSpPr>
            <a:spLocks noChangeArrowheads="1"/>
          </p:cNvSpPr>
          <p:nvPr/>
        </p:nvSpPr>
        <p:spPr bwMode="auto">
          <a:xfrm>
            <a:off x="6091238" y="5749926"/>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42" name="Line 47"/>
          <p:cNvSpPr>
            <a:spLocks noChangeShapeType="1"/>
          </p:cNvSpPr>
          <p:nvPr/>
        </p:nvSpPr>
        <p:spPr bwMode="auto">
          <a:xfrm>
            <a:off x="6091238" y="5770562"/>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43" name="Rectangle 48"/>
          <p:cNvSpPr>
            <a:spLocks noChangeArrowheads="1"/>
          </p:cNvSpPr>
          <p:nvPr/>
        </p:nvSpPr>
        <p:spPr bwMode="auto">
          <a:xfrm>
            <a:off x="6091238" y="5770563"/>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160" name="Rectangle 159"/>
          <p:cNvSpPr>
            <a:spLocks noChangeArrowheads="1"/>
          </p:cNvSpPr>
          <p:nvPr/>
        </p:nvSpPr>
        <p:spPr bwMode="auto">
          <a:xfrm>
            <a:off x="4739922" y="1752601"/>
            <a:ext cx="442749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b="1" dirty="0">
                <a:solidFill>
                  <a:srgbClr val="C00000"/>
                </a:solidFill>
              </a:rPr>
              <a:t>Key point – How many units does she own at year-end?</a:t>
            </a:r>
            <a:endParaRPr lang="en-US" dirty="0">
              <a:solidFill>
                <a:srgbClr val="C00000"/>
              </a:solidFill>
            </a:endParaRPr>
          </a:p>
        </p:txBody>
      </p:sp>
      <p:sp>
        <p:nvSpPr>
          <p:cNvPr id="161" name="Rectangle 160"/>
          <p:cNvSpPr>
            <a:spLocks noChangeArrowheads="1"/>
          </p:cNvSpPr>
          <p:nvPr/>
        </p:nvSpPr>
        <p:spPr bwMode="auto">
          <a:xfrm>
            <a:off x="4038601" y="4283045"/>
            <a:ext cx="4800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b="1" dirty="0">
                <a:solidFill>
                  <a:srgbClr val="C00000"/>
                </a:solidFill>
              </a:rPr>
              <a:t>Key point – What are the necessary costs to get the asset ready for its intended purpose?</a:t>
            </a:r>
            <a:endParaRPr lang="en-US" dirty="0">
              <a:solidFill>
                <a:srgbClr val="C00000"/>
              </a:solidFill>
            </a:endParaRPr>
          </a:p>
        </p:txBody>
      </p:sp>
      <p:sp>
        <p:nvSpPr>
          <p:cNvPr id="3" name="TextBox 2">
            <a:extLst>
              <a:ext uri="{FF2B5EF4-FFF2-40B4-BE49-F238E27FC236}">
                <a16:creationId xmlns:a16="http://schemas.microsoft.com/office/drawing/2014/main" id="{C5339440-FA09-C9E0-7D6C-2DFC5FCF2E3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00086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0"/>
                                        </p:tgtEl>
                                        <p:attrNameLst>
                                          <p:attrName>style.visibility</p:attrName>
                                        </p:attrNameLst>
                                      </p:cBhvr>
                                      <p:to>
                                        <p:strVal val="visible"/>
                                      </p:to>
                                    </p:set>
                                    <p:animEffect transition="in" filter="fade">
                                      <p:cBhvr>
                                        <p:cTn id="10" dur="500"/>
                                        <p:tgtEl>
                                          <p:spTgt spid="16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32"/>
                                        </p:tgtEl>
                                        <p:attrNameLst>
                                          <p:attrName>style.visibility</p:attrName>
                                        </p:attrNameLst>
                                      </p:cBhvr>
                                      <p:to>
                                        <p:strVal val="visible"/>
                                      </p:to>
                                    </p:set>
                                    <p:animEffect transition="in" filter="fade">
                                      <p:cBhvr>
                                        <p:cTn id="45" dur="500"/>
                                        <p:tgtEl>
                                          <p:spTgt spid="23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33"/>
                                        </p:tgtEl>
                                        <p:attrNameLst>
                                          <p:attrName>style.visibility</p:attrName>
                                        </p:attrNameLst>
                                      </p:cBhvr>
                                      <p:to>
                                        <p:strVal val="visible"/>
                                      </p:to>
                                    </p:set>
                                    <p:animEffect transition="in" filter="fade">
                                      <p:cBhvr>
                                        <p:cTn id="48" dur="500"/>
                                        <p:tgtEl>
                                          <p:spTgt spid="23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34"/>
                                        </p:tgtEl>
                                        <p:attrNameLst>
                                          <p:attrName>style.visibility</p:attrName>
                                        </p:attrNameLst>
                                      </p:cBhvr>
                                      <p:to>
                                        <p:strVal val="visible"/>
                                      </p:to>
                                    </p:set>
                                    <p:animEffect transition="in" filter="fade">
                                      <p:cBhvr>
                                        <p:cTn id="51" dur="500"/>
                                        <p:tgtEl>
                                          <p:spTgt spid="23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35"/>
                                        </p:tgtEl>
                                        <p:attrNameLst>
                                          <p:attrName>style.visibility</p:attrName>
                                        </p:attrNameLst>
                                      </p:cBhvr>
                                      <p:to>
                                        <p:strVal val="visible"/>
                                      </p:to>
                                    </p:set>
                                    <p:animEffect transition="in" filter="fade">
                                      <p:cBhvr>
                                        <p:cTn id="54" dur="500"/>
                                        <p:tgtEl>
                                          <p:spTgt spid="23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36"/>
                                        </p:tgtEl>
                                        <p:attrNameLst>
                                          <p:attrName>style.visibility</p:attrName>
                                        </p:attrNameLst>
                                      </p:cBhvr>
                                      <p:to>
                                        <p:strVal val="visible"/>
                                      </p:to>
                                    </p:set>
                                    <p:animEffect transition="in" filter="fade">
                                      <p:cBhvr>
                                        <p:cTn id="57" dur="500"/>
                                        <p:tgtEl>
                                          <p:spTgt spid="23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37"/>
                                        </p:tgtEl>
                                        <p:attrNameLst>
                                          <p:attrName>style.visibility</p:attrName>
                                        </p:attrNameLst>
                                      </p:cBhvr>
                                      <p:to>
                                        <p:strVal val="visible"/>
                                      </p:to>
                                    </p:set>
                                    <p:animEffect transition="in" filter="fade">
                                      <p:cBhvr>
                                        <p:cTn id="60" dur="500"/>
                                        <p:tgtEl>
                                          <p:spTgt spid="23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500"/>
                                        <p:tgtEl>
                                          <p:spTgt spid="22"/>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500"/>
                                        <p:tgtEl>
                                          <p:spTgt spid="2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fade">
                                      <p:cBhvr>
                                        <p:cTn id="77" dur="500"/>
                                        <p:tgtEl>
                                          <p:spTgt spid="26"/>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500"/>
                                        <p:tgtEl>
                                          <p:spTgt spid="2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161"/>
                                        </p:tgtEl>
                                        <p:attrNameLst>
                                          <p:attrName>style.visibility</p:attrName>
                                        </p:attrNameLst>
                                      </p:cBhvr>
                                      <p:to>
                                        <p:strVal val="visible"/>
                                      </p:to>
                                    </p:set>
                                    <p:animEffect transition="in" filter="fade">
                                      <p:cBhvr>
                                        <p:cTn id="85" dur="500"/>
                                        <p:tgtEl>
                                          <p:spTgt spid="161"/>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28"/>
                                        </p:tgtEl>
                                        <p:attrNameLst>
                                          <p:attrName>style.visibility</p:attrName>
                                        </p:attrNameLst>
                                      </p:cBhvr>
                                      <p:to>
                                        <p:strVal val="visible"/>
                                      </p:to>
                                    </p:set>
                                    <p:animEffect transition="in" filter="fade">
                                      <p:cBhvr>
                                        <p:cTn id="90" dur="500"/>
                                        <p:tgtEl>
                                          <p:spTgt spid="28"/>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500"/>
                                        <p:tgtEl>
                                          <p:spTgt spid="29"/>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fade">
                                      <p:cBhvr>
                                        <p:cTn id="96" dur="500"/>
                                        <p:tgtEl>
                                          <p:spTgt spid="30"/>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500"/>
                                        <p:tgtEl>
                                          <p:spTgt spid="31"/>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224"/>
                                        </p:tgtEl>
                                        <p:attrNameLst>
                                          <p:attrName>style.visibility</p:attrName>
                                        </p:attrNameLst>
                                      </p:cBhvr>
                                      <p:to>
                                        <p:strVal val="visible"/>
                                      </p:to>
                                    </p:set>
                                    <p:animEffect transition="in" filter="fade">
                                      <p:cBhvr>
                                        <p:cTn id="102" dur="500"/>
                                        <p:tgtEl>
                                          <p:spTgt spid="224"/>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225"/>
                                        </p:tgtEl>
                                        <p:attrNameLst>
                                          <p:attrName>style.visibility</p:attrName>
                                        </p:attrNameLst>
                                      </p:cBhvr>
                                      <p:to>
                                        <p:strVal val="visible"/>
                                      </p:to>
                                    </p:set>
                                    <p:animEffect transition="in" filter="fade">
                                      <p:cBhvr>
                                        <p:cTn id="105" dur="500"/>
                                        <p:tgtEl>
                                          <p:spTgt spid="225"/>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226"/>
                                        </p:tgtEl>
                                        <p:attrNameLst>
                                          <p:attrName>style.visibility</p:attrName>
                                        </p:attrNameLst>
                                      </p:cBhvr>
                                      <p:to>
                                        <p:strVal val="visible"/>
                                      </p:to>
                                    </p:set>
                                    <p:animEffect transition="in" filter="fade">
                                      <p:cBhvr>
                                        <p:cTn id="108" dur="500"/>
                                        <p:tgtEl>
                                          <p:spTgt spid="226"/>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27"/>
                                        </p:tgtEl>
                                        <p:attrNameLst>
                                          <p:attrName>style.visibility</p:attrName>
                                        </p:attrNameLst>
                                      </p:cBhvr>
                                      <p:to>
                                        <p:strVal val="visible"/>
                                      </p:to>
                                    </p:set>
                                    <p:animEffect transition="in" filter="fade">
                                      <p:cBhvr>
                                        <p:cTn id="111" dur="500"/>
                                        <p:tgtEl>
                                          <p:spTgt spid="227"/>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228"/>
                                        </p:tgtEl>
                                        <p:attrNameLst>
                                          <p:attrName>style.visibility</p:attrName>
                                        </p:attrNameLst>
                                      </p:cBhvr>
                                      <p:to>
                                        <p:strVal val="visible"/>
                                      </p:to>
                                    </p:set>
                                    <p:animEffect transition="in" filter="fade">
                                      <p:cBhvr>
                                        <p:cTn id="114" dur="500"/>
                                        <p:tgtEl>
                                          <p:spTgt spid="228"/>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231"/>
                                        </p:tgtEl>
                                        <p:attrNameLst>
                                          <p:attrName>style.visibility</p:attrName>
                                        </p:attrNameLst>
                                      </p:cBhvr>
                                      <p:to>
                                        <p:strVal val="visible"/>
                                      </p:to>
                                    </p:set>
                                    <p:animEffect transition="in" filter="fade">
                                      <p:cBhvr>
                                        <p:cTn id="117" dur="500"/>
                                        <p:tgtEl>
                                          <p:spTgt spid="231"/>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238"/>
                                        </p:tgtEl>
                                        <p:attrNameLst>
                                          <p:attrName>style.visibility</p:attrName>
                                        </p:attrNameLst>
                                      </p:cBhvr>
                                      <p:to>
                                        <p:strVal val="visible"/>
                                      </p:to>
                                    </p:set>
                                    <p:animEffect transition="in" filter="fade">
                                      <p:cBhvr>
                                        <p:cTn id="120" dur="500"/>
                                        <p:tgtEl>
                                          <p:spTgt spid="238"/>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239"/>
                                        </p:tgtEl>
                                        <p:attrNameLst>
                                          <p:attrName>style.visibility</p:attrName>
                                        </p:attrNameLst>
                                      </p:cBhvr>
                                      <p:to>
                                        <p:strVal val="visible"/>
                                      </p:to>
                                    </p:set>
                                    <p:animEffect transition="in" filter="fade">
                                      <p:cBhvr>
                                        <p:cTn id="123" dur="500"/>
                                        <p:tgtEl>
                                          <p:spTgt spid="23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240"/>
                                        </p:tgtEl>
                                        <p:attrNameLst>
                                          <p:attrName>style.visibility</p:attrName>
                                        </p:attrNameLst>
                                      </p:cBhvr>
                                      <p:to>
                                        <p:strVal val="visible"/>
                                      </p:to>
                                    </p:set>
                                    <p:animEffect transition="in" filter="fade">
                                      <p:cBhvr>
                                        <p:cTn id="126" dur="500"/>
                                        <p:tgtEl>
                                          <p:spTgt spid="240"/>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241"/>
                                        </p:tgtEl>
                                        <p:attrNameLst>
                                          <p:attrName>style.visibility</p:attrName>
                                        </p:attrNameLst>
                                      </p:cBhvr>
                                      <p:to>
                                        <p:strVal val="visible"/>
                                      </p:to>
                                    </p:set>
                                    <p:animEffect transition="in" filter="fade">
                                      <p:cBhvr>
                                        <p:cTn id="129" dur="500"/>
                                        <p:tgtEl>
                                          <p:spTgt spid="241"/>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242"/>
                                        </p:tgtEl>
                                        <p:attrNameLst>
                                          <p:attrName>style.visibility</p:attrName>
                                        </p:attrNameLst>
                                      </p:cBhvr>
                                      <p:to>
                                        <p:strVal val="visible"/>
                                      </p:to>
                                    </p:set>
                                    <p:animEffect transition="in" filter="fade">
                                      <p:cBhvr>
                                        <p:cTn id="132" dur="500"/>
                                        <p:tgtEl>
                                          <p:spTgt spid="242"/>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243"/>
                                        </p:tgtEl>
                                        <p:attrNameLst>
                                          <p:attrName>style.visibility</p:attrName>
                                        </p:attrNameLst>
                                      </p:cBhvr>
                                      <p:to>
                                        <p:strVal val="visible"/>
                                      </p:to>
                                    </p:set>
                                    <p:animEffect transition="in" filter="fade">
                                      <p:cBhvr>
                                        <p:cTn id="135" dur="5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224" grpId="0"/>
      <p:bldP spid="225" grpId="0"/>
      <p:bldP spid="226" grpId="0"/>
      <p:bldP spid="227" grpId="0"/>
      <p:bldP spid="228" grpId="0"/>
      <p:bldP spid="231" grpId="0"/>
      <p:bldP spid="232" grpId="0" animBg="1"/>
      <p:bldP spid="233" grpId="0" animBg="1"/>
      <p:bldP spid="234" grpId="0" animBg="1"/>
      <p:bldP spid="235" grpId="0" animBg="1"/>
      <p:bldP spid="236" grpId="0" animBg="1"/>
      <p:bldP spid="237" grpId="0" animBg="1"/>
      <p:bldP spid="238" grpId="0" animBg="1"/>
      <p:bldP spid="239" grpId="0" animBg="1"/>
      <p:bldP spid="240" grpId="0" animBg="1"/>
      <p:bldP spid="241" grpId="0" animBg="1"/>
      <p:bldP spid="242" grpId="0" animBg="1"/>
      <p:bldP spid="243" grpId="0" animBg="1"/>
      <p:bldP spid="160" grpId="0"/>
      <p:bldP spid="16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6273CC-BB65-F949-B97E-21441A78CC91}"/>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7042" name="Rectangle 2"/>
          <p:cNvSpPr>
            <a:spLocks noGrp="1" noChangeArrowheads="1"/>
          </p:cNvSpPr>
          <p:nvPr>
            <p:ph type="title"/>
          </p:nvPr>
        </p:nvSpPr>
        <p:spPr>
          <a:xfrm>
            <a:off x="1981200" y="685800"/>
            <a:ext cx="8229600" cy="838200"/>
          </a:xfrm>
        </p:spPr>
        <p:txBody>
          <a:bodyPr>
            <a:normAutofit fontScale="90000"/>
          </a:bodyPr>
          <a:lstStyle/>
          <a:p>
            <a:r>
              <a:rPr lang="en-US" altLang="en-US" sz="4000" b="1" dirty="0">
                <a:ea typeface="ＭＳ Ｐゴシック" pitchFamily="34" charset="-128"/>
              </a:rPr>
              <a:t>Inventory Costing under </a:t>
            </a:r>
            <a:br>
              <a:rPr lang="en-US" altLang="en-US" sz="4000" b="1" dirty="0">
                <a:ea typeface="ＭＳ Ｐゴシック" pitchFamily="34" charset="-128"/>
              </a:rPr>
            </a:br>
            <a:r>
              <a:rPr lang="en-US" altLang="en-US" sz="4000" b="1" dirty="0">
                <a:ea typeface="ＭＳ Ｐゴシック" pitchFamily="34" charset="-128"/>
              </a:rPr>
              <a:t>a Perpetual System</a:t>
            </a:r>
          </a:p>
        </p:txBody>
      </p:sp>
      <p:graphicFrame>
        <p:nvGraphicFramePr>
          <p:cNvPr id="87043" name="Object 2"/>
          <p:cNvGraphicFramePr>
            <a:graphicFrameLocks/>
          </p:cNvGraphicFramePr>
          <p:nvPr/>
        </p:nvGraphicFramePr>
        <p:xfrm>
          <a:off x="1947863" y="1577975"/>
          <a:ext cx="2343150" cy="3386138"/>
        </p:xfrm>
        <a:graphic>
          <a:graphicData uri="http://schemas.openxmlformats.org/presentationml/2006/ole">
            <mc:AlternateContent xmlns:mc="http://schemas.openxmlformats.org/markup-compatibility/2006">
              <mc:Choice xmlns:v="urn:schemas-microsoft-com:vml" Requires="v">
                <p:oleObj name="Clip" r:id="rId3" imgW="2354263" imgH="3397250" progId="">
                  <p:embed/>
                </p:oleObj>
              </mc:Choice>
              <mc:Fallback>
                <p:oleObj name="Clip" r:id="rId3" imgW="2354263" imgH="3397250" progId="">
                  <p:embed/>
                  <p:pic>
                    <p:nvPicPr>
                      <p:cNvPr id="87043" name="Object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7863" y="1577975"/>
                        <a:ext cx="2343150" cy="338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7044" name="Object 3"/>
          <p:cNvGraphicFramePr>
            <a:graphicFrameLocks/>
          </p:cNvGraphicFramePr>
          <p:nvPr/>
        </p:nvGraphicFramePr>
        <p:xfrm>
          <a:off x="7662863" y="1577975"/>
          <a:ext cx="2343150" cy="3386138"/>
        </p:xfrm>
        <a:graphic>
          <a:graphicData uri="http://schemas.openxmlformats.org/presentationml/2006/ole">
            <mc:AlternateContent xmlns:mc="http://schemas.openxmlformats.org/markup-compatibility/2006">
              <mc:Choice xmlns:v="urn:schemas-microsoft-com:vml" Requires="v">
                <p:oleObj name="Clip" r:id="rId5" imgW="2354263" imgH="3397250" progId="">
                  <p:embed/>
                </p:oleObj>
              </mc:Choice>
              <mc:Fallback>
                <p:oleObj name="Clip" r:id="rId5" imgW="2354263" imgH="3397250" progId="">
                  <p:embed/>
                  <p:pic>
                    <p:nvPicPr>
                      <p:cNvPr id="87044" name="Object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2863" y="1577975"/>
                        <a:ext cx="2343150" cy="338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8437" name="Rectangle 5"/>
          <p:cNvSpPr>
            <a:spLocks noChangeArrowheads="1"/>
          </p:cNvSpPr>
          <p:nvPr/>
        </p:nvSpPr>
        <p:spPr bwMode="auto">
          <a:xfrm>
            <a:off x="4879976" y="1739900"/>
            <a:ext cx="2206625" cy="1003300"/>
          </a:xfrm>
          <a:prstGeom prst="rect">
            <a:avLst/>
          </a:prstGeom>
          <a:noFill/>
          <a:ln w="12700">
            <a:noFill/>
            <a:miter lim="800000"/>
            <a:headEnd/>
            <a:tailEnd/>
          </a:ln>
          <a:effectLst/>
        </p:spPr>
        <p:txBody>
          <a:bodyPr lIns="90488" tIns="44450" rIns="90488" bIns="44450">
            <a:spAutoFit/>
          </a:bodyPr>
          <a:lstStyle/>
          <a:p>
            <a:pPr algn="ctr">
              <a:spcBef>
                <a:spcPct val="50000"/>
              </a:spcBef>
              <a:defRPr/>
            </a:pPr>
            <a:r>
              <a:rPr lang="en-US" sz="3000" b="1" dirty="0">
                <a:solidFill>
                  <a:srgbClr val="9A2F6F"/>
                </a:solidFill>
                <a:effectLst>
                  <a:outerShdw blurRad="38100" dist="38100" dir="2700000" algn="tl">
                    <a:srgbClr val="C0C0C0"/>
                  </a:outerShdw>
                </a:effectLst>
                <a:ea typeface="ＭＳ Ｐゴシック" pitchFamily="-84" charset="-128"/>
              </a:rPr>
              <a:t>Inventory affects . . . </a:t>
            </a:r>
          </a:p>
        </p:txBody>
      </p:sp>
      <p:graphicFrame>
        <p:nvGraphicFramePr>
          <p:cNvPr id="87046" name="Object 4"/>
          <p:cNvGraphicFramePr>
            <a:graphicFrameLocks/>
          </p:cNvGraphicFramePr>
          <p:nvPr/>
        </p:nvGraphicFramePr>
        <p:xfrm>
          <a:off x="5181601" y="2741613"/>
          <a:ext cx="1636713" cy="1143000"/>
        </p:xfrm>
        <a:graphic>
          <a:graphicData uri="http://schemas.openxmlformats.org/presentationml/2006/ole">
            <mc:AlternateContent xmlns:mc="http://schemas.openxmlformats.org/markup-compatibility/2006">
              <mc:Choice xmlns:v="urn:schemas-microsoft-com:vml" Requires="v">
                <p:oleObj name="Clip" r:id="rId6" imgW="4582562" imgH="3315077" progId="">
                  <p:embed/>
                </p:oleObj>
              </mc:Choice>
              <mc:Fallback>
                <p:oleObj name="Clip" r:id="rId6" imgW="4582562" imgH="3315077" progId="">
                  <p:embed/>
                  <p:pic>
                    <p:nvPicPr>
                      <p:cNvPr id="87046" name="Object 4"/>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81601" y="2741613"/>
                        <a:ext cx="163671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8439" name="Rectangle 7"/>
          <p:cNvSpPr>
            <a:spLocks noChangeArrowheads="1"/>
          </p:cNvSpPr>
          <p:nvPr/>
        </p:nvSpPr>
        <p:spPr bwMode="auto">
          <a:xfrm>
            <a:off x="4116388" y="4267200"/>
            <a:ext cx="3656012" cy="1917700"/>
          </a:xfrm>
          <a:prstGeom prst="rect">
            <a:avLst/>
          </a:prstGeom>
          <a:noFill/>
          <a:ln w="12700">
            <a:noFill/>
            <a:miter lim="800000"/>
            <a:headEnd/>
            <a:tailEnd/>
          </a:ln>
          <a:effectLst/>
        </p:spPr>
        <p:txBody>
          <a:bodyPr lIns="90488" tIns="44450" rIns="90488" bIns="44450">
            <a:spAutoFit/>
          </a:bodyPr>
          <a:lstStyle/>
          <a:p>
            <a:pPr algn="ctr">
              <a:spcBef>
                <a:spcPct val="50000"/>
              </a:spcBef>
              <a:defRPr/>
            </a:pPr>
            <a:r>
              <a:rPr lang="en-US" sz="3000" b="1" dirty="0">
                <a:solidFill>
                  <a:srgbClr val="114FFB"/>
                </a:solidFill>
                <a:effectLst>
                  <a:outerShdw blurRad="38100" dist="38100" dir="2700000" algn="tl">
                    <a:srgbClr val="C0C0C0"/>
                  </a:outerShdw>
                </a:effectLst>
                <a:ea typeface="ＭＳ Ｐゴシック" pitchFamily="-84" charset="-128"/>
              </a:rPr>
              <a:t>The matching principle requires matching costs  with sales.</a:t>
            </a:r>
          </a:p>
        </p:txBody>
      </p:sp>
      <p:sp>
        <p:nvSpPr>
          <p:cNvPr id="18441" name="Rectangle 9"/>
          <p:cNvSpPr>
            <a:spLocks noChangeArrowheads="1"/>
          </p:cNvSpPr>
          <p:nvPr/>
        </p:nvSpPr>
        <p:spPr bwMode="auto">
          <a:xfrm>
            <a:off x="2439989" y="2897188"/>
            <a:ext cx="1368425" cy="831850"/>
          </a:xfrm>
          <a:prstGeom prst="rect">
            <a:avLst/>
          </a:prstGeom>
          <a:solidFill>
            <a:srgbClr val="DCE6F2"/>
          </a:solidFill>
          <a:ln w="12700">
            <a:solidFill>
              <a:schemeClr val="hlink"/>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2400" b="1" dirty="0">
                <a:ea typeface="ＭＳ Ｐゴシック" pitchFamily="-84" charset="-128"/>
              </a:rPr>
              <a:t>Balance Sheet</a:t>
            </a:r>
          </a:p>
        </p:txBody>
      </p:sp>
      <p:cxnSp>
        <p:nvCxnSpPr>
          <p:cNvPr id="18442" name="AutoShape 10"/>
          <p:cNvCxnSpPr>
            <a:cxnSpLocks noChangeShapeType="1"/>
            <a:endCxn id="18441" idx="3"/>
          </p:cNvCxnSpPr>
          <p:nvPr/>
        </p:nvCxnSpPr>
        <p:spPr bwMode="auto">
          <a:xfrm flipH="1">
            <a:off x="3808414" y="3313113"/>
            <a:ext cx="1373187" cy="0"/>
          </a:xfrm>
          <a:prstGeom prst="straightConnector1">
            <a:avLst/>
          </a:prstGeom>
          <a:noFill/>
          <a:ln w="38100">
            <a:solidFill>
              <a:srgbClr val="FF0000"/>
            </a:solidFill>
            <a:round/>
            <a:headEnd/>
            <a:tailEnd type="triangle" w="med" len="med"/>
          </a:ln>
          <a:effectLst>
            <a:outerShdw dist="28398" dir="1593903" algn="ctr" rotWithShape="0">
              <a:schemeClr val="hlink"/>
            </a:outerShdw>
          </a:effectLst>
        </p:spPr>
      </p:cxnSp>
      <p:sp>
        <p:nvSpPr>
          <p:cNvPr id="18444" name="Rectangle 12"/>
          <p:cNvSpPr>
            <a:spLocks noChangeArrowheads="1"/>
          </p:cNvSpPr>
          <p:nvPr/>
        </p:nvSpPr>
        <p:spPr bwMode="auto">
          <a:xfrm>
            <a:off x="7985126" y="2897188"/>
            <a:ext cx="1674813" cy="831850"/>
          </a:xfrm>
          <a:prstGeom prst="rect">
            <a:avLst/>
          </a:prstGeom>
          <a:solidFill>
            <a:srgbClr val="DCE6F2"/>
          </a:solidFill>
          <a:ln w="12700">
            <a:solidFill>
              <a:schemeClr val="hlink"/>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2400" b="1" dirty="0">
                <a:ea typeface="ＭＳ Ｐゴシック" pitchFamily="-84" charset="-128"/>
              </a:rPr>
              <a:t>Income Statement</a:t>
            </a:r>
          </a:p>
        </p:txBody>
      </p:sp>
      <p:cxnSp>
        <p:nvCxnSpPr>
          <p:cNvPr id="18445" name="AutoShape 13"/>
          <p:cNvCxnSpPr>
            <a:cxnSpLocks noChangeShapeType="1"/>
          </p:cNvCxnSpPr>
          <p:nvPr/>
        </p:nvCxnSpPr>
        <p:spPr bwMode="auto">
          <a:xfrm>
            <a:off x="6818313" y="3313113"/>
            <a:ext cx="1166812" cy="0"/>
          </a:xfrm>
          <a:prstGeom prst="straightConnector1">
            <a:avLst/>
          </a:prstGeom>
          <a:noFill/>
          <a:ln w="38100">
            <a:solidFill>
              <a:srgbClr val="FF0000"/>
            </a:solidFill>
            <a:round/>
            <a:headEnd/>
            <a:tailEnd type="triangle" w="med" len="med"/>
          </a:ln>
          <a:effectLst>
            <a:outerShdw dist="28398" dir="1593903" algn="ctr" rotWithShape="0">
              <a:schemeClr val="hlink"/>
            </a:outerShdw>
          </a:effectLst>
        </p:spPr>
      </p:cxnSp>
      <p:sp>
        <p:nvSpPr>
          <p:cNvPr id="3" name="TextBox 2">
            <a:extLst>
              <a:ext uri="{FF2B5EF4-FFF2-40B4-BE49-F238E27FC236}">
                <a16:creationId xmlns:a16="http://schemas.microsoft.com/office/drawing/2014/main" id="{6DAC54B0-18DD-C6E2-981F-3DB8FFD39A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8442"/>
                                        </p:tgtEl>
                                        <p:attrNameLst>
                                          <p:attrName>style.visibility</p:attrName>
                                        </p:attrNameLst>
                                      </p:cBhvr>
                                      <p:to>
                                        <p:strVal val="visible"/>
                                      </p:to>
                                    </p:set>
                                    <p:animEffect transition="in" filter="wipe(right)">
                                      <p:cBhvr>
                                        <p:cTn id="7" dur="1000"/>
                                        <p:tgtEl>
                                          <p:spTgt spid="1844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441"/>
                                        </p:tgtEl>
                                        <p:attrNameLst>
                                          <p:attrName>style.visibility</p:attrName>
                                        </p:attrNameLst>
                                      </p:cBhvr>
                                      <p:to>
                                        <p:strVal val="visible"/>
                                      </p:to>
                                    </p:set>
                                    <p:animEffect transition="in" filter="wipe(right)">
                                      <p:cBhvr>
                                        <p:cTn id="10" dur="1000"/>
                                        <p:tgtEl>
                                          <p:spTgt spid="18441"/>
                                        </p:tgtEl>
                                      </p:cBhvr>
                                    </p:animEffect>
                                  </p:childTnLst>
                                </p:cTn>
                              </p:par>
                            </p:childTnLst>
                          </p:cTn>
                        </p:par>
                        <p:par>
                          <p:cTn id="11" fill="hold" nodeType="afterGroup">
                            <p:stCondLst>
                              <p:cond delay="1000"/>
                            </p:stCondLst>
                            <p:childTnLst>
                              <p:par>
                                <p:cTn id="12" presetID="22" presetClass="entr" presetSubtype="8" fill="hold" nodeType="afterEffect">
                                  <p:stCondLst>
                                    <p:cond delay="0"/>
                                  </p:stCondLst>
                                  <p:childTnLst>
                                    <p:set>
                                      <p:cBhvr>
                                        <p:cTn id="13" dur="1" fill="hold">
                                          <p:stCondLst>
                                            <p:cond delay="0"/>
                                          </p:stCondLst>
                                        </p:cTn>
                                        <p:tgtEl>
                                          <p:spTgt spid="18445"/>
                                        </p:tgtEl>
                                        <p:attrNameLst>
                                          <p:attrName>style.visibility</p:attrName>
                                        </p:attrNameLst>
                                      </p:cBhvr>
                                      <p:to>
                                        <p:strVal val="visible"/>
                                      </p:to>
                                    </p:set>
                                    <p:animEffect transition="in" filter="wipe(left)">
                                      <p:cBhvr>
                                        <p:cTn id="14" dur="1000"/>
                                        <p:tgtEl>
                                          <p:spTgt spid="1844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8444"/>
                                        </p:tgtEl>
                                        <p:attrNameLst>
                                          <p:attrName>style.visibility</p:attrName>
                                        </p:attrNameLst>
                                      </p:cBhvr>
                                      <p:to>
                                        <p:strVal val="visible"/>
                                      </p:to>
                                    </p:set>
                                    <p:animEffect transition="in" filter="wipe(left)">
                                      <p:cBhvr>
                                        <p:cTn id="17" dur="1000"/>
                                        <p:tgtEl>
                                          <p:spTgt spid="18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animBg="1"/>
      <p:bldP spid="1844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5E00B0-98A1-D825-CA67-2B9AF15C9EA8}"/>
              </a:ext>
            </a:extLst>
          </p:cNvPr>
          <p:cNvSpPr/>
          <p:nvPr/>
        </p:nvSpPr>
        <p:spPr>
          <a:xfrm>
            <a:off x="762000" y="391886"/>
            <a:ext cx="10734675" cy="62495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8066" name="Rectangle 2"/>
          <p:cNvSpPr>
            <a:spLocks noGrp="1" noChangeArrowheads="1"/>
          </p:cNvSpPr>
          <p:nvPr>
            <p:ph type="title"/>
          </p:nvPr>
        </p:nvSpPr>
        <p:spPr>
          <a:xfrm>
            <a:off x="1524001" y="457200"/>
            <a:ext cx="9006680" cy="960438"/>
          </a:xfrm>
        </p:spPr>
        <p:txBody>
          <a:bodyPr/>
          <a:lstStyle/>
          <a:p>
            <a:r>
              <a:rPr lang="en-US" altLang="en-US" sz="4000" b="1" dirty="0">
                <a:ea typeface="ＭＳ Ｐゴシック" pitchFamily="34" charset="-128"/>
              </a:rPr>
              <a:t>Inventory Costing Management Decisions</a:t>
            </a:r>
          </a:p>
        </p:txBody>
      </p:sp>
      <p:sp>
        <p:nvSpPr>
          <p:cNvPr id="9" name="TextBox 8"/>
          <p:cNvSpPr txBox="1"/>
          <p:nvPr/>
        </p:nvSpPr>
        <p:spPr>
          <a:xfrm>
            <a:off x="1661319" y="1295401"/>
            <a:ext cx="8869363" cy="3108325"/>
          </a:xfrm>
          <a:prstGeom prst="rect">
            <a:avLst/>
          </a:prstGeom>
          <a:solidFill>
            <a:schemeClr val="accent2">
              <a:lumMod val="40000"/>
              <a:lumOff val="60000"/>
            </a:schemeClr>
          </a:solidFill>
          <a:ln>
            <a:solidFill>
              <a:schemeClr val="tx1"/>
            </a:solidFill>
          </a:ln>
        </p:spPr>
        <p:txBody>
          <a:bodyPr>
            <a:spAutoFit/>
          </a:bodyPr>
          <a:lstStyle/>
          <a:p>
            <a:pPr>
              <a:defRPr/>
            </a:pPr>
            <a:r>
              <a:rPr lang="en-US" sz="2800" dirty="0">
                <a:solidFill>
                  <a:srgbClr val="632523"/>
                </a:solidFill>
              </a:rPr>
              <a:t>Management decisions in accounting for inventory involve the following:</a:t>
            </a:r>
          </a:p>
          <a:p>
            <a:pPr marL="514350" indent="-514350">
              <a:buFont typeface="+mj-lt"/>
              <a:buAutoNum type="arabicPeriod"/>
              <a:defRPr/>
            </a:pPr>
            <a:r>
              <a:rPr lang="en-US" sz="2800" dirty="0">
                <a:solidFill>
                  <a:srgbClr val="632523"/>
                </a:solidFill>
              </a:rPr>
              <a:t>Items included in inventory and their costs.</a:t>
            </a:r>
          </a:p>
          <a:p>
            <a:pPr marL="514350" indent="-514350">
              <a:buFont typeface="+mj-lt"/>
              <a:buAutoNum type="arabicPeriod"/>
              <a:defRPr/>
            </a:pPr>
            <a:r>
              <a:rPr lang="en-US" sz="2800" dirty="0">
                <a:solidFill>
                  <a:srgbClr val="632523"/>
                </a:solidFill>
              </a:rPr>
              <a:t>Costing method (specific identification, FIFO, LIFO,</a:t>
            </a:r>
            <a:br>
              <a:rPr lang="en-US" sz="2800" dirty="0">
                <a:solidFill>
                  <a:srgbClr val="632523"/>
                </a:solidFill>
              </a:rPr>
            </a:br>
            <a:r>
              <a:rPr lang="en-US" sz="2800" dirty="0">
                <a:solidFill>
                  <a:srgbClr val="632523"/>
                </a:solidFill>
              </a:rPr>
              <a:t>or weighted average).</a:t>
            </a:r>
          </a:p>
          <a:p>
            <a:pPr marL="514350" indent="-514350">
              <a:buFont typeface="+mj-lt"/>
              <a:buAutoNum type="arabicPeriod"/>
              <a:defRPr/>
            </a:pPr>
            <a:r>
              <a:rPr lang="en-US" sz="2800" dirty="0">
                <a:solidFill>
                  <a:srgbClr val="632523"/>
                </a:solidFill>
              </a:rPr>
              <a:t>Inventory system (perpetual or periodic).</a:t>
            </a:r>
          </a:p>
          <a:p>
            <a:pPr marL="514350" indent="-514350">
              <a:buFont typeface="+mj-lt"/>
              <a:buAutoNum type="arabicPeriod"/>
              <a:defRPr/>
            </a:pPr>
            <a:r>
              <a:rPr lang="en-US" sz="2800" dirty="0">
                <a:solidFill>
                  <a:srgbClr val="632523"/>
                </a:solidFill>
              </a:rPr>
              <a:t>Use of market values or other estimates.</a:t>
            </a:r>
          </a:p>
        </p:txBody>
      </p:sp>
      <p:pic>
        <p:nvPicPr>
          <p:cNvPr id="3" name="Picture 2"/>
          <p:cNvPicPr>
            <a:picLocks noChangeAspect="1"/>
          </p:cNvPicPr>
          <p:nvPr/>
        </p:nvPicPr>
        <p:blipFill>
          <a:blip r:embed="rId3"/>
          <a:stretch>
            <a:fillRect/>
          </a:stretch>
        </p:blipFill>
        <p:spPr>
          <a:xfrm>
            <a:off x="5466241" y="4513756"/>
            <a:ext cx="2555479" cy="2010868"/>
          </a:xfrm>
          <a:prstGeom prst="rect">
            <a:avLst/>
          </a:prstGeom>
        </p:spPr>
      </p:pic>
      <p:sp>
        <p:nvSpPr>
          <p:cNvPr id="4" name="TextBox 3">
            <a:extLst>
              <a:ext uri="{FF2B5EF4-FFF2-40B4-BE49-F238E27FC236}">
                <a16:creationId xmlns:a16="http://schemas.microsoft.com/office/drawing/2014/main" id="{15A300CA-3373-CB76-7177-9648BF624E3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F19A0A-ECBE-7A40-77E5-6517DBD2C687}"/>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9090"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Inventory Cost Flow Assumptions</a:t>
            </a:r>
          </a:p>
        </p:txBody>
      </p:sp>
      <p:pic>
        <p:nvPicPr>
          <p:cNvPr id="8" name="Picture 7"/>
          <p:cNvPicPr>
            <a:picLocks noChangeAspect="1"/>
          </p:cNvPicPr>
          <p:nvPr/>
        </p:nvPicPr>
        <p:blipFill>
          <a:blip r:embed="rId3"/>
          <a:stretch>
            <a:fillRect/>
          </a:stretch>
        </p:blipFill>
        <p:spPr>
          <a:xfrm>
            <a:off x="2315467" y="1943894"/>
            <a:ext cx="7561066" cy="3886200"/>
          </a:xfrm>
          <a:prstGeom prst="rect">
            <a:avLst/>
          </a:prstGeom>
        </p:spPr>
      </p:pic>
      <p:sp>
        <p:nvSpPr>
          <p:cNvPr id="3" name="TextBox 2">
            <a:extLst>
              <a:ext uri="{FF2B5EF4-FFF2-40B4-BE49-F238E27FC236}">
                <a16:creationId xmlns:a16="http://schemas.microsoft.com/office/drawing/2014/main" id="{A6344E91-7648-0267-6F95-F0E6EF0D99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624EAF-5CB4-ADBA-852B-56F788443A5D}"/>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9090"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Inventory Cost Flow Assumptions</a:t>
            </a:r>
          </a:p>
        </p:txBody>
      </p:sp>
      <p:pic>
        <p:nvPicPr>
          <p:cNvPr id="8" name="Picture 5"/>
          <p:cNvPicPr>
            <a:picLocks noChangeAspect="1" noChangeArrowheads="1"/>
          </p:cNvPicPr>
          <p:nvPr/>
        </p:nvPicPr>
        <p:blipFill>
          <a:blip r:embed="rId3" cstate="print"/>
          <a:srcRect/>
          <a:stretch>
            <a:fillRect/>
          </a:stretch>
        </p:blipFill>
        <p:spPr bwMode="auto">
          <a:xfrm>
            <a:off x="3200400" y="1676400"/>
            <a:ext cx="5576888" cy="4529138"/>
          </a:xfrm>
          <a:prstGeom prst="rect">
            <a:avLst/>
          </a:prstGeom>
          <a:noFill/>
          <a:ln w="9525">
            <a:noFill/>
            <a:miter lim="800000"/>
            <a:headEnd/>
            <a:tailEnd/>
          </a:ln>
        </p:spPr>
      </p:pic>
      <p:sp>
        <p:nvSpPr>
          <p:cNvPr id="3" name="TextBox 2">
            <a:extLst>
              <a:ext uri="{FF2B5EF4-FFF2-40B4-BE49-F238E27FC236}">
                <a16:creationId xmlns:a16="http://schemas.microsoft.com/office/drawing/2014/main" id="{D3B55375-E8F2-32CA-02D6-7DE97A937F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09175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63641E1-C429-07E1-952A-603FFDCCDE38}"/>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567989" y="4325579"/>
            <a:ext cx="7315200" cy="3342607"/>
          </a:xfrm>
        </p:spPr>
        <p:txBody>
          <a:bodyPr>
            <a:normAutofit fontScale="90000"/>
          </a:bodyPr>
          <a:lstStyle/>
          <a:p>
            <a:br>
              <a:rPr lang="en-US" altLang="en-US" dirty="0"/>
            </a:br>
            <a:br>
              <a:rPr lang="en-US" altLang="en-US" dirty="0"/>
            </a:br>
            <a:br>
              <a:rPr lang="en-US" altLang="en-US" dirty="0">
                <a:ea typeface="ＭＳ Ｐゴシック" pitchFamily="34" charset="-128"/>
              </a:rPr>
            </a:br>
            <a:r>
              <a:rPr lang="en-US" dirty="0"/>
              <a:t>Compute inventory in a perpetual system using the methods of specific identification, FIFO, LIFO and Weighted Average.</a:t>
            </a:r>
            <a:br>
              <a:rPr lang="en-US" dirty="0"/>
            </a:br>
            <a:br>
              <a:rPr lang="en-US" altLang="en-US" b="1" dirty="0"/>
            </a:br>
            <a:br>
              <a:rPr lang="en-US" altLang="en-US" b="1" dirty="0"/>
            </a:br>
            <a:endParaRPr lang="en-US" altLang="en-US" b="1" dirty="0"/>
          </a:p>
        </p:txBody>
      </p:sp>
      <p:pic>
        <p:nvPicPr>
          <p:cNvPr id="130053" name="Picture 2"/>
          <p:cNvPicPr>
            <a:picLocks noChangeAspect="1" noChangeArrowheads="1"/>
          </p:cNvPicPr>
          <p:nvPr/>
        </p:nvPicPr>
        <p:blipFill>
          <a:blip r:embed="rId3" cstate="print"/>
          <a:srcRect/>
          <a:stretch>
            <a:fillRect/>
          </a:stretch>
        </p:blipFill>
        <p:spPr bwMode="auto">
          <a:xfrm>
            <a:off x="2381250" y="1426845"/>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5668190"/>
            <a:ext cx="7315200" cy="87313"/>
          </a:xfrm>
          <a:prstGeom prst="rect">
            <a:avLst/>
          </a:prstGeom>
          <a:noFill/>
          <a:ln w="9525">
            <a:noFill/>
            <a:miter lim="800000"/>
            <a:headEnd/>
            <a:tailEnd/>
          </a:ln>
        </p:spPr>
      </p:pic>
      <p:sp>
        <p:nvSpPr>
          <p:cNvPr id="8" name="TextBox 8"/>
          <p:cNvSpPr txBox="1"/>
          <p:nvPr/>
        </p:nvSpPr>
        <p:spPr>
          <a:xfrm>
            <a:off x="3695700" y="609601"/>
            <a:ext cx="4686300" cy="769441"/>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4AA6C394-AEB9-8FA7-7BE2-5488B3F53CA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0A8EDCA-5D51-00CD-4FB5-B5F185ECAB1B}"/>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0114"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Inventory Costing Illustration</a:t>
            </a:r>
          </a:p>
        </p:txBody>
      </p:sp>
      <p:sp>
        <p:nvSpPr>
          <p:cNvPr id="90115" name="TextBox 5"/>
          <p:cNvSpPr txBox="1">
            <a:spLocks noChangeArrowheads="1"/>
          </p:cNvSpPr>
          <p:nvPr/>
        </p:nvSpPr>
        <p:spPr bwMode="auto">
          <a:xfrm>
            <a:off x="1905000" y="1600201"/>
            <a:ext cx="8382000" cy="830263"/>
          </a:xfrm>
          <a:prstGeom prst="rect">
            <a:avLst/>
          </a:prstGeom>
          <a:noFill/>
          <a:ln w="9525">
            <a:noFill/>
            <a:miter lim="800000"/>
            <a:headEnd/>
            <a:tailEnd/>
          </a:ln>
        </p:spPr>
        <p:txBody>
          <a:bodyPr>
            <a:spAutoFit/>
          </a:bodyPr>
          <a:lstStyle/>
          <a:p>
            <a:pPr algn="ctr"/>
            <a:r>
              <a:rPr lang="en-US" altLang="en-US" sz="2400" dirty="0">
                <a:latin typeface="Calibri" pitchFamily="34" charset="0"/>
                <a:ea typeface="ＭＳ Ｐゴシック" pitchFamily="34" charset="-128"/>
              </a:rPr>
              <a:t>Here is information about the mountain bike inventory of Trekking for the month of August.</a:t>
            </a:r>
          </a:p>
        </p:txBody>
      </p:sp>
      <p:pic>
        <p:nvPicPr>
          <p:cNvPr id="2" name="Picture 1"/>
          <p:cNvPicPr>
            <a:picLocks noChangeAspect="1"/>
          </p:cNvPicPr>
          <p:nvPr/>
        </p:nvPicPr>
        <p:blipFill>
          <a:blip r:embed="rId3"/>
          <a:stretch>
            <a:fillRect/>
          </a:stretch>
        </p:blipFill>
        <p:spPr>
          <a:xfrm>
            <a:off x="1913468" y="2484439"/>
            <a:ext cx="8390487" cy="2859087"/>
          </a:xfrm>
          <a:prstGeom prst="rect">
            <a:avLst/>
          </a:prstGeom>
        </p:spPr>
      </p:pic>
      <p:sp>
        <p:nvSpPr>
          <p:cNvPr id="4" name="TextBox 3">
            <a:extLst>
              <a:ext uri="{FF2B5EF4-FFF2-40B4-BE49-F238E27FC236}">
                <a16:creationId xmlns:a16="http://schemas.microsoft.com/office/drawing/2014/main" id="{B8FE9886-0BC9-D963-D6BD-9F8DF9F5B26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9A1CB3-D796-54BB-BB81-C0D9CB850CBC}"/>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1138" name="Rectangle 2"/>
          <p:cNvSpPr>
            <a:spLocks noGrp="1" noChangeArrowheads="1"/>
          </p:cNvSpPr>
          <p:nvPr>
            <p:ph type="title"/>
          </p:nvPr>
        </p:nvSpPr>
        <p:spPr/>
        <p:txBody>
          <a:bodyPr/>
          <a:lstStyle/>
          <a:p>
            <a:r>
              <a:rPr lang="en-US" altLang="en-US" b="1" dirty="0">
                <a:ea typeface="ＭＳ Ｐゴシック" pitchFamily="34" charset="-128"/>
              </a:rPr>
              <a:t>Specific Identification</a:t>
            </a:r>
          </a:p>
        </p:txBody>
      </p:sp>
      <p:pic>
        <p:nvPicPr>
          <p:cNvPr id="5" name="Picture 4"/>
          <p:cNvPicPr>
            <a:picLocks noChangeAspect="1"/>
          </p:cNvPicPr>
          <p:nvPr/>
        </p:nvPicPr>
        <p:blipFill>
          <a:blip r:embed="rId3"/>
          <a:stretch>
            <a:fillRect/>
          </a:stretch>
        </p:blipFill>
        <p:spPr>
          <a:xfrm>
            <a:off x="2209801" y="2218827"/>
            <a:ext cx="8124063" cy="1738229"/>
          </a:xfrm>
          <a:prstGeom prst="rect">
            <a:avLst/>
          </a:prstGeom>
        </p:spPr>
      </p:pic>
      <p:sp>
        <p:nvSpPr>
          <p:cNvPr id="3" name="TextBox 2">
            <a:extLst>
              <a:ext uri="{FF2B5EF4-FFF2-40B4-BE49-F238E27FC236}">
                <a16:creationId xmlns:a16="http://schemas.microsoft.com/office/drawing/2014/main" id="{758E7947-F410-39E9-8877-B6101AE254A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8E7B6E4-FACB-3C68-A68F-1826BB66AAC0}"/>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2162"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First-In, First-Out (FIFO)</a:t>
            </a:r>
          </a:p>
        </p:txBody>
      </p:sp>
      <p:sp>
        <p:nvSpPr>
          <p:cNvPr id="31748" name="Rectangle 4"/>
          <p:cNvSpPr>
            <a:spLocks noChangeArrowheads="1"/>
          </p:cNvSpPr>
          <p:nvPr/>
        </p:nvSpPr>
        <p:spPr bwMode="auto">
          <a:xfrm>
            <a:off x="6238876" y="1784351"/>
            <a:ext cx="2905125" cy="1076325"/>
          </a:xfrm>
          <a:prstGeom prst="rect">
            <a:avLst/>
          </a:prstGeom>
          <a:solidFill>
            <a:srgbClr val="F6E9B4"/>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3200" b="1" dirty="0">
                <a:solidFill>
                  <a:srgbClr val="632523"/>
                </a:solidFill>
                <a:ea typeface="ＭＳ Ｐゴシック" pitchFamily="-84" charset="-128"/>
              </a:rPr>
              <a:t>Cost of Goods Sold</a:t>
            </a:r>
          </a:p>
        </p:txBody>
      </p:sp>
      <p:cxnSp>
        <p:nvCxnSpPr>
          <p:cNvPr id="31749" name="AutoShape 5"/>
          <p:cNvCxnSpPr>
            <a:cxnSpLocks noChangeShapeType="1"/>
            <a:stCxn id="31753" idx="3"/>
            <a:endCxn id="31748" idx="1"/>
          </p:cNvCxnSpPr>
          <p:nvPr/>
        </p:nvCxnSpPr>
        <p:spPr bwMode="auto">
          <a:xfrm>
            <a:off x="4867275" y="2322514"/>
            <a:ext cx="1371600" cy="1587"/>
          </a:xfrm>
          <a:prstGeom prst="straightConnector1">
            <a:avLst/>
          </a:prstGeom>
          <a:noFill/>
          <a:ln w="38100">
            <a:solidFill>
              <a:srgbClr val="632523"/>
            </a:solidFill>
            <a:round/>
            <a:headEnd/>
            <a:tailEnd type="arrow" w="med" len="med"/>
          </a:ln>
          <a:effectLst>
            <a:outerShdw blurRad="63500" dist="38100" dir="2700000" algn="tl" rotWithShape="0">
              <a:srgbClr val="000000">
                <a:alpha val="39999"/>
              </a:srgbClr>
            </a:outerShdw>
          </a:effectLst>
        </p:spPr>
      </p:cxnSp>
      <p:sp>
        <p:nvSpPr>
          <p:cNvPr id="31751" name="Rectangle 7"/>
          <p:cNvSpPr>
            <a:spLocks noChangeArrowheads="1"/>
          </p:cNvSpPr>
          <p:nvPr/>
        </p:nvSpPr>
        <p:spPr bwMode="auto">
          <a:xfrm>
            <a:off x="6238876" y="3505201"/>
            <a:ext cx="2905125" cy="1076325"/>
          </a:xfrm>
          <a:prstGeom prst="rect">
            <a:avLst/>
          </a:prstGeom>
          <a:solidFill>
            <a:srgbClr val="632523"/>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3200" b="1" dirty="0">
                <a:solidFill>
                  <a:schemeClr val="bg2"/>
                </a:solidFill>
                <a:ea typeface="ＭＳ Ｐゴシック" pitchFamily="-84" charset="-128"/>
              </a:rPr>
              <a:t>Ending Inventory</a:t>
            </a:r>
          </a:p>
        </p:txBody>
      </p:sp>
      <p:cxnSp>
        <p:nvCxnSpPr>
          <p:cNvPr id="31752" name="AutoShape 8"/>
          <p:cNvCxnSpPr>
            <a:cxnSpLocks noChangeShapeType="1"/>
            <a:stCxn id="31754" idx="3"/>
            <a:endCxn id="31751" idx="1"/>
          </p:cNvCxnSpPr>
          <p:nvPr/>
        </p:nvCxnSpPr>
        <p:spPr bwMode="auto">
          <a:xfrm>
            <a:off x="4867275" y="4043364"/>
            <a:ext cx="1371600" cy="1587"/>
          </a:xfrm>
          <a:prstGeom prst="straightConnector1">
            <a:avLst/>
          </a:prstGeom>
          <a:noFill/>
          <a:ln w="38100">
            <a:solidFill>
              <a:srgbClr val="632523"/>
            </a:solidFill>
            <a:round/>
            <a:headEnd/>
            <a:tailEnd type="arrow" w="med" len="med"/>
          </a:ln>
          <a:effectLst>
            <a:outerShdw blurRad="63500" dist="38100" dir="2700000" algn="tl" rotWithShape="0">
              <a:srgbClr val="000000">
                <a:alpha val="39999"/>
              </a:srgbClr>
            </a:outerShdw>
          </a:effectLst>
        </p:spPr>
      </p:cxnSp>
      <p:sp>
        <p:nvSpPr>
          <p:cNvPr id="31753" name="Rectangle 9"/>
          <p:cNvSpPr>
            <a:spLocks noChangeArrowheads="1"/>
          </p:cNvSpPr>
          <p:nvPr/>
        </p:nvSpPr>
        <p:spPr bwMode="auto">
          <a:xfrm>
            <a:off x="2928939" y="1784351"/>
            <a:ext cx="1938337" cy="1076325"/>
          </a:xfrm>
          <a:prstGeom prst="rect">
            <a:avLst/>
          </a:prstGeom>
          <a:solidFill>
            <a:srgbClr val="F6E9B4"/>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3200" b="1" dirty="0">
                <a:solidFill>
                  <a:srgbClr val="632523"/>
                </a:solidFill>
                <a:ea typeface="ＭＳ Ｐゴシック" pitchFamily="-84" charset="-128"/>
              </a:rPr>
              <a:t>Oldest Costs</a:t>
            </a:r>
          </a:p>
        </p:txBody>
      </p:sp>
      <p:sp>
        <p:nvSpPr>
          <p:cNvPr id="31754" name="Rectangle 10"/>
          <p:cNvSpPr>
            <a:spLocks noChangeArrowheads="1"/>
          </p:cNvSpPr>
          <p:nvPr/>
        </p:nvSpPr>
        <p:spPr bwMode="auto">
          <a:xfrm>
            <a:off x="2928939" y="3505201"/>
            <a:ext cx="1938337" cy="1076325"/>
          </a:xfrm>
          <a:prstGeom prst="rect">
            <a:avLst/>
          </a:prstGeom>
          <a:solidFill>
            <a:srgbClr val="632523"/>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3200" b="1" dirty="0">
                <a:solidFill>
                  <a:schemeClr val="bg2"/>
                </a:solidFill>
                <a:ea typeface="ＭＳ Ｐゴシック" pitchFamily="-84" charset="-128"/>
              </a:rPr>
              <a:t>Recent Costs</a:t>
            </a:r>
          </a:p>
        </p:txBody>
      </p:sp>
      <p:sp>
        <p:nvSpPr>
          <p:cNvPr id="3" name="TextBox 2">
            <a:extLst>
              <a:ext uri="{FF2B5EF4-FFF2-40B4-BE49-F238E27FC236}">
                <a16:creationId xmlns:a16="http://schemas.microsoft.com/office/drawing/2014/main" id="{F9235B84-CC4C-1B9A-49FA-F56DBBEBBC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1749"/>
                                        </p:tgtEl>
                                        <p:attrNameLst>
                                          <p:attrName>style.visibility</p:attrName>
                                        </p:attrNameLst>
                                      </p:cBhvr>
                                      <p:to>
                                        <p:strVal val="visible"/>
                                      </p:to>
                                    </p:set>
                                    <p:animEffect transition="in" filter="wipe(left)">
                                      <p:cBhvr>
                                        <p:cTn id="7" dur="1000"/>
                                        <p:tgtEl>
                                          <p:spTgt spid="31749"/>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31748"/>
                                        </p:tgtEl>
                                        <p:attrNameLst>
                                          <p:attrName>style.visibility</p:attrName>
                                        </p:attrNameLst>
                                      </p:cBhvr>
                                      <p:to>
                                        <p:strVal val="visible"/>
                                      </p:to>
                                    </p:set>
                                    <p:animEffect transition="in" filter="wipe(left)">
                                      <p:cBhvr>
                                        <p:cTn id="11" dur="1000"/>
                                        <p:tgtEl>
                                          <p:spTgt spid="31748"/>
                                        </p:tgtEl>
                                      </p:cBhvr>
                                    </p:animEffect>
                                  </p:childTnLst>
                                </p:cTn>
                              </p:par>
                            </p:childTnLst>
                          </p:cTn>
                        </p:par>
                        <p:par>
                          <p:cTn id="12" fill="hold" nodeType="afterGroup">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1751"/>
                                        </p:tgtEl>
                                        <p:attrNameLst>
                                          <p:attrName>style.visibility</p:attrName>
                                        </p:attrNameLst>
                                      </p:cBhvr>
                                      <p:to>
                                        <p:strVal val="visible"/>
                                      </p:to>
                                    </p:set>
                                    <p:animEffect transition="in" filter="wipe(left)">
                                      <p:cBhvr>
                                        <p:cTn id="15" dur="1000"/>
                                        <p:tgtEl>
                                          <p:spTgt spid="31751"/>
                                        </p:tgtEl>
                                      </p:cBhvr>
                                    </p:animEffect>
                                  </p:childTnLst>
                                </p:cTn>
                              </p:par>
                              <p:par>
                                <p:cTn id="16" presetID="22" presetClass="entr" presetSubtype="8" fill="hold" nodeType="withEffect">
                                  <p:stCondLst>
                                    <p:cond delay="0"/>
                                  </p:stCondLst>
                                  <p:childTnLst>
                                    <p:set>
                                      <p:cBhvr>
                                        <p:cTn id="17" dur="1" fill="hold">
                                          <p:stCondLst>
                                            <p:cond delay="0"/>
                                          </p:stCondLst>
                                        </p:cTn>
                                        <p:tgtEl>
                                          <p:spTgt spid="31752"/>
                                        </p:tgtEl>
                                        <p:attrNameLst>
                                          <p:attrName>style.visibility</p:attrName>
                                        </p:attrNameLst>
                                      </p:cBhvr>
                                      <p:to>
                                        <p:strVal val="visible"/>
                                      </p:to>
                                    </p:set>
                                    <p:animEffect transition="in" filter="wipe(left)">
                                      <p:cBhvr>
                                        <p:cTn id="18" dur="1000"/>
                                        <p:tgtEl>
                                          <p:spTgt spid="317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animBg="1"/>
      <p:bldP spid="3175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79BC345-4903-5544-2C58-C32C4489638F}"/>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3187" name="Rectangle 2"/>
          <p:cNvSpPr>
            <a:spLocks noGrp="1" noChangeArrowheads="1"/>
          </p:cNvSpPr>
          <p:nvPr>
            <p:ph type="title"/>
          </p:nvPr>
        </p:nvSpPr>
        <p:spPr/>
        <p:txBody>
          <a:bodyPr/>
          <a:lstStyle/>
          <a:p>
            <a:r>
              <a:rPr lang="en-US" altLang="en-US" b="1" dirty="0">
                <a:ea typeface="ＭＳ Ｐゴシック" pitchFamily="34" charset="-128"/>
              </a:rPr>
              <a:t>First-In, First-Out (FIFO) </a:t>
            </a:r>
          </a:p>
        </p:txBody>
      </p:sp>
      <p:pic>
        <p:nvPicPr>
          <p:cNvPr id="96258" name="Picture 2" descr="C:\Users\User\AppData\Local\Temp\SNAGHTML1c2ec09.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978710"/>
            <a:ext cx="8077200" cy="336232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C00A41D-AB2D-C3F6-4031-3601099497A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B9DA5C0-6E7F-B4BD-5ACE-EB229A55EFE6}"/>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4210"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Last-In, First-Out (LIFO)</a:t>
            </a:r>
          </a:p>
        </p:txBody>
      </p:sp>
      <p:grpSp>
        <p:nvGrpSpPr>
          <p:cNvPr id="2" name="Group 4"/>
          <p:cNvGrpSpPr>
            <a:grpSpLocks/>
          </p:cNvGrpSpPr>
          <p:nvPr/>
        </p:nvGrpSpPr>
        <p:grpSpPr bwMode="auto">
          <a:xfrm>
            <a:off x="4943476" y="1784351"/>
            <a:ext cx="4276725" cy="1076325"/>
            <a:chOff x="1485" y="1397"/>
            <a:chExt cx="2694" cy="678"/>
          </a:xfrm>
        </p:grpSpPr>
        <p:sp>
          <p:nvSpPr>
            <p:cNvPr id="39941" name="Rectangle 5"/>
            <p:cNvSpPr>
              <a:spLocks noChangeArrowheads="1"/>
            </p:cNvSpPr>
            <p:nvPr/>
          </p:nvSpPr>
          <p:spPr bwMode="auto">
            <a:xfrm>
              <a:off x="2349" y="1397"/>
              <a:ext cx="1830" cy="678"/>
            </a:xfrm>
            <a:prstGeom prst="rect">
              <a:avLst/>
            </a:prstGeom>
            <a:solidFill>
              <a:srgbClr val="F6E9B4"/>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3200" b="1" dirty="0">
                  <a:solidFill>
                    <a:srgbClr val="632523"/>
                  </a:solidFill>
                  <a:ea typeface="ＭＳ Ｐゴシック" pitchFamily="-84" charset="-128"/>
                </a:rPr>
                <a:t>Cost of Goods Sold</a:t>
              </a:r>
            </a:p>
          </p:txBody>
        </p:sp>
        <p:cxnSp>
          <p:nvCxnSpPr>
            <p:cNvPr id="39942" name="AutoShape 6"/>
            <p:cNvCxnSpPr>
              <a:cxnSpLocks noChangeShapeType="1"/>
              <a:stCxn id="39946" idx="3"/>
              <a:endCxn id="39941" idx="1"/>
            </p:cNvCxnSpPr>
            <p:nvPr/>
          </p:nvCxnSpPr>
          <p:spPr bwMode="auto">
            <a:xfrm>
              <a:off x="1485" y="1736"/>
              <a:ext cx="864" cy="1"/>
            </a:xfrm>
            <a:prstGeom prst="straightConnector1">
              <a:avLst/>
            </a:prstGeom>
            <a:noFill/>
            <a:ln w="28575">
              <a:solidFill>
                <a:srgbClr val="632523"/>
              </a:solidFill>
              <a:round/>
              <a:headEnd/>
              <a:tailEnd type="arrow" w="med" len="med"/>
            </a:ln>
            <a:effectLst>
              <a:outerShdw blurRad="63500" dist="38100" dir="2700000" algn="tl" rotWithShape="0">
                <a:srgbClr val="000000">
                  <a:alpha val="39999"/>
                </a:srgbClr>
              </a:outerShdw>
            </a:effectLst>
          </p:spPr>
        </p:cxnSp>
      </p:grpSp>
      <p:grpSp>
        <p:nvGrpSpPr>
          <p:cNvPr id="3" name="Group 7"/>
          <p:cNvGrpSpPr>
            <a:grpSpLocks/>
          </p:cNvGrpSpPr>
          <p:nvPr/>
        </p:nvGrpSpPr>
        <p:grpSpPr bwMode="auto">
          <a:xfrm>
            <a:off x="4943476" y="3505201"/>
            <a:ext cx="4276725" cy="1076325"/>
            <a:chOff x="1485" y="2715"/>
            <a:chExt cx="2694" cy="678"/>
          </a:xfrm>
          <a:solidFill>
            <a:schemeClr val="accent2">
              <a:lumMod val="50000"/>
            </a:schemeClr>
          </a:solidFill>
        </p:grpSpPr>
        <p:sp>
          <p:nvSpPr>
            <p:cNvPr id="39944" name="Rectangle 8"/>
            <p:cNvSpPr>
              <a:spLocks noChangeArrowheads="1"/>
            </p:cNvSpPr>
            <p:nvPr/>
          </p:nvSpPr>
          <p:spPr bwMode="auto">
            <a:xfrm>
              <a:off x="2349" y="2715"/>
              <a:ext cx="1830" cy="678"/>
            </a:xfrm>
            <a:prstGeom prst="rect">
              <a:avLst/>
            </a:prstGeom>
            <a:grpFill/>
            <a:ln w="12700">
              <a:solidFill>
                <a:schemeClr val="accent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3200" b="1" dirty="0">
                  <a:solidFill>
                    <a:schemeClr val="bg2"/>
                  </a:solidFill>
                  <a:ea typeface="ＭＳ Ｐゴシック" pitchFamily="-108" charset="-128"/>
                  <a:cs typeface="Arial" pitchFamily="34" charset="0"/>
                </a:rPr>
                <a:t>Ending Inventory</a:t>
              </a:r>
            </a:p>
          </p:txBody>
        </p:sp>
        <p:cxnSp>
          <p:nvCxnSpPr>
            <p:cNvPr id="39945" name="AutoShape 9"/>
            <p:cNvCxnSpPr>
              <a:cxnSpLocks noChangeShapeType="1"/>
              <a:stCxn id="39947" idx="3"/>
              <a:endCxn id="39944" idx="1"/>
            </p:cNvCxnSpPr>
            <p:nvPr/>
          </p:nvCxnSpPr>
          <p:spPr bwMode="auto">
            <a:xfrm>
              <a:off x="1485" y="3054"/>
              <a:ext cx="864" cy="1"/>
            </a:xfrm>
            <a:prstGeom prst="straightConnector1">
              <a:avLst/>
            </a:prstGeom>
            <a:grpFill/>
            <a:ln w="28575">
              <a:solidFill>
                <a:schemeClr val="accent2">
                  <a:lumMod val="50000"/>
                </a:schemeClr>
              </a:solidFill>
              <a:round/>
              <a:headEnd type="none" w="med" len="med"/>
              <a:tailEnd type="arrow" w="med" len="med"/>
            </a:ln>
            <a:effectLst>
              <a:outerShdw blurRad="50800" dist="38100" dir="2700000" algn="tl" rotWithShape="0">
                <a:prstClr val="black">
                  <a:alpha val="40000"/>
                </a:prstClr>
              </a:outerShdw>
            </a:effectLst>
          </p:spPr>
        </p:cxnSp>
      </p:grpSp>
      <p:sp>
        <p:nvSpPr>
          <p:cNvPr id="39946" name="Rectangle 10"/>
          <p:cNvSpPr>
            <a:spLocks noChangeArrowheads="1"/>
          </p:cNvSpPr>
          <p:nvPr/>
        </p:nvSpPr>
        <p:spPr bwMode="auto">
          <a:xfrm>
            <a:off x="3005139" y="1784351"/>
            <a:ext cx="1938337" cy="1076325"/>
          </a:xfrm>
          <a:prstGeom prst="rect">
            <a:avLst/>
          </a:prstGeom>
          <a:solidFill>
            <a:srgbClr val="F6E9B4"/>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3200" b="1" dirty="0">
                <a:solidFill>
                  <a:srgbClr val="632523"/>
                </a:solidFill>
                <a:ea typeface="ＭＳ Ｐゴシック" pitchFamily="-84" charset="-128"/>
              </a:rPr>
              <a:t>Recent Costs</a:t>
            </a:r>
          </a:p>
        </p:txBody>
      </p:sp>
      <p:sp>
        <p:nvSpPr>
          <p:cNvPr id="39947" name="Rectangle 11"/>
          <p:cNvSpPr>
            <a:spLocks noChangeArrowheads="1"/>
          </p:cNvSpPr>
          <p:nvPr/>
        </p:nvSpPr>
        <p:spPr bwMode="auto">
          <a:xfrm>
            <a:off x="3005139" y="3505201"/>
            <a:ext cx="1938337" cy="1076325"/>
          </a:xfrm>
          <a:prstGeom prst="rect">
            <a:avLst/>
          </a:prstGeom>
          <a:solidFill>
            <a:srgbClr val="632523"/>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3200" b="1" dirty="0">
                <a:solidFill>
                  <a:schemeClr val="bg2"/>
                </a:solidFill>
                <a:ea typeface="ＭＳ Ｐゴシック" pitchFamily="-84" charset="-128"/>
              </a:rPr>
              <a:t>Oldest Costs</a:t>
            </a:r>
          </a:p>
        </p:txBody>
      </p:sp>
      <p:sp>
        <p:nvSpPr>
          <p:cNvPr id="5" name="TextBox 4">
            <a:extLst>
              <a:ext uri="{FF2B5EF4-FFF2-40B4-BE49-F238E27FC236}">
                <a16:creationId xmlns:a16="http://schemas.microsoft.com/office/drawing/2014/main" id="{AC9081B5-0668-D484-8137-199A7BB8E28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D7DCF45-E861-74F8-4B91-13F61AE04831}"/>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5234" name="Rectangle 2"/>
          <p:cNvSpPr>
            <a:spLocks noGrp="1" noChangeArrowheads="1"/>
          </p:cNvSpPr>
          <p:nvPr>
            <p:ph type="title"/>
          </p:nvPr>
        </p:nvSpPr>
        <p:spPr/>
        <p:txBody>
          <a:bodyPr/>
          <a:lstStyle/>
          <a:p>
            <a:r>
              <a:rPr lang="en-US" altLang="en-US" b="1" dirty="0">
                <a:ea typeface="ＭＳ Ｐゴシック" pitchFamily="34" charset="-128"/>
              </a:rPr>
              <a:t>Last-In, First-Out (LIFO) </a:t>
            </a:r>
          </a:p>
        </p:txBody>
      </p:sp>
      <p:pic>
        <p:nvPicPr>
          <p:cNvPr id="97282" name="Picture 2" descr="C:\Users\User\AppData\Local\Temp\SNAGHTML1c4648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920396"/>
            <a:ext cx="8077200" cy="34575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BCF589F-B61D-79D1-C1D2-88C0B2C8D94E}"/>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398B37E-FA0E-870F-57AE-5E5C7A917C6D}"/>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238430-7B4F-84D4-0E9A-8285F5DD1931}"/>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6258"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Weighted Average</a:t>
            </a:r>
          </a:p>
        </p:txBody>
      </p:sp>
      <p:sp>
        <p:nvSpPr>
          <p:cNvPr id="96259" name="Rectangle 3"/>
          <p:cNvSpPr>
            <a:spLocks noGrp="1" noChangeArrowheads="1"/>
          </p:cNvSpPr>
          <p:nvPr>
            <p:ph type="body" idx="4294967295"/>
          </p:nvPr>
        </p:nvSpPr>
        <p:spPr>
          <a:xfrm>
            <a:off x="3429000" y="1676400"/>
            <a:ext cx="5410200" cy="2895600"/>
          </a:xfrm>
          <a:solidFill>
            <a:srgbClr val="F6E9B4"/>
          </a:solidFill>
          <a:ln w="12700" cap="flat">
            <a:solidFill>
              <a:schemeClr val="hlink"/>
            </a:solidFill>
          </a:ln>
        </p:spPr>
        <p:txBody>
          <a:bodyPr vert="horz" lIns="90488" tIns="44450" rIns="90488" bIns="44450" rtlCol="0">
            <a:normAutofit/>
          </a:bodyPr>
          <a:lstStyle/>
          <a:p>
            <a:pPr>
              <a:buFont typeface="Wingdings" pitchFamily="2" charset="2"/>
              <a:buNone/>
            </a:pPr>
            <a:r>
              <a:rPr lang="en-US" altLang="en-US" dirty="0">
                <a:ea typeface="ＭＳ Ｐゴシック" pitchFamily="34" charset="-128"/>
              </a:rPr>
              <a:t>	</a:t>
            </a:r>
            <a:r>
              <a:rPr lang="en-US" altLang="en-US" dirty="0">
                <a:solidFill>
                  <a:srgbClr val="5A160B"/>
                </a:solidFill>
                <a:ea typeface="ＭＳ Ｐゴシック" pitchFamily="34" charset="-128"/>
              </a:rPr>
              <a:t>When a unit is sold, the </a:t>
            </a:r>
            <a:r>
              <a:rPr lang="en-US" altLang="en-US" b="1" dirty="0">
                <a:solidFill>
                  <a:srgbClr val="FF0000"/>
                </a:solidFill>
                <a:ea typeface="ＭＳ Ｐゴシック" pitchFamily="34" charset="-128"/>
              </a:rPr>
              <a:t>average cost</a:t>
            </a:r>
            <a:r>
              <a:rPr lang="en-US" altLang="en-US" dirty="0">
                <a:solidFill>
                  <a:srgbClr val="FF0000"/>
                </a:solidFill>
                <a:ea typeface="ＭＳ Ｐゴシック" pitchFamily="34" charset="-128"/>
              </a:rPr>
              <a:t> </a:t>
            </a:r>
            <a:r>
              <a:rPr lang="en-US" altLang="en-US" dirty="0">
                <a:solidFill>
                  <a:srgbClr val="5A160B"/>
                </a:solidFill>
                <a:ea typeface="ＭＳ Ｐゴシック" pitchFamily="34" charset="-128"/>
              </a:rPr>
              <a:t>of each unit in inventory is assigned to cost of goods sold. </a:t>
            </a:r>
          </a:p>
        </p:txBody>
      </p:sp>
      <p:grpSp>
        <p:nvGrpSpPr>
          <p:cNvPr id="96260" name="Group 4"/>
          <p:cNvGrpSpPr>
            <a:grpSpLocks/>
          </p:cNvGrpSpPr>
          <p:nvPr/>
        </p:nvGrpSpPr>
        <p:grpSpPr bwMode="auto">
          <a:xfrm>
            <a:off x="3810000" y="2971800"/>
            <a:ext cx="4495800" cy="1447800"/>
            <a:chOff x="480" y="2304"/>
            <a:chExt cx="2832" cy="912"/>
          </a:xfrm>
        </p:grpSpPr>
        <p:grpSp>
          <p:nvGrpSpPr>
            <p:cNvPr id="96263" name="Group 5"/>
            <p:cNvGrpSpPr>
              <a:grpSpLocks/>
            </p:cNvGrpSpPr>
            <p:nvPr/>
          </p:nvGrpSpPr>
          <p:grpSpPr bwMode="auto">
            <a:xfrm>
              <a:off x="480" y="2304"/>
              <a:ext cx="2832" cy="912"/>
              <a:chOff x="336" y="2784"/>
              <a:chExt cx="2832" cy="912"/>
            </a:xfrm>
          </p:grpSpPr>
          <p:sp>
            <p:nvSpPr>
              <p:cNvPr id="96265" name="Rectangle 6"/>
              <p:cNvSpPr>
                <a:spLocks noChangeArrowheads="1"/>
              </p:cNvSpPr>
              <p:nvPr/>
            </p:nvSpPr>
            <p:spPr bwMode="auto">
              <a:xfrm>
                <a:off x="336" y="2784"/>
                <a:ext cx="1344" cy="912"/>
              </a:xfrm>
              <a:prstGeom prst="rect">
                <a:avLst/>
              </a:prstGeom>
              <a:noFill/>
              <a:ln w="12700">
                <a:noFill/>
                <a:miter lim="800000"/>
                <a:headEnd/>
                <a:tailEnd/>
              </a:ln>
            </p:spPr>
            <p:txBody>
              <a:bodyPr lIns="90488" tIns="44450" rIns="90488" bIns="44450" anchor="ctr"/>
              <a:lstStyle/>
              <a:p>
                <a:pPr algn="ctr"/>
                <a:r>
                  <a:rPr lang="en-US" altLang="en-US" sz="2400" dirty="0">
                    <a:solidFill>
                      <a:srgbClr val="4F6228"/>
                    </a:solidFill>
                    <a:latin typeface="Calibri" pitchFamily="34" charset="0"/>
                    <a:ea typeface="ＭＳ Ｐゴシック" pitchFamily="34" charset="-128"/>
                  </a:rPr>
                  <a:t>Cost of Goods Available for Sale</a:t>
                </a:r>
              </a:p>
            </p:txBody>
          </p:sp>
          <p:sp>
            <p:nvSpPr>
              <p:cNvPr id="96266" name="Rectangle 7"/>
              <p:cNvSpPr>
                <a:spLocks noChangeArrowheads="1"/>
              </p:cNvSpPr>
              <p:nvPr/>
            </p:nvSpPr>
            <p:spPr bwMode="auto">
              <a:xfrm>
                <a:off x="1824" y="2784"/>
                <a:ext cx="1344" cy="912"/>
              </a:xfrm>
              <a:prstGeom prst="rect">
                <a:avLst/>
              </a:prstGeom>
              <a:noFill/>
              <a:ln w="12700">
                <a:noFill/>
                <a:miter lim="800000"/>
                <a:headEnd/>
                <a:tailEnd/>
              </a:ln>
            </p:spPr>
            <p:txBody>
              <a:bodyPr lIns="90488" tIns="44450" rIns="90488" bIns="44450" anchor="ctr"/>
              <a:lstStyle/>
              <a:p>
                <a:pPr algn="ctr"/>
                <a:r>
                  <a:rPr lang="en-US" altLang="en-US" sz="2400" dirty="0">
                    <a:solidFill>
                      <a:srgbClr val="4F6228"/>
                    </a:solidFill>
                    <a:latin typeface="Calibri" pitchFamily="34" charset="0"/>
                    <a:ea typeface="ＭＳ Ｐゴシック" pitchFamily="34" charset="-128"/>
                  </a:rPr>
                  <a:t>Units on hand on the date of sale</a:t>
                </a:r>
              </a:p>
            </p:txBody>
          </p:sp>
        </p:grpSp>
        <p:sp>
          <p:nvSpPr>
            <p:cNvPr id="96264" name="Rectangle 8"/>
            <p:cNvSpPr>
              <a:spLocks noChangeArrowheads="1"/>
            </p:cNvSpPr>
            <p:nvPr/>
          </p:nvSpPr>
          <p:spPr bwMode="auto">
            <a:xfrm>
              <a:off x="1713" y="2579"/>
              <a:ext cx="379" cy="367"/>
            </a:xfrm>
            <a:prstGeom prst="rect">
              <a:avLst/>
            </a:prstGeom>
            <a:noFill/>
            <a:ln w="12700">
              <a:noFill/>
              <a:miter lim="800000"/>
              <a:headEnd/>
              <a:tailEnd/>
            </a:ln>
          </p:spPr>
          <p:txBody>
            <a:bodyPr wrap="none" lIns="90488" tIns="44450" rIns="90488" bIns="44450">
              <a:spAutoFit/>
            </a:bodyPr>
            <a:lstStyle/>
            <a:p>
              <a:pPr>
                <a:spcBef>
                  <a:spcPct val="50000"/>
                </a:spcBef>
              </a:pPr>
              <a:r>
                <a:rPr lang="en-US" altLang="en-US" sz="3200" b="1" dirty="0">
                  <a:solidFill>
                    <a:srgbClr val="5A160B"/>
                  </a:solidFill>
                  <a:ea typeface="ＭＳ Ｐゴシック" pitchFamily="34" charset="-128"/>
                </a:rPr>
                <a:t>÷</a:t>
              </a:r>
            </a:p>
          </p:txBody>
        </p:sp>
      </p:grpSp>
      <p:sp>
        <p:nvSpPr>
          <p:cNvPr id="3" name="TextBox 2">
            <a:extLst>
              <a:ext uri="{FF2B5EF4-FFF2-40B4-BE49-F238E27FC236}">
                <a16:creationId xmlns:a16="http://schemas.microsoft.com/office/drawing/2014/main" id="{867D423F-26E0-E19D-102E-CFA6D9A3C17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8112E1-894C-7A1B-4B54-00AD0614BEF5}"/>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6258"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Weighted Average</a:t>
            </a:r>
          </a:p>
        </p:txBody>
      </p:sp>
      <p:grpSp>
        <p:nvGrpSpPr>
          <p:cNvPr id="13" name="Group 12"/>
          <p:cNvGrpSpPr>
            <a:grpSpLocks/>
          </p:cNvGrpSpPr>
          <p:nvPr/>
        </p:nvGrpSpPr>
        <p:grpSpPr bwMode="auto">
          <a:xfrm>
            <a:off x="3104985" y="3932377"/>
            <a:ext cx="6008688" cy="874059"/>
            <a:chOff x="129" y="2379"/>
            <a:chExt cx="3696" cy="831"/>
          </a:xfrm>
        </p:grpSpPr>
        <p:graphicFrame>
          <p:nvGraphicFramePr>
            <p:cNvPr id="15" name="Object 3"/>
            <p:cNvGraphicFramePr>
              <a:graphicFrameLocks noChangeAspect="1"/>
            </p:cNvGraphicFramePr>
            <p:nvPr/>
          </p:nvGraphicFramePr>
          <p:xfrm>
            <a:off x="129" y="2379"/>
            <a:ext cx="3696" cy="831"/>
          </p:xfrm>
          <a:graphic>
            <a:graphicData uri="http://schemas.openxmlformats.org/presentationml/2006/ole">
              <mc:AlternateContent xmlns:mc="http://schemas.openxmlformats.org/markup-compatibility/2006">
                <mc:Choice xmlns:v="urn:schemas-microsoft-com:vml" Requires="v">
                  <p:oleObj name="Worksheet" r:id="rId3" imgW="3686251" imgH="828751" progId="Excel.Sheet.8">
                    <p:embed/>
                  </p:oleObj>
                </mc:Choice>
                <mc:Fallback>
                  <p:oleObj name="Worksheet" r:id="rId3" imgW="3686251" imgH="828751" progId="Excel.Sheet.8">
                    <p:embed/>
                    <p:pic>
                      <p:nvPicPr>
                        <p:cNvPr id="15"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 y="2379"/>
                          <a:ext cx="3696" cy="831"/>
                        </a:xfrm>
                        <a:prstGeom prst="rect">
                          <a:avLst/>
                        </a:prstGeom>
                        <a:solidFill>
                          <a:schemeClr val="hlink"/>
                        </a:solidFill>
                        <a:ln>
                          <a:noFill/>
                        </a:ln>
                        <a:effectLst>
                          <a:outerShdw dist="35921" dir="2700000" algn="ctr" rotWithShape="0">
                            <a:schemeClr val="hlink"/>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16" name="Text Box 4"/>
            <p:cNvSpPr txBox="1">
              <a:spLocks noChangeArrowheads="1"/>
            </p:cNvSpPr>
            <p:nvPr/>
          </p:nvSpPr>
          <p:spPr bwMode="auto">
            <a:xfrm>
              <a:off x="2982" y="2541"/>
              <a:ext cx="226" cy="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600" b="1" dirty="0">
                  <a:solidFill>
                    <a:srgbClr val="660033"/>
                  </a:solidFill>
                  <a:latin typeface="Times New Roman" panose="02020603050405020304" pitchFamily="18" charset="0"/>
                  <a:cs typeface="Times New Roman" panose="02020603050405020304" pitchFamily="18" charset="0"/>
                </a:rPr>
                <a:t>÷</a:t>
              </a:r>
              <a:endParaRPr lang="en-US" altLang="en-US" sz="2600" b="1" dirty="0">
                <a:solidFill>
                  <a:srgbClr val="660033"/>
                </a:solidFill>
                <a:latin typeface="Times New Roman" panose="02020603050405020304" pitchFamily="18" charset="0"/>
              </a:endParaRPr>
            </a:p>
          </p:txBody>
        </p:sp>
      </p:grpSp>
      <p:sp>
        <p:nvSpPr>
          <p:cNvPr id="20" name="Text Box 13"/>
          <p:cNvSpPr txBox="1">
            <a:spLocks noChangeArrowheads="1"/>
          </p:cNvSpPr>
          <p:nvPr/>
        </p:nvSpPr>
        <p:spPr bwMode="auto">
          <a:xfrm>
            <a:off x="1981200" y="3107168"/>
            <a:ext cx="8229600" cy="707886"/>
          </a:xfrm>
          <a:prstGeom prst="rect">
            <a:avLst/>
          </a:prstGeom>
          <a:solidFill>
            <a:srgbClr val="F6E9B4"/>
          </a:solidFill>
          <a:ln w="12700">
            <a:solidFill>
              <a:srgbClr val="660033"/>
            </a:solidFill>
            <a:miter lim="800000"/>
            <a:headEnd/>
            <a:tailEnd/>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000" b="1" dirty="0">
                <a:solidFill>
                  <a:srgbClr val="660033"/>
                </a:solidFill>
                <a:latin typeface="Arial Narrow" panose="020B0606020202030204" pitchFamily="34" charset="0"/>
              </a:rPr>
              <a:t>On August 14, 20 bikes are sold. To determine the cost of the units sold, we first, need to compute the weighted average cost per unit of items in inventory.</a:t>
            </a:r>
          </a:p>
        </p:txBody>
      </p:sp>
      <p:sp>
        <p:nvSpPr>
          <p:cNvPr id="21" name="Rectangle 15"/>
          <p:cNvSpPr>
            <a:spLocks noChangeArrowheads="1"/>
          </p:cNvSpPr>
          <p:nvPr/>
        </p:nvSpPr>
        <p:spPr bwMode="auto">
          <a:xfrm>
            <a:off x="1981200" y="4923757"/>
            <a:ext cx="8077200" cy="1197764"/>
          </a:xfrm>
          <a:prstGeom prst="rect">
            <a:avLst/>
          </a:prstGeom>
          <a:solidFill>
            <a:srgbClr val="F4F4A3"/>
          </a:solidFill>
          <a:ln w="12700">
            <a:solidFill>
              <a:srgbClr val="006600"/>
            </a:solidFill>
            <a:miter lim="800000"/>
            <a:headEnd/>
            <a:tailEnd/>
          </a:ln>
          <a:effectLst>
            <a:outerShdw dist="107763" dir="2700000" algn="ctr" rotWithShape="0">
              <a:schemeClr val="hlink"/>
            </a:outerShdw>
          </a:effectLst>
        </p:spPr>
        <p:txBody>
          <a:bodyPr wrap="squar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400" b="1" dirty="0">
                <a:solidFill>
                  <a:srgbClr val="663300"/>
                </a:solidFill>
              </a:rPr>
              <a:t>The cost of goods sold for the August 14 sale is $2,000.</a:t>
            </a:r>
            <a:r>
              <a:rPr lang="en-US" altLang="en-US" sz="2400" b="1" dirty="0">
                <a:solidFill>
                  <a:schemeClr val="tx2"/>
                </a:solidFill>
              </a:rPr>
              <a:t> </a:t>
            </a:r>
            <a:r>
              <a:rPr lang="en-US" altLang="en-US" sz="2400" b="1" u="sng" dirty="0"/>
              <a:t>After this sale</a:t>
            </a:r>
            <a:r>
              <a:rPr lang="en-US" altLang="en-US" sz="2400" b="1" dirty="0"/>
              <a:t>, there are five $100 units in inventory totaling $500.</a:t>
            </a:r>
            <a:endParaRPr lang="en-US" altLang="en-US" sz="2800" b="1" dirty="0"/>
          </a:p>
        </p:txBody>
      </p:sp>
      <p:pic>
        <p:nvPicPr>
          <p:cNvPr id="2" name="Picture 1"/>
          <p:cNvPicPr>
            <a:picLocks noChangeAspect="1"/>
          </p:cNvPicPr>
          <p:nvPr/>
        </p:nvPicPr>
        <p:blipFill>
          <a:blip r:embed="rId5"/>
          <a:stretch>
            <a:fillRect/>
          </a:stretch>
        </p:blipFill>
        <p:spPr>
          <a:xfrm>
            <a:off x="2055964" y="1232568"/>
            <a:ext cx="7970352" cy="1711149"/>
          </a:xfrm>
          <a:prstGeom prst="rect">
            <a:avLst/>
          </a:prstGeom>
        </p:spPr>
      </p:pic>
      <p:sp>
        <p:nvSpPr>
          <p:cNvPr id="4" name="TextBox 3">
            <a:extLst>
              <a:ext uri="{FF2B5EF4-FFF2-40B4-BE49-F238E27FC236}">
                <a16:creationId xmlns:a16="http://schemas.microsoft.com/office/drawing/2014/main" id="{BFAABC5A-BBFE-255D-AE78-8F3B881F61F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9663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B36F7EC-332B-E305-515D-CA63766D20BA}"/>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6258"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Weighted Average</a:t>
            </a:r>
          </a:p>
        </p:txBody>
      </p:sp>
      <p:grpSp>
        <p:nvGrpSpPr>
          <p:cNvPr id="13" name="Group 7"/>
          <p:cNvGrpSpPr>
            <a:grpSpLocks/>
          </p:cNvGrpSpPr>
          <p:nvPr/>
        </p:nvGrpSpPr>
        <p:grpSpPr bwMode="auto">
          <a:xfrm>
            <a:off x="2209800" y="3613290"/>
            <a:ext cx="7772400" cy="1462596"/>
            <a:chOff x="96" y="2096"/>
            <a:chExt cx="3696" cy="1178"/>
          </a:xfrm>
        </p:grpSpPr>
        <p:graphicFrame>
          <p:nvGraphicFramePr>
            <p:cNvPr id="15" name="Object 3"/>
            <p:cNvGraphicFramePr>
              <a:graphicFrameLocks noChangeAspect="1"/>
            </p:cNvGraphicFramePr>
            <p:nvPr/>
          </p:nvGraphicFramePr>
          <p:xfrm>
            <a:off x="96" y="2096"/>
            <a:ext cx="3696" cy="1178"/>
          </p:xfrm>
          <a:graphic>
            <a:graphicData uri="http://schemas.openxmlformats.org/presentationml/2006/ole">
              <mc:AlternateContent xmlns:mc="http://schemas.openxmlformats.org/markup-compatibility/2006">
                <mc:Choice xmlns:v="urn:schemas-microsoft-com:vml" Requires="v">
                  <p:oleObj name="Worksheet" r:id="rId3" imgW="3686240" imgH="1028653" progId="Excel.Sheet.8">
                    <p:embed/>
                  </p:oleObj>
                </mc:Choice>
                <mc:Fallback>
                  <p:oleObj name="Worksheet" r:id="rId3" imgW="3686240" imgH="1028653" progId="Excel.Sheet.8">
                    <p:embed/>
                    <p:pic>
                      <p:nvPicPr>
                        <p:cNvPr id="15" name="Object 3"/>
                        <p:cNvPicPr>
                          <a:picLocks noChangeAspect="1" noChangeArrowheads="1"/>
                        </p:cNvPicPr>
                        <p:nvPr/>
                      </p:nvPicPr>
                      <p:blipFill>
                        <a:blip r:embed="rId4"/>
                        <a:srcRect/>
                        <a:stretch>
                          <a:fillRect/>
                        </a:stretch>
                      </p:blipFill>
                      <p:spPr bwMode="auto">
                        <a:xfrm>
                          <a:off x="96" y="2096"/>
                          <a:ext cx="3696" cy="1178"/>
                        </a:xfrm>
                        <a:prstGeom prst="rect">
                          <a:avLst/>
                        </a:prstGeom>
                        <a:solidFill>
                          <a:schemeClr val="hlink"/>
                        </a:solidFill>
                        <a:ln>
                          <a:noFill/>
                        </a:ln>
                        <a:effectLst>
                          <a:outerShdw dist="35921" dir="2700000" algn="ctr" rotWithShape="0">
                            <a:schemeClr val="hlink"/>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16" name="Text Box 4"/>
            <p:cNvSpPr txBox="1">
              <a:spLocks noChangeArrowheads="1"/>
            </p:cNvSpPr>
            <p:nvPr/>
          </p:nvSpPr>
          <p:spPr bwMode="auto">
            <a:xfrm>
              <a:off x="3124" y="2562"/>
              <a:ext cx="221" cy="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600" b="1" dirty="0">
                  <a:solidFill>
                    <a:srgbClr val="660033"/>
                  </a:solidFill>
                  <a:latin typeface="Times New Roman" panose="02020603050405020304" pitchFamily="18" charset="0"/>
                  <a:cs typeface="Times New Roman" panose="02020603050405020304" pitchFamily="18" charset="0"/>
                </a:rPr>
                <a:t>÷</a:t>
              </a:r>
              <a:endParaRPr lang="en-US" altLang="en-US" sz="2600" b="1" dirty="0">
                <a:solidFill>
                  <a:srgbClr val="660033"/>
                </a:solidFill>
                <a:latin typeface="Times New Roman" panose="02020603050405020304" pitchFamily="18" charset="0"/>
              </a:endParaRPr>
            </a:p>
          </p:txBody>
        </p:sp>
      </p:grpSp>
      <p:sp>
        <p:nvSpPr>
          <p:cNvPr id="17" name="Rectangle 15"/>
          <p:cNvSpPr>
            <a:spLocks noChangeArrowheads="1"/>
          </p:cNvSpPr>
          <p:nvPr/>
        </p:nvSpPr>
        <p:spPr bwMode="auto">
          <a:xfrm>
            <a:off x="1782749" y="5145199"/>
            <a:ext cx="8382000" cy="1196975"/>
          </a:xfrm>
          <a:prstGeom prst="rect">
            <a:avLst/>
          </a:prstGeom>
          <a:solidFill>
            <a:srgbClr val="F4F4A3"/>
          </a:solidFill>
          <a:ln w="12700">
            <a:solidFill>
              <a:srgbClr val="006600"/>
            </a:solidFill>
            <a:miter lim="800000"/>
            <a:headEnd/>
            <a:tailEnd/>
          </a:ln>
          <a:effectLst>
            <a:outerShdw dist="107763" dir="2700000" algn="ctr" rotWithShape="0">
              <a:schemeClr val="hlink"/>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400" dirty="0"/>
              <a:t>After the August 14 sale, there are 5 units in inventory totaling $500. On August 17, 20 units are purchased for $2,300. $2,300+500=$2,800 / 25 = $112 per unit.</a:t>
            </a:r>
            <a:endParaRPr lang="en-US" altLang="en-US" sz="2800" dirty="0"/>
          </a:p>
        </p:txBody>
      </p:sp>
      <p:pic>
        <p:nvPicPr>
          <p:cNvPr id="2" name="Picture 1"/>
          <p:cNvPicPr>
            <a:picLocks noChangeAspect="1"/>
          </p:cNvPicPr>
          <p:nvPr/>
        </p:nvPicPr>
        <p:blipFill>
          <a:blip r:embed="rId5"/>
          <a:stretch>
            <a:fillRect/>
          </a:stretch>
        </p:blipFill>
        <p:spPr>
          <a:xfrm>
            <a:off x="2001253" y="1195757"/>
            <a:ext cx="8089068" cy="2334045"/>
          </a:xfrm>
          <a:prstGeom prst="rect">
            <a:avLst/>
          </a:prstGeom>
        </p:spPr>
      </p:pic>
      <p:sp>
        <p:nvSpPr>
          <p:cNvPr id="4" name="TextBox 3">
            <a:extLst>
              <a:ext uri="{FF2B5EF4-FFF2-40B4-BE49-F238E27FC236}">
                <a16:creationId xmlns:a16="http://schemas.microsoft.com/office/drawing/2014/main" id="{51B51ABC-F2A4-B77D-0EF7-7AB392C44E8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20817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7"/>
                                        </p:tgtEl>
                                        <p:attrNameLst>
                                          <p:attrName>style.visibility</p:attrName>
                                        </p:attrNameLst>
                                      </p:cBhvr>
                                      <p:to>
                                        <p:strVal val="visible"/>
                                      </p:to>
                                    </p:set>
                                    <p:anim calcmode="discrete" valueType="clr">
                                      <p:cBhvr override="childStyle">
                                        <p:cTn id="14" dur="80"/>
                                        <p:tgtEl>
                                          <p:spTgt spid="1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7"/>
                                        </p:tgtEl>
                                        <p:attrNameLst>
                                          <p:attrName>fillcolor</p:attrName>
                                        </p:attrNameLst>
                                      </p:cBhvr>
                                      <p:tavLst>
                                        <p:tav tm="0">
                                          <p:val>
                                            <p:clrVal>
                                              <a:schemeClr val="accent2"/>
                                            </p:clrVal>
                                          </p:val>
                                        </p:tav>
                                        <p:tav tm="50000">
                                          <p:val>
                                            <p:clrVal>
                                              <a:schemeClr val="hlink"/>
                                            </p:clrVal>
                                          </p:val>
                                        </p:tav>
                                      </p:tavLst>
                                    </p:anim>
                                    <p:set>
                                      <p:cBhvr>
                                        <p:cTn id="16" dur="80"/>
                                        <p:tgtEl>
                                          <p:spTgt spid="1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400E87-7ED0-26CA-E0ED-9D3CD570707A}"/>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6258" name="Rectangle 2"/>
          <p:cNvSpPr>
            <a:spLocks noGrp="1" noChangeArrowheads="1"/>
          </p:cNvSpPr>
          <p:nvPr>
            <p:ph type="title"/>
          </p:nvPr>
        </p:nvSpPr>
        <p:spPr>
          <a:xfrm>
            <a:off x="1981200" y="263982"/>
            <a:ext cx="8229600" cy="960438"/>
          </a:xfrm>
        </p:spPr>
        <p:txBody>
          <a:bodyPr/>
          <a:lstStyle/>
          <a:p>
            <a:r>
              <a:rPr lang="en-US" altLang="en-US" b="1" dirty="0">
                <a:ea typeface="ＭＳ Ｐゴシック" pitchFamily="34" charset="-128"/>
              </a:rPr>
              <a:t>Weighted Average</a:t>
            </a:r>
          </a:p>
        </p:txBody>
      </p:sp>
      <p:grpSp>
        <p:nvGrpSpPr>
          <p:cNvPr id="22" name="Group 7"/>
          <p:cNvGrpSpPr>
            <a:grpSpLocks/>
          </p:cNvGrpSpPr>
          <p:nvPr/>
        </p:nvGrpSpPr>
        <p:grpSpPr bwMode="auto">
          <a:xfrm>
            <a:off x="2252819" y="3854733"/>
            <a:ext cx="7550196" cy="1356026"/>
            <a:chOff x="117" y="2193"/>
            <a:chExt cx="3667" cy="1177"/>
          </a:xfrm>
        </p:grpSpPr>
        <p:graphicFrame>
          <p:nvGraphicFramePr>
            <p:cNvPr id="23" name="Object 3"/>
            <p:cNvGraphicFramePr>
              <a:graphicFrameLocks noChangeAspect="1"/>
            </p:cNvGraphicFramePr>
            <p:nvPr/>
          </p:nvGraphicFramePr>
          <p:xfrm>
            <a:off x="117" y="2193"/>
            <a:ext cx="3667" cy="1177"/>
          </p:xfrm>
          <a:graphic>
            <a:graphicData uri="http://schemas.openxmlformats.org/presentationml/2006/ole">
              <mc:AlternateContent xmlns:mc="http://schemas.openxmlformats.org/markup-compatibility/2006">
                <mc:Choice xmlns:v="urn:schemas-microsoft-com:vml" Requires="v">
                  <p:oleObj name="Worksheet" r:id="rId3" imgW="3657495" imgH="1028653" progId="Excel.Sheet.8">
                    <p:embed/>
                  </p:oleObj>
                </mc:Choice>
                <mc:Fallback>
                  <p:oleObj name="Worksheet" r:id="rId3" imgW="3657495" imgH="1028653" progId="Excel.Sheet.8">
                    <p:embed/>
                    <p:pic>
                      <p:nvPicPr>
                        <p:cNvPr id="23" name="Object 3"/>
                        <p:cNvPicPr>
                          <a:picLocks noChangeAspect="1" noChangeArrowheads="1"/>
                        </p:cNvPicPr>
                        <p:nvPr/>
                      </p:nvPicPr>
                      <p:blipFill>
                        <a:blip r:embed="rId4"/>
                        <a:srcRect/>
                        <a:stretch>
                          <a:fillRect/>
                        </a:stretch>
                      </p:blipFill>
                      <p:spPr bwMode="auto">
                        <a:xfrm>
                          <a:off x="117" y="2193"/>
                          <a:ext cx="3667" cy="1177"/>
                        </a:xfrm>
                        <a:prstGeom prst="rect">
                          <a:avLst/>
                        </a:prstGeom>
                        <a:solidFill>
                          <a:schemeClr val="hlink"/>
                        </a:solidFill>
                        <a:ln>
                          <a:noFill/>
                        </a:ln>
                        <a:effectLst>
                          <a:outerShdw dist="35921" dir="2700000" algn="ctr" rotWithShape="0">
                            <a:schemeClr val="hlink"/>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24" name="Text Box 4"/>
            <p:cNvSpPr txBox="1">
              <a:spLocks noChangeArrowheads="1"/>
            </p:cNvSpPr>
            <p:nvPr/>
          </p:nvSpPr>
          <p:spPr bwMode="auto">
            <a:xfrm>
              <a:off x="3094" y="2726"/>
              <a:ext cx="178" cy="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600" b="1" dirty="0">
                  <a:solidFill>
                    <a:srgbClr val="660033"/>
                  </a:solidFill>
                  <a:latin typeface="Times New Roman" panose="02020603050405020304" pitchFamily="18" charset="0"/>
                  <a:cs typeface="Times New Roman" panose="02020603050405020304" pitchFamily="18" charset="0"/>
                </a:rPr>
                <a:t>÷</a:t>
              </a:r>
              <a:endParaRPr lang="en-US" altLang="en-US" sz="2600" b="1" dirty="0">
                <a:solidFill>
                  <a:srgbClr val="660033"/>
                </a:solidFill>
                <a:latin typeface="Times New Roman" panose="02020603050405020304" pitchFamily="18" charset="0"/>
              </a:endParaRPr>
            </a:p>
          </p:txBody>
        </p:sp>
      </p:grpSp>
      <p:sp>
        <p:nvSpPr>
          <p:cNvPr id="25" name="Rectangle 15"/>
          <p:cNvSpPr>
            <a:spLocks noChangeArrowheads="1"/>
          </p:cNvSpPr>
          <p:nvPr/>
        </p:nvSpPr>
        <p:spPr bwMode="auto">
          <a:xfrm>
            <a:off x="1729157" y="5323917"/>
            <a:ext cx="8789986" cy="766877"/>
          </a:xfrm>
          <a:prstGeom prst="rect">
            <a:avLst/>
          </a:prstGeom>
          <a:solidFill>
            <a:srgbClr val="F4F4A3"/>
          </a:solidFill>
          <a:ln w="12700">
            <a:solidFill>
              <a:srgbClr val="006600"/>
            </a:solidFill>
            <a:miter lim="800000"/>
            <a:headEnd/>
            <a:tailEnd/>
          </a:ln>
          <a:effectLst>
            <a:outerShdw dist="107763" dir="2700000" algn="ctr" rotWithShape="0">
              <a:schemeClr val="hlink"/>
            </a:outerShdw>
          </a:effectLst>
        </p:spPr>
        <p:txBody>
          <a:bodyPr wrap="squar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200" dirty="0"/>
              <a:t>After the August 28 purchase, there are 35 (5+20+10) units in inventory totaling ($2,800+1,190) $3,990. $3,900 / 35 = $114 per unit.</a:t>
            </a:r>
          </a:p>
        </p:txBody>
      </p:sp>
      <p:pic>
        <p:nvPicPr>
          <p:cNvPr id="94357" name="Picture 149" descr="C:\Users\User\AppData\Local\Temp\SNAGHTML1c7093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46564" y="1284551"/>
            <a:ext cx="8039100" cy="22383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93B4FD6-43A5-811C-F664-1BAA8161C75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08688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25"/>
                                        </p:tgtEl>
                                        <p:attrNameLst>
                                          <p:attrName>style.visibility</p:attrName>
                                        </p:attrNameLst>
                                      </p:cBhvr>
                                      <p:to>
                                        <p:strVal val="visible"/>
                                      </p:to>
                                    </p:set>
                                    <p:anim calcmode="discrete" valueType="clr">
                                      <p:cBhvr override="childStyle">
                                        <p:cTn id="14" dur="80"/>
                                        <p:tgtEl>
                                          <p:spTgt spid="25"/>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5"/>
                                        </p:tgtEl>
                                        <p:attrNameLst>
                                          <p:attrName>fillcolor</p:attrName>
                                        </p:attrNameLst>
                                      </p:cBhvr>
                                      <p:tavLst>
                                        <p:tav tm="0">
                                          <p:val>
                                            <p:clrVal>
                                              <a:schemeClr val="accent2"/>
                                            </p:clrVal>
                                          </p:val>
                                        </p:tav>
                                        <p:tav tm="50000">
                                          <p:val>
                                            <p:clrVal>
                                              <a:schemeClr val="hlink"/>
                                            </p:clrVal>
                                          </p:val>
                                        </p:tav>
                                      </p:tavLst>
                                    </p:anim>
                                    <p:set>
                                      <p:cBhvr>
                                        <p:cTn id="16" dur="80"/>
                                        <p:tgtEl>
                                          <p:spTgt spid="2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1FF37C0-4AB9-7533-A359-1CFEEA355E4F}"/>
              </a:ext>
            </a:extLst>
          </p:cNvPr>
          <p:cNvSpPr/>
          <p:nvPr/>
        </p:nvSpPr>
        <p:spPr>
          <a:xfrm>
            <a:off x="762000" y="391885"/>
            <a:ext cx="10734675" cy="610516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6258"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Weighted Average</a:t>
            </a:r>
          </a:p>
        </p:txBody>
      </p:sp>
      <p:sp>
        <p:nvSpPr>
          <p:cNvPr id="7" name="Rectangle 7"/>
          <p:cNvSpPr>
            <a:spLocks noChangeArrowheads="1"/>
          </p:cNvSpPr>
          <p:nvPr/>
        </p:nvSpPr>
        <p:spPr bwMode="auto">
          <a:xfrm>
            <a:off x="1902143" y="5079945"/>
            <a:ext cx="4227513" cy="1064757"/>
          </a:xfrm>
          <a:prstGeom prst="rect">
            <a:avLst/>
          </a:prstGeom>
          <a:solidFill>
            <a:srgbClr val="F4F4A3"/>
          </a:solidFill>
          <a:ln w="12700">
            <a:solidFill>
              <a:srgbClr val="006600"/>
            </a:solidFill>
            <a:miter lim="800000"/>
            <a:headEnd/>
            <a:tailEnd/>
          </a:ln>
          <a:effectLst>
            <a:outerShdw dist="71842" dir="2700000" algn="ctr" rotWithShape="0">
              <a:srgbClr val="006600"/>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b="1" dirty="0">
                <a:solidFill>
                  <a:srgbClr val="006600"/>
                </a:solidFill>
              </a:rPr>
              <a:t>Cost of goods sold for August 30 sale is = $2,622</a:t>
            </a:r>
          </a:p>
        </p:txBody>
      </p:sp>
      <p:sp>
        <p:nvSpPr>
          <p:cNvPr id="8" name="Text Box 9"/>
          <p:cNvSpPr txBox="1">
            <a:spLocks noChangeArrowheads="1"/>
          </p:cNvSpPr>
          <p:nvPr/>
        </p:nvSpPr>
        <p:spPr bwMode="auto">
          <a:xfrm>
            <a:off x="6586855" y="4929575"/>
            <a:ext cx="3200400" cy="1339850"/>
          </a:xfrm>
          <a:prstGeom prst="rect">
            <a:avLst/>
          </a:prstGeom>
          <a:noFill/>
          <a:ln w="28575">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b="1">
                <a:solidFill>
                  <a:srgbClr val="3333CC"/>
                </a:solidFill>
              </a:rPr>
              <a:t>Ending inventory is composed of 12 units @ an average cost of $114 each or $1,368</a:t>
            </a:r>
            <a:r>
              <a:rPr lang="en-US" altLang="en-US" sz="2000">
                <a:solidFill>
                  <a:srgbClr val="3333CC"/>
                </a:solidFill>
              </a:rPr>
              <a:t>.</a:t>
            </a:r>
          </a:p>
        </p:txBody>
      </p:sp>
      <p:sp>
        <p:nvSpPr>
          <p:cNvPr id="9" name="AutoShape 12"/>
          <p:cNvSpPr>
            <a:spLocks noChangeArrowheads="1"/>
          </p:cNvSpPr>
          <p:nvPr/>
        </p:nvSpPr>
        <p:spPr bwMode="auto">
          <a:xfrm>
            <a:off x="7581900" y="5943551"/>
            <a:ext cx="990600" cy="287126"/>
          </a:xfrm>
          <a:prstGeom prst="flowChartAlternateProcess">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13" name="AutoShape 16"/>
          <p:cNvSpPr>
            <a:spLocks noChangeArrowheads="1"/>
          </p:cNvSpPr>
          <p:nvPr/>
        </p:nvSpPr>
        <p:spPr bwMode="auto">
          <a:xfrm>
            <a:off x="4910455" y="5585559"/>
            <a:ext cx="1066800" cy="430688"/>
          </a:xfrm>
          <a:prstGeom prst="roundRect">
            <a:avLst>
              <a:gd name="adj" fmla="val 16667"/>
            </a:avLst>
          </a:pr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pic>
        <p:nvPicPr>
          <p:cNvPr id="3" name="Picture 2"/>
          <p:cNvPicPr>
            <a:picLocks noChangeAspect="1"/>
          </p:cNvPicPr>
          <p:nvPr/>
        </p:nvPicPr>
        <p:blipFill>
          <a:blip r:embed="rId3"/>
          <a:stretch>
            <a:fillRect/>
          </a:stretch>
        </p:blipFill>
        <p:spPr>
          <a:xfrm>
            <a:off x="2457534" y="1364101"/>
            <a:ext cx="7344242" cy="3383557"/>
          </a:xfrm>
          <a:prstGeom prst="rect">
            <a:avLst/>
          </a:prstGeom>
        </p:spPr>
      </p:pic>
      <p:sp>
        <p:nvSpPr>
          <p:cNvPr id="4" name="TextBox 3">
            <a:extLst>
              <a:ext uri="{FF2B5EF4-FFF2-40B4-BE49-F238E27FC236}">
                <a16:creationId xmlns:a16="http://schemas.microsoft.com/office/drawing/2014/main" id="{D3F68FE6-1B82-FD0B-2CB5-010B3F59D95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54986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9" presetClass="entr" presetSubtype="0"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9"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663C05-3B76-5CDD-84D0-E0A7A9368824}"/>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7282" name="Rectangle 6"/>
          <p:cNvSpPr>
            <a:spLocks noGrp="1" noChangeArrowheads="1"/>
          </p:cNvSpPr>
          <p:nvPr>
            <p:ph type="title"/>
          </p:nvPr>
        </p:nvSpPr>
        <p:spPr>
          <a:xfrm>
            <a:off x="1981200" y="533400"/>
            <a:ext cx="8229600" cy="884238"/>
          </a:xfrm>
        </p:spPr>
        <p:txBody>
          <a:bodyPr/>
          <a:lstStyle/>
          <a:p>
            <a:r>
              <a:rPr lang="en-US" altLang="en-US" b="1" dirty="0">
                <a:ea typeface="ＭＳ Ｐゴシック" pitchFamily="34" charset="-128"/>
              </a:rPr>
              <a:t>Weighted Average</a:t>
            </a:r>
          </a:p>
        </p:txBody>
      </p:sp>
      <p:pic>
        <p:nvPicPr>
          <p:cNvPr id="98306" name="Picture 2" descr="C:\Users\User\AppData\Local\Temp\SNAGHTML1c8e38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9446" y="1692434"/>
            <a:ext cx="8321355" cy="39003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EB1E614-6342-8C46-54D8-0926C91C228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D53021-ED3A-6664-282C-244664AE13A2}"/>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618874" y="3285500"/>
            <a:ext cx="7315200" cy="3124200"/>
          </a:xfrm>
        </p:spPr>
        <p:txBody>
          <a:bodyPr>
            <a:normAutofit fontScale="90000"/>
          </a:bodyPr>
          <a:lstStyle/>
          <a:p>
            <a:br>
              <a:rPr lang="en-US" altLang="en-US" dirty="0"/>
            </a:br>
            <a:br>
              <a:rPr lang="en-US" altLang="en-US" dirty="0"/>
            </a:br>
            <a:r>
              <a:rPr lang="en-US" altLang="en-US" dirty="0"/>
              <a:t>	</a:t>
            </a:r>
            <a:r>
              <a:rPr lang="en-US" dirty="0"/>
              <a:t> </a:t>
            </a:r>
            <a:br>
              <a:rPr lang="en-US" dirty="0"/>
            </a:br>
            <a:r>
              <a:rPr lang="en-US" dirty="0"/>
              <a:t>Analyze the effects of inventory methods for both financial and tax reporting.</a:t>
            </a: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768942"/>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953001"/>
            <a:ext cx="7315200" cy="87313"/>
          </a:xfrm>
          <a:prstGeom prst="rect">
            <a:avLst/>
          </a:prstGeom>
          <a:noFill/>
          <a:ln w="9525">
            <a:noFill/>
            <a:miter lim="800000"/>
            <a:headEnd/>
            <a:tailEnd/>
          </a:ln>
        </p:spPr>
      </p:pic>
      <p:sp>
        <p:nvSpPr>
          <p:cNvPr id="8" name="TextBox 8"/>
          <p:cNvSpPr txBox="1"/>
          <p:nvPr/>
        </p:nvSpPr>
        <p:spPr>
          <a:xfrm>
            <a:off x="3695700" y="762001"/>
            <a:ext cx="4686300" cy="769441"/>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38F6D772-3960-324B-B793-77C25D9A7A0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15CDF52-0EBF-B4A9-8CD8-2936593FA90D}"/>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7282" name="Rectangle 6"/>
          <p:cNvSpPr>
            <a:spLocks noGrp="1" noChangeArrowheads="1"/>
          </p:cNvSpPr>
          <p:nvPr>
            <p:ph type="title"/>
          </p:nvPr>
        </p:nvSpPr>
        <p:spPr>
          <a:xfrm>
            <a:off x="1981200" y="571501"/>
            <a:ext cx="8229600" cy="1028699"/>
          </a:xfrm>
        </p:spPr>
        <p:txBody>
          <a:bodyPr>
            <a:normAutofit fontScale="90000"/>
          </a:bodyPr>
          <a:lstStyle/>
          <a:p>
            <a:r>
              <a:rPr lang="en-US" altLang="en-US" sz="4200" b="1" dirty="0">
                <a:ea typeface="ＭＳ Ｐゴシック" pitchFamily="34" charset="-128"/>
              </a:rPr>
              <a:t>Financial Statement Effects of Inventory Costing Methods</a:t>
            </a:r>
          </a:p>
        </p:txBody>
      </p:sp>
      <p:sp>
        <p:nvSpPr>
          <p:cNvPr id="7" name="Rectangle 3"/>
          <p:cNvSpPr txBox="1">
            <a:spLocks noChangeArrowheads="1"/>
          </p:cNvSpPr>
          <p:nvPr/>
        </p:nvSpPr>
        <p:spPr bwMode="auto">
          <a:xfrm>
            <a:off x="2286000" y="1638300"/>
            <a:ext cx="7772400" cy="914400"/>
          </a:xfrm>
          <a:prstGeom prst="rect">
            <a:avLst/>
          </a:prstGeom>
          <a:solidFill>
            <a:srgbClr val="F6E9B4"/>
          </a:solidFill>
          <a:ln w="12700" cap="flat">
            <a:solidFill>
              <a:schemeClr val="hlink"/>
            </a:solidFill>
            <a:miter lim="800000"/>
            <a:headEnd/>
            <a:tailEnd/>
          </a:ln>
          <a:effectLst>
            <a:outerShdw dist="53882" dir="2700000" algn="ctr" rotWithShape="0">
              <a:schemeClr val="hlink"/>
            </a:outerShdw>
          </a:effectLst>
        </p:spPr>
        <p:txBody>
          <a:bodyPr vert="horz" wrap="square" lIns="90488" tIns="44450" rIns="90488" bIns="4445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ＭＳ Ｐゴシック" pitchFamily="-84" charset="-128"/>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ＭＳ Ｐゴシック" pitchFamily="-84" charset="-128"/>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pitchFamily="-84" charset="-128"/>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eaLnBrk="1" hangingPunct="1">
              <a:lnSpc>
                <a:spcPct val="90000"/>
              </a:lnSpc>
              <a:buFont typeface="Wingdings" panose="05000000000000000000" pitchFamily="2" charset="2"/>
              <a:buNone/>
            </a:pPr>
            <a:r>
              <a:rPr lang="en-US" altLang="en-US" sz="2400" b="1" dirty="0">
                <a:solidFill>
                  <a:srgbClr val="0033CC"/>
                </a:solidFill>
              </a:rPr>
              <a:t>Because prices change, inventory methods nearly always assign different cost amounts.</a:t>
            </a:r>
          </a:p>
        </p:txBody>
      </p:sp>
      <p:graphicFrame>
        <p:nvGraphicFramePr>
          <p:cNvPr id="11" name="Object 4"/>
          <p:cNvGraphicFramePr>
            <a:graphicFrameLocks/>
          </p:cNvGraphicFramePr>
          <p:nvPr/>
        </p:nvGraphicFramePr>
        <p:xfrm>
          <a:off x="1752600" y="2590801"/>
          <a:ext cx="8458200" cy="3765550"/>
        </p:xfrm>
        <a:graphic>
          <a:graphicData uri="http://schemas.openxmlformats.org/presentationml/2006/ole">
            <mc:AlternateContent xmlns:mc="http://schemas.openxmlformats.org/markup-compatibility/2006">
              <mc:Choice xmlns:v="urn:schemas-microsoft-com:vml" Requires="v">
                <p:oleObj name="Worksheet" r:id="rId3" imgW="5610181" imgH="2581375" progId="Excel.Sheet.8">
                  <p:embed/>
                </p:oleObj>
              </mc:Choice>
              <mc:Fallback>
                <p:oleObj name="Worksheet" r:id="rId3" imgW="5610181" imgH="2581375" progId="Excel.Sheet.8">
                  <p:embed/>
                  <p:pic>
                    <p:nvPicPr>
                      <p:cNvPr id="11" name="Object 4"/>
                      <p:cNvPicPr>
                        <a:picLocks noChangeArrowheads="1"/>
                      </p:cNvPicPr>
                      <p:nvPr/>
                    </p:nvPicPr>
                    <p:blipFill>
                      <a:blip r:embed="rId4">
                        <a:extLst>
                          <a:ext uri="{28A0092B-C50C-407E-A947-70E740481C1C}">
                            <a14:useLocalDpi xmlns:a14="http://schemas.microsoft.com/office/drawing/2010/main" val="0"/>
                          </a:ext>
                        </a:extLst>
                      </a:blip>
                      <a:srcRect l="3374" t="4448" r="3548" b="3104"/>
                      <a:stretch>
                        <a:fillRect/>
                      </a:stretch>
                    </p:blipFill>
                    <p:spPr bwMode="auto">
                      <a:xfrm>
                        <a:off x="1752600" y="2590801"/>
                        <a:ext cx="8458200" cy="3765550"/>
                      </a:xfrm>
                      <a:prstGeom prst="rect">
                        <a:avLst/>
                      </a:prstGeom>
                      <a:solidFill>
                        <a:schemeClr val="hlink"/>
                      </a:solidFill>
                      <a:ln w="12700">
                        <a:solidFill>
                          <a:srgbClr val="414141"/>
                        </a:solidFill>
                        <a:miter lim="800000"/>
                        <a:headEnd/>
                        <a:tailEnd/>
                      </a:ln>
                      <a:effectLst>
                        <a:outerShdw dist="71842" dir="2700000" algn="ctr" rotWithShape="0">
                          <a:schemeClr val="hlink"/>
                        </a:outerShdw>
                      </a:effectLst>
                    </p:spPr>
                  </p:pic>
                </p:oleObj>
              </mc:Fallback>
            </mc:AlternateContent>
          </a:graphicData>
        </a:graphic>
      </p:graphicFrame>
      <p:sp>
        <p:nvSpPr>
          <p:cNvPr id="3" name="TextBox 2">
            <a:extLst>
              <a:ext uri="{FF2B5EF4-FFF2-40B4-BE49-F238E27FC236}">
                <a16:creationId xmlns:a16="http://schemas.microsoft.com/office/drawing/2014/main" id="{A27DFDA2-E0FF-1D65-B396-4723A8F6C6C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67942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917CDFD-DFD4-551F-A080-22D8D3F94DF4}"/>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8306" name="Rectangle 2"/>
          <p:cNvSpPr>
            <a:spLocks noGrp="1" noChangeArrowheads="1"/>
          </p:cNvSpPr>
          <p:nvPr>
            <p:ph type="title"/>
          </p:nvPr>
        </p:nvSpPr>
        <p:spPr>
          <a:xfrm>
            <a:off x="1981200" y="609601"/>
            <a:ext cx="8229600" cy="815975"/>
          </a:xfrm>
        </p:spPr>
        <p:txBody>
          <a:bodyPr>
            <a:normAutofit fontScale="90000"/>
          </a:bodyPr>
          <a:lstStyle/>
          <a:p>
            <a:r>
              <a:rPr lang="en-US" altLang="en-US" sz="3600" b="1" dirty="0">
                <a:ea typeface="ＭＳ Ｐゴシック" pitchFamily="34" charset="-128"/>
              </a:rPr>
              <a:t>Financial Statement Effects</a:t>
            </a:r>
            <a:br>
              <a:rPr lang="en-US" altLang="en-US" sz="3600" b="1" dirty="0">
                <a:ea typeface="ＭＳ Ｐゴシック" pitchFamily="34" charset="-128"/>
              </a:rPr>
            </a:br>
            <a:r>
              <a:rPr lang="en-US" altLang="en-US" sz="3600" b="1" dirty="0">
                <a:ea typeface="ＭＳ Ｐゴシック" pitchFamily="34" charset="-128"/>
              </a:rPr>
              <a:t>of Costing Methods</a:t>
            </a:r>
          </a:p>
        </p:txBody>
      </p:sp>
      <p:sp>
        <p:nvSpPr>
          <p:cNvPr id="58371" name="Rectangle 3"/>
          <p:cNvSpPr>
            <a:spLocks noGrp="1" noChangeArrowheads="1"/>
          </p:cNvSpPr>
          <p:nvPr>
            <p:ph type="body" idx="4294967295"/>
          </p:nvPr>
        </p:nvSpPr>
        <p:spPr>
          <a:xfrm>
            <a:off x="2209800" y="1501775"/>
            <a:ext cx="7772400" cy="762000"/>
          </a:xfrm>
          <a:solidFill>
            <a:schemeClr val="accent4">
              <a:lumMod val="20000"/>
              <a:lumOff val="80000"/>
            </a:schemeClr>
          </a:solidFill>
          <a:ln w="12700" cap="flat">
            <a:solidFill>
              <a:schemeClr val="accent3">
                <a:lumMod val="75000"/>
              </a:schemeClr>
            </a:solidFill>
          </a:ln>
        </p:spPr>
        <p:txBody>
          <a:bodyPr vert="horz" lIns="90488" tIns="44450" rIns="90488" bIns="44450" rtlCol="0">
            <a:normAutofit/>
          </a:bodyPr>
          <a:lstStyle/>
          <a:p>
            <a:pPr algn="ctr">
              <a:lnSpc>
                <a:spcPct val="90000"/>
              </a:lnSpc>
              <a:buFont typeface="Wingdings" pitchFamily="-84" charset="2"/>
              <a:buNone/>
              <a:defRPr/>
            </a:pPr>
            <a:r>
              <a:rPr lang="en-US" sz="2400" dirty="0">
                <a:solidFill>
                  <a:srgbClr val="4F6228"/>
                </a:solidFill>
              </a:rPr>
              <a:t>Because prices change, inventory methods nearly always assign different cost amounts.</a:t>
            </a:r>
          </a:p>
        </p:txBody>
      </p:sp>
      <p:graphicFrame>
        <p:nvGraphicFramePr>
          <p:cNvPr id="9" name="Object 4"/>
          <p:cNvGraphicFramePr>
            <a:graphicFrameLocks/>
          </p:cNvGraphicFramePr>
          <p:nvPr/>
        </p:nvGraphicFramePr>
        <p:xfrm>
          <a:off x="1725613" y="2320037"/>
          <a:ext cx="8610600" cy="4022725"/>
        </p:xfrm>
        <a:graphic>
          <a:graphicData uri="http://schemas.openxmlformats.org/presentationml/2006/ole">
            <mc:AlternateContent xmlns:mc="http://schemas.openxmlformats.org/markup-compatibility/2006">
              <mc:Choice xmlns:v="urn:schemas-microsoft-com:vml" Requires="v">
                <p:oleObj name="Worksheet" r:id="rId3" imgW="5610181" imgH="2581375" progId="Excel.Sheet.8">
                  <p:embed/>
                </p:oleObj>
              </mc:Choice>
              <mc:Fallback>
                <p:oleObj name="Worksheet" r:id="rId3" imgW="5610181" imgH="2581375" progId="Excel.Sheet.8">
                  <p:embed/>
                  <p:pic>
                    <p:nvPicPr>
                      <p:cNvPr id="9" name="Object 4"/>
                      <p:cNvPicPr>
                        <a:picLocks noChangeArrowheads="1"/>
                      </p:cNvPicPr>
                      <p:nvPr/>
                    </p:nvPicPr>
                    <p:blipFill>
                      <a:blip r:embed="rId4">
                        <a:extLst>
                          <a:ext uri="{28A0092B-C50C-407E-A947-70E740481C1C}">
                            <a14:useLocalDpi xmlns:a14="http://schemas.microsoft.com/office/drawing/2010/main" val="0"/>
                          </a:ext>
                        </a:extLst>
                      </a:blip>
                      <a:srcRect l="3374" t="4448" r="3548" b="3104"/>
                      <a:stretch>
                        <a:fillRect/>
                      </a:stretch>
                    </p:blipFill>
                    <p:spPr bwMode="auto">
                      <a:xfrm>
                        <a:off x="1725613" y="2320037"/>
                        <a:ext cx="8610600" cy="4022725"/>
                      </a:xfrm>
                      <a:prstGeom prst="rect">
                        <a:avLst/>
                      </a:prstGeom>
                      <a:solidFill>
                        <a:schemeClr val="hlink"/>
                      </a:solidFill>
                      <a:ln w="12700">
                        <a:solidFill>
                          <a:srgbClr val="414141"/>
                        </a:solidFill>
                        <a:miter lim="800000"/>
                        <a:headEnd/>
                        <a:tailEnd/>
                      </a:ln>
                      <a:effectLst>
                        <a:outerShdw dist="71842" dir="2700000" algn="ctr" rotWithShape="0">
                          <a:schemeClr val="hlink"/>
                        </a:outerShdw>
                      </a:effectLst>
                    </p:spPr>
                  </p:pic>
                </p:oleObj>
              </mc:Fallback>
            </mc:AlternateContent>
          </a:graphicData>
        </a:graphic>
      </p:graphicFrame>
      <p:sp>
        <p:nvSpPr>
          <p:cNvPr id="3" name="TextBox 2">
            <a:extLst>
              <a:ext uri="{FF2B5EF4-FFF2-40B4-BE49-F238E27FC236}">
                <a16:creationId xmlns:a16="http://schemas.microsoft.com/office/drawing/2014/main" id="{44F76634-313D-183E-A1DF-F18BC84E558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22E3E1-D256-BAA6-A914-4AC9965CD4BD}"/>
              </a:ext>
            </a:extLst>
          </p:cNvPr>
          <p:cNvSpPr/>
          <p:nvPr/>
        </p:nvSpPr>
        <p:spPr>
          <a:xfrm>
            <a:off x="762000" y="391885"/>
            <a:ext cx="10734675" cy="597281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9330" name="Rectangle 2"/>
          <p:cNvSpPr>
            <a:spLocks noGrp="1" noChangeArrowheads="1"/>
          </p:cNvSpPr>
          <p:nvPr>
            <p:ph type="title"/>
          </p:nvPr>
        </p:nvSpPr>
        <p:spPr>
          <a:xfrm>
            <a:off x="1981200" y="762000"/>
            <a:ext cx="8229600" cy="914400"/>
          </a:xfrm>
        </p:spPr>
        <p:txBody>
          <a:bodyPr>
            <a:normAutofit fontScale="90000"/>
          </a:bodyPr>
          <a:lstStyle/>
          <a:p>
            <a:r>
              <a:rPr lang="en-US" altLang="en-US" sz="4000" b="1" dirty="0">
                <a:ea typeface="ＭＳ Ｐゴシック" pitchFamily="34" charset="-128"/>
              </a:rPr>
              <a:t>Financial Statement Effects</a:t>
            </a:r>
            <a:br>
              <a:rPr lang="en-US" altLang="en-US" sz="4000" b="1" dirty="0">
                <a:ea typeface="ＭＳ Ｐゴシック" pitchFamily="34" charset="-128"/>
              </a:rPr>
            </a:br>
            <a:r>
              <a:rPr lang="en-US" altLang="en-US" sz="4000" b="1" dirty="0">
                <a:ea typeface="ＭＳ Ｐゴシック" pitchFamily="34" charset="-128"/>
              </a:rPr>
              <a:t>of Costing Methods</a:t>
            </a:r>
          </a:p>
        </p:txBody>
      </p:sp>
      <p:sp>
        <p:nvSpPr>
          <p:cNvPr id="59395" name="Rectangle 3"/>
          <p:cNvSpPr>
            <a:spLocks noChangeArrowheads="1"/>
          </p:cNvSpPr>
          <p:nvPr/>
        </p:nvSpPr>
        <p:spPr bwMode="auto">
          <a:xfrm>
            <a:off x="2133601" y="1828801"/>
            <a:ext cx="7781925" cy="582211"/>
          </a:xfrm>
          <a:prstGeom prst="rect">
            <a:avLst/>
          </a:prstGeom>
          <a:solidFill>
            <a:srgbClr val="E6B9B8"/>
          </a:solidFill>
          <a:ln w="12700">
            <a:solidFill>
              <a:srgbClr val="414141"/>
            </a:solidFill>
            <a:miter lim="800000"/>
            <a:headEnd/>
            <a:tailEnd/>
          </a:ln>
          <a:effectLst>
            <a:outerShdw blurRad="63500" dist="38100" dir="2700000" algn="tl" rotWithShape="0">
              <a:srgbClr val="000000">
                <a:alpha val="39999"/>
              </a:srgbClr>
            </a:outerShdw>
          </a:effectLst>
        </p:spPr>
        <p:txBody>
          <a:bodyPr wrap="square" lIns="90488" tIns="44450" rIns="90488" bIns="44450">
            <a:spAutoFit/>
          </a:bodyPr>
          <a:lstStyle/>
          <a:p>
            <a:pPr algn="ctr">
              <a:spcBef>
                <a:spcPct val="50000"/>
              </a:spcBef>
              <a:defRPr/>
            </a:pPr>
            <a:r>
              <a:rPr lang="en-US" sz="3200" dirty="0">
                <a:solidFill>
                  <a:srgbClr val="0000CC"/>
                </a:solidFill>
                <a:ea typeface="ＭＳ Ｐゴシック" pitchFamily="-84" charset="-128"/>
              </a:rPr>
              <a:t>Advantages of Methods</a:t>
            </a:r>
          </a:p>
        </p:txBody>
      </p:sp>
      <p:sp>
        <p:nvSpPr>
          <p:cNvPr id="59397" name="Rectangle 5"/>
          <p:cNvSpPr>
            <a:spLocks noChangeArrowheads="1"/>
          </p:cNvSpPr>
          <p:nvPr/>
        </p:nvSpPr>
        <p:spPr bwMode="auto">
          <a:xfrm>
            <a:off x="7956921" y="4561114"/>
            <a:ext cx="2425700" cy="1524000"/>
          </a:xfrm>
          <a:prstGeom prst="rect">
            <a:avLst/>
          </a:prstGeom>
          <a:solidFill>
            <a:srgbClr val="DBEEF4"/>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nchor="ctr"/>
          <a:lstStyle/>
          <a:p>
            <a:pPr algn="ctr">
              <a:defRPr/>
            </a:pPr>
            <a:r>
              <a:rPr lang="en-US" sz="2400" dirty="0">
                <a:solidFill>
                  <a:srgbClr val="632523"/>
                </a:solidFill>
                <a:ea typeface="ＭＳ Ｐゴシック" pitchFamily="-84" charset="-128"/>
              </a:rPr>
              <a:t>Smoothes out price changes.</a:t>
            </a:r>
          </a:p>
        </p:txBody>
      </p:sp>
      <p:sp>
        <p:nvSpPr>
          <p:cNvPr id="59400" name="Rectangle 8"/>
          <p:cNvSpPr>
            <a:spLocks noChangeArrowheads="1"/>
          </p:cNvSpPr>
          <p:nvPr/>
        </p:nvSpPr>
        <p:spPr bwMode="auto">
          <a:xfrm>
            <a:off x="4876800" y="4574969"/>
            <a:ext cx="2959100" cy="1524000"/>
          </a:xfrm>
          <a:prstGeom prst="rect">
            <a:avLst/>
          </a:prstGeom>
          <a:solidFill>
            <a:srgbClr val="FDEADA"/>
          </a:solidFill>
          <a:ln w="12700">
            <a:solidFill>
              <a:srgbClr val="3333CC"/>
            </a:solidFill>
            <a:miter lim="800000"/>
            <a:headEnd/>
            <a:tailEnd/>
          </a:ln>
          <a:effectLst>
            <a:outerShdw blurRad="63500" dist="38100" dir="2700000" algn="tl" rotWithShape="0">
              <a:srgbClr val="000000">
                <a:alpha val="39999"/>
              </a:srgbClr>
            </a:outerShdw>
          </a:effectLst>
        </p:spPr>
        <p:txBody>
          <a:bodyPr lIns="90488" tIns="44450" rIns="90488" bIns="44450" anchor="ctr"/>
          <a:lstStyle/>
          <a:p>
            <a:pPr algn="ctr">
              <a:defRPr/>
            </a:pPr>
            <a:r>
              <a:rPr lang="en-US" sz="2400" dirty="0">
                <a:solidFill>
                  <a:srgbClr val="632523"/>
                </a:solidFill>
                <a:ea typeface="ＭＳ Ｐゴシック" pitchFamily="-84" charset="-128"/>
              </a:rPr>
              <a:t>Better matches current costs in cost of goods sold with revenues.</a:t>
            </a:r>
          </a:p>
        </p:txBody>
      </p:sp>
      <p:sp>
        <p:nvSpPr>
          <p:cNvPr id="59403" name="Rectangle 11"/>
          <p:cNvSpPr>
            <a:spLocks noChangeArrowheads="1"/>
          </p:cNvSpPr>
          <p:nvPr/>
        </p:nvSpPr>
        <p:spPr bwMode="auto">
          <a:xfrm>
            <a:off x="1752600" y="4572000"/>
            <a:ext cx="2806700" cy="1524000"/>
          </a:xfrm>
          <a:prstGeom prst="rect">
            <a:avLst/>
          </a:prstGeom>
          <a:solidFill>
            <a:srgbClr val="FFFFCC"/>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nchor="ctr"/>
          <a:lstStyle/>
          <a:p>
            <a:pPr algn="ctr">
              <a:defRPr/>
            </a:pPr>
            <a:r>
              <a:rPr lang="en-US" sz="2400" dirty="0">
                <a:solidFill>
                  <a:srgbClr val="632523"/>
                </a:solidFill>
                <a:ea typeface="ＭＳ Ｐゴシック" pitchFamily="-84" charset="-128"/>
              </a:rPr>
              <a:t>Ending inventory approximates current replacement cost.</a:t>
            </a:r>
          </a:p>
        </p:txBody>
      </p:sp>
      <p:sp>
        <p:nvSpPr>
          <p:cNvPr id="59405" name="Rectangle 13"/>
          <p:cNvSpPr>
            <a:spLocks noChangeArrowheads="1"/>
          </p:cNvSpPr>
          <p:nvPr/>
        </p:nvSpPr>
        <p:spPr bwMode="auto">
          <a:xfrm>
            <a:off x="2133600" y="2792681"/>
            <a:ext cx="1968500" cy="914400"/>
          </a:xfrm>
          <a:prstGeom prst="rect">
            <a:avLst/>
          </a:prstGeom>
          <a:solidFill>
            <a:srgbClr val="FFFFCC"/>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nchor="ctr"/>
          <a:lstStyle/>
          <a:p>
            <a:pPr algn="ctr">
              <a:defRPr/>
            </a:pPr>
            <a:r>
              <a:rPr lang="en-US" sz="2400" dirty="0">
                <a:solidFill>
                  <a:srgbClr val="632523"/>
                </a:solidFill>
                <a:ea typeface="ＭＳ Ｐゴシック" pitchFamily="-84" charset="-128"/>
              </a:rPr>
              <a:t>First-In, First-Out</a:t>
            </a:r>
          </a:p>
        </p:txBody>
      </p:sp>
      <p:sp>
        <p:nvSpPr>
          <p:cNvPr id="99336" name="Rectangle 14"/>
          <p:cNvSpPr>
            <a:spLocks noChangeArrowheads="1"/>
          </p:cNvSpPr>
          <p:nvPr/>
        </p:nvSpPr>
        <p:spPr bwMode="auto">
          <a:xfrm>
            <a:off x="8185521" y="2754581"/>
            <a:ext cx="1968500" cy="990600"/>
          </a:xfrm>
          <a:prstGeom prst="rect">
            <a:avLst/>
          </a:prstGeom>
          <a:solidFill>
            <a:srgbClr val="DBEEF4"/>
          </a:solidFill>
          <a:ln w="12700">
            <a:solidFill>
              <a:srgbClr val="632523"/>
            </a:solidFill>
            <a:miter lim="800000"/>
            <a:headEnd/>
            <a:tailEnd/>
          </a:ln>
          <a:effectLst>
            <a:outerShdw dist="17961" dir="2700000" algn="ctr" rotWithShape="0">
              <a:srgbClr val="3333CC"/>
            </a:outerShdw>
          </a:effectLst>
        </p:spPr>
        <p:txBody>
          <a:bodyPr lIns="90488" tIns="44450" rIns="90488" bIns="44450" anchor="ctr"/>
          <a:lstStyle/>
          <a:p>
            <a:pPr algn="ctr"/>
            <a:r>
              <a:rPr lang="en-US" altLang="en-US" sz="2400" dirty="0">
                <a:solidFill>
                  <a:srgbClr val="632523"/>
                </a:solidFill>
                <a:ea typeface="ＭＳ Ｐゴシック" pitchFamily="34" charset="-128"/>
              </a:rPr>
              <a:t>Weighted Average</a:t>
            </a:r>
          </a:p>
        </p:txBody>
      </p:sp>
      <p:sp>
        <p:nvSpPr>
          <p:cNvPr id="59407" name="Rectangle 15"/>
          <p:cNvSpPr>
            <a:spLocks noChangeArrowheads="1"/>
          </p:cNvSpPr>
          <p:nvPr/>
        </p:nvSpPr>
        <p:spPr bwMode="auto">
          <a:xfrm>
            <a:off x="5372100" y="2807525"/>
            <a:ext cx="1968500" cy="914400"/>
          </a:xfrm>
          <a:prstGeom prst="rect">
            <a:avLst/>
          </a:prstGeom>
          <a:solidFill>
            <a:srgbClr val="FDEADA"/>
          </a:solidFill>
          <a:ln w="12700">
            <a:solidFill>
              <a:srgbClr val="3333CC"/>
            </a:solidFill>
            <a:miter lim="800000"/>
            <a:headEnd/>
            <a:tailEnd/>
          </a:ln>
          <a:effectLst>
            <a:outerShdw blurRad="63500" dist="38100" dir="2700000" algn="tl" rotWithShape="0">
              <a:srgbClr val="000000">
                <a:alpha val="39999"/>
              </a:srgbClr>
            </a:outerShdw>
          </a:effectLst>
        </p:spPr>
        <p:txBody>
          <a:bodyPr lIns="90488" tIns="44450" rIns="90488" bIns="44450" anchor="ctr"/>
          <a:lstStyle/>
          <a:p>
            <a:pPr algn="ctr">
              <a:defRPr/>
            </a:pPr>
            <a:r>
              <a:rPr lang="en-US" sz="2400" dirty="0">
                <a:solidFill>
                  <a:srgbClr val="632523"/>
                </a:solidFill>
                <a:ea typeface="ＭＳ Ｐゴシック" pitchFamily="-84" charset="-128"/>
              </a:rPr>
              <a:t>Last-In, First-Out</a:t>
            </a:r>
          </a:p>
        </p:txBody>
      </p:sp>
      <p:cxnSp>
        <p:nvCxnSpPr>
          <p:cNvPr id="19" name="Straight Arrow Connector 18"/>
          <p:cNvCxnSpPr>
            <a:stCxn id="99336" idx="2"/>
          </p:cNvCxnSpPr>
          <p:nvPr/>
        </p:nvCxnSpPr>
        <p:spPr>
          <a:xfrm>
            <a:off x="9169771" y="3745181"/>
            <a:ext cx="0" cy="838200"/>
          </a:xfrm>
          <a:prstGeom prst="straightConnector1">
            <a:avLst/>
          </a:prstGeom>
          <a:ln w="57150">
            <a:solidFill>
              <a:schemeClr val="accent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3117850" y="3771900"/>
            <a:ext cx="0" cy="762000"/>
          </a:xfrm>
          <a:prstGeom prst="straightConnector1">
            <a:avLst/>
          </a:prstGeom>
          <a:ln w="57150">
            <a:solidFill>
              <a:schemeClr val="accent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6356350" y="3699660"/>
            <a:ext cx="0" cy="872341"/>
          </a:xfrm>
          <a:prstGeom prst="straightConnector1">
            <a:avLst/>
          </a:prstGeom>
          <a:ln w="57150">
            <a:solidFill>
              <a:schemeClr val="accent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00B88C05-957D-607D-6208-58BE1EDC2AA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88AB72-84E7-43C0-D30F-F723DEDBF8BC}"/>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0354" name="Rectangle 2"/>
          <p:cNvSpPr>
            <a:spLocks noGrp="1" noChangeArrowheads="1"/>
          </p:cNvSpPr>
          <p:nvPr>
            <p:ph type="title"/>
          </p:nvPr>
        </p:nvSpPr>
        <p:spPr>
          <a:xfrm>
            <a:off x="1981200" y="457200"/>
            <a:ext cx="8229600" cy="1066800"/>
          </a:xfrm>
        </p:spPr>
        <p:txBody>
          <a:bodyPr/>
          <a:lstStyle/>
          <a:p>
            <a:r>
              <a:rPr lang="en-US" altLang="en-US" b="1" dirty="0">
                <a:ea typeface="ＭＳ Ｐゴシック" pitchFamily="34" charset="-128"/>
              </a:rPr>
              <a:t>Tax Effects of Costing Methods</a:t>
            </a:r>
          </a:p>
        </p:txBody>
      </p:sp>
      <p:sp>
        <p:nvSpPr>
          <p:cNvPr id="60419" name="Rectangle 3"/>
          <p:cNvSpPr>
            <a:spLocks noGrp="1" noChangeArrowheads="1"/>
          </p:cNvSpPr>
          <p:nvPr>
            <p:ph type="body" idx="4294967295"/>
          </p:nvPr>
        </p:nvSpPr>
        <p:spPr>
          <a:xfrm>
            <a:off x="1624013" y="1828800"/>
            <a:ext cx="8915400" cy="1905000"/>
          </a:xfrm>
          <a:solidFill>
            <a:schemeClr val="accent6">
              <a:lumMod val="20000"/>
              <a:lumOff val="80000"/>
            </a:schemeClr>
          </a:solidFill>
          <a:ln w="12700" cap="flat">
            <a:solidFill>
              <a:schemeClr val="accent2">
                <a:lumMod val="50000"/>
              </a:schemeClr>
            </a:solidFill>
          </a:ln>
        </p:spPr>
        <p:txBody>
          <a:bodyPr vert="horz" lIns="90488" tIns="44450" rIns="90488" bIns="44450" rtlCol="0">
            <a:normAutofit/>
          </a:bodyPr>
          <a:lstStyle/>
          <a:p>
            <a:pPr algn="ctr">
              <a:buFont typeface="Wingdings" pitchFamily="-84" charset="2"/>
              <a:buNone/>
              <a:defRPr/>
            </a:pPr>
            <a:r>
              <a:rPr lang="en-US" dirty="0">
                <a:solidFill>
                  <a:srgbClr val="632523"/>
                </a:solidFill>
              </a:rPr>
              <a:t>The Internal Revenue Service (IRS) identifies several acceptable inventory costing methods for reporting taxable income.</a:t>
            </a:r>
          </a:p>
        </p:txBody>
      </p:sp>
      <p:sp>
        <p:nvSpPr>
          <p:cNvPr id="60421" name="Text Box 5"/>
          <p:cNvSpPr txBox="1">
            <a:spLocks noChangeArrowheads="1"/>
          </p:cNvSpPr>
          <p:nvPr/>
        </p:nvSpPr>
        <p:spPr bwMode="auto">
          <a:xfrm>
            <a:off x="3652837" y="3962366"/>
            <a:ext cx="4953000" cy="1933575"/>
          </a:xfrm>
          <a:prstGeom prst="rect">
            <a:avLst/>
          </a:prstGeom>
          <a:gradFill rotWithShape="1">
            <a:gsLst>
              <a:gs pos="0">
                <a:srgbClr val="E5EEFF"/>
              </a:gs>
              <a:gs pos="64999">
                <a:srgbClr val="BFD5FF"/>
              </a:gs>
              <a:gs pos="100000">
                <a:srgbClr val="A3C4FF"/>
              </a:gs>
            </a:gsLst>
            <a:lin ang="5400000" scaled="1"/>
          </a:gradFill>
          <a:ln w="9525">
            <a:solidFill>
              <a:srgbClr val="4A7EBB"/>
            </a:solidFill>
            <a:miter lim="800000"/>
            <a:headEnd/>
            <a:tailEnd/>
          </a:ln>
          <a:effectLst>
            <a:outerShdw dist="20000" dir="5400000" rotWithShape="0">
              <a:srgbClr val="808080">
                <a:alpha val="37999"/>
              </a:srgbClr>
            </a:outerShdw>
          </a:effectLst>
        </p:spPr>
        <p:txBody>
          <a:bodyPr>
            <a:spAutoFit/>
          </a:bodyPr>
          <a:lstStyle/>
          <a:p>
            <a:pPr algn="ctr">
              <a:spcBef>
                <a:spcPct val="50000"/>
              </a:spcBef>
              <a:defRPr/>
            </a:pPr>
            <a:r>
              <a:rPr lang="en-US" sz="3000" dirty="0">
                <a:solidFill>
                  <a:srgbClr val="000000"/>
                </a:solidFill>
                <a:effectLst>
                  <a:outerShdw blurRad="38100" dist="38100" dir="2700000" algn="tl">
                    <a:srgbClr val="FFFFFF"/>
                  </a:outerShdw>
                </a:effectLst>
                <a:latin typeface="Calibri" pitchFamily="-84" charset="0"/>
                <a:ea typeface="ＭＳ Ｐゴシック" pitchFamily="-84" charset="-128"/>
              </a:rPr>
              <a:t>If LIFO is used for tax purposes, the IRS requires it be used in financial statements.</a:t>
            </a:r>
          </a:p>
        </p:txBody>
      </p:sp>
      <p:sp>
        <p:nvSpPr>
          <p:cNvPr id="3" name="TextBox 2">
            <a:extLst>
              <a:ext uri="{FF2B5EF4-FFF2-40B4-BE49-F238E27FC236}">
                <a16:creationId xmlns:a16="http://schemas.microsoft.com/office/drawing/2014/main" id="{A5D8E853-C3C4-666A-08B5-0F23D777F20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CAEC83-51B0-FC26-4E18-704E4ED67277}"/>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1378" name="Rectangle 2"/>
          <p:cNvSpPr>
            <a:spLocks noGrp="1" noChangeArrowheads="1"/>
          </p:cNvSpPr>
          <p:nvPr>
            <p:ph type="title"/>
          </p:nvPr>
        </p:nvSpPr>
        <p:spPr>
          <a:xfrm>
            <a:off x="1981200" y="609600"/>
            <a:ext cx="8229600" cy="1143000"/>
          </a:xfrm>
        </p:spPr>
        <p:txBody>
          <a:bodyPr>
            <a:normAutofit fontScale="90000"/>
          </a:bodyPr>
          <a:lstStyle/>
          <a:p>
            <a:r>
              <a:rPr lang="en-US" altLang="en-US" b="1" dirty="0">
                <a:ea typeface="ＭＳ Ｐゴシック" pitchFamily="34" charset="-128"/>
              </a:rPr>
              <a:t>Consistency in Using Costing Methods</a:t>
            </a:r>
          </a:p>
        </p:txBody>
      </p:sp>
      <p:sp>
        <p:nvSpPr>
          <p:cNvPr id="6" name="TextBox 5"/>
          <p:cNvSpPr txBox="1"/>
          <p:nvPr/>
        </p:nvSpPr>
        <p:spPr>
          <a:xfrm>
            <a:off x="1981200" y="2586038"/>
            <a:ext cx="8153400" cy="2062163"/>
          </a:xfrm>
          <a:prstGeom prst="rect">
            <a:avLst/>
          </a:prstGeom>
          <a:solidFill>
            <a:schemeClr val="accent4">
              <a:lumMod val="20000"/>
              <a:lumOff val="80000"/>
            </a:schemeClr>
          </a:solidFill>
          <a:ln>
            <a:solidFill>
              <a:schemeClr val="accent3">
                <a:lumMod val="75000"/>
              </a:schemeClr>
            </a:solidFill>
          </a:ln>
        </p:spPr>
        <p:txBody>
          <a:bodyPr>
            <a:spAutoFit/>
          </a:bodyPr>
          <a:lstStyle/>
          <a:p>
            <a:pPr algn="ctr">
              <a:defRPr/>
            </a:pPr>
            <a:r>
              <a:rPr lang="en-US" sz="3200" dirty="0">
                <a:solidFill>
                  <a:srgbClr val="404040"/>
                </a:solidFill>
                <a:ea typeface="ＭＳ Ｐゴシック" pitchFamily="-84" charset="-128"/>
              </a:rPr>
              <a:t>The </a:t>
            </a:r>
            <a:r>
              <a:rPr lang="en-US" sz="3200" dirty="0">
                <a:solidFill>
                  <a:srgbClr val="C00000"/>
                </a:solidFill>
                <a:ea typeface="ＭＳ Ｐゴシック" pitchFamily="-84" charset="-128"/>
              </a:rPr>
              <a:t>consistency concept </a:t>
            </a:r>
            <a:r>
              <a:rPr lang="en-US" sz="3200" dirty="0">
                <a:solidFill>
                  <a:srgbClr val="404040"/>
                </a:solidFill>
                <a:ea typeface="ＭＳ Ｐゴシック" pitchFamily="-84" charset="-128"/>
              </a:rPr>
              <a:t>requires a company to use the same accounting methods period after period so that financial statements are comparable across periods.</a:t>
            </a:r>
          </a:p>
        </p:txBody>
      </p:sp>
      <p:sp>
        <p:nvSpPr>
          <p:cNvPr id="3" name="TextBox 2">
            <a:extLst>
              <a:ext uri="{FF2B5EF4-FFF2-40B4-BE49-F238E27FC236}">
                <a16:creationId xmlns:a16="http://schemas.microsoft.com/office/drawing/2014/main" id="{A4E50E5F-4C5A-1B83-CB02-155D8325B2C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185AF1-2521-C9E2-5613-4DCE7A92A9F6}"/>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9" name="Rectangle 5"/>
          <p:cNvSpPr>
            <a:spLocks noChangeArrowheads="1"/>
          </p:cNvSpPr>
          <p:nvPr/>
        </p:nvSpPr>
        <p:spPr bwMode="auto">
          <a:xfrm>
            <a:off x="2500314" y="1108076"/>
            <a:ext cx="7191375" cy="2381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0" name="Rectangle 6"/>
          <p:cNvSpPr>
            <a:spLocks noChangeArrowheads="1"/>
          </p:cNvSpPr>
          <p:nvPr/>
        </p:nvSpPr>
        <p:spPr bwMode="auto">
          <a:xfrm>
            <a:off x="2540000" y="706439"/>
            <a:ext cx="669779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company reported the following December purchases and sales data for its only product.</a:t>
            </a:r>
            <a:endParaRPr lang="en-US" dirty="0">
              <a:solidFill>
                <a:prstClr val="black"/>
              </a:solidFill>
            </a:endParaRPr>
          </a:p>
        </p:txBody>
      </p:sp>
      <p:sp>
        <p:nvSpPr>
          <p:cNvPr id="244" name="Rectangle 7"/>
          <p:cNvSpPr>
            <a:spLocks noChangeArrowheads="1"/>
          </p:cNvSpPr>
          <p:nvPr/>
        </p:nvSpPr>
        <p:spPr bwMode="auto">
          <a:xfrm>
            <a:off x="2540001" y="1128714"/>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45" name="Rectangle 8"/>
          <p:cNvSpPr>
            <a:spLocks noChangeArrowheads="1"/>
          </p:cNvSpPr>
          <p:nvPr/>
        </p:nvSpPr>
        <p:spPr bwMode="auto">
          <a:xfrm>
            <a:off x="3438526" y="1128714"/>
            <a:ext cx="7437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Activities</a:t>
            </a:r>
            <a:endParaRPr lang="en-US" dirty="0">
              <a:solidFill>
                <a:prstClr val="black"/>
              </a:solidFill>
            </a:endParaRPr>
          </a:p>
        </p:txBody>
      </p:sp>
      <p:sp>
        <p:nvSpPr>
          <p:cNvPr id="246" name="Rectangle 9"/>
          <p:cNvSpPr>
            <a:spLocks noChangeArrowheads="1"/>
          </p:cNvSpPr>
          <p:nvPr/>
        </p:nvSpPr>
        <p:spPr bwMode="auto">
          <a:xfrm>
            <a:off x="5233989" y="1128714"/>
            <a:ext cx="17972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Acquired at Cost</a:t>
            </a:r>
            <a:endParaRPr lang="en-US" dirty="0">
              <a:solidFill>
                <a:prstClr val="black"/>
              </a:solidFill>
            </a:endParaRPr>
          </a:p>
        </p:txBody>
      </p:sp>
      <p:sp>
        <p:nvSpPr>
          <p:cNvPr id="247" name="Rectangle 10"/>
          <p:cNvSpPr>
            <a:spLocks noChangeArrowheads="1"/>
          </p:cNvSpPr>
          <p:nvPr/>
        </p:nvSpPr>
        <p:spPr bwMode="auto">
          <a:xfrm>
            <a:off x="7300913" y="1128714"/>
            <a:ext cx="15244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Sold at Retail</a:t>
            </a:r>
            <a:endParaRPr lang="en-US" dirty="0">
              <a:solidFill>
                <a:prstClr val="black"/>
              </a:solidFill>
            </a:endParaRPr>
          </a:p>
        </p:txBody>
      </p:sp>
      <p:sp>
        <p:nvSpPr>
          <p:cNvPr id="248" name="Rectangle 11"/>
          <p:cNvSpPr>
            <a:spLocks noChangeArrowheads="1"/>
          </p:cNvSpPr>
          <p:nvPr/>
        </p:nvSpPr>
        <p:spPr bwMode="auto">
          <a:xfrm>
            <a:off x="2540001" y="135572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01</a:t>
            </a:r>
            <a:endParaRPr lang="en-US" dirty="0">
              <a:solidFill>
                <a:prstClr val="black"/>
              </a:solidFill>
            </a:endParaRPr>
          </a:p>
        </p:txBody>
      </p:sp>
      <p:sp>
        <p:nvSpPr>
          <p:cNvPr id="249" name="Rectangle 12"/>
          <p:cNvSpPr>
            <a:spLocks noChangeArrowheads="1"/>
          </p:cNvSpPr>
          <p:nvPr/>
        </p:nvSpPr>
        <p:spPr bwMode="auto">
          <a:xfrm>
            <a:off x="3438525" y="1355726"/>
            <a:ext cx="14667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Beginning inventory</a:t>
            </a:r>
            <a:endParaRPr lang="en-US" dirty="0">
              <a:solidFill>
                <a:prstClr val="black"/>
              </a:solidFill>
            </a:endParaRPr>
          </a:p>
        </p:txBody>
      </p:sp>
      <p:sp>
        <p:nvSpPr>
          <p:cNvPr id="250" name="Rectangle 13"/>
          <p:cNvSpPr>
            <a:spLocks noChangeArrowheads="1"/>
          </p:cNvSpPr>
          <p:nvPr/>
        </p:nvSpPr>
        <p:spPr bwMode="auto">
          <a:xfrm>
            <a:off x="5324476" y="1355726"/>
            <a:ext cx="187551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units @ $3.00 = $15.00</a:t>
            </a:r>
            <a:endParaRPr lang="en-US" dirty="0">
              <a:solidFill>
                <a:prstClr val="black"/>
              </a:solidFill>
            </a:endParaRPr>
          </a:p>
        </p:txBody>
      </p:sp>
      <p:sp>
        <p:nvSpPr>
          <p:cNvPr id="251" name="Rectangle 14"/>
          <p:cNvSpPr>
            <a:spLocks noChangeArrowheads="1"/>
          </p:cNvSpPr>
          <p:nvPr/>
        </p:nvSpPr>
        <p:spPr bwMode="auto">
          <a:xfrm>
            <a:off x="2540001" y="156210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08</a:t>
            </a:r>
            <a:endParaRPr lang="en-US" dirty="0">
              <a:solidFill>
                <a:prstClr val="black"/>
              </a:solidFill>
            </a:endParaRPr>
          </a:p>
        </p:txBody>
      </p:sp>
      <p:sp>
        <p:nvSpPr>
          <p:cNvPr id="252" name="Rectangle 15"/>
          <p:cNvSpPr>
            <a:spLocks noChangeArrowheads="1"/>
          </p:cNvSpPr>
          <p:nvPr/>
        </p:nvSpPr>
        <p:spPr bwMode="auto">
          <a:xfrm>
            <a:off x="3438526" y="156210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253" name="Rectangle 16"/>
          <p:cNvSpPr>
            <a:spLocks noChangeArrowheads="1"/>
          </p:cNvSpPr>
          <p:nvPr/>
        </p:nvSpPr>
        <p:spPr bwMode="auto">
          <a:xfrm>
            <a:off x="5233988" y="1562101"/>
            <a:ext cx="196848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 units @ $4.50 = $45.00</a:t>
            </a:r>
            <a:endParaRPr lang="en-US" dirty="0">
              <a:solidFill>
                <a:prstClr val="black"/>
              </a:solidFill>
            </a:endParaRPr>
          </a:p>
        </p:txBody>
      </p:sp>
      <p:sp>
        <p:nvSpPr>
          <p:cNvPr id="254" name="Rectangle 17"/>
          <p:cNvSpPr>
            <a:spLocks noChangeArrowheads="1"/>
          </p:cNvSpPr>
          <p:nvPr/>
        </p:nvSpPr>
        <p:spPr bwMode="auto">
          <a:xfrm>
            <a:off x="2540001" y="176847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09</a:t>
            </a:r>
            <a:endParaRPr lang="en-US" dirty="0">
              <a:solidFill>
                <a:prstClr val="black"/>
              </a:solidFill>
            </a:endParaRPr>
          </a:p>
        </p:txBody>
      </p:sp>
      <p:sp>
        <p:nvSpPr>
          <p:cNvPr id="255" name="Rectangle 18"/>
          <p:cNvSpPr>
            <a:spLocks noChangeArrowheads="1"/>
          </p:cNvSpPr>
          <p:nvPr/>
        </p:nvSpPr>
        <p:spPr bwMode="auto">
          <a:xfrm>
            <a:off x="3438526" y="1768476"/>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28" name="Rectangle 19"/>
          <p:cNvSpPr>
            <a:spLocks noChangeArrowheads="1"/>
          </p:cNvSpPr>
          <p:nvPr/>
        </p:nvSpPr>
        <p:spPr bwMode="auto">
          <a:xfrm>
            <a:off x="7391400" y="1768476"/>
            <a:ext cx="117339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units @ $7.00</a:t>
            </a:r>
            <a:endParaRPr lang="en-US" dirty="0">
              <a:solidFill>
                <a:prstClr val="black"/>
              </a:solidFill>
            </a:endParaRPr>
          </a:p>
        </p:txBody>
      </p:sp>
      <p:sp>
        <p:nvSpPr>
          <p:cNvPr id="129" name="Rectangle 20"/>
          <p:cNvSpPr>
            <a:spLocks noChangeArrowheads="1"/>
          </p:cNvSpPr>
          <p:nvPr/>
        </p:nvSpPr>
        <p:spPr bwMode="auto">
          <a:xfrm>
            <a:off x="2540001" y="197485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130" name="Rectangle 21"/>
          <p:cNvSpPr>
            <a:spLocks noChangeArrowheads="1"/>
          </p:cNvSpPr>
          <p:nvPr/>
        </p:nvSpPr>
        <p:spPr bwMode="auto">
          <a:xfrm>
            <a:off x="3438526" y="197485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1" name="Rectangle 22"/>
          <p:cNvSpPr>
            <a:spLocks noChangeArrowheads="1"/>
          </p:cNvSpPr>
          <p:nvPr/>
        </p:nvSpPr>
        <p:spPr bwMode="auto">
          <a:xfrm>
            <a:off x="5233988" y="1974851"/>
            <a:ext cx="196848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units @ $5.00 = $65.00</a:t>
            </a:r>
            <a:endParaRPr lang="en-US" dirty="0">
              <a:solidFill>
                <a:prstClr val="black"/>
              </a:solidFill>
            </a:endParaRPr>
          </a:p>
        </p:txBody>
      </p:sp>
      <p:sp>
        <p:nvSpPr>
          <p:cNvPr id="132" name="Rectangle 23"/>
          <p:cNvSpPr>
            <a:spLocks noChangeArrowheads="1"/>
          </p:cNvSpPr>
          <p:nvPr/>
        </p:nvSpPr>
        <p:spPr bwMode="auto">
          <a:xfrm>
            <a:off x="2540001" y="218122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133" name="Rectangle 24"/>
          <p:cNvSpPr>
            <a:spLocks noChangeArrowheads="1"/>
          </p:cNvSpPr>
          <p:nvPr/>
        </p:nvSpPr>
        <p:spPr bwMode="auto">
          <a:xfrm>
            <a:off x="3438526" y="2181226"/>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34" name="Rectangle 25"/>
          <p:cNvSpPr>
            <a:spLocks noChangeArrowheads="1"/>
          </p:cNvSpPr>
          <p:nvPr/>
        </p:nvSpPr>
        <p:spPr bwMode="auto">
          <a:xfrm>
            <a:off x="7300913" y="2181226"/>
            <a:ext cx="126637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18 units @ $8.00</a:t>
            </a:r>
            <a:endParaRPr lang="en-US" dirty="0">
              <a:solidFill>
                <a:prstClr val="black"/>
              </a:solidFill>
            </a:endParaRPr>
          </a:p>
        </p:txBody>
      </p:sp>
      <p:sp>
        <p:nvSpPr>
          <p:cNvPr id="135" name="Rectangle 26"/>
          <p:cNvSpPr>
            <a:spLocks noChangeArrowheads="1"/>
          </p:cNvSpPr>
          <p:nvPr/>
        </p:nvSpPr>
        <p:spPr bwMode="auto">
          <a:xfrm>
            <a:off x="2540001" y="238760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136" name="Rectangle 27"/>
          <p:cNvSpPr>
            <a:spLocks noChangeArrowheads="1"/>
          </p:cNvSpPr>
          <p:nvPr/>
        </p:nvSpPr>
        <p:spPr bwMode="auto">
          <a:xfrm>
            <a:off x="3438526" y="238760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8" name="Rectangle 28"/>
          <p:cNvSpPr>
            <a:spLocks noChangeArrowheads="1"/>
          </p:cNvSpPr>
          <p:nvPr/>
        </p:nvSpPr>
        <p:spPr bwMode="auto">
          <a:xfrm>
            <a:off x="5324476" y="2387601"/>
            <a:ext cx="187551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units @ $5.30 = $42.40</a:t>
            </a:r>
            <a:endParaRPr lang="en-US" dirty="0">
              <a:solidFill>
                <a:prstClr val="black"/>
              </a:solidFill>
            </a:endParaRPr>
          </a:p>
        </p:txBody>
      </p:sp>
      <p:sp>
        <p:nvSpPr>
          <p:cNvPr id="139" name="Rectangle 29"/>
          <p:cNvSpPr>
            <a:spLocks noChangeArrowheads="1"/>
          </p:cNvSpPr>
          <p:nvPr/>
        </p:nvSpPr>
        <p:spPr bwMode="auto">
          <a:xfrm>
            <a:off x="5233989" y="2593976"/>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36 units</a:t>
            </a:r>
            <a:endParaRPr lang="en-US" dirty="0">
              <a:solidFill>
                <a:prstClr val="black"/>
              </a:solidFill>
            </a:endParaRPr>
          </a:p>
        </p:txBody>
      </p:sp>
      <p:sp>
        <p:nvSpPr>
          <p:cNvPr id="140" name="Rectangle 30"/>
          <p:cNvSpPr>
            <a:spLocks noChangeArrowheads="1"/>
          </p:cNvSpPr>
          <p:nvPr/>
        </p:nvSpPr>
        <p:spPr bwMode="auto">
          <a:xfrm>
            <a:off x="6553200" y="2593976"/>
            <a:ext cx="60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$167.40</a:t>
            </a:r>
            <a:endParaRPr lang="en-US" dirty="0">
              <a:solidFill>
                <a:prstClr val="black"/>
              </a:solidFill>
            </a:endParaRPr>
          </a:p>
        </p:txBody>
      </p:sp>
      <p:sp>
        <p:nvSpPr>
          <p:cNvPr id="141" name="Rectangle 31"/>
          <p:cNvSpPr>
            <a:spLocks noChangeArrowheads="1"/>
          </p:cNvSpPr>
          <p:nvPr/>
        </p:nvSpPr>
        <p:spPr bwMode="auto">
          <a:xfrm>
            <a:off x="7300914" y="2593976"/>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26 units</a:t>
            </a:r>
            <a:endParaRPr lang="en-US" dirty="0">
              <a:solidFill>
                <a:prstClr val="black"/>
              </a:solidFill>
            </a:endParaRPr>
          </a:p>
        </p:txBody>
      </p:sp>
      <p:sp>
        <p:nvSpPr>
          <p:cNvPr id="142" name="Rectangle 32"/>
          <p:cNvSpPr>
            <a:spLocks noChangeArrowheads="1"/>
          </p:cNvSpPr>
          <p:nvPr/>
        </p:nvSpPr>
        <p:spPr bwMode="auto">
          <a:xfrm>
            <a:off x="2540000" y="3233739"/>
            <a:ext cx="764698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uses a perpetual inventory system.  Determine the cost assigned to ending inventory and </a:t>
            </a:r>
            <a:endParaRPr lang="en-US" dirty="0">
              <a:solidFill>
                <a:prstClr val="black"/>
              </a:solidFill>
            </a:endParaRPr>
          </a:p>
        </p:txBody>
      </p:sp>
      <p:sp>
        <p:nvSpPr>
          <p:cNvPr id="143" name="Rectangle 33"/>
          <p:cNvSpPr>
            <a:spLocks noChangeArrowheads="1"/>
          </p:cNvSpPr>
          <p:nvPr/>
        </p:nvSpPr>
        <p:spPr bwMode="auto">
          <a:xfrm>
            <a:off x="2540001" y="3429001"/>
            <a:ext cx="732251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 cost of goods sold using (a) specific identification, (b) FIFO, (c) LIFO, and (d) weighted average. </a:t>
            </a:r>
            <a:endParaRPr lang="en-US" dirty="0">
              <a:solidFill>
                <a:prstClr val="black"/>
              </a:solidFill>
            </a:endParaRPr>
          </a:p>
        </p:txBody>
      </p:sp>
      <p:sp>
        <p:nvSpPr>
          <p:cNvPr id="144" name="Rectangle 34"/>
          <p:cNvSpPr>
            <a:spLocks noChangeArrowheads="1"/>
          </p:cNvSpPr>
          <p:nvPr/>
        </p:nvSpPr>
        <p:spPr bwMode="auto">
          <a:xfrm>
            <a:off x="2540001" y="3635376"/>
            <a:ext cx="73016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(Round per unit costs and inventory amounts to cents.) For specific identification, ending inventory </a:t>
            </a:r>
            <a:endParaRPr lang="en-US" dirty="0">
              <a:solidFill>
                <a:prstClr val="black"/>
              </a:solidFill>
            </a:endParaRPr>
          </a:p>
        </p:txBody>
      </p:sp>
      <p:sp>
        <p:nvSpPr>
          <p:cNvPr id="145" name="Rectangle 35"/>
          <p:cNvSpPr>
            <a:spLocks noChangeArrowheads="1"/>
          </p:cNvSpPr>
          <p:nvPr/>
        </p:nvSpPr>
        <p:spPr bwMode="auto">
          <a:xfrm>
            <a:off x="2540001" y="3841751"/>
            <a:ext cx="75549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consists of 10 units, where eight are from the December 30 purchase and two are from the December </a:t>
            </a:r>
            <a:endParaRPr lang="en-US" dirty="0">
              <a:solidFill>
                <a:prstClr val="black"/>
              </a:solidFill>
            </a:endParaRPr>
          </a:p>
        </p:txBody>
      </p:sp>
      <p:sp>
        <p:nvSpPr>
          <p:cNvPr id="146" name="Rectangle 36"/>
          <p:cNvSpPr>
            <a:spLocks noChangeArrowheads="1"/>
          </p:cNvSpPr>
          <p:nvPr/>
        </p:nvSpPr>
        <p:spPr bwMode="auto">
          <a:xfrm>
            <a:off x="2540001" y="4048126"/>
            <a:ext cx="87363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purchase.</a:t>
            </a:r>
            <a:endParaRPr lang="en-US" dirty="0">
              <a:solidFill>
                <a:prstClr val="black"/>
              </a:solidFill>
            </a:endParaRPr>
          </a:p>
        </p:txBody>
      </p:sp>
      <p:sp>
        <p:nvSpPr>
          <p:cNvPr id="147" name="Rectangle 37"/>
          <p:cNvSpPr>
            <a:spLocks noChangeArrowheads="1"/>
          </p:cNvSpPr>
          <p:nvPr/>
        </p:nvSpPr>
        <p:spPr bwMode="auto">
          <a:xfrm>
            <a:off x="2490788" y="1098550"/>
            <a:ext cx="19050" cy="2476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8" name="Rectangle 38"/>
          <p:cNvSpPr>
            <a:spLocks noChangeArrowheads="1"/>
          </p:cNvSpPr>
          <p:nvPr/>
        </p:nvSpPr>
        <p:spPr bwMode="auto">
          <a:xfrm>
            <a:off x="9671050" y="1119188"/>
            <a:ext cx="20638" cy="2270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9" name="Rectangle 39"/>
          <p:cNvSpPr>
            <a:spLocks noChangeArrowheads="1"/>
          </p:cNvSpPr>
          <p:nvPr/>
        </p:nvSpPr>
        <p:spPr bwMode="auto">
          <a:xfrm>
            <a:off x="2509838" y="10985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0" name="Rectangle 40"/>
          <p:cNvSpPr>
            <a:spLocks noChangeArrowheads="1"/>
          </p:cNvSpPr>
          <p:nvPr/>
        </p:nvSpPr>
        <p:spPr bwMode="auto">
          <a:xfrm>
            <a:off x="2509838" y="1325564"/>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1" name="Line 41"/>
          <p:cNvSpPr>
            <a:spLocks noChangeShapeType="1"/>
          </p:cNvSpPr>
          <p:nvPr/>
        </p:nvSpPr>
        <p:spPr bwMode="auto">
          <a:xfrm>
            <a:off x="5192713" y="2573338"/>
            <a:ext cx="27035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2" name="Rectangle 42"/>
          <p:cNvSpPr>
            <a:spLocks noChangeArrowheads="1"/>
          </p:cNvSpPr>
          <p:nvPr/>
        </p:nvSpPr>
        <p:spPr bwMode="auto">
          <a:xfrm>
            <a:off x="5192713" y="2573339"/>
            <a:ext cx="27035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3" name="Line 43"/>
          <p:cNvSpPr>
            <a:spLocks noChangeShapeType="1"/>
          </p:cNvSpPr>
          <p:nvPr/>
        </p:nvSpPr>
        <p:spPr bwMode="auto">
          <a:xfrm>
            <a:off x="5192713" y="2779713"/>
            <a:ext cx="27035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4" name="Rectangle 44"/>
          <p:cNvSpPr>
            <a:spLocks noChangeArrowheads="1"/>
          </p:cNvSpPr>
          <p:nvPr/>
        </p:nvSpPr>
        <p:spPr bwMode="auto">
          <a:xfrm>
            <a:off x="5192713" y="2779714"/>
            <a:ext cx="27035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5" name="Line 45"/>
          <p:cNvSpPr>
            <a:spLocks noChangeShapeType="1"/>
          </p:cNvSpPr>
          <p:nvPr/>
        </p:nvSpPr>
        <p:spPr bwMode="auto">
          <a:xfrm>
            <a:off x="5192713" y="2800350"/>
            <a:ext cx="27035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6" name="Rectangle 46"/>
          <p:cNvSpPr>
            <a:spLocks noChangeArrowheads="1"/>
          </p:cNvSpPr>
          <p:nvPr/>
        </p:nvSpPr>
        <p:spPr bwMode="auto">
          <a:xfrm>
            <a:off x="5192713" y="2800351"/>
            <a:ext cx="27035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8B0936A1-7EA0-1AB8-0A1E-C47B7D43C0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46734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EAC3214-AD9D-820B-8393-70C7BC5EA89B}"/>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9" name="Rectangle 5"/>
          <p:cNvSpPr>
            <a:spLocks noChangeArrowheads="1"/>
          </p:cNvSpPr>
          <p:nvPr/>
        </p:nvSpPr>
        <p:spPr bwMode="auto">
          <a:xfrm>
            <a:off x="2500314" y="1108076"/>
            <a:ext cx="7191375" cy="2381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0" name="Rectangle 6"/>
          <p:cNvSpPr>
            <a:spLocks noChangeArrowheads="1"/>
          </p:cNvSpPr>
          <p:nvPr/>
        </p:nvSpPr>
        <p:spPr bwMode="auto">
          <a:xfrm>
            <a:off x="2540000" y="706439"/>
            <a:ext cx="669779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company reported the following December purchases and sales data for its only product.</a:t>
            </a:r>
            <a:endParaRPr lang="en-US" dirty="0">
              <a:solidFill>
                <a:prstClr val="black"/>
              </a:solidFill>
            </a:endParaRPr>
          </a:p>
        </p:txBody>
      </p:sp>
      <p:sp>
        <p:nvSpPr>
          <p:cNvPr id="244" name="Rectangle 7"/>
          <p:cNvSpPr>
            <a:spLocks noChangeArrowheads="1"/>
          </p:cNvSpPr>
          <p:nvPr/>
        </p:nvSpPr>
        <p:spPr bwMode="auto">
          <a:xfrm>
            <a:off x="2540001" y="1128714"/>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45" name="Rectangle 8"/>
          <p:cNvSpPr>
            <a:spLocks noChangeArrowheads="1"/>
          </p:cNvSpPr>
          <p:nvPr/>
        </p:nvSpPr>
        <p:spPr bwMode="auto">
          <a:xfrm>
            <a:off x="3438526" y="1128714"/>
            <a:ext cx="7437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Activities</a:t>
            </a:r>
            <a:endParaRPr lang="en-US" dirty="0">
              <a:solidFill>
                <a:prstClr val="black"/>
              </a:solidFill>
            </a:endParaRPr>
          </a:p>
        </p:txBody>
      </p:sp>
      <p:sp>
        <p:nvSpPr>
          <p:cNvPr id="246" name="Rectangle 9"/>
          <p:cNvSpPr>
            <a:spLocks noChangeArrowheads="1"/>
          </p:cNvSpPr>
          <p:nvPr/>
        </p:nvSpPr>
        <p:spPr bwMode="auto">
          <a:xfrm>
            <a:off x="5233989" y="1128714"/>
            <a:ext cx="17972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Acquired at Cost</a:t>
            </a:r>
            <a:endParaRPr lang="en-US" dirty="0">
              <a:solidFill>
                <a:prstClr val="black"/>
              </a:solidFill>
            </a:endParaRPr>
          </a:p>
        </p:txBody>
      </p:sp>
      <p:sp>
        <p:nvSpPr>
          <p:cNvPr id="247" name="Rectangle 10"/>
          <p:cNvSpPr>
            <a:spLocks noChangeArrowheads="1"/>
          </p:cNvSpPr>
          <p:nvPr/>
        </p:nvSpPr>
        <p:spPr bwMode="auto">
          <a:xfrm>
            <a:off x="7300913" y="1128714"/>
            <a:ext cx="15244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Sold at Retail</a:t>
            </a:r>
            <a:endParaRPr lang="en-US" dirty="0">
              <a:solidFill>
                <a:prstClr val="black"/>
              </a:solidFill>
            </a:endParaRPr>
          </a:p>
        </p:txBody>
      </p:sp>
      <p:sp>
        <p:nvSpPr>
          <p:cNvPr id="248" name="Rectangle 11"/>
          <p:cNvSpPr>
            <a:spLocks noChangeArrowheads="1"/>
          </p:cNvSpPr>
          <p:nvPr/>
        </p:nvSpPr>
        <p:spPr bwMode="auto">
          <a:xfrm>
            <a:off x="2540001" y="135572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01</a:t>
            </a:r>
            <a:endParaRPr lang="en-US" dirty="0">
              <a:solidFill>
                <a:prstClr val="black"/>
              </a:solidFill>
            </a:endParaRPr>
          </a:p>
        </p:txBody>
      </p:sp>
      <p:sp>
        <p:nvSpPr>
          <p:cNvPr id="249" name="Rectangle 12"/>
          <p:cNvSpPr>
            <a:spLocks noChangeArrowheads="1"/>
          </p:cNvSpPr>
          <p:nvPr/>
        </p:nvSpPr>
        <p:spPr bwMode="auto">
          <a:xfrm>
            <a:off x="3438525" y="1355726"/>
            <a:ext cx="14667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Beginning inventory</a:t>
            </a:r>
            <a:endParaRPr lang="en-US" dirty="0">
              <a:solidFill>
                <a:prstClr val="black"/>
              </a:solidFill>
            </a:endParaRPr>
          </a:p>
        </p:txBody>
      </p:sp>
      <p:sp>
        <p:nvSpPr>
          <p:cNvPr id="250" name="Rectangle 13"/>
          <p:cNvSpPr>
            <a:spLocks noChangeArrowheads="1"/>
          </p:cNvSpPr>
          <p:nvPr/>
        </p:nvSpPr>
        <p:spPr bwMode="auto">
          <a:xfrm>
            <a:off x="5095875" y="1355726"/>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5 units @ $3.00 = $15.00</a:t>
            </a:r>
            <a:endParaRPr lang="en-US" dirty="0">
              <a:solidFill>
                <a:prstClr val="black"/>
              </a:solidFill>
            </a:endParaRPr>
          </a:p>
        </p:txBody>
      </p:sp>
      <p:sp>
        <p:nvSpPr>
          <p:cNvPr id="251" name="Rectangle 14"/>
          <p:cNvSpPr>
            <a:spLocks noChangeArrowheads="1"/>
          </p:cNvSpPr>
          <p:nvPr/>
        </p:nvSpPr>
        <p:spPr bwMode="auto">
          <a:xfrm>
            <a:off x="2540001" y="156210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08</a:t>
            </a:r>
            <a:endParaRPr lang="en-US" dirty="0">
              <a:solidFill>
                <a:prstClr val="black"/>
              </a:solidFill>
            </a:endParaRPr>
          </a:p>
        </p:txBody>
      </p:sp>
      <p:sp>
        <p:nvSpPr>
          <p:cNvPr id="252" name="Rectangle 15"/>
          <p:cNvSpPr>
            <a:spLocks noChangeArrowheads="1"/>
          </p:cNvSpPr>
          <p:nvPr/>
        </p:nvSpPr>
        <p:spPr bwMode="auto">
          <a:xfrm>
            <a:off x="3438526" y="156210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253" name="Rectangle 16"/>
          <p:cNvSpPr>
            <a:spLocks noChangeArrowheads="1"/>
          </p:cNvSpPr>
          <p:nvPr/>
        </p:nvSpPr>
        <p:spPr bwMode="auto">
          <a:xfrm>
            <a:off x="5002213" y="1562101"/>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10 units @ $4.50 = $45.00</a:t>
            </a:r>
            <a:endParaRPr lang="en-US" dirty="0">
              <a:solidFill>
                <a:prstClr val="black"/>
              </a:solidFill>
            </a:endParaRPr>
          </a:p>
        </p:txBody>
      </p:sp>
      <p:sp>
        <p:nvSpPr>
          <p:cNvPr id="254" name="Rectangle 17"/>
          <p:cNvSpPr>
            <a:spLocks noChangeArrowheads="1"/>
          </p:cNvSpPr>
          <p:nvPr/>
        </p:nvSpPr>
        <p:spPr bwMode="auto">
          <a:xfrm>
            <a:off x="2540001" y="176847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09</a:t>
            </a:r>
            <a:endParaRPr lang="en-US" dirty="0">
              <a:solidFill>
                <a:prstClr val="black"/>
              </a:solidFill>
            </a:endParaRPr>
          </a:p>
        </p:txBody>
      </p:sp>
      <p:sp>
        <p:nvSpPr>
          <p:cNvPr id="255" name="Rectangle 18"/>
          <p:cNvSpPr>
            <a:spLocks noChangeArrowheads="1"/>
          </p:cNvSpPr>
          <p:nvPr/>
        </p:nvSpPr>
        <p:spPr bwMode="auto">
          <a:xfrm>
            <a:off x="3438526" y="1768476"/>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28" name="Rectangle 19"/>
          <p:cNvSpPr>
            <a:spLocks noChangeArrowheads="1"/>
          </p:cNvSpPr>
          <p:nvPr/>
        </p:nvSpPr>
        <p:spPr bwMode="auto">
          <a:xfrm>
            <a:off x="7391400" y="1768476"/>
            <a:ext cx="117339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units @ $7.00</a:t>
            </a:r>
            <a:endParaRPr lang="en-US" dirty="0">
              <a:solidFill>
                <a:prstClr val="black"/>
              </a:solidFill>
            </a:endParaRPr>
          </a:p>
        </p:txBody>
      </p:sp>
      <p:sp>
        <p:nvSpPr>
          <p:cNvPr id="129" name="Rectangle 20"/>
          <p:cNvSpPr>
            <a:spLocks noChangeArrowheads="1"/>
          </p:cNvSpPr>
          <p:nvPr/>
        </p:nvSpPr>
        <p:spPr bwMode="auto">
          <a:xfrm>
            <a:off x="2540001" y="197485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130" name="Rectangle 21"/>
          <p:cNvSpPr>
            <a:spLocks noChangeArrowheads="1"/>
          </p:cNvSpPr>
          <p:nvPr/>
        </p:nvSpPr>
        <p:spPr bwMode="auto">
          <a:xfrm>
            <a:off x="3438526" y="197485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1" name="Rectangle 22"/>
          <p:cNvSpPr>
            <a:spLocks noChangeArrowheads="1"/>
          </p:cNvSpPr>
          <p:nvPr/>
        </p:nvSpPr>
        <p:spPr bwMode="auto">
          <a:xfrm>
            <a:off x="5002213" y="1974851"/>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13 units @ $5.00 = $65.00</a:t>
            </a:r>
            <a:endParaRPr lang="en-US" dirty="0">
              <a:solidFill>
                <a:prstClr val="black"/>
              </a:solidFill>
            </a:endParaRPr>
          </a:p>
        </p:txBody>
      </p:sp>
      <p:sp>
        <p:nvSpPr>
          <p:cNvPr id="132" name="Rectangle 23"/>
          <p:cNvSpPr>
            <a:spLocks noChangeArrowheads="1"/>
          </p:cNvSpPr>
          <p:nvPr/>
        </p:nvSpPr>
        <p:spPr bwMode="auto">
          <a:xfrm>
            <a:off x="2540001" y="218122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133" name="Rectangle 24"/>
          <p:cNvSpPr>
            <a:spLocks noChangeArrowheads="1"/>
          </p:cNvSpPr>
          <p:nvPr/>
        </p:nvSpPr>
        <p:spPr bwMode="auto">
          <a:xfrm>
            <a:off x="3438526" y="2181226"/>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34" name="Rectangle 25"/>
          <p:cNvSpPr>
            <a:spLocks noChangeArrowheads="1"/>
          </p:cNvSpPr>
          <p:nvPr/>
        </p:nvSpPr>
        <p:spPr bwMode="auto">
          <a:xfrm>
            <a:off x="7300913" y="2181226"/>
            <a:ext cx="126637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18 units @ $8.00</a:t>
            </a:r>
            <a:endParaRPr lang="en-US" dirty="0">
              <a:solidFill>
                <a:prstClr val="black"/>
              </a:solidFill>
            </a:endParaRPr>
          </a:p>
        </p:txBody>
      </p:sp>
      <p:sp>
        <p:nvSpPr>
          <p:cNvPr id="135" name="Rectangle 26"/>
          <p:cNvSpPr>
            <a:spLocks noChangeArrowheads="1"/>
          </p:cNvSpPr>
          <p:nvPr/>
        </p:nvSpPr>
        <p:spPr bwMode="auto">
          <a:xfrm>
            <a:off x="2540001" y="238760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136" name="Rectangle 27"/>
          <p:cNvSpPr>
            <a:spLocks noChangeArrowheads="1"/>
          </p:cNvSpPr>
          <p:nvPr/>
        </p:nvSpPr>
        <p:spPr bwMode="auto">
          <a:xfrm>
            <a:off x="3438526" y="238760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8" name="Rectangle 28"/>
          <p:cNvSpPr>
            <a:spLocks noChangeArrowheads="1"/>
          </p:cNvSpPr>
          <p:nvPr/>
        </p:nvSpPr>
        <p:spPr bwMode="auto">
          <a:xfrm>
            <a:off x="5095875" y="2387601"/>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8 units @ $5.30 = $42.40</a:t>
            </a:r>
            <a:endParaRPr lang="en-US" dirty="0">
              <a:solidFill>
                <a:prstClr val="black"/>
              </a:solidFill>
            </a:endParaRPr>
          </a:p>
        </p:txBody>
      </p:sp>
      <p:sp>
        <p:nvSpPr>
          <p:cNvPr id="139" name="Rectangle 29"/>
          <p:cNvSpPr>
            <a:spLocks noChangeArrowheads="1"/>
          </p:cNvSpPr>
          <p:nvPr/>
        </p:nvSpPr>
        <p:spPr bwMode="auto">
          <a:xfrm>
            <a:off x="4994276" y="2593976"/>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36 units</a:t>
            </a:r>
            <a:endParaRPr lang="en-US" dirty="0">
              <a:solidFill>
                <a:prstClr val="black"/>
              </a:solidFill>
            </a:endParaRPr>
          </a:p>
        </p:txBody>
      </p:sp>
      <p:sp>
        <p:nvSpPr>
          <p:cNvPr id="140" name="Rectangle 30"/>
          <p:cNvSpPr>
            <a:spLocks noChangeArrowheads="1"/>
          </p:cNvSpPr>
          <p:nvPr/>
        </p:nvSpPr>
        <p:spPr bwMode="auto">
          <a:xfrm>
            <a:off x="6365875" y="2593976"/>
            <a:ext cx="60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$167.40</a:t>
            </a:r>
            <a:endParaRPr lang="en-US" dirty="0">
              <a:solidFill>
                <a:prstClr val="black"/>
              </a:solidFill>
            </a:endParaRPr>
          </a:p>
        </p:txBody>
      </p:sp>
      <p:sp>
        <p:nvSpPr>
          <p:cNvPr id="141" name="Rectangle 31"/>
          <p:cNvSpPr>
            <a:spLocks noChangeArrowheads="1"/>
          </p:cNvSpPr>
          <p:nvPr/>
        </p:nvSpPr>
        <p:spPr bwMode="auto">
          <a:xfrm>
            <a:off x="7315200" y="2593976"/>
            <a:ext cx="58578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26 units</a:t>
            </a:r>
            <a:endParaRPr lang="en-US" dirty="0">
              <a:solidFill>
                <a:prstClr val="black"/>
              </a:solidFill>
            </a:endParaRPr>
          </a:p>
        </p:txBody>
      </p:sp>
      <p:sp>
        <p:nvSpPr>
          <p:cNvPr id="142" name="Rectangle 32"/>
          <p:cNvSpPr>
            <a:spLocks noChangeArrowheads="1"/>
          </p:cNvSpPr>
          <p:nvPr/>
        </p:nvSpPr>
        <p:spPr bwMode="auto">
          <a:xfrm>
            <a:off x="2540000" y="3233739"/>
            <a:ext cx="7683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uses a perpetual inventory system.  Determine the cost assigned to ending inventory and </a:t>
            </a:r>
            <a:endParaRPr lang="en-US" dirty="0">
              <a:solidFill>
                <a:prstClr val="black"/>
              </a:solidFill>
            </a:endParaRPr>
          </a:p>
        </p:txBody>
      </p:sp>
      <p:sp>
        <p:nvSpPr>
          <p:cNvPr id="143" name="Rectangle 33"/>
          <p:cNvSpPr>
            <a:spLocks noChangeArrowheads="1"/>
          </p:cNvSpPr>
          <p:nvPr/>
        </p:nvSpPr>
        <p:spPr bwMode="auto">
          <a:xfrm>
            <a:off x="2540001" y="3429001"/>
            <a:ext cx="732251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 cost of goods sold using (a) specific identification, (b) FIFO, (c) LIFO, and (d) weighted average. </a:t>
            </a:r>
            <a:endParaRPr lang="en-US" dirty="0">
              <a:solidFill>
                <a:prstClr val="black"/>
              </a:solidFill>
            </a:endParaRPr>
          </a:p>
        </p:txBody>
      </p:sp>
      <p:sp>
        <p:nvSpPr>
          <p:cNvPr id="144" name="Rectangle 34"/>
          <p:cNvSpPr>
            <a:spLocks noChangeArrowheads="1"/>
          </p:cNvSpPr>
          <p:nvPr/>
        </p:nvSpPr>
        <p:spPr bwMode="auto">
          <a:xfrm>
            <a:off x="2540001" y="3635376"/>
            <a:ext cx="73016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(Round per unit costs and inventory amounts to cents.) For specific identification, ending inventory </a:t>
            </a:r>
            <a:endParaRPr lang="en-US" dirty="0">
              <a:solidFill>
                <a:prstClr val="black"/>
              </a:solidFill>
            </a:endParaRPr>
          </a:p>
        </p:txBody>
      </p:sp>
      <p:sp>
        <p:nvSpPr>
          <p:cNvPr id="145" name="Rectangle 35"/>
          <p:cNvSpPr>
            <a:spLocks noChangeArrowheads="1"/>
          </p:cNvSpPr>
          <p:nvPr/>
        </p:nvSpPr>
        <p:spPr bwMode="auto">
          <a:xfrm>
            <a:off x="2540001" y="3841751"/>
            <a:ext cx="75549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consists of 10 units, where eight are from the December 30 purchase and two are from the December </a:t>
            </a:r>
            <a:endParaRPr lang="en-US" dirty="0">
              <a:solidFill>
                <a:prstClr val="black"/>
              </a:solidFill>
            </a:endParaRPr>
          </a:p>
        </p:txBody>
      </p:sp>
      <p:sp>
        <p:nvSpPr>
          <p:cNvPr id="146" name="Rectangle 36"/>
          <p:cNvSpPr>
            <a:spLocks noChangeArrowheads="1"/>
          </p:cNvSpPr>
          <p:nvPr/>
        </p:nvSpPr>
        <p:spPr bwMode="auto">
          <a:xfrm>
            <a:off x="2540001" y="4048126"/>
            <a:ext cx="87363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purchase.</a:t>
            </a:r>
            <a:endParaRPr lang="en-US" dirty="0">
              <a:solidFill>
                <a:prstClr val="black"/>
              </a:solidFill>
            </a:endParaRPr>
          </a:p>
        </p:txBody>
      </p:sp>
      <p:sp>
        <p:nvSpPr>
          <p:cNvPr id="147" name="Rectangle 37"/>
          <p:cNvSpPr>
            <a:spLocks noChangeArrowheads="1"/>
          </p:cNvSpPr>
          <p:nvPr/>
        </p:nvSpPr>
        <p:spPr bwMode="auto">
          <a:xfrm>
            <a:off x="2490788" y="1098550"/>
            <a:ext cx="19050" cy="2476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8" name="Rectangle 38"/>
          <p:cNvSpPr>
            <a:spLocks noChangeArrowheads="1"/>
          </p:cNvSpPr>
          <p:nvPr/>
        </p:nvSpPr>
        <p:spPr bwMode="auto">
          <a:xfrm>
            <a:off x="9671050" y="1119188"/>
            <a:ext cx="20638" cy="2270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9" name="Rectangle 39"/>
          <p:cNvSpPr>
            <a:spLocks noChangeArrowheads="1"/>
          </p:cNvSpPr>
          <p:nvPr/>
        </p:nvSpPr>
        <p:spPr bwMode="auto">
          <a:xfrm>
            <a:off x="2509838" y="10985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0" name="Rectangle 40"/>
          <p:cNvSpPr>
            <a:spLocks noChangeArrowheads="1"/>
          </p:cNvSpPr>
          <p:nvPr/>
        </p:nvSpPr>
        <p:spPr bwMode="auto">
          <a:xfrm>
            <a:off x="2509838" y="1325564"/>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1" name="Line 41"/>
          <p:cNvSpPr>
            <a:spLocks noChangeShapeType="1"/>
          </p:cNvSpPr>
          <p:nvPr/>
        </p:nvSpPr>
        <p:spPr bwMode="auto">
          <a:xfrm>
            <a:off x="4953000" y="2573338"/>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2" name="Rectangle 42"/>
          <p:cNvSpPr>
            <a:spLocks noChangeArrowheads="1"/>
          </p:cNvSpPr>
          <p:nvPr/>
        </p:nvSpPr>
        <p:spPr bwMode="auto">
          <a:xfrm>
            <a:off x="4953000" y="2573339"/>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3" name="Line 43"/>
          <p:cNvSpPr>
            <a:spLocks noChangeShapeType="1"/>
          </p:cNvSpPr>
          <p:nvPr/>
        </p:nvSpPr>
        <p:spPr bwMode="auto">
          <a:xfrm>
            <a:off x="4953000" y="2779713"/>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4" name="Rectangle 44"/>
          <p:cNvSpPr>
            <a:spLocks noChangeArrowheads="1"/>
          </p:cNvSpPr>
          <p:nvPr/>
        </p:nvSpPr>
        <p:spPr bwMode="auto">
          <a:xfrm>
            <a:off x="4953000" y="2779714"/>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5" name="Line 45"/>
          <p:cNvSpPr>
            <a:spLocks noChangeShapeType="1"/>
          </p:cNvSpPr>
          <p:nvPr/>
        </p:nvSpPr>
        <p:spPr bwMode="auto">
          <a:xfrm>
            <a:off x="4953000" y="2800350"/>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6" name="Rectangle 46"/>
          <p:cNvSpPr>
            <a:spLocks noChangeArrowheads="1"/>
          </p:cNvSpPr>
          <p:nvPr/>
        </p:nvSpPr>
        <p:spPr bwMode="auto">
          <a:xfrm>
            <a:off x="4953000" y="2800351"/>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 name="Rectangle 1"/>
          <p:cNvSpPr/>
          <p:nvPr/>
        </p:nvSpPr>
        <p:spPr>
          <a:xfrm>
            <a:off x="3276600" y="4419600"/>
            <a:ext cx="5715000" cy="137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prstClr val="white"/>
                </a:solidFill>
              </a:rPr>
              <a:t>Regardless of the method used, the cost of 26 units are included in Cost of Goods Sold, and the cost of 10 units are included in Ending Inventory</a:t>
            </a:r>
          </a:p>
        </p:txBody>
      </p:sp>
      <p:sp>
        <p:nvSpPr>
          <p:cNvPr id="4" name="TextBox 3">
            <a:extLst>
              <a:ext uri="{FF2B5EF4-FFF2-40B4-BE49-F238E27FC236}">
                <a16:creationId xmlns:a16="http://schemas.microsoft.com/office/drawing/2014/main" id="{6315DFC2-37DC-C895-B595-E19B22EDA3B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37495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9A0E37-7181-1A02-E138-6A3DE92B8343}"/>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9" name="Rectangle 5"/>
          <p:cNvSpPr>
            <a:spLocks noChangeArrowheads="1"/>
          </p:cNvSpPr>
          <p:nvPr/>
        </p:nvSpPr>
        <p:spPr bwMode="auto">
          <a:xfrm>
            <a:off x="2500314" y="1108076"/>
            <a:ext cx="7191375" cy="2381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0" name="Rectangle 6"/>
          <p:cNvSpPr>
            <a:spLocks noChangeArrowheads="1"/>
          </p:cNvSpPr>
          <p:nvPr/>
        </p:nvSpPr>
        <p:spPr bwMode="auto">
          <a:xfrm>
            <a:off x="2540000" y="706439"/>
            <a:ext cx="669779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company reported the following December purchases and sales data for its only product.</a:t>
            </a:r>
            <a:endParaRPr lang="en-US" dirty="0">
              <a:solidFill>
                <a:prstClr val="black"/>
              </a:solidFill>
            </a:endParaRPr>
          </a:p>
        </p:txBody>
      </p:sp>
      <p:sp>
        <p:nvSpPr>
          <p:cNvPr id="244" name="Rectangle 7"/>
          <p:cNvSpPr>
            <a:spLocks noChangeArrowheads="1"/>
          </p:cNvSpPr>
          <p:nvPr/>
        </p:nvSpPr>
        <p:spPr bwMode="auto">
          <a:xfrm>
            <a:off x="2540001" y="1128714"/>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45" name="Rectangle 8"/>
          <p:cNvSpPr>
            <a:spLocks noChangeArrowheads="1"/>
          </p:cNvSpPr>
          <p:nvPr/>
        </p:nvSpPr>
        <p:spPr bwMode="auto">
          <a:xfrm>
            <a:off x="3438526" y="1128714"/>
            <a:ext cx="7437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Activities</a:t>
            </a:r>
            <a:endParaRPr lang="en-US" dirty="0">
              <a:solidFill>
                <a:prstClr val="black"/>
              </a:solidFill>
            </a:endParaRPr>
          </a:p>
        </p:txBody>
      </p:sp>
      <p:sp>
        <p:nvSpPr>
          <p:cNvPr id="246" name="Rectangle 9"/>
          <p:cNvSpPr>
            <a:spLocks noChangeArrowheads="1"/>
          </p:cNvSpPr>
          <p:nvPr/>
        </p:nvSpPr>
        <p:spPr bwMode="auto">
          <a:xfrm>
            <a:off x="5233989" y="1128714"/>
            <a:ext cx="17972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Acquired at Cost</a:t>
            </a:r>
            <a:endParaRPr lang="en-US" dirty="0">
              <a:solidFill>
                <a:prstClr val="black"/>
              </a:solidFill>
            </a:endParaRPr>
          </a:p>
        </p:txBody>
      </p:sp>
      <p:sp>
        <p:nvSpPr>
          <p:cNvPr id="247" name="Rectangle 10"/>
          <p:cNvSpPr>
            <a:spLocks noChangeArrowheads="1"/>
          </p:cNvSpPr>
          <p:nvPr/>
        </p:nvSpPr>
        <p:spPr bwMode="auto">
          <a:xfrm>
            <a:off x="7300913" y="1128714"/>
            <a:ext cx="15244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Sold at Retail</a:t>
            </a:r>
            <a:endParaRPr lang="en-US" dirty="0">
              <a:solidFill>
                <a:prstClr val="black"/>
              </a:solidFill>
            </a:endParaRPr>
          </a:p>
        </p:txBody>
      </p:sp>
      <p:sp>
        <p:nvSpPr>
          <p:cNvPr id="248" name="Rectangle 11"/>
          <p:cNvSpPr>
            <a:spLocks noChangeArrowheads="1"/>
          </p:cNvSpPr>
          <p:nvPr/>
        </p:nvSpPr>
        <p:spPr bwMode="auto">
          <a:xfrm>
            <a:off x="2540001" y="135572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01</a:t>
            </a:r>
            <a:endParaRPr lang="en-US" dirty="0">
              <a:solidFill>
                <a:prstClr val="black"/>
              </a:solidFill>
            </a:endParaRPr>
          </a:p>
        </p:txBody>
      </p:sp>
      <p:sp>
        <p:nvSpPr>
          <p:cNvPr id="249" name="Rectangle 12"/>
          <p:cNvSpPr>
            <a:spLocks noChangeArrowheads="1"/>
          </p:cNvSpPr>
          <p:nvPr/>
        </p:nvSpPr>
        <p:spPr bwMode="auto">
          <a:xfrm>
            <a:off x="3438525" y="1355726"/>
            <a:ext cx="14667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Beginning inventory</a:t>
            </a:r>
            <a:endParaRPr lang="en-US" dirty="0">
              <a:solidFill>
                <a:prstClr val="black"/>
              </a:solidFill>
            </a:endParaRPr>
          </a:p>
        </p:txBody>
      </p:sp>
      <p:sp>
        <p:nvSpPr>
          <p:cNvPr id="250" name="Rectangle 13"/>
          <p:cNvSpPr>
            <a:spLocks noChangeArrowheads="1"/>
          </p:cNvSpPr>
          <p:nvPr/>
        </p:nvSpPr>
        <p:spPr bwMode="auto">
          <a:xfrm>
            <a:off x="5095875" y="1355726"/>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5 units @ $3.00 = $15.00</a:t>
            </a:r>
            <a:endParaRPr lang="en-US" dirty="0">
              <a:solidFill>
                <a:prstClr val="black"/>
              </a:solidFill>
            </a:endParaRPr>
          </a:p>
        </p:txBody>
      </p:sp>
      <p:sp>
        <p:nvSpPr>
          <p:cNvPr id="251" name="Rectangle 14"/>
          <p:cNvSpPr>
            <a:spLocks noChangeArrowheads="1"/>
          </p:cNvSpPr>
          <p:nvPr/>
        </p:nvSpPr>
        <p:spPr bwMode="auto">
          <a:xfrm>
            <a:off x="2540001" y="156210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08</a:t>
            </a:r>
            <a:endParaRPr lang="en-US" dirty="0">
              <a:solidFill>
                <a:prstClr val="black"/>
              </a:solidFill>
            </a:endParaRPr>
          </a:p>
        </p:txBody>
      </p:sp>
      <p:sp>
        <p:nvSpPr>
          <p:cNvPr id="252" name="Rectangle 15"/>
          <p:cNvSpPr>
            <a:spLocks noChangeArrowheads="1"/>
          </p:cNvSpPr>
          <p:nvPr/>
        </p:nvSpPr>
        <p:spPr bwMode="auto">
          <a:xfrm>
            <a:off x="3438526" y="156210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253" name="Rectangle 16"/>
          <p:cNvSpPr>
            <a:spLocks noChangeArrowheads="1"/>
          </p:cNvSpPr>
          <p:nvPr/>
        </p:nvSpPr>
        <p:spPr bwMode="auto">
          <a:xfrm>
            <a:off x="5002213" y="1562101"/>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10 units @ $4.50 = $45.00</a:t>
            </a:r>
            <a:endParaRPr lang="en-US" dirty="0">
              <a:solidFill>
                <a:prstClr val="black"/>
              </a:solidFill>
            </a:endParaRPr>
          </a:p>
        </p:txBody>
      </p:sp>
      <p:sp>
        <p:nvSpPr>
          <p:cNvPr id="254" name="Rectangle 17"/>
          <p:cNvSpPr>
            <a:spLocks noChangeArrowheads="1"/>
          </p:cNvSpPr>
          <p:nvPr/>
        </p:nvSpPr>
        <p:spPr bwMode="auto">
          <a:xfrm>
            <a:off x="2540001" y="176847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09</a:t>
            </a:r>
            <a:endParaRPr lang="en-US" dirty="0">
              <a:solidFill>
                <a:prstClr val="black"/>
              </a:solidFill>
            </a:endParaRPr>
          </a:p>
        </p:txBody>
      </p:sp>
      <p:sp>
        <p:nvSpPr>
          <p:cNvPr id="255" name="Rectangle 18"/>
          <p:cNvSpPr>
            <a:spLocks noChangeArrowheads="1"/>
          </p:cNvSpPr>
          <p:nvPr/>
        </p:nvSpPr>
        <p:spPr bwMode="auto">
          <a:xfrm>
            <a:off x="3438526" y="1768476"/>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28" name="Rectangle 19"/>
          <p:cNvSpPr>
            <a:spLocks noChangeArrowheads="1"/>
          </p:cNvSpPr>
          <p:nvPr/>
        </p:nvSpPr>
        <p:spPr bwMode="auto">
          <a:xfrm>
            <a:off x="7391400" y="1768476"/>
            <a:ext cx="117339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units @ $7.00</a:t>
            </a:r>
            <a:endParaRPr lang="en-US" dirty="0">
              <a:solidFill>
                <a:prstClr val="black"/>
              </a:solidFill>
            </a:endParaRPr>
          </a:p>
        </p:txBody>
      </p:sp>
      <p:sp>
        <p:nvSpPr>
          <p:cNvPr id="129" name="Rectangle 20"/>
          <p:cNvSpPr>
            <a:spLocks noChangeArrowheads="1"/>
          </p:cNvSpPr>
          <p:nvPr/>
        </p:nvSpPr>
        <p:spPr bwMode="auto">
          <a:xfrm>
            <a:off x="2540001" y="197485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130" name="Rectangle 21"/>
          <p:cNvSpPr>
            <a:spLocks noChangeArrowheads="1"/>
          </p:cNvSpPr>
          <p:nvPr/>
        </p:nvSpPr>
        <p:spPr bwMode="auto">
          <a:xfrm>
            <a:off x="3438526" y="197485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1" name="Rectangle 22"/>
          <p:cNvSpPr>
            <a:spLocks noChangeArrowheads="1"/>
          </p:cNvSpPr>
          <p:nvPr/>
        </p:nvSpPr>
        <p:spPr bwMode="auto">
          <a:xfrm>
            <a:off x="5002213" y="1974851"/>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13 units @ $5.00 = $65.00</a:t>
            </a:r>
            <a:endParaRPr lang="en-US" dirty="0">
              <a:solidFill>
                <a:prstClr val="black"/>
              </a:solidFill>
            </a:endParaRPr>
          </a:p>
        </p:txBody>
      </p:sp>
      <p:sp>
        <p:nvSpPr>
          <p:cNvPr id="132" name="Rectangle 23"/>
          <p:cNvSpPr>
            <a:spLocks noChangeArrowheads="1"/>
          </p:cNvSpPr>
          <p:nvPr/>
        </p:nvSpPr>
        <p:spPr bwMode="auto">
          <a:xfrm>
            <a:off x="2540001" y="218122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133" name="Rectangle 24"/>
          <p:cNvSpPr>
            <a:spLocks noChangeArrowheads="1"/>
          </p:cNvSpPr>
          <p:nvPr/>
        </p:nvSpPr>
        <p:spPr bwMode="auto">
          <a:xfrm>
            <a:off x="3438526" y="2181226"/>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34" name="Rectangle 25"/>
          <p:cNvSpPr>
            <a:spLocks noChangeArrowheads="1"/>
          </p:cNvSpPr>
          <p:nvPr/>
        </p:nvSpPr>
        <p:spPr bwMode="auto">
          <a:xfrm>
            <a:off x="7300913" y="2181226"/>
            <a:ext cx="126637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18 units @ $8.00</a:t>
            </a:r>
            <a:endParaRPr lang="en-US" dirty="0">
              <a:solidFill>
                <a:prstClr val="black"/>
              </a:solidFill>
            </a:endParaRPr>
          </a:p>
        </p:txBody>
      </p:sp>
      <p:sp>
        <p:nvSpPr>
          <p:cNvPr id="135" name="Rectangle 26"/>
          <p:cNvSpPr>
            <a:spLocks noChangeArrowheads="1"/>
          </p:cNvSpPr>
          <p:nvPr/>
        </p:nvSpPr>
        <p:spPr bwMode="auto">
          <a:xfrm>
            <a:off x="2540001" y="238760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136" name="Rectangle 27"/>
          <p:cNvSpPr>
            <a:spLocks noChangeArrowheads="1"/>
          </p:cNvSpPr>
          <p:nvPr/>
        </p:nvSpPr>
        <p:spPr bwMode="auto">
          <a:xfrm>
            <a:off x="3438526" y="238760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8" name="Rectangle 28"/>
          <p:cNvSpPr>
            <a:spLocks noChangeArrowheads="1"/>
          </p:cNvSpPr>
          <p:nvPr/>
        </p:nvSpPr>
        <p:spPr bwMode="auto">
          <a:xfrm>
            <a:off x="5095875" y="2387601"/>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8 units @ $5.30 = $42.40</a:t>
            </a:r>
            <a:endParaRPr lang="en-US" dirty="0">
              <a:solidFill>
                <a:prstClr val="black"/>
              </a:solidFill>
            </a:endParaRPr>
          </a:p>
        </p:txBody>
      </p:sp>
      <p:sp>
        <p:nvSpPr>
          <p:cNvPr id="139" name="Rectangle 29"/>
          <p:cNvSpPr>
            <a:spLocks noChangeArrowheads="1"/>
          </p:cNvSpPr>
          <p:nvPr/>
        </p:nvSpPr>
        <p:spPr bwMode="auto">
          <a:xfrm>
            <a:off x="4994276" y="2593976"/>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36 units</a:t>
            </a:r>
            <a:endParaRPr lang="en-US" dirty="0">
              <a:solidFill>
                <a:prstClr val="black"/>
              </a:solidFill>
            </a:endParaRPr>
          </a:p>
        </p:txBody>
      </p:sp>
      <p:sp>
        <p:nvSpPr>
          <p:cNvPr id="140" name="Rectangle 30"/>
          <p:cNvSpPr>
            <a:spLocks noChangeArrowheads="1"/>
          </p:cNvSpPr>
          <p:nvPr/>
        </p:nvSpPr>
        <p:spPr bwMode="auto">
          <a:xfrm>
            <a:off x="6365875" y="2593976"/>
            <a:ext cx="60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$167.40</a:t>
            </a:r>
            <a:endParaRPr lang="en-US" dirty="0">
              <a:solidFill>
                <a:prstClr val="black"/>
              </a:solidFill>
            </a:endParaRPr>
          </a:p>
        </p:txBody>
      </p:sp>
      <p:sp>
        <p:nvSpPr>
          <p:cNvPr id="141" name="Rectangle 31"/>
          <p:cNvSpPr>
            <a:spLocks noChangeArrowheads="1"/>
          </p:cNvSpPr>
          <p:nvPr/>
        </p:nvSpPr>
        <p:spPr bwMode="auto">
          <a:xfrm>
            <a:off x="7315200" y="2593976"/>
            <a:ext cx="58578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26 units</a:t>
            </a:r>
            <a:endParaRPr lang="en-US" dirty="0">
              <a:solidFill>
                <a:prstClr val="black"/>
              </a:solidFill>
            </a:endParaRPr>
          </a:p>
        </p:txBody>
      </p:sp>
      <p:sp>
        <p:nvSpPr>
          <p:cNvPr id="142" name="Rectangle 32"/>
          <p:cNvSpPr>
            <a:spLocks noChangeArrowheads="1"/>
          </p:cNvSpPr>
          <p:nvPr/>
        </p:nvSpPr>
        <p:spPr bwMode="auto">
          <a:xfrm>
            <a:off x="2540000" y="2895601"/>
            <a:ext cx="7683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uses a perpetual inventory system.  Determine the cost assigned to ending inventory and </a:t>
            </a:r>
            <a:endParaRPr lang="en-US" dirty="0">
              <a:solidFill>
                <a:prstClr val="black"/>
              </a:solidFill>
            </a:endParaRPr>
          </a:p>
        </p:txBody>
      </p:sp>
      <p:sp>
        <p:nvSpPr>
          <p:cNvPr id="143" name="Rectangle 33"/>
          <p:cNvSpPr>
            <a:spLocks noChangeArrowheads="1"/>
          </p:cNvSpPr>
          <p:nvPr/>
        </p:nvSpPr>
        <p:spPr bwMode="auto">
          <a:xfrm>
            <a:off x="2540001" y="3090864"/>
            <a:ext cx="732251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 cost of goods sold using (a) specific identification, (b) FIFO, (c) LIFO, and (d) weighted average. </a:t>
            </a:r>
            <a:endParaRPr lang="en-US" dirty="0">
              <a:solidFill>
                <a:prstClr val="black"/>
              </a:solidFill>
            </a:endParaRPr>
          </a:p>
        </p:txBody>
      </p:sp>
      <p:sp>
        <p:nvSpPr>
          <p:cNvPr id="144" name="Rectangle 34"/>
          <p:cNvSpPr>
            <a:spLocks noChangeArrowheads="1"/>
          </p:cNvSpPr>
          <p:nvPr/>
        </p:nvSpPr>
        <p:spPr bwMode="auto">
          <a:xfrm>
            <a:off x="2540001" y="3297239"/>
            <a:ext cx="7300913"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(Round per unit costs and inventory amounts to cents.) </a:t>
            </a:r>
            <a:r>
              <a:rPr lang="en-US" sz="1300" dirty="0">
                <a:solidFill>
                  <a:srgbClr val="C00000"/>
                </a:solidFill>
              </a:rPr>
              <a:t>For specific identification, ending inventory </a:t>
            </a:r>
            <a:endParaRPr lang="en-US" dirty="0">
              <a:solidFill>
                <a:srgbClr val="C00000"/>
              </a:solidFill>
            </a:endParaRPr>
          </a:p>
        </p:txBody>
      </p:sp>
      <p:sp>
        <p:nvSpPr>
          <p:cNvPr id="145" name="Rectangle 35"/>
          <p:cNvSpPr>
            <a:spLocks noChangeArrowheads="1"/>
          </p:cNvSpPr>
          <p:nvPr/>
        </p:nvSpPr>
        <p:spPr bwMode="auto">
          <a:xfrm>
            <a:off x="2540001" y="3503614"/>
            <a:ext cx="7554913"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consists of 10 units, where eight are from the December 30 purchase and two are from the December </a:t>
            </a:r>
            <a:endParaRPr lang="en-US" dirty="0">
              <a:solidFill>
                <a:srgbClr val="C00000"/>
              </a:solidFill>
            </a:endParaRPr>
          </a:p>
        </p:txBody>
      </p:sp>
      <p:sp>
        <p:nvSpPr>
          <p:cNvPr id="146" name="Rectangle 36"/>
          <p:cNvSpPr>
            <a:spLocks noChangeArrowheads="1"/>
          </p:cNvSpPr>
          <p:nvPr/>
        </p:nvSpPr>
        <p:spPr bwMode="auto">
          <a:xfrm>
            <a:off x="2540001" y="3709989"/>
            <a:ext cx="87312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8 purchase.</a:t>
            </a:r>
            <a:endParaRPr lang="en-US" dirty="0">
              <a:solidFill>
                <a:srgbClr val="C00000"/>
              </a:solidFill>
            </a:endParaRPr>
          </a:p>
        </p:txBody>
      </p:sp>
      <p:sp>
        <p:nvSpPr>
          <p:cNvPr id="147" name="Rectangle 37"/>
          <p:cNvSpPr>
            <a:spLocks noChangeArrowheads="1"/>
          </p:cNvSpPr>
          <p:nvPr/>
        </p:nvSpPr>
        <p:spPr bwMode="auto">
          <a:xfrm>
            <a:off x="2490788" y="1098550"/>
            <a:ext cx="19050" cy="2476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8" name="Rectangle 38"/>
          <p:cNvSpPr>
            <a:spLocks noChangeArrowheads="1"/>
          </p:cNvSpPr>
          <p:nvPr/>
        </p:nvSpPr>
        <p:spPr bwMode="auto">
          <a:xfrm>
            <a:off x="9671050" y="1119188"/>
            <a:ext cx="20638" cy="2270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9" name="Rectangle 39"/>
          <p:cNvSpPr>
            <a:spLocks noChangeArrowheads="1"/>
          </p:cNvSpPr>
          <p:nvPr/>
        </p:nvSpPr>
        <p:spPr bwMode="auto">
          <a:xfrm>
            <a:off x="2509838" y="10985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0" name="Rectangle 40"/>
          <p:cNvSpPr>
            <a:spLocks noChangeArrowheads="1"/>
          </p:cNvSpPr>
          <p:nvPr/>
        </p:nvSpPr>
        <p:spPr bwMode="auto">
          <a:xfrm>
            <a:off x="2509838" y="1325564"/>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1" name="Line 41"/>
          <p:cNvSpPr>
            <a:spLocks noChangeShapeType="1"/>
          </p:cNvSpPr>
          <p:nvPr/>
        </p:nvSpPr>
        <p:spPr bwMode="auto">
          <a:xfrm>
            <a:off x="4953000" y="2573338"/>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2" name="Rectangle 42"/>
          <p:cNvSpPr>
            <a:spLocks noChangeArrowheads="1"/>
          </p:cNvSpPr>
          <p:nvPr/>
        </p:nvSpPr>
        <p:spPr bwMode="auto">
          <a:xfrm>
            <a:off x="4953000" y="2573339"/>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3" name="Line 43"/>
          <p:cNvSpPr>
            <a:spLocks noChangeShapeType="1"/>
          </p:cNvSpPr>
          <p:nvPr/>
        </p:nvSpPr>
        <p:spPr bwMode="auto">
          <a:xfrm>
            <a:off x="4953000" y="2779713"/>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4" name="Rectangle 44"/>
          <p:cNvSpPr>
            <a:spLocks noChangeArrowheads="1"/>
          </p:cNvSpPr>
          <p:nvPr/>
        </p:nvSpPr>
        <p:spPr bwMode="auto">
          <a:xfrm>
            <a:off x="4953000" y="2779714"/>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5" name="Line 45"/>
          <p:cNvSpPr>
            <a:spLocks noChangeShapeType="1"/>
          </p:cNvSpPr>
          <p:nvPr/>
        </p:nvSpPr>
        <p:spPr bwMode="auto">
          <a:xfrm>
            <a:off x="4953000" y="2800350"/>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6" name="Rectangle 46"/>
          <p:cNvSpPr>
            <a:spLocks noChangeArrowheads="1"/>
          </p:cNvSpPr>
          <p:nvPr/>
        </p:nvSpPr>
        <p:spPr bwMode="auto">
          <a:xfrm>
            <a:off x="4953000" y="2800351"/>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 name="Rectangle 1"/>
          <p:cNvSpPr/>
          <p:nvPr/>
        </p:nvSpPr>
        <p:spPr>
          <a:xfrm>
            <a:off x="3276600" y="4224338"/>
            <a:ext cx="5715000" cy="1936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u="sng" dirty="0">
                <a:solidFill>
                  <a:prstClr val="white"/>
                </a:solidFill>
              </a:rPr>
              <a:t>Specific Identification Method</a:t>
            </a:r>
          </a:p>
          <a:p>
            <a:pPr algn="ctr">
              <a:defRPr/>
            </a:pPr>
            <a:r>
              <a:rPr lang="en-US" dirty="0">
                <a:solidFill>
                  <a:prstClr val="white"/>
                </a:solidFill>
              </a:rPr>
              <a:t>Not an inventory assumption - Actual</a:t>
            </a:r>
          </a:p>
          <a:p>
            <a:pPr algn="ctr">
              <a:defRPr/>
            </a:pPr>
            <a:r>
              <a:rPr lang="en-US" dirty="0">
                <a:solidFill>
                  <a:prstClr val="white"/>
                </a:solidFill>
              </a:rPr>
              <a:t>Cost of Goods Sold represents the actual cost of the units selected by the customer.</a:t>
            </a:r>
          </a:p>
          <a:p>
            <a:pPr algn="ctr">
              <a:defRPr/>
            </a:pPr>
            <a:r>
              <a:rPr lang="en-US" dirty="0">
                <a:solidFill>
                  <a:prstClr val="white"/>
                </a:solidFill>
              </a:rPr>
              <a:t>Ending Inventory represents the actual cost of the units that remain in ending inventory.</a:t>
            </a:r>
          </a:p>
        </p:txBody>
      </p:sp>
      <p:sp>
        <p:nvSpPr>
          <p:cNvPr id="4" name="TextBox 3">
            <a:extLst>
              <a:ext uri="{FF2B5EF4-FFF2-40B4-BE49-F238E27FC236}">
                <a16:creationId xmlns:a16="http://schemas.microsoft.com/office/drawing/2014/main" id="{FC400A5C-7464-57CE-7B1E-6E291683316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56854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500"/>
                                        <p:tgtEl>
                                          <p:spTgt spid="2">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Effect transition="in" filter="fade">
                                      <p:cBhvr>
                                        <p:cTn id="10" dur="500"/>
                                        <p:tgtEl>
                                          <p:spTgt spid="2">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500"/>
                                        <p:tgtEl>
                                          <p:spTgt spid="2">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fade">
                                      <p:cBhvr>
                                        <p:cTn id="16" dur="500"/>
                                        <p:tgtEl>
                                          <p:spTgt spid="2">
                                            <p:txEl>
                                              <p:pRg st="2" end="2"/>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CFF76C-C77A-D4AF-EBD1-8AF285657C8A}"/>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9" name="Rectangle 5"/>
          <p:cNvSpPr>
            <a:spLocks noChangeArrowheads="1"/>
          </p:cNvSpPr>
          <p:nvPr/>
        </p:nvSpPr>
        <p:spPr bwMode="auto">
          <a:xfrm>
            <a:off x="2500314" y="703264"/>
            <a:ext cx="7191375" cy="2381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44" name="Rectangle 7"/>
          <p:cNvSpPr>
            <a:spLocks noChangeArrowheads="1"/>
          </p:cNvSpPr>
          <p:nvPr/>
        </p:nvSpPr>
        <p:spPr bwMode="auto">
          <a:xfrm>
            <a:off x="2540001" y="723901"/>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45" name="Rectangle 8"/>
          <p:cNvSpPr>
            <a:spLocks noChangeArrowheads="1"/>
          </p:cNvSpPr>
          <p:nvPr/>
        </p:nvSpPr>
        <p:spPr bwMode="auto">
          <a:xfrm>
            <a:off x="3438526" y="723901"/>
            <a:ext cx="7437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Activities</a:t>
            </a:r>
            <a:endParaRPr lang="en-US" dirty="0">
              <a:solidFill>
                <a:prstClr val="black"/>
              </a:solidFill>
            </a:endParaRPr>
          </a:p>
        </p:txBody>
      </p:sp>
      <p:sp>
        <p:nvSpPr>
          <p:cNvPr id="246" name="Rectangle 9"/>
          <p:cNvSpPr>
            <a:spLocks noChangeArrowheads="1"/>
          </p:cNvSpPr>
          <p:nvPr/>
        </p:nvSpPr>
        <p:spPr bwMode="auto">
          <a:xfrm>
            <a:off x="5233989" y="723901"/>
            <a:ext cx="17972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Acquired at Cost</a:t>
            </a:r>
            <a:endParaRPr lang="en-US" dirty="0">
              <a:solidFill>
                <a:prstClr val="black"/>
              </a:solidFill>
            </a:endParaRPr>
          </a:p>
        </p:txBody>
      </p:sp>
      <p:sp>
        <p:nvSpPr>
          <p:cNvPr id="247" name="Rectangle 10"/>
          <p:cNvSpPr>
            <a:spLocks noChangeArrowheads="1"/>
          </p:cNvSpPr>
          <p:nvPr/>
        </p:nvSpPr>
        <p:spPr bwMode="auto">
          <a:xfrm>
            <a:off x="7300913" y="723901"/>
            <a:ext cx="15244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Sold at Retail</a:t>
            </a:r>
            <a:endParaRPr lang="en-US" dirty="0">
              <a:solidFill>
                <a:prstClr val="black"/>
              </a:solidFill>
            </a:endParaRPr>
          </a:p>
        </p:txBody>
      </p:sp>
      <p:sp>
        <p:nvSpPr>
          <p:cNvPr id="248" name="Rectangle 11"/>
          <p:cNvSpPr>
            <a:spLocks noChangeArrowheads="1"/>
          </p:cNvSpPr>
          <p:nvPr/>
        </p:nvSpPr>
        <p:spPr bwMode="auto">
          <a:xfrm>
            <a:off x="2540001" y="9509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01</a:t>
            </a:r>
            <a:endParaRPr lang="en-US" dirty="0">
              <a:solidFill>
                <a:prstClr val="black"/>
              </a:solidFill>
            </a:endParaRPr>
          </a:p>
        </p:txBody>
      </p:sp>
      <p:sp>
        <p:nvSpPr>
          <p:cNvPr id="249" name="Rectangle 12"/>
          <p:cNvSpPr>
            <a:spLocks noChangeArrowheads="1"/>
          </p:cNvSpPr>
          <p:nvPr/>
        </p:nvSpPr>
        <p:spPr bwMode="auto">
          <a:xfrm>
            <a:off x="3438525" y="950914"/>
            <a:ext cx="14667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Beginning inventory</a:t>
            </a:r>
            <a:endParaRPr lang="en-US" dirty="0">
              <a:solidFill>
                <a:prstClr val="black"/>
              </a:solidFill>
            </a:endParaRPr>
          </a:p>
        </p:txBody>
      </p:sp>
      <p:sp>
        <p:nvSpPr>
          <p:cNvPr id="250" name="Rectangle 13"/>
          <p:cNvSpPr>
            <a:spLocks noChangeArrowheads="1"/>
          </p:cNvSpPr>
          <p:nvPr/>
        </p:nvSpPr>
        <p:spPr bwMode="auto">
          <a:xfrm>
            <a:off x="5095875" y="950914"/>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5 units @ $3.00 = $15.00</a:t>
            </a:r>
            <a:endParaRPr lang="en-US" dirty="0">
              <a:solidFill>
                <a:prstClr val="black"/>
              </a:solidFill>
            </a:endParaRPr>
          </a:p>
        </p:txBody>
      </p:sp>
      <p:sp>
        <p:nvSpPr>
          <p:cNvPr id="251" name="Rectangle 14"/>
          <p:cNvSpPr>
            <a:spLocks noChangeArrowheads="1"/>
          </p:cNvSpPr>
          <p:nvPr/>
        </p:nvSpPr>
        <p:spPr bwMode="auto">
          <a:xfrm>
            <a:off x="2540001" y="115728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08</a:t>
            </a:r>
            <a:endParaRPr lang="en-US" dirty="0">
              <a:solidFill>
                <a:prstClr val="black"/>
              </a:solidFill>
            </a:endParaRPr>
          </a:p>
        </p:txBody>
      </p:sp>
      <p:sp>
        <p:nvSpPr>
          <p:cNvPr id="252" name="Rectangle 15"/>
          <p:cNvSpPr>
            <a:spLocks noChangeArrowheads="1"/>
          </p:cNvSpPr>
          <p:nvPr/>
        </p:nvSpPr>
        <p:spPr bwMode="auto">
          <a:xfrm>
            <a:off x="3438526" y="115728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253" name="Rectangle 16"/>
          <p:cNvSpPr>
            <a:spLocks noChangeArrowheads="1"/>
          </p:cNvSpPr>
          <p:nvPr/>
        </p:nvSpPr>
        <p:spPr bwMode="auto">
          <a:xfrm>
            <a:off x="5002213" y="1157289"/>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10 units @ $4.50 = $45.00</a:t>
            </a:r>
            <a:endParaRPr lang="en-US" dirty="0">
              <a:solidFill>
                <a:prstClr val="black"/>
              </a:solidFill>
            </a:endParaRPr>
          </a:p>
        </p:txBody>
      </p:sp>
      <p:sp>
        <p:nvSpPr>
          <p:cNvPr id="254" name="Rectangle 17"/>
          <p:cNvSpPr>
            <a:spLocks noChangeArrowheads="1"/>
          </p:cNvSpPr>
          <p:nvPr/>
        </p:nvSpPr>
        <p:spPr bwMode="auto">
          <a:xfrm>
            <a:off x="2540001" y="136366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09</a:t>
            </a:r>
            <a:endParaRPr lang="en-US" dirty="0">
              <a:solidFill>
                <a:prstClr val="black"/>
              </a:solidFill>
            </a:endParaRPr>
          </a:p>
        </p:txBody>
      </p:sp>
      <p:sp>
        <p:nvSpPr>
          <p:cNvPr id="255" name="Rectangle 18"/>
          <p:cNvSpPr>
            <a:spLocks noChangeArrowheads="1"/>
          </p:cNvSpPr>
          <p:nvPr/>
        </p:nvSpPr>
        <p:spPr bwMode="auto">
          <a:xfrm>
            <a:off x="3438526" y="1363664"/>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28" name="Rectangle 19"/>
          <p:cNvSpPr>
            <a:spLocks noChangeArrowheads="1"/>
          </p:cNvSpPr>
          <p:nvPr/>
        </p:nvSpPr>
        <p:spPr bwMode="auto">
          <a:xfrm>
            <a:off x="7391400" y="1363664"/>
            <a:ext cx="117339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units @ $7.00</a:t>
            </a:r>
            <a:endParaRPr lang="en-US" dirty="0">
              <a:solidFill>
                <a:prstClr val="black"/>
              </a:solidFill>
            </a:endParaRPr>
          </a:p>
        </p:txBody>
      </p:sp>
      <p:sp>
        <p:nvSpPr>
          <p:cNvPr id="129" name="Rectangle 20"/>
          <p:cNvSpPr>
            <a:spLocks noChangeArrowheads="1"/>
          </p:cNvSpPr>
          <p:nvPr/>
        </p:nvSpPr>
        <p:spPr bwMode="auto">
          <a:xfrm>
            <a:off x="2540001" y="157003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130" name="Rectangle 21"/>
          <p:cNvSpPr>
            <a:spLocks noChangeArrowheads="1"/>
          </p:cNvSpPr>
          <p:nvPr/>
        </p:nvSpPr>
        <p:spPr bwMode="auto">
          <a:xfrm>
            <a:off x="3438526" y="157003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1" name="Rectangle 22"/>
          <p:cNvSpPr>
            <a:spLocks noChangeArrowheads="1"/>
          </p:cNvSpPr>
          <p:nvPr/>
        </p:nvSpPr>
        <p:spPr bwMode="auto">
          <a:xfrm>
            <a:off x="5002213" y="1570039"/>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13 units @ $5.00 = $65.00</a:t>
            </a:r>
            <a:endParaRPr lang="en-US" dirty="0">
              <a:solidFill>
                <a:prstClr val="black"/>
              </a:solidFill>
            </a:endParaRPr>
          </a:p>
        </p:txBody>
      </p:sp>
      <p:sp>
        <p:nvSpPr>
          <p:cNvPr id="132" name="Rectangle 23"/>
          <p:cNvSpPr>
            <a:spLocks noChangeArrowheads="1"/>
          </p:cNvSpPr>
          <p:nvPr/>
        </p:nvSpPr>
        <p:spPr bwMode="auto">
          <a:xfrm>
            <a:off x="2540001" y="17764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133" name="Rectangle 24"/>
          <p:cNvSpPr>
            <a:spLocks noChangeArrowheads="1"/>
          </p:cNvSpPr>
          <p:nvPr/>
        </p:nvSpPr>
        <p:spPr bwMode="auto">
          <a:xfrm>
            <a:off x="3438526" y="1776414"/>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34" name="Rectangle 25"/>
          <p:cNvSpPr>
            <a:spLocks noChangeArrowheads="1"/>
          </p:cNvSpPr>
          <p:nvPr/>
        </p:nvSpPr>
        <p:spPr bwMode="auto">
          <a:xfrm>
            <a:off x="7300913" y="1776414"/>
            <a:ext cx="126637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18 units @ $8.00</a:t>
            </a:r>
            <a:endParaRPr lang="en-US" dirty="0">
              <a:solidFill>
                <a:prstClr val="black"/>
              </a:solidFill>
            </a:endParaRPr>
          </a:p>
        </p:txBody>
      </p:sp>
      <p:sp>
        <p:nvSpPr>
          <p:cNvPr id="135" name="Rectangle 26"/>
          <p:cNvSpPr>
            <a:spLocks noChangeArrowheads="1"/>
          </p:cNvSpPr>
          <p:nvPr/>
        </p:nvSpPr>
        <p:spPr bwMode="auto">
          <a:xfrm>
            <a:off x="2540001" y="198278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136" name="Rectangle 27"/>
          <p:cNvSpPr>
            <a:spLocks noChangeArrowheads="1"/>
          </p:cNvSpPr>
          <p:nvPr/>
        </p:nvSpPr>
        <p:spPr bwMode="auto">
          <a:xfrm>
            <a:off x="3438526" y="198278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8" name="Rectangle 28"/>
          <p:cNvSpPr>
            <a:spLocks noChangeArrowheads="1"/>
          </p:cNvSpPr>
          <p:nvPr/>
        </p:nvSpPr>
        <p:spPr bwMode="auto">
          <a:xfrm>
            <a:off x="5095875" y="1982789"/>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8 units @ $5.30 = $42.40</a:t>
            </a:r>
            <a:endParaRPr lang="en-US" dirty="0">
              <a:solidFill>
                <a:prstClr val="black"/>
              </a:solidFill>
            </a:endParaRPr>
          </a:p>
        </p:txBody>
      </p:sp>
      <p:sp>
        <p:nvSpPr>
          <p:cNvPr id="139" name="Rectangle 29"/>
          <p:cNvSpPr>
            <a:spLocks noChangeArrowheads="1"/>
          </p:cNvSpPr>
          <p:nvPr/>
        </p:nvSpPr>
        <p:spPr bwMode="auto">
          <a:xfrm>
            <a:off x="4994276" y="2189164"/>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36 units</a:t>
            </a:r>
            <a:endParaRPr lang="en-US" dirty="0">
              <a:solidFill>
                <a:prstClr val="black"/>
              </a:solidFill>
            </a:endParaRPr>
          </a:p>
        </p:txBody>
      </p:sp>
      <p:sp>
        <p:nvSpPr>
          <p:cNvPr id="140" name="Rectangle 30"/>
          <p:cNvSpPr>
            <a:spLocks noChangeArrowheads="1"/>
          </p:cNvSpPr>
          <p:nvPr/>
        </p:nvSpPr>
        <p:spPr bwMode="auto">
          <a:xfrm>
            <a:off x="6365875" y="2189164"/>
            <a:ext cx="60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$167.40</a:t>
            </a:r>
            <a:endParaRPr lang="en-US" dirty="0">
              <a:solidFill>
                <a:prstClr val="black"/>
              </a:solidFill>
            </a:endParaRPr>
          </a:p>
        </p:txBody>
      </p:sp>
      <p:sp>
        <p:nvSpPr>
          <p:cNvPr id="141" name="Rectangle 31"/>
          <p:cNvSpPr>
            <a:spLocks noChangeArrowheads="1"/>
          </p:cNvSpPr>
          <p:nvPr/>
        </p:nvSpPr>
        <p:spPr bwMode="auto">
          <a:xfrm>
            <a:off x="7315200" y="2189164"/>
            <a:ext cx="58578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26 units</a:t>
            </a:r>
            <a:endParaRPr lang="en-US" dirty="0">
              <a:solidFill>
                <a:prstClr val="black"/>
              </a:solidFill>
            </a:endParaRPr>
          </a:p>
        </p:txBody>
      </p:sp>
      <p:sp>
        <p:nvSpPr>
          <p:cNvPr id="145" name="Rectangle 35"/>
          <p:cNvSpPr>
            <a:spLocks noChangeArrowheads="1"/>
          </p:cNvSpPr>
          <p:nvPr/>
        </p:nvSpPr>
        <p:spPr bwMode="auto">
          <a:xfrm>
            <a:off x="2540000" y="2590800"/>
            <a:ext cx="6527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prstClr val="black"/>
                </a:solidFill>
              </a:rPr>
              <a:t>Ending inventory consists of 10 units, where eight are from the December 30 purchase and two are from the December 8 purchase. </a:t>
            </a:r>
            <a:endParaRPr lang="en-US" dirty="0">
              <a:solidFill>
                <a:prstClr val="black"/>
              </a:solidFill>
            </a:endParaRPr>
          </a:p>
        </p:txBody>
      </p:sp>
      <p:sp>
        <p:nvSpPr>
          <p:cNvPr id="147" name="Rectangle 37"/>
          <p:cNvSpPr>
            <a:spLocks noChangeArrowheads="1"/>
          </p:cNvSpPr>
          <p:nvPr/>
        </p:nvSpPr>
        <p:spPr bwMode="auto">
          <a:xfrm>
            <a:off x="2490788" y="693738"/>
            <a:ext cx="19050" cy="2476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8" name="Rectangle 38"/>
          <p:cNvSpPr>
            <a:spLocks noChangeArrowheads="1"/>
          </p:cNvSpPr>
          <p:nvPr/>
        </p:nvSpPr>
        <p:spPr bwMode="auto">
          <a:xfrm>
            <a:off x="9671050" y="714376"/>
            <a:ext cx="20638" cy="2270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9" name="Rectangle 39"/>
          <p:cNvSpPr>
            <a:spLocks noChangeArrowheads="1"/>
          </p:cNvSpPr>
          <p:nvPr/>
        </p:nvSpPr>
        <p:spPr bwMode="auto">
          <a:xfrm>
            <a:off x="2509838" y="69373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0" name="Rectangle 40"/>
          <p:cNvSpPr>
            <a:spLocks noChangeArrowheads="1"/>
          </p:cNvSpPr>
          <p:nvPr/>
        </p:nvSpPr>
        <p:spPr bwMode="auto">
          <a:xfrm>
            <a:off x="2509838" y="9207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1" name="Line 41"/>
          <p:cNvSpPr>
            <a:spLocks noChangeShapeType="1"/>
          </p:cNvSpPr>
          <p:nvPr/>
        </p:nvSpPr>
        <p:spPr bwMode="auto">
          <a:xfrm>
            <a:off x="4953000" y="2168525"/>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2" name="Rectangle 42"/>
          <p:cNvSpPr>
            <a:spLocks noChangeArrowheads="1"/>
          </p:cNvSpPr>
          <p:nvPr/>
        </p:nvSpPr>
        <p:spPr bwMode="auto">
          <a:xfrm>
            <a:off x="4953000" y="2168526"/>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3" name="Line 43"/>
          <p:cNvSpPr>
            <a:spLocks noChangeShapeType="1"/>
          </p:cNvSpPr>
          <p:nvPr/>
        </p:nvSpPr>
        <p:spPr bwMode="auto">
          <a:xfrm>
            <a:off x="4953000" y="2374900"/>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4" name="Rectangle 44"/>
          <p:cNvSpPr>
            <a:spLocks noChangeArrowheads="1"/>
          </p:cNvSpPr>
          <p:nvPr/>
        </p:nvSpPr>
        <p:spPr bwMode="auto">
          <a:xfrm>
            <a:off x="4953000" y="2374901"/>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5" name="Line 45"/>
          <p:cNvSpPr>
            <a:spLocks noChangeShapeType="1"/>
          </p:cNvSpPr>
          <p:nvPr/>
        </p:nvSpPr>
        <p:spPr bwMode="auto">
          <a:xfrm>
            <a:off x="4953000" y="2395538"/>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6" name="Rectangle 46"/>
          <p:cNvSpPr>
            <a:spLocks noChangeArrowheads="1"/>
          </p:cNvSpPr>
          <p:nvPr/>
        </p:nvSpPr>
        <p:spPr bwMode="auto">
          <a:xfrm>
            <a:off x="4953000" y="2395539"/>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6" name="AutoShape 3"/>
          <p:cNvSpPr>
            <a:spLocks noChangeAspect="1" noChangeArrowheads="1" noTextEdit="1"/>
          </p:cNvSpPr>
          <p:nvPr/>
        </p:nvSpPr>
        <p:spPr bwMode="auto">
          <a:xfrm>
            <a:off x="1920875" y="3124201"/>
            <a:ext cx="8350250"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 name="Rectangle 5"/>
          <p:cNvSpPr>
            <a:spLocks noChangeArrowheads="1"/>
          </p:cNvSpPr>
          <p:nvPr/>
        </p:nvSpPr>
        <p:spPr bwMode="auto">
          <a:xfrm>
            <a:off x="1920875" y="3341689"/>
            <a:ext cx="8350250" cy="2381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8" name="Rectangle 6"/>
          <p:cNvSpPr>
            <a:spLocks noChangeArrowheads="1"/>
          </p:cNvSpPr>
          <p:nvPr/>
        </p:nvSpPr>
        <p:spPr bwMode="auto">
          <a:xfrm>
            <a:off x="1960564" y="3048001"/>
            <a:ext cx="676433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Specific Identification – Cost of exact units sold are expensed as Cost of Goods Sold.</a:t>
            </a:r>
            <a:endParaRPr lang="en-US" b="1" dirty="0">
              <a:solidFill>
                <a:srgbClr val="C00000"/>
              </a:solidFill>
            </a:endParaRPr>
          </a:p>
        </p:txBody>
      </p:sp>
      <p:sp>
        <p:nvSpPr>
          <p:cNvPr id="9" name="Rectangle 7"/>
          <p:cNvSpPr>
            <a:spLocks noChangeArrowheads="1"/>
          </p:cNvSpPr>
          <p:nvPr/>
        </p:nvSpPr>
        <p:spPr bwMode="auto">
          <a:xfrm>
            <a:off x="1960564" y="3362326"/>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10" name="Rectangle 8"/>
          <p:cNvSpPr>
            <a:spLocks noChangeArrowheads="1"/>
          </p:cNvSpPr>
          <p:nvPr/>
        </p:nvSpPr>
        <p:spPr bwMode="auto">
          <a:xfrm>
            <a:off x="2859089" y="3362326"/>
            <a:ext cx="7437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Activities</a:t>
            </a:r>
            <a:endParaRPr lang="en-US" dirty="0">
              <a:solidFill>
                <a:prstClr val="black"/>
              </a:solidFill>
            </a:endParaRPr>
          </a:p>
        </p:txBody>
      </p:sp>
      <p:sp>
        <p:nvSpPr>
          <p:cNvPr id="11" name="Rectangle 9"/>
          <p:cNvSpPr>
            <a:spLocks noChangeArrowheads="1"/>
          </p:cNvSpPr>
          <p:nvPr/>
        </p:nvSpPr>
        <p:spPr bwMode="auto">
          <a:xfrm>
            <a:off x="1960564" y="359092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01</a:t>
            </a:r>
            <a:endParaRPr lang="en-US" dirty="0">
              <a:solidFill>
                <a:prstClr val="black"/>
              </a:solidFill>
            </a:endParaRPr>
          </a:p>
        </p:txBody>
      </p:sp>
      <p:sp>
        <p:nvSpPr>
          <p:cNvPr id="12" name="Rectangle 10"/>
          <p:cNvSpPr>
            <a:spLocks noChangeArrowheads="1"/>
          </p:cNvSpPr>
          <p:nvPr/>
        </p:nvSpPr>
        <p:spPr bwMode="auto">
          <a:xfrm>
            <a:off x="2859088" y="3590926"/>
            <a:ext cx="14667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Beginning inventory</a:t>
            </a:r>
            <a:endParaRPr lang="en-US" dirty="0">
              <a:solidFill>
                <a:prstClr val="black"/>
              </a:solidFill>
            </a:endParaRPr>
          </a:p>
        </p:txBody>
      </p:sp>
      <p:sp>
        <p:nvSpPr>
          <p:cNvPr id="13" name="Rectangle 11"/>
          <p:cNvSpPr>
            <a:spLocks noChangeArrowheads="1"/>
          </p:cNvSpPr>
          <p:nvPr/>
        </p:nvSpPr>
        <p:spPr bwMode="auto">
          <a:xfrm>
            <a:off x="4745038" y="3590926"/>
            <a:ext cx="147636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 = $15.00</a:t>
            </a:r>
            <a:endParaRPr lang="en-US" dirty="0">
              <a:solidFill>
                <a:prstClr val="black"/>
              </a:solidFill>
            </a:endParaRPr>
          </a:p>
        </p:txBody>
      </p:sp>
      <p:sp>
        <p:nvSpPr>
          <p:cNvPr id="14" name="Rectangle 12"/>
          <p:cNvSpPr>
            <a:spLocks noChangeArrowheads="1"/>
          </p:cNvSpPr>
          <p:nvPr/>
        </p:nvSpPr>
        <p:spPr bwMode="auto">
          <a:xfrm>
            <a:off x="6650038" y="3590926"/>
            <a:ext cx="147636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 = $15.00</a:t>
            </a:r>
            <a:endParaRPr lang="en-US" dirty="0">
              <a:solidFill>
                <a:prstClr val="black"/>
              </a:solidFill>
            </a:endParaRPr>
          </a:p>
        </p:txBody>
      </p:sp>
      <p:sp>
        <p:nvSpPr>
          <p:cNvPr id="15" name="Rectangle 13"/>
          <p:cNvSpPr>
            <a:spLocks noChangeArrowheads="1"/>
          </p:cNvSpPr>
          <p:nvPr/>
        </p:nvSpPr>
        <p:spPr bwMode="auto">
          <a:xfrm>
            <a:off x="1960564" y="379730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08</a:t>
            </a:r>
            <a:endParaRPr lang="en-US" dirty="0">
              <a:solidFill>
                <a:prstClr val="black"/>
              </a:solidFill>
            </a:endParaRPr>
          </a:p>
        </p:txBody>
      </p:sp>
      <p:sp>
        <p:nvSpPr>
          <p:cNvPr id="16" name="Rectangle 14"/>
          <p:cNvSpPr>
            <a:spLocks noChangeArrowheads="1"/>
          </p:cNvSpPr>
          <p:nvPr/>
        </p:nvSpPr>
        <p:spPr bwMode="auto">
          <a:xfrm>
            <a:off x="2859089" y="3797301"/>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7" name="Rectangle 15"/>
          <p:cNvSpPr>
            <a:spLocks noChangeArrowheads="1"/>
          </p:cNvSpPr>
          <p:nvPr/>
        </p:nvSpPr>
        <p:spPr bwMode="auto">
          <a:xfrm>
            <a:off x="4654550" y="3797301"/>
            <a:ext cx="156934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 @ $4.50 = $45.00</a:t>
            </a:r>
            <a:endParaRPr lang="en-US" dirty="0">
              <a:solidFill>
                <a:prstClr val="black"/>
              </a:solidFill>
            </a:endParaRPr>
          </a:p>
        </p:txBody>
      </p:sp>
      <p:sp>
        <p:nvSpPr>
          <p:cNvPr id="18" name="Rectangle 16"/>
          <p:cNvSpPr>
            <a:spLocks noChangeArrowheads="1"/>
          </p:cNvSpPr>
          <p:nvPr/>
        </p:nvSpPr>
        <p:spPr bwMode="auto">
          <a:xfrm>
            <a:off x="6650038" y="3797301"/>
            <a:ext cx="147636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$4.50 = $36.00</a:t>
            </a:r>
            <a:endParaRPr lang="en-US" dirty="0">
              <a:solidFill>
                <a:prstClr val="black"/>
              </a:solidFill>
            </a:endParaRPr>
          </a:p>
        </p:txBody>
      </p:sp>
      <p:sp>
        <p:nvSpPr>
          <p:cNvPr id="19" name="Rectangle 17"/>
          <p:cNvSpPr>
            <a:spLocks noChangeArrowheads="1"/>
          </p:cNvSpPr>
          <p:nvPr/>
        </p:nvSpPr>
        <p:spPr bwMode="auto">
          <a:xfrm>
            <a:off x="8610601" y="3797301"/>
            <a:ext cx="14763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 @ $4.50 =   $9.00</a:t>
            </a:r>
            <a:endParaRPr lang="en-US" dirty="0">
              <a:solidFill>
                <a:prstClr val="black"/>
              </a:solidFill>
            </a:endParaRPr>
          </a:p>
        </p:txBody>
      </p:sp>
      <p:sp>
        <p:nvSpPr>
          <p:cNvPr id="20" name="Rectangle 18"/>
          <p:cNvSpPr>
            <a:spLocks noChangeArrowheads="1"/>
          </p:cNvSpPr>
          <p:nvPr/>
        </p:nvSpPr>
        <p:spPr bwMode="auto">
          <a:xfrm>
            <a:off x="1960564" y="400526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21" name="Rectangle 19"/>
          <p:cNvSpPr>
            <a:spLocks noChangeArrowheads="1"/>
          </p:cNvSpPr>
          <p:nvPr/>
        </p:nvSpPr>
        <p:spPr bwMode="auto">
          <a:xfrm>
            <a:off x="2859089" y="4005264"/>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22" name="Rectangle 20"/>
          <p:cNvSpPr>
            <a:spLocks noChangeArrowheads="1"/>
          </p:cNvSpPr>
          <p:nvPr/>
        </p:nvSpPr>
        <p:spPr bwMode="auto">
          <a:xfrm>
            <a:off x="4654550" y="4005264"/>
            <a:ext cx="156934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 $5.00 = $65.00</a:t>
            </a:r>
            <a:endParaRPr lang="en-US" dirty="0">
              <a:solidFill>
                <a:prstClr val="black"/>
              </a:solidFill>
            </a:endParaRPr>
          </a:p>
        </p:txBody>
      </p:sp>
      <p:sp>
        <p:nvSpPr>
          <p:cNvPr id="23" name="Rectangle 21"/>
          <p:cNvSpPr>
            <a:spLocks noChangeArrowheads="1"/>
          </p:cNvSpPr>
          <p:nvPr/>
        </p:nvSpPr>
        <p:spPr bwMode="auto">
          <a:xfrm>
            <a:off x="6559550" y="4005264"/>
            <a:ext cx="156934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 $5.00 = $65.00</a:t>
            </a:r>
            <a:endParaRPr lang="en-US" dirty="0">
              <a:solidFill>
                <a:prstClr val="black"/>
              </a:solidFill>
            </a:endParaRPr>
          </a:p>
        </p:txBody>
      </p:sp>
      <p:sp>
        <p:nvSpPr>
          <p:cNvPr id="24" name="Rectangle 22"/>
          <p:cNvSpPr>
            <a:spLocks noChangeArrowheads="1"/>
          </p:cNvSpPr>
          <p:nvPr/>
        </p:nvSpPr>
        <p:spPr bwMode="auto">
          <a:xfrm>
            <a:off x="1960564" y="421163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25" name="Rectangle 23"/>
          <p:cNvSpPr>
            <a:spLocks noChangeArrowheads="1"/>
          </p:cNvSpPr>
          <p:nvPr/>
        </p:nvSpPr>
        <p:spPr bwMode="auto">
          <a:xfrm>
            <a:off x="2859089" y="421163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26" name="Rectangle 24"/>
          <p:cNvSpPr>
            <a:spLocks noChangeArrowheads="1"/>
          </p:cNvSpPr>
          <p:nvPr/>
        </p:nvSpPr>
        <p:spPr bwMode="auto">
          <a:xfrm>
            <a:off x="4745038" y="4211639"/>
            <a:ext cx="147636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$5.30 = $42.40</a:t>
            </a:r>
            <a:endParaRPr lang="en-US" dirty="0">
              <a:solidFill>
                <a:prstClr val="black"/>
              </a:solidFill>
            </a:endParaRPr>
          </a:p>
        </p:txBody>
      </p:sp>
      <p:sp>
        <p:nvSpPr>
          <p:cNvPr id="27" name="Rectangle 25"/>
          <p:cNvSpPr>
            <a:spLocks noChangeArrowheads="1"/>
          </p:cNvSpPr>
          <p:nvPr/>
        </p:nvSpPr>
        <p:spPr bwMode="auto">
          <a:xfrm>
            <a:off x="8613776" y="4211639"/>
            <a:ext cx="14763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8 @ $5.30 = $42.40</a:t>
            </a:r>
            <a:endParaRPr lang="en-US" dirty="0">
              <a:solidFill>
                <a:prstClr val="black"/>
              </a:solidFill>
            </a:endParaRPr>
          </a:p>
        </p:txBody>
      </p:sp>
      <p:sp>
        <p:nvSpPr>
          <p:cNvPr id="28" name="Rectangle 26"/>
          <p:cNvSpPr>
            <a:spLocks noChangeArrowheads="1"/>
          </p:cNvSpPr>
          <p:nvPr/>
        </p:nvSpPr>
        <p:spPr bwMode="auto">
          <a:xfrm>
            <a:off x="4654551" y="4418014"/>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36 units</a:t>
            </a:r>
            <a:endParaRPr lang="en-US" dirty="0">
              <a:solidFill>
                <a:prstClr val="black"/>
              </a:solidFill>
            </a:endParaRPr>
          </a:p>
        </p:txBody>
      </p:sp>
      <p:sp>
        <p:nvSpPr>
          <p:cNvPr id="29" name="Rectangle 27"/>
          <p:cNvSpPr>
            <a:spLocks noChangeArrowheads="1"/>
          </p:cNvSpPr>
          <p:nvPr/>
        </p:nvSpPr>
        <p:spPr bwMode="auto">
          <a:xfrm>
            <a:off x="5592764" y="4418014"/>
            <a:ext cx="60483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$167.40</a:t>
            </a:r>
            <a:endParaRPr lang="en-US" dirty="0">
              <a:solidFill>
                <a:prstClr val="black"/>
              </a:solidFill>
            </a:endParaRPr>
          </a:p>
        </p:txBody>
      </p:sp>
      <p:sp>
        <p:nvSpPr>
          <p:cNvPr id="30" name="Rectangle 28"/>
          <p:cNvSpPr>
            <a:spLocks noChangeArrowheads="1"/>
          </p:cNvSpPr>
          <p:nvPr/>
        </p:nvSpPr>
        <p:spPr bwMode="auto">
          <a:xfrm>
            <a:off x="6559551" y="4418014"/>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26 units</a:t>
            </a:r>
            <a:endParaRPr lang="en-US" dirty="0">
              <a:solidFill>
                <a:prstClr val="black"/>
              </a:solidFill>
            </a:endParaRPr>
          </a:p>
        </p:txBody>
      </p:sp>
      <p:sp>
        <p:nvSpPr>
          <p:cNvPr id="31" name="Rectangle 29"/>
          <p:cNvSpPr>
            <a:spLocks noChangeArrowheads="1"/>
          </p:cNvSpPr>
          <p:nvPr/>
        </p:nvSpPr>
        <p:spPr bwMode="auto">
          <a:xfrm>
            <a:off x="7540625" y="4418014"/>
            <a:ext cx="5921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$116.00</a:t>
            </a:r>
            <a:endParaRPr lang="en-US" dirty="0">
              <a:solidFill>
                <a:prstClr val="black"/>
              </a:solidFill>
            </a:endParaRPr>
          </a:p>
        </p:txBody>
      </p:sp>
      <p:sp>
        <p:nvSpPr>
          <p:cNvPr id="224" name="Rectangle 30"/>
          <p:cNvSpPr>
            <a:spLocks noChangeArrowheads="1"/>
          </p:cNvSpPr>
          <p:nvPr/>
        </p:nvSpPr>
        <p:spPr bwMode="auto">
          <a:xfrm>
            <a:off x="8516939" y="4418014"/>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 units</a:t>
            </a:r>
            <a:endParaRPr lang="en-US" dirty="0">
              <a:solidFill>
                <a:prstClr val="black"/>
              </a:solidFill>
            </a:endParaRPr>
          </a:p>
        </p:txBody>
      </p:sp>
      <p:sp>
        <p:nvSpPr>
          <p:cNvPr id="225" name="Rectangle 31"/>
          <p:cNvSpPr>
            <a:spLocks noChangeArrowheads="1"/>
          </p:cNvSpPr>
          <p:nvPr/>
        </p:nvSpPr>
        <p:spPr bwMode="auto">
          <a:xfrm>
            <a:off x="9578976" y="4418014"/>
            <a:ext cx="5111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$51.40</a:t>
            </a:r>
            <a:endParaRPr lang="en-US" dirty="0">
              <a:solidFill>
                <a:prstClr val="black"/>
              </a:solidFill>
            </a:endParaRPr>
          </a:p>
        </p:txBody>
      </p:sp>
      <p:sp>
        <p:nvSpPr>
          <p:cNvPr id="226" name="Rectangle 32"/>
          <p:cNvSpPr>
            <a:spLocks noChangeArrowheads="1"/>
          </p:cNvSpPr>
          <p:nvPr/>
        </p:nvSpPr>
        <p:spPr bwMode="auto">
          <a:xfrm>
            <a:off x="6559550" y="3362326"/>
            <a:ext cx="156292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Cost of Goods Sold</a:t>
            </a:r>
            <a:endParaRPr lang="en-US" dirty="0">
              <a:solidFill>
                <a:prstClr val="black"/>
              </a:solidFill>
            </a:endParaRPr>
          </a:p>
        </p:txBody>
      </p:sp>
      <p:sp>
        <p:nvSpPr>
          <p:cNvPr id="227" name="Rectangle 33"/>
          <p:cNvSpPr>
            <a:spLocks noChangeArrowheads="1"/>
          </p:cNvSpPr>
          <p:nvPr/>
        </p:nvSpPr>
        <p:spPr bwMode="auto">
          <a:xfrm>
            <a:off x="8285163" y="3362326"/>
            <a:ext cx="19909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Cost of Ending Inventory</a:t>
            </a:r>
            <a:endParaRPr lang="en-US" dirty="0">
              <a:solidFill>
                <a:prstClr val="black"/>
              </a:solidFill>
            </a:endParaRPr>
          </a:p>
        </p:txBody>
      </p:sp>
      <p:sp>
        <p:nvSpPr>
          <p:cNvPr id="228" name="Rectangle 34"/>
          <p:cNvSpPr>
            <a:spLocks noChangeArrowheads="1"/>
          </p:cNvSpPr>
          <p:nvPr/>
        </p:nvSpPr>
        <p:spPr bwMode="auto">
          <a:xfrm>
            <a:off x="4572001" y="3362326"/>
            <a:ext cx="17972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Acquired at Cost</a:t>
            </a:r>
            <a:endParaRPr lang="en-US" dirty="0">
              <a:solidFill>
                <a:prstClr val="black"/>
              </a:solidFill>
            </a:endParaRPr>
          </a:p>
        </p:txBody>
      </p:sp>
      <p:sp>
        <p:nvSpPr>
          <p:cNvPr id="231" name="Line 35"/>
          <p:cNvSpPr>
            <a:spLocks noChangeShapeType="1"/>
          </p:cNvSpPr>
          <p:nvPr/>
        </p:nvSpPr>
        <p:spPr bwMode="auto">
          <a:xfrm>
            <a:off x="4613275" y="4397375"/>
            <a:ext cx="17859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32" name="Rectangle 36"/>
          <p:cNvSpPr>
            <a:spLocks noChangeArrowheads="1"/>
          </p:cNvSpPr>
          <p:nvPr/>
        </p:nvSpPr>
        <p:spPr bwMode="auto">
          <a:xfrm>
            <a:off x="4613275" y="4397376"/>
            <a:ext cx="1785938"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3" name="Line 37"/>
          <p:cNvSpPr>
            <a:spLocks noChangeShapeType="1"/>
          </p:cNvSpPr>
          <p:nvPr/>
        </p:nvSpPr>
        <p:spPr bwMode="auto">
          <a:xfrm>
            <a:off x="6418264" y="4397375"/>
            <a:ext cx="1774825"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34" name="Rectangle 38"/>
          <p:cNvSpPr>
            <a:spLocks noChangeArrowheads="1"/>
          </p:cNvSpPr>
          <p:nvPr/>
        </p:nvSpPr>
        <p:spPr bwMode="auto">
          <a:xfrm>
            <a:off x="6418264" y="4397376"/>
            <a:ext cx="1774825"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5" name="Rectangle 39"/>
          <p:cNvSpPr>
            <a:spLocks noChangeArrowheads="1"/>
          </p:cNvSpPr>
          <p:nvPr/>
        </p:nvSpPr>
        <p:spPr bwMode="auto">
          <a:xfrm>
            <a:off x="1911350" y="3330575"/>
            <a:ext cx="19050" cy="2492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6" name="Rectangle 40"/>
          <p:cNvSpPr>
            <a:spLocks noChangeArrowheads="1"/>
          </p:cNvSpPr>
          <p:nvPr/>
        </p:nvSpPr>
        <p:spPr bwMode="auto">
          <a:xfrm>
            <a:off x="6399213" y="3352800"/>
            <a:ext cx="19050" cy="12525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7" name="Rectangle 41"/>
          <p:cNvSpPr>
            <a:spLocks noChangeArrowheads="1"/>
          </p:cNvSpPr>
          <p:nvPr/>
        </p:nvSpPr>
        <p:spPr bwMode="auto">
          <a:xfrm>
            <a:off x="8193089" y="3352800"/>
            <a:ext cx="20637" cy="12525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8" name="Rectangle 42"/>
          <p:cNvSpPr>
            <a:spLocks noChangeArrowheads="1"/>
          </p:cNvSpPr>
          <p:nvPr/>
        </p:nvSpPr>
        <p:spPr bwMode="auto">
          <a:xfrm>
            <a:off x="10250489" y="3352801"/>
            <a:ext cx="20637" cy="2270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9" name="Rectangle 43"/>
          <p:cNvSpPr>
            <a:spLocks noChangeArrowheads="1"/>
          </p:cNvSpPr>
          <p:nvPr/>
        </p:nvSpPr>
        <p:spPr bwMode="auto">
          <a:xfrm>
            <a:off x="1930401" y="3330576"/>
            <a:ext cx="8340725" cy="222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40" name="Rectangle 44"/>
          <p:cNvSpPr>
            <a:spLocks noChangeArrowheads="1"/>
          </p:cNvSpPr>
          <p:nvPr/>
        </p:nvSpPr>
        <p:spPr bwMode="auto">
          <a:xfrm>
            <a:off x="1930401" y="3559175"/>
            <a:ext cx="8340725"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41" name="Line 45"/>
          <p:cNvSpPr>
            <a:spLocks noChangeShapeType="1"/>
          </p:cNvSpPr>
          <p:nvPr/>
        </p:nvSpPr>
        <p:spPr bwMode="auto">
          <a:xfrm>
            <a:off x="8213725" y="4397375"/>
            <a:ext cx="205740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42" name="Rectangle 46"/>
          <p:cNvSpPr>
            <a:spLocks noChangeArrowheads="1"/>
          </p:cNvSpPr>
          <p:nvPr/>
        </p:nvSpPr>
        <p:spPr bwMode="auto">
          <a:xfrm>
            <a:off x="8213725" y="4397376"/>
            <a:ext cx="2057400"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43" name="Line 47"/>
          <p:cNvSpPr>
            <a:spLocks noChangeShapeType="1"/>
          </p:cNvSpPr>
          <p:nvPr/>
        </p:nvSpPr>
        <p:spPr bwMode="auto">
          <a:xfrm>
            <a:off x="4613275" y="4605338"/>
            <a:ext cx="56578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7" name="Rectangle 48"/>
          <p:cNvSpPr>
            <a:spLocks noChangeArrowheads="1"/>
          </p:cNvSpPr>
          <p:nvPr/>
        </p:nvSpPr>
        <p:spPr bwMode="auto">
          <a:xfrm>
            <a:off x="4613275" y="4605339"/>
            <a:ext cx="56578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8" name="Line 49"/>
          <p:cNvSpPr>
            <a:spLocks noChangeShapeType="1"/>
          </p:cNvSpPr>
          <p:nvPr/>
        </p:nvSpPr>
        <p:spPr bwMode="auto">
          <a:xfrm>
            <a:off x="4613275" y="4625975"/>
            <a:ext cx="56578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9" name="Rectangle 50"/>
          <p:cNvSpPr>
            <a:spLocks noChangeArrowheads="1"/>
          </p:cNvSpPr>
          <p:nvPr/>
        </p:nvSpPr>
        <p:spPr bwMode="auto">
          <a:xfrm>
            <a:off x="4613275" y="4625976"/>
            <a:ext cx="56578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88" name="Rectangle 39"/>
          <p:cNvSpPr>
            <a:spLocks noChangeArrowheads="1"/>
          </p:cNvSpPr>
          <p:nvPr/>
        </p:nvSpPr>
        <p:spPr bwMode="auto">
          <a:xfrm>
            <a:off x="2500313" y="4876801"/>
            <a:ext cx="2582862"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Cost of Goods Sold            $116.00</a:t>
            </a:r>
          </a:p>
          <a:p>
            <a:pPr>
              <a:defRPr/>
            </a:pPr>
            <a:r>
              <a:rPr lang="en-US" sz="1300" dirty="0">
                <a:solidFill>
                  <a:srgbClr val="000000"/>
                </a:solidFill>
              </a:rPr>
              <a:t>Ending inventory                    </a:t>
            </a:r>
            <a:r>
              <a:rPr lang="en-US" sz="1300" u="sng" dirty="0">
                <a:solidFill>
                  <a:srgbClr val="000000"/>
                </a:solidFill>
              </a:rPr>
              <a:t>51.40</a:t>
            </a:r>
          </a:p>
          <a:p>
            <a:pPr>
              <a:defRPr/>
            </a:pPr>
            <a:r>
              <a:rPr lang="en-US" sz="1300" dirty="0">
                <a:solidFill>
                  <a:srgbClr val="000000"/>
                </a:solidFill>
              </a:rPr>
              <a:t>Goods available for sale    $167.40</a:t>
            </a:r>
            <a:endParaRPr lang="en-US" dirty="0">
              <a:solidFill>
                <a:prstClr val="black"/>
              </a:solidFill>
            </a:endParaRPr>
          </a:p>
        </p:txBody>
      </p:sp>
      <p:sp>
        <p:nvSpPr>
          <p:cNvPr id="3" name="TextBox 2">
            <a:extLst>
              <a:ext uri="{FF2B5EF4-FFF2-40B4-BE49-F238E27FC236}">
                <a16:creationId xmlns:a16="http://schemas.microsoft.com/office/drawing/2014/main" id="{7DCE55E2-5BB7-DA69-708D-0249791E57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19272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4"/>
                                        </p:tgtEl>
                                        <p:attrNameLst>
                                          <p:attrName>style.visibility</p:attrName>
                                        </p:attrNameLst>
                                      </p:cBhvr>
                                      <p:to>
                                        <p:strVal val="visible"/>
                                      </p:to>
                                    </p:set>
                                    <p:animEffect transition="in" filter="fade">
                                      <p:cBhvr>
                                        <p:cTn id="7" dur="500"/>
                                        <p:tgtEl>
                                          <p:spTgt spid="2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25"/>
                                        </p:tgtEl>
                                        <p:attrNameLst>
                                          <p:attrName>style.visibility</p:attrName>
                                        </p:attrNameLst>
                                      </p:cBhvr>
                                      <p:to>
                                        <p:strVal val="visible"/>
                                      </p:to>
                                    </p:set>
                                    <p:animEffect transition="in" filter="fade">
                                      <p:cBhvr>
                                        <p:cTn id="16" dur="500"/>
                                        <p:tgtEl>
                                          <p:spTgt spid="22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8">
                                            <p:txEl>
                                              <p:pRg st="0" end="0"/>
                                            </p:txEl>
                                          </p:spTgt>
                                        </p:tgtEl>
                                        <p:attrNameLst>
                                          <p:attrName>style.visibility</p:attrName>
                                        </p:attrNameLst>
                                      </p:cBhvr>
                                      <p:to>
                                        <p:strVal val="visible"/>
                                      </p:to>
                                    </p:set>
                                    <p:animEffect transition="in" filter="fade">
                                      <p:cBhvr>
                                        <p:cTn id="34" dur="500"/>
                                        <p:tgtEl>
                                          <p:spTgt spid="88">
                                            <p:txEl>
                                              <p:pRg st="0" end="0"/>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8">
                                            <p:txEl>
                                              <p:pRg st="1" end="1"/>
                                            </p:txEl>
                                          </p:spTgt>
                                        </p:tgtEl>
                                        <p:attrNameLst>
                                          <p:attrName>style.visibility</p:attrName>
                                        </p:attrNameLst>
                                      </p:cBhvr>
                                      <p:to>
                                        <p:strVal val="visible"/>
                                      </p:to>
                                    </p:set>
                                    <p:animEffect transition="in" filter="fade">
                                      <p:cBhvr>
                                        <p:cTn id="37" dur="500"/>
                                        <p:tgtEl>
                                          <p:spTgt spid="88">
                                            <p:txEl>
                                              <p:pRg st="1" end="1"/>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88">
                                            <p:txEl>
                                              <p:pRg st="2" end="2"/>
                                            </p:txEl>
                                          </p:spTgt>
                                        </p:tgtEl>
                                        <p:attrNameLst>
                                          <p:attrName>style.visibility</p:attrName>
                                        </p:attrNameLst>
                                      </p:cBhvr>
                                      <p:to>
                                        <p:strVal val="visible"/>
                                      </p:to>
                                    </p:set>
                                    <p:animEffect transition="in" filter="fade">
                                      <p:cBhvr>
                                        <p:cTn id="40" dur="500"/>
                                        <p:tgtEl>
                                          <p:spTgt spid="8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p:bldP spid="19" grpId="0"/>
      <p:bldP spid="23" grpId="0"/>
      <p:bldP spid="27" grpId="0"/>
      <p:bldP spid="30" grpId="0"/>
      <p:bldP spid="31" grpId="0"/>
      <p:bldP spid="224" grpId="0"/>
      <p:bldP spid="225" grpId="0"/>
      <p:bldP spid="88" grpId="0" build="p" bldLvl="4"/>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4C2731-D5E0-C324-EFFB-0B7DF961C08B}"/>
              </a:ext>
            </a:extLst>
          </p:cNvPr>
          <p:cNvSpPr/>
          <p:nvPr/>
        </p:nvSpPr>
        <p:spPr>
          <a:xfrm>
            <a:off x="762000" y="479336"/>
            <a:ext cx="10734675" cy="569286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9" name="Rectangle 5"/>
          <p:cNvSpPr>
            <a:spLocks noChangeArrowheads="1"/>
          </p:cNvSpPr>
          <p:nvPr/>
        </p:nvSpPr>
        <p:spPr bwMode="auto">
          <a:xfrm>
            <a:off x="2500314" y="703264"/>
            <a:ext cx="7191375" cy="2381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44" name="Rectangle 7"/>
          <p:cNvSpPr>
            <a:spLocks noChangeArrowheads="1"/>
          </p:cNvSpPr>
          <p:nvPr/>
        </p:nvSpPr>
        <p:spPr bwMode="auto">
          <a:xfrm>
            <a:off x="2540001" y="723901"/>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45" name="Rectangle 8"/>
          <p:cNvSpPr>
            <a:spLocks noChangeArrowheads="1"/>
          </p:cNvSpPr>
          <p:nvPr/>
        </p:nvSpPr>
        <p:spPr bwMode="auto">
          <a:xfrm>
            <a:off x="3438526" y="723901"/>
            <a:ext cx="7437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Activities</a:t>
            </a:r>
            <a:endParaRPr lang="en-US" dirty="0">
              <a:solidFill>
                <a:prstClr val="black"/>
              </a:solidFill>
            </a:endParaRPr>
          </a:p>
        </p:txBody>
      </p:sp>
      <p:sp>
        <p:nvSpPr>
          <p:cNvPr id="246" name="Rectangle 9"/>
          <p:cNvSpPr>
            <a:spLocks noChangeArrowheads="1"/>
          </p:cNvSpPr>
          <p:nvPr/>
        </p:nvSpPr>
        <p:spPr bwMode="auto">
          <a:xfrm>
            <a:off x="5233989" y="723901"/>
            <a:ext cx="17972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Acquired at Cost</a:t>
            </a:r>
            <a:endParaRPr lang="en-US" dirty="0">
              <a:solidFill>
                <a:prstClr val="black"/>
              </a:solidFill>
            </a:endParaRPr>
          </a:p>
        </p:txBody>
      </p:sp>
      <p:sp>
        <p:nvSpPr>
          <p:cNvPr id="247" name="Rectangle 10"/>
          <p:cNvSpPr>
            <a:spLocks noChangeArrowheads="1"/>
          </p:cNvSpPr>
          <p:nvPr/>
        </p:nvSpPr>
        <p:spPr bwMode="auto">
          <a:xfrm>
            <a:off x="7300913" y="723901"/>
            <a:ext cx="15244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Sold at Retail</a:t>
            </a:r>
            <a:endParaRPr lang="en-US" dirty="0">
              <a:solidFill>
                <a:prstClr val="black"/>
              </a:solidFill>
            </a:endParaRPr>
          </a:p>
        </p:txBody>
      </p:sp>
      <p:sp>
        <p:nvSpPr>
          <p:cNvPr id="248" name="Rectangle 11"/>
          <p:cNvSpPr>
            <a:spLocks noChangeArrowheads="1"/>
          </p:cNvSpPr>
          <p:nvPr/>
        </p:nvSpPr>
        <p:spPr bwMode="auto">
          <a:xfrm>
            <a:off x="2540001" y="9509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01</a:t>
            </a:r>
            <a:endParaRPr lang="en-US" dirty="0">
              <a:solidFill>
                <a:prstClr val="black"/>
              </a:solidFill>
            </a:endParaRPr>
          </a:p>
        </p:txBody>
      </p:sp>
      <p:sp>
        <p:nvSpPr>
          <p:cNvPr id="249" name="Rectangle 12"/>
          <p:cNvSpPr>
            <a:spLocks noChangeArrowheads="1"/>
          </p:cNvSpPr>
          <p:nvPr/>
        </p:nvSpPr>
        <p:spPr bwMode="auto">
          <a:xfrm>
            <a:off x="3438525" y="950914"/>
            <a:ext cx="14667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Beginning inventory</a:t>
            </a:r>
            <a:endParaRPr lang="en-US" dirty="0">
              <a:solidFill>
                <a:prstClr val="black"/>
              </a:solidFill>
            </a:endParaRPr>
          </a:p>
        </p:txBody>
      </p:sp>
      <p:sp>
        <p:nvSpPr>
          <p:cNvPr id="250" name="Rectangle 13"/>
          <p:cNvSpPr>
            <a:spLocks noChangeArrowheads="1"/>
          </p:cNvSpPr>
          <p:nvPr/>
        </p:nvSpPr>
        <p:spPr bwMode="auto">
          <a:xfrm>
            <a:off x="5095875" y="950914"/>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5 units @ $3.00 = $15.00</a:t>
            </a:r>
            <a:endParaRPr lang="en-US" dirty="0">
              <a:solidFill>
                <a:prstClr val="black"/>
              </a:solidFill>
            </a:endParaRPr>
          </a:p>
        </p:txBody>
      </p:sp>
      <p:sp>
        <p:nvSpPr>
          <p:cNvPr id="251" name="Rectangle 14"/>
          <p:cNvSpPr>
            <a:spLocks noChangeArrowheads="1"/>
          </p:cNvSpPr>
          <p:nvPr/>
        </p:nvSpPr>
        <p:spPr bwMode="auto">
          <a:xfrm>
            <a:off x="2540001" y="115728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08</a:t>
            </a:r>
            <a:endParaRPr lang="en-US" dirty="0">
              <a:solidFill>
                <a:prstClr val="black"/>
              </a:solidFill>
            </a:endParaRPr>
          </a:p>
        </p:txBody>
      </p:sp>
      <p:sp>
        <p:nvSpPr>
          <p:cNvPr id="252" name="Rectangle 15"/>
          <p:cNvSpPr>
            <a:spLocks noChangeArrowheads="1"/>
          </p:cNvSpPr>
          <p:nvPr/>
        </p:nvSpPr>
        <p:spPr bwMode="auto">
          <a:xfrm>
            <a:off x="3438526" y="115728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253" name="Rectangle 16"/>
          <p:cNvSpPr>
            <a:spLocks noChangeArrowheads="1"/>
          </p:cNvSpPr>
          <p:nvPr/>
        </p:nvSpPr>
        <p:spPr bwMode="auto">
          <a:xfrm>
            <a:off x="5002213" y="1157289"/>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10 units @ $4.50 = $45.00</a:t>
            </a:r>
            <a:endParaRPr lang="en-US" dirty="0">
              <a:solidFill>
                <a:prstClr val="black"/>
              </a:solidFill>
            </a:endParaRPr>
          </a:p>
        </p:txBody>
      </p:sp>
      <p:sp>
        <p:nvSpPr>
          <p:cNvPr id="254" name="Rectangle 17"/>
          <p:cNvSpPr>
            <a:spLocks noChangeArrowheads="1"/>
          </p:cNvSpPr>
          <p:nvPr/>
        </p:nvSpPr>
        <p:spPr bwMode="auto">
          <a:xfrm>
            <a:off x="2540001" y="136366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09</a:t>
            </a:r>
            <a:endParaRPr lang="en-US" dirty="0">
              <a:solidFill>
                <a:prstClr val="black"/>
              </a:solidFill>
            </a:endParaRPr>
          </a:p>
        </p:txBody>
      </p:sp>
      <p:sp>
        <p:nvSpPr>
          <p:cNvPr id="255" name="Rectangle 18"/>
          <p:cNvSpPr>
            <a:spLocks noChangeArrowheads="1"/>
          </p:cNvSpPr>
          <p:nvPr/>
        </p:nvSpPr>
        <p:spPr bwMode="auto">
          <a:xfrm>
            <a:off x="3438526" y="1363664"/>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28" name="Rectangle 19"/>
          <p:cNvSpPr>
            <a:spLocks noChangeArrowheads="1"/>
          </p:cNvSpPr>
          <p:nvPr/>
        </p:nvSpPr>
        <p:spPr bwMode="auto">
          <a:xfrm>
            <a:off x="7391400" y="1363664"/>
            <a:ext cx="117339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units @ $7.00</a:t>
            </a:r>
            <a:endParaRPr lang="en-US" dirty="0">
              <a:solidFill>
                <a:prstClr val="black"/>
              </a:solidFill>
            </a:endParaRPr>
          </a:p>
        </p:txBody>
      </p:sp>
      <p:sp>
        <p:nvSpPr>
          <p:cNvPr id="129" name="Rectangle 20"/>
          <p:cNvSpPr>
            <a:spLocks noChangeArrowheads="1"/>
          </p:cNvSpPr>
          <p:nvPr/>
        </p:nvSpPr>
        <p:spPr bwMode="auto">
          <a:xfrm>
            <a:off x="2540001" y="157003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130" name="Rectangle 21"/>
          <p:cNvSpPr>
            <a:spLocks noChangeArrowheads="1"/>
          </p:cNvSpPr>
          <p:nvPr/>
        </p:nvSpPr>
        <p:spPr bwMode="auto">
          <a:xfrm>
            <a:off x="3438526" y="157003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1" name="Rectangle 22"/>
          <p:cNvSpPr>
            <a:spLocks noChangeArrowheads="1"/>
          </p:cNvSpPr>
          <p:nvPr/>
        </p:nvSpPr>
        <p:spPr bwMode="auto">
          <a:xfrm>
            <a:off x="5002213" y="1570039"/>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13 units @ $5.00 = $65.00</a:t>
            </a:r>
            <a:endParaRPr lang="en-US" dirty="0">
              <a:solidFill>
                <a:prstClr val="black"/>
              </a:solidFill>
            </a:endParaRPr>
          </a:p>
        </p:txBody>
      </p:sp>
      <p:sp>
        <p:nvSpPr>
          <p:cNvPr id="132" name="Rectangle 23"/>
          <p:cNvSpPr>
            <a:spLocks noChangeArrowheads="1"/>
          </p:cNvSpPr>
          <p:nvPr/>
        </p:nvSpPr>
        <p:spPr bwMode="auto">
          <a:xfrm>
            <a:off x="2540001" y="17764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133" name="Rectangle 24"/>
          <p:cNvSpPr>
            <a:spLocks noChangeArrowheads="1"/>
          </p:cNvSpPr>
          <p:nvPr/>
        </p:nvSpPr>
        <p:spPr bwMode="auto">
          <a:xfrm>
            <a:off x="3438526" y="1776414"/>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34" name="Rectangle 25"/>
          <p:cNvSpPr>
            <a:spLocks noChangeArrowheads="1"/>
          </p:cNvSpPr>
          <p:nvPr/>
        </p:nvSpPr>
        <p:spPr bwMode="auto">
          <a:xfrm>
            <a:off x="7300913" y="1776414"/>
            <a:ext cx="126637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18 units @ $8.00</a:t>
            </a:r>
            <a:endParaRPr lang="en-US" dirty="0">
              <a:solidFill>
                <a:prstClr val="black"/>
              </a:solidFill>
            </a:endParaRPr>
          </a:p>
        </p:txBody>
      </p:sp>
      <p:sp>
        <p:nvSpPr>
          <p:cNvPr id="135" name="Rectangle 26"/>
          <p:cNvSpPr>
            <a:spLocks noChangeArrowheads="1"/>
          </p:cNvSpPr>
          <p:nvPr/>
        </p:nvSpPr>
        <p:spPr bwMode="auto">
          <a:xfrm>
            <a:off x="2540001" y="198278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136" name="Rectangle 27"/>
          <p:cNvSpPr>
            <a:spLocks noChangeArrowheads="1"/>
          </p:cNvSpPr>
          <p:nvPr/>
        </p:nvSpPr>
        <p:spPr bwMode="auto">
          <a:xfrm>
            <a:off x="3438526" y="198278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8" name="Rectangle 28"/>
          <p:cNvSpPr>
            <a:spLocks noChangeArrowheads="1"/>
          </p:cNvSpPr>
          <p:nvPr/>
        </p:nvSpPr>
        <p:spPr bwMode="auto">
          <a:xfrm>
            <a:off x="5095875" y="1982789"/>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8 units @ $5.30 = $42.40</a:t>
            </a:r>
            <a:endParaRPr lang="en-US" dirty="0">
              <a:solidFill>
                <a:prstClr val="black"/>
              </a:solidFill>
            </a:endParaRPr>
          </a:p>
        </p:txBody>
      </p:sp>
      <p:sp>
        <p:nvSpPr>
          <p:cNvPr id="139" name="Rectangle 29"/>
          <p:cNvSpPr>
            <a:spLocks noChangeArrowheads="1"/>
          </p:cNvSpPr>
          <p:nvPr/>
        </p:nvSpPr>
        <p:spPr bwMode="auto">
          <a:xfrm>
            <a:off x="4994276" y="2189164"/>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36 units</a:t>
            </a:r>
            <a:endParaRPr lang="en-US" dirty="0">
              <a:solidFill>
                <a:prstClr val="black"/>
              </a:solidFill>
            </a:endParaRPr>
          </a:p>
        </p:txBody>
      </p:sp>
      <p:sp>
        <p:nvSpPr>
          <p:cNvPr id="140" name="Rectangle 30"/>
          <p:cNvSpPr>
            <a:spLocks noChangeArrowheads="1"/>
          </p:cNvSpPr>
          <p:nvPr/>
        </p:nvSpPr>
        <p:spPr bwMode="auto">
          <a:xfrm>
            <a:off x="6365875" y="2189164"/>
            <a:ext cx="60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$167.40</a:t>
            </a:r>
            <a:endParaRPr lang="en-US" dirty="0">
              <a:solidFill>
                <a:prstClr val="black"/>
              </a:solidFill>
            </a:endParaRPr>
          </a:p>
        </p:txBody>
      </p:sp>
      <p:sp>
        <p:nvSpPr>
          <p:cNvPr id="141" name="Rectangle 31"/>
          <p:cNvSpPr>
            <a:spLocks noChangeArrowheads="1"/>
          </p:cNvSpPr>
          <p:nvPr/>
        </p:nvSpPr>
        <p:spPr bwMode="auto">
          <a:xfrm>
            <a:off x="7315200" y="2189164"/>
            <a:ext cx="58578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26 units</a:t>
            </a:r>
            <a:endParaRPr lang="en-US" dirty="0">
              <a:solidFill>
                <a:prstClr val="black"/>
              </a:solidFill>
            </a:endParaRPr>
          </a:p>
        </p:txBody>
      </p:sp>
      <p:sp>
        <p:nvSpPr>
          <p:cNvPr id="147" name="Rectangle 37"/>
          <p:cNvSpPr>
            <a:spLocks noChangeArrowheads="1"/>
          </p:cNvSpPr>
          <p:nvPr/>
        </p:nvSpPr>
        <p:spPr bwMode="auto">
          <a:xfrm>
            <a:off x="2490788" y="693738"/>
            <a:ext cx="19050" cy="2476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8" name="Rectangle 38"/>
          <p:cNvSpPr>
            <a:spLocks noChangeArrowheads="1"/>
          </p:cNvSpPr>
          <p:nvPr/>
        </p:nvSpPr>
        <p:spPr bwMode="auto">
          <a:xfrm>
            <a:off x="9671050" y="714376"/>
            <a:ext cx="20638" cy="2270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9" name="Rectangle 39"/>
          <p:cNvSpPr>
            <a:spLocks noChangeArrowheads="1"/>
          </p:cNvSpPr>
          <p:nvPr/>
        </p:nvSpPr>
        <p:spPr bwMode="auto">
          <a:xfrm>
            <a:off x="2509838" y="69373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0" name="Rectangle 40"/>
          <p:cNvSpPr>
            <a:spLocks noChangeArrowheads="1"/>
          </p:cNvSpPr>
          <p:nvPr/>
        </p:nvSpPr>
        <p:spPr bwMode="auto">
          <a:xfrm>
            <a:off x="2509838" y="9207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1" name="Line 41"/>
          <p:cNvSpPr>
            <a:spLocks noChangeShapeType="1"/>
          </p:cNvSpPr>
          <p:nvPr/>
        </p:nvSpPr>
        <p:spPr bwMode="auto">
          <a:xfrm>
            <a:off x="4953000" y="2168525"/>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2" name="Rectangle 42"/>
          <p:cNvSpPr>
            <a:spLocks noChangeArrowheads="1"/>
          </p:cNvSpPr>
          <p:nvPr/>
        </p:nvSpPr>
        <p:spPr bwMode="auto">
          <a:xfrm>
            <a:off x="4953000" y="2168526"/>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3" name="Line 43"/>
          <p:cNvSpPr>
            <a:spLocks noChangeShapeType="1"/>
          </p:cNvSpPr>
          <p:nvPr/>
        </p:nvSpPr>
        <p:spPr bwMode="auto">
          <a:xfrm>
            <a:off x="4953000" y="2374900"/>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4" name="Rectangle 44"/>
          <p:cNvSpPr>
            <a:spLocks noChangeArrowheads="1"/>
          </p:cNvSpPr>
          <p:nvPr/>
        </p:nvSpPr>
        <p:spPr bwMode="auto">
          <a:xfrm>
            <a:off x="4953000" y="2374901"/>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5" name="Line 45"/>
          <p:cNvSpPr>
            <a:spLocks noChangeShapeType="1"/>
          </p:cNvSpPr>
          <p:nvPr/>
        </p:nvSpPr>
        <p:spPr bwMode="auto">
          <a:xfrm>
            <a:off x="4953000" y="2395538"/>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6" name="Rectangle 46"/>
          <p:cNvSpPr>
            <a:spLocks noChangeArrowheads="1"/>
          </p:cNvSpPr>
          <p:nvPr/>
        </p:nvSpPr>
        <p:spPr bwMode="auto">
          <a:xfrm>
            <a:off x="4953000" y="2395539"/>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60" name="Rectangle 6"/>
          <p:cNvSpPr>
            <a:spLocks noChangeArrowheads="1"/>
          </p:cNvSpPr>
          <p:nvPr/>
        </p:nvSpPr>
        <p:spPr bwMode="auto">
          <a:xfrm>
            <a:off x="1960564" y="2590800"/>
            <a:ext cx="80216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Perpetual FIFO – Cost of Goods Sold is calculated at the time of the sale.  The first items in are the first items out – expensed as Cost of Goods Sold.</a:t>
            </a:r>
            <a:endParaRPr lang="en-US" b="1" dirty="0">
              <a:solidFill>
                <a:srgbClr val="C00000"/>
              </a:solidFill>
            </a:endParaRPr>
          </a:p>
        </p:txBody>
      </p:sp>
      <p:sp>
        <p:nvSpPr>
          <p:cNvPr id="4" name="AutoShape 3"/>
          <p:cNvSpPr>
            <a:spLocks noChangeAspect="1" noChangeArrowheads="1" noTextEdit="1"/>
          </p:cNvSpPr>
          <p:nvPr/>
        </p:nvSpPr>
        <p:spPr bwMode="auto">
          <a:xfrm>
            <a:off x="2500314" y="2667001"/>
            <a:ext cx="719137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6" name="Rectangle 5"/>
          <p:cNvSpPr>
            <a:spLocks noChangeArrowheads="1"/>
          </p:cNvSpPr>
          <p:nvPr/>
        </p:nvSpPr>
        <p:spPr bwMode="auto">
          <a:xfrm>
            <a:off x="2500314" y="3100389"/>
            <a:ext cx="7191375" cy="23653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2500314" y="3543300"/>
            <a:ext cx="7191375" cy="433388"/>
          </a:xfrm>
          <a:prstGeom prst="rect">
            <a:avLst/>
          </a:prstGeom>
          <a:solidFill>
            <a:srgbClr val="BDD7E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500314" y="4410075"/>
            <a:ext cx="7191375" cy="433388"/>
          </a:xfrm>
          <a:prstGeom prst="rect">
            <a:avLst/>
          </a:prstGeom>
          <a:solidFill>
            <a:srgbClr val="BDD7E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9" name="Rectangle 8"/>
          <p:cNvSpPr>
            <a:spLocks noChangeArrowheads="1"/>
          </p:cNvSpPr>
          <p:nvPr/>
        </p:nvSpPr>
        <p:spPr bwMode="auto">
          <a:xfrm>
            <a:off x="2500314" y="5256214"/>
            <a:ext cx="7191375" cy="433387"/>
          </a:xfrm>
          <a:prstGeom prst="rect">
            <a:avLst/>
          </a:prstGeom>
          <a:solidFill>
            <a:srgbClr val="BDD7E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1" name="Rectangle 10"/>
          <p:cNvSpPr>
            <a:spLocks noChangeArrowheads="1"/>
          </p:cNvSpPr>
          <p:nvPr/>
        </p:nvSpPr>
        <p:spPr bwMode="auto">
          <a:xfrm>
            <a:off x="2540001" y="3121026"/>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12" name="Rectangle 11"/>
          <p:cNvSpPr>
            <a:spLocks noChangeArrowheads="1"/>
          </p:cNvSpPr>
          <p:nvPr/>
        </p:nvSpPr>
        <p:spPr bwMode="auto">
          <a:xfrm>
            <a:off x="3438525" y="3121026"/>
            <a:ext cx="143148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Goods Purchased</a:t>
            </a:r>
            <a:endParaRPr lang="en-US" dirty="0">
              <a:solidFill>
                <a:prstClr val="black"/>
              </a:solidFill>
            </a:endParaRPr>
          </a:p>
        </p:txBody>
      </p:sp>
      <p:sp>
        <p:nvSpPr>
          <p:cNvPr id="13" name="Rectangle 12"/>
          <p:cNvSpPr>
            <a:spLocks noChangeArrowheads="1"/>
          </p:cNvSpPr>
          <p:nvPr/>
        </p:nvSpPr>
        <p:spPr bwMode="auto">
          <a:xfrm>
            <a:off x="5233988" y="3121026"/>
            <a:ext cx="156292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Cost of Goods Sold</a:t>
            </a:r>
            <a:endParaRPr lang="en-US" dirty="0">
              <a:solidFill>
                <a:prstClr val="black"/>
              </a:solidFill>
            </a:endParaRPr>
          </a:p>
        </p:txBody>
      </p:sp>
      <p:sp>
        <p:nvSpPr>
          <p:cNvPr id="14" name="Rectangle 13"/>
          <p:cNvSpPr>
            <a:spLocks noChangeArrowheads="1"/>
          </p:cNvSpPr>
          <p:nvPr/>
        </p:nvSpPr>
        <p:spPr bwMode="auto">
          <a:xfrm>
            <a:off x="7926388" y="3121026"/>
            <a:ext cx="14411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Inventory Balance</a:t>
            </a:r>
            <a:endParaRPr lang="en-US" dirty="0">
              <a:solidFill>
                <a:prstClr val="black"/>
              </a:solidFill>
            </a:endParaRPr>
          </a:p>
        </p:txBody>
      </p:sp>
      <p:sp>
        <p:nvSpPr>
          <p:cNvPr id="15" name="Rectangle 14"/>
          <p:cNvSpPr>
            <a:spLocks noChangeArrowheads="1"/>
          </p:cNvSpPr>
          <p:nvPr/>
        </p:nvSpPr>
        <p:spPr bwMode="auto">
          <a:xfrm>
            <a:off x="2540000" y="3348039"/>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a:t>
            </a:r>
            <a:endParaRPr lang="en-US" dirty="0">
              <a:solidFill>
                <a:prstClr val="black"/>
              </a:solidFill>
            </a:endParaRPr>
          </a:p>
        </p:txBody>
      </p:sp>
      <p:sp>
        <p:nvSpPr>
          <p:cNvPr id="16" name="Rectangle 15"/>
          <p:cNvSpPr>
            <a:spLocks noChangeArrowheads="1"/>
          </p:cNvSpPr>
          <p:nvPr/>
        </p:nvSpPr>
        <p:spPr bwMode="auto">
          <a:xfrm>
            <a:off x="7939089" y="3348039"/>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a:t>
            </a:r>
            <a:endParaRPr lang="en-US" dirty="0">
              <a:solidFill>
                <a:prstClr val="black"/>
              </a:solidFill>
            </a:endParaRPr>
          </a:p>
        </p:txBody>
      </p:sp>
      <p:sp>
        <p:nvSpPr>
          <p:cNvPr id="17" name="Rectangle 16"/>
          <p:cNvSpPr>
            <a:spLocks noChangeArrowheads="1"/>
          </p:cNvSpPr>
          <p:nvPr/>
        </p:nvSpPr>
        <p:spPr bwMode="auto">
          <a:xfrm>
            <a:off x="8948739" y="3348039"/>
            <a:ext cx="6556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$15.00</a:t>
            </a:r>
            <a:endParaRPr lang="en-US" dirty="0">
              <a:solidFill>
                <a:prstClr val="black"/>
              </a:solidFill>
            </a:endParaRPr>
          </a:p>
        </p:txBody>
      </p:sp>
      <p:sp>
        <p:nvSpPr>
          <p:cNvPr id="18" name="Rectangle 17"/>
          <p:cNvSpPr>
            <a:spLocks noChangeArrowheads="1"/>
          </p:cNvSpPr>
          <p:nvPr/>
        </p:nvSpPr>
        <p:spPr bwMode="auto">
          <a:xfrm>
            <a:off x="2540000" y="3563939"/>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8</a:t>
            </a:r>
            <a:endParaRPr lang="en-US" dirty="0">
              <a:solidFill>
                <a:prstClr val="black"/>
              </a:solidFill>
            </a:endParaRPr>
          </a:p>
        </p:txBody>
      </p:sp>
      <p:sp>
        <p:nvSpPr>
          <p:cNvPr id="19" name="Rectangle 18"/>
          <p:cNvSpPr>
            <a:spLocks noChangeArrowheads="1"/>
          </p:cNvSpPr>
          <p:nvPr/>
        </p:nvSpPr>
        <p:spPr bwMode="auto">
          <a:xfrm>
            <a:off x="3438526" y="3563939"/>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 @ $4.50</a:t>
            </a:r>
            <a:endParaRPr lang="en-US" dirty="0">
              <a:solidFill>
                <a:prstClr val="black"/>
              </a:solidFill>
            </a:endParaRPr>
          </a:p>
        </p:txBody>
      </p:sp>
      <p:sp>
        <p:nvSpPr>
          <p:cNvPr id="20" name="Rectangle 19"/>
          <p:cNvSpPr>
            <a:spLocks noChangeArrowheads="1"/>
          </p:cNvSpPr>
          <p:nvPr/>
        </p:nvSpPr>
        <p:spPr bwMode="auto">
          <a:xfrm>
            <a:off x="7939089" y="3563939"/>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a:t>
            </a:r>
            <a:endParaRPr lang="en-US" dirty="0">
              <a:solidFill>
                <a:prstClr val="black"/>
              </a:solidFill>
            </a:endParaRPr>
          </a:p>
        </p:txBody>
      </p:sp>
      <p:sp>
        <p:nvSpPr>
          <p:cNvPr id="21" name="Rectangle 20"/>
          <p:cNvSpPr>
            <a:spLocks noChangeArrowheads="1"/>
          </p:cNvSpPr>
          <p:nvPr/>
        </p:nvSpPr>
        <p:spPr bwMode="auto">
          <a:xfrm>
            <a:off x="7848601" y="3770314"/>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 @ $4.50</a:t>
            </a:r>
            <a:endParaRPr lang="en-US" dirty="0">
              <a:solidFill>
                <a:prstClr val="black"/>
              </a:solidFill>
            </a:endParaRPr>
          </a:p>
        </p:txBody>
      </p:sp>
      <p:sp>
        <p:nvSpPr>
          <p:cNvPr id="22" name="Rectangle 21"/>
          <p:cNvSpPr>
            <a:spLocks noChangeArrowheads="1"/>
          </p:cNvSpPr>
          <p:nvPr/>
        </p:nvSpPr>
        <p:spPr bwMode="auto">
          <a:xfrm>
            <a:off x="2540000" y="3997326"/>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9</a:t>
            </a:r>
            <a:endParaRPr lang="en-US" dirty="0">
              <a:solidFill>
                <a:prstClr val="black"/>
              </a:solidFill>
            </a:endParaRPr>
          </a:p>
        </p:txBody>
      </p:sp>
      <p:sp>
        <p:nvSpPr>
          <p:cNvPr id="23" name="Rectangle 22"/>
          <p:cNvSpPr>
            <a:spLocks noChangeArrowheads="1"/>
          </p:cNvSpPr>
          <p:nvPr/>
        </p:nvSpPr>
        <p:spPr bwMode="auto">
          <a:xfrm>
            <a:off x="5324476" y="3997326"/>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a:t>
            </a:r>
            <a:endParaRPr lang="en-US" dirty="0">
              <a:solidFill>
                <a:prstClr val="black"/>
              </a:solidFill>
            </a:endParaRPr>
          </a:p>
        </p:txBody>
      </p:sp>
      <p:sp>
        <p:nvSpPr>
          <p:cNvPr id="24" name="Rectangle 23"/>
          <p:cNvSpPr>
            <a:spLocks noChangeArrowheads="1"/>
          </p:cNvSpPr>
          <p:nvPr/>
        </p:nvSpPr>
        <p:spPr bwMode="auto">
          <a:xfrm>
            <a:off x="5324476" y="4214814"/>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 @ $4.50</a:t>
            </a:r>
            <a:endParaRPr lang="en-US" dirty="0">
              <a:solidFill>
                <a:prstClr val="black"/>
              </a:solidFill>
            </a:endParaRPr>
          </a:p>
        </p:txBody>
      </p:sp>
      <p:sp>
        <p:nvSpPr>
          <p:cNvPr id="25" name="Rectangle 24"/>
          <p:cNvSpPr>
            <a:spLocks noChangeArrowheads="1"/>
          </p:cNvSpPr>
          <p:nvPr/>
        </p:nvSpPr>
        <p:spPr bwMode="auto">
          <a:xfrm>
            <a:off x="7939089" y="4214814"/>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 @ $4.50</a:t>
            </a:r>
            <a:endParaRPr lang="en-US" dirty="0">
              <a:solidFill>
                <a:prstClr val="black"/>
              </a:solidFill>
            </a:endParaRPr>
          </a:p>
        </p:txBody>
      </p:sp>
      <p:sp>
        <p:nvSpPr>
          <p:cNvPr id="26" name="Rectangle 25"/>
          <p:cNvSpPr>
            <a:spLocks noChangeArrowheads="1"/>
          </p:cNvSpPr>
          <p:nvPr/>
        </p:nvSpPr>
        <p:spPr bwMode="auto">
          <a:xfrm>
            <a:off x="8948739" y="4214814"/>
            <a:ext cx="6556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$31.50</a:t>
            </a:r>
            <a:endParaRPr lang="en-US" dirty="0">
              <a:solidFill>
                <a:prstClr val="black"/>
              </a:solidFill>
            </a:endParaRPr>
          </a:p>
        </p:txBody>
      </p:sp>
      <p:sp>
        <p:nvSpPr>
          <p:cNvPr id="27" name="Rectangle 26"/>
          <p:cNvSpPr>
            <a:spLocks noChangeArrowheads="1"/>
          </p:cNvSpPr>
          <p:nvPr/>
        </p:nvSpPr>
        <p:spPr bwMode="auto">
          <a:xfrm>
            <a:off x="2540001" y="44307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28" name="Rectangle 27"/>
          <p:cNvSpPr>
            <a:spLocks noChangeArrowheads="1"/>
          </p:cNvSpPr>
          <p:nvPr/>
        </p:nvSpPr>
        <p:spPr bwMode="auto">
          <a:xfrm>
            <a:off x="3438526" y="4430714"/>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 $5.00</a:t>
            </a:r>
            <a:endParaRPr lang="en-US" dirty="0">
              <a:solidFill>
                <a:prstClr val="black"/>
              </a:solidFill>
            </a:endParaRPr>
          </a:p>
        </p:txBody>
      </p:sp>
      <p:sp>
        <p:nvSpPr>
          <p:cNvPr id="29" name="Rectangle 28"/>
          <p:cNvSpPr>
            <a:spLocks noChangeArrowheads="1"/>
          </p:cNvSpPr>
          <p:nvPr/>
        </p:nvSpPr>
        <p:spPr bwMode="auto">
          <a:xfrm>
            <a:off x="7939089" y="4430714"/>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 @ $4.50</a:t>
            </a:r>
            <a:endParaRPr lang="en-US" dirty="0">
              <a:solidFill>
                <a:prstClr val="black"/>
              </a:solidFill>
            </a:endParaRPr>
          </a:p>
        </p:txBody>
      </p:sp>
      <p:sp>
        <p:nvSpPr>
          <p:cNvPr id="30" name="Rectangle 29"/>
          <p:cNvSpPr>
            <a:spLocks noChangeArrowheads="1"/>
          </p:cNvSpPr>
          <p:nvPr/>
        </p:nvSpPr>
        <p:spPr bwMode="auto">
          <a:xfrm>
            <a:off x="7848601" y="4637089"/>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 $5.00</a:t>
            </a:r>
            <a:endParaRPr lang="en-US" dirty="0">
              <a:solidFill>
                <a:prstClr val="black"/>
              </a:solidFill>
            </a:endParaRPr>
          </a:p>
        </p:txBody>
      </p:sp>
      <p:sp>
        <p:nvSpPr>
          <p:cNvPr id="31" name="Rectangle 30"/>
          <p:cNvSpPr>
            <a:spLocks noChangeArrowheads="1"/>
          </p:cNvSpPr>
          <p:nvPr/>
        </p:nvSpPr>
        <p:spPr bwMode="auto">
          <a:xfrm>
            <a:off x="2540001" y="485457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224" name="Rectangle 31"/>
          <p:cNvSpPr>
            <a:spLocks noChangeArrowheads="1"/>
          </p:cNvSpPr>
          <p:nvPr/>
        </p:nvSpPr>
        <p:spPr bwMode="auto">
          <a:xfrm>
            <a:off x="5324476" y="4854576"/>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 @ $4.50</a:t>
            </a:r>
            <a:endParaRPr lang="en-US" dirty="0">
              <a:solidFill>
                <a:prstClr val="black"/>
              </a:solidFill>
            </a:endParaRPr>
          </a:p>
        </p:txBody>
      </p:sp>
      <p:sp>
        <p:nvSpPr>
          <p:cNvPr id="225" name="Rectangle 32"/>
          <p:cNvSpPr>
            <a:spLocks noChangeArrowheads="1"/>
          </p:cNvSpPr>
          <p:nvPr/>
        </p:nvSpPr>
        <p:spPr bwMode="auto">
          <a:xfrm>
            <a:off x="5233989" y="5060951"/>
            <a:ext cx="85484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 @ $5.00</a:t>
            </a:r>
            <a:endParaRPr lang="en-US" dirty="0">
              <a:solidFill>
                <a:prstClr val="black"/>
              </a:solidFill>
            </a:endParaRPr>
          </a:p>
        </p:txBody>
      </p:sp>
      <p:sp>
        <p:nvSpPr>
          <p:cNvPr id="226" name="Rectangle 33"/>
          <p:cNvSpPr>
            <a:spLocks noChangeArrowheads="1"/>
          </p:cNvSpPr>
          <p:nvPr/>
        </p:nvSpPr>
        <p:spPr bwMode="auto">
          <a:xfrm>
            <a:off x="7939089" y="506095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 @ $5.00</a:t>
            </a:r>
            <a:endParaRPr lang="en-US" dirty="0">
              <a:solidFill>
                <a:prstClr val="black"/>
              </a:solidFill>
            </a:endParaRPr>
          </a:p>
        </p:txBody>
      </p:sp>
      <p:sp>
        <p:nvSpPr>
          <p:cNvPr id="227" name="Rectangle 34"/>
          <p:cNvSpPr>
            <a:spLocks noChangeArrowheads="1"/>
          </p:cNvSpPr>
          <p:nvPr/>
        </p:nvSpPr>
        <p:spPr bwMode="auto">
          <a:xfrm>
            <a:off x="8948739" y="5060951"/>
            <a:ext cx="6556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$10.00</a:t>
            </a:r>
            <a:endParaRPr lang="en-US" dirty="0">
              <a:solidFill>
                <a:prstClr val="black"/>
              </a:solidFill>
            </a:endParaRPr>
          </a:p>
        </p:txBody>
      </p:sp>
      <p:sp>
        <p:nvSpPr>
          <p:cNvPr id="228" name="Rectangle 35"/>
          <p:cNvSpPr>
            <a:spLocks noChangeArrowheads="1"/>
          </p:cNvSpPr>
          <p:nvPr/>
        </p:nvSpPr>
        <p:spPr bwMode="auto">
          <a:xfrm>
            <a:off x="2540001" y="527685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231" name="Rectangle 36"/>
          <p:cNvSpPr>
            <a:spLocks noChangeArrowheads="1"/>
          </p:cNvSpPr>
          <p:nvPr/>
        </p:nvSpPr>
        <p:spPr bwMode="auto">
          <a:xfrm>
            <a:off x="3438526" y="527685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$5.30</a:t>
            </a:r>
            <a:endParaRPr lang="en-US" dirty="0">
              <a:solidFill>
                <a:prstClr val="black"/>
              </a:solidFill>
            </a:endParaRPr>
          </a:p>
        </p:txBody>
      </p:sp>
      <p:sp>
        <p:nvSpPr>
          <p:cNvPr id="232" name="Rectangle 37"/>
          <p:cNvSpPr>
            <a:spLocks noChangeArrowheads="1"/>
          </p:cNvSpPr>
          <p:nvPr/>
        </p:nvSpPr>
        <p:spPr bwMode="auto">
          <a:xfrm>
            <a:off x="7939089" y="527685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 @ $5.00</a:t>
            </a:r>
            <a:endParaRPr lang="en-US" dirty="0">
              <a:solidFill>
                <a:prstClr val="black"/>
              </a:solidFill>
            </a:endParaRPr>
          </a:p>
        </p:txBody>
      </p:sp>
      <p:sp>
        <p:nvSpPr>
          <p:cNvPr id="233" name="Rectangle 38"/>
          <p:cNvSpPr>
            <a:spLocks noChangeArrowheads="1"/>
          </p:cNvSpPr>
          <p:nvPr/>
        </p:nvSpPr>
        <p:spPr bwMode="auto">
          <a:xfrm>
            <a:off x="7939089" y="5483226"/>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$5.30</a:t>
            </a:r>
            <a:endParaRPr lang="en-US" dirty="0">
              <a:solidFill>
                <a:prstClr val="black"/>
              </a:solidFill>
            </a:endParaRPr>
          </a:p>
        </p:txBody>
      </p:sp>
      <p:sp>
        <p:nvSpPr>
          <p:cNvPr id="234" name="Rectangle 39"/>
          <p:cNvSpPr>
            <a:spLocks noChangeArrowheads="1"/>
          </p:cNvSpPr>
          <p:nvPr/>
        </p:nvSpPr>
        <p:spPr bwMode="auto">
          <a:xfrm>
            <a:off x="6396833" y="5710941"/>
            <a:ext cx="5919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$115.00</a:t>
            </a:r>
            <a:endParaRPr lang="en-US" dirty="0">
              <a:solidFill>
                <a:prstClr val="black"/>
              </a:solidFill>
            </a:endParaRPr>
          </a:p>
        </p:txBody>
      </p:sp>
      <p:sp>
        <p:nvSpPr>
          <p:cNvPr id="235" name="Rectangle 40"/>
          <p:cNvSpPr>
            <a:spLocks noChangeArrowheads="1"/>
          </p:cNvSpPr>
          <p:nvPr/>
        </p:nvSpPr>
        <p:spPr bwMode="auto">
          <a:xfrm>
            <a:off x="6396832" y="5864928"/>
            <a:ext cx="58420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6" name="Rectangle 41"/>
          <p:cNvSpPr>
            <a:spLocks noChangeArrowheads="1"/>
          </p:cNvSpPr>
          <p:nvPr/>
        </p:nvSpPr>
        <p:spPr bwMode="auto">
          <a:xfrm>
            <a:off x="6323013" y="5875339"/>
            <a:ext cx="58420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7" name="Rectangle 42"/>
          <p:cNvSpPr>
            <a:spLocks noChangeArrowheads="1"/>
          </p:cNvSpPr>
          <p:nvPr/>
        </p:nvSpPr>
        <p:spPr bwMode="auto">
          <a:xfrm>
            <a:off x="8837613" y="4492625"/>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38" name="Rectangle 43"/>
          <p:cNvSpPr>
            <a:spLocks noChangeArrowheads="1"/>
          </p:cNvSpPr>
          <p:nvPr/>
        </p:nvSpPr>
        <p:spPr bwMode="auto">
          <a:xfrm>
            <a:off x="8907464" y="4545014"/>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$96.50</a:t>
            </a:r>
            <a:endParaRPr lang="en-US" dirty="0">
              <a:solidFill>
                <a:prstClr val="black"/>
              </a:solidFill>
            </a:endParaRPr>
          </a:p>
        </p:txBody>
      </p:sp>
      <p:sp>
        <p:nvSpPr>
          <p:cNvPr id="239" name="Rectangle 44"/>
          <p:cNvSpPr>
            <a:spLocks noChangeArrowheads="1"/>
          </p:cNvSpPr>
          <p:nvPr/>
        </p:nvSpPr>
        <p:spPr bwMode="auto">
          <a:xfrm>
            <a:off x="6221413" y="4916488"/>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40" name="Rectangle 45"/>
          <p:cNvSpPr>
            <a:spLocks noChangeArrowheads="1"/>
          </p:cNvSpPr>
          <p:nvPr/>
        </p:nvSpPr>
        <p:spPr bwMode="auto">
          <a:xfrm>
            <a:off x="6292851" y="4967289"/>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$86.50</a:t>
            </a:r>
            <a:endParaRPr lang="en-US" dirty="0">
              <a:solidFill>
                <a:prstClr val="black"/>
              </a:solidFill>
            </a:endParaRPr>
          </a:p>
        </p:txBody>
      </p:sp>
      <p:sp>
        <p:nvSpPr>
          <p:cNvPr id="241" name="Rectangle 46"/>
          <p:cNvSpPr>
            <a:spLocks noChangeArrowheads="1"/>
          </p:cNvSpPr>
          <p:nvPr/>
        </p:nvSpPr>
        <p:spPr bwMode="auto">
          <a:xfrm>
            <a:off x="8837613" y="5338763"/>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42" name="Rectangle 47"/>
          <p:cNvSpPr>
            <a:spLocks noChangeArrowheads="1"/>
          </p:cNvSpPr>
          <p:nvPr/>
        </p:nvSpPr>
        <p:spPr bwMode="auto">
          <a:xfrm>
            <a:off x="8907464" y="5391151"/>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$52.40</a:t>
            </a:r>
            <a:endParaRPr lang="en-US" dirty="0">
              <a:solidFill>
                <a:prstClr val="black"/>
              </a:solidFill>
            </a:endParaRPr>
          </a:p>
        </p:txBody>
      </p:sp>
      <p:sp>
        <p:nvSpPr>
          <p:cNvPr id="243" name="Rectangle 48"/>
          <p:cNvSpPr>
            <a:spLocks noChangeArrowheads="1"/>
          </p:cNvSpPr>
          <p:nvPr/>
        </p:nvSpPr>
        <p:spPr bwMode="auto">
          <a:xfrm>
            <a:off x="8837613" y="3625850"/>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89" name="Rectangle 49"/>
          <p:cNvSpPr>
            <a:spLocks noChangeArrowheads="1"/>
          </p:cNvSpPr>
          <p:nvPr/>
        </p:nvSpPr>
        <p:spPr bwMode="auto">
          <a:xfrm>
            <a:off x="8907464" y="3678239"/>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$60.00</a:t>
            </a:r>
            <a:endParaRPr lang="en-US" dirty="0">
              <a:solidFill>
                <a:prstClr val="black"/>
              </a:solidFill>
            </a:endParaRPr>
          </a:p>
        </p:txBody>
      </p:sp>
      <p:sp>
        <p:nvSpPr>
          <p:cNvPr id="290" name="Rectangle 50"/>
          <p:cNvSpPr>
            <a:spLocks noChangeArrowheads="1"/>
          </p:cNvSpPr>
          <p:nvPr/>
        </p:nvSpPr>
        <p:spPr bwMode="auto">
          <a:xfrm>
            <a:off x="6221413" y="4059238"/>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91" name="Rectangle 51"/>
          <p:cNvSpPr>
            <a:spLocks noChangeArrowheads="1"/>
          </p:cNvSpPr>
          <p:nvPr/>
        </p:nvSpPr>
        <p:spPr bwMode="auto">
          <a:xfrm>
            <a:off x="6292851" y="4111626"/>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$28.50</a:t>
            </a:r>
            <a:endParaRPr lang="en-US" dirty="0">
              <a:solidFill>
                <a:prstClr val="black"/>
              </a:solidFill>
            </a:endParaRPr>
          </a:p>
        </p:txBody>
      </p:sp>
      <p:sp>
        <p:nvSpPr>
          <p:cNvPr id="292" name="Rectangle 52"/>
          <p:cNvSpPr>
            <a:spLocks noChangeArrowheads="1"/>
          </p:cNvSpPr>
          <p:nvPr/>
        </p:nvSpPr>
        <p:spPr bwMode="auto">
          <a:xfrm>
            <a:off x="2490788" y="3089276"/>
            <a:ext cx="19050" cy="26003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1" name="Rectangle 53"/>
          <p:cNvSpPr>
            <a:spLocks noChangeArrowheads="1"/>
          </p:cNvSpPr>
          <p:nvPr/>
        </p:nvSpPr>
        <p:spPr bwMode="auto">
          <a:xfrm>
            <a:off x="9671050" y="3109914"/>
            <a:ext cx="20638" cy="25796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2" name="Rectangle 54"/>
          <p:cNvSpPr>
            <a:spLocks noChangeArrowheads="1"/>
          </p:cNvSpPr>
          <p:nvPr/>
        </p:nvSpPr>
        <p:spPr bwMode="auto">
          <a:xfrm>
            <a:off x="2509838" y="3089275"/>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3" name="Rectangle 55"/>
          <p:cNvSpPr>
            <a:spLocks noChangeArrowheads="1"/>
          </p:cNvSpPr>
          <p:nvPr/>
        </p:nvSpPr>
        <p:spPr bwMode="auto">
          <a:xfrm>
            <a:off x="2509838" y="331628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4" name="Rectangle 56"/>
          <p:cNvSpPr>
            <a:spLocks noChangeArrowheads="1"/>
          </p:cNvSpPr>
          <p:nvPr/>
        </p:nvSpPr>
        <p:spPr bwMode="auto">
          <a:xfrm>
            <a:off x="2509838" y="3533775"/>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5" name="Rectangle 57"/>
          <p:cNvSpPr>
            <a:spLocks noChangeArrowheads="1"/>
          </p:cNvSpPr>
          <p:nvPr/>
        </p:nvSpPr>
        <p:spPr bwMode="auto">
          <a:xfrm>
            <a:off x="2509838" y="39560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6" name="Rectangle 58"/>
          <p:cNvSpPr>
            <a:spLocks noChangeArrowheads="1"/>
          </p:cNvSpPr>
          <p:nvPr/>
        </p:nvSpPr>
        <p:spPr bwMode="auto">
          <a:xfrm>
            <a:off x="2509838" y="44005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7" name="Rectangle 59"/>
          <p:cNvSpPr>
            <a:spLocks noChangeArrowheads="1"/>
          </p:cNvSpPr>
          <p:nvPr/>
        </p:nvSpPr>
        <p:spPr bwMode="auto">
          <a:xfrm>
            <a:off x="2509838" y="4822825"/>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8" name="Rectangle 60"/>
          <p:cNvSpPr>
            <a:spLocks noChangeArrowheads="1"/>
          </p:cNvSpPr>
          <p:nvPr/>
        </p:nvSpPr>
        <p:spPr bwMode="auto">
          <a:xfrm>
            <a:off x="2509838" y="524668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9" name="Rectangle 61"/>
          <p:cNvSpPr>
            <a:spLocks noChangeArrowheads="1"/>
          </p:cNvSpPr>
          <p:nvPr/>
        </p:nvSpPr>
        <p:spPr bwMode="auto">
          <a:xfrm>
            <a:off x="2509838" y="5668964"/>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7" name="Rectangle 39"/>
          <p:cNvSpPr>
            <a:spLocks noChangeArrowheads="1"/>
          </p:cNvSpPr>
          <p:nvPr/>
        </p:nvSpPr>
        <p:spPr bwMode="auto">
          <a:xfrm>
            <a:off x="8775067" y="1385932"/>
            <a:ext cx="2613657" cy="553998"/>
          </a:xfrm>
          <a:prstGeom prst="rect">
            <a:avLst/>
          </a:prstGeom>
          <a:solidFill>
            <a:schemeClr val="tx2">
              <a:lumMod val="25000"/>
              <a:lumOff val="75000"/>
            </a:schemeClr>
          </a:solid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200" dirty="0">
                <a:solidFill>
                  <a:srgbClr val="000000"/>
                </a:solidFill>
              </a:rPr>
              <a:t>Cost of Goods Sold           $ 115.00</a:t>
            </a:r>
          </a:p>
          <a:p>
            <a:pPr>
              <a:defRPr/>
            </a:pPr>
            <a:r>
              <a:rPr lang="en-US" sz="1200" dirty="0">
                <a:solidFill>
                  <a:srgbClr val="000000"/>
                </a:solidFill>
              </a:rPr>
              <a:t>Ending inventory                    </a:t>
            </a:r>
            <a:r>
              <a:rPr lang="en-US" sz="1200" u="sng" dirty="0">
                <a:solidFill>
                  <a:srgbClr val="000000"/>
                </a:solidFill>
              </a:rPr>
              <a:t>52.40</a:t>
            </a:r>
          </a:p>
          <a:p>
            <a:pPr>
              <a:defRPr/>
            </a:pPr>
            <a:r>
              <a:rPr lang="en-US" sz="1200" dirty="0">
                <a:solidFill>
                  <a:srgbClr val="000000"/>
                </a:solidFill>
              </a:rPr>
              <a:t>Goods available for sale    $ 167.40</a:t>
            </a:r>
            <a:endParaRPr lang="en-US" sz="1600" dirty="0">
              <a:solidFill>
                <a:prstClr val="black"/>
              </a:solidFill>
            </a:endParaRPr>
          </a:p>
        </p:txBody>
      </p:sp>
      <p:sp>
        <p:nvSpPr>
          <p:cNvPr id="3" name="TextBox 2">
            <a:extLst>
              <a:ext uri="{FF2B5EF4-FFF2-40B4-BE49-F238E27FC236}">
                <a16:creationId xmlns:a16="http://schemas.microsoft.com/office/drawing/2014/main" id="{16E9C6BC-01AA-329A-6466-BA1C498CB16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12050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92"/>
                                        </p:tgtEl>
                                        <p:attrNameLst>
                                          <p:attrName>style.visibility</p:attrName>
                                        </p:attrNameLst>
                                      </p:cBhvr>
                                      <p:to>
                                        <p:strVal val="visible"/>
                                      </p:to>
                                    </p:set>
                                    <p:animEffect transition="in" filter="fade">
                                      <p:cBhvr>
                                        <p:cTn id="40" dur="500"/>
                                        <p:tgtEl>
                                          <p:spTgt spid="29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01"/>
                                        </p:tgtEl>
                                        <p:attrNameLst>
                                          <p:attrName>style.visibility</p:attrName>
                                        </p:attrNameLst>
                                      </p:cBhvr>
                                      <p:to>
                                        <p:strVal val="visible"/>
                                      </p:to>
                                    </p:set>
                                    <p:animEffect transition="in" filter="fade">
                                      <p:cBhvr>
                                        <p:cTn id="43" dur="500"/>
                                        <p:tgtEl>
                                          <p:spTgt spid="30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02"/>
                                        </p:tgtEl>
                                        <p:attrNameLst>
                                          <p:attrName>style.visibility</p:attrName>
                                        </p:attrNameLst>
                                      </p:cBhvr>
                                      <p:to>
                                        <p:strVal val="visible"/>
                                      </p:to>
                                    </p:set>
                                    <p:animEffect transition="in" filter="fade">
                                      <p:cBhvr>
                                        <p:cTn id="46" dur="500"/>
                                        <p:tgtEl>
                                          <p:spTgt spid="30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03"/>
                                        </p:tgtEl>
                                        <p:attrNameLst>
                                          <p:attrName>style.visibility</p:attrName>
                                        </p:attrNameLst>
                                      </p:cBhvr>
                                      <p:to>
                                        <p:strVal val="visible"/>
                                      </p:to>
                                    </p:set>
                                    <p:animEffect transition="in" filter="fade">
                                      <p:cBhvr>
                                        <p:cTn id="49" dur="500"/>
                                        <p:tgtEl>
                                          <p:spTgt spid="30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04"/>
                                        </p:tgtEl>
                                        <p:attrNameLst>
                                          <p:attrName>style.visibility</p:attrName>
                                        </p:attrNameLst>
                                      </p:cBhvr>
                                      <p:to>
                                        <p:strVal val="visible"/>
                                      </p:to>
                                    </p:set>
                                    <p:animEffect transition="in" filter="fade">
                                      <p:cBhvr>
                                        <p:cTn id="52" dur="500"/>
                                        <p:tgtEl>
                                          <p:spTgt spid="30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05"/>
                                        </p:tgtEl>
                                        <p:attrNameLst>
                                          <p:attrName>style.visibility</p:attrName>
                                        </p:attrNameLst>
                                      </p:cBhvr>
                                      <p:to>
                                        <p:strVal val="visible"/>
                                      </p:to>
                                    </p:set>
                                    <p:animEffect transition="in" filter="fade">
                                      <p:cBhvr>
                                        <p:cTn id="55" dur="500"/>
                                        <p:tgtEl>
                                          <p:spTgt spid="30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06"/>
                                        </p:tgtEl>
                                        <p:attrNameLst>
                                          <p:attrName>style.visibility</p:attrName>
                                        </p:attrNameLst>
                                      </p:cBhvr>
                                      <p:to>
                                        <p:strVal val="visible"/>
                                      </p:to>
                                    </p:set>
                                    <p:animEffect transition="in" filter="fade">
                                      <p:cBhvr>
                                        <p:cTn id="58" dur="500"/>
                                        <p:tgtEl>
                                          <p:spTgt spid="30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07"/>
                                        </p:tgtEl>
                                        <p:attrNameLst>
                                          <p:attrName>style.visibility</p:attrName>
                                        </p:attrNameLst>
                                      </p:cBhvr>
                                      <p:to>
                                        <p:strVal val="visible"/>
                                      </p:to>
                                    </p:set>
                                    <p:animEffect transition="in" filter="fade">
                                      <p:cBhvr>
                                        <p:cTn id="61" dur="500"/>
                                        <p:tgtEl>
                                          <p:spTgt spid="307"/>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08"/>
                                        </p:tgtEl>
                                        <p:attrNameLst>
                                          <p:attrName>style.visibility</p:attrName>
                                        </p:attrNameLst>
                                      </p:cBhvr>
                                      <p:to>
                                        <p:strVal val="visible"/>
                                      </p:to>
                                    </p:set>
                                    <p:animEffect transition="in" filter="fade">
                                      <p:cBhvr>
                                        <p:cTn id="64" dur="500"/>
                                        <p:tgtEl>
                                          <p:spTgt spid="30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500"/>
                                        <p:tgtEl>
                                          <p:spTgt spid="1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500"/>
                                        <p:tgtEl>
                                          <p:spTgt spid="20"/>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fade">
                                      <p:cBhvr>
                                        <p:cTn id="76" dur="500"/>
                                        <p:tgtEl>
                                          <p:spTgt spid="21"/>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43"/>
                                        </p:tgtEl>
                                        <p:attrNameLst>
                                          <p:attrName>style.visibility</p:attrName>
                                        </p:attrNameLst>
                                      </p:cBhvr>
                                      <p:to>
                                        <p:strVal val="visible"/>
                                      </p:to>
                                    </p:set>
                                    <p:animEffect transition="in" filter="fade">
                                      <p:cBhvr>
                                        <p:cTn id="79" dur="500"/>
                                        <p:tgtEl>
                                          <p:spTgt spid="243"/>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89"/>
                                        </p:tgtEl>
                                        <p:attrNameLst>
                                          <p:attrName>style.visibility</p:attrName>
                                        </p:attrNameLst>
                                      </p:cBhvr>
                                      <p:to>
                                        <p:strVal val="visible"/>
                                      </p:to>
                                    </p:set>
                                    <p:animEffect transition="in" filter="fade">
                                      <p:cBhvr>
                                        <p:cTn id="82" dur="500"/>
                                        <p:tgtEl>
                                          <p:spTgt spid="289"/>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fade">
                                      <p:cBhvr>
                                        <p:cTn id="87" dur="500"/>
                                        <p:tgtEl>
                                          <p:spTgt spid="22"/>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500"/>
                                        <p:tgtEl>
                                          <p:spTgt spid="2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fade">
                                      <p:cBhvr>
                                        <p:cTn id="93" dur="500"/>
                                        <p:tgtEl>
                                          <p:spTgt spid="24"/>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90"/>
                                        </p:tgtEl>
                                        <p:attrNameLst>
                                          <p:attrName>style.visibility</p:attrName>
                                        </p:attrNameLst>
                                      </p:cBhvr>
                                      <p:to>
                                        <p:strVal val="visible"/>
                                      </p:to>
                                    </p:set>
                                    <p:animEffect transition="in" filter="fade">
                                      <p:cBhvr>
                                        <p:cTn id="96" dur="500"/>
                                        <p:tgtEl>
                                          <p:spTgt spid="290"/>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91"/>
                                        </p:tgtEl>
                                        <p:attrNameLst>
                                          <p:attrName>style.visibility</p:attrName>
                                        </p:attrNameLst>
                                      </p:cBhvr>
                                      <p:to>
                                        <p:strVal val="visible"/>
                                      </p:to>
                                    </p:set>
                                    <p:animEffect transition="in" filter="fade">
                                      <p:cBhvr>
                                        <p:cTn id="99" dur="500"/>
                                        <p:tgtEl>
                                          <p:spTgt spid="291"/>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25"/>
                                        </p:tgtEl>
                                        <p:attrNameLst>
                                          <p:attrName>style.visibility</p:attrName>
                                        </p:attrNameLst>
                                      </p:cBhvr>
                                      <p:to>
                                        <p:strVal val="visible"/>
                                      </p:to>
                                    </p:set>
                                    <p:animEffect transition="in" filter="fade">
                                      <p:cBhvr>
                                        <p:cTn id="102" dur="500"/>
                                        <p:tgtEl>
                                          <p:spTgt spid="25"/>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500"/>
                                        <p:tgtEl>
                                          <p:spTgt spid="26"/>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fade">
                                      <p:cBhvr>
                                        <p:cTn id="110" dur="500"/>
                                        <p:tgtEl>
                                          <p:spTgt spid="27"/>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fade">
                                      <p:cBhvr>
                                        <p:cTn id="113" dur="500"/>
                                        <p:tgtEl>
                                          <p:spTgt spid="28"/>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29"/>
                                        </p:tgtEl>
                                        <p:attrNameLst>
                                          <p:attrName>style.visibility</p:attrName>
                                        </p:attrNameLst>
                                      </p:cBhvr>
                                      <p:to>
                                        <p:strVal val="visible"/>
                                      </p:to>
                                    </p:set>
                                    <p:animEffect transition="in" filter="fade">
                                      <p:cBhvr>
                                        <p:cTn id="116" dur="500"/>
                                        <p:tgtEl>
                                          <p:spTgt spid="29"/>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30"/>
                                        </p:tgtEl>
                                        <p:attrNameLst>
                                          <p:attrName>style.visibility</p:attrName>
                                        </p:attrNameLst>
                                      </p:cBhvr>
                                      <p:to>
                                        <p:strVal val="visible"/>
                                      </p:to>
                                    </p:set>
                                    <p:animEffect transition="in" filter="fade">
                                      <p:cBhvr>
                                        <p:cTn id="119" dur="500"/>
                                        <p:tgtEl>
                                          <p:spTgt spid="30"/>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237"/>
                                        </p:tgtEl>
                                        <p:attrNameLst>
                                          <p:attrName>style.visibility</p:attrName>
                                        </p:attrNameLst>
                                      </p:cBhvr>
                                      <p:to>
                                        <p:strVal val="visible"/>
                                      </p:to>
                                    </p:set>
                                    <p:animEffect transition="in" filter="fade">
                                      <p:cBhvr>
                                        <p:cTn id="122" dur="500"/>
                                        <p:tgtEl>
                                          <p:spTgt spid="237"/>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238"/>
                                        </p:tgtEl>
                                        <p:attrNameLst>
                                          <p:attrName>style.visibility</p:attrName>
                                        </p:attrNameLst>
                                      </p:cBhvr>
                                      <p:to>
                                        <p:strVal val="visible"/>
                                      </p:to>
                                    </p:set>
                                    <p:animEffect transition="in" filter="fade">
                                      <p:cBhvr>
                                        <p:cTn id="125" dur="500"/>
                                        <p:tgtEl>
                                          <p:spTgt spid="238"/>
                                        </p:tgtEl>
                                      </p:cBhvr>
                                    </p:animEffect>
                                  </p:childTnLst>
                                </p:cTn>
                              </p:par>
                            </p:childTnLst>
                          </p:cTn>
                        </p:par>
                      </p:childTnLst>
                    </p:cTn>
                  </p:par>
                  <p:par>
                    <p:cTn id="126" fill="hold" nodeType="clickPar">
                      <p:stCondLst>
                        <p:cond delay="indefinite"/>
                      </p:stCondLst>
                      <p:childTnLst>
                        <p:par>
                          <p:cTn id="127" fill="hold" nodeType="withGroup">
                            <p:stCondLst>
                              <p:cond delay="0"/>
                            </p:stCondLst>
                            <p:childTnLst>
                              <p:par>
                                <p:cTn id="128" presetID="10" presetClass="entr" presetSubtype="0" fill="hold" grpId="0" nodeType="click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fade">
                                      <p:cBhvr>
                                        <p:cTn id="130" dur="500"/>
                                        <p:tgtEl>
                                          <p:spTgt spid="31"/>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24"/>
                                        </p:tgtEl>
                                        <p:attrNameLst>
                                          <p:attrName>style.visibility</p:attrName>
                                        </p:attrNameLst>
                                      </p:cBhvr>
                                      <p:to>
                                        <p:strVal val="visible"/>
                                      </p:to>
                                    </p:set>
                                    <p:animEffect transition="in" filter="fade">
                                      <p:cBhvr>
                                        <p:cTn id="133" dur="500"/>
                                        <p:tgtEl>
                                          <p:spTgt spid="224"/>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225"/>
                                        </p:tgtEl>
                                        <p:attrNameLst>
                                          <p:attrName>style.visibility</p:attrName>
                                        </p:attrNameLst>
                                      </p:cBhvr>
                                      <p:to>
                                        <p:strVal val="visible"/>
                                      </p:to>
                                    </p:set>
                                    <p:animEffect transition="in" filter="fade">
                                      <p:cBhvr>
                                        <p:cTn id="136" dur="500"/>
                                        <p:tgtEl>
                                          <p:spTgt spid="225"/>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239"/>
                                        </p:tgtEl>
                                        <p:attrNameLst>
                                          <p:attrName>style.visibility</p:attrName>
                                        </p:attrNameLst>
                                      </p:cBhvr>
                                      <p:to>
                                        <p:strVal val="visible"/>
                                      </p:to>
                                    </p:set>
                                    <p:animEffect transition="in" filter="fade">
                                      <p:cBhvr>
                                        <p:cTn id="139" dur="500"/>
                                        <p:tgtEl>
                                          <p:spTgt spid="239"/>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240"/>
                                        </p:tgtEl>
                                        <p:attrNameLst>
                                          <p:attrName>style.visibility</p:attrName>
                                        </p:attrNameLst>
                                      </p:cBhvr>
                                      <p:to>
                                        <p:strVal val="visible"/>
                                      </p:to>
                                    </p:set>
                                    <p:animEffect transition="in" filter="fade">
                                      <p:cBhvr>
                                        <p:cTn id="142" dur="500"/>
                                        <p:tgtEl>
                                          <p:spTgt spid="240"/>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226"/>
                                        </p:tgtEl>
                                        <p:attrNameLst>
                                          <p:attrName>style.visibility</p:attrName>
                                        </p:attrNameLst>
                                      </p:cBhvr>
                                      <p:to>
                                        <p:strVal val="visible"/>
                                      </p:to>
                                    </p:set>
                                    <p:animEffect transition="in" filter="fade">
                                      <p:cBhvr>
                                        <p:cTn id="145" dur="500"/>
                                        <p:tgtEl>
                                          <p:spTgt spid="226"/>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227"/>
                                        </p:tgtEl>
                                        <p:attrNameLst>
                                          <p:attrName>style.visibility</p:attrName>
                                        </p:attrNameLst>
                                      </p:cBhvr>
                                      <p:to>
                                        <p:strVal val="visible"/>
                                      </p:to>
                                    </p:set>
                                    <p:animEffect transition="in" filter="fade">
                                      <p:cBhvr>
                                        <p:cTn id="148" dur="500"/>
                                        <p:tgtEl>
                                          <p:spTgt spid="227"/>
                                        </p:tgtEl>
                                      </p:cBhvr>
                                    </p:animEffect>
                                  </p:childTnLst>
                                </p:cTn>
                              </p:par>
                            </p:childTnLst>
                          </p:cTn>
                        </p:par>
                      </p:childTnLst>
                    </p:cTn>
                  </p:par>
                  <p:par>
                    <p:cTn id="149" fill="hold">
                      <p:stCondLst>
                        <p:cond delay="indefinite"/>
                      </p:stCondLst>
                      <p:childTnLst>
                        <p:par>
                          <p:cTn id="150" fill="hold">
                            <p:stCondLst>
                              <p:cond delay="0"/>
                            </p:stCondLst>
                            <p:childTnLst>
                              <p:par>
                                <p:cTn id="151" presetID="10" presetClass="entr" presetSubtype="0" fill="hold" grpId="0" nodeType="clickEffect">
                                  <p:stCondLst>
                                    <p:cond delay="0"/>
                                  </p:stCondLst>
                                  <p:childTnLst>
                                    <p:set>
                                      <p:cBhvr>
                                        <p:cTn id="152" dur="1" fill="hold">
                                          <p:stCondLst>
                                            <p:cond delay="0"/>
                                          </p:stCondLst>
                                        </p:cTn>
                                        <p:tgtEl>
                                          <p:spTgt spid="228"/>
                                        </p:tgtEl>
                                        <p:attrNameLst>
                                          <p:attrName>style.visibility</p:attrName>
                                        </p:attrNameLst>
                                      </p:cBhvr>
                                      <p:to>
                                        <p:strVal val="visible"/>
                                      </p:to>
                                    </p:set>
                                    <p:animEffect transition="in" filter="fade">
                                      <p:cBhvr>
                                        <p:cTn id="153" dur="500"/>
                                        <p:tgtEl>
                                          <p:spTgt spid="228"/>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231"/>
                                        </p:tgtEl>
                                        <p:attrNameLst>
                                          <p:attrName>style.visibility</p:attrName>
                                        </p:attrNameLst>
                                      </p:cBhvr>
                                      <p:to>
                                        <p:strVal val="visible"/>
                                      </p:to>
                                    </p:set>
                                    <p:animEffect transition="in" filter="fade">
                                      <p:cBhvr>
                                        <p:cTn id="156" dur="500"/>
                                        <p:tgtEl>
                                          <p:spTgt spid="231"/>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232"/>
                                        </p:tgtEl>
                                        <p:attrNameLst>
                                          <p:attrName>style.visibility</p:attrName>
                                        </p:attrNameLst>
                                      </p:cBhvr>
                                      <p:to>
                                        <p:strVal val="visible"/>
                                      </p:to>
                                    </p:set>
                                    <p:animEffect transition="in" filter="fade">
                                      <p:cBhvr>
                                        <p:cTn id="159" dur="500"/>
                                        <p:tgtEl>
                                          <p:spTgt spid="232"/>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233"/>
                                        </p:tgtEl>
                                        <p:attrNameLst>
                                          <p:attrName>style.visibility</p:attrName>
                                        </p:attrNameLst>
                                      </p:cBhvr>
                                      <p:to>
                                        <p:strVal val="visible"/>
                                      </p:to>
                                    </p:set>
                                    <p:animEffect transition="in" filter="fade">
                                      <p:cBhvr>
                                        <p:cTn id="162" dur="500"/>
                                        <p:tgtEl>
                                          <p:spTgt spid="233"/>
                                        </p:tgtEl>
                                      </p:cBhvr>
                                    </p:animEffect>
                                  </p:childTnLst>
                                </p:cTn>
                              </p:par>
                              <p:par>
                                <p:cTn id="163" presetID="10" presetClass="entr" presetSubtype="0" fill="hold" grpId="0" nodeType="withEffect">
                                  <p:stCondLst>
                                    <p:cond delay="0"/>
                                  </p:stCondLst>
                                  <p:childTnLst>
                                    <p:set>
                                      <p:cBhvr>
                                        <p:cTn id="164" dur="1" fill="hold">
                                          <p:stCondLst>
                                            <p:cond delay="0"/>
                                          </p:stCondLst>
                                        </p:cTn>
                                        <p:tgtEl>
                                          <p:spTgt spid="241"/>
                                        </p:tgtEl>
                                        <p:attrNameLst>
                                          <p:attrName>style.visibility</p:attrName>
                                        </p:attrNameLst>
                                      </p:cBhvr>
                                      <p:to>
                                        <p:strVal val="visible"/>
                                      </p:to>
                                    </p:set>
                                    <p:animEffect transition="in" filter="fade">
                                      <p:cBhvr>
                                        <p:cTn id="165" dur="500"/>
                                        <p:tgtEl>
                                          <p:spTgt spid="241"/>
                                        </p:tgtEl>
                                      </p:cBhvr>
                                    </p:animEffect>
                                  </p:childTnLst>
                                </p:cTn>
                              </p:par>
                              <p:par>
                                <p:cTn id="166" presetID="10" presetClass="entr" presetSubtype="0" fill="hold" grpId="0" nodeType="withEffect">
                                  <p:stCondLst>
                                    <p:cond delay="0"/>
                                  </p:stCondLst>
                                  <p:childTnLst>
                                    <p:set>
                                      <p:cBhvr>
                                        <p:cTn id="167" dur="1" fill="hold">
                                          <p:stCondLst>
                                            <p:cond delay="0"/>
                                          </p:stCondLst>
                                        </p:cTn>
                                        <p:tgtEl>
                                          <p:spTgt spid="242"/>
                                        </p:tgtEl>
                                        <p:attrNameLst>
                                          <p:attrName>style.visibility</p:attrName>
                                        </p:attrNameLst>
                                      </p:cBhvr>
                                      <p:to>
                                        <p:strVal val="visible"/>
                                      </p:to>
                                    </p:set>
                                    <p:animEffect transition="in" filter="fade">
                                      <p:cBhvr>
                                        <p:cTn id="168" dur="500"/>
                                        <p:tgtEl>
                                          <p:spTgt spid="242"/>
                                        </p:tgtEl>
                                      </p:cBhvr>
                                    </p:animEffect>
                                  </p:childTnLst>
                                </p:cTn>
                              </p:par>
                            </p:childTnLst>
                          </p:cTn>
                        </p:par>
                      </p:childTnLst>
                    </p:cTn>
                  </p:par>
                  <p:par>
                    <p:cTn id="169" fill="hold" nodeType="clickPar">
                      <p:stCondLst>
                        <p:cond delay="indefinite"/>
                      </p:stCondLst>
                      <p:childTnLst>
                        <p:par>
                          <p:cTn id="170" fill="hold" nodeType="withGroup">
                            <p:stCondLst>
                              <p:cond delay="0"/>
                            </p:stCondLst>
                            <p:childTnLst>
                              <p:par>
                                <p:cTn id="171" presetID="10" presetClass="entr" presetSubtype="0" fill="hold" grpId="0" nodeType="clickEffect">
                                  <p:stCondLst>
                                    <p:cond delay="0"/>
                                  </p:stCondLst>
                                  <p:childTnLst>
                                    <p:set>
                                      <p:cBhvr>
                                        <p:cTn id="172" dur="1" fill="hold">
                                          <p:stCondLst>
                                            <p:cond delay="0"/>
                                          </p:stCondLst>
                                        </p:cTn>
                                        <p:tgtEl>
                                          <p:spTgt spid="234"/>
                                        </p:tgtEl>
                                        <p:attrNameLst>
                                          <p:attrName>style.visibility</p:attrName>
                                        </p:attrNameLst>
                                      </p:cBhvr>
                                      <p:to>
                                        <p:strVal val="visible"/>
                                      </p:to>
                                    </p:set>
                                    <p:animEffect transition="in" filter="fade">
                                      <p:cBhvr>
                                        <p:cTn id="173" dur="500"/>
                                        <p:tgtEl>
                                          <p:spTgt spid="234"/>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235"/>
                                        </p:tgtEl>
                                        <p:attrNameLst>
                                          <p:attrName>style.visibility</p:attrName>
                                        </p:attrNameLst>
                                      </p:cBhvr>
                                      <p:to>
                                        <p:strVal val="visible"/>
                                      </p:to>
                                    </p:set>
                                    <p:animEffect transition="in" filter="fade">
                                      <p:cBhvr>
                                        <p:cTn id="176" dur="500"/>
                                        <p:tgtEl>
                                          <p:spTgt spid="235"/>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236"/>
                                        </p:tgtEl>
                                        <p:attrNameLst>
                                          <p:attrName>style.visibility</p:attrName>
                                        </p:attrNameLst>
                                      </p:cBhvr>
                                      <p:to>
                                        <p:strVal val="visible"/>
                                      </p:to>
                                    </p:set>
                                    <p:animEffect transition="in" filter="fade">
                                      <p:cBhvr>
                                        <p:cTn id="179" dur="500"/>
                                        <p:tgtEl>
                                          <p:spTgt spid="236"/>
                                        </p:tgtEl>
                                      </p:cBhvr>
                                    </p:animEffect>
                                  </p:childTnLst>
                                </p:cTn>
                              </p:par>
                            </p:childTnLst>
                          </p:cTn>
                        </p:par>
                      </p:childTnLst>
                    </p:cTn>
                  </p:par>
                  <p:par>
                    <p:cTn id="180" fill="hold">
                      <p:stCondLst>
                        <p:cond delay="indefinite"/>
                      </p:stCondLst>
                      <p:childTnLst>
                        <p:par>
                          <p:cTn id="181" fill="hold">
                            <p:stCondLst>
                              <p:cond delay="0"/>
                            </p:stCondLst>
                            <p:childTnLst>
                              <p:par>
                                <p:cTn id="182" presetID="10" presetClass="entr" presetSubtype="0" fill="hold" grpId="0" nodeType="clickEffect">
                                  <p:stCondLst>
                                    <p:cond delay="0"/>
                                  </p:stCondLst>
                                  <p:childTnLst>
                                    <p:set>
                                      <p:cBhvr>
                                        <p:cTn id="183" dur="1" fill="hold">
                                          <p:stCondLst>
                                            <p:cond delay="0"/>
                                          </p:stCondLst>
                                        </p:cTn>
                                        <p:tgtEl>
                                          <p:spTgt spid="157"/>
                                        </p:tgtEl>
                                        <p:attrNameLst>
                                          <p:attrName>style.visibility</p:attrName>
                                        </p:attrNameLst>
                                      </p:cBhvr>
                                      <p:to>
                                        <p:strVal val="visible"/>
                                      </p:to>
                                    </p:set>
                                    <p:animEffect transition="in" filter="fade">
                                      <p:cBhvr>
                                        <p:cTn id="184"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224" grpId="0"/>
      <p:bldP spid="225" grpId="0"/>
      <p:bldP spid="226" grpId="0"/>
      <p:bldP spid="227" grpId="0"/>
      <p:bldP spid="228" grpId="0"/>
      <p:bldP spid="231" grpId="0"/>
      <p:bldP spid="232" grpId="0"/>
      <p:bldP spid="233" grpId="0"/>
      <p:bldP spid="234" grpId="0"/>
      <p:bldP spid="235" grpId="0" animBg="1"/>
      <p:bldP spid="236" grpId="0" animBg="1"/>
      <p:bldP spid="237" grpId="0"/>
      <p:bldP spid="238" grpId="0"/>
      <p:bldP spid="239" grpId="0"/>
      <p:bldP spid="240" grpId="0"/>
      <p:bldP spid="241" grpId="0"/>
      <p:bldP spid="242" grpId="0"/>
      <p:bldP spid="243" grpId="0"/>
      <p:bldP spid="289" grpId="0"/>
      <p:bldP spid="290" grpId="0"/>
      <p:bldP spid="291" grpId="0"/>
      <p:bldP spid="292" grpId="0" animBg="1"/>
      <p:bldP spid="301" grpId="0" animBg="1"/>
      <p:bldP spid="302" grpId="0" animBg="1"/>
      <p:bldP spid="303" grpId="0" animBg="1"/>
      <p:bldP spid="304" grpId="0" animBg="1"/>
      <p:bldP spid="305" grpId="0" animBg="1"/>
      <p:bldP spid="306" grpId="0" animBg="1"/>
      <p:bldP spid="307" grpId="0" animBg="1"/>
      <p:bldP spid="308" grpId="0" animBg="1"/>
      <p:bldP spid="15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FB2EB4-4295-DFDD-88AD-330E27E3EEF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9" name="Rectangle 5"/>
          <p:cNvSpPr>
            <a:spLocks noChangeArrowheads="1"/>
          </p:cNvSpPr>
          <p:nvPr/>
        </p:nvSpPr>
        <p:spPr bwMode="auto">
          <a:xfrm>
            <a:off x="2500314" y="703264"/>
            <a:ext cx="7191375" cy="2381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44" name="Rectangle 7"/>
          <p:cNvSpPr>
            <a:spLocks noChangeArrowheads="1"/>
          </p:cNvSpPr>
          <p:nvPr/>
        </p:nvSpPr>
        <p:spPr bwMode="auto">
          <a:xfrm>
            <a:off x="2540001" y="723901"/>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45" name="Rectangle 8"/>
          <p:cNvSpPr>
            <a:spLocks noChangeArrowheads="1"/>
          </p:cNvSpPr>
          <p:nvPr/>
        </p:nvSpPr>
        <p:spPr bwMode="auto">
          <a:xfrm>
            <a:off x="3438526" y="723901"/>
            <a:ext cx="7437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Activities</a:t>
            </a:r>
            <a:endParaRPr lang="en-US" dirty="0">
              <a:solidFill>
                <a:prstClr val="black"/>
              </a:solidFill>
            </a:endParaRPr>
          </a:p>
        </p:txBody>
      </p:sp>
      <p:sp>
        <p:nvSpPr>
          <p:cNvPr id="246" name="Rectangle 9"/>
          <p:cNvSpPr>
            <a:spLocks noChangeArrowheads="1"/>
          </p:cNvSpPr>
          <p:nvPr/>
        </p:nvSpPr>
        <p:spPr bwMode="auto">
          <a:xfrm>
            <a:off x="5233989" y="723901"/>
            <a:ext cx="17972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Acquired at Cost</a:t>
            </a:r>
            <a:endParaRPr lang="en-US" dirty="0">
              <a:solidFill>
                <a:prstClr val="black"/>
              </a:solidFill>
            </a:endParaRPr>
          </a:p>
        </p:txBody>
      </p:sp>
      <p:sp>
        <p:nvSpPr>
          <p:cNvPr id="247" name="Rectangle 10"/>
          <p:cNvSpPr>
            <a:spLocks noChangeArrowheads="1"/>
          </p:cNvSpPr>
          <p:nvPr/>
        </p:nvSpPr>
        <p:spPr bwMode="auto">
          <a:xfrm>
            <a:off x="7300913" y="723901"/>
            <a:ext cx="15244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Sold at Retail</a:t>
            </a:r>
            <a:endParaRPr lang="en-US" dirty="0">
              <a:solidFill>
                <a:prstClr val="black"/>
              </a:solidFill>
            </a:endParaRPr>
          </a:p>
        </p:txBody>
      </p:sp>
      <p:sp>
        <p:nvSpPr>
          <p:cNvPr id="248" name="Rectangle 11"/>
          <p:cNvSpPr>
            <a:spLocks noChangeArrowheads="1"/>
          </p:cNvSpPr>
          <p:nvPr/>
        </p:nvSpPr>
        <p:spPr bwMode="auto">
          <a:xfrm>
            <a:off x="2540001" y="9509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01</a:t>
            </a:r>
            <a:endParaRPr lang="en-US" dirty="0">
              <a:solidFill>
                <a:prstClr val="black"/>
              </a:solidFill>
            </a:endParaRPr>
          </a:p>
        </p:txBody>
      </p:sp>
      <p:sp>
        <p:nvSpPr>
          <p:cNvPr id="249" name="Rectangle 12"/>
          <p:cNvSpPr>
            <a:spLocks noChangeArrowheads="1"/>
          </p:cNvSpPr>
          <p:nvPr/>
        </p:nvSpPr>
        <p:spPr bwMode="auto">
          <a:xfrm>
            <a:off x="3438525" y="950914"/>
            <a:ext cx="14667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Beginning inventory</a:t>
            </a:r>
            <a:endParaRPr lang="en-US" dirty="0">
              <a:solidFill>
                <a:prstClr val="black"/>
              </a:solidFill>
            </a:endParaRPr>
          </a:p>
        </p:txBody>
      </p:sp>
      <p:sp>
        <p:nvSpPr>
          <p:cNvPr id="250" name="Rectangle 13"/>
          <p:cNvSpPr>
            <a:spLocks noChangeArrowheads="1"/>
          </p:cNvSpPr>
          <p:nvPr/>
        </p:nvSpPr>
        <p:spPr bwMode="auto">
          <a:xfrm>
            <a:off x="5095875" y="950914"/>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5 units @ $3.00 = $15.00</a:t>
            </a:r>
            <a:endParaRPr lang="en-US" dirty="0">
              <a:solidFill>
                <a:prstClr val="black"/>
              </a:solidFill>
            </a:endParaRPr>
          </a:p>
        </p:txBody>
      </p:sp>
      <p:sp>
        <p:nvSpPr>
          <p:cNvPr id="251" name="Rectangle 14"/>
          <p:cNvSpPr>
            <a:spLocks noChangeArrowheads="1"/>
          </p:cNvSpPr>
          <p:nvPr/>
        </p:nvSpPr>
        <p:spPr bwMode="auto">
          <a:xfrm>
            <a:off x="2540001" y="115728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08</a:t>
            </a:r>
            <a:endParaRPr lang="en-US" dirty="0">
              <a:solidFill>
                <a:prstClr val="black"/>
              </a:solidFill>
            </a:endParaRPr>
          </a:p>
        </p:txBody>
      </p:sp>
      <p:sp>
        <p:nvSpPr>
          <p:cNvPr id="252" name="Rectangle 15"/>
          <p:cNvSpPr>
            <a:spLocks noChangeArrowheads="1"/>
          </p:cNvSpPr>
          <p:nvPr/>
        </p:nvSpPr>
        <p:spPr bwMode="auto">
          <a:xfrm>
            <a:off x="3438526" y="115728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253" name="Rectangle 16"/>
          <p:cNvSpPr>
            <a:spLocks noChangeArrowheads="1"/>
          </p:cNvSpPr>
          <p:nvPr/>
        </p:nvSpPr>
        <p:spPr bwMode="auto">
          <a:xfrm>
            <a:off x="5002213" y="1157289"/>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10 units @ $4.50 = $45.00</a:t>
            </a:r>
            <a:endParaRPr lang="en-US" dirty="0">
              <a:solidFill>
                <a:prstClr val="black"/>
              </a:solidFill>
            </a:endParaRPr>
          </a:p>
        </p:txBody>
      </p:sp>
      <p:sp>
        <p:nvSpPr>
          <p:cNvPr id="254" name="Rectangle 17"/>
          <p:cNvSpPr>
            <a:spLocks noChangeArrowheads="1"/>
          </p:cNvSpPr>
          <p:nvPr/>
        </p:nvSpPr>
        <p:spPr bwMode="auto">
          <a:xfrm>
            <a:off x="2540001" y="136366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09</a:t>
            </a:r>
            <a:endParaRPr lang="en-US" dirty="0">
              <a:solidFill>
                <a:prstClr val="black"/>
              </a:solidFill>
            </a:endParaRPr>
          </a:p>
        </p:txBody>
      </p:sp>
      <p:sp>
        <p:nvSpPr>
          <p:cNvPr id="255" name="Rectangle 18"/>
          <p:cNvSpPr>
            <a:spLocks noChangeArrowheads="1"/>
          </p:cNvSpPr>
          <p:nvPr/>
        </p:nvSpPr>
        <p:spPr bwMode="auto">
          <a:xfrm>
            <a:off x="3438526" y="1363664"/>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28" name="Rectangle 19"/>
          <p:cNvSpPr>
            <a:spLocks noChangeArrowheads="1"/>
          </p:cNvSpPr>
          <p:nvPr/>
        </p:nvSpPr>
        <p:spPr bwMode="auto">
          <a:xfrm>
            <a:off x="7391400" y="1363664"/>
            <a:ext cx="117339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units @ $7.00</a:t>
            </a:r>
            <a:endParaRPr lang="en-US" dirty="0">
              <a:solidFill>
                <a:prstClr val="black"/>
              </a:solidFill>
            </a:endParaRPr>
          </a:p>
        </p:txBody>
      </p:sp>
      <p:sp>
        <p:nvSpPr>
          <p:cNvPr id="129" name="Rectangle 20"/>
          <p:cNvSpPr>
            <a:spLocks noChangeArrowheads="1"/>
          </p:cNvSpPr>
          <p:nvPr/>
        </p:nvSpPr>
        <p:spPr bwMode="auto">
          <a:xfrm>
            <a:off x="2540001" y="157003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130" name="Rectangle 21"/>
          <p:cNvSpPr>
            <a:spLocks noChangeArrowheads="1"/>
          </p:cNvSpPr>
          <p:nvPr/>
        </p:nvSpPr>
        <p:spPr bwMode="auto">
          <a:xfrm>
            <a:off x="3438526" y="157003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1" name="Rectangle 22"/>
          <p:cNvSpPr>
            <a:spLocks noChangeArrowheads="1"/>
          </p:cNvSpPr>
          <p:nvPr/>
        </p:nvSpPr>
        <p:spPr bwMode="auto">
          <a:xfrm>
            <a:off x="5002213" y="1570039"/>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13 units @ $5.00 = $65.00</a:t>
            </a:r>
            <a:endParaRPr lang="en-US" dirty="0">
              <a:solidFill>
                <a:prstClr val="black"/>
              </a:solidFill>
            </a:endParaRPr>
          </a:p>
        </p:txBody>
      </p:sp>
      <p:sp>
        <p:nvSpPr>
          <p:cNvPr id="132" name="Rectangle 23"/>
          <p:cNvSpPr>
            <a:spLocks noChangeArrowheads="1"/>
          </p:cNvSpPr>
          <p:nvPr/>
        </p:nvSpPr>
        <p:spPr bwMode="auto">
          <a:xfrm>
            <a:off x="2540001" y="17764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133" name="Rectangle 24"/>
          <p:cNvSpPr>
            <a:spLocks noChangeArrowheads="1"/>
          </p:cNvSpPr>
          <p:nvPr/>
        </p:nvSpPr>
        <p:spPr bwMode="auto">
          <a:xfrm>
            <a:off x="3438526" y="1776414"/>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34" name="Rectangle 25"/>
          <p:cNvSpPr>
            <a:spLocks noChangeArrowheads="1"/>
          </p:cNvSpPr>
          <p:nvPr/>
        </p:nvSpPr>
        <p:spPr bwMode="auto">
          <a:xfrm>
            <a:off x="7300913" y="1776414"/>
            <a:ext cx="126637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18 units @ $8.00</a:t>
            </a:r>
            <a:endParaRPr lang="en-US" dirty="0">
              <a:solidFill>
                <a:prstClr val="black"/>
              </a:solidFill>
            </a:endParaRPr>
          </a:p>
        </p:txBody>
      </p:sp>
      <p:sp>
        <p:nvSpPr>
          <p:cNvPr id="135" name="Rectangle 26"/>
          <p:cNvSpPr>
            <a:spLocks noChangeArrowheads="1"/>
          </p:cNvSpPr>
          <p:nvPr/>
        </p:nvSpPr>
        <p:spPr bwMode="auto">
          <a:xfrm>
            <a:off x="2540001" y="198278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136" name="Rectangle 27"/>
          <p:cNvSpPr>
            <a:spLocks noChangeArrowheads="1"/>
          </p:cNvSpPr>
          <p:nvPr/>
        </p:nvSpPr>
        <p:spPr bwMode="auto">
          <a:xfrm>
            <a:off x="3438526" y="198278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8" name="Rectangle 28"/>
          <p:cNvSpPr>
            <a:spLocks noChangeArrowheads="1"/>
          </p:cNvSpPr>
          <p:nvPr/>
        </p:nvSpPr>
        <p:spPr bwMode="auto">
          <a:xfrm>
            <a:off x="5095875" y="1982789"/>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8 units @ $5.30 = $42.40</a:t>
            </a:r>
            <a:endParaRPr lang="en-US" dirty="0">
              <a:solidFill>
                <a:prstClr val="black"/>
              </a:solidFill>
            </a:endParaRPr>
          </a:p>
        </p:txBody>
      </p:sp>
      <p:sp>
        <p:nvSpPr>
          <p:cNvPr id="139" name="Rectangle 29"/>
          <p:cNvSpPr>
            <a:spLocks noChangeArrowheads="1"/>
          </p:cNvSpPr>
          <p:nvPr/>
        </p:nvSpPr>
        <p:spPr bwMode="auto">
          <a:xfrm>
            <a:off x="4994276" y="2189164"/>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36 units</a:t>
            </a:r>
            <a:endParaRPr lang="en-US" dirty="0">
              <a:solidFill>
                <a:prstClr val="black"/>
              </a:solidFill>
            </a:endParaRPr>
          </a:p>
        </p:txBody>
      </p:sp>
      <p:sp>
        <p:nvSpPr>
          <p:cNvPr id="140" name="Rectangle 30"/>
          <p:cNvSpPr>
            <a:spLocks noChangeArrowheads="1"/>
          </p:cNvSpPr>
          <p:nvPr/>
        </p:nvSpPr>
        <p:spPr bwMode="auto">
          <a:xfrm>
            <a:off x="6365875" y="2189164"/>
            <a:ext cx="60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$167.40</a:t>
            </a:r>
            <a:endParaRPr lang="en-US" dirty="0">
              <a:solidFill>
                <a:prstClr val="black"/>
              </a:solidFill>
            </a:endParaRPr>
          </a:p>
        </p:txBody>
      </p:sp>
      <p:sp>
        <p:nvSpPr>
          <p:cNvPr id="141" name="Rectangle 31"/>
          <p:cNvSpPr>
            <a:spLocks noChangeArrowheads="1"/>
          </p:cNvSpPr>
          <p:nvPr/>
        </p:nvSpPr>
        <p:spPr bwMode="auto">
          <a:xfrm>
            <a:off x="7315200" y="2189164"/>
            <a:ext cx="58578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26 units</a:t>
            </a:r>
            <a:endParaRPr lang="en-US" dirty="0">
              <a:solidFill>
                <a:prstClr val="black"/>
              </a:solidFill>
            </a:endParaRPr>
          </a:p>
        </p:txBody>
      </p:sp>
      <p:sp>
        <p:nvSpPr>
          <p:cNvPr id="147" name="Rectangle 37"/>
          <p:cNvSpPr>
            <a:spLocks noChangeArrowheads="1"/>
          </p:cNvSpPr>
          <p:nvPr/>
        </p:nvSpPr>
        <p:spPr bwMode="auto">
          <a:xfrm>
            <a:off x="2490788" y="693738"/>
            <a:ext cx="19050" cy="2476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8" name="Rectangle 38"/>
          <p:cNvSpPr>
            <a:spLocks noChangeArrowheads="1"/>
          </p:cNvSpPr>
          <p:nvPr/>
        </p:nvSpPr>
        <p:spPr bwMode="auto">
          <a:xfrm>
            <a:off x="9671050" y="714376"/>
            <a:ext cx="20638" cy="2270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9" name="Rectangle 39"/>
          <p:cNvSpPr>
            <a:spLocks noChangeArrowheads="1"/>
          </p:cNvSpPr>
          <p:nvPr/>
        </p:nvSpPr>
        <p:spPr bwMode="auto">
          <a:xfrm>
            <a:off x="2509838" y="69373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0" name="Rectangle 40"/>
          <p:cNvSpPr>
            <a:spLocks noChangeArrowheads="1"/>
          </p:cNvSpPr>
          <p:nvPr/>
        </p:nvSpPr>
        <p:spPr bwMode="auto">
          <a:xfrm>
            <a:off x="2509838" y="9207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1" name="Line 41"/>
          <p:cNvSpPr>
            <a:spLocks noChangeShapeType="1"/>
          </p:cNvSpPr>
          <p:nvPr/>
        </p:nvSpPr>
        <p:spPr bwMode="auto">
          <a:xfrm>
            <a:off x="4953000" y="2168525"/>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2" name="Rectangle 42"/>
          <p:cNvSpPr>
            <a:spLocks noChangeArrowheads="1"/>
          </p:cNvSpPr>
          <p:nvPr/>
        </p:nvSpPr>
        <p:spPr bwMode="auto">
          <a:xfrm>
            <a:off x="4953000" y="2168526"/>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3" name="Line 43"/>
          <p:cNvSpPr>
            <a:spLocks noChangeShapeType="1"/>
          </p:cNvSpPr>
          <p:nvPr/>
        </p:nvSpPr>
        <p:spPr bwMode="auto">
          <a:xfrm>
            <a:off x="4953000" y="2374900"/>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4" name="Rectangle 44"/>
          <p:cNvSpPr>
            <a:spLocks noChangeArrowheads="1"/>
          </p:cNvSpPr>
          <p:nvPr/>
        </p:nvSpPr>
        <p:spPr bwMode="auto">
          <a:xfrm>
            <a:off x="4953000" y="2374901"/>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5" name="Line 45"/>
          <p:cNvSpPr>
            <a:spLocks noChangeShapeType="1"/>
          </p:cNvSpPr>
          <p:nvPr/>
        </p:nvSpPr>
        <p:spPr bwMode="auto">
          <a:xfrm>
            <a:off x="4953000" y="2395538"/>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6" name="Rectangle 46"/>
          <p:cNvSpPr>
            <a:spLocks noChangeArrowheads="1"/>
          </p:cNvSpPr>
          <p:nvPr/>
        </p:nvSpPr>
        <p:spPr bwMode="auto">
          <a:xfrm>
            <a:off x="4953000" y="2395539"/>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2" name="Rectangle 6"/>
          <p:cNvSpPr>
            <a:spLocks noChangeArrowheads="1"/>
          </p:cNvSpPr>
          <p:nvPr/>
        </p:nvSpPr>
        <p:spPr bwMode="auto">
          <a:xfrm>
            <a:off x="1960564" y="2590800"/>
            <a:ext cx="80216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Perpetual LIFO – Cost of Goods Sold is calculated at the time of the sale.  The last items in are the first items out – expensed as Cost of Goods Sold.</a:t>
            </a:r>
            <a:endParaRPr lang="en-US" b="1" dirty="0">
              <a:solidFill>
                <a:srgbClr val="C00000"/>
              </a:solidFill>
            </a:endParaRPr>
          </a:p>
        </p:txBody>
      </p:sp>
      <p:sp>
        <p:nvSpPr>
          <p:cNvPr id="4" name="AutoShape 3"/>
          <p:cNvSpPr>
            <a:spLocks noChangeAspect="1" noChangeArrowheads="1" noTextEdit="1"/>
          </p:cNvSpPr>
          <p:nvPr/>
        </p:nvSpPr>
        <p:spPr bwMode="auto">
          <a:xfrm>
            <a:off x="2500314" y="3049588"/>
            <a:ext cx="7191375" cy="319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6" name="Rectangle 5"/>
          <p:cNvSpPr>
            <a:spLocks noChangeArrowheads="1"/>
          </p:cNvSpPr>
          <p:nvPr/>
        </p:nvSpPr>
        <p:spPr bwMode="auto">
          <a:xfrm>
            <a:off x="2500314" y="3049589"/>
            <a:ext cx="7191375" cy="2381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2500314" y="3494089"/>
            <a:ext cx="7191375" cy="433387"/>
          </a:xfrm>
          <a:prstGeom prst="rect">
            <a:avLst/>
          </a:prstGeom>
          <a:solidFill>
            <a:srgbClr val="BDD7E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521871" y="4381834"/>
            <a:ext cx="7191375" cy="639763"/>
          </a:xfrm>
          <a:prstGeom prst="rect">
            <a:avLst/>
          </a:prstGeom>
          <a:solidFill>
            <a:srgbClr val="BDD7E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9" name="Rectangle 8"/>
          <p:cNvSpPr>
            <a:spLocks noChangeArrowheads="1"/>
          </p:cNvSpPr>
          <p:nvPr/>
        </p:nvSpPr>
        <p:spPr bwMode="auto">
          <a:xfrm>
            <a:off x="2500314" y="5608639"/>
            <a:ext cx="7191375" cy="433387"/>
          </a:xfrm>
          <a:prstGeom prst="rect">
            <a:avLst/>
          </a:prstGeom>
          <a:solidFill>
            <a:srgbClr val="BDD7E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0" name="Rectangle 9"/>
          <p:cNvSpPr>
            <a:spLocks noChangeArrowheads="1"/>
          </p:cNvSpPr>
          <p:nvPr/>
        </p:nvSpPr>
        <p:spPr bwMode="auto">
          <a:xfrm>
            <a:off x="2540001" y="3070226"/>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11" name="Rectangle 10"/>
          <p:cNvSpPr>
            <a:spLocks noChangeArrowheads="1"/>
          </p:cNvSpPr>
          <p:nvPr/>
        </p:nvSpPr>
        <p:spPr bwMode="auto">
          <a:xfrm>
            <a:off x="3438525" y="3070226"/>
            <a:ext cx="143148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Goods Purchased</a:t>
            </a:r>
            <a:endParaRPr lang="en-US" dirty="0">
              <a:solidFill>
                <a:prstClr val="black"/>
              </a:solidFill>
            </a:endParaRPr>
          </a:p>
        </p:txBody>
      </p:sp>
      <p:sp>
        <p:nvSpPr>
          <p:cNvPr id="12" name="Rectangle 11"/>
          <p:cNvSpPr>
            <a:spLocks noChangeArrowheads="1"/>
          </p:cNvSpPr>
          <p:nvPr/>
        </p:nvSpPr>
        <p:spPr bwMode="auto">
          <a:xfrm>
            <a:off x="5233988" y="3070226"/>
            <a:ext cx="156292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Cost of Goods Sold</a:t>
            </a:r>
            <a:endParaRPr lang="en-US" dirty="0">
              <a:solidFill>
                <a:prstClr val="black"/>
              </a:solidFill>
            </a:endParaRPr>
          </a:p>
        </p:txBody>
      </p:sp>
      <p:sp>
        <p:nvSpPr>
          <p:cNvPr id="13" name="Rectangle 12"/>
          <p:cNvSpPr>
            <a:spLocks noChangeArrowheads="1"/>
          </p:cNvSpPr>
          <p:nvPr/>
        </p:nvSpPr>
        <p:spPr bwMode="auto">
          <a:xfrm>
            <a:off x="7926388" y="3070226"/>
            <a:ext cx="14411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Inventory Balance</a:t>
            </a:r>
            <a:endParaRPr lang="en-US" dirty="0">
              <a:solidFill>
                <a:prstClr val="black"/>
              </a:solidFill>
            </a:endParaRPr>
          </a:p>
        </p:txBody>
      </p:sp>
      <p:sp>
        <p:nvSpPr>
          <p:cNvPr id="14" name="Rectangle 13"/>
          <p:cNvSpPr>
            <a:spLocks noChangeArrowheads="1"/>
          </p:cNvSpPr>
          <p:nvPr/>
        </p:nvSpPr>
        <p:spPr bwMode="auto">
          <a:xfrm>
            <a:off x="2540000" y="3297239"/>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a:t>
            </a:r>
            <a:endParaRPr lang="en-US" dirty="0">
              <a:solidFill>
                <a:prstClr val="black"/>
              </a:solidFill>
            </a:endParaRPr>
          </a:p>
        </p:txBody>
      </p:sp>
      <p:sp>
        <p:nvSpPr>
          <p:cNvPr id="15" name="Rectangle 14"/>
          <p:cNvSpPr>
            <a:spLocks noChangeArrowheads="1"/>
          </p:cNvSpPr>
          <p:nvPr/>
        </p:nvSpPr>
        <p:spPr bwMode="auto">
          <a:xfrm>
            <a:off x="7939089" y="3297239"/>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a:t>
            </a:r>
            <a:endParaRPr lang="en-US" dirty="0">
              <a:solidFill>
                <a:prstClr val="black"/>
              </a:solidFill>
            </a:endParaRPr>
          </a:p>
        </p:txBody>
      </p:sp>
      <p:sp>
        <p:nvSpPr>
          <p:cNvPr id="16" name="Rectangle 15"/>
          <p:cNvSpPr>
            <a:spLocks noChangeArrowheads="1"/>
          </p:cNvSpPr>
          <p:nvPr/>
        </p:nvSpPr>
        <p:spPr bwMode="auto">
          <a:xfrm>
            <a:off x="8948739" y="3297239"/>
            <a:ext cx="6556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$15.00</a:t>
            </a:r>
            <a:endParaRPr lang="en-US" dirty="0">
              <a:solidFill>
                <a:prstClr val="black"/>
              </a:solidFill>
            </a:endParaRPr>
          </a:p>
        </p:txBody>
      </p:sp>
      <p:sp>
        <p:nvSpPr>
          <p:cNvPr id="17" name="Rectangle 16"/>
          <p:cNvSpPr>
            <a:spLocks noChangeArrowheads="1"/>
          </p:cNvSpPr>
          <p:nvPr/>
        </p:nvSpPr>
        <p:spPr bwMode="auto">
          <a:xfrm>
            <a:off x="2540000" y="3514726"/>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8</a:t>
            </a:r>
            <a:endParaRPr lang="en-US" dirty="0">
              <a:solidFill>
                <a:prstClr val="black"/>
              </a:solidFill>
            </a:endParaRPr>
          </a:p>
        </p:txBody>
      </p:sp>
      <p:sp>
        <p:nvSpPr>
          <p:cNvPr id="18" name="Rectangle 17"/>
          <p:cNvSpPr>
            <a:spLocks noChangeArrowheads="1"/>
          </p:cNvSpPr>
          <p:nvPr/>
        </p:nvSpPr>
        <p:spPr bwMode="auto">
          <a:xfrm>
            <a:off x="3438526" y="3514726"/>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 @ $4.50</a:t>
            </a:r>
            <a:endParaRPr lang="en-US" dirty="0">
              <a:solidFill>
                <a:prstClr val="black"/>
              </a:solidFill>
            </a:endParaRPr>
          </a:p>
        </p:txBody>
      </p:sp>
      <p:sp>
        <p:nvSpPr>
          <p:cNvPr id="19" name="Rectangle 18"/>
          <p:cNvSpPr>
            <a:spLocks noChangeArrowheads="1"/>
          </p:cNvSpPr>
          <p:nvPr/>
        </p:nvSpPr>
        <p:spPr bwMode="auto">
          <a:xfrm>
            <a:off x="7939089" y="3514726"/>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a:t>
            </a:r>
            <a:endParaRPr lang="en-US" dirty="0">
              <a:solidFill>
                <a:prstClr val="black"/>
              </a:solidFill>
            </a:endParaRPr>
          </a:p>
        </p:txBody>
      </p:sp>
      <p:sp>
        <p:nvSpPr>
          <p:cNvPr id="20" name="Rectangle 19"/>
          <p:cNvSpPr>
            <a:spLocks noChangeArrowheads="1"/>
          </p:cNvSpPr>
          <p:nvPr/>
        </p:nvSpPr>
        <p:spPr bwMode="auto">
          <a:xfrm>
            <a:off x="7848601" y="3721101"/>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 @ $4.50</a:t>
            </a:r>
            <a:endParaRPr lang="en-US" dirty="0">
              <a:solidFill>
                <a:prstClr val="black"/>
              </a:solidFill>
            </a:endParaRPr>
          </a:p>
        </p:txBody>
      </p:sp>
      <p:sp>
        <p:nvSpPr>
          <p:cNvPr id="21" name="Rectangle 20"/>
          <p:cNvSpPr>
            <a:spLocks noChangeArrowheads="1"/>
          </p:cNvSpPr>
          <p:nvPr/>
        </p:nvSpPr>
        <p:spPr bwMode="auto">
          <a:xfrm>
            <a:off x="2540000" y="3937001"/>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9</a:t>
            </a:r>
            <a:endParaRPr lang="en-US" dirty="0">
              <a:solidFill>
                <a:prstClr val="black"/>
              </a:solidFill>
            </a:endParaRPr>
          </a:p>
        </p:txBody>
      </p:sp>
      <p:sp>
        <p:nvSpPr>
          <p:cNvPr id="22" name="Rectangle 21"/>
          <p:cNvSpPr>
            <a:spLocks noChangeArrowheads="1"/>
          </p:cNvSpPr>
          <p:nvPr/>
        </p:nvSpPr>
        <p:spPr bwMode="auto">
          <a:xfrm>
            <a:off x="7939089" y="393700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a:t>
            </a:r>
            <a:endParaRPr lang="en-US" dirty="0">
              <a:solidFill>
                <a:prstClr val="black"/>
              </a:solidFill>
            </a:endParaRPr>
          </a:p>
        </p:txBody>
      </p:sp>
      <p:sp>
        <p:nvSpPr>
          <p:cNvPr id="23" name="Rectangle 22"/>
          <p:cNvSpPr>
            <a:spLocks noChangeArrowheads="1"/>
          </p:cNvSpPr>
          <p:nvPr/>
        </p:nvSpPr>
        <p:spPr bwMode="auto">
          <a:xfrm>
            <a:off x="7939089" y="4154489"/>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 @ $4.50</a:t>
            </a:r>
            <a:endParaRPr lang="en-US" dirty="0">
              <a:solidFill>
                <a:prstClr val="black"/>
              </a:solidFill>
            </a:endParaRPr>
          </a:p>
        </p:txBody>
      </p:sp>
      <p:sp>
        <p:nvSpPr>
          <p:cNvPr id="24" name="Rectangle 23"/>
          <p:cNvSpPr>
            <a:spLocks noChangeArrowheads="1"/>
          </p:cNvSpPr>
          <p:nvPr/>
        </p:nvSpPr>
        <p:spPr bwMode="auto">
          <a:xfrm>
            <a:off x="2540001" y="437038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25" name="Rectangle 24"/>
          <p:cNvSpPr>
            <a:spLocks noChangeArrowheads="1"/>
          </p:cNvSpPr>
          <p:nvPr/>
        </p:nvSpPr>
        <p:spPr bwMode="auto">
          <a:xfrm>
            <a:off x="3463132" y="4381835"/>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 $5.00</a:t>
            </a:r>
            <a:endParaRPr lang="en-US" dirty="0">
              <a:solidFill>
                <a:prstClr val="black"/>
              </a:solidFill>
            </a:endParaRPr>
          </a:p>
        </p:txBody>
      </p:sp>
      <p:sp>
        <p:nvSpPr>
          <p:cNvPr id="26" name="Rectangle 25"/>
          <p:cNvSpPr>
            <a:spLocks noChangeArrowheads="1"/>
          </p:cNvSpPr>
          <p:nvPr/>
        </p:nvSpPr>
        <p:spPr bwMode="auto">
          <a:xfrm>
            <a:off x="7939089" y="4370389"/>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a:t>
            </a:r>
            <a:endParaRPr lang="en-US" dirty="0">
              <a:solidFill>
                <a:prstClr val="black"/>
              </a:solidFill>
            </a:endParaRPr>
          </a:p>
        </p:txBody>
      </p:sp>
      <p:sp>
        <p:nvSpPr>
          <p:cNvPr id="27" name="Rectangle 26"/>
          <p:cNvSpPr>
            <a:spLocks noChangeArrowheads="1"/>
          </p:cNvSpPr>
          <p:nvPr/>
        </p:nvSpPr>
        <p:spPr bwMode="auto">
          <a:xfrm>
            <a:off x="7939089" y="4576764"/>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 @ $4.50</a:t>
            </a:r>
            <a:endParaRPr lang="en-US" dirty="0">
              <a:solidFill>
                <a:prstClr val="black"/>
              </a:solidFill>
            </a:endParaRPr>
          </a:p>
        </p:txBody>
      </p:sp>
      <p:sp>
        <p:nvSpPr>
          <p:cNvPr id="28" name="Rectangle 27"/>
          <p:cNvSpPr>
            <a:spLocks noChangeArrowheads="1"/>
          </p:cNvSpPr>
          <p:nvPr/>
        </p:nvSpPr>
        <p:spPr bwMode="auto">
          <a:xfrm>
            <a:off x="7848601" y="4783139"/>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 $5.00</a:t>
            </a:r>
            <a:endParaRPr lang="en-US" dirty="0">
              <a:solidFill>
                <a:prstClr val="black"/>
              </a:solidFill>
            </a:endParaRPr>
          </a:p>
        </p:txBody>
      </p:sp>
      <p:sp>
        <p:nvSpPr>
          <p:cNvPr id="29" name="Rectangle 28"/>
          <p:cNvSpPr>
            <a:spLocks noChangeArrowheads="1"/>
          </p:cNvSpPr>
          <p:nvPr/>
        </p:nvSpPr>
        <p:spPr bwMode="auto">
          <a:xfrm>
            <a:off x="2540001" y="500062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30" name="Rectangle 29"/>
          <p:cNvSpPr>
            <a:spLocks noChangeArrowheads="1"/>
          </p:cNvSpPr>
          <p:nvPr/>
        </p:nvSpPr>
        <p:spPr bwMode="auto">
          <a:xfrm>
            <a:off x="5324476" y="5000626"/>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 @ $3.00</a:t>
            </a:r>
            <a:endParaRPr lang="en-US" dirty="0">
              <a:solidFill>
                <a:prstClr val="black"/>
              </a:solidFill>
            </a:endParaRPr>
          </a:p>
        </p:txBody>
      </p:sp>
      <p:sp>
        <p:nvSpPr>
          <p:cNvPr id="31" name="Rectangle 30"/>
          <p:cNvSpPr>
            <a:spLocks noChangeArrowheads="1"/>
          </p:cNvSpPr>
          <p:nvPr/>
        </p:nvSpPr>
        <p:spPr bwMode="auto">
          <a:xfrm>
            <a:off x="7939089" y="5000626"/>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 @ $3.00</a:t>
            </a:r>
            <a:endParaRPr lang="en-US" dirty="0">
              <a:solidFill>
                <a:prstClr val="black"/>
              </a:solidFill>
            </a:endParaRPr>
          </a:p>
        </p:txBody>
      </p:sp>
      <p:sp>
        <p:nvSpPr>
          <p:cNvPr id="224" name="Rectangle 31"/>
          <p:cNvSpPr>
            <a:spLocks noChangeArrowheads="1"/>
          </p:cNvSpPr>
          <p:nvPr/>
        </p:nvSpPr>
        <p:spPr bwMode="auto">
          <a:xfrm>
            <a:off x="9039522" y="5000170"/>
            <a:ext cx="56265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$6.00</a:t>
            </a:r>
            <a:endParaRPr lang="en-US" dirty="0">
              <a:solidFill>
                <a:prstClr val="black"/>
              </a:solidFill>
            </a:endParaRPr>
          </a:p>
        </p:txBody>
      </p:sp>
      <p:sp>
        <p:nvSpPr>
          <p:cNvPr id="225" name="Rectangle 32"/>
          <p:cNvSpPr>
            <a:spLocks noChangeArrowheads="1"/>
          </p:cNvSpPr>
          <p:nvPr/>
        </p:nvSpPr>
        <p:spPr bwMode="auto">
          <a:xfrm>
            <a:off x="5324476" y="520700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 @ $4.50</a:t>
            </a:r>
            <a:endParaRPr lang="en-US" dirty="0">
              <a:solidFill>
                <a:prstClr val="black"/>
              </a:solidFill>
            </a:endParaRPr>
          </a:p>
        </p:txBody>
      </p:sp>
      <p:sp>
        <p:nvSpPr>
          <p:cNvPr id="226" name="Rectangle 33"/>
          <p:cNvSpPr>
            <a:spLocks noChangeArrowheads="1"/>
          </p:cNvSpPr>
          <p:nvPr/>
        </p:nvSpPr>
        <p:spPr bwMode="auto">
          <a:xfrm>
            <a:off x="5233989" y="5413376"/>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 $5.00</a:t>
            </a:r>
            <a:endParaRPr lang="en-US" dirty="0">
              <a:solidFill>
                <a:prstClr val="black"/>
              </a:solidFill>
            </a:endParaRPr>
          </a:p>
        </p:txBody>
      </p:sp>
      <p:sp>
        <p:nvSpPr>
          <p:cNvPr id="227" name="Rectangle 34"/>
          <p:cNvSpPr>
            <a:spLocks noChangeArrowheads="1"/>
          </p:cNvSpPr>
          <p:nvPr/>
        </p:nvSpPr>
        <p:spPr bwMode="auto">
          <a:xfrm>
            <a:off x="2540001" y="5629276"/>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228" name="Rectangle 35"/>
          <p:cNvSpPr>
            <a:spLocks noChangeArrowheads="1"/>
          </p:cNvSpPr>
          <p:nvPr/>
        </p:nvSpPr>
        <p:spPr bwMode="auto">
          <a:xfrm>
            <a:off x="3438526" y="5629276"/>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$5.30</a:t>
            </a:r>
            <a:endParaRPr lang="en-US" dirty="0">
              <a:solidFill>
                <a:prstClr val="black"/>
              </a:solidFill>
            </a:endParaRPr>
          </a:p>
        </p:txBody>
      </p:sp>
      <p:sp>
        <p:nvSpPr>
          <p:cNvPr id="231" name="Rectangle 36"/>
          <p:cNvSpPr>
            <a:spLocks noChangeArrowheads="1"/>
          </p:cNvSpPr>
          <p:nvPr/>
        </p:nvSpPr>
        <p:spPr bwMode="auto">
          <a:xfrm>
            <a:off x="7939089" y="5629276"/>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 @ $3.00</a:t>
            </a:r>
            <a:endParaRPr lang="en-US" dirty="0">
              <a:solidFill>
                <a:prstClr val="black"/>
              </a:solidFill>
            </a:endParaRPr>
          </a:p>
        </p:txBody>
      </p:sp>
      <p:sp>
        <p:nvSpPr>
          <p:cNvPr id="232" name="Rectangle 37"/>
          <p:cNvSpPr>
            <a:spLocks noChangeArrowheads="1"/>
          </p:cNvSpPr>
          <p:nvPr/>
        </p:nvSpPr>
        <p:spPr bwMode="auto">
          <a:xfrm>
            <a:off x="7939089" y="583565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$5.30</a:t>
            </a:r>
            <a:endParaRPr lang="en-US" dirty="0">
              <a:solidFill>
                <a:prstClr val="black"/>
              </a:solidFill>
            </a:endParaRPr>
          </a:p>
        </p:txBody>
      </p:sp>
      <p:sp>
        <p:nvSpPr>
          <p:cNvPr id="233" name="Rectangle 38"/>
          <p:cNvSpPr>
            <a:spLocks noChangeArrowheads="1"/>
          </p:cNvSpPr>
          <p:nvPr/>
        </p:nvSpPr>
        <p:spPr bwMode="auto">
          <a:xfrm>
            <a:off x="6413974" y="6022977"/>
            <a:ext cx="5919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$119.00</a:t>
            </a:r>
            <a:endParaRPr lang="en-US" dirty="0">
              <a:solidFill>
                <a:prstClr val="black"/>
              </a:solidFill>
            </a:endParaRPr>
          </a:p>
        </p:txBody>
      </p:sp>
      <p:sp>
        <p:nvSpPr>
          <p:cNvPr id="234" name="Rectangle 39"/>
          <p:cNvSpPr>
            <a:spLocks noChangeArrowheads="1"/>
          </p:cNvSpPr>
          <p:nvPr/>
        </p:nvSpPr>
        <p:spPr bwMode="auto">
          <a:xfrm>
            <a:off x="6445202" y="6207126"/>
            <a:ext cx="584200"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7" name="Rectangle 42"/>
          <p:cNvSpPr>
            <a:spLocks noChangeArrowheads="1"/>
          </p:cNvSpPr>
          <p:nvPr/>
        </p:nvSpPr>
        <p:spPr bwMode="auto">
          <a:xfrm>
            <a:off x="6292851" y="4051301"/>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$36.00</a:t>
            </a:r>
            <a:endParaRPr lang="en-US" dirty="0">
              <a:solidFill>
                <a:prstClr val="black"/>
              </a:solidFill>
            </a:endParaRPr>
          </a:p>
        </p:txBody>
      </p:sp>
      <p:sp>
        <p:nvSpPr>
          <p:cNvPr id="238" name="Rectangle 43"/>
          <p:cNvSpPr>
            <a:spLocks noChangeArrowheads="1"/>
          </p:cNvSpPr>
          <p:nvPr/>
        </p:nvSpPr>
        <p:spPr bwMode="auto">
          <a:xfrm>
            <a:off x="8786813" y="4443414"/>
            <a:ext cx="12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3000" dirty="0">
                <a:solidFill>
                  <a:srgbClr val="000000"/>
                </a:solidFill>
                <a:latin typeface="Calibri" panose="020F0502020204030204" pitchFamily="34" charset="0"/>
              </a:rPr>
              <a:t>}</a:t>
            </a:r>
            <a:endParaRPr lang="en-US" dirty="0">
              <a:solidFill>
                <a:prstClr val="black"/>
              </a:solidFill>
            </a:endParaRPr>
          </a:p>
        </p:txBody>
      </p:sp>
      <p:sp>
        <p:nvSpPr>
          <p:cNvPr id="239" name="Rectangle 44"/>
          <p:cNvSpPr>
            <a:spLocks noChangeArrowheads="1"/>
          </p:cNvSpPr>
          <p:nvPr/>
        </p:nvSpPr>
        <p:spPr bwMode="auto">
          <a:xfrm>
            <a:off x="8896817" y="4649333"/>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$89.00</a:t>
            </a:r>
            <a:endParaRPr lang="en-US" dirty="0">
              <a:solidFill>
                <a:prstClr val="black"/>
              </a:solidFill>
            </a:endParaRPr>
          </a:p>
        </p:txBody>
      </p:sp>
      <p:sp>
        <p:nvSpPr>
          <p:cNvPr id="240" name="Rectangle 45"/>
          <p:cNvSpPr>
            <a:spLocks noChangeArrowheads="1"/>
          </p:cNvSpPr>
          <p:nvPr/>
        </p:nvSpPr>
        <p:spPr bwMode="auto">
          <a:xfrm>
            <a:off x="6181725" y="5083175"/>
            <a:ext cx="117020" cy="446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2900" dirty="0">
                <a:solidFill>
                  <a:srgbClr val="000000"/>
                </a:solidFill>
                <a:latin typeface="Calibri" panose="020F0502020204030204" pitchFamily="34" charset="0"/>
              </a:rPr>
              <a:t>}</a:t>
            </a:r>
            <a:endParaRPr lang="en-US" dirty="0">
              <a:solidFill>
                <a:prstClr val="black"/>
              </a:solidFill>
            </a:endParaRPr>
          </a:p>
        </p:txBody>
      </p:sp>
      <p:sp>
        <p:nvSpPr>
          <p:cNvPr id="241" name="Rectangle 46"/>
          <p:cNvSpPr>
            <a:spLocks noChangeArrowheads="1"/>
          </p:cNvSpPr>
          <p:nvPr/>
        </p:nvSpPr>
        <p:spPr bwMode="auto">
          <a:xfrm>
            <a:off x="6292851" y="5268914"/>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$83.00</a:t>
            </a:r>
            <a:endParaRPr lang="en-US" dirty="0">
              <a:solidFill>
                <a:prstClr val="black"/>
              </a:solidFill>
            </a:endParaRPr>
          </a:p>
        </p:txBody>
      </p:sp>
      <p:sp>
        <p:nvSpPr>
          <p:cNvPr id="242" name="Rectangle 47"/>
          <p:cNvSpPr>
            <a:spLocks noChangeArrowheads="1"/>
          </p:cNvSpPr>
          <p:nvPr/>
        </p:nvSpPr>
        <p:spPr bwMode="auto">
          <a:xfrm>
            <a:off x="8837613" y="5691188"/>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43" name="Rectangle 48"/>
          <p:cNvSpPr>
            <a:spLocks noChangeArrowheads="1"/>
          </p:cNvSpPr>
          <p:nvPr/>
        </p:nvSpPr>
        <p:spPr bwMode="auto">
          <a:xfrm>
            <a:off x="8907464" y="5743576"/>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$48.40</a:t>
            </a:r>
            <a:endParaRPr lang="en-US" dirty="0">
              <a:solidFill>
                <a:prstClr val="black"/>
              </a:solidFill>
            </a:endParaRPr>
          </a:p>
        </p:txBody>
      </p:sp>
      <p:sp>
        <p:nvSpPr>
          <p:cNvPr id="267" name="Rectangle 49"/>
          <p:cNvSpPr>
            <a:spLocks noChangeArrowheads="1"/>
          </p:cNvSpPr>
          <p:nvPr/>
        </p:nvSpPr>
        <p:spPr bwMode="auto">
          <a:xfrm>
            <a:off x="5284789" y="4040189"/>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$4.50</a:t>
            </a:r>
            <a:endParaRPr lang="en-US" dirty="0">
              <a:solidFill>
                <a:prstClr val="black"/>
              </a:solidFill>
            </a:endParaRPr>
          </a:p>
        </p:txBody>
      </p:sp>
      <p:sp>
        <p:nvSpPr>
          <p:cNvPr id="289" name="Rectangle 50"/>
          <p:cNvSpPr>
            <a:spLocks noChangeArrowheads="1"/>
          </p:cNvSpPr>
          <p:nvPr/>
        </p:nvSpPr>
        <p:spPr bwMode="auto">
          <a:xfrm>
            <a:off x="8830230" y="4039722"/>
            <a:ext cx="7582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$24.00</a:t>
            </a:r>
            <a:endParaRPr lang="en-US" dirty="0">
              <a:solidFill>
                <a:prstClr val="black"/>
              </a:solidFill>
            </a:endParaRPr>
          </a:p>
        </p:txBody>
      </p:sp>
      <p:sp>
        <p:nvSpPr>
          <p:cNvPr id="290" name="Rectangle 51"/>
          <p:cNvSpPr>
            <a:spLocks noChangeArrowheads="1"/>
          </p:cNvSpPr>
          <p:nvPr/>
        </p:nvSpPr>
        <p:spPr bwMode="auto">
          <a:xfrm>
            <a:off x="8797985" y="3576921"/>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91" name="Rectangle 52"/>
          <p:cNvSpPr>
            <a:spLocks noChangeArrowheads="1"/>
          </p:cNvSpPr>
          <p:nvPr/>
        </p:nvSpPr>
        <p:spPr bwMode="auto">
          <a:xfrm>
            <a:off x="8883591" y="3626973"/>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$60.00</a:t>
            </a:r>
            <a:endParaRPr lang="en-US" dirty="0">
              <a:solidFill>
                <a:prstClr val="black"/>
              </a:solidFill>
            </a:endParaRPr>
          </a:p>
        </p:txBody>
      </p:sp>
      <p:sp>
        <p:nvSpPr>
          <p:cNvPr id="292" name="Rectangle 53"/>
          <p:cNvSpPr>
            <a:spLocks noChangeArrowheads="1"/>
          </p:cNvSpPr>
          <p:nvPr/>
        </p:nvSpPr>
        <p:spPr bwMode="auto">
          <a:xfrm>
            <a:off x="2490788" y="3040063"/>
            <a:ext cx="19050" cy="30019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1" name="Rectangle 54"/>
          <p:cNvSpPr>
            <a:spLocks noChangeArrowheads="1"/>
          </p:cNvSpPr>
          <p:nvPr/>
        </p:nvSpPr>
        <p:spPr bwMode="auto">
          <a:xfrm>
            <a:off x="9671050" y="3060701"/>
            <a:ext cx="20638" cy="29813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2" name="Rectangle 55"/>
          <p:cNvSpPr>
            <a:spLocks noChangeArrowheads="1"/>
          </p:cNvSpPr>
          <p:nvPr/>
        </p:nvSpPr>
        <p:spPr bwMode="auto">
          <a:xfrm>
            <a:off x="2509838" y="3040064"/>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3" name="Rectangle 56"/>
          <p:cNvSpPr>
            <a:spLocks noChangeArrowheads="1"/>
          </p:cNvSpPr>
          <p:nvPr/>
        </p:nvSpPr>
        <p:spPr bwMode="auto">
          <a:xfrm>
            <a:off x="2509838" y="3267075"/>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4" name="Rectangle 57"/>
          <p:cNvSpPr>
            <a:spLocks noChangeArrowheads="1"/>
          </p:cNvSpPr>
          <p:nvPr/>
        </p:nvSpPr>
        <p:spPr bwMode="auto">
          <a:xfrm>
            <a:off x="2509838" y="3482975"/>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5" name="Rectangle 58"/>
          <p:cNvSpPr>
            <a:spLocks noChangeArrowheads="1"/>
          </p:cNvSpPr>
          <p:nvPr/>
        </p:nvSpPr>
        <p:spPr bwMode="auto">
          <a:xfrm>
            <a:off x="2509838" y="390683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6" name="Rectangle 59"/>
          <p:cNvSpPr>
            <a:spLocks noChangeArrowheads="1"/>
          </p:cNvSpPr>
          <p:nvPr/>
        </p:nvSpPr>
        <p:spPr bwMode="auto">
          <a:xfrm>
            <a:off x="2509838" y="4340225"/>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7" name="Rectangle 60"/>
          <p:cNvSpPr>
            <a:spLocks noChangeArrowheads="1"/>
          </p:cNvSpPr>
          <p:nvPr/>
        </p:nvSpPr>
        <p:spPr bwMode="auto">
          <a:xfrm>
            <a:off x="2509838" y="4968875"/>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8" name="Rectangle 61"/>
          <p:cNvSpPr>
            <a:spLocks noChangeArrowheads="1"/>
          </p:cNvSpPr>
          <p:nvPr/>
        </p:nvSpPr>
        <p:spPr bwMode="auto">
          <a:xfrm>
            <a:off x="2509838" y="5599114"/>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9" name="Rectangle 62"/>
          <p:cNvSpPr>
            <a:spLocks noChangeArrowheads="1"/>
          </p:cNvSpPr>
          <p:nvPr/>
        </p:nvSpPr>
        <p:spPr bwMode="auto">
          <a:xfrm>
            <a:off x="2509838" y="602138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7" name="Rectangle 39"/>
          <p:cNvSpPr>
            <a:spLocks noChangeArrowheads="1"/>
          </p:cNvSpPr>
          <p:nvPr/>
        </p:nvSpPr>
        <p:spPr bwMode="auto">
          <a:xfrm>
            <a:off x="7057232" y="6227811"/>
            <a:ext cx="2581275" cy="60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Cost of Goods Sold            $119.00</a:t>
            </a:r>
          </a:p>
          <a:p>
            <a:pPr>
              <a:defRPr/>
            </a:pPr>
            <a:r>
              <a:rPr lang="en-US" sz="1300" dirty="0">
                <a:solidFill>
                  <a:srgbClr val="000000"/>
                </a:solidFill>
              </a:rPr>
              <a:t>Ending inventory                    </a:t>
            </a:r>
            <a:r>
              <a:rPr lang="en-US" sz="1300" u="sng" dirty="0">
                <a:solidFill>
                  <a:srgbClr val="000000"/>
                </a:solidFill>
              </a:rPr>
              <a:t>48.40</a:t>
            </a:r>
          </a:p>
          <a:p>
            <a:pPr>
              <a:defRPr/>
            </a:pPr>
            <a:r>
              <a:rPr lang="en-US" sz="1300" dirty="0">
                <a:solidFill>
                  <a:srgbClr val="000000"/>
                </a:solidFill>
              </a:rPr>
              <a:t>Goods available for sale    $167.40</a:t>
            </a:r>
            <a:endParaRPr lang="en-US" dirty="0">
              <a:solidFill>
                <a:prstClr val="black"/>
              </a:solidFill>
            </a:endParaRPr>
          </a:p>
        </p:txBody>
      </p:sp>
      <p:sp>
        <p:nvSpPr>
          <p:cNvPr id="3" name="TextBox 2">
            <a:extLst>
              <a:ext uri="{FF2B5EF4-FFF2-40B4-BE49-F238E27FC236}">
                <a16:creationId xmlns:a16="http://schemas.microsoft.com/office/drawing/2014/main" id="{A18350DC-392E-53A2-D70E-88C2A3FD1F4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3559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90"/>
                                        </p:tgtEl>
                                        <p:attrNameLst>
                                          <p:attrName>style.visibility</p:attrName>
                                        </p:attrNameLst>
                                      </p:cBhvr>
                                      <p:to>
                                        <p:strVal val="visible"/>
                                      </p:to>
                                    </p:set>
                                    <p:animEffect transition="in" filter="fade">
                                      <p:cBhvr>
                                        <p:cTn id="19" dur="500"/>
                                        <p:tgtEl>
                                          <p:spTgt spid="29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91"/>
                                        </p:tgtEl>
                                        <p:attrNameLst>
                                          <p:attrName>style.visibility</p:attrName>
                                        </p:attrNameLst>
                                      </p:cBhvr>
                                      <p:to>
                                        <p:strVal val="visible"/>
                                      </p:to>
                                    </p:set>
                                    <p:animEffect transition="in" filter="fade">
                                      <p:cBhvr>
                                        <p:cTn id="22" dur="500"/>
                                        <p:tgtEl>
                                          <p:spTgt spid="29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67"/>
                                        </p:tgtEl>
                                        <p:attrNameLst>
                                          <p:attrName>style.visibility</p:attrName>
                                        </p:attrNameLst>
                                      </p:cBhvr>
                                      <p:to>
                                        <p:strVal val="visible"/>
                                      </p:to>
                                    </p:set>
                                    <p:animEffect transition="in" filter="fade">
                                      <p:cBhvr>
                                        <p:cTn id="30" dur="500"/>
                                        <p:tgtEl>
                                          <p:spTgt spid="26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7"/>
                                        </p:tgtEl>
                                        <p:attrNameLst>
                                          <p:attrName>style.visibility</p:attrName>
                                        </p:attrNameLst>
                                      </p:cBhvr>
                                      <p:to>
                                        <p:strVal val="visible"/>
                                      </p:to>
                                    </p:set>
                                    <p:animEffect transition="in" filter="fade">
                                      <p:cBhvr>
                                        <p:cTn id="33" dur="500"/>
                                        <p:tgtEl>
                                          <p:spTgt spid="2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9"/>
                                        </p:tgtEl>
                                        <p:attrNameLst>
                                          <p:attrName>style.visibility</p:attrName>
                                        </p:attrNameLst>
                                      </p:cBhvr>
                                      <p:to>
                                        <p:strVal val="visible"/>
                                      </p:to>
                                    </p:set>
                                    <p:animEffect transition="in" filter="fade">
                                      <p:cBhvr>
                                        <p:cTn id="42" dur="500"/>
                                        <p:tgtEl>
                                          <p:spTgt spid="28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38"/>
                                        </p:tgtEl>
                                        <p:attrNameLst>
                                          <p:attrName>style.visibility</p:attrName>
                                        </p:attrNameLst>
                                      </p:cBhvr>
                                      <p:to>
                                        <p:strVal val="visible"/>
                                      </p:to>
                                    </p:set>
                                    <p:animEffect transition="in" filter="fade">
                                      <p:cBhvr>
                                        <p:cTn id="62" dur="500"/>
                                        <p:tgtEl>
                                          <p:spTgt spid="23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39"/>
                                        </p:tgtEl>
                                        <p:attrNameLst>
                                          <p:attrName>style.visibility</p:attrName>
                                        </p:attrNameLst>
                                      </p:cBhvr>
                                      <p:to>
                                        <p:strVal val="visible"/>
                                      </p:to>
                                    </p:set>
                                    <p:animEffect transition="in" filter="fade">
                                      <p:cBhvr>
                                        <p:cTn id="65" dur="500"/>
                                        <p:tgtEl>
                                          <p:spTgt spid="239"/>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fade">
                                      <p:cBhvr>
                                        <p:cTn id="70" dur="500"/>
                                        <p:tgtEl>
                                          <p:spTgt spid="2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6"/>
                                        </p:tgtEl>
                                        <p:attrNameLst>
                                          <p:attrName>style.visibility</p:attrName>
                                        </p:attrNameLst>
                                      </p:cBhvr>
                                      <p:to>
                                        <p:strVal val="visible"/>
                                      </p:to>
                                    </p:set>
                                    <p:animEffect transition="in" filter="fade">
                                      <p:cBhvr>
                                        <p:cTn id="73" dur="500"/>
                                        <p:tgtEl>
                                          <p:spTgt spid="22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25"/>
                                        </p:tgtEl>
                                        <p:attrNameLst>
                                          <p:attrName>style.visibility</p:attrName>
                                        </p:attrNameLst>
                                      </p:cBhvr>
                                      <p:to>
                                        <p:strVal val="visible"/>
                                      </p:to>
                                    </p:set>
                                    <p:animEffect transition="in" filter="fade">
                                      <p:cBhvr>
                                        <p:cTn id="76" dur="500"/>
                                        <p:tgtEl>
                                          <p:spTgt spid="22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40"/>
                                        </p:tgtEl>
                                        <p:attrNameLst>
                                          <p:attrName>style.visibility</p:attrName>
                                        </p:attrNameLst>
                                      </p:cBhvr>
                                      <p:to>
                                        <p:strVal val="visible"/>
                                      </p:to>
                                    </p:set>
                                    <p:animEffect transition="in" filter="fade">
                                      <p:cBhvr>
                                        <p:cTn id="82" dur="500"/>
                                        <p:tgtEl>
                                          <p:spTgt spid="240"/>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41"/>
                                        </p:tgtEl>
                                        <p:attrNameLst>
                                          <p:attrName>style.visibility</p:attrName>
                                        </p:attrNameLst>
                                      </p:cBhvr>
                                      <p:to>
                                        <p:strVal val="visible"/>
                                      </p:to>
                                    </p:set>
                                    <p:animEffect transition="in" filter="fade">
                                      <p:cBhvr>
                                        <p:cTn id="85" dur="500"/>
                                        <p:tgtEl>
                                          <p:spTgt spid="241"/>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500"/>
                                        <p:tgtEl>
                                          <p:spTgt spid="3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24"/>
                                        </p:tgtEl>
                                        <p:attrNameLst>
                                          <p:attrName>style.visibility</p:attrName>
                                        </p:attrNameLst>
                                      </p:cBhvr>
                                      <p:to>
                                        <p:strVal val="visible"/>
                                      </p:to>
                                    </p:set>
                                    <p:animEffect transition="in" filter="fade">
                                      <p:cBhvr>
                                        <p:cTn id="91" dur="500"/>
                                        <p:tgtEl>
                                          <p:spTgt spid="224"/>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grpId="0" nodeType="clickEffect">
                                  <p:stCondLst>
                                    <p:cond delay="0"/>
                                  </p:stCondLst>
                                  <p:childTnLst>
                                    <p:set>
                                      <p:cBhvr>
                                        <p:cTn id="95" dur="1" fill="hold">
                                          <p:stCondLst>
                                            <p:cond delay="0"/>
                                          </p:stCondLst>
                                        </p:cTn>
                                        <p:tgtEl>
                                          <p:spTgt spid="227"/>
                                        </p:tgtEl>
                                        <p:attrNameLst>
                                          <p:attrName>style.visibility</p:attrName>
                                        </p:attrNameLst>
                                      </p:cBhvr>
                                      <p:to>
                                        <p:strVal val="visible"/>
                                      </p:to>
                                    </p:set>
                                    <p:animEffect transition="in" filter="fade">
                                      <p:cBhvr>
                                        <p:cTn id="96" dur="500"/>
                                        <p:tgtEl>
                                          <p:spTgt spid="227"/>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28"/>
                                        </p:tgtEl>
                                        <p:attrNameLst>
                                          <p:attrName>style.visibility</p:attrName>
                                        </p:attrNameLst>
                                      </p:cBhvr>
                                      <p:to>
                                        <p:strVal val="visible"/>
                                      </p:to>
                                    </p:set>
                                    <p:animEffect transition="in" filter="fade">
                                      <p:cBhvr>
                                        <p:cTn id="99" dur="500"/>
                                        <p:tgtEl>
                                          <p:spTgt spid="228"/>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231"/>
                                        </p:tgtEl>
                                        <p:attrNameLst>
                                          <p:attrName>style.visibility</p:attrName>
                                        </p:attrNameLst>
                                      </p:cBhvr>
                                      <p:to>
                                        <p:strVal val="visible"/>
                                      </p:to>
                                    </p:set>
                                    <p:animEffect transition="in" filter="fade">
                                      <p:cBhvr>
                                        <p:cTn id="102" dur="500"/>
                                        <p:tgtEl>
                                          <p:spTgt spid="231"/>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232"/>
                                        </p:tgtEl>
                                        <p:attrNameLst>
                                          <p:attrName>style.visibility</p:attrName>
                                        </p:attrNameLst>
                                      </p:cBhvr>
                                      <p:to>
                                        <p:strVal val="visible"/>
                                      </p:to>
                                    </p:set>
                                    <p:animEffect transition="in" filter="fade">
                                      <p:cBhvr>
                                        <p:cTn id="105" dur="500"/>
                                        <p:tgtEl>
                                          <p:spTgt spid="232"/>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242"/>
                                        </p:tgtEl>
                                        <p:attrNameLst>
                                          <p:attrName>style.visibility</p:attrName>
                                        </p:attrNameLst>
                                      </p:cBhvr>
                                      <p:to>
                                        <p:strVal val="visible"/>
                                      </p:to>
                                    </p:set>
                                    <p:animEffect transition="in" filter="fade">
                                      <p:cBhvr>
                                        <p:cTn id="108" dur="500"/>
                                        <p:tgtEl>
                                          <p:spTgt spid="242"/>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43"/>
                                        </p:tgtEl>
                                        <p:attrNameLst>
                                          <p:attrName>style.visibility</p:attrName>
                                        </p:attrNameLst>
                                      </p:cBhvr>
                                      <p:to>
                                        <p:strVal val="visible"/>
                                      </p:to>
                                    </p:set>
                                    <p:animEffect transition="in" filter="fade">
                                      <p:cBhvr>
                                        <p:cTn id="111" dur="500"/>
                                        <p:tgtEl>
                                          <p:spTgt spid="243"/>
                                        </p:tgtEl>
                                      </p:cBhvr>
                                    </p:animEffec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233"/>
                                        </p:tgtEl>
                                        <p:attrNameLst>
                                          <p:attrName>style.visibility</p:attrName>
                                        </p:attrNameLst>
                                      </p:cBhvr>
                                      <p:to>
                                        <p:strVal val="visible"/>
                                      </p:to>
                                    </p:set>
                                    <p:animEffect transition="in" filter="fade">
                                      <p:cBhvr>
                                        <p:cTn id="116" dur="500"/>
                                        <p:tgtEl>
                                          <p:spTgt spid="233"/>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234"/>
                                        </p:tgtEl>
                                        <p:attrNameLst>
                                          <p:attrName>style.visibility</p:attrName>
                                        </p:attrNameLst>
                                      </p:cBhvr>
                                      <p:to>
                                        <p:strVal val="visible"/>
                                      </p:to>
                                    </p:set>
                                    <p:animEffect transition="in" filter="fade">
                                      <p:cBhvr>
                                        <p:cTn id="119" dur="500"/>
                                        <p:tgtEl>
                                          <p:spTgt spid="234"/>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157">
                                            <p:txEl>
                                              <p:pRg st="0" end="0"/>
                                            </p:txEl>
                                          </p:spTgt>
                                        </p:tgtEl>
                                        <p:attrNameLst>
                                          <p:attrName>style.visibility</p:attrName>
                                        </p:attrNameLst>
                                      </p:cBhvr>
                                      <p:to>
                                        <p:strVal val="visible"/>
                                      </p:to>
                                    </p:set>
                                    <p:animEffect transition="in" filter="fade">
                                      <p:cBhvr>
                                        <p:cTn id="122" dur="500"/>
                                        <p:tgtEl>
                                          <p:spTgt spid="157">
                                            <p:txEl>
                                              <p:pRg st="0" end="0"/>
                                            </p:txEl>
                                          </p:spTgt>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57">
                                            <p:txEl>
                                              <p:pRg st="1" end="1"/>
                                            </p:txEl>
                                          </p:spTgt>
                                        </p:tgtEl>
                                        <p:attrNameLst>
                                          <p:attrName>style.visibility</p:attrName>
                                        </p:attrNameLst>
                                      </p:cBhvr>
                                      <p:to>
                                        <p:strVal val="visible"/>
                                      </p:to>
                                    </p:set>
                                    <p:animEffect transition="in" filter="fade">
                                      <p:cBhvr>
                                        <p:cTn id="125" dur="500"/>
                                        <p:tgtEl>
                                          <p:spTgt spid="157">
                                            <p:txEl>
                                              <p:pRg st="1" end="1"/>
                                            </p:txEl>
                                          </p:spTgt>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157">
                                            <p:txEl>
                                              <p:pRg st="2" end="2"/>
                                            </p:txEl>
                                          </p:spTgt>
                                        </p:tgtEl>
                                        <p:attrNameLst>
                                          <p:attrName>style.visibility</p:attrName>
                                        </p:attrNameLst>
                                      </p:cBhvr>
                                      <p:to>
                                        <p:strVal val="visible"/>
                                      </p:to>
                                    </p:set>
                                    <p:animEffect transition="in" filter="fade">
                                      <p:cBhvr>
                                        <p:cTn id="128" dur="500"/>
                                        <p:tgtEl>
                                          <p:spTgt spid="15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224" grpId="0"/>
      <p:bldP spid="225" grpId="0"/>
      <p:bldP spid="226" grpId="0"/>
      <p:bldP spid="227" grpId="0"/>
      <p:bldP spid="228" grpId="0"/>
      <p:bldP spid="231" grpId="0"/>
      <p:bldP spid="232" grpId="0"/>
      <p:bldP spid="233" grpId="0"/>
      <p:bldP spid="234" grpId="0" animBg="1"/>
      <p:bldP spid="237" grpId="0"/>
      <p:bldP spid="238" grpId="0"/>
      <p:bldP spid="239" grpId="0"/>
      <p:bldP spid="240" grpId="0"/>
      <p:bldP spid="241" grpId="0"/>
      <p:bldP spid="242" grpId="0"/>
      <p:bldP spid="243" grpId="0"/>
      <p:bldP spid="267" grpId="0"/>
      <p:bldP spid="289" grpId="0"/>
      <p:bldP spid="290" grpId="0"/>
      <p:bldP spid="291" grpId="0"/>
      <p:bldP spid="157" grpId="0" build="p" bldLvl="4"/>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D95610-D04F-7582-5587-B8F057D02C4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9" name="Rectangle 5"/>
          <p:cNvSpPr>
            <a:spLocks noChangeArrowheads="1"/>
          </p:cNvSpPr>
          <p:nvPr/>
        </p:nvSpPr>
        <p:spPr bwMode="auto">
          <a:xfrm>
            <a:off x="2500314" y="703264"/>
            <a:ext cx="7191375" cy="2381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44" name="Rectangle 7"/>
          <p:cNvSpPr>
            <a:spLocks noChangeArrowheads="1"/>
          </p:cNvSpPr>
          <p:nvPr/>
        </p:nvSpPr>
        <p:spPr bwMode="auto">
          <a:xfrm>
            <a:off x="2540001" y="723901"/>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45" name="Rectangle 8"/>
          <p:cNvSpPr>
            <a:spLocks noChangeArrowheads="1"/>
          </p:cNvSpPr>
          <p:nvPr/>
        </p:nvSpPr>
        <p:spPr bwMode="auto">
          <a:xfrm>
            <a:off x="3438526" y="723901"/>
            <a:ext cx="7437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Activities</a:t>
            </a:r>
            <a:endParaRPr lang="en-US" dirty="0">
              <a:solidFill>
                <a:prstClr val="black"/>
              </a:solidFill>
            </a:endParaRPr>
          </a:p>
        </p:txBody>
      </p:sp>
      <p:sp>
        <p:nvSpPr>
          <p:cNvPr id="246" name="Rectangle 9"/>
          <p:cNvSpPr>
            <a:spLocks noChangeArrowheads="1"/>
          </p:cNvSpPr>
          <p:nvPr/>
        </p:nvSpPr>
        <p:spPr bwMode="auto">
          <a:xfrm>
            <a:off x="5233989" y="723901"/>
            <a:ext cx="17972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Acquired at Cost</a:t>
            </a:r>
            <a:endParaRPr lang="en-US" dirty="0">
              <a:solidFill>
                <a:prstClr val="black"/>
              </a:solidFill>
            </a:endParaRPr>
          </a:p>
        </p:txBody>
      </p:sp>
      <p:sp>
        <p:nvSpPr>
          <p:cNvPr id="247" name="Rectangle 10"/>
          <p:cNvSpPr>
            <a:spLocks noChangeArrowheads="1"/>
          </p:cNvSpPr>
          <p:nvPr/>
        </p:nvSpPr>
        <p:spPr bwMode="auto">
          <a:xfrm>
            <a:off x="7300913" y="723901"/>
            <a:ext cx="15244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 Sold at Retail</a:t>
            </a:r>
            <a:endParaRPr lang="en-US" dirty="0">
              <a:solidFill>
                <a:prstClr val="black"/>
              </a:solidFill>
            </a:endParaRPr>
          </a:p>
        </p:txBody>
      </p:sp>
      <p:sp>
        <p:nvSpPr>
          <p:cNvPr id="248" name="Rectangle 11"/>
          <p:cNvSpPr>
            <a:spLocks noChangeArrowheads="1"/>
          </p:cNvSpPr>
          <p:nvPr/>
        </p:nvSpPr>
        <p:spPr bwMode="auto">
          <a:xfrm>
            <a:off x="2540001" y="9509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01</a:t>
            </a:r>
            <a:endParaRPr lang="en-US" dirty="0">
              <a:solidFill>
                <a:prstClr val="black"/>
              </a:solidFill>
            </a:endParaRPr>
          </a:p>
        </p:txBody>
      </p:sp>
      <p:sp>
        <p:nvSpPr>
          <p:cNvPr id="249" name="Rectangle 12"/>
          <p:cNvSpPr>
            <a:spLocks noChangeArrowheads="1"/>
          </p:cNvSpPr>
          <p:nvPr/>
        </p:nvSpPr>
        <p:spPr bwMode="auto">
          <a:xfrm>
            <a:off x="3438525" y="950914"/>
            <a:ext cx="14667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Beginning inventory</a:t>
            </a:r>
            <a:endParaRPr lang="en-US" dirty="0">
              <a:solidFill>
                <a:prstClr val="black"/>
              </a:solidFill>
            </a:endParaRPr>
          </a:p>
        </p:txBody>
      </p:sp>
      <p:sp>
        <p:nvSpPr>
          <p:cNvPr id="250" name="Rectangle 13"/>
          <p:cNvSpPr>
            <a:spLocks noChangeArrowheads="1"/>
          </p:cNvSpPr>
          <p:nvPr/>
        </p:nvSpPr>
        <p:spPr bwMode="auto">
          <a:xfrm>
            <a:off x="5095875" y="950914"/>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5 units @ $3.00 = $15.00</a:t>
            </a:r>
            <a:endParaRPr lang="en-US" dirty="0">
              <a:solidFill>
                <a:prstClr val="black"/>
              </a:solidFill>
            </a:endParaRPr>
          </a:p>
        </p:txBody>
      </p:sp>
      <p:sp>
        <p:nvSpPr>
          <p:cNvPr id="251" name="Rectangle 14"/>
          <p:cNvSpPr>
            <a:spLocks noChangeArrowheads="1"/>
          </p:cNvSpPr>
          <p:nvPr/>
        </p:nvSpPr>
        <p:spPr bwMode="auto">
          <a:xfrm>
            <a:off x="2540001" y="115728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08</a:t>
            </a:r>
            <a:endParaRPr lang="en-US" dirty="0">
              <a:solidFill>
                <a:prstClr val="black"/>
              </a:solidFill>
            </a:endParaRPr>
          </a:p>
        </p:txBody>
      </p:sp>
      <p:sp>
        <p:nvSpPr>
          <p:cNvPr id="252" name="Rectangle 15"/>
          <p:cNvSpPr>
            <a:spLocks noChangeArrowheads="1"/>
          </p:cNvSpPr>
          <p:nvPr/>
        </p:nvSpPr>
        <p:spPr bwMode="auto">
          <a:xfrm>
            <a:off x="3438526" y="115728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253" name="Rectangle 16"/>
          <p:cNvSpPr>
            <a:spLocks noChangeArrowheads="1"/>
          </p:cNvSpPr>
          <p:nvPr/>
        </p:nvSpPr>
        <p:spPr bwMode="auto">
          <a:xfrm>
            <a:off x="5002213" y="1157289"/>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10 units @ $4.50 = $45.00</a:t>
            </a:r>
            <a:endParaRPr lang="en-US" dirty="0">
              <a:solidFill>
                <a:prstClr val="black"/>
              </a:solidFill>
            </a:endParaRPr>
          </a:p>
        </p:txBody>
      </p:sp>
      <p:sp>
        <p:nvSpPr>
          <p:cNvPr id="254" name="Rectangle 17"/>
          <p:cNvSpPr>
            <a:spLocks noChangeArrowheads="1"/>
          </p:cNvSpPr>
          <p:nvPr/>
        </p:nvSpPr>
        <p:spPr bwMode="auto">
          <a:xfrm>
            <a:off x="2540001" y="136366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09</a:t>
            </a:r>
            <a:endParaRPr lang="en-US" dirty="0">
              <a:solidFill>
                <a:prstClr val="black"/>
              </a:solidFill>
            </a:endParaRPr>
          </a:p>
        </p:txBody>
      </p:sp>
      <p:sp>
        <p:nvSpPr>
          <p:cNvPr id="255" name="Rectangle 18"/>
          <p:cNvSpPr>
            <a:spLocks noChangeArrowheads="1"/>
          </p:cNvSpPr>
          <p:nvPr/>
        </p:nvSpPr>
        <p:spPr bwMode="auto">
          <a:xfrm>
            <a:off x="3438526" y="1363664"/>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28" name="Rectangle 19"/>
          <p:cNvSpPr>
            <a:spLocks noChangeArrowheads="1"/>
          </p:cNvSpPr>
          <p:nvPr/>
        </p:nvSpPr>
        <p:spPr bwMode="auto">
          <a:xfrm>
            <a:off x="7391400" y="1363664"/>
            <a:ext cx="117339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units @ $7.00</a:t>
            </a:r>
            <a:endParaRPr lang="en-US" dirty="0">
              <a:solidFill>
                <a:prstClr val="black"/>
              </a:solidFill>
            </a:endParaRPr>
          </a:p>
        </p:txBody>
      </p:sp>
      <p:sp>
        <p:nvSpPr>
          <p:cNvPr id="129" name="Rectangle 20"/>
          <p:cNvSpPr>
            <a:spLocks noChangeArrowheads="1"/>
          </p:cNvSpPr>
          <p:nvPr/>
        </p:nvSpPr>
        <p:spPr bwMode="auto">
          <a:xfrm>
            <a:off x="2540001" y="157003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130" name="Rectangle 21"/>
          <p:cNvSpPr>
            <a:spLocks noChangeArrowheads="1"/>
          </p:cNvSpPr>
          <p:nvPr/>
        </p:nvSpPr>
        <p:spPr bwMode="auto">
          <a:xfrm>
            <a:off x="3438526" y="157003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1" name="Rectangle 22"/>
          <p:cNvSpPr>
            <a:spLocks noChangeArrowheads="1"/>
          </p:cNvSpPr>
          <p:nvPr/>
        </p:nvSpPr>
        <p:spPr bwMode="auto">
          <a:xfrm>
            <a:off x="5002213" y="1570039"/>
            <a:ext cx="19685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13 units @ $5.00 = $65.00</a:t>
            </a:r>
            <a:endParaRPr lang="en-US" dirty="0">
              <a:solidFill>
                <a:prstClr val="black"/>
              </a:solidFill>
            </a:endParaRPr>
          </a:p>
        </p:txBody>
      </p:sp>
      <p:sp>
        <p:nvSpPr>
          <p:cNvPr id="132" name="Rectangle 23"/>
          <p:cNvSpPr>
            <a:spLocks noChangeArrowheads="1"/>
          </p:cNvSpPr>
          <p:nvPr/>
        </p:nvSpPr>
        <p:spPr bwMode="auto">
          <a:xfrm>
            <a:off x="2540001" y="17764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133" name="Rectangle 24"/>
          <p:cNvSpPr>
            <a:spLocks noChangeArrowheads="1"/>
          </p:cNvSpPr>
          <p:nvPr/>
        </p:nvSpPr>
        <p:spPr bwMode="auto">
          <a:xfrm>
            <a:off x="3438526" y="1776414"/>
            <a:ext cx="4167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Sales</a:t>
            </a:r>
            <a:endParaRPr lang="en-US" dirty="0">
              <a:solidFill>
                <a:prstClr val="black"/>
              </a:solidFill>
            </a:endParaRPr>
          </a:p>
        </p:txBody>
      </p:sp>
      <p:sp>
        <p:nvSpPr>
          <p:cNvPr id="134" name="Rectangle 25"/>
          <p:cNvSpPr>
            <a:spLocks noChangeArrowheads="1"/>
          </p:cNvSpPr>
          <p:nvPr/>
        </p:nvSpPr>
        <p:spPr bwMode="auto">
          <a:xfrm>
            <a:off x="7300913" y="1776414"/>
            <a:ext cx="126637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18 units @ $8.00</a:t>
            </a:r>
            <a:endParaRPr lang="en-US" dirty="0">
              <a:solidFill>
                <a:prstClr val="black"/>
              </a:solidFill>
            </a:endParaRPr>
          </a:p>
        </p:txBody>
      </p:sp>
      <p:sp>
        <p:nvSpPr>
          <p:cNvPr id="135" name="Rectangle 26"/>
          <p:cNvSpPr>
            <a:spLocks noChangeArrowheads="1"/>
          </p:cNvSpPr>
          <p:nvPr/>
        </p:nvSpPr>
        <p:spPr bwMode="auto">
          <a:xfrm>
            <a:off x="2540001" y="198278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136" name="Rectangle 27"/>
          <p:cNvSpPr>
            <a:spLocks noChangeArrowheads="1"/>
          </p:cNvSpPr>
          <p:nvPr/>
        </p:nvSpPr>
        <p:spPr bwMode="auto">
          <a:xfrm>
            <a:off x="3438526" y="1982789"/>
            <a:ext cx="7053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Purchase</a:t>
            </a:r>
            <a:endParaRPr lang="en-US" dirty="0">
              <a:solidFill>
                <a:prstClr val="black"/>
              </a:solidFill>
            </a:endParaRPr>
          </a:p>
        </p:txBody>
      </p:sp>
      <p:sp>
        <p:nvSpPr>
          <p:cNvPr id="138" name="Rectangle 28"/>
          <p:cNvSpPr>
            <a:spLocks noChangeArrowheads="1"/>
          </p:cNvSpPr>
          <p:nvPr/>
        </p:nvSpPr>
        <p:spPr bwMode="auto">
          <a:xfrm>
            <a:off x="5095875" y="1982789"/>
            <a:ext cx="187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8 units @ $5.30 = $42.40</a:t>
            </a:r>
            <a:endParaRPr lang="en-US" dirty="0">
              <a:solidFill>
                <a:prstClr val="black"/>
              </a:solidFill>
            </a:endParaRPr>
          </a:p>
        </p:txBody>
      </p:sp>
      <p:sp>
        <p:nvSpPr>
          <p:cNvPr id="139" name="Rectangle 29"/>
          <p:cNvSpPr>
            <a:spLocks noChangeArrowheads="1"/>
          </p:cNvSpPr>
          <p:nvPr/>
        </p:nvSpPr>
        <p:spPr bwMode="auto">
          <a:xfrm>
            <a:off x="4994276" y="2189164"/>
            <a:ext cx="5850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36 units</a:t>
            </a:r>
            <a:endParaRPr lang="en-US" dirty="0">
              <a:solidFill>
                <a:prstClr val="black"/>
              </a:solidFill>
            </a:endParaRPr>
          </a:p>
        </p:txBody>
      </p:sp>
      <p:sp>
        <p:nvSpPr>
          <p:cNvPr id="140" name="Rectangle 30"/>
          <p:cNvSpPr>
            <a:spLocks noChangeArrowheads="1"/>
          </p:cNvSpPr>
          <p:nvPr/>
        </p:nvSpPr>
        <p:spPr bwMode="auto">
          <a:xfrm>
            <a:off x="6365875" y="2189164"/>
            <a:ext cx="6048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$167.40</a:t>
            </a:r>
            <a:endParaRPr lang="en-US" dirty="0">
              <a:solidFill>
                <a:prstClr val="black"/>
              </a:solidFill>
            </a:endParaRPr>
          </a:p>
        </p:txBody>
      </p:sp>
      <p:sp>
        <p:nvSpPr>
          <p:cNvPr id="141" name="Rectangle 31"/>
          <p:cNvSpPr>
            <a:spLocks noChangeArrowheads="1"/>
          </p:cNvSpPr>
          <p:nvPr/>
        </p:nvSpPr>
        <p:spPr bwMode="auto">
          <a:xfrm>
            <a:off x="7315200" y="2189164"/>
            <a:ext cx="58578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26 units</a:t>
            </a:r>
            <a:endParaRPr lang="en-US" dirty="0">
              <a:solidFill>
                <a:prstClr val="black"/>
              </a:solidFill>
            </a:endParaRPr>
          </a:p>
        </p:txBody>
      </p:sp>
      <p:sp>
        <p:nvSpPr>
          <p:cNvPr id="147" name="Rectangle 37"/>
          <p:cNvSpPr>
            <a:spLocks noChangeArrowheads="1"/>
          </p:cNvSpPr>
          <p:nvPr/>
        </p:nvSpPr>
        <p:spPr bwMode="auto">
          <a:xfrm>
            <a:off x="2490788" y="693738"/>
            <a:ext cx="19050" cy="2476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8" name="Rectangle 38"/>
          <p:cNvSpPr>
            <a:spLocks noChangeArrowheads="1"/>
          </p:cNvSpPr>
          <p:nvPr/>
        </p:nvSpPr>
        <p:spPr bwMode="auto">
          <a:xfrm>
            <a:off x="9671050" y="714376"/>
            <a:ext cx="20638" cy="2270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9" name="Rectangle 39"/>
          <p:cNvSpPr>
            <a:spLocks noChangeArrowheads="1"/>
          </p:cNvSpPr>
          <p:nvPr/>
        </p:nvSpPr>
        <p:spPr bwMode="auto">
          <a:xfrm>
            <a:off x="2509838" y="69373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0" name="Rectangle 40"/>
          <p:cNvSpPr>
            <a:spLocks noChangeArrowheads="1"/>
          </p:cNvSpPr>
          <p:nvPr/>
        </p:nvSpPr>
        <p:spPr bwMode="auto">
          <a:xfrm>
            <a:off x="2509838" y="9207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1" name="Line 41"/>
          <p:cNvSpPr>
            <a:spLocks noChangeShapeType="1"/>
          </p:cNvSpPr>
          <p:nvPr/>
        </p:nvSpPr>
        <p:spPr bwMode="auto">
          <a:xfrm>
            <a:off x="4953000" y="2168525"/>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2" name="Rectangle 42"/>
          <p:cNvSpPr>
            <a:spLocks noChangeArrowheads="1"/>
          </p:cNvSpPr>
          <p:nvPr/>
        </p:nvSpPr>
        <p:spPr bwMode="auto">
          <a:xfrm>
            <a:off x="4953000" y="2168526"/>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3" name="Line 43"/>
          <p:cNvSpPr>
            <a:spLocks noChangeShapeType="1"/>
          </p:cNvSpPr>
          <p:nvPr/>
        </p:nvSpPr>
        <p:spPr bwMode="auto">
          <a:xfrm>
            <a:off x="4953000" y="2374900"/>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4" name="Rectangle 44"/>
          <p:cNvSpPr>
            <a:spLocks noChangeArrowheads="1"/>
          </p:cNvSpPr>
          <p:nvPr/>
        </p:nvSpPr>
        <p:spPr bwMode="auto">
          <a:xfrm>
            <a:off x="4953000" y="2374901"/>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55" name="Line 45"/>
          <p:cNvSpPr>
            <a:spLocks noChangeShapeType="1"/>
          </p:cNvSpPr>
          <p:nvPr/>
        </p:nvSpPr>
        <p:spPr bwMode="auto">
          <a:xfrm>
            <a:off x="4953000" y="2395538"/>
            <a:ext cx="393223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56" name="Rectangle 46"/>
          <p:cNvSpPr>
            <a:spLocks noChangeArrowheads="1"/>
          </p:cNvSpPr>
          <p:nvPr/>
        </p:nvSpPr>
        <p:spPr bwMode="auto">
          <a:xfrm>
            <a:off x="4953000" y="2395539"/>
            <a:ext cx="39322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2" name="Rectangle 6"/>
          <p:cNvSpPr>
            <a:spLocks noChangeArrowheads="1"/>
          </p:cNvSpPr>
          <p:nvPr/>
        </p:nvSpPr>
        <p:spPr bwMode="auto">
          <a:xfrm>
            <a:off x="1960564" y="2438401"/>
            <a:ext cx="8021637"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Weighted Average – Cost of Goods Sold is calculated at the time of the sale.  Average cost is equal to cost of goods available at the time of the sale divided by number of units available at the time of the sale.</a:t>
            </a:r>
            <a:endParaRPr lang="en-US" b="1" dirty="0">
              <a:solidFill>
                <a:srgbClr val="C00000"/>
              </a:solidFill>
            </a:endParaRPr>
          </a:p>
        </p:txBody>
      </p:sp>
      <p:sp>
        <p:nvSpPr>
          <p:cNvPr id="4" name="AutoShape 3"/>
          <p:cNvSpPr>
            <a:spLocks noChangeAspect="1" noChangeArrowheads="1" noTextEdit="1"/>
          </p:cNvSpPr>
          <p:nvPr/>
        </p:nvSpPr>
        <p:spPr bwMode="auto">
          <a:xfrm>
            <a:off x="2500314" y="2971800"/>
            <a:ext cx="7191375" cy="313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6" name="Rectangle 5"/>
          <p:cNvSpPr>
            <a:spLocks noChangeArrowheads="1"/>
          </p:cNvSpPr>
          <p:nvPr/>
        </p:nvSpPr>
        <p:spPr bwMode="auto">
          <a:xfrm>
            <a:off x="2500314" y="3048000"/>
            <a:ext cx="7191375" cy="23653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2500314" y="3490913"/>
            <a:ext cx="7191375" cy="639762"/>
          </a:xfrm>
          <a:prstGeom prst="rect">
            <a:avLst/>
          </a:prstGeom>
          <a:solidFill>
            <a:srgbClr val="BDD7E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500314" y="4410076"/>
            <a:ext cx="7191375" cy="639763"/>
          </a:xfrm>
          <a:prstGeom prst="rect">
            <a:avLst/>
          </a:prstGeom>
          <a:solidFill>
            <a:srgbClr val="BDD7E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9" name="Rectangle 8"/>
          <p:cNvSpPr>
            <a:spLocks noChangeArrowheads="1"/>
          </p:cNvSpPr>
          <p:nvPr/>
        </p:nvSpPr>
        <p:spPr bwMode="auto">
          <a:xfrm>
            <a:off x="2500314" y="5338763"/>
            <a:ext cx="7191375" cy="639762"/>
          </a:xfrm>
          <a:prstGeom prst="rect">
            <a:avLst/>
          </a:prstGeom>
          <a:solidFill>
            <a:srgbClr val="BDD7E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0" name="Rectangle 9"/>
          <p:cNvSpPr>
            <a:spLocks noChangeArrowheads="1"/>
          </p:cNvSpPr>
          <p:nvPr/>
        </p:nvSpPr>
        <p:spPr bwMode="auto">
          <a:xfrm>
            <a:off x="2540001" y="3068639"/>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11" name="Rectangle 10"/>
          <p:cNvSpPr>
            <a:spLocks noChangeArrowheads="1"/>
          </p:cNvSpPr>
          <p:nvPr/>
        </p:nvSpPr>
        <p:spPr bwMode="auto">
          <a:xfrm>
            <a:off x="3438525" y="3068639"/>
            <a:ext cx="143148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Goods Purchased</a:t>
            </a:r>
            <a:endParaRPr lang="en-US" dirty="0">
              <a:solidFill>
                <a:prstClr val="black"/>
              </a:solidFill>
            </a:endParaRPr>
          </a:p>
        </p:txBody>
      </p:sp>
      <p:sp>
        <p:nvSpPr>
          <p:cNvPr id="12" name="Rectangle 11"/>
          <p:cNvSpPr>
            <a:spLocks noChangeArrowheads="1"/>
          </p:cNvSpPr>
          <p:nvPr/>
        </p:nvSpPr>
        <p:spPr bwMode="auto">
          <a:xfrm>
            <a:off x="5233988" y="3068639"/>
            <a:ext cx="156292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Cost of Goods Sold</a:t>
            </a:r>
            <a:endParaRPr lang="en-US" dirty="0">
              <a:solidFill>
                <a:prstClr val="black"/>
              </a:solidFill>
            </a:endParaRPr>
          </a:p>
        </p:txBody>
      </p:sp>
      <p:sp>
        <p:nvSpPr>
          <p:cNvPr id="13" name="Rectangle 12"/>
          <p:cNvSpPr>
            <a:spLocks noChangeArrowheads="1"/>
          </p:cNvSpPr>
          <p:nvPr/>
        </p:nvSpPr>
        <p:spPr bwMode="auto">
          <a:xfrm>
            <a:off x="7926388" y="3068639"/>
            <a:ext cx="14411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Inventory Balance</a:t>
            </a:r>
            <a:endParaRPr lang="en-US" dirty="0">
              <a:solidFill>
                <a:prstClr val="black"/>
              </a:solidFill>
            </a:endParaRPr>
          </a:p>
        </p:txBody>
      </p:sp>
      <p:sp>
        <p:nvSpPr>
          <p:cNvPr id="14" name="Rectangle 13"/>
          <p:cNvSpPr>
            <a:spLocks noChangeArrowheads="1"/>
          </p:cNvSpPr>
          <p:nvPr/>
        </p:nvSpPr>
        <p:spPr bwMode="auto">
          <a:xfrm>
            <a:off x="2540000" y="3295651"/>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a:t>
            </a:r>
            <a:endParaRPr lang="en-US" dirty="0">
              <a:solidFill>
                <a:prstClr val="black"/>
              </a:solidFill>
            </a:endParaRPr>
          </a:p>
        </p:txBody>
      </p:sp>
      <p:sp>
        <p:nvSpPr>
          <p:cNvPr id="15" name="Rectangle 14"/>
          <p:cNvSpPr>
            <a:spLocks noChangeArrowheads="1"/>
          </p:cNvSpPr>
          <p:nvPr/>
        </p:nvSpPr>
        <p:spPr bwMode="auto">
          <a:xfrm>
            <a:off x="8016876" y="329565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a:t>
            </a:r>
            <a:endParaRPr lang="en-US" dirty="0">
              <a:solidFill>
                <a:prstClr val="black"/>
              </a:solidFill>
            </a:endParaRPr>
          </a:p>
        </p:txBody>
      </p:sp>
      <p:sp>
        <p:nvSpPr>
          <p:cNvPr id="16" name="Rectangle 15"/>
          <p:cNvSpPr>
            <a:spLocks noChangeArrowheads="1"/>
          </p:cNvSpPr>
          <p:nvPr/>
        </p:nvSpPr>
        <p:spPr bwMode="auto">
          <a:xfrm>
            <a:off x="8824914" y="3295651"/>
            <a:ext cx="6556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$15.00</a:t>
            </a:r>
            <a:endParaRPr lang="en-US" dirty="0">
              <a:solidFill>
                <a:prstClr val="black"/>
              </a:solidFill>
            </a:endParaRPr>
          </a:p>
        </p:txBody>
      </p:sp>
      <p:sp>
        <p:nvSpPr>
          <p:cNvPr id="17" name="Rectangle 16"/>
          <p:cNvSpPr>
            <a:spLocks noChangeArrowheads="1"/>
          </p:cNvSpPr>
          <p:nvPr/>
        </p:nvSpPr>
        <p:spPr bwMode="auto">
          <a:xfrm>
            <a:off x="2540000" y="3511551"/>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8</a:t>
            </a:r>
            <a:endParaRPr lang="en-US" dirty="0">
              <a:solidFill>
                <a:prstClr val="black"/>
              </a:solidFill>
            </a:endParaRPr>
          </a:p>
        </p:txBody>
      </p:sp>
      <p:sp>
        <p:nvSpPr>
          <p:cNvPr id="18" name="Rectangle 17"/>
          <p:cNvSpPr>
            <a:spLocks noChangeArrowheads="1"/>
          </p:cNvSpPr>
          <p:nvPr/>
        </p:nvSpPr>
        <p:spPr bwMode="auto">
          <a:xfrm>
            <a:off x="3438526" y="3511551"/>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 @ $4.50</a:t>
            </a:r>
            <a:endParaRPr lang="en-US" dirty="0">
              <a:solidFill>
                <a:prstClr val="black"/>
              </a:solidFill>
            </a:endParaRPr>
          </a:p>
        </p:txBody>
      </p:sp>
      <p:sp>
        <p:nvSpPr>
          <p:cNvPr id="19" name="Rectangle 18"/>
          <p:cNvSpPr>
            <a:spLocks noChangeArrowheads="1"/>
          </p:cNvSpPr>
          <p:nvPr/>
        </p:nvSpPr>
        <p:spPr bwMode="auto">
          <a:xfrm>
            <a:off x="8016876" y="351155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 @ $3.00</a:t>
            </a:r>
            <a:endParaRPr lang="en-US" dirty="0">
              <a:solidFill>
                <a:prstClr val="black"/>
              </a:solidFill>
            </a:endParaRPr>
          </a:p>
        </p:txBody>
      </p:sp>
      <p:sp>
        <p:nvSpPr>
          <p:cNvPr id="20" name="Rectangle 19"/>
          <p:cNvSpPr>
            <a:spLocks noChangeArrowheads="1"/>
          </p:cNvSpPr>
          <p:nvPr/>
        </p:nvSpPr>
        <p:spPr bwMode="auto">
          <a:xfrm>
            <a:off x="7926389" y="3717926"/>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 @ $4.50</a:t>
            </a:r>
            <a:endParaRPr lang="en-US" dirty="0">
              <a:solidFill>
                <a:prstClr val="black"/>
              </a:solidFill>
            </a:endParaRPr>
          </a:p>
        </p:txBody>
      </p:sp>
      <p:sp>
        <p:nvSpPr>
          <p:cNvPr id="21" name="Rectangle 20"/>
          <p:cNvSpPr>
            <a:spLocks noChangeArrowheads="1"/>
          </p:cNvSpPr>
          <p:nvPr/>
        </p:nvSpPr>
        <p:spPr bwMode="auto">
          <a:xfrm>
            <a:off x="7308850" y="3924301"/>
            <a:ext cx="232756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$60 / 15 units = $4.00 avg. cost</a:t>
            </a:r>
            <a:endParaRPr lang="en-US" dirty="0">
              <a:solidFill>
                <a:prstClr val="black"/>
              </a:solidFill>
            </a:endParaRPr>
          </a:p>
        </p:txBody>
      </p:sp>
      <p:sp>
        <p:nvSpPr>
          <p:cNvPr id="22" name="Rectangle 21"/>
          <p:cNvSpPr>
            <a:spLocks noChangeArrowheads="1"/>
          </p:cNvSpPr>
          <p:nvPr/>
        </p:nvSpPr>
        <p:spPr bwMode="auto">
          <a:xfrm>
            <a:off x="2540000" y="4183064"/>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9</a:t>
            </a:r>
            <a:endParaRPr lang="en-US" dirty="0">
              <a:solidFill>
                <a:prstClr val="black"/>
              </a:solidFill>
            </a:endParaRPr>
          </a:p>
        </p:txBody>
      </p:sp>
      <p:sp>
        <p:nvSpPr>
          <p:cNvPr id="23" name="Rectangle 22"/>
          <p:cNvSpPr>
            <a:spLocks noChangeArrowheads="1"/>
          </p:cNvSpPr>
          <p:nvPr/>
        </p:nvSpPr>
        <p:spPr bwMode="auto">
          <a:xfrm>
            <a:off x="5233989" y="4183064"/>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$4.00</a:t>
            </a:r>
            <a:endParaRPr lang="en-US" dirty="0">
              <a:solidFill>
                <a:prstClr val="black"/>
              </a:solidFill>
            </a:endParaRPr>
          </a:p>
        </p:txBody>
      </p:sp>
      <p:sp>
        <p:nvSpPr>
          <p:cNvPr id="24" name="Rectangle 23"/>
          <p:cNvSpPr>
            <a:spLocks noChangeArrowheads="1"/>
          </p:cNvSpPr>
          <p:nvPr/>
        </p:nvSpPr>
        <p:spPr bwMode="auto">
          <a:xfrm>
            <a:off x="6130926" y="4183064"/>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$32.00</a:t>
            </a:r>
            <a:endParaRPr lang="en-US" dirty="0">
              <a:solidFill>
                <a:prstClr val="black"/>
              </a:solidFill>
            </a:endParaRPr>
          </a:p>
        </p:txBody>
      </p:sp>
      <p:sp>
        <p:nvSpPr>
          <p:cNvPr id="25" name="Rectangle 24"/>
          <p:cNvSpPr>
            <a:spLocks noChangeArrowheads="1"/>
          </p:cNvSpPr>
          <p:nvPr/>
        </p:nvSpPr>
        <p:spPr bwMode="auto">
          <a:xfrm>
            <a:off x="8016876" y="4183064"/>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 @ $4.00</a:t>
            </a:r>
            <a:endParaRPr lang="en-US" dirty="0">
              <a:solidFill>
                <a:prstClr val="black"/>
              </a:solidFill>
            </a:endParaRPr>
          </a:p>
        </p:txBody>
      </p:sp>
      <p:sp>
        <p:nvSpPr>
          <p:cNvPr id="26" name="Rectangle 25"/>
          <p:cNvSpPr>
            <a:spLocks noChangeArrowheads="1"/>
          </p:cNvSpPr>
          <p:nvPr/>
        </p:nvSpPr>
        <p:spPr bwMode="auto">
          <a:xfrm>
            <a:off x="8824914" y="4183064"/>
            <a:ext cx="7016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$28.00</a:t>
            </a:r>
            <a:endParaRPr lang="en-US" dirty="0">
              <a:solidFill>
                <a:prstClr val="black"/>
              </a:solidFill>
            </a:endParaRPr>
          </a:p>
        </p:txBody>
      </p:sp>
      <p:sp>
        <p:nvSpPr>
          <p:cNvPr id="27" name="Rectangle 26"/>
          <p:cNvSpPr>
            <a:spLocks noChangeArrowheads="1"/>
          </p:cNvSpPr>
          <p:nvPr/>
        </p:nvSpPr>
        <p:spPr bwMode="auto">
          <a:xfrm>
            <a:off x="2540001" y="4430714"/>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19</a:t>
            </a:r>
            <a:endParaRPr lang="en-US" dirty="0">
              <a:solidFill>
                <a:prstClr val="black"/>
              </a:solidFill>
            </a:endParaRPr>
          </a:p>
        </p:txBody>
      </p:sp>
      <p:sp>
        <p:nvSpPr>
          <p:cNvPr id="28" name="Rectangle 27"/>
          <p:cNvSpPr>
            <a:spLocks noChangeArrowheads="1"/>
          </p:cNvSpPr>
          <p:nvPr/>
        </p:nvSpPr>
        <p:spPr bwMode="auto">
          <a:xfrm>
            <a:off x="3438526" y="4430714"/>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 $5.00</a:t>
            </a:r>
            <a:endParaRPr lang="en-US" dirty="0">
              <a:solidFill>
                <a:prstClr val="black"/>
              </a:solidFill>
            </a:endParaRPr>
          </a:p>
        </p:txBody>
      </p:sp>
      <p:sp>
        <p:nvSpPr>
          <p:cNvPr id="29" name="Rectangle 28"/>
          <p:cNvSpPr>
            <a:spLocks noChangeArrowheads="1"/>
          </p:cNvSpPr>
          <p:nvPr/>
        </p:nvSpPr>
        <p:spPr bwMode="auto">
          <a:xfrm>
            <a:off x="8016876" y="4430714"/>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 @ $4.00</a:t>
            </a:r>
            <a:endParaRPr lang="en-US" dirty="0">
              <a:solidFill>
                <a:prstClr val="black"/>
              </a:solidFill>
            </a:endParaRPr>
          </a:p>
        </p:txBody>
      </p:sp>
      <p:sp>
        <p:nvSpPr>
          <p:cNvPr id="30" name="Rectangle 29"/>
          <p:cNvSpPr>
            <a:spLocks noChangeArrowheads="1"/>
          </p:cNvSpPr>
          <p:nvPr/>
        </p:nvSpPr>
        <p:spPr bwMode="auto">
          <a:xfrm>
            <a:off x="7926389" y="4637089"/>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 @ $5.00</a:t>
            </a:r>
            <a:endParaRPr lang="en-US" dirty="0">
              <a:solidFill>
                <a:prstClr val="black"/>
              </a:solidFill>
            </a:endParaRPr>
          </a:p>
        </p:txBody>
      </p:sp>
      <p:sp>
        <p:nvSpPr>
          <p:cNvPr id="31" name="Rectangle 30"/>
          <p:cNvSpPr>
            <a:spLocks noChangeArrowheads="1"/>
          </p:cNvSpPr>
          <p:nvPr/>
        </p:nvSpPr>
        <p:spPr bwMode="auto">
          <a:xfrm>
            <a:off x="7308850" y="4843464"/>
            <a:ext cx="232756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$93 / 20 units = $4.65 avg. cost</a:t>
            </a:r>
            <a:endParaRPr lang="en-US" dirty="0">
              <a:solidFill>
                <a:prstClr val="black"/>
              </a:solidFill>
            </a:endParaRPr>
          </a:p>
        </p:txBody>
      </p:sp>
      <p:sp>
        <p:nvSpPr>
          <p:cNvPr id="224" name="Rectangle 31"/>
          <p:cNvSpPr>
            <a:spLocks noChangeArrowheads="1"/>
          </p:cNvSpPr>
          <p:nvPr/>
        </p:nvSpPr>
        <p:spPr bwMode="auto">
          <a:xfrm>
            <a:off x="2540001" y="5100639"/>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24</a:t>
            </a:r>
            <a:endParaRPr lang="en-US" dirty="0">
              <a:solidFill>
                <a:prstClr val="black"/>
              </a:solidFill>
            </a:endParaRPr>
          </a:p>
        </p:txBody>
      </p:sp>
      <p:sp>
        <p:nvSpPr>
          <p:cNvPr id="225" name="Rectangle 32"/>
          <p:cNvSpPr>
            <a:spLocks noChangeArrowheads="1"/>
          </p:cNvSpPr>
          <p:nvPr/>
        </p:nvSpPr>
        <p:spPr bwMode="auto">
          <a:xfrm>
            <a:off x="5233989" y="5100639"/>
            <a:ext cx="8672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18 @ $4.65</a:t>
            </a:r>
            <a:endParaRPr lang="en-US" dirty="0">
              <a:solidFill>
                <a:prstClr val="black"/>
              </a:solidFill>
            </a:endParaRPr>
          </a:p>
        </p:txBody>
      </p:sp>
      <p:sp>
        <p:nvSpPr>
          <p:cNvPr id="226" name="Rectangle 33"/>
          <p:cNvSpPr>
            <a:spLocks noChangeArrowheads="1"/>
          </p:cNvSpPr>
          <p:nvPr/>
        </p:nvSpPr>
        <p:spPr bwMode="auto">
          <a:xfrm>
            <a:off x="6130926" y="5100639"/>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$83.70</a:t>
            </a:r>
            <a:endParaRPr lang="en-US" dirty="0">
              <a:solidFill>
                <a:prstClr val="black"/>
              </a:solidFill>
            </a:endParaRPr>
          </a:p>
        </p:txBody>
      </p:sp>
      <p:sp>
        <p:nvSpPr>
          <p:cNvPr id="227" name="Rectangle 34"/>
          <p:cNvSpPr>
            <a:spLocks noChangeArrowheads="1"/>
          </p:cNvSpPr>
          <p:nvPr/>
        </p:nvSpPr>
        <p:spPr bwMode="auto">
          <a:xfrm>
            <a:off x="7926389" y="5100639"/>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 @ $4.65</a:t>
            </a:r>
            <a:endParaRPr lang="en-US" dirty="0">
              <a:solidFill>
                <a:prstClr val="black"/>
              </a:solidFill>
            </a:endParaRPr>
          </a:p>
        </p:txBody>
      </p:sp>
      <p:sp>
        <p:nvSpPr>
          <p:cNvPr id="228" name="Rectangle 35"/>
          <p:cNvSpPr>
            <a:spLocks noChangeArrowheads="1"/>
          </p:cNvSpPr>
          <p:nvPr/>
        </p:nvSpPr>
        <p:spPr bwMode="auto">
          <a:xfrm>
            <a:off x="8824914" y="5100639"/>
            <a:ext cx="56265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$9.30</a:t>
            </a:r>
            <a:endParaRPr lang="en-US" dirty="0">
              <a:solidFill>
                <a:prstClr val="black"/>
              </a:solidFill>
            </a:endParaRPr>
          </a:p>
        </p:txBody>
      </p:sp>
      <p:sp>
        <p:nvSpPr>
          <p:cNvPr id="231" name="Rectangle 36"/>
          <p:cNvSpPr>
            <a:spLocks noChangeArrowheads="1"/>
          </p:cNvSpPr>
          <p:nvPr/>
        </p:nvSpPr>
        <p:spPr bwMode="auto">
          <a:xfrm>
            <a:off x="2540001" y="535940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30</a:t>
            </a:r>
            <a:endParaRPr lang="en-US" dirty="0">
              <a:solidFill>
                <a:prstClr val="black"/>
              </a:solidFill>
            </a:endParaRPr>
          </a:p>
        </p:txBody>
      </p:sp>
      <p:sp>
        <p:nvSpPr>
          <p:cNvPr id="232" name="Rectangle 37"/>
          <p:cNvSpPr>
            <a:spLocks noChangeArrowheads="1"/>
          </p:cNvSpPr>
          <p:nvPr/>
        </p:nvSpPr>
        <p:spPr bwMode="auto">
          <a:xfrm>
            <a:off x="3438526" y="535940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$5.30</a:t>
            </a:r>
            <a:endParaRPr lang="en-US" dirty="0">
              <a:solidFill>
                <a:prstClr val="black"/>
              </a:solidFill>
            </a:endParaRPr>
          </a:p>
        </p:txBody>
      </p:sp>
      <p:sp>
        <p:nvSpPr>
          <p:cNvPr id="233" name="Rectangle 38"/>
          <p:cNvSpPr>
            <a:spLocks noChangeArrowheads="1"/>
          </p:cNvSpPr>
          <p:nvPr/>
        </p:nvSpPr>
        <p:spPr bwMode="auto">
          <a:xfrm>
            <a:off x="8016876" y="5359401"/>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 @ $4.65</a:t>
            </a:r>
            <a:endParaRPr lang="en-US" dirty="0">
              <a:solidFill>
                <a:prstClr val="black"/>
              </a:solidFill>
            </a:endParaRPr>
          </a:p>
        </p:txBody>
      </p:sp>
      <p:sp>
        <p:nvSpPr>
          <p:cNvPr id="234" name="Rectangle 39"/>
          <p:cNvSpPr>
            <a:spLocks noChangeArrowheads="1"/>
          </p:cNvSpPr>
          <p:nvPr/>
        </p:nvSpPr>
        <p:spPr bwMode="auto">
          <a:xfrm>
            <a:off x="8016876" y="5565776"/>
            <a:ext cx="7742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 @ $5.30</a:t>
            </a:r>
            <a:endParaRPr lang="en-US" dirty="0">
              <a:solidFill>
                <a:prstClr val="black"/>
              </a:solidFill>
            </a:endParaRPr>
          </a:p>
        </p:txBody>
      </p:sp>
      <p:sp>
        <p:nvSpPr>
          <p:cNvPr id="235" name="Rectangle 40"/>
          <p:cNvSpPr>
            <a:spLocks noChangeArrowheads="1"/>
          </p:cNvSpPr>
          <p:nvPr/>
        </p:nvSpPr>
        <p:spPr bwMode="auto">
          <a:xfrm>
            <a:off x="7086600" y="5772151"/>
            <a:ext cx="255999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$51.70 / 10 units = $5.17 avg. cost</a:t>
            </a:r>
            <a:endParaRPr lang="en-US" dirty="0">
              <a:solidFill>
                <a:prstClr val="black"/>
              </a:solidFill>
            </a:endParaRPr>
          </a:p>
        </p:txBody>
      </p:sp>
      <p:sp>
        <p:nvSpPr>
          <p:cNvPr id="236" name="Rectangle 41"/>
          <p:cNvSpPr>
            <a:spLocks noChangeArrowheads="1"/>
          </p:cNvSpPr>
          <p:nvPr/>
        </p:nvSpPr>
        <p:spPr bwMode="auto">
          <a:xfrm>
            <a:off x="6323014" y="5988051"/>
            <a:ext cx="5919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$115.70</a:t>
            </a:r>
            <a:endParaRPr lang="en-US" dirty="0">
              <a:solidFill>
                <a:prstClr val="black"/>
              </a:solidFill>
            </a:endParaRPr>
          </a:p>
        </p:txBody>
      </p:sp>
      <p:sp>
        <p:nvSpPr>
          <p:cNvPr id="237" name="Rectangle 42"/>
          <p:cNvSpPr>
            <a:spLocks noChangeArrowheads="1"/>
          </p:cNvSpPr>
          <p:nvPr/>
        </p:nvSpPr>
        <p:spPr bwMode="auto">
          <a:xfrm>
            <a:off x="6323013" y="6143626"/>
            <a:ext cx="58420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8" name="Rectangle 43"/>
          <p:cNvSpPr>
            <a:spLocks noChangeArrowheads="1"/>
          </p:cNvSpPr>
          <p:nvPr/>
        </p:nvSpPr>
        <p:spPr bwMode="auto">
          <a:xfrm>
            <a:off x="6323013" y="6164264"/>
            <a:ext cx="58420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9" name="Rectangle 44"/>
          <p:cNvSpPr>
            <a:spLocks noChangeArrowheads="1"/>
          </p:cNvSpPr>
          <p:nvPr/>
        </p:nvSpPr>
        <p:spPr bwMode="auto">
          <a:xfrm>
            <a:off x="8824913" y="5410200"/>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40" name="Rectangle 45"/>
          <p:cNvSpPr>
            <a:spLocks noChangeArrowheads="1"/>
          </p:cNvSpPr>
          <p:nvPr/>
        </p:nvSpPr>
        <p:spPr bwMode="auto">
          <a:xfrm>
            <a:off x="8894764" y="5462589"/>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$51.70</a:t>
            </a:r>
            <a:endParaRPr lang="en-US" dirty="0">
              <a:solidFill>
                <a:prstClr val="black"/>
              </a:solidFill>
            </a:endParaRPr>
          </a:p>
        </p:txBody>
      </p:sp>
      <p:sp>
        <p:nvSpPr>
          <p:cNvPr id="241" name="Rectangle 46"/>
          <p:cNvSpPr>
            <a:spLocks noChangeArrowheads="1"/>
          </p:cNvSpPr>
          <p:nvPr/>
        </p:nvSpPr>
        <p:spPr bwMode="auto">
          <a:xfrm>
            <a:off x="8824913" y="3563938"/>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42" name="Rectangle 47"/>
          <p:cNvSpPr>
            <a:spLocks noChangeArrowheads="1"/>
          </p:cNvSpPr>
          <p:nvPr/>
        </p:nvSpPr>
        <p:spPr bwMode="auto">
          <a:xfrm>
            <a:off x="8894764" y="3614739"/>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$60.00</a:t>
            </a:r>
            <a:endParaRPr lang="en-US" dirty="0">
              <a:solidFill>
                <a:prstClr val="black"/>
              </a:solidFill>
            </a:endParaRPr>
          </a:p>
        </p:txBody>
      </p:sp>
      <p:sp>
        <p:nvSpPr>
          <p:cNvPr id="243" name="Rectangle 48"/>
          <p:cNvSpPr>
            <a:spLocks noChangeArrowheads="1"/>
          </p:cNvSpPr>
          <p:nvPr/>
        </p:nvSpPr>
        <p:spPr bwMode="auto">
          <a:xfrm>
            <a:off x="8824913" y="4481513"/>
            <a:ext cx="689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700" dirty="0">
                <a:solidFill>
                  <a:srgbClr val="000000"/>
                </a:solidFill>
                <a:latin typeface="Calibri" panose="020F0502020204030204" pitchFamily="34" charset="0"/>
              </a:rPr>
              <a:t>}</a:t>
            </a:r>
            <a:endParaRPr lang="en-US" dirty="0">
              <a:solidFill>
                <a:prstClr val="black"/>
              </a:solidFill>
            </a:endParaRPr>
          </a:p>
        </p:txBody>
      </p:sp>
      <p:sp>
        <p:nvSpPr>
          <p:cNvPr id="258" name="Rectangle 49"/>
          <p:cNvSpPr>
            <a:spLocks noChangeArrowheads="1"/>
          </p:cNvSpPr>
          <p:nvPr/>
        </p:nvSpPr>
        <p:spPr bwMode="auto">
          <a:xfrm>
            <a:off x="8894764" y="4533901"/>
            <a:ext cx="7021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 $93.00</a:t>
            </a:r>
            <a:endParaRPr lang="en-US" dirty="0">
              <a:solidFill>
                <a:prstClr val="black"/>
              </a:solidFill>
            </a:endParaRPr>
          </a:p>
        </p:txBody>
      </p:sp>
      <p:sp>
        <p:nvSpPr>
          <p:cNvPr id="267" name="Rectangle 50"/>
          <p:cNvSpPr>
            <a:spLocks noChangeArrowheads="1"/>
          </p:cNvSpPr>
          <p:nvPr/>
        </p:nvSpPr>
        <p:spPr bwMode="auto">
          <a:xfrm>
            <a:off x="2490788" y="3038475"/>
            <a:ext cx="19050" cy="29400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1" name="Rectangle 51"/>
          <p:cNvSpPr>
            <a:spLocks noChangeArrowheads="1"/>
          </p:cNvSpPr>
          <p:nvPr/>
        </p:nvSpPr>
        <p:spPr bwMode="auto">
          <a:xfrm>
            <a:off x="9671050" y="3057525"/>
            <a:ext cx="20638" cy="29210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7" name="Rectangle 52"/>
          <p:cNvSpPr>
            <a:spLocks noChangeArrowheads="1"/>
          </p:cNvSpPr>
          <p:nvPr/>
        </p:nvSpPr>
        <p:spPr bwMode="auto">
          <a:xfrm>
            <a:off x="2509838" y="3038475"/>
            <a:ext cx="7181850" cy="190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9" name="Rectangle 53"/>
          <p:cNvSpPr>
            <a:spLocks noChangeArrowheads="1"/>
          </p:cNvSpPr>
          <p:nvPr/>
        </p:nvSpPr>
        <p:spPr bwMode="auto">
          <a:xfrm>
            <a:off x="2509838" y="326390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0" name="Rectangle 54"/>
          <p:cNvSpPr>
            <a:spLocks noChangeArrowheads="1"/>
          </p:cNvSpPr>
          <p:nvPr/>
        </p:nvSpPr>
        <p:spPr bwMode="auto">
          <a:xfrm>
            <a:off x="2509838" y="348138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1" name="Rectangle 55"/>
          <p:cNvSpPr>
            <a:spLocks noChangeArrowheads="1"/>
          </p:cNvSpPr>
          <p:nvPr/>
        </p:nvSpPr>
        <p:spPr bwMode="auto">
          <a:xfrm>
            <a:off x="2509838" y="411003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2" name="Rectangle 56"/>
          <p:cNvSpPr>
            <a:spLocks noChangeArrowheads="1"/>
          </p:cNvSpPr>
          <p:nvPr/>
        </p:nvSpPr>
        <p:spPr bwMode="auto">
          <a:xfrm>
            <a:off x="2509838" y="4398964"/>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1" name="Rectangle 57"/>
          <p:cNvSpPr>
            <a:spLocks noChangeArrowheads="1"/>
          </p:cNvSpPr>
          <p:nvPr/>
        </p:nvSpPr>
        <p:spPr bwMode="auto">
          <a:xfrm>
            <a:off x="2509838" y="502920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2" name="Rectangle 58"/>
          <p:cNvSpPr>
            <a:spLocks noChangeArrowheads="1"/>
          </p:cNvSpPr>
          <p:nvPr/>
        </p:nvSpPr>
        <p:spPr bwMode="auto">
          <a:xfrm>
            <a:off x="2509838" y="5327650"/>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3" name="Rectangle 59"/>
          <p:cNvSpPr>
            <a:spLocks noChangeArrowheads="1"/>
          </p:cNvSpPr>
          <p:nvPr/>
        </p:nvSpPr>
        <p:spPr bwMode="auto">
          <a:xfrm>
            <a:off x="2509838" y="5957889"/>
            <a:ext cx="71818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45" name="Rectangle 39"/>
          <p:cNvSpPr>
            <a:spLocks noChangeArrowheads="1"/>
          </p:cNvSpPr>
          <p:nvPr/>
        </p:nvSpPr>
        <p:spPr bwMode="auto">
          <a:xfrm>
            <a:off x="8731809" y="1549401"/>
            <a:ext cx="2698191" cy="600075"/>
          </a:xfrm>
          <a:prstGeom prst="rect">
            <a:avLst/>
          </a:prstGeom>
          <a:solidFill>
            <a:schemeClr val="tx2">
              <a:lumMod val="25000"/>
              <a:lumOff val="75000"/>
            </a:schemeClr>
          </a:solid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Cost of Goods Sold            $115.70</a:t>
            </a:r>
          </a:p>
          <a:p>
            <a:pPr>
              <a:defRPr/>
            </a:pPr>
            <a:r>
              <a:rPr lang="en-US" sz="1300" dirty="0">
                <a:solidFill>
                  <a:srgbClr val="000000"/>
                </a:solidFill>
              </a:rPr>
              <a:t>Ending inventory                    </a:t>
            </a:r>
            <a:r>
              <a:rPr lang="en-US" sz="1300" u="sng" dirty="0">
                <a:solidFill>
                  <a:srgbClr val="000000"/>
                </a:solidFill>
              </a:rPr>
              <a:t>51.70</a:t>
            </a:r>
          </a:p>
          <a:p>
            <a:pPr>
              <a:defRPr/>
            </a:pPr>
            <a:r>
              <a:rPr lang="en-US" sz="1300" dirty="0">
                <a:solidFill>
                  <a:srgbClr val="000000"/>
                </a:solidFill>
              </a:rPr>
              <a:t>Goods available for sale    $167.40</a:t>
            </a:r>
            <a:endParaRPr lang="en-US" dirty="0">
              <a:solidFill>
                <a:prstClr val="black"/>
              </a:solidFill>
            </a:endParaRPr>
          </a:p>
        </p:txBody>
      </p:sp>
      <p:sp>
        <p:nvSpPr>
          <p:cNvPr id="3" name="TextBox 2">
            <a:extLst>
              <a:ext uri="{FF2B5EF4-FFF2-40B4-BE49-F238E27FC236}">
                <a16:creationId xmlns:a16="http://schemas.microsoft.com/office/drawing/2014/main" id="{0D07A29C-B288-485C-86E1-4BEFC3422FF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38414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41"/>
                                        </p:tgtEl>
                                        <p:attrNameLst>
                                          <p:attrName>style.visibility</p:attrName>
                                        </p:attrNameLst>
                                      </p:cBhvr>
                                      <p:to>
                                        <p:strVal val="visible"/>
                                      </p:to>
                                    </p:set>
                                    <p:animEffect transition="in" filter="fade">
                                      <p:cBhvr>
                                        <p:cTn id="19" dur="500"/>
                                        <p:tgtEl>
                                          <p:spTgt spid="24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42"/>
                                        </p:tgtEl>
                                        <p:attrNameLst>
                                          <p:attrName>style.visibility</p:attrName>
                                        </p:attrNameLst>
                                      </p:cBhvr>
                                      <p:to>
                                        <p:strVal val="visible"/>
                                      </p:to>
                                    </p:set>
                                    <p:animEffect transition="in" filter="fade">
                                      <p:cBhvr>
                                        <p:cTn id="22" dur="500"/>
                                        <p:tgtEl>
                                          <p:spTgt spid="24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43"/>
                                        </p:tgtEl>
                                        <p:attrNameLst>
                                          <p:attrName>style.visibility</p:attrName>
                                        </p:attrNameLst>
                                      </p:cBhvr>
                                      <p:to>
                                        <p:strVal val="visible"/>
                                      </p:to>
                                    </p:set>
                                    <p:animEffect transition="in" filter="fade">
                                      <p:cBhvr>
                                        <p:cTn id="57" dur="500"/>
                                        <p:tgtEl>
                                          <p:spTgt spid="24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58"/>
                                        </p:tgtEl>
                                        <p:attrNameLst>
                                          <p:attrName>style.visibility</p:attrName>
                                        </p:attrNameLst>
                                      </p:cBhvr>
                                      <p:to>
                                        <p:strVal val="visible"/>
                                      </p:to>
                                    </p:set>
                                    <p:animEffect transition="in" filter="fade">
                                      <p:cBhvr>
                                        <p:cTn id="60" dur="500"/>
                                        <p:tgtEl>
                                          <p:spTgt spid="25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24"/>
                                        </p:tgtEl>
                                        <p:attrNameLst>
                                          <p:attrName>style.visibility</p:attrName>
                                        </p:attrNameLst>
                                      </p:cBhvr>
                                      <p:to>
                                        <p:strVal val="visible"/>
                                      </p:to>
                                    </p:set>
                                    <p:animEffect transition="in" filter="fade">
                                      <p:cBhvr>
                                        <p:cTn id="68" dur="500"/>
                                        <p:tgtEl>
                                          <p:spTgt spid="224"/>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25"/>
                                        </p:tgtEl>
                                        <p:attrNameLst>
                                          <p:attrName>style.visibility</p:attrName>
                                        </p:attrNameLst>
                                      </p:cBhvr>
                                      <p:to>
                                        <p:strVal val="visible"/>
                                      </p:to>
                                    </p:set>
                                    <p:animEffect transition="in" filter="fade">
                                      <p:cBhvr>
                                        <p:cTn id="71" dur="500"/>
                                        <p:tgtEl>
                                          <p:spTgt spid="22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26"/>
                                        </p:tgtEl>
                                        <p:attrNameLst>
                                          <p:attrName>style.visibility</p:attrName>
                                        </p:attrNameLst>
                                      </p:cBhvr>
                                      <p:to>
                                        <p:strVal val="visible"/>
                                      </p:to>
                                    </p:set>
                                    <p:animEffect transition="in" filter="fade">
                                      <p:cBhvr>
                                        <p:cTn id="74" dur="500"/>
                                        <p:tgtEl>
                                          <p:spTgt spid="22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27"/>
                                        </p:tgtEl>
                                        <p:attrNameLst>
                                          <p:attrName>style.visibility</p:attrName>
                                        </p:attrNameLst>
                                      </p:cBhvr>
                                      <p:to>
                                        <p:strVal val="visible"/>
                                      </p:to>
                                    </p:set>
                                    <p:animEffect transition="in" filter="fade">
                                      <p:cBhvr>
                                        <p:cTn id="77" dur="500"/>
                                        <p:tgtEl>
                                          <p:spTgt spid="22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8"/>
                                        </p:tgtEl>
                                        <p:attrNameLst>
                                          <p:attrName>style.visibility</p:attrName>
                                        </p:attrNameLst>
                                      </p:cBhvr>
                                      <p:to>
                                        <p:strVal val="visible"/>
                                      </p:to>
                                    </p:set>
                                    <p:animEffect transition="in" filter="fade">
                                      <p:cBhvr>
                                        <p:cTn id="80" dur="500"/>
                                        <p:tgtEl>
                                          <p:spTgt spid="2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31"/>
                                        </p:tgtEl>
                                        <p:attrNameLst>
                                          <p:attrName>style.visibility</p:attrName>
                                        </p:attrNameLst>
                                      </p:cBhvr>
                                      <p:to>
                                        <p:strVal val="visible"/>
                                      </p:to>
                                    </p:set>
                                    <p:animEffect transition="in" filter="fade">
                                      <p:cBhvr>
                                        <p:cTn id="83" dur="500"/>
                                        <p:tgtEl>
                                          <p:spTgt spid="231"/>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32"/>
                                        </p:tgtEl>
                                        <p:attrNameLst>
                                          <p:attrName>style.visibility</p:attrName>
                                        </p:attrNameLst>
                                      </p:cBhvr>
                                      <p:to>
                                        <p:strVal val="visible"/>
                                      </p:to>
                                    </p:set>
                                    <p:animEffect transition="in" filter="fade">
                                      <p:cBhvr>
                                        <p:cTn id="86" dur="500"/>
                                        <p:tgtEl>
                                          <p:spTgt spid="232"/>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33"/>
                                        </p:tgtEl>
                                        <p:attrNameLst>
                                          <p:attrName>style.visibility</p:attrName>
                                        </p:attrNameLst>
                                      </p:cBhvr>
                                      <p:to>
                                        <p:strVal val="visible"/>
                                      </p:to>
                                    </p:set>
                                    <p:animEffect transition="in" filter="fade">
                                      <p:cBhvr>
                                        <p:cTn id="89" dur="500"/>
                                        <p:tgtEl>
                                          <p:spTgt spid="233"/>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34"/>
                                        </p:tgtEl>
                                        <p:attrNameLst>
                                          <p:attrName>style.visibility</p:attrName>
                                        </p:attrNameLst>
                                      </p:cBhvr>
                                      <p:to>
                                        <p:strVal val="visible"/>
                                      </p:to>
                                    </p:set>
                                    <p:animEffect transition="in" filter="fade">
                                      <p:cBhvr>
                                        <p:cTn id="92" dur="500"/>
                                        <p:tgtEl>
                                          <p:spTgt spid="234"/>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39"/>
                                        </p:tgtEl>
                                        <p:attrNameLst>
                                          <p:attrName>style.visibility</p:attrName>
                                        </p:attrNameLst>
                                      </p:cBhvr>
                                      <p:to>
                                        <p:strVal val="visible"/>
                                      </p:to>
                                    </p:set>
                                    <p:animEffect transition="in" filter="fade">
                                      <p:cBhvr>
                                        <p:cTn id="95" dur="500"/>
                                        <p:tgtEl>
                                          <p:spTgt spid="239"/>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240"/>
                                        </p:tgtEl>
                                        <p:attrNameLst>
                                          <p:attrName>style.visibility</p:attrName>
                                        </p:attrNameLst>
                                      </p:cBhvr>
                                      <p:to>
                                        <p:strVal val="visible"/>
                                      </p:to>
                                    </p:set>
                                    <p:animEffect transition="in" filter="fade">
                                      <p:cBhvr>
                                        <p:cTn id="98" dur="500"/>
                                        <p:tgtEl>
                                          <p:spTgt spid="240"/>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235"/>
                                        </p:tgtEl>
                                        <p:attrNameLst>
                                          <p:attrName>style.visibility</p:attrName>
                                        </p:attrNameLst>
                                      </p:cBhvr>
                                      <p:to>
                                        <p:strVal val="visible"/>
                                      </p:to>
                                    </p:set>
                                    <p:animEffect transition="in" filter="fade">
                                      <p:cBhvr>
                                        <p:cTn id="101" dur="500"/>
                                        <p:tgtEl>
                                          <p:spTgt spid="235"/>
                                        </p:tgtEl>
                                      </p:cBhvr>
                                    </p:animEffect>
                                  </p:childTnLst>
                                </p:cTn>
                              </p:par>
                            </p:childTnLst>
                          </p:cTn>
                        </p:par>
                      </p:childTnLst>
                    </p:cTn>
                  </p:par>
                  <p:par>
                    <p:cTn id="102" fill="hold" nodeType="clickPar">
                      <p:stCondLst>
                        <p:cond delay="indefinite"/>
                      </p:stCondLst>
                      <p:childTnLst>
                        <p:par>
                          <p:cTn id="103" fill="hold" nodeType="withGroup">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236"/>
                                        </p:tgtEl>
                                        <p:attrNameLst>
                                          <p:attrName>style.visibility</p:attrName>
                                        </p:attrNameLst>
                                      </p:cBhvr>
                                      <p:to>
                                        <p:strVal val="visible"/>
                                      </p:to>
                                    </p:set>
                                    <p:animEffect transition="in" filter="fade">
                                      <p:cBhvr>
                                        <p:cTn id="106" dur="500"/>
                                        <p:tgtEl>
                                          <p:spTgt spid="236"/>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237"/>
                                        </p:tgtEl>
                                        <p:attrNameLst>
                                          <p:attrName>style.visibility</p:attrName>
                                        </p:attrNameLst>
                                      </p:cBhvr>
                                      <p:to>
                                        <p:strVal val="visible"/>
                                      </p:to>
                                    </p:set>
                                    <p:animEffect transition="in" filter="fade">
                                      <p:cBhvr>
                                        <p:cTn id="109" dur="500"/>
                                        <p:tgtEl>
                                          <p:spTgt spid="237"/>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238"/>
                                        </p:tgtEl>
                                        <p:attrNameLst>
                                          <p:attrName>style.visibility</p:attrName>
                                        </p:attrNameLst>
                                      </p:cBhvr>
                                      <p:to>
                                        <p:strVal val="visible"/>
                                      </p:to>
                                    </p:set>
                                    <p:animEffect transition="in" filter="fade">
                                      <p:cBhvr>
                                        <p:cTn id="112" dur="500"/>
                                        <p:tgtEl>
                                          <p:spTgt spid="238"/>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145">
                                            <p:bg/>
                                          </p:spTgt>
                                        </p:tgtEl>
                                        <p:attrNameLst>
                                          <p:attrName>style.visibility</p:attrName>
                                        </p:attrNameLst>
                                      </p:cBhvr>
                                      <p:to>
                                        <p:strVal val="visible"/>
                                      </p:to>
                                    </p:set>
                                    <p:animEffect transition="in" filter="fade">
                                      <p:cBhvr>
                                        <p:cTn id="115" dur="500"/>
                                        <p:tgtEl>
                                          <p:spTgt spid="145">
                                            <p:bg/>
                                          </p:spTgt>
                                        </p:tgtEl>
                                      </p:cBhvr>
                                    </p:animEffect>
                                  </p:childTnLst>
                                </p:cTn>
                              </p:par>
                            </p:childTnLst>
                          </p:cTn>
                        </p:par>
                      </p:childTnLst>
                    </p:cTn>
                  </p:par>
                  <p:par>
                    <p:cTn id="116" fill="hold">
                      <p:stCondLst>
                        <p:cond delay="indefinite"/>
                      </p:stCondLst>
                      <p:childTnLst>
                        <p:par>
                          <p:cTn id="117" fill="hold">
                            <p:stCondLst>
                              <p:cond delay="0"/>
                            </p:stCondLst>
                            <p:childTnLst>
                              <p:par>
                                <p:cTn id="118" presetID="10" presetClass="entr" presetSubtype="0" fill="hold" grpId="0" nodeType="clickEffect">
                                  <p:stCondLst>
                                    <p:cond delay="0"/>
                                  </p:stCondLst>
                                  <p:childTnLst>
                                    <p:set>
                                      <p:cBhvr>
                                        <p:cTn id="119" dur="1" fill="hold">
                                          <p:stCondLst>
                                            <p:cond delay="0"/>
                                          </p:stCondLst>
                                        </p:cTn>
                                        <p:tgtEl>
                                          <p:spTgt spid="145">
                                            <p:txEl>
                                              <p:pRg st="0" end="0"/>
                                            </p:txEl>
                                          </p:spTgt>
                                        </p:tgtEl>
                                        <p:attrNameLst>
                                          <p:attrName>style.visibility</p:attrName>
                                        </p:attrNameLst>
                                      </p:cBhvr>
                                      <p:to>
                                        <p:strVal val="visible"/>
                                      </p:to>
                                    </p:set>
                                    <p:animEffect transition="in" filter="fade">
                                      <p:cBhvr>
                                        <p:cTn id="120" dur="500"/>
                                        <p:tgtEl>
                                          <p:spTgt spid="145">
                                            <p:txEl>
                                              <p:pRg st="0" end="0"/>
                                            </p:tx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145">
                                            <p:txEl>
                                              <p:pRg st="1" end="1"/>
                                            </p:txEl>
                                          </p:spTgt>
                                        </p:tgtEl>
                                        <p:attrNameLst>
                                          <p:attrName>style.visibility</p:attrName>
                                        </p:attrNameLst>
                                      </p:cBhvr>
                                      <p:to>
                                        <p:strVal val="visible"/>
                                      </p:to>
                                    </p:set>
                                    <p:animEffect transition="in" filter="fade">
                                      <p:cBhvr>
                                        <p:cTn id="123" dur="500"/>
                                        <p:tgtEl>
                                          <p:spTgt spid="145">
                                            <p:txEl>
                                              <p:pRg st="1" end="1"/>
                                            </p:tx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145">
                                            <p:txEl>
                                              <p:pRg st="2" end="2"/>
                                            </p:txEl>
                                          </p:spTgt>
                                        </p:tgtEl>
                                        <p:attrNameLst>
                                          <p:attrName>style.visibility</p:attrName>
                                        </p:attrNameLst>
                                      </p:cBhvr>
                                      <p:to>
                                        <p:strVal val="visible"/>
                                      </p:to>
                                    </p:set>
                                    <p:animEffect transition="in" filter="fade">
                                      <p:cBhvr>
                                        <p:cTn id="126" dur="500"/>
                                        <p:tgtEl>
                                          <p:spTgt spid="14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224" grpId="0"/>
      <p:bldP spid="225" grpId="0"/>
      <p:bldP spid="226" grpId="0"/>
      <p:bldP spid="227" grpId="0"/>
      <p:bldP spid="228" grpId="0"/>
      <p:bldP spid="231" grpId="0"/>
      <p:bldP spid="232" grpId="0"/>
      <p:bldP spid="233" grpId="0"/>
      <p:bldP spid="234" grpId="0"/>
      <p:bldP spid="235" grpId="0"/>
      <p:bldP spid="236" grpId="0"/>
      <p:bldP spid="237" grpId="0" animBg="1"/>
      <p:bldP spid="238" grpId="0" animBg="1"/>
      <p:bldP spid="239" grpId="0"/>
      <p:bldP spid="240" grpId="0"/>
      <p:bldP spid="241" grpId="0"/>
      <p:bldP spid="242" grpId="0"/>
      <p:bldP spid="243" grpId="0"/>
      <p:bldP spid="258" grpId="0"/>
      <p:bldP spid="145" grpId="0" build="p" bldLvl="4"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D26A775-BCFB-9A08-FEC6-5966A0A9840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2857431"/>
            <a:ext cx="7315200" cy="3124200"/>
          </a:xfrm>
        </p:spPr>
        <p:txBody>
          <a:bodyPr>
            <a:normAutofit fontScale="90000"/>
          </a:bodyPr>
          <a:lstStyle/>
          <a:p>
            <a:br>
              <a:rPr lang="en-US" altLang="en-US" dirty="0"/>
            </a:br>
            <a:br>
              <a:rPr lang="en-US" altLang="en-US" dirty="0"/>
            </a:br>
            <a:r>
              <a:rPr lang="en-US" altLang="en-US" dirty="0"/>
              <a:t>	</a:t>
            </a:r>
            <a:r>
              <a:rPr lang="en-US" dirty="0"/>
              <a:t> </a:t>
            </a:r>
            <a:br>
              <a:rPr lang="en-US" dirty="0"/>
            </a:br>
            <a:r>
              <a:rPr lang="en-US" dirty="0"/>
              <a:t>Compute the lower of cost or market amount of inventory.</a:t>
            </a: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964204"/>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794578"/>
            <a:ext cx="7315200" cy="87313"/>
          </a:xfrm>
          <a:prstGeom prst="rect">
            <a:avLst/>
          </a:prstGeom>
          <a:noFill/>
          <a:ln w="9525">
            <a:noFill/>
            <a:miter lim="800000"/>
            <a:headEnd/>
            <a:tailEnd/>
          </a:ln>
        </p:spPr>
      </p:pic>
      <p:sp>
        <p:nvSpPr>
          <p:cNvPr id="8" name="TextBox 8"/>
          <p:cNvSpPr txBox="1"/>
          <p:nvPr/>
        </p:nvSpPr>
        <p:spPr>
          <a:xfrm>
            <a:off x="3695700" y="762001"/>
            <a:ext cx="4686300" cy="769441"/>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6CA2E839-2DF5-2C21-B519-D23BE7663B8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733547D-9F57-2503-9D85-8FC4D6EF5A4E}"/>
              </a:ext>
            </a:extLst>
          </p:cNvPr>
          <p:cNvSpPr/>
          <p:nvPr/>
        </p:nvSpPr>
        <p:spPr>
          <a:xfrm>
            <a:off x="762000" y="6358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2402" name="Rectangle 2"/>
          <p:cNvSpPr>
            <a:spLocks noGrp="1" noChangeArrowheads="1"/>
          </p:cNvSpPr>
          <p:nvPr>
            <p:ph type="title"/>
          </p:nvPr>
        </p:nvSpPr>
        <p:spPr>
          <a:xfrm>
            <a:off x="1981200" y="381000"/>
            <a:ext cx="8229600" cy="1036638"/>
          </a:xfrm>
        </p:spPr>
        <p:txBody>
          <a:bodyPr/>
          <a:lstStyle/>
          <a:p>
            <a:r>
              <a:rPr lang="en-US" altLang="en-US" sz="4000" b="1" dirty="0">
                <a:ea typeface="ＭＳ Ｐゴシック" pitchFamily="34" charset="-128"/>
              </a:rPr>
              <a:t>Lower of Cost or Market</a:t>
            </a:r>
          </a:p>
        </p:txBody>
      </p:sp>
      <p:sp>
        <p:nvSpPr>
          <p:cNvPr id="62467" name="Rectangle 3"/>
          <p:cNvSpPr>
            <a:spLocks noGrp="1" noChangeArrowheads="1"/>
          </p:cNvSpPr>
          <p:nvPr>
            <p:ph type="body" idx="4294967295"/>
          </p:nvPr>
        </p:nvSpPr>
        <p:spPr>
          <a:xfrm>
            <a:off x="2362200" y="1143000"/>
            <a:ext cx="7543800" cy="914400"/>
          </a:xfrm>
          <a:solidFill>
            <a:schemeClr val="bg1"/>
          </a:solidFill>
          <a:ln w="12700" cap="flat">
            <a:solidFill>
              <a:srgbClr val="414141"/>
            </a:solidFill>
          </a:ln>
        </p:spPr>
        <p:txBody>
          <a:bodyPr vert="horz" lIns="90488" tIns="44450" rIns="90488" bIns="44450" rtlCol="0">
            <a:normAutofit/>
          </a:bodyPr>
          <a:lstStyle/>
          <a:p>
            <a:pPr algn="ctr">
              <a:lnSpc>
                <a:spcPct val="90000"/>
              </a:lnSpc>
              <a:buFont typeface="Wingdings" pitchFamily="-84" charset="2"/>
              <a:buNone/>
              <a:defRPr/>
            </a:pPr>
            <a:r>
              <a:rPr lang="en-US" b="1" dirty="0">
                <a:solidFill>
                  <a:srgbClr val="0033CC"/>
                </a:solidFill>
                <a:effectLst>
                  <a:outerShdw blurRad="38100" dist="38100" dir="2700000" algn="tl">
                    <a:srgbClr val="C0C0C0"/>
                  </a:outerShdw>
                </a:effectLst>
              </a:rPr>
              <a:t>Inventory must be reported at market value when </a:t>
            </a:r>
            <a:r>
              <a:rPr lang="en-US" b="1" u="sng" dirty="0">
                <a:solidFill>
                  <a:srgbClr val="0033CC"/>
                </a:solidFill>
                <a:effectLst>
                  <a:outerShdw blurRad="38100" dist="38100" dir="2700000" algn="tl">
                    <a:srgbClr val="C0C0C0"/>
                  </a:outerShdw>
                </a:effectLst>
              </a:rPr>
              <a:t>market</a:t>
            </a:r>
            <a:r>
              <a:rPr lang="en-US" b="1" dirty="0">
                <a:solidFill>
                  <a:srgbClr val="0033CC"/>
                </a:solidFill>
                <a:effectLst>
                  <a:outerShdw blurRad="38100" dist="38100" dir="2700000" algn="tl">
                    <a:srgbClr val="C0C0C0"/>
                  </a:outerShdw>
                </a:effectLst>
              </a:rPr>
              <a:t> is </a:t>
            </a:r>
            <a:r>
              <a:rPr lang="en-US" b="1" i="1" dirty="0">
                <a:solidFill>
                  <a:srgbClr val="FF3300"/>
                </a:solidFill>
                <a:effectLst>
                  <a:outerShdw blurRad="38100" dist="38100" dir="2700000" algn="tl">
                    <a:srgbClr val="C0C0C0"/>
                  </a:outerShdw>
                </a:effectLst>
              </a:rPr>
              <a:t>lower</a:t>
            </a:r>
            <a:r>
              <a:rPr lang="en-US" b="1" dirty="0">
                <a:solidFill>
                  <a:srgbClr val="FF3300"/>
                </a:solidFill>
                <a:effectLst>
                  <a:outerShdw blurRad="38100" dist="38100" dir="2700000" algn="tl">
                    <a:srgbClr val="C0C0C0"/>
                  </a:outerShdw>
                </a:effectLst>
              </a:rPr>
              <a:t> </a:t>
            </a:r>
            <a:r>
              <a:rPr lang="en-US" b="1" dirty="0">
                <a:solidFill>
                  <a:srgbClr val="0033CC"/>
                </a:solidFill>
                <a:effectLst>
                  <a:outerShdw blurRad="38100" dist="38100" dir="2700000" algn="tl">
                    <a:srgbClr val="C0C0C0"/>
                  </a:outerShdw>
                </a:effectLst>
              </a:rPr>
              <a:t>than cost.</a:t>
            </a:r>
          </a:p>
        </p:txBody>
      </p:sp>
      <p:sp>
        <p:nvSpPr>
          <p:cNvPr id="62468" name="Rectangle 4"/>
          <p:cNvSpPr>
            <a:spLocks noChangeArrowheads="1"/>
          </p:cNvSpPr>
          <p:nvPr/>
        </p:nvSpPr>
        <p:spPr bwMode="auto">
          <a:xfrm>
            <a:off x="5562600" y="3048000"/>
            <a:ext cx="4565650" cy="3048000"/>
          </a:xfrm>
          <a:prstGeom prst="rect">
            <a:avLst/>
          </a:prstGeom>
          <a:solidFill>
            <a:srgbClr val="F2DCDB"/>
          </a:solidFill>
          <a:ln w="12700">
            <a:solidFill>
              <a:srgbClr val="632523"/>
            </a:solidFill>
            <a:miter lim="800000"/>
            <a:headEnd/>
            <a:tailEnd/>
          </a:ln>
          <a:effectLst>
            <a:outerShdw blurRad="63500" dist="38100" dir="2700000" algn="tl" rotWithShape="0">
              <a:srgbClr val="000000">
                <a:alpha val="39999"/>
              </a:srgbClr>
            </a:outerShdw>
          </a:effectLst>
        </p:spPr>
        <p:txBody>
          <a:bodyPr lIns="90488" tIns="44450" rIns="90488" bIns="44450" anchor="ctr"/>
          <a:lstStyle/>
          <a:p>
            <a:pPr>
              <a:defRPr/>
            </a:pPr>
            <a:r>
              <a:rPr lang="en-US" sz="2800" dirty="0">
                <a:solidFill>
                  <a:srgbClr val="632523"/>
                </a:solidFill>
                <a:ea typeface="ＭＳ Ｐゴシック" pitchFamily="-84" charset="-128"/>
              </a:rPr>
              <a:t>Can be applied three ways:</a:t>
            </a:r>
          </a:p>
          <a:p>
            <a:pPr>
              <a:defRPr/>
            </a:pPr>
            <a:r>
              <a:rPr lang="en-US" sz="2400" dirty="0">
                <a:solidFill>
                  <a:srgbClr val="632523"/>
                </a:solidFill>
                <a:ea typeface="ＭＳ Ｐゴシック" pitchFamily="-84" charset="-128"/>
              </a:rPr>
              <a:t>(1)	separately to each 	individual item.</a:t>
            </a:r>
          </a:p>
          <a:p>
            <a:pPr>
              <a:defRPr/>
            </a:pPr>
            <a:r>
              <a:rPr lang="en-US" sz="2400" dirty="0">
                <a:solidFill>
                  <a:srgbClr val="632523"/>
                </a:solidFill>
                <a:ea typeface="ＭＳ Ｐゴシック" pitchFamily="-84" charset="-128"/>
              </a:rPr>
              <a:t>(2)	to major categories of 	assets.</a:t>
            </a:r>
          </a:p>
          <a:p>
            <a:pPr>
              <a:defRPr/>
            </a:pPr>
            <a:r>
              <a:rPr lang="en-US" sz="2400" dirty="0">
                <a:solidFill>
                  <a:srgbClr val="632523"/>
                </a:solidFill>
                <a:ea typeface="ＭＳ Ｐゴシック" pitchFamily="-84" charset="-128"/>
              </a:rPr>
              <a:t>(3)	to the whole inventory.</a:t>
            </a:r>
          </a:p>
        </p:txBody>
      </p:sp>
      <p:grpSp>
        <p:nvGrpSpPr>
          <p:cNvPr id="2" name="Group 5"/>
          <p:cNvGrpSpPr>
            <a:grpSpLocks/>
          </p:cNvGrpSpPr>
          <p:nvPr/>
        </p:nvGrpSpPr>
        <p:grpSpPr bwMode="auto">
          <a:xfrm>
            <a:off x="1828801" y="2057400"/>
            <a:ext cx="3276601" cy="4038600"/>
            <a:chOff x="196" y="1558"/>
            <a:chExt cx="2068" cy="2230"/>
          </a:xfrm>
          <a:solidFill>
            <a:schemeClr val="accent2">
              <a:lumMod val="20000"/>
              <a:lumOff val="80000"/>
            </a:schemeClr>
          </a:solidFill>
        </p:grpSpPr>
        <p:sp>
          <p:nvSpPr>
            <p:cNvPr id="62470" name="Rectangle 6"/>
            <p:cNvSpPr>
              <a:spLocks noChangeArrowheads="1"/>
            </p:cNvSpPr>
            <p:nvPr/>
          </p:nvSpPr>
          <p:spPr bwMode="auto">
            <a:xfrm>
              <a:off x="196" y="2064"/>
              <a:ext cx="2060" cy="1724"/>
            </a:xfrm>
            <a:prstGeom prst="rect">
              <a:avLst/>
            </a:prstGeom>
            <a:grpFill/>
            <a:ln w="12700">
              <a:solidFill>
                <a:schemeClr val="accent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nchor="ctr"/>
            <a:lstStyle/>
            <a:p>
              <a:pPr algn="ctr">
                <a:defRPr/>
              </a:pPr>
              <a:r>
                <a:rPr lang="en-US" sz="2600" dirty="0">
                  <a:solidFill>
                    <a:srgbClr val="0000CC"/>
                  </a:solidFill>
                  <a:effectLst>
                    <a:outerShdw blurRad="38100" dist="38100" dir="2700000" algn="tl">
                      <a:srgbClr val="000000">
                        <a:alpha val="43137"/>
                      </a:srgbClr>
                    </a:outerShdw>
                  </a:effectLst>
                  <a:ea typeface="ＭＳ Ｐゴシック" pitchFamily="-108" charset="-128"/>
                  <a:cs typeface="Arial" pitchFamily="34" charset="0"/>
                </a:rPr>
                <a:t>Defined as current </a:t>
              </a:r>
              <a:r>
                <a:rPr lang="en-US" sz="2600" dirty="0">
                  <a:solidFill>
                    <a:srgbClr val="FF0000"/>
                  </a:solidFill>
                  <a:effectLst>
                    <a:outerShdw blurRad="38100" dist="38100" dir="2700000" algn="tl">
                      <a:srgbClr val="000000">
                        <a:alpha val="43137"/>
                      </a:srgbClr>
                    </a:outerShdw>
                  </a:effectLst>
                  <a:ea typeface="ＭＳ Ｐゴシック" pitchFamily="-108" charset="-128"/>
                  <a:cs typeface="Arial" pitchFamily="34" charset="0"/>
                </a:rPr>
                <a:t>replacement cost</a:t>
              </a:r>
              <a:r>
                <a:rPr lang="en-US" sz="2600" dirty="0">
                  <a:solidFill>
                    <a:srgbClr val="0000CC"/>
                  </a:solidFill>
                  <a:effectLst>
                    <a:outerShdw blurRad="38100" dist="38100" dir="2700000" algn="tl">
                      <a:srgbClr val="000000">
                        <a:alpha val="43137"/>
                      </a:srgbClr>
                    </a:outerShdw>
                  </a:effectLst>
                  <a:ea typeface="ＭＳ Ｐゴシック" pitchFamily="-108" charset="-128"/>
                  <a:cs typeface="Arial" pitchFamily="34" charset="0"/>
                </a:rPr>
                <a:t> (not sales price).</a:t>
              </a:r>
            </a:p>
            <a:p>
              <a:pPr algn="ctr">
                <a:defRPr/>
              </a:pPr>
              <a:r>
                <a:rPr lang="en-US" sz="2600" dirty="0">
                  <a:solidFill>
                    <a:srgbClr val="0000CC"/>
                  </a:solidFill>
                  <a:effectLst>
                    <a:outerShdw blurRad="38100" dist="38100" dir="2700000" algn="tl">
                      <a:srgbClr val="000000">
                        <a:alpha val="43137"/>
                      </a:srgbClr>
                    </a:outerShdw>
                  </a:effectLst>
                  <a:ea typeface="ＭＳ Ｐゴシック" pitchFamily="-108" charset="-128"/>
                  <a:cs typeface="Arial" pitchFamily="34" charset="0"/>
                </a:rPr>
                <a:t>Consistent with</a:t>
              </a:r>
              <a:br>
                <a:rPr lang="en-US" sz="2600" dirty="0">
                  <a:solidFill>
                    <a:srgbClr val="0000CC"/>
                  </a:solidFill>
                  <a:effectLst>
                    <a:outerShdw blurRad="38100" dist="38100" dir="2700000" algn="tl">
                      <a:srgbClr val="000000">
                        <a:alpha val="43137"/>
                      </a:srgbClr>
                    </a:outerShdw>
                  </a:effectLst>
                  <a:ea typeface="ＭＳ Ｐゴシック" pitchFamily="-108" charset="-128"/>
                  <a:cs typeface="Arial" pitchFamily="34" charset="0"/>
                </a:rPr>
              </a:br>
              <a:r>
                <a:rPr lang="en-US" sz="2600" dirty="0">
                  <a:solidFill>
                    <a:srgbClr val="0000CC"/>
                  </a:solidFill>
                  <a:effectLst>
                    <a:outerShdw blurRad="38100" dist="38100" dir="2700000" algn="tl">
                      <a:srgbClr val="000000">
                        <a:alpha val="43137"/>
                      </a:srgbClr>
                    </a:outerShdw>
                  </a:effectLst>
                  <a:ea typeface="ＭＳ Ｐゴシック" pitchFamily="-108" charset="-128"/>
                  <a:cs typeface="Arial" pitchFamily="34" charset="0"/>
                </a:rPr>
                <a:t>the conservatism</a:t>
              </a:r>
              <a:br>
                <a:rPr lang="en-US" sz="2600" dirty="0">
                  <a:solidFill>
                    <a:srgbClr val="0000CC"/>
                  </a:solidFill>
                  <a:effectLst>
                    <a:outerShdw blurRad="38100" dist="38100" dir="2700000" algn="tl">
                      <a:srgbClr val="000000">
                        <a:alpha val="43137"/>
                      </a:srgbClr>
                    </a:outerShdw>
                  </a:effectLst>
                  <a:ea typeface="ＭＳ Ｐゴシック" pitchFamily="-108" charset="-128"/>
                  <a:cs typeface="Arial" pitchFamily="34" charset="0"/>
                </a:rPr>
              </a:br>
              <a:r>
                <a:rPr lang="en-US" sz="2600" dirty="0">
                  <a:solidFill>
                    <a:srgbClr val="0000CC"/>
                  </a:solidFill>
                  <a:effectLst>
                    <a:outerShdw blurRad="38100" dist="38100" dir="2700000" algn="tl">
                      <a:srgbClr val="000000">
                        <a:alpha val="43137"/>
                      </a:srgbClr>
                    </a:outerShdw>
                  </a:effectLst>
                  <a:ea typeface="ＭＳ Ｐゴシック" pitchFamily="-108" charset="-128"/>
                  <a:cs typeface="Arial" pitchFamily="34" charset="0"/>
                </a:rPr>
                <a:t>principle.</a:t>
              </a:r>
            </a:p>
          </p:txBody>
        </p:sp>
        <p:cxnSp>
          <p:nvCxnSpPr>
            <p:cNvPr id="62471" name="AutoShape 7"/>
            <p:cNvCxnSpPr>
              <a:cxnSpLocks noChangeShapeType="1"/>
              <a:endCxn id="62470" idx="0"/>
            </p:cNvCxnSpPr>
            <p:nvPr/>
          </p:nvCxnSpPr>
          <p:spPr bwMode="auto">
            <a:xfrm rot="5400000">
              <a:off x="1492" y="1292"/>
              <a:ext cx="506" cy="1038"/>
            </a:xfrm>
            <a:prstGeom prst="bentConnector3">
              <a:avLst>
                <a:gd name="adj1" fmla="val 50000"/>
              </a:avLst>
            </a:prstGeom>
            <a:grpFill/>
            <a:ln w="38100">
              <a:solidFill>
                <a:schemeClr val="accent2">
                  <a:lumMod val="50000"/>
                </a:schemeClr>
              </a:solidFill>
              <a:miter lim="800000"/>
              <a:headEnd/>
              <a:tailEnd type="triangle" w="med" len="med"/>
            </a:ln>
            <a:effectLst>
              <a:outerShdw dist="17961" dir="2700000" algn="ctr" rotWithShape="0">
                <a:schemeClr val="hlink"/>
              </a:outerShdw>
            </a:effectLst>
          </p:spPr>
        </p:cxnSp>
      </p:grpSp>
      <p:sp>
        <p:nvSpPr>
          <p:cNvPr id="4" name="TextBox 3">
            <a:extLst>
              <a:ext uri="{FF2B5EF4-FFF2-40B4-BE49-F238E27FC236}">
                <a16:creationId xmlns:a16="http://schemas.microsoft.com/office/drawing/2014/main" id="{6BBAB7BE-9229-CD83-E1FD-D66B9FBA20AD}"/>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4587F694-37A4-4B33-5CF5-9E126A3D4335}"/>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62468"/>
                                        </p:tgtEl>
                                        <p:attrNameLst>
                                          <p:attrName>style.visibility</p:attrName>
                                        </p:attrNameLst>
                                      </p:cBhvr>
                                      <p:to>
                                        <p:strVal val="visible"/>
                                      </p:to>
                                    </p:set>
                                    <p:animEffect transition="in" filter="dissolve">
                                      <p:cBhvr>
                                        <p:cTn id="11" dur="500"/>
                                        <p:tgtEl>
                                          <p:spTgt spid="62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animBg="1"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BCD3C1-BA62-2517-D647-3D423880A62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3426" name="Rectangle 2"/>
          <p:cNvSpPr>
            <a:spLocks noGrp="1" noChangeArrowheads="1"/>
          </p:cNvSpPr>
          <p:nvPr>
            <p:ph type="title"/>
          </p:nvPr>
        </p:nvSpPr>
        <p:spPr>
          <a:xfrm>
            <a:off x="1981200" y="457200"/>
            <a:ext cx="8229600" cy="960438"/>
          </a:xfrm>
        </p:spPr>
        <p:txBody>
          <a:bodyPr/>
          <a:lstStyle/>
          <a:p>
            <a:r>
              <a:rPr lang="en-US" altLang="en-US" b="1" dirty="0">
                <a:ea typeface="ＭＳ Ｐゴシック" pitchFamily="34" charset="-128"/>
              </a:rPr>
              <a:t>Lower of Cost or Market</a:t>
            </a:r>
          </a:p>
        </p:txBody>
      </p:sp>
      <p:sp>
        <p:nvSpPr>
          <p:cNvPr id="63491" name="Rectangle 3"/>
          <p:cNvSpPr>
            <a:spLocks noGrp="1" noChangeArrowheads="1"/>
          </p:cNvSpPr>
          <p:nvPr>
            <p:ph type="body" idx="4294967295"/>
          </p:nvPr>
        </p:nvSpPr>
        <p:spPr>
          <a:xfrm>
            <a:off x="2438400" y="2057400"/>
            <a:ext cx="7315200" cy="1143000"/>
          </a:xfrm>
          <a:solidFill>
            <a:schemeClr val="accent2">
              <a:lumMod val="50000"/>
            </a:schemeClr>
          </a:solidFill>
          <a:ln w="12700" cap="flat">
            <a:solidFill>
              <a:srgbClr val="414141"/>
            </a:solidFill>
          </a:ln>
        </p:spPr>
        <p:txBody>
          <a:bodyPr vert="horz" lIns="90488" tIns="44450" rIns="90488" bIns="44450" rtlCol="0">
            <a:normAutofit/>
          </a:bodyPr>
          <a:lstStyle/>
          <a:p>
            <a:pPr algn="ctr">
              <a:buFont typeface="Wingdings" pitchFamily="-84" charset="2"/>
              <a:buNone/>
              <a:defRPr/>
            </a:pPr>
            <a:r>
              <a:rPr lang="en-US" dirty="0">
                <a:solidFill>
                  <a:schemeClr val="bg2"/>
                </a:solidFill>
                <a:effectLst>
                  <a:outerShdw blurRad="38100" dist="38100" dir="2700000" algn="tl">
                    <a:srgbClr val="000000"/>
                  </a:outerShdw>
                </a:effectLst>
              </a:rPr>
              <a:t>A motor sports retailer has the following items in inventory:</a:t>
            </a:r>
          </a:p>
        </p:txBody>
      </p:sp>
      <p:pic>
        <p:nvPicPr>
          <p:cNvPr id="99330" name="Picture 2" descr="C:\Users\User\AppData\Local\Temp\SNAGHTML1ce6f0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4959" y="3553916"/>
            <a:ext cx="8413862" cy="161498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ACDA3FF-22DA-1AC3-3BBA-D6D998BBB27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6A9551-98F0-425D-1517-C168738ED807}"/>
              </a:ext>
            </a:extLst>
          </p:cNvPr>
          <p:cNvSpPr/>
          <p:nvPr/>
        </p:nvSpPr>
        <p:spPr>
          <a:xfrm>
            <a:off x="762000" y="403761"/>
            <a:ext cx="10734675" cy="576843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2243139" y="1444626"/>
            <a:ext cx="6808787" cy="4540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3033714" y="3168650"/>
            <a:ext cx="5576887" cy="236538"/>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282826" y="630239"/>
            <a:ext cx="773538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company has the following products in its ending inventory. (a) Compute the lower of cost or market for</a:t>
            </a:r>
            <a:endParaRPr lang="en-US" dirty="0">
              <a:solidFill>
                <a:prstClr val="black"/>
              </a:solidFill>
            </a:endParaRPr>
          </a:p>
        </p:txBody>
      </p:sp>
      <p:sp>
        <p:nvSpPr>
          <p:cNvPr id="9" name="Rectangle 8"/>
          <p:cNvSpPr>
            <a:spLocks noChangeArrowheads="1"/>
          </p:cNvSpPr>
          <p:nvPr/>
        </p:nvSpPr>
        <p:spPr bwMode="auto">
          <a:xfrm>
            <a:off x="2282826" y="836614"/>
            <a:ext cx="7859713"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its inventory when applied separately to each product. (b) If the LCM amount is less than the recorded cost</a:t>
            </a:r>
            <a:endParaRPr lang="en-US" dirty="0">
              <a:solidFill>
                <a:prstClr val="black"/>
              </a:solidFill>
            </a:endParaRPr>
          </a:p>
        </p:txBody>
      </p:sp>
      <p:sp>
        <p:nvSpPr>
          <p:cNvPr id="10" name="Rectangle 9"/>
          <p:cNvSpPr>
            <a:spLocks noChangeArrowheads="1"/>
          </p:cNvSpPr>
          <p:nvPr/>
        </p:nvSpPr>
        <p:spPr bwMode="auto">
          <a:xfrm>
            <a:off x="2282825" y="1042989"/>
            <a:ext cx="754257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of the inventory, then record the December 31 LCM adjustment to the Merchandise Inventory account.</a:t>
            </a:r>
            <a:endParaRPr lang="en-US" dirty="0">
              <a:solidFill>
                <a:prstClr val="black"/>
              </a:solidFill>
            </a:endParaRPr>
          </a:p>
        </p:txBody>
      </p:sp>
      <p:sp>
        <p:nvSpPr>
          <p:cNvPr id="11" name="Rectangle 10"/>
          <p:cNvSpPr>
            <a:spLocks noChangeArrowheads="1"/>
          </p:cNvSpPr>
          <p:nvPr/>
        </p:nvSpPr>
        <p:spPr bwMode="auto">
          <a:xfrm>
            <a:off x="8426451" y="1465264"/>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LCM</a:t>
            </a:r>
            <a:endParaRPr lang="en-US" dirty="0">
              <a:solidFill>
                <a:prstClr val="black"/>
              </a:solidFill>
            </a:endParaRPr>
          </a:p>
        </p:txBody>
      </p:sp>
      <p:sp>
        <p:nvSpPr>
          <p:cNvPr id="12" name="Rectangle 11"/>
          <p:cNvSpPr>
            <a:spLocks noChangeArrowheads="1"/>
          </p:cNvSpPr>
          <p:nvPr/>
        </p:nvSpPr>
        <p:spPr bwMode="auto">
          <a:xfrm>
            <a:off x="4029075" y="1682751"/>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Units</a:t>
            </a:r>
            <a:endParaRPr lang="en-US" dirty="0">
              <a:solidFill>
                <a:prstClr val="black"/>
              </a:solidFill>
            </a:endParaRPr>
          </a:p>
        </p:txBody>
      </p:sp>
      <p:sp>
        <p:nvSpPr>
          <p:cNvPr id="13" name="Rectangle 12"/>
          <p:cNvSpPr>
            <a:spLocks noChangeArrowheads="1"/>
          </p:cNvSpPr>
          <p:nvPr/>
        </p:nvSpPr>
        <p:spPr bwMode="auto">
          <a:xfrm>
            <a:off x="4824414" y="1682751"/>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Cost</a:t>
            </a:r>
            <a:endParaRPr lang="en-US" dirty="0">
              <a:solidFill>
                <a:prstClr val="black"/>
              </a:solidFill>
            </a:endParaRPr>
          </a:p>
        </p:txBody>
      </p:sp>
      <p:sp>
        <p:nvSpPr>
          <p:cNvPr id="14" name="Rectangle 13"/>
          <p:cNvSpPr>
            <a:spLocks noChangeArrowheads="1"/>
          </p:cNvSpPr>
          <p:nvPr/>
        </p:nvSpPr>
        <p:spPr bwMode="auto">
          <a:xfrm>
            <a:off x="5651501" y="1682751"/>
            <a:ext cx="53860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Market</a:t>
            </a:r>
            <a:endParaRPr lang="en-US" dirty="0">
              <a:solidFill>
                <a:prstClr val="black"/>
              </a:solidFill>
            </a:endParaRPr>
          </a:p>
        </p:txBody>
      </p:sp>
      <p:sp>
        <p:nvSpPr>
          <p:cNvPr id="15" name="Rectangle 14"/>
          <p:cNvSpPr>
            <a:spLocks noChangeArrowheads="1"/>
          </p:cNvSpPr>
          <p:nvPr/>
        </p:nvSpPr>
        <p:spPr bwMode="auto">
          <a:xfrm>
            <a:off x="6619876" y="1682751"/>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Cost</a:t>
            </a:r>
            <a:endParaRPr lang="en-US" dirty="0">
              <a:solidFill>
                <a:prstClr val="black"/>
              </a:solidFill>
            </a:endParaRPr>
          </a:p>
        </p:txBody>
      </p:sp>
      <p:sp>
        <p:nvSpPr>
          <p:cNvPr id="16" name="Rectangle 15"/>
          <p:cNvSpPr>
            <a:spLocks noChangeArrowheads="1"/>
          </p:cNvSpPr>
          <p:nvPr/>
        </p:nvSpPr>
        <p:spPr bwMode="auto">
          <a:xfrm>
            <a:off x="7446964" y="1682751"/>
            <a:ext cx="53860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Market</a:t>
            </a:r>
            <a:endParaRPr lang="en-US" dirty="0">
              <a:solidFill>
                <a:prstClr val="black"/>
              </a:solidFill>
            </a:endParaRPr>
          </a:p>
        </p:txBody>
      </p:sp>
      <p:sp>
        <p:nvSpPr>
          <p:cNvPr id="17" name="Rectangle 16"/>
          <p:cNvSpPr>
            <a:spLocks noChangeArrowheads="1"/>
          </p:cNvSpPr>
          <p:nvPr/>
        </p:nvSpPr>
        <p:spPr bwMode="auto">
          <a:xfrm>
            <a:off x="8315326" y="1682751"/>
            <a:ext cx="6027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By item</a:t>
            </a:r>
            <a:endParaRPr lang="en-US" dirty="0">
              <a:solidFill>
                <a:prstClr val="black"/>
              </a:solidFill>
            </a:endParaRPr>
          </a:p>
        </p:txBody>
      </p:sp>
      <p:sp>
        <p:nvSpPr>
          <p:cNvPr id="18" name="Rectangle 17"/>
          <p:cNvSpPr>
            <a:spLocks noChangeArrowheads="1"/>
          </p:cNvSpPr>
          <p:nvPr/>
        </p:nvSpPr>
        <p:spPr bwMode="auto">
          <a:xfrm>
            <a:off x="2736851" y="1909764"/>
            <a:ext cx="8351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Road bikes</a:t>
            </a:r>
            <a:endParaRPr lang="en-US" dirty="0">
              <a:solidFill>
                <a:prstClr val="black"/>
              </a:solidFill>
            </a:endParaRPr>
          </a:p>
        </p:txBody>
      </p:sp>
      <p:sp>
        <p:nvSpPr>
          <p:cNvPr id="19" name="Rectangle 18"/>
          <p:cNvSpPr>
            <a:spLocks noChangeArrowheads="1"/>
          </p:cNvSpPr>
          <p:nvPr/>
        </p:nvSpPr>
        <p:spPr bwMode="auto">
          <a:xfrm>
            <a:off x="4200525" y="1909764"/>
            <a:ext cx="9297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a:t>
            </a:r>
            <a:endParaRPr lang="en-US" dirty="0">
              <a:solidFill>
                <a:prstClr val="black"/>
              </a:solidFill>
            </a:endParaRPr>
          </a:p>
        </p:txBody>
      </p:sp>
      <p:sp>
        <p:nvSpPr>
          <p:cNvPr id="20" name="Rectangle 19"/>
          <p:cNvSpPr>
            <a:spLocks noChangeArrowheads="1"/>
          </p:cNvSpPr>
          <p:nvPr/>
        </p:nvSpPr>
        <p:spPr bwMode="auto">
          <a:xfrm>
            <a:off x="4875213" y="19097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21" name="Rectangle 20"/>
          <p:cNvSpPr>
            <a:spLocks noChangeArrowheads="1"/>
          </p:cNvSpPr>
          <p:nvPr/>
        </p:nvSpPr>
        <p:spPr bwMode="auto">
          <a:xfrm>
            <a:off x="5903914" y="1909764"/>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$800</a:t>
            </a:r>
            <a:endParaRPr lang="en-US" dirty="0">
              <a:solidFill>
                <a:prstClr val="black"/>
              </a:solidFill>
            </a:endParaRPr>
          </a:p>
        </p:txBody>
      </p:sp>
      <p:sp>
        <p:nvSpPr>
          <p:cNvPr id="22" name="Rectangle 21"/>
          <p:cNvSpPr>
            <a:spLocks noChangeArrowheads="1"/>
          </p:cNvSpPr>
          <p:nvPr/>
        </p:nvSpPr>
        <p:spPr bwMode="auto">
          <a:xfrm>
            <a:off x="6670675" y="19097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$5,000</a:t>
            </a:r>
            <a:endParaRPr lang="en-US" dirty="0">
              <a:solidFill>
                <a:prstClr val="black"/>
              </a:solidFill>
            </a:endParaRPr>
          </a:p>
        </p:txBody>
      </p:sp>
      <p:sp>
        <p:nvSpPr>
          <p:cNvPr id="23" name="Rectangle 22"/>
          <p:cNvSpPr>
            <a:spLocks noChangeArrowheads="1"/>
          </p:cNvSpPr>
          <p:nvPr/>
        </p:nvSpPr>
        <p:spPr bwMode="auto">
          <a:xfrm>
            <a:off x="7569200" y="19097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24" name="Rectangle 23"/>
          <p:cNvSpPr>
            <a:spLocks noChangeArrowheads="1"/>
          </p:cNvSpPr>
          <p:nvPr/>
        </p:nvSpPr>
        <p:spPr bwMode="auto">
          <a:xfrm>
            <a:off x="8466138" y="19097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25" name="Rectangle 24"/>
          <p:cNvSpPr>
            <a:spLocks noChangeArrowheads="1"/>
          </p:cNvSpPr>
          <p:nvPr/>
        </p:nvSpPr>
        <p:spPr bwMode="auto">
          <a:xfrm>
            <a:off x="2736850" y="2116139"/>
            <a:ext cx="112370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Mountain bikes</a:t>
            </a:r>
            <a:endParaRPr lang="en-US" dirty="0">
              <a:solidFill>
                <a:prstClr val="black"/>
              </a:solidFill>
            </a:endParaRPr>
          </a:p>
        </p:txBody>
      </p:sp>
      <p:sp>
        <p:nvSpPr>
          <p:cNvPr id="26" name="Rectangle 25"/>
          <p:cNvSpPr>
            <a:spLocks noChangeArrowheads="1"/>
          </p:cNvSpPr>
          <p:nvPr/>
        </p:nvSpPr>
        <p:spPr bwMode="auto">
          <a:xfrm>
            <a:off x="4200525" y="2116139"/>
            <a:ext cx="9297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a:t>
            </a:r>
            <a:endParaRPr lang="en-US" dirty="0">
              <a:solidFill>
                <a:prstClr val="black"/>
              </a:solidFill>
            </a:endParaRPr>
          </a:p>
        </p:txBody>
      </p:sp>
      <p:sp>
        <p:nvSpPr>
          <p:cNvPr id="27" name="Rectangle 26"/>
          <p:cNvSpPr>
            <a:spLocks noChangeArrowheads="1"/>
          </p:cNvSpPr>
          <p:nvPr/>
        </p:nvSpPr>
        <p:spPr bwMode="auto">
          <a:xfrm>
            <a:off x="5097464" y="2116139"/>
            <a:ext cx="2789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a:t>
            </a:r>
            <a:endParaRPr lang="en-US" dirty="0">
              <a:solidFill>
                <a:prstClr val="black"/>
              </a:solidFill>
            </a:endParaRPr>
          </a:p>
        </p:txBody>
      </p:sp>
      <p:sp>
        <p:nvSpPr>
          <p:cNvPr id="28" name="Rectangle 27"/>
          <p:cNvSpPr>
            <a:spLocks noChangeArrowheads="1"/>
          </p:cNvSpPr>
          <p:nvPr/>
        </p:nvSpPr>
        <p:spPr bwMode="auto">
          <a:xfrm>
            <a:off x="5994401" y="2116139"/>
            <a:ext cx="2789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600</a:t>
            </a:r>
            <a:endParaRPr lang="en-US" dirty="0">
              <a:solidFill>
                <a:prstClr val="black"/>
              </a:solidFill>
            </a:endParaRPr>
          </a:p>
        </p:txBody>
      </p:sp>
      <p:sp>
        <p:nvSpPr>
          <p:cNvPr id="29" name="Rectangle 28"/>
          <p:cNvSpPr>
            <a:spLocks noChangeArrowheads="1"/>
          </p:cNvSpPr>
          <p:nvPr/>
        </p:nvSpPr>
        <p:spPr bwMode="auto">
          <a:xfrm>
            <a:off x="6761163" y="2116139"/>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30" name="Rectangle 29"/>
          <p:cNvSpPr>
            <a:spLocks noChangeArrowheads="1"/>
          </p:cNvSpPr>
          <p:nvPr/>
        </p:nvSpPr>
        <p:spPr bwMode="auto">
          <a:xfrm>
            <a:off x="7659688" y="2116139"/>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2,400</a:t>
            </a:r>
            <a:endParaRPr lang="en-US" dirty="0">
              <a:solidFill>
                <a:prstClr val="black"/>
              </a:solidFill>
            </a:endParaRPr>
          </a:p>
        </p:txBody>
      </p:sp>
      <p:sp>
        <p:nvSpPr>
          <p:cNvPr id="31" name="Rectangle 30"/>
          <p:cNvSpPr>
            <a:spLocks noChangeArrowheads="1"/>
          </p:cNvSpPr>
          <p:nvPr/>
        </p:nvSpPr>
        <p:spPr bwMode="auto">
          <a:xfrm>
            <a:off x="8556625" y="2116139"/>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224" name="Rectangle 31"/>
          <p:cNvSpPr>
            <a:spLocks noChangeArrowheads="1"/>
          </p:cNvSpPr>
          <p:nvPr/>
        </p:nvSpPr>
        <p:spPr bwMode="auto">
          <a:xfrm>
            <a:off x="2736850" y="2322514"/>
            <a:ext cx="82631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Town bikes</a:t>
            </a:r>
            <a:endParaRPr lang="en-US" dirty="0">
              <a:solidFill>
                <a:prstClr val="black"/>
              </a:solidFill>
            </a:endParaRPr>
          </a:p>
        </p:txBody>
      </p:sp>
      <p:sp>
        <p:nvSpPr>
          <p:cNvPr id="225" name="Rectangle 32"/>
          <p:cNvSpPr>
            <a:spLocks noChangeArrowheads="1"/>
          </p:cNvSpPr>
          <p:nvPr/>
        </p:nvSpPr>
        <p:spPr bwMode="auto">
          <a:xfrm>
            <a:off x="4108450" y="2322514"/>
            <a:ext cx="1859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a:t>
            </a:r>
            <a:endParaRPr lang="en-US" dirty="0">
              <a:solidFill>
                <a:prstClr val="black"/>
              </a:solidFill>
            </a:endParaRPr>
          </a:p>
        </p:txBody>
      </p:sp>
      <p:sp>
        <p:nvSpPr>
          <p:cNvPr id="226" name="Rectangle 33"/>
          <p:cNvSpPr>
            <a:spLocks noChangeArrowheads="1"/>
          </p:cNvSpPr>
          <p:nvPr/>
        </p:nvSpPr>
        <p:spPr bwMode="auto">
          <a:xfrm>
            <a:off x="5097464" y="2322514"/>
            <a:ext cx="2789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a:t>
            </a:r>
            <a:endParaRPr lang="en-US" dirty="0">
              <a:solidFill>
                <a:prstClr val="black"/>
              </a:solidFill>
            </a:endParaRPr>
          </a:p>
        </p:txBody>
      </p:sp>
      <p:sp>
        <p:nvSpPr>
          <p:cNvPr id="227" name="Rectangle 34"/>
          <p:cNvSpPr>
            <a:spLocks noChangeArrowheads="1"/>
          </p:cNvSpPr>
          <p:nvPr/>
        </p:nvSpPr>
        <p:spPr bwMode="auto">
          <a:xfrm>
            <a:off x="5994401" y="2322514"/>
            <a:ext cx="2789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450</a:t>
            </a:r>
            <a:endParaRPr lang="en-US" dirty="0">
              <a:solidFill>
                <a:prstClr val="black"/>
              </a:solidFill>
            </a:endParaRPr>
          </a:p>
        </p:txBody>
      </p:sp>
      <p:sp>
        <p:nvSpPr>
          <p:cNvPr id="228" name="Rectangle 35"/>
          <p:cNvSpPr>
            <a:spLocks noChangeArrowheads="1"/>
          </p:cNvSpPr>
          <p:nvPr/>
        </p:nvSpPr>
        <p:spPr bwMode="auto">
          <a:xfrm>
            <a:off x="6761163" y="2322514"/>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231" name="Rectangle 36"/>
          <p:cNvSpPr>
            <a:spLocks noChangeArrowheads="1"/>
          </p:cNvSpPr>
          <p:nvPr/>
        </p:nvSpPr>
        <p:spPr bwMode="auto">
          <a:xfrm>
            <a:off x="7659688" y="2322514"/>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4,500</a:t>
            </a:r>
            <a:endParaRPr lang="en-US" dirty="0">
              <a:solidFill>
                <a:prstClr val="black"/>
              </a:solidFill>
            </a:endParaRPr>
          </a:p>
        </p:txBody>
      </p:sp>
      <p:sp>
        <p:nvSpPr>
          <p:cNvPr id="232" name="Rectangle 37"/>
          <p:cNvSpPr>
            <a:spLocks noChangeArrowheads="1"/>
          </p:cNvSpPr>
          <p:nvPr/>
        </p:nvSpPr>
        <p:spPr bwMode="auto">
          <a:xfrm>
            <a:off x="8556625" y="2322514"/>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233" name="Rectangle 38"/>
          <p:cNvSpPr>
            <a:spLocks noChangeArrowheads="1"/>
          </p:cNvSpPr>
          <p:nvPr/>
        </p:nvSpPr>
        <p:spPr bwMode="auto">
          <a:xfrm>
            <a:off x="2889250" y="2528889"/>
            <a:ext cx="38837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Total</a:t>
            </a:r>
            <a:endParaRPr lang="en-US" dirty="0">
              <a:solidFill>
                <a:prstClr val="black"/>
              </a:solidFill>
            </a:endParaRPr>
          </a:p>
        </p:txBody>
      </p:sp>
      <p:sp>
        <p:nvSpPr>
          <p:cNvPr id="234" name="Rectangle 39"/>
          <p:cNvSpPr>
            <a:spLocks noChangeArrowheads="1"/>
          </p:cNvSpPr>
          <p:nvPr/>
        </p:nvSpPr>
        <p:spPr bwMode="auto">
          <a:xfrm>
            <a:off x="6580189" y="2528889"/>
            <a:ext cx="5919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$11,000</a:t>
            </a:r>
            <a:endParaRPr lang="en-US" dirty="0">
              <a:solidFill>
                <a:prstClr val="black"/>
              </a:solidFill>
            </a:endParaRPr>
          </a:p>
        </p:txBody>
      </p:sp>
      <p:sp>
        <p:nvSpPr>
          <p:cNvPr id="236" name="Rectangle 41"/>
          <p:cNvSpPr>
            <a:spLocks noChangeArrowheads="1"/>
          </p:cNvSpPr>
          <p:nvPr/>
        </p:nvSpPr>
        <p:spPr bwMode="auto">
          <a:xfrm>
            <a:off x="8375651" y="2528889"/>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$10,000</a:t>
            </a:r>
            <a:endParaRPr lang="en-US" dirty="0">
              <a:solidFill>
                <a:prstClr val="black"/>
              </a:solidFill>
            </a:endParaRPr>
          </a:p>
        </p:txBody>
      </p:sp>
      <p:sp>
        <p:nvSpPr>
          <p:cNvPr id="237" name="Rectangle 42"/>
          <p:cNvSpPr>
            <a:spLocks noChangeArrowheads="1"/>
          </p:cNvSpPr>
          <p:nvPr/>
        </p:nvSpPr>
        <p:spPr bwMode="auto">
          <a:xfrm>
            <a:off x="3454401" y="3189289"/>
            <a:ext cx="3622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38" name="Rectangle 43"/>
          <p:cNvSpPr>
            <a:spLocks noChangeArrowheads="1"/>
          </p:cNvSpPr>
          <p:nvPr/>
        </p:nvSpPr>
        <p:spPr bwMode="auto">
          <a:xfrm>
            <a:off x="7058025" y="3189289"/>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239" name="Rectangle 44"/>
          <p:cNvSpPr>
            <a:spLocks noChangeArrowheads="1"/>
          </p:cNvSpPr>
          <p:nvPr/>
        </p:nvSpPr>
        <p:spPr bwMode="auto">
          <a:xfrm>
            <a:off x="7924800" y="3189289"/>
            <a:ext cx="4825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240" name="Rectangle 45"/>
          <p:cNvSpPr>
            <a:spLocks noChangeArrowheads="1"/>
          </p:cNvSpPr>
          <p:nvPr/>
        </p:nvSpPr>
        <p:spPr bwMode="auto">
          <a:xfrm>
            <a:off x="3352801" y="3416301"/>
            <a:ext cx="5754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41" name="Rectangle 46"/>
          <p:cNvSpPr>
            <a:spLocks noChangeArrowheads="1"/>
          </p:cNvSpPr>
          <p:nvPr/>
        </p:nvSpPr>
        <p:spPr bwMode="auto">
          <a:xfrm>
            <a:off x="4267200" y="3416301"/>
            <a:ext cx="14475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Cost of Goods Sold</a:t>
            </a:r>
            <a:endParaRPr lang="en-US" dirty="0">
              <a:solidFill>
                <a:prstClr val="black"/>
              </a:solidFill>
            </a:endParaRPr>
          </a:p>
        </p:txBody>
      </p:sp>
      <p:sp>
        <p:nvSpPr>
          <p:cNvPr id="242" name="Rectangle 47"/>
          <p:cNvSpPr>
            <a:spLocks noChangeArrowheads="1"/>
          </p:cNvSpPr>
          <p:nvPr/>
        </p:nvSpPr>
        <p:spPr bwMode="auto">
          <a:xfrm>
            <a:off x="7218363" y="3416301"/>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243" name="Rectangle 48"/>
          <p:cNvSpPr>
            <a:spLocks noChangeArrowheads="1"/>
          </p:cNvSpPr>
          <p:nvPr/>
        </p:nvSpPr>
        <p:spPr bwMode="auto">
          <a:xfrm>
            <a:off x="4540251" y="3622676"/>
            <a:ext cx="169116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Merchandise Inventory</a:t>
            </a:r>
            <a:endParaRPr lang="en-US" dirty="0">
              <a:solidFill>
                <a:prstClr val="black"/>
              </a:solidFill>
            </a:endParaRPr>
          </a:p>
        </p:txBody>
      </p:sp>
      <p:sp>
        <p:nvSpPr>
          <p:cNvPr id="258" name="Rectangle 49"/>
          <p:cNvSpPr>
            <a:spLocks noChangeArrowheads="1"/>
          </p:cNvSpPr>
          <p:nvPr/>
        </p:nvSpPr>
        <p:spPr bwMode="auto">
          <a:xfrm>
            <a:off x="8116888" y="3622676"/>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267" name="Rectangle 50"/>
          <p:cNvSpPr>
            <a:spLocks noChangeArrowheads="1"/>
          </p:cNvSpPr>
          <p:nvPr/>
        </p:nvSpPr>
        <p:spPr bwMode="auto">
          <a:xfrm>
            <a:off x="5148264" y="1465264"/>
            <a:ext cx="63959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Per Unit</a:t>
            </a:r>
            <a:endParaRPr lang="en-US" dirty="0">
              <a:solidFill>
                <a:prstClr val="black"/>
              </a:solidFill>
            </a:endParaRPr>
          </a:p>
        </p:txBody>
      </p:sp>
      <p:sp>
        <p:nvSpPr>
          <p:cNvPr id="271" name="Rectangle 51"/>
          <p:cNvSpPr>
            <a:spLocks noChangeArrowheads="1"/>
          </p:cNvSpPr>
          <p:nvPr/>
        </p:nvSpPr>
        <p:spPr bwMode="auto">
          <a:xfrm>
            <a:off x="7064375" y="1465264"/>
            <a:ext cx="38837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Total</a:t>
            </a:r>
            <a:endParaRPr lang="en-US" dirty="0">
              <a:solidFill>
                <a:prstClr val="black"/>
              </a:solidFill>
            </a:endParaRPr>
          </a:p>
        </p:txBody>
      </p:sp>
      <p:sp>
        <p:nvSpPr>
          <p:cNvPr id="277" name="Rectangle 52"/>
          <p:cNvSpPr>
            <a:spLocks noChangeArrowheads="1"/>
          </p:cNvSpPr>
          <p:nvPr/>
        </p:nvSpPr>
        <p:spPr bwMode="auto">
          <a:xfrm>
            <a:off x="5000626" y="3189289"/>
            <a:ext cx="12731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289" name="Rectangle 53"/>
          <p:cNvSpPr>
            <a:spLocks noChangeArrowheads="1"/>
          </p:cNvSpPr>
          <p:nvPr/>
        </p:nvSpPr>
        <p:spPr bwMode="auto">
          <a:xfrm>
            <a:off x="3022600" y="3157538"/>
            <a:ext cx="20638" cy="2476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0" name="Line 54"/>
          <p:cNvSpPr>
            <a:spLocks noChangeShapeType="1"/>
          </p:cNvSpPr>
          <p:nvPr/>
        </p:nvSpPr>
        <p:spPr bwMode="auto">
          <a:xfrm>
            <a:off x="4114800" y="3178176"/>
            <a:ext cx="0" cy="206375"/>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91" name="Rectangle 55"/>
          <p:cNvSpPr>
            <a:spLocks noChangeArrowheads="1"/>
          </p:cNvSpPr>
          <p:nvPr/>
        </p:nvSpPr>
        <p:spPr bwMode="auto">
          <a:xfrm>
            <a:off x="4114801" y="3178176"/>
            <a:ext cx="9525" cy="206375"/>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2" name="Line 56"/>
          <p:cNvSpPr>
            <a:spLocks noChangeShapeType="1"/>
          </p:cNvSpPr>
          <p:nvPr/>
        </p:nvSpPr>
        <p:spPr bwMode="auto">
          <a:xfrm>
            <a:off x="6805613" y="3178176"/>
            <a:ext cx="0" cy="206375"/>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01" name="Rectangle 57"/>
          <p:cNvSpPr>
            <a:spLocks noChangeArrowheads="1"/>
          </p:cNvSpPr>
          <p:nvPr/>
        </p:nvSpPr>
        <p:spPr bwMode="auto">
          <a:xfrm>
            <a:off x="6805614" y="3178176"/>
            <a:ext cx="9525" cy="206375"/>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2" name="Line 58"/>
          <p:cNvSpPr>
            <a:spLocks noChangeShapeType="1"/>
          </p:cNvSpPr>
          <p:nvPr/>
        </p:nvSpPr>
        <p:spPr bwMode="auto">
          <a:xfrm>
            <a:off x="7702550" y="3178176"/>
            <a:ext cx="0" cy="206375"/>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03" name="Rectangle 59"/>
          <p:cNvSpPr>
            <a:spLocks noChangeArrowheads="1"/>
          </p:cNvSpPr>
          <p:nvPr/>
        </p:nvSpPr>
        <p:spPr bwMode="auto">
          <a:xfrm>
            <a:off x="7702551" y="3178176"/>
            <a:ext cx="11113" cy="206375"/>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4" name="Rectangle 60"/>
          <p:cNvSpPr>
            <a:spLocks noChangeArrowheads="1"/>
          </p:cNvSpPr>
          <p:nvPr/>
        </p:nvSpPr>
        <p:spPr bwMode="auto">
          <a:xfrm>
            <a:off x="8589964" y="3178176"/>
            <a:ext cx="20637" cy="2270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5" name="Rectangle 61"/>
          <p:cNvSpPr>
            <a:spLocks noChangeArrowheads="1"/>
          </p:cNvSpPr>
          <p:nvPr/>
        </p:nvSpPr>
        <p:spPr bwMode="auto">
          <a:xfrm>
            <a:off x="2233613" y="1435100"/>
            <a:ext cx="19050" cy="463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6" name="Rectangle 62"/>
          <p:cNvSpPr>
            <a:spLocks noChangeArrowheads="1"/>
          </p:cNvSpPr>
          <p:nvPr/>
        </p:nvSpPr>
        <p:spPr bwMode="auto">
          <a:xfrm>
            <a:off x="9031289" y="1455738"/>
            <a:ext cx="20637" cy="4429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7" name="Line 63"/>
          <p:cNvSpPr>
            <a:spLocks noChangeShapeType="1"/>
          </p:cNvSpPr>
          <p:nvPr/>
        </p:nvSpPr>
        <p:spPr bwMode="auto">
          <a:xfrm>
            <a:off x="3033713" y="3405189"/>
            <a:ext cx="0" cy="619125"/>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08" name="Rectangle 64"/>
          <p:cNvSpPr>
            <a:spLocks noChangeArrowheads="1"/>
          </p:cNvSpPr>
          <p:nvPr/>
        </p:nvSpPr>
        <p:spPr bwMode="auto">
          <a:xfrm>
            <a:off x="3033714" y="3405189"/>
            <a:ext cx="9525" cy="619125"/>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9" name="Line 65"/>
          <p:cNvSpPr>
            <a:spLocks noChangeShapeType="1"/>
          </p:cNvSpPr>
          <p:nvPr/>
        </p:nvSpPr>
        <p:spPr bwMode="auto">
          <a:xfrm>
            <a:off x="4114800" y="3405189"/>
            <a:ext cx="0" cy="619125"/>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10" name="Rectangle 66"/>
          <p:cNvSpPr>
            <a:spLocks noChangeArrowheads="1"/>
          </p:cNvSpPr>
          <p:nvPr/>
        </p:nvSpPr>
        <p:spPr bwMode="auto">
          <a:xfrm>
            <a:off x="4114801" y="3405189"/>
            <a:ext cx="9525" cy="619125"/>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11" name="Line 67"/>
          <p:cNvSpPr>
            <a:spLocks noChangeShapeType="1"/>
          </p:cNvSpPr>
          <p:nvPr/>
        </p:nvSpPr>
        <p:spPr bwMode="auto">
          <a:xfrm>
            <a:off x="6805613" y="3405189"/>
            <a:ext cx="0" cy="619125"/>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12" name="Rectangle 68"/>
          <p:cNvSpPr>
            <a:spLocks noChangeArrowheads="1"/>
          </p:cNvSpPr>
          <p:nvPr/>
        </p:nvSpPr>
        <p:spPr bwMode="auto">
          <a:xfrm>
            <a:off x="6805614" y="3405189"/>
            <a:ext cx="9525" cy="619125"/>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13" name="Line 69"/>
          <p:cNvSpPr>
            <a:spLocks noChangeShapeType="1"/>
          </p:cNvSpPr>
          <p:nvPr/>
        </p:nvSpPr>
        <p:spPr bwMode="auto">
          <a:xfrm>
            <a:off x="7702550" y="3405189"/>
            <a:ext cx="0" cy="619125"/>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14" name="Rectangle 70"/>
          <p:cNvSpPr>
            <a:spLocks noChangeArrowheads="1"/>
          </p:cNvSpPr>
          <p:nvPr/>
        </p:nvSpPr>
        <p:spPr bwMode="auto">
          <a:xfrm>
            <a:off x="7702551" y="3405189"/>
            <a:ext cx="11113" cy="619125"/>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15" name="Line 71"/>
          <p:cNvSpPr>
            <a:spLocks noChangeShapeType="1"/>
          </p:cNvSpPr>
          <p:nvPr/>
        </p:nvSpPr>
        <p:spPr bwMode="auto">
          <a:xfrm>
            <a:off x="8601075" y="3405189"/>
            <a:ext cx="0" cy="619125"/>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16" name="Rectangle 72"/>
          <p:cNvSpPr>
            <a:spLocks noChangeArrowheads="1"/>
          </p:cNvSpPr>
          <p:nvPr/>
        </p:nvSpPr>
        <p:spPr bwMode="auto">
          <a:xfrm>
            <a:off x="8601076" y="3405189"/>
            <a:ext cx="9525" cy="619125"/>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17" name="Rectangle 73"/>
          <p:cNvSpPr>
            <a:spLocks noChangeArrowheads="1"/>
          </p:cNvSpPr>
          <p:nvPr/>
        </p:nvSpPr>
        <p:spPr bwMode="auto">
          <a:xfrm>
            <a:off x="2252663" y="1435100"/>
            <a:ext cx="6799262"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18" name="Line 74"/>
          <p:cNvSpPr>
            <a:spLocks noChangeShapeType="1"/>
          </p:cNvSpPr>
          <p:nvPr/>
        </p:nvSpPr>
        <p:spPr bwMode="auto">
          <a:xfrm>
            <a:off x="4552950" y="1662113"/>
            <a:ext cx="36004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19" name="Rectangle 75"/>
          <p:cNvSpPr>
            <a:spLocks noChangeArrowheads="1"/>
          </p:cNvSpPr>
          <p:nvPr/>
        </p:nvSpPr>
        <p:spPr bwMode="auto">
          <a:xfrm>
            <a:off x="4552950" y="1662114"/>
            <a:ext cx="36004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64" name="Rectangle 76"/>
          <p:cNvSpPr>
            <a:spLocks noChangeArrowheads="1"/>
          </p:cNvSpPr>
          <p:nvPr/>
        </p:nvSpPr>
        <p:spPr bwMode="auto">
          <a:xfrm>
            <a:off x="2252663" y="1878014"/>
            <a:ext cx="6799262"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65" name="Line 77"/>
          <p:cNvSpPr>
            <a:spLocks noChangeShapeType="1"/>
          </p:cNvSpPr>
          <p:nvPr/>
        </p:nvSpPr>
        <p:spPr bwMode="auto">
          <a:xfrm>
            <a:off x="6348413" y="2508250"/>
            <a:ext cx="27035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66" name="Rectangle 78"/>
          <p:cNvSpPr>
            <a:spLocks noChangeArrowheads="1"/>
          </p:cNvSpPr>
          <p:nvPr/>
        </p:nvSpPr>
        <p:spPr bwMode="auto">
          <a:xfrm>
            <a:off x="6348413" y="2508251"/>
            <a:ext cx="27035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67" name="Line 79"/>
          <p:cNvSpPr>
            <a:spLocks noChangeShapeType="1"/>
          </p:cNvSpPr>
          <p:nvPr/>
        </p:nvSpPr>
        <p:spPr bwMode="auto">
          <a:xfrm>
            <a:off x="6348413" y="2724150"/>
            <a:ext cx="27035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68" name="Rectangle 80"/>
          <p:cNvSpPr>
            <a:spLocks noChangeArrowheads="1"/>
          </p:cNvSpPr>
          <p:nvPr/>
        </p:nvSpPr>
        <p:spPr bwMode="auto">
          <a:xfrm>
            <a:off x="6348413" y="2724151"/>
            <a:ext cx="2703512"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69" name="Line 81"/>
          <p:cNvSpPr>
            <a:spLocks noChangeShapeType="1"/>
          </p:cNvSpPr>
          <p:nvPr/>
        </p:nvSpPr>
        <p:spPr bwMode="auto">
          <a:xfrm>
            <a:off x="6348413" y="2744788"/>
            <a:ext cx="27035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70" name="Rectangle 82"/>
          <p:cNvSpPr>
            <a:spLocks noChangeArrowheads="1"/>
          </p:cNvSpPr>
          <p:nvPr/>
        </p:nvSpPr>
        <p:spPr bwMode="auto">
          <a:xfrm>
            <a:off x="6348413" y="2744788"/>
            <a:ext cx="2703512"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1" name="Rectangle 83"/>
          <p:cNvSpPr>
            <a:spLocks noChangeArrowheads="1"/>
          </p:cNvSpPr>
          <p:nvPr/>
        </p:nvSpPr>
        <p:spPr bwMode="auto">
          <a:xfrm>
            <a:off x="3043238" y="3157539"/>
            <a:ext cx="5567362"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2" name="Rectangle 84"/>
          <p:cNvSpPr>
            <a:spLocks noChangeArrowheads="1"/>
          </p:cNvSpPr>
          <p:nvPr/>
        </p:nvSpPr>
        <p:spPr bwMode="auto">
          <a:xfrm>
            <a:off x="3043238" y="3384550"/>
            <a:ext cx="5567362"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3" name="Line 85"/>
          <p:cNvSpPr>
            <a:spLocks noChangeShapeType="1"/>
          </p:cNvSpPr>
          <p:nvPr/>
        </p:nvSpPr>
        <p:spPr bwMode="auto">
          <a:xfrm>
            <a:off x="3043238" y="3602038"/>
            <a:ext cx="5567362" cy="0"/>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74" name="Rectangle 86"/>
          <p:cNvSpPr>
            <a:spLocks noChangeArrowheads="1"/>
          </p:cNvSpPr>
          <p:nvPr/>
        </p:nvSpPr>
        <p:spPr bwMode="auto">
          <a:xfrm>
            <a:off x="3043238" y="3602039"/>
            <a:ext cx="5567362" cy="9525"/>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5" name="Line 87"/>
          <p:cNvSpPr>
            <a:spLocks noChangeShapeType="1"/>
          </p:cNvSpPr>
          <p:nvPr/>
        </p:nvSpPr>
        <p:spPr bwMode="auto">
          <a:xfrm>
            <a:off x="3043238" y="3806825"/>
            <a:ext cx="5567362" cy="0"/>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76" name="Rectangle 88"/>
          <p:cNvSpPr>
            <a:spLocks noChangeArrowheads="1"/>
          </p:cNvSpPr>
          <p:nvPr/>
        </p:nvSpPr>
        <p:spPr bwMode="auto">
          <a:xfrm>
            <a:off x="3043238" y="3806826"/>
            <a:ext cx="5567362" cy="11113"/>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7" name="Line 89"/>
          <p:cNvSpPr>
            <a:spLocks noChangeShapeType="1"/>
          </p:cNvSpPr>
          <p:nvPr/>
        </p:nvSpPr>
        <p:spPr bwMode="auto">
          <a:xfrm>
            <a:off x="3043238" y="4013200"/>
            <a:ext cx="5567362" cy="0"/>
          </a:xfrm>
          <a:prstGeom prst="line">
            <a:avLst/>
          </a:prstGeom>
          <a:noFill/>
          <a:ln w="0">
            <a:solidFill>
              <a:srgbClr val="A6A6A6"/>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78" name="Rectangle 90"/>
          <p:cNvSpPr>
            <a:spLocks noChangeArrowheads="1"/>
          </p:cNvSpPr>
          <p:nvPr/>
        </p:nvSpPr>
        <p:spPr bwMode="auto">
          <a:xfrm>
            <a:off x="3043238" y="4013201"/>
            <a:ext cx="5567362" cy="11113"/>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8766003E-BE02-E72F-CEE2-046D0E994173}"/>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01824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1"/>
                                        </p:tgtEl>
                                        <p:attrNameLst>
                                          <p:attrName>style.visibility</p:attrName>
                                        </p:attrNameLst>
                                      </p:cBhvr>
                                      <p:to>
                                        <p:strVal val="visible"/>
                                      </p:to>
                                    </p:set>
                                    <p:animEffect transition="in" filter="fade">
                                      <p:cBhvr>
                                        <p:cTn id="7" dur="500"/>
                                        <p:tgtEl>
                                          <p:spTgt spid="27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8"/>
                                        </p:tgtEl>
                                        <p:attrNameLst>
                                          <p:attrName>style.visibility</p:attrName>
                                        </p:attrNameLst>
                                      </p:cBhvr>
                                      <p:to>
                                        <p:strVal val="visible"/>
                                      </p:to>
                                    </p:set>
                                    <p:animEffect transition="in" filter="fade">
                                      <p:cBhvr>
                                        <p:cTn id="19" dur="500"/>
                                        <p:tgtEl>
                                          <p:spTgt spid="22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4"/>
                                        </p:tgtEl>
                                        <p:attrNameLst>
                                          <p:attrName>style.visibility</p:attrName>
                                        </p:attrNameLst>
                                      </p:cBhvr>
                                      <p:to>
                                        <p:strVal val="visible"/>
                                      </p:to>
                                    </p:set>
                                    <p:animEffect transition="in" filter="fade">
                                      <p:cBhvr>
                                        <p:cTn id="22" dur="500"/>
                                        <p:tgtEl>
                                          <p:spTgt spid="234"/>
                                        </p:tgtEl>
                                      </p:cBhvr>
                                    </p:animEffect>
                                  </p:childTnLst>
                                </p:cTn>
                              </p:par>
                              <p:par>
                                <p:cTn id="23" presetID="10" presetClass="entr" presetSubtype="0" fill="hold" nodeType="with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fade">
                                      <p:cBhvr>
                                        <p:cTn id="25" dur="500"/>
                                        <p:tgtEl>
                                          <p:spTgt spid="6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fade">
                                      <p:cBhvr>
                                        <p:cTn id="28" dur="500"/>
                                        <p:tgtEl>
                                          <p:spTgt spid="66"/>
                                        </p:tgtEl>
                                      </p:cBhvr>
                                    </p:animEffect>
                                  </p:childTnLst>
                                </p:cTn>
                              </p:par>
                              <p:par>
                                <p:cTn id="29" presetID="10" presetClass="entr" presetSubtype="0" fill="hold" nodeType="withEffect">
                                  <p:stCondLst>
                                    <p:cond delay="0"/>
                                  </p:stCondLst>
                                  <p:childTnLst>
                                    <p:set>
                                      <p:cBhvr>
                                        <p:cTn id="30" dur="1" fill="hold">
                                          <p:stCondLst>
                                            <p:cond delay="0"/>
                                          </p:stCondLst>
                                        </p:cTn>
                                        <p:tgtEl>
                                          <p:spTgt spid="67"/>
                                        </p:tgtEl>
                                        <p:attrNameLst>
                                          <p:attrName>style.visibility</p:attrName>
                                        </p:attrNameLst>
                                      </p:cBhvr>
                                      <p:to>
                                        <p:strVal val="visible"/>
                                      </p:to>
                                    </p:set>
                                    <p:animEffect transition="in" filter="fade">
                                      <p:cBhvr>
                                        <p:cTn id="31" dur="500"/>
                                        <p:tgtEl>
                                          <p:spTgt spid="6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8"/>
                                        </p:tgtEl>
                                        <p:attrNameLst>
                                          <p:attrName>style.visibility</p:attrName>
                                        </p:attrNameLst>
                                      </p:cBhvr>
                                      <p:to>
                                        <p:strVal val="visible"/>
                                      </p:to>
                                    </p:set>
                                    <p:animEffect transition="in" filter="fade">
                                      <p:cBhvr>
                                        <p:cTn id="34" dur="500"/>
                                        <p:tgtEl>
                                          <p:spTgt spid="68"/>
                                        </p:tgtEl>
                                      </p:cBhvr>
                                    </p:animEffect>
                                  </p:childTnLst>
                                </p:cTn>
                              </p:par>
                              <p:par>
                                <p:cTn id="35" presetID="10" presetClass="entr" presetSubtype="0" fill="hold" nodeType="with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fade">
                                      <p:cBhvr>
                                        <p:cTn id="37" dur="500"/>
                                        <p:tgtEl>
                                          <p:spTgt spid="6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500"/>
                                        <p:tgtEl>
                                          <p:spTgt spid="7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31"/>
                                        </p:tgtEl>
                                        <p:attrNameLst>
                                          <p:attrName>style.visibility</p:attrName>
                                        </p:attrNameLst>
                                      </p:cBhvr>
                                      <p:to>
                                        <p:strVal val="visible"/>
                                      </p:to>
                                    </p:set>
                                    <p:animEffect transition="in" filter="fade">
                                      <p:cBhvr>
                                        <p:cTn id="52" dur="500"/>
                                        <p:tgtEl>
                                          <p:spTgt spid="23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500"/>
                                        <p:tgtEl>
                                          <p:spTgt spid="1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32"/>
                                        </p:tgtEl>
                                        <p:attrNameLst>
                                          <p:attrName>style.visibility</p:attrName>
                                        </p:attrNameLst>
                                      </p:cBhvr>
                                      <p:to>
                                        <p:strVal val="visible"/>
                                      </p:to>
                                    </p:set>
                                    <p:animEffect transition="in" filter="fade">
                                      <p:cBhvr>
                                        <p:cTn id="67" dur="500"/>
                                        <p:tgtEl>
                                          <p:spTgt spid="23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36"/>
                                        </p:tgtEl>
                                        <p:attrNameLst>
                                          <p:attrName>style.visibility</p:attrName>
                                        </p:attrNameLst>
                                      </p:cBhvr>
                                      <p:to>
                                        <p:strVal val="visible"/>
                                      </p:to>
                                    </p:set>
                                    <p:animEffect transition="in" filter="fade">
                                      <p:cBhvr>
                                        <p:cTn id="70" dur="500"/>
                                        <p:tgtEl>
                                          <p:spTgt spid="236"/>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fade">
                                      <p:cBhvr>
                                        <p:cTn id="75" dur="500"/>
                                        <p:tgtEl>
                                          <p:spTgt spid="7"/>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37"/>
                                        </p:tgtEl>
                                        <p:attrNameLst>
                                          <p:attrName>style.visibility</p:attrName>
                                        </p:attrNameLst>
                                      </p:cBhvr>
                                      <p:to>
                                        <p:strVal val="visible"/>
                                      </p:to>
                                    </p:set>
                                    <p:animEffect transition="in" filter="fade">
                                      <p:cBhvr>
                                        <p:cTn id="78" dur="500"/>
                                        <p:tgtEl>
                                          <p:spTgt spid="237"/>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38"/>
                                        </p:tgtEl>
                                        <p:attrNameLst>
                                          <p:attrName>style.visibility</p:attrName>
                                        </p:attrNameLst>
                                      </p:cBhvr>
                                      <p:to>
                                        <p:strVal val="visible"/>
                                      </p:to>
                                    </p:set>
                                    <p:animEffect transition="in" filter="fade">
                                      <p:cBhvr>
                                        <p:cTn id="81" dur="500"/>
                                        <p:tgtEl>
                                          <p:spTgt spid="238"/>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239"/>
                                        </p:tgtEl>
                                        <p:attrNameLst>
                                          <p:attrName>style.visibility</p:attrName>
                                        </p:attrNameLst>
                                      </p:cBhvr>
                                      <p:to>
                                        <p:strVal val="visible"/>
                                      </p:to>
                                    </p:set>
                                    <p:animEffect transition="in" filter="fade">
                                      <p:cBhvr>
                                        <p:cTn id="84" dur="500"/>
                                        <p:tgtEl>
                                          <p:spTgt spid="23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40"/>
                                        </p:tgtEl>
                                        <p:attrNameLst>
                                          <p:attrName>style.visibility</p:attrName>
                                        </p:attrNameLst>
                                      </p:cBhvr>
                                      <p:to>
                                        <p:strVal val="visible"/>
                                      </p:to>
                                    </p:set>
                                    <p:animEffect transition="in" filter="fade">
                                      <p:cBhvr>
                                        <p:cTn id="87" dur="500"/>
                                        <p:tgtEl>
                                          <p:spTgt spid="24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77"/>
                                        </p:tgtEl>
                                        <p:attrNameLst>
                                          <p:attrName>style.visibility</p:attrName>
                                        </p:attrNameLst>
                                      </p:cBhvr>
                                      <p:to>
                                        <p:strVal val="visible"/>
                                      </p:to>
                                    </p:set>
                                    <p:animEffect transition="in" filter="fade">
                                      <p:cBhvr>
                                        <p:cTn id="90" dur="500"/>
                                        <p:tgtEl>
                                          <p:spTgt spid="277"/>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89"/>
                                        </p:tgtEl>
                                        <p:attrNameLst>
                                          <p:attrName>style.visibility</p:attrName>
                                        </p:attrNameLst>
                                      </p:cBhvr>
                                      <p:to>
                                        <p:strVal val="visible"/>
                                      </p:to>
                                    </p:set>
                                    <p:animEffect transition="in" filter="fade">
                                      <p:cBhvr>
                                        <p:cTn id="93" dur="500"/>
                                        <p:tgtEl>
                                          <p:spTgt spid="289"/>
                                        </p:tgtEl>
                                      </p:cBhvr>
                                    </p:animEffect>
                                  </p:childTnLst>
                                </p:cTn>
                              </p:par>
                              <p:par>
                                <p:cTn id="94" presetID="10" presetClass="entr" presetSubtype="0" fill="hold" nodeType="withEffect">
                                  <p:stCondLst>
                                    <p:cond delay="0"/>
                                  </p:stCondLst>
                                  <p:childTnLst>
                                    <p:set>
                                      <p:cBhvr>
                                        <p:cTn id="95" dur="1" fill="hold">
                                          <p:stCondLst>
                                            <p:cond delay="0"/>
                                          </p:stCondLst>
                                        </p:cTn>
                                        <p:tgtEl>
                                          <p:spTgt spid="290"/>
                                        </p:tgtEl>
                                        <p:attrNameLst>
                                          <p:attrName>style.visibility</p:attrName>
                                        </p:attrNameLst>
                                      </p:cBhvr>
                                      <p:to>
                                        <p:strVal val="visible"/>
                                      </p:to>
                                    </p:set>
                                    <p:animEffect transition="in" filter="fade">
                                      <p:cBhvr>
                                        <p:cTn id="96" dur="500"/>
                                        <p:tgtEl>
                                          <p:spTgt spid="290"/>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91"/>
                                        </p:tgtEl>
                                        <p:attrNameLst>
                                          <p:attrName>style.visibility</p:attrName>
                                        </p:attrNameLst>
                                      </p:cBhvr>
                                      <p:to>
                                        <p:strVal val="visible"/>
                                      </p:to>
                                    </p:set>
                                    <p:animEffect transition="in" filter="fade">
                                      <p:cBhvr>
                                        <p:cTn id="99" dur="500"/>
                                        <p:tgtEl>
                                          <p:spTgt spid="291"/>
                                        </p:tgtEl>
                                      </p:cBhvr>
                                    </p:animEffect>
                                  </p:childTnLst>
                                </p:cTn>
                              </p:par>
                              <p:par>
                                <p:cTn id="100" presetID="10" presetClass="entr" presetSubtype="0" fill="hold" nodeType="withEffect">
                                  <p:stCondLst>
                                    <p:cond delay="0"/>
                                  </p:stCondLst>
                                  <p:childTnLst>
                                    <p:set>
                                      <p:cBhvr>
                                        <p:cTn id="101" dur="1" fill="hold">
                                          <p:stCondLst>
                                            <p:cond delay="0"/>
                                          </p:stCondLst>
                                        </p:cTn>
                                        <p:tgtEl>
                                          <p:spTgt spid="292"/>
                                        </p:tgtEl>
                                        <p:attrNameLst>
                                          <p:attrName>style.visibility</p:attrName>
                                        </p:attrNameLst>
                                      </p:cBhvr>
                                      <p:to>
                                        <p:strVal val="visible"/>
                                      </p:to>
                                    </p:set>
                                    <p:animEffect transition="in" filter="fade">
                                      <p:cBhvr>
                                        <p:cTn id="102" dur="500"/>
                                        <p:tgtEl>
                                          <p:spTgt spid="292"/>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301"/>
                                        </p:tgtEl>
                                        <p:attrNameLst>
                                          <p:attrName>style.visibility</p:attrName>
                                        </p:attrNameLst>
                                      </p:cBhvr>
                                      <p:to>
                                        <p:strVal val="visible"/>
                                      </p:to>
                                    </p:set>
                                    <p:animEffect transition="in" filter="fade">
                                      <p:cBhvr>
                                        <p:cTn id="105" dur="500"/>
                                        <p:tgtEl>
                                          <p:spTgt spid="301"/>
                                        </p:tgtEl>
                                      </p:cBhvr>
                                    </p:animEffect>
                                  </p:childTnLst>
                                </p:cTn>
                              </p:par>
                              <p:par>
                                <p:cTn id="106" presetID="10" presetClass="entr" presetSubtype="0" fill="hold" nodeType="withEffect">
                                  <p:stCondLst>
                                    <p:cond delay="0"/>
                                  </p:stCondLst>
                                  <p:childTnLst>
                                    <p:set>
                                      <p:cBhvr>
                                        <p:cTn id="107" dur="1" fill="hold">
                                          <p:stCondLst>
                                            <p:cond delay="0"/>
                                          </p:stCondLst>
                                        </p:cTn>
                                        <p:tgtEl>
                                          <p:spTgt spid="302"/>
                                        </p:tgtEl>
                                        <p:attrNameLst>
                                          <p:attrName>style.visibility</p:attrName>
                                        </p:attrNameLst>
                                      </p:cBhvr>
                                      <p:to>
                                        <p:strVal val="visible"/>
                                      </p:to>
                                    </p:set>
                                    <p:animEffect transition="in" filter="fade">
                                      <p:cBhvr>
                                        <p:cTn id="108" dur="500"/>
                                        <p:tgtEl>
                                          <p:spTgt spid="302"/>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303"/>
                                        </p:tgtEl>
                                        <p:attrNameLst>
                                          <p:attrName>style.visibility</p:attrName>
                                        </p:attrNameLst>
                                      </p:cBhvr>
                                      <p:to>
                                        <p:strVal val="visible"/>
                                      </p:to>
                                    </p:set>
                                    <p:animEffect transition="in" filter="fade">
                                      <p:cBhvr>
                                        <p:cTn id="111" dur="500"/>
                                        <p:tgtEl>
                                          <p:spTgt spid="303"/>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304"/>
                                        </p:tgtEl>
                                        <p:attrNameLst>
                                          <p:attrName>style.visibility</p:attrName>
                                        </p:attrNameLst>
                                      </p:cBhvr>
                                      <p:to>
                                        <p:strVal val="visible"/>
                                      </p:to>
                                    </p:set>
                                    <p:animEffect transition="in" filter="fade">
                                      <p:cBhvr>
                                        <p:cTn id="114" dur="500"/>
                                        <p:tgtEl>
                                          <p:spTgt spid="304"/>
                                        </p:tgtEl>
                                      </p:cBhvr>
                                    </p:animEffect>
                                  </p:childTnLst>
                                </p:cTn>
                              </p:par>
                              <p:par>
                                <p:cTn id="115" presetID="10" presetClass="entr" presetSubtype="0" fill="hold" nodeType="withEffect">
                                  <p:stCondLst>
                                    <p:cond delay="0"/>
                                  </p:stCondLst>
                                  <p:childTnLst>
                                    <p:set>
                                      <p:cBhvr>
                                        <p:cTn id="116" dur="1" fill="hold">
                                          <p:stCondLst>
                                            <p:cond delay="0"/>
                                          </p:stCondLst>
                                        </p:cTn>
                                        <p:tgtEl>
                                          <p:spTgt spid="307"/>
                                        </p:tgtEl>
                                        <p:attrNameLst>
                                          <p:attrName>style.visibility</p:attrName>
                                        </p:attrNameLst>
                                      </p:cBhvr>
                                      <p:to>
                                        <p:strVal val="visible"/>
                                      </p:to>
                                    </p:set>
                                    <p:animEffect transition="in" filter="fade">
                                      <p:cBhvr>
                                        <p:cTn id="117" dur="500"/>
                                        <p:tgtEl>
                                          <p:spTgt spid="30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08"/>
                                        </p:tgtEl>
                                        <p:attrNameLst>
                                          <p:attrName>style.visibility</p:attrName>
                                        </p:attrNameLst>
                                      </p:cBhvr>
                                      <p:to>
                                        <p:strVal val="visible"/>
                                      </p:to>
                                    </p:set>
                                    <p:animEffect transition="in" filter="fade">
                                      <p:cBhvr>
                                        <p:cTn id="120" dur="500"/>
                                        <p:tgtEl>
                                          <p:spTgt spid="308"/>
                                        </p:tgtEl>
                                      </p:cBhvr>
                                    </p:animEffect>
                                  </p:childTnLst>
                                </p:cTn>
                              </p:par>
                              <p:par>
                                <p:cTn id="121" presetID="10" presetClass="entr" presetSubtype="0" fill="hold" nodeType="withEffect">
                                  <p:stCondLst>
                                    <p:cond delay="0"/>
                                  </p:stCondLst>
                                  <p:childTnLst>
                                    <p:set>
                                      <p:cBhvr>
                                        <p:cTn id="122" dur="1" fill="hold">
                                          <p:stCondLst>
                                            <p:cond delay="0"/>
                                          </p:stCondLst>
                                        </p:cTn>
                                        <p:tgtEl>
                                          <p:spTgt spid="309"/>
                                        </p:tgtEl>
                                        <p:attrNameLst>
                                          <p:attrName>style.visibility</p:attrName>
                                        </p:attrNameLst>
                                      </p:cBhvr>
                                      <p:to>
                                        <p:strVal val="visible"/>
                                      </p:to>
                                    </p:set>
                                    <p:animEffect transition="in" filter="fade">
                                      <p:cBhvr>
                                        <p:cTn id="123" dur="500"/>
                                        <p:tgtEl>
                                          <p:spTgt spid="30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10"/>
                                        </p:tgtEl>
                                        <p:attrNameLst>
                                          <p:attrName>style.visibility</p:attrName>
                                        </p:attrNameLst>
                                      </p:cBhvr>
                                      <p:to>
                                        <p:strVal val="visible"/>
                                      </p:to>
                                    </p:set>
                                    <p:animEffect transition="in" filter="fade">
                                      <p:cBhvr>
                                        <p:cTn id="126" dur="500"/>
                                        <p:tgtEl>
                                          <p:spTgt spid="310"/>
                                        </p:tgtEl>
                                      </p:cBhvr>
                                    </p:animEffect>
                                  </p:childTnLst>
                                </p:cTn>
                              </p:par>
                              <p:par>
                                <p:cTn id="127" presetID="10" presetClass="entr" presetSubtype="0" fill="hold" nodeType="withEffect">
                                  <p:stCondLst>
                                    <p:cond delay="0"/>
                                  </p:stCondLst>
                                  <p:childTnLst>
                                    <p:set>
                                      <p:cBhvr>
                                        <p:cTn id="128" dur="1" fill="hold">
                                          <p:stCondLst>
                                            <p:cond delay="0"/>
                                          </p:stCondLst>
                                        </p:cTn>
                                        <p:tgtEl>
                                          <p:spTgt spid="311"/>
                                        </p:tgtEl>
                                        <p:attrNameLst>
                                          <p:attrName>style.visibility</p:attrName>
                                        </p:attrNameLst>
                                      </p:cBhvr>
                                      <p:to>
                                        <p:strVal val="visible"/>
                                      </p:to>
                                    </p:set>
                                    <p:animEffect transition="in" filter="fade">
                                      <p:cBhvr>
                                        <p:cTn id="129" dur="500"/>
                                        <p:tgtEl>
                                          <p:spTgt spid="311"/>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312"/>
                                        </p:tgtEl>
                                        <p:attrNameLst>
                                          <p:attrName>style.visibility</p:attrName>
                                        </p:attrNameLst>
                                      </p:cBhvr>
                                      <p:to>
                                        <p:strVal val="visible"/>
                                      </p:to>
                                    </p:set>
                                    <p:animEffect transition="in" filter="fade">
                                      <p:cBhvr>
                                        <p:cTn id="132" dur="500"/>
                                        <p:tgtEl>
                                          <p:spTgt spid="312"/>
                                        </p:tgtEl>
                                      </p:cBhvr>
                                    </p:animEffect>
                                  </p:childTnLst>
                                </p:cTn>
                              </p:par>
                              <p:par>
                                <p:cTn id="133" presetID="10" presetClass="entr" presetSubtype="0" fill="hold" nodeType="withEffect">
                                  <p:stCondLst>
                                    <p:cond delay="0"/>
                                  </p:stCondLst>
                                  <p:childTnLst>
                                    <p:set>
                                      <p:cBhvr>
                                        <p:cTn id="134" dur="1" fill="hold">
                                          <p:stCondLst>
                                            <p:cond delay="0"/>
                                          </p:stCondLst>
                                        </p:cTn>
                                        <p:tgtEl>
                                          <p:spTgt spid="313"/>
                                        </p:tgtEl>
                                        <p:attrNameLst>
                                          <p:attrName>style.visibility</p:attrName>
                                        </p:attrNameLst>
                                      </p:cBhvr>
                                      <p:to>
                                        <p:strVal val="visible"/>
                                      </p:to>
                                    </p:set>
                                    <p:animEffect transition="in" filter="fade">
                                      <p:cBhvr>
                                        <p:cTn id="135" dur="500"/>
                                        <p:tgtEl>
                                          <p:spTgt spid="313"/>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314"/>
                                        </p:tgtEl>
                                        <p:attrNameLst>
                                          <p:attrName>style.visibility</p:attrName>
                                        </p:attrNameLst>
                                      </p:cBhvr>
                                      <p:to>
                                        <p:strVal val="visible"/>
                                      </p:to>
                                    </p:set>
                                    <p:animEffect transition="in" filter="fade">
                                      <p:cBhvr>
                                        <p:cTn id="138" dur="500"/>
                                        <p:tgtEl>
                                          <p:spTgt spid="314"/>
                                        </p:tgtEl>
                                      </p:cBhvr>
                                    </p:animEffect>
                                  </p:childTnLst>
                                </p:cTn>
                              </p:par>
                              <p:par>
                                <p:cTn id="139" presetID="10" presetClass="entr" presetSubtype="0" fill="hold" nodeType="withEffect">
                                  <p:stCondLst>
                                    <p:cond delay="0"/>
                                  </p:stCondLst>
                                  <p:childTnLst>
                                    <p:set>
                                      <p:cBhvr>
                                        <p:cTn id="140" dur="1" fill="hold">
                                          <p:stCondLst>
                                            <p:cond delay="0"/>
                                          </p:stCondLst>
                                        </p:cTn>
                                        <p:tgtEl>
                                          <p:spTgt spid="315"/>
                                        </p:tgtEl>
                                        <p:attrNameLst>
                                          <p:attrName>style.visibility</p:attrName>
                                        </p:attrNameLst>
                                      </p:cBhvr>
                                      <p:to>
                                        <p:strVal val="visible"/>
                                      </p:to>
                                    </p:set>
                                    <p:animEffect transition="in" filter="fade">
                                      <p:cBhvr>
                                        <p:cTn id="141" dur="500"/>
                                        <p:tgtEl>
                                          <p:spTgt spid="315"/>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316"/>
                                        </p:tgtEl>
                                        <p:attrNameLst>
                                          <p:attrName>style.visibility</p:attrName>
                                        </p:attrNameLst>
                                      </p:cBhvr>
                                      <p:to>
                                        <p:strVal val="visible"/>
                                      </p:to>
                                    </p:set>
                                    <p:animEffect transition="in" filter="fade">
                                      <p:cBhvr>
                                        <p:cTn id="144" dur="500"/>
                                        <p:tgtEl>
                                          <p:spTgt spid="316"/>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71"/>
                                        </p:tgtEl>
                                        <p:attrNameLst>
                                          <p:attrName>style.visibility</p:attrName>
                                        </p:attrNameLst>
                                      </p:cBhvr>
                                      <p:to>
                                        <p:strVal val="visible"/>
                                      </p:to>
                                    </p:set>
                                    <p:animEffect transition="in" filter="fade">
                                      <p:cBhvr>
                                        <p:cTn id="147" dur="500"/>
                                        <p:tgtEl>
                                          <p:spTgt spid="71"/>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72"/>
                                        </p:tgtEl>
                                        <p:attrNameLst>
                                          <p:attrName>style.visibility</p:attrName>
                                        </p:attrNameLst>
                                      </p:cBhvr>
                                      <p:to>
                                        <p:strVal val="visible"/>
                                      </p:to>
                                    </p:set>
                                    <p:animEffect transition="in" filter="fade">
                                      <p:cBhvr>
                                        <p:cTn id="150" dur="500"/>
                                        <p:tgtEl>
                                          <p:spTgt spid="72"/>
                                        </p:tgtEl>
                                      </p:cBhvr>
                                    </p:animEffect>
                                  </p:childTnLst>
                                </p:cTn>
                              </p:par>
                              <p:par>
                                <p:cTn id="151" presetID="10" presetClass="entr" presetSubtype="0" fill="hold" nodeType="withEffect">
                                  <p:stCondLst>
                                    <p:cond delay="0"/>
                                  </p:stCondLst>
                                  <p:childTnLst>
                                    <p:set>
                                      <p:cBhvr>
                                        <p:cTn id="152" dur="1" fill="hold">
                                          <p:stCondLst>
                                            <p:cond delay="0"/>
                                          </p:stCondLst>
                                        </p:cTn>
                                        <p:tgtEl>
                                          <p:spTgt spid="73"/>
                                        </p:tgtEl>
                                        <p:attrNameLst>
                                          <p:attrName>style.visibility</p:attrName>
                                        </p:attrNameLst>
                                      </p:cBhvr>
                                      <p:to>
                                        <p:strVal val="visible"/>
                                      </p:to>
                                    </p:set>
                                    <p:animEffect transition="in" filter="fade">
                                      <p:cBhvr>
                                        <p:cTn id="153" dur="500"/>
                                        <p:tgtEl>
                                          <p:spTgt spid="73"/>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74"/>
                                        </p:tgtEl>
                                        <p:attrNameLst>
                                          <p:attrName>style.visibility</p:attrName>
                                        </p:attrNameLst>
                                      </p:cBhvr>
                                      <p:to>
                                        <p:strVal val="visible"/>
                                      </p:to>
                                    </p:set>
                                    <p:animEffect transition="in" filter="fade">
                                      <p:cBhvr>
                                        <p:cTn id="156" dur="500"/>
                                        <p:tgtEl>
                                          <p:spTgt spid="74"/>
                                        </p:tgtEl>
                                      </p:cBhvr>
                                    </p:animEffect>
                                  </p:childTnLst>
                                </p:cTn>
                              </p:par>
                              <p:par>
                                <p:cTn id="157" presetID="10" presetClass="entr" presetSubtype="0" fill="hold" nodeType="withEffect">
                                  <p:stCondLst>
                                    <p:cond delay="0"/>
                                  </p:stCondLst>
                                  <p:childTnLst>
                                    <p:set>
                                      <p:cBhvr>
                                        <p:cTn id="158" dur="1" fill="hold">
                                          <p:stCondLst>
                                            <p:cond delay="0"/>
                                          </p:stCondLst>
                                        </p:cTn>
                                        <p:tgtEl>
                                          <p:spTgt spid="75"/>
                                        </p:tgtEl>
                                        <p:attrNameLst>
                                          <p:attrName>style.visibility</p:attrName>
                                        </p:attrNameLst>
                                      </p:cBhvr>
                                      <p:to>
                                        <p:strVal val="visible"/>
                                      </p:to>
                                    </p:set>
                                    <p:animEffect transition="in" filter="fade">
                                      <p:cBhvr>
                                        <p:cTn id="159" dur="500"/>
                                        <p:tgtEl>
                                          <p:spTgt spid="75"/>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76"/>
                                        </p:tgtEl>
                                        <p:attrNameLst>
                                          <p:attrName>style.visibility</p:attrName>
                                        </p:attrNameLst>
                                      </p:cBhvr>
                                      <p:to>
                                        <p:strVal val="visible"/>
                                      </p:to>
                                    </p:set>
                                    <p:animEffect transition="in" filter="fade">
                                      <p:cBhvr>
                                        <p:cTn id="162" dur="500"/>
                                        <p:tgtEl>
                                          <p:spTgt spid="76"/>
                                        </p:tgtEl>
                                      </p:cBhvr>
                                    </p:animEffect>
                                  </p:childTnLst>
                                </p:cTn>
                              </p:par>
                              <p:par>
                                <p:cTn id="163" presetID="10" presetClass="entr" presetSubtype="0" fill="hold" nodeType="withEffect">
                                  <p:stCondLst>
                                    <p:cond delay="0"/>
                                  </p:stCondLst>
                                  <p:childTnLst>
                                    <p:set>
                                      <p:cBhvr>
                                        <p:cTn id="164" dur="1" fill="hold">
                                          <p:stCondLst>
                                            <p:cond delay="0"/>
                                          </p:stCondLst>
                                        </p:cTn>
                                        <p:tgtEl>
                                          <p:spTgt spid="77"/>
                                        </p:tgtEl>
                                        <p:attrNameLst>
                                          <p:attrName>style.visibility</p:attrName>
                                        </p:attrNameLst>
                                      </p:cBhvr>
                                      <p:to>
                                        <p:strVal val="visible"/>
                                      </p:to>
                                    </p:set>
                                    <p:animEffect transition="in" filter="fade">
                                      <p:cBhvr>
                                        <p:cTn id="165" dur="500"/>
                                        <p:tgtEl>
                                          <p:spTgt spid="77"/>
                                        </p:tgtEl>
                                      </p:cBhvr>
                                    </p:animEffect>
                                  </p:childTnLst>
                                </p:cTn>
                              </p:par>
                              <p:par>
                                <p:cTn id="166" presetID="10" presetClass="entr" presetSubtype="0" fill="hold" grpId="0" nodeType="withEffect">
                                  <p:stCondLst>
                                    <p:cond delay="0"/>
                                  </p:stCondLst>
                                  <p:childTnLst>
                                    <p:set>
                                      <p:cBhvr>
                                        <p:cTn id="167" dur="1" fill="hold">
                                          <p:stCondLst>
                                            <p:cond delay="0"/>
                                          </p:stCondLst>
                                        </p:cTn>
                                        <p:tgtEl>
                                          <p:spTgt spid="78"/>
                                        </p:tgtEl>
                                        <p:attrNameLst>
                                          <p:attrName>style.visibility</p:attrName>
                                        </p:attrNameLst>
                                      </p:cBhvr>
                                      <p:to>
                                        <p:strVal val="visible"/>
                                      </p:to>
                                    </p:set>
                                    <p:animEffect transition="in" filter="fade">
                                      <p:cBhvr>
                                        <p:cTn id="168" dur="500"/>
                                        <p:tgtEl>
                                          <p:spTgt spid="78"/>
                                        </p:tgtEl>
                                      </p:cBhvr>
                                    </p:animEffect>
                                  </p:childTnLst>
                                </p:cTn>
                              </p:par>
                              <p:par>
                                <p:cTn id="169" presetID="10" presetClass="entr" presetSubtype="0" fill="hold" grpId="0" nodeType="withEffect">
                                  <p:stCondLst>
                                    <p:cond delay="0"/>
                                  </p:stCondLst>
                                  <p:childTnLst>
                                    <p:set>
                                      <p:cBhvr>
                                        <p:cTn id="170" dur="1" fill="hold">
                                          <p:stCondLst>
                                            <p:cond delay="0"/>
                                          </p:stCondLst>
                                        </p:cTn>
                                        <p:tgtEl>
                                          <p:spTgt spid="243"/>
                                        </p:tgtEl>
                                        <p:attrNameLst>
                                          <p:attrName>style.visibility</p:attrName>
                                        </p:attrNameLst>
                                      </p:cBhvr>
                                      <p:to>
                                        <p:strVal val="visible"/>
                                      </p:to>
                                    </p:set>
                                    <p:animEffect transition="in" filter="fade">
                                      <p:cBhvr>
                                        <p:cTn id="171" dur="500"/>
                                        <p:tgtEl>
                                          <p:spTgt spid="243"/>
                                        </p:tgtEl>
                                      </p:cBhvr>
                                    </p:animEffect>
                                  </p:childTnLst>
                                </p:cTn>
                              </p:par>
                              <p:par>
                                <p:cTn id="172" presetID="10" presetClass="entr" presetSubtype="0" fill="hold" grpId="0" nodeType="withEffect">
                                  <p:stCondLst>
                                    <p:cond delay="0"/>
                                  </p:stCondLst>
                                  <p:childTnLst>
                                    <p:set>
                                      <p:cBhvr>
                                        <p:cTn id="173" dur="1" fill="hold">
                                          <p:stCondLst>
                                            <p:cond delay="0"/>
                                          </p:stCondLst>
                                        </p:cTn>
                                        <p:tgtEl>
                                          <p:spTgt spid="258"/>
                                        </p:tgtEl>
                                        <p:attrNameLst>
                                          <p:attrName>style.visibility</p:attrName>
                                        </p:attrNameLst>
                                      </p:cBhvr>
                                      <p:to>
                                        <p:strVal val="visible"/>
                                      </p:to>
                                    </p:set>
                                    <p:animEffect transition="in" filter="fade">
                                      <p:cBhvr>
                                        <p:cTn id="174" dur="500"/>
                                        <p:tgtEl>
                                          <p:spTgt spid="258"/>
                                        </p:tgtEl>
                                      </p:cBhvr>
                                    </p:animEffect>
                                  </p:childTnLst>
                                </p:cTn>
                              </p:par>
                              <p:par>
                                <p:cTn id="175" presetID="10" presetClass="entr" presetSubtype="0" fill="hold" grpId="0" nodeType="withEffect">
                                  <p:stCondLst>
                                    <p:cond delay="0"/>
                                  </p:stCondLst>
                                  <p:childTnLst>
                                    <p:set>
                                      <p:cBhvr>
                                        <p:cTn id="176" dur="1" fill="hold">
                                          <p:stCondLst>
                                            <p:cond delay="0"/>
                                          </p:stCondLst>
                                        </p:cTn>
                                        <p:tgtEl>
                                          <p:spTgt spid="241"/>
                                        </p:tgtEl>
                                        <p:attrNameLst>
                                          <p:attrName>style.visibility</p:attrName>
                                        </p:attrNameLst>
                                      </p:cBhvr>
                                      <p:to>
                                        <p:strVal val="visible"/>
                                      </p:to>
                                    </p:set>
                                    <p:animEffect transition="in" filter="fade">
                                      <p:cBhvr>
                                        <p:cTn id="177" dur="500"/>
                                        <p:tgtEl>
                                          <p:spTgt spid="241"/>
                                        </p:tgtEl>
                                      </p:cBhvr>
                                    </p:animEffect>
                                  </p:childTnLst>
                                </p:cTn>
                              </p:par>
                              <p:par>
                                <p:cTn id="178" presetID="10" presetClass="entr" presetSubtype="0" fill="hold" grpId="0" nodeType="withEffect">
                                  <p:stCondLst>
                                    <p:cond delay="0"/>
                                  </p:stCondLst>
                                  <p:childTnLst>
                                    <p:set>
                                      <p:cBhvr>
                                        <p:cTn id="179" dur="1" fill="hold">
                                          <p:stCondLst>
                                            <p:cond delay="0"/>
                                          </p:stCondLst>
                                        </p:cTn>
                                        <p:tgtEl>
                                          <p:spTgt spid="242"/>
                                        </p:tgtEl>
                                        <p:attrNameLst>
                                          <p:attrName>style.visibility</p:attrName>
                                        </p:attrNameLst>
                                      </p:cBhvr>
                                      <p:to>
                                        <p:strVal val="visible"/>
                                      </p:to>
                                    </p:set>
                                    <p:animEffect transition="in" filter="fade">
                                      <p:cBhvr>
                                        <p:cTn id="180" dur="500"/>
                                        <p:tgtEl>
                                          <p:spTgt spid="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P spid="15" grpId="0"/>
      <p:bldP spid="16" grpId="0"/>
      <p:bldP spid="17" grpId="0"/>
      <p:bldP spid="22" grpId="0"/>
      <p:bldP spid="23" grpId="0"/>
      <p:bldP spid="24" grpId="0"/>
      <p:bldP spid="29" grpId="0"/>
      <p:bldP spid="30" grpId="0"/>
      <p:bldP spid="31" grpId="0"/>
      <p:bldP spid="228" grpId="0"/>
      <p:bldP spid="231" grpId="0"/>
      <p:bldP spid="232" grpId="0"/>
      <p:bldP spid="234" grpId="0"/>
      <p:bldP spid="236" grpId="0"/>
      <p:bldP spid="237" grpId="0"/>
      <p:bldP spid="238" grpId="0"/>
      <p:bldP spid="239" grpId="0"/>
      <p:bldP spid="240" grpId="0"/>
      <p:bldP spid="241" grpId="0"/>
      <p:bldP spid="242" grpId="0"/>
      <p:bldP spid="243" grpId="0"/>
      <p:bldP spid="258" grpId="0"/>
      <p:bldP spid="271" grpId="0"/>
      <p:bldP spid="277" grpId="0"/>
      <p:bldP spid="289" grpId="0" animBg="1"/>
      <p:bldP spid="291" grpId="0" animBg="1"/>
      <p:bldP spid="301" grpId="0" animBg="1"/>
      <p:bldP spid="303" grpId="0" animBg="1"/>
      <p:bldP spid="304" grpId="0" animBg="1"/>
      <p:bldP spid="308" grpId="0" animBg="1"/>
      <p:bldP spid="310" grpId="0" animBg="1"/>
      <p:bldP spid="312" grpId="0" animBg="1"/>
      <p:bldP spid="314" grpId="0" animBg="1"/>
      <p:bldP spid="316" grpId="0" animBg="1"/>
      <p:bldP spid="66" grpId="0" animBg="1"/>
      <p:bldP spid="68" grpId="0" animBg="1"/>
      <p:bldP spid="70" grpId="0" animBg="1"/>
      <p:bldP spid="71" grpId="0" animBg="1"/>
      <p:bldP spid="72" grpId="0" animBg="1"/>
      <p:bldP spid="74" grpId="0" animBg="1"/>
      <p:bldP spid="76" grpId="0" animBg="1"/>
      <p:bldP spid="7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A5D042-3986-21F3-430D-92EC497EA62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381250" y="3276566"/>
            <a:ext cx="7315200" cy="3124200"/>
          </a:xfrm>
        </p:spPr>
        <p:txBody>
          <a:bodyPr>
            <a:normAutofit fontScale="90000"/>
          </a:bodyPr>
          <a:lstStyle/>
          <a:p>
            <a:br>
              <a:rPr lang="en-US" altLang="en-US" dirty="0"/>
            </a:br>
            <a:br>
              <a:rPr lang="en-US" altLang="en-US" dirty="0"/>
            </a:br>
            <a:r>
              <a:rPr lang="en-US" altLang="en-US" dirty="0"/>
              <a:t>	</a:t>
            </a:r>
            <a:r>
              <a:rPr lang="en-US" dirty="0"/>
              <a:t> </a:t>
            </a:r>
            <a:br>
              <a:rPr lang="en-US" dirty="0"/>
            </a:br>
            <a:r>
              <a:rPr lang="en-US" dirty="0"/>
              <a:t>Analyze the effects of inventory errors on current and future financial statements.</a:t>
            </a: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664982"/>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5132797"/>
            <a:ext cx="7315200" cy="87313"/>
          </a:xfrm>
          <a:prstGeom prst="rect">
            <a:avLst/>
          </a:prstGeom>
          <a:noFill/>
          <a:ln w="9525">
            <a:noFill/>
            <a:miter lim="800000"/>
            <a:headEnd/>
            <a:tailEnd/>
          </a:ln>
        </p:spPr>
      </p:pic>
      <p:sp>
        <p:nvSpPr>
          <p:cNvPr id="8" name="TextBox 8"/>
          <p:cNvSpPr txBox="1"/>
          <p:nvPr/>
        </p:nvSpPr>
        <p:spPr>
          <a:xfrm>
            <a:off x="3695700" y="762001"/>
            <a:ext cx="4686300" cy="769441"/>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D7320824-4CCC-1F38-9FCE-457F9AFD74B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9BC7BDA-42A5-1CF2-D7D5-B50641EB5F1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4450" name="Rectangle 2"/>
          <p:cNvSpPr>
            <a:spLocks noGrp="1" noChangeArrowheads="1"/>
          </p:cNvSpPr>
          <p:nvPr>
            <p:ph type="title"/>
          </p:nvPr>
        </p:nvSpPr>
        <p:spPr>
          <a:xfrm>
            <a:off x="1905000" y="875285"/>
            <a:ext cx="8229600" cy="1219200"/>
          </a:xfrm>
        </p:spPr>
        <p:txBody>
          <a:bodyPr>
            <a:normAutofit fontScale="90000"/>
          </a:bodyPr>
          <a:lstStyle/>
          <a:p>
            <a:r>
              <a:rPr lang="en-US" altLang="en-US" b="1" dirty="0">
                <a:ea typeface="ＭＳ Ｐゴシック" pitchFamily="34" charset="-128"/>
              </a:rPr>
              <a:t>Financial Statement Effects of Inventory Errors</a:t>
            </a:r>
            <a:br>
              <a:rPr lang="en-US" altLang="en-US" b="1" dirty="0">
                <a:ea typeface="ＭＳ Ｐゴシック" pitchFamily="34" charset="-128"/>
              </a:rPr>
            </a:br>
            <a:r>
              <a:rPr lang="en-US" altLang="en-US" b="1" dirty="0">
                <a:ea typeface="ＭＳ Ｐゴシック" pitchFamily="34" charset="-128"/>
              </a:rPr>
              <a:t>Income Statement Effects</a:t>
            </a:r>
          </a:p>
        </p:txBody>
      </p:sp>
      <p:pic>
        <p:nvPicPr>
          <p:cNvPr id="104462"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2703237"/>
            <a:ext cx="9144000" cy="2040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222A654E-37E9-4F37-7AC7-E0A7330764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5B2F9DB-7A02-4BAD-FBB3-4E850624066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5474" name="Rectangle 2"/>
          <p:cNvSpPr>
            <a:spLocks noGrp="1" noChangeArrowheads="1"/>
          </p:cNvSpPr>
          <p:nvPr>
            <p:ph type="title"/>
          </p:nvPr>
        </p:nvSpPr>
        <p:spPr>
          <a:xfrm>
            <a:off x="2209800" y="1006475"/>
            <a:ext cx="8001000" cy="1066800"/>
          </a:xfrm>
        </p:spPr>
        <p:txBody>
          <a:bodyPr>
            <a:normAutofit fontScale="90000"/>
          </a:bodyPr>
          <a:lstStyle/>
          <a:p>
            <a:r>
              <a:rPr lang="en-US" altLang="en-US" b="1" dirty="0">
                <a:ea typeface="ＭＳ Ｐゴシック" pitchFamily="34" charset="-128"/>
              </a:rPr>
              <a:t>Financial Statement Effects of Inventory Errors</a:t>
            </a:r>
            <a:br>
              <a:rPr lang="en-US" altLang="en-US" b="1" dirty="0">
                <a:ea typeface="ＭＳ Ｐゴシック" pitchFamily="34" charset="-128"/>
              </a:rPr>
            </a:br>
            <a:r>
              <a:rPr lang="en-US" altLang="en-US" b="1" dirty="0">
                <a:ea typeface="ＭＳ Ｐゴシック" pitchFamily="34" charset="-128"/>
              </a:rPr>
              <a:t>Balance Sheet Effects</a:t>
            </a:r>
          </a:p>
        </p:txBody>
      </p:sp>
      <p:pic>
        <p:nvPicPr>
          <p:cNvPr id="105488"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9339" y="2819400"/>
            <a:ext cx="7553325" cy="15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77648482-342F-8F2B-EBDF-2E8602D7C1F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B79C864-BB4C-612F-7460-9841FDA63FEC}"/>
              </a:ext>
            </a:extLst>
          </p:cNvPr>
          <p:cNvSpPr/>
          <p:nvPr/>
        </p:nvSpPr>
        <p:spPr>
          <a:xfrm>
            <a:off x="762000" y="308758"/>
            <a:ext cx="10734675" cy="586344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9" name="Rectangle 5"/>
          <p:cNvSpPr>
            <a:spLocks noChangeArrowheads="1"/>
          </p:cNvSpPr>
          <p:nvPr/>
        </p:nvSpPr>
        <p:spPr bwMode="auto">
          <a:xfrm>
            <a:off x="2041525" y="2144714"/>
            <a:ext cx="8108950" cy="236537"/>
          </a:xfrm>
          <a:prstGeom prst="rect">
            <a:avLst/>
          </a:prstGeom>
          <a:solidFill>
            <a:srgbClr val="89A3D3"/>
          </a:solidFill>
          <a:ln w="9525">
            <a:noFill/>
            <a:miter lim="800000"/>
            <a:headEnd/>
            <a:tailEnd/>
          </a:ln>
        </p:spPr>
        <p:txBody>
          <a:bodyPr/>
          <a:lstStyle/>
          <a:p>
            <a:endParaRPr lang="en-US" altLang="en-US" dirty="0"/>
          </a:p>
        </p:txBody>
      </p:sp>
      <p:sp>
        <p:nvSpPr>
          <p:cNvPr id="230" name="Rectangle 6"/>
          <p:cNvSpPr>
            <a:spLocks noChangeArrowheads="1"/>
          </p:cNvSpPr>
          <p:nvPr/>
        </p:nvSpPr>
        <p:spPr bwMode="auto">
          <a:xfrm>
            <a:off x="2041525" y="4257675"/>
            <a:ext cx="8108950" cy="236538"/>
          </a:xfrm>
          <a:prstGeom prst="rect">
            <a:avLst/>
          </a:prstGeom>
          <a:solidFill>
            <a:srgbClr val="89A3D3"/>
          </a:solidFill>
          <a:ln w="9525">
            <a:noFill/>
            <a:miter lim="800000"/>
            <a:headEnd/>
            <a:tailEnd/>
          </a:ln>
        </p:spPr>
        <p:txBody>
          <a:bodyPr/>
          <a:lstStyle/>
          <a:p>
            <a:endParaRPr lang="en-US" altLang="en-US" dirty="0"/>
          </a:p>
        </p:txBody>
      </p:sp>
      <p:sp>
        <p:nvSpPr>
          <p:cNvPr id="115717" name="Rectangle 7"/>
          <p:cNvSpPr>
            <a:spLocks noChangeArrowheads="1"/>
          </p:cNvSpPr>
          <p:nvPr/>
        </p:nvSpPr>
        <p:spPr bwMode="auto">
          <a:xfrm>
            <a:off x="2081214" y="614364"/>
            <a:ext cx="72101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A company had $10,000 of sales in each of three consecutive years 2015-2017, and it purchased merchan-</a:t>
            </a:r>
            <a:endParaRPr lang="en-US" altLang="en-US" dirty="0"/>
          </a:p>
        </p:txBody>
      </p:sp>
      <p:sp>
        <p:nvSpPr>
          <p:cNvPr id="115718" name="Rectangle 8"/>
          <p:cNvSpPr>
            <a:spLocks noChangeArrowheads="1"/>
          </p:cNvSpPr>
          <p:nvPr/>
        </p:nvSpPr>
        <p:spPr bwMode="auto">
          <a:xfrm>
            <a:off x="2081214" y="820739"/>
            <a:ext cx="734348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dise costing $7,000 in each of those years. It also maintained a $2,000 physical inventory from the beginning</a:t>
            </a:r>
            <a:endParaRPr lang="en-US" altLang="en-US" dirty="0"/>
          </a:p>
        </p:txBody>
      </p:sp>
      <p:sp>
        <p:nvSpPr>
          <p:cNvPr id="115719" name="Rectangle 9"/>
          <p:cNvSpPr>
            <a:spLocks noChangeArrowheads="1"/>
          </p:cNvSpPr>
          <p:nvPr/>
        </p:nvSpPr>
        <p:spPr bwMode="auto">
          <a:xfrm>
            <a:off x="2081214" y="1027114"/>
            <a:ext cx="745864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to the end of that three-year period. In accounting for inventory, it made an error at the end of year 2015 that</a:t>
            </a:r>
            <a:endParaRPr lang="en-US" altLang="en-US" dirty="0"/>
          </a:p>
        </p:txBody>
      </p:sp>
      <p:sp>
        <p:nvSpPr>
          <p:cNvPr id="115720" name="Rectangle 10"/>
          <p:cNvSpPr>
            <a:spLocks noChangeArrowheads="1"/>
          </p:cNvSpPr>
          <p:nvPr/>
        </p:nvSpPr>
        <p:spPr bwMode="auto">
          <a:xfrm>
            <a:off x="2081214" y="1231901"/>
            <a:ext cx="711066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caused its year-end 2015 inventory to appear on its statements as $1,600 rather than the correct $2,000.</a:t>
            </a:r>
            <a:endParaRPr lang="en-US" altLang="en-US" dirty="0"/>
          </a:p>
        </p:txBody>
      </p:sp>
      <p:sp>
        <p:nvSpPr>
          <p:cNvPr id="115721" name="Rectangle 11"/>
          <p:cNvSpPr>
            <a:spLocks noChangeArrowheads="1"/>
          </p:cNvSpPr>
          <p:nvPr/>
        </p:nvSpPr>
        <p:spPr bwMode="auto">
          <a:xfrm>
            <a:off x="2081214" y="1438276"/>
            <a:ext cx="73209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(a) Determine the correct amount of the company’s gross profit in each of the years 2015–2017. (b) Prepare</a:t>
            </a:r>
            <a:endParaRPr lang="en-US" altLang="en-US" dirty="0"/>
          </a:p>
        </p:txBody>
      </p:sp>
      <p:sp>
        <p:nvSpPr>
          <p:cNvPr id="115722" name="Rectangle 12"/>
          <p:cNvSpPr>
            <a:spLocks noChangeArrowheads="1"/>
          </p:cNvSpPr>
          <p:nvPr/>
        </p:nvSpPr>
        <p:spPr bwMode="auto">
          <a:xfrm>
            <a:off x="2081213" y="1644651"/>
            <a:ext cx="7092198"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comparative income statements to show the effect of this error on the company’s cost of goods sold and</a:t>
            </a:r>
            <a:endParaRPr lang="en-US" altLang="en-US" dirty="0"/>
          </a:p>
        </p:txBody>
      </p:sp>
      <p:sp>
        <p:nvSpPr>
          <p:cNvPr id="115723" name="Rectangle 13"/>
          <p:cNvSpPr>
            <a:spLocks noChangeArrowheads="1"/>
          </p:cNvSpPr>
          <p:nvPr/>
        </p:nvSpPr>
        <p:spPr bwMode="auto">
          <a:xfrm>
            <a:off x="2081213" y="1851026"/>
            <a:ext cx="3003066"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gross profit for each of the years 2015–2017</a:t>
            </a:r>
            <a:endParaRPr lang="en-US" altLang="en-US" dirty="0"/>
          </a:p>
        </p:txBody>
      </p:sp>
      <p:sp>
        <p:nvSpPr>
          <p:cNvPr id="250" name="Rectangle 14"/>
          <p:cNvSpPr>
            <a:spLocks noChangeArrowheads="1"/>
          </p:cNvSpPr>
          <p:nvPr/>
        </p:nvSpPr>
        <p:spPr bwMode="auto">
          <a:xfrm>
            <a:off x="2081213" y="2165351"/>
            <a:ext cx="1173206"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Correct Amounts</a:t>
            </a:r>
            <a:endParaRPr lang="en-US" altLang="en-US" dirty="0"/>
          </a:p>
        </p:txBody>
      </p:sp>
      <p:sp>
        <p:nvSpPr>
          <p:cNvPr id="251" name="Rectangle 15"/>
          <p:cNvSpPr>
            <a:spLocks noChangeArrowheads="1"/>
          </p:cNvSpPr>
          <p:nvPr/>
        </p:nvSpPr>
        <p:spPr bwMode="auto">
          <a:xfrm>
            <a:off x="2081213" y="2392364"/>
            <a:ext cx="344646"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Sales</a:t>
            </a:r>
            <a:endParaRPr lang="en-US" altLang="en-US" dirty="0"/>
          </a:p>
        </p:txBody>
      </p:sp>
      <p:sp>
        <p:nvSpPr>
          <p:cNvPr id="252" name="Rectangle 16"/>
          <p:cNvSpPr>
            <a:spLocks noChangeArrowheads="1"/>
          </p:cNvSpPr>
          <p:nvPr/>
        </p:nvSpPr>
        <p:spPr bwMode="auto">
          <a:xfrm>
            <a:off x="4995864" y="2392364"/>
            <a:ext cx="55143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$10,000</a:t>
            </a:r>
            <a:endParaRPr lang="en-US" altLang="en-US" dirty="0"/>
          </a:p>
        </p:txBody>
      </p:sp>
      <p:sp>
        <p:nvSpPr>
          <p:cNvPr id="253" name="Rectangle 17"/>
          <p:cNvSpPr>
            <a:spLocks noChangeArrowheads="1"/>
          </p:cNvSpPr>
          <p:nvPr/>
        </p:nvSpPr>
        <p:spPr bwMode="auto">
          <a:xfrm>
            <a:off x="6489701" y="2392364"/>
            <a:ext cx="55143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$10,000</a:t>
            </a:r>
            <a:endParaRPr lang="en-US" altLang="en-US" dirty="0"/>
          </a:p>
        </p:txBody>
      </p:sp>
      <p:sp>
        <p:nvSpPr>
          <p:cNvPr id="254" name="Rectangle 18"/>
          <p:cNvSpPr>
            <a:spLocks noChangeArrowheads="1"/>
          </p:cNvSpPr>
          <p:nvPr/>
        </p:nvSpPr>
        <p:spPr bwMode="auto">
          <a:xfrm>
            <a:off x="7981951" y="2392364"/>
            <a:ext cx="55143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$10,000</a:t>
            </a:r>
            <a:endParaRPr lang="en-US" altLang="en-US" dirty="0"/>
          </a:p>
        </p:txBody>
      </p:sp>
      <p:sp>
        <p:nvSpPr>
          <p:cNvPr id="255" name="Rectangle 19"/>
          <p:cNvSpPr>
            <a:spLocks noChangeArrowheads="1"/>
          </p:cNvSpPr>
          <p:nvPr/>
        </p:nvSpPr>
        <p:spPr bwMode="auto">
          <a:xfrm>
            <a:off x="9474201" y="2392364"/>
            <a:ext cx="55143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$30,000</a:t>
            </a:r>
            <a:endParaRPr lang="en-US" altLang="en-US" dirty="0"/>
          </a:p>
        </p:txBody>
      </p:sp>
      <p:sp>
        <p:nvSpPr>
          <p:cNvPr id="256" name="Rectangle 20"/>
          <p:cNvSpPr>
            <a:spLocks noChangeArrowheads="1"/>
          </p:cNvSpPr>
          <p:nvPr/>
        </p:nvSpPr>
        <p:spPr bwMode="auto">
          <a:xfrm>
            <a:off x="2081213" y="2598739"/>
            <a:ext cx="123931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Cost of goods sold</a:t>
            </a:r>
            <a:endParaRPr lang="en-US" altLang="en-US" dirty="0"/>
          </a:p>
        </p:txBody>
      </p:sp>
      <p:sp>
        <p:nvSpPr>
          <p:cNvPr id="257" name="Rectangle 21"/>
          <p:cNvSpPr>
            <a:spLocks noChangeArrowheads="1"/>
          </p:cNvSpPr>
          <p:nvPr/>
        </p:nvSpPr>
        <p:spPr bwMode="auto">
          <a:xfrm>
            <a:off x="2414588" y="2803526"/>
            <a:ext cx="135588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Beginning inventory</a:t>
            </a:r>
            <a:endParaRPr lang="en-US" altLang="en-US" dirty="0"/>
          </a:p>
        </p:txBody>
      </p:sp>
      <p:sp>
        <p:nvSpPr>
          <p:cNvPr id="259" name="Rectangle 22"/>
          <p:cNvSpPr>
            <a:spLocks noChangeArrowheads="1"/>
          </p:cNvSpPr>
          <p:nvPr/>
        </p:nvSpPr>
        <p:spPr bwMode="auto">
          <a:xfrm>
            <a:off x="4341813" y="2803526"/>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260" name="Rectangle 23"/>
          <p:cNvSpPr>
            <a:spLocks noChangeArrowheads="1"/>
          </p:cNvSpPr>
          <p:nvPr/>
        </p:nvSpPr>
        <p:spPr bwMode="auto">
          <a:xfrm>
            <a:off x="5834063" y="2803526"/>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261" name="Rectangle 24"/>
          <p:cNvSpPr>
            <a:spLocks noChangeArrowheads="1"/>
          </p:cNvSpPr>
          <p:nvPr/>
        </p:nvSpPr>
        <p:spPr bwMode="auto">
          <a:xfrm>
            <a:off x="7326313" y="2803526"/>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263" name="Rectangle 26"/>
          <p:cNvSpPr>
            <a:spLocks noChangeArrowheads="1"/>
          </p:cNvSpPr>
          <p:nvPr/>
        </p:nvSpPr>
        <p:spPr bwMode="auto">
          <a:xfrm>
            <a:off x="2414589" y="3009901"/>
            <a:ext cx="1197957"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Cost of purchases</a:t>
            </a:r>
            <a:endParaRPr lang="en-US" altLang="en-US" dirty="0"/>
          </a:p>
        </p:txBody>
      </p:sp>
      <p:sp>
        <p:nvSpPr>
          <p:cNvPr id="264" name="Rectangle 27"/>
          <p:cNvSpPr>
            <a:spLocks noChangeArrowheads="1"/>
          </p:cNvSpPr>
          <p:nvPr/>
        </p:nvSpPr>
        <p:spPr bwMode="auto">
          <a:xfrm>
            <a:off x="4432301" y="3009901"/>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265" name="Rectangle 28"/>
          <p:cNvSpPr>
            <a:spLocks noChangeArrowheads="1"/>
          </p:cNvSpPr>
          <p:nvPr/>
        </p:nvSpPr>
        <p:spPr bwMode="auto">
          <a:xfrm>
            <a:off x="4432301" y="3186114"/>
            <a:ext cx="403225" cy="9525"/>
          </a:xfrm>
          <a:prstGeom prst="rect">
            <a:avLst/>
          </a:prstGeom>
          <a:solidFill>
            <a:srgbClr val="000000"/>
          </a:solidFill>
          <a:ln w="9525">
            <a:noFill/>
            <a:miter lim="800000"/>
            <a:headEnd/>
            <a:tailEnd/>
          </a:ln>
        </p:spPr>
        <p:txBody>
          <a:bodyPr/>
          <a:lstStyle/>
          <a:p>
            <a:endParaRPr lang="en-US" altLang="en-US" dirty="0"/>
          </a:p>
        </p:txBody>
      </p:sp>
      <p:sp>
        <p:nvSpPr>
          <p:cNvPr id="266" name="Rectangle 29"/>
          <p:cNvSpPr>
            <a:spLocks noChangeArrowheads="1"/>
          </p:cNvSpPr>
          <p:nvPr/>
        </p:nvSpPr>
        <p:spPr bwMode="auto">
          <a:xfrm>
            <a:off x="5924551" y="3009901"/>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268" name="Rectangle 30"/>
          <p:cNvSpPr>
            <a:spLocks noChangeArrowheads="1"/>
          </p:cNvSpPr>
          <p:nvPr/>
        </p:nvSpPr>
        <p:spPr bwMode="auto">
          <a:xfrm>
            <a:off x="5924551" y="3186114"/>
            <a:ext cx="403225" cy="9525"/>
          </a:xfrm>
          <a:prstGeom prst="rect">
            <a:avLst/>
          </a:prstGeom>
          <a:solidFill>
            <a:srgbClr val="000000"/>
          </a:solidFill>
          <a:ln w="9525">
            <a:noFill/>
            <a:miter lim="800000"/>
            <a:headEnd/>
            <a:tailEnd/>
          </a:ln>
        </p:spPr>
        <p:txBody>
          <a:bodyPr/>
          <a:lstStyle/>
          <a:p>
            <a:endParaRPr lang="en-US" altLang="en-US" dirty="0"/>
          </a:p>
        </p:txBody>
      </p:sp>
      <p:sp>
        <p:nvSpPr>
          <p:cNvPr id="269" name="Rectangle 31"/>
          <p:cNvSpPr>
            <a:spLocks noChangeArrowheads="1"/>
          </p:cNvSpPr>
          <p:nvPr/>
        </p:nvSpPr>
        <p:spPr bwMode="auto">
          <a:xfrm>
            <a:off x="7416801" y="3009901"/>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270" name="Rectangle 32"/>
          <p:cNvSpPr>
            <a:spLocks noChangeArrowheads="1"/>
          </p:cNvSpPr>
          <p:nvPr/>
        </p:nvSpPr>
        <p:spPr bwMode="auto">
          <a:xfrm>
            <a:off x="7416801" y="3186114"/>
            <a:ext cx="403225" cy="9525"/>
          </a:xfrm>
          <a:prstGeom prst="rect">
            <a:avLst/>
          </a:prstGeom>
          <a:solidFill>
            <a:srgbClr val="000000"/>
          </a:solidFill>
          <a:ln w="9525">
            <a:noFill/>
            <a:miter lim="800000"/>
            <a:headEnd/>
            <a:tailEnd/>
          </a:ln>
        </p:spPr>
        <p:txBody>
          <a:bodyPr/>
          <a:lstStyle/>
          <a:p>
            <a:endParaRPr lang="en-US" altLang="en-US" dirty="0"/>
          </a:p>
        </p:txBody>
      </p:sp>
      <p:sp>
        <p:nvSpPr>
          <p:cNvPr id="274" name="Rectangle 35"/>
          <p:cNvSpPr>
            <a:spLocks noChangeArrowheads="1"/>
          </p:cNvSpPr>
          <p:nvPr/>
        </p:nvSpPr>
        <p:spPr bwMode="auto">
          <a:xfrm>
            <a:off x="2414589" y="3216276"/>
            <a:ext cx="161031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Goods available for sale</a:t>
            </a:r>
            <a:endParaRPr lang="en-US" altLang="en-US" dirty="0"/>
          </a:p>
        </p:txBody>
      </p:sp>
      <p:sp>
        <p:nvSpPr>
          <p:cNvPr id="275" name="Rectangle 36"/>
          <p:cNvSpPr>
            <a:spLocks noChangeArrowheads="1"/>
          </p:cNvSpPr>
          <p:nvPr/>
        </p:nvSpPr>
        <p:spPr bwMode="auto">
          <a:xfrm>
            <a:off x="4432301" y="3216276"/>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9,000</a:t>
            </a:r>
            <a:endParaRPr lang="en-US" altLang="en-US" dirty="0"/>
          </a:p>
        </p:txBody>
      </p:sp>
      <p:sp>
        <p:nvSpPr>
          <p:cNvPr id="276" name="Rectangle 37"/>
          <p:cNvSpPr>
            <a:spLocks noChangeArrowheads="1"/>
          </p:cNvSpPr>
          <p:nvPr/>
        </p:nvSpPr>
        <p:spPr bwMode="auto">
          <a:xfrm>
            <a:off x="5924551" y="3216276"/>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9,000</a:t>
            </a:r>
            <a:endParaRPr lang="en-US" altLang="en-US" dirty="0"/>
          </a:p>
        </p:txBody>
      </p:sp>
      <p:sp>
        <p:nvSpPr>
          <p:cNvPr id="278" name="Rectangle 38"/>
          <p:cNvSpPr>
            <a:spLocks noChangeArrowheads="1"/>
          </p:cNvSpPr>
          <p:nvPr/>
        </p:nvSpPr>
        <p:spPr bwMode="auto">
          <a:xfrm>
            <a:off x="7416801" y="3216276"/>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9,000</a:t>
            </a:r>
            <a:endParaRPr lang="en-US" altLang="en-US" dirty="0"/>
          </a:p>
        </p:txBody>
      </p:sp>
      <p:sp>
        <p:nvSpPr>
          <p:cNvPr id="280" name="Rectangle 40"/>
          <p:cNvSpPr>
            <a:spLocks noChangeArrowheads="1"/>
          </p:cNvSpPr>
          <p:nvPr/>
        </p:nvSpPr>
        <p:spPr bwMode="auto">
          <a:xfrm>
            <a:off x="2414589" y="3422651"/>
            <a:ext cx="1145891"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Ending inventory</a:t>
            </a:r>
            <a:endParaRPr lang="en-US" altLang="en-US" dirty="0"/>
          </a:p>
        </p:txBody>
      </p:sp>
      <p:sp>
        <p:nvSpPr>
          <p:cNvPr id="281" name="Rectangle 41"/>
          <p:cNvSpPr>
            <a:spLocks noChangeArrowheads="1"/>
          </p:cNvSpPr>
          <p:nvPr/>
        </p:nvSpPr>
        <p:spPr bwMode="auto">
          <a:xfrm>
            <a:off x="4432301" y="3422651"/>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282" name="Rectangle 42"/>
          <p:cNvSpPr>
            <a:spLocks noChangeArrowheads="1"/>
          </p:cNvSpPr>
          <p:nvPr/>
        </p:nvSpPr>
        <p:spPr bwMode="auto">
          <a:xfrm>
            <a:off x="4432301" y="3597276"/>
            <a:ext cx="403225" cy="11113"/>
          </a:xfrm>
          <a:prstGeom prst="rect">
            <a:avLst/>
          </a:prstGeom>
          <a:solidFill>
            <a:srgbClr val="000000"/>
          </a:solidFill>
          <a:ln w="9525">
            <a:noFill/>
            <a:miter lim="800000"/>
            <a:headEnd/>
            <a:tailEnd/>
          </a:ln>
        </p:spPr>
        <p:txBody>
          <a:bodyPr/>
          <a:lstStyle/>
          <a:p>
            <a:endParaRPr lang="en-US" altLang="en-US" dirty="0"/>
          </a:p>
        </p:txBody>
      </p:sp>
      <p:sp>
        <p:nvSpPr>
          <p:cNvPr id="283" name="Rectangle 43"/>
          <p:cNvSpPr>
            <a:spLocks noChangeArrowheads="1"/>
          </p:cNvSpPr>
          <p:nvPr/>
        </p:nvSpPr>
        <p:spPr bwMode="auto">
          <a:xfrm>
            <a:off x="5924551" y="3422651"/>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284" name="Rectangle 44"/>
          <p:cNvSpPr>
            <a:spLocks noChangeArrowheads="1"/>
          </p:cNvSpPr>
          <p:nvPr/>
        </p:nvSpPr>
        <p:spPr bwMode="auto">
          <a:xfrm>
            <a:off x="5924551" y="3597276"/>
            <a:ext cx="403225" cy="11113"/>
          </a:xfrm>
          <a:prstGeom prst="rect">
            <a:avLst/>
          </a:prstGeom>
          <a:solidFill>
            <a:srgbClr val="000000"/>
          </a:solidFill>
          <a:ln w="9525">
            <a:noFill/>
            <a:miter lim="800000"/>
            <a:headEnd/>
            <a:tailEnd/>
          </a:ln>
        </p:spPr>
        <p:txBody>
          <a:bodyPr/>
          <a:lstStyle/>
          <a:p>
            <a:endParaRPr lang="en-US" altLang="en-US" dirty="0"/>
          </a:p>
        </p:txBody>
      </p:sp>
      <p:sp>
        <p:nvSpPr>
          <p:cNvPr id="285" name="Rectangle 45"/>
          <p:cNvSpPr>
            <a:spLocks noChangeArrowheads="1"/>
          </p:cNvSpPr>
          <p:nvPr/>
        </p:nvSpPr>
        <p:spPr bwMode="auto">
          <a:xfrm>
            <a:off x="7416801" y="3422651"/>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286" name="Rectangle 46"/>
          <p:cNvSpPr>
            <a:spLocks noChangeArrowheads="1"/>
          </p:cNvSpPr>
          <p:nvPr/>
        </p:nvSpPr>
        <p:spPr bwMode="auto">
          <a:xfrm>
            <a:off x="7416801" y="3597276"/>
            <a:ext cx="403225" cy="11113"/>
          </a:xfrm>
          <a:prstGeom prst="rect">
            <a:avLst/>
          </a:prstGeom>
          <a:solidFill>
            <a:srgbClr val="000000"/>
          </a:solidFill>
          <a:ln w="9525">
            <a:noFill/>
            <a:miter lim="800000"/>
            <a:headEnd/>
            <a:tailEnd/>
          </a:ln>
        </p:spPr>
        <p:txBody>
          <a:bodyPr/>
          <a:lstStyle/>
          <a:p>
            <a:endParaRPr lang="en-US" altLang="en-US" dirty="0"/>
          </a:p>
        </p:txBody>
      </p:sp>
      <p:sp>
        <p:nvSpPr>
          <p:cNvPr id="293" name="Rectangle 49"/>
          <p:cNvSpPr>
            <a:spLocks noChangeArrowheads="1"/>
          </p:cNvSpPr>
          <p:nvPr/>
        </p:nvSpPr>
        <p:spPr bwMode="auto">
          <a:xfrm>
            <a:off x="2414588" y="3629026"/>
            <a:ext cx="123931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Cost of goods sold</a:t>
            </a:r>
            <a:endParaRPr lang="en-US" altLang="en-US" dirty="0"/>
          </a:p>
        </p:txBody>
      </p:sp>
      <p:sp>
        <p:nvSpPr>
          <p:cNvPr id="294" name="Rectangle 50"/>
          <p:cNvSpPr>
            <a:spLocks noChangeArrowheads="1"/>
          </p:cNvSpPr>
          <p:nvPr/>
        </p:nvSpPr>
        <p:spPr bwMode="auto">
          <a:xfrm>
            <a:off x="5178426" y="3629026"/>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295" name="Rectangle 51"/>
          <p:cNvSpPr>
            <a:spLocks noChangeArrowheads="1"/>
          </p:cNvSpPr>
          <p:nvPr/>
        </p:nvSpPr>
        <p:spPr bwMode="auto">
          <a:xfrm>
            <a:off x="6670676" y="3629026"/>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296" name="Rectangle 52"/>
          <p:cNvSpPr>
            <a:spLocks noChangeArrowheads="1"/>
          </p:cNvSpPr>
          <p:nvPr/>
        </p:nvSpPr>
        <p:spPr bwMode="auto">
          <a:xfrm>
            <a:off x="8162926" y="3629026"/>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297" name="Rectangle 53"/>
          <p:cNvSpPr>
            <a:spLocks noChangeArrowheads="1"/>
          </p:cNvSpPr>
          <p:nvPr/>
        </p:nvSpPr>
        <p:spPr bwMode="auto">
          <a:xfrm>
            <a:off x="9564688" y="3629026"/>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21,000</a:t>
            </a:r>
            <a:endParaRPr lang="en-US" altLang="en-US" dirty="0"/>
          </a:p>
        </p:txBody>
      </p:sp>
      <p:sp>
        <p:nvSpPr>
          <p:cNvPr id="298" name="Rectangle 54"/>
          <p:cNvSpPr>
            <a:spLocks noChangeArrowheads="1"/>
          </p:cNvSpPr>
          <p:nvPr/>
        </p:nvSpPr>
        <p:spPr bwMode="auto">
          <a:xfrm>
            <a:off x="2081214" y="3833814"/>
            <a:ext cx="7961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Gross profit</a:t>
            </a:r>
            <a:endParaRPr lang="en-US" altLang="en-US" dirty="0"/>
          </a:p>
        </p:txBody>
      </p:sp>
      <p:sp>
        <p:nvSpPr>
          <p:cNvPr id="299" name="Rectangle 55"/>
          <p:cNvSpPr>
            <a:spLocks noChangeArrowheads="1"/>
          </p:cNvSpPr>
          <p:nvPr/>
        </p:nvSpPr>
        <p:spPr bwMode="auto">
          <a:xfrm>
            <a:off x="5087938" y="3833814"/>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$3,000</a:t>
            </a:r>
            <a:endParaRPr lang="en-US" altLang="en-US" dirty="0"/>
          </a:p>
        </p:txBody>
      </p:sp>
      <p:sp>
        <p:nvSpPr>
          <p:cNvPr id="300" name="Rectangle 56"/>
          <p:cNvSpPr>
            <a:spLocks noChangeArrowheads="1"/>
          </p:cNvSpPr>
          <p:nvPr/>
        </p:nvSpPr>
        <p:spPr bwMode="auto">
          <a:xfrm>
            <a:off x="6580188" y="3833814"/>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$3,000</a:t>
            </a:r>
            <a:endParaRPr lang="en-US" altLang="en-US" dirty="0"/>
          </a:p>
        </p:txBody>
      </p:sp>
      <p:sp>
        <p:nvSpPr>
          <p:cNvPr id="79" name="Rectangle 57"/>
          <p:cNvSpPr>
            <a:spLocks noChangeArrowheads="1"/>
          </p:cNvSpPr>
          <p:nvPr/>
        </p:nvSpPr>
        <p:spPr bwMode="auto">
          <a:xfrm>
            <a:off x="8072438" y="3833814"/>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$3,000</a:t>
            </a:r>
            <a:endParaRPr lang="en-US" altLang="en-US" dirty="0"/>
          </a:p>
        </p:txBody>
      </p:sp>
      <p:sp>
        <p:nvSpPr>
          <p:cNvPr id="80" name="Rectangle 58"/>
          <p:cNvSpPr>
            <a:spLocks noChangeArrowheads="1"/>
          </p:cNvSpPr>
          <p:nvPr/>
        </p:nvSpPr>
        <p:spPr bwMode="auto">
          <a:xfrm>
            <a:off x="9564688" y="3833814"/>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$9,000</a:t>
            </a:r>
            <a:endParaRPr lang="en-US" altLang="en-US" dirty="0"/>
          </a:p>
        </p:txBody>
      </p:sp>
      <p:sp>
        <p:nvSpPr>
          <p:cNvPr id="81" name="Rectangle 59"/>
          <p:cNvSpPr>
            <a:spLocks noChangeArrowheads="1"/>
          </p:cNvSpPr>
          <p:nvPr/>
        </p:nvSpPr>
        <p:spPr bwMode="auto">
          <a:xfrm>
            <a:off x="2081214" y="4276726"/>
            <a:ext cx="1052789"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Inventory error</a:t>
            </a:r>
            <a:endParaRPr lang="en-US" altLang="en-US" dirty="0"/>
          </a:p>
        </p:txBody>
      </p:sp>
      <p:sp>
        <p:nvSpPr>
          <p:cNvPr id="82" name="Rectangle 60"/>
          <p:cNvSpPr>
            <a:spLocks noChangeArrowheads="1"/>
          </p:cNvSpPr>
          <p:nvPr/>
        </p:nvSpPr>
        <p:spPr bwMode="auto">
          <a:xfrm>
            <a:off x="2081213" y="4503739"/>
            <a:ext cx="344646"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Sales</a:t>
            </a:r>
            <a:endParaRPr lang="en-US" altLang="en-US" dirty="0"/>
          </a:p>
        </p:txBody>
      </p:sp>
      <p:sp>
        <p:nvSpPr>
          <p:cNvPr id="83" name="Rectangle 61"/>
          <p:cNvSpPr>
            <a:spLocks noChangeArrowheads="1"/>
          </p:cNvSpPr>
          <p:nvPr/>
        </p:nvSpPr>
        <p:spPr bwMode="auto">
          <a:xfrm>
            <a:off x="4995864" y="4503739"/>
            <a:ext cx="55143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$10,000</a:t>
            </a:r>
            <a:endParaRPr lang="en-US" altLang="en-US" dirty="0"/>
          </a:p>
        </p:txBody>
      </p:sp>
      <p:sp>
        <p:nvSpPr>
          <p:cNvPr id="84" name="Rectangle 62"/>
          <p:cNvSpPr>
            <a:spLocks noChangeArrowheads="1"/>
          </p:cNvSpPr>
          <p:nvPr/>
        </p:nvSpPr>
        <p:spPr bwMode="auto">
          <a:xfrm>
            <a:off x="6489701" y="4503739"/>
            <a:ext cx="55143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$10,000</a:t>
            </a:r>
            <a:endParaRPr lang="en-US" altLang="en-US" dirty="0"/>
          </a:p>
        </p:txBody>
      </p:sp>
      <p:sp>
        <p:nvSpPr>
          <p:cNvPr id="85" name="Rectangle 63"/>
          <p:cNvSpPr>
            <a:spLocks noChangeArrowheads="1"/>
          </p:cNvSpPr>
          <p:nvPr/>
        </p:nvSpPr>
        <p:spPr bwMode="auto">
          <a:xfrm>
            <a:off x="7981951" y="4503739"/>
            <a:ext cx="55143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$10,000</a:t>
            </a:r>
            <a:endParaRPr lang="en-US" altLang="en-US" dirty="0"/>
          </a:p>
        </p:txBody>
      </p:sp>
      <p:sp>
        <p:nvSpPr>
          <p:cNvPr id="86" name="Rectangle 64"/>
          <p:cNvSpPr>
            <a:spLocks noChangeArrowheads="1"/>
          </p:cNvSpPr>
          <p:nvPr/>
        </p:nvSpPr>
        <p:spPr bwMode="auto">
          <a:xfrm>
            <a:off x="9474201" y="4503739"/>
            <a:ext cx="55143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$30,000</a:t>
            </a:r>
            <a:endParaRPr lang="en-US" altLang="en-US" dirty="0"/>
          </a:p>
        </p:txBody>
      </p:sp>
      <p:sp>
        <p:nvSpPr>
          <p:cNvPr id="87" name="Rectangle 65"/>
          <p:cNvSpPr>
            <a:spLocks noChangeArrowheads="1"/>
          </p:cNvSpPr>
          <p:nvPr/>
        </p:nvSpPr>
        <p:spPr bwMode="auto">
          <a:xfrm>
            <a:off x="2081213" y="4710114"/>
            <a:ext cx="123931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Cost of goods sold</a:t>
            </a:r>
            <a:endParaRPr lang="en-US" altLang="en-US" dirty="0"/>
          </a:p>
        </p:txBody>
      </p:sp>
      <p:sp>
        <p:nvSpPr>
          <p:cNvPr id="88" name="Rectangle 66"/>
          <p:cNvSpPr>
            <a:spLocks noChangeArrowheads="1"/>
          </p:cNvSpPr>
          <p:nvPr/>
        </p:nvSpPr>
        <p:spPr bwMode="auto">
          <a:xfrm>
            <a:off x="2414588" y="4916489"/>
            <a:ext cx="135588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Beginning inventory</a:t>
            </a:r>
            <a:endParaRPr lang="en-US" altLang="en-US" dirty="0"/>
          </a:p>
        </p:txBody>
      </p:sp>
      <p:sp>
        <p:nvSpPr>
          <p:cNvPr id="89" name="Rectangle 67"/>
          <p:cNvSpPr>
            <a:spLocks noChangeArrowheads="1"/>
          </p:cNvSpPr>
          <p:nvPr/>
        </p:nvSpPr>
        <p:spPr bwMode="auto">
          <a:xfrm>
            <a:off x="4341813" y="4916489"/>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90" name="Rectangle 68"/>
          <p:cNvSpPr>
            <a:spLocks noChangeArrowheads="1"/>
          </p:cNvSpPr>
          <p:nvPr/>
        </p:nvSpPr>
        <p:spPr bwMode="auto">
          <a:xfrm>
            <a:off x="5834063" y="4916489"/>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$1,600</a:t>
            </a:r>
            <a:endParaRPr lang="en-US" altLang="en-US" dirty="0"/>
          </a:p>
        </p:txBody>
      </p:sp>
      <p:sp>
        <p:nvSpPr>
          <p:cNvPr id="91" name="Rectangle 69"/>
          <p:cNvSpPr>
            <a:spLocks noChangeArrowheads="1"/>
          </p:cNvSpPr>
          <p:nvPr/>
        </p:nvSpPr>
        <p:spPr bwMode="auto">
          <a:xfrm>
            <a:off x="7326313" y="4916489"/>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93" name="Rectangle 71"/>
          <p:cNvSpPr>
            <a:spLocks noChangeArrowheads="1"/>
          </p:cNvSpPr>
          <p:nvPr/>
        </p:nvSpPr>
        <p:spPr bwMode="auto">
          <a:xfrm>
            <a:off x="2414589" y="5122864"/>
            <a:ext cx="1197957"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Cost of purchases</a:t>
            </a:r>
            <a:endParaRPr lang="en-US" altLang="en-US" dirty="0"/>
          </a:p>
        </p:txBody>
      </p:sp>
      <p:sp>
        <p:nvSpPr>
          <p:cNvPr id="94" name="Rectangle 72"/>
          <p:cNvSpPr>
            <a:spLocks noChangeArrowheads="1"/>
          </p:cNvSpPr>
          <p:nvPr/>
        </p:nvSpPr>
        <p:spPr bwMode="auto">
          <a:xfrm>
            <a:off x="4432301" y="5122864"/>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95" name="Rectangle 73"/>
          <p:cNvSpPr>
            <a:spLocks noChangeArrowheads="1"/>
          </p:cNvSpPr>
          <p:nvPr/>
        </p:nvSpPr>
        <p:spPr bwMode="auto">
          <a:xfrm>
            <a:off x="4432301" y="5297488"/>
            <a:ext cx="403225" cy="11112"/>
          </a:xfrm>
          <a:prstGeom prst="rect">
            <a:avLst/>
          </a:prstGeom>
          <a:solidFill>
            <a:srgbClr val="000000"/>
          </a:solidFill>
          <a:ln w="9525">
            <a:noFill/>
            <a:miter lim="800000"/>
            <a:headEnd/>
            <a:tailEnd/>
          </a:ln>
        </p:spPr>
        <p:txBody>
          <a:bodyPr/>
          <a:lstStyle/>
          <a:p>
            <a:endParaRPr lang="en-US" altLang="en-US" dirty="0"/>
          </a:p>
        </p:txBody>
      </p:sp>
      <p:sp>
        <p:nvSpPr>
          <p:cNvPr id="128" name="Rectangle 74"/>
          <p:cNvSpPr>
            <a:spLocks noChangeArrowheads="1"/>
          </p:cNvSpPr>
          <p:nvPr/>
        </p:nvSpPr>
        <p:spPr bwMode="auto">
          <a:xfrm>
            <a:off x="5924551" y="5122864"/>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129" name="Rectangle 75"/>
          <p:cNvSpPr>
            <a:spLocks noChangeArrowheads="1"/>
          </p:cNvSpPr>
          <p:nvPr/>
        </p:nvSpPr>
        <p:spPr bwMode="auto">
          <a:xfrm>
            <a:off x="5924551" y="5297488"/>
            <a:ext cx="403225" cy="11112"/>
          </a:xfrm>
          <a:prstGeom prst="rect">
            <a:avLst/>
          </a:prstGeom>
          <a:solidFill>
            <a:srgbClr val="000000"/>
          </a:solidFill>
          <a:ln w="9525">
            <a:noFill/>
            <a:miter lim="800000"/>
            <a:headEnd/>
            <a:tailEnd/>
          </a:ln>
        </p:spPr>
        <p:txBody>
          <a:bodyPr/>
          <a:lstStyle/>
          <a:p>
            <a:endParaRPr lang="en-US" altLang="en-US" dirty="0"/>
          </a:p>
        </p:txBody>
      </p:sp>
      <p:sp>
        <p:nvSpPr>
          <p:cNvPr id="130" name="Rectangle 76"/>
          <p:cNvSpPr>
            <a:spLocks noChangeArrowheads="1"/>
          </p:cNvSpPr>
          <p:nvPr/>
        </p:nvSpPr>
        <p:spPr bwMode="auto">
          <a:xfrm>
            <a:off x="7416801" y="5122864"/>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131" name="Rectangle 77"/>
          <p:cNvSpPr>
            <a:spLocks noChangeArrowheads="1"/>
          </p:cNvSpPr>
          <p:nvPr/>
        </p:nvSpPr>
        <p:spPr bwMode="auto">
          <a:xfrm>
            <a:off x="7416801" y="5297488"/>
            <a:ext cx="403225" cy="11112"/>
          </a:xfrm>
          <a:prstGeom prst="rect">
            <a:avLst/>
          </a:prstGeom>
          <a:solidFill>
            <a:srgbClr val="000000"/>
          </a:solidFill>
          <a:ln w="9525">
            <a:noFill/>
            <a:miter lim="800000"/>
            <a:headEnd/>
            <a:tailEnd/>
          </a:ln>
        </p:spPr>
        <p:txBody>
          <a:bodyPr/>
          <a:lstStyle/>
          <a:p>
            <a:endParaRPr lang="en-US" altLang="en-US" dirty="0"/>
          </a:p>
        </p:txBody>
      </p:sp>
      <p:sp>
        <p:nvSpPr>
          <p:cNvPr id="134" name="Rectangle 80"/>
          <p:cNvSpPr>
            <a:spLocks noChangeArrowheads="1"/>
          </p:cNvSpPr>
          <p:nvPr/>
        </p:nvSpPr>
        <p:spPr bwMode="auto">
          <a:xfrm>
            <a:off x="2414589" y="5329239"/>
            <a:ext cx="1610313"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Goods available for sale</a:t>
            </a:r>
            <a:endParaRPr lang="en-US" altLang="en-US" dirty="0"/>
          </a:p>
        </p:txBody>
      </p:sp>
      <p:sp>
        <p:nvSpPr>
          <p:cNvPr id="135" name="Rectangle 81"/>
          <p:cNvSpPr>
            <a:spLocks noChangeArrowheads="1"/>
          </p:cNvSpPr>
          <p:nvPr/>
        </p:nvSpPr>
        <p:spPr bwMode="auto">
          <a:xfrm>
            <a:off x="4432301" y="5329239"/>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9,000</a:t>
            </a:r>
            <a:endParaRPr lang="en-US" altLang="en-US" dirty="0"/>
          </a:p>
        </p:txBody>
      </p:sp>
      <p:sp>
        <p:nvSpPr>
          <p:cNvPr id="136" name="Rectangle 82"/>
          <p:cNvSpPr>
            <a:spLocks noChangeArrowheads="1"/>
          </p:cNvSpPr>
          <p:nvPr/>
        </p:nvSpPr>
        <p:spPr bwMode="auto">
          <a:xfrm>
            <a:off x="5924551" y="5329239"/>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8,600</a:t>
            </a:r>
            <a:endParaRPr lang="en-US" altLang="en-US" dirty="0"/>
          </a:p>
        </p:txBody>
      </p:sp>
      <p:sp>
        <p:nvSpPr>
          <p:cNvPr id="138" name="Rectangle 83"/>
          <p:cNvSpPr>
            <a:spLocks noChangeArrowheads="1"/>
          </p:cNvSpPr>
          <p:nvPr/>
        </p:nvSpPr>
        <p:spPr bwMode="auto">
          <a:xfrm>
            <a:off x="7416801" y="5329239"/>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9,000</a:t>
            </a:r>
            <a:endParaRPr lang="en-US" altLang="en-US" dirty="0"/>
          </a:p>
        </p:txBody>
      </p:sp>
      <p:sp>
        <p:nvSpPr>
          <p:cNvPr id="140" name="Rectangle 85"/>
          <p:cNvSpPr>
            <a:spLocks noChangeArrowheads="1"/>
          </p:cNvSpPr>
          <p:nvPr/>
        </p:nvSpPr>
        <p:spPr bwMode="auto">
          <a:xfrm>
            <a:off x="2414589" y="5534026"/>
            <a:ext cx="1145891"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Ending inventory</a:t>
            </a:r>
            <a:endParaRPr lang="en-US" altLang="en-US" dirty="0"/>
          </a:p>
        </p:txBody>
      </p:sp>
      <p:sp>
        <p:nvSpPr>
          <p:cNvPr id="141" name="Rectangle 86"/>
          <p:cNvSpPr>
            <a:spLocks noChangeArrowheads="1"/>
          </p:cNvSpPr>
          <p:nvPr/>
        </p:nvSpPr>
        <p:spPr bwMode="auto">
          <a:xfrm>
            <a:off x="4432301" y="5534026"/>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1,600</a:t>
            </a:r>
            <a:endParaRPr lang="en-US" altLang="en-US" dirty="0"/>
          </a:p>
        </p:txBody>
      </p:sp>
      <p:sp>
        <p:nvSpPr>
          <p:cNvPr id="142" name="Rectangle 87"/>
          <p:cNvSpPr>
            <a:spLocks noChangeArrowheads="1"/>
          </p:cNvSpPr>
          <p:nvPr/>
        </p:nvSpPr>
        <p:spPr bwMode="auto">
          <a:xfrm>
            <a:off x="4432301" y="5710239"/>
            <a:ext cx="403225" cy="9525"/>
          </a:xfrm>
          <a:prstGeom prst="rect">
            <a:avLst/>
          </a:prstGeom>
          <a:solidFill>
            <a:srgbClr val="000000"/>
          </a:solidFill>
          <a:ln w="9525">
            <a:noFill/>
            <a:miter lim="800000"/>
            <a:headEnd/>
            <a:tailEnd/>
          </a:ln>
        </p:spPr>
        <p:txBody>
          <a:bodyPr/>
          <a:lstStyle/>
          <a:p>
            <a:endParaRPr lang="en-US" altLang="en-US" dirty="0"/>
          </a:p>
        </p:txBody>
      </p:sp>
      <p:sp>
        <p:nvSpPr>
          <p:cNvPr id="143" name="Rectangle 88"/>
          <p:cNvSpPr>
            <a:spLocks noChangeArrowheads="1"/>
          </p:cNvSpPr>
          <p:nvPr/>
        </p:nvSpPr>
        <p:spPr bwMode="auto">
          <a:xfrm>
            <a:off x="5924551" y="5534026"/>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144" name="Rectangle 89"/>
          <p:cNvSpPr>
            <a:spLocks noChangeArrowheads="1"/>
          </p:cNvSpPr>
          <p:nvPr/>
        </p:nvSpPr>
        <p:spPr bwMode="auto">
          <a:xfrm>
            <a:off x="5924551" y="5710239"/>
            <a:ext cx="403225" cy="9525"/>
          </a:xfrm>
          <a:prstGeom prst="rect">
            <a:avLst/>
          </a:prstGeom>
          <a:solidFill>
            <a:srgbClr val="000000"/>
          </a:solidFill>
          <a:ln w="9525">
            <a:noFill/>
            <a:miter lim="800000"/>
            <a:headEnd/>
            <a:tailEnd/>
          </a:ln>
        </p:spPr>
        <p:txBody>
          <a:bodyPr/>
          <a:lstStyle/>
          <a:p>
            <a:endParaRPr lang="en-US" altLang="en-US" dirty="0"/>
          </a:p>
        </p:txBody>
      </p:sp>
      <p:sp>
        <p:nvSpPr>
          <p:cNvPr id="145" name="Rectangle 90"/>
          <p:cNvSpPr>
            <a:spLocks noChangeArrowheads="1"/>
          </p:cNvSpPr>
          <p:nvPr/>
        </p:nvSpPr>
        <p:spPr bwMode="auto">
          <a:xfrm>
            <a:off x="7416801" y="5534026"/>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2,000</a:t>
            </a:r>
            <a:endParaRPr lang="en-US" altLang="en-US" dirty="0"/>
          </a:p>
        </p:txBody>
      </p:sp>
      <p:sp>
        <p:nvSpPr>
          <p:cNvPr id="146" name="Rectangle 91"/>
          <p:cNvSpPr>
            <a:spLocks noChangeArrowheads="1"/>
          </p:cNvSpPr>
          <p:nvPr/>
        </p:nvSpPr>
        <p:spPr bwMode="auto">
          <a:xfrm>
            <a:off x="7416801" y="5710239"/>
            <a:ext cx="403225" cy="9525"/>
          </a:xfrm>
          <a:prstGeom prst="rect">
            <a:avLst/>
          </a:prstGeom>
          <a:solidFill>
            <a:srgbClr val="000000"/>
          </a:solidFill>
          <a:ln w="9525">
            <a:noFill/>
            <a:miter lim="800000"/>
            <a:headEnd/>
            <a:tailEnd/>
          </a:ln>
        </p:spPr>
        <p:txBody>
          <a:bodyPr/>
          <a:lstStyle/>
          <a:p>
            <a:endParaRPr lang="en-US" altLang="en-US" dirty="0"/>
          </a:p>
        </p:txBody>
      </p:sp>
      <p:sp>
        <p:nvSpPr>
          <p:cNvPr id="149" name="Rectangle 94"/>
          <p:cNvSpPr>
            <a:spLocks noChangeArrowheads="1"/>
          </p:cNvSpPr>
          <p:nvPr/>
        </p:nvSpPr>
        <p:spPr bwMode="auto">
          <a:xfrm>
            <a:off x="2414588" y="5740401"/>
            <a:ext cx="123931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Cost of goods sold</a:t>
            </a:r>
            <a:endParaRPr lang="en-US" altLang="en-US" dirty="0"/>
          </a:p>
        </p:txBody>
      </p:sp>
      <p:sp>
        <p:nvSpPr>
          <p:cNvPr id="150" name="Rectangle 95"/>
          <p:cNvSpPr>
            <a:spLocks noChangeArrowheads="1"/>
          </p:cNvSpPr>
          <p:nvPr/>
        </p:nvSpPr>
        <p:spPr bwMode="auto">
          <a:xfrm>
            <a:off x="5178426" y="5740401"/>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7,400</a:t>
            </a:r>
            <a:endParaRPr lang="en-US" altLang="en-US" dirty="0"/>
          </a:p>
        </p:txBody>
      </p:sp>
      <p:sp>
        <p:nvSpPr>
          <p:cNvPr id="151" name="Rectangle 96"/>
          <p:cNvSpPr>
            <a:spLocks noChangeArrowheads="1"/>
          </p:cNvSpPr>
          <p:nvPr/>
        </p:nvSpPr>
        <p:spPr bwMode="auto">
          <a:xfrm>
            <a:off x="6670676" y="5740401"/>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6,600</a:t>
            </a:r>
            <a:endParaRPr lang="en-US" altLang="en-US" dirty="0"/>
          </a:p>
        </p:txBody>
      </p:sp>
      <p:sp>
        <p:nvSpPr>
          <p:cNvPr id="152" name="Rectangle 97"/>
          <p:cNvSpPr>
            <a:spLocks noChangeArrowheads="1"/>
          </p:cNvSpPr>
          <p:nvPr/>
        </p:nvSpPr>
        <p:spPr bwMode="auto">
          <a:xfrm>
            <a:off x="8162926" y="5740401"/>
            <a:ext cx="3815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7,000</a:t>
            </a:r>
            <a:endParaRPr lang="en-US" altLang="en-US" dirty="0"/>
          </a:p>
        </p:txBody>
      </p:sp>
      <p:sp>
        <p:nvSpPr>
          <p:cNvPr id="153" name="Rectangle 98"/>
          <p:cNvSpPr>
            <a:spLocks noChangeArrowheads="1"/>
          </p:cNvSpPr>
          <p:nvPr/>
        </p:nvSpPr>
        <p:spPr bwMode="auto">
          <a:xfrm>
            <a:off x="9564688" y="5740401"/>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21,000</a:t>
            </a:r>
            <a:endParaRPr lang="en-US" altLang="en-US" dirty="0"/>
          </a:p>
        </p:txBody>
      </p:sp>
      <p:sp>
        <p:nvSpPr>
          <p:cNvPr id="154" name="Rectangle 99"/>
          <p:cNvSpPr>
            <a:spLocks noChangeArrowheads="1"/>
          </p:cNvSpPr>
          <p:nvPr/>
        </p:nvSpPr>
        <p:spPr bwMode="auto">
          <a:xfrm>
            <a:off x="2081214" y="5946776"/>
            <a:ext cx="796115"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Gross profit</a:t>
            </a:r>
            <a:endParaRPr lang="en-US" altLang="en-US" dirty="0"/>
          </a:p>
        </p:txBody>
      </p:sp>
      <p:sp>
        <p:nvSpPr>
          <p:cNvPr id="155" name="Rectangle 100"/>
          <p:cNvSpPr>
            <a:spLocks noChangeArrowheads="1"/>
          </p:cNvSpPr>
          <p:nvPr/>
        </p:nvSpPr>
        <p:spPr bwMode="auto">
          <a:xfrm>
            <a:off x="5087938" y="5946776"/>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$2,600</a:t>
            </a:r>
            <a:endParaRPr lang="en-US" altLang="en-US" dirty="0"/>
          </a:p>
        </p:txBody>
      </p:sp>
      <p:sp>
        <p:nvSpPr>
          <p:cNvPr id="156" name="Rectangle 101"/>
          <p:cNvSpPr>
            <a:spLocks noChangeArrowheads="1"/>
          </p:cNvSpPr>
          <p:nvPr/>
        </p:nvSpPr>
        <p:spPr bwMode="auto">
          <a:xfrm>
            <a:off x="6580188" y="5946776"/>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$3,400</a:t>
            </a:r>
            <a:endParaRPr lang="en-US" altLang="en-US" dirty="0"/>
          </a:p>
        </p:txBody>
      </p:sp>
      <p:sp>
        <p:nvSpPr>
          <p:cNvPr id="157" name="Rectangle 102"/>
          <p:cNvSpPr>
            <a:spLocks noChangeArrowheads="1"/>
          </p:cNvSpPr>
          <p:nvPr/>
        </p:nvSpPr>
        <p:spPr bwMode="auto">
          <a:xfrm>
            <a:off x="8072438" y="5946776"/>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$3,000</a:t>
            </a:r>
            <a:endParaRPr lang="en-US" altLang="en-US" dirty="0"/>
          </a:p>
        </p:txBody>
      </p:sp>
      <p:sp>
        <p:nvSpPr>
          <p:cNvPr id="158" name="Rectangle 103"/>
          <p:cNvSpPr>
            <a:spLocks noChangeArrowheads="1"/>
          </p:cNvSpPr>
          <p:nvPr/>
        </p:nvSpPr>
        <p:spPr bwMode="auto">
          <a:xfrm>
            <a:off x="9564688" y="5946776"/>
            <a:ext cx="466474" cy="200055"/>
          </a:xfrm>
          <a:prstGeom prst="rect">
            <a:avLst/>
          </a:prstGeom>
          <a:noFill/>
          <a:ln w="9525">
            <a:noFill/>
            <a:miter lim="800000"/>
            <a:headEnd/>
            <a:tailEnd/>
          </a:ln>
        </p:spPr>
        <p:txBody>
          <a:bodyPr wrap="none" lIns="0" tIns="0" rIns="0" bIns="0">
            <a:spAutoFit/>
          </a:bodyPr>
          <a:lstStyle/>
          <a:p>
            <a:pPr eaLnBrk="0" hangingPunct="0"/>
            <a:r>
              <a:rPr lang="en-US" altLang="en-US" sz="1300" dirty="0">
                <a:solidFill>
                  <a:srgbClr val="000000"/>
                </a:solidFill>
              </a:rPr>
              <a:t>$9,000</a:t>
            </a:r>
            <a:endParaRPr lang="en-US" altLang="en-US" dirty="0"/>
          </a:p>
        </p:txBody>
      </p:sp>
      <p:sp>
        <p:nvSpPr>
          <p:cNvPr id="159" name="Rectangle 104"/>
          <p:cNvSpPr>
            <a:spLocks noChangeArrowheads="1"/>
          </p:cNvSpPr>
          <p:nvPr/>
        </p:nvSpPr>
        <p:spPr bwMode="auto">
          <a:xfrm>
            <a:off x="4543425" y="4276726"/>
            <a:ext cx="675954"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Year 2015</a:t>
            </a:r>
            <a:endParaRPr lang="en-US" altLang="en-US" dirty="0"/>
          </a:p>
        </p:txBody>
      </p:sp>
      <p:sp>
        <p:nvSpPr>
          <p:cNvPr id="320" name="Rectangle 105"/>
          <p:cNvSpPr>
            <a:spLocks noChangeArrowheads="1"/>
          </p:cNvSpPr>
          <p:nvPr/>
        </p:nvSpPr>
        <p:spPr bwMode="auto">
          <a:xfrm>
            <a:off x="6035675" y="4276726"/>
            <a:ext cx="675954"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Year 2016</a:t>
            </a:r>
            <a:endParaRPr lang="en-US" altLang="en-US" dirty="0"/>
          </a:p>
        </p:txBody>
      </p:sp>
      <p:sp>
        <p:nvSpPr>
          <p:cNvPr id="321" name="Rectangle 106"/>
          <p:cNvSpPr>
            <a:spLocks noChangeArrowheads="1"/>
          </p:cNvSpPr>
          <p:nvPr/>
        </p:nvSpPr>
        <p:spPr bwMode="auto">
          <a:xfrm>
            <a:off x="7527925" y="4276726"/>
            <a:ext cx="675954"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Year 2017</a:t>
            </a:r>
            <a:endParaRPr lang="en-US" altLang="en-US" dirty="0"/>
          </a:p>
        </p:txBody>
      </p:sp>
      <p:sp>
        <p:nvSpPr>
          <p:cNvPr id="322" name="Rectangle 107"/>
          <p:cNvSpPr>
            <a:spLocks noChangeArrowheads="1"/>
          </p:cNvSpPr>
          <p:nvPr/>
        </p:nvSpPr>
        <p:spPr bwMode="auto">
          <a:xfrm>
            <a:off x="9212264" y="2165351"/>
            <a:ext cx="336631"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Total</a:t>
            </a:r>
            <a:endParaRPr lang="en-US" altLang="en-US" dirty="0"/>
          </a:p>
        </p:txBody>
      </p:sp>
      <p:sp>
        <p:nvSpPr>
          <p:cNvPr id="323" name="Rectangle 108"/>
          <p:cNvSpPr>
            <a:spLocks noChangeArrowheads="1"/>
          </p:cNvSpPr>
          <p:nvPr/>
        </p:nvSpPr>
        <p:spPr bwMode="auto">
          <a:xfrm>
            <a:off x="9212264" y="4276726"/>
            <a:ext cx="336631"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Total</a:t>
            </a:r>
            <a:endParaRPr lang="en-US" altLang="en-US" dirty="0"/>
          </a:p>
        </p:txBody>
      </p:sp>
      <p:sp>
        <p:nvSpPr>
          <p:cNvPr id="324" name="Rectangle 109"/>
          <p:cNvSpPr>
            <a:spLocks noChangeArrowheads="1"/>
          </p:cNvSpPr>
          <p:nvPr/>
        </p:nvSpPr>
        <p:spPr bwMode="auto">
          <a:xfrm>
            <a:off x="4543425" y="2165351"/>
            <a:ext cx="675954"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Year 2015</a:t>
            </a:r>
            <a:endParaRPr lang="en-US" altLang="en-US" dirty="0"/>
          </a:p>
        </p:txBody>
      </p:sp>
      <p:sp>
        <p:nvSpPr>
          <p:cNvPr id="325" name="Rectangle 110"/>
          <p:cNvSpPr>
            <a:spLocks noChangeArrowheads="1"/>
          </p:cNvSpPr>
          <p:nvPr/>
        </p:nvSpPr>
        <p:spPr bwMode="auto">
          <a:xfrm>
            <a:off x="6035675" y="2165351"/>
            <a:ext cx="675954"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Year 2016</a:t>
            </a:r>
            <a:endParaRPr lang="en-US" altLang="en-US" dirty="0"/>
          </a:p>
        </p:txBody>
      </p:sp>
      <p:sp>
        <p:nvSpPr>
          <p:cNvPr id="326" name="Rectangle 111"/>
          <p:cNvSpPr>
            <a:spLocks noChangeArrowheads="1"/>
          </p:cNvSpPr>
          <p:nvPr/>
        </p:nvSpPr>
        <p:spPr bwMode="auto">
          <a:xfrm>
            <a:off x="7527925" y="2165351"/>
            <a:ext cx="675954" cy="200055"/>
          </a:xfrm>
          <a:prstGeom prst="rect">
            <a:avLst/>
          </a:prstGeom>
          <a:noFill/>
          <a:ln w="9525">
            <a:noFill/>
            <a:miter lim="800000"/>
            <a:headEnd/>
            <a:tailEnd/>
          </a:ln>
        </p:spPr>
        <p:txBody>
          <a:bodyPr wrap="none" lIns="0" tIns="0" rIns="0" bIns="0">
            <a:spAutoFit/>
          </a:bodyPr>
          <a:lstStyle/>
          <a:p>
            <a:pPr eaLnBrk="0" hangingPunct="0"/>
            <a:r>
              <a:rPr lang="en-US" altLang="en-US" sz="1300" b="1" dirty="0">
                <a:solidFill>
                  <a:srgbClr val="000000"/>
                </a:solidFill>
              </a:rPr>
              <a:t>Year 2017</a:t>
            </a:r>
            <a:endParaRPr lang="en-US" altLang="en-US" dirty="0"/>
          </a:p>
        </p:txBody>
      </p:sp>
      <p:sp>
        <p:nvSpPr>
          <p:cNvPr id="327" name="Line 112"/>
          <p:cNvSpPr>
            <a:spLocks noChangeShapeType="1"/>
          </p:cNvSpPr>
          <p:nvPr/>
        </p:nvSpPr>
        <p:spPr bwMode="auto">
          <a:xfrm>
            <a:off x="4916488" y="3813175"/>
            <a:ext cx="755650" cy="0"/>
          </a:xfrm>
          <a:prstGeom prst="line">
            <a:avLst/>
          </a:prstGeom>
          <a:noFill/>
          <a:ln w="0">
            <a:solidFill>
              <a:srgbClr val="000000"/>
            </a:solidFill>
            <a:round/>
            <a:headEnd/>
            <a:tailEnd/>
          </a:ln>
        </p:spPr>
        <p:txBody>
          <a:bodyPr/>
          <a:lstStyle/>
          <a:p>
            <a:endParaRPr lang="en-US" dirty="0"/>
          </a:p>
        </p:txBody>
      </p:sp>
      <p:sp>
        <p:nvSpPr>
          <p:cNvPr id="328" name="Rectangle 113"/>
          <p:cNvSpPr>
            <a:spLocks noChangeArrowheads="1"/>
          </p:cNvSpPr>
          <p:nvPr/>
        </p:nvSpPr>
        <p:spPr bwMode="auto">
          <a:xfrm>
            <a:off x="4916488" y="3813176"/>
            <a:ext cx="755650" cy="11113"/>
          </a:xfrm>
          <a:prstGeom prst="rect">
            <a:avLst/>
          </a:prstGeom>
          <a:solidFill>
            <a:srgbClr val="000000"/>
          </a:solidFill>
          <a:ln w="9525">
            <a:noFill/>
            <a:miter lim="800000"/>
            <a:headEnd/>
            <a:tailEnd/>
          </a:ln>
        </p:spPr>
        <p:txBody>
          <a:bodyPr/>
          <a:lstStyle/>
          <a:p>
            <a:endParaRPr lang="en-US" altLang="en-US" dirty="0"/>
          </a:p>
        </p:txBody>
      </p:sp>
      <p:sp>
        <p:nvSpPr>
          <p:cNvPr id="329" name="Line 114"/>
          <p:cNvSpPr>
            <a:spLocks noChangeShapeType="1"/>
          </p:cNvSpPr>
          <p:nvPr/>
        </p:nvSpPr>
        <p:spPr bwMode="auto">
          <a:xfrm>
            <a:off x="6408738" y="3813175"/>
            <a:ext cx="755650" cy="0"/>
          </a:xfrm>
          <a:prstGeom prst="line">
            <a:avLst/>
          </a:prstGeom>
          <a:noFill/>
          <a:ln w="0">
            <a:solidFill>
              <a:srgbClr val="000000"/>
            </a:solidFill>
            <a:round/>
            <a:headEnd/>
            <a:tailEnd/>
          </a:ln>
        </p:spPr>
        <p:txBody>
          <a:bodyPr/>
          <a:lstStyle/>
          <a:p>
            <a:endParaRPr lang="en-US" dirty="0"/>
          </a:p>
        </p:txBody>
      </p:sp>
      <p:sp>
        <p:nvSpPr>
          <p:cNvPr id="330" name="Rectangle 115"/>
          <p:cNvSpPr>
            <a:spLocks noChangeArrowheads="1"/>
          </p:cNvSpPr>
          <p:nvPr/>
        </p:nvSpPr>
        <p:spPr bwMode="auto">
          <a:xfrm>
            <a:off x="6408738" y="3813176"/>
            <a:ext cx="755650" cy="11113"/>
          </a:xfrm>
          <a:prstGeom prst="rect">
            <a:avLst/>
          </a:prstGeom>
          <a:solidFill>
            <a:srgbClr val="000000"/>
          </a:solidFill>
          <a:ln w="9525">
            <a:noFill/>
            <a:miter lim="800000"/>
            <a:headEnd/>
            <a:tailEnd/>
          </a:ln>
        </p:spPr>
        <p:txBody>
          <a:bodyPr/>
          <a:lstStyle/>
          <a:p>
            <a:endParaRPr lang="en-US" altLang="en-US" dirty="0"/>
          </a:p>
        </p:txBody>
      </p:sp>
      <p:sp>
        <p:nvSpPr>
          <p:cNvPr id="331" name="Line 116"/>
          <p:cNvSpPr>
            <a:spLocks noChangeShapeType="1"/>
          </p:cNvSpPr>
          <p:nvPr/>
        </p:nvSpPr>
        <p:spPr bwMode="auto">
          <a:xfrm>
            <a:off x="7900989" y="3813175"/>
            <a:ext cx="757237" cy="0"/>
          </a:xfrm>
          <a:prstGeom prst="line">
            <a:avLst/>
          </a:prstGeom>
          <a:noFill/>
          <a:ln w="0">
            <a:solidFill>
              <a:srgbClr val="000000"/>
            </a:solidFill>
            <a:round/>
            <a:headEnd/>
            <a:tailEnd/>
          </a:ln>
        </p:spPr>
        <p:txBody>
          <a:bodyPr/>
          <a:lstStyle/>
          <a:p>
            <a:endParaRPr lang="en-US" dirty="0"/>
          </a:p>
        </p:txBody>
      </p:sp>
      <p:sp>
        <p:nvSpPr>
          <p:cNvPr id="332" name="Rectangle 117"/>
          <p:cNvSpPr>
            <a:spLocks noChangeArrowheads="1"/>
          </p:cNvSpPr>
          <p:nvPr/>
        </p:nvSpPr>
        <p:spPr bwMode="auto">
          <a:xfrm>
            <a:off x="7900989" y="3813176"/>
            <a:ext cx="757237" cy="11113"/>
          </a:xfrm>
          <a:prstGeom prst="rect">
            <a:avLst/>
          </a:prstGeom>
          <a:solidFill>
            <a:srgbClr val="000000"/>
          </a:solidFill>
          <a:ln w="9525">
            <a:noFill/>
            <a:miter lim="800000"/>
            <a:headEnd/>
            <a:tailEnd/>
          </a:ln>
        </p:spPr>
        <p:txBody>
          <a:bodyPr/>
          <a:lstStyle/>
          <a:p>
            <a:endParaRPr lang="en-US" altLang="en-US" dirty="0"/>
          </a:p>
        </p:txBody>
      </p:sp>
      <p:sp>
        <p:nvSpPr>
          <p:cNvPr id="333" name="Line 118"/>
          <p:cNvSpPr>
            <a:spLocks noChangeShapeType="1"/>
          </p:cNvSpPr>
          <p:nvPr/>
        </p:nvSpPr>
        <p:spPr bwMode="auto">
          <a:xfrm>
            <a:off x="4916488" y="4019550"/>
            <a:ext cx="755650" cy="0"/>
          </a:xfrm>
          <a:prstGeom prst="line">
            <a:avLst/>
          </a:prstGeom>
          <a:noFill/>
          <a:ln w="0">
            <a:solidFill>
              <a:srgbClr val="000000"/>
            </a:solidFill>
            <a:round/>
            <a:headEnd/>
            <a:tailEnd/>
          </a:ln>
        </p:spPr>
        <p:txBody>
          <a:bodyPr/>
          <a:lstStyle/>
          <a:p>
            <a:endParaRPr lang="en-US" dirty="0"/>
          </a:p>
        </p:txBody>
      </p:sp>
      <p:sp>
        <p:nvSpPr>
          <p:cNvPr id="334" name="Rectangle 119"/>
          <p:cNvSpPr>
            <a:spLocks noChangeArrowheads="1"/>
          </p:cNvSpPr>
          <p:nvPr/>
        </p:nvSpPr>
        <p:spPr bwMode="auto">
          <a:xfrm>
            <a:off x="4916488" y="4019551"/>
            <a:ext cx="755650" cy="11113"/>
          </a:xfrm>
          <a:prstGeom prst="rect">
            <a:avLst/>
          </a:prstGeom>
          <a:solidFill>
            <a:srgbClr val="000000"/>
          </a:solidFill>
          <a:ln w="9525">
            <a:noFill/>
            <a:miter lim="800000"/>
            <a:headEnd/>
            <a:tailEnd/>
          </a:ln>
        </p:spPr>
        <p:txBody>
          <a:bodyPr/>
          <a:lstStyle/>
          <a:p>
            <a:endParaRPr lang="en-US" altLang="en-US" dirty="0"/>
          </a:p>
        </p:txBody>
      </p:sp>
      <p:sp>
        <p:nvSpPr>
          <p:cNvPr id="335" name="Line 120"/>
          <p:cNvSpPr>
            <a:spLocks noChangeShapeType="1"/>
          </p:cNvSpPr>
          <p:nvPr/>
        </p:nvSpPr>
        <p:spPr bwMode="auto">
          <a:xfrm>
            <a:off x="4916488" y="4040188"/>
            <a:ext cx="755650" cy="0"/>
          </a:xfrm>
          <a:prstGeom prst="line">
            <a:avLst/>
          </a:prstGeom>
          <a:noFill/>
          <a:ln w="0">
            <a:solidFill>
              <a:srgbClr val="000000"/>
            </a:solidFill>
            <a:round/>
            <a:headEnd/>
            <a:tailEnd/>
          </a:ln>
        </p:spPr>
        <p:txBody>
          <a:bodyPr/>
          <a:lstStyle/>
          <a:p>
            <a:endParaRPr lang="en-US" dirty="0"/>
          </a:p>
        </p:txBody>
      </p:sp>
      <p:sp>
        <p:nvSpPr>
          <p:cNvPr id="336" name="Rectangle 121"/>
          <p:cNvSpPr>
            <a:spLocks noChangeArrowheads="1"/>
          </p:cNvSpPr>
          <p:nvPr/>
        </p:nvSpPr>
        <p:spPr bwMode="auto">
          <a:xfrm>
            <a:off x="4916488" y="4040188"/>
            <a:ext cx="755650" cy="11112"/>
          </a:xfrm>
          <a:prstGeom prst="rect">
            <a:avLst/>
          </a:prstGeom>
          <a:solidFill>
            <a:srgbClr val="000000"/>
          </a:solidFill>
          <a:ln w="9525">
            <a:noFill/>
            <a:miter lim="800000"/>
            <a:headEnd/>
            <a:tailEnd/>
          </a:ln>
        </p:spPr>
        <p:txBody>
          <a:bodyPr/>
          <a:lstStyle/>
          <a:p>
            <a:endParaRPr lang="en-US" altLang="en-US" dirty="0"/>
          </a:p>
        </p:txBody>
      </p:sp>
      <p:sp>
        <p:nvSpPr>
          <p:cNvPr id="337" name="Line 122"/>
          <p:cNvSpPr>
            <a:spLocks noChangeShapeType="1"/>
          </p:cNvSpPr>
          <p:nvPr/>
        </p:nvSpPr>
        <p:spPr bwMode="auto">
          <a:xfrm>
            <a:off x="6408738" y="4019550"/>
            <a:ext cx="755650" cy="0"/>
          </a:xfrm>
          <a:prstGeom prst="line">
            <a:avLst/>
          </a:prstGeom>
          <a:noFill/>
          <a:ln w="0">
            <a:solidFill>
              <a:srgbClr val="000000"/>
            </a:solidFill>
            <a:round/>
            <a:headEnd/>
            <a:tailEnd/>
          </a:ln>
        </p:spPr>
        <p:txBody>
          <a:bodyPr/>
          <a:lstStyle/>
          <a:p>
            <a:endParaRPr lang="en-US" dirty="0"/>
          </a:p>
        </p:txBody>
      </p:sp>
      <p:sp>
        <p:nvSpPr>
          <p:cNvPr id="338" name="Rectangle 123"/>
          <p:cNvSpPr>
            <a:spLocks noChangeArrowheads="1"/>
          </p:cNvSpPr>
          <p:nvPr/>
        </p:nvSpPr>
        <p:spPr bwMode="auto">
          <a:xfrm>
            <a:off x="6408738" y="4019551"/>
            <a:ext cx="755650" cy="11113"/>
          </a:xfrm>
          <a:prstGeom prst="rect">
            <a:avLst/>
          </a:prstGeom>
          <a:solidFill>
            <a:srgbClr val="000000"/>
          </a:solidFill>
          <a:ln w="9525">
            <a:noFill/>
            <a:miter lim="800000"/>
            <a:headEnd/>
            <a:tailEnd/>
          </a:ln>
        </p:spPr>
        <p:txBody>
          <a:bodyPr/>
          <a:lstStyle/>
          <a:p>
            <a:endParaRPr lang="en-US" altLang="en-US" dirty="0"/>
          </a:p>
        </p:txBody>
      </p:sp>
      <p:sp>
        <p:nvSpPr>
          <p:cNvPr id="339" name="Line 124"/>
          <p:cNvSpPr>
            <a:spLocks noChangeShapeType="1"/>
          </p:cNvSpPr>
          <p:nvPr/>
        </p:nvSpPr>
        <p:spPr bwMode="auto">
          <a:xfrm>
            <a:off x="6408738" y="4040188"/>
            <a:ext cx="755650" cy="0"/>
          </a:xfrm>
          <a:prstGeom prst="line">
            <a:avLst/>
          </a:prstGeom>
          <a:noFill/>
          <a:ln w="0">
            <a:solidFill>
              <a:srgbClr val="000000"/>
            </a:solidFill>
            <a:round/>
            <a:headEnd/>
            <a:tailEnd/>
          </a:ln>
        </p:spPr>
        <p:txBody>
          <a:bodyPr/>
          <a:lstStyle/>
          <a:p>
            <a:endParaRPr lang="en-US" dirty="0"/>
          </a:p>
        </p:txBody>
      </p:sp>
      <p:sp>
        <p:nvSpPr>
          <p:cNvPr id="340" name="Rectangle 125"/>
          <p:cNvSpPr>
            <a:spLocks noChangeArrowheads="1"/>
          </p:cNvSpPr>
          <p:nvPr/>
        </p:nvSpPr>
        <p:spPr bwMode="auto">
          <a:xfrm>
            <a:off x="6408738" y="4040188"/>
            <a:ext cx="755650" cy="11112"/>
          </a:xfrm>
          <a:prstGeom prst="rect">
            <a:avLst/>
          </a:prstGeom>
          <a:solidFill>
            <a:srgbClr val="000000"/>
          </a:solidFill>
          <a:ln w="9525">
            <a:noFill/>
            <a:miter lim="800000"/>
            <a:headEnd/>
            <a:tailEnd/>
          </a:ln>
        </p:spPr>
        <p:txBody>
          <a:bodyPr/>
          <a:lstStyle/>
          <a:p>
            <a:endParaRPr lang="en-US" altLang="en-US" dirty="0"/>
          </a:p>
        </p:txBody>
      </p:sp>
      <p:sp>
        <p:nvSpPr>
          <p:cNvPr id="341" name="Line 126"/>
          <p:cNvSpPr>
            <a:spLocks noChangeShapeType="1"/>
          </p:cNvSpPr>
          <p:nvPr/>
        </p:nvSpPr>
        <p:spPr bwMode="auto">
          <a:xfrm>
            <a:off x="7900989" y="4019550"/>
            <a:ext cx="757237" cy="0"/>
          </a:xfrm>
          <a:prstGeom prst="line">
            <a:avLst/>
          </a:prstGeom>
          <a:noFill/>
          <a:ln w="0">
            <a:solidFill>
              <a:srgbClr val="000000"/>
            </a:solidFill>
            <a:round/>
            <a:headEnd/>
            <a:tailEnd/>
          </a:ln>
        </p:spPr>
        <p:txBody>
          <a:bodyPr/>
          <a:lstStyle/>
          <a:p>
            <a:endParaRPr lang="en-US" dirty="0"/>
          </a:p>
        </p:txBody>
      </p:sp>
      <p:sp>
        <p:nvSpPr>
          <p:cNvPr id="342" name="Rectangle 127"/>
          <p:cNvSpPr>
            <a:spLocks noChangeArrowheads="1"/>
          </p:cNvSpPr>
          <p:nvPr/>
        </p:nvSpPr>
        <p:spPr bwMode="auto">
          <a:xfrm>
            <a:off x="7900989" y="4019551"/>
            <a:ext cx="757237" cy="11113"/>
          </a:xfrm>
          <a:prstGeom prst="rect">
            <a:avLst/>
          </a:prstGeom>
          <a:solidFill>
            <a:srgbClr val="000000"/>
          </a:solidFill>
          <a:ln w="9525">
            <a:noFill/>
            <a:miter lim="800000"/>
            <a:headEnd/>
            <a:tailEnd/>
          </a:ln>
        </p:spPr>
        <p:txBody>
          <a:bodyPr/>
          <a:lstStyle/>
          <a:p>
            <a:endParaRPr lang="en-US" altLang="en-US" dirty="0"/>
          </a:p>
        </p:txBody>
      </p:sp>
      <p:sp>
        <p:nvSpPr>
          <p:cNvPr id="343" name="Line 128"/>
          <p:cNvSpPr>
            <a:spLocks noChangeShapeType="1"/>
          </p:cNvSpPr>
          <p:nvPr/>
        </p:nvSpPr>
        <p:spPr bwMode="auto">
          <a:xfrm>
            <a:off x="7900989" y="4040188"/>
            <a:ext cx="757237" cy="0"/>
          </a:xfrm>
          <a:prstGeom prst="line">
            <a:avLst/>
          </a:prstGeom>
          <a:noFill/>
          <a:ln w="0">
            <a:solidFill>
              <a:srgbClr val="000000"/>
            </a:solidFill>
            <a:round/>
            <a:headEnd/>
            <a:tailEnd/>
          </a:ln>
        </p:spPr>
        <p:txBody>
          <a:bodyPr/>
          <a:lstStyle/>
          <a:p>
            <a:endParaRPr lang="en-US" dirty="0"/>
          </a:p>
        </p:txBody>
      </p:sp>
      <p:sp>
        <p:nvSpPr>
          <p:cNvPr id="344" name="Rectangle 129"/>
          <p:cNvSpPr>
            <a:spLocks noChangeArrowheads="1"/>
          </p:cNvSpPr>
          <p:nvPr/>
        </p:nvSpPr>
        <p:spPr bwMode="auto">
          <a:xfrm>
            <a:off x="7900989" y="4040188"/>
            <a:ext cx="757237" cy="11112"/>
          </a:xfrm>
          <a:prstGeom prst="rect">
            <a:avLst/>
          </a:prstGeom>
          <a:solidFill>
            <a:srgbClr val="000000"/>
          </a:solidFill>
          <a:ln w="9525">
            <a:noFill/>
            <a:miter lim="800000"/>
            <a:headEnd/>
            <a:tailEnd/>
          </a:ln>
        </p:spPr>
        <p:txBody>
          <a:bodyPr/>
          <a:lstStyle/>
          <a:p>
            <a:endParaRPr lang="en-US" altLang="en-US" dirty="0"/>
          </a:p>
        </p:txBody>
      </p:sp>
      <p:sp>
        <p:nvSpPr>
          <p:cNvPr id="345" name="Rectangle 130"/>
          <p:cNvSpPr>
            <a:spLocks noChangeArrowheads="1"/>
          </p:cNvSpPr>
          <p:nvPr/>
        </p:nvSpPr>
        <p:spPr bwMode="auto">
          <a:xfrm>
            <a:off x="2032000" y="2133600"/>
            <a:ext cx="19050" cy="247650"/>
          </a:xfrm>
          <a:prstGeom prst="rect">
            <a:avLst/>
          </a:prstGeom>
          <a:solidFill>
            <a:srgbClr val="000000"/>
          </a:solidFill>
          <a:ln w="9525">
            <a:noFill/>
            <a:miter lim="800000"/>
            <a:headEnd/>
            <a:tailEnd/>
          </a:ln>
        </p:spPr>
        <p:txBody>
          <a:bodyPr/>
          <a:lstStyle/>
          <a:p>
            <a:endParaRPr lang="en-US" altLang="en-US" dirty="0"/>
          </a:p>
        </p:txBody>
      </p:sp>
      <p:sp>
        <p:nvSpPr>
          <p:cNvPr id="346" name="Rectangle 131"/>
          <p:cNvSpPr>
            <a:spLocks noChangeArrowheads="1"/>
          </p:cNvSpPr>
          <p:nvPr/>
        </p:nvSpPr>
        <p:spPr bwMode="auto">
          <a:xfrm>
            <a:off x="10129839" y="2154238"/>
            <a:ext cx="20637" cy="227012"/>
          </a:xfrm>
          <a:prstGeom prst="rect">
            <a:avLst/>
          </a:prstGeom>
          <a:solidFill>
            <a:srgbClr val="000000"/>
          </a:solidFill>
          <a:ln w="9525">
            <a:noFill/>
            <a:miter lim="800000"/>
            <a:headEnd/>
            <a:tailEnd/>
          </a:ln>
        </p:spPr>
        <p:txBody>
          <a:bodyPr/>
          <a:lstStyle/>
          <a:p>
            <a:endParaRPr lang="en-US" altLang="en-US" dirty="0"/>
          </a:p>
        </p:txBody>
      </p:sp>
      <p:sp>
        <p:nvSpPr>
          <p:cNvPr id="347" name="Line 132"/>
          <p:cNvSpPr>
            <a:spLocks noChangeShapeType="1"/>
          </p:cNvSpPr>
          <p:nvPr/>
        </p:nvSpPr>
        <p:spPr bwMode="auto">
          <a:xfrm>
            <a:off x="4916488" y="5926138"/>
            <a:ext cx="755650" cy="0"/>
          </a:xfrm>
          <a:prstGeom prst="line">
            <a:avLst/>
          </a:prstGeom>
          <a:noFill/>
          <a:ln w="0">
            <a:solidFill>
              <a:srgbClr val="000000"/>
            </a:solidFill>
            <a:round/>
            <a:headEnd/>
            <a:tailEnd/>
          </a:ln>
        </p:spPr>
        <p:txBody>
          <a:bodyPr/>
          <a:lstStyle/>
          <a:p>
            <a:endParaRPr lang="en-US" dirty="0"/>
          </a:p>
        </p:txBody>
      </p:sp>
      <p:sp>
        <p:nvSpPr>
          <p:cNvPr id="348" name="Rectangle 133"/>
          <p:cNvSpPr>
            <a:spLocks noChangeArrowheads="1"/>
          </p:cNvSpPr>
          <p:nvPr/>
        </p:nvSpPr>
        <p:spPr bwMode="auto">
          <a:xfrm>
            <a:off x="4916488" y="5926139"/>
            <a:ext cx="755650" cy="9525"/>
          </a:xfrm>
          <a:prstGeom prst="rect">
            <a:avLst/>
          </a:prstGeom>
          <a:solidFill>
            <a:srgbClr val="000000"/>
          </a:solidFill>
          <a:ln w="9525">
            <a:noFill/>
            <a:miter lim="800000"/>
            <a:headEnd/>
            <a:tailEnd/>
          </a:ln>
        </p:spPr>
        <p:txBody>
          <a:bodyPr/>
          <a:lstStyle/>
          <a:p>
            <a:endParaRPr lang="en-US" altLang="en-US" dirty="0"/>
          </a:p>
        </p:txBody>
      </p:sp>
      <p:sp>
        <p:nvSpPr>
          <p:cNvPr id="349" name="Line 134"/>
          <p:cNvSpPr>
            <a:spLocks noChangeShapeType="1"/>
          </p:cNvSpPr>
          <p:nvPr/>
        </p:nvSpPr>
        <p:spPr bwMode="auto">
          <a:xfrm>
            <a:off x="6408738" y="5926138"/>
            <a:ext cx="755650" cy="0"/>
          </a:xfrm>
          <a:prstGeom prst="line">
            <a:avLst/>
          </a:prstGeom>
          <a:noFill/>
          <a:ln w="0">
            <a:solidFill>
              <a:srgbClr val="000000"/>
            </a:solidFill>
            <a:round/>
            <a:headEnd/>
            <a:tailEnd/>
          </a:ln>
        </p:spPr>
        <p:txBody>
          <a:bodyPr/>
          <a:lstStyle/>
          <a:p>
            <a:endParaRPr lang="en-US" dirty="0"/>
          </a:p>
        </p:txBody>
      </p:sp>
      <p:sp>
        <p:nvSpPr>
          <p:cNvPr id="350" name="Rectangle 135"/>
          <p:cNvSpPr>
            <a:spLocks noChangeArrowheads="1"/>
          </p:cNvSpPr>
          <p:nvPr/>
        </p:nvSpPr>
        <p:spPr bwMode="auto">
          <a:xfrm>
            <a:off x="6408738" y="5926139"/>
            <a:ext cx="755650" cy="9525"/>
          </a:xfrm>
          <a:prstGeom prst="rect">
            <a:avLst/>
          </a:prstGeom>
          <a:solidFill>
            <a:srgbClr val="000000"/>
          </a:solidFill>
          <a:ln w="9525">
            <a:noFill/>
            <a:miter lim="800000"/>
            <a:headEnd/>
            <a:tailEnd/>
          </a:ln>
        </p:spPr>
        <p:txBody>
          <a:bodyPr/>
          <a:lstStyle/>
          <a:p>
            <a:endParaRPr lang="en-US" altLang="en-US" dirty="0"/>
          </a:p>
        </p:txBody>
      </p:sp>
      <p:sp>
        <p:nvSpPr>
          <p:cNvPr id="351" name="Line 136"/>
          <p:cNvSpPr>
            <a:spLocks noChangeShapeType="1"/>
          </p:cNvSpPr>
          <p:nvPr/>
        </p:nvSpPr>
        <p:spPr bwMode="auto">
          <a:xfrm>
            <a:off x="7900989" y="5926138"/>
            <a:ext cx="757237" cy="0"/>
          </a:xfrm>
          <a:prstGeom prst="line">
            <a:avLst/>
          </a:prstGeom>
          <a:noFill/>
          <a:ln w="0">
            <a:solidFill>
              <a:srgbClr val="000000"/>
            </a:solidFill>
            <a:round/>
            <a:headEnd/>
            <a:tailEnd/>
          </a:ln>
        </p:spPr>
        <p:txBody>
          <a:bodyPr/>
          <a:lstStyle/>
          <a:p>
            <a:endParaRPr lang="en-US" dirty="0"/>
          </a:p>
        </p:txBody>
      </p:sp>
      <p:sp>
        <p:nvSpPr>
          <p:cNvPr id="352" name="Rectangle 137"/>
          <p:cNvSpPr>
            <a:spLocks noChangeArrowheads="1"/>
          </p:cNvSpPr>
          <p:nvPr/>
        </p:nvSpPr>
        <p:spPr bwMode="auto">
          <a:xfrm>
            <a:off x="7900989" y="5926139"/>
            <a:ext cx="757237" cy="9525"/>
          </a:xfrm>
          <a:prstGeom prst="rect">
            <a:avLst/>
          </a:prstGeom>
          <a:solidFill>
            <a:srgbClr val="000000"/>
          </a:solidFill>
          <a:ln w="9525">
            <a:noFill/>
            <a:miter lim="800000"/>
            <a:headEnd/>
            <a:tailEnd/>
          </a:ln>
        </p:spPr>
        <p:txBody>
          <a:bodyPr/>
          <a:lstStyle/>
          <a:p>
            <a:endParaRPr lang="en-US" altLang="en-US" dirty="0"/>
          </a:p>
        </p:txBody>
      </p:sp>
      <p:sp>
        <p:nvSpPr>
          <p:cNvPr id="353" name="Line 138"/>
          <p:cNvSpPr>
            <a:spLocks noChangeShapeType="1"/>
          </p:cNvSpPr>
          <p:nvPr/>
        </p:nvSpPr>
        <p:spPr bwMode="auto">
          <a:xfrm>
            <a:off x="4916488" y="6132513"/>
            <a:ext cx="755650" cy="0"/>
          </a:xfrm>
          <a:prstGeom prst="line">
            <a:avLst/>
          </a:prstGeom>
          <a:noFill/>
          <a:ln w="0">
            <a:solidFill>
              <a:srgbClr val="000000"/>
            </a:solidFill>
            <a:round/>
            <a:headEnd/>
            <a:tailEnd/>
          </a:ln>
        </p:spPr>
        <p:txBody>
          <a:bodyPr/>
          <a:lstStyle/>
          <a:p>
            <a:endParaRPr lang="en-US" dirty="0"/>
          </a:p>
        </p:txBody>
      </p:sp>
      <p:sp>
        <p:nvSpPr>
          <p:cNvPr id="354" name="Rectangle 139"/>
          <p:cNvSpPr>
            <a:spLocks noChangeArrowheads="1"/>
          </p:cNvSpPr>
          <p:nvPr/>
        </p:nvSpPr>
        <p:spPr bwMode="auto">
          <a:xfrm>
            <a:off x="4916488" y="6132514"/>
            <a:ext cx="755650" cy="9525"/>
          </a:xfrm>
          <a:prstGeom prst="rect">
            <a:avLst/>
          </a:prstGeom>
          <a:solidFill>
            <a:srgbClr val="000000"/>
          </a:solidFill>
          <a:ln w="9525">
            <a:noFill/>
            <a:miter lim="800000"/>
            <a:headEnd/>
            <a:tailEnd/>
          </a:ln>
        </p:spPr>
        <p:txBody>
          <a:bodyPr/>
          <a:lstStyle/>
          <a:p>
            <a:endParaRPr lang="en-US" altLang="en-US" dirty="0"/>
          </a:p>
        </p:txBody>
      </p:sp>
      <p:sp>
        <p:nvSpPr>
          <p:cNvPr id="355" name="Line 140"/>
          <p:cNvSpPr>
            <a:spLocks noChangeShapeType="1"/>
          </p:cNvSpPr>
          <p:nvPr/>
        </p:nvSpPr>
        <p:spPr bwMode="auto">
          <a:xfrm>
            <a:off x="4916488" y="6153150"/>
            <a:ext cx="755650" cy="0"/>
          </a:xfrm>
          <a:prstGeom prst="line">
            <a:avLst/>
          </a:prstGeom>
          <a:noFill/>
          <a:ln w="0">
            <a:solidFill>
              <a:srgbClr val="000000"/>
            </a:solidFill>
            <a:round/>
            <a:headEnd/>
            <a:tailEnd/>
          </a:ln>
        </p:spPr>
        <p:txBody>
          <a:bodyPr/>
          <a:lstStyle/>
          <a:p>
            <a:endParaRPr lang="en-US" dirty="0"/>
          </a:p>
        </p:txBody>
      </p:sp>
      <p:sp>
        <p:nvSpPr>
          <p:cNvPr id="356" name="Rectangle 141"/>
          <p:cNvSpPr>
            <a:spLocks noChangeArrowheads="1"/>
          </p:cNvSpPr>
          <p:nvPr/>
        </p:nvSpPr>
        <p:spPr bwMode="auto">
          <a:xfrm>
            <a:off x="4916488" y="6153151"/>
            <a:ext cx="755650" cy="9525"/>
          </a:xfrm>
          <a:prstGeom prst="rect">
            <a:avLst/>
          </a:prstGeom>
          <a:solidFill>
            <a:srgbClr val="000000"/>
          </a:solidFill>
          <a:ln w="9525">
            <a:noFill/>
            <a:miter lim="800000"/>
            <a:headEnd/>
            <a:tailEnd/>
          </a:ln>
        </p:spPr>
        <p:txBody>
          <a:bodyPr/>
          <a:lstStyle/>
          <a:p>
            <a:endParaRPr lang="en-US" altLang="en-US" dirty="0"/>
          </a:p>
        </p:txBody>
      </p:sp>
      <p:sp>
        <p:nvSpPr>
          <p:cNvPr id="357" name="Line 142"/>
          <p:cNvSpPr>
            <a:spLocks noChangeShapeType="1"/>
          </p:cNvSpPr>
          <p:nvPr/>
        </p:nvSpPr>
        <p:spPr bwMode="auto">
          <a:xfrm>
            <a:off x="6408738" y="6132513"/>
            <a:ext cx="755650" cy="0"/>
          </a:xfrm>
          <a:prstGeom prst="line">
            <a:avLst/>
          </a:prstGeom>
          <a:noFill/>
          <a:ln w="0">
            <a:solidFill>
              <a:srgbClr val="000000"/>
            </a:solidFill>
            <a:round/>
            <a:headEnd/>
            <a:tailEnd/>
          </a:ln>
        </p:spPr>
        <p:txBody>
          <a:bodyPr/>
          <a:lstStyle/>
          <a:p>
            <a:endParaRPr lang="en-US" dirty="0"/>
          </a:p>
        </p:txBody>
      </p:sp>
      <p:sp>
        <p:nvSpPr>
          <p:cNvPr id="358" name="Rectangle 143"/>
          <p:cNvSpPr>
            <a:spLocks noChangeArrowheads="1"/>
          </p:cNvSpPr>
          <p:nvPr/>
        </p:nvSpPr>
        <p:spPr bwMode="auto">
          <a:xfrm>
            <a:off x="6408738" y="6132514"/>
            <a:ext cx="755650" cy="9525"/>
          </a:xfrm>
          <a:prstGeom prst="rect">
            <a:avLst/>
          </a:prstGeom>
          <a:solidFill>
            <a:srgbClr val="000000"/>
          </a:solidFill>
          <a:ln w="9525">
            <a:noFill/>
            <a:miter lim="800000"/>
            <a:headEnd/>
            <a:tailEnd/>
          </a:ln>
        </p:spPr>
        <p:txBody>
          <a:bodyPr/>
          <a:lstStyle/>
          <a:p>
            <a:endParaRPr lang="en-US" altLang="en-US" dirty="0"/>
          </a:p>
        </p:txBody>
      </p:sp>
      <p:sp>
        <p:nvSpPr>
          <p:cNvPr id="359" name="Line 144"/>
          <p:cNvSpPr>
            <a:spLocks noChangeShapeType="1"/>
          </p:cNvSpPr>
          <p:nvPr/>
        </p:nvSpPr>
        <p:spPr bwMode="auto">
          <a:xfrm>
            <a:off x="6408738" y="6153150"/>
            <a:ext cx="755650" cy="0"/>
          </a:xfrm>
          <a:prstGeom prst="line">
            <a:avLst/>
          </a:prstGeom>
          <a:noFill/>
          <a:ln w="0">
            <a:solidFill>
              <a:srgbClr val="000000"/>
            </a:solidFill>
            <a:round/>
            <a:headEnd/>
            <a:tailEnd/>
          </a:ln>
        </p:spPr>
        <p:txBody>
          <a:bodyPr/>
          <a:lstStyle/>
          <a:p>
            <a:endParaRPr lang="en-US" dirty="0"/>
          </a:p>
        </p:txBody>
      </p:sp>
      <p:sp>
        <p:nvSpPr>
          <p:cNvPr id="360" name="Rectangle 145"/>
          <p:cNvSpPr>
            <a:spLocks noChangeArrowheads="1"/>
          </p:cNvSpPr>
          <p:nvPr/>
        </p:nvSpPr>
        <p:spPr bwMode="auto">
          <a:xfrm>
            <a:off x="6408738" y="6153151"/>
            <a:ext cx="755650" cy="9525"/>
          </a:xfrm>
          <a:prstGeom prst="rect">
            <a:avLst/>
          </a:prstGeom>
          <a:solidFill>
            <a:srgbClr val="000000"/>
          </a:solidFill>
          <a:ln w="9525">
            <a:noFill/>
            <a:miter lim="800000"/>
            <a:headEnd/>
            <a:tailEnd/>
          </a:ln>
        </p:spPr>
        <p:txBody>
          <a:bodyPr/>
          <a:lstStyle/>
          <a:p>
            <a:endParaRPr lang="en-US" altLang="en-US" dirty="0"/>
          </a:p>
        </p:txBody>
      </p:sp>
      <p:sp>
        <p:nvSpPr>
          <p:cNvPr id="361" name="Line 146"/>
          <p:cNvSpPr>
            <a:spLocks noChangeShapeType="1"/>
          </p:cNvSpPr>
          <p:nvPr/>
        </p:nvSpPr>
        <p:spPr bwMode="auto">
          <a:xfrm>
            <a:off x="7900989" y="6132513"/>
            <a:ext cx="757237" cy="0"/>
          </a:xfrm>
          <a:prstGeom prst="line">
            <a:avLst/>
          </a:prstGeom>
          <a:noFill/>
          <a:ln w="0">
            <a:solidFill>
              <a:srgbClr val="000000"/>
            </a:solidFill>
            <a:round/>
            <a:headEnd/>
            <a:tailEnd/>
          </a:ln>
        </p:spPr>
        <p:txBody>
          <a:bodyPr/>
          <a:lstStyle/>
          <a:p>
            <a:endParaRPr lang="en-US" dirty="0"/>
          </a:p>
        </p:txBody>
      </p:sp>
      <p:sp>
        <p:nvSpPr>
          <p:cNvPr id="362" name="Rectangle 147"/>
          <p:cNvSpPr>
            <a:spLocks noChangeArrowheads="1"/>
          </p:cNvSpPr>
          <p:nvPr/>
        </p:nvSpPr>
        <p:spPr bwMode="auto">
          <a:xfrm>
            <a:off x="7900989" y="6132514"/>
            <a:ext cx="757237" cy="9525"/>
          </a:xfrm>
          <a:prstGeom prst="rect">
            <a:avLst/>
          </a:prstGeom>
          <a:solidFill>
            <a:srgbClr val="000000"/>
          </a:solidFill>
          <a:ln w="9525">
            <a:noFill/>
            <a:miter lim="800000"/>
            <a:headEnd/>
            <a:tailEnd/>
          </a:ln>
        </p:spPr>
        <p:txBody>
          <a:bodyPr/>
          <a:lstStyle/>
          <a:p>
            <a:endParaRPr lang="en-US" altLang="en-US" dirty="0"/>
          </a:p>
        </p:txBody>
      </p:sp>
      <p:sp>
        <p:nvSpPr>
          <p:cNvPr id="363" name="Line 148"/>
          <p:cNvSpPr>
            <a:spLocks noChangeShapeType="1"/>
          </p:cNvSpPr>
          <p:nvPr/>
        </p:nvSpPr>
        <p:spPr bwMode="auto">
          <a:xfrm>
            <a:off x="7900989" y="6153150"/>
            <a:ext cx="757237" cy="0"/>
          </a:xfrm>
          <a:prstGeom prst="line">
            <a:avLst/>
          </a:prstGeom>
          <a:noFill/>
          <a:ln w="0">
            <a:solidFill>
              <a:srgbClr val="000000"/>
            </a:solidFill>
            <a:round/>
            <a:headEnd/>
            <a:tailEnd/>
          </a:ln>
        </p:spPr>
        <p:txBody>
          <a:bodyPr/>
          <a:lstStyle/>
          <a:p>
            <a:endParaRPr lang="en-US" dirty="0"/>
          </a:p>
        </p:txBody>
      </p:sp>
      <p:sp>
        <p:nvSpPr>
          <p:cNvPr id="364" name="Rectangle 149"/>
          <p:cNvSpPr>
            <a:spLocks noChangeArrowheads="1"/>
          </p:cNvSpPr>
          <p:nvPr/>
        </p:nvSpPr>
        <p:spPr bwMode="auto">
          <a:xfrm>
            <a:off x="7900989" y="6153151"/>
            <a:ext cx="757237" cy="9525"/>
          </a:xfrm>
          <a:prstGeom prst="rect">
            <a:avLst/>
          </a:prstGeom>
          <a:solidFill>
            <a:srgbClr val="000000"/>
          </a:solidFill>
          <a:ln w="9525">
            <a:noFill/>
            <a:miter lim="800000"/>
            <a:headEnd/>
            <a:tailEnd/>
          </a:ln>
        </p:spPr>
        <p:txBody>
          <a:bodyPr/>
          <a:lstStyle/>
          <a:p>
            <a:endParaRPr lang="en-US" altLang="en-US" dirty="0"/>
          </a:p>
        </p:txBody>
      </p:sp>
      <p:sp>
        <p:nvSpPr>
          <p:cNvPr id="365" name="Rectangle 150"/>
          <p:cNvSpPr>
            <a:spLocks noChangeArrowheads="1"/>
          </p:cNvSpPr>
          <p:nvPr/>
        </p:nvSpPr>
        <p:spPr bwMode="auto">
          <a:xfrm>
            <a:off x="2032000" y="4246563"/>
            <a:ext cx="19050" cy="247650"/>
          </a:xfrm>
          <a:prstGeom prst="rect">
            <a:avLst/>
          </a:prstGeom>
          <a:solidFill>
            <a:srgbClr val="000000"/>
          </a:solidFill>
          <a:ln w="9525">
            <a:noFill/>
            <a:miter lim="800000"/>
            <a:headEnd/>
            <a:tailEnd/>
          </a:ln>
        </p:spPr>
        <p:txBody>
          <a:bodyPr/>
          <a:lstStyle/>
          <a:p>
            <a:endParaRPr lang="en-US" altLang="en-US" dirty="0"/>
          </a:p>
        </p:txBody>
      </p:sp>
      <p:sp>
        <p:nvSpPr>
          <p:cNvPr id="366" name="Rectangle 151"/>
          <p:cNvSpPr>
            <a:spLocks noChangeArrowheads="1"/>
          </p:cNvSpPr>
          <p:nvPr/>
        </p:nvSpPr>
        <p:spPr bwMode="auto">
          <a:xfrm>
            <a:off x="10129839" y="4267201"/>
            <a:ext cx="20637" cy="227013"/>
          </a:xfrm>
          <a:prstGeom prst="rect">
            <a:avLst/>
          </a:prstGeom>
          <a:solidFill>
            <a:srgbClr val="000000"/>
          </a:solidFill>
          <a:ln w="9525">
            <a:noFill/>
            <a:miter lim="800000"/>
            <a:headEnd/>
            <a:tailEnd/>
          </a:ln>
        </p:spPr>
        <p:txBody>
          <a:bodyPr/>
          <a:lstStyle/>
          <a:p>
            <a:endParaRPr lang="en-US" altLang="en-US" dirty="0"/>
          </a:p>
        </p:txBody>
      </p:sp>
      <p:sp>
        <p:nvSpPr>
          <p:cNvPr id="367" name="Rectangle 152"/>
          <p:cNvSpPr>
            <a:spLocks noChangeArrowheads="1"/>
          </p:cNvSpPr>
          <p:nvPr/>
        </p:nvSpPr>
        <p:spPr bwMode="auto">
          <a:xfrm>
            <a:off x="2051051" y="2133600"/>
            <a:ext cx="8099425" cy="20638"/>
          </a:xfrm>
          <a:prstGeom prst="rect">
            <a:avLst/>
          </a:prstGeom>
          <a:solidFill>
            <a:srgbClr val="000000"/>
          </a:solidFill>
          <a:ln w="9525">
            <a:noFill/>
            <a:miter lim="800000"/>
            <a:headEnd/>
            <a:tailEnd/>
          </a:ln>
        </p:spPr>
        <p:txBody>
          <a:bodyPr/>
          <a:lstStyle/>
          <a:p>
            <a:endParaRPr lang="en-US" altLang="en-US" dirty="0"/>
          </a:p>
        </p:txBody>
      </p:sp>
      <p:sp>
        <p:nvSpPr>
          <p:cNvPr id="368" name="Rectangle 153"/>
          <p:cNvSpPr>
            <a:spLocks noChangeArrowheads="1"/>
          </p:cNvSpPr>
          <p:nvPr/>
        </p:nvSpPr>
        <p:spPr bwMode="auto">
          <a:xfrm>
            <a:off x="2051051" y="2360614"/>
            <a:ext cx="8099425" cy="20637"/>
          </a:xfrm>
          <a:prstGeom prst="rect">
            <a:avLst/>
          </a:prstGeom>
          <a:solidFill>
            <a:srgbClr val="000000"/>
          </a:solidFill>
          <a:ln w="9525">
            <a:noFill/>
            <a:miter lim="800000"/>
            <a:headEnd/>
            <a:tailEnd/>
          </a:ln>
        </p:spPr>
        <p:txBody>
          <a:bodyPr/>
          <a:lstStyle/>
          <a:p>
            <a:endParaRPr lang="en-US" altLang="en-US" dirty="0"/>
          </a:p>
        </p:txBody>
      </p:sp>
      <p:sp>
        <p:nvSpPr>
          <p:cNvPr id="369" name="Line 154"/>
          <p:cNvSpPr>
            <a:spLocks noChangeShapeType="1"/>
          </p:cNvSpPr>
          <p:nvPr/>
        </p:nvSpPr>
        <p:spPr bwMode="auto">
          <a:xfrm>
            <a:off x="9393239" y="3813175"/>
            <a:ext cx="757237" cy="0"/>
          </a:xfrm>
          <a:prstGeom prst="line">
            <a:avLst/>
          </a:prstGeom>
          <a:noFill/>
          <a:ln w="0">
            <a:solidFill>
              <a:srgbClr val="000000"/>
            </a:solidFill>
            <a:round/>
            <a:headEnd/>
            <a:tailEnd/>
          </a:ln>
        </p:spPr>
        <p:txBody>
          <a:bodyPr/>
          <a:lstStyle/>
          <a:p>
            <a:endParaRPr lang="en-US" dirty="0"/>
          </a:p>
        </p:txBody>
      </p:sp>
      <p:sp>
        <p:nvSpPr>
          <p:cNvPr id="370" name="Rectangle 155"/>
          <p:cNvSpPr>
            <a:spLocks noChangeArrowheads="1"/>
          </p:cNvSpPr>
          <p:nvPr/>
        </p:nvSpPr>
        <p:spPr bwMode="auto">
          <a:xfrm>
            <a:off x="9393239" y="3813176"/>
            <a:ext cx="757237" cy="11113"/>
          </a:xfrm>
          <a:prstGeom prst="rect">
            <a:avLst/>
          </a:prstGeom>
          <a:solidFill>
            <a:srgbClr val="000000"/>
          </a:solidFill>
          <a:ln w="9525">
            <a:noFill/>
            <a:miter lim="800000"/>
            <a:headEnd/>
            <a:tailEnd/>
          </a:ln>
        </p:spPr>
        <p:txBody>
          <a:bodyPr/>
          <a:lstStyle/>
          <a:p>
            <a:endParaRPr lang="en-US" altLang="en-US" dirty="0"/>
          </a:p>
        </p:txBody>
      </p:sp>
      <p:sp>
        <p:nvSpPr>
          <p:cNvPr id="371" name="Line 156"/>
          <p:cNvSpPr>
            <a:spLocks noChangeShapeType="1"/>
          </p:cNvSpPr>
          <p:nvPr/>
        </p:nvSpPr>
        <p:spPr bwMode="auto">
          <a:xfrm>
            <a:off x="9393239" y="4019550"/>
            <a:ext cx="757237" cy="0"/>
          </a:xfrm>
          <a:prstGeom prst="line">
            <a:avLst/>
          </a:prstGeom>
          <a:noFill/>
          <a:ln w="0">
            <a:solidFill>
              <a:srgbClr val="000000"/>
            </a:solidFill>
            <a:round/>
            <a:headEnd/>
            <a:tailEnd/>
          </a:ln>
        </p:spPr>
        <p:txBody>
          <a:bodyPr/>
          <a:lstStyle/>
          <a:p>
            <a:endParaRPr lang="en-US" dirty="0"/>
          </a:p>
        </p:txBody>
      </p:sp>
      <p:sp>
        <p:nvSpPr>
          <p:cNvPr id="372" name="Rectangle 157"/>
          <p:cNvSpPr>
            <a:spLocks noChangeArrowheads="1"/>
          </p:cNvSpPr>
          <p:nvPr/>
        </p:nvSpPr>
        <p:spPr bwMode="auto">
          <a:xfrm>
            <a:off x="9393239" y="4019551"/>
            <a:ext cx="757237" cy="11113"/>
          </a:xfrm>
          <a:prstGeom prst="rect">
            <a:avLst/>
          </a:prstGeom>
          <a:solidFill>
            <a:srgbClr val="000000"/>
          </a:solidFill>
          <a:ln w="9525">
            <a:noFill/>
            <a:miter lim="800000"/>
            <a:headEnd/>
            <a:tailEnd/>
          </a:ln>
        </p:spPr>
        <p:txBody>
          <a:bodyPr/>
          <a:lstStyle/>
          <a:p>
            <a:endParaRPr lang="en-US" altLang="en-US" dirty="0"/>
          </a:p>
        </p:txBody>
      </p:sp>
      <p:sp>
        <p:nvSpPr>
          <p:cNvPr id="373" name="Line 158"/>
          <p:cNvSpPr>
            <a:spLocks noChangeShapeType="1"/>
          </p:cNvSpPr>
          <p:nvPr/>
        </p:nvSpPr>
        <p:spPr bwMode="auto">
          <a:xfrm>
            <a:off x="9393239" y="4040188"/>
            <a:ext cx="757237" cy="0"/>
          </a:xfrm>
          <a:prstGeom prst="line">
            <a:avLst/>
          </a:prstGeom>
          <a:noFill/>
          <a:ln w="0">
            <a:solidFill>
              <a:srgbClr val="000000"/>
            </a:solidFill>
            <a:round/>
            <a:headEnd/>
            <a:tailEnd/>
          </a:ln>
        </p:spPr>
        <p:txBody>
          <a:bodyPr/>
          <a:lstStyle/>
          <a:p>
            <a:endParaRPr lang="en-US" dirty="0"/>
          </a:p>
        </p:txBody>
      </p:sp>
      <p:sp>
        <p:nvSpPr>
          <p:cNvPr id="374" name="Rectangle 159"/>
          <p:cNvSpPr>
            <a:spLocks noChangeArrowheads="1"/>
          </p:cNvSpPr>
          <p:nvPr/>
        </p:nvSpPr>
        <p:spPr bwMode="auto">
          <a:xfrm>
            <a:off x="9393239" y="4040188"/>
            <a:ext cx="757237" cy="11112"/>
          </a:xfrm>
          <a:prstGeom prst="rect">
            <a:avLst/>
          </a:prstGeom>
          <a:solidFill>
            <a:srgbClr val="000000"/>
          </a:solidFill>
          <a:ln w="9525">
            <a:noFill/>
            <a:miter lim="800000"/>
            <a:headEnd/>
            <a:tailEnd/>
          </a:ln>
        </p:spPr>
        <p:txBody>
          <a:bodyPr/>
          <a:lstStyle/>
          <a:p>
            <a:endParaRPr lang="en-US" altLang="en-US" dirty="0"/>
          </a:p>
        </p:txBody>
      </p:sp>
      <p:sp>
        <p:nvSpPr>
          <p:cNvPr id="375" name="Rectangle 160"/>
          <p:cNvSpPr>
            <a:spLocks noChangeArrowheads="1"/>
          </p:cNvSpPr>
          <p:nvPr/>
        </p:nvSpPr>
        <p:spPr bwMode="auto">
          <a:xfrm>
            <a:off x="2051051" y="4246564"/>
            <a:ext cx="8099425" cy="20637"/>
          </a:xfrm>
          <a:prstGeom prst="rect">
            <a:avLst/>
          </a:prstGeom>
          <a:solidFill>
            <a:srgbClr val="000000"/>
          </a:solidFill>
          <a:ln w="9525">
            <a:noFill/>
            <a:miter lim="800000"/>
            <a:headEnd/>
            <a:tailEnd/>
          </a:ln>
        </p:spPr>
        <p:txBody>
          <a:bodyPr/>
          <a:lstStyle/>
          <a:p>
            <a:endParaRPr lang="en-US" altLang="en-US" dirty="0"/>
          </a:p>
        </p:txBody>
      </p:sp>
      <p:sp>
        <p:nvSpPr>
          <p:cNvPr id="376" name="Rectangle 161"/>
          <p:cNvSpPr>
            <a:spLocks noChangeArrowheads="1"/>
          </p:cNvSpPr>
          <p:nvPr/>
        </p:nvSpPr>
        <p:spPr bwMode="auto">
          <a:xfrm>
            <a:off x="2051051" y="4473575"/>
            <a:ext cx="8099425" cy="20638"/>
          </a:xfrm>
          <a:prstGeom prst="rect">
            <a:avLst/>
          </a:prstGeom>
          <a:solidFill>
            <a:srgbClr val="000000"/>
          </a:solidFill>
          <a:ln w="9525">
            <a:noFill/>
            <a:miter lim="800000"/>
            <a:headEnd/>
            <a:tailEnd/>
          </a:ln>
        </p:spPr>
        <p:txBody>
          <a:bodyPr/>
          <a:lstStyle/>
          <a:p>
            <a:endParaRPr lang="en-US" altLang="en-US" dirty="0"/>
          </a:p>
        </p:txBody>
      </p:sp>
      <p:sp>
        <p:nvSpPr>
          <p:cNvPr id="377" name="Line 162"/>
          <p:cNvSpPr>
            <a:spLocks noChangeShapeType="1"/>
          </p:cNvSpPr>
          <p:nvPr/>
        </p:nvSpPr>
        <p:spPr bwMode="auto">
          <a:xfrm>
            <a:off x="9393239" y="5926138"/>
            <a:ext cx="757237" cy="0"/>
          </a:xfrm>
          <a:prstGeom prst="line">
            <a:avLst/>
          </a:prstGeom>
          <a:noFill/>
          <a:ln w="0">
            <a:solidFill>
              <a:srgbClr val="000000"/>
            </a:solidFill>
            <a:round/>
            <a:headEnd/>
            <a:tailEnd/>
          </a:ln>
        </p:spPr>
        <p:txBody>
          <a:bodyPr/>
          <a:lstStyle/>
          <a:p>
            <a:endParaRPr lang="en-US" dirty="0"/>
          </a:p>
        </p:txBody>
      </p:sp>
      <p:sp>
        <p:nvSpPr>
          <p:cNvPr id="378" name="Rectangle 163"/>
          <p:cNvSpPr>
            <a:spLocks noChangeArrowheads="1"/>
          </p:cNvSpPr>
          <p:nvPr/>
        </p:nvSpPr>
        <p:spPr bwMode="auto">
          <a:xfrm>
            <a:off x="9393239" y="5926139"/>
            <a:ext cx="757237" cy="9525"/>
          </a:xfrm>
          <a:prstGeom prst="rect">
            <a:avLst/>
          </a:prstGeom>
          <a:solidFill>
            <a:srgbClr val="000000"/>
          </a:solidFill>
          <a:ln w="9525">
            <a:noFill/>
            <a:miter lim="800000"/>
            <a:headEnd/>
            <a:tailEnd/>
          </a:ln>
        </p:spPr>
        <p:txBody>
          <a:bodyPr/>
          <a:lstStyle/>
          <a:p>
            <a:endParaRPr lang="en-US" altLang="en-US" dirty="0"/>
          </a:p>
        </p:txBody>
      </p:sp>
      <p:sp>
        <p:nvSpPr>
          <p:cNvPr id="379" name="Line 164"/>
          <p:cNvSpPr>
            <a:spLocks noChangeShapeType="1"/>
          </p:cNvSpPr>
          <p:nvPr/>
        </p:nvSpPr>
        <p:spPr bwMode="auto">
          <a:xfrm>
            <a:off x="9393239" y="6132513"/>
            <a:ext cx="757237" cy="0"/>
          </a:xfrm>
          <a:prstGeom prst="line">
            <a:avLst/>
          </a:prstGeom>
          <a:noFill/>
          <a:ln w="0">
            <a:solidFill>
              <a:srgbClr val="000000"/>
            </a:solidFill>
            <a:round/>
            <a:headEnd/>
            <a:tailEnd/>
          </a:ln>
        </p:spPr>
        <p:txBody>
          <a:bodyPr/>
          <a:lstStyle/>
          <a:p>
            <a:endParaRPr lang="en-US" dirty="0"/>
          </a:p>
        </p:txBody>
      </p:sp>
      <p:sp>
        <p:nvSpPr>
          <p:cNvPr id="380" name="Rectangle 165"/>
          <p:cNvSpPr>
            <a:spLocks noChangeArrowheads="1"/>
          </p:cNvSpPr>
          <p:nvPr/>
        </p:nvSpPr>
        <p:spPr bwMode="auto">
          <a:xfrm>
            <a:off x="9393239" y="6132514"/>
            <a:ext cx="757237" cy="9525"/>
          </a:xfrm>
          <a:prstGeom prst="rect">
            <a:avLst/>
          </a:prstGeom>
          <a:solidFill>
            <a:srgbClr val="000000"/>
          </a:solidFill>
          <a:ln w="9525">
            <a:noFill/>
            <a:miter lim="800000"/>
            <a:headEnd/>
            <a:tailEnd/>
          </a:ln>
        </p:spPr>
        <p:txBody>
          <a:bodyPr/>
          <a:lstStyle/>
          <a:p>
            <a:endParaRPr lang="en-US" altLang="en-US" dirty="0"/>
          </a:p>
        </p:txBody>
      </p:sp>
      <p:sp>
        <p:nvSpPr>
          <p:cNvPr id="381" name="Line 166"/>
          <p:cNvSpPr>
            <a:spLocks noChangeShapeType="1"/>
          </p:cNvSpPr>
          <p:nvPr/>
        </p:nvSpPr>
        <p:spPr bwMode="auto">
          <a:xfrm>
            <a:off x="9393239" y="6153150"/>
            <a:ext cx="757237" cy="0"/>
          </a:xfrm>
          <a:prstGeom prst="line">
            <a:avLst/>
          </a:prstGeom>
          <a:noFill/>
          <a:ln w="0">
            <a:solidFill>
              <a:srgbClr val="000000"/>
            </a:solidFill>
            <a:round/>
            <a:headEnd/>
            <a:tailEnd/>
          </a:ln>
        </p:spPr>
        <p:txBody>
          <a:bodyPr/>
          <a:lstStyle/>
          <a:p>
            <a:endParaRPr lang="en-US" dirty="0"/>
          </a:p>
        </p:txBody>
      </p:sp>
      <p:sp>
        <p:nvSpPr>
          <p:cNvPr id="382" name="Rectangle 167"/>
          <p:cNvSpPr>
            <a:spLocks noChangeArrowheads="1"/>
          </p:cNvSpPr>
          <p:nvPr/>
        </p:nvSpPr>
        <p:spPr bwMode="auto">
          <a:xfrm>
            <a:off x="9393239" y="6153151"/>
            <a:ext cx="757237" cy="9525"/>
          </a:xfrm>
          <a:prstGeom prst="rect">
            <a:avLst/>
          </a:prstGeom>
          <a:solidFill>
            <a:srgbClr val="000000"/>
          </a:solidFill>
          <a:ln w="9525">
            <a:noFill/>
            <a:miter lim="800000"/>
            <a:headEnd/>
            <a:tailEnd/>
          </a:ln>
        </p:spPr>
        <p:txBody>
          <a:bodyPr/>
          <a:lstStyle/>
          <a:p>
            <a:endParaRPr lang="en-US" altLang="en-US" dirty="0"/>
          </a:p>
        </p:txBody>
      </p:sp>
      <p:sp>
        <p:nvSpPr>
          <p:cNvPr id="3" name="TextBox 2">
            <a:extLst>
              <a:ext uri="{FF2B5EF4-FFF2-40B4-BE49-F238E27FC236}">
                <a16:creationId xmlns:a16="http://schemas.microsoft.com/office/drawing/2014/main" id="{23D5D3FC-274A-033B-B828-0886B5929D2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9"/>
                                        </p:tgtEl>
                                        <p:attrNameLst>
                                          <p:attrName>style.visibility</p:attrName>
                                        </p:attrNameLst>
                                      </p:cBhvr>
                                      <p:to>
                                        <p:strVal val="visible"/>
                                      </p:to>
                                    </p:set>
                                    <p:animEffect transition="in" filter="fade">
                                      <p:cBhvr>
                                        <p:cTn id="7" dur="500"/>
                                        <p:tgtEl>
                                          <p:spTgt spid="2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0"/>
                                        </p:tgtEl>
                                        <p:attrNameLst>
                                          <p:attrName>style.visibility</p:attrName>
                                        </p:attrNameLst>
                                      </p:cBhvr>
                                      <p:to>
                                        <p:strVal val="visible"/>
                                      </p:to>
                                    </p:set>
                                    <p:animEffect transition="in" filter="fade">
                                      <p:cBhvr>
                                        <p:cTn id="10" dur="500"/>
                                        <p:tgtEl>
                                          <p:spTgt spid="25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24"/>
                                        </p:tgtEl>
                                        <p:attrNameLst>
                                          <p:attrName>style.visibility</p:attrName>
                                        </p:attrNameLst>
                                      </p:cBhvr>
                                      <p:to>
                                        <p:strVal val="visible"/>
                                      </p:to>
                                    </p:set>
                                    <p:animEffect transition="in" filter="fade">
                                      <p:cBhvr>
                                        <p:cTn id="13" dur="500"/>
                                        <p:tgtEl>
                                          <p:spTgt spid="32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45"/>
                                        </p:tgtEl>
                                        <p:attrNameLst>
                                          <p:attrName>style.visibility</p:attrName>
                                        </p:attrNameLst>
                                      </p:cBhvr>
                                      <p:to>
                                        <p:strVal val="visible"/>
                                      </p:to>
                                    </p:set>
                                    <p:animEffect transition="in" filter="fade">
                                      <p:cBhvr>
                                        <p:cTn id="16" dur="500"/>
                                        <p:tgtEl>
                                          <p:spTgt spid="34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46"/>
                                        </p:tgtEl>
                                        <p:attrNameLst>
                                          <p:attrName>style.visibility</p:attrName>
                                        </p:attrNameLst>
                                      </p:cBhvr>
                                      <p:to>
                                        <p:strVal val="visible"/>
                                      </p:to>
                                    </p:set>
                                    <p:animEffect transition="in" filter="fade">
                                      <p:cBhvr>
                                        <p:cTn id="19" dur="500"/>
                                        <p:tgtEl>
                                          <p:spTgt spid="34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67"/>
                                        </p:tgtEl>
                                        <p:attrNameLst>
                                          <p:attrName>style.visibility</p:attrName>
                                        </p:attrNameLst>
                                      </p:cBhvr>
                                      <p:to>
                                        <p:strVal val="visible"/>
                                      </p:to>
                                    </p:set>
                                    <p:animEffect transition="in" filter="fade">
                                      <p:cBhvr>
                                        <p:cTn id="22" dur="500"/>
                                        <p:tgtEl>
                                          <p:spTgt spid="36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68"/>
                                        </p:tgtEl>
                                        <p:attrNameLst>
                                          <p:attrName>style.visibility</p:attrName>
                                        </p:attrNameLst>
                                      </p:cBhvr>
                                      <p:to>
                                        <p:strVal val="visible"/>
                                      </p:to>
                                    </p:set>
                                    <p:animEffect transition="in" filter="fade">
                                      <p:cBhvr>
                                        <p:cTn id="25" dur="500"/>
                                        <p:tgtEl>
                                          <p:spTgt spid="36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1"/>
                                        </p:tgtEl>
                                        <p:attrNameLst>
                                          <p:attrName>style.visibility</p:attrName>
                                        </p:attrNameLst>
                                      </p:cBhvr>
                                      <p:to>
                                        <p:strVal val="visible"/>
                                      </p:to>
                                    </p:set>
                                    <p:animEffect transition="in" filter="fade">
                                      <p:cBhvr>
                                        <p:cTn id="28" dur="500"/>
                                        <p:tgtEl>
                                          <p:spTgt spid="25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52"/>
                                        </p:tgtEl>
                                        <p:attrNameLst>
                                          <p:attrName>style.visibility</p:attrName>
                                        </p:attrNameLst>
                                      </p:cBhvr>
                                      <p:to>
                                        <p:strVal val="visible"/>
                                      </p:to>
                                    </p:set>
                                    <p:animEffect transition="in" filter="fade">
                                      <p:cBhvr>
                                        <p:cTn id="31" dur="500"/>
                                        <p:tgtEl>
                                          <p:spTgt spid="25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56"/>
                                        </p:tgtEl>
                                        <p:attrNameLst>
                                          <p:attrName>style.visibility</p:attrName>
                                        </p:attrNameLst>
                                      </p:cBhvr>
                                      <p:to>
                                        <p:strVal val="visible"/>
                                      </p:to>
                                    </p:set>
                                    <p:animEffect transition="in" filter="fade">
                                      <p:cBhvr>
                                        <p:cTn id="34" dur="500"/>
                                        <p:tgtEl>
                                          <p:spTgt spid="25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57"/>
                                        </p:tgtEl>
                                        <p:attrNameLst>
                                          <p:attrName>style.visibility</p:attrName>
                                        </p:attrNameLst>
                                      </p:cBhvr>
                                      <p:to>
                                        <p:strVal val="visible"/>
                                      </p:to>
                                    </p:set>
                                    <p:animEffect transition="in" filter="fade">
                                      <p:cBhvr>
                                        <p:cTn id="37" dur="500"/>
                                        <p:tgtEl>
                                          <p:spTgt spid="25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59"/>
                                        </p:tgtEl>
                                        <p:attrNameLst>
                                          <p:attrName>style.visibility</p:attrName>
                                        </p:attrNameLst>
                                      </p:cBhvr>
                                      <p:to>
                                        <p:strVal val="visible"/>
                                      </p:to>
                                    </p:set>
                                    <p:animEffect transition="in" filter="fade">
                                      <p:cBhvr>
                                        <p:cTn id="40" dur="500"/>
                                        <p:tgtEl>
                                          <p:spTgt spid="25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63"/>
                                        </p:tgtEl>
                                        <p:attrNameLst>
                                          <p:attrName>style.visibility</p:attrName>
                                        </p:attrNameLst>
                                      </p:cBhvr>
                                      <p:to>
                                        <p:strVal val="visible"/>
                                      </p:to>
                                    </p:set>
                                    <p:animEffect transition="in" filter="fade">
                                      <p:cBhvr>
                                        <p:cTn id="43" dur="500"/>
                                        <p:tgtEl>
                                          <p:spTgt spid="26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4"/>
                                        </p:tgtEl>
                                        <p:attrNameLst>
                                          <p:attrName>style.visibility</p:attrName>
                                        </p:attrNameLst>
                                      </p:cBhvr>
                                      <p:to>
                                        <p:strVal val="visible"/>
                                      </p:to>
                                    </p:set>
                                    <p:animEffect transition="in" filter="fade">
                                      <p:cBhvr>
                                        <p:cTn id="46" dur="500"/>
                                        <p:tgtEl>
                                          <p:spTgt spid="26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5"/>
                                        </p:tgtEl>
                                        <p:attrNameLst>
                                          <p:attrName>style.visibility</p:attrName>
                                        </p:attrNameLst>
                                      </p:cBhvr>
                                      <p:to>
                                        <p:strVal val="visible"/>
                                      </p:to>
                                    </p:set>
                                    <p:animEffect transition="in" filter="fade">
                                      <p:cBhvr>
                                        <p:cTn id="49" dur="500"/>
                                        <p:tgtEl>
                                          <p:spTgt spid="26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4"/>
                                        </p:tgtEl>
                                        <p:attrNameLst>
                                          <p:attrName>style.visibility</p:attrName>
                                        </p:attrNameLst>
                                      </p:cBhvr>
                                      <p:to>
                                        <p:strVal val="visible"/>
                                      </p:to>
                                    </p:set>
                                    <p:animEffect transition="in" filter="fade">
                                      <p:cBhvr>
                                        <p:cTn id="52" dur="500"/>
                                        <p:tgtEl>
                                          <p:spTgt spid="27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75"/>
                                        </p:tgtEl>
                                        <p:attrNameLst>
                                          <p:attrName>style.visibility</p:attrName>
                                        </p:attrNameLst>
                                      </p:cBhvr>
                                      <p:to>
                                        <p:strVal val="visible"/>
                                      </p:to>
                                    </p:set>
                                    <p:animEffect transition="in" filter="fade">
                                      <p:cBhvr>
                                        <p:cTn id="55" dur="500"/>
                                        <p:tgtEl>
                                          <p:spTgt spid="27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80"/>
                                        </p:tgtEl>
                                        <p:attrNameLst>
                                          <p:attrName>style.visibility</p:attrName>
                                        </p:attrNameLst>
                                      </p:cBhvr>
                                      <p:to>
                                        <p:strVal val="visible"/>
                                      </p:to>
                                    </p:set>
                                    <p:animEffect transition="in" filter="fade">
                                      <p:cBhvr>
                                        <p:cTn id="58" dur="500"/>
                                        <p:tgtEl>
                                          <p:spTgt spid="28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81"/>
                                        </p:tgtEl>
                                        <p:attrNameLst>
                                          <p:attrName>style.visibility</p:attrName>
                                        </p:attrNameLst>
                                      </p:cBhvr>
                                      <p:to>
                                        <p:strVal val="visible"/>
                                      </p:to>
                                    </p:set>
                                    <p:animEffect transition="in" filter="fade">
                                      <p:cBhvr>
                                        <p:cTn id="61" dur="500"/>
                                        <p:tgtEl>
                                          <p:spTgt spid="28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82"/>
                                        </p:tgtEl>
                                        <p:attrNameLst>
                                          <p:attrName>style.visibility</p:attrName>
                                        </p:attrNameLst>
                                      </p:cBhvr>
                                      <p:to>
                                        <p:strVal val="visible"/>
                                      </p:to>
                                    </p:set>
                                    <p:animEffect transition="in" filter="fade">
                                      <p:cBhvr>
                                        <p:cTn id="64" dur="500"/>
                                        <p:tgtEl>
                                          <p:spTgt spid="28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93"/>
                                        </p:tgtEl>
                                        <p:attrNameLst>
                                          <p:attrName>style.visibility</p:attrName>
                                        </p:attrNameLst>
                                      </p:cBhvr>
                                      <p:to>
                                        <p:strVal val="visible"/>
                                      </p:to>
                                    </p:set>
                                    <p:animEffect transition="in" filter="fade">
                                      <p:cBhvr>
                                        <p:cTn id="67" dur="500"/>
                                        <p:tgtEl>
                                          <p:spTgt spid="29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94"/>
                                        </p:tgtEl>
                                        <p:attrNameLst>
                                          <p:attrName>style.visibility</p:attrName>
                                        </p:attrNameLst>
                                      </p:cBhvr>
                                      <p:to>
                                        <p:strVal val="visible"/>
                                      </p:to>
                                    </p:set>
                                    <p:animEffect transition="in" filter="fade">
                                      <p:cBhvr>
                                        <p:cTn id="70" dur="500"/>
                                        <p:tgtEl>
                                          <p:spTgt spid="29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98"/>
                                        </p:tgtEl>
                                        <p:attrNameLst>
                                          <p:attrName>style.visibility</p:attrName>
                                        </p:attrNameLst>
                                      </p:cBhvr>
                                      <p:to>
                                        <p:strVal val="visible"/>
                                      </p:to>
                                    </p:set>
                                    <p:animEffect transition="in" filter="fade">
                                      <p:cBhvr>
                                        <p:cTn id="73" dur="500"/>
                                        <p:tgtEl>
                                          <p:spTgt spid="29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99"/>
                                        </p:tgtEl>
                                        <p:attrNameLst>
                                          <p:attrName>style.visibility</p:attrName>
                                        </p:attrNameLst>
                                      </p:cBhvr>
                                      <p:to>
                                        <p:strVal val="visible"/>
                                      </p:to>
                                    </p:set>
                                    <p:animEffect transition="in" filter="fade">
                                      <p:cBhvr>
                                        <p:cTn id="76" dur="500"/>
                                        <p:tgtEl>
                                          <p:spTgt spid="299"/>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7"/>
                                        </p:tgtEl>
                                        <p:attrNameLst>
                                          <p:attrName>style.visibility</p:attrName>
                                        </p:attrNameLst>
                                      </p:cBhvr>
                                      <p:to>
                                        <p:strVal val="visible"/>
                                      </p:to>
                                    </p:set>
                                    <p:animEffect transition="in" filter="fade">
                                      <p:cBhvr>
                                        <p:cTn id="79" dur="500"/>
                                        <p:tgtEl>
                                          <p:spTgt spid="32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28"/>
                                        </p:tgtEl>
                                        <p:attrNameLst>
                                          <p:attrName>style.visibility</p:attrName>
                                        </p:attrNameLst>
                                      </p:cBhvr>
                                      <p:to>
                                        <p:strVal val="visible"/>
                                      </p:to>
                                    </p:set>
                                    <p:animEffect transition="in" filter="fade">
                                      <p:cBhvr>
                                        <p:cTn id="82" dur="500"/>
                                        <p:tgtEl>
                                          <p:spTgt spid="328"/>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33"/>
                                        </p:tgtEl>
                                        <p:attrNameLst>
                                          <p:attrName>style.visibility</p:attrName>
                                        </p:attrNameLst>
                                      </p:cBhvr>
                                      <p:to>
                                        <p:strVal val="visible"/>
                                      </p:to>
                                    </p:set>
                                    <p:animEffect transition="in" filter="fade">
                                      <p:cBhvr>
                                        <p:cTn id="85" dur="500"/>
                                        <p:tgtEl>
                                          <p:spTgt spid="333"/>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34"/>
                                        </p:tgtEl>
                                        <p:attrNameLst>
                                          <p:attrName>style.visibility</p:attrName>
                                        </p:attrNameLst>
                                      </p:cBhvr>
                                      <p:to>
                                        <p:strVal val="visible"/>
                                      </p:to>
                                    </p:set>
                                    <p:animEffect transition="in" filter="fade">
                                      <p:cBhvr>
                                        <p:cTn id="88" dur="500"/>
                                        <p:tgtEl>
                                          <p:spTgt spid="334"/>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35"/>
                                        </p:tgtEl>
                                        <p:attrNameLst>
                                          <p:attrName>style.visibility</p:attrName>
                                        </p:attrNameLst>
                                      </p:cBhvr>
                                      <p:to>
                                        <p:strVal val="visible"/>
                                      </p:to>
                                    </p:set>
                                    <p:animEffect transition="in" filter="fade">
                                      <p:cBhvr>
                                        <p:cTn id="91" dur="500"/>
                                        <p:tgtEl>
                                          <p:spTgt spid="335"/>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36"/>
                                        </p:tgtEl>
                                        <p:attrNameLst>
                                          <p:attrName>style.visibility</p:attrName>
                                        </p:attrNameLst>
                                      </p:cBhvr>
                                      <p:to>
                                        <p:strVal val="visible"/>
                                      </p:to>
                                    </p:set>
                                    <p:animEffect transition="in" filter="fade">
                                      <p:cBhvr>
                                        <p:cTn id="94" dur="500"/>
                                        <p:tgtEl>
                                          <p:spTgt spid="336"/>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253"/>
                                        </p:tgtEl>
                                        <p:attrNameLst>
                                          <p:attrName>style.visibility</p:attrName>
                                        </p:attrNameLst>
                                      </p:cBhvr>
                                      <p:to>
                                        <p:strVal val="visible"/>
                                      </p:to>
                                    </p:set>
                                    <p:animEffect transition="in" filter="fade">
                                      <p:cBhvr>
                                        <p:cTn id="99" dur="500"/>
                                        <p:tgtEl>
                                          <p:spTgt spid="253"/>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260"/>
                                        </p:tgtEl>
                                        <p:attrNameLst>
                                          <p:attrName>style.visibility</p:attrName>
                                        </p:attrNameLst>
                                      </p:cBhvr>
                                      <p:to>
                                        <p:strVal val="visible"/>
                                      </p:to>
                                    </p:set>
                                    <p:animEffect transition="in" filter="fade">
                                      <p:cBhvr>
                                        <p:cTn id="102" dur="500"/>
                                        <p:tgtEl>
                                          <p:spTgt spid="260"/>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266"/>
                                        </p:tgtEl>
                                        <p:attrNameLst>
                                          <p:attrName>style.visibility</p:attrName>
                                        </p:attrNameLst>
                                      </p:cBhvr>
                                      <p:to>
                                        <p:strVal val="visible"/>
                                      </p:to>
                                    </p:set>
                                    <p:animEffect transition="in" filter="fade">
                                      <p:cBhvr>
                                        <p:cTn id="105" dur="500"/>
                                        <p:tgtEl>
                                          <p:spTgt spid="266"/>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268"/>
                                        </p:tgtEl>
                                        <p:attrNameLst>
                                          <p:attrName>style.visibility</p:attrName>
                                        </p:attrNameLst>
                                      </p:cBhvr>
                                      <p:to>
                                        <p:strVal val="visible"/>
                                      </p:to>
                                    </p:set>
                                    <p:animEffect transition="in" filter="fade">
                                      <p:cBhvr>
                                        <p:cTn id="108" dur="500"/>
                                        <p:tgtEl>
                                          <p:spTgt spid="268"/>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76"/>
                                        </p:tgtEl>
                                        <p:attrNameLst>
                                          <p:attrName>style.visibility</p:attrName>
                                        </p:attrNameLst>
                                      </p:cBhvr>
                                      <p:to>
                                        <p:strVal val="visible"/>
                                      </p:to>
                                    </p:set>
                                    <p:animEffect transition="in" filter="fade">
                                      <p:cBhvr>
                                        <p:cTn id="111" dur="500"/>
                                        <p:tgtEl>
                                          <p:spTgt spid="276"/>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283"/>
                                        </p:tgtEl>
                                        <p:attrNameLst>
                                          <p:attrName>style.visibility</p:attrName>
                                        </p:attrNameLst>
                                      </p:cBhvr>
                                      <p:to>
                                        <p:strVal val="visible"/>
                                      </p:to>
                                    </p:set>
                                    <p:animEffect transition="in" filter="fade">
                                      <p:cBhvr>
                                        <p:cTn id="114" dur="500"/>
                                        <p:tgtEl>
                                          <p:spTgt spid="283"/>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284"/>
                                        </p:tgtEl>
                                        <p:attrNameLst>
                                          <p:attrName>style.visibility</p:attrName>
                                        </p:attrNameLst>
                                      </p:cBhvr>
                                      <p:to>
                                        <p:strVal val="visible"/>
                                      </p:to>
                                    </p:set>
                                    <p:animEffect transition="in" filter="fade">
                                      <p:cBhvr>
                                        <p:cTn id="117" dur="500"/>
                                        <p:tgtEl>
                                          <p:spTgt spid="28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295"/>
                                        </p:tgtEl>
                                        <p:attrNameLst>
                                          <p:attrName>style.visibility</p:attrName>
                                        </p:attrNameLst>
                                      </p:cBhvr>
                                      <p:to>
                                        <p:strVal val="visible"/>
                                      </p:to>
                                    </p:set>
                                    <p:animEffect transition="in" filter="fade">
                                      <p:cBhvr>
                                        <p:cTn id="120" dur="500"/>
                                        <p:tgtEl>
                                          <p:spTgt spid="295"/>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300"/>
                                        </p:tgtEl>
                                        <p:attrNameLst>
                                          <p:attrName>style.visibility</p:attrName>
                                        </p:attrNameLst>
                                      </p:cBhvr>
                                      <p:to>
                                        <p:strVal val="visible"/>
                                      </p:to>
                                    </p:set>
                                    <p:animEffect transition="in" filter="fade">
                                      <p:cBhvr>
                                        <p:cTn id="123" dur="500"/>
                                        <p:tgtEl>
                                          <p:spTgt spid="300"/>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25"/>
                                        </p:tgtEl>
                                        <p:attrNameLst>
                                          <p:attrName>style.visibility</p:attrName>
                                        </p:attrNameLst>
                                      </p:cBhvr>
                                      <p:to>
                                        <p:strVal val="visible"/>
                                      </p:to>
                                    </p:set>
                                    <p:animEffect transition="in" filter="fade">
                                      <p:cBhvr>
                                        <p:cTn id="126" dur="500"/>
                                        <p:tgtEl>
                                          <p:spTgt spid="325"/>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329"/>
                                        </p:tgtEl>
                                        <p:attrNameLst>
                                          <p:attrName>style.visibility</p:attrName>
                                        </p:attrNameLst>
                                      </p:cBhvr>
                                      <p:to>
                                        <p:strVal val="visible"/>
                                      </p:to>
                                    </p:set>
                                    <p:animEffect transition="in" filter="fade">
                                      <p:cBhvr>
                                        <p:cTn id="129" dur="500"/>
                                        <p:tgtEl>
                                          <p:spTgt spid="329"/>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330"/>
                                        </p:tgtEl>
                                        <p:attrNameLst>
                                          <p:attrName>style.visibility</p:attrName>
                                        </p:attrNameLst>
                                      </p:cBhvr>
                                      <p:to>
                                        <p:strVal val="visible"/>
                                      </p:to>
                                    </p:set>
                                    <p:animEffect transition="in" filter="fade">
                                      <p:cBhvr>
                                        <p:cTn id="132" dur="500"/>
                                        <p:tgtEl>
                                          <p:spTgt spid="330"/>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337"/>
                                        </p:tgtEl>
                                        <p:attrNameLst>
                                          <p:attrName>style.visibility</p:attrName>
                                        </p:attrNameLst>
                                      </p:cBhvr>
                                      <p:to>
                                        <p:strVal val="visible"/>
                                      </p:to>
                                    </p:set>
                                    <p:animEffect transition="in" filter="fade">
                                      <p:cBhvr>
                                        <p:cTn id="135" dur="500"/>
                                        <p:tgtEl>
                                          <p:spTgt spid="337"/>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338"/>
                                        </p:tgtEl>
                                        <p:attrNameLst>
                                          <p:attrName>style.visibility</p:attrName>
                                        </p:attrNameLst>
                                      </p:cBhvr>
                                      <p:to>
                                        <p:strVal val="visible"/>
                                      </p:to>
                                    </p:set>
                                    <p:animEffect transition="in" filter="fade">
                                      <p:cBhvr>
                                        <p:cTn id="138" dur="500"/>
                                        <p:tgtEl>
                                          <p:spTgt spid="338"/>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339"/>
                                        </p:tgtEl>
                                        <p:attrNameLst>
                                          <p:attrName>style.visibility</p:attrName>
                                        </p:attrNameLst>
                                      </p:cBhvr>
                                      <p:to>
                                        <p:strVal val="visible"/>
                                      </p:to>
                                    </p:set>
                                    <p:animEffect transition="in" filter="fade">
                                      <p:cBhvr>
                                        <p:cTn id="141" dur="500"/>
                                        <p:tgtEl>
                                          <p:spTgt spid="339"/>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340"/>
                                        </p:tgtEl>
                                        <p:attrNameLst>
                                          <p:attrName>style.visibility</p:attrName>
                                        </p:attrNameLst>
                                      </p:cBhvr>
                                      <p:to>
                                        <p:strVal val="visible"/>
                                      </p:to>
                                    </p:set>
                                    <p:animEffect transition="in" filter="fade">
                                      <p:cBhvr>
                                        <p:cTn id="144" dur="500"/>
                                        <p:tgtEl>
                                          <p:spTgt spid="340"/>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254"/>
                                        </p:tgtEl>
                                        <p:attrNameLst>
                                          <p:attrName>style.visibility</p:attrName>
                                        </p:attrNameLst>
                                      </p:cBhvr>
                                      <p:to>
                                        <p:strVal val="visible"/>
                                      </p:to>
                                    </p:set>
                                    <p:animEffect transition="in" filter="fade">
                                      <p:cBhvr>
                                        <p:cTn id="147" dur="500"/>
                                        <p:tgtEl>
                                          <p:spTgt spid="254"/>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261"/>
                                        </p:tgtEl>
                                        <p:attrNameLst>
                                          <p:attrName>style.visibility</p:attrName>
                                        </p:attrNameLst>
                                      </p:cBhvr>
                                      <p:to>
                                        <p:strVal val="visible"/>
                                      </p:to>
                                    </p:set>
                                    <p:animEffect transition="in" filter="fade">
                                      <p:cBhvr>
                                        <p:cTn id="150" dur="500"/>
                                        <p:tgtEl>
                                          <p:spTgt spid="261"/>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269"/>
                                        </p:tgtEl>
                                        <p:attrNameLst>
                                          <p:attrName>style.visibility</p:attrName>
                                        </p:attrNameLst>
                                      </p:cBhvr>
                                      <p:to>
                                        <p:strVal val="visible"/>
                                      </p:to>
                                    </p:set>
                                    <p:animEffect transition="in" filter="fade">
                                      <p:cBhvr>
                                        <p:cTn id="153" dur="500"/>
                                        <p:tgtEl>
                                          <p:spTgt spid="269"/>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270"/>
                                        </p:tgtEl>
                                        <p:attrNameLst>
                                          <p:attrName>style.visibility</p:attrName>
                                        </p:attrNameLst>
                                      </p:cBhvr>
                                      <p:to>
                                        <p:strVal val="visible"/>
                                      </p:to>
                                    </p:set>
                                    <p:animEffect transition="in" filter="fade">
                                      <p:cBhvr>
                                        <p:cTn id="156" dur="500"/>
                                        <p:tgtEl>
                                          <p:spTgt spid="270"/>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278"/>
                                        </p:tgtEl>
                                        <p:attrNameLst>
                                          <p:attrName>style.visibility</p:attrName>
                                        </p:attrNameLst>
                                      </p:cBhvr>
                                      <p:to>
                                        <p:strVal val="visible"/>
                                      </p:to>
                                    </p:set>
                                    <p:animEffect transition="in" filter="fade">
                                      <p:cBhvr>
                                        <p:cTn id="159" dur="500"/>
                                        <p:tgtEl>
                                          <p:spTgt spid="278"/>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285"/>
                                        </p:tgtEl>
                                        <p:attrNameLst>
                                          <p:attrName>style.visibility</p:attrName>
                                        </p:attrNameLst>
                                      </p:cBhvr>
                                      <p:to>
                                        <p:strVal val="visible"/>
                                      </p:to>
                                    </p:set>
                                    <p:animEffect transition="in" filter="fade">
                                      <p:cBhvr>
                                        <p:cTn id="162" dur="500"/>
                                        <p:tgtEl>
                                          <p:spTgt spid="285"/>
                                        </p:tgtEl>
                                      </p:cBhvr>
                                    </p:animEffect>
                                  </p:childTnLst>
                                </p:cTn>
                              </p:par>
                              <p:par>
                                <p:cTn id="163" presetID="10" presetClass="entr" presetSubtype="0" fill="hold" grpId="0" nodeType="withEffect">
                                  <p:stCondLst>
                                    <p:cond delay="0"/>
                                  </p:stCondLst>
                                  <p:childTnLst>
                                    <p:set>
                                      <p:cBhvr>
                                        <p:cTn id="164" dur="1" fill="hold">
                                          <p:stCondLst>
                                            <p:cond delay="0"/>
                                          </p:stCondLst>
                                        </p:cTn>
                                        <p:tgtEl>
                                          <p:spTgt spid="286"/>
                                        </p:tgtEl>
                                        <p:attrNameLst>
                                          <p:attrName>style.visibility</p:attrName>
                                        </p:attrNameLst>
                                      </p:cBhvr>
                                      <p:to>
                                        <p:strVal val="visible"/>
                                      </p:to>
                                    </p:set>
                                    <p:animEffect transition="in" filter="fade">
                                      <p:cBhvr>
                                        <p:cTn id="165" dur="500"/>
                                        <p:tgtEl>
                                          <p:spTgt spid="286"/>
                                        </p:tgtEl>
                                      </p:cBhvr>
                                    </p:animEffect>
                                  </p:childTnLst>
                                </p:cTn>
                              </p:par>
                              <p:par>
                                <p:cTn id="166" presetID="10" presetClass="entr" presetSubtype="0" fill="hold" grpId="0" nodeType="withEffect">
                                  <p:stCondLst>
                                    <p:cond delay="0"/>
                                  </p:stCondLst>
                                  <p:childTnLst>
                                    <p:set>
                                      <p:cBhvr>
                                        <p:cTn id="167" dur="1" fill="hold">
                                          <p:stCondLst>
                                            <p:cond delay="0"/>
                                          </p:stCondLst>
                                        </p:cTn>
                                        <p:tgtEl>
                                          <p:spTgt spid="296"/>
                                        </p:tgtEl>
                                        <p:attrNameLst>
                                          <p:attrName>style.visibility</p:attrName>
                                        </p:attrNameLst>
                                      </p:cBhvr>
                                      <p:to>
                                        <p:strVal val="visible"/>
                                      </p:to>
                                    </p:set>
                                    <p:animEffect transition="in" filter="fade">
                                      <p:cBhvr>
                                        <p:cTn id="168" dur="500"/>
                                        <p:tgtEl>
                                          <p:spTgt spid="296"/>
                                        </p:tgtEl>
                                      </p:cBhvr>
                                    </p:animEffect>
                                  </p:childTnLst>
                                </p:cTn>
                              </p:par>
                              <p:par>
                                <p:cTn id="169" presetID="10" presetClass="entr" presetSubtype="0" fill="hold" grpId="0" nodeType="withEffect">
                                  <p:stCondLst>
                                    <p:cond delay="0"/>
                                  </p:stCondLst>
                                  <p:childTnLst>
                                    <p:set>
                                      <p:cBhvr>
                                        <p:cTn id="170" dur="1" fill="hold">
                                          <p:stCondLst>
                                            <p:cond delay="0"/>
                                          </p:stCondLst>
                                        </p:cTn>
                                        <p:tgtEl>
                                          <p:spTgt spid="79"/>
                                        </p:tgtEl>
                                        <p:attrNameLst>
                                          <p:attrName>style.visibility</p:attrName>
                                        </p:attrNameLst>
                                      </p:cBhvr>
                                      <p:to>
                                        <p:strVal val="visible"/>
                                      </p:to>
                                    </p:set>
                                    <p:animEffect transition="in" filter="fade">
                                      <p:cBhvr>
                                        <p:cTn id="171" dur="500"/>
                                        <p:tgtEl>
                                          <p:spTgt spid="79"/>
                                        </p:tgtEl>
                                      </p:cBhvr>
                                    </p:animEffect>
                                  </p:childTnLst>
                                </p:cTn>
                              </p:par>
                              <p:par>
                                <p:cTn id="172" presetID="10" presetClass="entr" presetSubtype="0" fill="hold" grpId="0" nodeType="withEffect">
                                  <p:stCondLst>
                                    <p:cond delay="0"/>
                                  </p:stCondLst>
                                  <p:childTnLst>
                                    <p:set>
                                      <p:cBhvr>
                                        <p:cTn id="173" dur="1" fill="hold">
                                          <p:stCondLst>
                                            <p:cond delay="0"/>
                                          </p:stCondLst>
                                        </p:cTn>
                                        <p:tgtEl>
                                          <p:spTgt spid="326"/>
                                        </p:tgtEl>
                                        <p:attrNameLst>
                                          <p:attrName>style.visibility</p:attrName>
                                        </p:attrNameLst>
                                      </p:cBhvr>
                                      <p:to>
                                        <p:strVal val="visible"/>
                                      </p:to>
                                    </p:set>
                                    <p:animEffect transition="in" filter="fade">
                                      <p:cBhvr>
                                        <p:cTn id="174" dur="500"/>
                                        <p:tgtEl>
                                          <p:spTgt spid="326"/>
                                        </p:tgtEl>
                                      </p:cBhvr>
                                    </p:animEffect>
                                  </p:childTnLst>
                                </p:cTn>
                              </p:par>
                              <p:par>
                                <p:cTn id="175" presetID="10" presetClass="entr" presetSubtype="0" fill="hold" grpId="0" nodeType="withEffect">
                                  <p:stCondLst>
                                    <p:cond delay="0"/>
                                  </p:stCondLst>
                                  <p:childTnLst>
                                    <p:set>
                                      <p:cBhvr>
                                        <p:cTn id="176" dur="1" fill="hold">
                                          <p:stCondLst>
                                            <p:cond delay="0"/>
                                          </p:stCondLst>
                                        </p:cTn>
                                        <p:tgtEl>
                                          <p:spTgt spid="331"/>
                                        </p:tgtEl>
                                        <p:attrNameLst>
                                          <p:attrName>style.visibility</p:attrName>
                                        </p:attrNameLst>
                                      </p:cBhvr>
                                      <p:to>
                                        <p:strVal val="visible"/>
                                      </p:to>
                                    </p:set>
                                    <p:animEffect transition="in" filter="fade">
                                      <p:cBhvr>
                                        <p:cTn id="177" dur="500"/>
                                        <p:tgtEl>
                                          <p:spTgt spid="331"/>
                                        </p:tgtEl>
                                      </p:cBhvr>
                                    </p:animEffect>
                                  </p:childTnLst>
                                </p:cTn>
                              </p:par>
                              <p:par>
                                <p:cTn id="178" presetID="10" presetClass="entr" presetSubtype="0" fill="hold" grpId="0" nodeType="withEffect">
                                  <p:stCondLst>
                                    <p:cond delay="0"/>
                                  </p:stCondLst>
                                  <p:childTnLst>
                                    <p:set>
                                      <p:cBhvr>
                                        <p:cTn id="179" dur="1" fill="hold">
                                          <p:stCondLst>
                                            <p:cond delay="0"/>
                                          </p:stCondLst>
                                        </p:cTn>
                                        <p:tgtEl>
                                          <p:spTgt spid="332"/>
                                        </p:tgtEl>
                                        <p:attrNameLst>
                                          <p:attrName>style.visibility</p:attrName>
                                        </p:attrNameLst>
                                      </p:cBhvr>
                                      <p:to>
                                        <p:strVal val="visible"/>
                                      </p:to>
                                    </p:set>
                                    <p:animEffect transition="in" filter="fade">
                                      <p:cBhvr>
                                        <p:cTn id="180" dur="500"/>
                                        <p:tgtEl>
                                          <p:spTgt spid="332"/>
                                        </p:tgtEl>
                                      </p:cBhvr>
                                    </p:animEffect>
                                  </p:childTnLst>
                                </p:cTn>
                              </p:par>
                              <p:par>
                                <p:cTn id="181" presetID="10" presetClass="entr" presetSubtype="0" fill="hold" grpId="0" nodeType="withEffect">
                                  <p:stCondLst>
                                    <p:cond delay="0"/>
                                  </p:stCondLst>
                                  <p:childTnLst>
                                    <p:set>
                                      <p:cBhvr>
                                        <p:cTn id="182" dur="1" fill="hold">
                                          <p:stCondLst>
                                            <p:cond delay="0"/>
                                          </p:stCondLst>
                                        </p:cTn>
                                        <p:tgtEl>
                                          <p:spTgt spid="341"/>
                                        </p:tgtEl>
                                        <p:attrNameLst>
                                          <p:attrName>style.visibility</p:attrName>
                                        </p:attrNameLst>
                                      </p:cBhvr>
                                      <p:to>
                                        <p:strVal val="visible"/>
                                      </p:to>
                                    </p:set>
                                    <p:animEffect transition="in" filter="fade">
                                      <p:cBhvr>
                                        <p:cTn id="183" dur="500"/>
                                        <p:tgtEl>
                                          <p:spTgt spid="341"/>
                                        </p:tgtEl>
                                      </p:cBhvr>
                                    </p:animEffect>
                                  </p:childTnLst>
                                </p:cTn>
                              </p:par>
                              <p:par>
                                <p:cTn id="184" presetID="10" presetClass="entr" presetSubtype="0" fill="hold" grpId="0" nodeType="withEffect">
                                  <p:stCondLst>
                                    <p:cond delay="0"/>
                                  </p:stCondLst>
                                  <p:childTnLst>
                                    <p:set>
                                      <p:cBhvr>
                                        <p:cTn id="185" dur="1" fill="hold">
                                          <p:stCondLst>
                                            <p:cond delay="0"/>
                                          </p:stCondLst>
                                        </p:cTn>
                                        <p:tgtEl>
                                          <p:spTgt spid="342"/>
                                        </p:tgtEl>
                                        <p:attrNameLst>
                                          <p:attrName>style.visibility</p:attrName>
                                        </p:attrNameLst>
                                      </p:cBhvr>
                                      <p:to>
                                        <p:strVal val="visible"/>
                                      </p:to>
                                    </p:set>
                                    <p:animEffect transition="in" filter="fade">
                                      <p:cBhvr>
                                        <p:cTn id="186" dur="500"/>
                                        <p:tgtEl>
                                          <p:spTgt spid="342"/>
                                        </p:tgtEl>
                                      </p:cBhvr>
                                    </p:animEffect>
                                  </p:childTnLst>
                                </p:cTn>
                              </p:par>
                              <p:par>
                                <p:cTn id="187" presetID="10" presetClass="entr" presetSubtype="0" fill="hold" grpId="0" nodeType="withEffect">
                                  <p:stCondLst>
                                    <p:cond delay="0"/>
                                  </p:stCondLst>
                                  <p:childTnLst>
                                    <p:set>
                                      <p:cBhvr>
                                        <p:cTn id="188" dur="1" fill="hold">
                                          <p:stCondLst>
                                            <p:cond delay="0"/>
                                          </p:stCondLst>
                                        </p:cTn>
                                        <p:tgtEl>
                                          <p:spTgt spid="343"/>
                                        </p:tgtEl>
                                        <p:attrNameLst>
                                          <p:attrName>style.visibility</p:attrName>
                                        </p:attrNameLst>
                                      </p:cBhvr>
                                      <p:to>
                                        <p:strVal val="visible"/>
                                      </p:to>
                                    </p:set>
                                    <p:animEffect transition="in" filter="fade">
                                      <p:cBhvr>
                                        <p:cTn id="189" dur="500"/>
                                        <p:tgtEl>
                                          <p:spTgt spid="343"/>
                                        </p:tgtEl>
                                      </p:cBhvr>
                                    </p:animEffect>
                                  </p:childTnLst>
                                </p:cTn>
                              </p:par>
                              <p:par>
                                <p:cTn id="190" presetID="10" presetClass="entr" presetSubtype="0" fill="hold" grpId="0" nodeType="withEffect">
                                  <p:stCondLst>
                                    <p:cond delay="0"/>
                                  </p:stCondLst>
                                  <p:childTnLst>
                                    <p:set>
                                      <p:cBhvr>
                                        <p:cTn id="191" dur="1" fill="hold">
                                          <p:stCondLst>
                                            <p:cond delay="0"/>
                                          </p:stCondLst>
                                        </p:cTn>
                                        <p:tgtEl>
                                          <p:spTgt spid="344"/>
                                        </p:tgtEl>
                                        <p:attrNameLst>
                                          <p:attrName>style.visibility</p:attrName>
                                        </p:attrNameLst>
                                      </p:cBhvr>
                                      <p:to>
                                        <p:strVal val="visible"/>
                                      </p:to>
                                    </p:set>
                                    <p:animEffect transition="in" filter="fade">
                                      <p:cBhvr>
                                        <p:cTn id="192" dur="500"/>
                                        <p:tgtEl>
                                          <p:spTgt spid="344"/>
                                        </p:tgtEl>
                                      </p:cBhvr>
                                    </p:animEffect>
                                  </p:childTnLst>
                                </p:cTn>
                              </p:par>
                              <p:par>
                                <p:cTn id="193" presetID="10" presetClass="entr" presetSubtype="0" fill="hold" grpId="0" nodeType="withEffect">
                                  <p:stCondLst>
                                    <p:cond delay="0"/>
                                  </p:stCondLst>
                                  <p:childTnLst>
                                    <p:set>
                                      <p:cBhvr>
                                        <p:cTn id="194" dur="1" fill="hold">
                                          <p:stCondLst>
                                            <p:cond delay="0"/>
                                          </p:stCondLst>
                                        </p:cTn>
                                        <p:tgtEl>
                                          <p:spTgt spid="322"/>
                                        </p:tgtEl>
                                        <p:attrNameLst>
                                          <p:attrName>style.visibility</p:attrName>
                                        </p:attrNameLst>
                                      </p:cBhvr>
                                      <p:to>
                                        <p:strVal val="visible"/>
                                      </p:to>
                                    </p:set>
                                    <p:animEffect transition="in" filter="fade">
                                      <p:cBhvr>
                                        <p:cTn id="195" dur="500"/>
                                        <p:tgtEl>
                                          <p:spTgt spid="322"/>
                                        </p:tgtEl>
                                      </p:cBhvr>
                                    </p:animEffect>
                                  </p:childTnLst>
                                </p:cTn>
                              </p:par>
                              <p:par>
                                <p:cTn id="196" presetID="10" presetClass="entr" presetSubtype="0" fill="hold" grpId="0" nodeType="withEffect">
                                  <p:stCondLst>
                                    <p:cond delay="0"/>
                                  </p:stCondLst>
                                  <p:childTnLst>
                                    <p:set>
                                      <p:cBhvr>
                                        <p:cTn id="197" dur="1" fill="hold">
                                          <p:stCondLst>
                                            <p:cond delay="0"/>
                                          </p:stCondLst>
                                        </p:cTn>
                                        <p:tgtEl>
                                          <p:spTgt spid="255"/>
                                        </p:tgtEl>
                                        <p:attrNameLst>
                                          <p:attrName>style.visibility</p:attrName>
                                        </p:attrNameLst>
                                      </p:cBhvr>
                                      <p:to>
                                        <p:strVal val="visible"/>
                                      </p:to>
                                    </p:set>
                                    <p:animEffect transition="in" filter="fade">
                                      <p:cBhvr>
                                        <p:cTn id="198" dur="500"/>
                                        <p:tgtEl>
                                          <p:spTgt spid="255"/>
                                        </p:tgtEl>
                                      </p:cBhvr>
                                    </p:animEffect>
                                  </p:childTnLst>
                                </p:cTn>
                              </p:par>
                              <p:par>
                                <p:cTn id="199" presetID="10" presetClass="entr" presetSubtype="0" fill="hold" grpId="0" nodeType="withEffect">
                                  <p:stCondLst>
                                    <p:cond delay="0"/>
                                  </p:stCondLst>
                                  <p:childTnLst>
                                    <p:set>
                                      <p:cBhvr>
                                        <p:cTn id="200" dur="1" fill="hold">
                                          <p:stCondLst>
                                            <p:cond delay="0"/>
                                          </p:stCondLst>
                                        </p:cTn>
                                        <p:tgtEl>
                                          <p:spTgt spid="297"/>
                                        </p:tgtEl>
                                        <p:attrNameLst>
                                          <p:attrName>style.visibility</p:attrName>
                                        </p:attrNameLst>
                                      </p:cBhvr>
                                      <p:to>
                                        <p:strVal val="visible"/>
                                      </p:to>
                                    </p:set>
                                    <p:animEffect transition="in" filter="fade">
                                      <p:cBhvr>
                                        <p:cTn id="201" dur="500"/>
                                        <p:tgtEl>
                                          <p:spTgt spid="297"/>
                                        </p:tgtEl>
                                      </p:cBhvr>
                                    </p:animEffect>
                                  </p:childTnLst>
                                </p:cTn>
                              </p:par>
                              <p:par>
                                <p:cTn id="202" presetID="10" presetClass="entr" presetSubtype="0" fill="hold" grpId="0" nodeType="withEffect">
                                  <p:stCondLst>
                                    <p:cond delay="0"/>
                                  </p:stCondLst>
                                  <p:childTnLst>
                                    <p:set>
                                      <p:cBhvr>
                                        <p:cTn id="203" dur="1" fill="hold">
                                          <p:stCondLst>
                                            <p:cond delay="0"/>
                                          </p:stCondLst>
                                        </p:cTn>
                                        <p:tgtEl>
                                          <p:spTgt spid="80"/>
                                        </p:tgtEl>
                                        <p:attrNameLst>
                                          <p:attrName>style.visibility</p:attrName>
                                        </p:attrNameLst>
                                      </p:cBhvr>
                                      <p:to>
                                        <p:strVal val="visible"/>
                                      </p:to>
                                    </p:set>
                                    <p:animEffect transition="in" filter="fade">
                                      <p:cBhvr>
                                        <p:cTn id="204" dur="500"/>
                                        <p:tgtEl>
                                          <p:spTgt spid="80"/>
                                        </p:tgtEl>
                                      </p:cBhvr>
                                    </p:animEffect>
                                  </p:childTnLst>
                                </p:cTn>
                              </p:par>
                              <p:par>
                                <p:cTn id="205" presetID="10" presetClass="entr" presetSubtype="0" fill="hold" grpId="0" nodeType="withEffect">
                                  <p:stCondLst>
                                    <p:cond delay="0"/>
                                  </p:stCondLst>
                                  <p:childTnLst>
                                    <p:set>
                                      <p:cBhvr>
                                        <p:cTn id="206" dur="1" fill="hold">
                                          <p:stCondLst>
                                            <p:cond delay="0"/>
                                          </p:stCondLst>
                                        </p:cTn>
                                        <p:tgtEl>
                                          <p:spTgt spid="369"/>
                                        </p:tgtEl>
                                        <p:attrNameLst>
                                          <p:attrName>style.visibility</p:attrName>
                                        </p:attrNameLst>
                                      </p:cBhvr>
                                      <p:to>
                                        <p:strVal val="visible"/>
                                      </p:to>
                                    </p:set>
                                    <p:animEffect transition="in" filter="fade">
                                      <p:cBhvr>
                                        <p:cTn id="207" dur="500"/>
                                        <p:tgtEl>
                                          <p:spTgt spid="369"/>
                                        </p:tgtEl>
                                      </p:cBhvr>
                                    </p:animEffect>
                                  </p:childTnLst>
                                </p:cTn>
                              </p:par>
                              <p:par>
                                <p:cTn id="208" presetID="10" presetClass="entr" presetSubtype="0" fill="hold" grpId="0" nodeType="withEffect">
                                  <p:stCondLst>
                                    <p:cond delay="0"/>
                                  </p:stCondLst>
                                  <p:childTnLst>
                                    <p:set>
                                      <p:cBhvr>
                                        <p:cTn id="209" dur="1" fill="hold">
                                          <p:stCondLst>
                                            <p:cond delay="0"/>
                                          </p:stCondLst>
                                        </p:cTn>
                                        <p:tgtEl>
                                          <p:spTgt spid="370"/>
                                        </p:tgtEl>
                                        <p:attrNameLst>
                                          <p:attrName>style.visibility</p:attrName>
                                        </p:attrNameLst>
                                      </p:cBhvr>
                                      <p:to>
                                        <p:strVal val="visible"/>
                                      </p:to>
                                    </p:set>
                                    <p:animEffect transition="in" filter="fade">
                                      <p:cBhvr>
                                        <p:cTn id="210" dur="500"/>
                                        <p:tgtEl>
                                          <p:spTgt spid="370"/>
                                        </p:tgtEl>
                                      </p:cBhvr>
                                    </p:animEffect>
                                  </p:childTnLst>
                                </p:cTn>
                              </p:par>
                              <p:par>
                                <p:cTn id="211" presetID="10" presetClass="entr" presetSubtype="0" fill="hold" grpId="0" nodeType="withEffect">
                                  <p:stCondLst>
                                    <p:cond delay="0"/>
                                  </p:stCondLst>
                                  <p:childTnLst>
                                    <p:set>
                                      <p:cBhvr>
                                        <p:cTn id="212" dur="1" fill="hold">
                                          <p:stCondLst>
                                            <p:cond delay="0"/>
                                          </p:stCondLst>
                                        </p:cTn>
                                        <p:tgtEl>
                                          <p:spTgt spid="371"/>
                                        </p:tgtEl>
                                        <p:attrNameLst>
                                          <p:attrName>style.visibility</p:attrName>
                                        </p:attrNameLst>
                                      </p:cBhvr>
                                      <p:to>
                                        <p:strVal val="visible"/>
                                      </p:to>
                                    </p:set>
                                    <p:animEffect transition="in" filter="fade">
                                      <p:cBhvr>
                                        <p:cTn id="213" dur="500"/>
                                        <p:tgtEl>
                                          <p:spTgt spid="371"/>
                                        </p:tgtEl>
                                      </p:cBhvr>
                                    </p:animEffect>
                                  </p:childTnLst>
                                </p:cTn>
                              </p:par>
                              <p:par>
                                <p:cTn id="214" presetID="10" presetClass="entr" presetSubtype="0" fill="hold" grpId="0" nodeType="withEffect">
                                  <p:stCondLst>
                                    <p:cond delay="0"/>
                                  </p:stCondLst>
                                  <p:childTnLst>
                                    <p:set>
                                      <p:cBhvr>
                                        <p:cTn id="215" dur="1" fill="hold">
                                          <p:stCondLst>
                                            <p:cond delay="0"/>
                                          </p:stCondLst>
                                        </p:cTn>
                                        <p:tgtEl>
                                          <p:spTgt spid="372"/>
                                        </p:tgtEl>
                                        <p:attrNameLst>
                                          <p:attrName>style.visibility</p:attrName>
                                        </p:attrNameLst>
                                      </p:cBhvr>
                                      <p:to>
                                        <p:strVal val="visible"/>
                                      </p:to>
                                    </p:set>
                                    <p:animEffect transition="in" filter="fade">
                                      <p:cBhvr>
                                        <p:cTn id="216" dur="500"/>
                                        <p:tgtEl>
                                          <p:spTgt spid="372"/>
                                        </p:tgtEl>
                                      </p:cBhvr>
                                    </p:animEffect>
                                  </p:childTnLst>
                                </p:cTn>
                              </p:par>
                              <p:par>
                                <p:cTn id="217" presetID="10" presetClass="entr" presetSubtype="0" fill="hold" grpId="0" nodeType="withEffect">
                                  <p:stCondLst>
                                    <p:cond delay="0"/>
                                  </p:stCondLst>
                                  <p:childTnLst>
                                    <p:set>
                                      <p:cBhvr>
                                        <p:cTn id="218" dur="1" fill="hold">
                                          <p:stCondLst>
                                            <p:cond delay="0"/>
                                          </p:stCondLst>
                                        </p:cTn>
                                        <p:tgtEl>
                                          <p:spTgt spid="373"/>
                                        </p:tgtEl>
                                        <p:attrNameLst>
                                          <p:attrName>style.visibility</p:attrName>
                                        </p:attrNameLst>
                                      </p:cBhvr>
                                      <p:to>
                                        <p:strVal val="visible"/>
                                      </p:to>
                                    </p:set>
                                    <p:animEffect transition="in" filter="fade">
                                      <p:cBhvr>
                                        <p:cTn id="219" dur="500"/>
                                        <p:tgtEl>
                                          <p:spTgt spid="373"/>
                                        </p:tgtEl>
                                      </p:cBhvr>
                                    </p:animEffect>
                                  </p:childTnLst>
                                </p:cTn>
                              </p:par>
                              <p:par>
                                <p:cTn id="220" presetID="10" presetClass="entr" presetSubtype="0" fill="hold" grpId="0" nodeType="withEffect">
                                  <p:stCondLst>
                                    <p:cond delay="0"/>
                                  </p:stCondLst>
                                  <p:childTnLst>
                                    <p:set>
                                      <p:cBhvr>
                                        <p:cTn id="221" dur="1" fill="hold">
                                          <p:stCondLst>
                                            <p:cond delay="0"/>
                                          </p:stCondLst>
                                        </p:cTn>
                                        <p:tgtEl>
                                          <p:spTgt spid="374"/>
                                        </p:tgtEl>
                                        <p:attrNameLst>
                                          <p:attrName>style.visibility</p:attrName>
                                        </p:attrNameLst>
                                      </p:cBhvr>
                                      <p:to>
                                        <p:strVal val="visible"/>
                                      </p:to>
                                    </p:set>
                                    <p:animEffect transition="in" filter="fade">
                                      <p:cBhvr>
                                        <p:cTn id="222" dur="500"/>
                                        <p:tgtEl>
                                          <p:spTgt spid="374"/>
                                        </p:tgtEl>
                                      </p:cBhvr>
                                    </p:animEffect>
                                  </p:childTnLst>
                                </p:cTn>
                              </p:par>
                            </p:childTnLst>
                          </p:cTn>
                        </p:par>
                      </p:childTnLst>
                    </p:cTn>
                  </p:par>
                  <p:par>
                    <p:cTn id="223" fill="hold" nodeType="clickPar">
                      <p:stCondLst>
                        <p:cond delay="indefinite"/>
                      </p:stCondLst>
                      <p:childTnLst>
                        <p:par>
                          <p:cTn id="224" fill="hold" nodeType="withGroup">
                            <p:stCondLst>
                              <p:cond delay="0"/>
                            </p:stCondLst>
                            <p:childTnLst>
                              <p:par>
                                <p:cTn id="225" presetID="10" presetClass="entr" presetSubtype="0" fill="hold" grpId="0" nodeType="clickEffect">
                                  <p:stCondLst>
                                    <p:cond delay="0"/>
                                  </p:stCondLst>
                                  <p:childTnLst>
                                    <p:set>
                                      <p:cBhvr>
                                        <p:cTn id="226" dur="1" fill="hold">
                                          <p:stCondLst>
                                            <p:cond delay="0"/>
                                          </p:stCondLst>
                                        </p:cTn>
                                        <p:tgtEl>
                                          <p:spTgt spid="230"/>
                                        </p:tgtEl>
                                        <p:attrNameLst>
                                          <p:attrName>style.visibility</p:attrName>
                                        </p:attrNameLst>
                                      </p:cBhvr>
                                      <p:to>
                                        <p:strVal val="visible"/>
                                      </p:to>
                                    </p:set>
                                    <p:animEffect transition="in" filter="fade">
                                      <p:cBhvr>
                                        <p:cTn id="227" dur="500"/>
                                        <p:tgtEl>
                                          <p:spTgt spid="230"/>
                                        </p:tgtEl>
                                      </p:cBhvr>
                                    </p:animEffect>
                                  </p:childTnLst>
                                </p:cTn>
                              </p:par>
                              <p:par>
                                <p:cTn id="228" presetID="10" presetClass="entr" presetSubtype="0" fill="hold" grpId="0" nodeType="withEffect">
                                  <p:stCondLst>
                                    <p:cond delay="0"/>
                                  </p:stCondLst>
                                  <p:childTnLst>
                                    <p:set>
                                      <p:cBhvr>
                                        <p:cTn id="229" dur="1" fill="hold">
                                          <p:stCondLst>
                                            <p:cond delay="0"/>
                                          </p:stCondLst>
                                        </p:cTn>
                                        <p:tgtEl>
                                          <p:spTgt spid="81"/>
                                        </p:tgtEl>
                                        <p:attrNameLst>
                                          <p:attrName>style.visibility</p:attrName>
                                        </p:attrNameLst>
                                      </p:cBhvr>
                                      <p:to>
                                        <p:strVal val="visible"/>
                                      </p:to>
                                    </p:set>
                                    <p:animEffect transition="in" filter="fade">
                                      <p:cBhvr>
                                        <p:cTn id="230" dur="500"/>
                                        <p:tgtEl>
                                          <p:spTgt spid="81"/>
                                        </p:tgtEl>
                                      </p:cBhvr>
                                    </p:animEffect>
                                  </p:childTnLst>
                                </p:cTn>
                              </p:par>
                              <p:par>
                                <p:cTn id="231" presetID="10" presetClass="entr" presetSubtype="0" fill="hold" grpId="0" nodeType="withEffect">
                                  <p:stCondLst>
                                    <p:cond delay="0"/>
                                  </p:stCondLst>
                                  <p:childTnLst>
                                    <p:set>
                                      <p:cBhvr>
                                        <p:cTn id="232" dur="1" fill="hold">
                                          <p:stCondLst>
                                            <p:cond delay="0"/>
                                          </p:stCondLst>
                                        </p:cTn>
                                        <p:tgtEl>
                                          <p:spTgt spid="82"/>
                                        </p:tgtEl>
                                        <p:attrNameLst>
                                          <p:attrName>style.visibility</p:attrName>
                                        </p:attrNameLst>
                                      </p:cBhvr>
                                      <p:to>
                                        <p:strVal val="visible"/>
                                      </p:to>
                                    </p:set>
                                    <p:animEffect transition="in" filter="fade">
                                      <p:cBhvr>
                                        <p:cTn id="233" dur="500"/>
                                        <p:tgtEl>
                                          <p:spTgt spid="82"/>
                                        </p:tgtEl>
                                      </p:cBhvr>
                                    </p:animEffect>
                                  </p:childTnLst>
                                </p:cTn>
                              </p:par>
                              <p:par>
                                <p:cTn id="234" presetID="10" presetClass="entr" presetSubtype="0" fill="hold" grpId="0" nodeType="withEffect">
                                  <p:stCondLst>
                                    <p:cond delay="0"/>
                                  </p:stCondLst>
                                  <p:childTnLst>
                                    <p:set>
                                      <p:cBhvr>
                                        <p:cTn id="235" dur="1" fill="hold">
                                          <p:stCondLst>
                                            <p:cond delay="0"/>
                                          </p:stCondLst>
                                        </p:cTn>
                                        <p:tgtEl>
                                          <p:spTgt spid="83"/>
                                        </p:tgtEl>
                                        <p:attrNameLst>
                                          <p:attrName>style.visibility</p:attrName>
                                        </p:attrNameLst>
                                      </p:cBhvr>
                                      <p:to>
                                        <p:strVal val="visible"/>
                                      </p:to>
                                    </p:set>
                                    <p:animEffect transition="in" filter="fade">
                                      <p:cBhvr>
                                        <p:cTn id="236" dur="500"/>
                                        <p:tgtEl>
                                          <p:spTgt spid="83"/>
                                        </p:tgtEl>
                                      </p:cBhvr>
                                    </p:animEffect>
                                  </p:childTnLst>
                                </p:cTn>
                              </p:par>
                              <p:par>
                                <p:cTn id="237" presetID="10" presetClass="entr" presetSubtype="0" fill="hold" grpId="0" nodeType="withEffect">
                                  <p:stCondLst>
                                    <p:cond delay="0"/>
                                  </p:stCondLst>
                                  <p:childTnLst>
                                    <p:set>
                                      <p:cBhvr>
                                        <p:cTn id="238" dur="1" fill="hold">
                                          <p:stCondLst>
                                            <p:cond delay="0"/>
                                          </p:stCondLst>
                                        </p:cTn>
                                        <p:tgtEl>
                                          <p:spTgt spid="87"/>
                                        </p:tgtEl>
                                        <p:attrNameLst>
                                          <p:attrName>style.visibility</p:attrName>
                                        </p:attrNameLst>
                                      </p:cBhvr>
                                      <p:to>
                                        <p:strVal val="visible"/>
                                      </p:to>
                                    </p:set>
                                    <p:animEffect transition="in" filter="fade">
                                      <p:cBhvr>
                                        <p:cTn id="239" dur="500"/>
                                        <p:tgtEl>
                                          <p:spTgt spid="87"/>
                                        </p:tgtEl>
                                      </p:cBhvr>
                                    </p:animEffect>
                                  </p:childTnLst>
                                </p:cTn>
                              </p:par>
                              <p:par>
                                <p:cTn id="240" presetID="10" presetClass="entr" presetSubtype="0" fill="hold" grpId="0" nodeType="withEffect">
                                  <p:stCondLst>
                                    <p:cond delay="0"/>
                                  </p:stCondLst>
                                  <p:childTnLst>
                                    <p:set>
                                      <p:cBhvr>
                                        <p:cTn id="241" dur="1" fill="hold">
                                          <p:stCondLst>
                                            <p:cond delay="0"/>
                                          </p:stCondLst>
                                        </p:cTn>
                                        <p:tgtEl>
                                          <p:spTgt spid="88"/>
                                        </p:tgtEl>
                                        <p:attrNameLst>
                                          <p:attrName>style.visibility</p:attrName>
                                        </p:attrNameLst>
                                      </p:cBhvr>
                                      <p:to>
                                        <p:strVal val="visible"/>
                                      </p:to>
                                    </p:set>
                                    <p:animEffect transition="in" filter="fade">
                                      <p:cBhvr>
                                        <p:cTn id="242" dur="500"/>
                                        <p:tgtEl>
                                          <p:spTgt spid="88"/>
                                        </p:tgtEl>
                                      </p:cBhvr>
                                    </p:animEffect>
                                  </p:childTnLst>
                                </p:cTn>
                              </p:par>
                              <p:par>
                                <p:cTn id="243" presetID="10" presetClass="entr" presetSubtype="0" fill="hold" grpId="0" nodeType="withEffect">
                                  <p:stCondLst>
                                    <p:cond delay="0"/>
                                  </p:stCondLst>
                                  <p:childTnLst>
                                    <p:set>
                                      <p:cBhvr>
                                        <p:cTn id="244" dur="1" fill="hold">
                                          <p:stCondLst>
                                            <p:cond delay="0"/>
                                          </p:stCondLst>
                                        </p:cTn>
                                        <p:tgtEl>
                                          <p:spTgt spid="93"/>
                                        </p:tgtEl>
                                        <p:attrNameLst>
                                          <p:attrName>style.visibility</p:attrName>
                                        </p:attrNameLst>
                                      </p:cBhvr>
                                      <p:to>
                                        <p:strVal val="visible"/>
                                      </p:to>
                                    </p:set>
                                    <p:animEffect transition="in" filter="fade">
                                      <p:cBhvr>
                                        <p:cTn id="245" dur="500"/>
                                        <p:tgtEl>
                                          <p:spTgt spid="93"/>
                                        </p:tgtEl>
                                      </p:cBhvr>
                                    </p:animEffect>
                                  </p:childTnLst>
                                </p:cTn>
                              </p:par>
                              <p:par>
                                <p:cTn id="246" presetID="10" presetClass="entr" presetSubtype="0" fill="hold" grpId="0" nodeType="withEffect">
                                  <p:stCondLst>
                                    <p:cond delay="0"/>
                                  </p:stCondLst>
                                  <p:childTnLst>
                                    <p:set>
                                      <p:cBhvr>
                                        <p:cTn id="247" dur="1" fill="hold">
                                          <p:stCondLst>
                                            <p:cond delay="0"/>
                                          </p:stCondLst>
                                        </p:cTn>
                                        <p:tgtEl>
                                          <p:spTgt spid="134"/>
                                        </p:tgtEl>
                                        <p:attrNameLst>
                                          <p:attrName>style.visibility</p:attrName>
                                        </p:attrNameLst>
                                      </p:cBhvr>
                                      <p:to>
                                        <p:strVal val="visible"/>
                                      </p:to>
                                    </p:set>
                                    <p:animEffect transition="in" filter="fade">
                                      <p:cBhvr>
                                        <p:cTn id="248" dur="500"/>
                                        <p:tgtEl>
                                          <p:spTgt spid="134"/>
                                        </p:tgtEl>
                                      </p:cBhvr>
                                    </p:animEffect>
                                  </p:childTnLst>
                                </p:cTn>
                              </p:par>
                              <p:par>
                                <p:cTn id="249" presetID="10" presetClass="entr" presetSubtype="0" fill="hold" grpId="0" nodeType="withEffect">
                                  <p:stCondLst>
                                    <p:cond delay="0"/>
                                  </p:stCondLst>
                                  <p:childTnLst>
                                    <p:set>
                                      <p:cBhvr>
                                        <p:cTn id="250" dur="1" fill="hold">
                                          <p:stCondLst>
                                            <p:cond delay="0"/>
                                          </p:stCondLst>
                                        </p:cTn>
                                        <p:tgtEl>
                                          <p:spTgt spid="140"/>
                                        </p:tgtEl>
                                        <p:attrNameLst>
                                          <p:attrName>style.visibility</p:attrName>
                                        </p:attrNameLst>
                                      </p:cBhvr>
                                      <p:to>
                                        <p:strVal val="visible"/>
                                      </p:to>
                                    </p:set>
                                    <p:animEffect transition="in" filter="fade">
                                      <p:cBhvr>
                                        <p:cTn id="251" dur="500"/>
                                        <p:tgtEl>
                                          <p:spTgt spid="140"/>
                                        </p:tgtEl>
                                      </p:cBhvr>
                                    </p:animEffect>
                                  </p:childTnLst>
                                </p:cTn>
                              </p:par>
                              <p:par>
                                <p:cTn id="252" presetID="10" presetClass="entr" presetSubtype="0" fill="hold" grpId="0" nodeType="withEffect">
                                  <p:stCondLst>
                                    <p:cond delay="0"/>
                                  </p:stCondLst>
                                  <p:childTnLst>
                                    <p:set>
                                      <p:cBhvr>
                                        <p:cTn id="253" dur="1" fill="hold">
                                          <p:stCondLst>
                                            <p:cond delay="0"/>
                                          </p:stCondLst>
                                        </p:cTn>
                                        <p:tgtEl>
                                          <p:spTgt spid="149"/>
                                        </p:tgtEl>
                                        <p:attrNameLst>
                                          <p:attrName>style.visibility</p:attrName>
                                        </p:attrNameLst>
                                      </p:cBhvr>
                                      <p:to>
                                        <p:strVal val="visible"/>
                                      </p:to>
                                    </p:set>
                                    <p:animEffect transition="in" filter="fade">
                                      <p:cBhvr>
                                        <p:cTn id="254" dur="500"/>
                                        <p:tgtEl>
                                          <p:spTgt spid="149"/>
                                        </p:tgtEl>
                                      </p:cBhvr>
                                    </p:animEffect>
                                  </p:childTnLst>
                                </p:cTn>
                              </p:par>
                              <p:par>
                                <p:cTn id="255" presetID="10" presetClass="entr" presetSubtype="0" fill="hold" grpId="0" nodeType="withEffect">
                                  <p:stCondLst>
                                    <p:cond delay="0"/>
                                  </p:stCondLst>
                                  <p:childTnLst>
                                    <p:set>
                                      <p:cBhvr>
                                        <p:cTn id="256" dur="1" fill="hold">
                                          <p:stCondLst>
                                            <p:cond delay="0"/>
                                          </p:stCondLst>
                                        </p:cTn>
                                        <p:tgtEl>
                                          <p:spTgt spid="154"/>
                                        </p:tgtEl>
                                        <p:attrNameLst>
                                          <p:attrName>style.visibility</p:attrName>
                                        </p:attrNameLst>
                                      </p:cBhvr>
                                      <p:to>
                                        <p:strVal val="visible"/>
                                      </p:to>
                                    </p:set>
                                    <p:animEffect transition="in" filter="fade">
                                      <p:cBhvr>
                                        <p:cTn id="257" dur="500"/>
                                        <p:tgtEl>
                                          <p:spTgt spid="154"/>
                                        </p:tgtEl>
                                      </p:cBhvr>
                                    </p:animEffect>
                                  </p:childTnLst>
                                </p:cTn>
                              </p:par>
                              <p:par>
                                <p:cTn id="258" presetID="10" presetClass="entr" presetSubtype="0" fill="hold" grpId="0" nodeType="withEffect">
                                  <p:stCondLst>
                                    <p:cond delay="0"/>
                                  </p:stCondLst>
                                  <p:childTnLst>
                                    <p:set>
                                      <p:cBhvr>
                                        <p:cTn id="259" dur="1" fill="hold">
                                          <p:stCondLst>
                                            <p:cond delay="0"/>
                                          </p:stCondLst>
                                        </p:cTn>
                                        <p:tgtEl>
                                          <p:spTgt spid="159"/>
                                        </p:tgtEl>
                                        <p:attrNameLst>
                                          <p:attrName>style.visibility</p:attrName>
                                        </p:attrNameLst>
                                      </p:cBhvr>
                                      <p:to>
                                        <p:strVal val="visible"/>
                                      </p:to>
                                    </p:set>
                                    <p:animEffect transition="in" filter="fade">
                                      <p:cBhvr>
                                        <p:cTn id="260" dur="500"/>
                                        <p:tgtEl>
                                          <p:spTgt spid="159"/>
                                        </p:tgtEl>
                                      </p:cBhvr>
                                    </p:animEffect>
                                  </p:childTnLst>
                                </p:cTn>
                              </p:par>
                              <p:par>
                                <p:cTn id="261" presetID="10" presetClass="entr" presetSubtype="0" fill="hold" grpId="0" nodeType="withEffect">
                                  <p:stCondLst>
                                    <p:cond delay="0"/>
                                  </p:stCondLst>
                                  <p:childTnLst>
                                    <p:set>
                                      <p:cBhvr>
                                        <p:cTn id="262" dur="1" fill="hold">
                                          <p:stCondLst>
                                            <p:cond delay="0"/>
                                          </p:stCondLst>
                                        </p:cTn>
                                        <p:tgtEl>
                                          <p:spTgt spid="365"/>
                                        </p:tgtEl>
                                        <p:attrNameLst>
                                          <p:attrName>style.visibility</p:attrName>
                                        </p:attrNameLst>
                                      </p:cBhvr>
                                      <p:to>
                                        <p:strVal val="visible"/>
                                      </p:to>
                                    </p:set>
                                    <p:animEffect transition="in" filter="fade">
                                      <p:cBhvr>
                                        <p:cTn id="263" dur="500"/>
                                        <p:tgtEl>
                                          <p:spTgt spid="365"/>
                                        </p:tgtEl>
                                      </p:cBhvr>
                                    </p:animEffect>
                                  </p:childTnLst>
                                </p:cTn>
                              </p:par>
                              <p:par>
                                <p:cTn id="264" presetID="10" presetClass="entr" presetSubtype="0" fill="hold" grpId="0" nodeType="withEffect">
                                  <p:stCondLst>
                                    <p:cond delay="0"/>
                                  </p:stCondLst>
                                  <p:childTnLst>
                                    <p:set>
                                      <p:cBhvr>
                                        <p:cTn id="265" dur="1" fill="hold">
                                          <p:stCondLst>
                                            <p:cond delay="0"/>
                                          </p:stCondLst>
                                        </p:cTn>
                                        <p:tgtEl>
                                          <p:spTgt spid="366"/>
                                        </p:tgtEl>
                                        <p:attrNameLst>
                                          <p:attrName>style.visibility</p:attrName>
                                        </p:attrNameLst>
                                      </p:cBhvr>
                                      <p:to>
                                        <p:strVal val="visible"/>
                                      </p:to>
                                    </p:set>
                                    <p:animEffect transition="in" filter="fade">
                                      <p:cBhvr>
                                        <p:cTn id="266" dur="500"/>
                                        <p:tgtEl>
                                          <p:spTgt spid="366"/>
                                        </p:tgtEl>
                                      </p:cBhvr>
                                    </p:animEffect>
                                  </p:childTnLst>
                                </p:cTn>
                              </p:par>
                              <p:par>
                                <p:cTn id="267" presetID="10" presetClass="entr" presetSubtype="0" fill="hold" grpId="0" nodeType="withEffect">
                                  <p:stCondLst>
                                    <p:cond delay="0"/>
                                  </p:stCondLst>
                                  <p:childTnLst>
                                    <p:set>
                                      <p:cBhvr>
                                        <p:cTn id="268" dur="1" fill="hold">
                                          <p:stCondLst>
                                            <p:cond delay="0"/>
                                          </p:stCondLst>
                                        </p:cTn>
                                        <p:tgtEl>
                                          <p:spTgt spid="375"/>
                                        </p:tgtEl>
                                        <p:attrNameLst>
                                          <p:attrName>style.visibility</p:attrName>
                                        </p:attrNameLst>
                                      </p:cBhvr>
                                      <p:to>
                                        <p:strVal val="visible"/>
                                      </p:to>
                                    </p:set>
                                    <p:animEffect transition="in" filter="fade">
                                      <p:cBhvr>
                                        <p:cTn id="269" dur="500"/>
                                        <p:tgtEl>
                                          <p:spTgt spid="375"/>
                                        </p:tgtEl>
                                      </p:cBhvr>
                                    </p:animEffect>
                                  </p:childTnLst>
                                </p:cTn>
                              </p:par>
                              <p:par>
                                <p:cTn id="270" presetID="10" presetClass="entr" presetSubtype="0" fill="hold" grpId="0" nodeType="withEffect">
                                  <p:stCondLst>
                                    <p:cond delay="0"/>
                                  </p:stCondLst>
                                  <p:childTnLst>
                                    <p:set>
                                      <p:cBhvr>
                                        <p:cTn id="271" dur="1" fill="hold">
                                          <p:stCondLst>
                                            <p:cond delay="0"/>
                                          </p:stCondLst>
                                        </p:cTn>
                                        <p:tgtEl>
                                          <p:spTgt spid="376"/>
                                        </p:tgtEl>
                                        <p:attrNameLst>
                                          <p:attrName>style.visibility</p:attrName>
                                        </p:attrNameLst>
                                      </p:cBhvr>
                                      <p:to>
                                        <p:strVal val="visible"/>
                                      </p:to>
                                    </p:set>
                                    <p:animEffect transition="in" filter="fade">
                                      <p:cBhvr>
                                        <p:cTn id="272" dur="500"/>
                                        <p:tgtEl>
                                          <p:spTgt spid="376"/>
                                        </p:tgtEl>
                                      </p:cBhvr>
                                    </p:animEffect>
                                  </p:childTnLst>
                                </p:cTn>
                              </p:par>
                              <p:par>
                                <p:cTn id="273" presetID="10" presetClass="entr" presetSubtype="0" fill="hold" grpId="0" nodeType="withEffect">
                                  <p:stCondLst>
                                    <p:cond delay="0"/>
                                  </p:stCondLst>
                                  <p:childTnLst>
                                    <p:set>
                                      <p:cBhvr>
                                        <p:cTn id="274" dur="1" fill="hold">
                                          <p:stCondLst>
                                            <p:cond delay="0"/>
                                          </p:stCondLst>
                                        </p:cTn>
                                        <p:tgtEl>
                                          <p:spTgt spid="89"/>
                                        </p:tgtEl>
                                        <p:attrNameLst>
                                          <p:attrName>style.visibility</p:attrName>
                                        </p:attrNameLst>
                                      </p:cBhvr>
                                      <p:to>
                                        <p:strVal val="visible"/>
                                      </p:to>
                                    </p:set>
                                    <p:animEffect transition="in" filter="fade">
                                      <p:cBhvr>
                                        <p:cTn id="275" dur="500"/>
                                        <p:tgtEl>
                                          <p:spTgt spid="89"/>
                                        </p:tgtEl>
                                      </p:cBhvr>
                                    </p:animEffect>
                                  </p:childTnLst>
                                </p:cTn>
                              </p:par>
                              <p:par>
                                <p:cTn id="276" presetID="10" presetClass="entr" presetSubtype="0" fill="hold" grpId="0" nodeType="withEffect">
                                  <p:stCondLst>
                                    <p:cond delay="0"/>
                                  </p:stCondLst>
                                  <p:childTnLst>
                                    <p:set>
                                      <p:cBhvr>
                                        <p:cTn id="277" dur="1" fill="hold">
                                          <p:stCondLst>
                                            <p:cond delay="0"/>
                                          </p:stCondLst>
                                        </p:cTn>
                                        <p:tgtEl>
                                          <p:spTgt spid="94"/>
                                        </p:tgtEl>
                                        <p:attrNameLst>
                                          <p:attrName>style.visibility</p:attrName>
                                        </p:attrNameLst>
                                      </p:cBhvr>
                                      <p:to>
                                        <p:strVal val="visible"/>
                                      </p:to>
                                    </p:set>
                                    <p:animEffect transition="in" filter="fade">
                                      <p:cBhvr>
                                        <p:cTn id="278" dur="500"/>
                                        <p:tgtEl>
                                          <p:spTgt spid="94"/>
                                        </p:tgtEl>
                                      </p:cBhvr>
                                    </p:animEffect>
                                  </p:childTnLst>
                                </p:cTn>
                              </p:par>
                              <p:par>
                                <p:cTn id="279" presetID="10" presetClass="entr" presetSubtype="0" fill="hold" grpId="0" nodeType="withEffect">
                                  <p:stCondLst>
                                    <p:cond delay="0"/>
                                  </p:stCondLst>
                                  <p:childTnLst>
                                    <p:set>
                                      <p:cBhvr>
                                        <p:cTn id="280" dur="1" fill="hold">
                                          <p:stCondLst>
                                            <p:cond delay="0"/>
                                          </p:stCondLst>
                                        </p:cTn>
                                        <p:tgtEl>
                                          <p:spTgt spid="95"/>
                                        </p:tgtEl>
                                        <p:attrNameLst>
                                          <p:attrName>style.visibility</p:attrName>
                                        </p:attrNameLst>
                                      </p:cBhvr>
                                      <p:to>
                                        <p:strVal val="visible"/>
                                      </p:to>
                                    </p:set>
                                    <p:animEffect transition="in" filter="fade">
                                      <p:cBhvr>
                                        <p:cTn id="281" dur="500"/>
                                        <p:tgtEl>
                                          <p:spTgt spid="95"/>
                                        </p:tgtEl>
                                      </p:cBhvr>
                                    </p:animEffect>
                                  </p:childTnLst>
                                </p:cTn>
                              </p:par>
                              <p:par>
                                <p:cTn id="282" presetID="10" presetClass="entr" presetSubtype="0" fill="hold" grpId="0" nodeType="withEffect">
                                  <p:stCondLst>
                                    <p:cond delay="0"/>
                                  </p:stCondLst>
                                  <p:childTnLst>
                                    <p:set>
                                      <p:cBhvr>
                                        <p:cTn id="283" dur="1" fill="hold">
                                          <p:stCondLst>
                                            <p:cond delay="0"/>
                                          </p:stCondLst>
                                        </p:cTn>
                                        <p:tgtEl>
                                          <p:spTgt spid="135"/>
                                        </p:tgtEl>
                                        <p:attrNameLst>
                                          <p:attrName>style.visibility</p:attrName>
                                        </p:attrNameLst>
                                      </p:cBhvr>
                                      <p:to>
                                        <p:strVal val="visible"/>
                                      </p:to>
                                    </p:set>
                                    <p:animEffect transition="in" filter="fade">
                                      <p:cBhvr>
                                        <p:cTn id="284" dur="500"/>
                                        <p:tgtEl>
                                          <p:spTgt spid="135"/>
                                        </p:tgtEl>
                                      </p:cBhvr>
                                    </p:animEffect>
                                  </p:childTnLst>
                                </p:cTn>
                              </p:par>
                              <p:par>
                                <p:cTn id="285" presetID="10" presetClass="entr" presetSubtype="0" fill="hold" grpId="0" nodeType="withEffect">
                                  <p:stCondLst>
                                    <p:cond delay="0"/>
                                  </p:stCondLst>
                                  <p:childTnLst>
                                    <p:set>
                                      <p:cBhvr>
                                        <p:cTn id="286" dur="1" fill="hold">
                                          <p:stCondLst>
                                            <p:cond delay="0"/>
                                          </p:stCondLst>
                                        </p:cTn>
                                        <p:tgtEl>
                                          <p:spTgt spid="141"/>
                                        </p:tgtEl>
                                        <p:attrNameLst>
                                          <p:attrName>style.visibility</p:attrName>
                                        </p:attrNameLst>
                                      </p:cBhvr>
                                      <p:to>
                                        <p:strVal val="visible"/>
                                      </p:to>
                                    </p:set>
                                    <p:animEffect transition="in" filter="fade">
                                      <p:cBhvr>
                                        <p:cTn id="287" dur="500"/>
                                        <p:tgtEl>
                                          <p:spTgt spid="141"/>
                                        </p:tgtEl>
                                      </p:cBhvr>
                                    </p:animEffect>
                                  </p:childTnLst>
                                </p:cTn>
                              </p:par>
                              <p:par>
                                <p:cTn id="288" presetID="10" presetClass="entr" presetSubtype="0" fill="hold" grpId="0" nodeType="withEffect">
                                  <p:stCondLst>
                                    <p:cond delay="0"/>
                                  </p:stCondLst>
                                  <p:childTnLst>
                                    <p:set>
                                      <p:cBhvr>
                                        <p:cTn id="289" dur="1" fill="hold">
                                          <p:stCondLst>
                                            <p:cond delay="0"/>
                                          </p:stCondLst>
                                        </p:cTn>
                                        <p:tgtEl>
                                          <p:spTgt spid="142"/>
                                        </p:tgtEl>
                                        <p:attrNameLst>
                                          <p:attrName>style.visibility</p:attrName>
                                        </p:attrNameLst>
                                      </p:cBhvr>
                                      <p:to>
                                        <p:strVal val="visible"/>
                                      </p:to>
                                    </p:set>
                                    <p:animEffect transition="in" filter="fade">
                                      <p:cBhvr>
                                        <p:cTn id="290" dur="500"/>
                                        <p:tgtEl>
                                          <p:spTgt spid="142"/>
                                        </p:tgtEl>
                                      </p:cBhvr>
                                    </p:animEffect>
                                  </p:childTnLst>
                                </p:cTn>
                              </p:par>
                              <p:par>
                                <p:cTn id="291" presetID="10" presetClass="entr" presetSubtype="0" fill="hold" grpId="0" nodeType="withEffect">
                                  <p:stCondLst>
                                    <p:cond delay="0"/>
                                  </p:stCondLst>
                                  <p:childTnLst>
                                    <p:set>
                                      <p:cBhvr>
                                        <p:cTn id="292" dur="1" fill="hold">
                                          <p:stCondLst>
                                            <p:cond delay="0"/>
                                          </p:stCondLst>
                                        </p:cTn>
                                        <p:tgtEl>
                                          <p:spTgt spid="150"/>
                                        </p:tgtEl>
                                        <p:attrNameLst>
                                          <p:attrName>style.visibility</p:attrName>
                                        </p:attrNameLst>
                                      </p:cBhvr>
                                      <p:to>
                                        <p:strVal val="visible"/>
                                      </p:to>
                                    </p:set>
                                    <p:animEffect transition="in" filter="fade">
                                      <p:cBhvr>
                                        <p:cTn id="293" dur="500"/>
                                        <p:tgtEl>
                                          <p:spTgt spid="150"/>
                                        </p:tgtEl>
                                      </p:cBhvr>
                                    </p:animEffect>
                                  </p:childTnLst>
                                </p:cTn>
                              </p:par>
                              <p:par>
                                <p:cTn id="294" presetID="10" presetClass="entr" presetSubtype="0" fill="hold" grpId="0" nodeType="withEffect">
                                  <p:stCondLst>
                                    <p:cond delay="0"/>
                                  </p:stCondLst>
                                  <p:childTnLst>
                                    <p:set>
                                      <p:cBhvr>
                                        <p:cTn id="295" dur="1" fill="hold">
                                          <p:stCondLst>
                                            <p:cond delay="0"/>
                                          </p:stCondLst>
                                        </p:cTn>
                                        <p:tgtEl>
                                          <p:spTgt spid="155"/>
                                        </p:tgtEl>
                                        <p:attrNameLst>
                                          <p:attrName>style.visibility</p:attrName>
                                        </p:attrNameLst>
                                      </p:cBhvr>
                                      <p:to>
                                        <p:strVal val="visible"/>
                                      </p:to>
                                    </p:set>
                                    <p:animEffect transition="in" filter="fade">
                                      <p:cBhvr>
                                        <p:cTn id="296" dur="500"/>
                                        <p:tgtEl>
                                          <p:spTgt spid="155"/>
                                        </p:tgtEl>
                                      </p:cBhvr>
                                    </p:animEffect>
                                  </p:childTnLst>
                                </p:cTn>
                              </p:par>
                              <p:par>
                                <p:cTn id="297" presetID="10" presetClass="entr" presetSubtype="0" fill="hold" grpId="0" nodeType="withEffect">
                                  <p:stCondLst>
                                    <p:cond delay="0"/>
                                  </p:stCondLst>
                                  <p:childTnLst>
                                    <p:set>
                                      <p:cBhvr>
                                        <p:cTn id="298" dur="1" fill="hold">
                                          <p:stCondLst>
                                            <p:cond delay="0"/>
                                          </p:stCondLst>
                                        </p:cTn>
                                        <p:tgtEl>
                                          <p:spTgt spid="347"/>
                                        </p:tgtEl>
                                        <p:attrNameLst>
                                          <p:attrName>style.visibility</p:attrName>
                                        </p:attrNameLst>
                                      </p:cBhvr>
                                      <p:to>
                                        <p:strVal val="visible"/>
                                      </p:to>
                                    </p:set>
                                    <p:animEffect transition="in" filter="fade">
                                      <p:cBhvr>
                                        <p:cTn id="299" dur="500"/>
                                        <p:tgtEl>
                                          <p:spTgt spid="347"/>
                                        </p:tgtEl>
                                      </p:cBhvr>
                                    </p:animEffect>
                                  </p:childTnLst>
                                </p:cTn>
                              </p:par>
                              <p:par>
                                <p:cTn id="300" presetID="10" presetClass="entr" presetSubtype="0" fill="hold" grpId="0" nodeType="withEffect">
                                  <p:stCondLst>
                                    <p:cond delay="0"/>
                                  </p:stCondLst>
                                  <p:childTnLst>
                                    <p:set>
                                      <p:cBhvr>
                                        <p:cTn id="301" dur="1" fill="hold">
                                          <p:stCondLst>
                                            <p:cond delay="0"/>
                                          </p:stCondLst>
                                        </p:cTn>
                                        <p:tgtEl>
                                          <p:spTgt spid="348"/>
                                        </p:tgtEl>
                                        <p:attrNameLst>
                                          <p:attrName>style.visibility</p:attrName>
                                        </p:attrNameLst>
                                      </p:cBhvr>
                                      <p:to>
                                        <p:strVal val="visible"/>
                                      </p:to>
                                    </p:set>
                                    <p:animEffect transition="in" filter="fade">
                                      <p:cBhvr>
                                        <p:cTn id="302" dur="500"/>
                                        <p:tgtEl>
                                          <p:spTgt spid="348"/>
                                        </p:tgtEl>
                                      </p:cBhvr>
                                    </p:animEffect>
                                  </p:childTnLst>
                                </p:cTn>
                              </p:par>
                              <p:par>
                                <p:cTn id="303" presetID="10" presetClass="entr" presetSubtype="0" fill="hold" grpId="0" nodeType="withEffect">
                                  <p:stCondLst>
                                    <p:cond delay="0"/>
                                  </p:stCondLst>
                                  <p:childTnLst>
                                    <p:set>
                                      <p:cBhvr>
                                        <p:cTn id="304" dur="1" fill="hold">
                                          <p:stCondLst>
                                            <p:cond delay="0"/>
                                          </p:stCondLst>
                                        </p:cTn>
                                        <p:tgtEl>
                                          <p:spTgt spid="353"/>
                                        </p:tgtEl>
                                        <p:attrNameLst>
                                          <p:attrName>style.visibility</p:attrName>
                                        </p:attrNameLst>
                                      </p:cBhvr>
                                      <p:to>
                                        <p:strVal val="visible"/>
                                      </p:to>
                                    </p:set>
                                    <p:animEffect transition="in" filter="fade">
                                      <p:cBhvr>
                                        <p:cTn id="305" dur="500"/>
                                        <p:tgtEl>
                                          <p:spTgt spid="353"/>
                                        </p:tgtEl>
                                      </p:cBhvr>
                                    </p:animEffect>
                                  </p:childTnLst>
                                </p:cTn>
                              </p:par>
                              <p:par>
                                <p:cTn id="306" presetID="10" presetClass="entr" presetSubtype="0" fill="hold" grpId="0" nodeType="withEffect">
                                  <p:stCondLst>
                                    <p:cond delay="0"/>
                                  </p:stCondLst>
                                  <p:childTnLst>
                                    <p:set>
                                      <p:cBhvr>
                                        <p:cTn id="307" dur="1" fill="hold">
                                          <p:stCondLst>
                                            <p:cond delay="0"/>
                                          </p:stCondLst>
                                        </p:cTn>
                                        <p:tgtEl>
                                          <p:spTgt spid="354"/>
                                        </p:tgtEl>
                                        <p:attrNameLst>
                                          <p:attrName>style.visibility</p:attrName>
                                        </p:attrNameLst>
                                      </p:cBhvr>
                                      <p:to>
                                        <p:strVal val="visible"/>
                                      </p:to>
                                    </p:set>
                                    <p:animEffect transition="in" filter="fade">
                                      <p:cBhvr>
                                        <p:cTn id="308" dur="500"/>
                                        <p:tgtEl>
                                          <p:spTgt spid="354"/>
                                        </p:tgtEl>
                                      </p:cBhvr>
                                    </p:animEffect>
                                  </p:childTnLst>
                                </p:cTn>
                              </p:par>
                              <p:par>
                                <p:cTn id="309" presetID="10" presetClass="entr" presetSubtype="0" fill="hold" grpId="0" nodeType="withEffect">
                                  <p:stCondLst>
                                    <p:cond delay="0"/>
                                  </p:stCondLst>
                                  <p:childTnLst>
                                    <p:set>
                                      <p:cBhvr>
                                        <p:cTn id="310" dur="1" fill="hold">
                                          <p:stCondLst>
                                            <p:cond delay="0"/>
                                          </p:stCondLst>
                                        </p:cTn>
                                        <p:tgtEl>
                                          <p:spTgt spid="355"/>
                                        </p:tgtEl>
                                        <p:attrNameLst>
                                          <p:attrName>style.visibility</p:attrName>
                                        </p:attrNameLst>
                                      </p:cBhvr>
                                      <p:to>
                                        <p:strVal val="visible"/>
                                      </p:to>
                                    </p:set>
                                    <p:animEffect transition="in" filter="fade">
                                      <p:cBhvr>
                                        <p:cTn id="311" dur="500"/>
                                        <p:tgtEl>
                                          <p:spTgt spid="355"/>
                                        </p:tgtEl>
                                      </p:cBhvr>
                                    </p:animEffect>
                                  </p:childTnLst>
                                </p:cTn>
                              </p:par>
                              <p:par>
                                <p:cTn id="312" presetID="10" presetClass="entr" presetSubtype="0" fill="hold" grpId="0" nodeType="withEffect">
                                  <p:stCondLst>
                                    <p:cond delay="0"/>
                                  </p:stCondLst>
                                  <p:childTnLst>
                                    <p:set>
                                      <p:cBhvr>
                                        <p:cTn id="313" dur="1" fill="hold">
                                          <p:stCondLst>
                                            <p:cond delay="0"/>
                                          </p:stCondLst>
                                        </p:cTn>
                                        <p:tgtEl>
                                          <p:spTgt spid="356"/>
                                        </p:tgtEl>
                                        <p:attrNameLst>
                                          <p:attrName>style.visibility</p:attrName>
                                        </p:attrNameLst>
                                      </p:cBhvr>
                                      <p:to>
                                        <p:strVal val="visible"/>
                                      </p:to>
                                    </p:set>
                                    <p:animEffect transition="in" filter="fade">
                                      <p:cBhvr>
                                        <p:cTn id="314" dur="500"/>
                                        <p:tgtEl>
                                          <p:spTgt spid="356"/>
                                        </p:tgtEl>
                                      </p:cBhvr>
                                    </p:animEffect>
                                  </p:childTnLst>
                                </p:cTn>
                              </p:par>
                            </p:childTnLst>
                          </p:cTn>
                        </p:par>
                      </p:childTnLst>
                    </p:cTn>
                  </p:par>
                  <p:par>
                    <p:cTn id="315" fill="hold" nodeType="clickPar">
                      <p:stCondLst>
                        <p:cond delay="indefinite"/>
                      </p:stCondLst>
                      <p:childTnLst>
                        <p:par>
                          <p:cTn id="316" fill="hold" nodeType="withGroup">
                            <p:stCondLst>
                              <p:cond delay="0"/>
                            </p:stCondLst>
                            <p:childTnLst>
                              <p:par>
                                <p:cTn id="317" presetID="10" presetClass="entr" presetSubtype="0" fill="hold" grpId="0" nodeType="clickEffect">
                                  <p:stCondLst>
                                    <p:cond delay="0"/>
                                  </p:stCondLst>
                                  <p:childTnLst>
                                    <p:set>
                                      <p:cBhvr>
                                        <p:cTn id="318" dur="1" fill="hold">
                                          <p:stCondLst>
                                            <p:cond delay="0"/>
                                          </p:stCondLst>
                                        </p:cTn>
                                        <p:tgtEl>
                                          <p:spTgt spid="90"/>
                                        </p:tgtEl>
                                        <p:attrNameLst>
                                          <p:attrName>style.visibility</p:attrName>
                                        </p:attrNameLst>
                                      </p:cBhvr>
                                      <p:to>
                                        <p:strVal val="visible"/>
                                      </p:to>
                                    </p:set>
                                    <p:animEffect transition="in" filter="fade">
                                      <p:cBhvr>
                                        <p:cTn id="319" dur="500"/>
                                        <p:tgtEl>
                                          <p:spTgt spid="90"/>
                                        </p:tgtEl>
                                      </p:cBhvr>
                                    </p:animEffect>
                                  </p:childTnLst>
                                </p:cTn>
                              </p:par>
                              <p:par>
                                <p:cTn id="320" presetID="10" presetClass="entr" presetSubtype="0" fill="hold" grpId="0" nodeType="withEffect">
                                  <p:stCondLst>
                                    <p:cond delay="0"/>
                                  </p:stCondLst>
                                  <p:childTnLst>
                                    <p:set>
                                      <p:cBhvr>
                                        <p:cTn id="321" dur="1" fill="hold">
                                          <p:stCondLst>
                                            <p:cond delay="0"/>
                                          </p:stCondLst>
                                        </p:cTn>
                                        <p:tgtEl>
                                          <p:spTgt spid="84"/>
                                        </p:tgtEl>
                                        <p:attrNameLst>
                                          <p:attrName>style.visibility</p:attrName>
                                        </p:attrNameLst>
                                      </p:cBhvr>
                                      <p:to>
                                        <p:strVal val="visible"/>
                                      </p:to>
                                    </p:set>
                                    <p:animEffect transition="in" filter="fade">
                                      <p:cBhvr>
                                        <p:cTn id="322" dur="500"/>
                                        <p:tgtEl>
                                          <p:spTgt spid="84"/>
                                        </p:tgtEl>
                                      </p:cBhvr>
                                    </p:animEffect>
                                  </p:childTnLst>
                                </p:cTn>
                              </p:par>
                              <p:par>
                                <p:cTn id="323" presetID="10" presetClass="entr" presetSubtype="0" fill="hold" grpId="0" nodeType="withEffect">
                                  <p:stCondLst>
                                    <p:cond delay="0"/>
                                  </p:stCondLst>
                                  <p:childTnLst>
                                    <p:set>
                                      <p:cBhvr>
                                        <p:cTn id="324" dur="1" fill="hold">
                                          <p:stCondLst>
                                            <p:cond delay="0"/>
                                          </p:stCondLst>
                                        </p:cTn>
                                        <p:tgtEl>
                                          <p:spTgt spid="320"/>
                                        </p:tgtEl>
                                        <p:attrNameLst>
                                          <p:attrName>style.visibility</p:attrName>
                                        </p:attrNameLst>
                                      </p:cBhvr>
                                      <p:to>
                                        <p:strVal val="visible"/>
                                      </p:to>
                                    </p:set>
                                    <p:animEffect transition="in" filter="fade">
                                      <p:cBhvr>
                                        <p:cTn id="325" dur="500"/>
                                        <p:tgtEl>
                                          <p:spTgt spid="320"/>
                                        </p:tgtEl>
                                      </p:cBhvr>
                                    </p:animEffect>
                                  </p:childTnLst>
                                </p:cTn>
                              </p:par>
                              <p:par>
                                <p:cTn id="326" presetID="10" presetClass="entr" presetSubtype="0" fill="hold" grpId="0" nodeType="withEffect">
                                  <p:stCondLst>
                                    <p:cond delay="0"/>
                                  </p:stCondLst>
                                  <p:childTnLst>
                                    <p:set>
                                      <p:cBhvr>
                                        <p:cTn id="327" dur="1" fill="hold">
                                          <p:stCondLst>
                                            <p:cond delay="0"/>
                                          </p:stCondLst>
                                        </p:cTn>
                                        <p:tgtEl>
                                          <p:spTgt spid="321"/>
                                        </p:tgtEl>
                                        <p:attrNameLst>
                                          <p:attrName>style.visibility</p:attrName>
                                        </p:attrNameLst>
                                      </p:cBhvr>
                                      <p:to>
                                        <p:strVal val="visible"/>
                                      </p:to>
                                    </p:set>
                                    <p:animEffect transition="in" filter="fade">
                                      <p:cBhvr>
                                        <p:cTn id="328" dur="500"/>
                                        <p:tgtEl>
                                          <p:spTgt spid="321"/>
                                        </p:tgtEl>
                                      </p:cBhvr>
                                    </p:animEffect>
                                  </p:childTnLst>
                                </p:cTn>
                              </p:par>
                              <p:par>
                                <p:cTn id="329" presetID="10" presetClass="entr" presetSubtype="0" fill="hold" grpId="0" nodeType="withEffect">
                                  <p:stCondLst>
                                    <p:cond delay="0"/>
                                  </p:stCondLst>
                                  <p:childTnLst>
                                    <p:set>
                                      <p:cBhvr>
                                        <p:cTn id="330" dur="1" fill="hold">
                                          <p:stCondLst>
                                            <p:cond delay="0"/>
                                          </p:stCondLst>
                                        </p:cTn>
                                        <p:tgtEl>
                                          <p:spTgt spid="128"/>
                                        </p:tgtEl>
                                        <p:attrNameLst>
                                          <p:attrName>style.visibility</p:attrName>
                                        </p:attrNameLst>
                                      </p:cBhvr>
                                      <p:to>
                                        <p:strVal val="visible"/>
                                      </p:to>
                                    </p:set>
                                    <p:animEffect transition="in" filter="fade">
                                      <p:cBhvr>
                                        <p:cTn id="331" dur="500"/>
                                        <p:tgtEl>
                                          <p:spTgt spid="128"/>
                                        </p:tgtEl>
                                      </p:cBhvr>
                                    </p:animEffect>
                                  </p:childTnLst>
                                </p:cTn>
                              </p:par>
                              <p:par>
                                <p:cTn id="332" presetID="10" presetClass="entr" presetSubtype="0" fill="hold" grpId="0" nodeType="withEffect">
                                  <p:stCondLst>
                                    <p:cond delay="0"/>
                                  </p:stCondLst>
                                  <p:childTnLst>
                                    <p:set>
                                      <p:cBhvr>
                                        <p:cTn id="333" dur="1" fill="hold">
                                          <p:stCondLst>
                                            <p:cond delay="0"/>
                                          </p:stCondLst>
                                        </p:cTn>
                                        <p:tgtEl>
                                          <p:spTgt spid="129"/>
                                        </p:tgtEl>
                                        <p:attrNameLst>
                                          <p:attrName>style.visibility</p:attrName>
                                        </p:attrNameLst>
                                      </p:cBhvr>
                                      <p:to>
                                        <p:strVal val="visible"/>
                                      </p:to>
                                    </p:set>
                                    <p:animEffect transition="in" filter="fade">
                                      <p:cBhvr>
                                        <p:cTn id="334" dur="500"/>
                                        <p:tgtEl>
                                          <p:spTgt spid="129"/>
                                        </p:tgtEl>
                                      </p:cBhvr>
                                    </p:animEffect>
                                  </p:childTnLst>
                                </p:cTn>
                              </p:par>
                              <p:par>
                                <p:cTn id="335" presetID="10" presetClass="entr" presetSubtype="0" fill="hold" grpId="0" nodeType="withEffect">
                                  <p:stCondLst>
                                    <p:cond delay="0"/>
                                  </p:stCondLst>
                                  <p:childTnLst>
                                    <p:set>
                                      <p:cBhvr>
                                        <p:cTn id="336" dur="1" fill="hold">
                                          <p:stCondLst>
                                            <p:cond delay="0"/>
                                          </p:stCondLst>
                                        </p:cTn>
                                        <p:tgtEl>
                                          <p:spTgt spid="136"/>
                                        </p:tgtEl>
                                        <p:attrNameLst>
                                          <p:attrName>style.visibility</p:attrName>
                                        </p:attrNameLst>
                                      </p:cBhvr>
                                      <p:to>
                                        <p:strVal val="visible"/>
                                      </p:to>
                                    </p:set>
                                    <p:animEffect transition="in" filter="fade">
                                      <p:cBhvr>
                                        <p:cTn id="337" dur="500"/>
                                        <p:tgtEl>
                                          <p:spTgt spid="136"/>
                                        </p:tgtEl>
                                      </p:cBhvr>
                                    </p:animEffect>
                                  </p:childTnLst>
                                </p:cTn>
                              </p:par>
                              <p:par>
                                <p:cTn id="338" presetID="10" presetClass="entr" presetSubtype="0" fill="hold" grpId="0" nodeType="withEffect">
                                  <p:stCondLst>
                                    <p:cond delay="0"/>
                                  </p:stCondLst>
                                  <p:childTnLst>
                                    <p:set>
                                      <p:cBhvr>
                                        <p:cTn id="339" dur="1" fill="hold">
                                          <p:stCondLst>
                                            <p:cond delay="0"/>
                                          </p:stCondLst>
                                        </p:cTn>
                                        <p:tgtEl>
                                          <p:spTgt spid="143"/>
                                        </p:tgtEl>
                                        <p:attrNameLst>
                                          <p:attrName>style.visibility</p:attrName>
                                        </p:attrNameLst>
                                      </p:cBhvr>
                                      <p:to>
                                        <p:strVal val="visible"/>
                                      </p:to>
                                    </p:set>
                                    <p:animEffect transition="in" filter="fade">
                                      <p:cBhvr>
                                        <p:cTn id="340" dur="500"/>
                                        <p:tgtEl>
                                          <p:spTgt spid="143"/>
                                        </p:tgtEl>
                                      </p:cBhvr>
                                    </p:animEffect>
                                  </p:childTnLst>
                                </p:cTn>
                              </p:par>
                              <p:par>
                                <p:cTn id="341" presetID="10" presetClass="entr" presetSubtype="0" fill="hold" grpId="0" nodeType="withEffect">
                                  <p:stCondLst>
                                    <p:cond delay="0"/>
                                  </p:stCondLst>
                                  <p:childTnLst>
                                    <p:set>
                                      <p:cBhvr>
                                        <p:cTn id="342" dur="1" fill="hold">
                                          <p:stCondLst>
                                            <p:cond delay="0"/>
                                          </p:stCondLst>
                                        </p:cTn>
                                        <p:tgtEl>
                                          <p:spTgt spid="144"/>
                                        </p:tgtEl>
                                        <p:attrNameLst>
                                          <p:attrName>style.visibility</p:attrName>
                                        </p:attrNameLst>
                                      </p:cBhvr>
                                      <p:to>
                                        <p:strVal val="visible"/>
                                      </p:to>
                                    </p:set>
                                    <p:animEffect transition="in" filter="fade">
                                      <p:cBhvr>
                                        <p:cTn id="343" dur="500"/>
                                        <p:tgtEl>
                                          <p:spTgt spid="144"/>
                                        </p:tgtEl>
                                      </p:cBhvr>
                                    </p:animEffect>
                                  </p:childTnLst>
                                </p:cTn>
                              </p:par>
                              <p:par>
                                <p:cTn id="344" presetID="10" presetClass="entr" presetSubtype="0" fill="hold" grpId="0" nodeType="withEffect">
                                  <p:stCondLst>
                                    <p:cond delay="0"/>
                                  </p:stCondLst>
                                  <p:childTnLst>
                                    <p:set>
                                      <p:cBhvr>
                                        <p:cTn id="345" dur="1" fill="hold">
                                          <p:stCondLst>
                                            <p:cond delay="0"/>
                                          </p:stCondLst>
                                        </p:cTn>
                                        <p:tgtEl>
                                          <p:spTgt spid="151"/>
                                        </p:tgtEl>
                                        <p:attrNameLst>
                                          <p:attrName>style.visibility</p:attrName>
                                        </p:attrNameLst>
                                      </p:cBhvr>
                                      <p:to>
                                        <p:strVal val="visible"/>
                                      </p:to>
                                    </p:set>
                                    <p:animEffect transition="in" filter="fade">
                                      <p:cBhvr>
                                        <p:cTn id="346" dur="500"/>
                                        <p:tgtEl>
                                          <p:spTgt spid="151"/>
                                        </p:tgtEl>
                                      </p:cBhvr>
                                    </p:animEffect>
                                  </p:childTnLst>
                                </p:cTn>
                              </p:par>
                              <p:par>
                                <p:cTn id="347" presetID="10" presetClass="entr" presetSubtype="0" fill="hold" grpId="0" nodeType="withEffect">
                                  <p:stCondLst>
                                    <p:cond delay="0"/>
                                  </p:stCondLst>
                                  <p:childTnLst>
                                    <p:set>
                                      <p:cBhvr>
                                        <p:cTn id="348" dur="1" fill="hold">
                                          <p:stCondLst>
                                            <p:cond delay="0"/>
                                          </p:stCondLst>
                                        </p:cTn>
                                        <p:tgtEl>
                                          <p:spTgt spid="156"/>
                                        </p:tgtEl>
                                        <p:attrNameLst>
                                          <p:attrName>style.visibility</p:attrName>
                                        </p:attrNameLst>
                                      </p:cBhvr>
                                      <p:to>
                                        <p:strVal val="visible"/>
                                      </p:to>
                                    </p:set>
                                    <p:animEffect transition="in" filter="fade">
                                      <p:cBhvr>
                                        <p:cTn id="349" dur="500"/>
                                        <p:tgtEl>
                                          <p:spTgt spid="156"/>
                                        </p:tgtEl>
                                      </p:cBhvr>
                                    </p:animEffect>
                                  </p:childTnLst>
                                </p:cTn>
                              </p:par>
                              <p:par>
                                <p:cTn id="350" presetID="10" presetClass="entr" presetSubtype="0" fill="hold" grpId="0" nodeType="withEffect">
                                  <p:stCondLst>
                                    <p:cond delay="0"/>
                                  </p:stCondLst>
                                  <p:childTnLst>
                                    <p:set>
                                      <p:cBhvr>
                                        <p:cTn id="351" dur="1" fill="hold">
                                          <p:stCondLst>
                                            <p:cond delay="0"/>
                                          </p:stCondLst>
                                        </p:cTn>
                                        <p:tgtEl>
                                          <p:spTgt spid="349"/>
                                        </p:tgtEl>
                                        <p:attrNameLst>
                                          <p:attrName>style.visibility</p:attrName>
                                        </p:attrNameLst>
                                      </p:cBhvr>
                                      <p:to>
                                        <p:strVal val="visible"/>
                                      </p:to>
                                    </p:set>
                                    <p:animEffect transition="in" filter="fade">
                                      <p:cBhvr>
                                        <p:cTn id="352" dur="500"/>
                                        <p:tgtEl>
                                          <p:spTgt spid="349"/>
                                        </p:tgtEl>
                                      </p:cBhvr>
                                    </p:animEffect>
                                  </p:childTnLst>
                                </p:cTn>
                              </p:par>
                              <p:par>
                                <p:cTn id="353" presetID="10" presetClass="entr" presetSubtype="0" fill="hold" grpId="0" nodeType="withEffect">
                                  <p:stCondLst>
                                    <p:cond delay="0"/>
                                  </p:stCondLst>
                                  <p:childTnLst>
                                    <p:set>
                                      <p:cBhvr>
                                        <p:cTn id="354" dur="1" fill="hold">
                                          <p:stCondLst>
                                            <p:cond delay="0"/>
                                          </p:stCondLst>
                                        </p:cTn>
                                        <p:tgtEl>
                                          <p:spTgt spid="350"/>
                                        </p:tgtEl>
                                        <p:attrNameLst>
                                          <p:attrName>style.visibility</p:attrName>
                                        </p:attrNameLst>
                                      </p:cBhvr>
                                      <p:to>
                                        <p:strVal val="visible"/>
                                      </p:to>
                                    </p:set>
                                    <p:animEffect transition="in" filter="fade">
                                      <p:cBhvr>
                                        <p:cTn id="355" dur="500"/>
                                        <p:tgtEl>
                                          <p:spTgt spid="350"/>
                                        </p:tgtEl>
                                      </p:cBhvr>
                                    </p:animEffect>
                                  </p:childTnLst>
                                </p:cTn>
                              </p:par>
                              <p:par>
                                <p:cTn id="356" presetID="10" presetClass="entr" presetSubtype="0" fill="hold" grpId="0" nodeType="withEffect">
                                  <p:stCondLst>
                                    <p:cond delay="0"/>
                                  </p:stCondLst>
                                  <p:childTnLst>
                                    <p:set>
                                      <p:cBhvr>
                                        <p:cTn id="357" dur="1" fill="hold">
                                          <p:stCondLst>
                                            <p:cond delay="0"/>
                                          </p:stCondLst>
                                        </p:cTn>
                                        <p:tgtEl>
                                          <p:spTgt spid="357"/>
                                        </p:tgtEl>
                                        <p:attrNameLst>
                                          <p:attrName>style.visibility</p:attrName>
                                        </p:attrNameLst>
                                      </p:cBhvr>
                                      <p:to>
                                        <p:strVal val="visible"/>
                                      </p:to>
                                    </p:set>
                                    <p:animEffect transition="in" filter="fade">
                                      <p:cBhvr>
                                        <p:cTn id="358" dur="500"/>
                                        <p:tgtEl>
                                          <p:spTgt spid="357"/>
                                        </p:tgtEl>
                                      </p:cBhvr>
                                    </p:animEffect>
                                  </p:childTnLst>
                                </p:cTn>
                              </p:par>
                              <p:par>
                                <p:cTn id="359" presetID="10" presetClass="entr" presetSubtype="0" fill="hold" grpId="0" nodeType="withEffect">
                                  <p:stCondLst>
                                    <p:cond delay="0"/>
                                  </p:stCondLst>
                                  <p:childTnLst>
                                    <p:set>
                                      <p:cBhvr>
                                        <p:cTn id="360" dur="1" fill="hold">
                                          <p:stCondLst>
                                            <p:cond delay="0"/>
                                          </p:stCondLst>
                                        </p:cTn>
                                        <p:tgtEl>
                                          <p:spTgt spid="358"/>
                                        </p:tgtEl>
                                        <p:attrNameLst>
                                          <p:attrName>style.visibility</p:attrName>
                                        </p:attrNameLst>
                                      </p:cBhvr>
                                      <p:to>
                                        <p:strVal val="visible"/>
                                      </p:to>
                                    </p:set>
                                    <p:animEffect transition="in" filter="fade">
                                      <p:cBhvr>
                                        <p:cTn id="361" dur="500"/>
                                        <p:tgtEl>
                                          <p:spTgt spid="358"/>
                                        </p:tgtEl>
                                      </p:cBhvr>
                                    </p:animEffect>
                                  </p:childTnLst>
                                </p:cTn>
                              </p:par>
                              <p:par>
                                <p:cTn id="362" presetID="10" presetClass="entr" presetSubtype="0" fill="hold" grpId="0" nodeType="withEffect">
                                  <p:stCondLst>
                                    <p:cond delay="0"/>
                                  </p:stCondLst>
                                  <p:childTnLst>
                                    <p:set>
                                      <p:cBhvr>
                                        <p:cTn id="363" dur="1" fill="hold">
                                          <p:stCondLst>
                                            <p:cond delay="0"/>
                                          </p:stCondLst>
                                        </p:cTn>
                                        <p:tgtEl>
                                          <p:spTgt spid="359"/>
                                        </p:tgtEl>
                                        <p:attrNameLst>
                                          <p:attrName>style.visibility</p:attrName>
                                        </p:attrNameLst>
                                      </p:cBhvr>
                                      <p:to>
                                        <p:strVal val="visible"/>
                                      </p:to>
                                    </p:set>
                                    <p:animEffect transition="in" filter="fade">
                                      <p:cBhvr>
                                        <p:cTn id="364" dur="500"/>
                                        <p:tgtEl>
                                          <p:spTgt spid="359"/>
                                        </p:tgtEl>
                                      </p:cBhvr>
                                    </p:animEffect>
                                  </p:childTnLst>
                                </p:cTn>
                              </p:par>
                              <p:par>
                                <p:cTn id="365" presetID="10" presetClass="entr" presetSubtype="0" fill="hold" grpId="0" nodeType="withEffect">
                                  <p:stCondLst>
                                    <p:cond delay="0"/>
                                  </p:stCondLst>
                                  <p:childTnLst>
                                    <p:set>
                                      <p:cBhvr>
                                        <p:cTn id="366" dur="1" fill="hold">
                                          <p:stCondLst>
                                            <p:cond delay="0"/>
                                          </p:stCondLst>
                                        </p:cTn>
                                        <p:tgtEl>
                                          <p:spTgt spid="360"/>
                                        </p:tgtEl>
                                        <p:attrNameLst>
                                          <p:attrName>style.visibility</p:attrName>
                                        </p:attrNameLst>
                                      </p:cBhvr>
                                      <p:to>
                                        <p:strVal val="visible"/>
                                      </p:to>
                                    </p:set>
                                    <p:animEffect transition="in" filter="fade">
                                      <p:cBhvr>
                                        <p:cTn id="367" dur="500"/>
                                        <p:tgtEl>
                                          <p:spTgt spid="360"/>
                                        </p:tgtEl>
                                      </p:cBhvr>
                                    </p:animEffect>
                                  </p:childTnLst>
                                </p:cTn>
                              </p:par>
                              <p:par>
                                <p:cTn id="368" presetID="10" presetClass="entr" presetSubtype="0" fill="hold" grpId="0" nodeType="withEffect">
                                  <p:stCondLst>
                                    <p:cond delay="0"/>
                                  </p:stCondLst>
                                  <p:childTnLst>
                                    <p:set>
                                      <p:cBhvr>
                                        <p:cTn id="369" dur="1" fill="hold">
                                          <p:stCondLst>
                                            <p:cond delay="0"/>
                                          </p:stCondLst>
                                        </p:cTn>
                                        <p:tgtEl>
                                          <p:spTgt spid="85"/>
                                        </p:tgtEl>
                                        <p:attrNameLst>
                                          <p:attrName>style.visibility</p:attrName>
                                        </p:attrNameLst>
                                      </p:cBhvr>
                                      <p:to>
                                        <p:strVal val="visible"/>
                                      </p:to>
                                    </p:set>
                                    <p:animEffect transition="in" filter="fade">
                                      <p:cBhvr>
                                        <p:cTn id="370" dur="500"/>
                                        <p:tgtEl>
                                          <p:spTgt spid="85"/>
                                        </p:tgtEl>
                                      </p:cBhvr>
                                    </p:animEffect>
                                  </p:childTnLst>
                                </p:cTn>
                              </p:par>
                              <p:par>
                                <p:cTn id="371" presetID="10" presetClass="entr" presetSubtype="0" fill="hold" grpId="0" nodeType="withEffect">
                                  <p:stCondLst>
                                    <p:cond delay="0"/>
                                  </p:stCondLst>
                                  <p:childTnLst>
                                    <p:set>
                                      <p:cBhvr>
                                        <p:cTn id="372" dur="1" fill="hold">
                                          <p:stCondLst>
                                            <p:cond delay="0"/>
                                          </p:stCondLst>
                                        </p:cTn>
                                        <p:tgtEl>
                                          <p:spTgt spid="91"/>
                                        </p:tgtEl>
                                        <p:attrNameLst>
                                          <p:attrName>style.visibility</p:attrName>
                                        </p:attrNameLst>
                                      </p:cBhvr>
                                      <p:to>
                                        <p:strVal val="visible"/>
                                      </p:to>
                                    </p:set>
                                    <p:animEffect transition="in" filter="fade">
                                      <p:cBhvr>
                                        <p:cTn id="373" dur="500"/>
                                        <p:tgtEl>
                                          <p:spTgt spid="91"/>
                                        </p:tgtEl>
                                      </p:cBhvr>
                                    </p:animEffect>
                                  </p:childTnLst>
                                </p:cTn>
                              </p:par>
                              <p:par>
                                <p:cTn id="374" presetID="10" presetClass="entr" presetSubtype="0" fill="hold" grpId="0" nodeType="withEffect">
                                  <p:stCondLst>
                                    <p:cond delay="0"/>
                                  </p:stCondLst>
                                  <p:childTnLst>
                                    <p:set>
                                      <p:cBhvr>
                                        <p:cTn id="375" dur="1" fill="hold">
                                          <p:stCondLst>
                                            <p:cond delay="0"/>
                                          </p:stCondLst>
                                        </p:cTn>
                                        <p:tgtEl>
                                          <p:spTgt spid="130"/>
                                        </p:tgtEl>
                                        <p:attrNameLst>
                                          <p:attrName>style.visibility</p:attrName>
                                        </p:attrNameLst>
                                      </p:cBhvr>
                                      <p:to>
                                        <p:strVal val="visible"/>
                                      </p:to>
                                    </p:set>
                                    <p:animEffect transition="in" filter="fade">
                                      <p:cBhvr>
                                        <p:cTn id="376" dur="500"/>
                                        <p:tgtEl>
                                          <p:spTgt spid="130"/>
                                        </p:tgtEl>
                                      </p:cBhvr>
                                    </p:animEffect>
                                  </p:childTnLst>
                                </p:cTn>
                              </p:par>
                              <p:par>
                                <p:cTn id="377" presetID="10" presetClass="entr" presetSubtype="0" fill="hold" grpId="0" nodeType="withEffect">
                                  <p:stCondLst>
                                    <p:cond delay="0"/>
                                  </p:stCondLst>
                                  <p:childTnLst>
                                    <p:set>
                                      <p:cBhvr>
                                        <p:cTn id="378" dur="1" fill="hold">
                                          <p:stCondLst>
                                            <p:cond delay="0"/>
                                          </p:stCondLst>
                                        </p:cTn>
                                        <p:tgtEl>
                                          <p:spTgt spid="131"/>
                                        </p:tgtEl>
                                        <p:attrNameLst>
                                          <p:attrName>style.visibility</p:attrName>
                                        </p:attrNameLst>
                                      </p:cBhvr>
                                      <p:to>
                                        <p:strVal val="visible"/>
                                      </p:to>
                                    </p:set>
                                    <p:animEffect transition="in" filter="fade">
                                      <p:cBhvr>
                                        <p:cTn id="379" dur="500"/>
                                        <p:tgtEl>
                                          <p:spTgt spid="131"/>
                                        </p:tgtEl>
                                      </p:cBhvr>
                                    </p:animEffect>
                                  </p:childTnLst>
                                </p:cTn>
                              </p:par>
                              <p:par>
                                <p:cTn id="380" presetID="10" presetClass="entr" presetSubtype="0" fill="hold" grpId="0" nodeType="withEffect">
                                  <p:stCondLst>
                                    <p:cond delay="0"/>
                                  </p:stCondLst>
                                  <p:childTnLst>
                                    <p:set>
                                      <p:cBhvr>
                                        <p:cTn id="381" dur="1" fill="hold">
                                          <p:stCondLst>
                                            <p:cond delay="0"/>
                                          </p:stCondLst>
                                        </p:cTn>
                                        <p:tgtEl>
                                          <p:spTgt spid="138"/>
                                        </p:tgtEl>
                                        <p:attrNameLst>
                                          <p:attrName>style.visibility</p:attrName>
                                        </p:attrNameLst>
                                      </p:cBhvr>
                                      <p:to>
                                        <p:strVal val="visible"/>
                                      </p:to>
                                    </p:set>
                                    <p:animEffect transition="in" filter="fade">
                                      <p:cBhvr>
                                        <p:cTn id="382" dur="500"/>
                                        <p:tgtEl>
                                          <p:spTgt spid="138"/>
                                        </p:tgtEl>
                                      </p:cBhvr>
                                    </p:animEffect>
                                  </p:childTnLst>
                                </p:cTn>
                              </p:par>
                              <p:par>
                                <p:cTn id="383" presetID="10" presetClass="entr" presetSubtype="0" fill="hold" grpId="0" nodeType="withEffect">
                                  <p:stCondLst>
                                    <p:cond delay="0"/>
                                  </p:stCondLst>
                                  <p:childTnLst>
                                    <p:set>
                                      <p:cBhvr>
                                        <p:cTn id="384" dur="1" fill="hold">
                                          <p:stCondLst>
                                            <p:cond delay="0"/>
                                          </p:stCondLst>
                                        </p:cTn>
                                        <p:tgtEl>
                                          <p:spTgt spid="145"/>
                                        </p:tgtEl>
                                        <p:attrNameLst>
                                          <p:attrName>style.visibility</p:attrName>
                                        </p:attrNameLst>
                                      </p:cBhvr>
                                      <p:to>
                                        <p:strVal val="visible"/>
                                      </p:to>
                                    </p:set>
                                    <p:animEffect transition="in" filter="fade">
                                      <p:cBhvr>
                                        <p:cTn id="385" dur="500"/>
                                        <p:tgtEl>
                                          <p:spTgt spid="145"/>
                                        </p:tgtEl>
                                      </p:cBhvr>
                                    </p:animEffect>
                                  </p:childTnLst>
                                </p:cTn>
                              </p:par>
                              <p:par>
                                <p:cTn id="386" presetID="10" presetClass="entr" presetSubtype="0" fill="hold" grpId="0" nodeType="withEffect">
                                  <p:stCondLst>
                                    <p:cond delay="0"/>
                                  </p:stCondLst>
                                  <p:childTnLst>
                                    <p:set>
                                      <p:cBhvr>
                                        <p:cTn id="387" dur="1" fill="hold">
                                          <p:stCondLst>
                                            <p:cond delay="0"/>
                                          </p:stCondLst>
                                        </p:cTn>
                                        <p:tgtEl>
                                          <p:spTgt spid="146"/>
                                        </p:tgtEl>
                                        <p:attrNameLst>
                                          <p:attrName>style.visibility</p:attrName>
                                        </p:attrNameLst>
                                      </p:cBhvr>
                                      <p:to>
                                        <p:strVal val="visible"/>
                                      </p:to>
                                    </p:set>
                                    <p:animEffect transition="in" filter="fade">
                                      <p:cBhvr>
                                        <p:cTn id="388" dur="500"/>
                                        <p:tgtEl>
                                          <p:spTgt spid="146"/>
                                        </p:tgtEl>
                                      </p:cBhvr>
                                    </p:animEffect>
                                  </p:childTnLst>
                                </p:cTn>
                              </p:par>
                              <p:par>
                                <p:cTn id="389" presetID="10" presetClass="entr" presetSubtype="0" fill="hold" grpId="0" nodeType="withEffect">
                                  <p:stCondLst>
                                    <p:cond delay="0"/>
                                  </p:stCondLst>
                                  <p:childTnLst>
                                    <p:set>
                                      <p:cBhvr>
                                        <p:cTn id="390" dur="1" fill="hold">
                                          <p:stCondLst>
                                            <p:cond delay="0"/>
                                          </p:stCondLst>
                                        </p:cTn>
                                        <p:tgtEl>
                                          <p:spTgt spid="152"/>
                                        </p:tgtEl>
                                        <p:attrNameLst>
                                          <p:attrName>style.visibility</p:attrName>
                                        </p:attrNameLst>
                                      </p:cBhvr>
                                      <p:to>
                                        <p:strVal val="visible"/>
                                      </p:to>
                                    </p:set>
                                    <p:animEffect transition="in" filter="fade">
                                      <p:cBhvr>
                                        <p:cTn id="391" dur="500"/>
                                        <p:tgtEl>
                                          <p:spTgt spid="152"/>
                                        </p:tgtEl>
                                      </p:cBhvr>
                                    </p:animEffect>
                                  </p:childTnLst>
                                </p:cTn>
                              </p:par>
                              <p:par>
                                <p:cTn id="392" presetID="10" presetClass="entr" presetSubtype="0" fill="hold" grpId="0" nodeType="withEffect">
                                  <p:stCondLst>
                                    <p:cond delay="0"/>
                                  </p:stCondLst>
                                  <p:childTnLst>
                                    <p:set>
                                      <p:cBhvr>
                                        <p:cTn id="393" dur="1" fill="hold">
                                          <p:stCondLst>
                                            <p:cond delay="0"/>
                                          </p:stCondLst>
                                        </p:cTn>
                                        <p:tgtEl>
                                          <p:spTgt spid="157"/>
                                        </p:tgtEl>
                                        <p:attrNameLst>
                                          <p:attrName>style.visibility</p:attrName>
                                        </p:attrNameLst>
                                      </p:cBhvr>
                                      <p:to>
                                        <p:strVal val="visible"/>
                                      </p:to>
                                    </p:set>
                                    <p:animEffect transition="in" filter="fade">
                                      <p:cBhvr>
                                        <p:cTn id="394" dur="500"/>
                                        <p:tgtEl>
                                          <p:spTgt spid="157"/>
                                        </p:tgtEl>
                                      </p:cBhvr>
                                    </p:animEffect>
                                  </p:childTnLst>
                                </p:cTn>
                              </p:par>
                              <p:par>
                                <p:cTn id="395" presetID="10" presetClass="entr" presetSubtype="0" fill="hold" grpId="0" nodeType="withEffect">
                                  <p:stCondLst>
                                    <p:cond delay="0"/>
                                  </p:stCondLst>
                                  <p:childTnLst>
                                    <p:set>
                                      <p:cBhvr>
                                        <p:cTn id="396" dur="1" fill="hold">
                                          <p:stCondLst>
                                            <p:cond delay="0"/>
                                          </p:stCondLst>
                                        </p:cTn>
                                        <p:tgtEl>
                                          <p:spTgt spid="351"/>
                                        </p:tgtEl>
                                        <p:attrNameLst>
                                          <p:attrName>style.visibility</p:attrName>
                                        </p:attrNameLst>
                                      </p:cBhvr>
                                      <p:to>
                                        <p:strVal val="visible"/>
                                      </p:to>
                                    </p:set>
                                    <p:animEffect transition="in" filter="fade">
                                      <p:cBhvr>
                                        <p:cTn id="397" dur="500"/>
                                        <p:tgtEl>
                                          <p:spTgt spid="351"/>
                                        </p:tgtEl>
                                      </p:cBhvr>
                                    </p:animEffect>
                                  </p:childTnLst>
                                </p:cTn>
                              </p:par>
                              <p:par>
                                <p:cTn id="398" presetID="10" presetClass="entr" presetSubtype="0" fill="hold" grpId="0" nodeType="withEffect">
                                  <p:stCondLst>
                                    <p:cond delay="0"/>
                                  </p:stCondLst>
                                  <p:childTnLst>
                                    <p:set>
                                      <p:cBhvr>
                                        <p:cTn id="399" dur="1" fill="hold">
                                          <p:stCondLst>
                                            <p:cond delay="0"/>
                                          </p:stCondLst>
                                        </p:cTn>
                                        <p:tgtEl>
                                          <p:spTgt spid="352"/>
                                        </p:tgtEl>
                                        <p:attrNameLst>
                                          <p:attrName>style.visibility</p:attrName>
                                        </p:attrNameLst>
                                      </p:cBhvr>
                                      <p:to>
                                        <p:strVal val="visible"/>
                                      </p:to>
                                    </p:set>
                                    <p:animEffect transition="in" filter="fade">
                                      <p:cBhvr>
                                        <p:cTn id="400" dur="500"/>
                                        <p:tgtEl>
                                          <p:spTgt spid="352"/>
                                        </p:tgtEl>
                                      </p:cBhvr>
                                    </p:animEffect>
                                  </p:childTnLst>
                                </p:cTn>
                              </p:par>
                              <p:par>
                                <p:cTn id="401" presetID="10" presetClass="entr" presetSubtype="0" fill="hold" grpId="0" nodeType="withEffect">
                                  <p:stCondLst>
                                    <p:cond delay="0"/>
                                  </p:stCondLst>
                                  <p:childTnLst>
                                    <p:set>
                                      <p:cBhvr>
                                        <p:cTn id="402" dur="1" fill="hold">
                                          <p:stCondLst>
                                            <p:cond delay="0"/>
                                          </p:stCondLst>
                                        </p:cTn>
                                        <p:tgtEl>
                                          <p:spTgt spid="361"/>
                                        </p:tgtEl>
                                        <p:attrNameLst>
                                          <p:attrName>style.visibility</p:attrName>
                                        </p:attrNameLst>
                                      </p:cBhvr>
                                      <p:to>
                                        <p:strVal val="visible"/>
                                      </p:to>
                                    </p:set>
                                    <p:animEffect transition="in" filter="fade">
                                      <p:cBhvr>
                                        <p:cTn id="403" dur="500"/>
                                        <p:tgtEl>
                                          <p:spTgt spid="361"/>
                                        </p:tgtEl>
                                      </p:cBhvr>
                                    </p:animEffect>
                                  </p:childTnLst>
                                </p:cTn>
                              </p:par>
                              <p:par>
                                <p:cTn id="404" presetID="10" presetClass="entr" presetSubtype="0" fill="hold" grpId="0" nodeType="withEffect">
                                  <p:stCondLst>
                                    <p:cond delay="0"/>
                                  </p:stCondLst>
                                  <p:childTnLst>
                                    <p:set>
                                      <p:cBhvr>
                                        <p:cTn id="405" dur="1" fill="hold">
                                          <p:stCondLst>
                                            <p:cond delay="0"/>
                                          </p:stCondLst>
                                        </p:cTn>
                                        <p:tgtEl>
                                          <p:spTgt spid="362"/>
                                        </p:tgtEl>
                                        <p:attrNameLst>
                                          <p:attrName>style.visibility</p:attrName>
                                        </p:attrNameLst>
                                      </p:cBhvr>
                                      <p:to>
                                        <p:strVal val="visible"/>
                                      </p:to>
                                    </p:set>
                                    <p:animEffect transition="in" filter="fade">
                                      <p:cBhvr>
                                        <p:cTn id="406" dur="500"/>
                                        <p:tgtEl>
                                          <p:spTgt spid="362"/>
                                        </p:tgtEl>
                                      </p:cBhvr>
                                    </p:animEffect>
                                  </p:childTnLst>
                                </p:cTn>
                              </p:par>
                              <p:par>
                                <p:cTn id="407" presetID="10" presetClass="entr" presetSubtype="0" fill="hold" grpId="0" nodeType="withEffect">
                                  <p:stCondLst>
                                    <p:cond delay="0"/>
                                  </p:stCondLst>
                                  <p:childTnLst>
                                    <p:set>
                                      <p:cBhvr>
                                        <p:cTn id="408" dur="1" fill="hold">
                                          <p:stCondLst>
                                            <p:cond delay="0"/>
                                          </p:stCondLst>
                                        </p:cTn>
                                        <p:tgtEl>
                                          <p:spTgt spid="363"/>
                                        </p:tgtEl>
                                        <p:attrNameLst>
                                          <p:attrName>style.visibility</p:attrName>
                                        </p:attrNameLst>
                                      </p:cBhvr>
                                      <p:to>
                                        <p:strVal val="visible"/>
                                      </p:to>
                                    </p:set>
                                    <p:animEffect transition="in" filter="fade">
                                      <p:cBhvr>
                                        <p:cTn id="409" dur="500"/>
                                        <p:tgtEl>
                                          <p:spTgt spid="363"/>
                                        </p:tgtEl>
                                      </p:cBhvr>
                                    </p:animEffect>
                                  </p:childTnLst>
                                </p:cTn>
                              </p:par>
                              <p:par>
                                <p:cTn id="410" presetID="10" presetClass="entr" presetSubtype="0" fill="hold" grpId="0" nodeType="withEffect">
                                  <p:stCondLst>
                                    <p:cond delay="0"/>
                                  </p:stCondLst>
                                  <p:childTnLst>
                                    <p:set>
                                      <p:cBhvr>
                                        <p:cTn id="411" dur="1" fill="hold">
                                          <p:stCondLst>
                                            <p:cond delay="0"/>
                                          </p:stCondLst>
                                        </p:cTn>
                                        <p:tgtEl>
                                          <p:spTgt spid="364"/>
                                        </p:tgtEl>
                                        <p:attrNameLst>
                                          <p:attrName>style.visibility</p:attrName>
                                        </p:attrNameLst>
                                      </p:cBhvr>
                                      <p:to>
                                        <p:strVal val="visible"/>
                                      </p:to>
                                    </p:set>
                                    <p:animEffect transition="in" filter="fade">
                                      <p:cBhvr>
                                        <p:cTn id="412" dur="500"/>
                                        <p:tgtEl>
                                          <p:spTgt spid="364"/>
                                        </p:tgtEl>
                                      </p:cBhvr>
                                    </p:animEffect>
                                  </p:childTnLst>
                                </p:cTn>
                              </p:par>
                              <p:par>
                                <p:cTn id="413" presetID="10" presetClass="entr" presetSubtype="0" fill="hold" grpId="0" nodeType="withEffect">
                                  <p:stCondLst>
                                    <p:cond delay="0"/>
                                  </p:stCondLst>
                                  <p:childTnLst>
                                    <p:set>
                                      <p:cBhvr>
                                        <p:cTn id="414" dur="1" fill="hold">
                                          <p:stCondLst>
                                            <p:cond delay="0"/>
                                          </p:stCondLst>
                                        </p:cTn>
                                        <p:tgtEl>
                                          <p:spTgt spid="323"/>
                                        </p:tgtEl>
                                        <p:attrNameLst>
                                          <p:attrName>style.visibility</p:attrName>
                                        </p:attrNameLst>
                                      </p:cBhvr>
                                      <p:to>
                                        <p:strVal val="visible"/>
                                      </p:to>
                                    </p:set>
                                    <p:animEffect transition="in" filter="fade">
                                      <p:cBhvr>
                                        <p:cTn id="415" dur="500"/>
                                        <p:tgtEl>
                                          <p:spTgt spid="323"/>
                                        </p:tgtEl>
                                      </p:cBhvr>
                                    </p:animEffect>
                                  </p:childTnLst>
                                </p:cTn>
                              </p:par>
                              <p:par>
                                <p:cTn id="416" presetID="10" presetClass="entr" presetSubtype="0" fill="hold" grpId="0" nodeType="withEffect">
                                  <p:stCondLst>
                                    <p:cond delay="0"/>
                                  </p:stCondLst>
                                  <p:childTnLst>
                                    <p:set>
                                      <p:cBhvr>
                                        <p:cTn id="417" dur="1" fill="hold">
                                          <p:stCondLst>
                                            <p:cond delay="0"/>
                                          </p:stCondLst>
                                        </p:cTn>
                                        <p:tgtEl>
                                          <p:spTgt spid="86"/>
                                        </p:tgtEl>
                                        <p:attrNameLst>
                                          <p:attrName>style.visibility</p:attrName>
                                        </p:attrNameLst>
                                      </p:cBhvr>
                                      <p:to>
                                        <p:strVal val="visible"/>
                                      </p:to>
                                    </p:set>
                                    <p:animEffect transition="in" filter="fade">
                                      <p:cBhvr>
                                        <p:cTn id="418" dur="500"/>
                                        <p:tgtEl>
                                          <p:spTgt spid="86"/>
                                        </p:tgtEl>
                                      </p:cBhvr>
                                    </p:animEffect>
                                  </p:childTnLst>
                                </p:cTn>
                              </p:par>
                              <p:par>
                                <p:cTn id="419" presetID="10" presetClass="entr" presetSubtype="0" fill="hold" grpId="0" nodeType="withEffect">
                                  <p:stCondLst>
                                    <p:cond delay="0"/>
                                  </p:stCondLst>
                                  <p:childTnLst>
                                    <p:set>
                                      <p:cBhvr>
                                        <p:cTn id="420" dur="1" fill="hold">
                                          <p:stCondLst>
                                            <p:cond delay="0"/>
                                          </p:stCondLst>
                                        </p:cTn>
                                        <p:tgtEl>
                                          <p:spTgt spid="153"/>
                                        </p:tgtEl>
                                        <p:attrNameLst>
                                          <p:attrName>style.visibility</p:attrName>
                                        </p:attrNameLst>
                                      </p:cBhvr>
                                      <p:to>
                                        <p:strVal val="visible"/>
                                      </p:to>
                                    </p:set>
                                    <p:animEffect transition="in" filter="fade">
                                      <p:cBhvr>
                                        <p:cTn id="421" dur="500"/>
                                        <p:tgtEl>
                                          <p:spTgt spid="153"/>
                                        </p:tgtEl>
                                      </p:cBhvr>
                                    </p:animEffect>
                                  </p:childTnLst>
                                </p:cTn>
                              </p:par>
                              <p:par>
                                <p:cTn id="422" presetID="10" presetClass="entr" presetSubtype="0" fill="hold" grpId="0" nodeType="withEffect">
                                  <p:stCondLst>
                                    <p:cond delay="0"/>
                                  </p:stCondLst>
                                  <p:childTnLst>
                                    <p:set>
                                      <p:cBhvr>
                                        <p:cTn id="423" dur="1" fill="hold">
                                          <p:stCondLst>
                                            <p:cond delay="0"/>
                                          </p:stCondLst>
                                        </p:cTn>
                                        <p:tgtEl>
                                          <p:spTgt spid="158"/>
                                        </p:tgtEl>
                                        <p:attrNameLst>
                                          <p:attrName>style.visibility</p:attrName>
                                        </p:attrNameLst>
                                      </p:cBhvr>
                                      <p:to>
                                        <p:strVal val="visible"/>
                                      </p:to>
                                    </p:set>
                                    <p:animEffect transition="in" filter="fade">
                                      <p:cBhvr>
                                        <p:cTn id="424" dur="500"/>
                                        <p:tgtEl>
                                          <p:spTgt spid="158"/>
                                        </p:tgtEl>
                                      </p:cBhvr>
                                    </p:animEffect>
                                  </p:childTnLst>
                                </p:cTn>
                              </p:par>
                              <p:par>
                                <p:cTn id="425" presetID="10" presetClass="entr" presetSubtype="0" fill="hold" grpId="0" nodeType="withEffect">
                                  <p:stCondLst>
                                    <p:cond delay="0"/>
                                  </p:stCondLst>
                                  <p:childTnLst>
                                    <p:set>
                                      <p:cBhvr>
                                        <p:cTn id="426" dur="1" fill="hold">
                                          <p:stCondLst>
                                            <p:cond delay="0"/>
                                          </p:stCondLst>
                                        </p:cTn>
                                        <p:tgtEl>
                                          <p:spTgt spid="377"/>
                                        </p:tgtEl>
                                        <p:attrNameLst>
                                          <p:attrName>style.visibility</p:attrName>
                                        </p:attrNameLst>
                                      </p:cBhvr>
                                      <p:to>
                                        <p:strVal val="visible"/>
                                      </p:to>
                                    </p:set>
                                    <p:animEffect transition="in" filter="fade">
                                      <p:cBhvr>
                                        <p:cTn id="427" dur="500"/>
                                        <p:tgtEl>
                                          <p:spTgt spid="377"/>
                                        </p:tgtEl>
                                      </p:cBhvr>
                                    </p:animEffect>
                                  </p:childTnLst>
                                </p:cTn>
                              </p:par>
                              <p:par>
                                <p:cTn id="428" presetID="10" presetClass="entr" presetSubtype="0" fill="hold" grpId="0" nodeType="withEffect">
                                  <p:stCondLst>
                                    <p:cond delay="0"/>
                                  </p:stCondLst>
                                  <p:childTnLst>
                                    <p:set>
                                      <p:cBhvr>
                                        <p:cTn id="429" dur="1" fill="hold">
                                          <p:stCondLst>
                                            <p:cond delay="0"/>
                                          </p:stCondLst>
                                        </p:cTn>
                                        <p:tgtEl>
                                          <p:spTgt spid="378"/>
                                        </p:tgtEl>
                                        <p:attrNameLst>
                                          <p:attrName>style.visibility</p:attrName>
                                        </p:attrNameLst>
                                      </p:cBhvr>
                                      <p:to>
                                        <p:strVal val="visible"/>
                                      </p:to>
                                    </p:set>
                                    <p:animEffect transition="in" filter="fade">
                                      <p:cBhvr>
                                        <p:cTn id="430" dur="500"/>
                                        <p:tgtEl>
                                          <p:spTgt spid="378"/>
                                        </p:tgtEl>
                                      </p:cBhvr>
                                    </p:animEffect>
                                  </p:childTnLst>
                                </p:cTn>
                              </p:par>
                              <p:par>
                                <p:cTn id="431" presetID="10" presetClass="entr" presetSubtype="0" fill="hold" grpId="0" nodeType="withEffect">
                                  <p:stCondLst>
                                    <p:cond delay="0"/>
                                  </p:stCondLst>
                                  <p:childTnLst>
                                    <p:set>
                                      <p:cBhvr>
                                        <p:cTn id="432" dur="1" fill="hold">
                                          <p:stCondLst>
                                            <p:cond delay="0"/>
                                          </p:stCondLst>
                                        </p:cTn>
                                        <p:tgtEl>
                                          <p:spTgt spid="379"/>
                                        </p:tgtEl>
                                        <p:attrNameLst>
                                          <p:attrName>style.visibility</p:attrName>
                                        </p:attrNameLst>
                                      </p:cBhvr>
                                      <p:to>
                                        <p:strVal val="visible"/>
                                      </p:to>
                                    </p:set>
                                    <p:animEffect transition="in" filter="fade">
                                      <p:cBhvr>
                                        <p:cTn id="433" dur="500"/>
                                        <p:tgtEl>
                                          <p:spTgt spid="379"/>
                                        </p:tgtEl>
                                      </p:cBhvr>
                                    </p:animEffect>
                                  </p:childTnLst>
                                </p:cTn>
                              </p:par>
                              <p:par>
                                <p:cTn id="434" presetID="10" presetClass="entr" presetSubtype="0" fill="hold" grpId="0" nodeType="withEffect">
                                  <p:stCondLst>
                                    <p:cond delay="0"/>
                                  </p:stCondLst>
                                  <p:childTnLst>
                                    <p:set>
                                      <p:cBhvr>
                                        <p:cTn id="435" dur="1" fill="hold">
                                          <p:stCondLst>
                                            <p:cond delay="0"/>
                                          </p:stCondLst>
                                        </p:cTn>
                                        <p:tgtEl>
                                          <p:spTgt spid="380"/>
                                        </p:tgtEl>
                                        <p:attrNameLst>
                                          <p:attrName>style.visibility</p:attrName>
                                        </p:attrNameLst>
                                      </p:cBhvr>
                                      <p:to>
                                        <p:strVal val="visible"/>
                                      </p:to>
                                    </p:set>
                                    <p:animEffect transition="in" filter="fade">
                                      <p:cBhvr>
                                        <p:cTn id="436" dur="500"/>
                                        <p:tgtEl>
                                          <p:spTgt spid="380"/>
                                        </p:tgtEl>
                                      </p:cBhvr>
                                    </p:animEffect>
                                  </p:childTnLst>
                                </p:cTn>
                              </p:par>
                              <p:par>
                                <p:cTn id="437" presetID="10" presetClass="entr" presetSubtype="0" fill="hold" grpId="0" nodeType="withEffect">
                                  <p:stCondLst>
                                    <p:cond delay="0"/>
                                  </p:stCondLst>
                                  <p:childTnLst>
                                    <p:set>
                                      <p:cBhvr>
                                        <p:cTn id="438" dur="1" fill="hold">
                                          <p:stCondLst>
                                            <p:cond delay="0"/>
                                          </p:stCondLst>
                                        </p:cTn>
                                        <p:tgtEl>
                                          <p:spTgt spid="381"/>
                                        </p:tgtEl>
                                        <p:attrNameLst>
                                          <p:attrName>style.visibility</p:attrName>
                                        </p:attrNameLst>
                                      </p:cBhvr>
                                      <p:to>
                                        <p:strVal val="visible"/>
                                      </p:to>
                                    </p:set>
                                    <p:animEffect transition="in" filter="fade">
                                      <p:cBhvr>
                                        <p:cTn id="439" dur="500"/>
                                        <p:tgtEl>
                                          <p:spTgt spid="381"/>
                                        </p:tgtEl>
                                      </p:cBhvr>
                                    </p:animEffect>
                                  </p:childTnLst>
                                </p:cTn>
                              </p:par>
                              <p:par>
                                <p:cTn id="440" presetID="10" presetClass="entr" presetSubtype="0" fill="hold" grpId="0" nodeType="withEffect">
                                  <p:stCondLst>
                                    <p:cond delay="0"/>
                                  </p:stCondLst>
                                  <p:childTnLst>
                                    <p:set>
                                      <p:cBhvr>
                                        <p:cTn id="441" dur="1" fill="hold">
                                          <p:stCondLst>
                                            <p:cond delay="0"/>
                                          </p:stCondLst>
                                        </p:cTn>
                                        <p:tgtEl>
                                          <p:spTgt spid="382"/>
                                        </p:tgtEl>
                                        <p:attrNameLst>
                                          <p:attrName>style.visibility</p:attrName>
                                        </p:attrNameLst>
                                      </p:cBhvr>
                                      <p:to>
                                        <p:strVal val="visible"/>
                                      </p:to>
                                    </p:set>
                                    <p:animEffect transition="in" filter="fade">
                                      <p:cBhvr>
                                        <p:cTn id="442" dur="500"/>
                                        <p:tgtEl>
                                          <p:spTgt spid="3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animBg="1"/>
      <p:bldP spid="230" grpId="0" animBg="1"/>
      <p:bldP spid="250" grpId="0"/>
      <p:bldP spid="251" grpId="0"/>
      <p:bldP spid="252" grpId="0"/>
      <p:bldP spid="253" grpId="0"/>
      <p:bldP spid="254" grpId="0"/>
      <p:bldP spid="255" grpId="0"/>
      <p:bldP spid="256" grpId="0"/>
      <p:bldP spid="257" grpId="0"/>
      <p:bldP spid="259" grpId="0"/>
      <p:bldP spid="260" grpId="0"/>
      <p:bldP spid="261" grpId="0"/>
      <p:bldP spid="263" grpId="0"/>
      <p:bldP spid="264" grpId="0"/>
      <p:bldP spid="265" grpId="0" animBg="1"/>
      <p:bldP spid="266" grpId="0"/>
      <p:bldP spid="268" grpId="0" animBg="1"/>
      <p:bldP spid="269" grpId="0"/>
      <p:bldP spid="270" grpId="0" animBg="1"/>
      <p:bldP spid="274" grpId="0"/>
      <p:bldP spid="275" grpId="0"/>
      <p:bldP spid="276" grpId="0"/>
      <p:bldP spid="278" grpId="0"/>
      <p:bldP spid="280" grpId="0"/>
      <p:bldP spid="281" grpId="0"/>
      <p:bldP spid="282" grpId="0" animBg="1"/>
      <p:bldP spid="283" grpId="0"/>
      <p:bldP spid="284" grpId="0" animBg="1"/>
      <p:bldP spid="285" grpId="0"/>
      <p:bldP spid="286" grpId="0" animBg="1"/>
      <p:bldP spid="293" grpId="0"/>
      <p:bldP spid="294" grpId="0"/>
      <p:bldP spid="295" grpId="0"/>
      <p:bldP spid="296" grpId="0"/>
      <p:bldP spid="297" grpId="0"/>
      <p:bldP spid="298" grpId="0"/>
      <p:bldP spid="299" grpId="0"/>
      <p:bldP spid="300" grpId="0"/>
      <p:bldP spid="79" grpId="0"/>
      <p:bldP spid="80" grpId="0"/>
      <p:bldP spid="81" grpId="0"/>
      <p:bldP spid="82" grpId="0"/>
      <p:bldP spid="83" grpId="0"/>
      <p:bldP spid="84" grpId="0"/>
      <p:bldP spid="85" grpId="0"/>
      <p:bldP spid="86" grpId="0"/>
      <p:bldP spid="87" grpId="0"/>
      <p:bldP spid="88" grpId="0"/>
      <p:bldP spid="89" grpId="0"/>
      <p:bldP spid="90" grpId="0"/>
      <p:bldP spid="91" grpId="0"/>
      <p:bldP spid="93" grpId="0"/>
      <p:bldP spid="94" grpId="0"/>
      <p:bldP spid="95" grpId="0" animBg="1"/>
      <p:bldP spid="128" grpId="0"/>
      <p:bldP spid="129" grpId="0" animBg="1"/>
      <p:bldP spid="130" grpId="0"/>
      <p:bldP spid="131" grpId="0" animBg="1"/>
      <p:bldP spid="134" grpId="0"/>
      <p:bldP spid="135" grpId="0"/>
      <p:bldP spid="136" grpId="0"/>
      <p:bldP spid="138" grpId="0"/>
      <p:bldP spid="140" grpId="0"/>
      <p:bldP spid="141" grpId="0"/>
      <p:bldP spid="142" grpId="0" animBg="1"/>
      <p:bldP spid="143" grpId="0"/>
      <p:bldP spid="144" grpId="0" animBg="1"/>
      <p:bldP spid="145" grpId="0"/>
      <p:bldP spid="146" grpId="0" animBg="1"/>
      <p:bldP spid="149" grpId="0"/>
      <p:bldP spid="150" grpId="0"/>
      <p:bldP spid="151" grpId="0"/>
      <p:bldP spid="152" grpId="0"/>
      <p:bldP spid="153" grpId="0"/>
      <p:bldP spid="154" grpId="0"/>
      <p:bldP spid="155" grpId="0"/>
      <p:bldP spid="156" grpId="0"/>
      <p:bldP spid="157" grpId="0"/>
      <p:bldP spid="158" grpId="0"/>
      <p:bldP spid="159" grpId="0"/>
      <p:bldP spid="320" grpId="0"/>
      <p:bldP spid="321" grpId="0"/>
      <p:bldP spid="322" grpId="0"/>
      <p:bldP spid="323" grpId="0"/>
      <p:bldP spid="324" grpId="0"/>
      <p:bldP spid="325" grpId="0"/>
      <p:bldP spid="326" grpId="0"/>
      <p:bldP spid="327" grpId="0" animBg="1"/>
      <p:bldP spid="328" grpId="0" animBg="1"/>
      <p:bldP spid="329" grpId="0" animBg="1"/>
      <p:bldP spid="330" grpId="0" animBg="1"/>
      <p:bldP spid="331" grpId="0" animBg="1"/>
      <p:bldP spid="332" grpId="0" animBg="1"/>
      <p:bldP spid="333" grpId="0" animBg="1"/>
      <p:bldP spid="334" grpId="0" animBg="1"/>
      <p:bldP spid="335" grpId="0" animBg="1"/>
      <p:bldP spid="336" grpId="0" animBg="1"/>
      <p:bldP spid="337" grpId="0" animBg="1"/>
      <p:bldP spid="338" grpId="0" animBg="1"/>
      <p:bldP spid="339" grpId="0" animBg="1"/>
      <p:bldP spid="340" grpId="0" animBg="1"/>
      <p:bldP spid="341" grpId="0" animBg="1"/>
      <p:bldP spid="342" grpId="0" animBg="1"/>
      <p:bldP spid="343" grpId="0" animBg="1"/>
      <p:bldP spid="344" grpId="0" animBg="1"/>
      <p:bldP spid="345" grpId="0" animBg="1"/>
      <p:bldP spid="346" grpId="0" animBg="1"/>
      <p:bldP spid="347" grpId="0" animBg="1"/>
      <p:bldP spid="348" grpId="0" animBg="1"/>
      <p:bldP spid="349" grpId="0" animBg="1"/>
      <p:bldP spid="350" grpId="0" animBg="1"/>
      <p:bldP spid="351" grpId="0" animBg="1"/>
      <p:bldP spid="352" grpId="0" animBg="1"/>
      <p:bldP spid="353" grpId="0" animBg="1"/>
      <p:bldP spid="354" grpId="0" animBg="1"/>
      <p:bldP spid="355" grpId="0" animBg="1"/>
      <p:bldP spid="356" grpId="0" animBg="1"/>
      <p:bldP spid="357" grpId="0" animBg="1"/>
      <p:bldP spid="358" grpId="0" animBg="1"/>
      <p:bldP spid="359" grpId="0" animBg="1"/>
      <p:bldP spid="360" grpId="0" animBg="1"/>
      <p:bldP spid="361" grpId="0" animBg="1"/>
      <p:bldP spid="362" grpId="0" animBg="1"/>
      <p:bldP spid="363" grpId="0" animBg="1"/>
      <p:bldP spid="364" grpId="0" animBg="1"/>
      <p:bldP spid="365" grpId="0" animBg="1"/>
      <p:bldP spid="366" grpId="0" animBg="1"/>
      <p:bldP spid="367" grpId="0" animBg="1"/>
      <p:bldP spid="368" grpId="0" animBg="1"/>
      <p:bldP spid="369" grpId="0" animBg="1"/>
      <p:bldP spid="370" grpId="0" animBg="1"/>
      <p:bldP spid="371" grpId="0" animBg="1"/>
      <p:bldP spid="372" grpId="0" animBg="1"/>
      <p:bldP spid="373" grpId="0" animBg="1"/>
      <p:bldP spid="374" grpId="0" animBg="1"/>
      <p:bldP spid="375" grpId="0" animBg="1"/>
      <p:bldP spid="376" grpId="0" animBg="1"/>
      <p:bldP spid="377" grpId="0" animBg="1"/>
      <p:bldP spid="378" grpId="0" animBg="1"/>
      <p:bldP spid="379" grpId="0" animBg="1"/>
      <p:bldP spid="380" grpId="0" animBg="1"/>
      <p:bldP spid="381" grpId="0" animBg="1"/>
      <p:bldP spid="38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74AC61-2B59-EC1C-6E67-FC9A60D264C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381250" y="3264534"/>
            <a:ext cx="7315200" cy="3124200"/>
          </a:xfrm>
        </p:spPr>
        <p:txBody>
          <a:bodyPr>
            <a:normAutofit fontScale="90000"/>
          </a:bodyPr>
          <a:lstStyle/>
          <a:p>
            <a:br>
              <a:rPr lang="en-US" altLang="en-US" dirty="0"/>
            </a:br>
            <a:r>
              <a:rPr lang="en-US" altLang="en-US" dirty="0"/>
              <a:t>	</a:t>
            </a:r>
            <a:r>
              <a:rPr lang="en-US" dirty="0"/>
              <a:t> </a:t>
            </a:r>
            <a:br>
              <a:rPr lang="en-US" dirty="0"/>
            </a:br>
            <a:r>
              <a:rPr lang="en-US" dirty="0"/>
              <a:t>Assess inventory management using both inventory turnover and days’ sales in inventory.</a:t>
            </a:r>
            <a:br>
              <a:rPr lang="en-US" altLang="en-US" dirty="0"/>
            </a:br>
            <a:br>
              <a:rPr lang="en-US" altLang="en-US" dirty="0"/>
            </a:br>
            <a:endParaRPr lang="en-US" altLang="en-US" dirty="0"/>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51</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438400" y="174148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5181601"/>
            <a:ext cx="7315200" cy="87313"/>
          </a:xfrm>
          <a:prstGeom prst="rect">
            <a:avLst/>
          </a:prstGeom>
          <a:noFill/>
          <a:ln w="9525">
            <a:noFill/>
            <a:miter lim="800000"/>
            <a:headEnd/>
            <a:tailEnd/>
          </a:ln>
        </p:spPr>
      </p:pic>
      <p:sp>
        <p:nvSpPr>
          <p:cNvPr id="8" name="TextBox 8"/>
          <p:cNvSpPr txBox="1"/>
          <p:nvPr/>
        </p:nvSpPr>
        <p:spPr>
          <a:xfrm>
            <a:off x="3695700" y="762001"/>
            <a:ext cx="4686300" cy="769441"/>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38EAFE47-7F49-4AB6-DD66-3C3062D16CAF}"/>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86924A-F624-8393-8251-ED854C8CFB17}"/>
              </a:ext>
            </a:extLst>
          </p:cNvPr>
          <p:cNvSpPr/>
          <p:nvPr/>
        </p:nvSpPr>
        <p:spPr>
          <a:xfrm>
            <a:off x="762000" y="647700"/>
            <a:ext cx="10734675" cy="58293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6738" name="Rectangle 2"/>
          <p:cNvSpPr>
            <a:spLocks noGrp="1" noChangeArrowheads="1"/>
          </p:cNvSpPr>
          <p:nvPr>
            <p:ph type="title"/>
          </p:nvPr>
        </p:nvSpPr>
        <p:spPr>
          <a:xfrm>
            <a:off x="1981200" y="381000"/>
            <a:ext cx="8229600" cy="1143000"/>
          </a:xfrm>
        </p:spPr>
        <p:txBody>
          <a:bodyPr/>
          <a:lstStyle/>
          <a:p>
            <a:r>
              <a:rPr lang="en-US" altLang="en-US" b="1" dirty="0">
                <a:ea typeface="ＭＳ Ｐゴシック" pitchFamily="34" charset="-128"/>
              </a:rPr>
              <a:t>Inventory Turnover</a:t>
            </a:r>
          </a:p>
        </p:txBody>
      </p:sp>
      <p:grpSp>
        <p:nvGrpSpPr>
          <p:cNvPr id="116739" name="Group 5"/>
          <p:cNvGrpSpPr>
            <a:grpSpLocks/>
          </p:cNvGrpSpPr>
          <p:nvPr/>
        </p:nvGrpSpPr>
        <p:grpSpPr bwMode="auto">
          <a:xfrm>
            <a:off x="2697164" y="3124200"/>
            <a:ext cx="7361237" cy="1676400"/>
            <a:chOff x="739" y="2160"/>
            <a:chExt cx="4253" cy="1056"/>
          </a:xfrm>
        </p:grpSpPr>
        <p:sp>
          <p:nvSpPr>
            <p:cNvPr id="69638" name="Rectangle 6"/>
            <p:cNvSpPr>
              <a:spLocks noChangeArrowheads="1"/>
            </p:cNvSpPr>
            <p:nvPr/>
          </p:nvSpPr>
          <p:spPr bwMode="auto">
            <a:xfrm>
              <a:off x="739" y="2160"/>
              <a:ext cx="4253" cy="1056"/>
            </a:xfrm>
            <a:prstGeom prst="rect">
              <a:avLst/>
            </a:prstGeom>
            <a:solidFill>
              <a:srgbClr val="FFFFCC"/>
            </a:solidFill>
            <a:ln w="12700">
              <a:solidFill>
                <a:srgbClr val="632523"/>
              </a:solidFill>
              <a:miter lim="800000"/>
              <a:headEnd/>
              <a:tailEnd/>
            </a:ln>
            <a:effectLst>
              <a:outerShdw blurRad="63500" dist="38100" dir="2700000" algn="tl" rotWithShape="0">
                <a:srgbClr val="000000">
                  <a:alpha val="39999"/>
                </a:srgbClr>
              </a:outerShdw>
            </a:effectLst>
          </p:spPr>
          <p:txBody>
            <a:bodyPr/>
            <a:lstStyle/>
            <a:p>
              <a:pPr>
                <a:defRPr/>
              </a:pPr>
              <a:endParaRPr lang="en-US" sz="2600" dirty="0">
                <a:solidFill>
                  <a:srgbClr val="632523"/>
                </a:solidFill>
                <a:effectLst>
                  <a:outerShdw blurRad="38100" dist="38100" dir="2700000" algn="tl">
                    <a:srgbClr val="000000"/>
                  </a:outerShdw>
                </a:effectLst>
                <a:ea typeface="ＭＳ Ｐゴシック" pitchFamily="-84" charset="-128"/>
              </a:endParaRPr>
            </a:p>
          </p:txBody>
        </p:sp>
        <p:sp>
          <p:nvSpPr>
            <p:cNvPr id="69639" name="Rectangle 7"/>
            <p:cNvSpPr>
              <a:spLocks noChangeArrowheads="1"/>
            </p:cNvSpPr>
            <p:nvPr/>
          </p:nvSpPr>
          <p:spPr bwMode="auto">
            <a:xfrm>
              <a:off x="1457" y="2435"/>
              <a:ext cx="759" cy="242"/>
            </a:xfrm>
            <a:prstGeom prst="rect">
              <a:avLst/>
            </a:prstGeom>
            <a:solidFill>
              <a:srgbClr val="FFFFCC"/>
            </a:solidFill>
            <a:ln w="9525">
              <a:noFill/>
              <a:miter lim="800000"/>
              <a:headEnd/>
              <a:tailEnd/>
            </a:ln>
          </p:spPr>
          <p:txBody>
            <a:bodyPr wrap="none" lIns="0" tIns="0" rIns="0" bIns="0">
              <a:spAutoFit/>
            </a:bodyPr>
            <a:lstStyle/>
            <a:p>
              <a:pPr>
                <a:defRPr/>
              </a:pPr>
              <a:r>
                <a:rPr lang="en-US" sz="2500" dirty="0">
                  <a:solidFill>
                    <a:srgbClr val="632523"/>
                  </a:solidFill>
                  <a:effectLst>
                    <a:outerShdw blurRad="38100" dist="38100" dir="2700000" algn="tl">
                      <a:srgbClr val="000000"/>
                    </a:outerShdw>
                  </a:effectLst>
                  <a:ea typeface="ＭＳ Ｐゴシック" pitchFamily="-84" charset="-128"/>
                </a:rPr>
                <a:t>Inventory </a:t>
              </a:r>
              <a:endParaRPr lang="en-US" sz="2600" dirty="0">
                <a:solidFill>
                  <a:srgbClr val="632523"/>
                </a:solidFill>
                <a:effectLst>
                  <a:outerShdw blurRad="38100" dist="38100" dir="2700000" algn="tl">
                    <a:srgbClr val="000000"/>
                  </a:outerShdw>
                </a:effectLst>
                <a:ea typeface="ＭＳ Ｐゴシック" pitchFamily="-84" charset="-128"/>
              </a:endParaRPr>
            </a:p>
          </p:txBody>
        </p:sp>
        <p:sp>
          <p:nvSpPr>
            <p:cNvPr id="69640" name="Rectangle 8"/>
            <p:cNvSpPr>
              <a:spLocks noChangeArrowheads="1"/>
            </p:cNvSpPr>
            <p:nvPr/>
          </p:nvSpPr>
          <p:spPr bwMode="auto">
            <a:xfrm>
              <a:off x="1451" y="2696"/>
              <a:ext cx="657" cy="242"/>
            </a:xfrm>
            <a:prstGeom prst="rect">
              <a:avLst/>
            </a:prstGeom>
            <a:solidFill>
              <a:srgbClr val="FFFFCC"/>
            </a:solidFill>
            <a:ln w="9525">
              <a:noFill/>
              <a:miter lim="800000"/>
              <a:headEnd/>
              <a:tailEnd/>
            </a:ln>
          </p:spPr>
          <p:txBody>
            <a:bodyPr wrap="none" lIns="0" tIns="0" rIns="0" bIns="0">
              <a:spAutoFit/>
            </a:bodyPr>
            <a:lstStyle/>
            <a:p>
              <a:pPr>
                <a:defRPr/>
              </a:pPr>
              <a:r>
                <a:rPr lang="en-US" sz="2500" dirty="0">
                  <a:solidFill>
                    <a:srgbClr val="632523"/>
                  </a:solidFill>
                  <a:effectLst>
                    <a:outerShdw blurRad="38100" dist="38100" dir="2700000" algn="tl">
                      <a:srgbClr val="000000"/>
                    </a:outerShdw>
                  </a:effectLst>
                  <a:ea typeface="ＭＳ Ｐゴシック" pitchFamily="-84" charset="-128"/>
                </a:rPr>
                <a:t>turnover</a:t>
              </a:r>
              <a:endParaRPr lang="en-US" sz="2600" dirty="0">
                <a:solidFill>
                  <a:srgbClr val="632523"/>
                </a:solidFill>
                <a:effectLst>
                  <a:outerShdw blurRad="38100" dist="38100" dir="2700000" algn="tl">
                    <a:srgbClr val="000000"/>
                  </a:outerShdw>
                </a:effectLst>
                <a:ea typeface="ＭＳ Ｐゴシック" pitchFamily="-84" charset="-128"/>
              </a:endParaRPr>
            </a:p>
          </p:txBody>
        </p:sp>
        <p:sp>
          <p:nvSpPr>
            <p:cNvPr id="69641" name="Rectangle 9"/>
            <p:cNvSpPr>
              <a:spLocks noChangeArrowheads="1"/>
            </p:cNvSpPr>
            <p:nvPr/>
          </p:nvSpPr>
          <p:spPr bwMode="auto">
            <a:xfrm>
              <a:off x="2533" y="2527"/>
              <a:ext cx="193" cy="349"/>
            </a:xfrm>
            <a:prstGeom prst="rect">
              <a:avLst/>
            </a:prstGeom>
            <a:solidFill>
              <a:srgbClr val="FFFFCC"/>
            </a:solidFill>
            <a:ln w="9525">
              <a:noFill/>
              <a:miter lim="800000"/>
              <a:headEnd/>
              <a:tailEnd/>
            </a:ln>
          </p:spPr>
          <p:txBody>
            <a:bodyPr wrap="none" lIns="0" tIns="0" rIns="0" bIns="0">
              <a:spAutoFit/>
            </a:bodyPr>
            <a:lstStyle/>
            <a:p>
              <a:pPr>
                <a:defRPr/>
              </a:pPr>
              <a:r>
                <a:rPr lang="en-US" sz="3600" dirty="0">
                  <a:solidFill>
                    <a:srgbClr val="632523"/>
                  </a:solidFill>
                  <a:effectLst>
                    <a:outerShdw blurRad="38100" dist="38100" dir="2700000" algn="tl">
                      <a:srgbClr val="000000"/>
                    </a:outerShdw>
                  </a:effectLst>
                  <a:ea typeface="ＭＳ Ｐゴシック" pitchFamily="-84" charset="-128"/>
                </a:rPr>
                <a:t> =</a:t>
              </a:r>
              <a:endParaRPr lang="en-US" sz="2600" dirty="0">
                <a:solidFill>
                  <a:srgbClr val="632523"/>
                </a:solidFill>
                <a:effectLst>
                  <a:outerShdw blurRad="38100" dist="38100" dir="2700000" algn="tl">
                    <a:srgbClr val="000000"/>
                  </a:outerShdw>
                </a:effectLst>
                <a:ea typeface="ＭＳ Ｐゴシック" pitchFamily="-84" charset="-128"/>
              </a:endParaRPr>
            </a:p>
          </p:txBody>
        </p:sp>
        <p:sp>
          <p:nvSpPr>
            <p:cNvPr id="69642" name="Rectangle 10"/>
            <p:cNvSpPr>
              <a:spLocks noChangeArrowheads="1"/>
            </p:cNvSpPr>
            <p:nvPr/>
          </p:nvSpPr>
          <p:spPr bwMode="auto">
            <a:xfrm>
              <a:off x="3032" y="2368"/>
              <a:ext cx="1408" cy="242"/>
            </a:xfrm>
            <a:prstGeom prst="rect">
              <a:avLst/>
            </a:prstGeom>
            <a:solidFill>
              <a:srgbClr val="FFFFCC"/>
            </a:solidFill>
            <a:ln w="9525">
              <a:noFill/>
              <a:miter lim="800000"/>
              <a:headEnd/>
              <a:tailEnd/>
            </a:ln>
          </p:spPr>
          <p:txBody>
            <a:bodyPr wrap="none" lIns="0" tIns="0" rIns="0" bIns="0">
              <a:spAutoFit/>
            </a:bodyPr>
            <a:lstStyle/>
            <a:p>
              <a:pPr>
                <a:defRPr/>
              </a:pPr>
              <a:r>
                <a:rPr lang="en-US" sz="2500" dirty="0">
                  <a:solidFill>
                    <a:srgbClr val="632523"/>
                  </a:solidFill>
                  <a:effectLst>
                    <a:outerShdw blurRad="38100" dist="38100" dir="2700000" algn="tl">
                      <a:srgbClr val="000000"/>
                    </a:outerShdw>
                  </a:effectLst>
                  <a:ea typeface="ＭＳ Ｐゴシック" pitchFamily="-84" charset="-128"/>
                </a:rPr>
                <a:t>Cost of goods sold </a:t>
              </a:r>
              <a:endParaRPr lang="en-US" sz="2600" dirty="0">
                <a:solidFill>
                  <a:srgbClr val="632523"/>
                </a:solidFill>
                <a:effectLst>
                  <a:outerShdw blurRad="38100" dist="38100" dir="2700000" algn="tl">
                    <a:srgbClr val="000000"/>
                  </a:outerShdw>
                </a:effectLst>
                <a:ea typeface="ＭＳ Ｐゴシック" pitchFamily="-84" charset="-128"/>
              </a:endParaRPr>
            </a:p>
          </p:txBody>
        </p:sp>
        <p:sp>
          <p:nvSpPr>
            <p:cNvPr id="69643" name="Rectangle 11"/>
            <p:cNvSpPr>
              <a:spLocks noChangeArrowheads="1"/>
            </p:cNvSpPr>
            <p:nvPr/>
          </p:nvSpPr>
          <p:spPr bwMode="auto">
            <a:xfrm>
              <a:off x="2879" y="2696"/>
              <a:ext cx="1865" cy="242"/>
            </a:xfrm>
            <a:prstGeom prst="rect">
              <a:avLst/>
            </a:prstGeom>
            <a:solidFill>
              <a:srgbClr val="FFFFCC"/>
            </a:solidFill>
            <a:ln w="9525">
              <a:noFill/>
              <a:miter lim="800000"/>
              <a:headEnd/>
              <a:tailEnd/>
            </a:ln>
          </p:spPr>
          <p:txBody>
            <a:bodyPr wrap="square" lIns="0" tIns="0" rIns="0" bIns="0">
              <a:spAutoFit/>
            </a:bodyPr>
            <a:lstStyle/>
            <a:p>
              <a:pPr algn="ctr">
                <a:defRPr/>
              </a:pPr>
              <a:r>
                <a:rPr lang="en-US" sz="2500" dirty="0">
                  <a:solidFill>
                    <a:srgbClr val="632523"/>
                  </a:solidFill>
                  <a:effectLst>
                    <a:outerShdw blurRad="38100" dist="38100" dir="2700000" algn="tl">
                      <a:srgbClr val="000000"/>
                    </a:outerShdw>
                  </a:effectLst>
                  <a:ea typeface="ＭＳ Ｐゴシック" pitchFamily="-84" charset="-128"/>
                </a:rPr>
                <a:t>Average inventory</a:t>
              </a:r>
              <a:endParaRPr lang="en-US" sz="2600" dirty="0">
                <a:solidFill>
                  <a:srgbClr val="632523"/>
                </a:solidFill>
                <a:effectLst>
                  <a:outerShdw blurRad="38100" dist="38100" dir="2700000" algn="tl">
                    <a:srgbClr val="000000"/>
                  </a:outerShdw>
                </a:effectLst>
                <a:ea typeface="ＭＳ Ｐゴシック" pitchFamily="-84" charset="-128"/>
              </a:endParaRPr>
            </a:p>
          </p:txBody>
        </p:sp>
        <p:sp>
          <p:nvSpPr>
            <p:cNvPr id="46094" name="Line 12"/>
            <p:cNvSpPr>
              <a:spLocks noChangeShapeType="1"/>
            </p:cNvSpPr>
            <p:nvPr/>
          </p:nvSpPr>
          <p:spPr bwMode="auto">
            <a:xfrm>
              <a:off x="2928" y="2682"/>
              <a:ext cx="1920" cy="0"/>
            </a:xfrm>
            <a:prstGeom prst="line">
              <a:avLst/>
            </a:prstGeom>
            <a:noFill/>
            <a:ln w="19050">
              <a:solidFill>
                <a:schemeClr val="accent3">
                  <a:lumMod val="50000"/>
                </a:schemeClr>
              </a:solidFill>
              <a:round/>
              <a:headEnd/>
              <a:tailEnd/>
            </a:ln>
          </p:spPr>
          <p:txBody>
            <a:bodyPr/>
            <a:lstStyle/>
            <a:p>
              <a:pPr>
                <a:defRPr/>
              </a:pPr>
              <a:endParaRPr lang="en-US" dirty="0">
                <a:solidFill>
                  <a:schemeClr val="accent2">
                    <a:lumMod val="50000"/>
                  </a:schemeClr>
                </a:solidFill>
                <a:effectLst>
                  <a:outerShdw blurRad="38100" dist="38100" dir="2700000" algn="tl">
                    <a:srgbClr val="000000">
                      <a:alpha val="43137"/>
                    </a:srgbClr>
                  </a:outerShdw>
                </a:effectLst>
                <a:latin typeface="Arial" pitchFamily="34" charset="0"/>
                <a:ea typeface="ＭＳ Ｐゴシック" pitchFamily="-108" charset="-128"/>
                <a:cs typeface="Arial" pitchFamily="34" charset="0"/>
              </a:endParaRPr>
            </a:p>
          </p:txBody>
        </p:sp>
      </p:grpSp>
      <p:cxnSp>
        <p:nvCxnSpPr>
          <p:cNvPr id="69645" name="AutoShape 13"/>
          <p:cNvCxnSpPr>
            <a:cxnSpLocks noChangeShapeType="1"/>
          </p:cNvCxnSpPr>
          <p:nvPr/>
        </p:nvCxnSpPr>
        <p:spPr bwMode="auto">
          <a:xfrm rot="5400000">
            <a:off x="5251450" y="3206750"/>
            <a:ext cx="1231900" cy="3632200"/>
          </a:xfrm>
          <a:prstGeom prst="bentConnector3">
            <a:avLst>
              <a:gd name="adj1" fmla="val 50000"/>
            </a:avLst>
          </a:prstGeom>
          <a:noFill/>
          <a:ln w="38100">
            <a:solidFill>
              <a:srgbClr val="FF0000"/>
            </a:solidFill>
            <a:miter lim="800000"/>
            <a:headEnd/>
            <a:tailEnd type="arrow" w="med" len="med"/>
          </a:ln>
          <a:effectLst>
            <a:outerShdw blurRad="63500" dist="38100" dir="2700000" algn="tl" rotWithShape="0">
              <a:srgbClr val="000000">
                <a:alpha val="39999"/>
              </a:srgbClr>
            </a:outerShdw>
          </a:effectLst>
        </p:spPr>
      </p:cxnSp>
      <p:sp>
        <p:nvSpPr>
          <p:cNvPr id="15" name="TextBox 14"/>
          <p:cNvSpPr txBox="1">
            <a:spLocks noChangeArrowheads="1"/>
          </p:cNvSpPr>
          <p:nvPr/>
        </p:nvSpPr>
        <p:spPr bwMode="auto">
          <a:xfrm>
            <a:off x="1676400" y="1524000"/>
            <a:ext cx="8839200" cy="1384300"/>
          </a:xfrm>
          <a:prstGeom prst="rect">
            <a:avLst/>
          </a:prstGeom>
          <a:solidFill>
            <a:srgbClr val="E6E0EC"/>
          </a:solidFill>
          <a:ln w="9525">
            <a:solidFill>
              <a:srgbClr val="632523"/>
            </a:solidFill>
            <a:miter lim="800000"/>
            <a:headEnd/>
            <a:tailEnd/>
          </a:ln>
          <a:effectLst>
            <a:outerShdw blurRad="63500" dist="38100" dir="2700000" algn="tl" rotWithShape="0">
              <a:srgbClr val="000000">
                <a:alpha val="39999"/>
              </a:srgbClr>
            </a:outerShdw>
          </a:effectLst>
        </p:spPr>
        <p:txBody>
          <a:bodyPr>
            <a:spAutoFit/>
          </a:bodyPr>
          <a:lstStyle/>
          <a:p>
            <a:pPr algn="ctr">
              <a:defRPr/>
            </a:pPr>
            <a:r>
              <a:rPr lang="en-US" sz="2800" dirty="0">
                <a:solidFill>
                  <a:srgbClr val="632523"/>
                </a:solidFill>
                <a:latin typeface="Calibri" pitchFamily="-84" charset="0"/>
                <a:ea typeface="ＭＳ Ｐゴシック" pitchFamily="-84" charset="-128"/>
              </a:rPr>
              <a:t>Shows how many times a company turns over its inventory during a period. Indicator of how well management is controlling the amount of inventory available.</a:t>
            </a:r>
          </a:p>
        </p:txBody>
      </p:sp>
      <p:graphicFrame>
        <p:nvGraphicFramePr>
          <p:cNvPr id="16" name="Table 15"/>
          <p:cNvGraphicFramePr>
            <a:graphicFrameLocks noGrp="1"/>
          </p:cNvGraphicFramePr>
          <p:nvPr/>
        </p:nvGraphicFramePr>
        <p:xfrm>
          <a:off x="3200400" y="5638800"/>
          <a:ext cx="4267200" cy="685800"/>
        </p:xfrm>
        <a:graphic>
          <a:graphicData uri="http://schemas.openxmlformats.org/drawingml/2006/table">
            <a:tbl>
              <a:tblPr/>
              <a:tblGrid>
                <a:gridCol w="1408113">
                  <a:extLst>
                    <a:ext uri="{9D8B030D-6E8A-4147-A177-3AD203B41FA5}">
                      <a16:colId xmlns:a16="http://schemas.microsoft.com/office/drawing/2014/main" val="20000"/>
                    </a:ext>
                  </a:extLst>
                </a:gridCol>
                <a:gridCol w="250825">
                  <a:extLst>
                    <a:ext uri="{9D8B030D-6E8A-4147-A177-3AD203B41FA5}">
                      <a16:colId xmlns:a16="http://schemas.microsoft.com/office/drawing/2014/main" val="20001"/>
                    </a:ext>
                  </a:extLst>
                </a:gridCol>
                <a:gridCol w="2379662">
                  <a:extLst>
                    <a:ext uri="{9D8B030D-6E8A-4147-A177-3AD203B41FA5}">
                      <a16:colId xmlns:a16="http://schemas.microsoft.com/office/drawing/2014/main" val="20002"/>
                    </a:ext>
                  </a:extLst>
                </a:gridCol>
                <a:gridCol w="228600">
                  <a:extLst>
                    <a:ext uri="{9D8B030D-6E8A-4147-A177-3AD203B41FA5}">
                      <a16:colId xmlns:a16="http://schemas.microsoft.com/office/drawing/2014/main" val="20003"/>
                    </a:ext>
                  </a:extLst>
                </a:gridCol>
              </a:tblGrid>
              <a:tr h="6858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Arial" charset="0"/>
                          <a:cs typeface="Arial" charset="0"/>
                        </a:rPr>
                        <a:t>Average Inventory</a:t>
                      </a:r>
                    </a:p>
                  </a:txBody>
                  <a:tcPr marL="9525" marR="9525" marT="9525"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cs typeface="Arial" charset="0"/>
                        </a:rPr>
                        <a:t>=</a:t>
                      </a: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da-DK" sz="1600" b="0" i="0" u="none" strike="noStrike" cap="none" normalizeH="0" baseline="0">
                          <a:ln>
                            <a:noFill/>
                          </a:ln>
                          <a:solidFill>
                            <a:srgbClr val="FFFFFF"/>
                          </a:solidFill>
                          <a:effectLst/>
                          <a:latin typeface="Arial" charset="0"/>
                          <a:cs typeface="Arial" charset="0"/>
                        </a:rPr>
                        <a:t> (Beg. Inv. + End Inv.) ÷ 2</a:t>
                      </a: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extLst>
                  <a:ext uri="{0D108BD9-81ED-4DB2-BD59-A6C34878D82A}">
                    <a16:rowId xmlns:a16="http://schemas.microsoft.com/office/drawing/2014/main" val="10000"/>
                  </a:ext>
                </a:extLst>
              </a:tr>
            </a:tbl>
          </a:graphicData>
        </a:graphic>
      </p:graphicFrame>
      <p:sp>
        <p:nvSpPr>
          <p:cNvPr id="3" name="TextBox 2">
            <a:extLst>
              <a:ext uri="{FF2B5EF4-FFF2-40B4-BE49-F238E27FC236}">
                <a16:creationId xmlns:a16="http://schemas.microsoft.com/office/drawing/2014/main" id="{FD7C2987-1F83-B001-C73F-1C6627C67E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5FA5482-09C9-D543-4F56-DA8DD68ABAF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7762" name="Rectangle 2"/>
          <p:cNvSpPr>
            <a:spLocks noGrp="1" noChangeArrowheads="1"/>
          </p:cNvSpPr>
          <p:nvPr>
            <p:ph type="title"/>
          </p:nvPr>
        </p:nvSpPr>
        <p:spPr>
          <a:xfrm>
            <a:off x="1981200" y="457200"/>
            <a:ext cx="8229600" cy="1143000"/>
          </a:xfrm>
        </p:spPr>
        <p:txBody>
          <a:bodyPr/>
          <a:lstStyle/>
          <a:p>
            <a:r>
              <a:rPr lang="en-US" altLang="en-US" b="1" dirty="0">
                <a:ea typeface="ＭＳ Ｐゴシック" pitchFamily="34" charset="-128"/>
              </a:rPr>
              <a:t>Days’ Sales in Inventory</a:t>
            </a:r>
          </a:p>
        </p:txBody>
      </p:sp>
      <p:sp>
        <p:nvSpPr>
          <p:cNvPr id="117763" name="Rectangle 3"/>
          <p:cNvSpPr>
            <a:spLocks noChangeArrowheads="1"/>
          </p:cNvSpPr>
          <p:nvPr/>
        </p:nvSpPr>
        <p:spPr bwMode="auto">
          <a:xfrm>
            <a:off x="1905000" y="1828800"/>
            <a:ext cx="8445500" cy="1130300"/>
          </a:xfrm>
          <a:prstGeom prst="rect">
            <a:avLst/>
          </a:prstGeom>
          <a:gradFill rotWithShape="1">
            <a:gsLst>
              <a:gs pos="0">
                <a:srgbClr val="FFE5E5"/>
              </a:gs>
              <a:gs pos="64999">
                <a:srgbClr val="FFBEBD"/>
              </a:gs>
              <a:gs pos="100000">
                <a:srgbClr val="FFA2A1"/>
              </a:gs>
            </a:gsLst>
            <a:lin ang="5400000" scaled="1"/>
          </a:gradFill>
          <a:ln w="9525">
            <a:solidFill>
              <a:srgbClr val="BE4B48"/>
            </a:solidFill>
            <a:miter lim="800000"/>
            <a:headEnd/>
            <a:tailEnd/>
          </a:ln>
          <a:effectLst>
            <a:outerShdw dist="38100" dir="2700000" algn="br" rotWithShape="0">
              <a:srgbClr val="808080">
                <a:alpha val="42998"/>
              </a:srgbClr>
            </a:outerShdw>
          </a:effectLst>
        </p:spPr>
        <p:txBody>
          <a:bodyPr lIns="90488" tIns="44450" rIns="90488" bIns="44450"/>
          <a:lstStyle/>
          <a:p>
            <a:pPr marL="342900" indent="-342900" algn="ctr">
              <a:spcBef>
                <a:spcPct val="20000"/>
              </a:spcBef>
            </a:pPr>
            <a:r>
              <a:rPr lang="en-US" altLang="en-US" sz="3400" dirty="0">
                <a:solidFill>
                  <a:srgbClr val="000000"/>
                </a:solidFill>
                <a:latin typeface="Calibri" pitchFamily="34" charset="0"/>
                <a:ea typeface="ＭＳ Ｐゴシック" pitchFamily="34" charset="-128"/>
              </a:rPr>
              <a:t>Reveals how much inventory is available in terms of the number of days’ sales.</a:t>
            </a:r>
          </a:p>
        </p:txBody>
      </p:sp>
      <p:grpSp>
        <p:nvGrpSpPr>
          <p:cNvPr id="2" name="Group 4"/>
          <p:cNvGrpSpPr>
            <a:grpSpLocks/>
          </p:cNvGrpSpPr>
          <p:nvPr/>
        </p:nvGrpSpPr>
        <p:grpSpPr bwMode="auto">
          <a:xfrm>
            <a:off x="2286000" y="3200400"/>
            <a:ext cx="7551738" cy="1447800"/>
            <a:chOff x="502" y="2112"/>
            <a:chExt cx="4757" cy="912"/>
          </a:xfrm>
          <a:solidFill>
            <a:schemeClr val="accent2">
              <a:lumMod val="20000"/>
              <a:lumOff val="80000"/>
            </a:schemeClr>
          </a:solidFill>
          <a:effectLst>
            <a:outerShdw blurRad="50800" dist="38100" dir="2700000" algn="br">
              <a:srgbClr val="000000">
                <a:alpha val="43000"/>
              </a:srgbClr>
            </a:outerShdw>
          </a:effectLst>
        </p:grpSpPr>
        <p:sp>
          <p:nvSpPr>
            <p:cNvPr id="70661" name="Rectangle 5"/>
            <p:cNvSpPr>
              <a:spLocks noChangeArrowheads="1"/>
            </p:cNvSpPr>
            <p:nvPr/>
          </p:nvSpPr>
          <p:spPr bwMode="auto">
            <a:xfrm>
              <a:off x="502" y="2112"/>
              <a:ext cx="4757" cy="912"/>
            </a:xfrm>
            <a:prstGeom prst="rect">
              <a:avLst/>
            </a:prstGeom>
            <a:grpFill/>
            <a:ln w="12700">
              <a:solidFill>
                <a:schemeClr val="accent2">
                  <a:lumMod val="50000"/>
                </a:schemeClr>
              </a:solidFill>
              <a:miter lim="800000"/>
              <a:headEnd/>
              <a:tailEnd/>
            </a:ln>
            <a:effectLst>
              <a:outerShdw dist="71842" dir="2700000" algn="ctr" rotWithShape="0">
                <a:schemeClr val="hlink"/>
              </a:outerShdw>
            </a:effectLst>
          </p:spPr>
          <p:txBody>
            <a:bodyPr/>
            <a:lstStyle/>
            <a:p>
              <a:pPr>
                <a:defRPr/>
              </a:pPr>
              <a:endParaRPr lang="en-US" sz="2400" dirty="0">
                <a:solidFill>
                  <a:schemeClr val="accent2">
                    <a:lumMod val="50000"/>
                  </a:schemeClr>
                </a:solidFill>
                <a:latin typeface="Times New Roman" pitchFamily="18" charset="0"/>
                <a:ea typeface="ＭＳ Ｐゴシック" pitchFamily="-108" charset="-128"/>
                <a:cs typeface="Arial" pitchFamily="34" charset="0"/>
              </a:endParaRPr>
            </a:p>
          </p:txBody>
        </p:sp>
        <p:sp>
          <p:nvSpPr>
            <p:cNvPr id="70662" name="Rectangle 6"/>
            <p:cNvSpPr>
              <a:spLocks noChangeArrowheads="1"/>
            </p:cNvSpPr>
            <p:nvPr/>
          </p:nvSpPr>
          <p:spPr bwMode="auto">
            <a:xfrm>
              <a:off x="768" y="2321"/>
              <a:ext cx="1125" cy="242"/>
            </a:xfrm>
            <a:prstGeom prst="rect">
              <a:avLst/>
            </a:prstGeom>
            <a:grpFill/>
            <a:ln w="9525">
              <a:noFill/>
              <a:miter lim="800000"/>
              <a:headEnd/>
              <a:tailEnd/>
            </a:ln>
          </p:spPr>
          <p:txBody>
            <a:bodyPr wrap="none" lIns="0" tIns="0" rIns="0" bIns="0">
              <a:spAutoFit/>
            </a:bodyPr>
            <a:lstStyle/>
            <a:p>
              <a:pPr>
                <a:defRPr/>
              </a:pPr>
              <a:r>
                <a:rPr lang="en-US" sz="2500" dirty="0">
                  <a:solidFill>
                    <a:schemeClr val="accent2">
                      <a:lumMod val="50000"/>
                    </a:schemeClr>
                  </a:solidFill>
                  <a:effectLst>
                    <a:outerShdw blurRad="38100" dist="38100" dir="2700000" algn="tl">
                      <a:srgbClr val="000000">
                        <a:alpha val="43137"/>
                      </a:srgbClr>
                    </a:outerShdw>
                  </a:effectLst>
                  <a:ea typeface="ＭＳ Ｐゴシック" pitchFamily="-108" charset="-128"/>
                  <a:cs typeface="Arial" pitchFamily="34" charset="0"/>
                </a:rPr>
                <a:t>Days‘ sales in </a:t>
              </a:r>
              <a:endParaRPr lang="en-US" sz="2600" dirty="0">
                <a:solidFill>
                  <a:schemeClr val="accent2">
                    <a:lumMod val="50000"/>
                  </a:schemeClr>
                </a:solidFill>
                <a:effectLst>
                  <a:outerShdw blurRad="38100" dist="38100" dir="2700000" algn="tl">
                    <a:srgbClr val="000000">
                      <a:alpha val="43137"/>
                    </a:srgbClr>
                  </a:outerShdw>
                </a:effectLst>
                <a:latin typeface="Times New Roman" pitchFamily="18" charset="0"/>
                <a:ea typeface="ＭＳ Ｐゴシック" pitchFamily="-108" charset="-128"/>
                <a:cs typeface="Arial" pitchFamily="34" charset="0"/>
              </a:endParaRPr>
            </a:p>
          </p:txBody>
        </p:sp>
        <p:sp>
          <p:nvSpPr>
            <p:cNvPr id="70663" name="Rectangle 7"/>
            <p:cNvSpPr>
              <a:spLocks noChangeArrowheads="1"/>
            </p:cNvSpPr>
            <p:nvPr/>
          </p:nvSpPr>
          <p:spPr bwMode="auto">
            <a:xfrm>
              <a:off x="1015" y="2580"/>
              <a:ext cx="778" cy="242"/>
            </a:xfrm>
            <a:prstGeom prst="rect">
              <a:avLst/>
            </a:prstGeom>
            <a:grpFill/>
            <a:ln w="9525">
              <a:noFill/>
              <a:miter lim="800000"/>
              <a:headEnd/>
              <a:tailEnd/>
            </a:ln>
          </p:spPr>
          <p:txBody>
            <a:bodyPr wrap="none" lIns="0" tIns="0" rIns="0" bIns="0">
              <a:spAutoFit/>
            </a:bodyPr>
            <a:lstStyle/>
            <a:p>
              <a:pPr>
                <a:defRPr/>
              </a:pPr>
              <a:r>
                <a:rPr lang="en-US" sz="2500" dirty="0">
                  <a:solidFill>
                    <a:schemeClr val="accent2">
                      <a:lumMod val="50000"/>
                    </a:schemeClr>
                  </a:solidFill>
                  <a:effectLst>
                    <a:outerShdw blurRad="38100" dist="38100" dir="2700000" algn="tl">
                      <a:srgbClr val="000000">
                        <a:alpha val="43137"/>
                      </a:srgbClr>
                    </a:outerShdw>
                  </a:effectLst>
                  <a:ea typeface="ＭＳ Ｐゴシック" pitchFamily="-108" charset="-128"/>
                  <a:cs typeface="Arial" pitchFamily="34" charset="0"/>
                </a:rPr>
                <a:t>inventory</a:t>
              </a:r>
              <a:endParaRPr lang="en-US" sz="2600" dirty="0">
                <a:solidFill>
                  <a:schemeClr val="accent2">
                    <a:lumMod val="50000"/>
                  </a:schemeClr>
                </a:solidFill>
                <a:effectLst>
                  <a:outerShdw blurRad="38100" dist="38100" dir="2700000" algn="tl">
                    <a:srgbClr val="000000">
                      <a:alpha val="43137"/>
                    </a:srgbClr>
                  </a:outerShdw>
                </a:effectLst>
                <a:latin typeface="Times New Roman" pitchFamily="18" charset="0"/>
                <a:ea typeface="ＭＳ Ｐゴシック" pitchFamily="-108" charset="-128"/>
                <a:cs typeface="Arial" pitchFamily="34" charset="0"/>
              </a:endParaRPr>
            </a:p>
          </p:txBody>
        </p:sp>
        <p:sp>
          <p:nvSpPr>
            <p:cNvPr id="70664" name="Rectangle 8"/>
            <p:cNvSpPr>
              <a:spLocks noChangeArrowheads="1"/>
            </p:cNvSpPr>
            <p:nvPr/>
          </p:nvSpPr>
          <p:spPr bwMode="auto">
            <a:xfrm>
              <a:off x="2086" y="2412"/>
              <a:ext cx="210" cy="349"/>
            </a:xfrm>
            <a:prstGeom prst="rect">
              <a:avLst/>
            </a:prstGeom>
            <a:grpFill/>
            <a:ln w="9525">
              <a:noFill/>
              <a:miter lim="800000"/>
              <a:headEnd/>
              <a:tailEnd/>
            </a:ln>
          </p:spPr>
          <p:txBody>
            <a:bodyPr wrap="none" lIns="0" tIns="0" rIns="0" bIns="0">
              <a:spAutoFit/>
            </a:bodyPr>
            <a:lstStyle/>
            <a:p>
              <a:pPr>
                <a:defRPr/>
              </a:pPr>
              <a:r>
                <a:rPr lang="en-US" sz="3600" dirty="0">
                  <a:solidFill>
                    <a:schemeClr val="accent2">
                      <a:lumMod val="50000"/>
                    </a:schemeClr>
                  </a:solidFill>
                  <a:effectLst>
                    <a:outerShdw blurRad="38100" dist="38100" dir="2700000" algn="tl">
                      <a:srgbClr val="000000">
                        <a:alpha val="43137"/>
                      </a:srgbClr>
                    </a:outerShdw>
                  </a:effectLst>
                  <a:ea typeface="ＭＳ Ｐゴシック" pitchFamily="-108" charset="-128"/>
                  <a:cs typeface="Arial" pitchFamily="34" charset="0"/>
                </a:rPr>
                <a:t> =</a:t>
              </a:r>
              <a:endParaRPr lang="en-US" sz="2600" dirty="0">
                <a:solidFill>
                  <a:schemeClr val="accent2">
                    <a:lumMod val="50000"/>
                  </a:schemeClr>
                </a:solidFill>
                <a:effectLst>
                  <a:outerShdw blurRad="38100" dist="38100" dir="2700000" algn="tl">
                    <a:srgbClr val="000000">
                      <a:alpha val="43137"/>
                    </a:srgbClr>
                  </a:outerShdw>
                </a:effectLst>
                <a:latin typeface="Times New Roman" pitchFamily="18" charset="0"/>
                <a:ea typeface="ＭＳ Ｐゴシック" pitchFamily="-108" charset="-128"/>
                <a:cs typeface="Arial" pitchFamily="34" charset="0"/>
              </a:endParaRPr>
            </a:p>
          </p:txBody>
        </p:sp>
        <p:sp>
          <p:nvSpPr>
            <p:cNvPr id="70665" name="Rectangle 9"/>
            <p:cNvSpPr>
              <a:spLocks noChangeArrowheads="1"/>
            </p:cNvSpPr>
            <p:nvPr/>
          </p:nvSpPr>
          <p:spPr bwMode="auto">
            <a:xfrm>
              <a:off x="2611" y="2289"/>
              <a:ext cx="1428" cy="242"/>
            </a:xfrm>
            <a:prstGeom prst="rect">
              <a:avLst/>
            </a:prstGeom>
            <a:grpFill/>
            <a:ln w="9525">
              <a:noFill/>
              <a:miter lim="800000"/>
              <a:headEnd/>
              <a:tailEnd/>
            </a:ln>
          </p:spPr>
          <p:txBody>
            <a:bodyPr wrap="none" lIns="0" tIns="0" rIns="0" bIns="0">
              <a:spAutoFit/>
            </a:bodyPr>
            <a:lstStyle/>
            <a:p>
              <a:pPr>
                <a:defRPr/>
              </a:pPr>
              <a:r>
                <a:rPr lang="en-US" sz="2500" dirty="0">
                  <a:solidFill>
                    <a:schemeClr val="accent2">
                      <a:lumMod val="50000"/>
                    </a:schemeClr>
                  </a:solidFill>
                  <a:effectLst>
                    <a:outerShdw blurRad="38100" dist="38100" dir="2700000" algn="tl">
                      <a:srgbClr val="000000">
                        <a:alpha val="43137"/>
                      </a:srgbClr>
                    </a:outerShdw>
                  </a:effectLst>
                  <a:ea typeface="ＭＳ Ｐゴシック" pitchFamily="-108" charset="-128"/>
                  <a:cs typeface="Arial" pitchFamily="34" charset="0"/>
                </a:rPr>
                <a:t>Ending inventory </a:t>
              </a:r>
              <a:endParaRPr lang="en-US" sz="2600" dirty="0">
                <a:solidFill>
                  <a:schemeClr val="accent2">
                    <a:lumMod val="50000"/>
                  </a:schemeClr>
                </a:solidFill>
                <a:effectLst>
                  <a:outerShdw blurRad="38100" dist="38100" dir="2700000" algn="tl">
                    <a:srgbClr val="000000">
                      <a:alpha val="43137"/>
                    </a:srgbClr>
                  </a:outerShdw>
                </a:effectLst>
                <a:latin typeface="Times New Roman" pitchFamily="18" charset="0"/>
                <a:ea typeface="ＭＳ Ｐゴシック" pitchFamily="-108" charset="-128"/>
                <a:cs typeface="Arial" pitchFamily="34" charset="0"/>
              </a:endParaRPr>
            </a:p>
          </p:txBody>
        </p:sp>
        <p:sp>
          <p:nvSpPr>
            <p:cNvPr id="70666" name="Rectangle 10"/>
            <p:cNvSpPr>
              <a:spLocks noChangeArrowheads="1"/>
            </p:cNvSpPr>
            <p:nvPr/>
          </p:nvSpPr>
          <p:spPr bwMode="auto">
            <a:xfrm>
              <a:off x="2544" y="2629"/>
              <a:ext cx="1730" cy="240"/>
            </a:xfrm>
            <a:prstGeom prst="rect">
              <a:avLst/>
            </a:prstGeom>
            <a:grpFill/>
            <a:ln w="9525">
              <a:noFill/>
              <a:miter lim="800000"/>
              <a:headEnd/>
              <a:tailEnd/>
            </a:ln>
          </p:spPr>
          <p:txBody>
            <a:bodyPr lIns="0" tIns="0" rIns="0" bIns="0">
              <a:spAutoFit/>
            </a:bodyPr>
            <a:lstStyle/>
            <a:p>
              <a:pPr>
                <a:defRPr/>
              </a:pPr>
              <a:r>
                <a:rPr lang="en-US" sz="2500" dirty="0">
                  <a:solidFill>
                    <a:schemeClr val="accent2">
                      <a:lumMod val="50000"/>
                    </a:schemeClr>
                  </a:solidFill>
                  <a:effectLst>
                    <a:outerShdw blurRad="38100" dist="38100" dir="2700000" algn="tl">
                      <a:srgbClr val="000000">
                        <a:alpha val="43137"/>
                      </a:srgbClr>
                    </a:outerShdw>
                  </a:effectLst>
                  <a:ea typeface="ＭＳ Ｐゴシック" pitchFamily="-108" charset="-128"/>
                  <a:cs typeface="Arial" pitchFamily="34" charset="0"/>
                </a:rPr>
                <a:t>Cost of goods sold</a:t>
              </a:r>
              <a:endParaRPr lang="en-US" sz="2600" dirty="0">
                <a:solidFill>
                  <a:schemeClr val="accent2">
                    <a:lumMod val="50000"/>
                  </a:schemeClr>
                </a:solidFill>
                <a:effectLst>
                  <a:outerShdw blurRad="38100" dist="38100" dir="2700000" algn="tl">
                    <a:srgbClr val="000000">
                      <a:alpha val="43137"/>
                    </a:srgbClr>
                  </a:outerShdw>
                </a:effectLst>
                <a:latin typeface="Times New Roman" pitchFamily="18" charset="0"/>
                <a:ea typeface="ＭＳ Ｐゴシック" pitchFamily="-108" charset="-128"/>
                <a:cs typeface="Arial" pitchFamily="34" charset="0"/>
              </a:endParaRPr>
            </a:p>
          </p:txBody>
        </p:sp>
        <p:sp>
          <p:nvSpPr>
            <p:cNvPr id="70667" name="Rectangle 11"/>
            <p:cNvSpPr>
              <a:spLocks noChangeArrowheads="1"/>
            </p:cNvSpPr>
            <p:nvPr/>
          </p:nvSpPr>
          <p:spPr bwMode="auto">
            <a:xfrm>
              <a:off x="4303" y="2401"/>
              <a:ext cx="356" cy="349"/>
            </a:xfrm>
            <a:prstGeom prst="rect">
              <a:avLst/>
            </a:prstGeom>
            <a:grpFill/>
            <a:ln w="9525">
              <a:noFill/>
              <a:miter lim="800000"/>
              <a:headEnd/>
              <a:tailEnd/>
            </a:ln>
          </p:spPr>
          <p:txBody>
            <a:bodyPr wrap="none" lIns="0" tIns="0" rIns="0" bIns="0">
              <a:spAutoFit/>
            </a:bodyPr>
            <a:lstStyle/>
            <a:p>
              <a:pPr>
                <a:defRPr/>
              </a:pPr>
              <a:r>
                <a:rPr lang="en-US" sz="3600" dirty="0">
                  <a:solidFill>
                    <a:schemeClr val="accent2">
                      <a:lumMod val="50000"/>
                    </a:schemeClr>
                  </a:solidFill>
                  <a:effectLst>
                    <a:outerShdw blurRad="38100" dist="38100" dir="2700000" algn="tl">
                      <a:srgbClr val="000000">
                        <a:alpha val="43137"/>
                      </a:srgbClr>
                    </a:outerShdw>
                  </a:effectLst>
                  <a:ea typeface="ＭＳ Ｐゴシック" pitchFamily="-108" charset="-128"/>
                  <a:cs typeface="Arial" pitchFamily="34" charset="0"/>
                </a:rPr>
                <a:t> ×</a:t>
              </a:r>
              <a:endParaRPr lang="en-US" sz="2600" dirty="0">
                <a:solidFill>
                  <a:schemeClr val="accent2">
                    <a:lumMod val="50000"/>
                  </a:schemeClr>
                </a:solidFill>
                <a:effectLst>
                  <a:outerShdw blurRad="38100" dist="38100" dir="2700000" algn="tl">
                    <a:srgbClr val="000000">
                      <a:alpha val="43137"/>
                    </a:srgbClr>
                  </a:outerShdw>
                </a:effectLst>
                <a:latin typeface="Times New Roman" pitchFamily="18" charset="0"/>
                <a:ea typeface="ＭＳ Ｐゴシック" pitchFamily="-108" charset="-128"/>
                <a:cs typeface="Arial" pitchFamily="34" charset="0"/>
              </a:endParaRPr>
            </a:p>
          </p:txBody>
        </p:sp>
        <p:sp>
          <p:nvSpPr>
            <p:cNvPr id="70668" name="Rectangle 12"/>
            <p:cNvSpPr>
              <a:spLocks noChangeArrowheads="1"/>
            </p:cNvSpPr>
            <p:nvPr/>
          </p:nvSpPr>
          <p:spPr bwMode="auto">
            <a:xfrm>
              <a:off x="4659" y="2447"/>
              <a:ext cx="306" cy="242"/>
            </a:xfrm>
            <a:prstGeom prst="rect">
              <a:avLst/>
            </a:prstGeom>
            <a:grpFill/>
            <a:ln w="9525">
              <a:noFill/>
              <a:miter lim="800000"/>
              <a:headEnd/>
              <a:tailEnd/>
            </a:ln>
          </p:spPr>
          <p:txBody>
            <a:bodyPr wrap="none" lIns="0" tIns="0" rIns="0" bIns="0">
              <a:spAutoFit/>
            </a:bodyPr>
            <a:lstStyle/>
            <a:p>
              <a:pPr>
                <a:defRPr/>
              </a:pPr>
              <a:r>
                <a:rPr lang="en-US" sz="2500" dirty="0">
                  <a:solidFill>
                    <a:schemeClr val="accent2">
                      <a:lumMod val="50000"/>
                    </a:schemeClr>
                  </a:solidFill>
                  <a:effectLst>
                    <a:outerShdw blurRad="38100" dist="38100" dir="2700000" algn="tl">
                      <a:srgbClr val="000000">
                        <a:alpha val="43137"/>
                      </a:srgbClr>
                    </a:outerShdw>
                  </a:effectLst>
                  <a:ea typeface="ＭＳ Ｐゴシック" pitchFamily="-108" charset="-128"/>
                  <a:cs typeface="Arial" pitchFamily="34" charset="0"/>
                </a:rPr>
                <a:t>365</a:t>
              </a:r>
              <a:endParaRPr lang="en-US" sz="2600" dirty="0">
                <a:solidFill>
                  <a:schemeClr val="accent2">
                    <a:lumMod val="50000"/>
                  </a:schemeClr>
                </a:solidFill>
                <a:effectLst>
                  <a:outerShdw blurRad="38100" dist="38100" dir="2700000" algn="tl">
                    <a:srgbClr val="000000">
                      <a:alpha val="43137"/>
                    </a:srgbClr>
                  </a:outerShdw>
                </a:effectLst>
                <a:latin typeface="Times New Roman" pitchFamily="18" charset="0"/>
                <a:ea typeface="ＭＳ Ｐゴシック" pitchFamily="-108" charset="-128"/>
                <a:cs typeface="Arial" pitchFamily="34" charset="0"/>
              </a:endParaRPr>
            </a:p>
          </p:txBody>
        </p:sp>
        <p:sp>
          <p:nvSpPr>
            <p:cNvPr id="47119" name="Line 13"/>
            <p:cNvSpPr>
              <a:spLocks noChangeShapeType="1"/>
            </p:cNvSpPr>
            <p:nvPr/>
          </p:nvSpPr>
          <p:spPr bwMode="auto">
            <a:xfrm>
              <a:off x="2470" y="2592"/>
              <a:ext cx="1728" cy="0"/>
            </a:xfrm>
            <a:prstGeom prst="line">
              <a:avLst/>
            </a:prstGeom>
            <a:grpFill/>
            <a:ln w="28575">
              <a:solidFill>
                <a:schemeClr val="accent2">
                  <a:lumMod val="50000"/>
                </a:schemeClr>
              </a:solidFill>
              <a:round/>
              <a:headEnd/>
              <a:tailEnd/>
            </a:ln>
          </p:spPr>
          <p:txBody>
            <a:bodyPr/>
            <a:lstStyle/>
            <a:p>
              <a:pPr>
                <a:defRPr/>
              </a:pPr>
              <a:endParaRPr lang="en-US" dirty="0">
                <a:solidFill>
                  <a:schemeClr val="accent2">
                    <a:lumMod val="50000"/>
                  </a:schemeClr>
                </a:solidFill>
                <a:effectLst>
                  <a:outerShdw blurRad="38100" dist="38100" dir="2700000" algn="tl">
                    <a:srgbClr val="000000">
                      <a:alpha val="43137"/>
                    </a:srgbClr>
                  </a:outerShdw>
                </a:effectLst>
                <a:ea typeface="ＭＳ Ｐゴシック" pitchFamily="-108" charset="-128"/>
                <a:cs typeface="Arial" pitchFamily="34" charset="0"/>
              </a:endParaRPr>
            </a:p>
          </p:txBody>
        </p:sp>
      </p:grpSp>
      <p:sp>
        <p:nvSpPr>
          <p:cNvPr id="4" name="TextBox 3">
            <a:extLst>
              <a:ext uri="{FF2B5EF4-FFF2-40B4-BE49-F238E27FC236}">
                <a16:creationId xmlns:a16="http://schemas.microsoft.com/office/drawing/2014/main" id="{F333C859-DE48-35E9-3187-118D787E6C44}"/>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642</TotalTime>
  <Words>10993</Words>
  <Application>Microsoft Macintosh PowerPoint</Application>
  <PresentationFormat>Widescreen</PresentationFormat>
  <Paragraphs>898</Paragraphs>
  <Slides>54</Slides>
  <Notes>54</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54</vt:i4>
      </vt:variant>
    </vt:vector>
  </HeadingPairs>
  <TitlesOfParts>
    <vt:vector size="63" baseType="lpstr">
      <vt:lpstr>Arial</vt:lpstr>
      <vt:lpstr>Arial Narrow</vt:lpstr>
      <vt:lpstr>Calibri</vt:lpstr>
      <vt:lpstr>Calibri Light</vt:lpstr>
      <vt:lpstr>Times New Roman</vt:lpstr>
      <vt:lpstr>Wingdings</vt:lpstr>
      <vt:lpstr>Office Theme</vt:lpstr>
      <vt:lpstr>Clip</vt:lpstr>
      <vt:lpstr>Worksheet</vt:lpstr>
      <vt:lpstr>PowerPoint Presentation</vt:lpstr>
      <vt:lpstr>PowerPoint Presentation</vt:lpstr>
      <vt:lpstr>PowerPoint Presentation</vt:lpstr>
      <vt:lpstr>    Identify the items making up merchandise inventory.  </vt:lpstr>
      <vt:lpstr>Determining Inventory Items</vt:lpstr>
      <vt:lpstr>Goods in Transit</vt:lpstr>
      <vt:lpstr>Goods on Consignment</vt:lpstr>
      <vt:lpstr>Goods Damaged or Obsolete</vt:lpstr>
      <vt:lpstr>   Identify the costs of merchandise inventory.  </vt:lpstr>
      <vt:lpstr>Determining Inventory Costs</vt:lpstr>
      <vt:lpstr>Internal Controls and Taking a Physical Count</vt:lpstr>
      <vt:lpstr>PowerPoint Presentation</vt:lpstr>
      <vt:lpstr>Inventory Costing under  a Perpetual System</vt:lpstr>
      <vt:lpstr>Inventory Costing Management Decisions</vt:lpstr>
      <vt:lpstr>Inventory Cost Flow Assumptions</vt:lpstr>
      <vt:lpstr>Inventory Cost Flow Assumptions</vt:lpstr>
      <vt:lpstr>   Compute inventory in a perpetual system using the methods of specific identification, FIFO, LIFO and Weighted Average.   </vt:lpstr>
      <vt:lpstr>Inventory Costing Illustration</vt:lpstr>
      <vt:lpstr>Specific Identification</vt:lpstr>
      <vt:lpstr>First-In, First-Out (FIFO)</vt:lpstr>
      <vt:lpstr>First-In, First-Out (FIFO) </vt:lpstr>
      <vt:lpstr>Last-In, First-Out (LIFO)</vt:lpstr>
      <vt:lpstr>Last-In, First-Out (LIFO) </vt:lpstr>
      <vt:lpstr>Weighted Average</vt:lpstr>
      <vt:lpstr>Weighted Average</vt:lpstr>
      <vt:lpstr>Weighted Average</vt:lpstr>
      <vt:lpstr>Weighted Average</vt:lpstr>
      <vt:lpstr>Weighted Average</vt:lpstr>
      <vt:lpstr>Weighted Average</vt:lpstr>
      <vt:lpstr>     Analyze the effects of inventory methods for both financial and tax reporting.  </vt:lpstr>
      <vt:lpstr>Financial Statement Effects of Inventory Costing Methods</vt:lpstr>
      <vt:lpstr>Financial Statement Effects of Costing Methods</vt:lpstr>
      <vt:lpstr>Financial Statement Effects of Costing Methods</vt:lpstr>
      <vt:lpstr>Tax Effects of Costing Methods</vt:lpstr>
      <vt:lpstr>Consistency in Using Costing Methods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Compute the lower of cost or market amount of inventory.  </vt:lpstr>
      <vt:lpstr>Lower of Cost or Market</vt:lpstr>
      <vt:lpstr>Lower of Cost or Market</vt:lpstr>
      <vt:lpstr>PowerPoint Presentation</vt:lpstr>
      <vt:lpstr>     Analyze the effects of inventory errors on current and future financial statements.  </vt:lpstr>
      <vt:lpstr>Financial Statement Effects of Inventory Errors Income Statement Effects</vt:lpstr>
      <vt:lpstr>Financial Statement Effects of Inventory Errors Balance Sheet Effects</vt:lpstr>
      <vt:lpstr>PowerPoint Presentation</vt:lpstr>
      <vt:lpstr>    Assess inventory management using both inventory turnover and days’ sales in inventory.  </vt:lpstr>
      <vt:lpstr>Inventory Turnover</vt:lpstr>
      <vt:lpstr>Days’ Sales in Inventory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20</cp:revision>
  <dcterms:created xsi:type="dcterms:W3CDTF">2023-04-29T09:08:23Z</dcterms:created>
  <dcterms:modified xsi:type="dcterms:W3CDTF">2023-10-23T11:04:50Z</dcterms:modified>
</cp:coreProperties>
</file>