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8" r:id="rId1"/>
    <p:sldMasterId id="2147483730" r:id="rId2"/>
  </p:sldMasterIdLst>
  <p:notesMasterIdLst>
    <p:notesMasterId r:id="rId46"/>
  </p:notesMasterIdLst>
  <p:sldIdLst>
    <p:sldId id="558" r:id="rId3"/>
    <p:sldId id="535" r:id="rId4"/>
    <p:sldId id="633" r:id="rId5"/>
    <p:sldId id="634" r:id="rId6"/>
    <p:sldId id="534" r:id="rId7"/>
    <p:sldId id="573" r:id="rId8"/>
    <p:sldId id="536" r:id="rId9"/>
    <p:sldId id="606" r:id="rId10"/>
    <p:sldId id="607" r:id="rId11"/>
    <p:sldId id="635" r:id="rId12"/>
    <p:sldId id="636" r:id="rId13"/>
    <p:sldId id="637" r:id="rId14"/>
    <p:sldId id="638" r:id="rId15"/>
    <p:sldId id="639" r:id="rId16"/>
    <p:sldId id="640" r:id="rId17"/>
    <p:sldId id="641" r:id="rId18"/>
    <p:sldId id="642" r:id="rId19"/>
    <p:sldId id="643" r:id="rId20"/>
    <p:sldId id="644" r:id="rId21"/>
    <p:sldId id="645" r:id="rId22"/>
    <p:sldId id="646" r:id="rId23"/>
    <p:sldId id="647" r:id="rId24"/>
    <p:sldId id="648" r:id="rId25"/>
    <p:sldId id="649" r:id="rId26"/>
    <p:sldId id="650" r:id="rId27"/>
    <p:sldId id="651" r:id="rId28"/>
    <p:sldId id="652" r:id="rId29"/>
    <p:sldId id="653" r:id="rId30"/>
    <p:sldId id="654" r:id="rId31"/>
    <p:sldId id="655" r:id="rId32"/>
    <p:sldId id="656" r:id="rId33"/>
    <p:sldId id="657" r:id="rId34"/>
    <p:sldId id="658" r:id="rId35"/>
    <p:sldId id="565" r:id="rId36"/>
    <p:sldId id="566" r:id="rId37"/>
    <p:sldId id="600" r:id="rId38"/>
    <p:sldId id="601" r:id="rId39"/>
    <p:sldId id="602" r:id="rId40"/>
    <p:sldId id="603" r:id="rId41"/>
    <p:sldId id="604" r:id="rId42"/>
    <p:sldId id="625" r:id="rId43"/>
    <p:sldId id="626" r:id="rId44"/>
    <p:sldId id="537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58"/>
            <p14:sldId id="535"/>
            <p14:sldId id="633"/>
            <p14:sldId id="634"/>
            <p14:sldId id="534"/>
            <p14:sldId id="573"/>
            <p14:sldId id="536"/>
            <p14:sldId id="606"/>
            <p14:sldId id="607"/>
            <p14:sldId id="635"/>
            <p14:sldId id="636"/>
            <p14:sldId id="637"/>
            <p14:sldId id="638"/>
            <p14:sldId id="639"/>
            <p14:sldId id="640"/>
            <p14:sldId id="641"/>
            <p14:sldId id="642"/>
            <p14:sldId id="643"/>
            <p14:sldId id="644"/>
            <p14:sldId id="645"/>
            <p14:sldId id="646"/>
            <p14:sldId id="647"/>
            <p14:sldId id="648"/>
            <p14:sldId id="649"/>
            <p14:sldId id="650"/>
            <p14:sldId id="651"/>
            <p14:sldId id="652"/>
            <p14:sldId id="653"/>
            <p14:sldId id="654"/>
            <p14:sldId id="655"/>
            <p14:sldId id="656"/>
            <p14:sldId id="657"/>
            <p14:sldId id="658"/>
            <p14:sldId id="565"/>
            <p14:sldId id="566"/>
            <p14:sldId id="600"/>
            <p14:sldId id="601"/>
            <p14:sldId id="602"/>
            <p14:sldId id="603"/>
            <p14:sldId id="604"/>
            <p14:sldId id="625"/>
            <p14:sldId id="626"/>
            <p14:sldId id="537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6083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3945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43575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3735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5984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0206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6356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64095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93392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95375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319714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53574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4114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10361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996952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8531692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048837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5549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423935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251494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78404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1634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164477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075047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05507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600505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9673589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11722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395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46692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012839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image" Target="../media/image3.png"/><Relationship Id="rId2" Type="http://schemas.openxmlformats.org/officeDocument/2006/relationships/slideLayout" Target="../slideLayouts/slideLayout19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42668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  <p:sldLayoutId id="2147483680" r:id="rId12"/>
    <p:sldLayoutId id="2147483681" r:id="rId13"/>
    <p:sldLayoutId id="2147483682" r:id="rId14"/>
    <p:sldLayoutId id="2147483683" r:id="rId15"/>
    <p:sldLayoutId id="2147483684" r:id="rId16"/>
    <p:sldLayoutId id="2147483685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08/01/2024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463AFD8-665B-42E5-D694-594CE30B4B07}"/>
              </a:ext>
            </a:extLst>
          </p:cNvPr>
          <p:cNvPicPr>
            <a:picLocks noChangeAspect="1"/>
          </p:cNvPicPr>
          <p:nvPr userDrawn="1"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70063" y="118475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D2E0B38C-D385-1421-48A4-45B060659A0E}"/>
              </a:ext>
            </a:extLst>
          </p:cNvPr>
          <p:cNvSpPr txBox="1"/>
          <p:nvPr userDrawn="1"/>
        </p:nvSpPr>
        <p:spPr>
          <a:xfrm>
            <a:off x="4260875" y="643152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0477050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  <p:sldLayoutId id="2147483742" r:id="rId12"/>
    <p:sldLayoutId id="2147483743" r:id="rId13"/>
    <p:sldLayoutId id="2147483744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6.sv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1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207886" y="3209637"/>
            <a:ext cx="527926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Planning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Lecture 5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417293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PMG202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Planning- Quality management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Lec</a:t>
            </a: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Dina </a:t>
            </a:r>
            <a:r>
              <a:rPr kumimoji="0" lang="en-US" sz="2800" b="1" i="0" u="none" strike="noStrike" kern="1200" cap="none" spc="0" normalizeH="0" baseline="0" noProof="0" dirty="0" err="1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ElWakkad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116882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Five Project Life Cycle Phases - projectcubicle">
            <a:extLst>
              <a:ext uri="{FF2B5EF4-FFF2-40B4-BE49-F238E27FC236}">
                <a16:creationId xmlns:a16="http://schemas.microsoft.com/office/drawing/2014/main" id="{0CD238DC-60B2-76D8-A1B1-CC375B21EC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5790" y="541270"/>
            <a:ext cx="8217290" cy="57917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rrow: Right 2">
            <a:extLst>
              <a:ext uri="{FF2B5EF4-FFF2-40B4-BE49-F238E27FC236}">
                <a16:creationId xmlns:a16="http://schemas.microsoft.com/office/drawing/2014/main" id="{D96C0432-3309-FAE3-2C76-00D6A729BA12}"/>
              </a:ext>
            </a:extLst>
          </p:cNvPr>
          <p:cNvSpPr/>
          <p:nvPr/>
        </p:nvSpPr>
        <p:spPr>
          <a:xfrm rot="12601904">
            <a:off x="5750038" y="1290883"/>
            <a:ext cx="1396542" cy="85812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Project Planning</a:t>
            </a:r>
          </a:p>
        </p:txBody>
      </p:sp>
    </p:spTree>
    <p:extLst>
      <p:ext uri="{BB962C8B-B14F-4D97-AF65-F5344CB8AC3E}">
        <p14:creationId xmlns:p14="http://schemas.microsoft.com/office/powerpoint/2010/main" val="3163649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Planning</a:t>
            </a:r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A36C1C0-918D-2FE5-770F-A70D10BF8977}"/>
              </a:ext>
            </a:extLst>
          </p:cNvPr>
          <p:cNvSpPr txBox="1">
            <a:spLocks/>
          </p:cNvSpPr>
          <p:nvPr/>
        </p:nvSpPr>
        <p:spPr>
          <a:xfrm>
            <a:off x="1591001" y="2151870"/>
            <a:ext cx="8886825" cy="401169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Once a project is selected for execution, the structural project planning approach prescribes that the project get planned in detail prior to the actual start of the project.</a:t>
            </a: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2000" b="1" kern="100" dirty="0">
                <a:solidFill>
                  <a:srgbClr val="0070C0"/>
                </a:solidFill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Project planning consists of 4 main stages: 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000" b="1" kern="1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Risk Management</a:t>
            </a:r>
            <a:endParaRPr lang="en-US" sz="2000" kern="100" dirty="0">
              <a:solidFill>
                <a:srgbClr val="002060"/>
              </a:solidFill>
              <a:effectLst/>
              <a:latin typeface="+mj-lt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000" b="1" kern="100" dirty="0">
                <a:solidFill>
                  <a:srgbClr val="002060"/>
                </a:solidFill>
                <a:effectLst/>
                <a:highlight>
                  <a:srgbClr val="FFFF00"/>
                </a:highlight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Quality Management</a:t>
            </a:r>
          </a:p>
          <a:p>
            <a:pPr marL="457200" marR="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000" b="1" kern="100" dirty="0">
                <a:solidFill>
                  <a:srgbClr val="00206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Human Resource </a:t>
            </a:r>
            <a:r>
              <a:rPr lang="en-US" sz="2000" b="1" kern="100" dirty="0">
                <a:solidFill>
                  <a:srgbClr val="002060"/>
                </a:solidFill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Management</a:t>
            </a:r>
          </a:p>
          <a:p>
            <a:pPr marL="457200" indent="-4572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en-US" sz="2000" b="1" kern="100" dirty="0">
                <a:solidFill>
                  <a:srgbClr val="002060"/>
                </a:solidFill>
                <a:latin typeface="+mj-lt"/>
                <a:cs typeface="Arial" panose="020B0604020202020204" pitchFamily="34" charset="0"/>
              </a:rPr>
              <a:t>The Project Schedule, and budget</a:t>
            </a:r>
          </a:p>
        </p:txBody>
      </p:sp>
    </p:spTree>
    <p:extLst>
      <p:ext uri="{BB962C8B-B14F-4D97-AF65-F5344CB8AC3E}">
        <p14:creationId xmlns:p14="http://schemas.microsoft.com/office/powerpoint/2010/main" val="3881532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4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Roboto Light" panose="02000000000000000000" pitchFamily="2" charset="0"/>
              <a:cs typeface="+mn-cs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www.midocean.ae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9C5A8339-8FF9-9186-6F9C-E5048A50F63C}"/>
              </a:ext>
            </a:extLst>
          </p:cNvPr>
          <p:cNvSpPr txBox="1"/>
          <p:nvPr/>
        </p:nvSpPr>
        <p:spPr>
          <a:xfrm>
            <a:off x="4689259" y="1412953"/>
            <a:ext cx="51691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/>
                <a:ea typeface="+mn-ea"/>
                <a:cs typeface="Times New Roman" panose="02020603050405020304" pitchFamily="18" charset="0"/>
              </a:rPr>
              <a:t>Learning Outcomes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42C4F1D-5573-8642-3B79-48DB33B7C8BB}"/>
              </a:ext>
            </a:extLst>
          </p:cNvPr>
          <p:cNvSpPr txBox="1">
            <a:spLocks/>
          </p:cNvSpPr>
          <p:nvPr/>
        </p:nvSpPr>
        <p:spPr>
          <a:xfrm>
            <a:off x="3981837" y="2337815"/>
            <a:ext cx="7820957" cy="383340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 rtl="0">
              <a:spcBef>
                <a:spcPts val="0"/>
              </a:spcBef>
              <a:spcAft>
                <a:spcPts val="800"/>
              </a:spcAft>
              <a:buNone/>
            </a:pPr>
            <a:r>
              <a:rPr lang="en-US" sz="2000" b="1" i="0" u="none" strike="noStrike" dirty="0">
                <a:effectLst/>
                <a:latin typeface="+mj-lt"/>
              </a:rPr>
              <a:t>At the end of this chapter, students should be able to:</a:t>
            </a:r>
            <a:endParaRPr lang="en-US" sz="2000" b="1" dirty="0">
              <a:effectLst/>
              <a:latin typeface="+mj-lt"/>
            </a:endParaRPr>
          </a:p>
          <a:p>
            <a:r>
              <a:rPr lang="en-US" altLang="en-US" sz="2000" dirty="0">
                <a:latin typeface="+mj-lt"/>
              </a:rPr>
              <a:t>Define the term quality. </a:t>
            </a:r>
          </a:p>
          <a:p>
            <a:r>
              <a:rPr lang="en-US" altLang="en-US" sz="2000" dirty="0">
                <a:latin typeface="+mj-lt"/>
              </a:rPr>
              <a:t>Explain why quality is important</a:t>
            </a:r>
          </a:p>
          <a:p>
            <a:r>
              <a:rPr lang="en-US" altLang="en-US" sz="2000" dirty="0">
                <a:latin typeface="+mj-lt"/>
              </a:rPr>
              <a:t>Identify the determinants of quality. </a:t>
            </a:r>
          </a:p>
          <a:p>
            <a:r>
              <a:rPr lang="en-US" altLang="en-US" sz="2000" dirty="0">
                <a:latin typeface="+mj-lt"/>
              </a:rPr>
              <a:t>Describe the quality requirements. </a:t>
            </a:r>
          </a:p>
          <a:p>
            <a:pPr marL="0" indent="0" algn="just" fontAlgn="base">
              <a:lnSpc>
                <a:spcPct val="150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en-US" sz="2000" dirty="0">
              <a:latin typeface="+mj-l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The concept of total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207407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The concept of total quality management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E9B957C9-D818-2787-674F-17C1A85BFF73}"/>
              </a:ext>
            </a:extLst>
          </p:cNvPr>
          <p:cNvSpPr txBox="1">
            <a:spLocks/>
          </p:cNvSpPr>
          <p:nvPr/>
        </p:nvSpPr>
        <p:spPr>
          <a:xfrm>
            <a:off x="1644536" y="2490482"/>
            <a:ext cx="8443912" cy="276043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  <a:tabLst>
                <a:tab pos="457200" algn="l"/>
              </a:tabLst>
            </a:pPr>
            <a:r>
              <a:rPr lang="en-US" sz="2000" b="1" kern="100" dirty="0">
                <a:solidFill>
                  <a:srgbClr val="0070C0"/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The t</a:t>
            </a:r>
            <a:r>
              <a:rPr lang="en-US" sz="2000" b="1" kern="100" dirty="0">
                <a:solidFill>
                  <a:srgbClr val="0070C0"/>
                </a:solidFill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otal quality management </a:t>
            </a: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is a course of action that attempts to increase an organization's ability to compete through continuous improvement of its products, services, people, processes, and work environment.</a:t>
            </a:r>
          </a:p>
        </p:txBody>
      </p:sp>
    </p:spTree>
    <p:extLst>
      <p:ext uri="{BB962C8B-B14F-4D97-AF65-F5344CB8AC3E}">
        <p14:creationId xmlns:p14="http://schemas.microsoft.com/office/powerpoint/2010/main" val="16323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The importance of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1199924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The importance of quality management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7C13659-CB25-435C-C7C5-B5F8D6814A13}"/>
              </a:ext>
            </a:extLst>
          </p:cNvPr>
          <p:cNvSpPr txBox="1"/>
          <p:nvPr/>
        </p:nvSpPr>
        <p:spPr>
          <a:xfrm>
            <a:off x="2098293" y="2387124"/>
            <a:ext cx="9197335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is associated with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productivity and production improvement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It is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comprehensive</a:t>
            </a:r>
            <a:r>
              <a:rPr lang="en-US" sz="2000" dirty="0">
                <a:latin typeface="+mj-lt"/>
              </a:rPr>
              <a:t> in all fields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Develop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leadership and management skills </a:t>
            </a:r>
            <a:r>
              <a:rPr lang="en-US" sz="2000" dirty="0">
                <a:latin typeface="+mj-lt"/>
              </a:rPr>
              <a:t>for future leaders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Increase work and </a:t>
            </a:r>
            <a:r>
              <a:rPr lang="en-US" sz="2000" b="1" dirty="0">
                <a:solidFill>
                  <a:srgbClr val="0070C0"/>
                </a:solidFill>
                <a:latin typeface="+mj-lt"/>
              </a:rPr>
              <a:t>reduce waste or loss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Optimal use </a:t>
            </a:r>
            <a:r>
              <a:rPr lang="en-US" sz="2000" dirty="0">
                <a:latin typeface="+mj-lt"/>
              </a:rPr>
              <a:t>of material and human resources</a:t>
            </a:r>
          </a:p>
        </p:txBody>
      </p:sp>
    </p:spTree>
    <p:extLst>
      <p:ext uri="{BB962C8B-B14F-4D97-AF65-F5344CB8AC3E}">
        <p14:creationId xmlns:p14="http://schemas.microsoft.com/office/powerpoint/2010/main" val="353714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The principles of quality management</a:t>
            </a:r>
          </a:p>
        </p:txBody>
      </p:sp>
    </p:spTree>
    <p:extLst>
      <p:ext uri="{BB962C8B-B14F-4D97-AF65-F5344CB8AC3E}">
        <p14:creationId xmlns:p14="http://schemas.microsoft.com/office/powerpoint/2010/main" val="2871439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The principles of quality management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A2096A8-0F52-5E6B-0417-1E3FBC47953C}"/>
              </a:ext>
            </a:extLst>
          </p:cNvPr>
          <p:cNvSpPr txBox="1"/>
          <p:nvPr/>
        </p:nvSpPr>
        <p:spPr>
          <a:xfrm>
            <a:off x="1343101" y="2380960"/>
            <a:ext cx="9016254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b="1" dirty="0">
                <a:latin typeface="+mj-lt"/>
              </a:rPr>
              <a:t>The principles on which quality management is based are: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Focus on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identifying the needs and expectations </a:t>
            </a:r>
            <a:r>
              <a:rPr lang="en-US" sz="2000" dirty="0">
                <a:latin typeface="+mj-lt"/>
              </a:rPr>
              <a:t>of beneficiaries and striving to achieve them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Emphasize that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improvement and development </a:t>
            </a:r>
            <a:r>
              <a:rPr lang="en-US" sz="2000" dirty="0">
                <a:latin typeface="+mj-lt"/>
              </a:rPr>
              <a:t>is a continuous process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Focus on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teamwork</a:t>
            </a:r>
            <a:r>
              <a:rPr lang="en-US" sz="2000" dirty="0">
                <a:latin typeface="+mj-lt"/>
              </a:rPr>
              <a:t>, not individual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Make decisions </a:t>
            </a:r>
            <a:r>
              <a:rPr lang="en-US" sz="2000" dirty="0">
                <a:latin typeface="+mj-lt"/>
              </a:rPr>
              <a:t>objectively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based on facts and data analysis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Enabling workers </a:t>
            </a:r>
            <a:r>
              <a:rPr lang="en-US" sz="2000" dirty="0">
                <a:latin typeface="+mj-lt"/>
              </a:rPr>
              <a:t>and motivating them to take responsibility and giving them confidence to perform work.</a:t>
            </a:r>
          </a:p>
        </p:txBody>
      </p:sp>
    </p:spTree>
    <p:extLst>
      <p:ext uri="{BB962C8B-B14F-4D97-AF65-F5344CB8AC3E}">
        <p14:creationId xmlns:p14="http://schemas.microsoft.com/office/powerpoint/2010/main" val="3294946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Quality management objectives</a:t>
            </a:r>
          </a:p>
        </p:txBody>
      </p:sp>
    </p:spTree>
    <p:extLst>
      <p:ext uri="{BB962C8B-B14F-4D97-AF65-F5344CB8AC3E}">
        <p14:creationId xmlns:p14="http://schemas.microsoft.com/office/powerpoint/2010/main" val="205239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Quality management objectives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8858BEC-F039-0966-0725-F37B92CF6F7E}"/>
              </a:ext>
            </a:extLst>
          </p:cNvPr>
          <p:cNvSpPr txBox="1"/>
          <p:nvPr/>
        </p:nvSpPr>
        <p:spPr>
          <a:xfrm>
            <a:off x="1845468" y="2390505"/>
            <a:ext cx="8501063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A change in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quality of performance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Motivation for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excellence, showing creativity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Develop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work methods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Improving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workers' skills and capabilities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Strengthening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loyalty to work in institutions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Encouraging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participation in the activities </a:t>
            </a:r>
            <a:r>
              <a:rPr lang="en-US" sz="2000" dirty="0">
                <a:latin typeface="+mj-lt"/>
              </a:rPr>
              <a:t>and events of the project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Improve work environment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558955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Quality Control Vs Quality Assurance</a:t>
            </a:r>
          </a:p>
        </p:txBody>
      </p:sp>
    </p:spTree>
    <p:extLst>
      <p:ext uri="{BB962C8B-B14F-4D97-AF65-F5344CB8AC3E}">
        <p14:creationId xmlns:p14="http://schemas.microsoft.com/office/powerpoint/2010/main" val="3045872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Quality control (QC)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9DA22C7-48E0-C0E7-F79F-EBD61CD88B84}"/>
              </a:ext>
            </a:extLst>
          </p:cNvPr>
          <p:cNvSpPr txBox="1"/>
          <p:nvPr/>
        </p:nvSpPr>
        <p:spPr>
          <a:xfrm>
            <a:off x="1692137" y="2338120"/>
            <a:ext cx="7986713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It is the group of activities and efforts exerted by all employees that allow achieving the standard levels of quality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endParaRPr lang="en-US" sz="2000" dirty="0">
              <a:latin typeface="+mj-lt"/>
            </a:endParaRP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It is a process in which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outputs are evaluated </a:t>
            </a:r>
            <a:r>
              <a:rPr lang="en-US" sz="2000" dirty="0">
                <a:latin typeface="+mj-lt"/>
              </a:rPr>
              <a:t>based on specific criteria, and then the necessary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corrective actions </a:t>
            </a:r>
            <a:r>
              <a:rPr lang="en-US" sz="2000" dirty="0">
                <a:latin typeface="+mj-lt"/>
              </a:rPr>
              <a:t>are taken to correct the output of the project when the service or product does not achieve those criteria.</a:t>
            </a:r>
          </a:p>
        </p:txBody>
      </p:sp>
    </p:spTree>
    <p:extLst>
      <p:ext uri="{BB962C8B-B14F-4D97-AF65-F5344CB8AC3E}">
        <p14:creationId xmlns:p14="http://schemas.microsoft.com/office/powerpoint/2010/main" val="289414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Quality assurance (QA)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B7C3164-B466-183D-53E5-4A72A68AF9A3}"/>
              </a:ext>
            </a:extLst>
          </p:cNvPr>
          <p:cNvSpPr txBox="1"/>
          <p:nvPr/>
        </p:nvSpPr>
        <p:spPr>
          <a:xfrm>
            <a:off x="1644536" y="2305615"/>
            <a:ext cx="8596199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It is the process through which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a specific and regular plan is developed </a:t>
            </a:r>
            <a:r>
              <a:rPr lang="en-US" sz="2000" dirty="0">
                <a:latin typeface="+mj-lt"/>
              </a:rPr>
              <a:t>to prevent any problems in the quality of the product or service.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The plan includes:</a:t>
            </a:r>
          </a:p>
          <a:p>
            <a:pPr marL="914400" lvl="1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+mj-lt"/>
              </a:rPr>
              <a:t> defining product or service specifications, </a:t>
            </a:r>
          </a:p>
          <a:p>
            <a:pPr marL="1028700" lvl="1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+mj-lt"/>
              </a:rPr>
              <a:t>continuous review and follow-up of product performance,</a:t>
            </a:r>
          </a:p>
          <a:p>
            <a:pPr marL="1028700" lvl="1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+mj-lt"/>
              </a:rPr>
              <a:t> monitoring and examination.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assurance requires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a quality management system</a:t>
            </a:r>
          </a:p>
        </p:txBody>
      </p:sp>
    </p:spTree>
    <p:extLst>
      <p:ext uri="{BB962C8B-B14F-4D97-AF65-F5344CB8AC3E}">
        <p14:creationId xmlns:p14="http://schemas.microsoft.com/office/powerpoint/2010/main" val="508727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Quality assurance (QA)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2F3369-3218-BCB4-CFFD-48782C7DCD10}"/>
              </a:ext>
            </a:extLst>
          </p:cNvPr>
          <p:cNvSpPr txBox="1"/>
          <p:nvPr/>
        </p:nvSpPr>
        <p:spPr>
          <a:xfrm>
            <a:off x="1449764" y="2338120"/>
            <a:ext cx="8608695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000" b="1" dirty="0">
                <a:solidFill>
                  <a:srgbClr val="0070C0"/>
                </a:solidFill>
                <a:latin typeface="+mj-lt"/>
              </a:rPr>
              <a:t>Requirements for achieving quality assurance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Full commitment of senior and middle management </a:t>
            </a:r>
            <a:r>
              <a:rPr lang="en-US" sz="2000" dirty="0">
                <a:latin typeface="+mj-lt"/>
              </a:rPr>
              <a:t>to implement plans and continuous development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All project employees </a:t>
            </a:r>
            <a:r>
              <a:rPr lang="en-US" sz="2000" dirty="0">
                <a:latin typeface="+mj-lt"/>
              </a:rPr>
              <a:t>are convinced of the work strategy and play a major role in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achieving quality </a:t>
            </a:r>
            <a:r>
              <a:rPr lang="en-US" sz="2000" dirty="0">
                <a:latin typeface="+mj-lt"/>
              </a:rPr>
              <a:t>and ensuring its continuity to achieve the objectives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Spreading and adopting a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culture of quality </a:t>
            </a:r>
            <a:r>
              <a:rPr lang="en-US" sz="2000" dirty="0">
                <a:latin typeface="+mj-lt"/>
              </a:rPr>
              <a:t>in society</a:t>
            </a:r>
            <a:endParaRPr lang="en-US" sz="2000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1526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376487" y="345469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QC Vs QA</a:t>
            </a:r>
          </a:p>
        </p:txBody>
      </p:sp>
      <p:pic>
        <p:nvPicPr>
          <p:cNvPr id="2" name="Picture 2" descr="The Difference Between QA and QC: Key Considerations | SaM Solutions">
            <a:extLst>
              <a:ext uri="{FF2B5EF4-FFF2-40B4-BE49-F238E27FC236}">
                <a16:creationId xmlns:a16="http://schemas.microsoft.com/office/drawing/2014/main" id="{CC00DC8E-AF4F-FE82-A2F9-AEC100D8B86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97" t="4412" r="7143" b="17295"/>
          <a:stretch/>
        </p:blipFill>
        <p:spPr bwMode="auto">
          <a:xfrm>
            <a:off x="2133318" y="1034634"/>
            <a:ext cx="7131307" cy="556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24081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Elements of integrated quality control</a:t>
            </a:r>
          </a:p>
        </p:txBody>
      </p:sp>
    </p:spTree>
    <p:extLst>
      <p:ext uri="{BB962C8B-B14F-4D97-AF65-F5344CB8AC3E}">
        <p14:creationId xmlns:p14="http://schemas.microsoft.com/office/powerpoint/2010/main" val="442463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Elements of integrated quality control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B7F0E8B-BAEA-CAA1-A844-DC46C32F2FC4}"/>
              </a:ext>
            </a:extLst>
          </p:cNvPr>
          <p:cNvSpPr txBox="1"/>
          <p:nvPr/>
        </p:nvSpPr>
        <p:spPr>
          <a:xfrm>
            <a:off x="1328738" y="2458153"/>
            <a:ext cx="888015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Develop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service specifications according to customers’ wants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control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raw materials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Adjust the quality of service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during operation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control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final product/service (outputs)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control of product/service after sales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management and represents all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administrative aspects</a:t>
            </a:r>
            <a:r>
              <a:rPr lang="en-US" sz="20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2000" dirty="0">
                <a:latin typeface="+mj-lt"/>
              </a:rPr>
              <a:t>related to raising and improving the quality level (training, motivation, marketing---etc.)</a:t>
            </a:r>
            <a:endParaRPr lang="en-US" sz="2000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717306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Elements of integrated quality control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40F2A40-B739-D8A4-D31A-B2F785F20F8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979" t="30567" r="24132" b="23735"/>
          <a:stretch/>
        </p:blipFill>
        <p:spPr bwMode="auto">
          <a:xfrm>
            <a:off x="1289291" y="1799876"/>
            <a:ext cx="9468697" cy="4122727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50531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Quality Policy</a:t>
            </a:r>
          </a:p>
        </p:txBody>
      </p:sp>
    </p:spTree>
    <p:extLst>
      <p:ext uri="{BB962C8B-B14F-4D97-AF65-F5344CB8AC3E}">
        <p14:creationId xmlns:p14="http://schemas.microsoft.com/office/powerpoint/2010/main" val="222423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Quality Policy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F3FA81B-E86A-DDF0-8FA9-548B4689E975}"/>
              </a:ext>
            </a:extLst>
          </p:cNvPr>
          <p:cNvSpPr txBox="1"/>
          <p:nvPr/>
        </p:nvSpPr>
        <p:spPr>
          <a:xfrm>
            <a:off x="1371677" y="2395678"/>
            <a:ext cx="9016254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000" dirty="0">
                <a:latin typeface="+mj-lt"/>
              </a:rPr>
              <a:t>It is a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policy or framework </a:t>
            </a:r>
            <a:r>
              <a:rPr lang="en-US" sz="2000" dirty="0">
                <a:latin typeface="+mj-lt"/>
              </a:rPr>
              <a:t>that directs the practices and behavior necessary to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achieve quality in the system</a:t>
            </a:r>
            <a:r>
              <a:rPr lang="en-US" sz="2000" dirty="0">
                <a:latin typeface="+mj-lt"/>
              </a:rPr>
              <a:t>. </a:t>
            </a:r>
          </a:p>
          <a:p>
            <a:pPr algn="just"/>
            <a:r>
              <a:rPr lang="en-US" sz="2000" dirty="0">
                <a:latin typeface="+mj-lt"/>
              </a:rPr>
              <a:t>This policy should be applied by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all members </a:t>
            </a:r>
            <a:r>
              <a:rPr lang="en-US" sz="2000" dirty="0">
                <a:latin typeface="+mj-lt"/>
              </a:rPr>
              <a:t>of a particular system on a regular and continuous basis. </a:t>
            </a:r>
          </a:p>
          <a:p>
            <a:pPr algn="just"/>
            <a:r>
              <a:rPr lang="en-US" sz="2000" dirty="0">
                <a:latin typeface="+mj-lt"/>
              </a:rPr>
              <a:t>The quality policy should include: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+mj-lt"/>
              </a:rPr>
              <a:t>The organizational structure of quality in the establishment, including: the rules and responsibilities that regulate work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+mj-lt"/>
              </a:rPr>
              <a:t>How to determine the (customer's) need, impressions and satisfaction with the product or service</a:t>
            </a:r>
          </a:p>
        </p:txBody>
      </p:sp>
    </p:spTree>
    <p:extLst>
      <p:ext uri="{BB962C8B-B14F-4D97-AF65-F5344CB8AC3E}">
        <p14:creationId xmlns:p14="http://schemas.microsoft.com/office/powerpoint/2010/main" val="296598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Quality Policy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C709CAF-BCC9-5FF8-7039-96E5EE3F6D22}"/>
              </a:ext>
            </a:extLst>
          </p:cNvPr>
          <p:cNvSpPr txBox="1"/>
          <p:nvPr/>
        </p:nvSpPr>
        <p:spPr>
          <a:xfrm>
            <a:off x="1644536" y="2469254"/>
            <a:ext cx="8729662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000" b="1" dirty="0">
                <a:solidFill>
                  <a:srgbClr val="00B0F0"/>
                </a:solidFill>
                <a:latin typeface="+mj-lt"/>
              </a:rPr>
              <a:t>Elements of the quality policy:</a:t>
            </a:r>
          </a:p>
          <a:p>
            <a:pPr algn="just"/>
            <a:r>
              <a:rPr lang="en-US" sz="2000" dirty="0">
                <a:latin typeface="+mj-lt"/>
              </a:rPr>
              <a:t>The institution seeks to meet the client's needs, considering the technical (specialization) and economic (cost) sides, through: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+mj-lt"/>
              </a:rPr>
              <a:t>Provide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quality management </a:t>
            </a:r>
            <a:r>
              <a:rPr lang="en-US" sz="2000" dirty="0">
                <a:solidFill>
                  <a:srgbClr val="002060"/>
                </a:solidFill>
                <a:latin typeface="+mj-lt"/>
              </a:rPr>
              <a:t>system and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work method </a:t>
            </a:r>
            <a:r>
              <a:rPr lang="en-US" sz="2000" dirty="0">
                <a:solidFill>
                  <a:srgbClr val="002060"/>
                </a:solidFill>
                <a:latin typeface="+mj-lt"/>
              </a:rPr>
              <a:t>or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system operation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2060"/>
                </a:solidFill>
                <a:latin typeface="+mj-lt"/>
              </a:rPr>
              <a:t>Ensure that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inputs meet specified performance </a:t>
            </a:r>
            <a:r>
              <a:rPr lang="en-US" sz="2000" dirty="0">
                <a:solidFill>
                  <a:srgbClr val="002060"/>
                </a:solidFill>
                <a:latin typeface="+mj-lt"/>
              </a:rPr>
              <a:t>and efficiency standards</a:t>
            </a:r>
          </a:p>
          <a:p>
            <a:pPr marL="457200" indent="-457200" algn="just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Systematic implementation of error prevention</a:t>
            </a:r>
            <a:r>
              <a:rPr lang="en-US" sz="20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2000" dirty="0">
                <a:solidFill>
                  <a:srgbClr val="002060"/>
                </a:solidFill>
                <a:latin typeface="+mj-lt"/>
              </a:rPr>
              <a:t>as well as continuous improvement over time in the project</a:t>
            </a:r>
          </a:p>
        </p:txBody>
      </p:sp>
    </p:spTree>
    <p:extLst>
      <p:ext uri="{BB962C8B-B14F-4D97-AF65-F5344CB8AC3E}">
        <p14:creationId xmlns:p14="http://schemas.microsoft.com/office/powerpoint/2010/main" val="3159411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95DC699-9AAC-10EE-725D-BCB697F0D203}"/>
              </a:ext>
            </a:extLst>
          </p:cNvPr>
          <p:cNvSpPr txBox="1"/>
          <p:nvPr/>
        </p:nvSpPr>
        <p:spPr>
          <a:xfrm>
            <a:off x="2346765" y="2864861"/>
            <a:ext cx="768479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+mj-lt"/>
              </a:rPr>
              <a:t>Project quality standards</a:t>
            </a:r>
          </a:p>
        </p:txBody>
      </p:sp>
    </p:spTree>
    <p:extLst>
      <p:ext uri="{BB962C8B-B14F-4D97-AF65-F5344CB8AC3E}">
        <p14:creationId xmlns:p14="http://schemas.microsoft.com/office/powerpoint/2010/main" val="133825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quality standards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E346F58-33FA-17D6-CF9F-8110B19E18B9}"/>
              </a:ext>
            </a:extLst>
          </p:cNvPr>
          <p:cNvSpPr txBox="1"/>
          <p:nvPr/>
        </p:nvSpPr>
        <p:spPr>
          <a:xfrm>
            <a:off x="1708814" y="2313252"/>
            <a:ext cx="8629651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AutoNum type="arabicParenR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Input</a:t>
            </a:r>
          </a:p>
          <a:p>
            <a:r>
              <a:rPr lang="en-US" sz="2000" b="1" dirty="0">
                <a:latin typeface="+mj-lt"/>
              </a:rPr>
              <a:t>Examples of the elements that are focused on to ensure the quality of inputs in the project: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of </a:t>
            </a:r>
            <a:r>
              <a:rPr lang="en-US" sz="2000" dirty="0">
                <a:solidFill>
                  <a:srgbClr val="002060"/>
                </a:solidFill>
                <a:latin typeface="+mj-lt"/>
              </a:rPr>
              <a:t>project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selection and development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The quality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human resources </a:t>
            </a:r>
            <a:r>
              <a:rPr lang="en-US" sz="2000" dirty="0">
                <a:latin typeface="+mj-lt"/>
              </a:rPr>
              <a:t>in the project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Quality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preparation of infrastructure and equipment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Quality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training programs</a:t>
            </a:r>
          </a:p>
        </p:txBody>
      </p:sp>
    </p:spTree>
    <p:extLst>
      <p:ext uri="{BB962C8B-B14F-4D97-AF65-F5344CB8AC3E}">
        <p14:creationId xmlns:p14="http://schemas.microsoft.com/office/powerpoint/2010/main" val="1898193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quality standards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8341D88-5BE9-7AA5-4FF6-5D2FAF41B7AD}"/>
              </a:ext>
            </a:extLst>
          </p:cNvPr>
          <p:cNvSpPr txBox="1"/>
          <p:nvPr/>
        </p:nvSpPr>
        <p:spPr>
          <a:xfrm>
            <a:off x="1364043" y="1997839"/>
            <a:ext cx="794385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AutoNum type="arabicParenR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Input</a:t>
            </a:r>
          </a:p>
          <a:p>
            <a:r>
              <a:rPr lang="en-US" sz="2000" b="1" dirty="0">
                <a:latin typeface="+mj-lt"/>
              </a:rPr>
              <a:t>Elements of focus to ensure </a:t>
            </a:r>
            <a:r>
              <a:rPr lang="en-US" sz="2000" b="1" dirty="0">
                <a:highlight>
                  <a:srgbClr val="FFFF00"/>
                </a:highlight>
                <a:latin typeface="+mj-lt"/>
              </a:rPr>
              <a:t>the quality of project selection and development </a:t>
            </a:r>
            <a:r>
              <a:rPr lang="en-US" sz="2000" b="1" dirty="0">
                <a:latin typeface="+mj-lt"/>
              </a:rPr>
              <a:t>include: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The selection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criteria should be specific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That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training content </a:t>
            </a:r>
            <a:r>
              <a:rPr lang="en-US" sz="2000" dirty="0">
                <a:latin typeface="+mj-lt"/>
              </a:rPr>
              <a:t>for building the capacities of institutions be appropriate and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interconnected with the vision and mission</a:t>
            </a:r>
            <a:r>
              <a:rPr lang="en-US" sz="2000" dirty="0">
                <a:solidFill>
                  <a:srgbClr val="FF0000"/>
                </a:solidFill>
                <a:latin typeface="+mj-lt"/>
              </a:rPr>
              <a:t> </a:t>
            </a:r>
            <a:r>
              <a:rPr lang="en-US" sz="2000" dirty="0">
                <a:latin typeface="+mj-lt"/>
              </a:rPr>
              <a:t>of the project</a:t>
            </a:r>
          </a:p>
        </p:txBody>
      </p:sp>
    </p:spTree>
    <p:extLst>
      <p:ext uri="{BB962C8B-B14F-4D97-AF65-F5344CB8AC3E}">
        <p14:creationId xmlns:p14="http://schemas.microsoft.com/office/powerpoint/2010/main" val="218907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quality standards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61411B7-D185-250D-1E1E-5564E535623B}"/>
              </a:ext>
            </a:extLst>
          </p:cNvPr>
          <p:cNvSpPr txBox="1"/>
          <p:nvPr/>
        </p:nvSpPr>
        <p:spPr>
          <a:xfrm>
            <a:off x="1385887" y="2338120"/>
            <a:ext cx="8580121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AutoNum type="arabicParenR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Input</a:t>
            </a:r>
          </a:p>
          <a:p>
            <a:r>
              <a:rPr lang="en-US" sz="2000" dirty="0">
                <a:latin typeface="+mj-lt"/>
              </a:rPr>
              <a:t>The elements that are focused on to ensure </a:t>
            </a:r>
            <a:r>
              <a:rPr lang="en-US" sz="2000" b="1" dirty="0">
                <a:highlight>
                  <a:srgbClr val="FFFF00"/>
                </a:highlight>
                <a:latin typeface="+mj-lt"/>
              </a:rPr>
              <a:t>the quality of human resources and the selection of those responsible for the implementation of the project </a:t>
            </a:r>
            <a:r>
              <a:rPr lang="en-US" sz="2000" dirty="0">
                <a:latin typeface="+mj-lt"/>
              </a:rPr>
              <a:t>are as follows: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Criteria</a:t>
            </a:r>
            <a:r>
              <a:rPr lang="en-US" sz="2000" dirty="0">
                <a:latin typeface="+mj-lt"/>
              </a:rPr>
              <a:t> for hiring, evaluation and classification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 Professional development and rehabilitation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Retain of project staff</a:t>
            </a:r>
          </a:p>
        </p:txBody>
      </p:sp>
    </p:spTree>
    <p:extLst>
      <p:ext uri="{BB962C8B-B14F-4D97-AF65-F5344CB8AC3E}">
        <p14:creationId xmlns:p14="http://schemas.microsoft.com/office/powerpoint/2010/main" val="16807624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quality standards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DAE6BED-B465-D399-C89E-F00B98656378}"/>
              </a:ext>
            </a:extLst>
          </p:cNvPr>
          <p:cNvSpPr txBox="1"/>
          <p:nvPr/>
        </p:nvSpPr>
        <p:spPr>
          <a:xfrm>
            <a:off x="1644536" y="2313252"/>
            <a:ext cx="8522970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AutoNum type="arabicParenR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Input</a:t>
            </a:r>
          </a:p>
          <a:p>
            <a:r>
              <a:rPr lang="en-US" sz="2000" dirty="0">
                <a:latin typeface="+mj-lt"/>
              </a:rPr>
              <a:t>Elements of focus to ensure </a:t>
            </a:r>
            <a:r>
              <a:rPr lang="en-US" sz="2000" b="1" dirty="0">
                <a:highlight>
                  <a:srgbClr val="FFFF00"/>
                </a:highlight>
                <a:latin typeface="+mj-lt"/>
              </a:rPr>
              <a:t>the quality of infrastructure and equipment </a:t>
            </a:r>
            <a:r>
              <a:rPr lang="en-US" sz="2000" dirty="0">
                <a:latin typeface="+mj-lt"/>
              </a:rPr>
              <a:t>include: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Basic equipment </a:t>
            </a:r>
            <a:r>
              <a:rPr lang="en-US" sz="2000" dirty="0">
                <a:latin typeface="+mj-lt"/>
              </a:rPr>
              <a:t>(buildings - communications - services)or computers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Networks</a:t>
            </a:r>
            <a:r>
              <a:rPr lang="en-US" sz="2000" dirty="0">
                <a:latin typeface="+mj-lt"/>
              </a:rPr>
              <a:t> (electricity - water - sewage - natural gas)or the internet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Technical support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0070C0"/>
                </a:solidFill>
                <a:latin typeface="+mj-lt"/>
              </a:rPr>
              <a:t>Providing financial support </a:t>
            </a:r>
            <a:r>
              <a:rPr lang="en-US" sz="2000" dirty="0">
                <a:latin typeface="+mj-lt"/>
              </a:rPr>
              <a:t>for services</a:t>
            </a:r>
          </a:p>
        </p:txBody>
      </p:sp>
    </p:spTree>
    <p:extLst>
      <p:ext uri="{BB962C8B-B14F-4D97-AF65-F5344CB8AC3E}">
        <p14:creationId xmlns:p14="http://schemas.microsoft.com/office/powerpoint/2010/main" val="373583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quality standards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D58F967-1A0C-925C-EDB6-EC21BB6F4A21}"/>
              </a:ext>
            </a:extLst>
          </p:cNvPr>
          <p:cNvSpPr txBox="1"/>
          <p:nvPr/>
        </p:nvSpPr>
        <p:spPr>
          <a:xfrm>
            <a:off x="1433595" y="2342452"/>
            <a:ext cx="918009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AutoNum type="arabicParenR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Input</a:t>
            </a:r>
          </a:p>
          <a:p>
            <a:pPr algn="just"/>
            <a:r>
              <a:rPr lang="en-US" sz="2000" b="1" dirty="0">
                <a:latin typeface="+mj-lt"/>
              </a:rPr>
              <a:t>Elements that focus on ensuring the quality of </a:t>
            </a:r>
            <a:r>
              <a:rPr lang="en-US" sz="2000" b="1" dirty="0">
                <a:highlight>
                  <a:srgbClr val="FFFF00"/>
                </a:highlight>
                <a:latin typeface="+mj-lt"/>
              </a:rPr>
              <a:t>training programs </a:t>
            </a:r>
            <a:r>
              <a:rPr lang="en-US" sz="2000" b="1" dirty="0">
                <a:latin typeface="+mj-lt"/>
              </a:rPr>
              <a:t>include:</a:t>
            </a:r>
          </a:p>
          <a:p>
            <a:pPr algn="just"/>
            <a:r>
              <a:rPr lang="en-US" sz="2000" b="1" dirty="0">
                <a:solidFill>
                  <a:srgbClr val="0070C0"/>
                </a:solidFill>
                <a:latin typeface="+mj-lt"/>
              </a:rPr>
              <a:t>Shifting from focusing on standard training to focusing on application and learning while providing what guarantees the quality of training and learning, including:</a:t>
            </a:r>
          </a:p>
          <a:p>
            <a:pPr algn="just"/>
            <a:endParaRPr lang="en-US" sz="2000" b="1" dirty="0">
              <a:solidFill>
                <a:srgbClr val="0070C0"/>
              </a:solidFill>
              <a:latin typeface="+mj-lt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Cooperate with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project partners and experts to choose effective training content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Measuring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effectiveness of the training </a:t>
            </a:r>
            <a:r>
              <a:rPr lang="en-US" sz="2000" dirty="0">
                <a:latin typeface="+mj-lt"/>
              </a:rPr>
              <a:t>through the opinion of the trainees before and after the end of the training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US" sz="2000" dirty="0">
                <a:latin typeface="+mj-lt"/>
              </a:rPr>
              <a:t> Measuring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the suitability of training </a:t>
            </a:r>
            <a:r>
              <a:rPr lang="en-US" sz="2000" dirty="0">
                <a:latin typeface="+mj-lt"/>
              </a:rPr>
              <a:t>for the labor market</a:t>
            </a:r>
          </a:p>
        </p:txBody>
      </p:sp>
    </p:spTree>
    <p:extLst>
      <p:ext uri="{BB962C8B-B14F-4D97-AF65-F5344CB8AC3E}">
        <p14:creationId xmlns:p14="http://schemas.microsoft.com/office/powerpoint/2010/main" val="217836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quality standards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50A0DF-042A-CAC9-A319-5CB694D3DF38}"/>
              </a:ext>
            </a:extLst>
          </p:cNvPr>
          <p:cNvSpPr txBox="1"/>
          <p:nvPr/>
        </p:nvSpPr>
        <p:spPr>
          <a:xfrm>
            <a:off x="1777862" y="2655714"/>
            <a:ext cx="7900988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Font typeface="+mj-lt"/>
              <a:buAutoNum type="arabicParenR" startAt="2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Output</a:t>
            </a:r>
          </a:p>
          <a:p>
            <a:pPr algn="ctr"/>
            <a:endParaRPr lang="en-US" sz="2000" b="1" dirty="0">
              <a:solidFill>
                <a:srgbClr val="00B050"/>
              </a:solidFill>
              <a:latin typeface="+mj-lt"/>
            </a:endParaRPr>
          </a:p>
          <a:p>
            <a:pPr algn="just"/>
            <a:r>
              <a:rPr lang="en-US" sz="2000" dirty="0">
                <a:latin typeface="+mj-lt"/>
              </a:rPr>
              <a:t>o Existence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qualified projects for sustainability</a:t>
            </a:r>
          </a:p>
          <a:p>
            <a:pPr algn="just"/>
            <a:r>
              <a:rPr lang="en-US" sz="2000" dirty="0">
                <a:latin typeface="+mj-lt"/>
              </a:rPr>
              <a:t>o The presence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trainees capable of learning</a:t>
            </a:r>
          </a:p>
          <a:p>
            <a:pPr algn="just"/>
            <a:r>
              <a:rPr lang="en-US" sz="2000" dirty="0">
                <a:latin typeface="+mj-lt"/>
              </a:rPr>
              <a:t>o The presence of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community development </a:t>
            </a:r>
            <a:r>
              <a:rPr lang="en-US" sz="2000" dirty="0">
                <a:latin typeface="+mj-lt"/>
              </a:rPr>
              <a:t>by raising the level of awareness and income</a:t>
            </a:r>
          </a:p>
        </p:txBody>
      </p:sp>
    </p:spTree>
    <p:extLst>
      <p:ext uri="{BB962C8B-B14F-4D97-AF65-F5344CB8AC3E}">
        <p14:creationId xmlns:p14="http://schemas.microsoft.com/office/powerpoint/2010/main" val="2851633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Project quality standards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5EC1072-9CE5-8C44-0D3F-65E85A3B0100}"/>
              </a:ext>
            </a:extLst>
          </p:cNvPr>
          <p:cNvSpPr txBox="1"/>
          <p:nvPr/>
        </p:nvSpPr>
        <p:spPr>
          <a:xfrm>
            <a:off x="1452249" y="2386716"/>
            <a:ext cx="8785221" cy="25545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indent="-742950" algn="ctr">
              <a:buFont typeface="+mj-lt"/>
              <a:buAutoNum type="arabicParenR" startAt="2"/>
            </a:pPr>
            <a:r>
              <a:rPr lang="en-US" sz="2000" b="1" dirty="0">
                <a:solidFill>
                  <a:srgbClr val="0070C0"/>
                </a:solidFill>
                <a:latin typeface="+mj-lt"/>
              </a:rPr>
              <a:t>Output</a:t>
            </a:r>
          </a:p>
          <a:p>
            <a:pPr algn="just"/>
            <a:r>
              <a:rPr lang="en-US" sz="2000" b="1" dirty="0">
                <a:solidFill>
                  <a:srgbClr val="0070C0"/>
                </a:solidFill>
                <a:latin typeface="+mj-lt"/>
              </a:rPr>
              <a:t>Output evaluation:</a:t>
            </a:r>
          </a:p>
          <a:p>
            <a:pPr algn="just"/>
            <a:r>
              <a:rPr lang="en-US" sz="2000" b="1" dirty="0">
                <a:latin typeface="+mj-lt"/>
              </a:rPr>
              <a:t>Evaluating the project outputs in the light of the objectives achieved using direct and indirect methods, for example:</a:t>
            </a:r>
          </a:p>
          <a:p>
            <a:pPr algn="just"/>
            <a:r>
              <a:rPr lang="en-US" sz="2000" dirty="0">
                <a:latin typeface="+mj-lt"/>
              </a:rPr>
              <a:t>o Measuring the extent to which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trainees benefit </a:t>
            </a:r>
            <a:r>
              <a:rPr lang="en-US" sz="2000" dirty="0">
                <a:latin typeface="+mj-lt"/>
              </a:rPr>
              <a:t>from the training content</a:t>
            </a:r>
          </a:p>
          <a:p>
            <a:pPr algn="just"/>
            <a:r>
              <a:rPr lang="en-US" sz="2000" dirty="0">
                <a:latin typeface="+mj-lt"/>
              </a:rPr>
              <a:t>o Measuring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employment rate </a:t>
            </a:r>
            <a:r>
              <a:rPr lang="en-US" sz="2000" dirty="0">
                <a:latin typeface="+mj-lt"/>
              </a:rPr>
              <a:t>compared to training</a:t>
            </a:r>
          </a:p>
          <a:p>
            <a:pPr algn="just"/>
            <a:r>
              <a:rPr lang="en-US" sz="2000" dirty="0">
                <a:latin typeface="+mj-lt"/>
              </a:rPr>
              <a:t>o A questionnaire from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recruitment institutions </a:t>
            </a:r>
            <a:r>
              <a:rPr lang="en-US" sz="2000" dirty="0">
                <a:latin typeface="+mj-lt"/>
              </a:rPr>
              <a:t>about the </a:t>
            </a:r>
            <a:r>
              <a:rPr lang="en-US" sz="2000" dirty="0">
                <a:solidFill>
                  <a:srgbClr val="0070C0"/>
                </a:solidFill>
                <a:latin typeface="+mj-lt"/>
              </a:rPr>
              <a:t>performance of the trainees </a:t>
            </a:r>
            <a:r>
              <a:rPr lang="en-US" sz="2000" dirty="0">
                <a:latin typeface="+mj-lt"/>
              </a:rPr>
              <a:t>who were hired</a:t>
            </a:r>
          </a:p>
        </p:txBody>
      </p:sp>
    </p:spTree>
    <p:extLst>
      <p:ext uri="{BB962C8B-B14F-4D97-AF65-F5344CB8AC3E}">
        <p14:creationId xmlns:p14="http://schemas.microsoft.com/office/powerpoint/2010/main" val="506148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Summary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1EA3D010-81ED-9739-F44B-3B0F62D5596C}"/>
              </a:ext>
            </a:extLst>
          </p:cNvPr>
          <p:cNvSpPr txBox="1">
            <a:spLocks/>
          </p:cNvSpPr>
          <p:nvPr/>
        </p:nvSpPr>
        <p:spPr>
          <a:xfrm>
            <a:off x="1485900" y="2313252"/>
            <a:ext cx="8786813" cy="382999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The concept of total quality management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The importance of quality management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The principles on which quality management is based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Quality management objectives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Quality control vs quality assurance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Q</a:t>
            </a: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uality policy</a:t>
            </a:r>
          </a:p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000" kern="100" dirty="0">
                <a:effectLst/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Project quality standards</a:t>
            </a:r>
            <a:endParaRPr lang="en-US" sz="2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11393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2" name="Picture 2" descr="How to Use Open-Ended Survey Questions +25 Examples | SurveyLegend">
            <a:extLst>
              <a:ext uri="{FF2B5EF4-FFF2-40B4-BE49-F238E27FC236}">
                <a16:creationId xmlns:a16="http://schemas.microsoft.com/office/drawing/2014/main" id="{09F193E0-8FD7-908D-5431-A7ECBAA77D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37885" y="1903342"/>
            <a:ext cx="6726740" cy="40325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05916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84B9D5D9-F963-FB73-B768-F7C4BA1606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5528120"/>
              </p:ext>
            </p:extLst>
          </p:nvPr>
        </p:nvGraphicFramePr>
        <p:xfrm>
          <a:off x="1360274" y="2139146"/>
          <a:ext cx="9326732" cy="3749185"/>
        </p:xfrm>
        <a:graphic>
          <a:graphicData uri="http://schemas.openxmlformats.org/drawingml/2006/table">
            <a:tbl>
              <a:tblPr firstRow="1" firstCol="1" bandRow="1"/>
              <a:tblGrid>
                <a:gridCol w="9326732">
                  <a:extLst>
                    <a:ext uri="{9D8B030D-6E8A-4147-A177-3AD203B41FA5}">
                      <a16:colId xmlns:a16="http://schemas.microsoft.com/office/drawing/2014/main" val="4267690121"/>
                    </a:ext>
                  </a:extLst>
                </a:gridCol>
              </a:tblGrid>
              <a:tr h="161558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total quality management is in----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Planning phase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Execution phase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Initiation phase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Closure phase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94174128"/>
                  </a:ext>
                </a:extLst>
              </a:tr>
              <a:tr h="193870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-------------is a course of action that attempts to increase an organization's ability to compete through continuous improvement of its products, services, people, processes, and work environment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Total Quality management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Risk management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Human resources management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Budget management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endParaRPr lang="en-US" sz="2000" dirty="0">
                        <a:effectLst/>
                        <a:latin typeface="Alexandria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591888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52312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5B8D795-430A-BC8C-D411-45D4AC3BA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3601775"/>
              </p:ext>
            </p:extLst>
          </p:nvPr>
        </p:nvGraphicFramePr>
        <p:xfrm>
          <a:off x="1338263" y="2095405"/>
          <a:ext cx="8872538" cy="3697965"/>
        </p:xfrm>
        <a:graphic>
          <a:graphicData uri="http://schemas.openxmlformats.org/drawingml/2006/table">
            <a:tbl>
              <a:tblPr firstRow="1" firstCol="1" bandRow="1"/>
              <a:tblGrid>
                <a:gridCol w="8872538">
                  <a:extLst>
                    <a:ext uri="{9D8B030D-6E8A-4147-A177-3AD203B41FA5}">
                      <a16:colId xmlns:a16="http://schemas.microsoft.com/office/drawing/2014/main" val="2076593092"/>
                    </a:ext>
                  </a:extLst>
                </a:gridCol>
              </a:tblGrid>
              <a:tr h="1814189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-------------is the group of activities and efforts exerted by all employees that allow achieving the standard levels of quality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Control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assurance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Risk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31139321"/>
                  </a:ext>
                </a:extLst>
              </a:tr>
              <a:tr h="1869165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----------- is the process through which a specific and regular plan is developed to prevent any problems in the quality of the product or service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assurance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Control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Risk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814237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405687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AB51767D-DA74-AD5B-244E-7B51E08063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2762924"/>
              </p:ext>
            </p:extLst>
          </p:nvPr>
        </p:nvGraphicFramePr>
        <p:xfrm>
          <a:off x="1474817" y="2177831"/>
          <a:ext cx="8501063" cy="3683354"/>
        </p:xfrm>
        <a:graphic>
          <a:graphicData uri="http://schemas.openxmlformats.org/drawingml/2006/table">
            <a:tbl>
              <a:tblPr firstRow="1" firstCol="1" bandRow="1"/>
              <a:tblGrid>
                <a:gridCol w="8501063">
                  <a:extLst>
                    <a:ext uri="{9D8B030D-6E8A-4147-A177-3AD203B41FA5}">
                      <a16:colId xmlns:a16="http://schemas.microsoft.com/office/drawing/2014/main" val="2359885650"/>
                    </a:ext>
                  </a:extLst>
                </a:gridCol>
              </a:tblGrid>
              <a:tr h="184167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assurance is--------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management tool.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Prevention of defects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Everyone’s responsibility.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7019253"/>
                  </a:ext>
                </a:extLst>
              </a:tr>
              <a:tr h="184167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Control is--------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corrective tool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management tool.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Prevention of defects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Everyone’s responsibility.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58075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8420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B09C5815-750B-CE72-B489-6C1BA21FB8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1882846"/>
              </p:ext>
            </p:extLst>
          </p:nvPr>
        </p:nvGraphicFramePr>
        <p:xfrm>
          <a:off x="1362124" y="2177831"/>
          <a:ext cx="8753425" cy="3777375"/>
        </p:xfrm>
        <a:graphic>
          <a:graphicData uri="http://schemas.openxmlformats.org/drawingml/2006/table">
            <a:tbl>
              <a:tblPr firstRow="1" firstCol="1" bandRow="1"/>
              <a:tblGrid>
                <a:gridCol w="8753425">
                  <a:extLst>
                    <a:ext uri="{9D8B030D-6E8A-4147-A177-3AD203B41FA5}">
                      <a16:colId xmlns:a16="http://schemas.microsoft.com/office/drawing/2014/main" val="1318466707"/>
                    </a:ext>
                  </a:extLst>
                </a:gridCol>
              </a:tblGrid>
              <a:tr h="1905703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Elements of the quality policy are: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Provide quality management system and work method or system operation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Ensure that inputs meet specified performance and efficiency standards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Systematic implementation of error prevention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64215943"/>
                  </a:ext>
                </a:extLst>
              </a:tr>
              <a:tr h="1871672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Example of the elements that are focused on to ensure the quality of inputs in the project is---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of project selection and development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training content for building the capacities of institutions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Criteria for hiring, evaluation and classification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Retain of project staff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5579328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9153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26E4F0B-3659-7656-B105-54C80A02E3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9950862"/>
              </p:ext>
            </p:extLst>
          </p:nvPr>
        </p:nvGraphicFramePr>
        <p:xfrm>
          <a:off x="1515645" y="2223738"/>
          <a:ext cx="8550375" cy="3683354"/>
        </p:xfrm>
        <a:graphic>
          <a:graphicData uri="http://schemas.openxmlformats.org/drawingml/2006/table">
            <a:tbl>
              <a:tblPr firstRow="1" firstCol="1" bandRow="1"/>
              <a:tblGrid>
                <a:gridCol w="8550375">
                  <a:extLst>
                    <a:ext uri="{9D8B030D-6E8A-4147-A177-3AD203B41FA5}">
                      <a16:colId xmlns:a16="http://schemas.microsoft.com/office/drawing/2014/main" val="145487116"/>
                    </a:ext>
                  </a:extLst>
                </a:gridCol>
              </a:tblGrid>
              <a:tr h="184167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Elements of focus to ensure the quality of infrastructure and equipment include: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457200" algn="l"/>
                        </a:tabLst>
                        <a:defRPr/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All answers are correct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Basic equipment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Networks 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Technical support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8156784"/>
                  </a:ext>
                </a:extLst>
              </a:tr>
              <a:tr h="1841677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Project quality standards for outputs include-------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correct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Measuring the extent to which trainees benefit from the training content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Measuring the employment rate compared to training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 questionnaire from the recruitment institutions about the performance of the trainees who were hired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69513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5763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7C4DEC91-7DBD-98B3-B30A-143310885E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9490794"/>
              </p:ext>
            </p:extLst>
          </p:nvPr>
        </p:nvGraphicFramePr>
        <p:xfrm>
          <a:off x="1420893" y="2313252"/>
          <a:ext cx="8908970" cy="3930615"/>
        </p:xfrm>
        <a:graphic>
          <a:graphicData uri="http://schemas.openxmlformats.org/drawingml/2006/table">
            <a:tbl>
              <a:tblPr firstRow="1" firstCol="1" bandRow="1"/>
              <a:tblGrid>
                <a:gridCol w="8908970">
                  <a:extLst>
                    <a:ext uri="{9D8B030D-6E8A-4147-A177-3AD203B41FA5}">
                      <a16:colId xmlns:a16="http://schemas.microsoft.com/office/drawing/2014/main" val="2084526358"/>
                    </a:ext>
                  </a:extLst>
                </a:gridCol>
              </a:tblGrid>
              <a:tr h="1350053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Retain of project staff is part of: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The elements that are focused on to ensure the quality of human resources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Elements of focus to ensure the quality of project selection and development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Elements of focus to ensure the quality of infrastructure and equipment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All answers are incorrect.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25188278"/>
                  </a:ext>
                </a:extLst>
              </a:tr>
              <a:tr h="2406615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--------</a:t>
                      </a:r>
                      <a:r>
                        <a:rPr lang="en-US" sz="2000" b="1" kern="1200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000" b="1" dirty="0">
                          <a:solidFill>
                            <a:srgbClr val="002060"/>
                          </a:solidFill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is a policy or framework that directs the practices and behavior necessary to achieve quality in the system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Policy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management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task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Quality regulation</a:t>
                      </a:r>
                    </a:p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Alexandria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30806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34159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54B39A6-6A41-5E81-5E5B-4735F2553D9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609" t="22695" r="10937" b="41037"/>
          <a:stretch/>
        </p:blipFill>
        <p:spPr>
          <a:xfrm>
            <a:off x="728507" y="2121557"/>
            <a:ext cx="10590265" cy="3191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779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A922DB5-F456-A9E8-24A9-FC5152370389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latin typeface="+mj-lt"/>
                <a:cs typeface="Times New Roman" panose="02020603050405020304" pitchFamily="18" charset="0"/>
              </a:rPr>
              <a:t>Questions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74395BC-7761-E1EA-8F4B-CC333EBE443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9435" t="21491" r="10605" b="25149"/>
          <a:stretch/>
        </p:blipFill>
        <p:spPr>
          <a:xfrm>
            <a:off x="942308" y="1685495"/>
            <a:ext cx="10459117" cy="46071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id-ID" sz="1800" b="0" i="0" u="none" strike="noStrike" kern="1200" cap="none" spc="0" normalizeH="0" baseline="0" noProof="0">
              <a:ln>
                <a:noFill/>
              </a:ln>
              <a:solidFill>
                <a:srgbClr val="669BBC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/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1">
      <a:majorFont>
        <a:latin typeface="Alexandria"/>
        <a:ea typeface=""/>
        <a:cs typeface="Alexandria"/>
      </a:majorFont>
      <a:minorFont>
        <a:latin typeface="Alexandria"/>
        <a:ea typeface=""/>
        <a:cs typeface="Alexandri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697</TotalTime>
  <Words>1761</Words>
  <Application>Microsoft Office PowerPoint</Application>
  <PresentationFormat>Widescreen</PresentationFormat>
  <Paragraphs>256</Paragraphs>
  <Slides>43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43</vt:i4>
      </vt:variant>
    </vt:vector>
  </HeadingPairs>
  <TitlesOfParts>
    <vt:vector size="50" baseType="lpstr">
      <vt:lpstr>Alexandria</vt:lpstr>
      <vt:lpstr>Arial</vt:lpstr>
      <vt:lpstr>Calibri</vt:lpstr>
      <vt:lpstr>Calibri Light</vt:lpstr>
      <vt:lpstr>Times New Roman</vt:lpstr>
      <vt:lpstr>1_Office Theme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ASFER Journal</cp:lastModifiedBy>
  <cp:revision>34</cp:revision>
  <dcterms:created xsi:type="dcterms:W3CDTF">2023-04-29T09:08:23Z</dcterms:created>
  <dcterms:modified xsi:type="dcterms:W3CDTF">2024-01-08T22:13:23Z</dcterms:modified>
</cp:coreProperties>
</file>