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303" r:id="rId5"/>
    <p:sldId id="736" r:id="rId6"/>
    <p:sldId id="666" r:id="rId7"/>
    <p:sldId id="737" r:id="rId8"/>
    <p:sldId id="738" r:id="rId9"/>
    <p:sldId id="739" r:id="rId10"/>
    <p:sldId id="740" r:id="rId11"/>
    <p:sldId id="741" r:id="rId12"/>
    <p:sldId id="742" r:id="rId13"/>
    <p:sldId id="743" r:id="rId14"/>
    <p:sldId id="744" r:id="rId15"/>
    <p:sldId id="745" r:id="rId16"/>
    <p:sldId id="746" r:id="rId17"/>
    <p:sldId id="747" r:id="rId18"/>
    <p:sldId id="748" r:id="rId19"/>
    <p:sldId id="749" r:id="rId20"/>
    <p:sldId id="750" r:id="rId21"/>
    <p:sldId id="751" r:id="rId22"/>
    <p:sldId id="752" r:id="rId23"/>
    <p:sldId id="753" r:id="rId24"/>
    <p:sldId id="754" r:id="rId25"/>
    <p:sldId id="755" r:id="rId26"/>
    <p:sldId id="756" r:id="rId27"/>
    <p:sldId id="757" r:id="rId28"/>
    <p:sldId id="758" r:id="rId29"/>
    <p:sldId id="759" r:id="rId30"/>
    <p:sldId id="760" r:id="rId31"/>
    <p:sldId id="761" r:id="rId32"/>
    <p:sldId id="762" r:id="rId33"/>
    <p:sldId id="763" r:id="rId34"/>
    <p:sldId id="764" r:id="rId35"/>
    <p:sldId id="765" r:id="rId36"/>
    <p:sldId id="766" r:id="rId37"/>
    <p:sldId id="767" r:id="rId38"/>
    <p:sldId id="769" r:id="rId39"/>
    <p:sldId id="770" r:id="rId40"/>
    <p:sldId id="771" r:id="rId41"/>
    <p:sldId id="772" r:id="rId42"/>
    <p:sldId id="773" r:id="rId43"/>
    <p:sldId id="774" r:id="rId44"/>
    <p:sldId id="775" r:id="rId45"/>
    <p:sldId id="77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66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6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30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6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13/02/1447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5" y="2180548"/>
            <a:ext cx="4712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Mastering teamwork and interpersonal communication </a:t>
            </a:r>
            <a:r>
              <a:rPr lang="en-US" sz="2800" b="1" dirty="0" smtClean="0">
                <a:latin typeface="+mn-lt"/>
              </a:rPr>
              <a:t>skills</a:t>
            </a:r>
          </a:p>
          <a:p>
            <a:r>
              <a:rPr lang="ar-EG" sz="2800" b="1" dirty="0">
                <a:latin typeface="+mn-lt"/>
              </a:rPr>
              <a:t>إتقان مهارات الفريق والتواصل بين الأشخاص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38"/>
    </mc:Choice>
    <mc:Fallback xmlns="">
      <p:transition spd="slow" advTm="15083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344695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51485"/>
              </p:ext>
            </p:extLst>
          </p:nvPr>
        </p:nvGraphicFramePr>
        <p:xfrm>
          <a:off x="3475171" y="2506060"/>
          <a:ext cx="8252371" cy="378035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079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 Types of teamwork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١</a:t>
                      </a:r>
                      <a:r>
                        <a:rPr lang="ar-EG" sz="200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ar-EG" sz="2000" kern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أنواع </a:t>
                      </a:r>
                      <a:r>
                        <a:rPr lang="ar-SA" sz="2000" kern="0" dirty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العمل الجماعي</a:t>
                      </a:r>
                      <a:endParaRPr lang="en-US" sz="2000" kern="100" dirty="0"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6079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 Advantages and disadvantages of teamwork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٢</a:t>
                      </a:r>
                      <a:r>
                        <a:rPr lang="ar-EG" sz="200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ar-EG" sz="2000" kern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مزايا </a:t>
                      </a:r>
                      <a:r>
                        <a:rPr lang="ar-SA" sz="2000" kern="0" dirty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وعيوب العمل الجماعي</a:t>
                      </a:r>
                      <a:endParaRPr lang="en-US" sz="2000" kern="100" dirty="0"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6079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 Recognize team members roles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٣</a:t>
                      </a:r>
                      <a:r>
                        <a:rPr lang="ar-EG" sz="200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ar-EG" sz="2000" kern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التعرف </a:t>
                      </a:r>
                      <a:r>
                        <a:rPr lang="ar-SA" sz="2000" kern="0" dirty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على أدوار أعضاء الفريق</a:t>
                      </a:r>
                      <a:endParaRPr lang="en-US" sz="2000" kern="100" dirty="0"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  <a:tr h="6079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 Determine team characteristics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EG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تحديد </a:t>
                      </a:r>
                      <a:r>
                        <a:rPr lang="ar-SA" sz="2000" kern="0" dirty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خصائص الفريق</a:t>
                      </a:r>
                      <a:endParaRPr lang="en-US" sz="2000" kern="100" dirty="0"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5582773"/>
                  </a:ext>
                </a:extLst>
              </a:tr>
              <a:tr h="6079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 Communicating effectively in teams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٥</a:t>
                      </a:r>
                      <a:r>
                        <a:rPr lang="ar-EG" sz="200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ar-EG" sz="2000" kern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r-SA" sz="2000" kern="0" dirty="0" smtClean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التواصل </a:t>
                      </a:r>
                      <a:r>
                        <a:rPr lang="ar-SA" sz="2000" kern="0" dirty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الفعال في فرق العمل</a:t>
                      </a:r>
                      <a:endParaRPr lang="en-US" sz="2000" kern="100" dirty="0"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56469538"/>
                  </a:ext>
                </a:extLst>
              </a:tr>
              <a:tr h="6113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2000" kern="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 Differentiate between team group and teamwork</a:t>
                      </a:r>
                      <a:endParaRPr lang="en-US" sz="2000" kern="100" dirty="0">
                        <a:effectLst/>
                        <a:latin typeface="+mn-lt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EG" sz="200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 </a:t>
                      </a:r>
                      <a:r>
                        <a:rPr lang="en-IN" sz="2000" kern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r-SA" sz="2000" kern="0" dirty="0">
                          <a:effectLst/>
                          <a:latin typeface="Aptos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التفريق بين مجموعة الفريق والعمل الجماعي</a:t>
                      </a:r>
                      <a:endParaRPr lang="en-US" sz="2000" kern="100" dirty="0"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89642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19"/>
    </mc:Choice>
    <mc:Fallback xmlns="">
      <p:transition spd="slow" advTm="2341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95327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Communication is a cornerstone of professional success.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Effective communication strengthens teamwork and leadership.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It's essential in all workplace situations.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its principles improves performance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الاتصال الفعّال هو أساس النجاح المهني.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ي</a:t>
                      </a:r>
                      <a:r>
                        <a:rPr lang="ar-SA" sz="2400" kern="0" dirty="0" smtClean="0">
                          <a:effectLst/>
                        </a:rPr>
                        <a:t>ُعزز التواصل الفعّال العمل الجماعي والقيادة.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ضروري في جميع مواقف بيئة العمل.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فهم مبادئه يرفع من مستوى الأداء.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Mastering Communication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Skills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إتقان مهارات الاتصال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646103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Teamwork and communication are key professional skills.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Communication ensures goals are aligned.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Promotes cooperation and trust.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Leads to better results and higher efficiency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العمل الجماعي والتواصل من المهارات الأساسية في الحياة المهنية.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يضمن التواصل وضوح الأهداف وتوحيد الجهود.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يعزز التعاون والثقة بين الأفراد.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يؤدي إلى نتائج أفضل وكفاءة أعل</a:t>
                      </a:r>
                      <a:r>
                        <a:rPr lang="ar-EG" sz="2400" kern="0" dirty="0" smtClean="0">
                          <a:effectLst/>
                        </a:rPr>
                        <a:t>ى.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Teamwork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Communication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العمل الجماعي والتواصل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590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4082825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Shared clear objective.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Open and respectful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Diversity of skills and roles.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Commitment and mutual support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وجود هدف مشترك وواضح.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تواصل مفتوح واحترام متبادل.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تنوع المهارات وتوزيع الأدوار.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الالتزام والدعم المتبادل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Qualities of an Effective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خصائص الفريق الناجح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397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29657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team is more than a group of people.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consists of individuals who interact and depend on each other.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collaborate toward a common goal.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Teamwork involves shared responsibility and contribution.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الفريق ليس مجرد مجموعة من الأفراد.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يتكوّن من أشخاص يتفاعلون ويعتمدون على بعضهم البعض.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يعملون معًا لتحقيق هدف مشترك.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يشمل العمل الجماعي المسؤولية والمساهمة المشتركة.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Is a Team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?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هو الفريق؟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196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637979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team is a group of individuals with complementary skills.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are committed to a common purpose.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hold themselves mutually accountable.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Success depends on shared performance.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الفريق هو مجموعة من الأفراد ذوي مهارات متكاملة.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ملتزمون بهدف مشترك وواضح.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يتحملون المسؤولية معًا.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النجاح يعتمد على الأداء الجماعي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Definition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تعريف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59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767190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Shared vision and direction.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communication and trust.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Clear roles and expectations.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Mutual respect and adaptability.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وجود رؤية واتجاه مشترك.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التواصل الجيد والثقة بين الأعضاء.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وضوح الأدوار والتوقعات.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الاحترام المتبادل والقدرة على التكيف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Why Teams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Succeed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لماذا ينجح الفريق؟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615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759623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Lack of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Unclear goals or purpose.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Poor leadership or coordination.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 conflicts and lack of trust.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غياب التواصل بين الأعضاء.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عدم وضوح الأهداف أو الغاية.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ضعف القيادة أو التنسيق.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الصراعات الشخصية وانعدام الثقة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Why Teams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Fail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لماذا يفشل الفريق؟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698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358639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Forming: getting to know each other.</a:t>
                      </a:r>
                      <a: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Storming: facing challenges and conflicts.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Norming: establishing rules and trust.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Performing: working effectively together.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التكوين: تعارف الأعضاء وتشكيل الفريق.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الصراع: ظهور التحديات والخلافات.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التنظيم: وضع القواعد وبناء الثقة.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الأداء: العمل بكفاءة وتعاون.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Stages of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Development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مراحل تطور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786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150741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Leader: provides direction and support.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Recorder: documents ideas and outcomes.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Timekeeper: ensures deadlines are met.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Contributor: shares knowledge and input.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القائد: يوجه الفريق ويوفر الدعم.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الكاتب: يسجل الأفكار والنتائج.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منظم الوقت: يضمن الالتزام بالمواعيد.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المساهم: يشارك بالمعلومات والأفكار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Roles Within a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الأدوار داخل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249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320744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Active listening.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Giving and receiving feedback.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Supporting others.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Resolving conflicts constructively.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الاستماع النشط.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تقديم وتقبل الملاحظات.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دعم الآخرين.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حل الخلافات بطريقة بناءة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Effective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Behaviors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سلوكيات الفريق الفعّال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203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509329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Poor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Lack of commitment.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Dominating behavior.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Unresolved personal issues.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ضعف التواصل.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غياب الالتزام.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السلوك التسلطي.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مشاكل شخصية غير محلولة</a:t>
                      </a:r>
                      <a:r>
                        <a:rPr lang="ar-EG" sz="2800" kern="0" dirty="0" smtClean="0">
                          <a:effectLst/>
                        </a:rPr>
                        <a:t>.</a:t>
                      </a:r>
                      <a:endParaRPr lang="ar-SA" sz="28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Barriers to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Teamwork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عوائق العمل الجماعي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097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797366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clear expectations.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active listening techniques.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Foster an open environment.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Address issues promptly.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تحديد توقعات واضحة.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أساليب الاستماع الفعال.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خلق بيئة منفتحة وآمنة.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معالجة المشكلات فورًا.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Improving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Communication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تحسين التواصل داخل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910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025167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language sends strong messages.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Facial expressions reveal emotions.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Eye contact builds trust.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Posture and gestures reflect engagement.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لغة الجسد تنقل رسائل قوية.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تعابير الوجه تكشف المشاعر.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التواصل البصري يبني الثقة.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الوقفة والإيماءات تعكس التفاعل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Nonverbal Communication 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التواصل غير اللفظي في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101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449924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Listening is just as important as speaking.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Active listening shows respect and understanding.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interrupting others.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clarifying questions.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الاستماع لا يقل أهمية عن التحدث.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الاستماع النشط يدل على الاحترام والفهم.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تجنب مقاطعة الآخرين.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اطرح أسئلة لتوضيح الفهم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Listening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Skills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مهارات الاستماع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569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318160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behavior, not personality.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specific and objective.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“I” statements, not accusations.</a:t>
                      </a:r>
                      <a: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Offer suggestions, not just criticism.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ركّز على السلوك وليس الشخصية.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كن دقيقًا وموضوعيًا.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تعبيرات تبدأ بـ"أنا" وليس اتهامات.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قدّم اقتراحات بدلاً من النقد فقط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Giving Constructive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Feedback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تقديم تغذية راجعة بناءة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161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641363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without interrupting.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becoming defensive.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for clarification if needed.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Thank the person and reflect.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استمع دون مقاطعة.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لا تتخذ موقفًا دفاعيًا.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اطلب توضيحًا إذا لزم الأمر.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اشكر الشخص وفكّر فيما قيل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Receiving Feedback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Professionally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استقبال الملاحظات باحترافية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425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495781"/>
              </p:ext>
            </p:extLst>
          </p:nvPr>
        </p:nvGraphicFramePr>
        <p:xfrm>
          <a:off x="981697" y="2246862"/>
          <a:ext cx="10100286" cy="33528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Conflict is natural in team settings.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can be positive if managed well.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Poorly managed conflict harms productivity.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Address issues early and calmly.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الخلاف أمر طبيعي داخل الفرق.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يمكن أن يكون إيجابيًا إذا أُدير بطريقة صحيحة.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الخلافات غير المدارة تضعف الإنتاجية.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عالج المشكلات مبكرًا وبهدوء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Conflict 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الخلافات داخل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250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666774"/>
              </p:ext>
            </p:extLst>
          </p:nvPr>
        </p:nvGraphicFramePr>
        <p:xfrm>
          <a:off x="981697" y="2246862"/>
          <a:ext cx="10100286" cy="4267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the root of the issue.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Let each party express their view.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shared goals.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Seek win-win solutions.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حدّد جذر المشكلة.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دع كل طرف يعبّر عن رأيه.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ركّز على الأهداف المشتركة.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ابحث عن حلول تحقق المكاسب للطرفين</a:t>
                      </a:r>
                      <a:r>
                        <a:rPr lang="ar-EG" sz="2800" kern="0" dirty="0" smtClean="0">
                          <a:effectLst/>
                        </a:rPr>
                        <a:t>.</a:t>
                      </a:r>
                      <a:endParaRPr lang="ar-SA" sz="28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Resolving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Conflicts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حل النزاعات بين أعضاء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60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223685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Effective decisions require diverse input.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participation from all members.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structured methods if needed.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Aim for consensus, not domination.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القرارات الفعّالة تحتاج لآراء متنوعة.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شجّع جميع الأعضاء على المشاركة.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طرقًا منظمة إذا لزم الأمر.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اسعَ للتوافق لا للسيطرة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Decision-Making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اتخاذ القرار داخل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100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369920"/>
              </p:ext>
            </p:extLst>
          </p:nvPr>
        </p:nvGraphicFramePr>
        <p:xfrm>
          <a:off x="981697" y="2246862"/>
          <a:ext cx="10100286" cy="31699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Brainstorming ideas.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Voting or ranking options.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SWOT analysis for complex issues.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Consensus building through dialogue.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العصف الذهني للأفكار.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التصويت أو ترتيب الخيارات.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تحليل </a:t>
                      </a:r>
                      <a:r>
                        <a:rPr lang="en-US" sz="2600" kern="0" dirty="0" smtClean="0">
                          <a:effectLst/>
                        </a:rPr>
                        <a:t>SWOT</a:t>
                      </a:r>
                      <a:r>
                        <a:rPr lang="ar-EG" sz="2600" kern="0" dirty="0" smtClean="0">
                          <a:effectLst/>
                        </a:rPr>
                        <a:t> للقضايا</a:t>
                      </a:r>
                      <a:r>
                        <a:rPr lang="ar-SA" sz="2600" kern="0" dirty="0" smtClean="0">
                          <a:effectLst/>
                        </a:rPr>
                        <a:t> المعقدة.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بناء التوافق من خلال الحوار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for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Decision-Making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أساليب اتخاذ القرار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439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946347"/>
              </p:ext>
            </p:extLst>
          </p:nvPr>
        </p:nvGraphicFramePr>
        <p:xfrm>
          <a:off x="981697" y="2246862"/>
          <a:ext cx="10100286" cy="39624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pros and cons lists.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Consulting experts or mentors.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Scenario planning and forecasting.</a:t>
                      </a:r>
                      <a:b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6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Time-limited decision sprints.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استخدام قائمة الإيجابيات والسلبيات.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الاستعانة بالخبراء أو المرشدين.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التخطيط للسيناريوهات المستقبلية والتنبؤ.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اتخاذ القرار ضمن مهلة زمنية محددة</a:t>
                      </a:r>
                      <a:r>
                        <a:rPr lang="ar-EG" sz="2600" kern="0" dirty="0" smtClean="0">
                          <a:effectLst/>
                        </a:rPr>
                        <a:t>.</a:t>
                      </a:r>
                      <a:endParaRPr lang="ar-SA" sz="26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for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Decision-Making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أساليب اتخاذ القرار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48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922925"/>
              </p:ext>
            </p:extLst>
          </p:nvPr>
        </p:nvGraphicFramePr>
        <p:xfrm>
          <a:off x="981697" y="2246862"/>
          <a:ext cx="10100286" cy="31699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Clear purpose and shared goals.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Strong leadership and trust.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Open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Accountability and feedback.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وضوح الهدف وتشارك الأهداف.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قيادة فعّالة وثقة متبادلة.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تواصل مفتوح وشفاف.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600" kern="0" dirty="0" smtClean="0">
                          <a:effectLst/>
                        </a:rPr>
                        <a:t>المساءلة والتغذية الراجعة المستمرة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Makes a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Effective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الذي يجعل الفريق فعالاً؟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551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710460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Mutual respect among team members.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Clearly defined roles and responsibilities.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Constructive conflict resolution.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Commitment to continuous improvement.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الاحترام المتبادل بين أعضاء الفريق.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وضوح الأدوار والمسؤوليات.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حل الخلافات بطريقة بناءة.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الالتزام بالتحسين المستمر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Makes a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Effective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الذي يجعل الفريق فعالاً؟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51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880761"/>
              </p:ext>
            </p:extLst>
          </p:nvPr>
        </p:nvGraphicFramePr>
        <p:xfrm>
          <a:off x="981697" y="2246862"/>
          <a:ext cx="10100286" cy="36576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Common in global workplaces.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Require strong digital communication.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 zones and cultures may pose challenges.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Regular check-ins are essential.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شائعة في بيئات العمل العالمية.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تحتاج إلى تواصل رقمي فعّال.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فروق التوقيت والثقافة تشكّل تحديات.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المتابعة المنتظمة ضرورية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Virtual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الفرق الافتراضية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864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7590347"/>
              </p:ext>
            </p:extLst>
          </p:nvPr>
        </p:nvGraphicFramePr>
        <p:xfrm>
          <a:off x="981697" y="2246862"/>
          <a:ext cx="10100286" cy="30175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Video conferencing platforms (Zoom, Teams).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Shared documents (Google Docs, OneDrive).</a:t>
                      </a:r>
                      <a:b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Project management apps (Trello, Asana).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Instant messaging for quick updates.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برامج الاجتماعات المرئية مثل </a:t>
                      </a:r>
                      <a:r>
                        <a:rPr lang="en-US" sz="2200" kern="0" dirty="0" smtClean="0">
                          <a:effectLst/>
                        </a:rPr>
                        <a:t>Zoom </a:t>
                      </a:r>
                      <a:r>
                        <a:rPr lang="ar-SA" sz="2200" kern="0" dirty="0" smtClean="0">
                          <a:effectLst/>
                        </a:rPr>
                        <a:t>و</a:t>
                      </a:r>
                      <a:r>
                        <a:rPr lang="en-US" sz="2200" kern="0" dirty="0" smtClean="0">
                          <a:effectLst/>
                        </a:rPr>
                        <a:t>Teams </a:t>
                      </a:r>
                      <a:r>
                        <a:rPr lang="ar-EG" sz="2200" kern="0" dirty="0" smtClean="0">
                          <a:effectLst/>
                        </a:rPr>
                        <a:t>.</a:t>
                      </a:r>
                      <a:endParaRPr lang="en-US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200" kern="0" dirty="0" smtClean="0">
                          <a:effectLst/>
                        </a:rPr>
                        <a:t>مس</a:t>
                      </a:r>
                      <a:r>
                        <a:rPr lang="ar-SA" sz="2200" kern="0" dirty="0" smtClean="0">
                          <a:effectLst/>
                        </a:rPr>
                        <a:t>تندات مشتركة مثل </a:t>
                      </a:r>
                      <a:r>
                        <a:rPr lang="en-US" sz="2200" kern="0" dirty="0" smtClean="0">
                          <a:effectLst/>
                        </a:rPr>
                        <a:t>Google Docs </a:t>
                      </a:r>
                      <a:r>
                        <a:rPr lang="ar-SA" sz="2200" kern="0" dirty="0" smtClean="0">
                          <a:effectLst/>
                        </a:rPr>
                        <a:t>و</a:t>
                      </a:r>
                      <a:r>
                        <a:rPr lang="en-US" sz="2200" kern="0" dirty="0" smtClean="0">
                          <a:effectLst/>
                        </a:rPr>
                        <a:t>OneDrive </a:t>
                      </a:r>
                      <a:r>
                        <a:rPr lang="ar-EG" sz="2200" kern="0" dirty="0" smtClean="0">
                          <a:effectLst/>
                        </a:rPr>
                        <a:t>.</a:t>
                      </a:r>
                      <a:endParaRPr lang="en-US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تطبيقات إدارة المهام مثل </a:t>
                      </a:r>
                      <a:r>
                        <a:rPr lang="en-US" sz="2200" kern="0" dirty="0" smtClean="0">
                          <a:effectLst/>
                        </a:rPr>
                        <a:t>Trello</a:t>
                      </a:r>
                      <a:r>
                        <a:rPr lang="ar-EG" sz="2200" kern="0" dirty="0" smtClean="0">
                          <a:effectLst/>
                        </a:rPr>
                        <a:t> </a:t>
                      </a:r>
                      <a:r>
                        <a:rPr lang="ar-SA" sz="2200" kern="0" dirty="0" smtClean="0">
                          <a:effectLst/>
                        </a:rPr>
                        <a:t>و</a:t>
                      </a:r>
                      <a:r>
                        <a:rPr lang="en-US" sz="2200" kern="0" dirty="0" smtClean="0">
                          <a:effectLst/>
                        </a:rPr>
                        <a:t>Asana </a:t>
                      </a:r>
                      <a:r>
                        <a:rPr lang="ar-EG" sz="2200" kern="0" dirty="0" smtClean="0">
                          <a:effectLst/>
                        </a:rPr>
                        <a:t>.</a:t>
                      </a:r>
                      <a:endParaRPr lang="en-US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تطبيقات الرسائل الفورية للتحديثات السريعة.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Tools for Virtual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Teamwork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أدوات العمل الجماعي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عن بُعد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890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483802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Miscommunication due to lack of tone/body language.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Feelings of isolation or disengagement.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Scheduling meetings across time zones.</a:t>
                      </a:r>
                      <a: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Harder to build trust remotely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سوء التواصل بسبب عدم وجود لهجة/لغة الجسد.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الشعور بالعزلة أو فقدان الحماس.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صعوبة تنسيق الاجتماعات عبر مناطق زمنية مختلفة.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صعوبة بناء الثقة عن بُعد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Challenges of Virtual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تحديات الفرق الافتراضية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259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785661"/>
              </p:ext>
            </p:extLst>
          </p:nvPr>
        </p:nvGraphicFramePr>
        <p:xfrm>
          <a:off x="981697" y="2246862"/>
          <a:ext cx="10100286" cy="33528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clear communication protocols.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Schedule regular video calls.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informal chats for bonding.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Rotate meeting times to accommodate all.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وضع بروتوكولات تواصل واضحة.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تنظيم اجتماعات مرئية منتظمة.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تشجيع الأحاديث غير الرسمية لبناء العلاقات.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تدوير مواعيد الاجتماعات لتناسب الجميع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Overcoming Virtual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Barriers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التغلب على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تحديات الفرق الافتراضية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95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216213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cultural norms and differences.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assumptions or stereotypes.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Practice active listening and empathy.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Clarify meaning to avoid misinterpretation.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فهم المعايير والاختلافات الثقافية.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تجنب الافتراضات أو القوالب النمطية.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مارس الاستماع الفعّال والتعاطف.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وضّح المعنى لتجنب سوء الفهم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Cross-Cultural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Communication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التواصل بين الثقافات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808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660615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cultures value directness; others prefer indirect language.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Eye contact norms vary greatly.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Silence may mean discomfort or respect.</a:t>
                      </a:r>
                      <a: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Hierarchy and status affect how people speak.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بعض الثقافات تفضل الصراحة، وأخرى تفضل الغموض.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تختلف معايير التواصل البصري.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قد يدل الصمت على الانزعاج أو الاحترام.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تؤثر المكانة الاجتماعية على أسلوب الحديث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Cultural Differences 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Communication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الاختلافات الثقافية في التواصل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4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829510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patient and open-minded.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Learn about others' customs.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simple, clear language.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questions to confirm understanding.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تحلَّ بالصبر والانفتاح.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تعرّف على عادات الآخرين.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لغة بسيطة وواضحة.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اطرح أسئلة لتأكيد الفهم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Tips for Cross-Cultural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للفرق متعددة الثقافات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806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455096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honest and transparent.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gossip or harmful talk.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credit where due.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Respect confidentiality.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كن صادقًا وشفافًا.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تجنب النميمة أو الحديث المؤذي.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انسب الفضل لأصحابه.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احترم السرية.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Ethical Communication 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التواصل الأخلاقي داخل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789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502978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the tone for open dialogue.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Mediate conflicts fairly.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participation.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Model respectful and inclusive behavior.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يضع نموذجًا للحوار المنفتح.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يحل الخلافات بعدل وحيادية.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يشجع الجميع على المشاركة.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ي</a:t>
                      </a:r>
                      <a:r>
                        <a:rPr lang="ar-SA" sz="2400" kern="0" dirty="0" smtClean="0">
                          <a:effectLst/>
                        </a:rPr>
                        <a:t>ُظهر سلوكًا محترمًا وشاملًا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role of the leader in communication within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دور القائد في التواصل داخل الفريق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449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175752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Stay calm and provide clear updates.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actively to concerns.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Clarify roles and next steps.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empathy and support.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التزام الهدوء وتقديم تحديثات واضحة.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الاستماع بفاعلية للمخاوف.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توضيح الأدوار والخطوات التالية.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إظهار التعاطف والدعم.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Team Communication 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Crisis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التواصل داخل الفريق أثناء الأزمات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568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848230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Reflect on what worked and what didn’t.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Gather feedback from all members.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Document lessons learned.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Apply insights to future work.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مراجعة ما نجح وما لم ينجح.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جمع ملاحظات من جميع الأعضاء.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توثيق الدروس المستفادة.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تطبيق الأفكار على العمل المستقبلي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Team Debriefs After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Projects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اجتماعات ما بعد إنجاز المشروع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810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298656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 trust and collaboration.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 identify strengths and roles.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Break down communication barriers.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be virtual or in-person.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تعزيز الثقة والتعاون.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التعرف على نقاط القوة والأدوار.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إزالة الحواجز في التواصل.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يمكن أن تكون حضورية أو افتراضية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Team Building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Activities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أنشطة بناء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238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418771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regular team feedback.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Provide communication training.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 communication goals often.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Celebrate improvements and milestones.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التشجيع على التغذية الراجعة الدورية.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توفير تدريب على مهارات التواصل.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مراجعة أهداف التواصل باستمرار.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الاحتفال بالتطورات والإنجازات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Continuous Communication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Improvement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التحسين المستمر في التواصل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555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137604"/>
              </p:ext>
            </p:extLst>
          </p:nvPr>
        </p:nvGraphicFramePr>
        <p:xfrm>
          <a:off x="981697" y="2246862"/>
          <a:ext cx="10100286" cy="2926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Normalize giving and receiving feedback.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it timely and constructive.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feedback across all levels.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 feedback to team values.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جعل التغذية الراجعة أمرًا اعتياديًا.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تقديمها في الوقت المناسب وبأسلوب بنّاء.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تشجيع الملاحظات بين جميع المستويات.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ربط</a:t>
                      </a:r>
                      <a:r>
                        <a:rPr lang="ar-EG" sz="2400" kern="0" baseline="0" dirty="0" smtClean="0">
                          <a:effectLst/>
                        </a:rPr>
                        <a:t> الملاحظات</a:t>
                      </a:r>
                      <a:r>
                        <a:rPr lang="ar-SA" sz="2400" kern="0" dirty="0" smtClean="0">
                          <a:effectLst/>
                        </a:rPr>
                        <a:t> بقيم الفريق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Feedback Culture 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ثقافة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الملاحظات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في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4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334834"/>
              </p:ext>
            </p:extLst>
          </p:nvPr>
        </p:nvGraphicFramePr>
        <p:xfrm>
          <a:off x="981697" y="2246862"/>
          <a:ext cx="10100286" cy="32918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Communication is the foundation of team success.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Practice, feedback, and reflection build strength.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Adapting to context is key.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 learning and improving.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التواصل هو أساس نجاح الفريق.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التدريب والملاحظات والتفكير تعزز المهارة.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التكيف مع الموقف أمر أساسي.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استمر في التعلم والتطوير</a:t>
                      </a:r>
                      <a:r>
                        <a:rPr lang="ar-EG" sz="2400" kern="0" dirty="0" smtClean="0">
                          <a:effectLst/>
                        </a:rPr>
                        <a:t>.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Wrap-Up of Communication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Skills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ملخص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مهارات التواصل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301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681295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specific communication goals.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Assign team roles clearly.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tools and routines.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Track progress and adjust.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وضع أهداف محددة للتواصل.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تحديد الأدوار بوضوح.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اختيار الأدوات وروتين التواصل.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متابعة التقدم وإجراء التعديلا</a:t>
                      </a:r>
                      <a:r>
                        <a:rPr lang="ar-EG" sz="2800" kern="0" dirty="0" smtClean="0">
                          <a:effectLst/>
                        </a:rPr>
                        <a:t>ت.</a:t>
                      </a:r>
                      <a:endParaRPr lang="ar-SA" sz="28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Action Plan for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Teams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خطة عمل للفِرق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311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9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356815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a model of respectful behavior.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 openness and honesty.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 and include all voices.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initiative to solve problems.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كن قدوة في السلوك المحترم.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شجع الصراحة والانفتاح.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ادعم الجميع وضمّن جميع الآراء.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بادر بحل المشكلات</a:t>
                      </a:r>
                      <a:r>
                        <a:rPr lang="ar-EG" sz="2800" kern="0" dirty="0" smtClean="0">
                          <a:effectLst/>
                        </a:rPr>
                        <a:t>.</a:t>
                      </a:r>
                      <a:endParaRPr lang="ar-SA" sz="28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Your Role in Team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Communication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دورك في التواصل داخل الفريق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0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28"/>
    </mc:Choice>
    <mc:Fallback xmlns="">
      <p:transition spd="slow" advTm="9422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d13aca44-ef33-4cf4-9980-7f0b00e6eeb9"/>
    <ds:schemaRef ds:uri="http://schemas.microsoft.com/office/2006/metadata/properties"/>
    <ds:schemaRef ds:uri="http://schemas.microsoft.com/office/2006/documentManagement/types"/>
    <ds:schemaRef ds:uri="49100919-8a76-4266-be0c-7dc583902cb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8622</TotalTime>
  <Words>2254</Words>
  <Application>Microsoft Office PowerPoint</Application>
  <PresentationFormat>Widescreen</PresentationFormat>
  <Paragraphs>546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Alexandria</vt:lpstr>
      <vt:lpstr>Aptos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1104</cp:revision>
  <dcterms:created xsi:type="dcterms:W3CDTF">2023-04-29T09:08:00Z</dcterms:created>
  <dcterms:modified xsi:type="dcterms:W3CDTF">2025-08-07T22:02:20Z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