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8" r:id="rId2"/>
  </p:sldMasterIdLst>
  <p:notesMasterIdLst>
    <p:notesMasterId r:id="rId45"/>
  </p:notesMasterIdLst>
  <p:sldIdLst>
    <p:sldId id="356" r:id="rId3"/>
    <p:sldId id="290" r:id="rId4"/>
    <p:sldId id="275" r:id="rId5"/>
    <p:sldId id="291" r:id="rId6"/>
    <p:sldId id="320" r:id="rId7"/>
    <p:sldId id="276" r:id="rId8"/>
    <p:sldId id="321" r:id="rId9"/>
    <p:sldId id="322" r:id="rId10"/>
    <p:sldId id="323" r:id="rId11"/>
    <p:sldId id="324" r:id="rId12"/>
    <p:sldId id="325" r:id="rId13"/>
    <p:sldId id="326" r:id="rId14"/>
    <p:sldId id="327" r:id="rId15"/>
    <p:sldId id="328" r:id="rId16"/>
    <p:sldId id="329" r:id="rId17"/>
    <p:sldId id="330" r:id="rId18"/>
    <p:sldId id="331" r:id="rId19"/>
    <p:sldId id="333" r:id="rId20"/>
    <p:sldId id="334" r:id="rId21"/>
    <p:sldId id="335" r:id="rId22"/>
    <p:sldId id="336" r:id="rId23"/>
    <p:sldId id="337" r:id="rId24"/>
    <p:sldId id="338" r:id="rId25"/>
    <p:sldId id="339" r:id="rId26"/>
    <p:sldId id="341" r:id="rId27"/>
    <p:sldId id="297" r:id="rId28"/>
    <p:sldId id="258" r:id="rId29"/>
    <p:sldId id="342" r:id="rId30"/>
    <p:sldId id="343" r:id="rId31"/>
    <p:sldId id="344" r:id="rId32"/>
    <p:sldId id="345" r:id="rId33"/>
    <p:sldId id="346" r:id="rId34"/>
    <p:sldId id="347" r:id="rId35"/>
    <p:sldId id="348" r:id="rId36"/>
    <p:sldId id="349" r:id="rId37"/>
    <p:sldId id="350" r:id="rId38"/>
    <p:sldId id="351" r:id="rId39"/>
    <p:sldId id="352" r:id="rId40"/>
    <p:sldId id="353" r:id="rId41"/>
    <p:sldId id="354" r:id="rId42"/>
    <p:sldId id="355" r:id="rId43"/>
    <p:sldId id="274"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EDB9"/>
    <a:srgbClr val="FFDF8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8" d="100"/>
          <a:sy n="68" d="100"/>
        </p:scale>
        <p:origin x="616"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039696-F113-4BFD-AF05-59CBC0AFF679}" type="datetimeFigureOut">
              <a:rPr lang="en-US" smtClean="0"/>
              <a:t>21-Feb-24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D3B51C8-6738-40D3-AE03-AF321E411417}" type="slidenum">
              <a:rPr lang="en-US" smtClean="0"/>
              <a:t>‹#›</a:t>
            </a:fld>
            <a:endParaRPr lang="en-US"/>
          </a:p>
        </p:txBody>
      </p:sp>
    </p:spTree>
    <p:extLst>
      <p:ext uri="{BB962C8B-B14F-4D97-AF65-F5344CB8AC3E}">
        <p14:creationId xmlns:p14="http://schemas.microsoft.com/office/powerpoint/2010/main" val="2535344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2674818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C314181-8B56-48DB-BC8A-A952E657DA8D}" type="datetimeFigureOut">
              <a:rPr lang="en-US" smtClean="0"/>
              <a:t>21-Feb-24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7794133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C314181-8B56-48DB-BC8A-A952E657DA8D}" type="datetimeFigureOut">
              <a:rPr lang="en-US" smtClean="0"/>
              <a:t>21-Feb-24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19900551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C314181-8B56-48DB-BC8A-A952E657DA8D}" type="datetimeFigureOut">
              <a:rPr lang="en-US" smtClean="0"/>
              <a:t>21-Feb-24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22008957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C314181-8B56-48DB-BC8A-A952E657DA8D}" type="datetimeFigureOut">
              <a:rPr lang="en-US" smtClean="0"/>
              <a:t>21-Feb-24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2510254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C314181-8B56-48DB-BC8A-A952E657DA8D}" type="datetimeFigureOut">
              <a:rPr lang="en-US" smtClean="0"/>
              <a:t>21-Feb-24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37899591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C314181-8B56-48DB-BC8A-A952E657DA8D}" type="datetimeFigureOut">
              <a:rPr lang="en-US" smtClean="0"/>
              <a:t>21-Feb-24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2527186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C314181-8B56-48DB-BC8A-A952E657DA8D}" type="datetimeFigureOut">
              <a:rPr lang="en-US" smtClean="0"/>
              <a:t>21-Feb-24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7470768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C314181-8B56-48DB-BC8A-A952E657DA8D}" type="datetimeFigureOut">
              <a:rPr lang="en-US" smtClean="0"/>
              <a:t>21-Feb-24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25652615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C314181-8B56-48DB-BC8A-A952E657DA8D}" type="datetimeFigureOut">
              <a:rPr lang="en-US" smtClean="0"/>
              <a:t>21-Feb-24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12188508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C314181-8B56-48DB-BC8A-A952E657DA8D}" type="datetimeFigureOut">
              <a:rPr lang="en-US" smtClean="0"/>
              <a:t>21-Feb-24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31332098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C314181-8B56-48DB-BC8A-A952E657DA8D}" type="datetimeFigureOut">
              <a:rPr lang="en-US" smtClean="0"/>
              <a:t>21-Feb-24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31557752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751012" y="609601"/>
            <a:ext cx="8676222" cy="3200400"/>
          </a:xfrm>
        </p:spPr>
        <p:txBody>
          <a:bodyPr anchor="b">
            <a:normAutofit/>
          </a:bodyPr>
          <a:lstStyle>
            <a:lvl1pPr algn="ctr">
              <a:defRPr sz="4800">
                <a:effectLst>
                  <a:glow rad="38100">
                    <a:schemeClr val="bg1">
                      <a:lumMod val="65000"/>
                      <a:lumOff val="35000"/>
                      <a:alpha val="50000"/>
                    </a:schemeClr>
                  </a:glow>
                  <a:outerShdw blurRad="28575" dist="31750" dir="13200000" algn="tl" rotWithShape="0">
                    <a:srgbClr val="000000">
                      <a:alpha val="25000"/>
                    </a:srgbClr>
                  </a:outerShdw>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1751012" y="3886200"/>
            <a:ext cx="8676222" cy="1905000"/>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C314181-8B56-48DB-BC8A-A952E657DA8D}" type="datetimeFigureOut">
              <a:rPr lang="en-US" smtClean="0"/>
              <a:t>21-Feb-24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23672114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C314181-8B56-48DB-BC8A-A952E657DA8D}" type="datetimeFigureOut">
              <a:rPr lang="en-US" smtClean="0"/>
              <a:t>21-Feb-24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426591029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751013" y="3308581"/>
            <a:ext cx="8686800" cy="1468800"/>
          </a:xfrm>
        </p:spPr>
        <p:txBody>
          <a:bodyPr anchor="b"/>
          <a:lstStyle>
            <a:lvl1pPr algn="r">
              <a:defRPr sz="40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1751011" y="4777381"/>
            <a:ext cx="8686801"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C314181-8B56-48DB-BC8A-A952E657DA8D}" type="datetimeFigureOut">
              <a:rPr lang="en-US" smtClean="0"/>
              <a:t>21-Feb-24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39607041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41412" y="2666999"/>
            <a:ext cx="4876800"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0612" y="2667000"/>
            <a:ext cx="4876800"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C314181-8B56-48DB-BC8A-A952E657DA8D}" type="datetimeFigureOut">
              <a:rPr lang="en-US" smtClean="0"/>
              <a:t>21-Feb-24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25352984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429280" y="2658533"/>
            <a:ext cx="4588931"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41412" y="3243262"/>
            <a:ext cx="4876800"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43133" y="2667000"/>
            <a:ext cx="4604280"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0612" y="3243262"/>
            <a:ext cx="4876801"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C314181-8B56-48DB-BC8A-A952E657DA8D}" type="datetimeFigureOut">
              <a:rPr lang="en-US" smtClean="0"/>
              <a:t>21-Feb-24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232017059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C314181-8B56-48DB-BC8A-A952E657DA8D}" type="datetimeFigureOut">
              <a:rPr lang="en-US" smtClean="0"/>
              <a:t>21-Feb-24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1593670312"/>
      </p:ext>
    </p:extLst>
  </p:cSld>
  <p:clrMapOvr>
    <a:overrideClrMapping bg1="dk1" tx1="lt1" bg2="dk2" tx2="lt2" accent1="accent1" accent2="accent2" accent3="accent3" accent4="accent4" accent5="accent5" accent6="accent6" hlink="hlink" folHlink="folHlink"/>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C314181-8B56-48DB-BC8A-A952E657DA8D}" type="datetimeFigureOut">
              <a:rPr lang="en-US" smtClean="0"/>
              <a:t>21-Feb-24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88371401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3549121" cy="1371600"/>
          </a:xfrm>
        </p:spPr>
        <p:txBody>
          <a:bodyPr anchor="b">
            <a:norm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103812" y="609601"/>
            <a:ext cx="5943601" cy="51816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41411" y="2971800"/>
            <a:ext cx="3549121" cy="182880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1C314181-8B56-48DB-BC8A-A952E657DA8D}" type="datetimeFigureOut">
              <a:rPr lang="en-US" smtClean="0"/>
              <a:t>21-Feb-24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177779598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5334001" cy="1371600"/>
          </a:xfrm>
        </p:spPr>
        <p:txBody>
          <a:bodyPr anchor="b">
            <a:normAutofit/>
          </a:bodyPr>
          <a:lstStyle>
            <a:lvl1pPr algn="l">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7433733" y="-18288"/>
            <a:ext cx="3276599" cy="6903720"/>
          </a:xfrm>
          <a:ln w="38100">
            <a:gradFill flip="none" rotWithShape="1">
              <a:gsLst>
                <a:gs pos="0">
                  <a:schemeClr val="bg2"/>
                </a:gs>
                <a:gs pos="100000">
                  <a:schemeClr val="bg2">
                    <a:lumMod val="75000"/>
                  </a:schemeClr>
                </a:gs>
              </a:gsLst>
              <a:lin ang="5400000" scaled="0"/>
              <a:tileRect/>
            </a:gradFill>
          </a:ln>
          <a:effectLst>
            <a:innerShdw blurRad="57150" dist="38100" dir="1080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41411" y="2971800"/>
            <a:ext cx="5334001" cy="1828800"/>
          </a:xfrm>
        </p:spPr>
        <p:txBody>
          <a:bodyP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6399212" y="5883275"/>
            <a:ext cx="914400" cy="365125"/>
          </a:xfrm>
        </p:spPr>
        <p:txBody>
          <a:bodyPr/>
          <a:lstStyle/>
          <a:p>
            <a:fld id="{1C314181-8B56-48DB-BC8A-A952E657DA8D}" type="datetimeFigureOut">
              <a:rPr lang="en-US" smtClean="0"/>
              <a:t>21-Feb-24</a:t>
            </a:fld>
            <a:endParaRPr lang="en-US"/>
          </a:p>
        </p:txBody>
      </p:sp>
      <p:sp>
        <p:nvSpPr>
          <p:cNvPr id="6" name="Footer Placeholder 5"/>
          <p:cNvSpPr>
            <a:spLocks noGrp="1"/>
          </p:cNvSpPr>
          <p:nvPr>
            <p:ph type="ftr" sz="quarter" idx="11"/>
          </p:nvPr>
        </p:nvSpPr>
        <p:spPr>
          <a:xfrm>
            <a:off x="1141412" y="5883275"/>
            <a:ext cx="5105400" cy="365125"/>
          </a:xfrm>
        </p:spPr>
        <p:txBody>
          <a:bodyPr/>
          <a:lstStyle/>
          <a:p>
            <a:endParaRPr lang="en-US"/>
          </a:p>
        </p:txBody>
      </p:sp>
      <p:sp>
        <p:nvSpPr>
          <p:cNvPr id="7" name="Slide Number Placeholder 6"/>
          <p:cNvSpPr>
            <a:spLocks noGrp="1"/>
          </p:cNvSpPr>
          <p:nvPr>
            <p:ph type="sldNum" sz="quarter" idx="12"/>
          </p:nvPr>
        </p:nvSpPr>
        <p:spPr>
          <a:xfrm>
            <a:off x="10742612" y="5883275"/>
            <a:ext cx="322567" cy="365125"/>
          </a:xfrm>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311192570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4732865"/>
            <a:ext cx="99060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9796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41413" y="5299603"/>
            <a:ext cx="9906000" cy="49371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1C314181-8B56-48DB-BC8A-A952E657DA8D}" type="datetimeFigureOut">
              <a:rPr lang="en-US" smtClean="0"/>
              <a:t>21-Feb-24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112599035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3124199"/>
          </a:xfrm>
        </p:spPr>
        <p:txBody>
          <a:bodyPr anchor="ctr">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1141411" y="4343400"/>
            <a:ext cx="9906000"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C314181-8B56-48DB-BC8A-A952E657DA8D}" type="datetimeFigureOut">
              <a:rPr lang="en-US" smtClean="0"/>
              <a:t>21-Feb-24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17678802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74812" y="3352800"/>
            <a:ext cx="8839202"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1141411" y="4343400"/>
            <a:ext cx="9906000"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C314181-8B56-48DB-BC8A-A952E657DA8D}" type="datetimeFigureOut">
              <a:rPr lang="en-US" smtClean="0"/>
              <a:t>21-Feb-24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252646781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2" y="3308581"/>
            <a:ext cx="9906000" cy="1468800"/>
          </a:xfrm>
        </p:spPr>
        <p:txBody>
          <a:bodyPr anchor="b">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1141410" y="4777381"/>
            <a:ext cx="9906001"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C314181-8B56-48DB-BC8A-A952E657DA8D}" type="datetimeFigureOut">
              <a:rPr lang="en-US" smtClean="0"/>
              <a:t>21-Feb-24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131263576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141412" y="3886200"/>
            <a:ext cx="9906000" cy="889000"/>
          </a:xfrm>
        </p:spPr>
        <p:txBody>
          <a:bodyPr vert="horz" lIns="91440" tIns="45720" rIns="91440" bIns="45720" rtlCol="0" anchor="b">
            <a:normAutofit/>
          </a:bodyPr>
          <a:lstStyle>
            <a:lvl1pPr>
              <a:buNone/>
              <a:defRPr lang="en-US" sz="2400" b="0" cap="all" dirty="0">
                <a:ln w="3175" cmpd="sng">
                  <a:noFill/>
                </a:ln>
                <a:solidFill>
                  <a:schemeClr val="accent1"/>
                </a:soli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1141411" y="4775200"/>
            <a:ext cx="9906000"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C314181-8B56-48DB-BC8A-A952E657DA8D}" type="datetimeFigureOut">
              <a:rPr lang="en-US" smtClean="0"/>
              <a:t>21-Feb-24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173942339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2743199"/>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1141412" y="3505200"/>
            <a:ext cx="9906000" cy="838200"/>
          </a:xfrm>
        </p:spPr>
        <p:txBody>
          <a:bodyPr vert="horz" lIns="91440" tIns="45720" rIns="91440" bIns="45720" rtlCol="0" anchor="b">
            <a:normAutofit/>
          </a:bodyPr>
          <a:lstStyle>
            <a:lvl1pPr>
              <a:buNone/>
              <a:defRPr lang="en-US" sz="2800" b="0" cap="all" dirty="0">
                <a:ln w="3175" cmpd="sng">
                  <a:noFill/>
                </a:ln>
                <a:solidFill>
                  <a:schemeClr val="tx1"/>
                </a:soli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1141411" y="4343400"/>
            <a:ext cx="9906000"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C314181-8B56-48DB-BC8A-A952E657DA8D}" type="datetimeFigureOut">
              <a:rPr lang="en-US" smtClean="0"/>
              <a:t>21-Feb-24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273209389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Title 1"/>
          <p:cNvSpPr>
            <a:spLocks noGrp="1"/>
          </p:cNvSpPr>
          <p:nvPr>
            <p:ph type="title"/>
          </p:nvPr>
        </p:nvSpPr>
        <p:spPr>
          <a:xfrm>
            <a:off x="1141413" y="609600"/>
            <a:ext cx="9905998" cy="1905000"/>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C314181-8B56-48DB-BC8A-A952E657DA8D}" type="datetimeFigureOut">
              <a:rPr lang="en-US" smtClean="0"/>
              <a:t>21-Feb-24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71958130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6898" y="609599"/>
            <a:ext cx="2210514" cy="518160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41412" y="609600"/>
            <a:ext cx="7543800" cy="5181600"/>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C314181-8B56-48DB-BC8A-A952E657DA8D}" type="datetimeFigureOut">
              <a:rPr lang="en-US" smtClean="0"/>
              <a:t>21-Feb-24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240942835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6127638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20000"/>
            <a:lum/>
          </a:blip>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C314181-8B56-48DB-BC8A-A952E657DA8D}" type="datetimeFigureOut">
              <a:rPr lang="en-US" smtClean="0"/>
              <a:t>21-Feb-24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E214981-D4A9-45F3-9BC0-D4DCA4332AD1}" type="slidenum">
              <a:rPr lang="en-US" smtClean="0"/>
              <a:t>‹#›</a:t>
            </a:fld>
            <a:endParaRPr lang="en-US"/>
          </a:p>
        </p:txBody>
      </p:sp>
    </p:spTree>
    <p:extLst>
      <p:ext uri="{BB962C8B-B14F-4D97-AF65-F5344CB8AC3E}">
        <p14:creationId xmlns:p14="http://schemas.microsoft.com/office/powerpoint/2010/main" val="13043296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141413" y="609600"/>
            <a:ext cx="9905998" cy="19050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141413" y="2666999"/>
            <a:ext cx="9905998" cy="3124201"/>
          </a:xfrm>
          <a:prstGeom prst="rect">
            <a:avLst/>
          </a:prstGeom>
        </p:spPr>
        <p:txBody>
          <a:bodyPr vert="horz" lIns="91440" tIns="45720" rIns="91440" bIns="45720" rtlCol="0"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837612" y="5883275"/>
            <a:ext cx="1600200"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1C314181-8B56-48DB-BC8A-A952E657DA8D}" type="datetimeFigureOut">
              <a:rPr lang="en-US" smtClean="0"/>
              <a:t>21-Feb-24</a:t>
            </a:fld>
            <a:endParaRPr lang="en-US"/>
          </a:p>
        </p:txBody>
      </p:sp>
      <p:sp>
        <p:nvSpPr>
          <p:cNvPr id="5" name="Footer Placeholder 4"/>
          <p:cNvSpPr>
            <a:spLocks noGrp="1"/>
          </p:cNvSpPr>
          <p:nvPr>
            <p:ph type="ftr" sz="quarter" idx="3"/>
          </p:nvPr>
        </p:nvSpPr>
        <p:spPr>
          <a:xfrm>
            <a:off x="1141412" y="5883275"/>
            <a:ext cx="7543800" cy="365125"/>
          </a:xfrm>
          <a:prstGeom prst="rect">
            <a:avLst/>
          </a:prstGeom>
        </p:spPr>
        <p:txBody>
          <a:bodyPr vert="horz" lIns="91440" tIns="45720" rIns="91440" bIns="45720" rtlCol="0" anchor="ctr"/>
          <a:lstStyle>
            <a:lvl1pPr algn="l">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endParaRPr lang="en-US"/>
          </a:p>
        </p:txBody>
      </p:sp>
      <p:sp>
        <p:nvSpPr>
          <p:cNvPr id="6" name="Slide Number Placeholder 5"/>
          <p:cNvSpPr>
            <a:spLocks noGrp="1"/>
          </p:cNvSpPr>
          <p:nvPr>
            <p:ph type="sldNum" sz="quarter" idx="4"/>
          </p:nvPr>
        </p:nvSpPr>
        <p:spPr>
          <a:xfrm>
            <a:off x="10514012" y="5883275"/>
            <a:ext cx="551167"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4E214981-D4A9-45F3-9BC0-D4DCA4332AD1}" type="slidenum">
              <a:rPr lang="en-US" smtClean="0"/>
              <a:t>‹#›</a:t>
            </a:fld>
            <a:endParaRPr lang="en-US"/>
          </a:p>
        </p:txBody>
      </p:sp>
    </p:spTree>
    <p:extLst>
      <p:ext uri="{BB962C8B-B14F-4D97-AF65-F5344CB8AC3E}">
        <p14:creationId xmlns:p14="http://schemas.microsoft.com/office/powerpoint/2010/main" val="2028925068"/>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 id="2147483696" r:id="rId18"/>
  </p:sldLayoutIdLst>
  <p:txStyles>
    <p:titleStyle>
      <a:lvl1pPr algn="l" defTabSz="457200" rtl="0" eaLnBrk="1" latinLnBrk="0" hangingPunct="1">
        <a:spcBef>
          <a:spcPct val="0"/>
        </a:spcBef>
        <a:buNone/>
        <a:defRPr sz="3200" kern="1200" cap="all">
          <a:ln w="3175" cmpd="sng">
            <a:noFill/>
          </a:ln>
          <a:solidFill>
            <a:schemeClr val="accent1"/>
          </a:soli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00000"/>
        <a:buFont typeface="Arial"/>
        <a:buChar char="•"/>
        <a:defRPr sz="20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00000"/>
        <a:buFont typeface="Arial"/>
        <a:buChar char="•"/>
        <a:defRPr sz="18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00000"/>
        <a:buFont typeface="Arial"/>
        <a:buChar char="•"/>
        <a:defRPr sz="16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00000"/>
        <a:buFont typeface="Arial"/>
        <a:buChar char="•"/>
        <a:defRPr sz="14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00000"/>
        <a:buFont typeface="Arial"/>
        <a:buChar char="•"/>
        <a:defRPr sz="14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00000"/>
        <a:buFont typeface="Arial"/>
        <a:buChar char="•"/>
        <a:defRPr sz="12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00000"/>
        <a:buFont typeface="Arial"/>
        <a:buChar char="•"/>
        <a:defRPr sz="12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00000"/>
        <a:buFont typeface="Arial"/>
        <a:buChar char="•"/>
        <a:defRPr sz="12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00000"/>
        <a:buFont typeface="Arial"/>
        <a:buChar char="•"/>
        <a:defRPr sz="12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9.xml"/><Relationship Id="rId5" Type="http://schemas.openxmlformats.org/officeDocument/2006/relationships/image" Target="../media/image5.jp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a:extLst>
              <a:ext uri="{FF2B5EF4-FFF2-40B4-BE49-F238E27FC236}">
                <a16:creationId xmlns:a16="http://schemas.microsoft.com/office/drawing/2014/main" id="{52297C4B-84D7-EDC8-F6F6-53F29890AA2A}"/>
              </a:ext>
            </a:extLst>
          </p:cNvPr>
          <p:cNvSpPr/>
          <p:nvPr/>
        </p:nvSpPr>
        <p:spPr>
          <a:xfrm>
            <a:off x="152400" y="1324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Rounded Corners 22">
            <a:extLst>
              <a:ext uri="{FF2B5EF4-FFF2-40B4-BE49-F238E27FC236}">
                <a16:creationId xmlns:a16="http://schemas.microsoft.com/office/drawing/2014/main" id="{52297C4B-84D7-EDC8-F6F6-53F29890AA2A}"/>
              </a:ext>
            </a:extLst>
          </p:cNvPr>
          <p:cNvSpPr/>
          <p:nvPr/>
        </p:nvSpPr>
        <p:spPr>
          <a:xfrm>
            <a:off x="0" y="11722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smtClean="0">
                <a:latin typeface="Times New Roman" panose="02020603050405020304" pitchFamily="18" charset="0"/>
                <a:cs typeface="Times New Roman" panose="02020603050405020304" pitchFamily="18" charset="0"/>
              </a:rPr>
              <a:t>Merna Emad</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39344" y="2225438"/>
            <a:ext cx="5215534" cy="1446550"/>
          </a:xfrm>
          <a:prstGeom prst="rect">
            <a:avLst/>
          </a:prstGeom>
          <a:noFill/>
        </p:spPr>
        <p:txBody>
          <a:bodyPr wrap="square" rtlCol="0">
            <a:spAutoFit/>
          </a:bodyPr>
          <a:lstStyle/>
          <a:p>
            <a:pPr algn="ctr"/>
            <a:r>
              <a:rPr lang="en-US" sz="4400" b="1" dirty="0" smtClean="0"/>
              <a:t>Communication skills</a:t>
            </a:r>
            <a:endParaRPr lang="en-US" sz="4400" b="1" dirty="0">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588" y="5825019"/>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latin typeface="Times New Roman" panose="02020603050405020304" pitchFamily="18" charset="0"/>
                <a:cs typeface="Times New Roman" panose="02020603050405020304" pitchFamily="18" charset="0"/>
              </a:rPr>
              <a:t>Lecture 4</a:t>
            </a:r>
            <a:endParaRPr lang="en-US" sz="2800" b="1" dirty="0">
              <a:solidFill>
                <a:schemeClr val="tx1"/>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76190" y="0"/>
            <a:ext cx="7024370" cy="353758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1"/>
          <p:cNvSpPr/>
          <p:nvPr/>
        </p:nvSpPr>
        <p:spPr>
          <a:xfrm>
            <a:off x="3947833" y="6325403"/>
            <a:ext cx="2323073" cy="369332"/>
          </a:xfrm>
          <a:prstGeom prst="rect">
            <a:avLst/>
          </a:prstGeom>
        </p:spPr>
        <p:txBody>
          <a:bodyPr wrap="none">
            <a:spAutoFit/>
          </a:bodyPr>
          <a:lstStyle/>
          <a:p>
            <a:pPr algn="ctr"/>
            <a:r>
              <a:rPr lang="en-US" b="1" dirty="0"/>
              <a:t>www.midocean.ae</a:t>
            </a:r>
          </a:p>
        </p:txBody>
      </p:sp>
      <p:sp>
        <p:nvSpPr>
          <p:cNvPr id="13" name="TextBox 12">
            <a:extLst>
              <a:ext uri="{FF2B5EF4-FFF2-40B4-BE49-F238E27FC236}">
                <a16:creationId xmlns:a16="http://schemas.microsoft.com/office/drawing/2014/main" id="{1BBD67B8-DB49-942C-018D-7F74C671F260}"/>
              </a:ext>
            </a:extLst>
          </p:cNvPr>
          <p:cNvSpPr txBox="1"/>
          <p:nvPr/>
        </p:nvSpPr>
        <p:spPr>
          <a:xfrm>
            <a:off x="-605641" y="5249790"/>
            <a:ext cx="4886463" cy="461665"/>
          </a:xfrm>
          <a:prstGeom prst="rect">
            <a:avLst/>
          </a:prstGeom>
          <a:noFill/>
        </p:spPr>
        <p:txBody>
          <a:bodyPr wrap="square" rtlCol="0">
            <a:spAutoFit/>
          </a:bodyPr>
          <a:lstStyle/>
          <a:p>
            <a:pPr algn="ctr"/>
            <a:r>
              <a:rPr lang="en-US" sz="2400" dirty="0" smtClean="0">
                <a:latin typeface="Times New Roman" panose="02020603050405020304" pitchFamily="18" charset="0"/>
                <a:cs typeface="Times New Roman" panose="02020603050405020304" pitchFamily="18" charset="0"/>
              </a:rPr>
              <a:t>LISTENING SKILLS</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172712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9" y="933254"/>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02036" y="1255023"/>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447541" y="1641368"/>
            <a:ext cx="1041475" cy="791041"/>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3522504" y="2648716"/>
            <a:ext cx="2355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one </a:t>
            </a:r>
            <a:endParaRPr lang="en-US" sz="2400" b="1" dirty="0">
              <a:latin typeface="Times New Roman" panose="02020603050405020304" pitchFamily="18" charset="0"/>
              <a:cs typeface="Times New Roman" panose="02020603050405020304" pitchFamily="18" charset="0"/>
            </a:endParaRP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5" y="149646"/>
            <a:ext cx="2298535"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two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5877986" y="3966326"/>
            <a:ext cx="329418" cy="16261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3166212" y="3966326"/>
            <a:ext cx="406545" cy="16143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3152886" y="4302560"/>
            <a:ext cx="2933816" cy="460895"/>
          </a:xfrm>
          <a:prstGeom prst="rect">
            <a:avLst/>
          </a:prstGeom>
        </p:spPr>
        <p:txBody>
          <a:bodyPr wrap="none">
            <a:spAutoFit/>
          </a:bodyPr>
          <a:lstStyle/>
          <a:p>
            <a:pPr>
              <a:lnSpc>
                <a:spcPct val="107000"/>
              </a:lnSpc>
              <a:spcAft>
                <a:spcPts val="800"/>
              </a:spcAft>
            </a:pPr>
            <a:r>
              <a:rPr lang="en-US" sz="2400" dirty="0" smtClean="0">
                <a:latin typeface="Times New Roman" panose="02020603050405020304" pitchFamily="18" charset="0"/>
                <a:ea typeface="Calibri" panose="020F0502020204030204" pitchFamily="34" charset="0"/>
                <a:cs typeface="Times New Roman" panose="02020603050405020304" pitchFamily="18" charset="0"/>
              </a:rPr>
              <a:t>Hearing and Listening</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5" name="Rectangle 14"/>
          <p:cNvSpPr/>
          <p:nvPr/>
        </p:nvSpPr>
        <p:spPr>
          <a:xfrm>
            <a:off x="3439022" y="4941614"/>
            <a:ext cx="2361544" cy="460895"/>
          </a:xfrm>
          <a:prstGeom prst="rect">
            <a:avLst/>
          </a:prstGeom>
        </p:spPr>
        <p:txBody>
          <a:bodyPr wrap="none">
            <a:spAutoFit/>
          </a:bodyPr>
          <a:lstStyle/>
          <a:p>
            <a:pPr>
              <a:lnSpc>
                <a:spcPct val="107000"/>
              </a:lnSpc>
              <a:spcAft>
                <a:spcPts val="800"/>
              </a:spcAft>
            </a:pPr>
            <a:r>
              <a:rPr lang="en-US" sz="2400" dirty="0" smtClean="0">
                <a:latin typeface="Times New Roman" panose="02020603050405020304" pitchFamily="18" charset="0"/>
                <a:ea typeface="Calibri" panose="020F0502020204030204" pitchFamily="34" charset="0"/>
                <a:cs typeface="Times New Roman" panose="02020603050405020304" pitchFamily="18" charset="0"/>
              </a:rPr>
              <a:t>Listening barriers</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9" name="Right Bracket 18"/>
          <p:cNvSpPr/>
          <p:nvPr/>
        </p:nvSpPr>
        <p:spPr>
          <a:xfrm>
            <a:off x="11451634" y="149646"/>
            <a:ext cx="329418" cy="2037373"/>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366275" y="149646"/>
            <a:ext cx="328128" cy="2037373"/>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1" name="Rectangle 20"/>
          <p:cNvSpPr/>
          <p:nvPr/>
        </p:nvSpPr>
        <p:spPr>
          <a:xfrm>
            <a:off x="7277058" y="178779"/>
            <a:ext cx="4503720" cy="461665"/>
          </a:xfrm>
          <a:prstGeom prst="rect">
            <a:avLst/>
          </a:prstGeom>
        </p:spPr>
        <p:txBody>
          <a:bodyPr wrap="square">
            <a:spAutoFit/>
          </a:bodyPr>
          <a:lstStyle/>
          <a:p>
            <a:pPr algn="ctr"/>
            <a:r>
              <a:rPr lang="en-US" sz="2400" dirty="0" smtClean="0">
                <a:latin typeface="Times New Roman" panose="02020603050405020304" pitchFamily="18" charset="0"/>
                <a:cs typeface="Times New Roman" panose="02020603050405020304" pitchFamily="18" charset="0"/>
              </a:rPr>
              <a:t>Listening styles </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7973976" y="1337672"/>
            <a:ext cx="3735255" cy="461665"/>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Improving Your Listening </a:t>
            </a:r>
          </a:p>
        </p:txBody>
      </p:sp>
      <p:pic>
        <p:nvPicPr>
          <p:cNvPr id="18" name="Picture 1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1729" y="0"/>
            <a:ext cx="1273216" cy="561666"/>
          </a:xfrm>
          <a:prstGeom prst="rect">
            <a:avLst/>
          </a:prstGeom>
        </p:spPr>
      </p:pic>
    </p:spTree>
    <p:extLst>
      <p:ext uri="{BB962C8B-B14F-4D97-AF65-F5344CB8AC3E}">
        <p14:creationId xmlns:p14="http://schemas.microsoft.com/office/powerpoint/2010/main" val="1303244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p:cTn id="54" dur="500" fill="hold"/>
                                        <p:tgtEl>
                                          <p:spTgt spid="15"/>
                                        </p:tgtEl>
                                        <p:attrNameLst>
                                          <p:attrName>ppt_w</p:attrName>
                                        </p:attrNameLst>
                                      </p:cBhvr>
                                      <p:tavLst>
                                        <p:tav tm="0">
                                          <p:val>
                                            <p:fltVal val="0"/>
                                          </p:val>
                                        </p:tav>
                                        <p:tav tm="100000">
                                          <p:val>
                                            <p:strVal val="#ppt_w"/>
                                          </p:val>
                                        </p:tav>
                                      </p:tavLst>
                                    </p:anim>
                                    <p:anim calcmode="lin" valueType="num">
                                      <p:cBhvr>
                                        <p:cTn id="55" dur="500" fill="hold"/>
                                        <p:tgtEl>
                                          <p:spTgt spid="15"/>
                                        </p:tgtEl>
                                        <p:attrNameLst>
                                          <p:attrName>ppt_h</p:attrName>
                                        </p:attrNameLst>
                                      </p:cBhvr>
                                      <p:tavLst>
                                        <p:tav tm="0">
                                          <p:val>
                                            <p:fltVal val="0"/>
                                          </p:val>
                                        </p:tav>
                                        <p:tav tm="100000">
                                          <p:val>
                                            <p:strVal val="#ppt_h"/>
                                          </p:val>
                                        </p:tav>
                                      </p:tavLst>
                                    </p:anim>
                                    <p:animEffect transition="in" filter="fade">
                                      <p:cBhvr>
                                        <p:cTn id="56" dur="500"/>
                                        <p:tgtEl>
                                          <p:spTgt spid="15"/>
                                        </p:tgtEl>
                                      </p:cBhvr>
                                    </p:animEffect>
                                  </p:childTnLst>
                                </p:cTn>
                              </p:par>
                            </p:childTnLst>
                          </p:cTn>
                        </p:par>
                      </p:childTnLst>
                    </p:cTn>
                  </p:par>
                  <p:par>
                    <p:cTn id="57" fill="hold">
                      <p:stCondLst>
                        <p:cond delay="indefinite"/>
                      </p:stCondLst>
                      <p:childTnLst>
                        <p:par>
                          <p:cTn id="58" fill="hold">
                            <p:stCondLst>
                              <p:cond delay="0"/>
                            </p:stCondLst>
                            <p:childTnLst>
                              <p:par>
                                <p:cTn id="59" presetID="53" presetClass="entr" presetSubtype="16" fill="hold" grpId="0" nodeType="clickEffect">
                                  <p:stCondLst>
                                    <p:cond delay="0"/>
                                  </p:stCondLst>
                                  <p:childTnLst>
                                    <p:set>
                                      <p:cBhvr>
                                        <p:cTn id="60" dur="1" fill="hold">
                                          <p:stCondLst>
                                            <p:cond delay="0"/>
                                          </p:stCondLst>
                                        </p:cTn>
                                        <p:tgtEl>
                                          <p:spTgt spid="19"/>
                                        </p:tgtEl>
                                        <p:attrNameLst>
                                          <p:attrName>style.visibility</p:attrName>
                                        </p:attrNameLst>
                                      </p:cBhvr>
                                      <p:to>
                                        <p:strVal val="visible"/>
                                      </p:to>
                                    </p:set>
                                    <p:anim calcmode="lin" valueType="num">
                                      <p:cBhvr>
                                        <p:cTn id="61" dur="500" fill="hold"/>
                                        <p:tgtEl>
                                          <p:spTgt spid="19"/>
                                        </p:tgtEl>
                                        <p:attrNameLst>
                                          <p:attrName>ppt_w</p:attrName>
                                        </p:attrNameLst>
                                      </p:cBhvr>
                                      <p:tavLst>
                                        <p:tav tm="0">
                                          <p:val>
                                            <p:fltVal val="0"/>
                                          </p:val>
                                        </p:tav>
                                        <p:tav tm="100000">
                                          <p:val>
                                            <p:strVal val="#ppt_w"/>
                                          </p:val>
                                        </p:tav>
                                      </p:tavLst>
                                    </p:anim>
                                    <p:anim calcmode="lin" valueType="num">
                                      <p:cBhvr>
                                        <p:cTn id="62" dur="500" fill="hold"/>
                                        <p:tgtEl>
                                          <p:spTgt spid="19"/>
                                        </p:tgtEl>
                                        <p:attrNameLst>
                                          <p:attrName>ppt_h</p:attrName>
                                        </p:attrNameLst>
                                      </p:cBhvr>
                                      <p:tavLst>
                                        <p:tav tm="0">
                                          <p:val>
                                            <p:fltVal val="0"/>
                                          </p:val>
                                        </p:tav>
                                        <p:tav tm="100000">
                                          <p:val>
                                            <p:strVal val="#ppt_h"/>
                                          </p:val>
                                        </p:tav>
                                      </p:tavLst>
                                    </p:anim>
                                    <p:animEffect transition="in" filter="fade">
                                      <p:cBhvr>
                                        <p:cTn id="63" dur="500"/>
                                        <p:tgtEl>
                                          <p:spTgt spid="19"/>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p:cTn id="66" dur="500" fill="hold"/>
                                        <p:tgtEl>
                                          <p:spTgt spid="20"/>
                                        </p:tgtEl>
                                        <p:attrNameLst>
                                          <p:attrName>ppt_w</p:attrName>
                                        </p:attrNameLst>
                                      </p:cBhvr>
                                      <p:tavLst>
                                        <p:tav tm="0">
                                          <p:val>
                                            <p:fltVal val="0"/>
                                          </p:val>
                                        </p:tav>
                                        <p:tav tm="100000">
                                          <p:val>
                                            <p:strVal val="#ppt_w"/>
                                          </p:val>
                                        </p:tav>
                                      </p:tavLst>
                                    </p:anim>
                                    <p:anim calcmode="lin" valueType="num">
                                      <p:cBhvr>
                                        <p:cTn id="67" dur="500" fill="hold"/>
                                        <p:tgtEl>
                                          <p:spTgt spid="20"/>
                                        </p:tgtEl>
                                        <p:attrNameLst>
                                          <p:attrName>ppt_h</p:attrName>
                                        </p:attrNameLst>
                                      </p:cBhvr>
                                      <p:tavLst>
                                        <p:tav tm="0">
                                          <p:val>
                                            <p:fltVal val="0"/>
                                          </p:val>
                                        </p:tav>
                                        <p:tav tm="100000">
                                          <p:val>
                                            <p:strVal val="#ppt_h"/>
                                          </p:val>
                                        </p:tav>
                                      </p:tavLst>
                                    </p:anim>
                                    <p:animEffect transition="in" filter="fade">
                                      <p:cBhvr>
                                        <p:cTn id="68" dur="500"/>
                                        <p:tgtEl>
                                          <p:spTgt spid="20"/>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21"/>
                                        </p:tgtEl>
                                        <p:attrNameLst>
                                          <p:attrName>style.visibility</p:attrName>
                                        </p:attrNameLst>
                                      </p:cBhvr>
                                      <p:to>
                                        <p:strVal val="visible"/>
                                      </p:to>
                                    </p:set>
                                    <p:anim calcmode="lin" valueType="num">
                                      <p:cBhvr>
                                        <p:cTn id="71" dur="500" fill="hold"/>
                                        <p:tgtEl>
                                          <p:spTgt spid="21"/>
                                        </p:tgtEl>
                                        <p:attrNameLst>
                                          <p:attrName>ppt_w</p:attrName>
                                        </p:attrNameLst>
                                      </p:cBhvr>
                                      <p:tavLst>
                                        <p:tav tm="0">
                                          <p:val>
                                            <p:fltVal val="0"/>
                                          </p:val>
                                        </p:tav>
                                        <p:tav tm="100000">
                                          <p:val>
                                            <p:strVal val="#ppt_w"/>
                                          </p:val>
                                        </p:tav>
                                      </p:tavLst>
                                    </p:anim>
                                    <p:anim calcmode="lin" valueType="num">
                                      <p:cBhvr>
                                        <p:cTn id="72" dur="500" fill="hold"/>
                                        <p:tgtEl>
                                          <p:spTgt spid="21"/>
                                        </p:tgtEl>
                                        <p:attrNameLst>
                                          <p:attrName>ppt_h</p:attrName>
                                        </p:attrNameLst>
                                      </p:cBhvr>
                                      <p:tavLst>
                                        <p:tav tm="0">
                                          <p:val>
                                            <p:fltVal val="0"/>
                                          </p:val>
                                        </p:tav>
                                        <p:tav tm="100000">
                                          <p:val>
                                            <p:strVal val="#ppt_h"/>
                                          </p:val>
                                        </p:tav>
                                      </p:tavLst>
                                    </p:anim>
                                    <p:animEffect transition="in" filter="fade">
                                      <p:cBhvr>
                                        <p:cTn id="73" dur="500"/>
                                        <p:tgtEl>
                                          <p:spTgt spid="21"/>
                                        </p:tgtEl>
                                      </p:cBhvr>
                                    </p:animEffect>
                                  </p:childTnLst>
                                </p:cTn>
                              </p:par>
                            </p:childTnLst>
                          </p:cTn>
                        </p:par>
                      </p:childTnLst>
                    </p:cTn>
                  </p:par>
                  <p:par>
                    <p:cTn id="74" fill="hold">
                      <p:stCondLst>
                        <p:cond delay="indefinite"/>
                      </p:stCondLst>
                      <p:childTnLst>
                        <p:par>
                          <p:cTn id="75" fill="hold">
                            <p:stCondLst>
                              <p:cond delay="0"/>
                            </p:stCondLst>
                            <p:childTnLst>
                              <p:par>
                                <p:cTn id="76" presetID="53" presetClass="entr" presetSubtype="16" fill="hold" grpId="0" nodeType="clickEffect">
                                  <p:stCondLst>
                                    <p:cond delay="0"/>
                                  </p:stCondLst>
                                  <p:childTnLst>
                                    <p:set>
                                      <p:cBhvr>
                                        <p:cTn id="77" dur="1" fill="hold">
                                          <p:stCondLst>
                                            <p:cond delay="0"/>
                                          </p:stCondLst>
                                        </p:cTn>
                                        <p:tgtEl>
                                          <p:spTgt spid="4"/>
                                        </p:tgtEl>
                                        <p:attrNameLst>
                                          <p:attrName>style.visibility</p:attrName>
                                        </p:attrNameLst>
                                      </p:cBhvr>
                                      <p:to>
                                        <p:strVal val="visible"/>
                                      </p:to>
                                    </p:set>
                                    <p:anim calcmode="lin" valueType="num">
                                      <p:cBhvr>
                                        <p:cTn id="78" dur="500" fill="hold"/>
                                        <p:tgtEl>
                                          <p:spTgt spid="4"/>
                                        </p:tgtEl>
                                        <p:attrNameLst>
                                          <p:attrName>ppt_w</p:attrName>
                                        </p:attrNameLst>
                                      </p:cBhvr>
                                      <p:tavLst>
                                        <p:tav tm="0">
                                          <p:val>
                                            <p:fltVal val="0"/>
                                          </p:val>
                                        </p:tav>
                                        <p:tav tm="100000">
                                          <p:val>
                                            <p:strVal val="#ppt_w"/>
                                          </p:val>
                                        </p:tav>
                                      </p:tavLst>
                                    </p:anim>
                                    <p:anim calcmode="lin" valueType="num">
                                      <p:cBhvr>
                                        <p:cTn id="79" dur="500" fill="hold"/>
                                        <p:tgtEl>
                                          <p:spTgt spid="4"/>
                                        </p:tgtEl>
                                        <p:attrNameLst>
                                          <p:attrName>ppt_h</p:attrName>
                                        </p:attrNameLst>
                                      </p:cBhvr>
                                      <p:tavLst>
                                        <p:tav tm="0">
                                          <p:val>
                                            <p:fltVal val="0"/>
                                          </p:val>
                                        </p:tav>
                                        <p:tav tm="100000">
                                          <p:val>
                                            <p:strVal val="#ppt_h"/>
                                          </p:val>
                                        </p:tav>
                                      </p:tavLst>
                                    </p:anim>
                                    <p:animEffect transition="in" filter="fade">
                                      <p:cBhvr>
                                        <p:cTn id="8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p:bldP spid="15" grpId="0"/>
      <p:bldP spid="19" grpId="0" animBg="1"/>
      <p:bldP spid="20" grpId="0" animBg="1"/>
      <p:bldP spid="21"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20273" y="1962033"/>
            <a:ext cx="5467546" cy="2405017"/>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lnSpc>
                <a:spcPct val="107000"/>
              </a:lnSpc>
            </a:pPr>
            <a:r>
              <a:rPr lang="en-US" sz="7200"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SECTION ONE</a:t>
            </a:r>
            <a:endParaRPr lang="en-US" sz="4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1729" y="0"/>
            <a:ext cx="1273216" cy="561666"/>
          </a:xfrm>
          <a:prstGeom prst="rect">
            <a:avLst/>
          </a:prstGeom>
        </p:spPr>
      </p:pic>
    </p:spTree>
    <p:extLst>
      <p:ext uri="{BB962C8B-B14F-4D97-AF65-F5344CB8AC3E}">
        <p14:creationId xmlns:p14="http://schemas.microsoft.com/office/powerpoint/2010/main" val="3115001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83703" y="1481266"/>
            <a:ext cx="8371001" cy="2463495"/>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lnSpc>
                <a:spcPct val="107000"/>
              </a:lnSpc>
            </a:pPr>
            <a:r>
              <a:rPr lang="en-US" sz="7200"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HEARING AND LISTENING</a:t>
            </a:r>
            <a:endParaRPr lang="en-US" sz="4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1729" y="0"/>
            <a:ext cx="1273216" cy="561666"/>
          </a:xfrm>
          <a:prstGeom prst="rect">
            <a:avLst/>
          </a:prstGeom>
        </p:spPr>
      </p:pic>
    </p:spTree>
    <p:extLst>
      <p:ext uri="{BB962C8B-B14F-4D97-AF65-F5344CB8AC3E}">
        <p14:creationId xmlns:p14="http://schemas.microsoft.com/office/powerpoint/2010/main" val="3874505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97394" y="121213"/>
            <a:ext cx="4128053" cy="593304"/>
          </a:xfrm>
          <a:prstGeom prst="rect">
            <a:avLst/>
          </a:prstGeom>
          <a:solidFill>
            <a:schemeClr val="tx1">
              <a:lumMod val="95000"/>
              <a:lumOff val="5000"/>
            </a:schemeClr>
          </a:solidFill>
          <a:ln>
            <a:solidFill>
              <a:schemeClr val="bg1">
                <a:lumMod val="95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Hearing and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2548380" y="2387456"/>
            <a:ext cx="8810920" cy="1673022"/>
          </a:xfrm>
          <a:prstGeom prst="rect">
            <a:avLst/>
          </a:prstGeom>
          <a:noFill/>
          <a:ln>
            <a:solidFill>
              <a:schemeClr val="tx1"/>
            </a:solidFill>
          </a:ln>
          <a:effectLst>
            <a:outerShdw blurRad="50800" dist="38100" dir="2700000" algn="tl" rotWithShape="0">
              <a:prstClr val="black">
                <a:alpha val="40000"/>
              </a:prstClr>
            </a:outerShdw>
          </a:effectLst>
        </p:spPr>
        <p:txBody>
          <a:bodyPr wrap="square">
            <a:spAutoFit/>
          </a:bodyPr>
          <a:lstStyle/>
          <a:p>
            <a:pPr>
              <a:lnSpc>
                <a:spcPct val="107000"/>
              </a:lnSpc>
            </a:pPr>
            <a:r>
              <a:rPr lang="en-US" sz="2400" dirty="0">
                <a:latin typeface="Times New Roman" panose="02020603050405020304" pitchFamily="18" charset="0"/>
                <a:ea typeface="Calibri" panose="020F0502020204030204" pitchFamily="34" charset="0"/>
                <a:cs typeface="Arial" panose="020B0604020202020204" pitchFamily="34" charset="0"/>
              </a:rPr>
              <a:t>The average person remembers between 25% and 50% of what he or she hears. That means that when you talk to your boss, your colleagues or customers, your friends and family, they are likely to retain less than half of the conversation.</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Explosion 2 10"/>
          <p:cNvSpPr/>
          <p:nvPr/>
        </p:nvSpPr>
        <p:spPr>
          <a:xfrm>
            <a:off x="0" y="631596"/>
            <a:ext cx="2875175" cy="3996965"/>
          </a:xfrm>
          <a:prstGeom prst="irregularSeal2">
            <a:avLst/>
          </a:prstGeom>
          <a:effectLst>
            <a:outerShdw blurRad="50800" dist="38100" dir="2700000" algn="tl" rotWithShape="0">
              <a:prstClr val="black">
                <a:alpha val="40000"/>
              </a:prstClr>
            </a:outerShdw>
            <a:reflection blurRad="6350" stA="52000" endA="300" endPos="35000" dir="5400000" sy="-100000" algn="bl" rotWithShape="0"/>
          </a:effectLst>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2" name="Rectangle 11"/>
          <p:cNvSpPr/>
          <p:nvPr/>
        </p:nvSpPr>
        <p:spPr>
          <a:xfrm>
            <a:off x="337112" y="2122888"/>
            <a:ext cx="2200950" cy="1014380"/>
          </a:xfrm>
          <a:prstGeom prst="rect">
            <a:avLst/>
          </a:prstGeom>
          <a:effectLst>
            <a:outerShdw blurRad="50800" dist="38100" dir="2700000" algn="tl" rotWithShape="0">
              <a:prstClr val="black">
                <a:alpha val="40000"/>
              </a:prstClr>
            </a:outerShdw>
          </a:effectLst>
        </p:spPr>
        <p:txBody>
          <a:bodyPr wrap="square">
            <a:spAutoFit/>
          </a:bodyPr>
          <a:lstStyle/>
          <a:p>
            <a:pPr algn="ctr">
              <a:lnSpc>
                <a:spcPct val="107000"/>
              </a:lnSpc>
            </a:pP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Did you know?</a:t>
            </a:r>
            <a:endParaRPr lang="en-US" sz="20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1729" y="0"/>
            <a:ext cx="1273216" cy="561666"/>
          </a:xfrm>
          <a:prstGeom prst="rect">
            <a:avLst/>
          </a:prstGeom>
        </p:spPr>
      </p:pic>
    </p:spTree>
    <p:extLst>
      <p:ext uri="{BB962C8B-B14F-4D97-AF65-F5344CB8AC3E}">
        <p14:creationId xmlns:p14="http://schemas.microsoft.com/office/powerpoint/2010/main" val="2927223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fill="hold"/>
                                        <p:tgtEl>
                                          <p:spTgt spid="12"/>
                                        </p:tgtEl>
                                        <p:attrNameLst>
                                          <p:attrName>ppt_x</p:attrName>
                                        </p:attrNameLst>
                                      </p:cBhvr>
                                      <p:tavLst>
                                        <p:tav tm="0">
                                          <p:val>
                                            <p:strVal val="#ppt_x"/>
                                          </p:val>
                                        </p:tav>
                                        <p:tav tm="100000">
                                          <p:val>
                                            <p:strVal val="#ppt_x"/>
                                          </p:val>
                                        </p:tav>
                                      </p:tavLst>
                                    </p:anim>
                                    <p:anim calcmode="lin" valueType="num">
                                      <p:cBhvr additive="base">
                                        <p:cTn id="1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53" presetClass="entr" presetSubtype="16"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 fill="hold"/>
                                        <p:tgtEl>
                                          <p:spTgt spid="9"/>
                                        </p:tgtEl>
                                        <p:attrNameLst>
                                          <p:attrName>ppt_w</p:attrName>
                                        </p:attrNameLst>
                                      </p:cBhvr>
                                      <p:tavLst>
                                        <p:tav tm="0">
                                          <p:val>
                                            <p:fltVal val="0"/>
                                          </p:val>
                                        </p:tav>
                                        <p:tav tm="100000">
                                          <p:val>
                                            <p:strVal val="#ppt_w"/>
                                          </p:val>
                                        </p:tav>
                                      </p:tavLst>
                                    </p:anim>
                                    <p:anim calcmode="lin" valueType="num">
                                      <p:cBhvr>
                                        <p:cTn id="24" dur="500" fill="hold"/>
                                        <p:tgtEl>
                                          <p:spTgt spid="9"/>
                                        </p:tgtEl>
                                        <p:attrNameLst>
                                          <p:attrName>ppt_h</p:attrName>
                                        </p:attrNameLst>
                                      </p:cBhvr>
                                      <p:tavLst>
                                        <p:tav tm="0">
                                          <p:val>
                                            <p:fltVal val="0"/>
                                          </p:val>
                                        </p:tav>
                                        <p:tav tm="100000">
                                          <p:val>
                                            <p:strVal val="#ppt_h"/>
                                          </p:val>
                                        </p:tav>
                                      </p:tavLst>
                                    </p:anim>
                                    <p:animEffect transition="in" filter="fade">
                                      <p:cBhvr>
                                        <p:cTn id="2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11" grpId="0" animBg="1"/>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21979" y="0"/>
            <a:ext cx="4128053"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Hearing and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Pentagon 1"/>
          <p:cNvSpPr/>
          <p:nvPr/>
        </p:nvSpPr>
        <p:spPr>
          <a:xfrm>
            <a:off x="169683" y="1187778"/>
            <a:ext cx="2592371" cy="1216058"/>
          </a:xfrm>
          <a:prstGeom prst="homePlate">
            <a:avLst/>
          </a:prstGeom>
          <a:effectLst>
            <a:reflection blurRad="6350" stA="52000" endA="300" endPos="35000" dir="5400000" sy="-100000" algn="bl" rotWithShape="0"/>
          </a:effectLst>
        </p:spPr>
        <p:style>
          <a:lnRef idx="3">
            <a:schemeClr val="lt1"/>
          </a:lnRef>
          <a:fillRef idx="1">
            <a:schemeClr val="accent5"/>
          </a:fillRef>
          <a:effectRef idx="1">
            <a:schemeClr val="accent5"/>
          </a:effectRef>
          <a:fontRef idx="minor">
            <a:schemeClr val="lt1"/>
          </a:fontRef>
        </p:style>
        <p:txBody>
          <a:bodyPr rtlCol="0" anchor="ctr"/>
          <a:lstStyle/>
          <a:p>
            <a:pPr algn="ctr"/>
            <a:r>
              <a:rPr lang="en-US" sz="3200" b="1" dirty="0">
                <a:latin typeface="Times New Roman" panose="02020603050405020304" pitchFamily="18" charset="0"/>
                <a:cs typeface="Times New Roman" panose="02020603050405020304" pitchFamily="18" charset="0"/>
              </a:rPr>
              <a:t>Hearing </a:t>
            </a:r>
          </a:p>
        </p:txBody>
      </p:sp>
      <p:sp>
        <p:nvSpPr>
          <p:cNvPr id="3" name="Rectangle 2"/>
          <p:cNvSpPr/>
          <p:nvPr/>
        </p:nvSpPr>
        <p:spPr>
          <a:xfrm>
            <a:off x="2762054" y="1795807"/>
            <a:ext cx="9191134" cy="2839111"/>
          </a:xfrm>
          <a:prstGeom prst="rect">
            <a:avLst/>
          </a:prstGeom>
          <a:noFill/>
          <a:ln>
            <a:solidFill>
              <a:schemeClr val="tx1"/>
            </a:solidFill>
          </a:ln>
        </p:spPr>
        <p:txBody>
          <a:bodyPr wrap="square">
            <a:spAutoFit/>
          </a:bodyPr>
          <a:lstStyle/>
          <a:p>
            <a:pPr>
              <a:lnSpc>
                <a:spcPct val="107000"/>
              </a:lnSpc>
            </a:pPr>
            <a:r>
              <a:rPr lang="en-US" sz="2400" dirty="0">
                <a:latin typeface="Times New Roman" panose="02020603050405020304" pitchFamily="18" charset="0"/>
                <a:ea typeface="Calibri" panose="020F0502020204030204" pitchFamily="34" charset="0"/>
                <a:cs typeface="Arial" panose="020B0604020202020204" pitchFamily="34" charset="0"/>
              </a:rPr>
              <a:t>is your physical ability to detect sounds. It is the physiological process or function of receiving sounds. </a:t>
            </a:r>
            <a:r>
              <a:rPr lang="en-US" sz="2400" dirty="0" smtClean="0">
                <a:latin typeface="Times New Roman" panose="02020603050405020304" pitchFamily="18" charset="0"/>
                <a:ea typeface="Calibri" panose="020F0502020204030204" pitchFamily="34" charset="0"/>
                <a:cs typeface="Arial" panose="020B0604020202020204" pitchFamily="34" charset="0"/>
              </a:rPr>
              <a:t/>
            </a:r>
            <a:br>
              <a:rPr lang="en-US" sz="2400" dirty="0" smtClean="0">
                <a:latin typeface="Times New Roman" panose="02020603050405020304" pitchFamily="18" charset="0"/>
                <a:ea typeface="Calibri" panose="020F0502020204030204" pitchFamily="34" charset="0"/>
                <a:cs typeface="Arial" panose="020B0604020202020204" pitchFamily="34" charset="0"/>
              </a:rPr>
            </a:br>
            <a:endParaRPr lang="en-US" sz="2400" dirty="0" smtClean="0">
              <a:latin typeface="Times New Roman" panose="02020603050405020304" pitchFamily="18" charset="0"/>
              <a:ea typeface="Calibri" panose="020F0502020204030204" pitchFamily="34" charset="0"/>
              <a:cs typeface="Arial" panose="020B0604020202020204" pitchFamily="34" charset="0"/>
            </a:endParaRPr>
          </a:p>
          <a:p>
            <a:pPr>
              <a:lnSpc>
                <a:spcPct val="107000"/>
              </a:lnSpc>
            </a:pPr>
            <a:r>
              <a:rPr lang="en-US" sz="2400" dirty="0" smtClean="0">
                <a:solidFill>
                  <a:srgbClr val="333333"/>
                </a:solidFill>
                <a:latin typeface="Times New Roman" panose="02020603050405020304" pitchFamily="18" charset="0"/>
                <a:ea typeface="Calibri" panose="020F0502020204030204" pitchFamily="34" charset="0"/>
                <a:cs typeface="Arial" panose="020B0604020202020204" pitchFamily="34" charset="0"/>
              </a:rPr>
              <a:t>For </a:t>
            </a:r>
            <a:r>
              <a:rPr lang="en-US" sz="2400" dirty="0">
                <a:solidFill>
                  <a:srgbClr val="333333"/>
                </a:solidFill>
                <a:latin typeface="Times New Roman" panose="02020603050405020304" pitchFamily="18" charset="0"/>
                <a:ea typeface="Calibri" panose="020F0502020204030204" pitchFamily="34" charset="0"/>
                <a:cs typeface="Arial" panose="020B0604020202020204" pitchFamily="34" charset="0"/>
              </a:rPr>
              <a:t>example, we are accustomed to the sounds of airplanes, lawn mowers, furnace blowers, the rattling of pots and pans, and so on. We hear those incidental sounds and, unless we have a reason to do otherwise, we train ourselves to ignore them. </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1729" y="0"/>
            <a:ext cx="1273216" cy="561666"/>
          </a:xfrm>
          <a:prstGeom prst="rect">
            <a:avLst/>
          </a:prstGeom>
        </p:spPr>
      </p:pic>
    </p:spTree>
    <p:extLst>
      <p:ext uri="{BB962C8B-B14F-4D97-AF65-F5344CB8AC3E}">
        <p14:creationId xmlns:p14="http://schemas.microsoft.com/office/powerpoint/2010/main" val="641908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 grpId="0" animBg="1"/>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21979" y="0"/>
            <a:ext cx="4128053"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Hearing and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Pentagon 1"/>
          <p:cNvSpPr/>
          <p:nvPr/>
        </p:nvSpPr>
        <p:spPr>
          <a:xfrm>
            <a:off x="169683" y="1187778"/>
            <a:ext cx="2592371" cy="1216058"/>
          </a:xfrm>
          <a:prstGeom prst="homePlate">
            <a:avLst/>
          </a:prstGeom>
          <a:effectLst>
            <a:reflection blurRad="6350" stA="52000" endA="300" endPos="35000" dir="5400000" sy="-100000" algn="bl" rotWithShape="0"/>
          </a:effectLst>
        </p:spPr>
        <p:style>
          <a:lnRef idx="3">
            <a:schemeClr val="lt1"/>
          </a:lnRef>
          <a:fillRef idx="1">
            <a:schemeClr val="accent5"/>
          </a:fillRef>
          <a:effectRef idx="1">
            <a:schemeClr val="accent5"/>
          </a:effectRef>
          <a:fontRef idx="minor">
            <a:schemeClr val="lt1"/>
          </a:fontRef>
        </p:style>
        <p:txBody>
          <a:bodyPr rtlCol="0" anchor="ctr"/>
          <a:lstStyle/>
          <a:p>
            <a:pPr algn="ctr"/>
            <a:r>
              <a:rPr lang="en-US" sz="3200" b="1" dirty="0" smtClean="0">
                <a:latin typeface="Times New Roman" panose="02020603050405020304" pitchFamily="18" charset="0"/>
                <a:cs typeface="Times New Roman" panose="02020603050405020304" pitchFamily="18" charset="0"/>
              </a:rPr>
              <a:t>Listening </a:t>
            </a:r>
            <a:endParaRPr lang="en-US" sz="3200" b="1" dirty="0">
              <a:latin typeface="Times New Roman" panose="02020603050405020304" pitchFamily="18" charset="0"/>
              <a:cs typeface="Times New Roman" panose="02020603050405020304" pitchFamily="18" charset="0"/>
            </a:endParaRPr>
          </a:p>
        </p:txBody>
      </p:sp>
      <p:sp>
        <p:nvSpPr>
          <p:cNvPr id="3" name="Rectangle 2"/>
          <p:cNvSpPr/>
          <p:nvPr/>
        </p:nvSpPr>
        <p:spPr>
          <a:xfrm>
            <a:off x="2762054" y="1795807"/>
            <a:ext cx="9191134" cy="1646413"/>
          </a:xfrm>
          <a:prstGeom prst="rect">
            <a:avLst/>
          </a:prstGeom>
          <a:noFill/>
          <a:ln>
            <a:solidFill>
              <a:schemeClr val="tx1"/>
            </a:solidFill>
          </a:ln>
        </p:spPr>
        <p:txBody>
          <a:bodyPr wrap="square">
            <a:spAutoFit/>
          </a:bodyPr>
          <a:lstStyle/>
          <a:p>
            <a:pPr>
              <a:lnSpc>
                <a:spcPct val="107000"/>
              </a:lnSpc>
            </a:pPr>
            <a:r>
              <a:rPr lang="en-US" sz="2400" dirty="0">
                <a:latin typeface="Times New Roman" panose="02020603050405020304" pitchFamily="18" charset="0"/>
                <a:cs typeface="Times New Roman" panose="02020603050405020304" pitchFamily="18" charset="0"/>
              </a:rPr>
              <a:t>requires you to concentrate on the verbal and nonverbal messages being sent and to determine the meaning of those messages.  Listening, at its best, is active, focused, concentrated attention for the purpose of understanding the meanings expressed by a speaker. </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20435" t="29772" r="16186" b="29481"/>
          <a:stretch/>
        </p:blipFill>
        <p:spPr bwMode="auto">
          <a:xfrm>
            <a:off x="169684" y="3606339"/>
            <a:ext cx="6555644" cy="3162106"/>
          </a:xfrm>
          <a:prstGeom prst="rect">
            <a:avLst/>
          </a:prstGeom>
          <a:ln>
            <a:noFill/>
          </a:ln>
          <a:extLst>
            <a:ext uri="{53640926-AAD7-44D8-BBD7-CCE9431645EC}">
              <a14:shadowObscured xmlns:a14="http://schemas.microsoft.com/office/drawing/2010/main"/>
            </a:ext>
          </a:extLst>
        </p:spPr>
      </p:pic>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11729" y="0"/>
            <a:ext cx="1273216" cy="561666"/>
          </a:xfrm>
          <a:prstGeom prst="rect">
            <a:avLst/>
          </a:prstGeom>
        </p:spPr>
      </p:pic>
    </p:spTree>
    <p:extLst>
      <p:ext uri="{BB962C8B-B14F-4D97-AF65-F5344CB8AC3E}">
        <p14:creationId xmlns:p14="http://schemas.microsoft.com/office/powerpoint/2010/main" val="4029857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 grpId="0" animBg="1"/>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59686" y="0"/>
            <a:ext cx="4128053"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Hearing and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73404" y="865518"/>
            <a:ext cx="5339923" cy="669542"/>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pPr>
              <a:lnSpc>
                <a:spcPct val="150000"/>
              </a:lnSpc>
              <a:spcAft>
                <a:spcPts val="800"/>
              </a:spcAft>
            </a:pP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Importance of Effective Listening</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675511" y="1699008"/>
            <a:ext cx="8092949" cy="1015663"/>
          </a:xfrm>
          <a:prstGeom prst="rect">
            <a:avLst/>
          </a:prstGeom>
          <a:noFill/>
          <a:ln>
            <a:solidFill>
              <a:schemeClr val="tx1"/>
            </a:solidFill>
          </a:ln>
        </p:spPr>
        <p:txBody>
          <a:bodyPr wrap="square">
            <a:spAutoFit/>
          </a:bodyPr>
          <a:lstStyle/>
          <a:p>
            <a:pPr>
              <a:lnSpc>
                <a:spcPct val="150000"/>
              </a:lnSpc>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Effective listening is central to fostering interpersonal relationships with coworkers, leaders, and clients.</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675511" y="2905952"/>
            <a:ext cx="8056775" cy="966290"/>
          </a:xfrm>
          <a:prstGeom prst="rect">
            <a:avLst/>
          </a:prstGeom>
          <a:noFill/>
          <a:ln>
            <a:solidFill>
              <a:schemeClr val="tx1"/>
            </a:solidFill>
          </a:ln>
        </p:spPr>
        <p:txBody>
          <a:bodyPr wrap="square">
            <a:spAutoFit/>
          </a:bodyPr>
          <a:lstStyle/>
          <a:p>
            <a:pPr>
              <a:lnSpc>
                <a:spcPct val="150000"/>
              </a:lnSpc>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Effective listening can affect one’s relationship satisfaction and can be a determining factor in whether someone is an effective communicator.</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675510" y="4085100"/>
            <a:ext cx="8056775" cy="960328"/>
          </a:xfrm>
          <a:prstGeom prst="rect">
            <a:avLst/>
          </a:prstGeom>
          <a:noFill/>
          <a:ln>
            <a:solidFill>
              <a:schemeClr val="tx1"/>
            </a:solidFill>
          </a:ln>
        </p:spPr>
        <p:txBody>
          <a:bodyPr wrap="square">
            <a:spAutoFit/>
          </a:bodyPr>
          <a:lstStyle/>
          <a:p>
            <a:pPr>
              <a:lnSpc>
                <a:spcPct val="150000"/>
              </a:lnSpc>
            </a:pP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Effective listening can enhance your image as </a:t>
            </a:r>
            <a:r>
              <a:rPr lang="en-US" sz="2000"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People Will Perceive You as Intelligent and Perceptive.</a:t>
            </a:r>
            <a:endParaRPr lang="en-US" sz="2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9" name="Rectangle 8"/>
          <p:cNvSpPr/>
          <p:nvPr/>
        </p:nvSpPr>
        <p:spPr>
          <a:xfrm>
            <a:off x="675510" y="5242671"/>
            <a:ext cx="8092950" cy="1477328"/>
          </a:xfrm>
          <a:prstGeom prst="rect">
            <a:avLst/>
          </a:prstGeom>
          <a:noFill/>
          <a:ln>
            <a:solidFill>
              <a:schemeClr val="tx1"/>
            </a:solidFill>
          </a:ln>
        </p:spPr>
        <p:txBody>
          <a:bodyPr wrap="square">
            <a:spAutoFit/>
          </a:bodyPr>
          <a:lstStyle/>
          <a:p>
            <a:pPr>
              <a:lnSpc>
                <a:spcPct val="150000"/>
              </a:lnSpc>
            </a:pPr>
            <a:r>
              <a:rPr lang="en-US" sz="2000"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Good Listening Can Help Your Public Speaking.  As a result, you have the ability to analyze what you think works and doesn’t work in others’ speeches, which can help you transform your speeches in the process. </a:t>
            </a:r>
            <a:endParaRPr lang="en-US" sz="2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0" name="Chevron 9"/>
          <p:cNvSpPr/>
          <p:nvPr/>
        </p:nvSpPr>
        <p:spPr>
          <a:xfrm>
            <a:off x="141402" y="1989056"/>
            <a:ext cx="311085" cy="348791"/>
          </a:xfrm>
          <a:prstGeom prst="chevr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4" name="Chevron 13"/>
          <p:cNvSpPr/>
          <p:nvPr/>
        </p:nvSpPr>
        <p:spPr>
          <a:xfrm>
            <a:off x="141402" y="3121844"/>
            <a:ext cx="311085" cy="348791"/>
          </a:xfrm>
          <a:prstGeom prst="chevr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Chevron 14"/>
          <p:cNvSpPr/>
          <p:nvPr/>
        </p:nvSpPr>
        <p:spPr>
          <a:xfrm>
            <a:off x="141402" y="4254632"/>
            <a:ext cx="311085" cy="348791"/>
          </a:xfrm>
          <a:prstGeom prst="chevr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Chevron 15"/>
          <p:cNvSpPr/>
          <p:nvPr/>
        </p:nvSpPr>
        <p:spPr>
          <a:xfrm>
            <a:off x="141402" y="5632544"/>
            <a:ext cx="311085" cy="348791"/>
          </a:xfrm>
          <a:prstGeom prst="chevr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17" name="Picture 1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1729" y="0"/>
            <a:ext cx="1273216" cy="561666"/>
          </a:xfrm>
          <a:prstGeom prst="rect">
            <a:avLst/>
          </a:prstGeom>
        </p:spPr>
      </p:pic>
    </p:spTree>
    <p:extLst>
      <p:ext uri="{BB962C8B-B14F-4D97-AF65-F5344CB8AC3E}">
        <p14:creationId xmlns:p14="http://schemas.microsoft.com/office/powerpoint/2010/main" val="1526690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animBg="1"/>
      <p:bldP spid="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59686" y="0"/>
            <a:ext cx="4128053"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Hearing and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73404" y="865518"/>
            <a:ext cx="5339923" cy="669542"/>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pPr>
              <a:lnSpc>
                <a:spcPct val="150000"/>
              </a:lnSpc>
              <a:spcAft>
                <a:spcPts val="800"/>
              </a:spcAft>
            </a:pP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Importance of Effective Listening</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675511" y="4148763"/>
            <a:ext cx="8056775" cy="960328"/>
          </a:xfrm>
          <a:prstGeom prst="rect">
            <a:avLst/>
          </a:prstGeom>
          <a:noFill/>
          <a:ln>
            <a:solidFill>
              <a:schemeClr val="tx1"/>
            </a:solidFill>
          </a:ln>
        </p:spPr>
        <p:txBody>
          <a:bodyPr wrap="square">
            <a:spAutoFit/>
          </a:bodyPr>
          <a:lstStyle/>
          <a:p>
            <a:pPr>
              <a:lnSpc>
                <a:spcPct val="150000"/>
              </a:lnSpc>
            </a:pPr>
            <a:r>
              <a:rPr lang="en-US" sz="2000" dirty="0">
                <a:latin typeface="Times New Roman" panose="02020603050405020304" pitchFamily="18" charset="0"/>
                <a:cs typeface="Times New Roman" panose="02020603050405020304" pitchFamily="18" charset="0"/>
              </a:rPr>
              <a:t>Better listeners hold higher-level positions and are promoted more often than those with less-developed listening abilities.</a:t>
            </a:r>
          </a:p>
        </p:txBody>
      </p:sp>
      <p:sp>
        <p:nvSpPr>
          <p:cNvPr id="10" name="Chevron 9"/>
          <p:cNvSpPr/>
          <p:nvPr/>
        </p:nvSpPr>
        <p:spPr>
          <a:xfrm>
            <a:off x="141402" y="2481035"/>
            <a:ext cx="311085" cy="348791"/>
          </a:xfrm>
          <a:prstGeom prst="chevr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Chevron 14"/>
          <p:cNvSpPr/>
          <p:nvPr/>
        </p:nvSpPr>
        <p:spPr>
          <a:xfrm>
            <a:off x="141402" y="4454531"/>
            <a:ext cx="311085" cy="348791"/>
          </a:xfrm>
          <a:prstGeom prst="chevr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1729" y="0"/>
            <a:ext cx="1273216" cy="561666"/>
          </a:xfrm>
          <a:prstGeom prst="rect">
            <a:avLst/>
          </a:prstGeom>
        </p:spPr>
      </p:pic>
      <p:sp>
        <p:nvSpPr>
          <p:cNvPr id="11" name="Rectangle 10"/>
          <p:cNvSpPr/>
          <p:nvPr/>
        </p:nvSpPr>
        <p:spPr>
          <a:xfrm>
            <a:off x="639337" y="2142127"/>
            <a:ext cx="8092949" cy="1421992"/>
          </a:xfrm>
          <a:prstGeom prst="rect">
            <a:avLst/>
          </a:prstGeom>
          <a:noFill/>
          <a:ln>
            <a:solidFill>
              <a:schemeClr val="tx1"/>
            </a:solidFill>
          </a:ln>
        </p:spPr>
        <p:txBody>
          <a:bodyPr wrap="square">
            <a:spAutoFit/>
          </a:bodyPr>
          <a:lstStyle/>
          <a:p>
            <a:pPr>
              <a:lnSpc>
                <a:spcPct val="150000"/>
              </a:lnSpc>
            </a:pPr>
            <a:r>
              <a:rPr lang="en-US" sz="2000" dirty="0">
                <a:latin typeface="Times New Roman" panose="02020603050405020304" pitchFamily="18" charset="0"/>
                <a:cs typeface="Times New Roman" panose="02020603050405020304" pitchFamily="18" charset="0"/>
              </a:rPr>
              <a:t>Listening, in addition to other communication abilities, is a likely predictor of who gets promoted or receives other relevant rewards, such as status and power.</a:t>
            </a:r>
          </a:p>
        </p:txBody>
      </p:sp>
    </p:spTree>
    <p:extLst>
      <p:ext uri="{BB962C8B-B14F-4D97-AF65-F5344CB8AC3E}">
        <p14:creationId xmlns:p14="http://schemas.microsoft.com/office/powerpoint/2010/main" val="12773388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59686" y="0"/>
            <a:ext cx="4128053"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Hearing and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73404" y="865518"/>
            <a:ext cx="5197257" cy="738664"/>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pPr>
              <a:lnSpc>
                <a:spcPct val="150000"/>
              </a:lnSpc>
              <a:spcAft>
                <a:spcPts val="800"/>
              </a:spcAft>
            </a:pPr>
            <a:r>
              <a:rPr lang="en-US" sz="28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Characteristics </a:t>
            </a: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of </a:t>
            </a:r>
            <a:r>
              <a:rPr lang="en-US" sz="28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Good Listener</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657424" y="2163451"/>
            <a:ext cx="3641200" cy="400110"/>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Admits that listening is difficult.</a:t>
            </a:r>
          </a:p>
        </p:txBody>
      </p:sp>
      <p:sp>
        <p:nvSpPr>
          <p:cNvPr id="8" name="Rectangle 7"/>
          <p:cNvSpPr/>
          <p:nvPr/>
        </p:nvSpPr>
        <p:spPr>
          <a:xfrm>
            <a:off x="657423" y="3774312"/>
            <a:ext cx="5989240" cy="400110"/>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Reviews and mentally summarizes the talking points.</a:t>
            </a:r>
          </a:p>
        </p:txBody>
      </p:sp>
      <p:sp>
        <p:nvSpPr>
          <p:cNvPr id="10" name="Chevron 9"/>
          <p:cNvSpPr/>
          <p:nvPr/>
        </p:nvSpPr>
        <p:spPr>
          <a:xfrm>
            <a:off x="141402" y="2183992"/>
            <a:ext cx="311085" cy="348791"/>
          </a:xfrm>
          <a:prstGeom prst="chevr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Chevron 14"/>
          <p:cNvSpPr/>
          <p:nvPr/>
        </p:nvSpPr>
        <p:spPr>
          <a:xfrm>
            <a:off x="141401" y="3799972"/>
            <a:ext cx="311085" cy="348791"/>
          </a:xfrm>
          <a:prstGeom prst="chevr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Chevron 8"/>
          <p:cNvSpPr/>
          <p:nvPr/>
        </p:nvSpPr>
        <p:spPr>
          <a:xfrm>
            <a:off x="141402" y="2880423"/>
            <a:ext cx="311085" cy="348791"/>
          </a:xfrm>
          <a:prstGeom prst="chevr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Rectangle 1"/>
          <p:cNvSpPr/>
          <p:nvPr/>
        </p:nvSpPr>
        <p:spPr>
          <a:xfrm>
            <a:off x="657423" y="2802505"/>
            <a:ext cx="3212931" cy="504625"/>
          </a:xfrm>
          <a:prstGeom prst="rect">
            <a:avLst/>
          </a:prstGeom>
          <a:solidFill>
            <a:schemeClr val="accent1">
              <a:lumMod val="20000"/>
              <a:lumOff val="80000"/>
            </a:schemeClr>
          </a:solidFill>
          <a:ln>
            <a:solidFill>
              <a:schemeClr val="tx1"/>
            </a:solidFill>
          </a:ln>
        </p:spPr>
        <p:txBody>
          <a:bodyPr wrap="none">
            <a:spAutoFit/>
          </a:bodyPr>
          <a:lstStyle/>
          <a:p>
            <a:pPr>
              <a:lnSpc>
                <a:spcPct val="150000"/>
              </a:lnSpc>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Pays effort to carefully listen.</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645988" y="4470798"/>
            <a:ext cx="8024664" cy="707886"/>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Pays attention to nonverbal communication (facial expressions, gestures, tone of voice) to see if it adds meaning to the spoken words.</a:t>
            </a:r>
          </a:p>
        </p:txBody>
      </p:sp>
      <p:sp>
        <p:nvSpPr>
          <p:cNvPr id="14" name="Chevron 13"/>
          <p:cNvSpPr/>
          <p:nvPr/>
        </p:nvSpPr>
        <p:spPr>
          <a:xfrm>
            <a:off x="141401" y="4623300"/>
            <a:ext cx="311085" cy="348791"/>
          </a:xfrm>
          <a:prstGeom prst="chevr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Rectangle 15"/>
          <p:cNvSpPr/>
          <p:nvPr/>
        </p:nvSpPr>
        <p:spPr>
          <a:xfrm>
            <a:off x="645988" y="5415952"/>
            <a:ext cx="5989240" cy="707886"/>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Weighs the evidence used by the talker to support the points he or she makes.</a:t>
            </a:r>
          </a:p>
        </p:txBody>
      </p:sp>
      <p:sp>
        <p:nvSpPr>
          <p:cNvPr id="17" name="Chevron 16"/>
          <p:cNvSpPr/>
          <p:nvPr/>
        </p:nvSpPr>
        <p:spPr>
          <a:xfrm>
            <a:off x="129966" y="5441612"/>
            <a:ext cx="311085" cy="348791"/>
          </a:xfrm>
          <a:prstGeom prst="chevr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8" name="Rectangle 17"/>
          <p:cNvSpPr/>
          <p:nvPr/>
        </p:nvSpPr>
        <p:spPr>
          <a:xfrm>
            <a:off x="657423" y="6290599"/>
            <a:ext cx="5366305" cy="400110"/>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Never forget to practice. </a:t>
            </a:r>
          </a:p>
        </p:txBody>
      </p:sp>
      <p:sp>
        <p:nvSpPr>
          <p:cNvPr id="19" name="Chevron 18"/>
          <p:cNvSpPr/>
          <p:nvPr/>
        </p:nvSpPr>
        <p:spPr>
          <a:xfrm>
            <a:off x="141401" y="6316259"/>
            <a:ext cx="311085" cy="348791"/>
          </a:xfrm>
          <a:prstGeom prst="chevr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20" name="Picture 1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1729" y="0"/>
            <a:ext cx="1273216" cy="561666"/>
          </a:xfrm>
          <a:prstGeom prst="rect">
            <a:avLst/>
          </a:prstGeom>
        </p:spPr>
      </p:pic>
    </p:spTree>
    <p:extLst>
      <p:ext uri="{BB962C8B-B14F-4D97-AF65-F5344CB8AC3E}">
        <p14:creationId xmlns:p14="http://schemas.microsoft.com/office/powerpoint/2010/main" val="1308234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500" fill="hold"/>
                                        <p:tgtEl>
                                          <p:spTgt spid="16"/>
                                        </p:tgtEl>
                                        <p:attrNameLst>
                                          <p:attrName>ppt_x</p:attrName>
                                        </p:attrNameLst>
                                      </p:cBhvr>
                                      <p:tavLst>
                                        <p:tav tm="0">
                                          <p:val>
                                            <p:strVal val="#ppt_x"/>
                                          </p:val>
                                        </p:tav>
                                        <p:tav tm="100000">
                                          <p:val>
                                            <p:strVal val="#ppt_x"/>
                                          </p:val>
                                        </p:tav>
                                      </p:tavLst>
                                    </p:anim>
                                    <p:anim calcmode="lin" valueType="num">
                                      <p:cBhvr additive="base">
                                        <p:cTn id="3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500" fill="hold"/>
                                        <p:tgtEl>
                                          <p:spTgt spid="18"/>
                                        </p:tgtEl>
                                        <p:attrNameLst>
                                          <p:attrName>ppt_x</p:attrName>
                                        </p:attrNameLst>
                                      </p:cBhvr>
                                      <p:tavLst>
                                        <p:tav tm="0">
                                          <p:val>
                                            <p:strVal val="#ppt_x"/>
                                          </p:val>
                                        </p:tav>
                                        <p:tav tm="100000">
                                          <p:val>
                                            <p:strVal val="#ppt_x"/>
                                          </p:val>
                                        </p:tav>
                                      </p:tavLst>
                                    </p:anim>
                                    <p:anim calcmode="lin" valueType="num">
                                      <p:cBhvr additive="base">
                                        <p:cTn id="4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8" grpId="0" animBg="1"/>
      <p:bldP spid="2" grpId="0" animBg="1"/>
      <p:bldP spid="11" grpId="0" animBg="1"/>
      <p:bldP spid="16" grpId="0" animBg="1"/>
      <p:bldP spid="1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83703" y="1481266"/>
            <a:ext cx="8371001" cy="2405017"/>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lnSpc>
                <a:spcPct val="107000"/>
              </a:lnSpc>
            </a:pPr>
            <a:r>
              <a:rPr lang="en-US" sz="7200"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4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1729" y="0"/>
            <a:ext cx="1273216" cy="561666"/>
          </a:xfrm>
          <a:prstGeom prst="rect">
            <a:avLst/>
          </a:prstGeom>
        </p:spPr>
      </p:pic>
    </p:spTree>
    <p:extLst>
      <p:ext uri="{BB962C8B-B14F-4D97-AF65-F5344CB8AC3E}">
        <p14:creationId xmlns:p14="http://schemas.microsoft.com/office/powerpoint/2010/main" val="2342407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59686" y="0"/>
            <a:ext cx="385714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73404" y="865518"/>
            <a:ext cx="4543231"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Failing to Limit Distractions</a:t>
            </a:r>
          </a:p>
        </p:txBody>
      </p:sp>
      <p:sp>
        <p:nvSpPr>
          <p:cNvPr id="3" name="Rectangle 2"/>
          <p:cNvSpPr/>
          <p:nvPr/>
        </p:nvSpPr>
        <p:spPr>
          <a:xfrm>
            <a:off x="1760025" y="1563101"/>
            <a:ext cx="6287299" cy="587148"/>
          </a:xfrm>
          <a:prstGeom prst="rect">
            <a:avLst/>
          </a:prstGeom>
          <a:noFill/>
          <a:ln>
            <a:solidFill>
              <a:schemeClr val="tx1"/>
            </a:solidFill>
          </a:ln>
          <a:effectLst>
            <a:outerShdw blurRad="50800" dist="38100" dir="2700000" algn="tl" rotWithShape="0">
              <a:prstClr val="black">
                <a:alpha val="40000"/>
              </a:prstClr>
            </a:outerShdw>
          </a:effectLst>
        </p:spPr>
        <p:txBody>
          <a:bodyPr wrap="none">
            <a:spAutoFit/>
          </a:bodyPr>
          <a:lstStyle/>
          <a:p>
            <a:pPr>
              <a:lnSpc>
                <a:spcPct val="150000"/>
              </a:lnSpc>
              <a:spcAft>
                <a:spcPts val="800"/>
              </a:spcAft>
            </a:pPr>
            <a:r>
              <a:rPr lang="en-US" sz="2400" dirty="0">
                <a:solidFill>
                  <a:srgbClr val="000000"/>
                </a:solidFill>
                <a:latin typeface="Times New Roman" panose="02020603050405020304" pitchFamily="18" charset="0"/>
                <a:ea typeface="Calibri" panose="020F0502020204030204" pitchFamily="34" charset="0"/>
                <a:cs typeface="Arial" panose="020B0604020202020204" pitchFamily="34" charset="0"/>
              </a:rPr>
              <a:t>Noise is part of every communication interaction.</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cxnSp>
        <p:nvCxnSpPr>
          <p:cNvPr id="7" name="Straight Arrow Connector 6"/>
          <p:cNvCxnSpPr/>
          <p:nvPr/>
        </p:nvCxnSpPr>
        <p:spPr>
          <a:xfrm flipH="1">
            <a:off x="1267000" y="2150249"/>
            <a:ext cx="1004860" cy="145186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0" name="Straight Arrow Connector 19"/>
          <p:cNvCxnSpPr/>
          <p:nvPr/>
        </p:nvCxnSpPr>
        <p:spPr>
          <a:xfrm>
            <a:off x="2345019" y="2159676"/>
            <a:ext cx="2754882" cy="154505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4" name="Rectangle 23"/>
          <p:cNvSpPr/>
          <p:nvPr/>
        </p:nvSpPr>
        <p:spPr>
          <a:xfrm>
            <a:off x="73404" y="3862690"/>
            <a:ext cx="2387192" cy="669542"/>
          </a:xfrm>
          <a:prstGeom prst="rect">
            <a:avLst/>
          </a:prstGeom>
          <a:solidFill>
            <a:schemeClr val="accent4">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a:solidFill>
                  <a:srgbClr val="000000"/>
                </a:solidFill>
                <a:latin typeface="Times New Roman" panose="02020603050405020304" pitchFamily="18" charset="0"/>
                <a:ea typeface="Calibri" panose="020F0502020204030204" pitchFamily="34" charset="0"/>
                <a:cs typeface="Arial" panose="020B0604020202020204" pitchFamily="34" charset="0"/>
              </a:rPr>
              <a:t>External noise</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26" name="Rectangle 25"/>
          <p:cNvSpPr/>
          <p:nvPr/>
        </p:nvSpPr>
        <p:spPr>
          <a:xfrm>
            <a:off x="4171678" y="3828129"/>
            <a:ext cx="2308645" cy="738664"/>
          </a:xfrm>
          <a:prstGeom prst="rect">
            <a:avLst/>
          </a:prstGeom>
          <a:solidFill>
            <a:schemeClr val="accent4">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smtClean="0">
                <a:solidFill>
                  <a:srgbClr val="000000"/>
                </a:solidFill>
                <a:latin typeface="Times New Roman" panose="02020603050405020304" pitchFamily="18" charset="0"/>
                <a:ea typeface="Calibri" panose="020F0502020204030204" pitchFamily="34" charset="0"/>
                <a:cs typeface="Arial" panose="020B0604020202020204" pitchFamily="34" charset="0"/>
              </a:rPr>
              <a:t>Internal </a:t>
            </a:r>
            <a:r>
              <a:rPr lang="en-US" sz="2800" b="1" dirty="0">
                <a:solidFill>
                  <a:srgbClr val="000000"/>
                </a:solidFill>
                <a:latin typeface="Times New Roman" panose="02020603050405020304" pitchFamily="18" charset="0"/>
                <a:ea typeface="Calibri" panose="020F0502020204030204" pitchFamily="34" charset="0"/>
                <a:cs typeface="Arial" panose="020B0604020202020204" pitchFamily="34" charset="0"/>
              </a:rPr>
              <a:t>noise</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1729" y="0"/>
            <a:ext cx="1273216" cy="561666"/>
          </a:xfrm>
          <a:prstGeom prst="rect">
            <a:avLst/>
          </a:prstGeom>
        </p:spPr>
      </p:pic>
    </p:spTree>
    <p:extLst>
      <p:ext uri="{BB962C8B-B14F-4D97-AF65-F5344CB8AC3E}">
        <p14:creationId xmlns:p14="http://schemas.microsoft.com/office/powerpoint/2010/main" val="2445575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inVertical)">
                                      <p:cBhvr>
                                        <p:cTn id="19" dur="500"/>
                                        <p:tgtEl>
                                          <p:spTgt spid="7"/>
                                        </p:tgtEl>
                                      </p:cBhvr>
                                    </p:animEffect>
                                  </p:childTnLst>
                                </p:cTn>
                              </p:par>
                              <p:par>
                                <p:cTn id="20" presetID="16" presetClass="entr" presetSubtype="21" fill="hold" nodeType="with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barn(inVertical)">
                                      <p:cBhvr>
                                        <p:cTn id="22" dur="500"/>
                                        <p:tgtEl>
                                          <p:spTgt spid="20"/>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barn(inVertical)">
                                      <p:cBhvr>
                                        <p:cTn id="27" dur="500"/>
                                        <p:tgtEl>
                                          <p:spTgt spid="26"/>
                                        </p:tgtEl>
                                      </p:cBhvr>
                                    </p:animEffect>
                                  </p:childTnLst>
                                </p:cTn>
                              </p:par>
                              <p:par>
                                <p:cTn id="28" presetID="16" presetClass="entr" presetSubtype="21" fill="hold" grpId="0" nodeType="withEffect">
                                  <p:stCondLst>
                                    <p:cond delay="0"/>
                                  </p:stCondLst>
                                  <p:childTnLst>
                                    <p:set>
                                      <p:cBhvr>
                                        <p:cTn id="29" dur="1" fill="hold">
                                          <p:stCondLst>
                                            <p:cond delay="0"/>
                                          </p:stCondLst>
                                        </p:cTn>
                                        <p:tgtEl>
                                          <p:spTgt spid="24"/>
                                        </p:tgtEl>
                                        <p:attrNameLst>
                                          <p:attrName>style.visibility</p:attrName>
                                        </p:attrNameLst>
                                      </p:cBhvr>
                                      <p:to>
                                        <p:strVal val="visible"/>
                                      </p:to>
                                    </p:set>
                                    <p:animEffect transition="in" filter="barn(inVertical)">
                                      <p:cBhvr>
                                        <p:cTn id="30"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24" grpId="0" animBg="1"/>
      <p:bldP spid="2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59686" y="0"/>
            <a:ext cx="385714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29965" y="775264"/>
            <a:ext cx="4543231"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Failing to Limit Distractions</a:t>
            </a:r>
          </a:p>
        </p:txBody>
      </p:sp>
      <p:sp>
        <p:nvSpPr>
          <p:cNvPr id="24" name="Rectangle 23"/>
          <p:cNvSpPr/>
          <p:nvPr/>
        </p:nvSpPr>
        <p:spPr>
          <a:xfrm>
            <a:off x="129965" y="1491947"/>
            <a:ext cx="2387192" cy="669542"/>
          </a:xfrm>
          <a:prstGeom prst="rect">
            <a:avLst/>
          </a:prstGeom>
          <a:solidFill>
            <a:schemeClr val="accent4">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External noise</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636411" y="2241831"/>
            <a:ext cx="5689378" cy="587148"/>
          </a:xfrm>
          <a:prstGeom prst="rect">
            <a:avLst/>
          </a:prstGeom>
          <a:noFill/>
          <a:ln>
            <a:solidFill>
              <a:schemeClr val="tx1"/>
            </a:solidFill>
          </a:ln>
        </p:spPr>
        <p:txBody>
          <a:bodyPr wrap="none">
            <a:spAutoFit/>
          </a:bodyPr>
          <a:lstStyle/>
          <a:p>
            <a:pPr>
              <a:lnSpc>
                <a:spcPct val="150000"/>
              </a:lnSpc>
              <a:spcAft>
                <a:spcPts val="800"/>
              </a:spcAft>
            </a:pPr>
            <a:r>
              <a:rPr lang="en-US" sz="2400" dirty="0">
                <a:solidFill>
                  <a:srgbClr val="000000"/>
                </a:solidFill>
                <a:latin typeface="Times New Roman" panose="02020603050405020304" pitchFamily="18" charset="0"/>
                <a:ea typeface="Calibri" panose="020F0502020204030204" pitchFamily="34" charset="0"/>
                <a:cs typeface="Arial" panose="020B0604020202020204" pitchFamily="34" charset="0"/>
              </a:rPr>
              <a:t>External noise includes external distractions.</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617758" y="2908451"/>
            <a:ext cx="7594862" cy="1200329"/>
          </a:xfrm>
          <a:prstGeom prst="rect">
            <a:avLst/>
          </a:prstGeom>
          <a:noFill/>
          <a:ln>
            <a:solidFill>
              <a:schemeClr val="tx1"/>
            </a:solidFill>
          </a:ln>
        </p:spPr>
        <p:txBody>
          <a:bodyPr wrap="square">
            <a:spAutoFit/>
          </a:bodyPr>
          <a:lstStyle/>
          <a:p>
            <a:pPr>
              <a:lnSpc>
                <a:spcPct val="150000"/>
              </a:lnSpc>
              <a:spcAft>
                <a:spcPts val="800"/>
              </a:spcAft>
            </a:pPr>
            <a:r>
              <a:rPr lang="en-US" sz="2400" dirty="0">
                <a:solidFill>
                  <a:srgbClr val="000000"/>
                </a:solidFill>
                <a:latin typeface="Times New Roman" panose="02020603050405020304" pitchFamily="18" charset="0"/>
                <a:ea typeface="Calibri" panose="020F0502020204030204" pitchFamily="34" charset="0"/>
                <a:cs typeface="Arial" panose="020B0604020202020204" pitchFamily="34" charset="0"/>
              </a:rPr>
              <a:t>For example, Audible talking during a meeting, ruffling of papers, or a cell phone going off in the next cubicle.  </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17141" y="4186200"/>
            <a:ext cx="2400016" cy="669542"/>
          </a:xfrm>
          <a:prstGeom prst="rect">
            <a:avLst/>
          </a:prstGeom>
          <a:solidFill>
            <a:srgbClr val="C00000"/>
          </a:solidFill>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How to avoid?</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117141" y="4933162"/>
            <a:ext cx="8242986" cy="1754326"/>
          </a:xfrm>
          <a:prstGeom prst="rect">
            <a:avLst/>
          </a:prstGeom>
          <a:noFill/>
          <a:ln>
            <a:solidFill>
              <a:schemeClr val="tx1"/>
            </a:solidFill>
          </a:ln>
        </p:spPr>
        <p:txBody>
          <a:bodyPr wrap="square">
            <a:spAutoFit/>
          </a:bodyPr>
          <a:lstStyle/>
          <a:p>
            <a:pPr>
              <a:lnSpc>
                <a:spcPct val="150000"/>
              </a:lnSpc>
              <a:spcAft>
                <a:spcPts val="800"/>
              </a:spcAft>
            </a:pPr>
            <a:r>
              <a:rPr lang="en-US" sz="2400" dirty="0">
                <a:solidFill>
                  <a:srgbClr val="000000"/>
                </a:solidFill>
                <a:latin typeface="Times New Roman" panose="02020603050405020304" pitchFamily="18" charset="0"/>
                <a:ea typeface="Calibri" panose="020F0502020204030204" pitchFamily="34" charset="0"/>
                <a:cs typeface="Arial" panose="020B0604020202020204" pitchFamily="34" charset="0"/>
              </a:rPr>
              <a:t>Whenever possible, you should take steps to control the external noise that might interfere with your ability to listen to others, as well as their ability to listen to you.</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1729" y="0"/>
            <a:ext cx="1273216" cy="561666"/>
          </a:xfrm>
          <a:prstGeom prst="rect">
            <a:avLst/>
          </a:prstGeom>
        </p:spPr>
      </p:pic>
    </p:spTree>
    <p:extLst>
      <p:ext uri="{BB962C8B-B14F-4D97-AF65-F5344CB8AC3E}">
        <p14:creationId xmlns:p14="http://schemas.microsoft.com/office/powerpoint/2010/main" val="3020838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ppt_x"/>
                                          </p:val>
                                        </p:tav>
                                        <p:tav tm="100000">
                                          <p:val>
                                            <p:strVal val="#ppt_x"/>
                                          </p:val>
                                        </p:tav>
                                      </p:tavLst>
                                    </p:anim>
                                    <p:anim calcmode="lin" valueType="num">
                                      <p:cBhvr additive="base">
                                        <p:cTn id="8"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inVertical)">
                                      <p:cBhvr>
                                        <p:cTn id="13" dur="5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
                                          </p:val>
                                        </p:tav>
                                        <p:tav tm="100000">
                                          <p:val>
                                            <p:strVal val="#ppt_x"/>
                                          </p:val>
                                        </p:tav>
                                      </p:tavLst>
                                    </p:anim>
                                    <p:anim calcmode="lin" valueType="num">
                                      <p:cBhvr>
                                        <p:cTn id="2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barn(inVertical)">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 grpId="0" animBg="1"/>
      <p:bldP spid="5" grpId="0" animBg="1"/>
      <p:bldP spid="6" grpId="0" animBg="1"/>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59686" y="0"/>
            <a:ext cx="385714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37137" y="770263"/>
            <a:ext cx="4543231"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Failing to Limit Distractions</a:t>
            </a:r>
          </a:p>
        </p:txBody>
      </p:sp>
      <p:sp>
        <p:nvSpPr>
          <p:cNvPr id="24" name="Rectangle 23"/>
          <p:cNvSpPr/>
          <p:nvPr/>
        </p:nvSpPr>
        <p:spPr>
          <a:xfrm>
            <a:off x="3976101" y="1470442"/>
            <a:ext cx="2387192" cy="669542"/>
          </a:xfrm>
          <a:prstGeom prst="rect">
            <a:avLst/>
          </a:prstGeom>
          <a:solidFill>
            <a:schemeClr val="accent4">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External noise</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37137" y="1853045"/>
            <a:ext cx="2400016" cy="669542"/>
          </a:xfrm>
          <a:prstGeom prst="rect">
            <a:avLst/>
          </a:prstGeom>
          <a:solidFill>
            <a:srgbClr val="C00000"/>
          </a:solidFill>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How to avoid?</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288272" y="2670152"/>
            <a:ext cx="8026170" cy="4154984"/>
          </a:xfrm>
          <a:prstGeom prst="rect">
            <a:avLst/>
          </a:prstGeom>
          <a:noFill/>
          <a:ln>
            <a:solidFill>
              <a:schemeClr val="tx1"/>
            </a:solidFill>
          </a:ln>
        </p:spPr>
        <p:txBody>
          <a:bodyPr wrap="square">
            <a:spAutoFit/>
          </a:bodyPr>
          <a:lstStyle/>
          <a:p>
            <a:pPr marL="342900" indent="-342900">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When you are talking to someone on the phone, turn away from your computer if you are distracted by messages in your inbox</a:t>
            </a:r>
            <a:r>
              <a:rPr lang="en-US" sz="2400" dirty="0" smtClean="0">
                <a:latin typeface="Times New Roman" panose="02020603050405020304" pitchFamily="18" charset="0"/>
                <a:cs typeface="Times New Roman" panose="02020603050405020304" pitchFamily="18" charset="0"/>
              </a:rPr>
              <a:t>.</a:t>
            </a:r>
          </a:p>
          <a:p>
            <a:pPr marL="342900" indent="-342900">
              <a:buFont typeface="Wingdings" panose="05000000000000000000" pitchFamily="2" charset="2"/>
              <a:buChar char="ü"/>
            </a:pPr>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If you are running a meeting, begin by asking everyone to turn off their cell phones</a:t>
            </a:r>
            <a:r>
              <a:rPr lang="en-US" sz="2400" dirty="0" smtClean="0">
                <a:latin typeface="Times New Roman" panose="02020603050405020304" pitchFamily="18" charset="0"/>
                <a:cs typeface="Times New Roman" panose="02020603050405020304" pitchFamily="18" charset="0"/>
              </a:rPr>
              <a:t>.</a:t>
            </a:r>
            <a:br>
              <a:rPr lang="en-US" sz="2400" dirty="0" smtClean="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If the work environment is such that it is difficult for people to break away from distractions, hold a retreat away from your worksite to maximize the team’s ability to listen effectively.</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1729" y="0"/>
            <a:ext cx="1273216" cy="561666"/>
          </a:xfrm>
          <a:prstGeom prst="rect">
            <a:avLst/>
          </a:prstGeom>
        </p:spPr>
      </p:pic>
    </p:spTree>
    <p:extLst>
      <p:ext uri="{BB962C8B-B14F-4D97-AF65-F5344CB8AC3E}">
        <p14:creationId xmlns:p14="http://schemas.microsoft.com/office/powerpoint/2010/main" val="627114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59686" y="0"/>
            <a:ext cx="385714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29965" y="775264"/>
            <a:ext cx="4543231"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Failing to Limit Distractions</a:t>
            </a:r>
          </a:p>
        </p:txBody>
      </p:sp>
      <p:sp>
        <p:nvSpPr>
          <p:cNvPr id="24" name="Rectangle 23"/>
          <p:cNvSpPr/>
          <p:nvPr/>
        </p:nvSpPr>
        <p:spPr>
          <a:xfrm>
            <a:off x="129965" y="1491947"/>
            <a:ext cx="2308645" cy="738664"/>
          </a:xfrm>
          <a:prstGeom prst="rect">
            <a:avLst/>
          </a:prstGeom>
          <a:solidFill>
            <a:schemeClr val="accent4">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Internal </a:t>
            </a:r>
            <a:r>
              <a:rPr lang="en-US" sz="2800" b="1" dirty="0">
                <a:latin typeface="Times New Roman" panose="02020603050405020304" pitchFamily="18" charset="0"/>
                <a:ea typeface="Calibri" panose="020F0502020204030204" pitchFamily="34" charset="0"/>
                <a:cs typeface="Arial" panose="020B0604020202020204" pitchFamily="34" charset="0"/>
              </a:rPr>
              <a:t>noise</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495009" y="2305806"/>
            <a:ext cx="8837527" cy="1133965"/>
          </a:xfrm>
          <a:prstGeom prst="rect">
            <a:avLst/>
          </a:prstGeom>
          <a:noFill/>
          <a:ln>
            <a:solidFill>
              <a:schemeClr val="tx1"/>
            </a:solidFill>
          </a:ln>
        </p:spPr>
        <p:txBody>
          <a:bodyPr wrap="square">
            <a:spAutoFit/>
          </a:bodyPr>
          <a:lstStyle/>
          <a:p>
            <a:pPr>
              <a:lnSpc>
                <a:spcPct val="150000"/>
              </a:lnSpc>
            </a:pPr>
            <a:r>
              <a:rPr lang="en-US" sz="2400" dirty="0">
                <a:latin typeface="Times New Roman" panose="02020603050405020304" pitchFamily="18" charset="0"/>
                <a:cs typeface="Times New Roman" panose="02020603050405020304" pitchFamily="18" charset="0"/>
              </a:rPr>
              <a:t>Internal noise encompasses any internal condition or state that interferes with the communicator’s ability to focus on the message.</a:t>
            </a:r>
          </a:p>
        </p:txBody>
      </p:sp>
      <p:sp>
        <p:nvSpPr>
          <p:cNvPr id="3" name="Explosion 2 2"/>
          <p:cNvSpPr/>
          <p:nvPr/>
        </p:nvSpPr>
        <p:spPr>
          <a:xfrm>
            <a:off x="-150830" y="3237933"/>
            <a:ext cx="2328421" cy="1885360"/>
          </a:xfrm>
          <a:prstGeom prst="irregularSeal2">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7" name="Rectangle 6"/>
          <p:cNvSpPr/>
          <p:nvPr/>
        </p:nvSpPr>
        <p:spPr>
          <a:xfrm>
            <a:off x="189264" y="3843311"/>
            <a:ext cx="1617943" cy="504625"/>
          </a:xfrm>
          <a:prstGeom prst="rect">
            <a:avLst/>
          </a:prstGeom>
        </p:spPr>
        <p:txBody>
          <a:bodyPr wrap="none">
            <a:spAutoFit/>
          </a:bodyPr>
          <a:lstStyle/>
          <a:p>
            <a:pPr>
              <a:lnSpc>
                <a:spcPct val="150000"/>
              </a:lnSpc>
              <a:spcAft>
                <a:spcPts val="800"/>
              </a:spcAft>
            </a:pPr>
            <a:r>
              <a:rPr lang="en-US" sz="2000" b="1" dirty="0">
                <a:solidFill>
                  <a:schemeClr val="bg1"/>
                </a:solidFill>
                <a:latin typeface="Times New Roman" panose="02020603050405020304" pitchFamily="18" charset="0"/>
                <a:ea typeface="Calibri" panose="020F0502020204030204" pitchFamily="34" charset="0"/>
                <a:cs typeface="Arial" panose="020B0604020202020204" pitchFamily="34" charset="0"/>
              </a:rPr>
              <a:t>For example,</a:t>
            </a:r>
            <a:endParaRPr lang="en-US"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1940552" y="3907575"/>
            <a:ext cx="6096000" cy="1015663"/>
          </a:xfrm>
          <a:prstGeom prst="rect">
            <a:avLst/>
          </a:prstGeom>
          <a:solidFill>
            <a:schemeClr val="accent6">
              <a:lumMod val="20000"/>
              <a:lumOff val="80000"/>
            </a:schemeClr>
          </a:solidFill>
          <a:ln>
            <a:solidFill>
              <a:schemeClr val="tx1"/>
            </a:solidFill>
          </a:ln>
        </p:spPr>
        <p:txBody>
          <a:bodyPr>
            <a:spAutoFit/>
          </a:bodyPr>
          <a:lstStyle/>
          <a:p>
            <a:pPr>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We think of our personal problems during the business meeting so we don’t pay attention to all the business details.</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1436016" y="5004343"/>
            <a:ext cx="6096000" cy="707886"/>
          </a:xfrm>
          <a:prstGeom prst="rect">
            <a:avLst/>
          </a:prstGeom>
          <a:solidFill>
            <a:schemeClr val="accent6">
              <a:lumMod val="20000"/>
              <a:lumOff val="80000"/>
            </a:schemeClr>
          </a:solidFill>
          <a:ln>
            <a:solidFill>
              <a:schemeClr val="tx1"/>
            </a:solidFill>
          </a:ln>
        </p:spPr>
        <p:txBody>
          <a:bodyPr>
            <a:spAutoFit/>
          </a:bodyPr>
          <a:lstStyle/>
          <a:p>
            <a:pPr>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We think of our lunch meal while listening to a friend’s problem so we miss up lots of details.</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1436016" y="5933588"/>
            <a:ext cx="6096000" cy="707886"/>
          </a:xfrm>
          <a:prstGeom prst="rect">
            <a:avLst/>
          </a:prstGeom>
          <a:solidFill>
            <a:schemeClr val="accent6">
              <a:lumMod val="20000"/>
              <a:lumOff val="80000"/>
            </a:schemeClr>
          </a:solidFill>
          <a:ln>
            <a:solidFill>
              <a:schemeClr val="tx1"/>
            </a:solidFill>
          </a:ln>
        </p:spPr>
        <p:txBody>
          <a:bodyPr>
            <a:spAutoFit/>
          </a:bodyPr>
          <a:lstStyle/>
          <a:p>
            <a:pPr>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We think of answers during discussions to argue well not to communicate well. </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4" name="Picture 13">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1729" y="0"/>
            <a:ext cx="1273216" cy="561666"/>
          </a:xfrm>
          <a:prstGeom prst="rect">
            <a:avLst/>
          </a:prstGeom>
        </p:spPr>
      </p:pic>
    </p:spTree>
    <p:extLst>
      <p:ext uri="{BB962C8B-B14F-4D97-AF65-F5344CB8AC3E}">
        <p14:creationId xmlns:p14="http://schemas.microsoft.com/office/powerpoint/2010/main" val="1240908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ppt_x"/>
                                          </p:val>
                                        </p:tav>
                                        <p:tav tm="100000">
                                          <p:val>
                                            <p:strVal val="#ppt_x"/>
                                          </p:val>
                                        </p:tav>
                                      </p:tavLst>
                                    </p:anim>
                                    <p:anim calcmode="lin" valueType="num">
                                      <p:cBhvr additive="base">
                                        <p:cTn id="8"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inVertical)">
                                      <p:cBhvr>
                                        <p:cTn id="13" dur="5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1000" fill="hold"/>
                                        <p:tgtEl>
                                          <p:spTgt spid="7"/>
                                        </p:tgtEl>
                                        <p:attrNameLst>
                                          <p:attrName>ppt_w</p:attrName>
                                        </p:attrNameLst>
                                      </p:cBhvr>
                                      <p:tavLst>
                                        <p:tav tm="0">
                                          <p:val>
                                            <p:fltVal val="0"/>
                                          </p:val>
                                        </p:tav>
                                        <p:tav tm="100000">
                                          <p:val>
                                            <p:strVal val="#ppt_w"/>
                                          </p:val>
                                        </p:tav>
                                      </p:tavLst>
                                    </p:anim>
                                    <p:anim calcmode="lin" valueType="num">
                                      <p:cBhvr>
                                        <p:cTn id="19" dur="1000" fill="hold"/>
                                        <p:tgtEl>
                                          <p:spTgt spid="7"/>
                                        </p:tgtEl>
                                        <p:attrNameLst>
                                          <p:attrName>ppt_h</p:attrName>
                                        </p:attrNameLst>
                                      </p:cBhvr>
                                      <p:tavLst>
                                        <p:tav tm="0">
                                          <p:val>
                                            <p:fltVal val="0"/>
                                          </p:val>
                                        </p:tav>
                                        <p:tav tm="100000">
                                          <p:val>
                                            <p:strVal val="#ppt_h"/>
                                          </p:val>
                                        </p:tav>
                                      </p:tavLst>
                                    </p:anim>
                                    <p:anim calcmode="lin" valueType="num">
                                      <p:cBhvr>
                                        <p:cTn id="20" dur="1000" fill="hold"/>
                                        <p:tgtEl>
                                          <p:spTgt spid="7"/>
                                        </p:tgtEl>
                                        <p:attrNameLst>
                                          <p:attrName>style.rotation</p:attrName>
                                        </p:attrNameLst>
                                      </p:cBhvr>
                                      <p:tavLst>
                                        <p:tav tm="0">
                                          <p:val>
                                            <p:fltVal val="90"/>
                                          </p:val>
                                        </p:tav>
                                        <p:tav tm="100000">
                                          <p:val>
                                            <p:fltVal val="0"/>
                                          </p:val>
                                        </p:tav>
                                      </p:tavLst>
                                    </p:anim>
                                    <p:animEffect transition="in" filter="fade">
                                      <p:cBhvr>
                                        <p:cTn id="21" dur="1000"/>
                                        <p:tgtEl>
                                          <p:spTgt spid="7"/>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p:cTn id="24" dur="1000" fill="hold"/>
                                        <p:tgtEl>
                                          <p:spTgt spid="3"/>
                                        </p:tgtEl>
                                        <p:attrNameLst>
                                          <p:attrName>ppt_w</p:attrName>
                                        </p:attrNameLst>
                                      </p:cBhvr>
                                      <p:tavLst>
                                        <p:tav tm="0">
                                          <p:val>
                                            <p:fltVal val="0"/>
                                          </p:val>
                                        </p:tav>
                                        <p:tav tm="100000">
                                          <p:val>
                                            <p:strVal val="#ppt_w"/>
                                          </p:val>
                                        </p:tav>
                                      </p:tavLst>
                                    </p:anim>
                                    <p:anim calcmode="lin" valueType="num">
                                      <p:cBhvr>
                                        <p:cTn id="25" dur="1000" fill="hold"/>
                                        <p:tgtEl>
                                          <p:spTgt spid="3"/>
                                        </p:tgtEl>
                                        <p:attrNameLst>
                                          <p:attrName>ppt_h</p:attrName>
                                        </p:attrNameLst>
                                      </p:cBhvr>
                                      <p:tavLst>
                                        <p:tav tm="0">
                                          <p:val>
                                            <p:fltVal val="0"/>
                                          </p:val>
                                        </p:tav>
                                        <p:tav tm="100000">
                                          <p:val>
                                            <p:strVal val="#ppt_h"/>
                                          </p:val>
                                        </p:tav>
                                      </p:tavLst>
                                    </p:anim>
                                    <p:anim calcmode="lin" valueType="num">
                                      <p:cBhvr>
                                        <p:cTn id="26" dur="1000" fill="hold"/>
                                        <p:tgtEl>
                                          <p:spTgt spid="3"/>
                                        </p:tgtEl>
                                        <p:attrNameLst>
                                          <p:attrName>style.rotation</p:attrName>
                                        </p:attrNameLst>
                                      </p:cBhvr>
                                      <p:tavLst>
                                        <p:tav tm="0">
                                          <p:val>
                                            <p:fltVal val="90"/>
                                          </p:val>
                                        </p:tav>
                                        <p:tav tm="100000">
                                          <p:val>
                                            <p:fltVal val="0"/>
                                          </p:val>
                                        </p:tav>
                                      </p:tavLst>
                                    </p:anim>
                                    <p:animEffect transition="in" filter="fade">
                                      <p:cBhvr>
                                        <p:cTn id="27" dur="1000"/>
                                        <p:tgtEl>
                                          <p:spTgt spid="3"/>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barn(inVertical)">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barn(inVertical)">
                                      <p:cBhvr>
                                        <p:cTn id="37" dur="500"/>
                                        <p:tgtEl>
                                          <p:spTgt spid="10"/>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barn(inVertical)">
                                      <p:cBhvr>
                                        <p:cTn id="4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 grpId="0" animBg="1"/>
      <p:bldP spid="3" grpId="0" animBg="1"/>
      <p:bldP spid="7" grpId="0"/>
      <p:bldP spid="9" grpId="0" animBg="1"/>
      <p:bldP spid="10" grpId="0" animBg="1"/>
      <p:bldP spid="1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59686" y="0"/>
            <a:ext cx="385714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37137" y="770263"/>
            <a:ext cx="4543231"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Failing to Limit Distractions</a:t>
            </a:r>
          </a:p>
        </p:txBody>
      </p:sp>
      <p:sp>
        <p:nvSpPr>
          <p:cNvPr id="24" name="Rectangle 23"/>
          <p:cNvSpPr/>
          <p:nvPr/>
        </p:nvSpPr>
        <p:spPr>
          <a:xfrm>
            <a:off x="3759686" y="1386299"/>
            <a:ext cx="2387192" cy="669542"/>
          </a:xfrm>
          <a:prstGeom prst="rect">
            <a:avLst/>
          </a:prstGeom>
          <a:solidFill>
            <a:schemeClr val="accent4">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External noise</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37137" y="1721070"/>
            <a:ext cx="2400016" cy="669542"/>
          </a:xfrm>
          <a:prstGeom prst="rect">
            <a:avLst/>
          </a:prstGeom>
          <a:solidFill>
            <a:srgbClr val="C00000"/>
          </a:solidFill>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How to avoid?</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711686" y="2483428"/>
            <a:ext cx="7114095" cy="707886"/>
          </a:xfrm>
          <a:prstGeom prst="rect">
            <a:avLst/>
          </a:prstGeom>
          <a:noFill/>
          <a:ln>
            <a:solidFill>
              <a:schemeClr val="tx1"/>
            </a:solidFill>
          </a:ln>
        </p:spPr>
        <p:txBody>
          <a:bodyPr wrap="square">
            <a:spAutoFit/>
          </a:bodyPr>
          <a:lstStyle/>
          <a:p>
            <a:pPr>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Controlling internal noise in others can be difficult, however it is not impossible. </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711686" y="3331451"/>
            <a:ext cx="5889754" cy="504625"/>
          </a:xfrm>
          <a:prstGeom prst="rect">
            <a:avLst/>
          </a:prstGeom>
          <a:noFill/>
          <a:ln>
            <a:solidFill>
              <a:schemeClr val="tx1"/>
            </a:solidFill>
          </a:ln>
        </p:spPr>
        <p:txBody>
          <a:bodyPr wrap="none">
            <a:spAutoFit/>
          </a:bodyPr>
          <a:lstStyle/>
          <a:p>
            <a:pPr>
              <a:lnSpc>
                <a:spcPct val="150000"/>
              </a:lnSpc>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You must reflect on what is causing your internal noise.</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711686" y="3976213"/>
            <a:ext cx="2452916" cy="504625"/>
          </a:xfrm>
          <a:prstGeom prst="rect">
            <a:avLst/>
          </a:prstGeom>
          <a:noFill/>
          <a:ln>
            <a:solidFill>
              <a:schemeClr val="tx1"/>
            </a:solidFill>
          </a:ln>
        </p:spPr>
        <p:txBody>
          <a:bodyPr wrap="none">
            <a:spAutoFit/>
          </a:bodyPr>
          <a:lstStyle/>
          <a:p>
            <a:pPr>
              <a:lnSpc>
                <a:spcPct val="150000"/>
              </a:lnSpc>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Address those factors.</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711686" y="4620975"/>
            <a:ext cx="6887852" cy="707886"/>
          </a:xfrm>
          <a:prstGeom prst="rect">
            <a:avLst/>
          </a:prstGeom>
          <a:noFill/>
          <a:ln>
            <a:solidFill>
              <a:schemeClr val="tx1"/>
            </a:solidFill>
          </a:ln>
        </p:spPr>
        <p:txBody>
          <a:bodyPr wrap="square">
            <a:spAutoFit/>
          </a:bodyPr>
          <a:lstStyle/>
          <a:p>
            <a:pPr>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If you have an urgent matter to deal with, don’t try to hold a conversation with someone. You simply won’t be able to listen.</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711686" y="5605928"/>
            <a:ext cx="6096000" cy="1015663"/>
          </a:xfrm>
          <a:prstGeom prst="rect">
            <a:avLst/>
          </a:prstGeom>
          <a:noFill/>
          <a:ln>
            <a:solidFill>
              <a:schemeClr val="tx1"/>
            </a:solidFill>
          </a:ln>
        </p:spPr>
        <p:txBody>
          <a:bodyPr>
            <a:spAutoFit/>
          </a:bodyPr>
          <a:lstStyle/>
          <a:p>
            <a:pPr>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Tell the other party you will need to reschedule your conversation for a time when you can give your undivided attention.</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4" name="Picture 13">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1729" y="0"/>
            <a:ext cx="1273216" cy="561666"/>
          </a:xfrm>
          <a:prstGeom prst="rect">
            <a:avLst/>
          </a:prstGeom>
        </p:spPr>
      </p:pic>
    </p:spTree>
    <p:extLst>
      <p:ext uri="{BB962C8B-B14F-4D97-AF65-F5344CB8AC3E}">
        <p14:creationId xmlns:p14="http://schemas.microsoft.com/office/powerpoint/2010/main" val="13459098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inVertical)">
                                      <p:cBhvr>
                                        <p:cTn id="13" dur="5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arn(inVertical)">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barn(inVertical)">
                                      <p:cBhvr>
                                        <p:cTn id="23" dur="5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barn(inVertical)">
                                      <p:cBhvr>
                                        <p:cTn id="28" dur="500"/>
                                        <p:tgtEl>
                                          <p:spTgt spid="7"/>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barn(inVertical)">
                                      <p:cBhvr>
                                        <p:cTn id="3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 grpId="0" animBg="1"/>
      <p:bldP spid="3" grpId="0" animBg="1"/>
      <p:bldP spid="5" grpId="0" animBg="1"/>
      <p:bldP spid="7" grpId="0" animBg="1"/>
      <p:bldP spid="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59686" y="0"/>
            <a:ext cx="385714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0" y="768588"/>
            <a:ext cx="5061001"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Failing to </a:t>
            </a:r>
            <a:r>
              <a:rPr lang="en-US" sz="2800" b="1" dirty="0" smtClean="0">
                <a:solidFill>
                  <a:schemeClr val="bg1"/>
                </a:solidFill>
                <a:latin typeface="Times New Roman" panose="02020603050405020304" pitchFamily="18" charset="0"/>
                <a:cs typeface="Times New Roman" panose="02020603050405020304" pitchFamily="18" charset="0"/>
              </a:rPr>
              <a:t>Focus on the Message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6" name="Rectangle 5"/>
          <p:cNvSpPr/>
          <p:nvPr/>
        </p:nvSpPr>
        <p:spPr>
          <a:xfrm>
            <a:off x="5217644" y="1279910"/>
            <a:ext cx="1261884" cy="669542"/>
          </a:xfrm>
          <a:prstGeom prst="rect">
            <a:avLst/>
          </a:prstGeom>
          <a:solidFill>
            <a:srgbClr val="C00000"/>
          </a:solidFill>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WHY?</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95286" y="2050004"/>
            <a:ext cx="5266057" cy="530594"/>
          </a:xfrm>
          <a:prstGeom prst="rect">
            <a:avLst/>
          </a:prstGeom>
          <a:solidFill>
            <a:srgbClr val="FFEDB9"/>
          </a:solidFill>
          <a:ln>
            <a:solidFill>
              <a:schemeClr val="tx1"/>
            </a:solidFill>
          </a:ln>
          <a:effectLst>
            <a:outerShdw blurRad="50800" dist="38100" dir="2700000" algn="tl" rotWithShape="0">
              <a:prstClr val="black">
                <a:alpha val="40000"/>
              </a:prstClr>
            </a:outerShdw>
          </a:effectLst>
        </p:spPr>
        <p:txBody>
          <a:bodyPr wrap="none">
            <a:spAutoFit/>
          </a:bodyPr>
          <a:lstStyle/>
          <a:p>
            <a:pPr>
              <a:lnSpc>
                <a:spcPct val="107000"/>
              </a:lnSpc>
              <a:spcAft>
                <a:spcPts val="800"/>
              </a:spcAft>
            </a:pPr>
            <a:r>
              <a:rPr lang="en-US" sz="2800" b="1" dirty="0">
                <a:solidFill>
                  <a:srgbClr val="000000"/>
                </a:solidFill>
                <a:latin typeface="Times New Roman" panose="02020603050405020304" pitchFamily="18" charset="0"/>
                <a:ea typeface="Calibri" panose="020F0502020204030204" pitchFamily="34" charset="0"/>
                <a:cs typeface="Arial" panose="020B0604020202020204" pitchFamily="34" charset="0"/>
              </a:rPr>
              <a:t>Because of the theme of our area.</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634738" y="2792583"/>
            <a:ext cx="782587" cy="400110"/>
          </a:xfrm>
          <a:prstGeom prst="rect">
            <a:avLst/>
          </a:prstGeom>
          <a:solidFill>
            <a:schemeClr val="accent1">
              <a:lumMod val="20000"/>
              <a:lumOff val="80000"/>
            </a:schemeClr>
          </a:solidFill>
          <a:ln>
            <a:solidFill>
              <a:schemeClr val="tx1"/>
            </a:solidFill>
          </a:ln>
        </p:spPr>
        <p:txBody>
          <a:bodyPr wrap="none">
            <a:spAutoFit/>
          </a:bodyPr>
          <a:lstStyle/>
          <a:p>
            <a:r>
              <a:rPr lang="en-US" sz="2000" dirty="0">
                <a:solidFill>
                  <a:srgbClr val="000000"/>
                </a:solidFill>
                <a:latin typeface="Times New Roman" panose="02020603050405020304" pitchFamily="18" charset="0"/>
                <a:ea typeface="Calibri" panose="020F0502020204030204" pitchFamily="34" charset="0"/>
              </a:rPr>
              <a:t>Noise</a:t>
            </a:r>
            <a:endParaRPr lang="en-US" sz="2000" dirty="0"/>
          </a:p>
        </p:txBody>
      </p:sp>
      <p:sp>
        <p:nvSpPr>
          <p:cNvPr id="5" name="Rectangle 4"/>
          <p:cNvSpPr/>
          <p:nvPr/>
        </p:nvSpPr>
        <p:spPr>
          <a:xfrm>
            <a:off x="634738" y="3404678"/>
            <a:ext cx="6096000" cy="1080296"/>
          </a:xfrm>
          <a:prstGeom prst="rect">
            <a:avLst/>
          </a:prstGeom>
          <a:solidFill>
            <a:schemeClr val="accent1">
              <a:lumMod val="20000"/>
              <a:lumOff val="80000"/>
            </a:schemeClr>
          </a:solidFill>
          <a:ln>
            <a:solidFill>
              <a:schemeClr val="tx1"/>
            </a:solidFill>
          </a:ln>
        </p:spPr>
        <p:txBody>
          <a:bodyPr>
            <a:spAutoFit/>
          </a:bodyPr>
          <a:lstStyle/>
          <a:p>
            <a:pPr>
              <a:lnSpc>
                <a:spcPct val="107000"/>
              </a:lnSpc>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In the ever-changing world of social media and emerging technology, we are locked into a mode of continuous partial attention. </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634738" y="4760826"/>
            <a:ext cx="6096000" cy="1393330"/>
          </a:xfrm>
          <a:prstGeom prst="rect">
            <a:avLst/>
          </a:prstGeom>
          <a:solidFill>
            <a:schemeClr val="accent1">
              <a:lumMod val="20000"/>
              <a:lumOff val="80000"/>
            </a:schemeClr>
          </a:solidFill>
          <a:ln>
            <a:solidFill>
              <a:schemeClr val="tx1"/>
            </a:solidFill>
          </a:ln>
        </p:spPr>
        <p:txBody>
          <a:bodyPr>
            <a:spAutoFit/>
          </a:bodyPr>
          <a:lstStyle/>
          <a:p>
            <a:pPr>
              <a:lnSpc>
                <a:spcPct val="107000"/>
              </a:lnSpc>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We are always scanning our smartphones for the next bit of news or the latest update. Multitasking is the norm, despite some evidence that it prevents us from doing anything to the best of our abilities. </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1729" y="0"/>
            <a:ext cx="1273216" cy="561666"/>
          </a:xfrm>
          <a:prstGeom prst="rect">
            <a:avLst/>
          </a:prstGeom>
        </p:spPr>
      </p:pic>
    </p:spTree>
    <p:extLst>
      <p:ext uri="{BB962C8B-B14F-4D97-AF65-F5344CB8AC3E}">
        <p14:creationId xmlns:p14="http://schemas.microsoft.com/office/powerpoint/2010/main" val="3277181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31" presetClass="entr" presetSubtype="0"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1000" fill="hold"/>
                                        <p:tgtEl>
                                          <p:spTgt spid="2"/>
                                        </p:tgtEl>
                                        <p:attrNameLst>
                                          <p:attrName>ppt_w</p:attrName>
                                        </p:attrNameLst>
                                      </p:cBhvr>
                                      <p:tavLst>
                                        <p:tav tm="0">
                                          <p:val>
                                            <p:fltVal val="0"/>
                                          </p:val>
                                        </p:tav>
                                        <p:tav tm="100000">
                                          <p:val>
                                            <p:strVal val="#ppt_w"/>
                                          </p:val>
                                        </p:tav>
                                      </p:tavLst>
                                    </p:anim>
                                    <p:anim calcmode="lin" valueType="num">
                                      <p:cBhvr>
                                        <p:cTn id="20" dur="1000" fill="hold"/>
                                        <p:tgtEl>
                                          <p:spTgt spid="2"/>
                                        </p:tgtEl>
                                        <p:attrNameLst>
                                          <p:attrName>ppt_h</p:attrName>
                                        </p:attrNameLst>
                                      </p:cBhvr>
                                      <p:tavLst>
                                        <p:tav tm="0">
                                          <p:val>
                                            <p:fltVal val="0"/>
                                          </p:val>
                                        </p:tav>
                                        <p:tav tm="100000">
                                          <p:val>
                                            <p:strVal val="#ppt_h"/>
                                          </p:val>
                                        </p:tav>
                                      </p:tavLst>
                                    </p:anim>
                                    <p:anim calcmode="lin" valueType="num">
                                      <p:cBhvr>
                                        <p:cTn id="21" dur="1000" fill="hold"/>
                                        <p:tgtEl>
                                          <p:spTgt spid="2"/>
                                        </p:tgtEl>
                                        <p:attrNameLst>
                                          <p:attrName>style.rotation</p:attrName>
                                        </p:attrNameLst>
                                      </p:cBhvr>
                                      <p:tavLst>
                                        <p:tav tm="0">
                                          <p:val>
                                            <p:fltVal val="90"/>
                                          </p:val>
                                        </p:tav>
                                        <p:tav tm="100000">
                                          <p:val>
                                            <p:fltVal val="0"/>
                                          </p:val>
                                        </p:tav>
                                      </p:tavLst>
                                    </p:anim>
                                    <p:animEffect transition="in" filter="fade">
                                      <p:cBhvr>
                                        <p:cTn id="22" dur="10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barn(inVertical)">
                                      <p:cBhvr>
                                        <p:cTn id="27" dur="500"/>
                                        <p:tgtEl>
                                          <p:spTgt spid="3"/>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barn(inVertical)">
                                      <p:cBhvr>
                                        <p:cTn id="32" dur="500"/>
                                        <p:tgtEl>
                                          <p:spTgt spid="5"/>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barn(inVertical)">
                                      <p:cBhvr>
                                        <p:cTn id="3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2" grpId="0" animBg="1"/>
      <p:bldP spid="3" grpId="0" animBg="1"/>
      <p:bldP spid="5" grpId="0" animBg="1"/>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59686" y="0"/>
            <a:ext cx="385714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0" y="768588"/>
            <a:ext cx="5061001"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Failing to </a:t>
            </a:r>
            <a:r>
              <a:rPr lang="en-US" sz="2800" b="1" dirty="0" smtClean="0">
                <a:solidFill>
                  <a:schemeClr val="bg1"/>
                </a:solidFill>
                <a:latin typeface="Times New Roman" panose="02020603050405020304" pitchFamily="18" charset="0"/>
                <a:cs typeface="Times New Roman" panose="02020603050405020304" pitchFamily="18" charset="0"/>
              </a:rPr>
              <a:t>Focus on the Message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6" name="Rectangle 5"/>
          <p:cNvSpPr/>
          <p:nvPr/>
        </p:nvSpPr>
        <p:spPr>
          <a:xfrm>
            <a:off x="5217644" y="1279910"/>
            <a:ext cx="1261884" cy="669542"/>
          </a:xfrm>
          <a:prstGeom prst="rect">
            <a:avLst/>
          </a:prstGeom>
          <a:solidFill>
            <a:srgbClr val="C00000"/>
          </a:solidFill>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WHY?</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95286" y="2050004"/>
            <a:ext cx="4753802" cy="553357"/>
          </a:xfrm>
          <a:prstGeom prst="rect">
            <a:avLst/>
          </a:prstGeom>
          <a:solidFill>
            <a:srgbClr val="FFEDB9"/>
          </a:solidFill>
          <a:ln>
            <a:solidFill>
              <a:schemeClr val="tx1"/>
            </a:solidFill>
          </a:ln>
          <a:effectLst>
            <a:outerShdw blurRad="50800" dist="38100" dir="2700000" algn="tl" rotWithShape="0">
              <a:prstClr val="black">
                <a:alpha val="40000"/>
              </a:prstClr>
            </a:outerShdw>
          </a:effectLst>
        </p:spPr>
        <p:txBody>
          <a:bodyPr wrap="none">
            <a:spAutoFit/>
          </a:bodyPr>
          <a:lstStyle/>
          <a:p>
            <a:pPr>
              <a:lnSpc>
                <a:spcPct val="107000"/>
              </a:lnSpc>
              <a:spcAft>
                <a:spcPts val="800"/>
              </a:spcAft>
            </a:pPr>
            <a:r>
              <a:rPr lang="en-US" sz="2800" b="1" dirty="0" smtClean="0">
                <a:solidFill>
                  <a:srgbClr val="000000"/>
                </a:solidFill>
                <a:latin typeface="Times New Roman" panose="02020603050405020304" pitchFamily="18" charset="0"/>
                <a:ea typeface="Calibri" panose="020F0502020204030204" pitchFamily="34" charset="0"/>
                <a:cs typeface="Arial" panose="020B0604020202020204" pitchFamily="34" charset="0"/>
              </a:rPr>
              <a:t>Because of speakers’ mistakes</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634738" y="3084477"/>
            <a:ext cx="6096000" cy="707886"/>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If a speaker uses jargon (technical words used by specialized groups) with which you are not familiar.</a:t>
            </a:r>
          </a:p>
        </p:txBody>
      </p:sp>
      <p:sp>
        <p:nvSpPr>
          <p:cNvPr id="5" name="Rectangle 4"/>
          <p:cNvSpPr/>
          <p:nvPr/>
        </p:nvSpPr>
        <p:spPr>
          <a:xfrm>
            <a:off x="634738" y="4148731"/>
            <a:ext cx="6096000" cy="707886"/>
          </a:xfrm>
          <a:prstGeom prst="rect">
            <a:avLst/>
          </a:prstGeom>
          <a:solidFill>
            <a:schemeClr val="accent1">
              <a:lumMod val="20000"/>
              <a:lumOff val="80000"/>
            </a:schemeClr>
          </a:solidFill>
          <a:ln>
            <a:solidFill>
              <a:schemeClr val="tx1"/>
            </a:solidFill>
          </a:ln>
        </p:spPr>
        <p:txBody>
          <a:bodyPr>
            <a:spAutoFit/>
          </a:bodyPr>
          <a:lstStyle/>
          <a:p>
            <a:r>
              <a:rPr lang="en-US" sz="2000" dirty="0">
                <a:latin typeface="Times New Roman" panose="02020603050405020304" pitchFamily="18" charset="0"/>
                <a:cs typeface="Times New Roman" panose="02020603050405020304" pitchFamily="18" charset="0"/>
              </a:rPr>
              <a:t>If there is no common understanding, language can separate, insulate, and intimidate.</a:t>
            </a:r>
          </a:p>
        </p:txBody>
      </p:sp>
      <p:sp>
        <p:nvSpPr>
          <p:cNvPr id="7" name="Rectangle 6"/>
          <p:cNvSpPr/>
          <p:nvPr/>
        </p:nvSpPr>
        <p:spPr>
          <a:xfrm>
            <a:off x="634738" y="5197256"/>
            <a:ext cx="6096000" cy="1323439"/>
          </a:xfrm>
          <a:prstGeom prst="rect">
            <a:avLst/>
          </a:prstGeom>
          <a:solidFill>
            <a:schemeClr val="accent1">
              <a:lumMod val="20000"/>
              <a:lumOff val="80000"/>
            </a:schemeClr>
          </a:solidFill>
          <a:ln>
            <a:solidFill>
              <a:schemeClr val="tx1"/>
            </a:solidFill>
          </a:ln>
        </p:spPr>
        <p:txBody>
          <a:bodyPr>
            <a:spAutoFit/>
          </a:bodyPr>
          <a:lstStyle/>
          <a:p>
            <a:r>
              <a:rPr lang="en-US" sz="2000" dirty="0">
                <a:latin typeface="Times New Roman" panose="02020603050405020304" pitchFamily="18" charset="0"/>
                <a:cs typeface="Times New Roman" panose="02020603050405020304" pitchFamily="18" charset="0"/>
              </a:rPr>
              <a:t>Message overload can have the same impact as jargon. Message overload occurs when a speaker includes too many details in a message, making it difficult for the listener to comprehend.</a:t>
            </a: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1729" y="0"/>
            <a:ext cx="1273216" cy="561666"/>
          </a:xfrm>
          <a:prstGeom prst="rect">
            <a:avLst/>
          </a:prstGeom>
        </p:spPr>
      </p:pic>
    </p:spTree>
    <p:extLst>
      <p:ext uri="{BB962C8B-B14F-4D97-AF65-F5344CB8AC3E}">
        <p14:creationId xmlns:p14="http://schemas.microsoft.com/office/powerpoint/2010/main" val="1282051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1" presetClass="entr" presetSubtype="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1000" fill="hold"/>
                                        <p:tgtEl>
                                          <p:spTgt spid="2"/>
                                        </p:tgtEl>
                                        <p:attrNameLst>
                                          <p:attrName>ppt_w</p:attrName>
                                        </p:attrNameLst>
                                      </p:cBhvr>
                                      <p:tavLst>
                                        <p:tav tm="0">
                                          <p:val>
                                            <p:fltVal val="0"/>
                                          </p:val>
                                        </p:tav>
                                        <p:tav tm="100000">
                                          <p:val>
                                            <p:strVal val="#ppt_w"/>
                                          </p:val>
                                        </p:tav>
                                      </p:tavLst>
                                    </p:anim>
                                    <p:anim calcmode="lin" valueType="num">
                                      <p:cBhvr>
                                        <p:cTn id="14" dur="1000" fill="hold"/>
                                        <p:tgtEl>
                                          <p:spTgt spid="2"/>
                                        </p:tgtEl>
                                        <p:attrNameLst>
                                          <p:attrName>ppt_h</p:attrName>
                                        </p:attrNameLst>
                                      </p:cBhvr>
                                      <p:tavLst>
                                        <p:tav tm="0">
                                          <p:val>
                                            <p:fltVal val="0"/>
                                          </p:val>
                                        </p:tav>
                                        <p:tav tm="100000">
                                          <p:val>
                                            <p:strVal val="#ppt_h"/>
                                          </p:val>
                                        </p:tav>
                                      </p:tavLst>
                                    </p:anim>
                                    <p:anim calcmode="lin" valueType="num">
                                      <p:cBhvr>
                                        <p:cTn id="15" dur="1000" fill="hold"/>
                                        <p:tgtEl>
                                          <p:spTgt spid="2"/>
                                        </p:tgtEl>
                                        <p:attrNameLst>
                                          <p:attrName>style.rotation</p:attrName>
                                        </p:attrNameLst>
                                      </p:cBhvr>
                                      <p:tavLst>
                                        <p:tav tm="0">
                                          <p:val>
                                            <p:fltVal val="90"/>
                                          </p:val>
                                        </p:tav>
                                        <p:tav tm="100000">
                                          <p:val>
                                            <p:fltVal val="0"/>
                                          </p:val>
                                        </p:tav>
                                      </p:tavLst>
                                    </p:anim>
                                    <p:animEffect transition="in" filter="fade">
                                      <p:cBhvr>
                                        <p:cTn id="16" dur="10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barn(inVertical)">
                                      <p:cBhvr>
                                        <p:cTn id="21" dur="500"/>
                                        <p:tgtEl>
                                          <p:spTgt spid="3"/>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nodeType="clickEffect">
                                  <p:stCondLst>
                                    <p:cond delay="0"/>
                                  </p:stCondLst>
                                  <p:childTnLst>
                                    <p:set>
                                      <p:cBhvr>
                                        <p:cTn id="25" dur="1" fill="hold">
                                          <p:stCondLst>
                                            <p:cond delay="0"/>
                                          </p:stCondLst>
                                        </p:cTn>
                                        <p:tgtEl>
                                          <p:spTgt spid="5">
                                            <p:txEl>
                                              <p:pRg st="0" end="0"/>
                                            </p:txEl>
                                          </p:spTgt>
                                        </p:tgtEl>
                                        <p:attrNameLst>
                                          <p:attrName>style.visibility</p:attrName>
                                        </p:attrNameLst>
                                      </p:cBhvr>
                                      <p:to>
                                        <p:strVal val="visible"/>
                                      </p:to>
                                    </p:set>
                                    <p:animEffect transition="in" filter="barn(inVertical)">
                                      <p:cBhvr>
                                        <p:cTn id="26" dur="500"/>
                                        <p:tgtEl>
                                          <p:spTgt spid="5">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barn(inVertical)">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P spid="3" grpId="0" animBg="1"/>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59686" y="0"/>
            <a:ext cx="385714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0" y="768588"/>
            <a:ext cx="5061001"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Failing to </a:t>
            </a:r>
            <a:r>
              <a:rPr lang="en-US" sz="2800" b="1" dirty="0" smtClean="0">
                <a:solidFill>
                  <a:schemeClr val="bg1"/>
                </a:solidFill>
                <a:latin typeface="Times New Roman" panose="02020603050405020304" pitchFamily="18" charset="0"/>
                <a:cs typeface="Times New Roman" panose="02020603050405020304" pitchFamily="18" charset="0"/>
              </a:rPr>
              <a:t>Focus on the Message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6" name="Rectangle 5"/>
          <p:cNvSpPr/>
          <p:nvPr/>
        </p:nvSpPr>
        <p:spPr>
          <a:xfrm>
            <a:off x="5217644" y="1279910"/>
            <a:ext cx="1261884" cy="669542"/>
          </a:xfrm>
          <a:prstGeom prst="rect">
            <a:avLst/>
          </a:prstGeom>
          <a:solidFill>
            <a:srgbClr val="C00000"/>
          </a:solidFill>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WHY?</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95286" y="2050004"/>
            <a:ext cx="5005409" cy="553357"/>
          </a:xfrm>
          <a:prstGeom prst="rect">
            <a:avLst/>
          </a:prstGeom>
          <a:solidFill>
            <a:srgbClr val="FFEDB9"/>
          </a:solidFill>
          <a:ln>
            <a:solidFill>
              <a:schemeClr val="tx1"/>
            </a:solidFill>
          </a:ln>
          <a:effectLst>
            <a:outerShdw blurRad="50800" dist="38100" dir="2700000" algn="tl" rotWithShape="0">
              <a:prstClr val="black">
                <a:alpha val="40000"/>
              </a:prstClr>
            </a:outerShdw>
          </a:effectLst>
        </p:spPr>
        <p:txBody>
          <a:bodyPr wrap="none">
            <a:spAutoFit/>
          </a:bodyPr>
          <a:lstStyle/>
          <a:p>
            <a:pPr>
              <a:lnSpc>
                <a:spcPct val="107000"/>
              </a:lnSpc>
              <a:spcAft>
                <a:spcPts val="800"/>
              </a:spcAft>
            </a:pPr>
            <a:r>
              <a:rPr lang="en-US" sz="2800" b="1" dirty="0" smtClean="0">
                <a:solidFill>
                  <a:srgbClr val="000000"/>
                </a:solidFill>
                <a:latin typeface="Times New Roman" panose="02020603050405020304" pitchFamily="18" charset="0"/>
                <a:ea typeface="Calibri" panose="020F0502020204030204" pitchFamily="34" charset="0"/>
                <a:cs typeface="Arial" panose="020B0604020202020204" pitchFamily="34" charset="0"/>
              </a:rPr>
              <a:t>Because of presenters’ mistakes</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634738" y="3084477"/>
            <a:ext cx="6096000" cy="1015663"/>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Presenters make the mistake of not introducing the direction of the presentation and not summarizing their talk.</a:t>
            </a:r>
          </a:p>
        </p:txBody>
      </p:sp>
      <p:sp>
        <p:nvSpPr>
          <p:cNvPr id="5" name="Rectangle 4"/>
          <p:cNvSpPr/>
          <p:nvPr/>
        </p:nvSpPr>
        <p:spPr>
          <a:xfrm>
            <a:off x="634738" y="4506858"/>
            <a:ext cx="6096000" cy="707886"/>
          </a:xfrm>
          <a:prstGeom prst="rect">
            <a:avLst/>
          </a:prstGeom>
          <a:solidFill>
            <a:schemeClr val="accent1">
              <a:lumMod val="20000"/>
              <a:lumOff val="80000"/>
            </a:schemeClr>
          </a:solidFill>
          <a:ln>
            <a:solidFill>
              <a:schemeClr val="tx1"/>
            </a:solidFill>
          </a:ln>
        </p:spPr>
        <p:txBody>
          <a:bodyPr>
            <a:spAutoFit/>
          </a:bodyPr>
          <a:lstStyle/>
          <a:p>
            <a:r>
              <a:rPr lang="en-US" sz="2000" dirty="0">
                <a:latin typeface="Times New Roman" panose="02020603050405020304" pitchFamily="18" charset="0"/>
                <a:cs typeface="Times New Roman" panose="02020603050405020304" pitchFamily="18" charset="0"/>
              </a:rPr>
              <a:t>Presenters sometimes make the mistake of including too many graphs and charts during their talks. </a:t>
            </a:r>
          </a:p>
        </p:txBody>
      </p:sp>
      <p:sp>
        <p:nvSpPr>
          <p:cNvPr id="7" name="Rectangle 6"/>
          <p:cNvSpPr/>
          <p:nvPr/>
        </p:nvSpPr>
        <p:spPr>
          <a:xfrm>
            <a:off x="634738" y="5621462"/>
            <a:ext cx="6096000" cy="707886"/>
          </a:xfrm>
          <a:prstGeom prst="rect">
            <a:avLst/>
          </a:prstGeom>
          <a:solidFill>
            <a:schemeClr val="accent1">
              <a:lumMod val="20000"/>
              <a:lumOff val="80000"/>
            </a:schemeClr>
          </a:solidFill>
          <a:ln>
            <a:solidFill>
              <a:schemeClr val="tx1"/>
            </a:solidFill>
          </a:ln>
        </p:spPr>
        <p:txBody>
          <a:bodyPr>
            <a:spAutoFit/>
          </a:bodyPr>
          <a:lstStyle/>
          <a:p>
            <a:r>
              <a:rPr lang="en-US" sz="2000" dirty="0">
                <a:latin typeface="Times New Roman" panose="02020603050405020304" pitchFamily="18" charset="0"/>
                <a:cs typeface="Times New Roman" panose="02020603050405020304" pitchFamily="18" charset="0"/>
              </a:rPr>
              <a:t>PowerPoint slides are made up with so many details and non-relatable information.</a:t>
            </a: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1729" y="0"/>
            <a:ext cx="1273216" cy="561666"/>
          </a:xfrm>
          <a:prstGeom prst="rect">
            <a:avLst/>
          </a:prstGeom>
        </p:spPr>
      </p:pic>
    </p:spTree>
    <p:extLst>
      <p:ext uri="{BB962C8B-B14F-4D97-AF65-F5344CB8AC3E}">
        <p14:creationId xmlns:p14="http://schemas.microsoft.com/office/powerpoint/2010/main" val="1336132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1" presetClass="entr" presetSubtype="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1000" fill="hold"/>
                                        <p:tgtEl>
                                          <p:spTgt spid="2"/>
                                        </p:tgtEl>
                                        <p:attrNameLst>
                                          <p:attrName>ppt_w</p:attrName>
                                        </p:attrNameLst>
                                      </p:cBhvr>
                                      <p:tavLst>
                                        <p:tav tm="0">
                                          <p:val>
                                            <p:fltVal val="0"/>
                                          </p:val>
                                        </p:tav>
                                        <p:tav tm="100000">
                                          <p:val>
                                            <p:strVal val="#ppt_w"/>
                                          </p:val>
                                        </p:tav>
                                      </p:tavLst>
                                    </p:anim>
                                    <p:anim calcmode="lin" valueType="num">
                                      <p:cBhvr>
                                        <p:cTn id="14" dur="1000" fill="hold"/>
                                        <p:tgtEl>
                                          <p:spTgt spid="2"/>
                                        </p:tgtEl>
                                        <p:attrNameLst>
                                          <p:attrName>ppt_h</p:attrName>
                                        </p:attrNameLst>
                                      </p:cBhvr>
                                      <p:tavLst>
                                        <p:tav tm="0">
                                          <p:val>
                                            <p:fltVal val="0"/>
                                          </p:val>
                                        </p:tav>
                                        <p:tav tm="100000">
                                          <p:val>
                                            <p:strVal val="#ppt_h"/>
                                          </p:val>
                                        </p:tav>
                                      </p:tavLst>
                                    </p:anim>
                                    <p:anim calcmode="lin" valueType="num">
                                      <p:cBhvr>
                                        <p:cTn id="15" dur="1000" fill="hold"/>
                                        <p:tgtEl>
                                          <p:spTgt spid="2"/>
                                        </p:tgtEl>
                                        <p:attrNameLst>
                                          <p:attrName>style.rotation</p:attrName>
                                        </p:attrNameLst>
                                      </p:cBhvr>
                                      <p:tavLst>
                                        <p:tav tm="0">
                                          <p:val>
                                            <p:fltVal val="90"/>
                                          </p:val>
                                        </p:tav>
                                        <p:tav tm="100000">
                                          <p:val>
                                            <p:fltVal val="0"/>
                                          </p:val>
                                        </p:tav>
                                      </p:tavLst>
                                    </p:anim>
                                    <p:animEffect transition="in" filter="fade">
                                      <p:cBhvr>
                                        <p:cTn id="16" dur="10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barn(inVertical)">
                                      <p:cBhvr>
                                        <p:cTn id="21" dur="500"/>
                                        <p:tgtEl>
                                          <p:spTgt spid="3"/>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barn(inVertical)">
                                      <p:cBhvr>
                                        <p:cTn id="26" dur="500"/>
                                        <p:tgtEl>
                                          <p:spTgt spid="5"/>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barn(inVertical)">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P spid="3" grpId="0" animBg="1"/>
      <p:bldP spid="5" grpId="0" animBg="1"/>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59686" y="0"/>
            <a:ext cx="385714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0" y="768588"/>
            <a:ext cx="5061001"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Failing to </a:t>
            </a:r>
            <a:r>
              <a:rPr lang="en-US" sz="2800" b="1" dirty="0" smtClean="0">
                <a:solidFill>
                  <a:schemeClr val="bg1"/>
                </a:solidFill>
                <a:latin typeface="Times New Roman" panose="02020603050405020304" pitchFamily="18" charset="0"/>
                <a:cs typeface="Times New Roman" panose="02020603050405020304" pitchFamily="18" charset="0"/>
              </a:rPr>
              <a:t>Focus on the Message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6" name="Rectangle 5"/>
          <p:cNvSpPr/>
          <p:nvPr/>
        </p:nvSpPr>
        <p:spPr>
          <a:xfrm>
            <a:off x="4595475" y="1442085"/>
            <a:ext cx="2400016" cy="738664"/>
          </a:xfrm>
          <a:prstGeom prst="rect">
            <a:avLst/>
          </a:prstGeom>
          <a:solidFill>
            <a:srgbClr val="C00000"/>
          </a:solidFill>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How to avoid?</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634738" y="2374307"/>
            <a:ext cx="6096000" cy="707886"/>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If the environment is not suitable for you, try to postpone the meeting or highlight that you are not concentrating. </a:t>
            </a:r>
          </a:p>
        </p:txBody>
      </p:sp>
      <p:sp>
        <p:nvSpPr>
          <p:cNvPr id="5" name="Rectangle 4"/>
          <p:cNvSpPr/>
          <p:nvPr/>
        </p:nvSpPr>
        <p:spPr>
          <a:xfrm>
            <a:off x="634738" y="3795252"/>
            <a:ext cx="6096000" cy="1015663"/>
          </a:xfrm>
          <a:prstGeom prst="rect">
            <a:avLst/>
          </a:prstGeom>
          <a:solidFill>
            <a:schemeClr val="accent1">
              <a:lumMod val="20000"/>
              <a:lumOff val="80000"/>
            </a:schemeClr>
          </a:solidFill>
          <a:ln>
            <a:solidFill>
              <a:schemeClr val="tx1"/>
            </a:solidFill>
          </a:ln>
        </p:spPr>
        <p:txBody>
          <a:bodyPr>
            <a:spAutoFit/>
          </a:bodyPr>
          <a:lstStyle/>
          <a:p>
            <a:r>
              <a:rPr lang="en-US" sz="2000" dirty="0">
                <a:latin typeface="Times New Roman" panose="02020603050405020304" pitchFamily="18" charset="0"/>
                <a:cs typeface="Times New Roman" panose="02020603050405020304" pitchFamily="18" charset="0"/>
              </a:rPr>
              <a:t>Read the non-verbal communication well as much attention you pay as you listen to the verbal communication.</a:t>
            </a:r>
          </a:p>
        </p:txBody>
      </p:sp>
      <p:sp>
        <p:nvSpPr>
          <p:cNvPr id="7" name="Rectangle 6"/>
          <p:cNvSpPr/>
          <p:nvPr/>
        </p:nvSpPr>
        <p:spPr>
          <a:xfrm>
            <a:off x="634738" y="5018170"/>
            <a:ext cx="6096000" cy="707886"/>
          </a:xfrm>
          <a:prstGeom prst="rect">
            <a:avLst/>
          </a:prstGeom>
          <a:solidFill>
            <a:schemeClr val="accent1">
              <a:lumMod val="20000"/>
              <a:lumOff val="80000"/>
            </a:schemeClr>
          </a:solidFill>
          <a:ln>
            <a:solidFill>
              <a:schemeClr val="tx1"/>
            </a:solidFill>
          </a:ln>
        </p:spPr>
        <p:txBody>
          <a:bodyPr>
            <a:spAutoFit/>
          </a:bodyPr>
          <a:lstStyle/>
          <a:p>
            <a:r>
              <a:rPr lang="en-US" sz="2000" dirty="0">
                <a:latin typeface="Times New Roman" panose="02020603050405020304" pitchFamily="18" charset="0"/>
                <a:cs typeface="Times New Roman" panose="02020603050405020304" pitchFamily="18" charset="0"/>
              </a:rPr>
              <a:t>Try to concentrate on the main points during a mess presentations and sum up the content by yourself.</a:t>
            </a:r>
          </a:p>
        </p:txBody>
      </p:sp>
      <p:sp>
        <p:nvSpPr>
          <p:cNvPr id="10" name="Rectangle 9"/>
          <p:cNvSpPr/>
          <p:nvPr/>
        </p:nvSpPr>
        <p:spPr>
          <a:xfrm>
            <a:off x="634738" y="3223279"/>
            <a:ext cx="6096000" cy="400110"/>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Leave your smartphone during any kind of conversation.</a:t>
            </a:r>
          </a:p>
        </p:txBody>
      </p:sp>
      <p:sp>
        <p:nvSpPr>
          <p:cNvPr id="11" name="Rectangle 10"/>
          <p:cNvSpPr/>
          <p:nvPr/>
        </p:nvSpPr>
        <p:spPr>
          <a:xfrm>
            <a:off x="634738" y="5917402"/>
            <a:ext cx="6096000" cy="400110"/>
          </a:xfrm>
          <a:prstGeom prst="rect">
            <a:avLst/>
          </a:prstGeom>
          <a:solidFill>
            <a:schemeClr val="accent1">
              <a:lumMod val="20000"/>
              <a:lumOff val="80000"/>
            </a:schemeClr>
          </a:solidFill>
          <a:ln>
            <a:solidFill>
              <a:schemeClr val="tx1"/>
            </a:solidFill>
          </a:ln>
        </p:spPr>
        <p:txBody>
          <a:bodyPr>
            <a:spAutoFit/>
          </a:bodyPr>
          <a:lstStyle/>
          <a:p>
            <a:r>
              <a:rPr lang="en-US" sz="2000" dirty="0">
                <a:latin typeface="Times New Roman" panose="02020603050405020304" pitchFamily="18" charset="0"/>
                <a:cs typeface="Times New Roman" panose="02020603050405020304" pitchFamily="18" charset="0"/>
              </a:rPr>
              <a:t>Ask questions. </a:t>
            </a:r>
          </a:p>
        </p:txBody>
      </p:sp>
      <p:pic>
        <p:nvPicPr>
          <p:cNvPr id="14" name="Picture 13">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1729" y="0"/>
            <a:ext cx="1273216" cy="561666"/>
          </a:xfrm>
          <a:prstGeom prst="rect">
            <a:avLst/>
          </a:prstGeom>
        </p:spPr>
      </p:pic>
    </p:spTree>
    <p:extLst>
      <p:ext uri="{BB962C8B-B14F-4D97-AF65-F5344CB8AC3E}">
        <p14:creationId xmlns:p14="http://schemas.microsoft.com/office/powerpoint/2010/main" val="909768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barn(inVertical)">
                                      <p:cBhvr>
                                        <p:cTn id="19" dur="500"/>
                                        <p:tgtEl>
                                          <p:spTgt spid="3"/>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barn(inVertical)">
                                      <p:cBhvr>
                                        <p:cTn id="24" dur="500"/>
                                        <p:tgtEl>
                                          <p:spTgt spid="10"/>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barn(inVertical)">
                                      <p:cBhvr>
                                        <p:cTn id="29" dur="500"/>
                                        <p:tgtEl>
                                          <p:spTgt spid="5"/>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barn(inVertical)">
                                      <p:cBhvr>
                                        <p:cTn id="34" dur="500"/>
                                        <p:tgtEl>
                                          <p:spTgt spid="7"/>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barn(inVertical)">
                                      <p:cBhvr>
                                        <p:cTn id="3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3" grpId="0" animBg="1"/>
      <p:bldP spid="5" grpId="0" animBg="1"/>
      <p:bldP spid="7" grpId="0" animBg="1"/>
      <p:bldP spid="10" grpId="0" animBg="1"/>
      <p:bldP spid="1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59686" y="0"/>
            <a:ext cx="385714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0" y="768588"/>
            <a:ext cx="5061001"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Failing to </a:t>
            </a:r>
            <a:r>
              <a:rPr lang="en-US" sz="2800" b="1" dirty="0" smtClean="0">
                <a:solidFill>
                  <a:schemeClr val="bg1"/>
                </a:solidFill>
                <a:latin typeface="Times New Roman" panose="02020603050405020304" pitchFamily="18" charset="0"/>
                <a:cs typeface="Times New Roman" panose="02020603050405020304" pitchFamily="18" charset="0"/>
              </a:rPr>
              <a:t>Focus on the Message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6" name="Rectangle 5"/>
          <p:cNvSpPr/>
          <p:nvPr/>
        </p:nvSpPr>
        <p:spPr>
          <a:xfrm>
            <a:off x="193158" y="1442114"/>
            <a:ext cx="1524713" cy="669542"/>
          </a:xfrm>
          <a:prstGeom prst="rect">
            <a:avLst/>
          </a:prstGeom>
          <a:solidFill>
            <a:srgbClr val="C00000"/>
          </a:solidFill>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Our bias</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717871" y="2031047"/>
            <a:ext cx="6096000" cy="1015663"/>
          </a:xfrm>
          <a:prstGeom prst="rect">
            <a:avLst/>
          </a:prstGeom>
          <a:no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Bias is any assumption we make or attitude we have about a person, an issue, or a topic before we have heard all the facts.</a:t>
            </a:r>
          </a:p>
        </p:txBody>
      </p:sp>
      <p:sp>
        <p:nvSpPr>
          <p:cNvPr id="5" name="Rectangle 4"/>
          <p:cNvSpPr/>
          <p:nvPr/>
        </p:nvSpPr>
        <p:spPr>
          <a:xfrm>
            <a:off x="1015574" y="3866560"/>
            <a:ext cx="7500594" cy="1015663"/>
          </a:xfrm>
          <a:prstGeom prst="rect">
            <a:avLst/>
          </a:prstGeom>
          <a:no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If you equate a speaker with subject matter or experiences that have made you feel frustrated or angry in the past, chances are good that you will be biased about that person before he or she gives the speech.</a:t>
            </a:r>
          </a:p>
        </p:txBody>
      </p:sp>
      <p:sp>
        <p:nvSpPr>
          <p:cNvPr id="10" name="Rectangle 9"/>
          <p:cNvSpPr/>
          <p:nvPr/>
        </p:nvSpPr>
        <p:spPr>
          <a:xfrm>
            <a:off x="193158" y="3232592"/>
            <a:ext cx="2871299" cy="553357"/>
          </a:xfrm>
          <a:prstGeom prst="rect">
            <a:avLst/>
          </a:prstGeom>
          <a:solidFill>
            <a:srgbClr val="FFEDB9"/>
          </a:solidFill>
          <a:ln>
            <a:solidFill>
              <a:schemeClr val="tx1"/>
            </a:solidFill>
          </a:ln>
          <a:effectLst>
            <a:outerShdw blurRad="50800" dist="38100" dir="2700000" algn="tl" rotWithShape="0">
              <a:prstClr val="black">
                <a:alpha val="40000"/>
              </a:prstClr>
            </a:outerShdw>
          </a:effectLst>
        </p:spPr>
        <p:txBody>
          <a:bodyPr wrap="none">
            <a:spAutoFit/>
          </a:bodyPr>
          <a:lstStyle/>
          <a:p>
            <a:pPr>
              <a:lnSpc>
                <a:spcPct val="107000"/>
              </a:lnSpc>
              <a:spcAft>
                <a:spcPts val="800"/>
              </a:spcAft>
            </a:pPr>
            <a:r>
              <a:rPr lang="en-US" sz="2800" b="1" dirty="0" smtClean="0">
                <a:solidFill>
                  <a:srgbClr val="000000"/>
                </a:solidFill>
                <a:latin typeface="Times New Roman" panose="02020603050405020304" pitchFamily="18" charset="0"/>
                <a:ea typeface="Calibri" panose="020F0502020204030204" pitchFamily="34" charset="0"/>
                <a:cs typeface="Arial" panose="020B0604020202020204" pitchFamily="34" charset="0"/>
              </a:rPr>
              <a:t>Why it happens?</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Explosion 2 10"/>
          <p:cNvSpPr/>
          <p:nvPr/>
        </p:nvSpPr>
        <p:spPr>
          <a:xfrm>
            <a:off x="0" y="4759393"/>
            <a:ext cx="2328421" cy="1885360"/>
          </a:xfrm>
          <a:prstGeom prst="irregularSeal2">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4" name="Rectangle 13"/>
          <p:cNvSpPr/>
          <p:nvPr/>
        </p:nvSpPr>
        <p:spPr>
          <a:xfrm>
            <a:off x="340094" y="5323319"/>
            <a:ext cx="1617943" cy="504625"/>
          </a:xfrm>
          <a:prstGeom prst="rect">
            <a:avLst/>
          </a:prstGeom>
        </p:spPr>
        <p:txBody>
          <a:bodyPr wrap="none">
            <a:spAutoFit/>
          </a:bodyPr>
          <a:lstStyle/>
          <a:p>
            <a:pPr>
              <a:lnSpc>
                <a:spcPct val="150000"/>
              </a:lnSpc>
              <a:spcAft>
                <a:spcPts val="800"/>
              </a:spcAft>
            </a:pPr>
            <a:r>
              <a:rPr lang="en-US" sz="2000" b="1" dirty="0">
                <a:solidFill>
                  <a:schemeClr val="bg1"/>
                </a:solidFill>
                <a:latin typeface="Times New Roman" panose="02020603050405020304" pitchFamily="18" charset="0"/>
                <a:ea typeface="Calibri" panose="020F0502020204030204" pitchFamily="34" charset="0"/>
                <a:cs typeface="Arial" panose="020B0604020202020204" pitchFamily="34" charset="0"/>
              </a:rPr>
              <a:t>For example,</a:t>
            </a:r>
            <a:endParaRPr lang="en-US"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5" name="Rectangle 14"/>
          <p:cNvSpPr/>
          <p:nvPr/>
        </p:nvSpPr>
        <p:spPr>
          <a:xfrm>
            <a:off x="2195077" y="5394620"/>
            <a:ext cx="5525450" cy="1015663"/>
          </a:xfrm>
          <a:prstGeom prst="rect">
            <a:avLst/>
          </a:prstGeom>
          <a:solidFill>
            <a:schemeClr val="accent6">
              <a:lumMod val="20000"/>
              <a:lumOff val="80000"/>
            </a:schemeClr>
          </a:solidFill>
          <a:ln>
            <a:solidFill>
              <a:schemeClr val="tx1"/>
            </a:solidFill>
          </a:ln>
        </p:spPr>
        <p:txBody>
          <a:bodyPr wrap="square">
            <a:spAutoFit/>
          </a:bodyPr>
          <a:lstStyle/>
          <a:p>
            <a:pPr>
              <a:spcAft>
                <a:spcPts val="800"/>
              </a:spcAft>
            </a:pPr>
            <a:r>
              <a:rPr lang="en-US" sz="2000" dirty="0">
                <a:latin typeface="Times New Roman" panose="02020603050405020304" pitchFamily="18" charset="0"/>
                <a:cs typeface="Times New Roman" panose="02020603050405020304" pitchFamily="18" charset="0"/>
              </a:rPr>
              <a:t>I</a:t>
            </a:r>
            <a:r>
              <a:rPr lang="en-US" sz="2000" dirty="0" smtClean="0">
                <a:latin typeface="Times New Roman" panose="02020603050405020304" pitchFamily="18" charset="0"/>
                <a:cs typeface="Times New Roman" panose="02020603050405020304" pitchFamily="18" charset="0"/>
              </a:rPr>
              <a:t>f </a:t>
            </a:r>
            <a:r>
              <a:rPr lang="en-US" sz="2000" dirty="0">
                <a:latin typeface="Times New Roman" panose="02020603050405020304" pitchFamily="18" charset="0"/>
                <a:cs typeface="Times New Roman" panose="02020603050405020304" pitchFamily="18" charset="0"/>
              </a:rPr>
              <a:t>you feel strongly about a particular topic because of your values, you may refuse to listen to any other perspective, no matter whom it comes from</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6" name="Picture 15">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1729" y="0"/>
            <a:ext cx="1273216" cy="561666"/>
          </a:xfrm>
          <a:prstGeom prst="rect">
            <a:avLst/>
          </a:prstGeom>
        </p:spPr>
      </p:pic>
    </p:spTree>
    <p:extLst>
      <p:ext uri="{BB962C8B-B14F-4D97-AF65-F5344CB8AC3E}">
        <p14:creationId xmlns:p14="http://schemas.microsoft.com/office/powerpoint/2010/main" val="1331609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fill="hold"/>
                                        <p:tgtEl>
                                          <p:spTgt spid="10"/>
                                        </p:tgtEl>
                                        <p:attrNameLst>
                                          <p:attrName>ppt_x</p:attrName>
                                        </p:attrNameLst>
                                      </p:cBhvr>
                                      <p:tavLst>
                                        <p:tav tm="0">
                                          <p:val>
                                            <p:strVal val="#ppt_x"/>
                                          </p:val>
                                        </p:tav>
                                        <p:tav tm="100000">
                                          <p:val>
                                            <p:strVal val="#ppt_x"/>
                                          </p:val>
                                        </p:tav>
                                      </p:tavLst>
                                    </p:anim>
                                    <p:anim calcmode="lin" valueType="num">
                                      <p:cBhvr additive="base">
                                        <p:cTn id="1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barn(inVertical)">
                                      <p:cBhvr>
                                        <p:cTn id="24" dur="500"/>
                                        <p:tgtEl>
                                          <p:spTgt spid="5"/>
                                        </p:tgtEl>
                                      </p:cBhvr>
                                    </p:animEffect>
                                  </p:childTnLst>
                                </p:cTn>
                              </p:par>
                            </p:childTnLst>
                          </p:cTn>
                        </p:par>
                      </p:childTnLst>
                    </p:cTn>
                  </p:par>
                  <p:par>
                    <p:cTn id="25" fill="hold">
                      <p:stCondLst>
                        <p:cond delay="indefinite"/>
                      </p:stCondLst>
                      <p:childTnLst>
                        <p:par>
                          <p:cTn id="26" fill="hold">
                            <p:stCondLst>
                              <p:cond delay="0"/>
                            </p:stCondLst>
                            <p:childTnLst>
                              <p:par>
                                <p:cTn id="27" presetID="31" presetClass="entr" presetSubtype="0" fill="hold" grpId="0" nodeType="click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p:cTn id="29" dur="1000" fill="hold"/>
                                        <p:tgtEl>
                                          <p:spTgt spid="14"/>
                                        </p:tgtEl>
                                        <p:attrNameLst>
                                          <p:attrName>ppt_w</p:attrName>
                                        </p:attrNameLst>
                                      </p:cBhvr>
                                      <p:tavLst>
                                        <p:tav tm="0">
                                          <p:val>
                                            <p:fltVal val="0"/>
                                          </p:val>
                                        </p:tav>
                                        <p:tav tm="100000">
                                          <p:val>
                                            <p:strVal val="#ppt_w"/>
                                          </p:val>
                                        </p:tav>
                                      </p:tavLst>
                                    </p:anim>
                                    <p:anim calcmode="lin" valueType="num">
                                      <p:cBhvr>
                                        <p:cTn id="30" dur="1000" fill="hold"/>
                                        <p:tgtEl>
                                          <p:spTgt spid="14"/>
                                        </p:tgtEl>
                                        <p:attrNameLst>
                                          <p:attrName>ppt_h</p:attrName>
                                        </p:attrNameLst>
                                      </p:cBhvr>
                                      <p:tavLst>
                                        <p:tav tm="0">
                                          <p:val>
                                            <p:fltVal val="0"/>
                                          </p:val>
                                        </p:tav>
                                        <p:tav tm="100000">
                                          <p:val>
                                            <p:strVal val="#ppt_h"/>
                                          </p:val>
                                        </p:tav>
                                      </p:tavLst>
                                    </p:anim>
                                    <p:anim calcmode="lin" valueType="num">
                                      <p:cBhvr>
                                        <p:cTn id="31" dur="1000" fill="hold"/>
                                        <p:tgtEl>
                                          <p:spTgt spid="14"/>
                                        </p:tgtEl>
                                        <p:attrNameLst>
                                          <p:attrName>style.rotation</p:attrName>
                                        </p:attrNameLst>
                                      </p:cBhvr>
                                      <p:tavLst>
                                        <p:tav tm="0">
                                          <p:val>
                                            <p:fltVal val="90"/>
                                          </p:val>
                                        </p:tav>
                                        <p:tav tm="100000">
                                          <p:val>
                                            <p:fltVal val="0"/>
                                          </p:val>
                                        </p:tav>
                                      </p:tavLst>
                                    </p:anim>
                                    <p:animEffect transition="in" filter="fade">
                                      <p:cBhvr>
                                        <p:cTn id="32" dur="1000"/>
                                        <p:tgtEl>
                                          <p:spTgt spid="14"/>
                                        </p:tgtEl>
                                      </p:cBhvr>
                                    </p:animEffect>
                                  </p:childTnLst>
                                </p:cTn>
                              </p:par>
                              <p:par>
                                <p:cTn id="33" presetID="31" presetClass="entr" presetSubtype="0" fill="hold" grpId="0"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p:cTn id="35" dur="1000" fill="hold"/>
                                        <p:tgtEl>
                                          <p:spTgt spid="11"/>
                                        </p:tgtEl>
                                        <p:attrNameLst>
                                          <p:attrName>ppt_w</p:attrName>
                                        </p:attrNameLst>
                                      </p:cBhvr>
                                      <p:tavLst>
                                        <p:tav tm="0">
                                          <p:val>
                                            <p:fltVal val="0"/>
                                          </p:val>
                                        </p:tav>
                                        <p:tav tm="100000">
                                          <p:val>
                                            <p:strVal val="#ppt_w"/>
                                          </p:val>
                                        </p:tav>
                                      </p:tavLst>
                                    </p:anim>
                                    <p:anim calcmode="lin" valueType="num">
                                      <p:cBhvr>
                                        <p:cTn id="36" dur="1000" fill="hold"/>
                                        <p:tgtEl>
                                          <p:spTgt spid="11"/>
                                        </p:tgtEl>
                                        <p:attrNameLst>
                                          <p:attrName>ppt_h</p:attrName>
                                        </p:attrNameLst>
                                      </p:cBhvr>
                                      <p:tavLst>
                                        <p:tav tm="0">
                                          <p:val>
                                            <p:fltVal val="0"/>
                                          </p:val>
                                        </p:tav>
                                        <p:tav tm="100000">
                                          <p:val>
                                            <p:strVal val="#ppt_h"/>
                                          </p:val>
                                        </p:tav>
                                      </p:tavLst>
                                    </p:anim>
                                    <p:anim calcmode="lin" valueType="num">
                                      <p:cBhvr>
                                        <p:cTn id="37" dur="1000" fill="hold"/>
                                        <p:tgtEl>
                                          <p:spTgt spid="11"/>
                                        </p:tgtEl>
                                        <p:attrNameLst>
                                          <p:attrName>style.rotation</p:attrName>
                                        </p:attrNameLst>
                                      </p:cBhvr>
                                      <p:tavLst>
                                        <p:tav tm="0">
                                          <p:val>
                                            <p:fltVal val="90"/>
                                          </p:val>
                                        </p:tav>
                                        <p:tav tm="100000">
                                          <p:val>
                                            <p:fltVal val="0"/>
                                          </p:val>
                                        </p:tav>
                                      </p:tavLst>
                                    </p:anim>
                                    <p:animEffect transition="in" filter="fade">
                                      <p:cBhvr>
                                        <p:cTn id="38" dur="100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500" fill="hold"/>
                                        <p:tgtEl>
                                          <p:spTgt spid="15"/>
                                        </p:tgtEl>
                                        <p:attrNameLst>
                                          <p:attrName>ppt_x</p:attrName>
                                        </p:attrNameLst>
                                      </p:cBhvr>
                                      <p:tavLst>
                                        <p:tav tm="0">
                                          <p:val>
                                            <p:strVal val="#ppt_x"/>
                                          </p:val>
                                        </p:tav>
                                        <p:tav tm="100000">
                                          <p:val>
                                            <p:strVal val="#ppt_x"/>
                                          </p:val>
                                        </p:tav>
                                      </p:tavLst>
                                    </p:anim>
                                    <p:anim calcmode="lin" valueType="num">
                                      <p:cBhvr additive="base">
                                        <p:cTn id="4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5" grpId="0" animBg="1"/>
      <p:bldP spid="10" grpId="0" animBg="1"/>
      <p:bldP spid="11" grpId="0" animBg="1"/>
      <p:bldP spid="14" grpId="0"/>
      <p:bldP spid="1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59686" y="0"/>
            <a:ext cx="385714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3153175" y="1204143"/>
            <a:ext cx="2400016" cy="738664"/>
          </a:xfrm>
          <a:prstGeom prst="rect">
            <a:avLst/>
          </a:prstGeom>
          <a:solidFill>
            <a:srgbClr val="C00000"/>
          </a:solidFill>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How to avoid?</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19933" y="2367847"/>
            <a:ext cx="7500594" cy="1015663"/>
          </a:xfrm>
          <a:prstGeom prst="rect">
            <a:avLst/>
          </a:prstGeom>
          <a:no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Effective listening requires you to put your biases aside and regard the other as having a valid point of view worthy of your time and careful attention. </a:t>
            </a:r>
          </a:p>
        </p:txBody>
      </p:sp>
      <p:sp>
        <p:nvSpPr>
          <p:cNvPr id="15" name="Rectangle 14"/>
          <p:cNvSpPr/>
          <p:nvPr/>
        </p:nvSpPr>
        <p:spPr>
          <a:xfrm>
            <a:off x="219933" y="4277674"/>
            <a:ext cx="5525450" cy="707886"/>
          </a:xfrm>
          <a:prstGeom prst="rect">
            <a:avLst/>
          </a:prstGeom>
          <a:no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Listen to the message the other person trying to say until the end.</a:t>
            </a:r>
          </a:p>
        </p:txBody>
      </p:sp>
      <p:sp>
        <p:nvSpPr>
          <p:cNvPr id="16" name="Rectangle 15"/>
          <p:cNvSpPr/>
          <p:nvPr/>
        </p:nvSpPr>
        <p:spPr>
          <a:xfrm>
            <a:off x="219933" y="3593811"/>
            <a:ext cx="7500594" cy="400110"/>
          </a:xfrm>
          <a:prstGeom prst="rect">
            <a:avLst/>
          </a:prstGeom>
          <a:no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Admit that it is not a right thing.</a:t>
            </a:r>
          </a:p>
        </p:txBody>
      </p:sp>
      <p:sp>
        <p:nvSpPr>
          <p:cNvPr id="17" name="Rectangle 16"/>
          <p:cNvSpPr/>
          <p:nvPr/>
        </p:nvSpPr>
        <p:spPr>
          <a:xfrm>
            <a:off x="219933" y="5273964"/>
            <a:ext cx="5525450" cy="400110"/>
          </a:xfrm>
          <a:prstGeom prst="rect">
            <a:avLst/>
          </a:prstGeom>
          <a:no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Think of the message while breathing deeply.</a:t>
            </a:r>
          </a:p>
        </p:txBody>
      </p:sp>
      <p:sp>
        <p:nvSpPr>
          <p:cNvPr id="18" name="Rectangle 17"/>
          <p:cNvSpPr/>
          <p:nvPr/>
        </p:nvSpPr>
        <p:spPr>
          <a:xfrm>
            <a:off x="219933" y="5954264"/>
            <a:ext cx="5525450" cy="400110"/>
          </a:xfrm>
          <a:prstGeom prst="rect">
            <a:avLst/>
          </a:prstGeom>
          <a:no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Evaluate it.</a:t>
            </a:r>
          </a:p>
        </p:txBody>
      </p:sp>
      <p:sp>
        <p:nvSpPr>
          <p:cNvPr id="19" name="Rectangle 18"/>
          <p:cNvSpPr/>
          <p:nvPr/>
        </p:nvSpPr>
        <p:spPr>
          <a:xfrm>
            <a:off x="367123" y="772894"/>
            <a:ext cx="1524713" cy="669542"/>
          </a:xfrm>
          <a:prstGeom prst="rect">
            <a:avLst/>
          </a:prstGeom>
          <a:solidFill>
            <a:srgbClr val="C00000"/>
          </a:solidFill>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Our bias</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1729" y="0"/>
            <a:ext cx="1273216" cy="561666"/>
          </a:xfrm>
          <a:prstGeom prst="rect">
            <a:avLst/>
          </a:prstGeom>
        </p:spPr>
      </p:pic>
    </p:spTree>
    <p:extLst>
      <p:ext uri="{BB962C8B-B14F-4D97-AF65-F5344CB8AC3E}">
        <p14:creationId xmlns:p14="http://schemas.microsoft.com/office/powerpoint/2010/main" val="388543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arn(inVertical)">
                                      <p:cBhvr>
                                        <p:cTn id="19" dur="5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barn(inVertical)">
                                      <p:cBhvr>
                                        <p:cTn id="24" dur="500"/>
                                        <p:tgtEl>
                                          <p:spTgt spid="16"/>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barn(inVertical)">
                                      <p:cBhvr>
                                        <p:cTn id="29" dur="500"/>
                                        <p:tgtEl>
                                          <p:spTgt spid="15"/>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barn(inVertical)">
                                      <p:cBhvr>
                                        <p:cTn id="34" dur="500"/>
                                        <p:tgtEl>
                                          <p:spTgt spid="17"/>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barn(inVertical)">
                                      <p:cBhvr>
                                        <p:cTn id="3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P spid="15" grpId="0" animBg="1"/>
      <p:bldP spid="16" grpId="0" animBg="1"/>
      <p:bldP spid="17" grpId="0" animBg="1"/>
      <p:bldP spid="18" grpId="0" animBg="1"/>
      <p:bldP spid="1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59686" y="0"/>
            <a:ext cx="385714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29965" y="775264"/>
            <a:ext cx="4863767"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Failing to </a:t>
            </a:r>
            <a:r>
              <a:rPr lang="en-US" sz="2800" b="1" dirty="0" smtClean="0">
                <a:solidFill>
                  <a:schemeClr val="bg1"/>
                </a:solidFill>
                <a:latin typeface="Times New Roman" panose="02020603050405020304" pitchFamily="18" charset="0"/>
                <a:cs typeface="Times New Roman" panose="02020603050405020304" pitchFamily="18" charset="0"/>
              </a:rPr>
              <a:t>be an active listener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325327" y="1538498"/>
            <a:ext cx="8884662" cy="707886"/>
          </a:xfrm>
          <a:prstGeom prst="rect">
            <a:avLst/>
          </a:prstGeom>
          <a:noFill/>
          <a:ln>
            <a:solidFill>
              <a:schemeClr val="tx1"/>
            </a:solidFill>
          </a:ln>
        </p:spPr>
        <p:txBody>
          <a:bodyPr wrap="square">
            <a:spAutoFit/>
          </a:bodyPr>
          <a:lstStyle/>
          <a:p>
            <a:pPr>
              <a:spcAft>
                <a:spcPts val="800"/>
              </a:spcAft>
            </a:pPr>
            <a:r>
              <a:rPr lang="en-US" sz="2000" dirty="0">
                <a:latin typeface="Times New Roman" panose="02020603050405020304" pitchFamily="18" charset="0"/>
                <a:cs typeface="Times New Roman" panose="02020603050405020304" pitchFamily="18" charset="0"/>
              </a:rPr>
              <a:t>An active listener focuses on asking questions and will often listen to the message and then paraphrase it for the sender.</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1317149" y="2465357"/>
            <a:ext cx="7887293" cy="1138773"/>
          </a:xfrm>
          <a:prstGeom prst="rect">
            <a:avLst/>
          </a:prstGeom>
          <a:solidFill>
            <a:schemeClr val="accent1">
              <a:lumMod val="20000"/>
              <a:lumOff val="80000"/>
            </a:schemeClr>
          </a:solidFill>
          <a:ln>
            <a:solidFill>
              <a:schemeClr val="tx1"/>
            </a:solidFill>
          </a:ln>
        </p:spPr>
        <p:txBody>
          <a:bodyPr wrap="square">
            <a:spAutoFit/>
          </a:bodyPr>
          <a:lstStyle/>
          <a:p>
            <a:pPr algn="ctr"/>
            <a:r>
              <a:rPr lang="en-US" sz="2000" dirty="0">
                <a:latin typeface="Times New Roman" panose="02020603050405020304" pitchFamily="18" charset="0"/>
                <a:cs typeface="Times New Roman" panose="02020603050405020304" pitchFamily="18" charset="0"/>
              </a:rPr>
              <a:t>We cannot be active listeners unless we know the deference between various types of listening. </a:t>
            </a:r>
          </a:p>
          <a:p>
            <a:r>
              <a:rPr lang="en-US" sz="2000" dirty="0">
                <a:latin typeface="Times New Roman" panose="02020603050405020304" pitchFamily="18" charset="0"/>
                <a:cs typeface="Times New Roman" panose="02020603050405020304" pitchFamily="18" charset="0"/>
              </a:rPr>
              <a:t>In your professional career, you will engage in </a:t>
            </a:r>
            <a:r>
              <a:rPr lang="en-US" sz="2800" b="1" dirty="0">
                <a:solidFill>
                  <a:srgbClr val="C00000"/>
                </a:solidFill>
                <a:latin typeface="Times New Roman" panose="02020603050405020304" pitchFamily="18" charset="0"/>
                <a:cs typeface="Times New Roman" panose="02020603050405020304" pitchFamily="18" charset="0"/>
              </a:rPr>
              <a:t>three</a:t>
            </a:r>
            <a:r>
              <a:rPr lang="en-US" sz="2000" dirty="0">
                <a:latin typeface="Times New Roman" panose="02020603050405020304" pitchFamily="18" charset="0"/>
                <a:cs typeface="Times New Roman" panose="02020603050405020304" pitchFamily="18" charset="0"/>
              </a:rPr>
              <a:t> types of listening: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cxnSp>
        <p:nvCxnSpPr>
          <p:cNvPr id="7" name="Straight Arrow Connector 6"/>
          <p:cNvCxnSpPr/>
          <p:nvPr/>
        </p:nvCxnSpPr>
        <p:spPr>
          <a:xfrm flipH="1">
            <a:off x="1696825" y="3604130"/>
            <a:ext cx="3199583" cy="68506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4" name="Straight Arrow Connector 13"/>
          <p:cNvCxnSpPr/>
          <p:nvPr/>
        </p:nvCxnSpPr>
        <p:spPr>
          <a:xfrm>
            <a:off x="4896408" y="3604130"/>
            <a:ext cx="0" cy="135436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5" name="Straight Arrow Connector 14"/>
          <p:cNvCxnSpPr/>
          <p:nvPr/>
        </p:nvCxnSpPr>
        <p:spPr>
          <a:xfrm>
            <a:off x="4896408" y="3604130"/>
            <a:ext cx="1631056" cy="66415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6" name="Rectangle 15"/>
          <p:cNvSpPr/>
          <p:nvPr/>
        </p:nvSpPr>
        <p:spPr>
          <a:xfrm>
            <a:off x="129965" y="4407636"/>
            <a:ext cx="3296095" cy="461665"/>
          </a:xfrm>
          <a:prstGeom prst="rect">
            <a:avLst/>
          </a:prstGeom>
          <a:solidFill>
            <a:schemeClr val="accent4">
              <a:lumMod val="20000"/>
              <a:lumOff val="8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a:latin typeface="Times New Roman" panose="02020603050405020304" pitchFamily="18" charset="0"/>
                <a:ea typeface="Calibri" panose="020F0502020204030204" pitchFamily="34" charset="0"/>
              </a:rPr>
              <a:t>Informational listening </a:t>
            </a:r>
            <a:endParaRPr lang="en-US" sz="2400" b="1" dirty="0"/>
          </a:p>
        </p:txBody>
      </p:sp>
      <p:sp>
        <p:nvSpPr>
          <p:cNvPr id="18" name="Rectangle 17"/>
          <p:cNvSpPr/>
          <p:nvPr/>
        </p:nvSpPr>
        <p:spPr>
          <a:xfrm>
            <a:off x="3231369" y="5092702"/>
            <a:ext cx="2456122" cy="461665"/>
          </a:xfrm>
          <a:prstGeom prst="rect">
            <a:avLst/>
          </a:prstGeom>
          <a:solidFill>
            <a:schemeClr val="accent4">
              <a:lumMod val="20000"/>
              <a:lumOff val="8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smtClean="0">
                <a:latin typeface="Times New Roman" panose="02020603050405020304" pitchFamily="18" charset="0"/>
                <a:ea typeface="Calibri" panose="020F0502020204030204" pitchFamily="34" charset="0"/>
              </a:rPr>
              <a:t>Critical </a:t>
            </a:r>
            <a:r>
              <a:rPr lang="en-US" sz="2400" b="1" dirty="0">
                <a:latin typeface="Times New Roman" panose="02020603050405020304" pitchFamily="18" charset="0"/>
                <a:ea typeface="Calibri" panose="020F0502020204030204" pitchFamily="34" charset="0"/>
              </a:rPr>
              <a:t>listening </a:t>
            </a:r>
            <a:endParaRPr lang="en-US" sz="2400" b="1" dirty="0"/>
          </a:p>
        </p:txBody>
      </p:sp>
      <p:sp>
        <p:nvSpPr>
          <p:cNvPr id="20" name="Rectangle 19"/>
          <p:cNvSpPr/>
          <p:nvPr/>
        </p:nvSpPr>
        <p:spPr>
          <a:xfrm>
            <a:off x="6126983" y="4289196"/>
            <a:ext cx="2970685" cy="461665"/>
          </a:xfrm>
          <a:prstGeom prst="rect">
            <a:avLst/>
          </a:prstGeom>
          <a:solidFill>
            <a:schemeClr val="accent4">
              <a:lumMod val="20000"/>
              <a:lumOff val="8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smtClean="0">
                <a:latin typeface="Times New Roman" panose="02020603050405020304" pitchFamily="18" charset="0"/>
                <a:ea typeface="Calibri" panose="020F0502020204030204" pitchFamily="34" charset="0"/>
              </a:rPr>
              <a:t>Empathetic </a:t>
            </a:r>
            <a:r>
              <a:rPr lang="en-US" sz="2400" b="1" dirty="0">
                <a:latin typeface="Times New Roman" panose="02020603050405020304" pitchFamily="18" charset="0"/>
                <a:ea typeface="Calibri" panose="020F0502020204030204" pitchFamily="34" charset="0"/>
              </a:rPr>
              <a:t>listening </a:t>
            </a:r>
            <a:endParaRPr lang="en-US" sz="2400" b="1" dirty="0"/>
          </a:p>
        </p:txBody>
      </p:sp>
      <p:pic>
        <p:nvPicPr>
          <p:cNvPr id="17" name="Picture 1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1729" y="0"/>
            <a:ext cx="1273216" cy="561666"/>
          </a:xfrm>
          <a:prstGeom prst="rect">
            <a:avLst/>
          </a:prstGeom>
        </p:spPr>
      </p:pic>
    </p:spTree>
    <p:extLst>
      <p:ext uri="{BB962C8B-B14F-4D97-AF65-F5344CB8AC3E}">
        <p14:creationId xmlns:p14="http://schemas.microsoft.com/office/powerpoint/2010/main" val="1938085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additive="base">
                                        <p:cTn id="20" dur="500" fill="hold"/>
                                        <p:tgtEl>
                                          <p:spTgt spid="5"/>
                                        </p:tgtEl>
                                        <p:attrNameLst>
                                          <p:attrName>ppt_x</p:attrName>
                                        </p:attrNameLst>
                                      </p:cBhvr>
                                      <p:tavLst>
                                        <p:tav tm="0">
                                          <p:val>
                                            <p:strVal val="#ppt_x"/>
                                          </p:val>
                                        </p:tav>
                                        <p:tav tm="100000">
                                          <p:val>
                                            <p:strVal val="#ppt_x"/>
                                          </p:val>
                                        </p:tav>
                                      </p:tavLst>
                                    </p:anim>
                                    <p:anim calcmode="lin" valueType="num">
                                      <p:cBhvr additive="base">
                                        <p:cTn id="21"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1" presetClass="entr" presetSubtype="0" fill="hold" nodeType="click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1000" fill="hold"/>
                                        <p:tgtEl>
                                          <p:spTgt spid="7"/>
                                        </p:tgtEl>
                                        <p:attrNameLst>
                                          <p:attrName>ppt_w</p:attrName>
                                        </p:attrNameLst>
                                      </p:cBhvr>
                                      <p:tavLst>
                                        <p:tav tm="0">
                                          <p:val>
                                            <p:fltVal val="0"/>
                                          </p:val>
                                        </p:tav>
                                        <p:tav tm="100000">
                                          <p:val>
                                            <p:strVal val="#ppt_w"/>
                                          </p:val>
                                        </p:tav>
                                      </p:tavLst>
                                    </p:anim>
                                    <p:anim calcmode="lin" valueType="num">
                                      <p:cBhvr>
                                        <p:cTn id="27" dur="1000" fill="hold"/>
                                        <p:tgtEl>
                                          <p:spTgt spid="7"/>
                                        </p:tgtEl>
                                        <p:attrNameLst>
                                          <p:attrName>ppt_h</p:attrName>
                                        </p:attrNameLst>
                                      </p:cBhvr>
                                      <p:tavLst>
                                        <p:tav tm="0">
                                          <p:val>
                                            <p:fltVal val="0"/>
                                          </p:val>
                                        </p:tav>
                                        <p:tav tm="100000">
                                          <p:val>
                                            <p:strVal val="#ppt_h"/>
                                          </p:val>
                                        </p:tav>
                                      </p:tavLst>
                                    </p:anim>
                                    <p:anim calcmode="lin" valueType="num">
                                      <p:cBhvr>
                                        <p:cTn id="28" dur="1000" fill="hold"/>
                                        <p:tgtEl>
                                          <p:spTgt spid="7"/>
                                        </p:tgtEl>
                                        <p:attrNameLst>
                                          <p:attrName>style.rotation</p:attrName>
                                        </p:attrNameLst>
                                      </p:cBhvr>
                                      <p:tavLst>
                                        <p:tav tm="0">
                                          <p:val>
                                            <p:fltVal val="90"/>
                                          </p:val>
                                        </p:tav>
                                        <p:tav tm="100000">
                                          <p:val>
                                            <p:fltVal val="0"/>
                                          </p:val>
                                        </p:tav>
                                      </p:tavLst>
                                    </p:anim>
                                    <p:animEffect transition="in" filter="fade">
                                      <p:cBhvr>
                                        <p:cTn id="29" dur="1000"/>
                                        <p:tgtEl>
                                          <p:spTgt spid="7"/>
                                        </p:tgtEl>
                                      </p:cBhvr>
                                    </p:animEffect>
                                  </p:childTnLst>
                                </p:cTn>
                              </p:par>
                              <p:par>
                                <p:cTn id="30" presetID="31" presetClass="entr" presetSubtype="0" fill="hold" grpId="0" nodeType="withEffect">
                                  <p:stCondLst>
                                    <p:cond delay="0"/>
                                  </p:stCondLst>
                                  <p:childTnLst>
                                    <p:set>
                                      <p:cBhvr>
                                        <p:cTn id="31" dur="1" fill="hold">
                                          <p:stCondLst>
                                            <p:cond delay="0"/>
                                          </p:stCondLst>
                                        </p:cTn>
                                        <p:tgtEl>
                                          <p:spTgt spid="16"/>
                                        </p:tgtEl>
                                        <p:attrNameLst>
                                          <p:attrName>style.visibility</p:attrName>
                                        </p:attrNameLst>
                                      </p:cBhvr>
                                      <p:to>
                                        <p:strVal val="visible"/>
                                      </p:to>
                                    </p:set>
                                    <p:anim calcmode="lin" valueType="num">
                                      <p:cBhvr>
                                        <p:cTn id="32" dur="1000" fill="hold"/>
                                        <p:tgtEl>
                                          <p:spTgt spid="16"/>
                                        </p:tgtEl>
                                        <p:attrNameLst>
                                          <p:attrName>ppt_w</p:attrName>
                                        </p:attrNameLst>
                                      </p:cBhvr>
                                      <p:tavLst>
                                        <p:tav tm="0">
                                          <p:val>
                                            <p:fltVal val="0"/>
                                          </p:val>
                                        </p:tav>
                                        <p:tav tm="100000">
                                          <p:val>
                                            <p:strVal val="#ppt_w"/>
                                          </p:val>
                                        </p:tav>
                                      </p:tavLst>
                                    </p:anim>
                                    <p:anim calcmode="lin" valueType="num">
                                      <p:cBhvr>
                                        <p:cTn id="33" dur="1000" fill="hold"/>
                                        <p:tgtEl>
                                          <p:spTgt spid="16"/>
                                        </p:tgtEl>
                                        <p:attrNameLst>
                                          <p:attrName>ppt_h</p:attrName>
                                        </p:attrNameLst>
                                      </p:cBhvr>
                                      <p:tavLst>
                                        <p:tav tm="0">
                                          <p:val>
                                            <p:fltVal val="0"/>
                                          </p:val>
                                        </p:tav>
                                        <p:tav tm="100000">
                                          <p:val>
                                            <p:strVal val="#ppt_h"/>
                                          </p:val>
                                        </p:tav>
                                      </p:tavLst>
                                    </p:anim>
                                    <p:anim calcmode="lin" valueType="num">
                                      <p:cBhvr>
                                        <p:cTn id="34" dur="1000" fill="hold"/>
                                        <p:tgtEl>
                                          <p:spTgt spid="16"/>
                                        </p:tgtEl>
                                        <p:attrNameLst>
                                          <p:attrName>style.rotation</p:attrName>
                                        </p:attrNameLst>
                                      </p:cBhvr>
                                      <p:tavLst>
                                        <p:tav tm="0">
                                          <p:val>
                                            <p:fltVal val="90"/>
                                          </p:val>
                                        </p:tav>
                                        <p:tav tm="100000">
                                          <p:val>
                                            <p:fltVal val="0"/>
                                          </p:val>
                                        </p:tav>
                                      </p:tavLst>
                                    </p:anim>
                                    <p:animEffect transition="in" filter="fade">
                                      <p:cBhvr>
                                        <p:cTn id="35" dur="1000"/>
                                        <p:tgtEl>
                                          <p:spTgt spid="16"/>
                                        </p:tgtEl>
                                      </p:cBhvr>
                                    </p:animEffect>
                                  </p:childTnLst>
                                </p:cTn>
                              </p:par>
                            </p:childTnLst>
                          </p:cTn>
                        </p:par>
                      </p:childTnLst>
                    </p:cTn>
                  </p:par>
                  <p:par>
                    <p:cTn id="36" fill="hold">
                      <p:stCondLst>
                        <p:cond delay="indefinite"/>
                      </p:stCondLst>
                      <p:childTnLst>
                        <p:par>
                          <p:cTn id="37" fill="hold">
                            <p:stCondLst>
                              <p:cond delay="0"/>
                            </p:stCondLst>
                            <p:childTnLst>
                              <p:par>
                                <p:cTn id="38" presetID="31" presetClass="entr" presetSubtype="0" fill="hold" nodeType="clickEffect">
                                  <p:stCondLst>
                                    <p:cond delay="0"/>
                                  </p:stCondLst>
                                  <p:childTnLst>
                                    <p:set>
                                      <p:cBhvr>
                                        <p:cTn id="39" dur="1" fill="hold">
                                          <p:stCondLst>
                                            <p:cond delay="0"/>
                                          </p:stCondLst>
                                        </p:cTn>
                                        <p:tgtEl>
                                          <p:spTgt spid="14"/>
                                        </p:tgtEl>
                                        <p:attrNameLst>
                                          <p:attrName>style.visibility</p:attrName>
                                        </p:attrNameLst>
                                      </p:cBhvr>
                                      <p:to>
                                        <p:strVal val="visible"/>
                                      </p:to>
                                    </p:set>
                                    <p:anim calcmode="lin" valueType="num">
                                      <p:cBhvr>
                                        <p:cTn id="40" dur="1000" fill="hold"/>
                                        <p:tgtEl>
                                          <p:spTgt spid="14"/>
                                        </p:tgtEl>
                                        <p:attrNameLst>
                                          <p:attrName>ppt_w</p:attrName>
                                        </p:attrNameLst>
                                      </p:cBhvr>
                                      <p:tavLst>
                                        <p:tav tm="0">
                                          <p:val>
                                            <p:fltVal val="0"/>
                                          </p:val>
                                        </p:tav>
                                        <p:tav tm="100000">
                                          <p:val>
                                            <p:strVal val="#ppt_w"/>
                                          </p:val>
                                        </p:tav>
                                      </p:tavLst>
                                    </p:anim>
                                    <p:anim calcmode="lin" valueType="num">
                                      <p:cBhvr>
                                        <p:cTn id="41" dur="1000" fill="hold"/>
                                        <p:tgtEl>
                                          <p:spTgt spid="14"/>
                                        </p:tgtEl>
                                        <p:attrNameLst>
                                          <p:attrName>ppt_h</p:attrName>
                                        </p:attrNameLst>
                                      </p:cBhvr>
                                      <p:tavLst>
                                        <p:tav tm="0">
                                          <p:val>
                                            <p:fltVal val="0"/>
                                          </p:val>
                                        </p:tav>
                                        <p:tav tm="100000">
                                          <p:val>
                                            <p:strVal val="#ppt_h"/>
                                          </p:val>
                                        </p:tav>
                                      </p:tavLst>
                                    </p:anim>
                                    <p:anim calcmode="lin" valueType="num">
                                      <p:cBhvr>
                                        <p:cTn id="42" dur="1000" fill="hold"/>
                                        <p:tgtEl>
                                          <p:spTgt spid="14"/>
                                        </p:tgtEl>
                                        <p:attrNameLst>
                                          <p:attrName>style.rotation</p:attrName>
                                        </p:attrNameLst>
                                      </p:cBhvr>
                                      <p:tavLst>
                                        <p:tav tm="0">
                                          <p:val>
                                            <p:fltVal val="90"/>
                                          </p:val>
                                        </p:tav>
                                        <p:tav tm="100000">
                                          <p:val>
                                            <p:fltVal val="0"/>
                                          </p:val>
                                        </p:tav>
                                      </p:tavLst>
                                    </p:anim>
                                    <p:animEffect transition="in" filter="fade">
                                      <p:cBhvr>
                                        <p:cTn id="43" dur="1000"/>
                                        <p:tgtEl>
                                          <p:spTgt spid="14"/>
                                        </p:tgtEl>
                                      </p:cBhvr>
                                    </p:animEffect>
                                  </p:childTnLst>
                                </p:cTn>
                              </p:par>
                              <p:par>
                                <p:cTn id="44" presetID="31" presetClass="entr" presetSubtype="0"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p:cTn id="46" dur="1000" fill="hold"/>
                                        <p:tgtEl>
                                          <p:spTgt spid="18"/>
                                        </p:tgtEl>
                                        <p:attrNameLst>
                                          <p:attrName>ppt_w</p:attrName>
                                        </p:attrNameLst>
                                      </p:cBhvr>
                                      <p:tavLst>
                                        <p:tav tm="0">
                                          <p:val>
                                            <p:fltVal val="0"/>
                                          </p:val>
                                        </p:tav>
                                        <p:tav tm="100000">
                                          <p:val>
                                            <p:strVal val="#ppt_w"/>
                                          </p:val>
                                        </p:tav>
                                      </p:tavLst>
                                    </p:anim>
                                    <p:anim calcmode="lin" valueType="num">
                                      <p:cBhvr>
                                        <p:cTn id="47" dur="1000" fill="hold"/>
                                        <p:tgtEl>
                                          <p:spTgt spid="18"/>
                                        </p:tgtEl>
                                        <p:attrNameLst>
                                          <p:attrName>ppt_h</p:attrName>
                                        </p:attrNameLst>
                                      </p:cBhvr>
                                      <p:tavLst>
                                        <p:tav tm="0">
                                          <p:val>
                                            <p:fltVal val="0"/>
                                          </p:val>
                                        </p:tav>
                                        <p:tav tm="100000">
                                          <p:val>
                                            <p:strVal val="#ppt_h"/>
                                          </p:val>
                                        </p:tav>
                                      </p:tavLst>
                                    </p:anim>
                                    <p:anim calcmode="lin" valueType="num">
                                      <p:cBhvr>
                                        <p:cTn id="48" dur="1000" fill="hold"/>
                                        <p:tgtEl>
                                          <p:spTgt spid="18"/>
                                        </p:tgtEl>
                                        <p:attrNameLst>
                                          <p:attrName>style.rotation</p:attrName>
                                        </p:attrNameLst>
                                      </p:cBhvr>
                                      <p:tavLst>
                                        <p:tav tm="0">
                                          <p:val>
                                            <p:fltVal val="90"/>
                                          </p:val>
                                        </p:tav>
                                        <p:tav tm="100000">
                                          <p:val>
                                            <p:fltVal val="0"/>
                                          </p:val>
                                        </p:tav>
                                      </p:tavLst>
                                    </p:anim>
                                    <p:animEffect transition="in" filter="fade">
                                      <p:cBhvr>
                                        <p:cTn id="49" dur="1000"/>
                                        <p:tgtEl>
                                          <p:spTgt spid="18"/>
                                        </p:tgtEl>
                                      </p:cBhvr>
                                    </p:animEffect>
                                  </p:childTnLst>
                                </p:cTn>
                              </p:par>
                            </p:childTnLst>
                          </p:cTn>
                        </p:par>
                      </p:childTnLst>
                    </p:cTn>
                  </p:par>
                  <p:par>
                    <p:cTn id="50" fill="hold">
                      <p:stCondLst>
                        <p:cond delay="indefinite"/>
                      </p:stCondLst>
                      <p:childTnLst>
                        <p:par>
                          <p:cTn id="51" fill="hold">
                            <p:stCondLst>
                              <p:cond delay="0"/>
                            </p:stCondLst>
                            <p:childTnLst>
                              <p:par>
                                <p:cTn id="52" presetID="31" presetClass="entr" presetSubtype="0" fill="hold" nodeType="click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p:cTn id="54" dur="1000" fill="hold"/>
                                        <p:tgtEl>
                                          <p:spTgt spid="15"/>
                                        </p:tgtEl>
                                        <p:attrNameLst>
                                          <p:attrName>ppt_w</p:attrName>
                                        </p:attrNameLst>
                                      </p:cBhvr>
                                      <p:tavLst>
                                        <p:tav tm="0">
                                          <p:val>
                                            <p:fltVal val="0"/>
                                          </p:val>
                                        </p:tav>
                                        <p:tav tm="100000">
                                          <p:val>
                                            <p:strVal val="#ppt_w"/>
                                          </p:val>
                                        </p:tav>
                                      </p:tavLst>
                                    </p:anim>
                                    <p:anim calcmode="lin" valueType="num">
                                      <p:cBhvr>
                                        <p:cTn id="55" dur="1000" fill="hold"/>
                                        <p:tgtEl>
                                          <p:spTgt spid="15"/>
                                        </p:tgtEl>
                                        <p:attrNameLst>
                                          <p:attrName>ppt_h</p:attrName>
                                        </p:attrNameLst>
                                      </p:cBhvr>
                                      <p:tavLst>
                                        <p:tav tm="0">
                                          <p:val>
                                            <p:fltVal val="0"/>
                                          </p:val>
                                        </p:tav>
                                        <p:tav tm="100000">
                                          <p:val>
                                            <p:strVal val="#ppt_h"/>
                                          </p:val>
                                        </p:tav>
                                      </p:tavLst>
                                    </p:anim>
                                    <p:anim calcmode="lin" valueType="num">
                                      <p:cBhvr>
                                        <p:cTn id="56" dur="1000" fill="hold"/>
                                        <p:tgtEl>
                                          <p:spTgt spid="15"/>
                                        </p:tgtEl>
                                        <p:attrNameLst>
                                          <p:attrName>style.rotation</p:attrName>
                                        </p:attrNameLst>
                                      </p:cBhvr>
                                      <p:tavLst>
                                        <p:tav tm="0">
                                          <p:val>
                                            <p:fltVal val="90"/>
                                          </p:val>
                                        </p:tav>
                                        <p:tav tm="100000">
                                          <p:val>
                                            <p:fltVal val="0"/>
                                          </p:val>
                                        </p:tav>
                                      </p:tavLst>
                                    </p:anim>
                                    <p:animEffect transition="in" filter="fade">
                                      <p:cBhvr>
                                        <p:cTn id="57" dur="1000"/>
                                        <p:tgtEl>
                                          <p:spTgt spid="15"/>
                                        </p:tgtEl>
                                      </p:cBhvr>
                                    </p:animEffect>
                                  </p:childTnLst>
                                </p:cTn>
                              </p:par>
                              <p:par>
                                <p:cTn id="58" presetID="31" presetClass="entr" presetSubtype="0" fill="hold" grpId="0" nodeType="withEffect">
                                  <p:stCondLst>
                                    <p:cond delay="0"/>
                                  </p:stCondLst>
                                  <p:childTnLst>
                                    <p:set>
                                      <p:cBhvr>
                                        <p:cTn id="59" dur="1" fill="hold">
                                          <p:stCondLst>
                                            <p:cond delay="0"/>
                                          </p:stCondLst>
                                        </p:cTn>
                                        <p:tgtEl>
                                          <p:spTgt spid="20"/>
                                        </p:tgtEl>
                                        <p:attrNameLst>
                                          <p:attrName>style.visibility</p:attrName>
                                        </p:attrNameLst>
                                      </p:cBhvr>
                                      <p:to>
                                        <p:strVal val="visible"/>
                                      </p:to>
                                    </p:set>
                                    <p:anim calcmode="lin" valueType="num">
                                      <p:cBhvr>
                                        <p:cTn id="60" dur="1000" fill="hold"/>
                                        <p:tgtEl>
                                          <p:spTgt spid="20"/>
                                        </p:tgtEl>
                                        <p:attrNameLst>
                                          <p:attrName>ppt_w</p:attrName>
                                        </p:attrNameLst>
                                      </p:cBhvr>
                                      <p:tavLst>
                                        <p:tav tm="0">
                                          <p:val>
                                            <p:fltVal val="0"/>
                                          </p:val>
                                        </p:tav>
                                        <p:tav tm="100000">
                                          <p:val>
                                            <p:strVal val="#ppt_w"/>
                                          </p:val>
                                        </p:tav>
                                      </p:tavLst>
                                    </p:anim>
                                    <p:anim calcmode="lin" valueType="num">
                                      <p:cBhvr>
                                        <p:cTn id="61" dur="1000" fill="hold"/>
                                        <p:tgtEl>
                                          <p:spTgt spid="20"/>
                                        </p:tgtEl>
                                        <p:attrNameLst>
                                          <p:attrName>ppt_h</p:attrName>
                                        </p:attrNameLst>
                                      </p:cBhvr>
                                      <p:tavLst>
                                        <p:tav tm="0">
                                          <p:val>
                                            <p:fltVal val="0"/>
                                          </p:val>
                                        </p:tav>
                                        <p:tav tm="100000">
                                          <p:val>
                                            <p:strVal val="#ppt_h"/>
                                          </p:val>
                                        </p:tav>
                                      </p:tavLst>
                                    </p:anim>
                                    <p:anim calcmode="lin" valueType="num">
                                      <p:cBhvr>
                                        <p:cTn id="62" dur="1000" fill="hold"/>
                                        <p:tgtEl>
                                          <p:spTgt spid="20"/>
                                        </p:tgtEl>
                                        <p:attrNameLst>
                                          <p:attrName>style.rotation</p:attrName>
                                        </p:attrNameLst>
                                      </p:cBhvr>
                                      <p:tavLst>
                                        <p:tav tm="0">
                                          <p:val>
                                            <p:fltVal val="90"/>
                                          </p:val>
                                        </p:tav>
                                        <p:tav tm="100000">
                                          <p:val>
                                            <p:fltVal val="0"/>
                                          </p:val>
                                        </p:tav>
                                      </p:tavLst>
                                    </p:anim>
                                    <p:animEffect transition="in" filter="fade">
                                      <p:cBhvr>
                                        <p:cTn id="63"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P spid="5" grpId="0" animBg="1"/>
      <p:bldP spid="16" grpId="0" animBg="1"/>
      <p:bldP spid="18" grpId="0" animBg="1"/>
      <p:bldP spid="2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59686" y="0"/>
            <a:ext cx="385714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29965" y="775264"/>
            <a:ext cx="4863767"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Failing to </a:t>
            </a:r>
            <a:r>
              <a:rPr lang="en-US" sz="2800" b="1" dirty="0" smtClean="0">
                <a:solidFill>
                  <a:schemeClr val="bg1"/>
                </a:solidFill>
                <a:latin typeface="Times New Roman" panose="02020603050405020304" pitchFamily="18" charset="0"/>
                <a:cs typeface="Times New Roman" panose="02020603050405020304" pitchFamily="18" charset="0"/>
              </a:rPr>
              <a:t>be an active listener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6" name="Rectangle 15"/>
          <p:cNvSpPr/>
          <p:nvPr/>
        </p:nvSpPr>
        <p:spPr>
          <a:xfrm>
            <a:off x="463591" y="1466909"/>
            <a:ext cx="3296095" cy="461665"/>
          </a:xfrm>
          <a:prstGeom prst="rect">
            <a:avLst/>
          </a:prstGeom>
          <a:solidFill>
            <a:schemeClr val="accent4">
              <a:lumMod val="20000"/>
              <a:lumOff val="8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a:latin typeface="Times New Roman" panose="02020603050405020304" pitchFamily="18" charset="0"/>
                <a:ea typeface="Calibri" panose="020F0502020204030204" pitchFamily="34" charset="0"/>
              </a:rPr>
              <a:t>Informational listening </a:t>
            </a:r>
            <a:endParaRPr lang="en-US" sz="2400" b="1" dirty="0"/>
          </a:p>
        </p:txBody>
      </p:sp>
      <p:sp>
        <p:nvSpPr>
          <p:cNvPr id="3" name="Rectangle 2"/>
          <p:cNvSpPr/>
          <p:nvPr/>
        </p:nvSpPr>
        <p:spPr>
          <a:xfrm>
            <a:off x="933254" y="1998256"/>
            <a:ext cx="7645138" cy="1409617"/>
          </a:xfrm>
          <a:prstGeom prst="rect">
            <a:avLst/>
          </a:prstGeom>
          <a:solidFill>
            <a:schemeClr val="accent1">
              <a:lumMod val="20000"/>
              <a:lumOff val="80000"/>
            </a:schemeClr>
          </a:solidFill>
          <a:ln>
            <a:solidFill>
              <a:schemeClr val="tx1"/>
            </a:solidFill>
          </a:ln>
        </p:spPr>
        <p:txBody>
          <a:bodyPr wrap="squar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Informational listening occurs when you focus on the content of the message to acquire knowledge. Part of learning a new position involves listening to information during new-employee orientation and one-on-one training. </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7" name="Rectangle 16"/>
          <p:cNvSpPr/>
          <p:nvPr/>
        </p:nvSpPr>
        <p:spPr>
          <a:xfrm>
            <a:off x="463591" y="3645980"/>
            <a:ext cx="2456122" cy="461665"/>
          </a:xfrm>
          <a:prstGeom prst="rect">
            <a:avLst/>
          </a:prstGeom>
          <a:solidFill>
            <a:schemeClr val="accent4">
              <a:lumMod val="20000"/>
              <a:lumOff val="8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smtClean="0">
                <a:latin typeface="Times New Roman" panose="02020603050405020304" pitchFamily="18" charset="0"/>
                <a:ea typeface="Calibri" panose="020F0502020204030204" pitchFamily="34" charset="0"/>
              </a:rPr>
              <a:t>Critical </a:t>
            </a:r>
            <a:r>
              <a:rPr lang="en-US" sz="2400" b="1" dirty="0">
                <a:latin typeface="Times New Roman" panose="02020603050405020304" pitchFamily="18" charset="0"/>
                <a:ea typeface="Calibri" panose="020F0502020204030204" pitchFamily="34" charset="0"/>
              </a:rPr>
              <a:t>listening </a:t>
            </a:r>
            <a:endParaRPr lang="en-US" sz="2400" b="1" dirty="0"/>
          </a:p>
        </p:txBody>
      </p:sp>
      <p:sp>
        <p:nvSpPr>
          <p:cNvPr id="6" name="Rectangle 5"/>
          <p:cNvSpPr/>
          <p:nvPr/>
        </p:nvSpPr>
        <p:spPr>
          <a:xfrm>
            <a:off x="933254" y="4218198"/>
            <a:ext cx="7013542" cy="400110"/>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ea typeface="Calibri" panose="020F0502020204030204" pitchFamily="34" charset="0"/>
              </a:rPr>
              <a:t>Critical listening asks you to evaluate the information being sent. </a:t>
            </a:r>
            <a:endParaRPr lang="en-US" sz="2000" dirty="0"/>
          </a:p>
        </p:txBody>
      </p:sp>
      <p:sp>
        <p:nvSpPr>
          <p:cNvPr id="19" name="Rectangle 18"/>
          <p:cNvSpPr/>
          <p:nvPr/>
        </p:nvSpPr>
        <p:spPr>
          <a:xfrm>
            <a:off x="463591" y="4812825"/>
            <a:ext cx="2970685" cy="461665"/>
          </a:xfrm>
          <a:prstGeom prst="rect">
            <a:avLst/>
          </a:prstGeom>
          <a:solidFill>
            <a:schemeClr val="accent4">
              <a:lumMod val="20000"/>
              <a:lumOff val="8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smtClean="0">
                <a:latin typeface="Times New Roman" panose="02020603050405020304" pitchFamily="18" charset="0"/>
                <a:ea typeface="Calibri" panose="020F0502020204030204" pitchFamily="34" charset="0"/>
              </a:rPr>
              <a:t>Empathetic </a:t>
            </a:r>
            <a:r>
              <a:rPr lang="en-US" sz="2400" b="1" dirty="0">
                <a:latin typeface="Times New Roman" panose="02020603050405020304" pitchFamily="18" charset="0"/>
                <a:ea typeface="Calibri" panose="020F0502020204030204" pitchFamily="34" charset="0"/>
              </a:rPr>
              <a:t>listening </a:t>
            </a:r>
            <a:endParaRPr lang="en-US" sz="2400" b="1" dirty="0"/>
          </a:p>
        </p:txBody>
      </p:sp>
      <p:sp>
        <p:nvSpPr>
          <p:cNvPr id="8" name="Rectangle 7"/>
          <p:cNvSpPr/>
          <p:nvPr/>
        </p:nvSpPr>
        <p:spPr>
          <a:xfrm>
            <a:off x="933254" y="5518777"/>
            <a:ext cx="6096000" cy="707886"/>
          </a:xfrm>
          <a:prstGeom prst="rect">
            <a:avLst/>
          </a:prstGeom>
          <a:solidFill>
            <a:schemeClr val="accent1">
              <a:lumMod val="20000"/>
              <a:lumOff val="80000"/>
            </a:schemeClr>
          </a:solidFill>
          <a:ln>
            <a:solidFill>
              <a:schemeClr val="tx1"/>
            </a:solidFill>
          </a:ln>
        </p:spPr>
        <p:txBody>
          <a:bodyPr>
            <a:spAutoFit/>
          </a:bodyPr>
          <a:lstStyle/>
          <a:p>
            <a:r>
              <a:rPr lang="en-US" sz="2000" dirty="0">
                <a:latin typeface="Times New Roman" panose="02020603050405020304" pitchFamily="18" charset="0"/>
                <a:ea typeface="Calibri" panose="020F0502020204030204" pitchFamily="34" charset="0"/>
              </a:rPr>
              <a:t>Empathetic listening is listening to understand the speaker’s point of view without judgment.</a:t>
            </a:r>
            <a:endParaRPr lang="en-US" sz="2000" dirty="0"/>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1729" y="0"/>
            <a:ext cx="1273216" cy="561666"/>
          </a:xfrm>
          <a:prstGeom prst="rect">
            <a:avLst/>
          </a:prstGeom>
        </p:spPr>
      </p:pic>
    </p:spTree>
    <p:extLst>
      <p:ext uri="{BB962C8B-B14F-4D97-AF65-F5344CB8AC3E}">
        <p14:creationId xmlns:p14="http://schemas.microsoft.com/office/powerpoint/2010/main" val="2796404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cBhvr additive="base">
                                        <p:cTn id="18" dur="500" fill="hold"/>
                                        <p:tgtEl>
                                          <p:spTgt spid="17"/>
                                        </p:tgtEl>
                                        <p:attrNameLst>
                                          <p:attrName>ppt_x</p:attrName>
                                        </p:attrNameLst>
                                      </p:cBhvr>
                                      <p:tavLst>
                                        <p:tav tm="0">
                                          <p:val>
                                            <p:strVal val="#ppt_x"/>
                                          </p:val>
                                        </p:tav>
                                        <p:tav tm="100000">
                                          <p:val>
                                            <p:strVal val="#ppt_x"/>
                                          </p:val>
                                        </p:tav>
                                      </p:tavLst>
                                    </p:anim>
                                    <p:anim calcmode="lin" valueType="num">
                                      <p:cBhvr additive="base">
                                        <p:cTn id="19"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barn(inVertical)">
                                      <p:cBhvr>
                                        <p:cTn id="24" dur="500"/>
                                        <p:tgtEl>
                                          <p:spTgt spid="6"/>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additive="base">
                                        <p:cTn id="29" dur="500" fill="hold"/>
                                        <p:tgtEl>
                                          <p:spTgt spid="19"/>
                                        </p:tgtEl>
                                        <p:attrNameLst>
                                          <p:attrName>ppt_x</p:attrName>
                                        </p:attrNameLst>
                                      </p:cBhvr>
                                      <p:tavLst>
                                        <p:tav tm="0">
                                          <p:val>
                                            <p:strVal val="#ppt_x"/>
                                          </p:val>
                                        </p:tav>
                                        <p:tav tm="100000">
                                          <p:val>
                                            <p:strVal val="#ppt_x"/>
                                          </p:val>
                                        </p:tav>
                                      </p:tavLst>
                                    </p:anim>
                                    <p:anim calcmode="lin" valueType="num">
                                      <p:cBhvr additive="base">
                                        <p:cTn id="3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barn(inVertical)">
                                      <p:cBhvr>
                                        <p:cTn id="3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animBg="1"/>
      <p:bldP spid="17" grpId="0" animBg="1"/>
      <p:bldP spid="6" grpId="0" animBg="1"/>
      <p:bldP spid="19" grpId="0" animBg="1"/>
      <p:bldP spid="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59686" y="0"/>
            <a:ext cx="385714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29965" y="775264"/>
            <a:ext cx="4863767"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Failing to </a:t>
            </a:r>
            <a:r>
              <a:rPr lang="en-US" sz="2800" b="1" dirty="0" smtClean="0">
                <a:solidFill>
                  <a:schemeClr val="bg1"/>
                </a:solidFill>
                <a:latin typeface="Times New Roman" panose="02020603050405020304" pitchFamily="18" charset="0"/>
                <a:cs typeface="Times New Roman" panose="02020603050405020304" pitchFamily="18" charset="0"/>
              </a:rPr>
              <a:t>be an active listener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617456" y="1996280"/>
            <a:ext cx="7645138" cy="1015663"/>
          </a:xfrm>
          <a:prstGeom prst="rect">
            <a:avLst/>
          </a:prstGeom>
          <a:no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Consciously decide if you are going to be an active listener or a passive listener.</a:t>
            </a:r>
          </a:p>
          <a:p>
            <a:r>
              <a:rPr lang="en-US" sz="2000" dirty="0">
                <a:latin typeface="Times New Roman" panose="02020603050405020304" pitchFamily="18" charset="0"/>
                <a:cs typeface="Times New Roman" panose="02020603050405020304" pitchFamily="18" charset="0"/>
              </a:rPr>
              <a:t>Listens thoughtfully to the meaning of the speaker’s words; </a:t>
            </a:r>
          </a:p>
        </p:txBody>
      </p:sp>
      <p:sp>
        <p:nvSpPr>
          <p:cNvPr id="6" name="Rectangle 5"/>
          <p:cNvSpPr/>
          <p:nvPr/>
        </p:nvSpPr>
        <p:spPr>
          <a:xfrm>
            <a:off x="617456" y="3287252"/>
            <a:ext cx="7013542" cy="400110"/>
          </a:xfrm>
          <a:prstGeom prst="rect">
            <a:avLst/>
          </a:prstGeom>
          <a:no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Considers the content of the message, both stated and implied; </a:t>
            </a:r>
          </a:p>
        </p:txBody>
      </p:sp>
      <p:sp>
        <p:nvSpPr>
          <p:cNvPr id="8" name="Rectangle 7"/>
          <p:cNvSpPr/>
          <p:nvPr/>
        </p:nvSpPr>
        <p:spPr>
          <a:xfrm>
            <a:off x="617456" y="3962671"/>
            <a:ext cx="6096000" cy="707886"/>
          </a:xfrm>
          <a:prstGeom prst="rect">
            <a:avLst/>
          </a:prstGeom>
          <a:noFill/>
          <a:ln>
            <a:solidFill>
              <a:schemeClr val="tx1"/>
            </a:solidFill>
          </a:ln>
        </p:spPr>
        <p:txBody>
          <a:bodyPr>
            <a:spAutoFit/>
          </a:bodyPr>
          <a:lstStyle/>
          <a:p>
            <a:r>
              <a:rPr lang="en-US" sz="2000" dirty="0">
                <a:latin typeface="Times New Roman" panose="02020603050405020304" pitchFamily="18" charset="0"/>
                <a:cs typeface="Times New Roman" panose="02020603050405020304" pitchFamily="18" charset="0"/>
              </a:rPr>
              <a:t>Thinks about the feelings associated with the message, attending to the speaker’s verbal and nonverbal cues; </a:t>
            </a:r>
          </a:p>
        </p:txBody>
      </p:sp>
      <p:sp>
        <p:nvSpPr>
          <p:cNvPr id="2" name="Rectangle 1"/>
          <p:cNvSpPr/>
          <p:nvPr/>
        </p:nvSpPr>
        <p:spPr>
          <a:xfrm>
            <a:off x="3981254" y="1403629"/>
            <a:ext cx="2344132" cy="487506"/>
          </a:xfrm>
          <a:prstGeom prst="rect">
            <a:avLst/>
          </a:prstGeom>
          <a:solidFill>
            <a:srgbClr val="C00000"/>
          </a:solidFill>
          <a:ln>
            <a:solidFill>
              <a:schemeClr val="tx1"/>
            </a:solidFill>
          </a:ln>
          <a:effectLst>
            <a:reflection blurRad="6350" stA="52000" endA="300" endPos="35000" dir="5400000" sy="-100000" algn="bl" rotWithShape="0"/>
          </a:effectLst>
        </p:spPr>
        <p:txBody>
          <a:bodyPr wrap="square">
            <a:spAutoFit/>
          </a:bodyPr>
          <a:lstStyle/>
          <a:p>
            <a:pPr>
              <a:lnSpc>
                <a:spcPct val="107000"/>
              </a:lnSpc>
            </a:pPr>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How </a:t>
            </a:r>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to </a:t>
            </a:r>
            <a:r>
              <a:rPr lang="en-US" sz="24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avoid? </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4" name="Rectangle 13"/>
          <p:cNvSpPr/>
          <p:nvPr/>
        </p:nvSpPr>
        <p:spPr>
          <a:xfrm>
            <a:off x="617456" y="5053612"/>
            <a:ext cx="6096000" cy="400110"/>
          </a:xfrm>
          <a:prstGeom prst="rect">
            <a:avLst/>
          </a:prstGeom>
          <a:noFill/>
          <a:ln>
            <a:solidFill>
              <a:schemeClr val="tx1"/>
            </a:solidFill>
          </a:ln>
        </p:spPr>
        <p:txBody>
          <a:bodyPr>
            <a:spAutoFit/>
          </a:bodyPr>
          <a:lstStyle/>
          <a:p>
            <a:r>
              <a:rPr lang="en-US" sz="2000" dirty="0">
                <a:latin typeface="Times New Roman" panose="02020603050405020304" pitchFamily="18" charset="0"/>
                <a:cs typeface="Times New Roman" panose="02020603050405020304" pitchFamily="18" charset="0"/>
              </a:rPr>
              <a:t>Makes every effort to reflect that message accurately. </a:t>
            </a:r>
          </a:p>
        </p:txBody>
      </p:sp>
      <p:sp>
        <p:nvSpPr>
          <p:cNvPr id="15" name="Rectangle 14"/>
          <p:cNvSpPr/>
          <p:nvPr/>
        </p:nvSpPr>
        <p:spPr>
          <a:xfrm>
            <a:off x="617456" y="5739279"/>
            <a:ext cx="6096000" cy="1015663"/>
          </a:xfrm>
          <a:prstGeom prst="rect">
            <a:avLst/>
          </a:prstGeom>
          <a:noFill/>
          <a:ln>
            <a:solidFill>
              <a:schemeClr val="tx1"/>
            </a:solidFill>
          </a:ln>
        </p:spPr>
        <p:txBody>
          <a:bodyPr>
            <a:spAutoFit/>
          </a:bodyPr>
          <a:lstStyle/>
          <a:p>
            <a:r>
              <a:rPr lang="en-US" sz="2000" dirty="0">
                <a:latin typeface="Times New Roman" panose="02020603050405020304" pitchFamily="18" charset="0"/>
                <a:cs typeface="Times New Roman" panose="02020603050405020304" pitchFamily="18" charset="0"/>
              </a:rPr>
              <a:t>A</a:t>
            </a:r>
            <a:r>
              <a:rPr lang="en-US" sz="2000" dirty="0" smtClean="0">
                <a:latin typeface="Times New Roman" panose="02020603050405020304" pitchFamily="18" charset="0"/>
                <a:cs typeface="Times New Roman" panose="02020603050405020304" pitchFamily="18" charset="0"/>
              </a:rPr>
              <a:t>sking </a:t>
            </a:r>
            <a:r>
              <a:rPr lang="en-US" sz="2000" dirty="0">
                <a:latin typeface="Times New Roman" panose="02020603050405020304" pitchFamily="18" charset="0"/>
                <a:cs typeface="Times New Roman" panose="02020603050405020304" pitchFamily="18" charset="0"/>
              </a:rPr>
              <a:t>questions, you can develop a better understanding of the speaker’s message and provide support to the speaker.</a:t>
            </a: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1729" y="0"/>
            <a:ext cx="1273216" cy="561666"/>
          </a:xfrm>
          <a:prstGeom prst="rect">
            <a:avLst/>
          </a:prstGeom>
        </p:spPr>
      </p:pic>
    </p:spTree>
    <p:extLst>
      <p:ext uri="{BB962C8B-B14F-4D97-AF65-F5344CB8AC3E}">
        <p14:creationId xmlns:p14="http://schemas.microsoft.com/office/powerpoint/2010/main" val="556962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arn(inVertical)">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barn(inVertical)">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barn(inVertical)">
                                      <p:cBhvr>
                                        <p:cTn id="28" dur="500"/>
                                        <p:tgtEl>
                                          <p:spTgt spid="14"/>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barn(inVertical)">
                                      <p:cBhvr>
                                        <p:cTn id="3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8" grpId="0" animBg="1"/>
      <p:bldP spid="2" grpId="0" animBg="1"/>
      <p:bldP spid="14" grpId="0" animBg="1"/>
      <p:bldP spid="1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20273" y="1962033"/>
            <a:ext cx="5467546" cy="2405017"/>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lnSpc>
                <a:spcPct val="107000"/>
              </a:lnSpc>
            </a:pPr>
            <a:r>
              <a:rPr lang="en-US" sz="7200"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SECTION TWO</a:t>
            </a:r>
            <a:endParaRPr lang="en-US" sz="4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1729" y="0"/>
            <a:ext cx="1273216" cy="561666"/>
          </a:xfrm>
          <a:prstGeom prst="rect">
            <a:avLst/>
          </a:prstGeom>
        </p:spPr>
      </p:pic>
    </p:spTree>
    <p:extLst>
      <p:ext uri="{BB962C8B-B14F-4D97-AF65-F5344CB8AC3E}">
        <p14:creationId xmlns:p14="http://schemas.microsoft.com/office/powerpoint/2010/main" val="1960262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729806" y="2084582"/>
            <a:ext cx="7217040" cy="1031564"/>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6000"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LISTENING STYLES</a:t>
            </a:r>
            <a:endParaRPr lang="en-US" sz="32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1729" y="0"/>
            <a:ext cx="1273216" cy="561666"/>
          </a:xfrm>
          <a:prstGeom prst="rect">
            <a:avLst/>
          </a:prstGeom>
        </p:spPr>
      </p:pic>
    </p:spTree>
    <p:extLst>
      <p:ext uri="{BB962C8B-B14F-4D97-AF65-F5344CB8AC3E}">
        <p14:creationId xmlns:p14="http://schemas.microsoft.com/office/powerpoint/2010/main" val="3103073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59686" y="0"/>
            <a:ext cx="2989921"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Listening styles</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29965" y="775264"/>
            <a:ext cx="1200970"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People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985100" y="1379869"/>
            <a:ext cx="9092153" cy="1015663"/>
          </a:xfrm>
          <a:prstGeom prst="rect">
            <a:avLst/>
          </a:prstGeom>
          <a:no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people-oriented listener is interested in the speaker. People-oriented listeners listen to the message in order to learn how the speaker thinks and how they feel about their message. </a:t>
            </a:r>
            <a:endParaRPr lang="en-US" sz="2400" dirty="0">
              <a:latin typeface="Times New Roman" panose="02020603050405020304" pitchFamily="18" charset="0"/>
              <a:cs typeface="Times New Roman" panose="02020603050405020304" pitchFamily="18" charset="0"/>
            </a:endParaRPr>
          </a:p>
        </p:txBody>
      </p:sp>
      <p:sp>
        <p:nvSpPr>
          <p:cNvPr id="14" name="Rectangle 13"/>
          <p:cNvSpPr/>
          <p:nvPr/>
        </p:nvSpPr>
        <p:spPr>
          <a:xfrm>
            <a:off x="2029641" y="4937125"/>
            <a:ext cx="6096000" cy="400110"/>
          </a:xfrm>
          <a:prstGeom prst="rect">
            <a:avLst/>
          </a:prstGeom>
          <a:solidFill>
            <a:schemeClr val="bg1"/>
          </a:solidFill>
          <a:ln>
            <a:solidFill>
              <a:schemeClr val="tx1"/>
            </a:solidFill>
          </a:ln>
        </p:spPr>
        <p:txBody>
          <a:bodyPr>
            <a:spAutoFit/>
          </a:bodyPr>
          <a:lstStyle/>
          <a:p>
            <a:r>
              <a:rPr lang="en-US" sz="2000" dirty="0">
                <a:solidFill>
                  <a:srgbClr val="C00000"/>
                </a:solidFill>
                <a:latin typeface="Times New Roman" panose="02020603050405020304" pitchFamily="18" charset="0"/>
                <a:cs typeface="Times New Roman" panose="02020603050405020304" pitchFamily="18" charset="0"/>
              </a:rPr>
              <a:t>Does the artist feel successful?</a:t>
            </a:r>
          </a:p>
        </p:txBody>
      </p:sp>
      <p:sp>
        <p:nvSpPr>
          <p:cNvPr id="15" name="Rectangle 14"/>
          <p:cNvSpPr/>
          <p:nvPr/>
        </p:nvSpPr>
        <p:spPr>
          <a:xfrm>
            <a:off x="1958037" y="5486292"/>
            <a:ext cx="6096000" cy="400110"/>
          </a:xfrm>
          <a:prstGeom prst="rect">
            <a:avLst/>
          </a:prstGeom>
          <a:solidFill>
            <a:schemeClr val="bg1"/>
          </a:solidFill>
          <a:ln>
            <a:solidFill>
              <a:schemeClr val="tx1"/>
            </a:solidFill>
          </a:ln>
        </p:spPr>
        <p:txBody>
          <a:bodyPr>
            <a:spAutoFit/>
          </a:bodyPr>
          <a:lstStyle/>
          <a:p>
            <a:r>
              <a:rPr lang="en-US" sz="2000" dirty="0">
                <a:solidFill>
                  <a:srgbClr val="C00000"/>
                </a:solidFill>
                <a:latin typeface="Times New Roman" panose="02020603050405020304" pitchFamily="18" charset="0"/>
                <a:cs typeface="Times New Roman" panose="02020603050405020304" pitchFamily="18" charset="0"/>
              </a:rPr>
              <a:t>What is it like to be famous?</a:t>
            </a:r>
          </a:p>
        </p:txBody>
      </p:sp>
      <p:sp>
        <p:nvSpPr>
          <p:cNvPr id="11" name="Explosion 2 10"/>
          <p:cNvSpPr/>
          <p:nvPr/>
        </p:nvSpPr>
        <p:spPr>
          <a:xfrm>
            <a:off x="-15145" y="2360765"/>
            <a:ext cx="2328421" cy="1885360"/>
          </a:xfrm>
          <a:prstGeom prst="irregularSeal2">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6" name="Rectangle 15"/>
          <p:cNvSpPr/>
          <p:nvPr/>
        </p:nvSpPr>
        <p:spPr>
          <a:xfrm>
            <a:off x="340093" y="2929784"/>
            <a:ext cx="1617943" cy="504625"/>
          </a:xfrm>
          <a:prstGeom prst="rect">
            <a:avLst/>
          </a:prstGeom>
        </p:spPr>
        <p:txBody>
          <a:bodyPr wrap="none">
            <a:spAutoFit/>
          </a:bodyPr>
          <a:lstStyle/>
          <a:p>
            <a:pPr>
              <a:lnSpc>
                <a:spcPct val="150000"/>
              </a:lnSpc>
              <a:spcAft>
                <a:spcPts val="800"/>
              </a:spcAft>
            </a:pPr>
            <a:r>
              <a:rPr lang="en-US" sz="2000" b="1" dirty="0">
                <a:solidFill>
                  <a:schemeClr val="bg1"/>
                </a:solidFill>
                <a:latin typeface="Times New Roman" panose="02020603050405020304" pitchFamily="18" charset="0"/>
                <a:ea typeface="Calibri" panose="020F0502020204030204" pitchFamily="34" charset="0"/>
                <a:cs typeface="Arial" panose="020B0604020202020204" pitchFamily="34" charset="0"/>
              </a:rPr>
              <a:t>For example,</a:t>
            </a:r>
            <a:endParaRPr lang="en-US"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7" name="Rectangle 16"/>
          <p:cNvSpPr/>
          <p:nvPr/>
        </p:nvSpPr>
        <p:spPr>
          <a:xfrm>
            <a:off x="1958037" y="2856300"/>
            <a:ext cx="7212874" cy="1938992"/>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For instance, when people-oriented listeners listen to an interview with a famous rap artist, they are likely to be more curious about the artist as an individual than about music, even though the people-oriented listener might also appreciate the artist’s work. If you are a people-oriented listener, you might have certain questions you hope will be answered, such as:</a:t>
            </a:r>
          </a:p>
        </p:txBody>
      </p:sp>
      <p:sp>
        <p:nvSpPr>
          <p:cNvPr id="19" name="Rectangle 18"/>
          <p:cNvSpPr/>
          <p:nvPr/>
        </p:nvSpPr>
        <p:spPr>
          <a:xfrm>
            <a:off x="1958036" y="6158262"/>
            <a:ext cx="6239209" cy="405367"/>
          </a:xfrm>
          <a:prstGeom prst="rect">
            <a:avLst/>
          </a:prstGeom>
          <a:solidFill>
            <a:schemeClr val="bg1"/>
          </a:solidFill>
          <a:ln>
            <a:solidFill>
              <a:schemeClr val="tx1"/>
            </a:solidFill>
          </a:ln>
        </p:spPr>
        <p:txBody>
          <a:bodyPr wrap="none">
            <a:spAutoFit/>
          </a:bodyPr>
          <a:lstStyle/>
          <a:p>
            <a:pPr>
              <a:lnSpc>
                <a:spcPct val="107000"/>
              </a:lnSpc>
            </a:pPr>
            <a:r>
              <a:rPr lang="en-US" sz="2000" dirty="0">
                <a:solidFill>
                  <a:srgbClr val="C00000"/>
                </a:solidFill>
                <a:latin typeface="Times New Roman" panose="02020603050405020304" pitchFamily="18" charset="0"/>
                <a:ea typeface="Calibri" panose="020F0502020204030204" pitchFamily="34" charset="0"/>
                <a:cs typeface="Arial" panose="020B0604020202020204" pitchFamily="34" charset="0"/>
              </a:rPr>
              <a:t>What kind of educational background does he or she have?</a:t>
            </a:r>
            <a:endParaRPr lang="en-US" sz="24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8" name="Picture 1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1729" y="0"/>
            <a:ext cx="1273216" cy="561666"/>
          </a:xfrm>
          <a:prstGeom prst="rect">
            <a:avLst/>
          </a:prstGeom>
        </p:spPr>
      </p:pic>
    </p:spTree>
    <p:extLst>
      <p:ext uri="{BB962C8B-B14F-4D97-AF65-F5344CB8AC3E}">
        <p14:creationId xmlns:p14="http://schemas.microsoft.com/office/powerpoint/2010/main" val="1958792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p:cTn id="18" dur="1000" fill="hold"/>
                                        <p:tgtEl>
                                          <p:spTgt spid="16"/>
                                        </p:tgtEl>
                                        <p:attrNameLst>
                                          <p:attrName>ppt_w</p:attrName>
                                        </p:attrNameLst>
                                      </p:cBhvr>
                                      <p:tavLst>
                                        <p:tav tm="0">
                                          <p:val>
                                            <p:fltVal val="0"/>
                                          </p:val>
                                        </p:tav>
                                        <p:tav tm="100000">
                                          <p:val>
                                            <p:strVal val="#ppt_w"/>
                                          </p:val>
                                        </p:tav>
                                      </p:tavLst>
                                    </p:anim>
                                    <p:anim calcmode="lin" valueType="num">
                                      <p:cBhvr>
                                        <p:cTn id="19" dur="1000" fill="hold"/>
                                        <p:tgtEl>
                                          <p:spTgt spid="16"/>
                                        </p:tgtEl>
                                        <p:attrNameLst>
                                          <p:attrName>ppt_h</p:attrName>
                                        </p:attrNameLst>
                                      </p:cBhvr>
                                      <p:tavLst>
                                        <p:tav tm="0">
                                          <p:val>
                                            <p:fltVal val="0"/>
                                          </p:val>
                                        </p:tav>
                                        <p:tav tm="100000">
                                          <p:val>
                                            <p:strVal val="#ppt_h"/>
                                          </p:val>
                                        </p:tav>
                                      </p:tavLst>
                                    </p:anim>
                                    <p:anim calcmode="lin" valueType="num">
                                      <p:cBhvr>
                                        <p:cTn id="20" dur="1000" fill="hold"/>
                                        <p:tgtEl>
                                          <p:spTgt spid="16"/>
                                        </p:tgtEl>
                                        <p:attrNameLst>
                                          <p:attrName>style.rotation</p:attrName>
                                        </p:attrNameLst>
                                      </p:cBhvr>
                                      <p:tavLst>
                                        <p:tav tm="0">
                                          <p:val>
                                            <p:fltVal val="90"/>
                                          </p:val>
                                        </p:tav>
                                        <p:tav tm="100000">
                                          <p:val>
                                            <p:fltVal val="0"/>
                                          </p:val>
                                        </p:tav>
                                      </p:tavLst>
                                    </p:anim>
                                    <p:animEffect transition="in" filter="fade">
                                      <p:cBhvr>
                                        <p:cTn id="21" dur="1000"/>
                                        <p:tgtEl>
                                          <p:spTgt spid="16"/>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p:cTn id="24" dur="1000" fill="hold"/>
                                        <p:tgtEl>
                                          <p:spTgt spid="11"/>
                                        </p:tgtEl>
                                        <p:attrNameLst>
                                          <p:attrName>ppt_w</p:attrName>
                                        </p:attrNameLst>
                                      </p:cBhvr>
                                      <p:tavLst>
                                        <p:tav tm="0">
                                          <p:val>
                                            <p:fltVal val="0"/>
                                          </p:val>
                                        </p:tav>
                                        <p:tav tm="100000">
                                          <p:val>
                                            <p:strVal val="#ppt_w"/>
                                          </p:val>
                                        </p:tav>
                                      </p:tavLst>
                                    </p:anim>
                                    <p:anim calcmode="lin" valueType="num">
                                      <p:cBhvr>
                                        <p:cTn id="25" dur="1000" fill="hold"/>
                                        <p:tgtEl>
                                          <p:spTgt spid="11"/>
                                        </p:tgtEl>
                                        <p:attrNameLst>
                                          <p:attrName>ppt_h</p:attrName>
                                        </p:attrNameLst>
                                      </p:cBhvr>
                                      <p:tavLst>
                                        <p:tav tm="0">
                                          <p:val>
                                            <p:fltVal val="0"/>
                                          </p:val>
                                        </p:tav>
                                        <p:tav tm="100000">
                                          <p:val>
                                            <p:strVal val="#ppt_h"/>
                                          </p:val>
                                        </p:tav>
                                      </p:tavLst>
                                    </p:anim>
                                    <p:anim calcmode="lin" valueType="num">
                                      <p:cBhvr>
                                        <p:cTn id="26" dur="1000" fill="hold"/>
                                        <p:tgtEl>
                                          <p:spTgt spid="11"/>
                                        </p:tgtEl>
                                        <p:attrNameLst>
                                          <p:attrName>style.rotation</p:attrName>
                                        </p:attrNameLst>
                                      </p:cBhvr>
                                      <p:tavLst>
                                        <p:tav tm="0">
                                          <p:val>
                                            <p:fltVal val="90"/>
                                          </p:val>
                                        </p:tav>
                                        <p:tav tm="100000">
                                          <p:val>
                                            <p:fltVal val="0"/>
                                          </p:val>
                                        </p:tav>
                                      </p:tavLst>
                                    </p:anim>
                                    <p:animEffect transition="in" filter="fade">
                                      <p:cBhvr>
                                        <p:cTn id="27" dur="10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barn(inVertical)">
                                      <p:cBhvr>
                                        <p:cTn id="32" dur="500"/>
                                        <p:tgtEl>
                                          <p:spTgt spid="17"/>
                                        </p:tgtEl>
                                      </p:cBhvr>
                                    </p:animEffect>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500" fill="hold"/>
                                        <p:tgtEl>
                                          <p:spTgt spid="14"/>
                                        </p:tgtEl>
                                        <p:attrNameLst>
                                          <p:attrName>ppt_x</p:attrName>
                                        </p:attrNameLst>
                                      </p:cBhvr>
                                      <p:tavLst>
                                        <p:tav tm="0">
                                          <p:val>
                                            <p:strVal val="#ppt_x"/>
                                          </p:val>
                                        </p:tav>
                                        <p:tav tm="100000">
                                          <p:val>
                                            <p:strVal val="#ppt_x"/>
                                          </p:val>
                                        </p:tav>
                                      </p:tavLst>
                                    </p:anim>
                                    <p:anim calcmode="lin" valueType="num">
                                      <p:cBhvr additive="base">
                                        <p:cTn id="3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500" fill="hold"/>
                                        <p:tgtEl>
                                          <p:spTgt spid="15"/>
                                        </p:tgtEl>
                                        <p:attrNameLst>
                                          <p:attrName>ppt_x</p:attrName>
                                        </p:attrNameLst>
                                      </p:cBhvr>
                                      <p:tavLst>
                                        <p:tav tm="0">
                                          <p:val>
                                            <p:strVal val="#ppt_x"/>
                                          </p:val>
                                        </p:tav>
                                        <p:tav tm="100000">
                                          <p:val>
                                            <p:strVal val="#ppt_x"/>
                                          </p:val>
                                        </p:tav>
                                      </p:tavLst>
                                    </p:anim>
                                    <p:anim calcmode="lin" valueType="num">
                                      <p:cBhvr additive="base">
                                        <p:cTn id="4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additive="base">
                                        <p:cTn id="49" dur="500" fill="hold"/>
                                        <p:tgtEl>
                                          <p:spTgt spid="19"/>
                                        </p:tgtEl>
                                        <p:attrNameLst>
                                          <p:attrName>ppt_x</p:attrName>
                                        </p:attrNameLst>
                                      </p:cBhvr>
                                      <p:tavLst>
                                        <p:tav tm="0">
                                          <p:val>
                                            <p:strVal val="#ppt_x"/>
                                          </p:val>
                                        </p:tav>
                                        <p:tav tm="100000">
                                          <p:val>
                                            <p:strVal val="#ppt_x"/>
                                          </p:val>
                                        </p:tav>
                                      </p:tavLst>
                                    </p:anim>
                                    <p:anim calcmode="lin" valueType="num">
                                      <p:cBhvr additive="base">
                                        <p:cTn id="5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14" grpId="0" animBg="1"/>
      <p:bldP spid="15" grpId="0" animBg="1"/>
      <p:bldP spid="11" grpId="0" animBg="1"/>
      <p:bldP spid="16" grpId="0"/>
      <p:bldP spid="17" grpId="0" animBg="1"/>
      <p:bldP spid="1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59686" y="0"/>
            <a:ext cx="2989921"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Listening styles</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29965" y="775264"/>
            <a:ext cx="1200970"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People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985100" y="1379869"/>
            <a:ext cx="9092153" cy="1015663"/>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people-oriented listener is interested in the speaker. People-oriented listeners listen to the message in order to learn how the speaker thinks and how they feel about their message. </a:t>
            </a:r>
            <a:endParaRPr lang="en-US" sz="2400" dirty="0">
              <a:latin typeface="Times New Roman" panose="02020603050405020304" pitchFamily="18" charset="0"/>
              <a:cs typeface="Times New Roman" panose="02020603050405020304" pitchFamily="18" charset="0"/>
            </a:endParaRPr>
          </a:p>
        </p:txBody>
      </p:sp>
      <p:sp>
        <p:nvSpPr>
          <p:cNvPr id="2" name="Trapezoid 1"/>
          <p:cNvSpPr/>
          <p:nvPr/>
        </p:nvSpPr>
        <p:spPr>
          <a:xfrm>
            <a:off x="1941921" y="3572759"/>
            <a:ext cx="4675695" cy="3186260"/>
          </a:xfrm>
          <a:prstGeom prst="trapezoi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latin typeface="Times New Roman" panose="02020603050405020304" pitchFamily="18" charset="0"/>
                <a:cs typeface="Times New Roman" panose="02020603050405020304" pitchFamily="18" charset="0"/>
              </a:rPr>
              <a:t>The people-oriented listener is likely to be more attentive to the speaker than to the message. If you tend to be such a listener, understand that the message is about what is important to the speaker.</a:t>
            </a:r>
          </a:p>
        </p:txBody>
      </p:sp>
      <p:sp>
        <p:nvSpPr>
          <p:cNvPr id="6" name="Rectangle 5"/>
          <p:cNvSpPr/>
          <p:nvPr/>
        </p:nvSpPr>
        <p:spPr>
          <a:xfrm>
            <a:off x="3406772" y="2889709"/>
            <a:ext cx="1745991" cy="584775"/>
          </a:xfrm>
          <a:prstGeom prst="rect">
            <a:avLst/>
          </a:prstGeom>
          <a:solidFill>
            <a:schemeClr val="tx2">
              <a:lumMod val="50000"/>
            </a:schemeClr>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ea typeface="Calibri" panose="020F0502020204030204" pitchFamily="34" charset="0"/>
              </a:rPr>
              <a:t>Key type</a:t>
            </a:r>
            <a:endParaRPr lang="en-US" sz="3200" b="1" dirty="0">
              <a:solidFill>
                <a:schemeClr val="bg1"/>
              </a:solidFill>
            </a:endParaRP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1729" y="0"/>
            <a:ext cx="1273216" cy="561666"/>
          </a:xfrm>
          <a:prstGeom prst="rect">
            <a:avLst/>
          </a:prstGeom>
        </p:spPr>
      </p:pic>
    </p:spTree>
    <p:extLst>
      <p:ext uri="{BB962C8B-B14F-4D97-AF65-F5344CB8AC3E}">
        <p14:creationId xmlns:p14="http://schemas.microsoft.com/office/powerpoint/2010/main" val="3198230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heel(1)">
                                      <p:cBhvr>
                                        <p:cTn id="12" dur="2000"/>
                                        <p:tgtEl>
                                          <p:spTgt spid="2"/>
                                        </p:tgtEl>
                                      </p:cBhvr>
                                    </p:animEffect>
                                  </p:childTnLst>
                                </p:cTn>
                              </p:par>
                              <p:par>
                                <p:cTn id="13" presetID="21" presetClass="entr" presetSubtype="1"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heel(1)">
                                      <p:cBhvr>
                                        <p:cTn id="15"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animBg="1"/>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59686" y="0"/>
            <a:ext cx="2989921"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Listening styles</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29965" y="775264"/>
            <a:ext cx="1202573"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Action</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985100" y="1379869"/>
            <a:ext cx="9092153" cy="707886"/>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Action-oriented listeners are primarily interested in finding out what the speaker wants. </a:t>
            </a:r>
          </a:p>
        </p:txBody>
      </p:sp>
      <p:sp>
        <p:nvSpPr>
          <p:cNvPr id="11" name="Explosion 2 10"/>
          <p:cNvSpPr/>
          <p:nvPr/>
        </p:nvSpPr>
        <p:spPr>
          <a:xfrm>
            <a:off x="-51848" y="2085049"/>
            <a:ext cx="2328421" cy="1885360"/>
          </a:xfrm>
          <a:prstGeom prst="irregularSeal2">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6" name="Rectangle 15"/>
          <p:cNvSpPr/>
          <p:nvPr/>
        </p:nvSpPr>
        <p:spPr>
          <a:xfrm>
            <a:off x="303390" y="2654068"/>
            <a:ext cx="1617943" cy="504625"/>
          </a:xfrm>
          <a:prstGeom prst="rect">
            <a:avLst/>
          </a:prstGeom>
        </p:spPr>
        <p:txBody>
          <a:bodyPr wrap="none">
            <a:spAutoFit/>
          </a:bodyPr>
          <a:lstStyle/>
          <a:p>
            <a:pPr>
              <a:lnSpc>
                <a:spcPct val="150000"/>
              </a:lnSpc>
              <a:spcAft>
                <a:spcPts val="800"/>
              </a:spcAft>
            </a:pPr>
            <a:r>
              <a:rPr lang="en-US" sz="2000" b="1" dirty="0">
                <a:solidFill>
                  <a:schemeClr val="bg1"/>
                </a:solidFill>
                <a:latin typeface="Times New Roman" panose="02020603050405020304" pitchFamily="18" charset="0"/>
                <a:ea typeface="Calibri" panose="020F0502020204030204" pitchFamily="34" charset="0"/>
                <a:cs typeface="Arial" panose="020B0604020202020204" pitchFamily="34" charset="0"/>
              </a:rPr>
              <a:t>For example,</a:t>
            </a:r>
            <a:endParaRPr lang="en-US"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7" name="Rectangle 16"/>
          <p:cNvSpPr/>
          <p:nvPr/>
        </p:nvSpPr>
        <p:spPr>
          <a:xfrm>
            <a:off x="2005170" y="2357024"/>
            <a:ext cx="9014764" cy="1323439"/>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when you are in a meeting and the manager reviews the yearly evaluation. You tend to concentrate on the final results and what should be done next year. You are not interesting on how we get there or what are the feelings of my manager and Co-workers. </a:t>
            </a:r>
            <a:endParaRPr lang="en-US" sz="2400" dirty="0">
              <a:latin typeface="Times New Roman" panose="02020603050405020304" pitchFamily="18" charset="0"/>
              <a:cs typeface="Times New Roman" panose="02020603050405020304" pitchFamily="18" charset="0"/>
            </a:endParaRPr>
          </a:p>
        </p:txBody>
      </p:sp>
      <p:sp>
        <p:nvSpPr>
          <p:cNvPr id="18" name="Trapezoid 17"/>
          <p:cNvSpPr/>
          <p:nvPr/>
        </p:nvSpPr>
        <p:spPr>
          <a:xfrm>
            <a:off x="3277789" y="4114800"/>
            <a:ext cx="4675695" cy="2743200"/>
          </a:xfrm>
          <a:prstGeom prst="trapezoi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latin typeface="Times New Roman" panose="02020603050405020304" pitchFamily="18" charset="0"/>
                <a:cs typeface="Times New Roman" panose="02020603050405020304" pitchFamily="18" charset="0"/>
              </a:rPr>
              <a:t> Action-oriented listening is sometimes called task-oriented listening. In it, the listener seeks a clear message about what needs to be done, and might have less patience for listening to the reasons behind the task.</a:t>
            </a:r>
            <a:endParaRPr lang="en-US" sz="2400" dirty="0">
              <a:latin typeface="Times New Roman" panose="02020603050405020304" pitchFamily="18" charset="0"/>
              <a:cs typeface="Times New Roman" panose="02020603050405020304" pitchFamily="18" charset="0"/>
            </a:endParaRPr>
          </a:p>
        </p:txBody>
      </p:sp>
      <p:sp>
        <p:nvSpPr>
          <p:cNvPr id="19" name="Rectangle 18"/>
          <p:cNvSpPr/>
          <p:nvPr/>
        </p:nvSpPr>
        <p:spPr>
          <a:xfrm>
            <a:off x="4755964" y="3591580"/>
            <a:ext cx="1550424" cy="523220"/>
          </a:xfrm>
          <a:prstGeom prst="rect">
            <a:avLst/>
          </a:prstGeom>
          <a:solidFill>
            <a:schemeClr val="tx2">
              <a:lumMod val="50000"/>
            </a:schemeClr>
          </a:solidFill>
          <a:effectLst>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ea typeface="Calibri" panose="020F0502020204030204" pitchFamily="34" charset="0"/>
              </a:rPr>
              <a:t>Key type</a:t>
            </a:r>
            <a:endParaRPr lang="en-US" sz="2800" b="1" dirty="0">
              <a:solidFill>
                <a:schemeClr val="bg1"/>
              </a:solidFill>
            </a:endParaRPr>
          </a:p>
        </p:txBody>
      </p:sp>
      <p:pic>
        <p:nvPicPr>
          <p:cNvPr id="14" name="Picture 13">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1729" y="0"/>
            <a:ext cx="1273216" cy="561666"/>
          </a:xfrm>
          <a:prstGeom prst="rect">
            <a:avLst/>
          </a:prstGeom>
        </p:spPr>
      </p:pic>
    </p:spTree>
    <p:extLst>
      <p:ext uri="{BB962C8B-B14F-4D97-AF65-F5344CB8AC3E}">
        <p14:creationId xmlns:p14="http://schemas.microsoft.com/office/powerpoint/2010/main" val="3857721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p:cTn id="18" dur="1000" fill="hold"/>
                                        <p:tgtEl>
                                          <p:spTgt spid="16"/>
                                        </p:tgtEl>
                                        <p:attrNameLst>
                                          <p:attrName>ppt_w</p:attrName>
                                        </p:attrNameLst>
                                      </p:cBhvr>
                                      <p:tavLst>
                                        <p:tav tm="0">
                                          <p:val>
                                            <p:fltVal val="0"/>
                                          </p:val>
                                        </p:tav>
                                        <p:tav tm="100000">
                                          <p:val>
                                            <p:strVal val="#ppt_w"/>
                                          </p:val>
                                        </p:tav>
                                      </p:tavLst>
                                    </p:anim>
                                    <p:anim calcmode="lin" valueType="num">
                                      <p:cBhvr>
                                        <p:cTn id="19" dur="1000" fill="hold"/>
                                        <p:tgtEl>
                                          <p:spTgt spid="16"/>
                                        </p:tgtEl>
                                        <p:attrNameLst>
                                          <p:attrName>ppt_h</p:attrName>
                                        </p:attrNameLst>
                                      </p:cBhvr>
                                      <p:tavLst>
                                        <p:tav tm="0">
                                          <p:val>
                                            <p:fltVal val="0"/>
                                          </p:val>
                                        </p:tav>
                                        <p:tav tm="100000">
                                          <p:val>
                                            <p:strVal val="#ppt_h"/>
                                          </p:val>
                                        </p:tav>
                                      </p:tavLst>
                                    </p:anim>
                                    <p:anim calcmode="lin" valueType="num">
                                      <p:cBhvr>
                                        <p:cTn id="20" dur="1000" fill="hold"/>
                                        <p:tgtEl>
                                          <p:spTgt spid="16"/>
                                        </p:tgtEl>
                                        <p:attrNameLst>
                                          <p:attrName>style.rotation</p:attrName>
                                        </p:attrNameLst>
                                      </p:cBhvr>
                                      <p:tavLst>
                                        <p:tav tm="0">
                                          <p:val>
                                            <p:fltVal val="90"/>
                                          </p:val>
                                        </p:tav>
                                        <p:tav tm="100000">
                                          <p:val>
                                            <p:fltVal val="0"/>
                                          </p:val>
                                        </p:tav>
                                      </p:tavLst>
                                    </p:anim>
                                    <p:animEffect transition="in" filter="fade">
                                      <p:cBhvr>
                                        <p:cTn id="21" dur="1000"/>
                                        <p:tgtEl>
                                          <p:spTgt spid="16"/>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p:cTn id="24" dur="1000" fill="hold"/>
                                        <p:tgtEl>
                                          <p:spTgt spid="11"/>
                                        </p:tgtEl>
                                        <p:attrNameLst>
                                          <p:attrName>ppt_w</p:attrName>
                                        </p:attrNameLst>
                                      </p:cBhvr>
                                      <p:tavLst>
                                        <p:tav tm="0">
                                          <p:val>
                                            <p:fltVal val="0"/>
                                          </p:val>
                                        </p:tav>
                                        <p:tav tm="100000">
                                          <p:val>
                                            <p:strVal val="#ppt_w"/>
                                          </p:val>
                                        </p:tav>
                                      </p:tavLst>
                                    </p:anim>
                                    <p:anim calcmode="lin" valueType="num">
                                      <p:cBhvr>
                                        <p:cTn id="25" dur="1000" fill="hold"/>
                                        <p:tgtEl>
                                          <p:spTgt spid="11"/>
                                        </p:tgtEl>
                                        <p:attrNameLst>
                                          <p:attrName>ppt_h</p:attrName>
                                        </p:attrNameLst>
                                      </p:cBhvr>
                                      <p:tavLst>
                                        <p:tav tm="0">
                                          <p:val>
                                            <p:fltVal val="0"/>
                                          </p:val>
                                        </p:tav>
                                        <p:tav tm="100000">
                                          <p:val>
                                            <p:strVal val="#ppt_h"/>
                                          </p:val>
                                        </p:tav>
                                      </p:tavLst>
                                    </p:anim>
                                    <p:anim calcmode="lin" valueType="num">
                                      <p:cBhvr>
                                        <p:cTn id="26" dur="1000" fill="hold"/>
                                        <p:tgtEl>
                                          <p:spTgt spid="11"/>
                                        </p:tgtEl>
                                        <p:attrNameLst>
                                          <p:attrName>style.rotation</p:attrName>
                                        </p:attrNameLst>
                                      </p:cBhvr>
                                      <p:tavLst>
                                        <p:tav tm="0">
                                          <p:val>
                                            <p:fltVal val="90"/>
                                          </p:val>
                                        </p:tav>
                                        <p:tav tm="100000">
                                          <p:val>
                                            <p:fltVal val="0"/>
                                          </p:val>
                                        </p:tav>
                                      </p:tavLst>
                                    </p:anim>
                                    <p:animEffect transition="in" filter="fade">
                                      <p:cBhvr>
                                        <p:cTn id="27" dur="10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barn(inVertical)">
                                      <p:cBhvr>
                                        <p:cTn id="32" dur="500"/>
                                        <p:tgtEl>
                                          <p:spTgt spid="17"/>
                                        </p:tgtEl>
                                      </p:cBhvr>
                                    </p:animEffect>
                                  </p:childTnLst>
                                </p:cTn>
                              </p:par>
                            </p:childTnLst>
                          </p:cTn>
                        </p:par>
                      </p:childTnLst>
                    </p:cTn>
                  </p:par>
                  <p:par>
                    <p:cTn id="33" fill="hold">
                      <p:stCondLst>
                        <p:cond delay="indefinite"/>
                      </p:stCondLst>
                      <p:childTnLst>
                        <p:par>
                          <p:cTn id="34" fill="hold">
                            <p:stCondLst>
                              <p:cond delay="0"/>
                            </p:stCondLst>
                            <p:childTnLst>
                              <p:par>
                                <p:cTn id="35" presetID="21" presetClass="entr" presetSubtype="1" fill="hold" grpId="0" nodeType="click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wheel(1)">
                                      <p:cBhvr>
                                        <p:cTn id="37" dur="2000"/>
                                        <p:tgtEl>
                                          <p:spTgt spid="18"/>
                                        </p:tgtEl>
                                      </p:cBhvr>
                                    </p:animEffect>
                                  </p:childTnLst>
                                </p:cTn>
                              </p:par>
                              <p:par>
                                <p:cTn id="38" presetID="21" presetClass="entr" presetSubtype="1" fill="hold" grpId="0" nodeType="with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wheel(1)">
                                      <p:cBhvr>
                                        <p:cTn id="40"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11" grpId="0" animBg="1"/>
      <p:bldP spid="16" grpId="0"/>
      <p:bldP spid="17" grpId="0" animBg="1"/>
      <p:bldP spid="18" grpId="0" animBg="1"/>
      <p:bldP spid="1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59686" y="0"/>
            <a:ext cx="2989921"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Listening styles</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29965" y="775264"/>
            <a:ext cx="1423788"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Content</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985100" y="1379869"/>
            <a:ext cx="9092153" cy="707886"/>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Content-oriented listeners are interested in the message itself, whether it makes sense, what it means, and whether it’s accurate. </a:t>
            </a:r>
          </a:p>
        </p:txBody>
      </p:sp>
      <p:sp>
        <p:nvSpPr>
          <p:cNvPr id="11" name="Explosion 2 10"/>
          <p:cNvSpPr/>
          <p:nvPr/>
        </p:nvSpPr>
        <p:spPr>
          <a:xfrm>
            <a:off x="129965" y="2245800"/>
            <a:ext cx="2328421" cy="1885360"/>
          </a:xfrm>
          <a:prstGeom prst="irregularSeal2">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6" name="Rectangle 15"/>
          <p:cNvSpPr/>
          <p:nvPr/>
        </p:nvSpPr>
        <p:spPr>
          <a:xfrm>
            <a:off x="485203" y="2814819"/>
            <a:ext cx="1617943" cy="504625"/>
          </a:xfrm>
          <a:prstGeom prst="rect">
            <a:avLst/>
          </a:prstGeom>
        </p:spPr>
        <p:txBody>
          <a:bodyPr wrap="none">
            <a:spAutoFit/>
          </a:bodyPr>
          <a:lstStyle/>
          <a:p>
            <a:pPr>
              <a:lnSpc>
                <a:spcPct val="150000"/>
              </a:lnSpc>
              <a:spcAft>
                <a:spcPts val="800"/>
              </a:spcAft>
            </a:pPr>
            <a:r>
              <a:rPr lang="en-US" sz="2000" b="1" dirty="0">
                <a:solidFill>
                  <a:schemeClr val="bg1"/>
                </a:solidFill>
                <a:latin typeface="Times New Roman" panose="02020603050405020304" pitchFamily="18" charset="0"/>
                <a:ea typeface="Calibri" panose="020F0502020204030204" pitchFamily="34" charset="0"/>
                <a:cs typeface="Arial" panose="020B0604020202020204" pitchFamily="34" charset="0"/>
              </a:rPr>
              <a:t>For example,</a:t>
            </a:r>
            <a:endParaRPr lang="en-US"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7" name="Rectangle 16"/>
          <p:cNvSpPr/>
          <p:nvPr/>
        </p:nvSpPr>
        <p:spPr>
          <a:xfrm>
            <a:off x="2328418" y="2458302"/>
            <a:ext cx="9634195" cy="1323439"/>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When you give a speech, many members of your classroom audience will be content-oriented listeners who will be interested in learning from you. You therefore have an obligation to represent the truth in the fullest way you can. You can emphasize an idea, but if you exaggerate, you could lose credibility in the minds of your content-oriented audience.</a:t>
            </a:r>
          </a:p>
        </p:txBody>
      </p:sp>
      <p:sp>
        <p:nvSpPr>
          <p:cNvPr id="18" name="Trapezoid 17"/>
          <p:cNvSpPr/>
          <p:nvPr/>
        </p:nvSpPr>
        <p:spPr>
          <a:xfrm>
            <a:off x="1973181" y="4480578"/>
            <a:ext cx="4458773" cy="2377421"/>
          </a:xfrm>
          <a:prstGeom prst="trapezoi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latin typeface="Times New Roman" panose="02020603050405020304" pitchFamily="18" charset="0"/>
                <a:cs typeface="Times New Roman" panose="02020603050405020304" pitchFamily="18" charset="0"/>
              </a:rPr>
              <a:t>content-oriented listeners want to listen to well-developed information with solid explanations.</a:t>
            </a:r>
            <a:endParaRPr lang="en-US" sz="2800" dirty="0">
              <a:latin typeface="Times New Roman" panose="02020603050405020304" pitchFamily="18" charset="0"/>
              <a:cs typeface="Times New Roman" panose="02020603050405020304" pitchFamily="18" charset="0"/>
            </a:endParaRPr>
          </a:p>
        </p:txBody>
      </p:sp>
      <p:sp>
        <p:nvSpPr>
          <p:cNvPr id="19" name="Rectangle 18"/>
          <p:cNvSpPr/>
          <p:nvPr/>
        </p:nvSpPr>
        <p:spPr>
          <a:xfrm>
            <a:off x="3427355" y="3915042"/>
            <a:ext cx="1550424" cy="523220"/>
          </a:xfrm>
          <a:prstGeom prst="rect">
            <a:avLst/>
          </a:prstGeom>
          <a:solidFill>
            <a:schemeClr val="tx2">
              <a:lumMod val="50000"/>
            </a:schemeClr>
          </a:solidFill>
          <a:effectLst>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ea typeface="Calibri" panose="020F0502020204030204" pitchFamily="34" charset="0"/>
              </a:rPr>
              <a:t>Key type</a:t>
            </a:r>
            <a:endParaRPr lang="en-US" sz="2800" b="1" dirty="0">
              <a:solidFill>
                <a:schemeClr val="bg1"/>
              </a:solidFill>
            </a:endParaRPr>
          </a:p>
        </p:txBody>
      </p:sp>
      <p:pic>
        <p:nvPicPr>
          <p:cNvPr id="14" name="Picture 13">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1729" y="0"/>
            <a:ext cx="1273216" cy="561666"/>
          </a:xfrm>
          <a:prstGeom prst="rect">
            <a:avLst/>
          </a:prstGeom>
        </p:spPr>
      </p:pic>
    </p:spTree>
    <p:extLst>
      <p:ext uri="{BB962C8B-B14F-4D97-AF65-F5344CB8AC3E}">
        <p14:creationId xmlns:p14="http://schemas.microsoft.com/office/powerpoint/2010/main" val="4071471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p:cTn id="18" dur="1000" fill="hold"/>
                                        <p:tgtEl>
                                          <p:spTgt spid="16"/>
                                        </p:tgtEl>
                                        <p:attrNameLst>
                                          <p:attrName>ppt_w</p:attrName>
                                        </p:attrNameLst>
                                      </p:cBhvr>
                                      <p:tavLst>
                                        <p:tav tm="0">
                                          <p:val>
                                            <p:fltVal val="0"/>
                                          </p:val>
                                        </p:tav>
                                        <p:tav tm="100000">
                                          <p:val>
                                            <p:strVal val="#ppt_w"/>
                                          </p:val>
                                        </p:tav>
                                      </p:tavLst>
                                    </p:anim>
                                    <p:anim calcmode="lin" valueType="num">
                                      <p:cBhvr>
                                        <p:cTn id="19" dur="1000" fill="hold"/>
                                        <p:tgtEl>
                                          <p:spTgt spid="16"/>
                                        </p:tgtEl>
                                        <p:attrNameLst>
                                          <p:attrName>ppt_h</p:attrName>
                                        </p:attrNameLst>
                                      </p:cBhvr>
                                      <p:tavLst>
                                        <p:tav tm="0">
                                          <p:val>
                                            <p:fltVal val="0"/>
                                          </p:val>
                                        </p:tav>
                                        <p:tav tm="100000">
                                          <p:val>
                                            <p:strVal val="#ppt_h"/>
                                          </p:val>
                                        </p:tav>
                                      </p:tavLst>
                                    </p:anim>
                                    <p:anim calcmode="lin" valueType="num">
                                      <p:cBhvr>
                                        <p:cTn id="20" dur="1000" fill="hold"/>
                                        <p:tgtEl>
                                          <p:spTgt spid="16"/>
                                        </p:tgtEl>
                                        <p:attrNameLst>
                                          <p:attrName>style.rotation</p:attrName>
                                        </p:attrNameLst>
                                      </p:cBhvr>
                                      <p:tavLst>
                                        <p:tav tm="0">
                                          <p:val>
                                            <p:fltVal val="90"/>
                                          </p:val>
                                        </p:tav>
                                        <p:tav tm="100000">
                                          <p:val>
                                            <p:fltVal val="0"/>
                                          </p:val>
                                        </p:tav>
                                      </p:tavLst>
                                    </p:anim>
                                    <p:animEffect transition="in" filter="fade">
                                      <p:cBhvr>
                                        <p:cTn id="21" dur="1000"/>
                                        <p:tgtEl>
                                          <p:spTgt spid="16"/>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p:cTn id="24" dur="1000" fill="hold"/>
                                        <p:tgtEl>
                                          <p:spTgt spid="11"/>
                                        </p:tgtEl>
                                        <p:attrNameLst>
                                          <p:attrName>ppt_w</p:attrName>
                                        </p:attrNameLst>
                                      </p:cBhvr>
                                      <p:tavLst>
                                        <p:tav tm="0">
                                          <p:val>
                                            <p:fltVal val="0"/>
                                          </p:val>
                                        </p:tav>
                                        <p:tav tm="100000">
                                          <p:val>
                                            <p:strVal val="#ppt_w"/>
                                          </p:val>
                                        </p:tav>
                                      </p:tavLst>
                                    </p:anim>
                                    <p:anim calcmode="lin" valueType="num">
                                      <p:cBhvr>
                                        <p:cTn id="25" dur="1000" fill="hold"/>
                                        <p:tgtEl>
                                          <p:spTgt spid="11"/>
                                        </p:tgtEl>
                                        <p:attrNameLst>
                                          <p:attrName>ppt_h</p:attrName>
                                        </p:attrNameLst>
                                      </p:cBhvr>
                                      <p:tavLst>
                                        <p:tav tm="0">
                                          <p:val>
                                            <p:fltVal val="0"/>
                                          </p:val>
                                        </p:tav>
                                        <p:tav tm="100000">
                                          <p:val>
                                            <p:strVal val="#ppt_h"/>
                                          </p:val>
                                        </p:tav>
                                      </p:tavLst>
                                    </p:anim>
                                    <p:anim calcmode="lin" valueType="num">
                                      <p:cBhvr>
                                        <p:cTn id="26" dur="1000" fill="hold"/>
                                        <p:tgtEl>
                                          <p:spTgt spid="11"/>
                                        </p:tgtEl>
                                        <p:attrNameLst>
                                          <p:attrName>style.rotation</p:attrName>
                                        </p:attrNameLst>
                                      </p:cBhvr>
                                      <p:tavLst>
                                        <p:tav tm="0">
                                          <p:val>
                                            <p:fltVal val="90"/>
                                          </p:val>
                                        </p:tav>
                                        <p:tav tm="100000">
                                          <p:val>
                                            <p:fltVal val="0"/>
                                          </p:val>
                                        </p:tav>
                                      </p:tavLst>
                                    </p:anim>
                                    <p:animEffect transition="in" filter="fade">
                                      <p:cBhvr>
                                        <p:cTn id="27" dur="10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barn(inVertical)">
                                      <p:cBhvr>
                                        <p:cTn id="32" dur="500"/>
                                        <p:tgtEl>
                                          <p:spTgt spid="17"/>
                                        </p:tgtEl>
                                      </p:cBhvr>
                                    </p:animEffect>
                                  </p:childTnLst>
                                </p:cTn>
                              </p:par>
                            </p:childTnLst>
                          </p:cTn>
                        </p:par>
                      </p:childTnLst>
                    </p:cTn>
                  </p:par>
                  <p:par>
                    <p:cTn id="33" fill="hold">
                      <p:stCondLst>
                        <p:cond delay="indefinite"/>
                      </p:stCondLst>
                      <p:childTnLst>
                        <p:par>
                          <p:cTn id="34" fill="hold">
                            <p:stCondLst>
                              <p:cond delay="0"/>
                            </p:stCondLst>
                            <p:childTnLst>
                              <p:par>
                                <p:cTn id="35" presetID="21" presetClass="entr" presetSubtype="1" fill="hold" grpId="0" nodeType="click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wheel(1)">
                                      <p:cBhvr>
                                        <p:cTn id="37" dur="2000"/>
                                        <p:tgtEl>
                                          <p:spTgt spid="19"/>
                                        </p:tgtEl>
                                      </p:cBhvr>
                                    </p:animEffect>
                                  </p:childTnLst>
                                </p:cTn>
                              </p:par>
                              <p:par>
                                <p:cTn id="38" presetID="21" presetClass="entr" presetSubtype="1" fill="hold" grpId="0" nodeType="with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wheel(1)">
                                      <p:cBhvr>
                                        <p:cTn id="40"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11" grpId="0" animBg="1"/>
      <p:bldP spid="16" grpId="0"/>
      <p:bldP spid="17" grpId="0" animBg="1"/>
      <p:bldP spid="18" grpId="0" animBg="1"/>
      <p:bldP spid="1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59686" y="0"/>
            <a:ext cx="2989921"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Listening styles</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29965" y="775264"/>
            <a:ext cx="974882"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Time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985100" y="1379869"/>
            <a:ext cx="9092153" cy="646331"/>
          </a:xfrm>
          <a:prstGeom prst="rect">
            <a:avLst/>
          </a:prstGeom>
          <a:solidFill>
            <a:schemeClr val="accent1">
              <a:lumMod val="20000"/>
              <a:lumOff val="80000"/>
            </a:schemeClr>
          </a:solidFill>
          <a:ln>
            <a:solidFill>
              <a:schemeClr val="tx1"/>
            </a:solidFill>
          </a:ln>
        </p:spPr>
        <p:txBody>
          <a:bodyPr wrap="square">
            <a:spAutoFit/>
          </a:bodyPr>
          <a:lstStyle/>
          <a:p>
            <a:r>
              <a:rPr lang="en-US" dirty="0">
                <a:latin typeface="Times New Roman" panose="02020603050405020304" pitchFamily="18" charset="0"/>
                <a:cs typeface="Times New Roman" panose="02020603050405020304" pitchFamily="18" charset="0"/>
              </a:rPr>
              <a:t>People using a time-oriented listening style prefer a message that gets to the point quickly. Time-oriented listeners can become impatient with slow delivery or lengthy explanations. </a:t>
            </a:r>
          </a:p>
        </p:txBody>
      </p:sp>
      <p:sp>
        <p:nvSpPr>
          <p:cNvPr id="11" name="Explosion 2 10"/>
          <p:cNvSpPr/>
          <p:nvPr/>
        </p:nvSpPr>
        <p:spPr>
          <a:xfrm>
            <a:off x="129965" y="2245800"/>
            <a:ext cx="2328421" cy="1885360"/>
          </a:xfrm>
          <a:prstGeom prst="irregularSeal2">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6" name="Rectangle 15"/>
          <p:cNvSpPr/>
          <p:nvPr/>
        </p:nvSpPr>
        <p:spPr>
          <a:xfrm>
            <a:off x="485203" y="2814819"/>
            <a:ext cx="1617943" cy="504625"/>
          </a:xfrm>
          <a:prstGeom prst="rect">
            <a:avLst/>
          </a:prstGeom>
        </p:spPr>
        <p:txBody>
          <a:bodyPr wrap="none">
            <a:spAutoFit/>
          </a:bodyPr>
          <a:lstStyle/>
          <a:p>
            <a:pPr>
              <a:lnSpc>
                <a:spcPct val="150000"/>
              </a:lnSpc>
              <a:spcAft>
                <a:spcPts val="800"/>
              </a:spcAft>
            </a:pPr>
            <a:r>
              <a:rPr lang="en-US" sz="2000" b="1" dirty="0">
                <a:solidFill>
                  <a:schemeClr val="bg1"/>
                </a:solidFill>
                <a:latin typeface="Times New Roman" panose="02020603050405020304" pitchFamily="18" charset="0"/>
                <a:ea typeface="Calibri" panose="020F0502020204030204" pitchFamily="34" charset="0"/>
                <a:cs typeface="Arial" panose="020B0604020202020204" pitchFamily="34" charset="0"/>
              </a:rPr>
              <a:t>For example,</a:t>
            </a:r>
            <a:endParaRPr lang="en-US"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7" name="Rectangle 16"/>
          <p:cNvSpPr/>
          <p:nvPr/>
        </p:nvSpPr>
        <p:spPr>
          <a:xfrm>
            <a:off x="2328418" y="2458302"/>
            <a:ext cx="9634195" cy="1477328"/>
          </a:xfrm>
          <a:prstGeom prst="rect">
            <a:avLst/>
          </a:prstGeom>
          <a:solidFill>
            <a:schemeClr val="accent1">
              <a:lumMod val="20000"/>
              <a:lumOff val="80000"/>
            </a:schemeClr>
          </a:solidFill>
          <a:ln>
            <a:solidFill>
              <a:schemeClr val="tx1"/>
            </a:solidFill>
          </a:ln>
        </p:spPr>
        <p:txBody>
          <a:bodyPr wrap="square">
            <a:spAutoFit/>
          </a:bodyPr>
          <a:lstStyle/>
          <a:p>
            <a:r>
              <a:rPr lang="en-US" dirty="0">
                <a:latin typeface="Times New Roman" panose="02020603050405020304" pitchFamily="18" charset="0"/>
                <a:cs typeface="Times New Roman" panose="02020603050405020304" pitchFamily="18" charset="0"/>
              </a:rPr>
              <a:t>In your professional future, some of your audience members will have real time constraints, not merely perceived ones. Imagine that you’ve been asked to deliver a speech on a new project to the board of directors of a local corporation. If your speech is long and filled with overly detailed information, time-oriented listeners will simply start to tune you out as you’re speaking and they will not be listening to your message. </a:t>
            </a:r>
          </a:p>
        </p:txBody>
      </p:sp>
      <p:sp>
        <p:nvSpPr>
          <p:cNvPr id="18" name="Trapezoid 17"/>
          <p:cNvSpPr/>
          <p:nvPr/>
        </p:nvSpPr>
        <p:spPr>
          <a:xfrm>
            <a:off x="1973181" y="4480578"/>
            <a:ext cx="5869920" cy="2377421"/>
          </a:xfrm>
          <a:prstGeom prst="trapezoi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latin typeface="Times New Roman" panose="02020603050405020304" pitchFamily="18" charset="0"/>
                <a:cs typeface="Times New Roman" panose="02020603050405020304" pitchFamily="18" charset="0"/>
              </a:rPr>
              <a:t>This type of listeners may be receptive for only a brief amount of time; therefore, they tend to be impatient. Time-oriented listeners convey their impatience through eye rolling, shifting about in their seats, checking their cell phones, and other inappropriate behaviors. They want the pure message in the shortest time. </a:t>
            </a:r>
            <a:endParaRPr lang="en-US" sz="3200" dirty="0">
              <a:latin typeface="Times New Roman" panose="02020603050405020304" pitchFamily="18" charset="0"/>
              <a:cs typeface="Times New Roman" panose="02020603050405020304" pitchFamily="18" charset="0"/>
            </a:endParaRPr>
          </a:p>
        </p:txBody>
      </p:sp>
      <p:sp>
        <p:nvSpPr>
          <p:cNvPr id="19" name="Rectangle 18"/>
          <p:cNvSpPr/>
          <p:nvPr/>
        </p:nvSpPr>
        <p:spPr>
          <a:xfrm>
            <a:off x="3881627" y="3935630"/>
            <a:ext cx="1550424" cy="523220"/>
          </a:xfrm>
          <a:prstGeom prst="rect">
            <a:avLst/>
          </a:prstGeom>
          <a:solidFill>
            <a:schemeClr val="tx2">
              <a:lumMod val="50000"/>
            </a:schemeClr>
          </a:solidFill>
          <a:effectLst>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ea typeface="Calibri" panose="020F0502020204030204" pitchFamily="34" charset="0"/>
              </a:rPr>
              <a:t>Key type</a:t>
            </a:r>
            <a:endParaRPr lang="en-US" sz="2800" b="1" dirty="0">
              <a:solidFill>
                <a:schemeClr val="bg1"/>
              </a:solidFill>
            </a:endParaRPr>
          </a:p>
        </p:txBody>
      </p:sp>
      <p:pic>
        <p:nvPicPr>
          <p:cNvPr id="14" name="Picture 13">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1729" y="0"/>
            <a:ext cx="1273216" cy="561666"/>
          </a:xfrm>
          <a:prstGeom prst="rect">
            <a:avLst/>
          </a:prstGeom>
        </p:spPr>
      </p:pic>
    </p:spTree>
    <p:extLst>
      <p:ext uri="{BB962C8B-B14F-4D97-AF65-F5344CB8AC3E}">
        <p14:creationId xmlns:p14="http://schemas.microsoft.com/office/powerpoint/2010/main" val="814237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p:cTn id="18" dur="1000" fill="hold"/>
                                        <p:tgtEl>
                                          <p:spTgt spid="16"/>
                                        </p:tgtEl>
                                        <p:attrNameLst>
                                          <p:attrName>ppt_w</p:attrName>
                                        </p:attrNameLst>
                                      </p:cBhvr>
                                      <p:tavLst>
                                        <p:tav tm="0">
                                          <p:val>
                                            <p:fltVal val="0"/>
                                          </p:val>
                                        </p:tav>
                                        <p:tav tm="100000">
                                          <p:val>
                                            <p:strVal val="#ppt_w"/>
                                          </p:val>
                                        </p:tav>
                                      </p:tavLst>
                                    </p:anim>
                                    <p:anim calcmode="lin" valueType="num">
                                      <p:cBhvr>
                                        <p:cTn id="19" dur="1000" fill="hold"/>
                                        <p:tgtEl>
                                          <p:spTgt spid="16"/>
                                        </p:tgtEl>
                                        <p:attrNameLst>
                                          <p:attrName>ppt_h</p:attrName>
                                        </p:attrNameLst>
                                      </p:cBhvr>
                                      <p:tavLst>
                                        <p:tav tm="0">
                                          <p:val>
                                            <p:fltVal val="0"/>
                                          </p:val>
                                        </p:tav>
                                        <p:tav tm="100000">
                                          <p:val>
                                            <p:strVal val="#ppt_h"/>
                                          </p:val>
                                        </p:tav>
                                      </p:tavLst>
                                    </p:anim>
                                    <p:anim calcmode="lin" valueType="num">
                                      <p:cBhvr>
                                        <p:cTn id="20" dur="1000" fill="hold"/>
                                        <p:tgtEl>
                                          <p:spTgt spid="16"/>
                                        </p:tgtEl>
                                        <p:attrNameLst>
                                          <p:attrName>style.rotation</p:attrName>
                                        </p:attrNameLst>
                                      </p:cBhvr>
                                      <p:tavLst>
                                        <p:tav tm="0">
                                          <p:val>
                                            <p:fltVal val="90"/>
                                          </p:val>
                                        </p:tav>
                                        <p:tav tm="100000">
                                          <p:val>
                                            <p:fltVal val="0"/>
                                          </p:val>
                                        </p:tav>
                                      </p:tavLst>
                                    </p:anim>
                                    <p:animEffect transition="in" filter="fade">
                                      <p:cBhvr>
                                        <p:cTn id="21" dur="1000"/>
                                        <p:tgtEl>
                                          <p:spTgt spid="16"/>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p:cTn id="24" dur="1000" fill="hold"/>
                                        <p:tgtEl>
                                          <p:spTgt spid="11"/>
                                        </p:tgtEl>
                                        <p:attrNameLst>
                                          <p:attrName>ppt_w</p:attrName>
                                        </p:attrNameLst>
                                      </p:cBhvr>
                                      <p:tavLst>
                                        <p:tav tm="0">
                                          <p:val>
                                            <p:fltVal val="0"/>
                                          </p:val>
                                        </p:tav>
                                        <p:tav tm="100000">
                                          <p:val>
                                            <p:strVal val="#ppt_w"/>
                                          </p:val>
                                        </p:tav>
                                      </p:tavLst>
                                    </p:anim>
                                    <p:anim calcmode="lin" valueType="num">
                                      <p:cBhvr>
                                        <p:cTn id="25" dur="1000" fill="hold"/>
                                        <p:tgtEl>
                                          <p:spTgt spid="11"/>
                                        </p:tgtEl>
                                        <p:attrNameLst>
                                          <p:attrName>ppt_h</p:attrName>
                                        </p:attrNameLst>
                                      </p:cBhvr>
                                      <p:tavLst>
                                        <p:tav tm="0">
                                          <p:val>
                                            <p:fltVal val="0"/>
                                          </p:val>
                                        </p:tav>
                                        <p:tav tm="100000">
                                          <p:val>
                                            <p:strVal val="#ppt_h"/>
                                          </p:val>
                                        </p:tav>
                                      </p:tavLst>
                                    </p:anim>
                                    <p:anim calcmode="lin" valueType="num">
                                      <p:cBhvr>
                                        <p:cTn id="26" dur="1000" fill="hold"/>
                                        <p:tgtEl>
                                          <p:spTgt spid="11"/>
                                        </p:tgtEl>
                                        <p:attrNameLst>
                                          <p:attrName>style.rotation</p:attrName>
                                        </p:attrNameLst>
                                      </p:cBhvr>
                                      <p:tavLst>
                                        <p:tav tm="0">
                                          <p:val>
                                            <p:fltVal val="90"/>
                                          </p:val>
                                        </p:tav>
                                        <p:tav tm="100000">
                                          <p:val>
                                            <p:fltVal val="0"/>
                                          </p:val>
                                        </p:tav>
                                      </p:tavLst>
                                    </p:anim>
                                    <p:animEffect transition="in" filter="fade">
                                      <p:cBhvr>
                                        <p:cTn id="27" dur="10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barn(inVertical)">
                                      <p:cBhvr>
                                        <p:cTn id="32" dur="500"/>
                                        <p:tgtEl>
                                          <p:spTgt spid="17"/>
                                        </p:tgtEl>
                                      </p:cBhvr>
                                    </p:animEffect>
                                  </p:childTnLst>
                                </p:cTn>
                              </p:par>
                            </p:childTnLst>
                          </p:cTn>
                        </p:par>
                      </p:childTnLst>
                    </p:cTn>
                  </p:par>
                  <p:par>
                    <p:cTn id="33" fill="hold">
                      <p:stCondLst>
                        <p:cond delay="indefinite"/>
                      </p:stCondLst>
                      <p:childTnLst>
                        <p:par>
                          <p:cTn id="34" fill="hold">
                            <p:stCondLst>
                              <p:cond delay="0"/>
                            </p:stCondLst>
                            <p:childTnLst>
                              <p:par>
                                <p:cTn id="35" presetID="21" presetClass="entr" presetSubtype="1" fill="hold" grpId="0" nodeType="click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wheel(1)">
                                      <p:cBhvr>
                                        <p:cTn id="37" dur="2000"/>
                                        <p:tgtEl>
                                          <p:spTgt spid="19"/>
                                        </p:tgtEl>
                                      </p:cBhvr>
                                    </p:animEffect>
                                  </p:childTnLst>
                                </p:cTn>
                              </p:par>
                              <p:par>
                                <p:cTn id="38" presetID="21" presetClass="entr" presetSubtype="1" fill="hold" grpId="0" nodeType="with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wheel(1)">
                                      <p:cBhvr>
                                        <p:cTn id="40"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11" grpId="0" animBg="1"/>
      <p:bldP spid="16" grpId="0"/>
      <p:bldP spid="17" grpId="0" animBg="1"/>
      <p:bldP spid="18" grpId="0" animBg="1"/>
      <p:bldP spid="19"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04322" y="2225984"/>
            <a:ext cx="11104643" cy="1080296"/>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6000"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IMPROVING YOUR LISENTING</a:t>
            </a:r>
            <a:endParaRPr lang="en-US" sz="32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1729" y="0"/>
            <a:ext cx="1273216" cy="561666"/>
          </a:xfrm>
          <a:prstGeom prst="rect">
            <a:avLst/>
          </a:prstGeom>
        </p:spPr>
      </p:pic>
    </p:spTree>
    <p:extLst>
      <p:ext uri="{BB962C8B-B14F-4D97-AF65-F5344CB8AC3E}">
        <p14:creationId xmlns:p14="http://schemas.microsoft.com/office/powerpoint/2010/main" val="2095993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59686" y="0"/>
            <a:ext cx="4706288"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Improving your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994527" y="1125346"/>
            <a:ext cx="9092153" cy="707886"/>
          </a:xfrm>
          <a:prstGeom prst="rect">
            <a:avLst/>
          </a:prstGeom>
          <a:solidFill>
            <a:schemeClr val="accent1">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algn="ctr"/>
            <a:r>
              <a:rPr lang="en-US" sz="2000" dirty="0">
                <a:latin typeface="Times New Roman" panose="02020603050405020304" pitchFamily="18" charset="0"/>
                <a:cs typeface="Times New Roman" panose="02020603050405020304" pitchFamily="18" charset="0"/>
              </a:rPr>
              <a:t>The </a:t>
            </a:r>
            <a:r>
              <a:rPr lang="en-US"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HURIER</a:t>
            </a:r>
            <a:r>
              <a:rPr lang="en-US" sz="2000" dirty="0">
                <a:latin typeface="Times New Roman" panose="02020603050405020304" pitchFamily="18" charset="0"/>
                <a:cs typeface="Times New Roman" panose="02020603050405020304" pitchFamily="18" charset="0"/>
              </a:rPr>
              <a:t> model provides a framework for skill-based listening by defining listening as six interrelated components: </a:t>
            </a:r>
          </a:p>
        </p:txBody>
      </p:sp>
      <p:sp>
        <p:nvSpPr>
          <p:cNvPr id="2" name="Rectangle 1"/>
          <p:cNvSpPr/>
          <p:nvPr/>
        </p:nvSpPr>
        <p:spPr>
          <a:xfrm>
            <a:off x="1147551" y="2028970"/>
            <a:ext cx="1260281" cy="461665"/>
          </a:xfrm>
          <a:prstGeom prst="rect">
            <a:avLst/>
          </a:prstGeom>
          <a:solidFill>
            <a:srgbClr val="C00000"/>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Hearing</a:t>
            </a:r>
            <a:endParaRPr lang="en-US" sz="3200" b="1" dirty="0">
              <a:solidFill>
                <a:schemeClr val="bg1"/>
              </a:solidFill>
              <a:effectLst/>
              <a:latin typeface="Times New Roman" panose="02020603050405020304" pitchFamily="18" charset="0"/>
              <a:ea typeface="Times New Roman" panose="02020603050405020304" pitchFamily="18" charset="0"/>
            </a:endParaRPr>
          </a:p>
        </p:txBody>
      </p:sp>
      <p:sp>
        <p:nvSpPr>
          <p:cNvPr id="5" name="Rectangle 4"/>
          <p:cNvSpPr/>
          <p:nvPr/>
        </p:nvSpPr>
        <p:spPr>
          <a:xfrm>
            <a:off x="1631851" y="2581686"/>
            <a:ext cx="2153154" cy="461665"/>
          </a:xfrm>
          <a:prstGeom prst="rect">
            <a:avLst/>
          </a:prstGeom>
          <a:solidFill>
            <a:srgbClr val="C00000"/>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Understanding</a:t>
            </a:r>
            <a:endParaRPr lang="en-US" sz="3200" b="1" dirty="0">
              <a:solidFill>
                <a:schemeClr val="bg1"/>
              </a:solidFill>
              <a:effectLst/>
              <a:latin typeface="Times New Roman" panose="02020603050405020304" pitchFamily="18" charset="0"/>
              <a:ea typeface="Times New Roman" panose="02020603050405020304" pitchFamily="18" charset="0"/>
            </a:endParaRPr>
          </a:p>
        </p:txBody>
      </p:sp>
      <p:sp>
        <p:nvSpPr>
          <p:cNvPr id="6" name="Rectangle 5"/>
          <p:cNvSpPr/>
          <p:nvPr/>
        </p:nvSpPr>
        <p:spPr>
          <a:xfrm>
            <a:off x="2113616" y="3184881"/>
            <a:ext cx="2047355" cy="461665"/>
          </a:xfrm>
          <a:prstGeom prst="rect">
            <a:avLst/>
          </a:prstGeom>
          <a:solidFill>
            <a:srgbClr val="C00000"/>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Remembering</a:t>
            </a:r>
            <a:endParaRPr lang="en-US" sz="3200" b="1" dirty="0">
              <a:solidFill>
                <a:schemeClr val="bg1"/>
              </a:solidFill>
              <a:effectLst/>
              <a:latin typeface="Times New Roman" panose="02020603050405020304" pitchFamily="18" charset="0"/>
              <a:ea typeface="Times New Roman" panose="02020603050405020304" pitchFamily="18" charset="0"/>
            </a:endParaRPr>
          </a:p>
        </p:txBody>
      </p:sp>
      <p:sp>
        <p:nvSpPr>
          <p:cNvPr id="7" name="Rectangle 6"/>
          <p:cNvSpPr/>
          <p:nvPr/>
        </p:nvSpPr>
        <p:spPr>
          <a:xfrm>
            <a:off x="2708428" y="3766933"/>
            <a:ext cx="1802929" cy="461665"/>
          </a:xfrm>
          <a:prstGeom prst="rect">
            <a:avLst/>
          </a:prstGeom>
          <a:solidFill>
            <a:srgbClr val="C00000"/>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Interpreting</a:t>
            </a:r>
            <a:endParaRPr lang="en-US" sz="3200" b="1" dirty="0">
              <a:solidFill>
                <a:schemeClr val="bg1"/>
              </a:solidFill>
              <a:effectLst/>
              <a:latin typeface="Times New Roman" panose="02020603050405020304" pitchFamily="18" charset="0"/>
              <a:ea typeface="Times New Roman" panose="02020603050405020304" pitchFamily="18" charset="0"/>
            </a:endParaRPr>
          </a:p>
        </p:txBody>
      </p:sp>
      <p:sp>
        <p:nvSpPr>
          <p:cNvPr id="8" name="Rectangle 7"/>
          <p:cNvSpPr/>
          <p:nvPr/>
        </p:nvSpPr>
        <p:spPr>
          <a:xfrm>
            <a:off x="3059964" y="4348985"/>
            <a:ext cx="1620957" cy="461665"/>
          </a:xfrm>
          <a:prstGeom prst="rect">
            <a:avLst/>
          </a:prstGeom>
          <a:solidFill>
            <a:srgbClr val="C00000"/>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Evaluating</a:t>
            </a:r>
            <a:endParaRPr lang="en-US" sz="3200" b="1" dirty="0">
              <a:solidFill>
                <a:schemeClr val="bg1"/>
              </a:solidFill>
              <a:effectLst/>
              <a:latin typeface="Times New Roman" panose="02020603050405020304" pitchFamily="18" charset="0"/>
              <a:ea typeface="Times New Roman" panose="02020603050405020304" pitchFamily="18" charset="0"/>
            </a:endParaRPr>
          </a:p>
        </p:txBody>
      </p:sp>
      <p:sp>
        <p:nvSpPr>
          <p:cNvPr id="9" name="Rectangle 8"/>
          <p:cNvSpPr/>
          <p:nvPr/>
        </p:nvSpPr>
        <p:spPr>
          <a:xfrm>
            <a:off x="3609892" y="4911329"/>
            <a:ext cx="1742785" cy="461665"/>
          </a:xfrm>
          <a:prstGeom prst="rect">
            <a:avLst/>
          </a:prstGeom>
          <a:solidFill>
            <a:srgbClr val="C00000"/>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Responding</a:t>
            </a:r>
            <a:endParaRPr lang="en-US" sz="3200" b="1" dirty="0">
              <a:solidFill>
                <a:schemeClr val="bg1"/>
              </a:solidFill>
              <a:effectLst/>
              <a:latin typeface="Times New Roman" panose="02020603050405020304" pitchFamily="18" charset="0"/>
              <a:ea typeface="Times New Roman" panose="02020603050405020304" pitchFamily="18" charset="0"/>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1729" y="0"/>
            <a:ext cx="1273216" cy="561666"/>
          </a:xfrm>
          <a:prstGeom prst="rect">
            <a:avLst/>
          </a:prstGeom>
        </p:spPr>
      </p:pic>
    </p:spTree>
    <p:extLst>
      <p:ext uri="{BB962C8B-B14F-4D97-AF65-F5344CB8AC3E}">
        <p14:creationId xmlns:p14="http://schemas.microsoft.com/office/powerpoint/2010/main" val="3890007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ppt_x"/>
                                          </p:val>
                                        </p:tav>
                                        <p:tav tm="100000">
                                          <p:val>
                                            <p:strVal val="#ppt_x"/>
                                          </p:val>
                                        </p:tav>
                                      </p:tavLst>
                                    </p:anim>
                                    <p:anim calcmode="lin" valueType="num">
                                      <p:cBhvr additive="base">
                                        <p:cTn id="3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ppt_x"/>
                                          </p:val>
                                        </p:tav>
                                        <p:tav tm="100000">
                                          <p:val>
                                            <p:strVal val="#ppt_x"/>
                                          </p:val>
                                        </p:tav>
                                      </p:tavLst>
                                    </p:anim>
                                    <p:anim calcmode="lin" valueType="num">
                                      <p:cBhvr additive="base">
                                        <p:cTn id="3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 fill="hold"/>
                                        <p:tgtEl>
                                          <p:spTgt spid="9"/>
                                        </p:tgtEl>
                                        <p:attrNameLst>
                                          <p:attrName>ppt_x</p:attrName>
                                        </p:attrNameLst>
                                      </p:cBhvr>
                                      <p:tavLst>
                                        <p:tav tm="0">
                                          <p:val>
                                            <p:strVal val="#ppt_x"/>
                                          </p:val>
                                        </p:tav>
                                        <p:tav tm="100000">
                                          <p:val>
                                            <p:strVal val="#ppt_x"/>
                                          </p:val>
                                        </p:tav>
                                      </p:tavLst>
                                    </p:anim>
                                    <p:anim calcmode="lin" valueType="num">
                                      <p:cBhvr additive="base">
                                        <p:cTn id="4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animBg="1"/>
      <p:bldP spid="5" grpId="0" animBg="1"/>
      <p:bldP spid="6" grpId="0" animBg="1"/>
      <p:bldP spid="7" grpId="0" animBg="1"/>
      <p:bldP spid="8" grpId="0" animBg="1"/>
      <p:bldP spid="9"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59686" y="0"/>
            <a:ext cx="4706288"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Improving your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855320" y="770263"/>
            <a:ext cx="1620957" cy="584775"/>
          </a:xfrm>
          <a:prstGeom prst="rect">
            <a:avLst/>
          </a:prstGeom>
          <a:solidFill>
            <a:srgbClr val="C00000"/>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32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Hearing</a:t>
            </a:r>
            <a:endParaRPr lang="en-US" sz="4000" b="1" dirty="0">
              <a:solidFill>
                <a:schemeClr val="bg1"/>
              </a:solidFill>
              <a:effectLst/>
              <a:latin typeface="Times New Roman" panose="02020603050405020304" pitchFamily="18" charset="0"/>
              <a:ea typeface="Times New Roman" panose="02020603050405020304" pitchFamily="18" charset="0"/>
            </a:endParaRPr>
          </a:p>
        </p:txBody>
      </p:sp>
      <p:sp>
        <p:nvSpPr>
          <p:cNvPr id="4" name="Rectangle 3"/>
          <p:cNvSpPr/>
          <p:nvPr/>
        </p:nvSpPr>
        <p:spPr>
          <a:xfrm>
            <a:off x="1783582" y="1509802"/>
            <a:ext cx="8183651" cy="461665"/>
          </a:xfrm>
          <a:prstGeom prst="rect">
            <a:avLst/>
          </a:prstGeom>
          <a:noFill/>
          <a:ln>
            <a:solidFill>
              <a:schemeClr val="tx1"/>
            </a:solidFill>
          </a:ln>
        </p:spPr>
        <p:txBody>
          <a:bodyPr wrap="none">
            <a:spAutoFit/>
          </a:bodyPr>
          <a:lstStyle/>
          <a:p>
            <a:r>
              <a:rPr lang="en-US" sz="2400"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Hearing refers to concentrating on and attending to the message. </a:t>
            </a:r>
            <a:endParaRPr lang="en-US" sz="3200" dirty="0">
              <a:effectLst/>
              <a:latin typeface="Times New Roman" panose="02020603050405020304" pitchFamily="18" charset="0"/>
              <a:ea typeface="Times New Roman" panose="02020603050405020304" pitchFamily="18" charset="0"/>
            </a:endParaRPr>
          </a:p>
        </p:txBody>
      </p:sp>
      <p:sp>
        <p:nvSpPr>
          <p:cNvPr id="10" name="Right Arrow Callout 9"/>
          <p:cNvSpPr/>
          <p:nvPr/>
        </p:nvSpPr>
        <p:spPr>
          <a:xfrm>
            <a:off x="395925" y="2116805"/>
            <a:ext cx="1519631" cy="1376313"/>
          </a:xfrm>
          <a:prstGeom prst="rightArrowCallout">
            <a:avLst/>
          </a:prstGeom>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Steps</a:t>
            </a:r>
          </a:p>
        </p:txBody>
      </p:sp>
      <p:sp>
        <p:nvSpPr>
          <p:cNvPr id="11" name="Rectangle 10"/>
          <p:cNvSpPr/>
          <p:nvPr/>
        </p:nvSpPr>
        <p:spPr>
          <a:xfrm>
            <a:off x="2093124" y="2604906"/>
            <a:ext cx="6096000" cy="400110"/>
          </a:xfrm>
          <a:prstGeom prst="rect">
            <a:avLst/>
          </a:prstGeom>
          <a:solidFill>
            <a:schemeClr val="accent6">
              <a:lumMod val="20000"/>
              <a:lumOff val="80000"/>
            </a:schemeClr>
          </a:solidFill>
          <a:ln>
            <a:solidFill>
              <a:schemeClr val="tx1"/>
            </a:solidFill>
          </a:ln>
        </p:spPr>
        <p:txBody>
          <a:bodyPr wrap="square">
            <a:spAutoFit/>
          </a:bodyPr>
          <a:lstStyle/>
          <a:p>
            <a:r>
              <a:rPr lang="en-US" sz="2000"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Making sure you can properly hear the other person. </a:t>
            </a:r>
            <a:endParaRPr lang="en-US" sz="2800" dirty="0">
              <a:effectLst/>
              <a:latin typeface="Times New Roman" panose="02020603050405020304" pitchFamily="18" charset="0"/>
              <a:ea typeface="Times New Roman" panose="02020603050405020304" pitchFamily="18" charset="0"/>
            </a:endParaRPr>
          </a:p>
        </p:txBody>
      </p:sp>
      <p:sp>
        <p:nvSpPr>
          <p:cNvPr id="14" name="Rectangle 13"/>
          <p:cNvSpPr/>
          <p:nvPr/>
        </p:nvSpPr>
        <p:spPr>
          <a:xfrm>
            <a:off x="2093125" y="3284512"/>
            <a:ext cx="6096000" cy="707886"/>
          </a:xfrm>
          <a:prstGeom prst="rect">
            <a:avLst/>
          </a:prstGeom>
          <a:solidFill>
            <a:schemeClr val="accent6">
              <a:lumMod val="20000"/>
              <a:lumOff val="80000"/>
            </a:schemeClr>
          </a:solidFill>
          <a:ln>
            <a:solidFill>
              <a:schemeClr val="tx1"/>
            </a:solidFill>
          </a:ln>
        </p:spPr>
        <p:txBody>
          <a:bodyPr wrap="square">
            <a:spAutoFit/>
          </a:bodyPr>
          <a:lstStyle/>
          <a:p>
            <a:r>
              <a:rPr lang="en-US" sz="2000" dirty="0">
                <a:solidFill>
                  <a:srgbClr val="333333"/>
                </a:solidFill>
                <a:latin typeface="Times New Roman" panose="02020603050405020304" pitchFamily="18" charset="0"/>
                <a:ea typeface="Calibri" panose="020F0502020204030204" pitchFamily="34" charset="0"/>
              </a:rPr>
              <a:t>Be sure that you limit any distractions that would prevent you from doing so.</a:t>
            </a:r>
            <a:endParaRPr lang="en-US" sz="2000" dirty="0"/>
          </a:p>
        </p:txBody>
      </p:sp>
      <p:sp>
        <p:nvSpPr>
          <p:cNvPr id="15" name="Rectangle 14"/>
          <p:cNvSpPr/>
          <p:nvPr/>
        </p:nvSpPr>
        <p:spPr>
          <a:xfrm>
            <a:off x="2093124" y="4318061"/>
            <a:ext cx="6096000" cy="1015663"/>
          </a:xfrm>
          <a:prstGeom prst="rect">
            <a:avLst/>
          </a:prstGeom>
          <a:solidFill>
            <a:schemeClr val="accent6">
              <a:lumMod val="20000"/>
              <a:lumOff val="80000"/>
            </a:schemeClr>
          </a:solidFill>
          <a:ln>
            <a:solidFill>
              <a:schemeClr val="tx1"/>
            </a:solidFill>
          </a:ln>
        </p:spPr>
        <p:txBody>
          <a:bodyPr>
            <a:spAutoFit/>
          </a:bodyPr>
          <a:lstStyle/>
          <a:p>
            <a:r>
              <a:rPr lang="en-US" sz="2000"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Understanding is the process of attaching meaning to the verbal communication, or comprehending the literal meaning of the message.</a:t>
            </a:r>
            <a:endParaRPr lang="en-US" sz="2000" dirty="0">
              <a:effectLst/>
              <a:latin typeface="Times New Roman" panose="02020603050405020304" pitchFamily="18" charset="0"/>
              <a:ea typeface="Times New Roman" panose="02020603050405020304" pitchFamily="18" charset="0"/>
            </a:endParaRPr>
          </a:p>
        </p:txBody>
      </p:sp>
      <p:pic>
        <p:nvPicPr>
          <p:cNvPr id="16" name="Picture 15">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1729" y="0"/>
            <a:ext cx="1273216" cy="561666"/>
          </a:xfrm>
          <a:prstGeom prst="rect">
            <a:avLst/>
          </a:prstGeom>
        </p:spPr>
      </p:pic>
    </p:spTree>
    <p:extLst>
      <p:ext uri="{BB962C8B-B14F-4D97-AF65-F5344CB8AC3E}">
        <p14:creationId xmlns:p14="http://schemas.microsoft.com/office/powerpoint/2010/main" val="370378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randombar(horizontal)">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randombar(horizontal)">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grpId="0" nodeType="click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randombar(horizontal)">
                                      <p:cBhvr>
                                        <p:cTn id="28" dur="500"/>
                                        <p:tgtEl>
                                          <p:spTgt spid="14"/>
                                        </p:tgtEl>
                                      </p:cBhvr>
                                    </p:animEffect>
                                  </p:childTnLst>
                                </p:cTn>
                              </p:par>
                            </p:childTnLst>
                          </p:cTn>
                        </p:par>
                      </p:childTnLst>
                    </p:cTn>
                  </p:par>
                  <p:par>
                    <p:cTn id="29" fill="hold">
                      <p:stCondLst>
                        <p:cond delay="indefinite"/>
                      </p:stCondLst>
                      <p:childTnLst>
                        <p:par>
                          <p:cTn id="30" fill="hold">
                            <p:stCondLst>
                              <p:cond delay="0"/>
                            </p:stCondLst>
                            <p:childTnLst>
                              <p:par>
                                <p:cTn id="31" presetID="14" presetClass="entr" presetSubtype="10" fill="hold" grpId="0" nodeType="click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randombar(horizontal)">
                                      <p:cBhvr>
                                        <p:cTn id="3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10" grpId="0" animBg="1"/>
      <p:bldP spid="11" grpId="0" animBg="1"/>
      <p:bldP spid="14" grpId="0" animBg="1"/>
      <p:bldP spid="1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59686" y="0"/>
            <a:ext cx="4706288"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Improving your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855320" y="770263"/>
            <a:ext cx="2805576" cy="584775"/>
          </a:xfrm>
          <a:prstGeom prst="rect">
            <a:avLst/>
          </a:prstGeom>
          <a:solidFill>
            <a:srgbClr val="C00000"/>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32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Understanding</a:t>
            </a:r>
            <a:endParaRPr lang="en-US" sz="4000" b="1" dirty="0">
              <a:solidFill>
                <a:schemeClr val="bg1"/>
              </a:solidFill>
              <a:effectLst/>
              <a:latin typeface="Times New Roman" panose="02020603050405020304" pitchFamily="18" charset="0"/>
              <a:ea typeface="Times New Roman" panose="02020603050405020304" pitchFamily="18" charset="0"/>
            </a:endParaRPr>
          </a:p>
        </p:txBody>
      </p:sp>
      <p:sp>
        <p:nvSpPr>
          <p:cNvPr id="4" name="Rectangle 3"/>
          <p:cNvSpPr/>
          <p:nvPr/>
        </p:nvSpPr>
        <p:spPr>
          <a:xfrm>
            <a:off x="1750142" y="1532030"/>
            <a:ext cx="9608980" cy="830997"/>
          </a:xfrm>
          <a:prstGeom prst="rect">
            <a:avLst/>
          </a:prstGeom>
          <a:no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400" dirty="0">
                <a:latin typeface="Times New Roman" panose="02020603050405020304" pitchFamily="18" charset="0"/>
                <a:cs typeface="Times New Roman" panose="02020603050405020304" pitchFamily="18" charset="0"/>
              </a:rPr>
              <a:t>Understanding is the process of attaching meaning to the verbal communication, or comprehending the literal meaning of the message.</a:t>
            </a:r>
          </a:p>
        </p:txBody>
      </p:sp>
      <p:sp>
        <p:nvSpPr>
          <p:cNvPr id="10" name="Right Arrow Callout 9"/>
          <p:cNvSpPr/>
          <p:nvPr/>
        </p:nvSpPr>
        <p:spPr>
          <a:xfrm>
            <a:off x="395925" y="2540019"/>
            <a:ext cx="1519631" cy="1376313"/>
          </a:xfrm>
          <a:prstGeom prst="rightArrowCallout">
            <a:avLst/>
          </a:prstGeom>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Steps</a:t>
            </a:r>
          </a:p>
        </p:txBody>
      </p:sp>
      <p:sp>
        <p:nvSpPr>
          <p:cNvPr id="11" name="Rectangle 10"/>
          <p:cNvSpPr/>
          <p:nvPr/>
        </p:nvSpPr>
        <p:spPr>
          <a:xfrm>
            <a:off x="2014466" y="3028120"/>
            <a:ext cx="5772075" cy="553998"/>
          </a:xfrm>
          <a:prstGeom prst="rect">
            <a:avLst/>
          </a:prstGeom>
          <a:solidFill>
            <a:schemeClr val="accent6">
              <a:lumMod val="20000"/>
              <a:lumOff val="80000"/>
            </a:schemeClr>
          </a:solidFill>
          <a:ln>
            <a:solidFill>
              <a:schemeClr val="tx1"/>
            </a:solidFill>
          </a:ln>
        </p:spPr>
        <p:txBody>
          <a:bodyPr wrap="square">
            <a:spAutoFit/>
          </a:bodyPr>
          <a:lstStyle/>
          <a:p>
            <a:pPr>
              <a:lnSpc>
                <a:spcPct val="150000"/>
              </a:lnSpc>
            </a:pPr>
            <a:r>
              <a:rPr lang="en-US" sz="2000" dirty="0">
                <a:latin typeface="Times New Roman" panose="02020603050405020304" pitchFamily="18" charset="0"/>
                <a:cs typeface="Times New Roman" panose="02020603050405020304" pitchFamily="18" charset="0"/>
              </a:rPr>
              <a:t>Hear the message</a:t>
            </a:r>
          </a:p>
        </p:txBody>
      </p:sp>
      <p:sp>
        <p:nvSpPr>
          <p:cNvPr id="14" name="Rectangle 13"/>
          <p:cNvSpPr/>
          <p:nvPr/>
        </p:nvSpPr>
        <p:spPr>
          <a:xfrm>
            <a:off x="2014467" y="4012099"/>
            <a:ext cx="5772074" cy="1477328"/>
          </a:xfrm>
          <a:prstGeom prst="rect">
            <a:avLst/>
          </a:prstGeom>
          <a:solidFill>
            <a:schemeClr val="accent6">
              <a:lumMod val="20000"/>
              <a:lumOff val="80000"/>
            </a:schemeClr>
          </a:solidFill>
          <a:ln>
            <a:solidFill>
              <a:schemeClr val="tx1"/>
            </a:solidFill>
          </a:ln>
        </p:spPr>
        <p:txBody>
          <a:bodyPr wrap="square">
            <a:spAutoFit/>
          </a:bodyPr>
          <a:lstStyle/>
          <a:p>
            <a:pPr>
              <a:lnSpc>
                <a:spcPct val="150000"/>
              </a:lnSpc>
            </a:pPr>
            <a:r>
              <a:rPr lang="en-US" sz="2000" dirty="0">
                <a:latin typeface="Times New Roman" panose="02020603050405020304" pitchFamily="18" charset="0"/>
                <a:cs typeface="Times New Roman" panose="02020603050405020304" pitchFamily="18" charset="0"/>
              </a:rPr>
              <a:t>Understand the speaker’s use of language and the basic context of the information considering all the other factors.</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1729" y="0"/>
            <a:ext cx="1273216" cy="561666"/>
          </a:xfrm>
          <a:prstGeom prst="rect">
            <a:avLst/>
          </a:prstGeom>
        </p:spPr>
      </p:pic>
    </p:spTree>
    <p:extLst>
      <p:ext uri="{BB962C8B-B14F-4D97-AF65-F5344CB8AC3E}">
        <p14:creationId xmlns:p14="http://schemas.microsoft.com/office/powerpoint/2010/main" val="4232748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randombar(horizontal)">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randombar(horizontal)">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grpId="0" nodeType="click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randombar(horizontal)">
                                      <p:cBhvr>
                                        <p:cTn id="2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10" grpId="0" animBg="1"/>
      <p:bldP spid="11" grpId="0" animBg="1"/>
      <p:bldP spid="1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59686" y="0"/>
            <a:ext cx="4706288"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Improving your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855320" y="770263"/>
            <a:ext cx="2669320" cy="584775"/>
          </a:xfrm>
          <a:prstGeom prst="rect">
            <a:avLst/>
          </a:prstGeom>
          <a:solidFill>
            <a:srgbClr val="C00000"/>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32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Remembering</a:t>
            </a:r>
            <a:endParaRPr lang="en-US" sz="4000" b="1" dirty="0">
              <a:solidFill>
                <a:schemeClr val="bg1"/>
              </a:solidFill>
              <a:effectLst/>
              <a:latin typeface="Times New Roman" panose="02020603050405020304" pitchFamily="18" charset="0"/>
              <a:ea typeface="Times New Roman" panose="02020603050405020304" pitchFamily="18" charset="0"/>
            </a:endParaRPr>
          </a:p>
        </p:txBody>
      </p:sp>
      <p:sp>
        <p:nvSpPr>
          <p:cNvPr id="4" name="Rectangle 3"/>
          <p:cNvSpPr/>
          <p:nvPr/>
        </p:nvSpPr>
        <p:spPr>
          <a:xfrm>
            <a:off x="1750142" y="1532030"/>
            <a:ext cx="9608980" cy="461665"/>
          </a:xfrm>
          <a:prstGeom prst="rect">
            <a:avLst/>
          </a:prstGeom>
          <a:no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400" dirty="0">
                <a:latin typeface="Times New Roman" panose="02020603050405020304" pitchFamily="18" charset="0"/>
                <a:cs typeface="Times New Roman" panose="02020603050405020304" pitchFamily="18" charset="0"/>
              </a:rPr>
              <a:t>Remembering includes recalling the message so that it can be acted on.</a:t>
            </a:r>
          </a:p>
        </p:txBody>
      </p:sp>
      <p:sp>
        <p:nvSpPr>
          <p:cNvPr id="10" name="Right Arrow Callout 9"/>
          <p:cNvSpPr/>
          <p:nvPr/>
        </p:nvSpPr>
        <p:spPr>
          <a:xfrm>
            <a:off x="395925" y="2540019"/>
            <a:ext cx="1519631" cy="1376313"/>
          </a:xfrm>
          <a:prstGeom prst="rightArrowCallout">
            <a:avLst/>
          </a:prstGeom>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Steps</a:t>
            </a:r>
          </a:p>
        </p:txBody>
      </p:sp>
      <p:sp>
        <p:nvSpPr>
          <p:cNvPr id="11" name="Rectangle 10"/>
          <p:cNvSpPr/>
          <p:nvPr/>
        </p:nvSpPr>
        <p:spPr>
          <a:xfrm>
            <a:off x="2014466" y="3028120"/>
            <a:ext cx="3321105" cy="400110"/>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Be present</a:t>
            </a:r>
          </a:p>
        </p:txBody>
      </p:sp>
      <p:sp>
        <p:nvSpPr>
          <p:cNvPr id="14" name="Rectangle 13"/>
          <p:cNvSpPr/>
          <p:nvPr/>
        </p:nvSpPr>
        <p:spPr>
          <a:xfrm>
            <a:off x="2014467" y="3859011"/>
            <a:ext cx="3321104" cy="400110"/>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Be </a:t>
            </a:r>
            <a:r>
              <a:rPr lang="en-US" sz="2000" dirty="0" smtClean="0">
                <a:latin typeface="Times New Roman" panose="02020603050405020304" pitchFamily="18" charset="0"/>
                <a:cs typeface="Times New Roman" panose="02020603050405020304" pitchFamily="18" charset="0"/>
              </a:rPr>
              <a:t>mindful</a:t>
            </a:r>
            <a:endParaRPr lang="en-US" sz="2000" dirty="0">
              <a:latin typeface="Times New Roman" panose="02020603050405020304" pitchFamily="18" charset="0"/>
              <a:cs typeface="Times New Roman" panose="02020603050405020304" pitchFamily="18" charset="0"/>
            </a:endParaRPr>
          </a:p>
        </p:txBody>
      </p:sp>
      <p:sp>
        <p:nvSpPr>
          <p:cNvPr id="9" name="Rectangle 8"/>
          <p:cNvSpPr/>
          <p:nvPr/>
        </p:nvSpPr>
        <p:spPr>
          <a:xfrm>
            <a:off x="2014467" y="4720680"/>
            <a:ext cx="3321104" cy="707886"/>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Create an outline of the main points.</a:t>
            </a:r>
          </a:p>
        </p:txBody>
      </p:sp>
      <p:pic>
        <p:nvPicPr>
          <p:cNvPr id="15" name="Picture 14">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1729" y="0"/>
            <a:ext cx="1273216" cy="561666"/>
          </a:xfrm>
          <a:prstGeom prst="rect">
            <a:avLst/>
          </a:prstGeom>
        </p:spPr>
      </p:pic>
    </p:spTree>
    <p:extLst>
      <p:ext uri="{BB962C8B-B14F-4D97-AF65-F5344CB8AC3E}">
        <p14:creationId xmlns:p14="http://schemas.microsoft.com/office/powerpoint/2010/main" val="1779876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randombar(horizontal)">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randombar(horizontal)">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grpId="0" nodeType="click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randombar(horizontal)">
                                      <p:cBhvr>
                                        <p:cTn id="28" dur="500"/>
                                        <p:tgtEl>
                                          <p:spTgt spid="14"/>
                                        </p:tgtEl>
                                      </p:cBhvr>
                                    </p:animEffect>
                                  </p:childTnLst>
                                </p:cTn>
                              </p:par>
                            </p:childTnLst>
                          </p:cTn>
                        </p:par>
                      </p:childTnLst>
                    </p:cTn>
                  </p:par>
                  <p:par>
                    <p:cTn id="29" fill="hold">
                      <p:stCondLst>
                        <p:cond delay="indefinite"/>
                      </p:stCondLst>
                      <p:childTnLst>
                        <p:par>
                          <p:cTn id="30" fill="hold">
                            <p:stCondLst>
                              <p:cond delay="0"/>
                            </p:stCondLst>
                            <p:childTnLst>
                              <p:par>
                                <p:cTn id="31" presetID="14" presetClass="entr" presetSubtype="10"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randombar(horizontal)">
                                      <p:cBhvr>
                                        <p:cTn id="3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10" grpId="0" animBg="1"/>
      <p:bldP spid="11" grpId="0" animBg="1"/>
      <p:bldP spid="14" grpId="0" animBg="1"/>
      <p:bldP spid="9"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59686" y="0"/>
            <a:ext cx="4706288"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Improving your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855320" y="770263"/>
            <a:ext cx="2342885" cy="584775"/>
          </a:xfrm>
          <a:prstGeom prst="rect">
            <a:avLst/>
          </a:prstGeom>
          <a:solidFill>
            <a:srgbClr val="C00000"/>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32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Interpreting</a:t>
            </a:r>
            <a:endParaRPr lang="en-US" sz="4000" b="1" dirty="0">
              <a:solidFill>
                <a:schemeClr val="bg1"/>
              </a:solidFill>
              <a:effectLst/>
              <a:latin typeface="Times New Roman" panose="02020603050405020304" pitchFamily="18" charset="0"/>
              <a:ea typeface="Times New Roman" panose="02020603050405020304" pitchFamily="18" charset="0"/>
            </a:endParaRPr>
          </a:p>
        </p:txBody>
      </p:sp>
      <p:sp>
        <p:nvSpPr>
          <p:cNvPr id="4" name="Rectangle 3"/>
          <p:cNvSpPr/>
          <p:nvPr/>
        </p:nvSpPr>
        <p:spPr>
          <a:xfrm>
            <a:off x="1750142" y="1532030"/>
            <a:ext cx="9608980" cy="1200329"/>
          </a:xfrm>
          <a:prstGeom prst="rect">
            <a:avLst/>
          </a:prstGeom>
          <a:no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400" dirty="0">
                <a:latin typeface="Times New Roman" panose="02020603050405020304" pitchFamily="18" charset="0"/>
                <a:cs typeface="Times New Roman" panose="02020603050405020304" pitchFamily="18" charset="0"/>
              </a:rPr>
              <a:t>Interpreting is the step where we make sense of the verbal and nonverbal codes to assign meaning to the information received or the sensitivity to nonverbal and contextual aspects of the message.</a:t>
            </a:r>
          </a:p>
        </p:txBody>
      </p:sp>
      <p:sp>
        <p:nvSpPr>
          <p:cNvPr id="10" name="Right Arrow Callout 9"/>
          <p:cNvSpPr/>
          <p:nvPr/>
        </p:nvSpPr>
        <p:spPr>
          <a:xfrm>
            <a:off x="377072" y="2882808"/>
            <a:ext cx="1519631" cy="1376313"/>
          </a:xfrm>
          <a:prstGeom prst="rightArrowCallout">
            <a:avLst/>
          </a:prstGeom>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Steps</a:t>
            </a:r>
          </a:p>
        </p:txBody>
      </p:sp>
      <p:sp>
        <p:nvSpPr>
          <p:cNvPr id="11" name="Rectangle 10"/>
          <p:cNvSpPr/>
          <p:nvPr/>
        </p:nvSpPr>
        <p:spPr>
          <a:xfrm>
            <a:off x="2026761" y="3170854"/>
            <a:ext cx="2064471" cy="400110"/>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Be </a:t>
            </a:r>
            <a:r>
              <a:rPr lang="en-US" sz="2000" dirty="0" smtClean="0">
                <a:latin typeface="Times New Roman" panose="02020603050405020304" pitchFamily="18" charset="0"/>
                <a:cs typeface="Times New Roman" panose="02020603050405020304" pitchFamily="18" charset="0"/>
              </a:rPr>
              <a:t>Observant</a:t>
            </a:r>
            <a:endParaRPr lang="en-US" sz="2000" dirty="0">
              <a:latin typeface="Times New Roman" panose="02020603050405020304" pitchFamily="18" charset="0"/>
              <a:cs typeface="Times New Roman" panose="02020603050405020304" pitchFamily="18" charset="0"/>
            </a:endParaRPr>
          </a:p>
        </p:txBody>
      </p:sp>
      <p:sp>
        <p:nvSpPr>
          <p:cNvPr id="14" name="Rectangle 13"/>
          <p:cNvSpPr/>
          <p:nvPr/>
        </p:nvSpPr>
        <p:spPr>
          <a:xfrm>
            <a:off x="2014467" y="3859011"/>
            <a:ext cx="2076766" cy="400110"/>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Aside your bias. </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1729" y="0"/>
            <a:ext cx="1273216" cy="561666"/>
          </a:xfrm>
          <a:prstGeom prst="rect">
            <a:avLst/>
          </a:prstGeom>
        </p:spPr>
      </p:pic>
    </p:spTree>
    <p:extLst>
      <p:ext uri="{BB962C8B-B14F-4D97-AF65-F5344CB8AC3E}">
        <p14:creationId xmlns:p14="http://schemas.microsoft.com/office/powerpoint/2010/main" val="4202529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randombar(horizontal)">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randombar(horizontal)">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nodeType="clickEffect">
                                  <p:stCondLst>
                                    <p:cond delay="0"/>
                                  </p:stCondLst>
                                  <p:childTnLst>
                                    <p:set>
                                      <p:cBhvr>
                                        <p:cTn id="27" dur="1" fill="hold">
                                          <p:stCondLst>
                                            <p:cond delay="0"/>
                                          </p:stCondLst>
                                        </p:cTn>
                                        <p:tgtEl>
                                          <p:spTgt spid="14">
                                            <p:txEl>
                                              <p:pRg st="0" end="0"/>
                                            </p:txEl>
                                          </p:spTgt>
                                        </p:tgtEl>
                                        <p:attrNameLst>
                                          <p:attrName>style.visibility</p:attrName>
                                        </p:attrNameLst>
                                      </p:cBhvr>
                                      <p:to>
                                        <p:strVal val="visible"/>
                                      </p:to>
                                    </p:set>
                                    <p:animEffect transition="in" filter="randombar(horizontal)">
                                      <p:cBhvr>
                                        <p:cTn id="28" dur="500"/>
                                        <p:tgtEl>
                                          <p:spTgt spid="1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10" grpId="0" animBg="1"/>
      <p:bldP spid="11"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59686" y="0"/>
            <a:ext cx="4706288"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Improving your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855320" y="770263"/>
            <a:ext cx="2098651" cy="584775"/>
          </a:xfrm>
          <a:prstGeom prst="rect">
            <a:avLst/>
          </a:prstGeom>
          <a:solidFill>
            <a:srgbClr val="C00000"/>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32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Evaluating</a:t>
            </a:r>
            <a:endParaRPr lang="en-US" sz="4000" b="1" dirty="0">
              <a:solidFill>
                <a:schemeClr val="bg1"/>
              </a:solidFill>
              <a:effectLst/>
              <a:latin typeface="Times New Roman" panose="02020603050405020304" pitchFamily="18" charset="0"/>
              <a:ea typeface="Times New Roman" panose="02020603050405020304" pitchFamily="18" charset="0"/>
            </a:endParaRPr>
          </a:p>
        </p:txBody>
      </p:sp>
      <p:sp>
        <p:nvSpPr>
          <p:cNvPr id="4" name="Rectangle 3"/>
          <p:cNvSpPr/>
          <p:nvPr/>
        </p:nvSpPr>
        <p:spPr>
          <a:xfrm>
            <a:off x="1750142" y="1532030"/>
            <a:ext cx="9608980" cy="1200329"/>
          </a:xfrm>
          <a:prstGeom prst="rect">
            <a:avLst/>
          </a:prstGeom>
          <a:no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400" dirty="0">
                <a:latin typeface="Times New Roman" panose="02020603050405020304" pitchFamily="18" charset="0"/>
                <a:cs typeface="Times New Roman" panose="02020603050405020304" pitchFamily="18" charset="0"/>
              </a:rPr>
              <a:t>Evaluating is the logical assessment of the value of the message. </a:t>
            </a:r>
          </a:p>
          <a:p>
            <a:r>
              <a:rPr lang="en-US" sz="2400" dirty="0">
                <a:latin typeface="Times New Roman" panose="02020603050405020304" pitchFamily="18" charset="0"/>
                <a:cs typeface="Times New Roman" panose="02020603050405020304" pitchFamily="18" charset="0"/>
              </a:rPr>
              <a:t>Learning to evaluate a message without bias, distractions, apprehension, or gender/cultural differences takes time and patience.</a:t>
            </a:r>
          </a:p>
        </p:txBody>
      </p:sp>
      <p:sp>
        <p:nvSpPr>
          <p:cNvPr id="10" name="Right Arrow Callout 9"/>
          <p:cNvSpPr/>
          <p:nvPr/>
        </p:nvSpPr>
        <p:spPr>
          <a:xfrm>
            <a:off x="385014" y="3269307"/>
            <a:ext cx="1519631" cy="1376313"/>
          </a:xfrm>
          <a:prstGeom prst="rightArrowCallout">
            <a:avLst/>
          </a:prstGeom>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Steps</a:t>
            </a:r>
          </a:p>
        </p:txBody>
      </p:sp>
      <p:sp>
        <p:nvSpPr>
          <p:cNvPr id="11" name="Rectangle 10"/>
          <p:cNvSpPr/>
          <p:nvPr/>
        </p:nvSpPr>
        <p:spPr>
          <a:xfrm>
            <a:off x="2026762" y="3305938"/>
            <a:ext cx="3242822" cy="400110"/>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Be </a:t>
            </a:r>
            <a:r>
              <a:rPr lang="en-US" sz="2000" dirty="0" smtClean="0">
                <a:latin typeface="Times New Roman" panose="02020603050405020304" pitchFamily="18" charset="0"/>
                <a:cs typeface="Times New Roman" panose="02020603050405020304" pitchFamily="18" charset="0"/>
              </a:rPr>
              <a:t>Observant</a:t>
            </a:r>
            <a:endParaRPr lang="en-US" sz="2000" dirty="0">
              <a:latin typeface="Times New Roman" panose="02020603050405020304" pitchFamily="18" charset="0"/>
              <a:cs typeface="Times New Roman" panose="02020603050405020304" pitchFamily="18" charset="0"/>
            </a:endParaRPr>
          </a:p>
        </p:txBody>
      </p:sp>
      <p:sp>
        <p:nvSpPr>
          <p:cNvPr id="14" name="Rectangle 13"/>
          <p:cNvSpPr/>
          <p:nvPr/>
        </p:nvSpPr>
        <p:spPr>
          <a:xfrm>
            <a:off x="2026762" y="3957463"/>
            <a:ext cx="3242822" cy="707886"/>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Consider the message with its details.</a:t>
            </a:r>
          </a:p>
        </p:txBody>
      </p:sp>
      <p:sp>
        <p:nvSpPr>
          <p:cNvPr id="9" name="Rectangle 8"/>
          <p:cNvSpPr/>
          <p:nvPr/>
        </p:nvSpPr>
        <p:spPr>
          <a:xfrm>
            <a:off x="2026762" y="4793153"/>
            <a:ext cx="3242822" cy="400110"/>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Listen to the end.</a:t>
            </a:r>
          </a:p>
        </p:txBody>
      </p:sp>
      <p:sp>
        <p:nvSpPr>
          <p:cNvPr id="15" name="Rectangle 14"/>
          <p:cNvSpPr/>
          <p:nvPr/>
        </p:nvSpPr>
        <p:spPr>
          <a:xfrm>
            <a:off x="2026762" y="5382622"/>
            <a:ext cx="3242822" cy="400110"/>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Logically evaluate.</a:t>
            </a:r>
          </a:p>
        </p:txBody>
      </p:sp>
      <p:pic>
        <p:nvPicPr>
          <p:cNvPr id="16" name="Picture 15">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1729" y="0"/>
            <a:ext cx="1273216" cy="561666"/>
          </a:xfrm>
          <a:prstGeom prst="rect">
            <a:avLst/>
          </a:prstGeom>
        </p:spPr>
      </p:pic>
    </p:spTree>
    <p:extLst>
      <p:ext uri="{BB962C8B-B14F-4D97-AF65-F5344CB8AC3E}">
        <p14:creationId xmlns:p14="http://schemas.microsoft.com/office/powerpoint/2010/main" val="1666492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randombar(horizontal)">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randombar(horizontal)">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grpId="0" nodeType="click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randombar(horizontal)">
                                      <p:cBhvr>
                                        <p:cTn id="28" dur="500"/>
                                        <p:tgtEl>
                                          <p:spTgt spid="14"/>
                                        </p:tgtEl>
                                      </p:cBhvr>
                                    </p:animEffect>
                                  </p:childTnLst>
                                </p:cTn>
                              </p:par>
                            </p:childTnLst>
                          </p:cTn>
                        </p:par>
                      </p:childTnLst>
                    </p:cTn>
                  </p:par>
                  <p:par>
                    <p:cTn id="29" fill="hold">
                      <p:stCondLst>
                        <p:cond delay="indefinite"/>
                      </p:stCondLst>
                      <p:childTnLst>
                        <p:par>
                          <p:cTn id="30" fill="hold">
                            <p:stCondLst>
                              <p:cond delay="0"/>
                            </p:stCondLst>
                            <p:childTnLst>
                              <p:par>
                                <p:cTn id="31" presetID="14" presetClass="entr" presetSubtype="10"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randombar(horizontal)">
                                      <p:cBhvr>
                                        <p:cTn id="33" dur="500"/>
                                        <p:tgtEl>
                                          <p:spTgt spid="9"/>
                                        </p:tgtEl>
                                      </p:cBhvr>
                                    </p:animEffect>
                                  </p:childTnLst>
                                </p:cTn>
                              </p:par>
                            </p:childTnLst>
                          </p:cTn>
                        </p:par>
                      </p:childTnLst>
                    </p:cTn>
                  </p:par>
                  <p:par>
                    <p:cTn id="34" fill="hold">
                      <p:stCondLst>
                        <p:cond delay="indefinite"/>
                      </p:stCondLst>
                      <p:childTnLst>
                        <p:par>
                          <p:cTn id="35" fill="hold">
                            <p:stCondLst>
                              <p:cond delay="0"/>
                            </p:stCondLst>
                            <p:childTnLst>
                              <p:par>
                                <p:cTn id="36" presetID="14" presetClass="entr" presetSubtype="10" fill="hold" grpId="0" nodeType="click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randombar(horizontal)">
                                      <p:cBhvr>
                                        <p:cTn id="3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10" grpId="0" animBg="1"/>
      <p:bldP spid="11" grpId="0" animBg="1"/>
      <p:bldP spid="14" grpId="0" animBg="1"/>
      <p:bldP spid="9" grpId="0" animBg="1"/>
      <p:bldP spid="1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59686" y="0"/>
            <a:ext cx="4706288"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Improving your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855320" y="770263"/>
            <a:ext cx="2258952" cy="584775"/>
          </a:xfrm>
          <a:prstGeom prst="rect">
            <a:avLst/>
          </a:prstGeom>
          <a:solidFill>
            <a:srgbClr val="C00000"/>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32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Responding</a:t>
            </a:r>
            <a:endParaRPr lang="en-US" sz="4000" b="1" dirty="0">
              <a:solidFill>
                <a:schemeClr val="bg1"/>
              </a:solidFill>
              <a:effectLst/>
              <a:latin typeface="Times New Roman" panose="02020603050405020304" pitchFamily="18" charset="0"/>
              <a:ea typeface="Times New Roman" panose="02020603050405020304" pitchFamily="18" charset="0"/>
            </a:endParaRPr>
          </a:p>
        </p:txBody>
      </p:sp>
      <p:sp>
        <p:nvSpPr>
          <p:cNvPr id="4" name="Rectangle 3"/>
          <p:cNvSpPr/>
          <p:nvPr/>
        </p:nvSpPr>
        <p:spPr>
          <a:xfrm>
            <a:off x="1750142" y="1532030"/>
            <a:ext cx="9608980" cy="830997"/>
          </a:xfrm>
          <a:prstGeom prst="rect">
            <a:avLst/>
          </a:prstGeom>
          <a:no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400" dirty="0">
                <a:latin typeface="Times New Roman" panose="02020603050405020304" pitchFamily="18" charset="0"/>
                <a:cs typeface="Times New Roman" panose="02020603050405020304" pitchFamily="18" charset="0"/>
              </a:rPr>
              <a:t>Responding is the last step and involves giving some form of response to the message, either verbally or nonverbally.</a:t>
            </a:r>
          </a:p>
        </p:txBody>
      </p:sp>
      <p:sp>
        <p:nvSpPr>
          <p:cNvPr id="10" name="Right Arrow Callout 9"/>
          <p:cNvSpPr/>
          <p:nvPr/>
        </p:nvSpPr>
        <p:spPr>
          <a:xfrm>
            <a:off x="385014" y="3269307"/>
            <a:ext cx="1519631" cy="1376313"/>
          </a:xfrm>
          <a:prstGeom prst="rightArrowCallout">
            <a:avLst/>
          </a:prstGeom>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Steps</a:t>
            </a:r>
          </a:p>
        </p:txBody>
      </p:sp>
      <p:sp>
        <p:nvSpPr>
          <p:cNvPr id="11" name="Rectangle 10"/>
          <p:cNvSpPr/>
          <p:nvPr/>
        </p:nvSpPr>
        <p:spPr>
          <a:xfrm>
            <a:off x="2026762" y="3305938"/>
            <a:ext cx="3242822" cy="400110"/>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Paraphrasing</a:t>
            </a:r>
          </a:p>
        </p:txBody>
      </p:sp>
      <p:sp>
        <p:nvSpPr>
          <p:cNvPr id="14" name="Rectangle 13"/>
          <p:cNvSpPr/>
          <p:nvPr/>
        </p:nvSpPr>
        <p:spPr>
          <a:xfrm>
            <a:off x="2026762" y="3957463"/>
            <a:ext cx="3242822" cy="400110"/>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Summarizing</a:t>
            </a:r>
          </a:p>
        </p:txBody>
      </p:sp>
      <p:sp>
        <p:nvSpPr>
          <p:cNvPr id="9" name="Rectangle 8"/>
          <p:cNvSpPr/>
          <p:nvPr/>
        </p:nvSpPr>
        <p:spPr>
          <a:xfrm>
            <a:off x="2025930" y="4618181"/>
            <a:ext cx="3242822" cy="400110"/>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Reflecting</a:t>
            </a:r>
          </a:p>
        </p:txBody>
      </p:sp>
      <p:sp>
        <p:nvSpPr>
          <p:cNvPr id="15" name="Rectangle 14"/>
          <p:cNvSpPr/>
          <p:nvPr/>
        </p:nvSpPr>
        <p:spPr>
          <a:xfrm>
            <a:off x="2025930" y="5269706"/>
            <a:ext cx="3242822" cy="400110"/>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Asking questions</a:t>
            </a:r>
          </a:p>
        </p:txBody>
      </p:sp>
      <p:sp>
        <p:nvSpPr>
          <p:cNvPr id="16" name="Rectangle 15"/>
          <p:cNvSpPr/>
          <p:nvPr/>
        </p:nvSpPr>
        <p:spPr>
          <a:xfrm>
            <a:off x="2025930" y="5830689"/>
            <a:ext cx="4317477" cy="707886"/>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Using nonverbal cues such as head nods, emotional expressions.</a:t>
            </a:r>
          </a:p>
        </p:txBody>
      </p:sp>
      <p:pic>
        <p:nvPicPr>
          <p:cNvPr id="17" name="Picture 1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1729" y="0"/>
            <a:ext cx="1273216" cy="561666"/>
          </a:xfrm>
          <a:prstGeom prst="rect">
            <a:avLst/>
          </a:prstGeom>
        </p:spPr>
      </p:pic>
    </p:spTree>
    <p:extLst>
      <p:ext uri="{BB962C8B-B14F-4D97-AF65-F5344CB8AC3E}">
        <p14:creationId xmlns:p14="http://schemas.microsoft.com/office/powerpoint/2010/main" val="1355225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randombar(horizontal)">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randombar(horizontal)">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grpId="0" nodeType="click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randombar(horizontal)">
                                      <p:cBhvr>
                                        <p:cTn id="28" dur="500"/>
                                        <p:tgtEl>
                                          <p:spTgt spid="14"/>
                                        </p:tgtEl>
                                      </p:cBhvr>
                                    </p:animEffect>
                                  </p:childTnLst>
                                </p:cTn>
                              </p:par>
                            </p:childTnLst>
                          </p:cTn>
                        </p:par>
                      </p:childTnLst>
                    </p:cTn>
                  </p:par>
                  <p:par>
                    <p:cTn id="29" fill="hold">
                      <p:stCondLst>
                        <p:cond delay="indefinite"/>
                      </p:stCondLst>
                      <p:childTnLst>
                        <p:par>
                          <p:cTn id="30" fill="hold">
                            <p:stCondLst>
                              <p:cond delay="0"/>
                            </p:stCondLst>
                            <p:childTnLst>
                              <p:par>
                                <p:cTn id="31" presetID="14" presetClass="entr" presetSubtype="10"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randombar(horizontal)">
                                      <p:cBhvr>
                                        <p:cTn id="33" dur="500"/>
                                        <p:tgtEl>
                                          <p:spTgt spid="9"/>
                                        </p:tgtEl>
                                      </p:cBhvr>
                                    </p:animEffect>
                                  </p:childTnLst>
                                </p:cTn>
                              </p:par>
                            </p:childTnLst>
                          </p:cTn>
                        </p:par>
                      </p:childTnLst>
                    </p:cTn>
                  </p:par>
                  <p:par>
                    <p:cTn id="34" fill="hold">
                      <p:stCondLst>
                        <p:cond delay="indefinite"/>
                      </p:stCondLst>
                      <p:childTnLst>
                        <p:par>
                          <p:cTn id="35" fill="hold">
                            <p:stCondLst>
                              <p:cond delay="0"/>
                            </p:stCondLst>
                            <p:childTnLst>
                              <p:par>
                                <p:cTn id="36" presetID="14" presetClass="entr" presetSubtype="10" fill="hold" grpId="0" nodeType="click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randombar(horizontal)">
                                      <p:cBhvr>
                                        <p:cTn id="38" dur="500"/>
                                        <p:tgtEl>
                                          <p:spTgt spid="15"/>
                                        </p:tgtEl>
                                      </p:cBhvr>
                                    </p:animEffect>
                                  </p:childTnLst>
                                </p:cTn>
                              </p:par>
                            </p:childTnLst>
                          </p:cTn>
                        </p:par>
                      </p:childTnLst>
                    </p:cTn>
                  </p:par>
                  <p:par>
                    <p:cTn id="39" fill="hold">
                      <p:stCondLst>
                        <p:cond delay="indefinite"/>
                      </p:stCondLst>
                      <p:childTnLst>
                        <p:par>
                          <p:cTn id="40" fill="hold">
                            <p:stCondLst>
                              <p:cond delay="0"/>
                            </p:stCondLst>
                            <p:childTnLst>
                              <p:par>
                                <p:cTn id="41" presetID="14" presetClass="entr" presetSubtype="10" fill="hold" grpId="0"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randombar(horizontal)">
                                      <p:cBhvr>
                                        <p:cTn id="4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10" grpId="0" animBg="1"/>
      <p:bldP spid="11" grpId="0" animBg="1"/>
      <p:bldP spid="14" grpId="0" animBg="1"/>
      <p:bldP spid="9" grpId="0" animBg="1"/>
      <p:bldP spid="15" grpId="0" animBg="1"/>
      <p:bldP spid="1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59686" y="0"/>
            <a:ext cx="4706288"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Improving your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7" name="Picture 16"/>
          <p:cNvPicPr/>
          <p:nvPr/>
        </p:nvPicPr>
        <p:blipFill rotWithShape="1">
          <a:blip r:embed="rId2">
            <a:extLst>
              <a:ext uri="{28A0092B-C50C-407E-A947-70E740481C1C}">
                <a14:useLocalDpi xmlns:a14="http://schemas.microsoft.com/office/drawing/2010/main" val="0"/>
              </a:ext>
            </a:extLst>
          </a:blip>
          <a:srcRect l="27724" t="36468" r="41186" b="31481"/>
          <a:stretch/>
        </p:blipFill>
        <p:spPr bwMode="auto">
          <a:xfrm>
            <a:off x="0" y="770263"/>
            <a:ext cx="8062913" cy="6087737"/>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11729" y="0"/>
            <a:ext cx="1273216" cy="561666"/>
          </a:xfrm>
          <a:prstGeom prst="rect">
            <a:avLst/>
          </a:prstGeom>
        </p:spPr>
      </p:pic>
    </p:spTree>
    <p:extLst>
      <p:ext uri="{BB962C8B-B14F-4D97-AF65-F5344CB8AC3E}">
        <p14:creationId xmlns:p14="http://schemas.microsoft.com/office/powerpoint/2010/main" val="287958176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51312" y="2405093"/>
            <a:ext cx="5323893" cy="1443600"/>
          </a:xfrm>
          <a:prstGeom prst="rect">
            <a:avLst/>
          </a:prstGeom>
          <a:solidFill>
            <a:schemeClr val="tx1"/>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88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Thank you </a:t>
            </a: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1729" y="0"/>
            <a:ext cx="1273216" cy="561666"/>
          </a:xfrm>
          <a:prstGeom prst="rect">
            <a:avLst/>
          </a:prstGeom>
        </p:spPr>
      </p:pic>
    </p:spTree>
    <p:extLst>
      <p:ext uri="{BB962C8B-B14F-4D97-AF65-F5344CB8AC3E}">
        <p14:creationId xmlns:p14="http://schemas.microsoft.com/office/powerpoint/2010/main" val="2712206368"/>
      </p:ext>
    </p:extLst>
  </p:cSld>
  <p:clrMapOvr>
    <a:masterClrMapping/>
  </p:clrMapOvr>
  <p:timing>
    <p:tnLst>
      <p:par>
        <p:cTn id="1" dur="indefinite" restart="never" nodeType="tmRoot"/>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2.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esh">
  <a:themeElements>
    <a:clrScheme name="Mesh">
      <a:dk1>
        <a:sysClr val="windowText" lastClr="000000"/>
      </a:dk1>
      <a:lt1>
        <a:sysClr val="window" lastClr="FFFFFF"/>
      </a:lt1>
      <a:dk2>
        <a:srgbClr val="363D46"/>
      </a:dk2>
      <a:lt2>
        <a:srgbClr val="EBEBEB"/>
      </a:lt2>
      <a:accent1>
        <a:srgbClr val="5AD0B8"/>
      </a:accent1>
      <a:accent2>
        <a:srgbClr val="47BB7E"/>
      </a:accent2>
      <a:accent3>
        <a:srgbClr val="96CD4B"/>
      </a:accent3>
      <a:accent4>
        <a:srgbClr val="61C7DD"/>
      </a:accent4>
      <a:accent5>
        <a:srgbClr val="2495CF"/>
      </a:accent5>
      <a:accent6>
        <a:srgbClr val="5A74D1"/>
      </a:accent6>
      <a:hlink>
        <a:srgbClr val="72CEBB"/>
      </a:hlink>
      <a:folHlink>
        <a:srgbClr val="98E6D6"/>
      </a:folHlink>
    </a:clrScheme>
    <a:fontScheme name="Mesh">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Mesh">
      <a:fillStyleLst>
        <a:solidFill>
          <a:schemeClr val="phClr"/>
        </a:solidFill>
        <a:gradFill rotWithShape="1">
          <a:gsLst>
            <a:gs pos="0">
              <a:schemeClr val="phClr">
                <a:tint val="60000"/>
                <a:lumMod val="110000"/>
              </a:schemeClr>
            </a:gs>
            <a:gs pos="100000">
              <a:schemeClr val="phClr">
                <a:tint val="82000"/>
              </a:schemeClr>
            </a:gs>
          </a:gsLst>
          <a:lin ang="5400000" scaled="0"/>
        </a:gradFill>
        <a:gradFill rotWithShape="1">
          <a:gsLst>
            <a:gs pos="0">
              <a:schemeClr val="phClr">
                <a:tint val="96000"/>
                <a:lumMod val="104000"/>
              </a:schemeClr>
            </a:gs>
            <a:gs pos="100000">
              <a:schemeClr val="phClr">
                <a:shade val="84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50800" dist="25400" dir="13500000">
              <a:srgbClr val="000000">
                <a:alpha val="55000"/>
              </a:srgbClr>
            </a:innerShdw>
          </a:effectLst>
        </a:effectStyle>
        <a:effectStyle>
          <a:effectLst>
            <a:outerShdw blurRad="50800" dist="38100" dir="5400000" rotWithShape="0">
              <a:srgbClr val="000000">
                <a:alpha val="60000"/>
              </a:srgbClr>
            </a:outerShdw>
          </a:effectLst>
          <a:scene3d>
            <a:camera prst="orthographicFront">
              <a:rot lat="0" lon="0" rev="0"/>
            </a:camera>
            <a:lightRig rig="threePt" dir="tl"/>
          </a:scene3d>
          <a:sp3d>
            <a:bevelT w="25400" h="25400" prst="slope"/>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28000"/>
                <a:satMod val="94000"/>
                <a:lumMod val="20000"/>
              </a:schemeClr>
              <a:schemeClr val="phClr">
                <a:tint val="94000"/>
                <a:shade val="84000"/>
                <a:satMod val="148000"/>
                <a:lumMod val="114000"/>
              </a:schemeClr>
            </a:duotone>
          </a:blip>
          <a:stretch/>
        </a:blipFill>
      </a:bgFillStyleLst>
    </a:fmtScheme>
  </a:themeElements>
  <a:objectDefaults/>
  <a:extraClrSchemeLst/>
  <a:extLst>
    <a:ext uri="{05A4C25C-085E-4340-85A3-A5531E510DB2}">
      <thm15:themeFamily xmlns:thm15="http://schemas.microsoft.com/office/thememl/2012/main" name="Mesh" id="{789EC3FE-34FD-429C-9918-760025E6C145}" vid="{0F262FD6-3409-4039-A531-64BD4D2F99E4}"/>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2572</TotalTime>
  <Words>2159</Words>
  <Application>Microsoft Office PowerPoint</Application>
  <PresentationFormat>Widescreen</PresentationFormat>
  <Paragraphs>242</Paragraphs>
  <Slides>42</Slides>
  <Notes>1</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42</vt:i4>
      </vt:variant>
    </vt:vector>
  </HeadingPairs>
  <TitlesOfParts>
    <vt:vector size="50" baseType="lpstr">
      <vt:lpstr>Arial</vt:lpstr>
      <vt:lpstr>Calibri</vt:lpstr>
      <vt:lpstr>Calibri Light</vt:lpstr>
      <vt:lpstr>Century Gothic</vt:lpstr>
      <vt:lpstr>Times New Roman</vt:lpstr>
      <vt:lpstr>Wingdings</vt:lpstr>
      <vt:lpstr>Office Theme</vt:lpstr>
      <vt:lpstr>Mesh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Merna</dc:creator>
  <cp:lastModifiedBy>Merna Emad</cp:lastModifiedBy>
  <cp:revision>50</cp:revision>
  <dcterms:created xsi:type="dcterms:W3CDTF">2021-01-03T18:08:53Z</dcterms:created>
  <dcterms:modified xsi:type="dcterms:W3CDTF">2024-02-20T23:55:40Z</dcterms:modified>
</cp:coreProperties>
</file>